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D24"/>
    <a:srgbClr val="69E781"/>
    <a:srgbClr val="869FB2"/>
    <a:srgbClr val="4949E7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6F8C2-2495-4482-AA6D-69C13F856FEB}">
  <a:tblStyle styleId="{C586F8C2-2495-4482-AA6D-69C13F856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!!title"/>
          <p:cNvSpPr txBox="1">
            <a:spLocks noGrp="1"/>
          </p:cNvSpPr>
          <p:nvPr>
            <p:ph type="ctrTitle"/>
          </p:nvPr>
        </p:nvSpPr>
        <p:spPr>
          <a:xfrm>
            <a:off x="375606" y="1074976"/>
            <a:ext cx="7576307" cy="911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dirty="0">
                <a:solidFill>
                  <a:srgbClr val="000000"/>
                </a:solidFill>
                <a:effectLst/>
                <a:latin typeface="Fira Sans Extra Condensed SemiBold" panose="020B0604020202020204" charset="0"/>
                <a:ea typeface="Fira Sans Extra Condensed SemiBold" panose="020B0604020202020204" charset="0"/>
                <a:cs typeface="Fira Sans Extra Condensed SemiBold" panose="020B0604020202020204" charset="0"/>
              </a:rPr>
              <a:t>Customer </a:t>
            </a:r>
            <a:r>
              <a:rPr lang="fr-FR" sz="4400" b="0" i="0" dirty="0" err="1">
                <a:solidFill>
                  <a:srgbClr val="000000"/>
                </a:solidFill>
                <a:effectLst/>
                <a:latin typeface="Fira Sans Extra Condensed SemiBold" panose="020B0604020202020204" charset="0"/>
                <a:ea typeface="Fira Sans Extra Condensed SemiBold" panose="020B0604020202020204" charset="0"/>
                <a:cs typeface="Fira Sans Extra Condensed SemiBold" panose="020B0604020202020204" charset="0"/>
              </a:rPr>
              <a:t>Reviews</a:t>
            </a:r>
            <a:r>
              <a:rPr lang="fr-FR" sz="4400" b="0" i="0" dirty="0">
                <a:solidFill>
                  <a:srgbClr val="000000"/>
                </a:solidFill>
                <a:effectLst/>
                <a:latin typeface="Fira Sans Extra Condensed SemiBold" panose="020B0604020202020204" charset="0"/>
                <a:ea typeface="Fira Sans Extra Condensed SemiBold" panose="020B0604020202020204" charset="0"/>
                <a:cs typeface="Fira Sans Extra Condensed SemiBold" panose="020B0604020202020204" charset="0"/>
              </a:rPr>
              <a:t> Classification</a:t>
            </a:r>
            <a:endParaRPr sz="9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this template begins</a:t>
            </a:r>
            <a:endParaRPr dirty="0"/>
          </a:p>
        </p:txBody>
      </p:sp>
      <p:sp>
        <p:nvSpPr>
          <p:cNvPr id="2" name="!!araw"/>
          <p:cNvSpPr txBox="1">
            <a:spLocks/>
          </p:cNvSpPr>
          <p:nvPr/>
        </p:nvSpPr>
        <p:spPr>
          <a:xfrm>
            <a:off x="119341" y="2729000"/>
            <a:ext cx="4044418" cy="145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600"/>
            </a:pPr>
            <a:r>
              <a:rPr lang="fr-FR" sz="2000" dirty="0" err="1"/>
              <a:t>Submitted</a:t>
            </a:r>
            <a:r>
              <a:rPr lang="fr-FR" sz="2000" dirty="0"/>
              <a:t> by:</a:t>
            </a:r>
          </a:p>
          <a:p>
            <a:pPr marL="457200" lvl="1" indent="0">
              <a:buSzPts val="1600"/>
            </a:pPr>
            <a:r>
              <a:rPr lang="fr-FR" sz="2000" dirty="0"/>
              <a:t>Abdellah Ennajari</a:t>
            </a:r>
          </a:p>
          <a:p>
            <a:pPr marL="457200" lvl="1" indent="0">
              <a:buSzPts val="1600"/>
            </a:pPr>
            <a:r>
              <a:rPr lang="fr-FR" sz="2000" dirty="0"/>
              <a:t>Abdellatif </a:t>
            </a:r>
            <a:r>
              <a:rPr lang="fr-FR" sz="2000" dirty="0" err="1"/>
              <a:t>Chakor</a:t>
            </a:r>
            <a:endParaRPr lang="fr-FR" sz="2000" dirty="0"/>
          </a:p>
          <a:p>
            <a:pPr marL="457200" lvl="1" indent="0">
              <a:buSzPts val="1600"/>
            </a:pPr>
            <a:r>
              <a:rPr lang="fr-FR" sz="2000" dirty="0"/>
              <a:t>Yassine Ben Acha</a:t>
            </a:r>
          </a:p>
        </p:txBody>
      </p:sp>
      <p:pic>
        <p:nvPicPr>
          <p:cNvPr id="3" name="!!Picture 2">
            <a:extLst>
              <a:ext uri="{FF2B5EF4-FFF2-40B4-BE49-F238E27FC236}">
                <a16:creationId xmlns:a16="http://schemas.microsoft.com/office/drawing/2014/main" id="{C6504A37-2BFF-0E6E-A37C-370CD09C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75" y="1916208"/>
            <a:ext cx="3931329" cy="3005483"/>
          </a:xfrm>
          <a:prstGeom prst="rect">
            <a:avLst/>
          </a:prstGeom>
        </p:spPr>
      </p:pic>
      <p:sp>
        <p:nvSpPr>
          <p:cNvPr id="5" name="!!TextBox">
            <a:extLst>
              <a:ext uri="{FF2B5EF4-FFF2-40B4-BE49-F238E27FC236}">
                <a16:creationId xmlns:a16="http://schemas.microsoft.com/office/drawing/2014/main" id="{7B6DE6F1-6DB2-9CB9-2E32-C4C0116E7238}"/>
              </a:ext>
            </a:extLst>
          </p:cNvPr>
          <p:cNvSpPr txBox="1"/>
          <p:nvPr/>
        </p:nvSpPr>
        <p:spPr>
          <a:xfrm>
            <a:off x="36967" y="441378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Supervisor</a:t>
            </a:r>
            <a:r>
              <a:rPr lang="fr-FR" sz="2000" dirty="0"/>
              <a:t>: Dr. </a:t>
            </a:r>
            <a:r>
              <a:rPr lang="fr-FR" sz="2000" dirty="0" err="1"/>
              <a:t>Bentaleb</a:t>
            </a:r>
            <a:r>
              <a:rPr lang="fr-FR" sz="2000" dirty="0"/>
              <a:t> </a:t>
            </a:r>
            <a:r>
              <a:rPr lang="fr-FR" sz="2000" dirty="0" err="1"/>
              <a:t>Asmae</a:t>
            </a:r>
            <a:endParaRPr lang="fr-FR" sz="2000" dirty="0"/>
          </a:p>
          <a:p>
            <a:r>
              <a:rPr lang="fr-FR" sz="2000" dirty="0" err="1"/>
              <a:t>Jury:Dr</a:t>
            </a:r>
            <a:r>
              <a:rPr lang="fr-FR" sz="2000" dirty="0"/>
              <a:t>. Alami Nabil</a:t>
            </a: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DD06D5F4-AA35-29B3-A348-531DC120B46A}"/>
              </a:ext>
            </a:extLst>
          </p:cNvPr>
          <p:cNvSpPr txBox="1"/>
          <p:nvPr/>
        </p:nvSpPr>
        <p:spPr>
          <a:xfrm>
            <a:off x="5943600" y="48357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Academic </a:t>
            </a:r>
            <a:r>
              <a:rPr lang="fr-FR" dirty="0" err="1"/>
              <a:t>Year</a:t>
            </a:r>
            <a:r>
              <a:rPr lang="fr-FR" dirty="0"/>
              <a:t>: 2023/2024</a:t>
            </a:r>
          </a:p>
        </p:txBody>
      </p:sp>
      <p:pic>
        <p:nvPicPr>
          <p:cNvPr id="9" name="!!Picture 8">
            <a:extLst>
              <a:ext uri="{FF2B5EF4-FFF2-40B4-BE49-F238E27FC236}">
                <a16:creationId xmlns:a16="http://schemas.microsoft.com/office/drawing/2014/main" id="{431741E6-82EB-2306-7FB4-183AC5C0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1524000" cy="1194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research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{C586F8C2-2495-4482-AA6D-69C13F856FEB}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!!title"/>
          <p:cNvSpPr txBox="1">
            <a:spLocks/>
          </p:cNvSpPr>
          <p:nvPr/>
        </p:nvSpPr>
        <p:spPr>
          <a:xfrm>
            <a:off x="0" y="-688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fr-FR" dirty="0"/>
              <a:t>Timeline</a:t>
            </a:r>
          </a:p>
        </p:txBody>
      </p:sp>
      <p:sp>
        <p:nvSpPr>
          <p:cNvPr id="118" name="Google Shape;118;p16"/>
          <p:cNvSpPr/>
          <p:nvPr/>
        </p:nvSpPr>
        <p:spPr>
          <a:xfrm>
            <a:off x="1521995" y="1216682"/>
            <a:ext cx="299653" cy="1259892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83545" y="2410924"/>
            <a:ext cx="1477264" cy="662771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!!araw"/>
          <p:cNvSpPr txBox="1"/>
          <p:nvPr/>
        </p:nvSpPr>
        <p:spPr>
          <a:xfrm>
            <a:off x="177820" y="930113"/>
            <a:ext cx="2253849" cy="32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-FR" sz="2000" b="0" i="0" dirty="0">
                <a:solidFill>
                  <a:srgbClr val="4949E7"/>
                </a:solidFill>
                <a:effectLst/>
                <a:latin typeface="ui-sans-serif"/>
              </a:rPr>
              <a:t>Introduction</a:t>
            </a:r>
            <a:endParaRPr sz="1600" b="0" i="0" u="none" strike="noStrike" cap="none" dirty="0">
              <a:solidFill>
                <a:srgbClr val="4949E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613327" y="1216682"/>
            <a:ext cx="299653" cy="1259892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537651" y="2410924"/>
            <a:ext cx="1614882" cy="662771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!!TextBox 6"/>
          <p:cNvSpPr txBox="1"/>
          <p:nvPr/>
        </p:nvSpPr>
        <p:spPr>
          <a:xfrm>
            <a:off x="3041690" y="733078"/>
            <a:ext cx="3045392" cy="48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0" i="0" dirty="0">
                <a:solidFill>
                  <a:srgbClr val="869FB2"/>
                </a:solidFill>
                <a:effectLst/>
                <a:latin typeface="ui-sans-serif"/>
              </a:rPr>
              <a:t>Training Classical Machine Learning Models</a:t>
            </a:r>
            <a:endParaRPr sz="1600" b="0" i="0" u="none" strike="noStrike" cap="none" dirty="0">
              <a:solidFill>
                <a:srgbClr val="869FB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6624718" y="749662"/>
            <a:ext cx="2031602" cy="2324033"/>
            <a:chOff x="5831075" y="967285"/>
            <a:chExt cx="1560045" cy="2065615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avLst/>
              <a:gdLst/>
              <a:ahLst/>
              <a:cxnLst/>
              <a:rect l="l" t="t" r="r" b="b"/>
              <a:pathLst>
                <a:path w="9217" h="44792" extrusionOk="0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avLst/>
              <a:gdLst/>
              <a:ahLst/>
              <a:cxnLst/>
              <a:rect l="l" t="t" r="r" b="b"/>
              <a:pathLst>
                <a:path w="49615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!!Picture 8"/>
            <p:cNvSpPr txBox="1"/>
            <p:nvPr/>
          </p:nvSpPr>
          <p:spPr>
            <a:xfrm>
              <a:off x="5841885" y="967285"/>
              <a:ext cx="154923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fr-FR" sz="2400" b="0" i="0" dirty="0">
                  <a:solidFill>
                    <a:srgbClr val="FCBD24"/>
                  </a:solidFill>
                  <a:effectLst/>
                  <a:latin typeface="ui-sans-serif"/>
                </a:rPr>
                <a:t>Conclusion</a:t>
              </a:r>
              <a:endParaRPr sz="1700" b="0" i="0" u="none" strike="noStrike" cap="none" dirty="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165433" y="2410922"/>
            <a:ext cx="3025152" cy="2430262"/>
            <a:chOff x="1634188" y="2443823"/>
            <a:chExt cx="2322981" cy="216003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87766" y="2443823"/>
              <a:ext cx="1240075" cy="589075"/>
            </a:xfrm>
            <a:custGeom>
              <a:avLst/>
              <a:gdLst/>
              <a:ahLst/>
              <a:cxnLst/>
              <a:rect l="l" t="t" r="r" b="b"/>
              <a:pathLst>
                <a:path w="49603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!!TextBox"/>
            <p:cNvSpPr txBox="1"/>
            <p:nvPr/>
          </p:nvSpPr>
          <p:spPr>
            <a:xfrm>
              <a:off x="2113806" y="4068955"/>
              <a:ext cx="1843363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2000" b="0" i="0" dirty="0">
                  <a:solidFill>
                    <a:srgbClr val="5EB2FC"/>
                  </a:solidFill>
                  <a:effectLst/>
                  <a:latin typeface="ui-sans-serif"/>
                </a:rPr>
                <a:t>Data </a:t>
              </a:r>
              <a:r>
                <a:rPr lang="fr-FR" sz="2000" b="0" i="0" dirty="0" err="1">
                  <a:solidFill>
                    <a:srgbClr val="5EB2FC"/>
                  </a:solidFill>
                  <a:effectLst/>
                  <a:latin typeface="ui-sans-serif"/>
                </a:rPr>
                <a:t>Preparation</a:t>
              </a:r>
              <a:r>
                <a:rPr lang="fr-FR" sz="2000" b="0" i="0" dirty="0">
                  <a:solidFill>
                    <a:srgbClr val="5EB2FC"/>
                  </a:solidFill>
                  <a:effectLst/>
                  <a:latin typeface="ui-sans-serif"/>
                </a:rPr>
                <a:t> and </a:t>
              </a:r>
              <a:r>
                <a:rPr lang="fr-FR" sz="2000" b="0" i="0" dirty="0" err="1">
                  <a:solidFill>
                    <a:srgbClr val="5EB2FC"/>
                  </a:solidFill>
                  <a:effectLst/>
                  <a:latin typeface="ui-sans-serif"/>
                </a:rPr>
                <a:t>Preprocessing</a:t>
              </a:r>
              <a:endParaRPr sz="1600" b="0" i="0" u="none" strike="noStrike" cap="none" dirty="0">
                <a:solidFill>
                  <a:srgbClr val="5EB2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6075452" y="3029141"/>
            <a:ext cx="299685" cy="1260230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081200" y="2410924"/>
            <a:ext cx="1615272" cy="662771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516115" y="4215413"/>
            <a:ext cx="3334317" cy="72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2000" b="0" i="0" dirty="0">
                <a:solidFill>
                  <a:srgbClr val="69E781"/>
                </a:solidFill>
                <a:effectLst/>
                <a:latin typeface="ui-sans-serif"/>
              </a:rPr>
              <a:t>Training and Evaluation for </a:t>
            </a:r>
            <a:r>
              <a:rPr lang="en-US" sz="2000" b="0" i="0" dirty="0" err="1">
                <a:solidFill>
                  <a:srgbClr val="69E781"/>
                </a:solidFill>
                <a:effectLst/>
                <a:latin typeface="ui-sans-serif"/>
              </a:rPr>
              <a:t>RoBERTa</a:t>
            </a:r>
            <a:r>
              <a:rPr lang="en-US" sz="2000" b="0" i="0" dirty="0">
                <a:solidFill>
                  <a:srgbClr val="69E781"/>
                </a:solidFill>
                <a:effectLst/>
                <a:latin typeface="ui-sans-serif"/>
              </a:rPr>
              <a:t> and </a:t>
            </a:r>
            <a:r>
              <a:rPr lang="en-US" sz="2000" b="0" i="0" dirty="0" err="1">
                <a:solidFill>
                  <a:srgbClr val="69E781"/>
                </a:solidFill>
                <a:effectLst/>
                <a:latin typeface="ui-sans-serif"/>
              </a:rPr>
              <a:t>XLNet</a:t>
            </a:r>
            <a:endParaRPr sz="2000" b="0" i="0" u="none" strike="noStrike" cap="none" dirty="0">
              <a:solidFill>
                <a:srgbClr val="69E78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!!Picture 2" descr="Teacher with solid fill">
            <a:extLst>
              <a:ext uri="{FF2B5EF4-FFF2-40B4-BE49-F238E27FC236}">
                <a16:creationId xmlns:a16="http://schemas.microsoft.com/office/drawing/2014/main" id="{7FE895AA-A15A-2360-277A-CEF2F65E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5480" y="2439197"/>
            <a:ext cx="682841" cy="589944"/>
          </a:xfrm>
          <a:prstGeom prst="rect">
            <a:avLst/>
          </a:prstGeom>
        </p:spPr>
      </p:pic>
      <p:sp>
        <p:nvSpPr>
          <p:cNvPr id="120" name="Google Shape;120;p16"/>
          <p:cNvSpPr/>
          <p:nvPr/>
        </p:nvSpPr>
        <p:spPr>
          <a:xfrm>
            <a:off x="2739161" y="2657898"/>
            <a:ext cx="195406" cy="168822"/>
          </a:xfrm>
          <a:custGeom>
            <a:avLst/>
            <a:gdLst/>
            <a:ahLst/>
            <a:cxnLst/>
            <a:rect l="l" t="t" r="r" b="b"/>
            <a:pathLst>
              <a:path w="6002" h="6002" extrusionOk="0">
                <a:moveTo>
                  <a:pt x="3001" y="536"/>
                </a:moveTo>
                <a:cubicBezTo>
                  <a:pt x="4358" y="536"/>
                  <a:pt x="5465" y="1643"/>
                  <a:pt x="5465" y="3001"/>
                </a:cubicBezTo>
                <a:cubicBezTo>
                  <a:pt x="5465" y="4370"/>
                  <a:pt x="4358" y="5465"/>
                  <a:pt x="3001" y="5465"/>
                </a:cubicBezTo>
                <a:cubicBezTo>
                  <a:pt x="1643" y="5465"/>
                  <a:pt x="536" y="4370"/>
                  <a:pt x="536" y="3001"/>
                </a:cubicBezTo>
                <a:cubicBezTo>
                  <a:pt x="536" y="1643"/>
                  <a:pt x="1643" y="536"/>
                  <a:pt x="3001" y="536"/>
                </a:cubicBezTo>
                <a:close/>
                <a:moveTo>
                  <a:pt x="3001" y="0"/>
                </a:moveTo>
                <a:cubicBezTo>
                  <a:pt x="1346" y="0"/>
                  <a:pt x="0" y="1346"/>
                  <a:pt x="0" y="3001"/>
                </a:cubicBezTo>
                <a:cubicBezTo>
                  <a:pt x="0" y="4656"/>
                  <a:pt x="1346" y="6001"/>
                  <a:pt x="3001" y="6001"/>
                </a:cubicBezTo>
                <a:cubicBezTo>
                  <a:pt x="4656" y="6001"/>
                  <a:pt x="6001" y="4656"/>
                  <a:pt x="6001" y="3001"/>
                </a:cubicBezTo>
                <a:cubicBezTo>
                  <a:pt x="6001" y="1346"/>
                  <a:pt x="4656" y="0"/>
                  <a:pt x="300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!!Picture 2"/>
          <p:cNvSpPr/>
          <p:nvPr/>
        </p:nvSpPr>
        <p:spPr>
          <a:xfrm>
            <a:off x="2643202" y="2581376"/>
            <a:ext cx="378342" cy="321864"/>
          </a:xfrm>
          <a:custGeom>
            <a:avLst/>
            <a:gdLst/>
            <a:ahLst/>
            <a:cxnLst/>
            <a:rect l="l" t="t" r="r" b="b"/>
            <a:pathLst>
              <a:path w="11621" h="11443" extrusionOk="0">
                <a:moveTo>
                  <a:pt x="7085" y="596"/>
                </a:moveTo>
                <a:cubicBezTo>
                  <a:pt x="7335" y="656"/>
                  <a:pt x="7573" y="739"/>
                  <a:pt x="7799" y="834"/>
                </a:cubicBezTo>
                <a:lnTo>
                  <a:pt x="7799" y="929"/>
                </a:lnTo>
                <a:cubicBezTo>
                  <a:pt x="7751" y="1846"/>
                  <a:pt x="7728" y="2418"/>
                  <a:pt x="8049" y="2644"/>
                </a:cubicBezTo>
                <a:cubicBezTo>
                  <a:pt x="8144" y="2715"/>
                  <a:pt x="8263" y="2751"/>
                  <a:pt x="8406" y="2751"/>
                </a:cubicBezTo>
                <a:cubicBezTo>
                  <a:pt x="8752" y="2751"/>
                  <a:pt x="9252" y="2549"/>
                  <a:pt x="9776" y="2346"/>
                </a:cubicBezTo>
                <a:lnTo>
                  <a:pt x="9847" y="2322"/>
                </a:lnTo>
                <a:cubicBezTo>
                  <a:pt x="10014" y="2513"/>
                  <a:pt x="10157" y="2715"/>
                  <a:pt x="10287" y="2930"/>
                </a:cubicBezTo>
                <a:lnTo>
                  <a:pt x="10252" y="2977"/>
                </a:lnTo>
                <a:cubicBezTo>
                  <a:pt x="9668" y="3692"/>
                  <a:pt x="9311" y="4156"/>
                  <a:pt x="9430" y="4549"/>
                </a:cubicBezTo>
                <a:cubicBezTo>
                  <a:pt x="9549" y="4918"/>
                  <a:pt x="10097" y="5073"/>
                  <a:pt x="10978" y="5299"/>
                </a:cubicBezTo>
                <a:lnTo>
                  <a:pt x="11073" y="5335"/>
                </a:lnTo>
                <a:cubicBezTo>
                  <a:pt x="11085" y="5454"/>
                  <a:pt x="11097" y="5585"/>
                  <a:pt x="11097" y="5716"/>
                </a:cubicBezTo>
                <a:cubicBezTo>
                  <a:pt x="11097" y="5859"/>
                  <a:pt x="11085" y="5978"/>
                  <a:pt x="11073" y="6109"/>
                </a:cubicBezTo>
                <a:lnTo>
                  <a:pt x="10954" y="6144"/>
                </a:lnTo>
                <a:cubicBezTo>
                  <a:pt x="10085" y="6371"/>
                  <a:pt x="9549" y="6525"/>
                  <a:pt x="9430" y="6894"/>
                </a:cubicBezTo>
                <a:cubicBezTo>
                  <a:pt x="9311" y="7275"/>
                  <a:pt x="9656" y="7740"/>
                  <a:pt x="10252" y="8466"/>
                </a:cubicBezTo>
                <a:lnTo>
                  <a:pt x="10287" y="8514"/>
                </a:lnTo>
                <a:cubicBezTo>
                  <a:pt x="10157" y="8716"/>
                  <a:pt x="10014" y="8930"/>
                  <a:pt x="9847" y="9121"/>
                </a:cubicBezTo>
                <a:lnTo>
                  <a:pt x="9787" y="9097"/>
                </a:lnTo>
                <a:cubicBezTo>
                  <a:pt x="9264" y="8895"/>
                  <a:pt x="8763" y="8692"/>
                  <a:pt x="8406" y="8692"/>
                </a:cubicBezTo>
                <a:cubicBezTo>
                  <a:pt x="8263" y="8692"/>
                  <a:pt x="8144" y="8728"/>
                  <a:pt x="8049" y="8799"/>
                </a:cubicBezTo>
                <a:cubicBezTo>
                  <a:pt x="7728" y="9026"/>
                  <a:pt x="7751" y="9597"/>
                  <a:pt x="7799" y="10514"/>
                </a:cubicBezTo>
                <a:lnTo>
                  <a:pt x="7799" y="10609"/>
                </a:lnTo>
                <a:cubicBezTo>
                  <a:pt x="7573" y="10704"/>
                  <a:pt x="7335" y="10776"/>
                  <a:pt x="7085" y="10835"/>
                </a:cubicBezTo>
                <a:lnTo>
                  <a:pt x="7073" y="10812"/>
                </a:lnTo>
                <a:cubicBezTo>
                  <a:pt x="6561" y="10014"/>
                  <a:pt x="6227" y="9526"/>
                  <a:pt x="5811" y="9526"/>
                </a:cubicBezTo>
                <a:cubicBezTo>
                  <a:pt x="5406" y="9526"/>
                  <a:pt x="5073" y="10002"/>
                  <a:pt x="4572" y="10788"/>
                </a:cubicBezTo>
                <a:lnTo>
                  <a:pt x="4537" y="10835"/>
                </a:lnTo>
                <a:cubicBezTo>
                  <a:pt x="4299" y="10776"/>
                  <a:pt x="4061" y="10704"/>
                  <a:pt x="3822" y="10609"/>
                </a:cubicBezTo>
                <a:lnTo>
                  <a:pt x="3822" y="10526"/>
                </a:lnTo>
                <a:cubicBezTo>
                  <a:pt x="3882" y="9597"/>
                  <a:pt x="3894" y="9026"/>
                  <a:pt x="3584" y="8799"/>
                </a:cubicBezTo>
                <a:cubicBezTo>
                  <a:pt x="3489" y="8728"/>
                  <a:pt x="3370" y="8692"/>
                  <a:pt x="3215" y="8692"/>
                </a:cubicBezTo>
                <a:cubicBezTo>
                  <a:pt x="2870" y="8692"/>
                  <a:pt x="2370" y="8883"/>
                  <a:pt x="1846" y="9097"/>
                </a:cubicBezTo>
                <a:lnTo>
                  <a:pt x="1786" y="9121"/>
                </a:lnTo>
                <a:cubicBezTo>
                  <a:pt x="1620" y="8930"/>
                  <a:pt x="1477" y="8728"/>
                  <a:pt x="1334" y="8514"/>
                </a:cubicBezTo>
                <a:lnTo>
                  <a:pt x="1382" y="8454"/>
                </a:lnTo>
                <a:cubicBezTo>
                  <a:pt x="1965" y="7740"/>
                  <a:pt x="2322" y="7275"/>
                  <a:pt x="2191" y="6894"/>
                </a:cubicBezTo>
                <a:cubicBezTo>
                  <a:pt x="2072" y="6525"/>
                  <a:pt x="1536" y="6371"/>
                  <a:pt x="667" y="6144"/>
                </a:cubicBezTo>
                <a:lnTo>
                  <a:pt x="548" y="6109"/>
                </a:lnTo>
                <a:cubicBezTo>
                  <a:pt x="536" y="5978"/>
                  <a:pt x="536" y="5847"/>
                  <a:pt x="536" y="5716"/>
                </a:cubicBezTo>
                <a:cubicBezTo>
                  <a:pt x="536" y="5585"/>
                  <a:pt x="536" y="5454"/>
                  <a:pt x="548" y="5335"/>
                </a:cubicBezTo>
                <a:lnTo>
                  <a:pt x="655" y="5299"/>
                </a:lnTo>
                <a:cubicBezTo>
                  <a:pt x="1536" y="5073"/>
                  <a:pt x="2072" y="4918"/>
                  <a:pt x="2203" y="4537"/>
                </a:cubicBezTo>
                <a:cubicBezTo>
                  <a:pt x="2322" y="4156"/>
                  <a:pt x="1965" y="3704"/>
                  <a:pt x="1370" y="2977"/>
                </a:cubicBezTo>
                <a:lnTo>
                  <a:pt x="1334" y="2930"/>
                </a:lnTo>
                <a:cubicBezTo>
                  <a:pt x="1465" y="2715"/>
                  <a:pt x="1620" y="2513"/>
                  <a:pt x="1786" y="2322"/>
                </a:cubicBezTo>
                <a:lnTo>
                  <a:pt x="1858" y="2346"/>
                </a:lnTo>
                <a:cubicBezTo>
                  <a:pt x="2382" y="2549"/>
                  <a:pt x="2870" y="2751"/>
                  <a:pt x="3215" y="2751"/>
                </a:cubicBezTo>
                <a:cubicBezTo>
                  <a:pt x="3370" y="2751"/>
                  <a:pt x="3489" y="2715"/>
                  <a:pt x="3584" y="2644"/>
                </a:cubicBezTo>
                <a:cubicBezTo>
                  <a:pt x="3894" y="2418"/>
                  <a:pt x="3882" y="1834"/>
                  <a:pt x="3822" y="918"/>
                </a:cubicBezTo>
                <a:lnTo>
                  <a:pt x="3822" y="834"/>
                </a:lnTo>
                <a:cubicBezTo>
                  <a:pt x="4049" y="739"/>
                  <a:pt x="4287" y="656"/>
                  <a:pt x="4537" y="596"/>
                </a:cubicBezTo>
                <a:lnTo>
                  <a:pt x="4561" y="632"/>
                </a:lnTo>
                <a:cubicBezTo>
                  <a:pt x="5073" y="1429"/>
                  <a:pt x="5406" y="1918"/>
                  <a:pt x="5811" y="1918"/>
                </a:cubicBezTo>
                <a:cubicBezTo>
                  <a:pt x="6227" y="1918"/>
                  <a:pt x="6561" y="1418"/>
                  <a:pt x="7085" y="608"/>
                </a:cubicBezTo>
                <a:lnTo>
                  <a:pt x="7085" y="596"/>
                </a:lnTo>
                <a:close/>
                <a:moveTo>
                  <a:pt x="4787" y="1"/>
                </a:moveTo>
                <a:lnTo>
                  <a:pt x="4608" y="36"/>
                </a:lnTo>
                <a:cubicBezTo>
                  <a:pt x="4203" y="120"/>
                  <a:pt x="3810" y="251"/>
                  <a:pt x="3441" y="417"/>
                </a:cubicBezTo>
                <a:lnTo>
                  <a:pt x="3275" y="501"/>
                </a:lnTo>
                <a:lnTo>
                  <a:pt x="3299" y="941"/>
                </a:lnTo>
                <a:cubicBezTo>
                  <a:pt x="3322" y="1370"/>
                  <a:pt x="3358" y="2084"/>
                  <a:pt x="3275" y="2203"/>
                </a:cubicBezTo>
                <a:cubicBezTo>
                  <a:pt x="3275" y="2203"/>
                  <a:pt x="3263" y="2215"/>
                  <a:pt x="3215" y="2215"/>
                </a:cubicBezTo>
                <a:cubicBezTo>
                  <a:pt x="2977" y="2215"/>
                  <a:pt x="2477" y="2025"/>
                  <a:pt x="2048" y="1846"/>
                </a:cubicBezTo>
                <a:lnTo>
                  <a:pt x="1632" y="1691"/>
                </a:lnTo>
                <a:lnTo>
                  <a:pt x="1501" y="1822"/>
                </a:lnTo>
                <a:cubicBezTo>
                  <a:pt x="1227" y="2144"/>
                  <a:pt x="977" y="2477"/>
                  <a:pt x="786" y="2823"/>
                </a:cubicBezTo>
                <a:lnTo>
                  <a:pt x="691" y="2977"/>
                </a:lnTo>
                <a:lnTo>
                  <a:pt x="965" y="3311"/>
                </a:lnTo>
                <a:cubicBezTo>
                  <a:pt x="1239" y="3656"/>
                  <a:pt x="1703" y="4216"/>
                  <a:pt x="1691" y="4370"/>
                </a:cubicBezTo>
                <a:cubicBezTo>
                  <a:pt x="1608" y="4501"/>
                  <a:pt x="929" y="4680"/>
                  <a:pt x="524" y="4787"/>
                </a:cubicBezTo>
                <a:lnTo>
                  <a:pt x="60" y="4906"/>
                </a:lnTo>
                <a:lnTo>
                  <a:pt x="36" y="5097"/>
                </a:lnTo>
                <a:cubicBezTo>
                  <a:pt x="12" y="5299"/>
                  <a:pt x="0" y="5513"/>
                  <a:pt x="0" y="5716"/>
                </a:cubicBezTo>
                <a:cubicBezTo>
                  <a:pt x="0" y="5930"/>
                  <a:pt x="12" y="6144"/>
                  <a:pt x="36" y="6347"/>
                </a:cubicBezTo>
                <a:lnTo>
                  <a:pt x="60" y="6525"/>
                </a:lnTo>
                <a:lnTo>
                  <a:pt x="536" y="6656"/>
                </a:lnTo>
                <a:cubicBezTo>
                  <a:pt x="929" y="6763"/>
                  <a:pt x="1608" y="6942"/>
                  <a:pt x="1691" y="7049"/>
                </a:cubicBezTo>
                <a:cubicBezTo>
                  <a:pt x="1703" y="7216"/>
                  <a:pt x="1239" y="7787"/>
                  <a:pt x="965" y="8121"/>
                </a:cubicBezTo>
                <a:lnTo>
                  <a:pt x="691" y="8466"/>
                </a:lnTo>
                <a:lnTo>
                  <a:pt x="786" y="8621"/>
                </a:lnTo>
                <a:cubicBezTo>
                  <a:pt x="989" y="8978"/>
                  <a:pt x="1239" y="9311"/>
                  <a:pt x="1513" y="9621"/>
                </a:cubicBezTo>
                <a:lnTo>
                  <a:pt x="1632" y="9752"/>
                </a:lnTo>
                <a:lnTo>
                  <a:pt x="2036" y="9585"/>
                </a:lnTo>
                <a:cubicBezTo>
                  <a:pt x="2477" y="9419"/>
                  <a:pt x="2977" y="9228"/>
                  <a:pt x="3215" y="9228"/>
                </a:cubicBezTo>
                <a:lnTo>
                  <a:pt x="3263" y="9228"/>
                </a:lnTo>
                <a:cubicBezTo>
                  <a:pt x="3358" y="9383"/>
                  <a:pt x="3322" y="10073"/>
                  <a:pt x="3299" y="10490"/>
                </a:cubicBezTo>
                <a:lnTo>
                  <a:pt x="3275" y="10943"/>
                </a:lnTo>
                <a:lnTo>
                  <a:pt x="3441" y="11026"/>
                </a:lnTo>
                <a:cubicBezTo>
                  <a:pt x="3822" y="11193"/>
                  <a:pt x="4215" y="11324"/>
                  <a:pt x="4608" y="11407"/>
                </a:cubicBezTo>
                <a:lnTo>
                  <a:pt x="4787" y="11443"/>
                </a:lnTo>
                <a:lnTo>
                  <a:pt x="5025" y="11074"/>
                </a:lnTo>
                <a:cubicBezTo>
                  <a:pt x="5251" y="10704"/>
                  <a:pt x="5656" y="10097"/>
                  <a:pt x="5811" y="10050"/>
                </a:cubicBezTo>
                <a:cubicBezTo>
                  <a:pt x="5977" y="10097"/>
                  <a:pt x="6394" y="10752"/>
                  <a:pt x="6620" y="11109"/>
                </a:cubicBezTo>
                <a:lnTo>
                  <a:pt x="6847" y="11443"/>
                </a:lnTo>
                <a:lnTo>
                  <a:pt x="7025" y="11407"/>
                </a:lnTo>
                <a:cubicBezTo>
                  <a:pt x="7418" y="11324"/>
                  <a:pt x="7811" y="11193"/>
                  <a:pt x="8192" y="11026"/>
                </a:cubicBezTo>
                <a:lnTo>
                  <a:pt x="8359" y="10954"/>
                </a:lnTo>
                <a:lnTo>
                  <a:pt x="8335" y="10490"/>
                </a:lnTo>
                <a:cubicBezTo>
                  <a:pt x="8311" y="10062"/>
                  <a:pt x="8263" y="9359"/>
                  <a:pt x="8359" y="9228"/>
                </a:cubicBezTo>
                <a:lnTo>
                  <a:pt x="8406" y="9228"/>
                </a:lnTo>
                <a:cubicBezTo>
                  <a:pt x="8656" y="9228"/>
                  <a:pt x="9156" y="9419"/>
                  <a:pt x="9597" y="9597"/>
                </a:cubicBezTo>
                <a:lnTo>
                  <a:pt x="10002" y="9752"/>
                </a:lnTo>
                <a:lnTo>
                  <a:pt x="10121" y="9621"/>
                </a:lnTo>
                <a:cubicBezTo>
                  <a:pt x="10407" y="9300"/>
                  <a:pt x="10645" y="8966"/>
                  <a:pt x="10847" y="8621"/>
                </a:cubicBezTo>
                <a:lnTo>
                  <a:pt x="10942" y="8466"/>
                </a:lnTo>
                <a:lnTo>
                  <a:pt x="10668" y="8121"/>
                </a:lnTo>
                <a:cubicBezTo>
                  <a:pt x="10383" y="7787"/>
                  <a:pt x="9930" y="7216"/>
                  <a:pt x="9930" y="7073"/>
                </a:cubicBezTo>
                <a:cubicBezTo>
                  <a:pt x="10026" y="6942"/>
                  <a:pt x="10692" y="6763"/>
                  <a:pt x="11097" y="6656"/>
                </a:cubicBezTo>
                <a:lnTo>
                  <a:pt x="11573" y="6525"/>
                </a:lnTo>
                <a:lnTo>
                  <a:pt x="11597" y="6347"/>
                </a:lnTo>
                <a:cubicBezTo>
                  <a:pt x="11609" y="6144"/>
                  <a:pt x="11621" y="5942"/>
                  <a:pt x="11621" y="5716"/>
                </a:cubicBezTo>
                <a:cubicBezTo>
                  <a:pt x="11621" y="5501"/>
                  <a:pt x="11609" y="5299"/>
                  <a:pt x="11597" y="5097"/>
                </a:cubicBezTo>
                <a:lnTo>
                  <a:pt x="11573" y="4906"/>
                </a:lnTo>
                <a:lnTo>
                  <a:pt x="11109" y="4787"/>
                </a:lnTo>
                <a:cubicBezTo>
                  <a:pt x="10704" y="4680"/>
                  <a:pt x="10026" y="4501"/>
                  <a:pt x="9942" y="4394"/>
                </a:cubicBezTo>
                <a:cubicBezTo>
                  <a:pt x="9930" y="4216"/>
                  <a:pt x="10395" y="3644"/>
                  <a:pt x="10668" y="3311"/>
                </a:cubicBezTo>
                <a:lnTo>
                  <a:pt x="10942" y="2977"/>
                </a:lnTo>
                <a:lnTo>
                  <a:pt x="10847" y="2823"/>
                </a:lnTo>
                <a:cubicBezTo>
                  <a:pt x="10645" y="2477"/>
                  <a:pt x="10407" y="2144"/>
                  <a:pt x="10121" y="1822"/>
                </a:cubicBezTo>
                <a:lnTo>
                  <a:pt x="10002" y="1691"/>
                </a:lnTo>
                <a:lnTo>
                  <a:pt x="9585" y="1846"/>
                </a:lnTo>
                <a:cubicBezTo>
                  <a:pt x="9144" y="2025"/>
                  <a:pt x="8656" y="2215"/>
                  <a:pt x="8406" y="2215"/>
                </a:cubicBezTo>
                <a:lnTo>
                  <a:pt x="8371" y="2215"/>
                </a:lnTo>
                <a:cubicBezTo>
                  <a:pt x="8263" y="2061"/>
                  <a:pt x="8311" y="1370"/>
                  <a:pt x="8335" y="953"/>
                </a:cubicBezTo>
                <a:lnTo>
                  <a:pt x="8359" y="489"/>
                </a:lnTo>
                <a:lnTo>
                  <a:pt x="8192" y="417"/>
                </a:lnTo>
                <a:cubicBezTo>
                  <a:pt x="7811" y="251"/>
                  <a:pt x="7418" y="120"/>
                  <a:pt x="7025" y="36"/>
                </a:cubicBezTo>
                <a:lnTo>
                  <a:pt x="6847" y="1"/>
                </a:lnTo>
                <a:lnTo>
                  <a:pt x="6632" y="322"/>
                </a:lnTo>
                <a:cubicBezTo>
                  <a:pt x="6406" y="679"/>
                  <a:pt x="5977" y="1346"/>
                  <a:pt x="5823" y="1382"/>
                </a:cubicBezTo>
                <a:cubicBezTo>
                  <a:pt x="5644" y="1346"/>
                  <a:pt x="5251" y="715"/>
                  <a:pt x="5013" y="346"/>
                </a:cubicBezTo>
                <a:lnTo>
                  <a:pt x="478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!!Picture 2" descr="Books with solid fill">
            <a:extLst>
              <a:ext uri="{FF2B5EF4-FFF2-40B4-BE49-F238E27FC236}">
                <a16:creationId xmlns:a16="http://schemas.microsoft.com/office/drawing/2014/main" id="{C57791EB-B2C7-521E-9735-B1791CDA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624" y="2536558"/>
            <a:ext cx="476298" cy="411500"/>
          </a:xfrm>
          <a:prstGeom prst="rect">
            <a:avLst/>
          </a:prstGeom>
        </p:spPr>
      </p:pic>
      <p:pic>
        <p:nvPicPr>
          <p:cNvPr id="9" name="!!Picture 2" descr="Arrow circle with solid fill">
            <a:extLst>
              <a:ext uri="{FF2B5EF4-FFF2-40B4-BE49-F238E27FC236}">
                <a16:creationId xmlns:a16="http://schemas.microsoft.com/office/drawing/2014/main" id="{D346795A-1B77-75D4-BEE3-A64F9B654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1884" y="2410922"/>
            <a:ext cx="743676" cy="642503"/>
          </a:xfrm>
          <a:prstGeom prst="rect">
            <a:avLst/>
          </a:prstGeom>
        </p:spPr>
      </p:pic>
      <p:pic>
        <p:nvPicPr>
          <p:cNvPr id="12" name="!!Picture 2" descr="Pie chart with solid fill">
            <a:extLst>
              <a:ext uri="{FF2B5EF4-FFF2-40B4-BE49-F238E27FC236}">
                <a16:creationId xmlns:a16="http://schemas.microsoft.com/office/drawing/2014/main" id="{173BB2F7-17CE-8945-8750-B391C2F8C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7049" y="2476574"/>
            <a:ext cx="483345" cy="48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{C586F8C2-2495-4482-AA6D-69C13F856FEB}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{C586F8C2-2495-4482-AA6D-69C13F856FEB}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Microsoft Office PowerPoint</Application>
  <PresentationFormat>On-screen Show (16:9)</PresentationFormat>
  <Paragraphs>478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Fira Sans Extra Condensed SemiBold</vt:lpstr>
      <vt:lpstr>Proxima Nova</vt:lpstr>
      <vt:lpstr>Fira Sans Extra Condensed</vt:lpstr>
      <vt:lpstr>ui-sans-serif</vt:lpstr>
      <vt:lpstr>Roboto</vt:lpstr>
      <vt:lpstr>Arial</vt:lpstr>
      <vt:lpstr>Fira Sans Extra Condensed Medium</vt:lpstr>
      <vt:lpstr>Proxima Nova Semibold</vt:lpstr>
      <vt:lpstr>Machine Learning Infographics by Slidesgo</vt:lpstr>
      <vt:lpstr>Slidesgo Final Pages</vt:lpstr>
      <vt:lpstr>Customer Reviews Classification</vt:lpstr>
      <vt:lpstr>PowerPoint Presentation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Abdellahennajari2018@gmail.com</cp:lastModifiedBy>
  <cp:revision>1</cp:revision>
  <dcterms:modified xsi:type="dcterms:W3CDTF">2024-12-09T17:26:37Z</dcterms:modified>
</cp:coreProperties>
</file>