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257" r:id="rId3"/>
    <p:sldId id="329" r:id="rId4"/>
    <p:sldId id="367" r:id="rId5"/>
    <p:sldId id="267" r:id="rId6"/>
    <p:sldId id="297" r:id="rId7"/>
    <p:sldId id="300" r:id="rId8"/>
    <p:sldId id="295" r:id="rId9"/>
    <p:sldId id="301" r:id="rId10"/>
    <p:sldId id="366" r:id="rId11"/>
    <p:sldId id="312" r:id="rId12"/>
    <p:sldId id="303" r:id="rId13"/>
    <p:sldId id="304" r:id="rId14"/>
    <p:sldId id="305" r:id="rId15"/>
    <p:sldId id="309" r:id="rId16"/>
    <p:sldId id="311" r:id="rId17"/>
    <p:sldId id="306" r:id="rId18"/>
    <p:sldId id="368" r:id="rId19"/>
    <p:sldId id="308" r:id="rId20"/>
    <p:sldId id="313" r:id="rId21"/>
    <p:sldId id="321" r:id="rId22"/>
    <p:sldId id="314" r:id="rId23"/>
    <p:sldId id="315" r:id="rId24"/>
    <p:sldId id="316" r:id="rId25"/>
    <p:sldId id="318" r:id="rId26"/>
    <p:sldId id="362" r:id="rId27"/>
    <p:sldId id="324" r:id="rId28"/>
    <p:sldId id="325" r:id="rId29"/>
    <p:sldId id="326" r:id="rId30"/>
    <p:sldId id="327" r:id="rId31"/>
    <p:sldId id="328" r:id="rId32"/>
    <p:sldId id="317" r:id="rId33"/>
    <p:sldId id="319" r:id="rId34"/>
    <p:sldId id="320" r:id="rId35"/>
    <p:sldId id="330" r:id="rId36"/>
    <p:sldId id="360" r:id="rId37"/>
  </p:sldIdLst>
  <p:sldSz cx="9144000" cy="5143500" type="screen16x9"/>
  <p:notesSz cx="6858000" cy="9144000"/>
  <p:embeddedFontLst>
    <p:embeddedFont>
      <p:font typeface="Calibri" panose="020F0502020204030204" pitchFamily="34" charset="0"/>
      <p:regular r:id="rId39"/>
      <p:bold r:id="rId40"/>
      <p:italic r:id="rId41"/>
      <p:boldItalic r:id="rId42"/>
    </p:embeddedFont>
    <p:embeddedFont>
      <p:font typeface="Nunito" panose="020B0604020202020204" charset="0"/>
      <p:regular r:id="rId43"/>
      <p:bold r:id="rId44"/>
      <p:italic r:id="rId45"/>
      <p:boldItalic r:id="rId46"/>
    </p:embeddedFont>
    <p:embeddedFont>
      <p:font typeface="Segoe UI Light" panose="020B0502040204020203" pitchFamily="34" charset="0"/>
      <p:regular r:id="rId47"/>
      <p: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B6A0"/>
    <a:srgbClr val="CBD8E2"/>
    <a:srgbClr val="32303F"/>
    <a:srgbClr val="1A4A5D"/>
    <a:srgbClr val="2172AC"/>
    <a:srgbClr val="12ABDB"/>
    <a:srgbClr val="6BAD99"/>
    <a:srgbClr val="BBC6D0"/>
    <a:srgbClr val="6EB29D"/>
    <a:srgbClr val="0070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130013-ADA6-444A-8AA5-D701EFA5D5D2}">
  <a:tblStyle styleId="{4D130013-ADA6-444A-8AA5-D701EFA5D5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17" autoAdjust="0"/>
    <p:restoredTop sz="64840" autoAdjust="0"/>
  </p:normalViewPr>
  <p:slideViewPr>
    <p:cSldViewPr snapToGrid="0">
      <p:cViewPr>
        <p:scale>
          <a:sx n="109" d="100"/>
          <a:sy n="109" d="100"/>
        </p:scale>
        <p:origin x="750" y="810"/>
      </p:cViewPr>
      <p:guideLst>
        <p:guide orient="horz" pos="1620"/>
        <p:guide pos="2880"/>
      </p:guideLst>
    </p:cSldViewPr>
  </p:slideViewPr>
  <p:outlineViewPr>
    <p:cViewPr>
      <p:scale>
        <a:sx n="33" d="100"/>
        <a:sy n="33" d="100"/>
      </p:scale>
      <p:origin x="48" y="1478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128" b="1" i="0" u="none" strike="noStrike" kern="1200" spc="0" normalizeH="0" baseline="0">
                <a:solidFill>
                  <a:schemeClr val="dk1">
                    <a:lumMod val="50000"/>
                    <a:lumOff val="50000"/>
                  </a:schemeClr>
                </a:solidFill>
                <a:latin typeface="+mj-lt"/>
                <a:ea typeface="+mj-ea"/>
                <a:cs typeface="+mj-cs"/>
              </a:defRPr>
            </a:pPr>
            <a:r>
              <a:rPr lang="en-US" sz="1400" b="0" dirty="0">
                <a:solidFill>
                  <a:schemeClr val="bg2"/>
                </a:solidFill>
                <a:latin typeface="Calibri" panose="020F0502020204030204" pitchFamily="34" charset="0"/>
                <a:cs typeface="Calibri" panose="020F0502020204030204" pitchFamily="34" charset="0"/>
              </a:rPr>
              <a:t>Revenue par </a:t>
            </a:r>
            <a:r>
              <a:rPr lang="en-US" sz="1400" b="0" dirty="0" err="1">
                <a:solidFill>
                  <a:schemeClr val="bg2"/>
                </a:solidFill>
                <a:latin typeface="Calibri" panose="020F0502020204030204" pitchFamily="34" charset="0"/>
                <a:cs typeface="Calibri" panose="020F0502020204030204" pitchFamily="34" charset="0"/>
              </a:rPr>
              <a:t>secteur</a:t>
            </a:r>
            <a:endParaRPr lang="en-US" sz="1400" b="0" dirty="0">
              <a:solidFill>
                <a:schemeClr val="bg2"/>
              </a:solidFill>
              <a:latin typeface="Calibri" panose="020F0502020204030204" pitchFamily="34" charset="0"/>
              <a:cs typeface="Calibri" panose="020F0502020204030204" pitchFamily="34" charset="0"/>
            </a:endParaRPr>
          </a:p>
        </c:rich>
      </c:tx>
      <c:layout>
        <c:manualLayout>
          <c:xMode val="edge"/>
          <c:yMode val="edge"/>
          <c:x val="0.28187653559039244"/>
          <c:y val="1.4945648443043939E-2"/>
        </c:manualLayout>
      </c:layout>
      <c:overlay val="0"/>
      <c:spPr>
        <a:noFill/>
        <a:ln>
          <a:noFill/>
        </a:ln>
        <a:effectLst/>
      </c:spPr>
      <c:txPr>
        <a:bodyPr rot="0" spcFirstLastPara="1" vertOverflow="ellipsis" vert="horz" wrap="square" anchor="ctr" anchorCtr="1"/>
        <a:lstStyle/>
        <a:p>
          <a:pPr>
            <a:defRPr sz="2128" b="1" i="0" u="none" strike="noStrike" kern="1200" spc="0" normalizeH="0" baseline="0">
              <a:solidFill>
                <a:schemeClr val="dk1">
                  <a:lumMod val="50000"/>
                  <a:lumOff val="50000"/>
                </a:schemeClr>
              </a:solidFill>
              <a:latin typeface="+mj-lt"/>
              <a:ea typeface="+mj-ea"/>
              <a:cs typeface="+mj-cs"/>
            </a:defRPr>
          </a:pPr>
          <a:endParaRPr lang="fr-FR"/>
        </a:p>
      </c:txPr>
    </c:title>
    <c:autoTitleDeleted val="0"/>
    <c:plotArea>
      <c:layout/>
      <c:pieChart>
        <c:varyColors val="1"/>
        <c:ser>
          <c:idx val="0"/>
          <c:order val="0"/>
          <c:tx>
            <c:strRef>
              <c:f>Feuil1!$B$1</c:f>
              <c:strCache>
                <c:ptCount val="1"/>
                <c:pt idx="0">
                  <c:v>Ventes</c:v>
                </c:pt>
              </c:strCache>
            </c:strRef>
          </c:tx>
          <c:dPt>
            <c:idx val="0"/>
            <c:bubble3D val="0"/>
            <c:spPr>
              <a:gradFill>
                <a:gsLst>
                  <a:gs pos="100000">
                    <a:schemeClr val="accent1">
                      <a:shade val="58000"/>
                      <a:lumMod val="60000"/>
                      <a:lumOff val="40000"/>
                    </a:schemeClr>
                  </a:gs>
                  <a:gs pos="0">
                    <a:schemeClr val="accent1">
                      <a:shade val="58000"/>
                    </a:schemeClr>
                  </a:gs>
                </a:gsLst>
                <a:lin ang="5400000" scaled="0"/>
              </a:gradFill>
              <a:ln w="19050">
                <a:solidFill>
                  <a:schemeClr val="lt1"/>
                </a:solidFill>
              </a:ln>
              <a:effectLst/>
            </c:spPr>
            <c:extLst>
              <c:ext xmlns:c16="http://schemas.microsoft.com/office/drawing/2014/chart" uri="{C3380CC4-5D6E-409C-BE32-E72D297353CC}">
                <c16:uniqueId val="{00000002-889E-453B-9D1F-C8CF6C75518E}"/>
              </c:ext>
            </c:extLst>
          </c:dPt>
          <c:dPt>
            <c:idx val="1"/>
            <c:bubble3D val="0"/>
            <c:spPr>
              <a:gradFill>
                <a:gsLst>
                  <a:gs pos="100000">
                    <a:schemeClr val="accent1">
                      <a:shade val="86000"/>
                      <a:lumMod val="60000"/>
                      <a:lumOff val="40000"/>
                    </a:schemeClr>
                  </a:gs>
                  <a:gs pos="0">
                    <a:schemeClr val="accent1">
                      <a:shade val="86000"/>
                    </a:schemeClr>
                  </a:gs>
                </a:gsLst>
                <a:lin ang="5400000" scaled="0"/>
              </a:gradFill>
              <a:ln w="19050">
                <a:solidFill>
                  <a:schemeClr val="lt1"/>
                </a:solidFill>
              </a:ln>
              <a:effectLst/>
            </c:spPr>
            <c:extLst>
              <c:ext xmlns:c16="http://schemas.microsoft.com/office/drawing/2014/chart" uri="{C3380CC4-5D6E-409C-BE32-E72D297353CC}">
                <c16:uniqueId val="{00000003-889E-453B-9D1F-C8CF6C75518E}"/>
              </c:ext>
            </c:extLst>
          </c:dPt>
          <c:dPt>
            <c:idx val="2"/>
            <c:bubble3D val="0"/>
            <c:spPr>
              <a:gradFill>
                <a:gsLst>
                  <a:gs pos="100000">
                    <a:schemeClr val="accent1">
                      <a:tint val="86000"/>
                      <a:lumMod val="60000"/>
                      <a:lumOff val="40000"/>
                    </a:schemeClr>
                  </a:gs>
                  <a:gs pos="0">
                    <a:schemeClr val="accent1">
                      <a:tint val="86000"/>
                    </a:schemeClr>
                  </a:gs>
                </a:gsLst>
                <a:lin ang="5400000" scaled="0"/>
              </a:gradFill>
              <a:ln w="19050">
                <a:solidFill>
                  <a:schemeClr val="lt1"/>
                </a:solidFill>
              </a:ln>
              <a:effectLst/>
            </c:spPr>
            <c:extLst>
              <c:ext xmlns:c16="http://schemas.microsoft.com/office/drawing/2014/chart" uri="{C3380CC4-5D6E-409C-BE32-E72D297353CC}">
                <c16:uniqueId val="{00000004-889E-453B-9D1F-C8CF6C75518E}"/>
              </c:ext>
            </c:extLst>
          </c:dPt>
          <c:dPt>
            <c:idx val="3"/>
            <c:bubble3D val="0"/>
            <c:spPr>
              <a:gradFill>
                <a:gsLst>
                  <a:gs pos="100000">
                    <a:schemeClr val="accent1">
                      <a:tint val="58000"/>
                      <a:lumMod val="60000"/>
                      <a:lumOff val="40000"/>
                    </a:schemeClr>
                  </a:gs>
                  <a:gs pos="0">
                    <a:schemeClr val="accent1">
                      <a:tint val="58000"/>
                    </a:schemeClr>
                  </a:gs>
                </a:gsLst>
                <a:lin ang="5400000" scaled="0"/>
              </a:gradFill>
              <a:ln w="19050">
                <a:solidFill>
                  <a:schemeClr val="lt1"/>
                </a:solidFill>
              </a:ln>
              <a:effectLst/>
            </c:spPr>
            <c:extLst>
              <c:ext xmlns:c16="http://schemas.microsoft.com/office/drawing/2014/chart" uri="{C3380CC4-5D6E-409C-BE32-E72D297353CC}">
                <c16:uniqueId val="{00000001-889E-453B-9D1F-C8CF6C75518E}"/>
              </c:ext>
            </c:extLst>
          </c:dPt>
          <c:dLbls>
            <c:dLbl>
              <c:idx val="0"/>
              <c:tx>
                <c:rich>
                  <a:bodyPr/>
                  <a:lstStyle/>
                  <a:p>
                    <a:fld id="{383B7583-B4E2-4092-9617-6689378CB7E7}" type="PERCENTAGE">
                      <a:rPr lang="en-US">
                        <a:solidFill>
                          <a:schemeClr val="bg2"/>
                        </a:solidFill>
                      </a:rPr>
                      <a:pPr/>
                      <a:t>[POURCENTAGE]</a:t>
                    </a:fld>
                    <a:endParaRPr lang="fr-FR"/>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889E-453B-9D1F-C8CF6C75518E}"/>
                </c:ext>
              </c:extLst>
            </c:dLbl>
            <c:dLbl>
              <c:idx val="1"/>
              <c:layout>
                <c:manualLayout>
                  <c:x val="-9.3571358267716537E-2"/>
                  <c:y val="1.587327755905512E-2"/>
                </c:manualLayout>
              </c:layout>
              <c:tx>
                <c:rich>
                  <a:bodyPr/>
                  <a:lstStyle/>
                  <a:p>
                    <a:fld id="{87DC132C-5D70-414A-BDEF-F5C72C5FF007}" type="PERCENTAGE">
                      <a:rPr lang="en-US">
                        <a:solidFill>
                          <a:schemeClr val="bg2"/>
                        </a:solidFill>
                      </a:rPr>
                      <a:pPr/>
                      <a:t>[POURCENTAGE]</a:t>
                    </a:fld>
                    <a:endParaRPr lang="fr-FR"/>
                  </a:p>
                </c:rich>
              </c:tx>
              <c:dLblPos val="bestFit"/>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889E-453B-9D1F-C8CF6C75518E}"/>
                </c:ext>
              </c:extLst>
            </c:dLbl>
            <c:dLbl>
              <c:idx val="2"/>
              <c:tx>
                <c:rich>
                  <a:bodyPr/>
                  <a:lstStyle/>
                  <a:p>
                    <a:fld id="{8600610F-7F8A-4A8D-8130-C5C5AAA84D53}" type="PERCENTAGE">
                      <a:rPr lang="en-US">
                        <a:solidFill>
                          <a:schemeClr val="bg2"/>
                        </a:solidFill>
                      </a:rPr>
                      <a:pPr/>
                      <a:t>[POURCENTAGE]</a:t>
                    </a:fld>
                    <a:endParaRPr lang="fr-FR"/>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889E-453B-9D1F-C8CF6C75518E}"/>
                </c:ext>
              </c:extLst>
            </c:dLbl>
            <c:dLbl>
              <c:idx val="3"/>
              <c:tx>
                <c:rich>
                  <a:bodyPr/>
                  <a:lstStyle/>
                  <a:p>
                    <a:fld id="{51338B85-E90B-48E6-8E42-F85A218AA907}" type="PERCENTAGE">
                      <a:rPr lang="en-US">
                        <a:solidFill>
                          <a:schemeClr val="bg2"/>
                        </a:solidFill>
                      </a:rPr>
                      <a:pPr/>
                      <a:t>[POURCENTAGE]</a:t>
                    </a:fld>
                    <a:endParaRPr lang="fr-FR"/>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889E-453B-9D1F-C8CF6C75518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fr-FR"/>
              </a:p>
            </c:txPr>
            <c:dLblPos val="ct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Feuil1!$A$2:$A$5</c:f>
              <c:strCache>
                <c:ptCount val="4"/>
                <c:pt idx="0">
                  <c:v>L’infogérance</c:v>
                </c:pt>
                <c:pt idx="1">
                  <c:v>Services de conseil </c:v>
                </c:pt>
                <c:pt idx="2">
                  <c:v>Les services informatiques</c:v>
                </c:pt>
                <c:pt idx="3">
                  <c:v>L’intégration des systèmes </c:v>
                </c:pt>
              </c:strCache>
            </c:strRef>
          </c:cat>
          <c:val>
            <c:numRef>
              <c:f>Feuil1!$B$2:$B$5</c:f>
              <c:numCache>
                <c:formatCode>General</c:formatCode>
                <c:ptCount val="4"/>
                <c:pt idx="0">
                  <c:v>21</c:v>
                </c:pt>
                <c:pt idx="1">
                  <c:v>4</c:v>
                </c:pt>
                <c:pt idx="2">
                  <c:v>15</c:v>
                </c:pt>
                <c:pt idx="3">
                  <c:v>60</c:v>
                </c:pt>
              </c:numCache>
            </c:numRef>
          </c:val>
          <c:extLst>
            <c:ext xmlns:c16="http://schemas.microsoft.com/office/drawing/2014/chart" uri="{C3380CC4-5D6E-409C-BE32-E72D297353CC}">
              <c16:uniqueId val="{00000000-889E-453B-9D1F-C8CF6C75518E}"/>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Feuil1!$B$1</c:f>
              <c:strCache>
                <c:ptCount val="1"/>
                <c:pt idx="0">
                  <c:v>Ventes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048-48FB-A482-A506DDA8EF16}"/>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048-48FB-A482-A506DDA8EF16}"/>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048-48FB-A482-A506DDA8EF16}"/>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048-48FB-A482-A506DDA8EF16}"/>
              </c:ext>
            </c:extLst>
          </c:dPt>
          <c:cat>
            <c:strRef>
              <c:f>Feuil1!$A$2:$A$5</c:f>
              <c:strCache>
                <c:ptCount val="2"/>
                <c:pt idx="1">
                  <c:v>Envisage la démission</c:v>
                </c:pt>
              </c:strCache>
            </c:strRef>
          </c:cat>
          <c:val>
            <c:numRef>
              <c:f>Feuil1!$B$2:$B$5</c:f>
              <c:numCache>
                <c:formatCode>General</c:formatCode>
                <c:ptCount val="4"/>
                <c:pt idx="0">
                  <c:v>4</c:v>
                </c:pt>
                <c:pt idx="1">
                  <c:v>6</c:v>
                </c:pt>
              </c:numCache>
            </c:numRef>
          </c:val>
          <c:extLst>
            <c:ext xmlns:c16="http://schemas.microsoft.com/office/drawing/2014/chart" uri="{C3380CC4-5D6E-409C-BE32-E72D297353CC}">
              <c16:uniqueId val="{00000000-B336-45D1-BBBE-D85E251549C4}"/>
            </c:ext>
          </c:extLst>
        </c:ser>
        <c:dLbls>
          <c:showLegendKey val="0"/>
          <c:showVal val="0"/>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9786791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fr.wikipedia.org/wiki/Biblioth%C3%A8que_logicielle"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fr.wikipedia.org/wiki/Algorithme"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d9c45342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d9c45342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Bonjour à tous et a toute les membres de jury, les personnes présentes dans la salle, Merci d’</a:t>
            </a:r>
            <a:r>
              <a:rPr lang="fr-FR" dirty="0" err="1"/>
              <a:t>assicter</a:t>
            </a:r>
            <a:r>
              <a:rPr lang="fr-FR" dirty="0"/>
              <a:t> à ma présentation de mémoire de projet fin d’étude.</a:t>
            </a:r>
          </a:p>
          <a:p>
            <a:pPr marL="0" lvl="0" indent="0" algn="l" rtl="0">
              <a:spcBef>
                <a:spcPts val="0"/>
              </a:spcBef>
              <a:spcAft>
                <a:spcPts val="0"/>
              </a:spcAft>
              <a:buNone/>
            </a:pPr>
            <a:r>
              <a:rPr lang="fr-FR" dirty="0"/>
              <a:t>Je tien à remercier les membre du jury d’avoir accepter de juger mon travail, ainsi mes encadrant pour leurs soutien et conseil qui m’ont aidé à bien accomplir les objectifs de mon projet de stage</a:t>
            </a:r>
          </a:p>
          <a:p>
            <a:pPr marL="0" lvl="0" indent="0" algn="l" rtl="0">
              <a:spcBef>
                <a:spcPts val="0"/>
              </a:spcBef>
              <a:spcAft>
                <a:spcPts val="0"/>
              </a:spcAft>
              <a:buNone/>
            </a:pPr>
            <a:r>
              <a:rPr lang="fr-FR" dirty="0"/>
              <a:t>intitulé système de prédiction des démissions .</a:t>
            </a:r>
          </a:p>
          <a:p>
            <a:pPr marL="0" lvl="0" indent="0" algn="l" rtl="0">
              <a:spcBef>
                <a:spcPts val="0"/>
              </a:spcBef>
              <a:spcAft>
                <a:spcPts val="0"/>
              </a:spcAft>
              <a:buNone/>
            </a:pPr>
            <a:r>
              <a:rPr lang="fr-FR" dirty="0"/>
              <a:t>un projet basé sur la machine </a:t>
            </a:r>
            <a:r>
              <a:rPr lang="fr-FR" dirty="0" err="1"/>
              <a:t>learning</a:t>
            </a:r>
            <a:r>
              <a:rPr lang="fr-FR" dirty="0"/>
              <a:t> à but de prédire les démissions des collaborateurs au sein de l’entreprise Capgemini</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139700" indent="0">
              <a:buNone/>
            </a:pPr>
            <a:r>
              <a:rPr lang="fr-FR" dirty="0"/>
              <a:t>Pour remédier à ces problématiques nous avons opté au développement d’un système intelligent qui permet de collecter et consolider les données des collaborateurs de l’entreprise et effectuer des analyses en prenant en considération des mesures des senseurs définit à la base de l’expérience et l’expertise de l’’équipe de département RH.</a:t>
            </a:r>
          </a:p>
          <a:p>
            <a:pPr marL="139700" indent="0">
              <a:buNone/>
            </a:pPr>
            <a:r>
              <a:rPr lang="fr-FR" dirty="0"/>
              <a:t>Ce système va se baser principalement sur la Machine Learning pour effectuer des prédictions afin d’extraire des informations sur la situation des collaborateurs de l’entreprise en terme de motivation ainsi définir les collaborateurs susceptible de quitter leurs postes a la base des cas réels enregistrer au niveau de l’entreprise.</a:t>
            </a:r>
          </a:p>
        </p:txBody>
      </p:sp>
    </p:spTree>
    <p:extLst>
      <p:ext uri="{BB962C8B-B14F-4D97-AF65-F5344CB8AC3E}">
        <p14:creationId xmlns:p14="http://schemas.microsoft.com/office/powerpoint/2010/main" val="348173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91e1f37e_1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91e1f37e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49901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fr-MA" dirty="0">
                <a:latin typeface="Calibri" panose="020F0502020204030204" pitchFamily="34" charset="0"/>
                <a:ea typeface="Calibri" panose="020F0502020204030204" pitchFamily="34" charset="0"/>
                <a:cs typeface="Calibri" panose="020F0502020204030204" pitchFamily="34" charset="0"/>
              </a:rPr>
              <a:t>Le besoin du projet consiste à collecter les données des collaborateurs d’après les outils de l’entreprise, afin d’effectuer des analyse et ensuite générer des notifications, permettant d'initier des réunions RH avec les employés.</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fr-MA" dirty="0">
                <a:latin typeface="Calibri" panose="020F0502020204030204" pitchFamily="34" charset="0"/>
                <a:ea typeface="Calibri" panose="020F0502020204030204" pitchFamily="34" charset="0"/>
                <a:cs typeface="Calibri" panose="020F0502020204030204" pitchFamily="34" charset="0"/>
              </a:rPr>
              <a:t>D’après notre analyse, nous sommes amenées à développer un système qui répond à 6 exigences principales à savoir </a:t>
            </a:r>
          </a:p>
          <a:p>
            <a:pPr marL="139700" indent="0">
              <a:buNone/>
            </a:pPr>
            <a:endParaRPr lang="fr-FR" dirty="0"/>
          </a:p>
        </p:txBody>
      </p:sp>
    </p:spTree>
    <p:extLst>
      <p:ext uri="{BB962C8B-B14F-4D97-AF65-F5344CB8AC3E}">
        <p14:creationId xmlns:p14="http://schemas.microsoft.com/office/powerpoint/2010/main" val="2442857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a:t>Dans le même cadre et afin de bien analyser les données collectées l’équipe fonctionnel nous à proposer une liste des senseurs qui impact la motivation des collaborateurs au sein de </a:t>
            </a:r>
            <a:r>
              <a:rPr lang="fr-FR" dirty="0" err="1"/>
              <a:t>capgemini</a:t>
            </a:r>
            <a:r>
              <a:rPr lang="fr-FR" dirty="0"/>
              <a:t> et permet d’identifier plus au moins le risque de démission pour un collaborateur citant </a:t>
            </a:r>
          </a:p>
        </p:txBody>
      </p:sp>
    </p:spTree>
    <p:extLst>
      <p:ext uri="{BB962C8B-B14F-4D97-AF65-F5344CB8AC3E}">
        <p14:creationId xmlns:p14="http://schemas.microsoft.com/office/powerpoint/2010/main" val="3800845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139700" indent="0">
              <a:buNone/>
            </a:pPr>
            <a:r>
              <a:rPr lang="fr-FR" dirty="0"/>
              <a:t>Toujours dans l’analyse il est très important de prendre en considération les besoins non-fonctionnel qui touche à la réalisation et la réussite de projet.</a:t>
            </a:r>
          </a:p>
          <a:p>
            <a:pPr marL="139700" indent="0">
              <a:buNone/>
            </a:pPr>
            <a:r>
              <a:rPr lang="fr-FR" dirty="0"/>
              <a:t> dans notre cas nous avons pu classer ces besoin en 5 type </a:t>
            </a:r>
          </a:p>
          <a:p>
            <a:pPr marL="139700" indent="0">
              <a:buNone/>
            </a:pPr>
            <a:endParaRPr lang="fr-FR" dirty="0"/>
          </a:p>
          <a:p>
            <a:pPr marL="139700" indent="0">
              <a:buNone/>
            </a:pPr>
            <a:r>
              <a:rPr lang="fr-FR" dirty="0"/>
              <a:t>Contraint technique :  dont ont a la nécessité d’utiliser des versions stable des outils et langages qui répond correctement et d’une manière optimisée au besoin de projet citant python avec ces bibliothèques approprié au traitement de données et </a:t>
            </a:r>
            <a:r>
              <a:rPr lang="fr-FR" dirty="0" err="1"/>
              <a:t>UiPath</a:t>
            </a:r>
            <a:r>
              <a:rPr lang="fr-FR" dirty="0"/>
              <a:t>,</a:t>
            </a:r>
          </a:p>
          <a:p>
            <a:pPr marL="139700" indent="0">
              <a:buNone/>
            </a:pPr>
            <a:r>
              <a:rPr lang="fr-FR" dirty="0"/>
              <a:t> avoir un </a:t>
            </a:r>
            <a:r>
              <a:rPr lang="fr-FR" dirty="0" err="1"/>
              <a:t>modèl</a:t>
            </a:r>
            <a:r>
              <a:rPr lang="fr-FR" dirty="0"/>
              <a:t> de prédiction valide avec une confiance d’interprétabilité qui dépasse les 80% </a:t>
            </a:r>
          </a:p>
          <a:p>
            <a:pPr marL="139700" indent="0">
              <a:buNone/>
            </a:pPr>
            <a:r>
              <a:rPr lang="fr-FR" dirty="0"/>
              <a:t>Ainsi garantir la compatibilité de la solution avec les machines Windows au niveau de </a:t>
            </a:r>
            <a:r>
              <a:rPr lang="fr-FR" dirty="0" err="1"/>
              <a:t>déploiment</a:t>
            </a:r>
            <a:endParaRPr lang="fr-FR" dirty="0"/>
          </a:p>
          <a:p>
            <a:pPr marL="139700" indent="0">
              <a:buNone/>
            </a:pPr>
            <a:endParaRPr lang="fr-FR" dirty="0"/>
          </a:p>
          <a:p>
            <a:pPr marL="139700" indent="0">
              <a:buNone/>
            </a:pPr>
            <a:r>
              <a:rPr lang="fr-FR" dirty="0"/>
              <a:t>Performance : on insiste sur la minimisation de temps d’</a:t>
            </a:r>
            <a:r>
              <a:rPr lang="fr-FR" dirty="0" err="1"/>
              <a:t>execution</a:t>
            </a:r>
            <a:r>
              <a:rPr lang="fr-FR" dirty="0"/>
              <a:t> de la solution.</a:t>
            </a:r>
          </a:p>
          <a:p>
            <a:pPr marL="139700" indent="0">
              <a:buNone/>
            </a:pPr>
            <a:endParaRPr lang="fr-FR" dirty="0"/>
          </a:p>
          <a:p>
            <a:pPr marL="139700" indent="0">
              <a:buNone/>
            </a:pPr>
            <a:r>
              <a:rPr lang="fr-FR" dirty="0"/>
              <a:t>Maintenabilité : on insiste sur la disponibilité de documentation et le suivi des normes et standard au niveau de codage et développement</a:t>
            </a:r>
          </a:p>
          <a:p>
            <a:pPr marL="139700" indent="0">
              <a:buNone/>
            </a:pPr>
            <a:endParaRPr lang="fr-FR" dirty="0"/>
          </a:p>
          <a:p>
            <a:pPr marL="139700" indent="0">
              <a:buNone/>
            </a:pPr>
            <a:r>
              <a:rPr lang="fr-FR" dirty="0"/>
              <a:t>On ce qui concerne L’utilisabilité: il est nécessaire de travailler sur la faciliter et de la durabilité d’utilisation de la solution proposé</a:t>
            </a:r>
          </a:p>
          <a:p>
            <a:pPr marL="139700" indent="0">
              <a:buNone/>
            </a:pPr>
            <a:endParaRPr lang="fr-FR" dirty="0"/>
          </a:p>
          <a:p>
            <a:pPr marL="139700" indent="0">
              <a:buNone/>
            </a:pPr>
            <a:r>
              <a:rPr lang="fr-FR" dirty="0"/>
              <a:t>Et bien pour La qualité qui est l’in des piliers de réussite d’un projet, dont on est sensé de la garantir à l’aide d’une couverture de test qui dépasse les 80 % de volume de code </a:t>
            </a:r>
          </a:p>
        </p:txBody>
      </p:sp>
    </p:spTree>
    <p:extLst>
      <p:ext uri="{BB962C8B-B14F-4D97-AF65-F5344CB8AC3E}">
        <p14:creationId xmlns:p14="http://schemas.microsoft.com/office/powerpoint/2010/main" val="777896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706887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974902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139700" indent="0">
              <a:buNone/>
            </a:pPr>
            <a:r>
              <a:rPr lang="fr-FR" dirty="0"/>
              <a:t>Pour la conception de notre projet nous avons opté au système de modélisation UML à la base de 3 diagramme  </a:t>
            </a:r>
          </a:p>
          <a:p>
            <a:pPr marL="139700" indent="0">
              <a:buNone/>
            </a:pPr>
            <a:r>
              <a:rPr lang="fr-FR" dirty="0"/>
              <a:t>Commençant par le diagramme de cas d’utilisation afin de </a:t>
            </a:r>
            <a:r>
              <a:rPr lang="fr-MA" sz="1100" b="0" i="0" u="none" strike="noStrike" cap="none" dirty="0">
                <a:solidFill>
                  <a:srgbClr val="000000"/>
                </a:solidFill>
                <a:effectLst/>
                <a:latin typeface="Arial"/>
                <a:ea typeface="Arial"/>
                <a:cs typeface="Arial"/>
                <a:sym typeface="Arial"/>
              </a:rPr>
              <a:t>donner une vision globale du comportement fonctionnel de notre système</a:t>
            </a:r>
            <a:endParaRPr lang="fr-FR" dirty="0"/>
          </a:p>
        </p:txBody>
      </p:sp>
    </p:spTree>
    <p:extLst>
      <p:ext uri="{BB962C8B-B14F-4D97-AF65-F5344CB8AC3E}">
        <p14:creationId xmlns:p14="http://schemas.microsoft.com/office/powerpoint/2010/main" val="3487068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139700" indent="0">
              <a:buNone/>
            </a:pPr>
            <a:r>
              <a:rPr lang="fr-FR" sz="1100" b="0" i="0" u="none" strike="noStrike" cap="none" dirty="0">
                <a:solidFill>
                  <a:srgbClr val="000000"/>
                </a:solidFill>
                <a:effectLst/>
                <a:latin typeface="Arial"/>
                <a:ea typeface="Arial"/>
                <a:cs typeface="Arial"/>
                <a:sym typeface="Arial"/>
              </a:rPr>
              <a:t>En suite l’affichage de flux de contrôle du début à la fin et les divers chemins de décision à travers le diagramme d’activité suivant dont on commence par </a:t>
            </a:r>
          </a:p>
          <a:p>
            <a:pPr marL="139700" indent="0">
              <a:buNone/>
            </a:pPr>
            <a:r>
              <a:rPr lang="fr-FR" sz="1100" b="0" i="0" u="none" strike="noStrike" cap="none" dirty="0">
                <a:solidFill>
                  <a:srgbClr val="000000"/>
                </a:solidFill>
                <a:effectLst/>
                <a:latin typeface="Arial"/>
                <a:cs typeface="Arial"/>
                <a:sym typeface="Arial"/>
              </a:rPr>
              <a:t>Le chargement des données des fichiers sources passant à la consolidation de ces derniers au niveau de script de consolidation qui nous générer un fichier consolidé à analyser par le script d’analyse ou se fiat le nettoyage des données le calcule des senseurs et par suite génération d’un fichier dédie à la prédiction qui </a:t>
            </a:r>
            <a:r>
              <a:rPr lang="fr-FR" sz="1100" b="0" i="0" u="none" strike="noStrike" cap="none" dirty="0" err="1">
                <a:solidFill>
                  <a:srgbClr val="000000"/>
                </a:solidFill>
                <a:effectLst/>
                <a:latin typeface="Arial"/>
                <a:cs typeface="Arial"/>
                <a:sym typeface="Arial"/>
              </a:rPr>
              <a:t>présentra</a:t>
            </a:r>
            <a:r>
              <a:rPr lang="fr-FR" sz="1100" b="0" i="0" u="none" strike="noStrike" cap="none" dirty="0">
                <a:solidFill>
                  <a:srgbClr val="000000"/>
                </a:solidFill>
                <a:effectLst/>
                <a:latin typeface="Arial"/>
                <a:cs typeface="Arial"/>
                <a:sym typeface="Arial"/>
              </a:rPr>
              <a:t> l’entrée pour le Model ML </a:t>
            </a:r>
          </a:p>
          <a:p>
            <a:pPr marL="139700" indent="0">
              <a:buNone/>
            </a:pPr>
            <a:r>
              <a:rPr lang="fr-FR" sz="1100" b="0" i="0" u="none" strike="noStrike" cap="none" dirty="0">
                <a:solidFill>
                  <a:srgbClr val="000000"/>
                </a:solidFill>
                <a:effectLst/>
                <a:latin typeface="Arial"/>
                <a:cs typeface="Arial"/>
                <a:sym typeface="Arial"/>
              </a:rPr>
              <a:t>Ce dernier effectue la prédiction en classifiant les collaborateur en collaborateurs à moins risque de démission non concerné par des alertes et des collaborateur à risque de démission </a:t>
            </a:r>
            <a:r>
              <a:rPr lang="fr-FR" sz="1100" b="0" i="0" u="none" strike="noStrike" cap="none" dirty="0" err="1">
                <a:solidFill>
                  <a:srgbClr val="000000"/>
                </a:solidFill>
                <a:effectLst/>
                <a:latin typeface="Arial"/>
                <a:cs typeface="Arial"/>
                <a:sym typeface="Arial"/>
              </a:rPr>
              <a:t>elevé</a:t>
            </a:r>
            <a:r>
              <a:rPr lang="fr-FR" sz="1100" b="0" i="0" u="none" strike="noStrike" cap="none" dirty="0">
                <a:solidFill>
                  <a:srgbClr val="000000"/>
                </a:solidFill>
                <a:effectLst/>
                <a:latin typeface="Arial"/>
                <a:cs typeface="Arial"/>
                <a:sym typeface="Arial"/>
              </a:rPr>
              <a:t> qui nécessite l’envoie des alertes au HRBPs à l’aide du robot RPA.</a:t>
            </a:r>
            <a:endParaRPr lang="fr-FR" dirty="0"/>
          </a:p>
        </p:txBody>
      </p:sp>
    </p:spTree>
    <p:extLst>
      <p:ext uri="{BB962C8B-B14F-4D97-AF65-F5344CB8AC3E}">
        <p14:creationId xmlns:p14="http://schemas.microsoft.com/office/powerpoint/2010/main" val="1292780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MA" sz="1100" b="0" i="0" u="none" strike="noStrike" cap="none" dirty="0">
                <a:solidFill>
                  <a:srgbClr val="000000"/>
                </a:solidFill>
                <a:effectLst/>
                <a:latin typeface="Arial"/>
                <a:ea typeface="Arial"/>
                <a:cs typeface="Arial"/>
                <a:sym typeface="Arial"/>
              </a:rPr>
              <a:t>Pour présenter les interactions entre les entités de notre projet d’une manière plus dynamique nous optons au diagramme de séquence suivant :</a:t>
            </a:r>
          </a:p>
          <a:p>
            <a:pPr marL="139700" indent="0">
              <a:buNone/>
            </a:pPr>
            <a:r>
              <a:rPr lang="fr-MA" sz="1100" b="0" i="0" u="none" strike="noStrike" cap="none" dirty="0">
                <a:solidFill>
                  <a:srgbClr val="000000"/>
                </a:solidFill>
                <a:effectLst/>
                <a:latin typeface="Arial"/>
                <a:cs typeface="Arial"/>
                <a:sym typeface="Arial"/>
              </a:rPr>
              <a:t>Qui représente 5 </a:t>
            </a:r>
            <a:r>
              <a:rPr lang="fr-MA" sz="1100" b="0" i="0" u="none" strike="noStrike" cap="none" dirty="0" err="1">
                <a:solidFill>
                  <a:srgbClr val="000000"/>
                </a:solidFill>
                <a:effectLst/>
                <a:latin typeface="Arial"/>
                <a:cs typeface="Arial"/>
                <a:sym typeface="Arial"/>
              </a:rPr>
              <a:t>entitées</a:t>
            </a:r>
            <a:r>
              <a:rPr lang="fr-MA" sz="1100" b="0" i="0" u="none" strike="noStrike" cap="none" dirty="0">
                <a:solidFill>
                  <a:srgbClr val="000000"/>
                </a:solidFill>
                <a:effectLst/>
                <a:latin typeface="Arial"/>
                <a:cs typeface="Arial"/>
                <a:sym typeface="Arial"/>
              </a:rPr>
              <a:t> principales qui sont le responsable RH qui effectue dans un premier temps le </a:t>
            </a:r>
            <a:r>
              <a:rPr lang="fr-MA" sz="1100" b="0" i="0" u="none" strike="noStrike" cap="none" dirty="0" err="1">
                <a:solidFill>
                  <a:srgbClr val="000000"/>
                </a:solidFill>
                <a:effectLst/>
                <a:latin typeface="Arial"/>
                <a:cs typeface="Arial"/>
                <a:sym typeface="Arial"/>
              </a:rPr>
              <a:t>lancemet</a:t>
            </a:r>
            <a:r>
              <a:rPr lang="fr-MA" sz="1100" b="0" i="0" u="none" strike="noStrike" cap="none" dirty="0">
                <a:solidFill>
                  <a:srgbClr val="000000"/>
                </a:solidFill>
                <a:effectLst/>
                <a:latin typeface="Arial"/>
                <a:cs typeface="Arial"/>
                <a:sym typeface="Arial"/>
              </a:rPr>
              <a:t> de l’exécution qui va permettre au script de consolidation de </a:t>
            </a:r>
            <a:r>
              <a:rPr lang="fr-MA" sz="1100" b="0" i="0" u="none" strike="noStrike" cap="none" dirty="0" err="1">
                <a:solidFill>
                  <a:srgbClr val="000000"/>
                </a:solidFill>
                <a:effectLst/>
                <a:latin typeface="Arial"/>
                <a:cs typeface="Arial"/>
                <a:sym typeface="Arial"/>
              </a:rPr>
              <a:t>perper</a:t>
            </a:r>
            <a:r>
              <a:rPr lang="fr-MA" sz="1100" b="0" i="0" u="none" strike="noStrike" cap="none" dirty="0">
                <a:solidFill>
                  <a:srgbClr val="000000"/>
                </a:solidFill>
                <a:effectLst/>
                <a:latin typeface="Arial"/>
                <a:cs typeface="Arial"/>
                <a:sym typeface="Arial"/>
              </a:rPr>
              <a:t> </a:t>
            </a:r>
            <a:r>
              <a:rPr lang="fr-MA" sz="1100" b="0" i="0" u="none" strike="noStrike" cap="none" dirty="0" err="1">
                <a:solidFill>
                  <a:srgbClr val="000000"/>
                </a:solidFill>
                <a:effectLst/>
                <a:latin typeface="Arial"/>
                <a:cs typeface="Arial"/>
                <a:sym typeface="Arial"/>
              </a:rPr>
              <a:t>verifier</a:t>
            </a:r>
            <a:r>
              <a:rPr lang="fr-MA" sz="1100" b="0" i="0" u="none" strike="noStrike" cap="none" dirty="0">
                <a:solidFill>
                  <a:srgbClr val="000000"/>
                </a:solidFill>
                <a:effectLst/>
                <a:latin typeface="Arial"/>
                <a:cs typeface="Arial"/>
                <a:sym typeface="Arial"/>
              </a:rPr>
              <a:t> les fichiers sources et effectue la consolidation des données.</a:t>
            </a:r>
          </a:p>
          <a:p>
            <a:pPr marL="139700" indent="0">
              <a:buNone/>
            </a:pPr>
            <a:r>
              <a:rPr lang="fr-MA" sz="1100" b="0" i="0" u="none" strike="noStrike" cap="none" dirty="0">
                <a:solidFill>
                  <a:srgbClr val="000000"/>
                </a:solidFill>
                <a:effectLst/>
                <a:latin typeface="Arial"/>
                <a:cs typeface="Arial"/>
                <a:sym typeface="Arial"/>
              </a:rPr>
              <a:t>Dans un deuxième temps le responsable RH va lancer l’exécution de script d’analyse qui s’</a:t>
            </a:r>
            <a:r>
              <a:rPr lang="fr-MA" sz="1100" b="0" i="0" u="none" strike="noStrike" cap="none" dirty="0" err="1">
                <a:solidFill>
                  <a:srgbClr val="000000"/>
                </a:solidFill>
                <a:effectLst/>
                <a:latin typeface="Arial"/>
                <a:cs typeface="Arial"/>
                <a:sym typeface="Arial"/>
              </a:rPr>
              <a:t>encharge</a:t>
            </a:r>
            <a:r>
              <a:rPr lang="fr-MA" sz="1100" b="0" i="0" u="none" strike="noStrike" cap="none" dirty="0">
                <a:solidFill>
                  <a:srgbClr val="000000"/>
                </a:solidFill>
                <a:effectLst/>
                <a:latin typeface="Arial"/>
                <a:cs typeface="Arial"/>
                <a:sym typeface="Arial"/>
              </a:rPr>
              <a:t> de la </a:t>
            </a:r>
            <a:r>
              <a:rPr lang="fr-MA" sz="1100" b="0" i="0" u="none" strike="noStrike" cap="none" dirty="0" err="1">
                <a:solidFill>
                  <a:srgbClr val="000000"/>
                </a:solidFill>
                <a:effectLst/>
                <a:latin typeface="Arial"/>
                <a:cs typeface="Arial"/>
                <a:sym typeface="Arial"/>
              </a:rPr>
              <a:t>verification</a:t>
            </a:r>
            <a:r>
              <a:rPr lang="fr-MA" sz="1100" b="0" i="0" u="none" strike="noStrike" cap="none" dirty="0">
                <a:solidFill>
                  <a:srgbClr val="000000"/>
                </a:solidFill>
                <a:effectLst/>
                <a:latin typeface="Arial"/>
                <a:cs typeface="Arial"/>
                <a:sym typeface="Arial"/>
              </a:rPr>
              <a:t> de fichiers consolidé ainsi l’analyse et la prédiction des données en générant un fichier des résultats </a:t>
            </a:r>
          </a:p>
          <a:p>
            <a:pPr marL="139700" indent="0">
              <a:buNone/>
            </a:pPr>
            <a:r>
              <a:rPr lang="fr-MA" sz="1100" b="0" i="0" u="none" strike="noStrike" cap="none" dirty="0">
                <a:solidFill>
                  <a:srgbClr val="000000"/>
                </a:solidFill>
                <a:effectLst/>
                <a:latin typeface="Arial"/>
                <a:cs typeface="Arial"/>
                <a:sym typeface="Arial"/>
              </a:rPr>
              <a:t>Et finalement c’est à le responsable RH de lancer le Robot RPA qui permet l’envoie automatiques des email d’alertes au </a:t>
            </a:r>
            <a:r>
              <a:rPr lang="fr-MA" sz="1100" b="0" i="0" u="none" strike="noStrike" cap="none" dirty="0" err="1">
                <a:solidFill>
                  <a:srgbClr val="000000"/>
                </a:solidFill>
                <a:effectLst/>
                <a:latin typeface="Arial"/>
                <a:cs typeface="Arial"/>
                <a:sym typeface="Arial"/>
              </a:rPr>
              <a:t>HRBPs</a:t>
            </a:r>
            <a:r>
              <a:rPr lang="fr-MA" sz="1100" b="0" i="0" u="none" strike="noStrike" cap="none" dirty="0">
                <a:solidFill>
                  <a:srgbClr val="000000"/>
                </a:solidFill>
                <a:effectLst/>
                <a:latin typeface="Arial"/>
                <a:cs typeface="Arial"/>
                <a:sym typeface="Arial"/>
              </a:rPr>
              <a:t> concernés.</a:t>
            </a:r>
            <a:endParaRPr lang="fr-FR" dirty="0"/>
          </a:p>
        </p:txBody>
      </p:sp>
    </p:spTree>
    <p:extLst>
      <p:ext uri="{BB962C8B-B14F-4D97-AF65-F5344CB8AC3E}">
        <p14:creationId xmlns:p14="http://schemas.microsoft.com/office/powerpoint/2010/main" val="659618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e9090756a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e9090756a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fr-FR" sz="1100" b="0" i="0" u="none" strike="noStrike" cap="none" dirty="0">
                <a:solidFill>
                  <a:srgbClr val="000000"/>
                </a:solidFill>
                <a:effectLst/>
                <a:latin typeface="Arial"/>
                <a:ea typeface="Arial"/>
                <a:cs typeface="Arial"/>
                <a:sym typeface="Arial"/>
              </a:rPr>
              <a:t>Le plan de notre présentation sera le suivant :</a:t>
            </a:r>
          </a:p>
          <a:p>
            <a:pPr marL="139700" indent="0">
              <a:buNone/>
            </a:pPr>
            <a:endParaRPr lang="fr-FR" sz="1100" b="0" i="0" u="none" strike="noStrike" cap="none" dirty="0">
              <a:solidFill>
                <a:srgbClr val="000000"/>
              </a:solidFill>
              <a:effectLst/>
              <a:latin typeface="Arial"/>
              <a:ea typeface="Arial"/>
              <a:cs typeface="Arial"/>
              <a:sym typeface="Arial"/>
            </a:endParaRPr>
          </a:p>
          <a:p>
            <a:r>
              <a:rPr lang="fr-FR" sz="1100" b="0" i="0" u="none" strike="noStrike" cap="none" dirty="0">
                <a:solidFill>
                  <a:srgbClr val="000000"/>
                </a:solidFill>
                <a:effectLst/>
                <a:latin typeface="Arial"/>
                <a:ea typeface="Arial"/>
                <a:cs typeface="Arial"/>
                <a:sym typeface="Arial"/>
              </a:rPr>
              <a:t>Nous commençons par une introduction </a:t>
            </a:r>
          </a:p>
          <a:p>
            <a:r>
              <a:rPr lang="fr-FR" sz="1100" b="0" i="0" u="none" strike="noStrike" cap="none" dirty="0">
                <a:solidFill>
                  <a:srgbClr val="000000"/>
                </a:solidFill>
                <a:effectLst/>
                <a:latin typeface="Arial"/>
                <a:ea typeface="Arial"/>
                <a:cs typeface="Arial"/>
                <a:sym typeface="Arial"/>
              </a:rPr>
              <a:t>Ensuite nous introduisant le contexte général qui vise à présenter l’organisme d’accueil ainsi que l’intérêt du sujet</a:t>
            </a:r>
          </a:p>
          <a:p>
            <a:r>
              <a:rPr lang="fr-FR" sz="1100" b="0" i="0" u="none" strike="noStrike" cap="none" dirty="0">
                <a:solidFill>
                  <a:srgbClr val="000000"/>
                </a:solidFill>
                <a:effectLst/>
                <a:latin typeface="Arial"/>
                <a:ea typeface="Arial"/>
                <a:cs typeface="Arial"/>
                <a:sym typeface="Arial"/>
              </a:rPr>
              <a:t>Passant à l’analyse et conception pour mieux décortiquer les besoins de projets </a:t>
            </a:r>
          </a:p>
          <a:p>
            <a:r>
              <a:rPr lang="fr-FR" sz="1100" b="0" i="0" u="none" strike="noStrike" cap="none" dirty="0">
                <a:solidFill>
                  <a:srgbClr val="000000"/>
                </a:solidFill>
                <a:effectLst/>
                <a:latin typeface="Arial"/>
                <a:ea typeface="Arial"/>
                <a:cs typeface="Arial"/>
                <a:sym typeface="Arial"/>
              </a:rPr>
              <a:t>Et nous enchainons avec la réalisation du projet </a:t>
            </a:r>
          </a:p>
          <a:p>
            <a:r>
              <a:rPr lang="fr-FR" sz="1100" b="0" i="0" u="none" strike="noStrike" cap="none" dirty="0">
                <a:solidFill>
                  <a:srgbClr val="000000"/>
                </a:solidFill>
                <a:effectLst/>
                <a:latin typeface="Arial"/>
                <a:ea typeface="Arial"/>
                <a:cs typeface="Arial"/>
                <a:sym typeface="Arial"/>
              </a:rPr>
              <a:t>En clôturant avec une conclusion et perspective</a:t>
            </a:r>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91e1f37e_1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91e1f37e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Pour l réalisation de notre projet nous avons choisit un ensemble des outils et langage qui répond au besoin d’une manière plus optimiser </a:t>
            </a:r>
            <a:endParaRPr dirty="0"/>
          </a:p>
        </p:txBody>
      </p:sp>
    </p:spTree>
    <p:extLst>
      <p:ext uri="{BB962C8B-B14F-4D97-AF65-F5344CB8AC3E}">
        <p14:creationId xmlns:p14="http://schemas.microsoft.com/office/powerpoint/2010/main" val="37662248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a:t>Citant le </a:t>
            </a:r>
            <a:r>
              <a:rPr lang="fr-FR" dirty="0" err="1"/>
              <a:t>language</a:t>
            </a:r>
            <a:r>
              <a:rPr lang="fr-FR" dirty="0"/>
              <a:t> Python : qui </a:t>
            </a:r>
            <a:r>
              <a:rPr lang="fr-MA" sz="1100" b="0" i="0" u="none" strike="noStrike" cap="none" dirty="0">
                <a:solidFill>
                  <a:srgbClr val="000000"/>
                </a:solidFill>
                <a:effectLst/>
                <a:latin typeface="Arial"/>
                <a:ea typeface="Arial"/>
                <a:cs typeface="Arial"/>
                <a:sym typeface="Arial"/>
              </a:rPr>
              <a:t>possède de nombreux </a:t>
            </a:r>
            <a:r>
              <a:rPr lang="fr-MA" sz="1100" b="0" i="0" u="none" strike="noStrike" cap="none" dirty="0">
                <a:solidFill>
                  <a:srgbClr val="000000"/>
                </a:solidFill>
                <a:effectLst/>
                <a:latin typeface="Arial"/>
                <a:ea typeface="Arial"/>
                <a:cs typeface="Arial"/>
                <a:sym typeface="Arial"/>
                <a:hlinkClick r:id="rId3" tooltip="Bibliothèque logicielle"/>
              </a:rPr>
              <a:t>bibliothèques</a:t>
            </a:r>
            <a:r>
              <a:rPr lang="fr-MA" sz="1100" b="0" i="0" u="none" strike="noStrike" cap="none" dirty="0">
                <a:solidFill>
                  <a:srgbClr val="000000"/>
                </a:solidFill>
                <a:effectLst/>
                <a:latin typeface="Arial"/>
                <a:ea typeface="Arial"/>
                <a:cs typeface="Arial"/>
                <a:sym typeface="Arial"/>
              </a:rPr>
              <a:t> spécialisées et optimisées destinées au calcule numérique. Ce qui va nous servir à bien traiter les donnée </a:t>
            </a:r>
            <a:r>
              <a:rPr lang="fr-MA" sz="1100" b="0" i="0" u="none" strike="noStrike" cap="none" dirty="0" err="1">
                <a:solidFill>
                  <a:srgbClr val="000000"/>
                </a:solidFill>
                <a:effectLst/>
                <a:latin typeface="Arial"/>
                <a:ea typeface="Arial"/>
                <a:cs typeface="Arial"/>
                <a:sym typeface="Arial"/>
              </a:rPr>
              <a:t>colléctés</a:t>
            </a:r>
            <a:endParaRPr lang="fr-MA" sz="1100" b="0" i="0" u="none" strike="noStrike" cap="none" dirty="0">
              <a:solidFill>
                <a:srgbClr val="000000"/>
              </a:solidFill>
              <a:effectLst/>
              <a:latin typeface="Arial"/>
              <a:ea typeface="Arial"/>
              <a:cs typeface="Arial"/>
              <a:sym typeface="Arial"/>
            </a:endParaRPr>
          </a:p>
          <a:p>
            <a:r>
              <a:rPr lang="fr-MA" sz="1100" b="0" i="0" u="none" strike="noStrike" cap="none" dirty="0">
                <a:solidFill>
                  <a:srgbClr val="000000"/>
                </a:solidFill>
                <a:effectLst/>
                <a:latin typeface="Arial"/>
                <a:cs typeface="Arial"/>
                <a:sym typeface="Arial"/>
              </a:rPr>
              <a:t>La bibliothèque </a:t>
            </a:r>
            <a:r>
              <a:rPr lang="fr-MA" sz="1100" b="0" i="0" u="none" strike="noStrike" cap="none" dirty="0" err="1">
                <a:solidFill>
                  <a:srgbClr val="000000"/>
                </a:solidFill>
                <a:effectLst/>
                <a:latin typeface="Arial"/>
                <a:cs typeface="Arial"/>
                <a:sym typeface="Arial"/>
              </a:rPr>
              <a:t>Scikit</a:t>
            </a:r>
            <a:r>
              <a:rPr lang="fr-MA" sz="1100" b="0" i="0" u="none" strike="noStrike" cap="none" dirty="0">
                <a:solidFill>
                  <a:srgbClr val="000000"/>
                </a:solidFill>
                <a:effectLst/>
                <a:latin typeface="Arial"/>
                <a:cs typeface="Arial"/>
                <a:sym typeface="Arial"/>
              </a:rPr>
              <a:t> </a:t>
            </a:r>
            <a:r>
              <a:rPr lang="fr-MA" sz="1100" b="0" i="0" u="none" strike="noStrike" cap="none" dirty="0" err="1">
                <a:solidFill>
                  <a:srgbClr val="000000"/>
                </a:solidFill>
                <a:effectLst/>
                <a:latin typeface="Arial"/>
                <a:cs typeface="Arial"/>
                <a:sym typeface="Arial"/>
              </a:rPr>
              <a:t>learn</a:t>
            </a:r>
            <a:r>
              <a:rPr lang="fr-MA" sz="1100" b="0" i="0" u="none" strike="noStrike" cap="none" dirty="0">
                <a:solidFill>
                  <a:srgbClr val="000000"/>
                </a:solidFill>
                <a:effectLst/>
                <a:latin typeface="Arial"/>
                <a:cs typeface="Arial"/>
                <a:sym typeface="Arial"/>
              </a:rPr>
              <a:t> : une bibliothèque libre de python, </a:t>
            </a:r>
            <a:r>
              <a:rPr lang="fr-MA" sz="1100" b="0" i="0" u="none" strike="noStrike" cap="none" dirty="0">
                <a:solidFill>
                  <a:srgbClr val="000000"/>
                </a:solidFill>
                <a:effectLst/>
                <a:latin typeface="Arial"/>
                <a:ea typeface="Arial"/>
                <a:cs typeface="Arial"/>
                <a:sym typeface="Arial"/>
              </a:rPr>
              <a:t>propose de nombreux </a:t>
            </a:r>
            <a:r>
              <a:rPr lang="fr-MA" sz="1100" b="0" i="0" u="none" strike="noStrike" cap="none" dirty="0">
                <a:solidFill>
                  <a:srgbClr val="000000"/>
                </a:solidFill>
                <a:effectLst/>
                <a:latin typeface="Arial"/>
                <a:ea typeface="Arial"/>
                <a:cs typeface="Arial"/>
                <a:sym typeface="Arial"/>
                <a:hlinkClick r:id="rId4"/>
              </a:rPr>
              <a:t>algorithmes</a:t>
            </a:r>
            <a:r>
              <a:rPr lang="fr-MA" sz="1100" b="0" i="0" u="none" strike="noStrike" cap="none" dirty="0">
                <a:solidFill>
                  <a:srgbClr val="000000"/>
                </a:solidFill>
                <a:effectLst/>
                <a:latin typeface="Arial"/>
                <a:ea typeface="Arial"/>
                <a:cs typeface="Arial"/>
                <a:sym typeface="Arial"/>
              </a:rPr>
              <a:t> ML prêtent à implémenter d'une manière facile et harmonisé avec d'autres bibliothèque python.</a:t>
            </a:r>
            <a:endParaRPr lang="fr-FR" sz="1100" b="0" i="0" u="none" strike="noStrike" cap="none" dirty="0">
              <a:solidFill>
                <a:srgbClr val="000000"/>
              </a:solidFill>
              <a:effectLst/>
              <a:latin typeface="Arial"/>
              <a:ea typeface="Arial"/>
              <a:cs typeface="Arial"/>
              <a:sym typeface="Arial"/>
            </a:endParaRPr>
          </a:p>
          <a:p>
            <a:r>
              <a:rPr lang="fr-FR" sz="1100" b="0" i="0" u="none" strike="noStrike" cap="none" dirty="0">
                <a:solidFill>
                  <a:srgbClr val="000000"/>
                </a:solidFill>
                <a:effectLst/>
                <a:latin typeface="Arial"/>
                <a:ea typeface="Arial"/>
                <a:cs typeface="Arial"/>
                <a:sym typeface="Arial"/>
              </a:rPr>
              <a:t>L’ IDE </a:t>
            </a:r>
            <a:r>
              <a:rPr lang="fr-FR" sz="1100" b="0" i="0" u="none" strike="noStrike" cap="none" dirty="0" err="1">
                <a:solidFill>
                  <a:srgbClr val="000000"/>
                </a:solidFill>
                <a:effectLst/>
                <a:latin typeface="Arial"/>
                <a:ea typeface="Arial"/>
                <a:cs typeface="Arial"/>
                <a:sym typeface="Arial"/>
              </a:rPr>
              <a:t>visual</a:t>
            </a:r>
            <a:r>
              <a:rPr lang="fr-FR" sz="1100" b="0" i="0" u="none" strike="noStrike" cap="none" dirty="0">
                <a:solidFill>
                  <a:srgbClr val="000000"/>
                </a:solidFill>
                <a:effectLst/>
                <a:latin typeface="Arial"/>
                <a:ea typeface="Arial"/>
                <a:cs typeface="Arial"/>
                <a:sym typeface="Arial"/>
              </a:rPr>
              <a:t> studio open source  </a:t>
            </a:r>
            <a:r>
              <a:rPr lang="fr-MA" sz="1100" b="0" i="0" u="none" strike="noStrike" cap="none" dirty="0">
                <a:solidFill>
                  <a:srgbClr val="000000"/>
                </a:solidFill>
                <a:effectLst/>
                <a:latin typeface="Arial"/>
                <a:ea typeface="Arial"/>
                <a:cs typeface="Arial"/>
                <a:sym typeface="Arial"/>
              </a:rPr>
              <a:t>propriétaire de Microsoft </a:t>
            </a:r>
            <a:r>
              <a:rPr lang="fr-FR" sz="1100" b="0" i="0" u="none" strike="noStrike" cap="none" dirty="0">
                <a:solidFill>
                  <a:srgbClr val="000000"/>
                </a:solidFill>
                <a:effectLst/>
                <a:latin typeface="Arial"/>
                <a:ea typeface="Arial"/>
                <a:cs typeface="Arial"/>
                <a:sym typeface="Arial"/>
              </a:rPr>
              <a:t>qui propose une large </a:t>
            </a:r>
            <a:r>
              <a:rPr lang="fr-FR" sz="1100" b="0" i="0" u="none" strike="noStrike" cap="none" dirty="0" err="1">
                <a:solidFill>
                  <a:srgbClr val="000000"/>
                </a:solidFill>
                <a:effectLst/>
                <a:latin typeface="Arial"/>
                <a:ea typeface="Arial"/>
                <a:cs typeface="Arial"/>
                <a:sym typeface="Arial"/>
              </a:rPr>
              <a:t>selection</a:t>
            </a:r>
            <a:r>
              <a:rPr lang="fr-FR" sz="1100" b="0" i="0" u="none" strike="noStrike" cap="none" dirty="0">
                <a:solidFill>
                  <a:srgbClr val="000000"/>
                </a:solidFill>
                <a:effectLst/>
                <a:latin typeface="Arial"/>
                <a:ea typeface="Arial"/>
                <a:cs typeface="Arial"/>
                <a:sym typeface="Arial"/>
              </a:rPr>
              <a:t> des extension dédié principalement au </a:t>
            </a:r>
            <a:r>
              <a:rPr lang="fr-FR" sz="1100" b="0" i="0" u="none" strike="noStrike" cap="none" dirty="0" err="1">
                <a:solidFill>
                  <a:srgbClr val="000000"/>
                </a:solidFill>
                <a:effectLst/>
                <a:latin typeface="Arial"/>
                <a:ea typeface="Arial"/>
                <a:cs typeface="Arial"/>
                <a:sym typeface="Arial"/>
              </a:rPr>
              <a:t>développemnet</a:t>
            </a:r>
            <a:r>
              <a:rPr lang="fr-FR" sz="1100" b="0" i="0" u="none" strike="noStrike" cap="none" dirty="0">
                <a:solidFill>
                  <a:srgbClr val="000000"/>
                </a:solidFill>
                <a:effectLst/>
                <a:latin typeface="Arial"/>
                <a:ea typeface="Arial"/>
                <a:cs typeface="Arial"/>
                <a:sym typeface="Arial"/>
              </a:rPr>
              <a:t> des application a la base des </a:t>
            </a:r>
            <a:r>
              <a:rPr lang="fr-FR" sz="1100" b="0" i="0" u="none" strike="noStrike" cap="none" dirty="0" err="1">
                <a:solidFill>
                  <a:srgbClr val="000000"/>
                </a:solidFill>
                <a:effectLst/>
                <a:latin typeface="Arial"/>
                <a:ea typeface="Arial"/>
                <a:cs typeface="Arial"/>
                <a:sym typeface="Arial"/>
              </a:rPr>
              <a:t>language</a:t>
            </a:r>
            <a:r>
              <a:rPr lang="fr-FR" sz="1100" b="0" i="0" u="none" strike="noStrike" cap="none" dirty="0">
                <a:solidFill>
                  <a:srgbClr val="000000"/>
                </a:solidFill>
                <a:effectLst/>
                <a:latin typeface="Arial"/>
                <a:ea typeface="Arial"/>
                <a:cs typeface="Arial"/>
                <a:sym typeface="Arial"/>
              </a:rPr>
              <a:t> scripts comme python</a:t>
            </a:r>
          </a:p>
          <a:p>
            <a:r>
              <a:rPr lang="fr-FR" sz="1100" b="0" i="0" u="none" strike="noStrike" cap="none" dirty="0">
                <a:solidFill>
                  <a:srgbClr val="000000"/>
                </a:solidFill>
                <a:effectLst/>
                <a:latin typeface="Arial"/>
                <a:ea typeface="Arial"/>
                <a:cs typeface="Arial"/>
                <a:sym typeface="Arial"/>
              </a:rPr>
              <a:t>On a aussi l’outil </a:t>
            </a:r>
            <a:r>
              <a:rPr lang="fr-FR" sz="1100" b="0" i="0" u="none" strike="noStrike" cap="none" dirty="0" err="1">
                <a:solidFill>
                  <a:srgbClr val="000000"/>
                </a:solidFill>
                <a:effectLst/>
                <a:latin typeface="Arial"/>
                <a:ea typeface="Arial"/>
                <a:cs typeface="Arial"/>
                <a:sym typeface="Arial"/>
              </a:rPr>
              <a:t>UiPath</a:t>
            </a:r>
            <a:r>
              <a:rPr lang="fr-FR" sz="1100" b="0" i="0" u="none" strike="noStrike" cap="none" dirty="0">
                <a:solidFill>
                  <a:srgbClr val="000000"/>
                </a:solidFill>
                <a:effectLst/>
                <a:latin typeface="Arial"/>
                <a:ea typeface="Arial"/>
                <a:cs typeface="Arial"/>
                <a:sym typeface="Arial"/>
              </a:rPr>
              <a:t> studio un outils proposant une version communauté gratuite permet le développement des solution RPA </a:t>
            </a:r>
            <a:r>
              <a:rPr lang="fr-FR" sz="1100" b="0" i="0" u="none" strike="noStrike" cap="none" dirty="0" err="1">
                <a:solidFill>
                  <a:srgbClr val="000000"/>
                </a:solidFill>
                <a:effectLst/>
                <a:latin typeface="Arial"/>
                <a:ea typeface="Arial"/>
                <a:cs typeface="Arial"/>
                <a:sym typeface="Arial"/>
              </a:rPr>
              <a:t>abreviation</a:t>
            </a:r>
            <a:r>
              <a:rPr lang="fr-FR" sz="1100" b="0" i="0" u="none" strike="noStrike" cap="none" dirty="0">
                <a:solidFill>
                  <a:srgbClr val="000000"/>
                </a:solidFill>
                <a:effectLst/>
                <a:latin typeface="Arial"/>
                <a:ea typeface="Arial"/>
                <a:cs typeface="Arial"/>
                <a:sym typeface="Arial"/>
              </a:rPr>
              <a:t> de </a:t>
            </a:r>
            <a:r>
              <a:rPr lang="fr-FR" sz="1100" b="0" i="0" u="none" strike="noStrike" cap="none" dirty="0" err="1">
                <a:solidFill>
                  <a:srgbClr val="000000"/>
                </a:solidFill>
                <a:effectLst/>
                <a:latin typeface="Arial"/>
                <a:ea typeface="Arial"/>
                <a:cs typeface="Arial"/>
                <a:sym typeface="Arial"/>
              </a:rPr>
              <a:t>Robotic</a:t>
            </a:r>
            <a:r>
              <a:rPr lang="fr-FR" sz="1100" b="0" i="0" u="none" strike="noStrike" cap="none" dirty="0">
                <a:solidFill>
                  <a:srgbClr val="000000"/>
                </a:solidFill>
                <a:effectLst/>
                <a:latin typeface="Arial"/>
                <a:ea typeface="Arial"/>
                <a:cs typeface="Arial"/>
                <a:sym typeface="Arial"/>
              </a:rPr>
              <a:t> process automation avec une documentation assez généreuse au niveau de sa plateforme </a:t>
            </a:r>
            <a:r>
              <a:rPr lang="fr-FR" sz="1100" b="0" i="0" u="none" strike="noStrike" cap="none" dirty="0" err="1">
                <a:solidFill>
                  <a:srgbClr val="000000"/>
                </a:solidFill>
                <a:effectLst/>
                <a:latin typeface="Arial"/>
                <a:ea typeface="Arial"/>
                <a:cs typeface="Arial"/>
                <a:sym typeface="Arial"/>
              </a:rPr>
              <a:t>UiPath</a:t>
            </a:r>
            <a:r>
              <a:rPr lang="fr-FR" sz="1100" b="0" i="0" u="none" strike="noStrike" cap="none" dirty="0">
                <a:solidFill>
                  <a:srgbClr val="000000"/>
                </a:solidFill>
                <a:effectLst/>
                <a:latin typeface="Arial"/>
                <a:ea typeface="Arial"/>
                <a:cs typeface="Arial"/>
                <a:sym typeface="Arial"/>
              </a:rPr>
              <a:t> </a:t>
            </a:r>
            <a:r>
              <a:rPr lang="fr-FR" sz="1100" b="0" i="0" u="none" strike="noStrike" cap="none" dirty="0" err="1">
                <a:solidFill>
                  <a:srgbClr val="000000"/>
                </a:solidFill>
                <a:effectLst/>
                <a:latin typeface="Arial"/>
                <a:ea typeface="Arial"/>
                <a:cs typeface="Arial"/>
                <a:sym typeface="Arial"/>
              </a:rPr>
              <a:t>accademy</a:t>
            </a:r>
            <a:r>
              <a:rPr lang="fr-FR" sz="1100" b="0" i="0" u="none" strike="noStrike" cap="none" dirty="0">
                <a:solidFill>
                  <a:srgbClr val="000000"/>
                </a:solidFill>
                <a:effectLst/>
                <a:latin typeface="Arial"/>
                <a:ea typeface="Arial"/>
                <a:cs typeface="Arial"/>
                <a:sym typeface="Arial"/>
              </a:rPr>
              <a:t>.</a:t>
            </a:r>
          </a:p>
          <a:p>
            <a:r>
              <a:rPr lang="fr-FR" sz="1100" b="0" i="0" u="none" strike="noStrike" cap="none" dirty="0">
                <a:solidFill>
                  <a:srgbClr val="000000"/>
                </a:solidFill>
                <a:effectLst/>
                <a:latin typeface="Arial"/>
                <a:ea typeface="Arial"/>
                <a:cs typeface="Arial"/>
                <a:sym typeface="Arial"/>
              </a:rPr>
              <a:t>Et l’</a:t>
            </a:r>
            <a:r>
              <a:rPr lang="fr-FR" sz="1100" b="0" i="0" u="none" strike="noStrike" cap="none" dirty="0" err="1">
                <a:solidFill>
                  <a:srgbClr val="000000"/>
                </a:solidFill>
                <a:effectLst/>
                <a:latin typeface="Arial"/>
                <a:ea typeface="Arial"/>
                <a:cs typeface="Arial"/>
                <a:sym typeface="Arial"/>
              </a:rPr>
              <a:t>ouil</a:t>
            </a:r>
            <a:r>
              <a:rPr lang="fr-FR" sz="1100" b="0" i="0" u="none" strike="noStrike" cap="none" dirty="0">
                <a:solidFill>
                  <a:srgbClr val="000000"/>
                </a:solidFill>
                <a:effectLst/>
                <a:latin typeface="Arial"/>
                <a:ea typeface="Arial"/>
                <a:cs typeface="Arial"/>
                <a:sym typeface="Arial"/>
              </a:rPr>
              <a:t> le plus connu de contrôle de version Git pour facilité le suivi des modifications .</a:t>
            </a:r>
            <a:endParaRPr lang="fr-MA"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3322156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0770244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a:t>Pour le premier module de consolidation nous avons pu développer une ensemble des scripts à savoir le script de la </a:t>
            </a:r>
            <a:r>
              <a:rPr lang="fr-FR" dirty="0" err="1"/>
              <a:t>consolidation,de</a:t>
            </a:r>
            <a:r>
              <a:rPr lang="fr-FR" dirty="0"/>
              <a:t> </a:t>
            </a:r>
            <a:r>
              <a:rPr lang="fr-FR" dirty="0" err="1"/>
              <a:t>convertion</a:t>
            </a:r>
            <a:r>
              <a:rPr lang="fr-FR" dirty="0"/>
              <a:t> des types de données pour les unifiés et </a:t>
            </a:r>
            <a:r>
              <a:rPr lang="fr-FR" dirty="0" err="1"/>
              <a:t>ade</a:t>
            </a:r>
            <a:r>
              <a:rPr lang="fr-FR" dirty="0"/>
              <a:t> cryptage des </a:t>
            </a:r>
            <a:r>
              <a:rPr lang="fr-FR" dirty="0" err="1"/>
              <a:t>donnnées</a:t>
            </a:r>
            <a:r>
              <a:rPr lang="fr-FR" dirty="0"/>
              <a:t> à caractère personnel en mettant un fichier </a:t>
            </a:r>
            <a:r>
              <a:rPr lang="fr-FR" dirty="0" err="1"/>
              <a:t>environement</a:t>
            </a:r>
            <a:r>
              <a:rPr lang="fr-FR" dirty="0"/>
              <a:t> pour regrouper l’</a:t>
            </a:r>
            <a:r>
              <a:rPr lang="fr-FR" dirty="0" err="1"/>
              <a:t>ensmble</a:t>
            </a:r>
            <a:r>
              <a:rPr lang="fr-FR" dirty="0"/>
              <a:t> des variable global à savoir les chemins des fichier et </a:t>
            </a:r>
            <a:r>
              <a:rPr lang="fr-FR" dirty="0" err="1"/>
              <a:t>répetoir</a:t>
            </a:r>
            <a:r>
              <a:rPr lang="fr-FR" dirty="0"/>
              <a:t> des données collectées.</a:t>
            </a:r>
          </a:p>
        </p:txBody>
      </p:sp>
    </p:spTree>
    <p:extLst>
      <p:ext uri="{BB962C8B-B14F-4D97-AF65-F5344CB8AC3E}">
        <p14:creationId xmlns:p14="http://schemas.microsoft.com/office/powerpoint/2010/main" val="1909992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a:t>Ce Module de consolidation va nous créer un fichier consolidé englobant l’</a:t>
            </a:r>
            <a:r>
              <a:rPr lang="fr-FR" dirty="0" err="1"/>
              <a:t>ensmeble</a:t>
            </a:r>
            <a:r>
              <a:rPr lang="fr-FR" dirty="0"/>
              <a:t> des données de collaborateurs comme exemple le nom les projet le site dont il est </a:t>
            </a:r>
            <a:r>
              <a:rPr lang="fr-FR" dirty="0" err="1"/>
              <a:t>affeter</a:t>
            </a:r>
            <a:r>
              <a:rPr lang="fr-FR" dirty="0"/>
              <a:t> et d’autre information nécessaire pour le traitement </a:t>
            </a:r>
          </a:p>
          <a:p>
            <a:r>
              <a:rPr lang="fr-FR" dirty="0"/>
              <a:t>Ce fichier présente l’entrée de notre deuxième module qui est le module d’analyse et prédiction</a:t>
            </a:r>
          </a:p>
        </p:txBody>
      </p:sp>
    </p:spTree>
    <p:extLst>
      <p:ext uri="{BB962C8B-B14F-4D97-AF65-F5344CB8AC3E}">
        <p14:creationId xmlns:p14="http://schemas.microsoft.com/office/powerpoint/2010/main" val="2749077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a:t>Comme on est toujours en phase de traitement des données nous avons développer au niveau de ce module un script python qui se base sur les données de fichier consolidé ainsi les données des fichiers de paramètre pour calculer les mesure des senseurs et génère </a:t>
            </a:r>
            <a:r>
              <a:rPr lang="fr-FR" dirty="0" err="1"/>
              <a:t>grace</a:t>
            </a:r>
            <a:r>
              <a:rPr lang="fr-FR" dirty="0"/>
              <a:t> au model ML un fichier de résultat </a:t>
            </a:r>
            <a:r>
              <a:rPr lang="fr-FR" dirty="0" err="1"/>
              <a:t>contennat</a:t>
            </a:r>
            <a:r>
              <a:rPr lang="fr-FR" dirty="0"/>
              <a:t> l’ensemble des collaborateurs en alertes </a:t>
            </a:r>
          </a:p>
          <a:p>
            <a:pPr rtl="0"/>
            <a:endParaRPr lang="fr-FR" dirty="0"/>
          </a:p>
        </p:txBody>
      </p:sp>
    </p:spTree>
    <p:extLst>
      <p:ext uri="{BB962C8B-B14F-4D97-AF65-F5344CB8AC3E}">
        <p14:creationId xmlns:p14="http://schemas.microsoft.com/office/powerpoint/2010/main" val="8360190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a:t>Le model développer est créer suite un processus de développement machine </a:t>
            </a:r>
            <a:r>
              <a:rPr lang="fr-FR" dirty="0" err="1"/>
              <a:t>learning</a:t>
            </a:r>
            <a:r>
              <a:rPr lang="fr-FR" dirty="0"/>
              <a:t> basé sur 4 étapes principale </a:t>
            </a:r>
          </a:p>
          <a:p>
            <a:r>
              <a:rPr lang="fr-FR" dirty="0"/>
              <a:t>Commençant par le nettoyage des données d’entrainement</a:t>
            </a:r>
          </a:p>
          <a:p>
            <a:r>
              <a:rPr lang="fr-FR" dirty="0"/>
              <a:t>Le choix des algorithme a utiliser pour répondre au besoin </a:t>
            </a:r>
          </a:p>
          <a:p>
            <a:r>
              <a:rPr lang="fr-FR" dirty="0"/>
              <a:t>L’entrainement et le test du model </a:t>
            </a:r>
          </a:p>
          <a:p>
            <a:r>
              <a:rPr lang="fr-FR" dirty="0"/>
              <a:t>Et finalement l’amélioration de confiance de model </a:t>
            </a:r>
          </a:p>
        </p:txBody>
      </p:sp>
    </p:spTree>
    <p:extLst>
      <p:ext uri="{BB962C8B-B14F-4D97-AF65-F5344CB8AC3E}">
        <p14:creationId xmlns:p14="http://schemas.microsoft.com/office/powerpoint/2010/main" val="26060526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a:t>Afin de nettoyer l’ensemble d’entrainement nous nous assurons qu’il n’</a:t>
            </a:r>
            <a:r>
              <a:rPr lang="fr-FR" dirty="0" err="1"/>
              <a:t>ya</a:t>
            </a:r>
            <a:r>
              <a:rPr lang="fr-FR" dirty="0"/>
              <a:t> pas des valeurs nulle  comme il n’existe pas des données </a:t>
            </a:r>
            <a:r>
              <a:rPr lang="fr-FR" dirty="0" err="1"/>
              <a:t>dupliué</a:t>
            </a:r>
            <a:r>
              <a:rPr lang="fr-FR" dirty="0"/>
              <a:t> </a:t>
            </a:r>
          </a:p>
        </p:txBody>
      </p:sp>
    </p:spTree>
    <p:extLst>
      <p:ext uri="{BB962C8B-B14F-4D97-AF65-F5344CB8AC3E}">
        <p14:creationId xmlns:p14="http://schemas.microsoft.com/office/powerpoint/2010/main" val="39575949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a:t>Pour le choix d’algorithme nous avons présenter le traitement à effectuer par le Model qui passe par la réception des données d’un collaborateur  pose la question est ce que ce </a:t>
            </a:r>
            <a:r>
              <a:rPr lang="fr-FR" dirty="0" err="1"/>
              <a:t>derinier</a:t>
            </a:r>
            <a:r>
              <a:rPr lang="fr-FR" dirty="0"/>
              <a:t>  à </a:t>
            </a:r>
            <a:r>
              <a:rPr lang="fr-FR" dirty="0" err="1"/>
              <a:t>demissione</a:t>
            </a:r>
            <a:r>
              <a:rPr lang="fr-FR" dirty="0"/>
              <a:t> et </a:t>
            </a:r>
            <a:r>
              <a:rPr lang="fr-FR" dirty="0" err="1"/>
              <a:t>verifie</a:t>
            </a:r>
            <a:r>
              <a:rPr lang="fr-FR" dirty="0"/>
              <a:t> le </a:t>
            </a:r>
            <a:r>
              <a:rPr lang="fr-FR" dirty="0" err="1"/>
              <a:t>libéllé</a:t>
            </a:r>
            <a:r>
              <a:rPr lang="fr-FR" dirty="0"/>
              <a:t> approprié à ce collaborateur pour le classé soit comme </a:t>
            </a:r>
            <a:r>
              <a:rPr lang="fr-FR" dirty="0" err="1"/>
              <a:t>etant</a:t>
            </a:r>
            <a:r>
              <a:rPr lang="fr-FR" dirty="0"/>
              <a:t> à risque élevé de </a:t>
            </a:r>
            <a:r>
              <a:rPr lang="fr-FR" dirty="0" err="1"/>
              <a:t>démissioner</a:t>
            </a:r>
            <a:r>
              <a:rPr lang="fr-FR" dirty="0"/>
              <a:t> ou bien à moins risque </a:t>
            </a:r>
          </a:p>
          <a:p>
            <a:r>
              <a:rPr lang="fr-FR" dirty="0"/>
              <a:t>Si on remarque ce processus présenté un problème de classification  </a:t>
            </a:r>
          </a:p>
        </p:txBody>
      </p:sp>
    </p:spTree>
    <p:extLst>
      <p:ext uri="{BB962C8B-B14F-4D97-AF65-F5344CB8AC3E}">
        <p14:creationId xmlns:p14="http://schemas.microsoft.com/office/powerpoint/2010/main" val="6669302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139700" indent="0">
              <a:buNone/>
            </a:pPr>
            <a:r>
              <a:rPr lang="fr-FR" dirty="0"/>
              <a:t>Afin de répondre à un problème de </a:t>
            </a:r>
            <a:r>
              <a:rPr lang="fr-FR" dirty="0" err="1"/>
              <a:t>classifcation</a:t>
            </a:r>
            <a:r>
              <a:rPr lang="fr-FR" dirty="0"/>
              <a:t> la bibliothèque </a:t>
            </a:r>
            <a:r>
              <a:rPr lang="fr-FR" dirty="0" err="1"/>
              <a:t>Scikit</a:t>
            </a:r>
            <a:r>
              <a:rPr lang="fr-FR" dirty="0"/>
              <a:t> </a:t>
            </a:r>
            <a:r>
              <a:rPr lang="fr-FR" dirty="0" err="1"/>
              <a:t>learn</a:t>
            </a:r>
            <a:r>
              <a:rPr lang="fr-FR" dirty="0"/>
              <a:t> propose plusieurs algorithme pou </a:t>
            </a:r>
            <a:r>
              <a:rPr lang="fr-FR" dirty="0" err="1"/>
              <a:t>rl’entraienemt</a:t>
            </a:r>
            <a:r>
              <a:rPr lang="fr-FR" dirty="0"/>
              <a:t> de model comme L’algorithme </a:t>
            </a:r>
            <a:r>
              <a:rPr lang="fr-FR" dirty="0" err="1"/>
              <a:t>decision</a:t>
            </a:r>
            <a:r>
              <a:rPr lang="fr-FR" dirty="0"/>
              <a:t> tree </a:t>
            </a:r>
            <a:r>
              <a:rPr lang="fr-MA" sz="1100" b="0" i="0" u="none" strike="noStrike" cap="none" dirty="0">
                <a:solidFill>
                  <a:srgbClr val="000000"/>
                </a:solidFill>
                <a:effectLst/>
                <a:latin typeface="Arial"/>
                <a:ea typeface="Arial"/>
                <a:cs typeface="Arial"/>
                <a:sym typeface="Arial"/>
              </a:rPr>
              <a:t>d'apprentissage automatique supervisé. Qui utilise la représentation arborescente pour résoudre le problème et qui nous à donner dans le test de </a:t>
            </a:r>
            <a:r>
              <a:rPr lang="fr-MA" sz="1100" b="0" i="0" u="none" strike="noStrike" cap="none" dirty="0" err="1">
                <a:solidFill>
                  <a:srgbClr val="000000"/>
                </a:solidFill>
                <a:effectLst/>
                <a:latin typeface="Arial"/>
                <a:ea typeface="Arial"/>
                <a:cs typeface="Arial"/>
                <a:sym typeface="Arial"/>
              </a:rPr>
              <a:t>predictibilité</a:t>
            </a:r>
            <a:r>
              <a:rPr lang="fr-MA" sz="1100" b="0" i="0" u="none" strike="noStrike" cap="none" dirty="0">
                <a:solidFill>
                  <a:srgbClr val="000000"/>
                </a:solidFill>
                <a:effectLst/>
                <a:latin typeface="Arial"/>
                <a:ea typeface="Arial"/>
                <a:cs typeface="Arial"/>
                <a:sym typeface="Arial"/>
              </a:rPr>
              <a:t> une confiance de 67,96% </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MA" sz="1100" b="0" i="0" u="none" strike="noStrike" cap="none" dirty="0">
                <a:solidFill>
                  <a:srgbClr val="000000"/>
                </a:solidFill>
                <a:effectLst/>
                <a:latin typeface="Arial"/>
                <a:cs typeface="Arial"/>
                <a:sym typeface="Arial"/>
              </a:rPr>
              <a:t>Aussi nous avons tester avec l’algorithme SVC qui </a:t>
            </a:r>
            <a:r>
              <a:rPr lang="fr-MA" sz="1100" b="0" i="0" u="none" strike="noStrike" cap="none" dirty="0">
                <a:solidFill>
                  <a:srgbClr val="000000"/>
                </a:solidFill>
                <a:effectLst/>
                <a:latin typeface="Arial"/>
                <a:ea typeface="Arial"/>
                <a:cs typeface="Arial"/>
                <a:sym typeface="Arial"/>
              </a:rPr>
              <a:t>utilise la composante vectorielle des éléments d’apprentissage afin d’en déterminer une orientation préférentielle. Et qui donnée une résultat de test de 70,73%</a:t>
            </a:r>
            <a:endParaRPr lang="fr-FR" sz="1100" b="0" i="0" u="none" strike="noStrike" cap="none" dirty="0">
              <a:solidFill>
                <a:srgbClr val="000000"/>
              </a:solidFill>
              <a:effectLst/>
              <a:latin typeface="Arial"/>
              <a:ea typeface="Arial"/>
              <a:cs typeface="Arial"/>
              <a:sym typeface="Arial"/>
            </a:endParaRPr>
          </a:p>
          <a:p>
            <a:pPr marL="139700" indent="0">
              <a:buNone/>
            </a:pPr>
            <a:r>
              <a:rPr lang="fr-FR" dirty="0"/>
              <a:t> Mais </a:t>
            </a:r>
            <a:r>
              <a:rPr lang="fr-FR" dirty="0" err="1"/>
              <a:t>malheuresemnet</a:t>
            </a:r>
            <a:r>
              <a:rPr lang="fr-FR" dirty="0"/>
              <a:t> a ce niveau les model crée ne </a:t>
            </a:r>
            <a:r>
              <a:rPr lang="fr-FR" dirty="0" err="1"/>
              <a:t>verfie</a:t>
            </a:r>
            <a:r>
              <a:rPr lang="fr-FR" dirty="0"/>
              <a:t> pas la contrainte de validation du model du coup on se pose 3 </a:t>
            </a:r>
            <a:r>
              <a:rPr lang="fr-FR" dirty="0" err="1"/>
              <a:t>quetion</a:t>
            </a:r>
            <a:r>
              <a:rPr lang="fr-FR" dirty="0"/>
              <a:t> principale qui sont </a:t>
            </a:r>
          </a:p>
        </p:txBody>
      </p:sp>
    </p:spTree>
    <p:extLst>
      <p:ext uri="{BB962C8B-B14F-4D97-AF65-F5344CB8AC3E}">
        <p14:creationId xmlns:p14="http://schemas.microsoft.com/office/powerpoint/2010/main" val="2342523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e9090756a_1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e9090756a_1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Dans le cadre de validation de notre formation d’ingénierie en informatique et réseaux  nous sommes </a:t>
            </a:r>
            <a:r>
              <a:rPr lang="fr-MA" sz="1100" b="0" i="0" u="none" strike="noStrike" cap="none" dirty="0">
                <a:solidFill>
                  <a:srgbClr val="000000"/>
                </a:solidFill>
                <a:effectLst/>
                <a:latin typeface="Arial"/>
                <a:ea typeface="Arial"/>
                <a:cs typeface="Arial"/>
                <a:sym typeface="Arial"/>
              </a:rPr>
              <a:t>amenés comme étant des Etudiant en 5 </a:t>
            </a:r>
            <a:r>
              <a:rPr lang="fr-MA" sz="1100" b="0" i="0" u="none" strike="noStrike" cap="none" dirty="0" err="1">
                <a:solidFill>
                  <a:srgbClr val="000000"/>
                </a:solidFill>
                <a:effectLst/>
                <a:latin typeface="Arial"/>
                <a:ea typeface="Arial"/>
                <a:cs typeface="Arial"/>
                <a:sym typeface="Arial"/>
              </a:rPr>
              <a:t>ème</a:t>
            </a:r>
            <a:r>
              <a:rPr lang="fr-MA" sz="1100" b="0" i="0" u="none" strike="noStrike" cap="none" dirty="0">
                <a:solidFill>
                  <a:srgbClr val="000000"/>
                </a:solidFill>
                <a:effectLst/>
                <a:latin typeface="Arial"/>
                <a:ea typeface="Arial"/>
                <a:cs typeface="Arial"/>
                <a:sym typeface="Arial"/>
              </a:rPr>
              <a:t> années à effectuer un stage au sien d’une entreprise qui nous propose un sujet dont nous auront l’opportunité d’appliquer et approfondir nos connaissances acquise durant notre parcours académique. </a:t>
            </a:r>
          </a:p>
          <a:p>
            <a:pPr marL="0" lvl="0" indent="0" algn="l" rtl="0">
              <a:spcBef>
                <a:spcPts val="0"/>
              </a:spcBef>
              <a:spcAft>
                <a:spcPts val="0"/>
              </a:spcAft>
              <a:buNone/>
            </a:pPr>
            <a:endParaRPr lang="fr-MA"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fr-MA" sz="1100" b="0" i="0" u="none" strike="noStrike" cap="none" dirty="0">
                <a:solidFill>
                  <a:srgbClr val="000000"/>
                </a:solidFill>
                <a:effectLst/>
                <a:latin typeface="Arial"/>
                <a:ea typeface="Arial"/>
                <a:cs typeface="Arial"/>
                <a:sym typeface="Arial"/>
              </a:rPr>
              <a:t>En ce sens j’ai pu rejoindre la société Capgemini qui ma permis durant ma période de stage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MA" sz="1100" b="0" i="0" u="none" strike="noStrike" cap="none" dirty="0">
                <a:solidFill>
                  <a:srgbClr val="000000"/>
                </a:solidFill>
                <a:effectLst/>
                <a:latin typeface="Arial"/>
                <a:ea typeface="Arial"/>
                <a:cs typeface="Arial"/>
                <a:sym typeface="Arial"/>
              </a:rPr>
              <a:t>De Travailler sur la conception d’une solution, qui vise à prédire les démissions des salariés. dans le cadre de la lutte contre les problématiques de démotivation, de la baisse de productivité et de perte des ressources humaines.</a:t>
            </a:r>
          </a:p>
        </p:txBody>
      </p:sp>
    </p:spTree>
    <p:extLst>
      <p:ext uri="{BB962C8B-B14F-4D97-AF65-F5344CB8AC3E}">
        <p14:creationId xmlns:p14="http://schemas.microsoft.com/office/powerpoint/2010/main" val="11506104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a:t>Afin de répondre à ces question nous faisons d’abord une étude de corrélation des données qui nous as permit :</a:t>
            </a:r>
          </a:p>
          <a:p>
            <a:r>
              <a:rPr lang="fr-FR" dirty="0"/>
              <a:t>d’avoir une vision sur les valeur qui impact la prédiction et par suite Eliminer ceux qui n’affecte pas </a:t>
            </a:r>
          </a:p>
          <a:p>
            <a:r>
              <a:rPr lang="fr-FR" dirty="0"/>
              <a:t>De penser à introduire un algorithme de régression logistiques</a:t>
            </a:r>
          </a:p>
          <a:p>
            <a:r>
              <a:rPr lang="fr-FR" dirty="0"/>
              <a:t>Comme on a pu </a:t>
            </a:r>
            <a:r>
              <a:rPr lang="fr-FR" dirty="0" err="1"/>
              <a:t>enrichire</a:t>
            </a:r>
            <a:r>
              <a:rPr lang="fr-FR" dirty="0"/>
              <a:t> les données d’entrainement a travers des nouveau donnée </a:t>
            </a:r>
            <a:r>
              <a:rPr lang="fr-FR" dirty="0" err="1"/>
              <a:t>collécltées</a:t>
            </a:r>
            <a:endParaRPr lang="fr-FR" dirty="0"/>
          </a:p>
          <a:p>
            <a:pPr marL="139700" indent="0">
              <a:buNone/>
            </a:pPr>
            <a:endParaRPr lang="fr-FR" dirty="0"/>
          </a:p>
        </p:txBody>
      </p:sp>
    </p:spTree>
    <p:extLst>
      <p:ext uri="{BB962C8B-B14F-4D97-AF65-F5344CB8AC3E}">
        <p14:creationId xmlns:p14="http://schemas.microsoft.com/office/powerpoint/2010/main" val="15877119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139700" indent="0">
              <a:buNone/>
            </a:pPr>
            <a:r>
              <a:rPr lang="fr-FR" dirty="0"/>
              <a:t>Et comme résultat de ces changement nous avons pu avoir des résultats de test de </a:t>
            </a:r>
          </a:p>
          <a:p>
            <a:pPr marL="139700" indent="0">
              <a:buNone/>
            </a:pPr>
            <a:r>
              <a:rPr lang="fr-FR" dirty="0"/>
              <a:t>77,83% avec LE Decision tree classifier</a:t>
            </a:r>
          </a:p>
          <a:p>
            <a:pPr marL="139700" indent="0">
              <a:buNone/>
            </a:pPr>
            <a:r>
              <a:rPr lang="fr-FR" dirty="0"/>
              <a:t>79,28%  avec l’algorithme </a:t>
            </a:r>
            <a:r>
              <a:rPr lang="fr-FR" dirty="0" err="1"/>
              <a:t>svc</a:t>
            </a:r>
            <a:r>
              <a:rPr lang="fr-FR" dirty="0"/>
              <a:t> </a:t>
            </a:r>
          </a:p>
          <a:p>
            <a:pPr marL="139700" indent="0">
              <a:buNone/>
            </a:pPr>
            <a:r>
              <a:rPr lang="fr-FR" dirty="0"/>
              <a:t>Et finalement </a:t>
            </a:r>
            <a:r>
              <a:rPr lang="fr-FR" dirty="0" err="1"/>
              <a:t>grace</a:t>
            </a:r>
            <a:r>
              <a:rPr lang="fr-FR" dirty="0"/>
              <a:t> à l’algorithme Logistic </a:t>
            </a:r>
            <a:r>
              <a:rPr lang="fr-FR" dirty="0" err="1"/>
              <a:t>regression</a:t>
            </a:r>
            <a:r>
              <a:rPr lang="fr-FR" dirty="0"/>
              <a:t> nous avons pu avoir une confiance de 82,58% qui dépasse le seuil de validation </a:t>
            </a:r>
          </a:p>
          <a:p>
            <a:pPr marL="139700" indent="0">
              <a:buNone/>
            </a:pPr>
            <a:r>
              <a:rPr lang="fr-FR" dirty="0"/>
              <a:t>Et comme ça nous avons pu avoir un model valide et prêt à l’emploi </a:t>
            </a:r>
          </a:p>
        </p:txBody>
      </p:sp>
    </p:spTree>
    <p:extLst>
      <p:ext uri="{BB962C8B-B14F-4D97-AF65-F5344CB8AC3E}">
        <p14:creationId xmlns:p14="http://schemas.microsoft.com/office/powerpoint/2010/main" val="1663307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139700" indent="0">
              <a:buNone/>
            </a:pPr>
            <a:r>
              <a:rPr lang="fr-FR" dirty="0"/>
              <a:t>Une fois terminer les analyse et la prédiction le script génère un fichier contenant les information des collaborateur en alertes sous la forme suivant en introduisant les données des </a:t>
            </a:r>
            <a:r>
              <a:rPr lang="fr-FR" dirty="0" err="1"/>
              <a:t>HRbps</a:t>
            </a:r>
            <a:r>
              <a:rPr lang="fr-FR" dirty="0"/>
              <a:t> responsable de chaque collaborateur figurant sur la liste </a:t>
            </a:r>
          </a:p>
        </p:txBody>
      </p:sp>
    </p:spTree>
    <p:extLst>
      <p:ext uri="{BB962C8B-B14F-4D97-AF65-F5344CB8AC3E}">
        <p14:creationId xmlns:p14="http://schemas.microsoft.com/office/powerpoint/2010/main" val="12034058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fr-FR" dirty="0"/>
              <a:t>Ce fichier qui sera </a:t>
            </a:r>
            <a:r>
              <a:rPr lang="fr-FR" dirty="0" err="1"/>
              <a:t>consomé</a:t>
            </a:r>
            <a:r>
              <a:rPr lang="fr-FR" dirty="0"/>
              <a:t> par le robot </a:t>
            </a:r>
            <a:r>
              <a:rPr lang="fr-FR" dirty="0" err="1"/>
              <a:t>Rpa</a:t>
            </a:r>
            <a:r>
              <a:rPr lang="fr-FR" dirty="0"/>
              <a:t> en suivant le workflow présenter qui à pour but de regrouper les collaborateurs en alertes selon chaque HRBPs dans un fichier </a:t>
            </a:r>
            <a:r>
              <a:rPr lang="fr-FR" dirty="0" err="1"/>
              <a:t>excel</a:t>
            </a:r>
            <a:r>
              <a:rPr lang="fr-FR" dirty="0"/>
              <a:t> séparer </a:t>
            </a:r>
          </a:p>
        </p:txBody>
      </p:sp>
    </p:spTree>
    <p:extLst>
      <p:ext uri="{BB962C8B-B14F-4D97-AF65-F5344CB8AC3E}">
        <p14:creationId xmlns:p14="http://schemas.microsoft.com/office/powerpoint/2010/main" val="18568751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a:t>Et par suite le robot </a:t>
            </a:r>
            <a:r>
              <a:rPr lang="fr-FR" dirty="0" err="1"/>
              <a:t>rpa</a:t>
            </a:r>
            <a:r>
              <a:rPr lang="fr-FR" dirty="0"/>
              <a:t> enchaine à l’envoie des emails suivant le workflow présenter. À la base d’une </a:t>
            </a:r>
            <a:r>
              <a:rPr lang="fr-FR" dirty="0" err="1"/>
              <a:t>template</a:t>
            </a:r>
            <a:r>
              <a:rPr lang="fr-FR" dirty="0"/>
              <a:t> </a:t>
            </a:r>
            <a:r>
              <a:rPr lang="fr-FR" dirty="0" err="1"/>
              <a:t>prédifinit</a:t>
            </a:r>
            <a:r>
              <a:rPr lang="fr-FR" dirty="0"/>
              <a:t> afin de créer un email contenant </a:t>
            </a:r>
            <a:r>
              <a:rPr lang="fr-FR" dirty="0" err="1"/>
              <a:t>contenant</a:t>
            </a:r>
            <a:r>
              <a:rPr lang="fr-FR" dirty="0"/>
              <a:t> en </a:t>
            </a:r>
            <a:r>
              <a:rPr lang="fr-FR" dirty="0" err="1"/>
              <a:t>piece</a:t>
            </a:r>
            <a:r>
              <a:rPr lang="fr-FR" dirty="0"/>
              <a:t> joint le fichier </a:t>
            </a:r>
            <a:r>
              <a:rPr lang="fr-FR" dirty="0" err="1"/>
              <a:t>exel</a:t>
            </a:r>
            <a:r>
              <a:rPr lang="fr-FR" dirty="0"/>
              <a:t> approprié au </a:t>
            </a:r>
            <a:r>
              <a:rPr lang="fr-FR" dirty="0" err="1"/>
              <a:t>Hrbp</a:t>
            </a:r>
            <a:r>
              <a:rPr lang="fr-FR" dirty="0"/>
              <a:t> et l’envoie à la boite mail de ce dernier.</a:t>
            </a:r>
          </a:p>
        </p:txBody>
      </p:sp>
    </p:spTree>
    <p:extLst>
      <p:ext uri="{BB962C8B-B14F-4D97-AF65-F5344CB8AC3E}">
        <p14:creationId xmlns:p14="http://schemas.microsoft.com/office/powerpoint/2010/main" val="15480797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e9090756a_1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e9090756a_1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En conclusion Le projet de mon stage avait comme objectif de créer un système de prédiction des démission qui permet au HRBPs au sein de l’entreprise d’avoir une vision claire et prédictive sur les collaborateur. Afin de s’adapter plus à l’évolution de nombre de ces derniers au sein de l’entreprise, facilité le processus de suivi et par suite lutter contre la démotivation et la baisse de productivité.</a:t>
            </a:r>
          </a:p>
          <a:p>
            <a:pPr marL="0" lvl="0" indent="0" algn="l" rtl="0">
              <a:spcBef>
                <a:spcPts val="0"/>
              </a:spcBef>
              <a:spcAft>
                <a:spcPts val="0"/>
              </a:spcAft>
              <a:buNone/>
            </a:pPr>
            <a:endParaRPr lang="fr-FR" dirty="0"/>
          </a:p>
          <a:p>
            <a:pPr marL="0" lvl="0" indent="0" algn="l" rtl="0">
              <a:spcBef>
                <a:spcPts val="0"/>
              </a:spcBef>
              <a:spcAft>
                <a:spcPts val="0"/>
              </a:spcAft>
              <a:buNone/>
            </a:pPr>
            <a:endParaRPr lang="fr-FR" dirty="0"/>
          </a:p>
          <a:p>
            <a:pPr marL="0" lvl="0" indent="0" algn="l" rtl="0">
              <a:spcBef>
                <a:spcPts val="0"/>
              </a:spcBef>
              <a:spcAft>
                <a:spcPts val="0"/>
              </a:spcAft>
              <a:buNone/>
            </a:pPr>
            <a:r>
              <a:rPr lang="fr-FR" dirty="0"/>
              <a:t>Mon expérience au sein de l’entreprise </a:t>
            </a:r>
            <a:r>
              <a:rPr lang="fr-FR" dirty="0" err="1"/>
              <a:t>capgemini</a:t>
            </a:r>
            <a:r>
              <a:rPr lang="fr-FR" dirty="0"/>
              <a:t> m’a offert une opportunité pour vivre un défit réel de monde professionnel. Dont j’ai pu </a:t>
            </a:r>
            <a:r>
              <a:rPr lang="fr-MA" sz="1100" b="0" i="0" u="none" strike="noStrike" cap="none" dirty="0">
                <a:solidFill>
                  <a:srgbClr val="000000"/>
                </a:solidFill>
                <a:effectLst/>
                <a:latin typeface="Arial"/>
                <a:ea typeface="Arial"/>
                <a:cs typeface="Arial"/>
                <a:sym typeface="Arial"/>
              </a:rPr>
              <a:t>appliquer l’esprit de travail en équipe, améliorer mes capacités de communication, et approfondir mes connaissances en informatique et surtout en conduite de projet.</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Comme perspective à ce projet nous envisageons d’automatiser l’ensemble de processus à l’aide des robots RPA afin de </a:t>
            </a:r>
            <a:r>
              <a:rPr lang="fr-FR" dirty="0" err="1"/>
              <a:t>diminiuer</a:t>
            </a:r>
            <a:r>
              <a:rPr lang="fr-FR" dirty="0"/>
              <a:t> l’</a:t>
            </a:r>
            <a:r>
              <a:rPr lang="fr-FR" dirty="0" err="1"/>
              <a:t>entervention</a:t>
            </a:r>
            <a:r>
              <a:rPr lang="fr-FR" dirty="0"/>
              <a:t> humaine </a:t>
            </a:r>
          </a:p>
          <a:p>
            <a:pPr marL="0" lvl="0" indent="0" algn="l" rtl="0">
              <a:spcBef>
                <a:spcPts val="0"/>
              </a:spcBef>
              <a:spcAft>
                <a:spcPts val="0"/>
              </a:spcAft>
              <a:buNone/>
            </a:pPr>
            <a:r>
              <a:rPr lang="fr-FR" dirty="0"/>
              <a:t>et développer un Model ML basé sur le </a:t>
            </a:r>
            <a:r>
              <a:rPr lang="fr-FR" dirty="0" err="1"/>
              <a:t>reinforcement</a:t>
            </a:r>
            <a:r>
              <a:rPr lang="fr-FR" dirty="0"/>
              <a:t> Learning qui permettra au Model de s’</a:t>
            </a:r>
            <a:r>
              <a:rPr lang="fr-FR" dirty="0" err="1"/>
              <a:t>ameliorer</a:t>
            </a:r>
            <a:r>
              <a:rPr lang="fr-FR" dirty="0"/>
              <a:t> automatiquement d’une façon à présenter des prédiction plus en plus pertinentes </a:t>
            </a:r>
            <a:endParaRPr dirty="0"/>
          </a:p>
        </p:txBody>
      </p:sp>
    </p:spTree>
    <p:extLst>
      <p:ext uri="{BB962C8B-B14F-4D97-AF65-F5344CB8AC3E}">
        <p14:creationId xmlns:p14="http://schemas.microsoft.com/office/powerpoint/2010/main" val="34253907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11AB0BE-D9E3-4909-AB08-814041D29765}" type="slidenum">
              <a:rPr lang="fr-FR" smtClean="0"/>
              <a:pPr/>
              <a:t>36</a:t>
            </a:fld>
            <a:endParaRPr lang="fr-FR"/>
          </a:p>
        </p:txBody>
      </p:sp>
      <p:sp>
        <p:nvSpPr>
          <p:cNvPr id="5" name="Espace réservé du pied de page 4"/>
          <p:cNvSpPr>
            <a:spLocks noGrp="1"/>
          </p:cNvSpPr>
          <p:nvPr>
            <p:ph type="ftr" sz="quarter" idx="11"/>
          </p:nvPr>
        </p:nvSpPr>
        <p:spPr/>
        <p:txBody>
          <a:bodyPr/>
          <a:lstStyle/>
          <a:p>
            <a:r>
              <a:rPr lang="fr-FR"/>
              <a:t>Présentation de projet de fin d'étude</a:t>
            </a:r>
          </a:p>
        </p:txBody>
      </p:sp>
    </p:spTree>
    <p:extLst>
      <p:ext uri="{BB962C8B-B14F-4D97-AF65-F5344CB8AC3E}">
        <p14:creationId xmlns:p14="http://schemas.microsoft.com/office/powerpoint/2010/main" val="722676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91e1f37e_1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91e1f37e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3784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fr-FR" dirty="0"/>
              <a:t>Ce groupe créer en premier </a:t>
            </a:r>
            <a:r>
              <a:rPr lang="fr-FR" dirty="0" err="1"/>
              <a:t>octbre</a:t>
            </a:r>
            <a:r>
              <a:rPr lang="fr-FR" dirty="0"/>
              <a:t> 1967 à Grenoble est aujourd’hui </a:t>
            </a:r>
            <a:r>
              <a:rPr lang="fr-MA" sz="1100" b="0" i="0" u="none" strike="noStrike" cap="none" dirty="0">
                <a:solidFill>
                  <a:srgbClr val="000000"/>
                </a:solidFill>
                <a:effectLst/>
                <a:latin typeface="Arial"/>
                <a:ea typeface="Arial"/>
                <a:cs typeface="Arial"/>
                <a:sym typeface="Arial"/>
              </a:rPr>
              <a:t>l'un des leaders mondiaux de l'industrie du conseil et des services Informatiques, avec une présence en plus de 41 pays répartie sur les 5 continent</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fr-MA" sz="1100" b="0" i="0" u="none" strike="noStrike" cap="none" dirty="0">
              <a:solidFill>
                <a:srgbClr val="000000"/>
              </a:solidFill>
              <a:effectLst/>
              <a:latin typeface="Arial"/>
              <a:ea typeface="Arial"/>
              <a:cs typeface="Arial"/>
              <a:sym typeface="Arial"/>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fr-FR" dirty="0"/>
              <a:t>Et un nombre de collaborateurs qui dépasse les 200 milles </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fr-FR" sz="1100" b="0" i="0" u="none" strike="noStrike" cap="none" dirty="0">
              <a:solidFill>
                <a:srgbClr val="000000"/>
              </a:solidFill>
              <a:effectLst/>
              <a:latin typeface="Arial"/>
              <a:ea typeface="Arial"/>
              <a:cs typeface="Arial"/>
              <a:sym typeface="Arial"/>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fr-FR" dirty="0"/>
          </a:p>
        </p:txBody>
      </p:sp>
    </p:spTree>
    <p:extLst>
      <p:ext uri="{BB962C8B-B14F-4D97-AF65-F5344CB8AC3E}">
        <p14:creationId xmlns:p14="http://schemas.microsoft.com/office/powerpoint/2010/main" val="603739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a:t>Le groupe </a:t>
            </a:r>
            <a:r>
              <a:rPr lang="fr-FR" dirty="0" err="1"/>
              <a:t>capgemini</a:t>
            </a:r>
            <a:r>
              <a:rPr lang="fr-FR" dirty="0"/>
              <a:t> </a:t>
            </a:r>
            <a:r>
              <a:rPr lang="fr-MA" sz="1100" b="0" i="0" u="none" strike="noStrike" cap="none" dirty="0">
                <a:solidFill>
                  <a:srgbClr val="000000"/>
                </a:solidFill>
                <a:effectLst/>
                <a:latin typeface="Arial"/>
                <a:ea typeface="Arial"/>
                <a:cs typeface="Arial"/>
                <a:sym typeface="Arial"/>
              </a:rPr>
              <a:t>possède une couverture sectorielle très large, ses projets touchent la majorité des domaines d’activités et propose plusieurs prestation au tour de quatre secteurs se sont </a:t>
            </a:r>
          </a:p>
          <a:p>
            <a:pPr marL="139700" indent="0">
              <a:buNone/>
            </a:pPr>
            <a:r>
              <a:rPr lang="fr-MA" sz="1100" b="0" i="0" u="none" strike="noStrike" cap="none" dirty="0">
                <a:solidFill>
                  <a:srgbClr val="000000"/>
                </a:solidFill>
                <a:effectLst/>
                <a:latin typeface="Arial"/>
                <a:cs typeface="Arial"/>
                <a:sym typeface="Arial"/>
              </a:rPr>
              <a:t>L’infogérance, le services de conseil, les services informatiques de proximité et le secteur d’intégration de système dont j’ai effectué mon stage au niveau de filiale Capgemini </a:t>
            </a:r>
            <a:r>
              <a:rPr lang="fr-MA" sz="1100" b="0" i="0" u="none" strike="noStrike" cap="none" dirty="0" err="1">
                <a:solidFill>
                  <a:srgbClr val="000000"/>
                </a:solidFill>
                <a:effectLst/>
                <a:latin typeface="Arial"/>
                <a:cs typeface="Arial"/>
                <a:sym typeface="Arial"/>
              </a:rPr>
              <a:t>Tachnology</a:t>
            </a:r>
            <a:r>
              <a:rPr lang="fr-MA" sz="1100" b="0" i="0" u="none" strike="noStrike" cap="none" dirty="0">
                <a:solidFill>
                  <a:srgbClr val="000000"/>
                </a:solidFill>
                <a:effectLst/>
                <a:latin typeface="Arial"/>
                <a:cs typeface="Arial"/>
                <a:sym typeface="Arial"/>
              </a:rPr>
              <a:t> service </a:t>
            </a:r>
            <a:r>
              <a:rPr lang="fr-MA" sz="1100" b="0" i="0" u="none" strike="noStrike" cap="none" dirty="0" err="1">
                <a:solidFill>
                  <a:srgbClr val="000000"/>
                </a:solidFill>
                <a:effectLst/>
                <a:latin typeface="Arial"/>
                <a:cs typeface="Arial"/>
                <a:sym typeface="Arial"/>
              </a:rPr>
              <a:t>maroc</a:t>
            </a:r>
            <a:r>
              <a:rPr lang="fr-MA" sz="1100" b="0" i="0" u="none" strike="noStrike" cap="none" dirty="0">
                <a:solidFill>
                  <a:srgbClr val="000000"/>
                </a:solidFill>
                <a:effectLst/>
                <a:latin typeface="Arial"/>
                <a:cs typeface="Arial"/>
                <a:sym typeface="Arial"/>
              </a:rPr>
              <a:t>.</a:t>
            </a:r>
            <a:endParaRPr lang="fr-FR" dirty="0"/>
          </a:p>
        </p:txBody>
      </p:sp>
    </p:spTree>
    <p:extLst>
      <p:ext uri="{BB962C8B-B14F-4D97-AF65-F5344CB8AC3E}">
        <p14:creationId xmlns:p14="http://schemas.microsoft.com/office/powerpoint/2010/main" val="2865825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a:t>Cette diversité et multitude des secteurs d’activité génère pour l’entreprise un revenue qui ne cesse à évoluer et qui a atteint le seuil de 4271 million d’euro dont 60% revient de secteur d’intégration des systèmes </a:t>
            </a:r>
          </a:p>
        </p:txBody>
      </p:sp>
    </p:spTree>
    <p:extLst>
      <p:ext uri="{BB962C8B-B14F-4D97-AF65-F5344CB8AC3E}">
        <p14:creationId xmlns:p14="http://schemas.microsoft.com/office/powerpoint/2010/main" val="2563668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91e1f37e_1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91e1f37e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MA" sz="1100" b="0" i="0" u="none" strike="noStrike" cap="none" dirty="0">
                <a:solidFill>
                  <a:srgbClr val="000000"/>
                </a:solidFill>
                <a:effectLst/>
                <a:latin typeface="Arial"/>
                <a:ea typeface="Arial"/>
                <a:cs typeface="Arial"/>
                <a:sym typeface="Arial"/>
              </a:rPr>
              <a:t>Mon stage au niveau de l’entreprise CAPGEMINI était au but de concevoir une solution qui permet de prédiction des collaborateurs susceptibles d'être insatisfait de leurs engagements. Afin de répondre a des problématiques </a:t>
            </a:r>
            <a:endParaRPr dirty="0"/>
          </a:p>
        </p:txBody>
      </p:sp>
    </p:spTree>
    <p:extLst>
      <p:ext uri="{BB962C8B-B14F-4D97-AF65-F5344CB8AC3E}">
        <p14:creationId xmlns:p14="http://schemas.microsoft.com/office/powerpoint/2010/main" val="2793920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fr-MA" sz="1100" b="0" i="0" u="none" strike="noStrike" cap="none" dirty="0">
                <a:solidFill>
                  <a:srgbClr val="000000"/>
                </a:solidFill>
                <a:effectLst/>
                <a:latin typeface="Arial"/>
                <a:ea typeface="Arial"/>
                <a:cs typeface="Arial"/>
                <a:sym typeface="Arial"/>
              </a:rPr>
              <a:t>Les problématiques de démotivation des collaborateurs, </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fr-MA" sz="1100" b="0" i="0" u="none" strike="noStrike" cap="none" dirty="0">
              <a:solidFill>
                <a:srgbClr val="000000"/>
              </a:solidFill>
              <a:effectLst/>
              <a:latin typeface="Arial"/>
              <a:ea typeface="Arial"/>
              <a:cs typeface="Arial"/>
              <a:sym typeface="Arial"/>
            </a:endParaRP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MA" sz="1100" b="0" i="0" u="none" strike="noStrike" cap="none" dirty="0">
                <a:solidFill>
                  <a:srgbClr val="000000"/>
                </a:solidFill>
                <a:effectLst/>
                <a:latin typeface="Arial"/>
                <a:ea typeface="Arial"/>
                <a:cs typeface="Arial"/>
                <a:sym typeface="Arial"/>
              </a:rPr>
              <a:t>qui impact leurs productivité et par la suite impact la productivité de l’entreprise notant bien qu’il s’agit d’une entreprise qui présente des services à ses clients.</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fr-MA" sz="1100" b="0" i="0" u="none" strike="noStrike" cap="none" dirty="0">
              <a:solidFill>
                <a:srgbClr val="000000"/>
              </a:solidFill>
              <a:effectLst/>
              <a:latin typeface="Arial"/>
              <a:ea typeface="Arial"/>
              <a:cs typeface="Arial"/>
              <a:sym typeface="Arial"/>
            </a:endParaRP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MA" sz="1100" b="0" i="0" u="none" strike="noStrike" cap="none" dirty="0" err="1">
                <a:solidFill>
                  <a:srgbClr val="000000"/>
                </a:solidFill>
                <a:effectLst/>
                <a:latin typeface="Arial"/>
                <a:ea typeface="Arial"/>
                <a:cs typeface="Arial"/>
                <a:sym typeface="Arial"/>
              </a:rPr>
              <a:t>Ainis</a:t>
            </a:r>
            <a:r>
              <a:rPr lang="fr-MA" sz="1100" b="0" i="0" u="none" strike="noStrike" cap="none" dirty="0">
                <a:solidFill>
                  <a:srgbClr val="000000"/>
                </a:solidFill>
                <a:effectLst/>
                <a:latin typeface="Arial"/>
                <a:ea typeface="Arial"/>
                <a:cs typeface="Arial"/>
                <a:sym typeface="Arial"/>
              </a:rPr>
              <a:t> la </a:t>
            </a:r>
            <a:r>
              <a:rPr lang="fr-MA" sz="1100" b="0" i="0" u="none" strike="noStrike" cap="none" dirty="0" err="1">
                <a:solidFill>
                  <a:srgbClr val="000000"/>
                </a:solidFill>
                <a:effectLst/>
                <a:latin typeface="Arial"/>
                <a:ea typeface="Arial"/>
                <a:cs typeface="Arial"/>
                <a:sym typeface="Arial"/>
              </a:rPr>
              <a:t>problématque</a:t>
            </a:r>
            <a:r>
              <a:rPr lang="fr-MA" sz="1100" b="0" i="0" u="none" strike="noStrike" cap="none" dirty="0">
                <a:solidFill>
                  <a:srgbClr val="000000"/>
                </a:solidFill>
                <a:effectLst/>
                <a:latin typeface="Arial"/>
                <a:ea typeface="Arial"/>
                <a:cs typeface="Arial"/>
                <a:sym typeface="Arial"/>
              </a:rPr>
              <a:t> de démissions des collaborateurs qui présente une perte de temps d’argent et d’effort pour l’entreprise surtout en terme d’abandon des postes critiques et de difficultés d’</a:t>
            </a:r>
            <a:r>
              <a:rPr lang="fr-MA" sz="1100" b="0" i="0" u="none" strike="noStrike" cap="none" dirty="0" err="1">
                <a:solidFill>
                  <a:srgbClr val="000000"/>
                </a:solidFill>
                <a:effectLst/>
                <a:latin typeface="Arial"/>
                <a:ea typeface="Arial"/>
                <a:cs typeface="Arial"/>
                <a:sym typeface="Arial"/>
              </a:rPr>
              <a:t>integration</a:t>
            </a:r>
            <a:r>
              <a:rPr lang="fr-MA" sz="1100" b="0" i="0" u="none" strike="noStrike" cap="none" dirty="0">
                <a:solidFill>
                  <a:srgbClr val="000000"/>
                </a:solidFill>
                <a:effectLst/>
                <a:latin typeface="Arial"/>
                <a:ea typeface="Arial"/>
                <a:cs typeface="Arial"/>
                <a:sym typeface="Arial"/>
              </a:rPr>
              <a:t> des nouvelle ressource.</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fr-MA" sz="1100" b="0" i="0" u="none" strike="noStrike" cap="none" dirty="0">
              <a:solidFill>
                <a:srgbClr val="000000"/>
              </a:solidFill>
              <a:effectLst/>
              <a:latin typeface="Arial"/>
              <a:ea typeface="Arial"/>
              <a:cs typeface="Arial"/>
              <a:sym typeface="Arial"/>
            </a:endParaRPr>
          </a:p>
          <a:p>
            <a:pPr marL="139700" indent="0">
              <a:buNone/>
            </a:pPr>
            <a:r>
              <a:rPr lang="fr-FR" dirty="0">
                <a:solidFill>
                  <a:srgbClr val="163860"/>
                </a:solidFill>
                <a:latin typeface="noto-serif"/>
              </a:rPr>
              <a:t>Selon Le site Cadremploi; six cadres sur dix envisagent ainsi de démissionner. Cette envie de démissionner est devenu très générationnelle.</a:t>
            </a:r>
            <a:r>
              <a:rPr lang="fr-FR" dirty="0"/>
              <a:t> Et </a:t>
            </a:r>
            <a:r>
              <a:rPr lang="fr-MA" sz="1100" b="0" i="0" u="none" strike="noStrike" cap="none" dirty="0">
                <a:solidFill>
                  <a:srgbClr val="000000"/>
                </a:solidFill>
                <a:effectLst/>
                <a:latin typeface="Arial"/>
                <a:ea typeface="Arial"/>
                <a:cs typeface="Arial"/>
                <a:sym typeface="Arial"/>
              </a:rPr>
              <a:t>présente une problématique majeur pour l’entreprise en générale et plus précisément le département des ressources humaines au sein de l’entreprise.</a:t>
            </a:r>
          </a:p>
          <a:p>
            <a:endParaRPr lang="fr-FR" dirty="0"/>
          </a:p>
        </p:txBody>
      </p:sp>
    </p:spTree>
    <p:extLst>
      <p:ext uri="{BB962C8B-B14F-4D97-AF65-F5344CB8AC3E}">
        <p14:creationId xmlns:p14="http://schemas.microsoft.com/office/powerpoint/2010/main" val="1904107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6681372-6538-49F1-A467-3C574A14E33D}" type="slidenum">
              <a:rPr lang="fr-FR" smtClean="0"/>
              <a:pPr/>
              <a:t>‹N°›</a:t>
            </a:fld>
            <a:endParaRPr lang="fr-FR"/>
          </a:p>
        </p:txBody>
      </p:sp>
    </p:spTree>
    <p:extLst>
      <p:ext uri="{BB962C8B-B14F-4D97-AF65-F5344CB8AC3E}">
        <p14:creationId xmlns:p14="http://schemas.microsoft.com/office/powerpoint/2010/main" val="125916038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Ref idx="1001">
        <a:schemeClr val="bg2"/>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fr"/>
              <a:t>‹N°›</a:t>
            </a:fld>
            <a:endParaRPr dirty="0"/>
          </a:p>
        </p:txBody>
      </p:sp>
    </p:spTree>
  </p:cSld>
  <p:clrMap bg1="dk1" tx1="lt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5" r:id="rId5"/>
    <p:sldLayoutId id="2147483656" r:id="rId6"/>
    <p:sldLayoutId id="2147483657" r:id="rId7"/>
    <p:sldLayoutId id="2147483660" r:id="rId8"/>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91348" y="1360227"/>
            <a:ext cx="5361300" cy="1448100"/>
          </a:xfrm>
          <a:prstGeom prst="rect">
            <a:avLst/>
          </a:prstGeom>
        </p:spPr>
        <p:txBody>
          <a:bodyPr spcFirstLastPara="1" wrap="square" lIns="91425" tIns="91425" rIns="91425" bIns="91425" anchor="ctr" anchorCtr="0">
            <a:noAutofit/>
          </a:bodyPr>
          <a:lstStyle/>
          <a:p>
            <a:pPr lvl="0"/>
            <a:r>
              <a:rPr lang="fr-FR" b="1" dirty="0">
                <a:solidFill>
                  <a:srgbClr val="0070AD"/>
                </a:solidFill>
                <a:latin typeface="Calibri" panose="020F0502020204030204" pitchFamily="34" charset="0"/>
                <a:cs typeface="Calibri" panose="020F0502020204030204" pitchFamily="34" charset="0"/>
              </a:rPr>
              <a:t>Système de prédiction des démissions</a:t>
            </a:r>
            <a:endParaRPr b="1" dirty="0">
              <a:solidFill>
                <a:srgbClr val="0070AD"/>
              </a:solidFill>
              <a:latin typeface="Calibri" panose="020F0502020204030204" pitchFamily="34" charset="0"/>
              <a:cs typeface="Calibri" panose="020F0502020204030204" pitchFamily="34" charset="0"/>
            </a:endParaRPr>
          </a:p>
        </p:txBody>
      </p:sp>
      <p:sp>
        <p:nvSpPr>
          <p:cNvPr id="129" name="Google Shape;129;p13"/>
          <p:cNvSpPr txBox="1">
            <a:spLocks noGrp="1"/>
          </p:cNvSpPr>
          <p:nvPr>
            <p:ph type="subTitle" idx="1"/>
          </p:nvPr>
        </p:nvSpPr>
        <p:spPr>
          <a:xfrm>
            <a:off x="949878" y="2549546"/>
            <a:ext cx="7244240" cy="624452"/>
          </a:xfrm>
          <a:prstGeom prst="rect">
            <a:avLst/>
          </a:prstGeom>
        </p:spPr>
        <p:txBody>
          <a:bodyPr spcFirstLastPara="1" wrap="square" lIns="91425" tIns="91425" rIns="91425" bIns="91425" anchor="t" anchorCtr="0">
            <a:noAutofit/>
          </a:bodyPr>
          <a:lstStyle/>
          <a:p>
            <a:r>
              <a:rPr lang="fr-FR" sz="1800" dirty="0">
                <a:solidFill>
                  <a:srgbClr val="6BAD99"/>
                </a:solidFill>
                <a:latin typeface="Calibri" panose="020F0502020204030204" pitchFamily="34" charset="0"/>
                <a:cs typeface="Calibri" panose="020F0502020204030204" pitchFamily="34" charset="0"/>
              </a:rPr>
              <a:t>Réalisation d’un système basé sur la machine Learning pour la prédiction des démissions des collaborateurs au sein de la société Capgemini</a:t>
            </a:r>
          </a:p>
        </p:txBody>
      </p:sp>
      <p:sp>
        <p:nvSpPr>
          <p:cNvPr id="2" name="ZoneTexte 1"/>
          <p:cNvSpPr txBox="1"/>
          <p:nvPr/>
        </p:nvSpPr>
        <p:spPr>
          <a:xfrm>
            <a:off x="451260" y="3268813"/>
            <a:ext cx="2956624" cy="276999"/>
          </a:xfrm>
          <a:prstGeom prst="rect">
            <a:avLst/>
          </a:prstGeom>
          <a:noFill/>
        </p:spPr>
        <p:txBody>
          <a:bodyPr wrap="square" rtlCol="0">
            <a:spAutoFit/>
          </a:bodyPr>
          <a:lstStyle/>
          <a:p>
            <a:r>
              <a:rPr lang="fr-FR" sz="1200" dirty="0">
                <a:solidFill>
                  <a:schemeClr val="bg2"/>
                </a:solidFill>
                <a:latin typeface="Calibri"/>
                <a:ea typeface="Calibri"/>
                <a:cs typeface="Calibri"/>
                <a:sym typeface="Calibri"/>
              </a:rPr>
              <a:t>Présenté par : </a:t>
            </a:r>
            <a:r>
              <a:rPr lang="fr-FR" sz="1200" b="1" dirty="0">
                <a:solidFill>
                  <a:schemeClr val="bg2"/>
                </a:solidFill>
                <a:latin typeface="Calibri"/>
                <a:ea typeface="Calibri"/>
                <a:cs typeface="Calibri"/>
                <a:sym typeface="Calibri"/>
              </a:rPr>
              <a:t>EL GHANNIOUI Mohammed</a:t>
            </a:r>
          </a:p>
        </p:txBody>
      </p:sp>
      <p:sp>
        <p:nvSpPr>
          <p:cNvPr id="3" name="ZoneTexte 2"/>
          <p:cNvSpPr txBox="1"/>
          <p:nvPr/>
        </p:nvSpPr>
        <p:spPr>
          <a:xfrm>
            <a:off x="780861" y="3549136"/>
            <a:ext cx="942887" cy="276999"/>
          </a:xfrm>
          <a:prstGeom prst="rect">
            <a:avLst/>
          </a:prstGeom>
          <a:noFill/>
        </p:spPr>
        <p:txBody>
          <a:bodyPr wrap="none" rtlCol="0">
            <a:spAutoFit/>
          </a:bodyPr>
          <a:lstStyle/>
          <a:p>
            <a:r>
              <a:rPr lang="fr-FR" sz="1200" dirty="0">
                <a:solidFill>
                  <a:schemeClr val="bg2"/>
                </a:solidFill>
                <a:latin typeface="Calibri"/>
                <a:ea typeface="Calibri"/>
                <a:cs typeface="Calibri"/>
              </a:rPr>
              <a:t>Effectuer à :</a:t>
            </a:r>
          </a:p>
        </p:txBody>
      </p:sp>
      <p:sp>
        <p:nvSpPr>
          <p:cNvPr id="5" name="ZoneTexte 4"/>
          <p:cNvSpPr txBox="1"/>
          <p:nvPr/>
        </p:nvSpPr>
        <p:spPr>
          <a:xfrm>
            <a:off x="5211908" y="3634209"/>
            <a:ext cx="3777836" cy="261610"/>
          </a:xfrm>
          <a:prstGeom prst="rect">
            <a:avLst/>
          </a:prstGeom>
          <a:noFill/>
        </p:spPr>
        <p:txBody>
          <a:bodyPr wrap="square" rtlCol="0">
            <a:spAutoFit/>
          </a:bodyPr>
          <a:lstStyle/>
          <a:p>
            <a:r>
              <a:rPr lang="fr-FR" sz="1100" u="sng" dirty="0">
                <a:latin typeface="Calibri" panose="020F0502020204030204" pitchFamily="34" charset="0"/>
                <a:cs typeface="Calibri" panose="020F0502020204030204" pitchFamily="34" charset="0"/>
              </a:rPr>
              <a:t>Encadrant pédagogique </a:t>
            </a:r>
            <a:r>
              <a:rPr lang="fr-FR" sz="1100" dirty="0">
                <a:latin typeface="Calibri" panose="020F0502020204030204" pitchFamily="34" charset="0"/>
                <a:cs typeface="Calibri" panose="020F0502020204030204" pitchFamily="34" charset="0"/>
              </a:rPr>
              <a:t>: </a:t>
            </a:r>
            <a:r>
              <a:rPr lang="fr-FR" sz="1100" b="1" dirty="0">
                <a:latin typeface="Calibri" panose="020F0502020204030204" pitchFamily="34" charset="0"/>
                <a:ea typeface="ＭＳ Ｐゴシック" panose="020B0600070205080204" pitchFamily="34" charset="-128"/>
                <a:cs typeface="Calibri" panose="020F0502020204030204" pitchFamily="34" charset="0"/>
              </a:rPr>
              <a:t>M. Souhail KARAM</a:t>
            </a:r>
            <a:endParaRPr lang="fr-FR" sz="1100" b="1" dirty="0">
              <a:latin typeface="Calibri" panose="020F0502020204030204" pitchFamily="34" charset="0"/>
              <a:cs typeface="Calibri" panose="020F0502020204030204" pitchFamily="34" charset="0"/>
            </a:endParaRPr>
          </a:p>
        </p:txBody>
      </p:sp>
      <p:sp>
        <p:nvSpPr>
          <p:cNvPr id="8" name="ZoneTexte 7"/>
          <p:cNvSpPr txBox="1"/>
          <p:nvPr/>
        </p:nvSpPr>
        <p:spPr>
          <a:xfrm>
            <a:off x="5207516" y="3844661"/>
            <a:ext cx="3564570" cy="261610"/>
          </a:xfrm>
          <a:prstGeom prst="rect">
            <a:avLst/>
          </a:prstGeom>
          <a:noFill/>
        </p:spPr>
        <p:txBody>
          <a:bodyPr wrap="square" rtlCol="0">
            <a:spAutoFit/>
          </a:bodyPr>
          <a:lstStyle/>
          <a:p>
            <a:r>
              <a:rPr lang="fr-FR" sz="1100" u="sng" dirty="0">
                <a:latin typeface="Calibri" panose="020F0502020204030204" pitchFamily="34" charset="0"/>
                <a:cs typeface="Calibri" panose="020F0502020204030204" pitchFamily="34" charset="0"/>
              </a:rPr>
              <a:t>Encadrant professionnel </a:t>
            </a:r>
            <a:r>
              <a:rPr lang="fr-FR" sz="1100" dirty="0">
                <a:latin typeface="Calibri" panose="020F0502020204030204" pitchFamily="34" charset="0"/>
                <a:cs typeface="Calibri" panose="020F0502020204030204" pitchFamily="34" charset="0"/>
              </a:rPr>
              <a:t>: </a:t>
            </a:r>
            <a:r>
              <a:rPr lang="fr-FR" sz="1100" b="1" dirty="0">
                <a:solidFill>
                  <a:schemeClr val="bg2"/>
                </a:solidFill>
                <a:latin typeface="Calibri" panose="020F0502020204030204" pitchFamily="34" charset="0"/>
                <a:ea typeface="Calibri"/>
                <a:cs typeface="Calibri" panose="020F0502020204030204" pitchFamily="34" charset="0"/>
                <a:sym typeface="Calibri"/>
              </a:rPr>
              <a:t>M. Adil JOUNAIDI</a:t>
            </a:r>
          </a:p>
        </p:txBody>
      </p:sp>
      <p:sp>
        <p:nvSpPr>
          <p:cNvPr id="6" name="ZoneTexte 5"/>
          <p:cNvSpPr txBox="1"/>
          <p:nvPr/>
        </p:nvSpPr>
        <p:spPr>
          <a:xfrm>
            <a:off x="6481613" y="4278147"/>
            <a:ext cx="3619500" cy="600164"/>
          </a:xfrm>
          <a:prstGeom prst="rect">
            <a:avLst/>
          </a:prstGeom>
          <a:noFill/>
        </p:spPr>
        <p:txBody>
          <a:bodyPr wrap="square" rtlCol="0">
            <a:spAutoFit/>
          </a:bodyPr>
          <a:lstStyle/>
          <a:p>
            <a:pPr marL="171450" indent="-171450">
              <a:buFont typeface="Wingdings" panose="05000000000000000000" pitchFamily="2" charset="2"/>
              <a:buChar char="§"/>
            </a:pPr>
            <a:r>
              <a:rPr lang="fr-FR" altLang="fr-FR" sz="1100" b="1" dirty="0">
                <a:latin typeface="Calibri" panose="020F0502020204030204" pitchFamily="34" charset="0"/>
                <a:ea typeface="ＭＳ Ｐゴシック" panose="020B0600070205080204" pitchFamily="34" charset="-128"/>
                <a:cs typeface="Calibri" panose="020F0502020204030204" pitchFamily="34" charset="0"/>
              </a:rPr>
              <a:t>Mme. Lamia KARIM</a:t>
            </a:r>
          </a:p>
          <a:p>
            <a:pPr marL="171450" indent="-171450">
              <a:buFont typeface="Wingdings" panose="05000000000000000000" pitchFamily="2" charset="2"/>
              <a:buChar char="§"/>
            </a:pPr>
            <a:r>
              <a:rPr lang="fr-FR" sz="1100" b="1" dirty="0">
                <a:latin typeface="Calibri" panose="020F0502020204030204" pitchFamily="34" charset="0"/>
                <a:ea typeface="ＭＳ Ｐゴシック" panose="020B0600070205080204" pitchFamily="34" charset="-128"/>
                <a:cs typeface="Calibri" panose="020F0502020204030204" pitchFamily="34" charset="0"/>
              </a:rPr>
              <a:t>M. Youssef BOUCHAARA</a:t>
            </a:r>
          </a:p>
          <a:p>
            <a:pPr marL="171450" indent="-171450">
              <a:buFont typeface="Wingdings" panose="05000000000000000000" pitchFamily="2" charset="2"/>
              <a:buChar char="§"/>
            </a:pPr>
            <a:r>
              <a:rPr lang="fr-FR" sz="1100" b="1" dirty="0">
                <a:latin typeface="Calibri" panose="020F0502020204030204" pitchFamily="34" charset="0"/>
                <a:ea typeface="ＭＳ Ｐゴシック" panose="020B0600070205080204" pitchFamily="34" charset="-128"/>
                <a:cs typeface="Calibri" panose="020F0502020204030204" pitchFamily="34" charset="0"/>
              </a:rPr>
              <a:t>M. Souhail KARAM</a:t>
            </a:r>
            <a:endParaRPr lang="fr-FR" dirty="0">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8B80C859-A04C-489B-B34D-97D26338777B}"/>
              </a:ext>
            </a:extLst>
          </p:cNvPr>
          <p:cNvSpPr/>
          <p:nvPr/>
        </p:nvSpPr>
        <p:spPr>
          <a:xfrm>
            <a:off x="205648" y="198304"/>
            <a:ext cx="2644048" cy="8788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9">
            <a:extLst>
              <a:ext uri="{FF2B5EF4-FFF2-40B4-BE49-F238E27FC236}">
                <a16:creationId xmlns:a16="http://schemas.microsoft.com/office/drawing/2014/main" id="{818272F2-D1F7-478E-B143-70242EB1E978}"/>
              </a:ext>
            </a:extLst>
          </p:cNvPr>
          <p:cNvPicPr>
            <a:picLocks noChangeAspect="1"/>
          </p:cNvPicPr>
          <p:nvPr/>
        </p:nvPicPr>
        <p:blipFill>
          <a:blip r:embed="rId3"/>
          <a:stretch>
            <a:fillRect/>
          </a:stretch>
        </p:blipFill>
        <p:spPr>
          <a:xfrm>
            <a:off x="-27399" y="-53957"/>
            <a:ext cx="2816358" cy="1371603"/>
          </a:xfrm>
          <a:prstGeom prst="rect">
            <a:avLst/>
          </a:prstGeom>
        </p:spPr>
      </p:pic>
      <p:sp>
        <p:nvSpPr>
          <p:cNvPr id="17" name="Google Shape;129;p13">
            <a:extLst>
              <a:ext uri="{FF2B5EF4-FFF2-40B4-BE49-F238E27FC236}">
                <a16:creationId xmlns:a16="http://schemas.microsoft.com/office/drawing/2014/main" id="{CCA4D668-6388-422F-9F48-C8E40FF59B81}"/>
              </a:ext>
            </a:extLst>
          </p:cNvPr>
          <p:cNvSpPr txBox="1">
            <a:spLocks/>
          </p:cNvSpPr>
          <p:nvPr/>
        </p:nvSpPr>
        <p:spPr>
          <a:xfrm>
            <a:off x="1219719" y="930058"/>
            <a:ext cx="6546835" cy="6244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ctr" rtl="0">
              <a:lnSpc>
                <a:spcPct val="100000"/>
              </a:lnSpc>
              <a:spcBef>
                <a:spcPts val="0"/>
              </a:spcBef>
              <a:spcAft>
                <a:spcPts val="0"/>
              </a:spcAft>
              <a:buClr>
                <a:schemeClr val="lt1"/>
              </a:buClr>
              <a:buSzPts val="1600"/>
              <a:buFont typeface="Calibri"/>
              <a:buNone/>
              <a:defRPr sz="1600" b="0" i="0" u="none" strike="noStrike" cap="none">
                <a:solidFill>
                  <a:schemeClr val="lt1"/>
                </a:solidFill>
                <a:latin typeface="Calibri"/>
                <a:ea typeface="Calibri"/>
                <a:cs typeface="Calibri"/>
                <a:sym typeface="Calibri"/>
              </a:defRPr>
            </a:lvl1pPr>
            <a:lvl2pPr marL="914400" marR="0" lvl="1" indent="-298450" algn="ctr" rtl="0">
              <a:lnSpc>
                <a:spcPct val="100000"/>
              </a:lnSpc>
              <a:spcBef>
                <a:spcPts val="0"/>
              </a:spcBef>
              <a:spcAft>
                <a:spcPts val="0"/>
              </a:spcAft>
              <a:buClr>
                <a:schemeClr val="lt1"/>
              </a:buClr>
              <a:buSzPts val="1600"/>
              <a:buFont typeface="Calibri"/>
              <a:buNone/>
              <a:defRPr sz="1600" b="0" i="0" u="none" strike="noStrike" cap="none">
                <a:solidFill>
                  <a:schemeClr val="lt1"/>
                </a:solidFill>
                <a:latin typeface="Calibri"/>
                <a:ea typeface="Calibri"/>
                <a:cs typeface="Calibri"/>
                <a:sym typeface="Calibri"/>
              </a:defRPr>
            </a:lvl2pPr>
            <a:lvl3pPr marL="1371600" marR="0" lvl="2" indent="-298450" algn="ctr" rtl="0">
              <a:lnSpc>
                <a:spcPct val="100000"/>
              </a:lnSpc>
              <a:spcBef>
                <a:spcPts val="0"/>
              </a:spcBef>
              <a:spcAft>
                <a:spcPts val="0"/>
              </a:spcAft>
              <a:buClr>
                <a:schemeClr val="lt1"/>
              </a:buClr>
              <a:buSzPts val="1600"/>
              <a:buFont typeface="Calibri"/>
              <a:buNone/>
              <a:defRPr sz="1600" b="0" i="0" u="none" strike="noStrike" cap="none">
                <a:solidFill>
                  <a:schemeClr val="lt1"/>
                </a:solidFill>
                <a:latin typeface="Calibri"/>
                <a:ea typeface="Calibri"/>
                <a:cs typeface="Calibri"/>
                <a:sym typeface="Calibri"/>
              </a:defRPr>
            </a:lvl3pPr>
            <a:lvl4pPr marL="1828800" marR="0" lvl="3" indent="-298450" algn="ctr" rtl="0">
              <a:lnSpc>
                <a:spcPct val="100000"/>
              </a:lnSpc>
              <a:spcBef>
                <a:spcPts val="0"/>
              </a:spcBef>
              <a:spcAft>
                <a:spcPts val="0"/>
              </a:spcAft>
              <a:buClr>
                <a:schemeClr val="lt1"/>
              </a:buClr>
              <a:buSzPts val="1600"/>
              <a:buFont typeface="Calibri"/>
              <a:buNone/>
              <a:defRPr sz="1600" b="0" i="0" u="none" strike="noStrike" cap="none">
                <a:solidFill>
                  <a:schemeClr val="lt1"/>
                </a:solidFill>
                <a:latin typeface="Calibri"/>
                <a:ea typeface="Calibri"/>
                <a:cs typeface="Calibri"/>
                <a:sym typeface="Calibri"/>
              </a:defRPr>
            </a:lvl4pPr>
            <a:lvl5pPr marL="2286000" marR="0" lvl="4" indent="-298450" algn="ctr" rtl="0">
              <a:lnSpc>
                <a:spcPct val="100000"/>
              </a:lnSpc>
              <a:spcBef>
                <a:spcPts val="0"/>
              </a:spcBef>
              <a:spcAft>
                <a:spcPts val="0"/>
              </a:spcAft>
              <a:buClr>
                <a:schemeClr val="lt1"/>
              </a:buClr>
              <a:buSzPts val="1600"/>
              <a:buFont typeface="Calibri"/>
              <a:buNone/>
              <a:defRPr sz="1600" b="0" i="0" u="none" strike="noStrike" cap="none">
                <a:solidFill>
                  <a:schemeClr val="lt1"/>
                </a:solidFill>
                <a:latin typeface="Calibri"/>
                <a:ea typeface="Calibri"/>
                <a:cs typeface="Calibri"/>
                <a:sym typeface="Calibri"/>
              </a:defRPr>
            </a:lvl5pPr>
            <a:lvl6pPr marL="2743200" marR="0" lvl="5" indent="-298450" algn="ctr" rtl="0">
              <a:lnSpc>
                <a:spcPct val="100000"/>
              </a:lnSpc>
              <a:spcBef>
                <a:spcPts val="0"/>
              </a:spcBef>
              <a:spcAft>
                <a:spcPts val="0"/>
              </a:spcAft>
              <a:buClr>
                <a:schemeClr val="lt1"/>
              </a:buClr>
              <a:buSzPts val="1600"/>
              <a:buFont typeface="Calibri"/>
              <a:buNone/>
              <a:defRPr sz="1600" b="0" i="0" u="none" strike="noStrike" cap="none">
                <a:solidFill>
                  <a:schemeClr val="lt1"/>
                </a:solidFill>
                <a:latin typeface="Calibri"/>
                <a:ea typeface="Calibri"/>
                <a:cs typeface="Calibri"/>
                <a:sym typeface="Calibri"/>
              </a:defRPr>
            </a:lvl6pPr>
            <a:lvl7pPr marL="3200400" marR="0" lvl="6" indent="-298450" algn="ctr" rtl="0">
              <a:lnSpc>
                <a:spcPct val="100000"/>
              </a:lnSpc>
              <a:spcBef>
                <a:spcPts val="0"/>
              </a:spcBef>
              <a:spcAft>
                <a:spcPts val="0"/>
              </a:spcAft>
              <a:buClr>
                <a:schemeClr val="lt1"/>
              </a:buClr>
              <a:buSzPts val="1600"/>
              <a:buFont typeface="Calibri"/>
              <a:buNone/>
              <a:defRPr sz="1600" b="0" i="0" u="none" strike="noStrike" cap="none">
                <a:solidFill>
                  <a:schemeClr val="lt1"/>
                </a:solidFill>
                <a:latin typeface="Calibri"/>
                <a:ea typeface="Calibri"/>
                <a:cs typeface="Calibri"/>
                <a:sym typeface="Calibri"/>
              </a:defRPr>
            </a:lvl7pPr>
            <a:lvl8pPr marL="3657600" marR="0" lvl="7" indent="-298450" algn="ctr" rtl="0">
              <a:lnSpc>
                <a:spcPct val="100000"/>
              </a:lnSpc>
              <a:spcBef>
                <a:spcPts val="0"/>
              </a:spcBef>
              <a:spcAft>
                <a:spcPts val="0"/>
              </a:spcAft>
              <a:buClr>
                <a:schemeClr val="lt1"/>
              </a:buClr>
              <a:buSzPts val="1600"/>
              <a:buFont typeface="Calibri"/>
              <a:buNone/>
              <a:defRPr sz="1600" b="0" i="0" u="none" strike="noStrike" cap="none">
                <a:solidFill>
                  <a:schemeClr val="lt1"/>
                </a:solidFill>
                <a:latin typeface="Calibri"/>
                <a:ea typeface="Calibri"/>
                <a:cs typeface="Calibri"/>
                <a:sym typeface="Calibri"/>
              </a:defRPr>
            </a:lvl8pPr>
            <a:lvl9pPr marL="4114800" marR="0" lvl="8" indent="-298450" algn="ctr" rtl="0">
              <a:lnSpc>
                <a:spcPct val="100000"/>
              </a:lnSpc>
              <a:spcBef>
                <a:spcPts val="0"/>
              </a:spcBef>
              <a:spcAft>
                <a:spcPts val="0"/>
              </a:spcAft>
              <a:buClr>
                <a:schemeClr val="lt1"/>
              </a:buClr>
              <a:buSzPts val="1600"/>
              <a:buFont typeface="Calibri"/>
              <a:buNone/>
              <a:defRPr sz="1600" b="0" i="0" u="none" strike="noStrike" cap="none">
                <a:solidFill>
                  <a:schemeClr val="lt1"/>
                </a:solidFill>
                <a:latin typeface="Calibri"/>
                <a:ea typeface="Calibri"/>
                <a:cs typeface="Calibri"/>
                <a:sym typeface="Calibri"/>
              </a:defRPr>
            </a:lvl9pPr>
          </a:lstStyle>
          <a:p>
            <a:pPr eaLnBrk="0" fontAlgn="base" hangingPunct="0">
              <a:spcBef>
                <a:spcPct val="20000"/>
              </a:spcBef>
              <a:spcAft>
                <a:spcPct val="0"/>
              </a:spcAft>
              <a:buClr>
                <a:schemeClr val="accent1"/>
              </a:buClr>
              <a:buSzPct val="80000"/>
            </a:pPr>
            <a:r>
              <a:rPr lang="fr-MA" sz="1800" b="1" dirty="0">
                <a:solidFill>
                  <a:srgbClr val="00002A"/>
                </a:solidFill>
                <a:latin typeface="Calibri" panose="020F0502020204030204" pitchFamily="34" charset="0"/>
                <a:cs typeface="Calibri" panose="020F0502020204030204" pitchFamily="34" charset="0"/>
              </a:rPr>
              <a:t>Présentation du mémoire De Projet De Fin D’Études</a:t>
            </a:r>
          </a:p>
        </p:txBody>
      </p:sp>
      <p:sp>
        <p:nvSpPr>
          <p:cNvPr id="22" name="ZoneTexte 21">
            <a:extLst>
              <a:ext uri="{FF2B5EF4-FFF2-40B4-BE49-F238E27FC236}">
                <a16:creationId xmlns:a16="http://schemas.microsoft.com/office/drawing/2014/main" id="{B5078860-72A8-4C88-9F3B-A8ECE32CE959}"/>
              </a:ext>
            </a:extLst>
          </p:cNvPr>
          <p:cNvSpPr txBox="1"/>
          <p:nvPr/>
        </p:nvSpPr>
        <p:spPr>
          <a:xfrm>
            <a:off x="5207516" y="4080640"/>
            <a:ext cx="3619500" cy="261610"/>
          </a:xfrm>
          <a:prstGeom prst="rect">
            <a:avLst/>
          </a:prstGeom>
          <a:noFill/>
        </p:spPr>
        <p:txBody>
          <a:bodyPr wrap="square" rtlCol="0">
            <a:spAutoFit/>
          </a:bodyPr>
          <a:lstStyle/>
          <a:p>
            <a:r>
              <a:rPr lang="fr-FR" sz="1100" u="sng" dirty="0">
                <a:latin typeface="Calibri" panose="020F0502020204030204" pitchFamily="34" charset="0"/>
                <a:cs typeface="Calibri" panose="020F0502020204030204" pitchFamily="34" charset="0"/>
              </a:rPr>
              <a:t>Les Membres de jury :</a:t>
            </a:r>
            <a:endParaRPr lang="fr-FR" u="sng" dirty="0">
              <a:latin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5B9BB8C0-0F86-41AE-92ED-FE391CFF7CD7}"/>
              </a:ext>
            </a:extLst>
          </p:cNvPr>
          <p:cNvSpPr/>
          <p:nvPr/>
        </p:nvSpPr>
        <p:spPr>
          <a:xfrm>
            <a:off x="703674" y="3951960"/>
            <a:ext cx="2374430" cy="3888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Image 11">
            <a:extLst>
              <a:ext uri="{FF2B5EF4-FFF2-40B4-BE49-F238E27FC236}">
                <a16:creationId xmlns:a16="http://schemas.microsoft.com/office/drawing/2014/main" id="{4BE8BD8A-2F45-42C8-91D4-DD0456EE76FA}"/>
              </a:ext>
            </a:extLst>
          </p:cNvPr>
          <p:cNvPicPr/>
          <p:nvPr/>
        </p:nvPicPr>
        <p:blipFill>
          <a:blip r:embed="rId4">
            <a:extLst>
              <a:ext uri="{28A0092B-C50C-407E-A947-70E740481C1C}">
                <a14:useLocalDpi xmlns:a14="http://schemas.microsoft.com/office/drawing/2010/main" val="0"/>
              </a:ext>
            </a:extLst>
          </a:blip>
          <a:stretch>
            <a:fillRect/>
          </a:stretch>
        </p:blipFill>
        <p:spPr>
          <a:xfrm>
            <a:off x="1150862" y="3903118"/>
            <a:ext cx="1846983" cy="409830"/>
          </a:xfrm>
          <a:prstGeom prst="rect">
            <a:avLst/>
          </a:prstGeom>
        </p:spPr>
      </p:pic>
      <p:sp>
        <p:nvSpPr>
          <p:cNvPr id="15" name="Rectangle 14">
            <a:extLst>
              <a:ext uri="{FF2B5EF4-FFF2-40B4-BE49-F238E27FC236}">
                <a16:creationId xmlns:a16="http://schemas.microsoft.com/office/drawing/2014/main" id="{9CED1A16-11B8-45F2-9A74-564776D8A015}"/>
              </a:ext>
            </a:extLst>
          </p:cNvPr>
          <p:cNvSpPr/>
          <p:nvPr/>
        </p:nvSpPr>
        <p:spPr>
          <a:xfrm>
            <a:off x="1994313" y="4715195"/>
            <a:ext cx="2167581" cy="276999"/>
          </a:xfrm>
          <a:prstGeom prst="rect">
            <a:avLst/>
          </a:prstGeom>
        </p:spPr>
        <p:txBody>
          <a:bodyPr wrap="none">
            <a:spAutoFit/>
          </a:bodyPr>
          <a:lstStyle/>
          <a:p>
            <a:pPr algn="ctr" eaLnBrk="1" hangingPunct="1">
              <a:spcBef>
                <a:spcPct val="50000"/>
              </a:spcBef>
            </a:pPr>
            <a:r>
              <a:rPr lang="fr-FR" altLang="fr-FR" sz="1200" b="1" dirty="0">
                <a:latin typeface="Calibri" panose="020F0502020204030204" pitchFamily="34" charset="0"/>
                <a:cs typeface="Calibri" panose="020F0502020204030204" pitchFamily="34" charset="0"/>
              </a:rPr>
              <a:t>Année Universitaire 2020-2021</a:t>
            </a:r>
          </a:p>
        </p:txBody>
      </p:sp>
      <p:sp>
        <p:nvSpPr>
          <p:cNvPr id="25" name="Rectangle 24">
            <a:extLst>
              <a:ext uri="{FF2B5EF4-FFF2-40B4-BE49-F238E27FC236}">
                <a16:creationId xmlns:a16="http://schemas.microsoft.com/office/drawing/2014/main" id="{9618C7F6-2B05-4C12-BCB1-4439EDDD48E4}"/>
              </a:ext>
            </a:extLst>
          </p:cNvPr>
          <p:cNvSpPr/>
          <p:nvPr/>
        </p:nvSpPr>
        <p:spPr>
          <a:xfrm>
            <a:off x="2016775" y="4548878"/>
            <a:ext cx="1665841" cy="276999"/>
          </a:xfrm>
          <a:prstGeom prst="rect">
            <a:avLst/>
          </a:prstGeom>
        </p:spPr>
        <p:txBody>
          <a:bodyPr wrap="none">
            <a:spAutoFit/>
          </a:bodyPr>
          <a:lstStyle/>
          <a:p>
            <a:pPr algn="ctr" eaLnBrk="1" hangingPunct="1">
              <a:spcBef>
                <a:spcPct val="50000"/>
              </a:spcBef>
            </a:pPr>
            <a:r>
              <a:rPr lang="fr-FR" altLang="fr-FR" sz="1200" b="1" dirty="0">
                <a:latin typeface="Calibri" panose="020F0502020204030204" pitchFamily="34" charset="0"/>
                <a:cs typeface="Calibri" panose="020F0502020204030204" pitchFamily="34" charset="0"/>
              </a:rPr>
              <a:t>Soutenu le 14/07/2021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élogramme 11">
            <a:extLst>
              <a:ext uri="{FF2B5EF4-FFF2-40B4-BE49-F238E27FC236}">
                <a16:creationId xmlns:a16="http://schemas.microsoft.com/office/drawing/2014/main" id="{9BA820AD-4D68-444B-A51B-7B7CA0AFE621}"/>
              </a:ext>
            </a:extLst>
          </p:cNvPr>
          <p:cNvSpPr/>
          <p:nvPr/>
        </p:nvSpPr>
        <p:spPr>
          <a:xfrm>
            <a:off x="0" y="-2373"/>
            <a:ext cx="4140000" cy="428756"/>
          </a:xfrm>
          <a:prstGeom prst="parallelogram">
            <a:avLst/>
          </a:prstGeom>
          <a:solidFill>
            <a:srgbClr val="323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b="1" dirty="0">
                <a:latin typeface="Calibri" panose="020F0502020204030204" pitchFamily="34" charset="0"/>
                <a:cs typeface="Calibri" panose="020F0502020204030204" pitchFamily="34" charset="0"/>
              </a:rPr>
              <a:t>Solution Envisagée</a:t>
            </a:r>
          </a:p>
        </p:txBody>
      </p:sp>
      <p:sp>
        <p:nvSpPr>
          <p:cNvPr id="2" name="Espace réservé du numéro de diapositive 1">
            <a:extLst>
              <a:ext uri="{FF2B5EF4-FFF2-40B4-BE49-F238E27FC236}">
                <a16:creationId xmlns:a16="http://schemas.microsoft.com/office/drawing/2014/main" id="{C7879E45-4396-4113-8B43-CE54D05793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10</a:t>
            </a:fld>
            <a:endParaRPr lang="fr-FR" dirty="0"/>
          </a:p>
        </p:txBody>
      </p:sp>
      <p:sp>
        <p:nvSpPr>
          <p:cNvPr id="13" name="Freeform: Shape 33">
            <a:extLst>
              <a:ext uri="{FF2B5EF4-FFF2-40B4-BE49-F238E27FC236}">
                <a16:creationId xmlns:a16="http://schemas.microsoft.com/office/drawing/2014/main" id="{8EA13EF2-CCE1-47DE-8054-19227CA011CC}"/>
              </a:ext>
            </a:extLst>
          </p:cNvPr>
          <p:cNvSpPr/>
          <p:nvPr/>
        </p:nvSpPr>
        <p:spPr>
          <a:xfrm flipH="1" flipV="1">
            <a:off x="4981036" y="1371576"/>
            <a:ext cx="3570483" cy="1465846"/>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solidFill>
            <a:schemeClr val="accent1">
              <a:lumMod val="50000"/>
            </a:schemeClr>
          </a:solidFill>
          <a:ln w="9525" cap="flat">
            <a:noFill/>
            <a:prstDash val="solid"/>
            <a:miter/>
          </a:ln>
        </p:spPr>
        <p:txBody>
          <a:bodyPr rtlCol="0" anchor="ctr"/>
          <a:lstStyle/>
          <a:p>
            <a:endParaRPr lang="en-US"/>
          </a:p>
        </p:txBody>
      </p:sp>
      <p:sp>
        <p:nvSpPr>
          <p:cNvPr id="14" name="Freeform: Shape 34">
            <a:extLst>
              <a:ext uri="{FF2B5EF4-FFF2-40B4-BE49-F238E27FC236}">
                <a16:creationId xmlns:a16="http://schemas.microsoft.com/office/drawing/2014/main" id="{BDBF30FE-839F-4659-97AB-65E41A3525E4}"/>
              </a:ext>
            </a:extLst>
          </p:cNvPr>
          <p:cNvSpPr/>
          <p:nvPr/>
        </p:nvSpPr>
        <p:spPr>
          <a:xfrm>
            <a:off x="324360" y="1584739"/>
            <a:ext cx="3570483" cy="1465846"/>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solidFill>
            <a:schemeClr val="accent1">
              <a:lumMod val="50000"/>
            </a:schemeClr>
          </a:solidFill>
          <a:ln w="9525" cap="flat">
            <a:noFill/>
            <a:prstDash val="solid"/>
            <a:miter/>
          </a:ln>
        </p:spPr>
        <p:txBody>
          <a:bodyPr rtlCol="0" anchor="ctr"/>
          <a:lstStyle/>
          <a:p>
            <a:endParaRPr lang="en-US" dirty="0"/>
          </a:p>
        </p:txBody>
      </p:sp>
      <p:sp>
        <p:nvSpPr>
          <p:cNvPr id="15" name="Freeform: Shape 35">
            <a:extLst>
              <a:ext uri="{FF2B5EF4-FFF2-40B4-BE49-F238E27FC236}">
                <a16:creationId xmlns:a16="http://schemas.microsoft.com/office/drawing/2014/main" id="{B05289F7-616E-4158-84AD-F58315C2466D}"/>
              </a:ext>
            </a:extLst>
          </p:cNvPr>
          <p:cNvSpPr/>
          <p:nvPr/>
        </p:nvSpPr>
        <p:spPr>
          <a:xfrm flipH="1" flipV="1">
            <a:off x="5076059" y="2613060"/>
            <a:ext cx="3570483" cy="1465846"/>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solidFill>
            <a:schemeClr val="accent1">
              <a:lumMod val="50000"/>
            </a:schemeClr>
          </a:solidFill>
          <a:ln w="9525" cap="flat">
            <a:noFill/>
            <a:prstDash val="solid"/>
            <a:miter/>
          </a:ln>
        </p:spPr>
        <p:txBody>
          <a:bodyPr rtlCol="0" anchor="ctr"/>
          <a:lstStyle/>
          <a:p>
            <a:endParaRPr lang="en-US"/>
          </a:p>
        </p:txBody>
      </p:sp>
      <p:sp>
        <p:nvSpPr>
          <p:cNvPr id="18" name="Graphic 2">
            <a:extLst>
              <a:ext uri="{FF2B5EF4-FFF2-40B4-BE49-F238E27FC236}">
                <a16:creationId xmlns:a16="http://schemas.microsoft.com/office/drawing/2014/main" id="{77A3FDDB-806E-4B29-97EC-7371781405FA}"/>
              </a:ext>
            </a:extLst>
          </p:cNvPr>
          <p:cNvSpPr/>
          <p:nvPr/>
        </p:nvSpPr>
        <p:spPr>
          <a:xfrm>
            <a:off x="3166316" y="1033847"/>
            <a:ext cx="2626882" cy="3412491"/>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 name="connsiteX0" fmla="*/ 173835 w 788240"/>
              <a:gd name="connsiteY0" fmla="*/ 1023975 h 1023975"/>
              <a:gd name="connsiteX1" fmla="*/ 639815 w 788240"/>
              <a:gd name="connsiteY1" fmla="*/ 954560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8932"/>
              <a:gd name="connsiteX1" fmla="*/ 654690 w 788240"/>
              <a:gd name="connsiteY1" fmla="*/ 1028932 h 1028932"/>
              <a:gd name="connsiteX2" fmla="*/ 603620 w 788240"/>
              <a:gd name="connsiteY2" fmla="*/ 878360 h 1028932"/>
              <a:gd name="connsiteX3" fmla="*/ 679820 w 788240"/>
              <a:gd name="connsiteY3" fmla="*/ 618328 h 1028932"/>
              <a:gd name="connsiteX4" fmla="*/ 778880 w 788240"/>
              <a:gd name="connsiteY4" fmla="*/ 276380 h 1028932"/>
              <a:gd name="connsiteX5" fmla="*/ 352160 w 788240"/>
              <a:gd name="connsiteY5" fmla="*/ 7775 h 1028932"/>
              <a:gd name="connsiteX6" fmla="*/ 116893 w 788240"/>
              <a:gd name="connsiteY6" fmla="*/ 203990 h 1028932"/>
              <a:gd name="connsiteX7" fmla="*/ 109273 w 788240"/>
              <a:gd name="connsiteY7" fmla="*/ 263045 h 1028932"/>
              <a:gd name="connsiteX8" fmla="*/ 52123 w 788240"/>
              <a:gd name="connsiteY8" fmla="*/ 360200 h 1028932"/>
              <a:gd name="connsiteX9" fmla="*/ 6403 w 788240"/>
              <a:gd name="connsiteY9" fmla="*/ 420208 h 1028932"/>
              <a:gd name="connsiteX10" fmla="*/ 16880 w 788240"/>
              <a:gd name="connsiteY10" fmla="*/ 508790 h 1028932"/>
              <a:gd name="connsiteX11" fmla="*/ 55933 w 788240"/>
              <a:gd name="connsiteY11" fmla="*/ 544985 h 1028932"/>
              <a:gd name="connsiteX12" fmla="*/ 11165 w 788240"/>
              <a:gd name="connsiteY12" fmla="*/ 563083 h 1028932"/>
              <a:gd name="connsiteX13" fmla="*/ 23548 w 788240"/>
              <a:gd name="connsiteY13" fmla="*/ 602135 h 1028932"/>
              <a:gd name="connsiteX14" fmla="*/ 22595 w 788240"/>
              <a:gd name="connsiteY14" fmla="*/ 665953 h 1028932"/>
              <a:gd name="connsiteX15" fmla="*/ 78793 w 788240"/>
              <a:gd name="connsiteY15" fmla="*/ 737390 h 1028932"/>
              <a:gd name="connsiteX16" fmla="*/ 217858 w 788240"/>
              <a:gd name="connsiteY16" fmla="*/ 757393 h 1028932"/>
              <a:gd name="connsiteX17" fmla="*/ 173835 w 788240"/>
              <a:gd name="connsiteY17" fmla="*/ 1023975 h 1028932"/>
              <a:gd name="connsiteX0" fmla="*/ 173835 w 788240"/>
              <a:gd name="connsiteY0" fmla="*/ 1023975 h 1023975"/>
              <a:gd name="connsiteX1" fmla="*/ 674523 w 788240"/>
              <a:gd name="connsiteY1" fmla="*/ 1023974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4058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9016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21495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88240" h="1023975">
                <a:moveTo>
                  <a:pt x="173835" y="1023975"/>
                </a:moveTo>
                <a:lnTo>
                  <a:pt x="679481" y="1021495"/>
                </a:lnTo>
                <a:cubicBezTo>
                  <a:pt x="666146" y="995778"/>
                  <a:pt x="612193" y="896458"/>
                  <a:pt x="603620" y="878360"/>
                </a:cubicBezTo>
                <a:cubicBezTo>
                  <a:pt x="579808" y="822163"/>
                  <a:pt x="596953" y="699290"/>
                  <a:pt x="679820" y="618328"/>
                </a:cubicBezTo>
                <a:cubicBezTo>
                  <a:pt x="758878" y="541175"/>
                  <a:pt x="810313" y="391633"/>
                  <a:pt x="778880" y="276380"/>
                </a:cubicBezTo>
                <a:cubicBezTo>
                  <a:pt x="727445" y="85880"/>
                  <a:pt x="555995" y="-32230"/>
                  <a:pt x="352160" y="7775"/>
                </a:cubicBezTo>
                <a:cubicBezTo>
                  <a:pt x="352160" y="7775"/>
                  <a:pt x="175948" y="29683"/>
                  <a:pt x="116893" y="203990"/>
                </a:cubicBezTo>
                <a:cubicBezTo>
                  <a:pt x="116893" y="203990"/>
                  <a:pt x="107368" y="229708"/>
                  <a:pt x="109273" y="263045"/>
                </a:cubicBezTo>
                <a:cubicBezTo>
                  <a:pt x="114035" y="316385"/>
                  <a:pt x="75935" y="347818"/>
                  <a:pt x="52123" y="360200"/>
                </a:cubicBezTo>
                <a:cubicBezTo>
                  <a:pt x="27358" y="373535"/>
                  <a:pt x="-16457" y="395443"/>
                  <a:pt x="6403" y="420208"/>
                </a:cubicBezTo>
                <a:cubicBezTo>
                  <a:pt x="34025" y="450688"/>
                  <a:pt x="32120" y="489740"/>
                  <a:pt x="16880" y="508790"/>
                </a:cubicBezTo>
                <a:cubicBezTo>
                  <a:pt x="-2170" y="531650"/>
                  <a:pt x="53075" y="532603"/>
                  <a:pt x="55933" y="544985"/>
                </a:cubicBezTo>
                <a:cubicBezTo>
                  <a:pt x="58790" y="558320"/>
                  <a:pt x="14975" y="547843"/>
                  <a:pt x="11165" y="563083"/>
                </a:cubicBezTo>
                <a:cubicBezTo>
                  <a:pt x="7355" y="579275"/>
                  <a:pt x="19738" y="583085"/>
                  <a:pt x="23548" y="602135"/>
                </a:cubicBezTo>
                <a:cubicBezTo>
                  <a:pt x="27358" y="621185"/>
                  <a:pt x="24500" y="656428"/>
                  <a:pt x="22595" y="665953"/>
                </a:cubicBezTo>
                <a:cubicBezTo>
                  <a:pt x="20690" y="675478"/>
                  <a:pt x="26405" y="732628"/>
                  <a:pt x="78793" y="737390"/>
                </a:cubicBezTo>
                <a:cubicBezTo>
                  <a:pt x="131180" y="742153"/>
                  <a:pt x="196903" y="731675"/>
                  <a:pt x="217858" y="757393"/>
                </a:cubicBezTo>
                <a:cubicBezTo>
                  <a:pt x="236908" y="783110"/>
                  <a:pt x="197647" y="952538"/>
                  <a:pt x="173835" y="1023975"/>
                </a:cubicBezTo>
                <a:close/>
              </a:path>
            </a:pathLst>
          </a:custGeom>
          <a:solidFill>
            <a:schemeClr val="accent1">
              <a:lumMod val="50000"/>
            </a:schemeClr>
          </a:solidFill>
          <a:ln w="9525" cap="flat">
            <a:noFill/>
            <a:prstDash val="solid"/>
            <a:miter/>
          </a:ln>
        </p:spPr>
        <p:txBody>
          <a:bodyPr rtlCol="0" anchor="ctr"/>
          <a:lstStyle/>
          <a:p>
            <a:endParaRPr lang="en-US" dirty="0"/>
          </a:p>
        </p:txBody>
      </p:sp>
      <p:sp>
        <p:nvSpPr>
          <p:cNvPr id="20" name="Graphic 4">
            <a:extLst>
              <a:ext uri="{FF2B5EF4-FFF2-40B4-BE49-F238E27FC236}">
                <a16:creationId xmlns:a16="http://schemas.microsoft.com/office/drawing/2014/main" id="{02107103-CDFA-4454-A9F9-B6870F55A33B}"/>
              </a:ext>
            </a:extLst>
          </p:cNvPr>
          <p:cNvSpPr/>
          <p:nvPr/>
        </p:nvSpPr>
        <p:spPr>
          <a:xfrm>
            <a:off x="3974107" y="1412127"/>
            <a:ext cx="1327265" cy="1300719"/>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bg1"/>
          </a:solidFill>
          <a:ln w="9525" cap="flat">
            <a:noFill/>
            <a:prstDash val="solid"/>
            <a:miter/>
          </a:ln>
        </p:spPr>
        <p:txBody>
          <a:bodyPr rtlCol="0" anchor="ctr"/>
          <a:lstStyle/>
          <a:p>
            <a:endParaRPr lang="en-US"/>
          </a:p>
        </p:txBody>
      </p:sp>
      <p:sp>
        <p:nvSpPr>
          <p:cNvPr id="22" name="Freeform: Shape 37">
            <a:extLst>
              <a:ext uri="{FF2B5EF4-FFF2-40B4-BE49-F238E27FC236}">
                <a16:creationId xmlns:a16="http://schemas.microsoft.com/office/drawing/2014/main" id="{FC0C5324-2767-4331-A6B2-7A026AFCD026}"/>
              </a:ext>
            </a:extLst>
          </p:cNvPr>
          <p:cNvSpPr/>
          <p:nvPr/>
        </p:nvSpPr>
        <p:spPr>
          <a:xfrm>
            <a:off x="554436" y="2892356"/>
            <a:ext cx="3570483" cy="1465846"/>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solidFill>
            <a:schemeClr val="accent1">
              <a:lumMod val="50000"/>
            </a:schemeClr>
          </a:solidFill>
          <a:ln w="9525" cap="flat">
            <a:noFill/>
            <a:prstDash val="solid"/>
            <a:miter/>
          </a:ln>
        </p:spPr>
        <p:txBody>
          <a:bodyPr rtlCol="0" anchor="ctr"/>
          <a:lstStyle/>
          <a:p>
            <a:endParaRPr lang="en-US"/>
          </a:p>
        </p:txBody>
      </p:sp>
      <p:sp>
        <p:nvSpPr>
          <p:cNvPr id="3" name="ZoneTexte 2">
            <a:extLst>
              <a:ext uri="{FF2B5EF4-FFF2-40B4-BE49-F238E27FC236}">
                <a16:creationId xmlns:a16="http://schemas.microsoft.com/office/drawing/2014/main" id="{D1DB2A28-2079-4356-9881-3B3A13B19CCE}"/>
              </a:ext>
            </a:extLst>
          </p:cNvPr>
          <p:cNvSpPr txBox="1"/>
          <p:nvPr/>
        </p:nvSpPr>
        <p:spPr>
          <a:xfrm>
            <a:off x="4279307" y="1812111"/>
            <a:ext cx="716863" cy="584775"/>
          </a:xfrm>
          <a:prstGeom prst="rect">
            <a:avLst/>
          </a:prstGeom>
          <a:noFill/>
        </p:spPr>
        <p:txBody>
          <a:bodyPr wrap="none" rtlCol="0">
            <a:spAutoFit/>
          </a:bodyPr>
          <a:lstStyle/>
          <a:p>
            <a:r>
              <a:rPr lang="fr-FR" sz="3200" b="1" dirty="0">
                <a:solidFill>
                  <a:srgbClr val="1A4A5D"/>
                </a:solidFill>
                <a:latin typeface="Calibri" panose="020F0502020204030204" pitchFamily="34" charset="0"/>
                <a:cs typeface="Calibri" panose="020F0502020204030204" pitchFamily="34" charset="0"/>
              </a:rPr>
              <a:t>ML</a:t>
            </a:r>
          </a:p>
        </p:txBody>
      </p:sp>
      <p:sp>
        <p:nvSpPr>
          <p:cNvPr id="5" name="ZoneTexte 4">
            <a:extLst>
              <a:ext uri="{FF2B5EF4-FFF2-40B4-BE49-F238E27FC236}">
                <a16:creationId xmlns:a16="http://schemas.microsoft.com/office/drawing/2014/main" id="{66963242-5F7B-4736-83F3-52BD87472803}"/>
              </a:ext>
            </a:extLst>
          </p:cNvPr>
          <p:cNvSpPr txBox="1"/>
          <p:nvPr/>
        </p:nvSpPr>
        <p:spPr>
          <a:xfrm>
            <a:off x="1331692" y="1580111"/>
            <a:ext cx="901209" cy="307777"/>
          </a:xfrm>
          <a:prstGeom prst="rect">
            <a:avLst/>
          </a:prstGeom>
          <a:noFill/>
        </p:spPr>
        <p:txBody>
          <a:bodyPr wrap="none" rtlCol="0">
            <a:spAutoFit/>
          </a:bodyPr>
          <a:lstStyle/>
          <a:p>
            <a:r>
              <a:rPr lang="fr-FR" dirty="0"/>
              <a:t>Données</a:t>
            </a:r>
          </a:p>
        </p:txBody>
      </p:sp>
      <p:sp>
        <p:nvSpPr>
          <p:cNvPr id="23" name="ZoneTexte 22">
            <a:extLst>
              <a:ext uri="{FF2B5EF4-FFF2-40B4-BE49-F238E27FC236}">
                <a16:creationId xmlns:a16="http://schemas.microsoft.com/office/drawing/2014/main" id="{C11284AA-2512-42D3-92A3-A1EFC200FAC9}"/>
              </a:ext>
            </a:extLst>
          </p:cNvPr>
          <p:cNvSpPr txBox="1"/>
          <p:nvPr/>
        </p:nvSpPr>
        <p:spPr>
          <a:xfrm>
            <a:off x="1390732" y="2852110"/>
            <a:ext cx="941283" cy="307777"/>
          </a:xfrm>
          <a:prstGeom prst="rect">
            <a:avLst/>
          </a:prstGeom>
          <a:noFill/>
        </p:spPr>
        <p:txBody>
          <a:bodyPr wrap="none" rtlCol="0">
            <a:spAutoFit/>
          </a:bodyPr>
          <a:lstStyle/>
          <a:p>
            <a:r>
              <a:rPr lang="fr-FR" dirty="0"/>
              <a:t>Senseurs</a:t>
            </a:r>
          </a:p>
        </p:txBody>
      </p:sp>
      <p:sp>
        <p:nvSpPr>
          <p:cNvPr id="24" name="ZoneTexte 23">
            <a:extLst>
              <a:ext uri="{FF2B5EF4-FFF2-40B4-BE49-F238E27FC236}">
                <a16:creationId xmlns:a16="http://schemas.microsoft.com/office/drawing/2014/main" id="{E6685FC9-C2C1-473E-83AC-D2EAEE5BE1A6}"/>
              </a:ext>
            </a:extLst>
          </p:cNvPr>
          <p:cNvSpPr txBox="1"/>
          <p:nvPr/>
        </p:nvSpPr>
        <p:spPr>
          <a:xfrm>
            <a:off x="1068931" y="3901164"/>
            <a:ext cx="1040670" cy="307777"/>
          </a:xfrm>
          <a:prstGeom prst="rect">
            <a:avLst/>
          </a:prstGeom>
          <a:noFill/>
        </p:spPr>
        <p:txBody>
          <a:bodyPr wrap="none" rtlCol="0">
            <a:spAutoFit/>
          </a:bodyPr>
          <a:lstStyle/>
          <a:p>
            <a:r>
              <a:rPr lang="fr-FR" dirty="0"/>
              <a:t>Algorithme</a:t>
            </a:r>
          </a:p>
        </p:txBody>
      </p:sp>
      <p:sp>
        <p:nvSpPr>
          <p:cNvPr id="25" name="ZoneTexte 24">
            <a:extLst>
              <a:ext uri="{FF2B5EF4-FFF2-40B4-BE49-F238E27FC236}">
                <a16:creationId xmlns:a16="http://schemas.microsoft.com/office/drawing/2014/main" id="{57E748A2-2865-4192-B1D3-1BCB409FAC89}"/>
              </a:ext>
            </a:extLst>
          </p:cNvPr>
          <p:cNvSpPr txBox="1"/>
          <p:nvPr/>
        </p:nvSpPr>
        <p:spPr>
          <a:xfrm>
            <a:off x="6324591" y="1723336"/>
            <a:ext cx="1168910" cy="307777"/>
          </a:xfrm>
          <a:prstGeom prst="rect">
            <a:avLst/>
          </a:prstGeom>
          <a:noFill/>
        </p:spPr>
        <p:txBody>
          <a:bodyPr wrap="none" rtlCol="0">
            <a:spAutoFit/>
          </a:bodyPr>
          <a:lstStyle/>
          <a:p>
            <a:r>
              <a:rPr lang="fr-FR" dirty="0"/>
              <a:t>Informations</a:t>
            </a:r>
          </a:p>
        </p:txBody>
      </p:sp>
      <p:sp>
        <p:nvSpPr>
          <p:cNvPr id="26" name="ZoneTexte 25">
            <a:extLst>
              <a:ext uri="{FF2B5EF4-FFF2-40B4-BE49-F238E27FC236}">
                <a16:creationId xmlns:a16="http://schemas.microsoft.com/office/drawing/2014/main" id="{63EBB5A4-8F39-483D-BFAE-AAF11FDE777C}"/>
              </a:ext>
            </a:extLst>
          </p:cNvPr>
          <p:cNvSpPr txBox="1"/>
          <p:nvPr/>
        </p:nvSpPr>
        <p:spPr>
          <a:xfrm>
            <a:off x="6726613" y="2603206"/>
            <a:ext cx="742511" cy="307777"/>
          </a:xfrm>
          <a:prstGeom prst="rect">
            <a:avLst/>
          </a:prstGeom>
          <a:noFill/>
        </p:spPr>
        <p:txBody>
          <a:bodyPr wrap="none" rtlCol="0">
            <a:spAutoFit/>
          </a:bodyPr>
          <a:lstStyle/>
          <a:p>
            <a:r>
              <a:rPr lang="fr-FR" dirty="0"/>
              <a:t>Alertes</a:t>
            </a:r>
          </a:p>
        </p:txBody>
      </p:sp>
      <p:sp>
        <p:nvSpPr>
          <p:cNvPr id="27" name="ZoneTexte 26">
            <a:extLst>
              <a:ext uri="{FF2B5EF4-FFF2-40B4-BE49-F238E27FC236}">
                <a16:creationId xmlns:a16="http://schemas.microsoft.com/office/drawing/2014/main" id="{8F9A26F6-A6FD-4201-8092-364AF42C2CB6}"/>
              </a:ext>
            </a:extLst>
          </p:cNvPr>
          <p:cNvSpPr txBox="1"/>
          <p:nvPr/>
        </p:nvSpPr>
        <p:spPr>
          <a:xfrm>
            <a:off x="6595619" y="3800956"/>
            <a:ext cx="981359" cy="307777"/>
          </a:xfrm>
          <a:prstGeom prst="rect">
            <a:avLst/>
          </a:prstGeom>
          <a:noFill/>
        </p:spPr>
        <p:txBody>
          <a:bodyPr wrap="none" rtlCol="0">
            <a:spAutoFit/>
          </a:bodyPr>
          <a:lstStyle/>
          <a:p>
            <a:r>
              <a:rPr lang="fr-FR" dirty="0"/>
              <a:t>Prédiction</a:t>
            </a:r>
          </a:p>
        </p:txBody>
      </p:sp>
      <p:sp>
        <p:nvSpPr>
          <p:cNvPr id="28" name="Parallélogramme 27">
            <a:extLst>
              <a:ext uri="{FF2B5EF4-FFF2-40B4-BE49-F238E27FC236}">
                <a16:creationId xmlns:a16="http://schemas.microsoft.com/office/drawing/2014/main" id="{B9550AFD-3A66-476C-AA5A-666D3E8BF53C}"/>
              </a:ext>
            </a:extLst>
          </p:cNvPr>
          <p:cNvSpPr/>
          <p:nvPr/>
        </p:nvSpPr>
        <p:spPr>
          <a:xfrm>
            <a:off x="11824" y="4935024"/>
            <a:ext cx="234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Organisme d’accueil</a:t>
            </a:r>
          </a:p>
        </p:txBody>
      </p:sp>
      <p:sp>
        <p:nvSpPr>
          <p:cNvPr id="29" name="Parallélogramme 28">
            <a:extLst>
              <a:ext uri="{FF2B5EF4-FFF2-40B4-BE49-F238E27FC236}">
                <a16:creationId xmlns:a16="http://schemas.microsoft.com/office/drawing/2014/main" id="{DD269905-4E9F-4EB8-9C4F-BE92CD0BD664}"/>
              </a:ext>
            </a:extLst>
          </p:cNvPr>
          <p:cNvSpPr/>
          <p:nvPr/>
        </p:nvSpPr>
        <p:spPr>
          <a:xfrm>
            <a:off x="4779815" y="4935023"/>
            <a:ext cx="2160000" cy="216000"/>
          </a:xfrm>
          <a:prstGeom prst="parallelogram">
            <a:avLst/>
          </a:prstGeom>
          <a:solidFill>
            <a:srgbClr val="CBD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Analyse et conception</a:t>
            </a:r>
          </a:p>
        </p:txBody>
      </p:sp>
      <p:sp>
        <p:nvSpPr>
          <p:cNvPr id="30" name="Parallélogramme 29">
            <a:extLst>
              <a:ext uri="{FF2B5EF4-FFF2-40B4-BE49-F238E27FC236}">
                <a16:creationId xmlns:a16="http://schemas.microsoft.com/office/drawing/2014/main" id="{B36D7982-58C3-45EA-A59B-019428CBD4EA}"/>
              </a:ext>
            </a:extLst>
          </p:cNvPr>
          <p:cNvSpPr/>
          <p:nvPr/>
        </p:nvSpPr>
        <p:spPr>
          <a:xfrm>
            <a:off x="6865020" y="4935023"/>
            <a:ext cx="2278979" cy="216000"/>
          </a:xfrm>
          <a:prstGeom prst="parallelogram">
            <a:avLst/>
          </a:prstGeom>
          <a:solidFill>
            <a:srgbClr val="CBD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Réalisation</a:t>
            </a:r>
          </a:p>
        </p:txBody>
      </p:sp>
      <p:sp>
        <p:nvSpPr>
          <p:cNvPr id="31" name="Parallélogramme 30">
            <a:extLst>
              <a:ext uri="{FF2B5EF4-FFF2-40B4-BE49-F238E27FC236}">
                <a16:creationId xmlns:a16="http://schemas.microsoft.com/office/drawing/2014/main" id="{7326AFEB-4986-4235-9CC4-91E99D02EFA2}"/>
              </a:ext>
            </a:extLst>
          </p:cNvPr>
          <p:cNvSpPr/>
          <p:nvPr/>
        </p:nvSpPr>
        <p:spPr>
          <a:xfrm>
            <a:off x="2278979" y="4935023"/>
            <a:ext cx="2556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2"/>
                </a:solidFill>
              </a:rPr>
              <a:t>Contexte générale de projet</a:t>
            </a:r>
          </a:p>
        </p:txBody>
      </p:sp>
    </p:spTree>
    <p:extLst>
      <p:ext uri="{BB962C8B-B14F-4D97-AF65-F5344CB8AC3E}">
        <p14:creationId xmlns:p14="http://schemas.microsoft.com/office/powerpoint/2010/main" val="392349852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391638" y="441839"/>
            <a:ext cx="4049733"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Introduction générale</a:t>
            </a:r>
            <a:endParaRPr dirty="0"/>
          </a:p>
        </p:txBody>
      </p:sp>
      <p:sp>
        <p:nvSpPr>
          <p:cNvPr id="6" name="Triangle rectangle 5">
            <a:extLst>
              <a:ext uri="{FF2B5EF4-FFF2-40B4-BE49-F238E27FC236}">
                <a16:creationId xmlns:a16="http://schemas.microsoft.com/office/drawing/2014/main" id="{791AE035-6165-41AE-A3B6-3ABBD2B9FD40}"/>
              </a:ext>
            </a:extLst>
          </p:cNvPr>
          <p:cNvSpPr/>
          <p:nvPr/>
        </p:nvSpPr>
        <p:spPr>
          <a:xfrm>
            <a:off x="198304" y="2904781"/>
            <a:ext cx="6507296" cy="2041792"/>
          </a:xfrm>
          <a:prstGeom prst="rtTriangle">
            <a:avLst/>
          </a:prstGeom>
          <a:solidFill>
            <a:srgbClr val="6E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10570242-0C6A-43BB-B79F-00129F4502AC}"/>
              </a:ext>
            </a:extLst>
          </p:cNvPr>
          <p:cNvSpPr txBox="1"/>
          <p:nvPr/>
        </p:nvSpPr>
        <p:spPr>
          <a:xfrm>
            <a:off x="1698639" y="1563957"/>
            <a:ext cx="5746722" cy="1754326"/>
          </a:xfrm>
          <a:prstGeom prst="rect">
            <a:avLst/>
          </a:prstGeom>
          <a:noFill/>
        </p:spPr>
        <p:txBody>
          <a:bodyPr wrap="square" rtlCol="0">
            <a:spAutoFit/>
          </a:bodyPr>
          <a:lstStyle/>
          <a:p>
            <a:pPr algn="ctr"/>
            <a:r>
              <a:rPr lang="fr-MA" sz="5400" b="1" dirty="0">
                <a:latin typeface="Calibri" panose="020F0502020204030204" pitchFamily="34" charset="0"/>
                <a:cs typeface="Calibri" panose="020F0502020204030204" pitchFamily="34" charset="0"/>
              </a:rPr>
              <a:t>Analyse et conception</a:t>
            </a:r>
            <a:endParaRPr lang="fr-FR" sz="6000" b="1" dirty="0">
              <a:latin typeface="Calibri" panose="020F0502020204030204" pitchFamily="34" charset="0"/>
              <a:cs typeface="Calibri" panose="020F0502020204030204" pitchFamily="34" charset="0"/>
            </a:endParaRPr>
          </a:p>
        </p:txBody>
      </p:sp>
      <p:sp>
        <p:nvSpPr>
          <p:cNvPr id="2" name="Espace réservé du numéro de diapositive 1">
            <a:extLst>
              <a:ext uri="{FF2B5EF4-FFF2-40B4-BE49-F238E27FC236}">
                <a16:creationId xmlns:a16="http://schemas.microsoft.com/office/drawing/2014/main" id="{C4C36115-6C2A-45F0-BB7D-1349DC7900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a:t>
            </a:fld>
            <a:endParaRPr lang="fr-FR" dirty="0"/>
          </a:p>
        </p:txBody>
      </p:sp>
    </p:spTree>
    <p:extLst>
      <p:ext uri="{BB962C8B-B14F-4D97-AF65-F5344CB8AC3E}">
        <p14:creationId xmlns:p14="http://schemas.microsoft.com/office/powerpoint/2010/main" val="2513050876"/>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élogramme 11">
            <a:extLst>
              <a:ext uri="{FF2B5EF4-FFF2-40B4-BE49-F238E27FC236}">
                <a16:creationId xmlns:a16="http://schemas.microsoft.com/office/drawing/2014/main" id="{9BA820AD-4D68-444B-A51B-7B7CA0AFE621}"/>
              </a:ext>
            </a:extLst>
          </p:cNvPr>
          <p:cNvSpPr/>
          <p:nvPr/>
        </p:nvSpPr>
        <p:spPr>
          <a:xfrm>
            <a:off x="0" y="-2373"/>
            <a:ext cx="4140000" cy="428756"/>
          </a:xfrm>
          <a:prstGeom prst="parallelogram">
            <a:avLst/>
          </a:prstGeom>
          <a:solidFill>
            <a:srgbClr val="323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b="1" dirty="0">
                <a:latin typeface="Calibri" panose="020F0502020204030204" pitchFamily="34" charset="0"/>
                <a:cs typeface="Calibri" panose="020F0502020204030204" pitchFamily="34" charset="0"/>
              </a:rPr>
              <a:t>Analyse </a:t>
            </a:r>
          </a:p>
        </p:txBody>
      </p:sp>
      <p:sp>
        <p:nvSpPr>
          <p:cNvPr id="2" name="ZoneTexte 1">
            <a:extLst>
              <a:ext uri="{FF2B5EF4-FFF2-40B4-BE49-F238E27FC236}">
                <a16:creationId xmlns:a16="http://schemas.microsoft.com/office/drawing/2014/main" id="{8DCC38BA-75DE-44BB-8548-D7776D1B0A6B}"/>
              </a:ext>
            </a:extLst>
          </p:cNvPr>
          <p:cNvSpPr txBox="1"/>
          <p:nvPr/>
        </p:nvSpPr>
        <p:spPr>
          <a:xfrm>
            <a:off x="271549" y="426383"/>
            <a:ext cx="2505814" cy="464871"/>
          </a:xfrm>
          <a:prstGeom prst="rect">
            <a:avLst/>
          </a:prstGeom>
          <a:noFill/>
        </p:spPr>
        <p:txBody>
          <a:bodyPr wrap="none" rtlCol="0">
            <a:spAutoFit/>
          </a:bodyPr>
          <a:lstStyle/>
          <a:p>
            <a:pPr>
              <a:lnSpc>
                <a:spcPct val="150000"/>
              </a:lnSpc>
            </a:pPr>
            <a:r>
              <a:rPr lang="fr-FR" sz="1800" b="1" dirty="0">
                <a:solidFill>
                  <a:schemeClr val="bg2"/>
                </a:solidFill>
                <a:latin typeface="Calibri" panose="020F0502020204030204" pitchFamily="34" charset="0"/>
                <a:cs typeface="Calibri" panose="020F0502020204030204" pitchFamily="34" charset="0"/>
              </a:rPr>
              <a:t>Les besoins fonctionnels</a:t>
            </a:r>
          </a:p>
        </p:txBody>
      </p:sp>
      <p:sp>
        <p:nvSpPr>
          <p:cNvPr id="3" name="ZoneTexte 2">
            <a:extLst>
              <a:ext uri="{FF2B5EF4-FFF2-40B4-BE49-F238E27FC236}">
                <a16:creationId xmlns:a16="http://schemas.microsoft.com/office/drawing/2014/main" id="{0D712EDC-9F51-4569-9C5E-61E9FFA016DD}"/>
              </a:ext>
            </a:extLst>
          </p:cNvPr>
          <p:cNvSpPr txBox="1"/>
          <p:nvPr/>
        </p:nvSpPr>
        <p:spPr>
          <a:xfrm>
            <a:off x="152218" y="3633700"/>
            <a:ext cx="1676612" cy="738664"/>
          </a:xfrm>
          <a:prstGeom prst="rect">
            <a:avLst/>
          </a:prstGeom>
          <a:noFill/>
        </p:spPr>
        <p:txBody>
          <a:bodyPr wrap="square" rtlCol="0">
            <a:spAutoFit/>
          </a:bodyPr>
          <a:lstStyle/>
          <a:p>
            <a:r>
              <a:rPr lang="fr-FR" dirty="0"/>
              <a:t>Collection des données</a:t>
            </a:r>
          </a:p>
          <a:p>
            <a:r>
              <a:rPr lang="fr-FR" dirty="0"/>
              <a:t>des collaborateurs</a:t>
            </a:r>
          </a:p>
        </p:txBody>
      </p:sp>
      <p:sp>
        <p:nvSpPr>
          <p:cNvPr id="13" name="ZoneTexte 12">
            <a:extLst>
              <a:ext uri="{FF2B5EF4-FFF2-40B4-BE49-F238E27FC236}">
                <a16:creationId xmlns:a16="http://schemas.microsoft.com/office/drawing/2014/main" id="{B45C7755-1BA3-471A-83ED-BE6F8D2C8151}"/>
              </a:ext>
            </a:extLst>
          </p:cNvPr>
          <p:cNvSpPr txBox="1"/>
          <p:nvPr/>
        </p:nvSpPr>
        <p:spPr>
          <a:xfrm>
            <a:off x="1309198" y="2048530"/>
            <a:ext cx="2343911" cy="523220"/>
          </a:xfrm>
          <a:prstGeom prst="rect">
            <a:avLst/>
          </a:prstGeom>
          <a:noFill/>
        </p:spPr>
        <p:txBody>
          <a:bodyPr wrap="none" rtlCol="0">
            <a:spAutoFit/>
          </a:bodyPr>
          <a:lstStyle/>
          <a:p>
            <a:r>
              <a:rPr lang="fr-FR" dirty="0"/>
              <a:t>Consolidation des données</a:t>
            </a:r>
          </a:p>
          <a:p>
            <a:r>
              <a:rPr lang="fr-FR" dirty="0"/>
              <a:t> collectés</a:t>
            </a:r>
          </a:p>
        </p:txBody>
      </p:sp>
      <p:sp>
        <p:nvSpPr>
          <p:cNvPr id="14" name="ZoneTexte 13">
            <a:extLst>
              <a:ext uri="{FF2B5EF4-FFF2-40B4-BE49-F238E27FC236}">
                <a16:creationId xmlns:a16="http://schemas.microsoft.com/office/drawing/2014/main" id="{C518E599-1E6E-4E9B-A242-7D80E39CB213}"/>
              </a:ext>
            </a:extLst>
          </p:cNvPr>
          <p:cNvSpPr txBox="1"/>
          <p:nvPr/>
        </p:nvSpPr>
        <p:spPr>
          <a:xfrm>
            <a:off x="2715312" y="1156390"/>
            <a:ext cx="1965603" cy="523220"/>
          </a:xfrm>
          <a:prstGeom prst="rect">
            <a:avLst/>
          </a:prstGeom>
          <a:noFill/>
        </p:spPr>
        <p:txBody>
          <a:bodyPr wrap="none" rtlCol="0">
            <a:spAutoFit/>
          </a:bodyPr>
          <a:lstStyle/>
          <a:p>
            <a:pPr algn="ctr"/>
            <a:r>
              <a:rPr lang="fr-FR" dirty="0"/>
              <a:t>Calcule des mesures </a:t>
            </a:r>
          </a:p>
          <a:p>
            <a:pPr algn="ctr"/>
            <a:r>
              <a:rPr lang="fr-FR" dirty="0"/>
              <a:t>de chaque senseur</a:t>
            </a:r>
          </a:p>
        </p:txBody>
      </p:sp>
      <p:sp>
        <p:nvSpPr>
          <p:cNvPr id="15" name="ZoneTexte 14">
            <a:extLst>
              <a:ext uri="{FF2B5EF4-FFF2-40B4-BE49-F238E27FC236}">
                <a16:creationId xmlns:a16="http://schemas.microsoft.com/office/drawing/2014/main" id="{819D3016-7685-494C-82B3-E828F8DA6401}"/>
              </a:ext>
            </a:extLst>
          </p:cNvPr>
          <p:cNvSpPr txBox="1"/>
          <p:nvPr/>
        </p:nvSpPr>
        <p:spPr>
          <a:xfrm>
            <a:off x="4527433" y="1166250"/>
            <a:ext cx="1965603" cy="523220"/>
          </a:xfrm>
          <a:prstGeom prst="rect">
            <a:avLst/>
          </a:prstGeom>
          <a:noFill/>
        </p:spPr>
        <p:txBody>
          <a:bodyPr wrap="square" rtlCol="0">
            <a:spAutoFit/>
          </a:bodyPr>
          <a:lstStyle/>
          <a:p>
            <a:pPr algn="ctr"/>
            <a:r>
              <a:rPr lang="fr-FR" dirty="0"/>
              <a:t>Création de model ML </a:t>
            </a:r>
          </a:p>
          <a:p>
            <a:pPr algn="ctr"/>
            <a:r>
              <a:rPr lang="fr-FR" dirty="0"/>
              <a:t>De prédiction</a:t>
            </a:r>
          </a:p>
        </p:txBody>
      </p:sp>
      <p:grpSp>
        <p:nvGrpSpPr>
          <p:cNvPr id="17" name="Group 5">
            <a:extLst>
              <a:ext uri="{FF2B5EF4-FFF2-40B4-BE49-F238E27FC236}">
                <a16:creationId xmlns:a16="http://schemas.microsoft.com/office/drawing/2014/main" id="{9C9F27DF-9041-49DD-92CC-768DBBF536DC}"/>
              </a:ext>
            </a:extLst>
          </p:cNvPr>
          <p:cNvGrpSpPr>
            <a:grpSpLocks/>
          </p:cNvGrpSpPr>
          <p:nvPr/>
        </p:nvGrpSpPr>
        <p:grpSpPr bwMode="auto">
          <a:xfrm>
            <a:off x="1755662" y="3245556"/>
            <a:ext cx="1187447" cy="1627190"/>
            <a:chOff x="3236070" y="3708189"/>
            <a:chExt cx="1186649" cy="1627908"/>
          </a:xfrm>
        </p:grpSpPr>
        <p:sp>
          <p:nvSpPr>
            <p:cNvPr id="18" name="Freeform 5">
              <a:extLst>
                <a:ext uri="{FF2B5EF4-FFF2-40B4-BE49-F238E27FC236}">
                  <a16:creationId xmlns:a16="http://schemas.microsoft.com/office/drawing/2014/main" id="{FD257C89-6301-4E5C-B9D3-137F79CE8DF5}"/>
                </a:ext>
              </a:extLst>
            </p:cNvPr>
            <p:cNvSpPr>
              <a:spLocks/>
            </p:cNvSpPr>
            <p:nvPr/>
          </p:nvSpPr>
          <p:spPr bwMode="auto">
            <a:xfrm>
              <a:off x="3399961" y="3708189"/>
              <a:ext cx="1022758" cy="1627906"/>
            </a:xfrm>
            <a:custGeom>
              <a:avLst/>
              <a:gdLst>
                <a:gd name="T0" fmla="*/ 1022758 w 649"/>
                <a:gd name="T1" fmla="*/ 1627906 h 1033"/>
                <a:gd name="T2" fmla="*/ 0 w 649"/>
                <a:gd name="T3" fmla="*/ 1627906 h 1033"/>
                <a:gd name="T4" fmla="*/ 0 w 649"/>
                <a:gd name="T5" fmla="*/ 0 h 1033"/>
                <a:gd name="T6" fmla="*/ 1022758 w 649"/>
                <a:gd name="T7" fmla="*/ 239537 h 1033"/>
                <a:gd name="T8" fmla="*/ 1022758 w 649"/>
                <a:gd name="T9" fmla="*/ 1627906 h 10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1033">
                  <a:moveTo>
                    <a:pt x="649" y="1033"/>
                  </a:moveTo>
                  <a:lnTo>
                    <a:pt x="0" y="1033"/>
                  </a:lnTo>
                  <a:lnTo>
                    <a:pt x="0" y="0"/>
                  </a:lnTo>
                  <a:lnTo>
                    <a:pt x="649" y="152"/>
                  </a:lnTo>
                  <a:lnTo>
                    <a:pt x="649" y="103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id-ID"/>
            </a:p>
          </p:txBody>
        </p:sp>
        <p:grpSp>
          <p:nvGrpSpPr>
            <p:cNvPr id="19" name="Group 7">
              <a:extLst>
                <a:ext uri="{FF2B5EF4-FFF2-40B4-BE49-F238E27FC236}">
                  <a16:creationId xmlns:a16="http://schemas.microsoft.com/office/drawing/2014/main" id="{C37C3261-FF33-44DE-9753-89399A844352}"/>
                </a:ext>
              </a:extLst>
            </p:cNvPr>
            <p:cNvGrpSpPr/>
            <p:nvPr/>
          </p:nvGrpSpPr>
          <p:grpSpPr>
            <a:xfrm>
              <a:off x="3236070" y="3708189"/>
              <a:ext cx="163891" cy="1627908"/>
              <a:chOff x="2092646" y="2774358"/>
              <a:chExt cx="140448" cy="1395049"/>
            </a:xfrm>
            <a:solidFill>
              <a:srgbClr val="89619F"/>
            </a:solidFill>
          </p:grpSpPr>
          <p:sp>
            <p:nvSpPr>
              <p:cNvPr id="20" name="Rectangle 19">
                <a:extLst>
                  <a:ext uri="{FF2B5EF4-FFF2-40B4-BE49-F238E27FC236}">
                    <a16:creationId xmlns:a16="http://schemas.microsoft.com/office/drawing/2014/main" id="{AB8E7FA5-6232-4653-8CDA-C619B5FADA9F}"/>
                  </a:ext>
                </a:extLst>
              </p:cNvPr>
              <p:cNvSpPr>
                <a:spLocks noChangeArrowheads="1"/>
              </p:cNvSpPr>
              <p:nvPr/>
            </p:nvSpPr>
            <p:spPr bwMode="auto">
              <a:xfrm>
                <a:off x="2092646" y="2774359"/>
                <a:ext cx="120192" cy="1395048"/>
              </a:xfrm>
              <a:prstGeom prst="rect">
                <a:avLst/>
              </a:prstGeom>
              <a:solidFill>
                <a:schemeClr val="accent1">
                  <a:lumMod val="60000"/>
                  <a:lumOff val="40000"/>
                </a:schemeClr>
              </a:solidFill>
              <a:ln>
                <a:noFill/>
              </a:ln>
            </p:spPr>
            <p:txBody>
              <a:bodyPr lIns="121920" tIns="60960" rIns="121920" bIns="60960"/>
              <a:lstStyle/>
              <a:p>
                <a:pPr eaLnBrk="1" fontAlgn="auto" hangingPunct="1">
                  <a:spcBef>
                    <a:spcPts val="0"/>
                  </a:spcBef>
                  <a:spcAft>
                    <a:spcPts val="0"/>
                  </a:spcAft>
                  <a:defRPr/>
                </a:pPr>
                <a:endParaRPr lang="en-US" sz="2400">
                  <a:latin typeface="+mn-lt"/>
                </a:endParaRPr>
              </a:p>
            </p:txBody>
          </p:sp>
          <p:sp>
            <p:nvSpPr>
              <p:cNvPr id="21" name="Rectangle 20">
                <a:extLst>
                  <a:ext uri="{FF2B5EF4-FFF2-40B4-BE49-F238E27FC236}">
                    <a16:creationId xmlns:a16="http://schemas.microsoft.com/office/drawing/2014/main" id="{4C6F71A6-8755-44AB-AA6F-04AA60CA6100}"/>
                  </a:ext>
                </a:extLst>
              </p:cNvPr>
              <p:cNvSpPr>
                <a:spLocks noChangeArrowheads="1"/>
              </p:cNvSpPr>
              <p:nvPr/>
            </p:nvSpPr>
            <p:spPr bwMode="auto">
              <a:xfrm>
                <a:off x="2212837" y="2774358"/>
                <a:ext cx="20257" cy="1395047"/>
              </a:xfrm>
              <a:prstGeom prst="rect">
                <a:avLst/>
              </a:prstGeom>
              <a:solidFill>
                <a:schemeClr val="accent1">
                  <a:lumMod val="60000"/>
                  <a:lumOff val="40000"/>
                </a:schemeClr>
              </a:solidFill>
              <a:ln>
                <a:noFill/>
              </a:ln>
            </p:spPr>
            <p:txBody>
              <a:bodyPr lIns="121920" tIns="60960" rIns="121920" bIns="60960"/>
              <a:lstStyle/>
              <a:p>
                <a:pPr eaLnBrk="1" fontAlgn="auto" hangingPunct="1">
                  <a:spcBef>
                    <a:spcPts val="0"/>
                  </a:spcBef>
                  <a:spcAft>
                    <a:spcPts val="0"/>
                  </a:spcAft>
                  <a:defRPr/>
                </a:pPr>
                <a:endParaRPr lang="en-US" sz="2400">
                  <a:latin typeface="+mn-lt"/>
                </a:endParaRPr>
              </a:p>
            </p:txBody>
          </p:sp>
        </p:grpSp>
      </p:grpSp>
      <p:grpSp>
        <p:nvGrpSpPr>
          <p:cNvPr id="22" name="Group 10">
            <a:extLst>
              <a:ext uri="{FF2B5EF4-FFF2-40B4-BE49-F238E27FC236}">
                <a16:creationId xmlns:a16="http://schemas.microsoft.com/office/drawing/2014/main" id="{3C503326-3BD2-4689-B71E-AD0EB1F8CAFB}"/>
              </a:ext>
            </a:extLst>
          </p:cNvPr>
          <p:cNvGrpSpPr>
            <a:grpSpLocks/>
          </p:cNvGrpSpPr>
          <p:nvPr/>
        </p:nvGrpSpPr>
        <p:grpSpPr bwMode="auto">
          <a:xfrm>
            <a:off x="2851034" y="2394656"/>
            <a:ext cx="1063625" cy="2478088"/>
            <a:chOff x="4331318" y="2857202"/>
            <a:chExt cx="1063732" cy="2478892"/>
          </a:xfrm>
        </p:grpSpPr>
        <p:sp>
          <p:nvSpPr>
            <p:cNvPr id="23" name="Freeform 8">
              <a:extLst>
                <a:ext uri="{FF2B5EF4-FFF2-40B4-BE49-F238E27FC236}">
                  <a16:creationId xmlns:a16="http://schemas.microsoft.com/office/drawing/2014/main" id="{0D116016-0A3A-4885-B947-1F5A6B5C917A}"/>
                </a:ext>
              </a:extLst>
            </p:cNvPr>
            <p:cNvSpPr>
              <a:spLocks/>
            </p:cNvSpPr>
            <p:nvPr/>
          </p:nvSpPr>
          <p:spPr bwMode="auto">
            <a:xfrm>
              <a:off x="4492059" y="2857202"/>
              <a:ext cx="902991" cy="2478892"/>
            </a:xfrm>
            <a:custGeom>
              <a:avLst/>
              <a:gdLst>
                <a:gd name="T0" fmla="*/ 902991 w 573"/>
                <a:gd name="T1" fmla="*/ 2478892 h 1573"/>
                <a:gd name="T2" fmla="*/ 0 w 573"/>
                <a:gd name="T3" fmla="*/ 2478892 h 1573"/>
                <a:gd name="T4" fmla="*/ 0 w 573"/>
                <a:gd name="T5" fmla="*/ 0 h 1573"/>
                <a:gd name="T6" fmla="*/ 902991 w 573"/>
                <a:gd name="T7" fmla="*/ 635088 h 1573"/>
                <a:gd name="T8" fmla="*/ 902991 w 573"/>
                <a:gd name="T9" fmla="*/ 2478892 h 15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3" h="1573">
                  <a:moveTo>
                    <a:pt x="573" y="1573"/>
                  </a:moveTo>
                  <a:lnTo>
                    <a:pt x="0" y="1573"/>
                  </a:lnTo>
                  <a:lnTo>
                    <a:pt x="0" y="0"/>
                  </a:lnTo>
                  <a:lnTo>
                    <a:pt x="573" y="403"/>
                  </a:lnTo>
                  <a:lnTo>
                    <a:pt x="573" y="157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id-ID"/>
            </a:p>
          </p:txBody>
        </p:sp>
        <p:grpSp>
          <p:nvGrpSpPr>
            <p:cNvPr id="24" name="Group 12">
              <a:extLst>
                <a:ext uri="{FF2B5EF4-FFF2-40B4-BE49-F238E27FC236}">
                  <a16:creationId xmlns:a16="http://schemas.microsoft.com/office/drawing/2014/main" id="{52974A94-6371-48C3-B9BD-76D7B1BBBCCC}"/>
                </a:ext>
              </a:extLst>
            </p:cNvPr>
            <p:cNvGrpSpPr/>
            <p:nvPr/>
          </p:nvGrpSpPr>
          <p:grpSpPr>
            <a:xfrm>
              <a:off x="4331318" y="2857202"/>
              <a:ext cx="160742" cy="2478892"/>
              <a:chOff x="3031229" y="2045099"/>
              <a:chExt cx="137749" cy="2124306"/>
            </a:xfrm>
            <a:solidFill>
              <a:schemeClr val="accent1"/>
            </a:solidFill>
          </p:grpSpPr>
          <p:sp>
            <p:nvSpPr>
              <p:cNvPr id="25" name="Freeform 9">
                <a:extLst>
                  <a:ext uri="{FF2B5EF4-FFF2-40B4-BE49-F238E27FC236}">
                    <a16:creationId xmlns:a16="http://schemas.microsoft.com/office/drawing/2014/main" id="{11055799-7FA7-4D31-B505-AA36CA20926C}"/>
                  </a:ext>
                </a:extLst>
              </p:cNvPr>
              <p:cNvSpPr>
                <a:spLocks/>
              </p:cNvSpPr>
              <p:nvPr/>
            </p:nvSpPr>
            <p:spPr bwMode="auto">
              <a:xfrm>
                <a:off x="3031229" y="2045099"/>
                <a:ext cx="117491" cy="2124306"/>
              </a:xfrm>
              <a:custGeom>
                <a:avLst/>
                <a:gdLst>
                  <a:gd name="T0" fmla="*/ 0 w 87"/>
                  <a:gd name="T1" fmla="*/ 1573 h 1573"/>
                  <a:gd name="T2" fmla="*/ 87 w 87"/>
                  <a:gd name="T3" fmla="*/ 1573 h 1573"/>
                  <a:gd name="T4" fmla="*/ 87 w 87"/>
                  <a:gd name="T5" fmla="*/ 0 h 1573"/>
                  <a:gd name="T6" fmla="*/ 0 w 87"/>
                  <a:gd name="T7" fmla="*/ 8 h 1573"/>
                  <a:gd name="T8" fmla="*/ 0 w 87"/>
                  <a:gd name="T9" fmla="*/ 1573 h 1573"/>
                </a:gdLst>
                <a:ahLst/>
                <a:cxnLst>
                  <a:cxn ang="0">
                    <a:pos x="T0" y="T1"/>
                  </a:cxn>
                  <a:cxn ang="0">
                    <a:pos x="T2" y="T3"/>
                  </a:cxn>
                  <a:cxn ang="0">
                    <a:pos x="T4" y="T5"/>
                  </a:cxn>
                  <a:cxn ang="0">
                    <a:pos x="T6" y="T7"/>
                  </a:cxn>
                  <a:cxn ang="0">
                    <a:pos x="T8" y="T9"/>
                  </a:cxn>
                </a:cxnLst>
                <a:rect l="0" t="0" r="r" b="b"/>
                <a:pathLst>
                  <a:path w="87" h="1573">
                    <a:moveTo>
                      <a:pt x="0" y="1573"/>
                    </a:moveTo>
                    <a:lnTo>
                      <a:pt x="87" y="1573"/>
                    </a:lnTo>
                    <a:lnTo>
                      <a:pt x="87" y="0"/>
                    </a:lnTo>
                    <a:lnTo>
                      <a:pt x="0" y="8"/>
                    </a:lnTo>
                    <a:lnTo>
                      <a:pt x="0" y="1573"/>
                    </a:lnTo>
                    <a:close/>
                  </a:path>
                </a:pathLst>
              </a:custGeom>
              <a:solidFill>
                <a:schemeClr val="accent2">
                  <a:lumMod val="60000"/>
                  <a:lumOff val="40000"/>
                </a:schemeClr>
              </a:solidFill>
              <a:ln>
                <a:noFill/>
              </a:ln>
            </p:spPr>
            <p:txBody>
              <a:bodyPr lIns="121920" tIns="60960" rIns="121920" bIns="60960"/>
              <a:lstStyle/>
              <a:p>
                <a:pPr eaLnBrk="1" fontAlgn="auto" hangingPunct="1">
                  <a:spcBef>
                    <a:spcPts val="0"/>
                  </a:spcBef>
                  <a:spcAft>
                    <a:spcPts val="0"/>
                  </a:spcAft>
                  <a:defRPr/>
                </a:pPr>
                <a:endParaRPr lang="en-US" sz="2400">
                  <a:latin typeface="+mn-lt"/>
                </a:endParaRPr>
              </a:p>
            </p:txBody>
          </p:sp>
          <p:sp>
            <p:nvSpPr>
              <p:cNvPr id="26" name="Rectangle 10">
                <a:extLst>
                  <a:ext uri="{FF2B5EF4-FFF2-40B4-BE49-F238E27FC236}">
                    <a16:creationId xmlns:a16="http://schemas.microsoft.com/office/drawing/2014/main" id="{2B906274-C774-419A-A649-20EE5D4AD65D}"/>
                  </a:ext>
                </a:extLst>
              </p:cNvPr>
              <p:cNvSpPr>
                <a:spLocks noChangeArrowheads="1"/>
              </p:cNvSpPr>
              <p:nvPr/>
            </p:nvSpPr>
            <p:spPr bwMode="auto">
              <a:xfrm>
                <a:off x="3148721" y="2045099"/>
                <a:ext cx="20257" cy="2124306"/>
              </a:xfrm>
              <a:prstGeom prst="rect">
                <a:avLst/>
              </a:prstGeom>
              <a:solidFill>
                <a:schemeClr val="accent2">
                  <a:lumMod val="60000"/>
                  <a:lumOff val="40000"/>
                </a:schemeClr>
              </a:solidFill>
              <a:ln>
                <a:noFill/>
              </a:ln>
            </p:spPr>
            <p:txBody>
              <a:bodyPr lIns="121920" tIns="60960" rIns="121920" bIns="60960"/>
              <a:lstStyle/>
              <a:p>
                <a:pPr eaLnBrk="1" fontAlgn="auto" hangingPunct="1">
                  <a:spcBef>
                    <a:spcPts val="0"/>
                  </a:spcBef>
                  <a:spcAft>
                    <a:spcPts val="0"/>
                  </a:spcAft>
                  <a:defRPr/>
                </a:pPr>
                <a:endParaRPr lang="en-US" sz="2400">
                  <a:latin typeface="+mn-lt"/>
                </a:endParaRPr>
              </a:p>
            </p:txBody>
          </p:sp>
        </p:grpSp>
      </p:grpSp>
      <p:grpSp>
        <p:nvGrpSpPr>
          <p:cNvPr id="27" name="Group 15">
            <a:extLst>
              <a:ext uri="{FF2B5EF4-FFF2-40B4-BE49-F238E27FC236}">
                <a16:creationId xmlns:a16="http://schemas.microsoft.com/office/drawing/2014/main" id="{50EBFC21-2AF3-470D-BD0D-4230737355D9}"/>
              </a:ext>
            </a:extLst>
          </p:cNvPr>
          <p:cNvGrpSpPr>
            <a:grpSpLocks/>
          </p:cNvGrpSpPr>
          <p:nvPr/>
        </p:nvGrpSpPr>
        <p:grpSpPr bwMode="auto">
          <a:xfrm>
            <a:off x="3820997" y="1699330"/>
            <a:ext cx="706437" cy="3173413"/>
            <a:chOff x="5300496" y="2031430"/>
            <a:chExt cx="706004" cy="3304664"/>
          </a:xfrm>
        </p:grpSpPr>
        <p:sp>
          <p:nvSpPr>
            <p:cNvPr id="28" name="Freeform 11">
              <a:extLst>
                <a:ext uri="{FF2B5EF4-FFF2-40B4-BE49-F238E27FC236}">
                  <a16:creationId xmlns:a16="http://schemas.microsoft.com/office/drawing/2014/main" id="{E862FEAF-0183-4382-BC67-B66A08A5AF2A}"/>
                </a:ext>
              </a:extLst>
            </p:cNvPr>
            <p:cNvSpPr>
              <a:spLocks/>
            </p:cNvSpPr>
            <p:nvPr/>
          </p:nvSpPr>
          <p:spPr bwMode="auto">
            <a:xfrm>
              <a:off x="5461238" y="2031430"/>
              <a:ext cx="545262" cy="3304664"/>
            </a:xfrm>
            <a:custGeom>
              <a:avLst/>
              <a:gdLst>
                <a:gd name="T0" fmla="*/ 545262 w 346"/>
                <a:gd name="T1" fmla="*/ 3304664 h 2097"/>
                <a:gd name="T2" fmla="*/ 0 w 346"/>
                <a:gd name="T3" fmla="*/ 3304664 h 2097"/>
                <a:gd name="T4" fmla="*/ 0 w 346"/>
                <a:gd name="T5" fmla="*/ 0 h 2097"/>
                <a:gd name="T6" fmla="*/ 545262 w 346"/>
                <a:gd name="T7" fmla="*/ 862018 h 2097"/>
                <a:gd name="T8" fmla="*/ 545262 w 346"/>
                <a:gd name="T9" fmla="*/ 3304664 h 20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6" h="2097">
                  <a:moveTo>
                    <a:pt x="346" y="2097"/>
                  </a:moveTo>
                  <a:lnTo>
                    <a:pt x="0" y="2097"/>
                  </a:lnTo>
                  <a:lnTo>
                    <a:pt x="0" y="0"/>
                  </a:lnTo>
                  <a:lnTo>
                    <a:pt x="346" y="547"/>
                  </a:lnTo>
                  <a:lnTo>
                    <a:pt x="346" y="2097"/>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id-ID"/>
            </a:p>
          </p:txBody>
        </p:sp>
        <p:grpSp>
          <p:nvGrpSpPr>
            <p:cNvPr id="29" name="Group 17">
              <a:extLst>
                <a:ext uri="{FF2B5EF4-FFF2-40B4-BE49-F238E27FC236}">
                  <a16:creationId xmlns:a16="http://schemas.microsoft.com/office/drawing/2014/main" id="{776A9EAF-4569-4720-A0BC-5C688C475B06}"/>
                </a:ext>
              </a:extLst>
            </p:cNvPr>
            <p:cNvGrpSpPr/>
            <p:nvPr/>
          </p:nvGrpSpPr>
          <p:grpSpPr>
            <a:xfrm>
              <a:off x="5300496" y="2031430"/>
              <a:ext cx="160742" cy="3304664"/>
              <a:chOff x="3861774" y="1337447"/>
              <a:chExt cx="137749" cy="2831958"/>
            </a:xfrm>
            <a:solidFill>
              <a:srgbClr val="1BC7A6"/>
            </a:solidFill>
          </p:grpSpPr>
          <p:sp>
            <p:nvSpPr>
              <p:cNvPr id="30" name="Freeform 12">
                <a:extLst>
                  <a:ext uri="{FF2B5EF4-FFF2-40B4-BE49-F238E27FC236}">
                    <a16:creationId xmlns:a16="http://schemas.microsoft.com/office/drawing/2014/main" id="{4C479BAA-5B07-4793-9FD5-E4F0BE52A5C1}"/>
                  </a:ext>
                </a:extLst>
              </p:cNvPr>
              <p:cNvSpPr>
                <a:spLocks/>
              </p:cNvSpPr>
              <p:nvPr/>
            </p:nvSpPr>
            <p:spPr bwMode="auto">
              <a:xfrm>
                <a:off x="3861774" y="1337447"/>
                <a:ext cx="117491" cy="2831958"/>
              </a:xfrm>
              <a:custGeom>
                <a:avLst/>
                <a:gdLst>
                  <a:gd name="T0" fmla="*/ 0 w 87"/>
                  <a:gd name="T1" fmla="*/ 2097 h 2097"/>
                  <a:gd name="T2" fmla="*/ 87 w 87"/>
                  <a:gd name="T3" fmla="*/ 2097 h 2097"/>
                  <a:gd name="T4" fmla="*/ 87 w 87"/>
                  <a:gd name="T5" fmla="*/ 0 h 2097"/>
                  <a:gd name="T6" fmla="*/ 0 w 87"/>
                  <a:gd name="T7" fmla="*/ 15 h 2097"/>
                  <a:gd name="T8" fmla="*/ 0 w 87"/>
                  <a:gd name="T9" fmla="*/ 2097 h 2097"/>
                </a:gdLst>
                <a:ahLst/>
                <a:cxnLst>
                  <a:cxn ang="0">
                    <a:pos x="T0" y="T1"/>
                  </a:cxn>
                  <a:cxn ang="0">
                    <a:pos x="T2" y="T3"/>
                  </a:cxn>
                  <a:cxn ang="0">
                    <a:pos x="T4" y="T5"/>
                  </a:cxn>
                  <a:cxn ang="0">
                    <a:pos x="T6" y="T7"/>
                  </a:cxn>
                  <a:cxn ang="0">
                    <a:pos x="T8" y="T9"/>
                  </a:cxn>
                </a:cxnLst>
                <a:rect l="0" t="0" r="r" b="b"/>
                <a:pathLst>
                  <a:path w="87" h="2097">
                    <a:moveTo>
                      <a:pt x="0" y="2097"/>
                    </a:moveTo>
                    <a:lnTo>
                      <a:pt x="87" y="2097"/>
                    </a:lnTo>
                    <a:lnTo>
                      <a:pt x="87" y="0"/>
                    </a:lnTo>
                    <a:lnTo>
                      <a:pt x="0" y="15"/>
                    </a:lnTo>
                    <a:lnTo>
                      <a:pt x="0" y="2097"/>
                    </a:lnTo>
                    <a:close/>
                  </a:path>
                </a:pathLst>
              </a:custGeom>
              <a:solidFill>
                <a:schemeClr val="accent3">
                  <a:lumMod val="60000"/>
                  <a:lumOff val="40000"/>
                </a:schemeClr>
              </a:solidFill>
              <a:ln>
                <a:noFill/>
              </a:ln>
            </p:spPr>
            <p:txBody>
              <a:bodyPr lIns="121920" tIns="60960" rIns="121920" bIns="60960"/>
              <a:lstStyle/>
              <a:p>
                <a:pPr eaLnBrk="1" fontAlgn="auto" hangingPunct="1">
                  <a:spcBef>
                    <a:spcPts val="0"/>
                  </a:spcBef>
                  <a:spcAft>
                    <a:spcPts val="0"/>
                  </a:spcAft>
                  <a:defRPr/>
                </a:pPr>
                <a:endParaRPr lang="en-US" sz="2400">
                  <a:latin typeface="+mn-lt"/>
                </a:endParaRPr>
              </a:p>
            </p:txBody>
          </p:sp>
          <p:sp>
            <p:nvSpPr>
              <p:cNvPr id="31" name="Rectangle 13">
                <a:extLst>
                  <a:ext uri="{FF2B5EF4-FFF2-40B4-BE49-F238E27FC236}">
                    <a16:creationId xmlns:a16="http://schemas.microsoft.com/office/drawing/2014/main" id="{369B397D-93CC-46FE-953E-1C637E05EA12}"/>
                  </a:ext>
                </a:extLst>
              </p:cNvPr>
              <p:cNvSpPr>
                <a:spLocks noChangeArrowheads="1"/>
              </p:cNvSpPr>
              <p:nvPr/>
            </p:nvSpPr>
            <p:spPr bwMode="auto">
              <a:xfrm>
                <a:off x="3979266" y="1337447"/>
                <a:ext cx="20257" cy="2831958"/>
              </a:xfrm>
              <a:prstGeom prst="rect">
                <a:avLst/>
              </a:prstGeom>
              <a:solidFill>
                <a:schemeClr val="accent3">
                  <a:lumMod val="60000"/>
                  <a:lumOff val="40000"/>
                </a:schemeClr>
              </a:solidFill>
              <a:ln>
                <a:noFill/>
              </a:ln>
            </p:spPr>
            <p:txBody>
              <a:bodyPr lIns="121920" tIns="60960" rIns="121920" bIns="60960"/>
              <a:lstStyle/>
              <a:p>
                <a:pPr eaLnBrk="1" fontAlgn="auto" hangingPunct="1">
                  <a:spcBef>
                    <a:spcPts val="0"/>
                  </a:spcBef>
                  <a:spcAft>
                    <a:spcPts val="0"/>
                  </a:spcAft>
                  <a:defRPr/>
                </a:pPr>
                <a:endParaRPr lang="en-US" sz="2400">
                  <a:latin typeface="+mn-lt"/>
                </a:endParaRPr>
              </a:p>
            </p:txBody>
          </p:sp>
        </p:grpSp>
      </p:grpSp>
      <p:grpSp>
        <p:nvGrpSpPr>
          <p:cNvPr id="32" name="Group 20">
            <a:extLst>
              <a:ext uri="{FF2B5EF4-FFF2-40B4-BE49-F238E27FC236}">
                <a16:creationId xmlns:a16="http://schemas.microsoft.com/office/drawing/2014/main" id="{D24B6BF3-AC3C-4C99-9153-AE34C6F483C6}"/>
              </a:ext>
            </a:extLst>
          </p:cNvPr>
          <p:cNvGrpSpPr>
            <a:grpSpLocks/>
          </p:cNvGrpSpPr>
          <p:nvPr/>
        </p:nvGrpSpPr>
        <p:grpSpPr bwMode="auto">
          <a:xfrm>
            <a:off x="6237172" y="3245556"/>
            <a:ext cx="1184275" cy="1627188"/>
            <a:chOff x="7716353" y="3708189"/>
            <a:chExt cx="1185076" cy="1627906"/>
          </a:xfrm>
        </p:grpSpPr>
        <p:sp>
          <p:nvSpPr>
            <p:cNvPr id="33" name="Freeform 14">
              <a:extLst>
                <a:ext uri="{FF2B5EF4-FFF2-40B4-BE49-F238E27FC236}">
                  <a16:creationId xmlns:a16="http://schemas.microsoft.com/office/drawing/2014/main" id="{E9934B11-9B64-4590-9858-7B9F1D9E1259}"/>
                </a:ext>
              </a:extLst>
            </p:cNvPr>
            <p:cNvSpPr>
              <a:spLocks/>
            </p:cNvSpPr>
            <p:nvPr/>
          </p:nvSpPr>
          <p:spPr bwMode="auto">
            <a:xfrm>
              <a:off x="7716353" y="3708189"/>
              <a:ext cx="1024335" cy="1627906"/>
            </a:xfrm>
            <a:custGeom>
              <a:avLst/>
              <a:gdLst>
                <a:gd name="T0" fmla="*/ 0 w 650"/>
                <a:gd name="T1" fmla="*/ 1627906 h 1033"/>
                <a:gd name="T2" fmla="*/ 1024335 w 650"/>
                <a:gd name="T3" fmla="*/ 1627906 h 1033"/>
                <a:gd name="T4" fmla="*/ 1024335 w 650"/>
                <a:gd name="T5" fmla="*/ 0 h 1033"/>
                <a:gd name="T6" fmla="*/ 0 w 650"/>
                <a:gd name="T7" fmla="*/ 239537 h 1033"/>
                <a:gd name="T8" fmla="*/ 0 w 650"/>
                <a:gd name="T9" fmla="*/ 1627906 h 10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0" h="1033">
                  <a:moveTo>
                    <a:pt x="0" y="1033"/>
                  </a:moveTo>
                  <a:lnTo>
                    <a:pt x="650" y="1033"/>
                  </a:lnTo>
                  <a:lnTo>
                    <a:pt x="650" y="0"/>
                  </a:lnTo>
                  <a:lnTo>
                    <a:pt x="0" y="152"/>
                  </a:lnTo>
                  <a:lnTo>
                    <a:pt x="0" y="1033"/>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id-ID"/>
            </a:p>
          </p:txBody>
        </p:sp>
        <p:grpSp>
          <p:nvGrpSpPr>
            <p:cNvPr id="34" name="Group 22">
              <a:extLst>
                <a:ext uri="{FF2B5EF4-FFF2-40B4-BE49-F238E27FC236}">
                  <a16:creationId xmlns:a16="http://schemas.microsoft.com/office/drawing/2014/main" id="{9D70E9E1-63FC-44FE-8DA3-35F126793B7B}"/>
                </a:ext>
              </a:extLst>
            </p:cNvPr>
            <p:cNvGrpSpPr/>
            <p:nvPr/>
          </p:nvGrpSpPr>
          <p:grpSpPr>
            <a:xfrm>
              <a:off x="8740687" y="3708189"/>
              <a:ext cx="160742" cy="1627906"/>
              <a:chOff x="6809873" y="2774358"/>
              <a:chExt cx="137749" cy="1395047"/>
            </a:xfrm>
            <a:solidFill>
              <a:schemeClr val="accent2">
                <a:lumMod val="60000"/>
                <a:lumOff val="40000"/>
              </a:schemeClr>
            </a:solidFill>
          </p:grpSpPr>
          <p:sp>
            <p:nvSpPr>
              <p:cNvPr id="35" name="Rectangle 15">
                <a:extLst>
                  <a:ext uri="{FF2B5EF4-FFF2-40B4-BE49-F238E27FC236}">
                    <a16:creationId xmlns:a16="http://schemas.microsoft.com/office/drawing/2014/main" id="{AF9F72BE-6096-4704-8E57-FDDB46E45689}"/>
                  </a:ext>
                </a:extLst>
              </p:cNvPr>
              <p:cNvSpPr>
                <a:spLocks noChangeArrowheads="1"/>
              </p:cNvSpPr>
              <p:nvPr/>
            </p:nvSpPr>
            <p:spPr bwMode="auto">
              <a:xfrm>
                <a:off x="6830131" y="2774358"/>
                <a:ext cx="117491" cy="1395047"/>
              </a:xfrm>
              <a:prstGeom prst="rect">
                <a:avLst/>
              </a:prstGeom>
              <a:solidFill>
                <a:schemeClr val="accent6">
                  <a:lumMod val="60000"/>
                  <a:lumOff val="40000"/>
                </a:schemeClr>
              </a:solidFill>
              <a:ln>
                <a:noFill/>
              </a:ln>
            </p:spPr>
            <p:txBody>
              <a:bodyPr lIns="121920" tIns="60960" rIns="121920" bIns="60960"/>
              <a:lstStyle/>
              <a:p>
                <a:pPr eaLnBrk="1" fontAlgn="auto" hangingPunct="1">
                  <a:spcBef>
                    <a:spcPts val="0"/>
                  </a:spcBef>
                  <a:spcAft>
                    <a:spcPts val="0"/>
                  </a:spcAft>
                  <a:defRPr/>
                </a:pPr>
                <a:endParaRPr lang="en-US" sz="2400">
                  <a:latin typeface="+mn-lt"/>
                </a:endParaRPr>
              </a:p>
            </p:txBody>
          </p:sp>
          <p:sp>
            <p:nvSpPr>
              <p:cNvPr id="36" name="Rectangle 16">
                <a:extLst>
                  <a:ext uri="{FF2B5EF4-FFF2-40B4-BE49-F238E27FC236}">
                    <a16:creationId xmlns:a16="http://schemas.microsoft.com/office/drawing/2014/main" id="{A1E485D3-475F-4E60-83FD-D7A03E2DBC1B}"/>
                  </a:ext>
                </a:extLst>
              </p:cNvPr>
              <p:cNvSpPr>
                <a:spLocks noChangeArrowheads="1"/>
              </p:cNvSpPr>
              <p:nvPr/>
            </p:nvSpPr>
            <p:spPr bwMode="auto">
              <a:xfrm>
                <a:off x="6809873" y="2774358"/>
                <a:ext cx="20257" cy="1395047"/>
              </a:xfrm>
              <a:prstGeom prst="rect">
                <a:avLst/>
              </a:prstGeom>
              <a:solidFill>
                <a:schemeClr val="accent6">
                  <a:lumMod val="60000"/>
                  <a:lumOff val="40000"/>
                </a:schemeClr>
              </a:solidFill>
              <a:ln>
                <a:noFill/>
              </a:ln>
            </p:spPr>
            <p:txBody>
              <a:bodyPr lIns="121920" tIns="60960" rIns="121920" bIns="60960"/>
              <a:lstStyle/>
              <a:p>
                <a:pPr eaLnBrk="1" fontAlgn="auto" hangingPunct="1">
                  <a:spcBef>
                    <a:spcPts val="0"/>
                  </a:spcBef>
                  <a:spcAft>
                    <a:spcPts val="0"/>
                  </a:spcAft>
                  <a:defRPr/>
                </a:pPr>
                <a:endParaRPr lang="en-US" sz="2400">
                  <a:latin typeface="+mn-lt"/>
                </a:endParaRPr>
              </a:p>
            </p:txBody>
          </p:sp>
        </p:grpSp>
      </p:grpSp>
      <p:grpSp>
        <p:nvGrpSpPr>
          <p:cNvPr id="37" name="Group 25">
            <a:extLst>
              <a:ext uri="{FF2B5EF4-FFF2-40B4-BE49-F238E27FC236}">
                <a16:creationId xmlns:a16="http://schemas.microsoft.com/office/drawing/2014/main" id="{60081219-7E12-4EC0-BACA-6FD257DAA09D}"/>
              </a:ext>
            </a:extLst>
          </p:cNvPr>
          <p:cNvGrpSpPr>
            <a:grpSpLocks/>
          </p:cNvGrpSpPr>
          <p:nvPr/>
        </p:nvGrpSpPr>
        <p:grpSpPr bwMode="auto">
          <a:xfrm>
            <a:off x="5264036" y="2394656"/>
            <a:ext cx="1065211" cy="2478088"/>
            <a:chOff x="6744024" y="2857202"/>
            <a:chExt cx="1065305" cy="2478892"/>
          </a:xfrm>
        </p:grpSpPr>
        <p:sp>
          <p:nvSpPr>
            <p:cNvPr id="38" name="Freeform 17">
              <a:extLst>
                <a:ext uri="{FF2B5EF4-FFF2-40B4-BE49-F238E27FC236}">
                  <a16:creationId xmlns:a16="http://schemas.microsoft.com/office/drawing/2014/main" id="{5BB75CBE-CFEE-4770-8463-F37A8650CC10}"/>
                </a:ext>
              </a:extLst>
            </p:cNvPr>
            <p:cNvSpPr>
              <a:spLocks/>
            </p:cNvSpPr>
            <p:nvPr/>
          </p:nvSpPr>
          <p:spPr bwMode="auto">
            <a:xfrm>
              <a:off x="6744024" y="2857202"/>
              <a:ext cx="904567" cy="2478892"/>
            </a:xfrm>
            <a:custGeom>
              <a:avLst/>
              <a:gdLst>
                <a:gd name="T0" fmla="*/ 0 w 574"/>
                <a:gd name="T1" fmla="*/ 2478892 h 1573"/>
                <a:gd name="T2" fmla="*/ 904567 w 574"/>
                <a:gd name="T3" fmla="*/ 2478892 h 1573"/>
                <a:gd name="T4" fmla="*/ 904567 w 574"/>
                <a:gd name="T5" fmla="*/ 0 h 1573"/>
                <a:gd name="T6" fmla="*/ 0 w 574"/>
                <a:gd name="T7" fmla="*/ 635088 h 1573"/>
                <a:gd name="T8" fmla="*/ 0 w 574"/>
                <a:gd name="T9" fmla="*/ 2478892 h 15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4" h="1573">
                  <a:moveTo>
                    <a:pt x="0" y="1573"/>
                  </a:moveTo>
                  <a:lnTo>
                    <a:pt x="574" y="1573"/>
                  </a:lnTo>
                  <a:lnTo>
                    <a:pt x="574" y="0"/>
                  </a:lnTo>
                  <a:lnTo>
                    <a:pt x="0" y="403"/>
                  </a:lnTo>
                  <a:lnTo>
                    <a:pt x="0" y="1573"/>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id-ID"/>
            </a:p>
          </p:txBody>
        </p:sp>
        <p:grpSp>
          <p:nvGrpSpPr>
            <p:cNvPr id="39" name="Group 27">
              <a:extLst>
                <a:ext uri="{FF2B5EF4-FFF2-40B4-BE49-F238E27FC236}">
                  <a16:creationId xmlns:a16="http://schemas.microsoft.com/office/drawing/2014/main" id="{22ED16C4-7888-4D7B-BECB-DF1F35053786}"/>
                </a:ext>
              </a:extLst>
            </p:cNvPr>
            <p:cNvGrpSpPr/>
            <p:nvPr/>
          </p:nvGrpSpPr>
          <p:grpSpPr>
            <a:xfrm>
              <a:off x="7648588" y="2857202"/>
              <a:ext cx="160741" cy="2478892"/>
              <a:chOff x="5873990" y="2045099"/>
              <a:chExt cx="137748" cy="2124306"/>
            </a:xfrm>
            <a:solidFill>
              <a:schemeClr val="accent4"/>
            </a:solidFill>
          </p:grpSpPr>
          <p:sp>
            <p:nvSpPr>
              <p:cNvPr id="40" name="Freeform 18">
                <a:extLst>
                  <a:ext uri="{FF2B5EF4-FFF2-40B4-BE49-F238E27FC236}">
                    <a16:creationId xmlns:a16="http://schemas.microsoft.com/office/drawing/2014/main" id="{4212FCE4-A96B-47BC-B984-208CA10E6D0C}"/>
                  </a:ext>
                </a:extLst>
              </p:cNvPr>
              <p:cNvSpPr>
                <a:spLocks/>
              </p:cNvSpPr>
              <p:nvPr/>
            </p:nvSpPr>
            <p:spPr bwMode="auto">
              <a:xfrm>
                <a:off x="5894247" y="2045099"/>
                <a:ext cx="117491" cy="2124306"/>
              </a:xfrm>
              <a:custGeom>
                <a:avLst/>
                <a:gdLst>
                  <a:gd name="T0" fmla="*/ 87 w 87"/>
                  <a:gd name="T1" fmla="*/ 1573 h 1573"/>
                  <a:gd name="T2" fmla="*/ 0 w 87"/>
                  <a:gd name="T3" fmla="*/ 1573 h 1573"/>
                  <a:gd name="T4" fmla="*/ 0 w 87"/>
                  <a:gd name="T5" fmla="*/ 0 h 1573"/>
                  <a:gd name="T6" fmla="*/ 87 w 87"/>
                  <a:gd name="T7" fmla="*/ 8 h 1573"/>
                  <a:gd name="T8" fmla="*/ 87 w 87"/>
                  <a:gd name="T9" fmla="*/ 1573 h 1573"/>
                </a:gdLst>
                <a:ahLst/>
                <a:cxnLst>
                  <a:cxn ang="0">
                    <a:pos x="T0" y="T1"/>
                  </a:cxn>
                  <a:cxn ang="0">
                    <a:pos x="T2" y="T3"/>
                  </a:cxn>
                  <a:cxn ang="0">
                    <a:pos x="T4" y="T5"/>
                  </a:cxn>
                  <a:cxn ang="0">
                    <a:pos x="T6" y="T7"/>
                  </a:cxn>
                  <a:cxn ang="0">
                    <a:pos x="T8" y="T9"/>
                  </a:cxn>
                </a:cxnLst>
                <a:rect l="0" t="0" r="r" b="b"/>
                <a:pathLst>
                  <a:path w="87" h="1573">
                    <a:moveTo>
                      <a:pt x="87" y="1573"/>
                    </a:moveTo>
                    <a:lnTo>
                      <a:pt x="0" y="1573"/>
                    </a:lnTo>
                    <a:lnTo>
                      <a:pt x="0" y="0"/>
                    </a:lnTo>
                    <a:lnTo>
                      <a:pt x="87" y="8"/>
                    </a:lnTo>
                    <a:lnTo>
                      <a:pt x="87" y="1573"/>
                    </a:lnTo>
                    <a:close/>
                  </a:path>
                </a:pathLst>
              </a:custGeom>
              <a:solidFill>
                <a:schemeClr val="accent5">
                  <a:lumMod val="60000"/>
                  <a:lumOff val="40000"/>
                </a:schemeClr>
              </a:solidFill>
              <a:ln>
                <a:noFill/>
              </a:ln>
            </p:spPr>
            <p:txBody>
              <a:bodyPr lIns="121920" tIns="60960" rIns="121920" bIns="60960"/>
              <a:lstStyle/>
              <a:p>
                <a:pPr eaLnBrk="1" fontAlgn="auto" hangingPunct="1">
                  <a:spcBef>
                    <a:spcPts val="0"/>
                  </a:spcBef>
                  <a:spcAft>
                    <a:spcPts val="0"/>
                  </a:spcAft>
                  <a:defRPr/>
                </a:pPr>
                <a:endParaRPr lang="en-US" sz="2400">
                  <a:latin typeface="+mn-lt"/>
                </a:endParaRPr>
              </a:p>
            </p:txBody>
          </p:sp>
          <p:sp>
            <p:nvSpPr>
              <p:cNvPr id="41" name="Rectangle 19">
                <a:extLst>
                  <a:ext uri="{FF2B5EF4-FFF2-40B4-BE49-F238E27FC236}">
                    <a16:creationId xmlns:a16="http://schemas.microsoft.com/office/drawing/2014/main" id="{8BCC2C57-1285-4DDD-BA9F-279E6B1C0076}"/>
                  </a:ext>
                </a:extLst>
              </p:cNvPr>
              <p:cNvSpPr>
                <a:spLocks noChangeArrowheads="1"/>
              </p:cNvSpPr>
              <p:nvPr/>
            </p:nvSpPr>
            <p:spPr bwMode="auto">
              <a:xfrm>
                <a:off x="5873990" y="2045099"/>
                <a:ext cx="20257" cy="2124306"/>
              </a:xfrm>
              <a:prstGeom prst="rect">
                <a:avLst/>
              </a:prstGeom>
              <a:solidFill>
                <a:schemeClr val="accent5">
                  <a:lumMod val="60000"/>
                  <a:lumOff val="40000"/>
                </a:schemeClr>
              </a:solidFill>
              <a:ln>
                <a:noFill/>
              </a:ln>
            </p:spPr>
            <p:txBody>
              <a:bodyPr lIns="121920" tIns="60960" rIns="121920" bIns="60960"/>
              <a:lstStyle/>
              <a:p>
                <a:pPr eaLnBrk="1" fontAlgn="auto" hangingPunct="1">
                  <a:spcBef>
                    <a:spcPts val="0"/>
                  </a:spcBef>
                  <a:spcAft>
                    <a:spcPts val="0"/>
                  </a:spcAft>
                  <a:defRPr/>
                </a:pPr>
                <a:endParaRPr lang="en-US" sz="2400">
                  <a:latin typeface="+mn-lt"/>
                </a:endParaRPr>
              </a:p>
            </p:txBody>
          </p:sp>
        </p:grpSp>
      </p:grpSp>
      <p:grpSp>
        <p:nvGrpSpPr>
          <p:cNvPr id="42" name="Group 30">
            <a:extLst>
              <a:ext uri="{FF2B5EF4-FFF2-40B4-BE49-F238E27FC236}">
                <a16:creationId xmlns:a16="http://schemas.microsoft.com/office/drawing/2014/main" id="{2E6B117F-623D-4EE4-9CE7-44A886327E3D}"/>
              </a:ext>
            </a:extLst>
          </p:cNvPr>
          <p:cNvGrpSpPr>
            <a:grpSpLocks/>
          </p:cNvGrpSpPr>
          <p:nvPr/>
        </p:nvGrpSpPr>
        <p:grpSpPr bwMode="auto">
          <a:xfrm>
            <a:off x="4651259" y="1699330"/>
            <a:ext cx="709613" cy="3173414"/>
            <a:chOff x="6130994" y="2031430"/>
            <a:chExt cx="709155" cy="3304664"/>
          </a:xfrm>
        </p:grpSpPr>
        <p:sp>
          <p:nvSpPr>
            <p:cNvPr id="43" name="Freeform 20">
              <a:extLst>
                <a:ext uri="{FF2B5EF4-FFF2-40B4-BE49-F238E27FC236}">
                  <a16:creationId xmlns:a16="http://schemas.microsoft.com/office/drawing/2014/main" id="{31285E80-D23F-43E1-ADE7-7C724941CC4A}"/>
                </a:ext>
              </a:extLst>
            </p:cNvPr>
            <p:cNvSpPr>
              <a:spLocks/>
            </p:cNvSpPr>
            <p:nvPr/>
          </p:nvSpPr>
          <p:spPr bwMode="auto">
            <a:xfrm>
              <a:off x="6130994" y="2031430"/>
              <a:ext cx="545261" cy="3304664"/>
            </a:xfrm>
            <a:custGeom>
              <a:avLst/>
              <a:gdLst>
                <a:gd name="T0" fmla="*/ 0 w 346"/>
                <a:gd name="T1" fmla="*/ 3304664 h 2097"/>
                <a:gd name="T2" fmla="*/ 545261 w 346"/>
                <a:gd name="T3" fmla="*/ 3304664 h 2097"/>
                <a:gd name="T4" fmla="*/ 545261 w 346"/>
                <a:gd name="T5" fmla="*/ 0 h 2097"/>
                <a:gd name="T6" fmla="*/ 0 w 346"/>
                <a:gd name="T7" fmla="*/ 862018 h 2097"/>
                <a:gd name="T8" fmla="*/ 0 w 346"/>
                <a:gd name="T9" fmla="*/ 3304664 h 20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6" h="2097">
                  <a:moveTo>
                    <a:pt x="0" y="2097"/>
                  </a:moveTo>
                  <a:lnTo>
                    <a:pt x="346" y="2097"/>
                  </a:lnTo>
                  <a:lnTo>
                    <a:pt x="346" y="0"/>
                  </a:lnTo>
                  <a:lnTo>
                    <a:pt x="0" y="547"/>
                  </a:lnTo>
                  <a:lnTo>
                    <a:pt x="0" y="2097"/>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id-ID"/>
            </a:p>
          </p:txBody>
        </p:sp>
        <p:grpSp>
          <p:nvGrpSpPr>
            <p:cNvPr id="44" name="Group 32">
              <a:extLst>
                <a:ext uri="{FF2B5EF4-FFF2-40B4-BE49-F238E27FC236}">
                  <a16:creationId xmlns:a16="http://schemas.microsoft.com/office/drawing/2014/main" id="{E7B13657-1234-42B5-91FF-5B6C8E684BBA}"/>
                </a:ext>
              </a:extLst>
            </p:cNvPr>
            <p:cNvGrpSpPr/>
            <p:nvPr/>
          </p:nvGrpSpPr>
          <p:grpSpPr>
            <a:xfrm>
              <a:off x="6676257" y="2031430"/>
              <a:ext cx="163892" cy="3304664"/>
              <a:chOff x="5040744" y="1337447"/>
              <a:chExt cx="140449" cy="2831958"/>
            </a:xfrm>
            <a:solidFill>
              <a:srgbClr val="C8DF53"/>
            </a:solidFill>
          </p:grpSpPr>
          <p:sp>
            <p:nvSpPr>
              <p:cNvPr id="45" name="Freeform 21">
                <a:extLst>
                  <a:ext uri="{FF2B5EF4-FFF2-40B4-BE49-F238E27FC236}">
                    <a16:creationId xmlns:a16="http://schemas.microsoft.com/office/drawing/2014/main" id="{BF258011-B5C9-4FC0-BC46-BD08EC9617DC}"/>
                  </a:ext>
                </a:extLst>
              </p:cNvPr>
              <p:cNvSpPr>
                <a:spLocks/>
              </p:cNvSpPr>
              <p:nvPr/>
            </p:nvSpPr>
            <p:spPr bwMode="auto">
              <a:xfrm>
                <a:off x="5061001" y="1337447"/>
                <a:ext cx="120192" cy="2831958"/>
              </a:xfrm>
              <a:custGeom>
                <a:avLst/>
                <a:gdLst>
                  <a:gd name="T0" fmla="*/ 89 w 89"/>
                  <a:gd name="T1" fmla="*/ 2097 h 2097"/>
                  <a:gd name="T2" fmla="*/ 0 w 89"/>
                  <a:gd name="T3" fmla="*/ 2097 h 2097"/>
                  <a:gd name="T4" fmla="*/ 0 w 89"/>
                  <a:gd name="T5" fmla="*/ 0 h 2097"/>
                  <a:gd name="T6" fmla="*/ 89 w 89"/>
                  <a:gd name="T7" fmla="*/ 15 h 2097"/>
                  <a:gd name="T8" fmla="*/ 89 w 89"/>
                  <a:gd name="T9" fmla="*/ 2097 h 2097"/>
                </a:gdLst>
                <a:ahLst/>
                <a:cxnLst>
                  <a:cxn ang="0">
                    <a:pos x="T0" y="T1"/>
                  </a:cxn>
                  <a:cxn ang="0">
                    <a:pos x="T2" y="T3"/>
                  </a:cxn>
                  <a:cxn ang="0">
                    <a:pos x="T4" y="T5"/>
                  </a:cxn>
                  <a:cxn ang="0">
                    <a:pos x="T6" y="T7"/>
                  </a:cxn>
                  <a:cxn ang="0">
                    <a:pos x="T8" y="T9"/>
                  </a:cxn>
                </a:cxnLst>
                <a:rect l="0" t="0" r="r" b="b"/>
                <a:pathLst>
                  <a:path w="89" h="2097">
                    <a:moveTo>
                      <a:pt x="89" y="2097"/>
                    </a:moveTo>
                    <a:lnTo>
                      <a:pt x="0" y="2097"/>
                    </a:lnTo>
                    <a:lnTo>
                      <a:pt x="0" y="0"/>
                    </a:lnTo>
                    <a:lnTo>
                      <a:pt x="89" y="15"/>
                    </a:lnTo>
                    <a:lnTo>
                      <a:pt x="89" y="2097"/>
                    </a:lnTo>
                    <a:close/>
                  </a:path>
                </a:pathLst>
              </a:custGeom>
              <a:solidFill>
                <a:schemeClr val="accent4">
                  <a:lumMod val="60000"/>
                  <a:lumOff val="40000"/>
                </a:schemeClr>
              </a:solidFill>
              <a:ln>
                <a:noFill/>
              </a:ln>
            </p:spPr>
            <p:txBody>
              <a:bodyPr lIns="121920" tIns="60960" rIns="121920" bIns="60960"/>
              <a:lstStyle/>
              <a:p>
                <a:pPr eaLnBrk="1" fontAlgn="auto" hangingPunct="1">
                  <a:spcBef>
                    <a:spcPts val="0"/>
                  </a:spcBef>
                  <a:spcAft>
                    <a:spcPts val="0"/>
                  </a:spcAft>
                  <a:defRPr/>
                </a:pPr>
                <a:endParaRPr lang="en-US" sz="2400">
                  <a:latin typeface="+mn-lt"/>
                </a:endParaRPr>
              </a:p>
            </p:txBody>
          </p:sp>
          <p:sp>
            <p:nvSpPr>
              <p:cNvPr id="46" name="Rectangle 22">
                <a:extLst>
                  <a:ext uri="{FF2B5EF4-FFF2-40B4-BE49-F238E27FC236}">
                    <a16:creationId xmlns:a16="http://schemas.microsoft.com/office/drawing/2014/main" id="{FBC3E7DA-65CA-4DDD-8680-25189BA7D9CD}"/>
                  </a:ext>
                </a:extLst>
              </p:cNvPr>
              <p:cNvSpPr>
                <a:spLocks noChangeArrowheads="1"/>
              </p:cNvSpPr>
              <p:nvPr/>
            </p:nvSpPr>
            <p:spPr bwMode="auto">
              <a:xfrm>
                <a:off x="5040744" y="1337447"/>
                <a:ext cx="20257" cy="2831958"/>
              </a:xfrm>
              <a:prstGeom prst="rect">
                <a:avLst/>
              </a:prstGeom>
              <a:solidFill>
                <a:schemeClr val="accent4">
                  <a:lumMod val="60000"/>
                  <a:lumOff val="40000"/>
                </a:schemeClr>
              </a:solidFill>
              <a:ln>
                <a:noFill/>
              </a:ln>
            </p:spPr>
            <p:txBody>
              <a:bodyPr lIns="121920" tIns="60960" rIns="121920" bIns="60960"/>
              <a:lstStyle/>
              <a:p>
                <a:pPr eaLnBrk="1" fontAlgn="auto" hangingPunct="1">
                  <a:spcBef>
                    <a:spcPts val="0"/>
                  </a:spcBef>
                  <a:spcAft>
                    <a:spcPts val="0"/>
                  </a:spcAft>
                  <a:defRPr/>
                </a:pPr>
                <a:endParaRPr lang="en-US" sz="2400">
                  <a:latin typeface="+mn-lt"/>
                </a:endParaRPr>
              </a:p>
            </p:txBody>
          </p:sp>
        </p:grpSp>
      </p:grpSp>
      <p:sp>
        <p:nvSpPr>
          <p:cNvPr id="47" name="ZoneTexte 46">
            <a:extLst>
              <a:ext uri="{FF2B5EF4-FFF2-40B4-BE49-F238E27FC236}">
                <a16:creationId xmlns:a16="http://schemas.microsoft.com/office/drawing/2014/main" id="{8F61371C-2C9A-421A-8C67-7964A6D76422}"/>
              </a:ext>
            </a:extLst>
          </p:cNvPr>
          <p:cNvSpPr txBox="1"/>
          <p:nvPr/>
        </p:nvSpPr>
        <p:spPr>
          <a:xfrm>
            <a:off x="6352880" y="2048530"/>
            <a:ext cx="1919115" cy="738664"/>
          </a:xfrm>
          <a:prstGeom prst="rect">
            <a:avLst/>
          </a:prstGeom>
          <a:noFill/>
        </p:spPr>
        <p:txBody>
          <a:bodyPr wrap="none" rtlCol="0">
            <a:spAutoFit/>
          </a:bodyPr>
          <a:lstStyle/>
          <a:p>
            <a:pPr algn="ctr"/>
            <a:r>
              <a:rPr lang="fr-FR" dirty="0"/>
              <a:t>Filtre les données </a:t>
            </a:r>
          </a:p>
          <a:p>
            <a:pPr algn="ctr"/>
            <a:r>
              <a:rPr lang="fr-FR" dirty="0"/>
              <a:t>des collaborateurs </a:t>
            </a:r>
          </a:p>
          <a:p>
            <a:pPr algn="ctr"/>
            <a:r>
              <a:rPr lang="fr-FR" dirty="0"/>
              <a:t>selon chaque HRBPS</a:t>
            </a:r>
          </a:p>
        </p:txBody>
      </p:sp>
      <p:sp>
        <p:nvSpPr>
          <p:cNvPr id="48" name="ZoneTexte 47">
            <a:extLst>
              <a:ext uri="{FF2B5EF4-FFF2-40B4-BE49-F238E27FC236}">
                <a16:creationId xmlns:a16="http://schemas.microsoft.com/office/drawing/2014/main" id="{31F8987C-5C7B-4358-BC21-98ECBCA30DF5}"/>
              </a:ext>
            </a:extLst>
          </p:cNvPr>
          <p:cNvSpPr txBox="1"/>
          <p:nvPr/>
        </p:nvSpPr>
        <p:spPr>
          <a:xfrm>
            <a:off x="7421447" y="3689818"/>
            <a:ext cx="1371831" cy="738664"/>
          </a:xfrm>
          <a:prstGeom prst="rect">
            <a:avLst/>
          </a:prstGeom>
          <a:noFill/>
        </p:spPr>
        <p:txBody>
          <a:bodyPr wrap="square" rtlCol="0">
            <a:spAutoFit/>
          </a:bodyPr>
          <a:lstStyle/>
          <a:p>
            <a:pPr algn="ctr"/>
            <a:r>
              <a:rPr lang="fr-FR" dirty="0"/>
              <a:t>Automatisation de l’envoie</a:t>
            </a:r>
          </a:p>
          <a:p>
            <a:pPr algn="ctr"/>
            <a:r>
              <a:rPr lang="fr-FR" dirty="0"/>
              <a:t>Des alertes</a:t>
            </a:r>
          </a:p>
        </p:txBody>
      </p:sp>
      <p:sp>
        <p:nvSpPr>
          <p:cNvPr id="5" name="Espace réservé du numéro de diapositive 4">
            <a:extLst>
              <a:ext uri="{FF2B5EF4-FFF2-40B4-BE49-F238E27FC236}">
                <a16:creationId xmlns:a16="http://schemas.microsoft.com/office/drawing/2014/main" id="{75BE99D1-9CD6-46F4-9319-E021D8FBBF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a:t>
            </a:fld>
            <a:endParaRPr lang="fr-FR" dirty="0"/>
          </a:p>
        </p:txBody>
      </p:sp>
      <p:sp>
        <p:nvSpPr>
          <p:cNvPr id="49" name="Parallélogramme 48">
            <a:extLst>
              <a:ext uri="{FF2B5EF4-FFF2-40B4-BE49-F238E27FC236}">
                <a16:creationId xmlns:a16="http://schemas.microsoft.com/office/drawing/2014/main" id="{F22AEC5E-1726-4706-BFE2-4A1DE3D72732}"/>
              </a:ext>
            </a:extLst>
          </p:cNvPr>
          <p:cNvSpPr/>
          <p:nvPr/>
        </p:nvSpPr>
        <p:spPr>
          <a:xfrm>
            <a:off x="11824" y="4935024"/>
            <a:ext cx="234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Organisme d’accueil</a:t>
            </a:r>
          </a:p>
        </p:txBody>
      </p:sp>
      <p:sp>
        <p:nvSpPr>
          <p:cNvPr id="50" name="Parallélogramme 49">
            <a:extLst>
              <a:ext uri="{FF2B5EF4-FFF2-40B4-BE49-F238E27FC236}">
                <a16:creationId xmlns:a16="http://schemas.microsoft.com/office/drawing/2014/main" id="{9F975BCA-1967-463A-BC96-D2D60B18E245}"/>
              </a:ext>
            </a:extLst>
          </p:cNvPr>
          <p:cNvSpPr/>
          <p:nvPr/>
        </p:nvSpPr>
        <p:spPr>
          <a:xfrm>
            <a:off x="4779815" y="4935023"/>
            <a:ext cx="216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2"/>
                </a:solidFill>
              </a:rPr>
              <a:t>Analyse et conception</a:t>
            </a:r>
          </a:p>
        </p:txBody>
      </p:sp>
      <p:sp>
        <p:nvSpPr>
          <p:cNvPr id="51" name="Parallélogramme 50">
            <a:extLst>
              <a:ext uri="{FF2B5EF4-FFF2-40B4-BE49-F238E27FC236}">
                <a16:creationId xmlns:a16="http://schemas.microsoft.com/office/drawing/2014/main" id="{28C037F4-7DE1-45F1-8F36-1CA5AD63E7B8}"/>
              </a:ext>
            </a:extLst>
          </p:cNvPr>
          <p:cNvSpPr/>
          <p:nvPr/>
        </p:nvSpPr>
        <p:spPr>
          <a:xfrm>
            <a:off x="6865020" y="4935023"/>
            <a:ext cx="2278979" cy="216000"/>
          </a:xfrm>
          <a:prstGeom prst="parallelogram">
            <a:avLst/>
          </a:prstGeom>
          <a:solidFill>
            <a:srgbClr val="CBD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Réalisation</a:t>
            </a:r>
          </a:p>
        </p:txBody>
      </p:sp>
      <p:sp>
        <p:nvSpPr>
          <p:cNvPr id="52" name="Parallélogramme 51">
            <a:extLst>
              <a:ext uri="{FF2B5EF4-FFF2-40B4-BE49-F238E27FC236}">
                <a16:creationId xmlns:a16="http://schemas.microsoft.com/office/drawing/2014/main" id="{E8832BA4-5D19-46B7-85FF-D66BC5459EB8}"/>
              </a:ext>
            </a:extLst>
          </p:cNvPr>
          <p:cNvSpPr/>
          <p:nvPr/>
        </p:nvSpPr>
        <p:spPr>
          <a:xfrm>
            <a:off x="2278979" y="4935023"/>
            <a:ext cx="2556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Contexte générale de projet</a:t>
            </a:r>
          </a:p>
        </p:txBody>
      </p:sp>
    </p:spTree>
    <p:extLst>
      <p:ext uri="{BB962C8B-B14F-4D97-AF65-F5344CB8AC3E}">
        <p14:creationId xmlns:p14="http://schemas.microsoft.com/office/powerpoint/2010/main" val="366630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ppt_x"/>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par>
                                <p:cTn id="27" presetID="10"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42"/>
                                        </p:tgtEl>
                                        <p:attrNameLst>
                                          <p:attrName>style.visibility</p:attrName>
                                        </p:attrNameLst>
                                      </p:cBhvr>
                                      <p:to>
                                        <p:strVal val="visible"/>
                                      </p:to>
                                    </p:set>
                                    <p:anim calcmode="lin" valueType="num">
                                      <p:cBhvr additive="base">
                                        <p:cTn id="34" dur="500" fill="hold"/>
                                        <p:tgtEl>
                                          <p:spTgt spid="42"/>
                                        </p:tgtEl>
                                        <p:attrNameLst>
                                          <p:attrName>ppt_x</p:attrName>
                                        </p:attrNameLst>
                                      </p:cBhvr>
                                      <p:tavLst>
                                        <p:tav tm="0">
                                          <p:val>
                                            <p:strVal val="#ppt_x"/>
                                          </p:val>
                                        </p:tav>
                                        <p:tav tm="100000">
                                          <p:val>
                                            <p:strVal val="#ppt_x"/>
                                          </p:val>
                                        </p:tav>
                                      </p:tavLst>
                                    </p:anim>
                                    <p:anim calcmode="lin" valueType="num">
                                      <p:cBhvr additive="base">
                                        <p:cTn id="35" dur="500" fill="hold"/>
                                        <p:tgtEl>
                                          <p:spTgt spid="42"/>
                                        </p:tgtEl>
                                        <p:attrNameLst>
                                          <p:attrName>ppt_y</p:attrName>
                                        </p:attrNameLst>
                                      </p:cBhvr>
                                      <p:tavLst>
                                        <p:tav tm="0">
                                          <p:val>
                                            <p:strVal val="1+#ppt_h/2"/>
                                          </p:val>
                                        </p:tav>
                                        <p:tav tm="100000">
                                          <p:val>
                                            <p:strVal val="#ppt_y"/>
                                          </p:val>
                                        </p:tav>
                                      </p:tavLst>
                                    </p:anim>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par>
                                <p:cTn id="45" presetID="10"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fade">
                                      <p:cBhvr>
                                        <p:cTn id="47" dur="500"/>
                                        <p:tgtEl>
                                          <p:spTgt spid="47"/>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32"/>
                                        </p:tgtEl>
                                        <p:attrNameLst>
                                          <p:attrName>style.visibility</p:attrName>
                                        </p:attrNameLst>
                                      </p:cBhvr>
                                      <p:to>
                                        <p:strVal val="visible"/>
                                      </p:to>
                                    </p:set>
                                    <p:anim calcmode="lin" valueType="num">
                                      <p:cBhvr additive="base">
                                        <p:cTn id="52" dur="500" fill="hold"/>
                                        <p:tgtEl>
                                          <p:spTgt spid="32"/>
                                        </p:tgtEl>
                                        <p:attrNameLst>
                                          <p:attrName>ppt_x</p:attrName>
                                        </p:attrNameLst>
                                      </p:cBhvr>
                                      <p:tavLst>
                                        <p:tav tm="0">
                                          <p:val>
                                            <p:strVal val="#ppt_x"/>
                                          </p:val>
                                        </p:tav>
                                        <p:tav tm="100000">
                                          <p:val>
                                            <p:strVal val="#ppt_x"/>
                                          </p:val>
                                        </p:tav>
                                      </p:tavLst>
                                    </p:anim>
                                    <p:anim calcmode="lin" valueType="num">
                                      <p:cBhvr additive="base">
                                        <p:cTn id="53" dur="500" fill="hold"/>
                                        <p:tgtEl>
                                          <p:spTgt spid="32"/>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fade">
                                      <p:cBhvr>
                                        <p:cTn id="5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4" grpId="0"/>
      <p:bldP spid="15" grpId="0"/>
      <p:bldP spid="47" grpId="0"/>
      <p:bldP spid="4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élogramme 11">
            <a:extLst>
              <a:ext uri="{FF2B5EF4-FFF2-40B4-BE49-F238E27FC236}">
                <a16:creationId xmlns:a16="http://schemas.microsoft.com/office/drawing/2014/main" id="{9BA820AD-4D68-444B-A51B-7B7CA0AFE621}"/>
              </a:ext>
            </a:extLst>
          </p:cNvPr>
          <p:cNvSpPr/>
          <p:nvPr/>
        </p:nvSpPr>
        <p:spPr>
          <a:xfrm>
            <a:off x="0" y="-2373"/>
            <a:ext cx="4140000" cy="428756"/>
          </a:xfrm>
          <a:prstGeom prst="parallelogram">
            <a:avLst/>
          </a:prstGeom>
          <a:solidFill>
            <a:srgbClr val="323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b="1" dirty="0">
                <a:latin typeface="Calibri" panose="020F0502020204030204" pitchFamily="34" charset="0"/>
                <a:cs typeface="Calibri" panose="020F0502020204030204" pitchFamily="34" charset="0"/>
              </a:rPr>
              <a:t>Analyse </a:t>
            </a:r>
          </a:p>
        </p:txBody>
      </p:sp>
      <p:sp>
        <p:nvSpPr>
          <p:cNvPr id="2" name="ZoneTexte 1">
            <a:extLst>
              <a:ext uri="{FF2B5EF4-FFF2-40B4-BE49-F238E27FC236}">
                <a16:creationId xmlns:a16="http://schemas.microsoft.com/office/drawing/2014/main" id="{8DCC38BA-75DE-44BB-8548-D7776D1B0A6B}"/>
              </a:ext>
            </a:extLst>
          </p:cNvPr>
          <p:cNvSpPr txBox="1"/>
          <p:nvPr/>
        </p:nvSpPr>
        <p:spPr>
          <a:xfrm>
            <a:off x="271549" y="426383"/>
            <a:ext cx="2505814" cy="464871"/>
          </a:xfrm>
          <a:prstGeom prst="rect">
            <a:avLst/>
          </a:prstGeom>
          <a:noFill/>
        </p:spPr>
        <p:txBody>
          <a:bodyPr wrap="none" rtlCol="0">
            <a:spAutoFit/>
          </a:bodyPr>
          <a:lstStyle/>
          <a:p>
            <a:pPr>
              <a:lnSpc>
                <a:spcPct val="150000"/>
              </a:lnSpc>
            </a:pPr>
            <a:r>
              <a:rPr lang="fr-FR" sz="1800" b="1" dirty="0">
                <a:solidFill>
                  <a:schemeClr val="bg2"/>
                </a:solidFill>
                <a:latin typeface="Calibri" panose="020F0502020204030204" pitchFamily="34" charset="0"/>
                <a:cs typeface="Calibri" panose="020F0502020204030204" pitchFamily="34" charset="0"/>
              </a:rPr>
              <a:t>Les besoins fonctionnels</a:t>
            </a:r>
          </a:p>
        </p:txBody>
      </p:sp>
      <p:sp>
        <p:nvSpPr>
          <p:cNvPr id="5" name="Rectangle 4">
            <a:extLst>
              <a:ext uri="{FF2B5EF4-FFF2-40B4-BE49-F238E27FC236}">
                <a16:creationId xmlns:a16="http://schemas.microsoft.com/office/drawing/2014/main" id="{D00894D1-7BA2-4885-973B-F2C916FF4C39}"/>
              </a:ext>
            </a:extLst>
          </p:cNvPr>
          <p:cNvSpPr/>
          <p:nvPr/>
        </p:nvSpPr>
        <p:spPr>
          <a:xfrm>
            <a:off x="271549" y="873512"/>
            <a:ext cx="8521612" cy="382092"/>
          </a:xfrm>
          <a:prstGeom prst="rect">
            <a:avLst/>
          </a:prstGeom>
        </p:spPr>
        <p:txBody>
          <a:bodyPr wrap="square">
            <a:spAutoFit/>
          </a:bodyPr>
          <a:lstStyle/>
          <a:p>
            <a:pPr algn="just">
              <a:lnSpc>
                <a:spcPct val="150000"/>
              </a:lnSpc>
              <a:spcAft>
                <a:spcPts val="800"/>
              </a:spcAft>
            </a:pPr>
            <a:r>
              <a:rPr lang="fr-MA" dirty="0">
                <a:latin typeface="Calibri" panose="020F0502020204030204" pitchFamily="34" charset="0"/>
                <a:ea typeface="Calibri" panose="020F0502020204030204" pitchFamily="34" charset="0"/>
                <a:cs typeface="Calibri" panose="020F0502020204030204" pitchFamily="34" charset="0"/>
              </a:rPr>
              <a:t>Les senseurs mis en œuvre pour l’analyse : </a:t>
            </a:r>
          </a:p>
        </p:txBody>
      </p:sp>
      <p:sp>
        <p:nvSpPr>
          <p:cNvPr id="10" name="Rectangle 9">
            <a:extLst>
              <a:ext uri="{FF2B5EF4-FFF2-40B4-BE49-F238E27FC236}">
                <a16:creationId xmlns:a16="http://schemas.microsoft.com/office/drawing/2014/main" id="{B72300C3-5498-45CE-9961-C11D5A5F806A}"/>
              </a:ext>
            </a:extLst>
          </p:cNvPr>
          <p:cNvSpPr/>
          <p:nvPr/>
        </p:nvSpPr>
        <p:spPr>
          <a:xfrm>
            <a:off x="319493" y="1713687"/>
            <a:ext cx="3501014" cy="307777"/>
          </a:xfrm>
          <a:prstGeom prst="rect">
            <a:avLst/>
          </a:prstGeom>
        </p:spPr>
        <p:txBody>
          <a:bodyPr wrap="square">
            <a:spAutoFit/>
          </a:bodyPr>
          <a:lstStyle/>
          <a:p>
            <a:pPr lvl="0"/>
            <a:r>
              <a:rPr lang="fr-MA" b="1" dirty="0"/>
              <a:t>- Fréquence d'absence</a:t>
            </a:r>
            <a:endParaRPr lang="fr-FR" dirty="0"/>
          </a:p>
        </p:txBody>
      </p:sp>
      <p:sp>
        <p:nvSpPr>
          <p:cNvPr id="11" name="Rectangle 10">
            <a:extLst>
              <a:ext uri="{FF2B5EF4-FFF2-40B4-BE49-F238E27FC236}">
                <a16:creationId xmlns:a16="http://schemas.microsoft.com/office/drawing/2014/main" id="{3CB5E9CF-EA0A-4AC9-B553-53E3931C081E}"/>
              </a:ext>
            </a:extLst>
          </p:cNvPr>
          <p:cNvSpPr/>
          <p:nvPr/>
        </p:nvSpPr>
        <p:spPr>
          <a:xfrm>
            <a:off x="319493" y="2209141"/>
            <a:ext cx="3501014" cy="523220"/>
          </a:xfrm>
          <a:prstGeom prst="rect">
            <a:avLst/>
          </a:prstGeom>
        </p:spPr>
        <p:txBody>
          <a:bodyPr wrap="square">
            <a:spAutoFit/>
          </a:bodyPr>
          <a:lstStyle/>
          <a:p>
            <a:pPr lvl="0"/>
            <a:r>
              <a:rPr lang="fr-MA" b="1" dirty="0"/>
              <a:t>- Refus de demande de mobilité</a:t>
            </a:r>
          </a:p>
          <a:p>
            <a:pPr lvl="0"/>
            <a:r>
              <a:rPr lang="fr-MA" b="1" dirty="0"/>
              <a:t>  international</a:t>
            </a:r>
            <a:endParaRPr lang="fr-FR" dirty="0"/>
          </a:p>
        </p:txBody>
      </p:sp>
      <p:sp>
        <p:nvSpPr>
          <p:cNvPr id="13" name="Rectangle 12">
            <a:extLst>
              <a:ext uri="{FF2B5EF4-FFF2-40B4-BE49-F238E27FC236}">
                <a16:creationId xmlns:a16="http://schemas.microsoft.com/office/drawing/2014/main" id="{454D0D75-7E08-49E0-BCD0-A1075B1EA229}"/>
              </a:ext>
            </a:extLst>
          </p:cNvPr>
          <p:cNvSpPr/>
          <p:nvPr/>
        </p:nvSpPr>
        <p:spPr>
          <a:xfrm>
            <a:off x="319493" y="2903429"/>
            <a:ext cx="3501014" cy="307777"/>
          </a:xfrm>
          <a:prstGeom prst="rect">
            <a:avLst/>
          </a:prstGeom>
        </p:spPr>
        <p:txBody>
          <a:bodyPr wrap="square">
            <a:spAutoFit/>
          </a:bodyPr>
          <a:lstStyle/>
          <a:p>
            <a:pPr lvl="0"/>
            <a:r>
              <a:rPr lang="fr-MA" b="1" dirty="0"/>
              <a:t>- Solde</a:t>
            </a:r>
            <a:r>
              <a:rPr lang="en-GB" b="1" dirty="0"/>
              <a:t> de congé consommé</a:t>
            </a:r>
            <a:endParaRPr lang="fr-FR" dirty="0"/>
          </a:p>
        </p:txBody>
      </p:sp>
      <p:sp>
        <p:nvSpPr>
          <p:cNvPr id="14" name="Rectangle 13">
            <a:extLst>
              <a:ext uri="{FF2B5EF4-FFF2-40B4-BE49-F238E27FC236}">
                <a16:creationId xmlns:a16="http://schemas.microsoft.com/office/drawing/2014/main" id="{09709F4A-D028-4326-B840-B4A0894D1E64}"/>
              </a:ext>
            </a:extLst>
          </p:cNvPr>
          <p:cNvSpPr/>
          <p:nvPr/>
        </p:nvSpPr>
        <p:spPr>
          <a:xfrm>
            <a:off x="319493" y="3413475"/>
            <a:ext cx="3501014" cy="307777"/>
          </a:xfrm>
          <a:prstGeom prst="rect">
            <a:avLst/>
          </a:prstGeom>
        </p:spPr>
        <p:txBody>
          <a:bodyPr wrap="square">
            <a:spAutoFit/>
          </a:bodyPr>
          <a:lstStyle/>
          <a:p>
            <a:pPr lvl="0"/>
            <a:r>
              <a:rPr lang="fr-MA" b="1" dirty="0"/>
              <a:t>- Ancienneté dans un grade</a:t>
            </a:r>
            <a:endParaRPr lang="fr-FR" dirty="0"/>
          </a:p>
        </p:txBody>
      </p:sp>
      <p:sp>
        <p:nvSpPr>
          <p:cNvPr id="15" name="Rectangle 14">
            <a:extLst>
              <a:ext uri="{FF2B5EF4-FFF2-40B4-BE49-F238E27FC236}">
                <a16:creationId xmlns:a16="http://schemas.microsoft.com/office/drawing/2014/main" id="{A1CC5F77-EE3D-45CA-B760-E230A3F90964}"/>
              </a:ext>
            </a:extLst>
          </p:cNvPr>
          <p:cNvSpPr/>
          <p:nvPr/>
        </p:nvSpPr>
        <p:spPr>
          <a:xfrm>
            <a:off x="309341" y="4080124"/>
            <a:ext cx="3501014" cy="307777"/>
          </a:xfrm>
          <a:prstGeom prst="rect">
            <a:avLst/>
          </a:prstGeom>
        </p:spPr>
        <p:txBody>
          <a:bodyPr wrap="square">
            <a:spAutoFit/>
          </a:bodyPr>
          <a:lstStyle/>
          <a:p>
            <a:pPr lvl="0"/>
            <a:r>
              <a:rPr lang="en-GB" b="1" dirty="0"/>
              <a:t>- Duration sur des </a:t>
            </a:r>
            <a:r>
              <a:rPr lang="fr-MA" b="1" dirty="0"/>
              <a:t>projets</a:t>
            </a:r>
            <a:r>
              <a:rPr lang="en-GB" b="1" dirty="0"/>
              <a:t> critiques</a:t>
            </a:r>
            <a:endParaRPr lang="fr-FR" dirty="0"/>
          </a:p>
        </p:txBody>
      </p:sp>
      <p:sp>
        <p:nvSpPr>
          <p:cNvPr id="16" name="Rectangle 15">
            <a:extLst>
              <a:ext uri="{FF2B5EF4-FFF2-40B4-BE49-F238E27FC236}">
                <a16:creationId xmlns:a16="http://schemas.microsoft.com/office/drawing/2014/main" id="{0758EDCB-1D29-4F70-BC64-B4B9ADCCBA9E}"/>
              </a:ext>
            </a:extLst>
          </p:cNvPr>
          <p:cNvSpPr/>
          <p:nvPr/>
        </p:nvSpPr>
        <p:spPr>
          <a:xfrm>
            <a:off x="-518291" y="4565729"/>
            <a:ext cx="3501014" cy="307777"/>
          </a:xfrm>
          <a:prstGeom prst="rect">
            <a:avLst/>
          </a:prstGeom>
        </p:spPr>
        <p:txBody>
          <a:bodyPr wrap="square">
            <a:spAutoFit/>
          </a:bodyPr>
          <a:lstStyle/>
          <a:p>
            <a:pPr lvl="0" algn="ctr"/>
            <a:r>
              <a:rPr lang="fr-MA" b="1" dirty="0"/>
              <a:t>- Duration in Bench</a:t>
            </a:r>
            <a:endParaRPr lang="fr-FR" dirty="0"/>
          </a:p>
        </p:txBody>
      </p:sp>
      <p:sp>
        <p:nvSpPr>
          <p:cNvPr id="17" name="Rectangle 16">
            <a:extLst>
              <a:ext uri="{FF2B5EF4-FFF2-40B4-BE49-F238E27FC236}">
                <a16:creationId xmlns:a16="http://schemas.microsoft.com/office/drawing/2014/main" id="{CF7D9A3E-CF54-4609-A11A-ADC5586FBA35}"/>
              </a:ext>
            </a:extLst>
          </p:cNvPr>
          <p:cNvSpPr/>
          <p:nvPr/>
        </p:nvSpPr>
        <p:spPr>
          <a:xfrm>
            <a:off x="5235087" y="4080124"/>
            <a:ext cx="3501014" cy="523220"/>
          </a:xfrm>
          <a:prstGeom prst="rect">
            <a:avLst/>
          </a:prstGeom>
        </p:spPr>
        <p:txBody>
          <a:bodyPr wrap="square">
            <a:spAutoFit/>
          </a:bodyPr>
          <a:lstStyle/>
          <a:p>
            <a:pPr lvl="0"/>
            <a:r>
              <a:rPr lang="en-GB" b="1" dirty="0"/>
              <a:t>- Echec de presentation de passage de</a:t>
            </a:r>
          </a:p>
          <a:p>
            <a:pPr lvl="0"/>
            <a:r>
              <a:rPr lang="en-GB" b="1" dirty="0"/>
              <a:t>  grade</a:t>
            </a:r>
            <a:endParaRPr lang="fr-FR" dirty="0"/>
          </a:p>
        </p:txBody>
      </p:sp>
      <p:sp>
        <p:nvSpPr>
          <p:cNvPr id="18" name="Rectangle 17">
            <a:extLst>
              <a:ext uri="{FF2B5EF4-FFF2-40B4-BE49-F238E27FC236}">
                <a16:creationId xmlns:a16="http://schemas.microsoft.com/office/drawing/2014/main" id="{2D68809F-A4D2-4D4C-B493-58EC25DB47DC}"/>
              </a:ext>
            </a:extLst>
          </p:cNvPr>
          <p:cNvSpPr/>
          <p:nvPr/>
        </p:nvSpPr>
        <p:spPr>
          <a:xfrm>
            <a:off x="5216243" y="1718496"/>
            <a:ext cx="3501014" cy="307777"/>
          </a:xfrm>
          <a:prstGeom prst="rect">
            <a:avLst/>
          </a:prstGeom>
        </p:spPr>
        <p:txBody>
          <a:bodyPr wrap="square">
            <a:spAutoFit/>
          </a:bodyPr>
          <a:lstStyle/>
          <a:p>
            <a:pPr lvl="0"/>
            <a:r>
              <a:rPr lang="fr-MA" b="1" dirty="0"/>
              <a:t>- Collaborateur ayant un Haut potentiel</a:t>
            </a:r>
            <a:endParaRPr lang="fr-FR" dirty="0"/>
          </a:p>
        </p:txBody>
      </p:sp>
      <p:sp>
        <p:nvSpPr>
          <p:cNvPr id="19" name="Rectangle 18">
            <a:extLst>
              <a:ext uri="{FF2B5EF4-FFF2-40B4-BE49-F238E27FC236}">
                <a16:creationId xmlns:a16="http://schemas.microsoft.com/office/drawing/2014/main" id="{09A6E491-D192-4830-A511-A9CB5F206AD8}"/>
              </a:ext>
            </a:extLst>
          </p:cNvPr>
          <p:cNvSpPr/>
          <p:nvPr/>
        </p:nvSpPr>
        <p:spPr>
          <a:xfrm>
            <a:off x="5223716" y="2204064"/>
            <a:ext cx="3501014" cy="523220"/>
          </a:xfrm>
          <a:prstGeom prst="rect">
            <a:avLst/>
          </a:prstGeom>
        </p:spPr>
        <p:txBody>
          <a:bodyPr wrap="square">
            <a:spAutoFit/>
          </a:bodyPr>
          <a:lstStyle/>
          <a:p>
            <a:pPr lvl="0"/>
            <a:r>
              <a:rPr lang="fr-MA" b="1" dirty="0"/>
              <a:t>- Métrise d'une techno rare sur le</a:t>
            </a:r>
          </a:p>
          <a:p>
            <a:pPr lvl="0"/>
            <a:r>
              <a:rPr lang="fr-MA" b="1" dirty="0"/>
              <a:t>  marché</a:t>
            </a:r>
            <a:endParaRPr lang="fr-FR" dirty="0"/>
          </a:p>
        </p:txBody>
      </p:sp>
      <p:sp>
        <p:nvSpPr>
          <p:cNvPr id="20" name="Rectangle 19">
            <a:extLst>
              <a:ext uri="{FF2B5EF4-FFF2-40B4-BE49-F238E27FC236}">
                <a16:creationId xmlns:a16="http://schemas.microsoft.com/office/drawing/2014/main" id="{7255C524-DAB1-4917-8C9B-30CF79F0267C}"/>
              </a:ext>
            </a:extLst>
          </p:cNvPr>
          <p:cNvSpPr/>
          <p:nvPr/>
        </p:nvSpPr>
        <p:spPr>
          <a:xfrm>
            <a:off x="5235087" y="2903429"/>
            <a:ext cx="3501014" cy="307777"/>
          </a:xfrm>
          <a:prstGeom prst="rect">
            <a:avLst/>
          </a:prstGeom>
        </p:spPr>
        <p:txBody>
          <a:bodyPr wrap="square">
            <a:spAutoFit/>
          </a:bodyPr>
          <a:lstStyle/>
          <a:p>
            <a:pPr lvl="0"/>
            <a:r>
              <a:rPr lang="fr-MA" b="1" dirty="0"/>
              <a:t>- Risque de départ selon les sections </a:t>
            </a:r>
            <a:endParaRPr lang="fr-FR" dirty="0"/>
          </a:p>
        </p:txBody>
      </p:sp>
      <p:sp>
        <p:nvSpPr>
          <p:cNvPr id="21" name="Rectangle 20">
            <a:extLst>
              <a:ext uri="{FF2B5EF4-FFF2-40B4-BE49-F238E27FC236}">
                <a16:creationId xmlns:a16="http://schemas.microsoft.com/office/drawing/2014/main" id="{BF753BA2-A349-4CB8-82FA-CFDA0BCB8676}"/>
              </a:ext>
            </a:extLst>
          </p:cNvPr>
          <p:cNvSpPr/>
          <p:nvPr/>
        </p:nvSpPr>
        <p:spPr>
          <a:xfrm>
            <a:off x="5235087" y="3384055"/>
            <a:ext cx="3707128" cy="523220"/>
          </a:xfrm>
          <a:prstGeom prst="rect">
            <a:avLst/>
          </a:prstGeom>
        </p:spPr>
        <p:txBody>
          <a:bodyPr wrap="square">
            <a:spAutoFit/>
          </a:bodyPr>
          <a:lstStyle/>
          <a:p>
            <a:pPr lvl="0"/>
            <a:r>
              <a:rPr lang="fr-MA" b="1" dirty="0"/>
              <a:t>- Durée après la dernière augmentation</a:t>
            </a:r>
          </a:p>
          <a:p>
            <a:pPr lvl="0"/>
            <a:r>
              <a:rPr lang="fr-MA" b="1" dirty="0"/>
              <a:t>  de salaire</a:t>
            </a:r>
            <a:endParaRPr lang="fr-FR" dirty="0"/>
          </a:p>
        </p:txBody>
      </p:sp>
      <p:sp>
        <p:nvSpPr>
          <p:cNvPr id="3" name="Espace réservé du numéro de diapositive 2">
            <a:extLst>
              <a:ext uri="{FF2B5EF4-FFF2-40B4-BE49-F238E27FC236}">
                <a16:creationId xmlns:a16="http://schemas.microsoft.com/office/drawing/2014/main" id="{D182194C-1AB2-47B5-BF70-82C0738839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a:t>
            </a:fld>
            <a:endParaRPr lang="fr-FR" dirty="0"/>
          </a:p>
        </p:txBody>
      </p:sp>
      <p:sp>
        <p:nvSpPr>
          <p:cNvPr id="22" name="Parallélogramme 21">
            <a:extLst>
              <a:ext uri="{FF2B5EF4-FFF2-40B4-BE49-F238E27FC236}">
                <a16:creationId xmlns:a16="http://schemas.microsoft.com/office/drawing/2014/main" id="{2CCE3D13-138B-41EF-9FCE-136EBEF877AD}"/>
              </a:ext>
            </a:extLst>
          </p:cNvPr>
          <p:cNvSpPr/>
          <p:nvPr/>
        </p:nvSpPr>
        <p:spPr>
          <a:xfrm>
            <a:off x="11824" y="4935024"/>
            <a:ext cx="234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Organisme d’accueil</a:t>
            </a:r>
          </a:p>
        </p:txBody>
      </p:sp>
      <p:sp>
        <p:nvSpPr>
          <p:cNvPr id="23" name="Parallélogramme 22">
            <a:extLst>
              <a:ext uri="{FF2B5EF4-FFF2-40B4-BE49-F238E27FC236}">
                <a16:creationId xmlns:a16="http://schemas.microsoft.com/office/drawing/2014/main" id="{FBDD2C81-93C2-47AF-BFAE-ADD7AF14E755}"/>
              </a:ext>
            </a:extLst>
          </p:cNvPr>
          <p:cNvSpPr/>
          <p:nvPr/>
        </p:nvSpPr>
        <p:spPr>
          <a:xfrm>
            <a:off x="4779815" y="4935023"/>
            <a:ext cx="216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2"/>
                </a:solidFill>
              </a:rPr>
              <a:t>Analyse et conception</a:t>
            </a:r>
          </a:p>
        </p:txBody>
      </p:sp>
      <p:sp>
        <p:nvSpPr>
          <p:cNvPr id="24" name="Parallélogramme 23">
            <a:extLst>
              <a:ext uri="{FF2B5EF4-FFF2-40B4-BE49-F238E27FC236}">
                <a16:creationId xmlns:a16="http://schemas.microsoft.com/office/drawing/2014/main" id="{B1E35EE4-5F34-4CEC-855C-85C5C09FCD94}"/>
              </a:ext>
            </a:extLst>
          </p:cNvPr>
          <p:cNvSpPr/>
          <p:nvPr/>
        </p:nvSpPr>
        <p:spPr>
          <a:xfrm>
            <a:off x="6865020" y="4935023"/>
            <a:ext cx="2278979" cy="216000"/>
          </a:xfrm>
          <a:prstGeom prst="parallelogram">
            <a:avLst/>
          </a:prstGeom>
          <a:solidFill>
            <a:srgbClr val="CBD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Réalisation</a:t>
            </a:r>
          </a:p>
        </p:txBody>
      </p:sp>
      <p:sp>
        <p:nvSpPr>
          <p:cNvPr id="25" name="Parallélogramme 24">
            <a:extLst>
              <a:ext uri="{FF2B5EF4-FFF2-40B4-BE49-F238E27FC236}">
                <a16:creationId xmlns:a16="http://schemas.microsoft.com/office/drawing/2014/main" id="{5EC28F31-27D7-4E2B-A771-4A9BD2125BE7}"/>
              </a:ext>
            </a:extLst>
          </p:cNvPr>
          <p:cNvSpPr/>
          <p:nvPr/>
        </p:nvSpPr>
        <p:spPr>
          <a:xfrm>
            <a:off x="2278979" y="4935023"/>
            <a:ext cx="2556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Contexte générale de projet</a:t>
            </a:r>
          </a:p>
        </p:txBody>
      </p:sp>
    </p:spTree>
    <p:extLst>
      <p:ext uri="{BB962C8B-B14F-4D97-AF65-F5344CB8AC3E}">
        <p14:creationId xmlns:p14="http://schemas.microsoft.com/office/powerpoint/2010/main" val="3093774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élogramme 11">
            <a:extLst>
              <a:ext uri="{FF2B5EF4-FFF2-40B4-BE49-F238E27FC236}">
                <a16:creationId xmlns:a16="http://schemas.microsoft.com/office/drawing/2014/main" id="{9BA820AD-4D68-444B-A51B-7B7CA0AFE621}"/>
              </a:ext>
            </a:extLst>
          </p:cNvPr>
          <p:cNvSpPr/>
          <p:nvPr/>
        </p:nvSpPr>
        <p:spPr>
          <a:xfrm>
            <a:off x="0" y="-2373"/>
            <a:ext cx="4140000" cy="428756"/>
          </a:xfrm>
          <a:prstGeom prst="parallelogram">
            <a:avLst/>
          </a:prstGeom>
          <a:solidFill>
            <a:srgbClr val="323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b="1" dirty="0">
                <a:latin typeface="Calibri" panose="020F0502020204030204" pitchFamily="34" charset="0"/>
                <a:cs typeface="Calibri" panose="020F0502020204030204" pitchFamily="34" charset="0"/>
              </a:rPr>
              <a:t>Analyse </a:t>
            </a:r>
          </a:p>
        </p:txBody>
      </p:sp>
      <p:sp>
        <p:nvSpPr>
          <p:cNvPr id="2" name="ZoneTexte 1">
            <a:extLst>
              <a:ext uri="{FF2B5EF4-FFF2-40B4-BE49-F238E27FC236}">
                <a16:creationId xmlns:a16="http://schemas.microsoft.com/office/drawing/2014/main" id="{8DCC38BA-75DE-44BB-8548-D7776D1B0A6B}"/>
              </a:ext>
            </a:extLst>
          </p:cNvPr>
          <p:cNvSpPr txBox="1"/>
          <p:nvPr/>
        </p:nvSpPr>
        <p:spPr>
          <a:xfrm>
            <a:off x="271549" y="426383"/>
            <a:ext cx="2946640" cy="464871"/>
          </a:xfrm>
          <a:prstGeom prst="rect">
            <a:avLst/>
          </a:prstGeom>
          <a:noFill/>
        </p:spPr>
        <p:txBody>
          <a:bodyPr wrap="none" rtlCol="0">
            <a:spAutoFit/>
          </a:bodyPr>
          <a:lstStyle/>
          <a:p>
            <a:pPr>
              <a:lnSpc>
                <a:spcPct val="150000"/>
              </a:lnSpc>
            </a:pPr>
            <a:r>
              <a:rPr lang="fr-FR" sz="1800" b="1" dirty="0">
                <a:solidFill>
                  <a:schemeClr val="bg2"/>
                </a:solidFill>
                <a:latin typeface="Calibri" panose="020F0502020204030204" pitchFamily="34" charset="0"/>
                <a:cs typeface="Calibri" panose="020F0502020204030204" pitchFamily="34" charset="0"/>
              </a:rPr>
              <a:t>Les besoins non-fonctionnels</a:t>
            </a:r>
          </a:p>
        </p:txBody>
      </p:sp>
      <p:sp>
        <p:nvSpPr>
          <p:cNvPr id="49" name="Block Arc 41">
            <a:extLst>
              <a:ext uri="{FF2B5EF4-FFF2-40B4-BE49-F238E27FC236}">
                <a16:creationId xmlns:a16="http://schemas.microsoft.com/office/drawing/2014/main" id="{94420A1D-7F23-4354-A0D3-0DF81136BC60}"/>
              </a:ext>
            </a:extLst>
          </p:cNvPr>
          <p:cNvSpPr/>
          <p:nvPr/>
        </p:nvSpPr>
        <p:spPr>
          <a:xfrm>
            <a:off x="5750676" y="2994610"/>
            <a:ext cx="608349" cy="612943"/>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nvGrpSpPr>
          <p:cNvPr id="68" name="Google Shape;7969;p66">
            <a:extLst>
              <a:ext uri="{FF2B5EF4-FFF2-40B4-BE49-F238E27FC236}">
                <a16:creationId xmlns:a16="http://schemas.microsoft.com/office/drawing/2014/main" id="{8499AE3C-3180-4790-9CDC-3F93CE881A87}"/>
              </a:ext>
            </a:extLst>
          </p:cNvPr>
          <p:cNvGrpSpPr/>
          <p:nvPr/>
        </p:nvGrpSpPr>
        <p:grpSpPr>
          <a:xfrm>
            <a:off x="672487" y="1958700"/>
            <a:ext cx="7799025" cy="1826722"/>
            <a:chOff x="1247650" y="2075423"/>
            <a:chExt cx="6648477" cy="1557238"/>
          </a:xfrm>
        </p:grpSpPr>
        <p:sp>
          <p:nvSpPr>
            <p:cNvPr id="69" name="Google Shape;7970;p66">
              <a:extLst>
                <a:ext uri="{FF2B5EF4-FFF2-40B4-BE49-F238E27FC236}">
                  <a16:creationId xmlns:a16="http://schemas.microsoft.com/office/drawing/2014/main" id="{75731FFA-5946-4A7B-8FFE-E2EF61047C84}"/>
                </a:ext>
              </a:extLst>
            </p:cNvPr>
            <p:cNvSpPr/>
            <p:nvPr/>
          </p:nvSpPr>
          <p:spPr>
            <a:xfrm>
              <a:off x="6633862" y="2075423"/>
              <a:ext cx="953444" cy="825696"/>
            </a:xfrm>
            <a:custGeom>
              <a:avLst/>
              <a:gdLst/>
              <a:ahLst/>
              <a:cxnLst/>
              <a:rect l="l" t="t" r="r" b="b"/>
              <a:pathLst>
                <a:path w="57767" h="50027" extrusionOk="0">
                  <a:moveTo>
                    <a:pt x="14439" y="0"/>
                  </a:moveTo>
                  <a:lnTo>
                    <a:pt x="0" y="25014"/>
                  </a:lnTo>
                  <a:lnTo>
                    <a:pt x="14439" y="50027"/>
                  </a:lnTo>
                  <a:lnTo>
                    <a:pt x="43329" y="50027"/>
                  </a:lnTo>
                  <a:lnTo>
                    <a:pt x="57767" y="25014"/>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971;p66">
              <a:extLst>
                <a:ext uri="{FF2B5EF4-FFF2-40B4-BE49-F238E27FC236}">
                  <a16:creationId xmlns:a16="http://schemas.microsoft.com/office/drawing/2014/main" id="{FCE6D6E3-9C21-402B-992F-DDE78B8E7C41}"/>
                </a:ext>
              </a:extLst>
            </p:cNvPr>
            <p:cNvSpPr/>
            <p:nvPr/>
          </p:nvSpPr>
          <p:spPr>
            <a:xfrm>
              <a:off x="5359252" y="2806965"/>
              <a:ext cx="953461" cy="825696"/>
            </a:xfrm>
            <a:custGeom>
              <a:avLst/>
              <a:gdLst/>
              <a:ahLst/>
              <a:cxnLst/>
              <a:rect l="l" t="t" r="r" b="b"/>
              <a:pathLst>
                <a:path w="57768" h="50027" extrusionOk="0">
                  <a:moveTo>
                    <a:pt x="14439" y="0"/>
                  </a:moveTo>
                  <a:lnTo>
                    <a:pt x="1" y="25013"/>
                  </a:lnTo>
                  <a:lnTo>
                    <a:pt x="14439" y="50027"/>
                  </a:lnTo>
                  <a:lnTo>
                    <a:pt x="43329" y="50027"/>
                  </a:lnTo>
                  <a:lnTo>
                    <a:pt x="57767" y="25013"/>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972;p66">
              <a:extLst>
                <a:ext uri="{FF2B5EF4-FFF2-40B4-BE49-F238E27FC236}">
                  <a16:creationId xmlns:a16="http://schemas.microsoft.com/office/drawing/2014/main" id="{2A01FC7F-0809-410E-B3DD-F6A919147639}"/>
                </a:ext>
              </a:extLst>
            </p:cNvPr>
            <p:cNvSpPr/>
            <p:nvPr/>
          </p:nvSpPr>
          <p:spPr>
            <a:xfrm>
              <a:off x="1601478" y="2075425"/>
              <a:ext cx="953316" cy="825696"/>
            </a:xfrm>
            <a:custGeom>
              <a:avLst/>
              <a:gdLst/>
              <a:ahLst/>
              <a:cxnLst/>
              <a:rect l="l" t="t" r="r" b="b"/>
              <a:pathLst>
                <a:path w="57768" h="50027" extrusionOk="0">
                  <a:moveTo>
                    <a:pt x="14439" y="0"/>
                  </a:moveTo>
                  <a:lnTo>
                    <a:pt x="1" y="25013"/>
                  </a:lnTo>
                  <a:lnTo>
                    <a:pt x="14439" y="50027"/>
                  </a:lnTo>
                  <a:lnTo>
                    <a:pt x="43329" y="50027"/>
                  </a:lnTo>
                  <a:lnTo>
                    <a:pt x="57768" y="25013"/>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973;p66">
              <a:extLst>
                <a:ext uri="{FF2B5EF4-FFF2-40B4-BE49-F238E27FC236}">
                  <a16:creationId xmlns:a16="http://schemas.microsoft.com/office/drawing/2014/main" id="{8AFFCAAE-3D92-4578-BC70-A341D02EDAA8}"/>
                </a:ext>
              </a:extLst>
            </p:cNvPr>
            <p:cNvSpPr/>
            <p:nvPr/>
          </p:nvSpPr>
          <p:spPr>
            <a:xfrm>
              <a:off x="2857827" y="2807112"/>
              <a:ext cx="953370" cy="825320"/>
            </a:xfrm>
            <a:custGeom>
              <a:avLst/>
              <a:gdLst/>
              <a:ahLst/>
              <a:cxnLst/>
              <a:rect l="l" t="t" r="r" b="b"/>
              <a:pathLst>
                <a:path w="57780" h="50027" extrusionOk="0">
                  <a:moveTo>
                    <a:pt x="14452" y="0"/>
                  </a:moveTo>
                  <a:lnTo>
                    <a:pt x="0" y="25013"/>
                  </a:lnTo>
                  <a:lnTo>
                    <a:pt x="14452" y="50027"/>
                  </a:lnTo>
                  <a:lnTo>
                    <a:pt x="43328" y="50027"/>
                  </a:lnTo>
                  <a:lnTo>
                    <a:pt x="57780" y="25013"/>
                  </a:lnTo>
                  <a:lnTo>
                    <a:pt x="43328"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974;p66">
              <a:extLst>
                <a:ext uri="{FF2B5EF4-FFF2-40B4-BE49-F238E27FC236}">
                  <a16:creationId xmlns:a16="http://schemas.microsoft.com/office/drawing/2014/main" id="{3B45AD49-8B79-46E3-AFC2-80CAACF9D51E}"/>
                </a:ext>
              </a:extLst>
            </p:cNvPr>
            <p:cNvSpPr/>
            <p:nvPr/>
          </p:nvSpPr>
          <p:spPr>
            <a:xfrm>
              <a:off x="4097386" y="2075425"/>
              <a:ext cx="953444" cy="825696"/>
            </a:xfrm>
            <a:custGeom>
              <a:avLst/>
              <a:gdLst/>
              <a:ahLst/>
              <a:cxnLst/>
              <a:rect l="l" t="t" r="r" b="b"/>
              <a:pathLst>
                <a:path w="57767" h="50027" extrusionOk="0">
                  <a:moveTo>
                    <a:pt x="14439" y="0"/>
                  </a:moveTo>
                  <a:lnTo>
                    <a:pt x="0" y="25013"/>
                  </a:lnTo>
                  <a:lnTo>
                    <a:pt x="14439" y="50027"/>
                  </a:lnTo>
                  <a:lnTo>
                    <a:pt x="43328" y="50027"/>
                  </a:lnTo>
                  <a:lnTo>
                    <a:pt x="57767" y="25013"/>
                  </a:lnTo>
                  <a:lnTo>
                    <a:pt x="43328"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975;p66">
              <a:extLst>
                <a:ext uri="{FF2B5EF4-FFF2-40B4-BE49-F238E27FC236}">
                  <a16:creationId xmlns:a16="http://schemas.microsoft.com/office/drawing/2014/main" id="{0FD88072-6AD6-4B39-8EAD-7FFEE127DD7D}"/>
                </a:ext>
              </a:extLst>
            </p:cNvPr>
            <p:cNvSpPr/>
            <p:nvPr/>
          </p:nvSpPr>
          <p:spPr>
            <a:xfrm>
              <a:off x="1247650" y="2490334"/>
              <a:ext cx="6648477" cy="729445"/>
            </a:xfrm>
            <a:custGeom>
              <a:avLst/>
              <a:gdLst/>
              <a:ahLst/>
              <a:cxnLst/>
              <a:rect l="l" t="t" r="r" b="b"/>
              <a:pathLst>
                <a:path w="285373" h="31310" fill="none" extrusionOk="0">
                  <a:moveTo>
                    <a:pt x="285373" y="3317"/>
                  </a:moveTo>
                  <a:lnTo>
                    <a:pt x="269256" y="31309"/>
                  </a:lnTo>
                  <a:lnTo>
                    <a:pt x="233095" y="31309"/>
                  </a:lnTo>
                  <a:lnTo>
                    <a:pt x="215067" y="352"/>
                  </a:lnTo>
                  <a:lnTo>
                    <a:pt x="179426" y="352"/>
                  </a:lnTo>
                  <a:lnTo>
                    <a:pt x="161606" y="31218"/>
                  </a:lnTo>
                  <a:lnTo>
                    <a:pt x="125718" y="31309"/>
                  </a:lnTo>
                  <a:lnTo>
                    <a:pt x="107651" y="0"/>
                  </a:lnTo>
                  <a:lnTo>
                    <a:pt x="71490" y="0"/>
                  </a:lnTo>
                  <a:lnTo>
                    <a:pt x="53669" y="31075"/>
                  </a:lnTo>
                  <a:lnTo>
                    <a:pt x="18042" y="31075"/>
                  </a:lnTo>
                  <a:lnTo>
                    <a:pt x="0" y="118"/>
                  </a:lnTo>
                </a:path>
              </a:pathLst>
            </a:custGeom>
            <a:noFill/>
            <a:ln w="9525" cap="flat" cmpd="sng">
              <a:solidFill>
                <a:srgbClr val="869FB2"/>
              </a:solidFill>
              <a:prstDash val="solid"/>
              <a:miter lim="1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Image 9">
            <a:extLst>
              <a:ext uri="{FF2B5EF4-FFF2-40B4-BE49-F238E27FC236}">
                <a16:creationId xmlns:a16="http://schemas.microsoft.com/office/drawing/2014/main" id="{22D1EB53-B8BA-479A-BCF4-CE19DAEC243A}"/>
              </a:ext>
            </a:extLst>
          </p:cNvPr>
          <p:cNvPicPr>
            <a:picLocks noChangeAspect="1"/>
          </p:cNvPicPr>
          <p:nvPr/>
        </p:nvPicPr>
        <p:blipFill>
          <a:blip r:embed="rId3"/>
          <a:stretch>
            <a:fillRect/>
          </a:stretch>
        </p:blipFill>
        <p:spPr>
          <a:xfrm>
            <a:off x="7243556" y="2095672"/>
            <a:ext cx="612943" cy="612943"/>
          </a:xfrm>
          <a:prstGeom prst="rect">
            <a:avLst/>
          </a:prstGeom>
        </p:spPr>
      </p:pic>
      <p:pic>
        <p:nvPicPr>
          <p:cNvPr id="16" name="Image 15">
            <a:extLst>
              <a:ext uri="{FF2B5EF4-FFF2-40B4-BE49-F238E27FC236}">
                <a16:creationId xmlns:a16="http://schemas.microsoft.com/office/drawing/2014/main" id="{43869AAA-89EA-4CEC-B76C-820EF152026F}"/>
              </a:ext>
            </a:extLst>
          </p:cNvPr>
          <p:cNvPicPr>
            <a:picLocks noChangeAspect="1"/>
          </p:cNvPicPr>
          <p:nvPr/>
        </p:nvPicPr>
        <p:blipFill>
          <a:blip r:embed="rId4"/>
          <a:stretch>
            <a:fillRect/>
          </a:stretch>
        </p:blipFill>
        <p:spPr>
          <a:xfrm>
            <a:off x="1408100" y="2142814"/>
            <a:ext cx="612943" cy="612943"/>
          </a:xfrm>
          <a:prstGeom prst="rect">
            <a:avLst/>
          </a:prstGeom>
        </p:spPr>
      </p:pic>
      <p:pic>
        <p:nvPicPr>
          <p:cNvPr id="76" name="Image 75">
            <a:extLst>
              <a:ext uri="{FF2B5EF4-FFF2-40B4-BE49-F238E27FC236}">
                <a16:creationId xmlns:a16="http://schemas.microsoft.com/office/drawing/2014/main" id="{506C0675-F689-43CB-8572-7223F82AEF51}"/>
              </a:ext>
            </a:extLst>
          </p:cNvPr>
          <p:cNvPicPr>
            <a:picLocks noChangeAspect="1"/>
          </p:cNvPicPr>
          <p:nvPr/>
        </p:nvPicPr>
        <p:blipFill>
          <a:blip r:embed="rId5"/>
          <a:stretch>
            <a:fillRect/>
          </a:stretch>
        </p:blipFill>
        <p:spPr>
          <a:xfrm>
            <a:off x="2814017" y="2958029"/>
            <a:ext cx="612943" cy="612943"/>
          </a:xfrm>
          <a:prstGeom prst="rect">
            <a:avLst/>
          </a:prstGeom>
        </p:spPr>
      </p:pic>
      <p:pic>
        <p:nvPicPr>
          <p:cNvPr id="78" name="Image 77">
            <a:extLst>
              <a:ext uri="{FF2B5EF4-FFF2-40B4-BE49-F238E27FC236}">
                <a16:creationId xmlns:a16="http://schemas.microsoft.com/office/drawing/2014/main" id="{EDD12144-7474-440E-BE26-3F824FC54900}"/>
              </a:ext>
            </a:extLst>
          </p:cNvPr>
          <p:cNvPicPr>
            <a:picLocks noChangeAspect="1"/>
          </p:cNvPicPr>
          <p:nvPr/>
        </p:nvPicPr>
        <p:blipFill>
          <a:blip r:embed="rId6"/>
          <a:stretch>
            <a:fillRect/>
          </a:stretch>
        </p:blipFill>
        <p:spPr>
          <a:xfrm>
            <a:off x="4320143" y="2175529"/>
            <a:ext cx="612943" cy="612943"/>
          </a:xfrm>
          <a:prstGeom prst="rect">
            <a:avLst/>
          </a:prstGeom>
        </p:spPr>
      </p:pic>
      <p:sp>
        <p:nvSpPr>
          <p:cNvPr id="79" name="Rectangle 78">
            <a:extLst>
              <a:ext uri="{FF2B5EF4-FFF2-40B4-BE49-F238E27FC236}">
                <a16:creationId xmlns:a16="http://schemas.microsoft.com/office/drawing/2014/main" id="{F2E509AB-19AD-4B02-8005-E4D58ED46910}"/>
              </a:ext>
            </a:extLst>
          </p:cNvPr>
          <p:cNvSpPr/>
          <p:nvPr/>
        </p:nvSpPr>
        <p:spPr>
          <a:xfrm>
            <a:off x="1162423" y="2880110"/>
            <a:ext cx="968535" cy="461665"/>
          </a:xfrm>
          <a:prstGeom prst="rect">
            <a:avLst/>
          </a:prstGeom>
        </p:spPr>
        <p:txBody>
          <a:bodyPr wrap="none">
            <a:spAutoFit/>
          </a:bodyPr>
          <a:lstStyle/>
          <a:p>
            <a:pPr algn="ctr"/>
            <a:r>
              <a:rPr lang="fr-FR" sz="1200" dirty="0">
                <a:solidFill>
                  <a:srgbClr val="2172AC"/>
                </a:solidFill>
              </a:rPr>
              <a:t>Contraintes</a:t>
            </a:r>
          </a:p>
          <a:p>
            <a:pPr algn="ctr"/>
            <a:r>
              <a:rPr lang="fr-FR" sz="1200" dirty="0">
                <a:solidFill>
                  <a:srgbClr val="2172AC"/>
                </a:solidFill>
              </a:rPr>
              <a:t>technique</a:t>
            </a:r>
          </a:p>
        </p:txBody>
      </p:sp>
      <p:sp>
        <p:nvSpPr>
          <p:cNvPr id="80" name="Rectangle 79">
            <a:extLst>
              <a:ext uri="{FF2B5EF4-FFF2-40B4-BE49-F238E27FC236}">
                <a16:creationId xmlns:a16="http://schemas.microsoft.com/office/drawing/2014/main" id="{C9459D9A-1BFC-4767-AA34-1D18EF07ABE4}"/>
              </a:ext>
            </a:extLst>
          </p:cNvPr>
          <p:cNvSpPr/>
          <p:nvPr/>
        </p:nvSpPr>
        <p:spPr>
          <a:xfrm>
            <a:off x="2577710" y="2473696"/>
            <a:ext cx="1063112" cy="276999"/>
          </a:xfrm>
          <a:prstGeom prst="rect">
            <a:avLst/>
          </a:prstGeom>
        </p:spPr>
        <p:txBody>
          <a:bodyPr wrap="none">
            <a:spAutoFit/>
          </a:bodyPr>
          <a:lstStyle/>
          <a:p>
            <a:pPr algn="ctr"/>
            <a:r>
              <a:rPr lang="fr-FR" sz="1200" dirty="0">
                <a:solidFill>
                  <a:srgbClr val="2172AC"/>
                </a:solidFill>
              </a:rPr>
              <a:t>Performance</a:t>
            </a:r>
          </a:p>
        </p:txBody>
      </p:sp>
      <p:sp>
        <p:nvSpPr>
          <p:cNvPr id="81" name="Rectangle 80">
            <a:extLst>
              <a:ext uri="{FF2B5EF4-FFF2-40B4-BE49-F238E27FC236}">
                <a16:creationId xmlns:a16="http://schemas.microsoft.com/office/drawing/2014/main" id="{D4290898-3969-461F-8D38-5893EA48FF0D}"/>
              </a:ext>
            </a:extLst>
          </p:cNvPr>
          <p:cNvSpPr/>
          <p:nvPr/>
        </p:nvSpPr>
        <p:spPr>
          <a:xfrm>
            <a:off x="4035445" y="3008286"/>
            <a:ext cx="1128834" cy="276999"/>
          </a:xfrm>
          <a:prstGeom prst="rect">
            <a:avLst/>
          </a:prstGeom>
        </p:spPr>
        <p:txBody>
          <a:bodyPr wrap="none">
            <a:spAutoFit/>
          </a:bodyPr>
          <a:lstStyle/>
          <a:p>
            <a:pPr algn="ctr"/>
            <a:r>
              <a:rPr lang="fr-FR" sz="1200" dirty="0">
                <a:solidFill>
                  <a:srgbClr val="2172AC"/>
                </a:solidFill>
              </a:rPr>
              <a:t>Maintenabilité</a:t>
            </a:r>
          </a:p>
        </p:txBody>
      </p:sp>
      <p:sp>
        <p:nvSpPr>
          <p:cNvPr id="82" name="Rectangle 81">
            <a:extLst>
              <a:ext uri="{FF2B5EF4-FFF2-40B4-BE49-F238E27FC236}">
                <a16:creationId xmlns:a16="http://schemas.microsoft.com/office/drawing/2014/main" id="{F773E96A-7799-4569-85AA-EA0F466AED3D}"/>
              </a:ext>
            </a:extLst>
          </p:cNvPr>
          <p:cNvSpPr/>
          <p:nvPr/>
        </p:nvSpPr>
        <p:spPr>
          <a:xfrm>
            <a:off x="7243556" y="3025601"/>
            <a:ext cx="670375" cy="276999"/>
          </a:xfrm>
          <a:prstGeom prst="rect">
            <a:avLst/>
          </a:prstGeom>
        </p:spPr>
        <p:txBody>
          <a:bodyPr wrap="none">
            <a:spAutoFit/>
          </a:bodyPr>
          <a:lstStyle/>
          <a:p>
            <a:pPr algn="ctr"/>
            <a:r>
              <a:rPr lang="fr-FR" sz="1200" dirty="0">
                <a:solidFill>
                  <a:srgbClr val="2172AC"/>
                </a:solidFill>
              </a:rPr>
              <a:t>Qualité</a:t>
            </a:r>
          </a:p>
        </p:txBody>
      </p:sp>
      <p:sp>
        <p:nvSpPr>
          <p:cNvPr id="83" name="Rectangle 82">
            <a:extLst>
              <a:ext uri="{FF2B5EF4-FFF2-40B4-BE49-F238E27FC236}">
                <a16:creationId xmlns:a16="http://schemas.microsoft.com/office/drawing/2014/main" id="{DB087511-D7CE-404E-A301-1779A5FDB8E8}"/>
              </a:ext>
            </a:extLst>
          </p:cNvPr>
          <p:cNvSpPr/>
          <p:nvPr/>
        </p:nvSpPr>
        <p:spPr>
          <a:xfrm>
            <a:off x="5597032" y="2462682"/>
            <a:ext cx="915635" cy="276999"/>
          </a:xfrm>
          <a:prstGeom prst="rect">
            <a:avLst/>
          </a:prstGeom>
        </p:spPr>
        <p:txBody>
          <a:bodyPr wrap="none">
            <a:spAutoFit/>
          </a:bodyPr>
          <a:lstStyle/>
          <a:p>
            <a:pPr algn="ctr"/>
            <a:r>
              <a:rPr lang="fr-FR" sz="1200" dirty="0">
                <a:solidFill>
                  <a:srgbClr val="2172AC"/>
                </a:solidFill>
              </a:rPr>
              <a:t>Utilisabilité</a:t>
            </a:r>
          </a:p>
        </p:txBody>
      </p:sp>
      <p:sp>
        <p:nvSpPr>
          <p:cNvPr id="3" name="Espace réservé du numéro de diapositive 2">
            <a:extLst>
              <a:ext uri="{FF2B5EF4-FFF2-40B4-BE49-F238E27FC236}">
                <a16:creationId xmlns:a16="http://schemas.microsoft.com/office/drawing/2014/main" id="{D9682E03-AA36-49EA-A1B8-0D10CBAA85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a:t>
            </a:fld>
            <a:endParaRPr lang="fr-FR" dirty="0"/>
          </a:p>
        </p:txBody>
      </p:sp>
      <p:sp>
        <p:nvSpPr>
          <p:cNvPr id="5" name="ZoneTexte 4">
            <a:extLst>
              <a:ext uri="{FF2B5EF4-FFF2-40B4-BE49-F238E27FC236}">
                <a16:creationId xmlns:a16="http://schemas.microsoft.com/office/drawing/2014/main" id="{0552D490-FFA4-49C4-B000-AA8D2FA6A40A}"/>
              </a:ext>
            </a:extLst>
          </p:cNvPr>
          <p:cNvSpPr txBox="1"/>
          <p:nvPr/>
        </p:nvSpPr>
        <p:spPr>
          <a:xfrm>
            <a:off x="1024882" y="3319012"/>
            <a:ext cx="1213794" cy="577081"/>
          </a:xfrm>
          <a:prstGeom prst="rect">
            <a:avLst/>
          </a:prstGeom>
          <a:noFill/>
        </p:spPr>
        <p:txBody>
          <a:bodyPr wrap="none" rtlCol="0">
            <a:spAutoFit/>
          </a:bodyPr>
          <a:lstStyle/>
          <a:p>
            <a:pPr marL="171450" indent="-171450">
              <a:buFont typeface="Wingdings" panose="05000000000000000000" pitchFamily="2" charset="2"/>
              <a:buChar char="§"/>
            </a:pPr>
            <a:r>
              <a:rPr lang="fr-FR" sz="1050" dirty="0"/>
              <a:t>Version stable</a:t>
            </a:r>
          </a:p>
          <a:p>
            <a:r>
              <a:rPr lang="fr-FR" sz="1050" dirty="0"/>
              <a:t>    de langage</a:t>
            </a:r>
          </a:p>
          <a:p>
            <a:r>
              <a:rPr lang="fr-FR" sz="1050" dirty="0"/>
              <a:t>    et outils</a:t>
            </a:r>
          </a:p>
        </p:txBody>
      </p:sp>
      <p:sp>
        <p:nvSpPr>
          <p:cNvPr id="26" name="ZoneTexte 25">
            <a:extLst>
              <a:ext uri="{FF2B5EF4-FFF2-40B4-BE49-F238E27FC236}">
                <a16:creationId xmlns:a16="http://schemas.microsoft.com/office/drawing/2014/main" id="{52500FDC-F367-4DF1-BF53-0CDF32E9F04D}"/>
              </a:ext>
            </a:extLst>
          </p:cNvPr>
          <p:cNvSpPr txBox="1"/>
          <p:nvPr/>
        </p:nvSpPr>
        <p:spPr>
          <a:xfrm>
            <a:off x="1024882" y="3834697"/>
            <a:ext cx="1479892" cy="415498"/>
          </a:xfrm>
          <a:prstGeom prst="rect">
            <a:avLst/>
          </a:prstGeom>
          <a:noFill/>
        </p:spPr>
        <p:txBody>
          <a:bodyPr wrap="none" rtlCol="0">
            <a:spAutoFit/>
          </a:bodyPr>
          <a:lstStyle/>
          <a:p>
            <a:pPr marL="171450" indent="-171450">
              <a:buFont typeface="Wingdings" panose="05000000000000000000" pitchFamily="2" charset="2"/>
              <a:buChar char="§"/>
            </a:pPr>
            <a:r>
              <a:rPr lang="fr-FR" sz="1050" dirty="0"/>
              <a:t>Model ML avec </a:t>
            </a:r>
          </a:p>
          <a:p>
            <a:r>
              <a:rPr lang="fr-FR" sz="1050" dirty="0"/>
              <a:t>     Confiance &gt;= 80%</a:t>
            </a:r>
          </a:p>
        </p:txBody>
      </p:sp>
      <p:sp>
        <p:nvSpPr>
          <p:cNvPr id="27" name="ZoneTexte 26">
            <a:extLst>
              <a:ext uri="{FF2B5EF4-FFF2-40B4-BE49-F238E27FC236}">
                <a16:creationId xmlns:a16="http://schemas.microsoft.com/office/drawing/2014/main" id="{10D1DAEE-289D-4E3E-8A38-C9F1F6A8282F}"/>
              </a:ext>
            </a:extLst>
          </p:cNvPr>
          <p:cNvSpPr txBox="1"/>
          <p:nvPr/>
        </p:nvSpPr>
        <p:spPr>
          <a:xfrm>
            <a:off x="1022101" y="4221952"/>
            <a:ext cx="1462260" cy="415498"/>
          </a:xfrm>
          <a:prstGeom prst="rect">
            <a:avLst/>
          </a:prstGeom>
          <a:noFill/>
        </p:spPr>
        <p:txBody>
          <a:bodyPr wrap="none" rtlCol="0">
            <a:spAutoFit/>
          </a:bodyPr>
          <a:lstStyle/>
          <a:p>
            <a:pPr marL="171450" indent="-171450">
              <a:buFont typeface="Wingdings" panose="05000000000000000000" pitchFamily="2" charset="2"/>
              <a:buChar char="§"/>
            </a:pPr>
            <a:r>
              <a:rPr lang="fr-FR" sz="1050" dirty="0"/>
              <a:t>Compatibilité avec</a:t>
            </a:r>
          </a:p>
          <a:p>
            <a:r>
              <a:rPr lang="fr-FR" sz="1050" dirty="0"/>
              <a:t>     Windows </a:t>
            </a:r>
          </a:p>
        </p:txBody>
      </p:sp>
      <p:sp>
        <p:nvSpPr>
          <p:cNvPr id="28" name="ZoneTexte 27">
            <a:extLst>
              <a:ext uri="{FF2B5EF4-FFF2-40B4-BE49-F238E27FC236}">
                <a16:creationId xmlns:a16="http://schemas.microsoft.com/office/drawing/2014/main" id="{0EBB9F35-DD46-449A-B6B5-184C814A633E}"/>
              </a:ext>
            </a:extLst>
          </p:cNvPr>
          <p:cNvSpPr txBox="1"/>
          <p:nvPr/>
        </p:nvSpPr>
        <p:spPr>
          <a:xfrm>
            <a:off x="2538032" y="1865911"/>
            <a:ext cx="1109599" cy="577081"/>
          </a:xfrm>
          <a:prstGeom prst="rect">
            <a:avLst/>
          </a:prstGeom>
          <a:noFill/>
        </p:spPr>
        <p:txBody>
          <a:bodyPr wrap="none" rtlCol="0">
            <a:spAutoFit/>
          </a:bodyPr>
          <a:lstStyle/>
          <a:p>
            <a:pPr marL="171450" indent="-171450">
              <a:buFont typeface="Wingdings" panose="05000000000000000000" pitchFamily="2" charset="2"/>
              <a:buChar char="§"/>
            </a:pPr>
            <a:r>
              <a:rPr lang="fr-FR" sz="1050" dirty="0"/>
              <a:t>Minimisation</a:t>
            </a:r>
          </a:p>
          <a:p>
            <a:r>
              <a:rPr lang="fr-FR" sz="1050" dirty="0"/>
              <a:t>     de temps </a:t>
            </a:r>
          </a:p>
          <a:p>
            <a:r>
              <a:rPr lang="fr-FR" sz="1050" dirty="0"/>
              <a:t>     d’exécution</a:t>
            </a:r>
          </a:p>
        </p:txBody>
      </p:sp>
      <p:sp>
        <p:nvSpPr>
          <p:cNvPr id="29" name="ZoneTexte 28">
            <a:extLst>
              <a:ext uri="{FF2B5EF4-FFF2-40B4-BE49-F238E27FC236}">
                <a16:creationId xmlns:a16="http://schemas.microsoft.com/office/drawing/2014/main" id="{707C66F4-C02A-4629-9756-65C223E99180}"/>
              </a:ext>
            </a:extLst>
          </p:cNvPr>
          <p:cNvSpPr txBox="1"/>
          <p:nvPr/>
        </p:nvSpPr>
        <p:spPr>
          <a:xfrm>
            <a:off x="3856098" y="3317056"/>
            <a:ext cx="1431802" cy="253916"/>
          </a:xfrm>
          <a:prstGeom prst="rect">
            <a:avLst/>
          </a:prstGeom>
          <a:noFill/>
        </p:spPr>
        <p:txBody>
          <a:bodyPr wrap="none" rtlCol="0">
            <a:spAutoFit/>
          </a:bodyPr>
          <a:lstStyle/>
          <a:p>
            <a:pPr marL="171450" indent="-171450">
              <a:buFont typeface="Wingdings" panose="05000000000000000000" pitchFamily="2" charset="2"/>
              <a:buChar char="§"/>
            </a:pPr>
            <a:r>
              <a:rPr lang="fr-FR" sz="1050" dirty="0"/>
              <a:t>La documentation</a:t>
            </a:r>
          </a:p>
        </p:txBody>
      </p:sp>
      <p:sp>
        <p:nvSpPr>
          <p:cNvPr id="30" name="ZoneTexte 29">
            <a:extLst>
              <a:ext uri="{FF2B5EF4-FFF2-40B4-BE49-F238E27FC236}">
                <a16:creationId xmlns:a16="http://schemas.microsoft.com/office/drawing/2014/main" id="{C717EBCE-2B60-49BC-8432-496DE78DC56D}"/>
              </a:ext>
            </a:extLst>
          </p:cNvPr>
          <p:cNvSpPr txBox="1"/>
          <p:nvPr/>
        </p:nvSpPr>
        <p:spPr>
          <a:xfrm>
            <a:off x="3856098" y="3570972"/>
            <a:ext cx="1249060" cy="415498"/>
          </a:xfrm>
          <a:prstGeom prst="rect">
            <a:avLst/>
          </a:prstGeom>
          <a:noFill/>
        </p:spPr>
        <p:txBody>
          <a:bodyPr wrap="none" rtlCol="0">
            <a:spAutoFit/>
          </a:bodyPr>
          <a:lstStyle/>
          <a:p>
            <a:pPr marL="171450" indent="-171450">
              <a:buFont typeface="Wingdings" panose="05000000000000000000" pitchFamily="2" charset="2"/>
              <a:buChar char="§"/>
            </a:pPr>
            <a:r>
              <a:rPr lang="fr-FR" sz="1050" dirty="0"/>
              <a:t>Les normes et </a:t>
            </a:r>
          </a:p>
          <a:p>
            <a:r>
              <a:rPr lang="fr-FR" sz="1050" dirty="0"/>
              <a:t>     standards</a:t>
            </a:r>
          </a:p>
        </p:txBody>
      </p:sp>
      <p:sp>
        <p:nvSpPr>
          <p:cNvPr id="31" name="ZoneTexte 30">
            <a:extLst>
              <a:ext uri="{FF2B5EF4-FFF2-40B4-BE49-F238E27FC236}">
                <a16:creationId xmlns:a16="http://schemas.microsoft.com/office/drawing/2014/main" id="{7BB6293A-E6D6-470F-92DA-9AEBD9379922}"/>
              </a:ext>
            </a:extLst>
          </p:cNvPr>
          <p:cNvSpPr txBox="1"/>
          <p:nvPr/>
        </p:nvSpPr>
        <p:spPr>
          <a:xfrm>
            <a:off x="5505733" y="1687224"/>
            <a:ext cx="1039067" cy="415498"/>
          </a:xfrm>
          <a:prstGeom prst="rect">
            <a:avLst/>
          </a:prstGeom>
          <a:noFill/>
        </p:spPr>
        <p:txBody>
          <a:bodyPr wrap="none" rtlCol="0">
            <a:spAutoFit/>
          </a:bodyPr>
          <a:lstStyle/>
          <a:p>
            <a:pPr marL="171450" indent="-171450">
              <a:buFont typeface="Wingdings" panose="05000000000000000000" pitchFamily="2" charset="2"/>
              <a:buChar char="§"/>
            </a:pPr>
            <a:r>
              <a:rPr lang="fr-FR" sz="1050" dirty="0"/>
              <a:t>La faciliter</a:t>
            </a:r>
          </a:p>
          <a:p>
            <a:r>
              <a:rPr lang="fr-FR" sz="1050" dirty="0"/>
              <a:t>     d’utilisation</a:t>
            </a:r>
          </a:p>
        </p:txBody>
      </p:sp>
      <p:sp>
        <p:nvSpPr>
          <p:cNvPr id="32" name="ZoneTexte 31">
            <a:extLst>
              <a:ext uri="{FF2B5EF4-FFF2-40B4-BE49-F238E27FC236}">
                <a16:creationId xmlns:a16="http://schemas.microsoft.com/office/drawing/2014/main" id="{4552F806-6190-43A1-B601-70EBF1653CF0}"/>
              </a:ext>
            </a:extLst>
          </p:cNvPr>
          <p:cNvSpPr txBox="1"/>
          <p:nvPr/>
        </p:nvSpPr>
        <p:spPr>
          <a:xfrm>
            <a:off x="5491872" y="2062748"/>
            <a:ext cx="1095172" cy="415498"/>
          </a:xfrm>
          <a:prstGeom prst="rect">
            <a:avLst/>
          </a:prstGeom>
          <a:noFill/>
        </p:spPr>
        <p:txBody>
          <a:bodyPr wrap="none" rtlCol="0">
            <a:spAutoFit/>
          </a:bodyPr>
          <a:lstStyle/>
          <a:p>
            <a:pPr marL="171450" indent="-171450">
              <a:buFont typeface="Wingdings" panose="05000000000000000000" pitchFamily="2" charset="2"/>
              <a:buChar char="§"/>
            </a:pPr>
            <a:r>
              <a:rPr lang="fr-FR" sz="1050" dirty="0"/>
              <a:t>La durabilité</a:t>
            </a:r>
          </a:p>
          <a:p>
            <a:r>
              <a:rPr lang="fr-FR" sz="1050" dirty="0"/>
              <a:t>     d’utilisation </a:t>
            </a:r>
          </a:p>
        </p:txBody>
      </p:sp>
      <p:sp>
        <p:nvSpPr>
          <p:cNvPr id="33" name="ZoneTexte 32">
            <a:extLst>
              <a:ext uri="{FF2B5EF4-FFF2-40B4-BE49-F238E27FC236}">
                <a16:creationId xmlns:a16="http://schemas.microsoft.com/office/drawing/2014/main" id="{A2400658-E6A7-407D-B606-A6FEBF69BF12}"/>
              </a:ext>
            </a:extLst>
          </p:cNvPr>
          <p:cNvSpPr txBox="1"/>
          <p:nvPr/>
        </p:nvSpPr>
        <p:spPr>
          <a:xfrm>
            <a:off x="6925497" y="3309949"/>
            <a:ext cx="1351652" cy="577081"/>
          </a:xfrm>
          <a:prstGeom prst="rect">
            <a:avLst/>
          </a:prstGeom>
          <a:noFill/>
        </p:spPr>
        <p:txBody>
          <a:bodyPr wrap="none" rtlCol="0">
            <a:spAutoFit/>
          </a:bodyPr>
          <a:lstStyle/>
          <a:p>
            <a:pPr marL="171450" indent="-171450">
              <a:buFont typeface="Wingdings" panose="05000000000000000000" pitchFamily="2" charset="2"/>
              <a:buChar char="§"/>
            </a:pPr>
            <a:r>
              <a:rPr lang="fr-FR" sz="1050" dirty="0"/>
              <a:t>Couverture de</a:t>
            </a:r>
          </a:p>
          <a:p>
            <a:r>
              <a:rPr lang="fr-FR" sz="1050" dirty="0"/>
              <a:t>     test qui dépasse</a:t>
            </a:r>
          </a:p>
          <a:p>
            <a:r>
              <a:rPr lang="fr-FR" sz="1050" dirty="0"/>
              <a:t>     les 80 % </a:t>
            </a:r>
          </a:p>
        </p:txBody>
      </p:sp>
      <p:sp>
        <p:nvSpPr>
          <p:cNvPr id="34" name="Parallélogramme 33">
            <a:extLst>
              <a:ext uri="{FF2B5EF4-FFF2-40B4-BE49-F238E27FC236}">
                <a16:creationId xmlns:a16="http://schemas.microsoft.com/office/drawing/2014/main" id="{8D3CCF84-065F-4120-BC45-9F2F3426E455}"/>
              </a:ext>
            </a:extLst>
          </p:cNvPr>
          <p:cNvSpPr/>
          <p:nvPr/>
        </p:nvSpPr>
        <p:spPr>
          <a:xfrm>
            <a:off x="11824" y="4935024"/>
            <a:ext cx="234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Organisme d’accueil</a:t>
            </a:r>
          </a:p>
        </p:txBody>
      </p:sp>
      <p:sp>
        <p:nvSpPr>
          <p:cNvPr id="35" name="Parallélogramme 34">
            <a:extLst>
              <a:ext uri="{FF2B5EF4-FFF2-40B4-BE49-F238E27FC236}">
                <a16:creationId xmlns:a16="http://schemas.microsoft.com/office/drawing/2014/main" id="{CB56BEE1-C15C-4E94-847A-0F2BE43AC9D9}"/>
              </a:ext>
            </a:extLst>
          </p:cNvPr>
          <p:cNvSpPr/>
          <p:nvPr/>
        </p:nvSpPr>
        <p:spPr>
          <a:xfrm>
            <a:off x="4779815" y="4935023"/>
            <a:ext cx="216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2"/>
                </a:solidFill>
              </a:rPr>
              <a:t>Analyse et conception</a:t>
            </a:r>
          </a:p>
        </p:txBody>
      </p:sp>
      <p:sp>
        <p:nvSpPr>
          <p:cNvPr id="36" name="Parallélogramme 35">
            <a:extLst>
              <a:ext uri="{FF2B5EF4-FFF2-40B4-BE49-F238E27FC236}">
                <a16:creationId xmlns:a16="http://schemas.microsoft.com/office/drawing/2014/main" id="{059AA10B-04E5-4967-BB34-1C114F92EF7F}"/>
              </a:ext>
            </a:extLst>
          </p:cNvPr>
          <p:cNvSpPr/>
          <p:nvPr/>
        </p:nvSpPr>
        <p:spPr>
          <a:xfrm>
            <a:off x="6865020" y="4935023"/>
            <a:ext cx="2278979" cy="216000"/>
          </a:xfrm>
          <a:prstGeom prst="parallelogram">
            <a:avLst/>
          </a:prstGeom>
          <a:solidFill>
            <a:srgbClr val="CBD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Réalisation</a:t>
            </a:r>
          </a:p>
        </p:txBody>
      </p:sp>
      <p:sp>
        <p:nvSpPr>
          <p:cNvPr id="37" name="Parallélogramme 36">
            <a:extLst>
              <a:ext uri="{FF2B5EF4-FFF2-40B4-BE49-F238E27FC236}">
                <a16:creationId xmlns:a16="http://schemas.microsoft.com/office/drawing/2014/main" id="{0587E37A-79A6-4899-8B56-57BF58C73112}"/>
              </a:ext>
            </a:extLst>
          </p:cNvPr>
          <p:cNvSpPr/>
          <p:nvPr/>
        </p:nvSpPr>
        <p:spPr>
          <a:xfrm>
            <a:off x="2278979" y="4935023"/>
            <a:ext cx="2556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Contexte générale de projet</a:t>
            </a:r>
          </a:p>
        </p:txBody>
      </p:sp>
    </p:spTree>
    <p:extLst>
      <p:ext uri="{BB962C8B-B14F-4D97-AF65-F5344CB8AC3E}">
        <p14:creationId xmlns:p14="http://schemas.microsoft.com/office/powerpoint/2010/main" val="7102849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9"/>
                                        </p:tgtEl>
                                        <p:attrNameLst>
                                          <p:attrName>style.visibility</p:attrName>
                                        </p:attrNameLst>
                                      </p:cBhvr>
                                      <p:to>
                                        <p:strVal val="visible"/>
                                      </p:to>
                                    </p:set>
                                    <p:animEffect transition="in" filter="fade">
                                      <p:cBhvr>
                                        <p:cTn id="10" dur="500"/>
                                        <p:tgtEl>
                                          <p:spTgt spid="79"/>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7"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1000"/>
                                        <p:tgtEl>
                                          <p:spTgt spid="26"/>
                                        </p:tgtEl>
                                      </p:cBhvr>
                                    </p:animEffect>
                                    <p:anim calcmode="lin" valueType="num">
                                      <p:cBhvr>
                                        <p:cTn id="23" dur="1000" fill="hold"/>
                                        <p:tgtEl>
                                          <p:spTgt spid="26"/>
                                        </p:tgtEl>
                                        <p:attrNameLst>
                                          <p:attrName>ppt_x</p:attrName>
                                        </p:attrNameLst>
                                      </p:cBhvr>
                                      <p:tavLst>
                                        <p:tav tm="0">
                                          <p:val>
                                            <p:strVal val="#ppt_x"/>
                                          </p:val>
                                        </p:tav>
                                        <p:tav tm="100000">
                                          <p:val>
                                            <p:strVal val="#ppt_x"/>
                                          </p:val>
                                        </p:tav>
                                      </p:tavLst>
                                    </p:anim>
                                    <p:anim calcmode="lin" valueType="num">
                                      <p:cBhvr>
                                        <p:cTn id="2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1000"/>
                                        <p:tgtEl>
                                          <p:spTgt spid="27"/>
                                        </p:tgtEl>
                                      </p:cBhvr>
                                    </p:animEffect>
                                    <p:anim calcmode="lin" valueType="num">
                                      <p:cBhvr>
                                        <p:cTn id="30" dur="1000" fill="hold"/>
                                        <p:tgtEl>
                                          <p:spTgt spid="27"/>
                                        </p:tgtEl>
                                        <p:attrNameLst>
                                          <p:attrName>ppt_x</p:attrName>
                                        </p:attrNameLst>
                                      </p:cBhvr>
                                      <p:tavLst>
                                        <p:tav tm="0">
                                          <p:val>
                                            <p:strVal val="#ppt_x"/>
                                          </p:val>
                                        </p:tav>
                                        <p:tav tm="100000">
                                          <p:val>
                                            <p:strVal val="#ppt_x"/>
                                          </p:val>
                                        </p:tav>
                                      </p:tavLst>
                                    </p:anim>
                                    <p:anim calcmode="lin" valueType="num">
                                      <p:cBhvr>
                                        <p:cTn id="31"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6"/>
                                        </p:tgtEl>
                                        <p:attrNameLst>
                                          <p:attrName>style.visibility</p:attrName>
                                        </p:attrNameLst>
                                      </p:cBhvr>
                                      <p:to>
                                        <p:strVal val="visible"/>
                                      </p:to>
                                    </p:set>
                                    <p:animEffect transition="in" filter="fade">
                                      <p:cBhvr>
                                        <p:cTn id="36" dur="500"/>
                                        <p:tgtEl>
                                          <p:spTgt spid="7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0"/>
                                        </p:tgtEl>
                                        <p:attrNameLst>
                                          <p:attrName>style.visibility</p:attrName>
                                        </p:attrNameLst>
                                      </p:cBhvr>
                                      <p:to>
                                        <p:strVal val="visible"/>
                                      </p:to>
                                    </p:set>
                                    <p:animEffect transition="in" filter="fade">
                                      <p:cBhvr>
                                        <p:cTn id="39" dur="500"/>
                                        <p:tgtEl>
                                          <p:spTgt spid="80"/>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1000"/>
                                        <p:tgtEl>
                                          <p:spTgt spid="28"/>
                                        </p:tgtEl>
                                      </p:cBhvr>
                                    </p:animEffect>
                                    <p:anim calcmode="lin" valueType="num">
                                      <p:cBhvr>
                                        <p:cTn id="45" dur="1000" fill="hold"/>
                                        <p:tgtEl>
                                          <p:spTgt spid="28"/>
                                        </p:tgtEl>
                                        <p:attrNameLst>
                                          <p:attrName>ppt_x</p:attrName>
                                        </p:attrNameLst>
                                      </p:cBhvr>
                                      <p:tavLst>
                                        <p:tav tm="0">
                                          <p:val>
                                            <p:strVal val="#ppt_x"/>
                                          </p:val>
                                        </p:tav>
                                        <p:tav tm="100000">
                                          <p:val>
                                            <p:strVal val="#ppt_x"/>
                                          </p:val>
                                        </p:tav>
                                      </p:tavLst>
                                    </p:anim>
                                    <p:anim calcmode="lin" valueType="num">
                                      <p:cBhvr>
                                        <p:cTn id="4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8"/>
                                        </p:tgtEl>
                                        <p:attrNameLst>
                                          <p:attrName>style.visibility</p:attrName>
                                        </p:attrNameLst>
                                      </p:cBhvr>
                                      <p:to>
                                        <p:strVal val="visible"/>
                                      </p:to>
                                    </p:set>
                                    <p:animEffect transition="in" filter="fade">
                                      <p:cBhvr>
                                        <p:cTn id="51" dur="500"/>
                                        <p:tgtEl>
                                          <p:spTgt spid="7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81"/>
                                        </p:tgtEl>
                                        <p:attrNameLst>
                                          <p:attrName>style.visibility</p:attrName>
                                        </p:attrNameLst>
                                      </p:cBhvr>
                                      <p:to>
                                        <p:strVal val="visible"/>
                                      </p:to>
                                    </p:set>
                                    <p:animEffect transition="in" filter="fade">
                                      <p:cBhvr>
                                        <p:cTn id="54" dur="500"/>
                                        <p:tgtEl>
                                          <p:spTgt spid="81"/>
                                        </p:tgtEl>
                                      </p:cBhvr>
                                    </p:animEffect>
                                  </p:childTnLst>
                                </p:cTn>
                              </p:par>
                            </p:childTnLst>
                          </p:cTn>
                        </p:par>
                      </p:childTnLst>
                    </p:cTn>
                  </p:par>
                  <p:par>
                    <p:cTn id="55" fill="hold">
                      <p:stCondLst>
                        <p:cond delay="indefinite"/>
                      </p:stCondLst>
                      <p:childTnLst>
                        <p:par>
                          <p:cTn id="56" fill="hold">
                            <p:stCondLst>
                              <p:cond delay="0"/>
                            </p:stCondLst>
                            <p:childTnLst>
                              <p:par>
                                <p:cTn id="57" presetID="47" presetClass="entr" presetSubtype="0"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1000"/>
                                        <p:tgtEl>
                                          <p:spTgt spid="29"/>
                                        </p:tgtEl>
                                      </p:cBhvr>
                                    </p:animEffect>
                                    <p:anim calcmode="lin" valueType="num">
                                      <p:cBhvr>
                                        <p:cTn id="60" dur="1000" fill="hold"/>
                                        <p:tgtEl>
                                          <p:spTgt spid="29"/>
                                        </p:tgtEl>
                                        <p:attrNameLst>
                                          <p:attrName>ppt_x</p:attrName>
                                        </p:attrNameLst>
                                      </p:cBhvr>
                                      <p:tavLst>
                                        <p:tav tm="0">
                                          <p:val>
                                            <p:strVal val="#ppt_x"/>
                                          </p:val>
                                        </p:tav>
                                        <p:tav tm="100000">
                                          <p:val>
                                            <p:strVal val="#ppt_x"/>
                                          </p:val>
                                        </p:tav>
                                      </p:tavLst>
                                    </p:anim>
                                    <p:anim calcmode="lin" valueType="num">
                                      <p:cBhvr>
                                        <p:cTn id="61"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7" presetClass="entr" presetSubtype="0" fill="hold" grpId="0" nodeType="click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fade">
                                      <p:cBhvr>
                                        <p:cTn id="66" dur="1000"/>
                                        <p:tgtEl>
                                          <p:spTgt spid="30"/>
                                        </p:tgtEl>
                                      </p:cBhvr>
                                    </p:animEffect>
                                    <p:anim calcmode="lin" valueType="num">
                                      <p:cBhvr>
                                        <p:cTn id="67" dur="1000" fill="hold"/>
                                        <p:tgtEl>
                                          <p:spTgt spid="30"/>
                                        </p:tgtEl>
                                        <p:attrNameLst>
                                          <p:attrName>ppt_x</p:attrName>
                                        </p:attrNameLst>
                                      </p:cBhvr>
                                      <p:tavLst>
                                        <p:tav tm="0">
                                          <p:val>
                                            <p:strVal val="#ppt_x"/>
                                          </p:val>
                                        </p:tav>
                                        <p:tav tm="100000">
                                          <p:val>
                                            <p:strVal val="#ppt_x"/>
                                          </p:val>
                                        </p:tav>
                                      </p:tavLst>
                                    </p:anim>
                                    <p:anim calcmode="lin" valueType="num">
                                      <p:cBhvr>
                                        <p:cTn id="68"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9"/>
                                        </p:tgtEl>
                                        <p:attrNameLst>
                                          <p:attrName>style.visibility</p:attrName>
                                        </p:attrNameLst>
                                      </p:cBhvr>
                                      <p:to>
                                        <p:strVal val="visible"/>
                                      </p:to>
                                    </p:set>
                                    <p:animEffect transition="in" filter="fade">
                                      <p:cBhvr>
                                        <p:cTn id="73" dur="500"/>
                                        <p:tgtEl>
                                          <p:spTgt spid="4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3"/>
                                        </p:tgtEl>
                                        <p:attrNameLst>
                                          <p:attrName>style.visibility</p:attrName>
                                        </p:attrNameLst>
                                      </p:cBhvr>
                                      <p:to>
                                        <p:strVal val="visible"/>
                                      </p:to>
                                    </p:set>
                                    <p:animEffect transition="in" filter="fade">
                                      <p:cBhvr>
                                        <p:cTn id="76" dur="500"/>
                                        <p:tgtEl>
                                          <p:spTgt spid="83"/>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fade">
                                      <p:cBhvr>
                                        <p:cTn id="81" dur="1000"/>
                                        <p:tgtEl>
                                          <p:spTgt spid="32"/>
                                        </p:tgtEl>
                                      </p:cBhvr>
                                    </p:animEffect>
                                    <p:anim calcmode="lin" valueType="num">
                                      <p:cBhvr>
                                        <p:cTn id="82" dur="1000" fill="hold"/>
                                        <p:tgtEl>
                                          <p:spTgt spid="32"/>
                                        </p:tgtEl>
                                        <p:attrNameLst>
                                          <p:attrName>ppt_x</p:attrName>
                                        </p:attrNameLst>
                                      </p:cBhvr>
                                      <p:tavLst>
                                        <p:tav tm="0">
                                          <p:val>
                                            <p:strVal val="#ppt_x"/>
                                          </p:val>
                                        </p:tav>
                                        <p:tav tm="100000">
                                          <p:val>
                                            <p:strVal val="#ppt_x"/>
                                          </p:val>
                                        </p:tav>
                                      </p:tavLst>
                                    </p:anim>
                                    <p:anim calcmode="lin" valueType="num">
                                      <p:cBhvr>
                                        <p:cTn id="83"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1000"/>
                                        <p:tgtEl>
                                          <p:spTgt spid="31"/>
                                        </p:tgtEl>
                                      </p:cBhvr>
                                    </p:animEffect>
                                    <p:anim calcmode="lin" valueType="num">
                                      <p:cBhvr>
                                        <p:cTn id="89" dur="1000" fill="hold"/>
                                        <p:tgtEl>
                                          <p:spTgt spid="31"/>
                                        </p:tgtEl>
                                        <p:attrNameLst>
                                          <p:attrName>ppt_x</p:attrName>
                                        </p:attrNameLst>
                                      </p:cBhvr>
                                      <p:tavLst>
                                        <p:tav tm="0">
                                          <p:val>
                                            <p:strVal val="#ppt_x"/>
                                          </p:val>
                                        </p:tav>
                                        <p:tav tm="100000">
                                          <p:val>
                                            <p:strVal val="#ppt_x"/>
                                          </p:val>
                                        </p:tav>
                                      </p:tavLst>
                                    </p:anim>
                                    <p:anim calcmode="lin" valueType="num">
                                      <p:cBhvr>
                                        <p:cTn id="9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fade">
                                      <p:cBhvr>
                                        <p:cTn id="95" dur="500"/>
                                        <p:tgtEl>
                                          <p:spTgt spid="10"/>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82"/>
                                        </p:tgtEl>
                                        <p:attrNameLst>
                                          <p:attrName>style.visibility</p:attrName>
                                        </p:attrNameLst>
                                      </p:cBhvr>
                                      <p:to>
                                        <p:strVal val="visible"/>
                                      </p:to>
                                    </p:set>
                                    <p:animEffect transition="in" filter="fade">
                                      <p:cBhvr>
                                        <p:cTn id="98" dur="500"/>
                                        <p:tgtEl>
                                          <p:spTgt spid="82"/>
                                        </p:tgtEl>
                                      </p:cBhvr>
                                    </p:animEffect>
                                  </p:childTnLst>
                                </p:cTn>
                              </p:par>
                            </p:childTnLst>
                          </p:cTn>
                        </p:par>
                      </p:childTnLst>
                    </p:cTn>
                  </p:par>
                  <p:par>
                    <p:cTn id="99" fill="hold">
                      <p:stCondLst>
                        <p:cond delay="indefinite"/>
                      </p:stCondLst>
                      <p:childTnLst>
                        <p:par>
                          <p:cTn id="100" fill="hold">
                            <p:stCondLst>
                              <p:cond delay="0"/>
                            </p:stCondLst>
                            <p:childTnLst>
                              <p:par>
                                <p:cTn id="101" presetID="47" presetClass="entr" presetSubtype="0" fill="hold" grpId="0" nodeType="clickEffect">
                                  <p:stCondLst>
                                    <p:cond delay="0"/>
                                  </p:stCondLst>
                                  <p:childTnLst>
                                    <p:set>
                                      <p:cBhvr>
                                        <p:cTn id="102" dur="1" fill="hold">
                                          <p:stCondLst>
                                            <p:cond delay="0"/>
                                          </p:stCondLst>
                                        </p:cTn>
                                        <p:tgtEl>
                                          <p:spTgt spid="33"/>
                                        </p:tgtEl>
                                        <p:attrNameLst>
                                          <p:attrName>style.visibility</p:attrName>
                                        </p:attrNameLst>
                                      </p:cBhvr>
                                      <p:to>
                                        <p:strVal val="visible"/>
                                      </p:to>
                                    </p:set>
                                    <p:animEffect transition="in" filter="fade">
                                      <p:cBhvr>
                                        <p:cTn id="103" dur="1000"/>
                                        <p:tgtEl>
                                          <p:spTgt spid="33"/>
                                        </p:tgtEl>
                                      </p:cBhvr>
                                    </p:animEffect>
                                    <p:anim calcmode="lin" valueType="num">
                                      <p:cBhvr>
                                        <p:cTn id="104" dur="1000" fill="hold"/>
                                        <p:tgtEl>
                                          <p:spTgt spid="33"/>
                                        </p:tgtEl>
                                        <p:attrNameLst>
                                          <p:attrName>ppt_x</p:attrName>
                                        </p:attrNameLst>
                                      </p:cBhvr>
                                      <p:tavLst>
                                        <p:tav tm="0">
                                          <p:val>
                                            <p:strVal val="#ppt_x"/>
                                          </p:val>
                                        </p:tav>
                                        <p:tav tm="100000">
                                          <p:val>
                                            <p:strVal val="#ppt_x"/>
                                          </p:val>
                                        </p:tav>
                                      </p:tavLst>
                                    </p:anim>
                                    <p:anim calcmode="lin" valueType="num">
                                      <p:cBhvr>
                                        <p:cTn id="105"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79" grpId="0"/>
      <p:bldP spid="80" grpId="0"/>
      <p:bldP spid="81" grpId="0"/>
      <p:bldP spid="82" grpId="0"/>
      <p:bldP spid="83" grpId="0"/>
      <p:bldP spid="5" grpId="0"/>
      <p:bldP spid="26" grpId="0"/>
      <p:bldP spid="27" grpId="0"/>
      <p:bldP spid="28" grpId="0"/>
      <p:bldP spid="29" grpId="0"/>
      <p:bldP spid="30" grpId="0"/>
      <p:bldP spid="31" grpId="0"/>
      <p:bldP spid="32" grpId="0"/>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élogramme 11">
            <a:extLst>
              <a:ext uri="{FF2B5EF4-FFF2-40B4-BE49-F238E27FC236}">
                <a16:creationId xmlns:a16="http://schemas.microsoft.com/office/drawing/2014/main" id="{9BA820AD-4D68-444B-A51B-7B7CA0AFE621}"/>
              </a:ext>
            </a:extLst>
          </p:cNvPr>
          <p:cNvSpPr/>
          <p:nvPr/>
        </p:nvSpPr>
        <p:spPr>
          <a:xfrm>
            <a:off x="0" y="-2373"/>
            <a:ext cx="4140000" cy="428756"/>
          </a:xfrm>
          <a:prstGeom prst="parallelogram">
            <a:avLst/>
          </a:prstGeom>
          <a:solidFill>
            <a:srgbClr val="323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b="1" dirty="0">
                <a:latin typeface="Calibri" panose="020F0502020204030204" pitchFamily="34" charset="0"/>
                <a:cs typeface="Calibri" panose="020F0502020204030204" pitchFamily="34" charset="0"/>
              </a:rPr>
              <a:t>Analyse </a:t>
            </a:r>
          </a:p>
        </p:txBody>
      </p:sp>
      <p:sp>
        <p:nvSpPr>
          <p:cNvPr id="2" name="ZoneTexte 1">
            <a:extLst>
              <a:ext uri="{FF2B5EF4-FFF2-40B4-BE49-F238E27FC236}">
                <a16:creationId xmlns:a16="http://schemas.microsoft.com/office/drawing/2014/main" id="{8DCC38BA-75DE-44BB-8548-D7776D1B0A6B}"/>
              </a:ext>
            </a:extLst>
          </p:cNvPr>
          <p:cNvSpPr txBox="1"/>
          <p:nvPr/>
        </p:nvSpPr>
        <p:spPr>
          <a:xfrm>
            <a:off x="253756" y="426383"/>
            <a:ext cx="1380506" cy="464871"/>
          </a:xfrm>
          <a:prstGeom prst="rect">
            <a:avLst/>
          </a:prstGeom>
          <a:noFill/>
        </p:spPr>
        <p:txBody>
          <a:bodyPr wrap="none" rtlCol="0">
            <a:spAutoFit/>
          </a:bodyPr>
          <a:lstStyle/>
          <a:p>
            <a:pPr>
              <a:lnSpc>
                <a:spcPct val="150000"/>
              </a:lnSpc>
            </a:pPr>
            <a:r>
              <a:rPr lang="fr-FR" sz="1800" b="1" dirty="0">
                <a:solidFill>
                  <a:schemeClr val="bg2"/>
                </a:solidFill>
                <a:latin typeface="Calibri" panose="020F0502020204030204" pitchFamily="34" charset="0"/>
                <a:cs typeface="Calibri" panose="020F0502020204030204" pitchFamily="34" charset="0"/>
              </a:rPr>
              <a:t>Planification</a:t>
            </a:r>
          </a:p>
        </p:txBody>
      </p:sp>
      <p:pic>
        <p:nvPicPr>
          <p:cNvPr id="24" name="Image 23">
            <a:extLst>
              <a:ext uri="{FF2B5EF4-FFF2-40B4-BE49-F238E27FC236}">
                <a16:creationId xmlns:a16="http://schemas.microsoft.com/office/drawing/2014/main" id="{0C5312EC-457D-4FEA-ADDB-0EA86E82CD26}"/>
              </a:ext>
            </a:extLst>
          </p:cNvPr>
          <p:cNvPicPr/>
          <p:nvPr/>
        </p:nvPicPr>
        <p:blipFill>
          <a:blip r:embed="rId3">
            <a:extLst>
              <a:ext uri="{28A0092B-C50C-407E-A947-70E740481C1C}">
                <a14:useLocalDpi xmlns:a14="http://schemas.microsoft.com/office/drawing/2010/main" val="0"/>
              </a:ext>
            </a:extLst>
          </a:blip>
          <a:stretch>
            <a:fillRect/>
          </a:stretch>
        </p:blipFill>
        <p:spPr>
          <a:xfrm>
            <a:off x="539750" y="891254"/>
            <a:ext cx="8064500" cy="3678555"/>
          </a:xfrm>
          <a:prstGeom prst="rect">
            <a:avLst/>
          </a:prstGeom>
        </p:spPr>
      </p:pic>
      <p:sp>
        <p:nvSpPr>
          <p:cNvPr id="3" name="ZoneTexte 2">
            <a:extLst>
              <a:ext uri="{FF2B5EF4-FFF2-40B4-BE49-F238E27FC236}">
                <a16:creationId xmlns:a16="http://schemas.microsoft.com/office/drawing/2014/main" id="{D1FB0CD7-A520-4A96-AF38-25D9EFAE8A87}"/>
              </a:ext>
            </a:extLst>
          </p:cNvPr>
          <p:cNvSpPr txBox="1"/>
          <p:nvPr/>
        </p:nvSpPr>
        <p:spPr>
          <a:xfrm>
            <a:off x="566613" y="4600566"/>
            <a:ext cx="4062331" cy="307777"/>
          </a:xfrm>
          <a:prstGeom prst="rect">
            <a:avLst/>
          </a:prstGeom>
          <a:noFill/>
        </p:spPr>
        <p:txBody>
          <a:bodyPr wrap="none" rtlCol="0">
            <a:spAutoFit/>
          </a:bodyPr>
          <a:lstStyle/>
          <a:p>
            <a:r>
              <a:rPr lang="fr-FR" dirty="0"/>
              <a:t>La durée de projet est estimée en 3 mois et demi</a:t>
            </a:r>
          </a:p>
        </p:txBody>
      </p:sp>
      <p:sp>
        <p:nvSpPr>
          <p:cNvPr id="5" name="Espace réservé du numéro de diapositive 4">
            <a:extLst>
              <a:ext uri="{FF2B5EF4-FFF2-40B4-BE49-F238E27FC236}">
                <a16:creationId xmlns:a16="http://schemas.microsoft.com/office/drawing/2014/main" id="{E5B306C5-3217-47C1-B97F-286A92EAE4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15</a:t>
            </a:fld>
            <a:endParaRPr lang="fr-FR" dirty="0"/>
          </a:p>
        </p:txBody>
      </p:sp>
      <p:sp>
        <p:nvSpPr>
          <p:cNvPr id="10" name="Parallélogramme 9">
            <a:extLst>
              <a:ext uri="{FF2B5EF4-FFF2-40B4-BE49-F238E27FC236}">
                <a16:creationId xmlns:a16="http://schemas.microsoft.com/office/drawing/2014/main" id="{C7666F76-7261-4703-B911-D2A38D4CAEF3}"/>
              </a:ext>
            </a:extLst>
          </p:cNvPr>
          <p:cNvSpPr/>
          <p:nvPr/>
        </p:nvSpPr>
        <p:spPr>
          <a:xfrm>
            <a:off x="11824" y="4935024"/>
            <a:ext cx="234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Organisme d’accueil</a:t>
            </a:r>
          </a:p>
        </p:txBody>
      </p:sp>
      <p:sp>
        <p:nvSpPr>
          <p:cNvPr id="11" name="Parallélogramme 10">
            <a:extLst>
              <a:ext uri="{FF2B5EF4-FFF2-40B4-BE49-F238E27FC236}">
                <a16:creationId xmlns:a16="http://schemas.microsoft.com/office/drawing/2014/main" id="{A5B095FC-1100-46F3-9081-D36BFAA0A7BD}"/>
              </a:ext>
            </a:extLst>
          </p:cNvPr>
          <p:cNvSpPr/>
          <p:nvPr/>
        </p:nvSpPr>
        <p:spPr>
          <a:xfrm>
            <a:off x="4779815" y="4935023"/>
            <a:ext cx="216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2"/>
                </a:solidFill>
              </a:rPr>
              <a:t>Analyse et conception</a:t>
            </a:r>
          </a:p>
        </p:txBody>
      </p:sp>
      <p:sp>
        <p:nvSpPr>
          <p:cNvPr id="13" name="Parallélogramme 12">
            <a:extLst>
              <a:ext uri="{FF2B5EF4-FFF2-40B4-BE49-F238E27FC236}">
                <a16:creationId xmlns:a16="http://schemas.microsoft.com/office/drawing/2014/main" id="{B28B017E-7DE4-4506-B84F-48894CB9D965}"/>
              </a:ext>
            </a:extLst>
          </p:cNvPr>
          <p:cNvSpPr/>
          <p:nvPr/>
        </p:nvSpPr>
        <p:spPr>
          <a:xfrm>
            <a:off x="6865020" y="4935023"/>
            <a:ext cx="2278979" cy="216000"/>
          </a:xfrm>
          <a:prstGeom prst="parallelogram">
            <a:avLst/>
          </a:prstGeom>
          <a:solidFill>
            <a:srgbClr val="CBD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Réalisation</a:t>
            </a:r>
          </a:p>
        </p:txBody>
      </p:sp>
      <p:sp>
        <p:nvSpPr>
          <p:cNvPr id="14" name="Parallélogramme 13">
            <a:extLst>
              <a:ext uri="{FF2B5EF4-FFF2-40B4-BE49-F238E27FC236}">
                <a16:creationId xmlns:a16="http://schemas.microsoft.com/office/drawing/2014/main" id="{D3A9EC53-EF71-4F6B-95FF-FDAE6BE63460}"/>
              </a:ext>
            </a:extLst>
          </p:cNvPr>
          <p:cNvSpPr/>
          <p:nvPr/>
        </p:nvSpPr>
        <p:spPr>
          <a:xfrm>
            <a:off x="2278979" y="4935023"/>
            <a:ext cx="2556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Contexte générale de projet</a:t>
            </a:r>
          </a:p>
        </p:txBody>
      </p:sp>
    </p:spTree>
    <p:extLst>
      <p:ext uri="{BB962C8B-B14F-4D97-AF65-F5344CB8AC3E}">
        <p14:creationId xmlns:p14="http://schemas.microsoft.com/office/powerpoint/2010/main" val="18044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élogramme 11">
            <a:extLst>
              <a:ext uri="{FF2B5EF4-FFF2-40B4-BE49-F238E27FC236}">
                <a16:creationId xmlns:a16="http://schemas.microsoft.com/office/drawing/2014/main" id="{9BA820AD-4D68-444B-A51B-7B7CA0AFE621}"/>
              </a:ext>
            </a:extLst>
          </p:cNvPr>
          <p:cNvSpPr/>
          <p:nvPr/>
        </p:nvSpPr>
        <p:spPr>
          <a:xfrm>
            <a:off x="0" y="-2373"/>
            <a:ext cx="4140000" cy="428756"/>
          </a:xfrm>
          <a:prstGeom prst="parallelogram">
            <a:avLst/>
          </a:prstGeom>
          <a:solidFill>
            <a:srgbClr val="323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b="1" dirty="0">
                <a:latin typeface="Calibri" panose="020F0502020204030204" pitchFamily="34" charset="0"/>
                <a:cs typeface="Calibri" panose="020F0502020204030204" pitchFamily="34" charset="0"/>
              </a:rPr>
              <a:t>Analyse </a:t>
            </a:r>
          </a:p>
        </p:txBody>
      </p:sp>
      <p:sp>
        <p:nvSpPr>
          <p:cNvPr id="2" name="ZoneTexte 1">
            <a:extLst>
              <a:ext uri="{FF2B5EF4-FFF2-40B4-BE49-F238E27FC236}">
                <a16:creationId xmlns:a16="http://schemas.microsoft.com/office/drawing/2014/main" id="{8DCC38BA-75DE-44BB-8548-D7776D1B0A6B}"/>
              </a:ext>
            </a:extLst>
          </p:cNvPr>
          <p:cNvSpPr txBox="1"/>
          <p:nvPr/>
        </p:nvSpPr>
        <p:spPr>
          <a:xfrm>
            <a:off x="253756" y="426383"/>
            <a:ext cx="2379177" cy="464871"/>
          </a:xfrm>
          <a:prstGeom prst="rect">
            <a:avLst/>
          </a:prstGeom>
          <a:noFill/>
        </p:spPr>
        <p:txBody>
          <a:bodyPr wrap="none" rtlCol="0">
            <a:spAutoFit/>
          </a:bodyPr>
          <a:lstStyle/>
          <a:p>
            <a:pPr>
              <a:lnSpc>
                <a:spcPct val="150000"/>
              </a:lnSpc>
            </a:pPr>
            <a:r>
              <a:rPr lang="fr-FR" sz="1800" b="1" dirty="0">
                <a:solidFill>
                  <a:schemeClr val="bg2"/>
                </a:solidFill>
                <a:latin typeface="Calibri" panose="020F0502020204030204" pitchFamily="34" charset="0"/>
                <a:cs typeface="Calibri" panose="020F0502020204030204" pitchFamily="34" charset="0"/>
              </a:rPr>
              <a:t>Gestion de projet Agile</a:t>
            </a:r>
          </a:p>
        </p:txBody>
      </p:sp>
      <p:pic>
        <p:nvPicPr>
          <p:cNvPr id="10" name="Picture 2" descr="Les rituels agiles : pratiques indispensables pour réussir votre ...">
            <a:extLst>
              <a:ext uri="{FF2B5EF4-FFF2-40B4-BE49-F238E27FC236}">
                <a16:creationId xmlns:a16="http://schemas.microsoft.com/office/drawing/2014/main" id="{8245BC88-78DF-475E-A469-E62E538BE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756" y="855139"/>
            <a:ext cx="8614962" cy="3987170"/>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numéro de diapositive 2">
            <a:extLst>
              <a:ext uri="{FF2B5EF4-FFF2-40B4-BE49-F238E27FC236}">
                <a16:creationId xmlns:a16="http://schemas.microsoft.com/office/drawing/2014/main" id="{ECADAADB-75AD-48E5-B097-C133BEBF00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16</a:t>
            </a:fld>
            <a:endParaRPr lang="fr-FR" dirty="0"/>
          </a:p>
        </p:txBody>
      </p:sp>
      <p:sp>
        <p:nvSpPr>
          <p:cNvPr id="11" name="Parallélogramme 10">
            <a:extLst>
              <a:ext uri="{FF2B5EF4-FFF2-40B4-BE49-F238E27FC236}">
                <a16:creationId xmlns:a16="http://schemas.microsoft.com/office/drawing/2014/main" id="{7B490AF7-D87C-4E11-89AC-B5BF9799FC76}"/>
              </a:ext>
            </a:extLst>
          </p:cNvPr>
          <p:cNvSpPr/>
          <p:nvPr/>
        </p:nvSpPr>
        <p:spPr>
          <a:xfrm>
            <a:off x="11824" y="4935024"/>
            <a:ext cx="234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Organisme d’accueil</a:t>
            </a:r>
          </a:p>
        </p:txBody>
      </p:sp>
      <p:sp>
        <p:nvSpPr>
          <p:cNvPr id="13" name="Parallélogramme 12">
            <a:extLst>
              <a:ext uri="{FF2B5EF4-FFF2-40B4-BE49-F238E27FC236}">
                <a16:creationId xmlns:a16="http://schemas.microsoft.com/office/drawing/2014/main" id="{BD09CF83-A229-470F-8BFA-C47A097D2A74}"/>
              </a:ext>
            </a:extLst>
          </p:cNvPr>
          <p:cNvSpPr/>
          <p:nvPr/>
        </p:nvSpPr>
        <p:spPr>
          <a:xfrm>
            <a:off x="4779815" y="4935023"/>
            <a:ext cx="216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2"/>
                </a:solidFill>
              </a:rPr>
              <a:t>Analyse et conception</a:t>
            </a:r>
          </a:p>
        </p:txBody>
      </p:sp>
      <p:sp>
        <p:nvSpPr>
          <p:cNvPr id="14" name="Parallélogramme 13">
            <a:extLst>
              <a:ext uri="{FF2B5EF4-FFF2-40B4-BE49-F238E27FC236}">
                <a16:creationId xmlns:a16="http://schemas.microsoft.com/office/drawing/2014/main" id="{DC1C1105-74EF-416C-8022-51D8CC2AB4BA}"/>
              </a:ext>
            </a:extLst>
          </p:cNvPr>
          <p:cNvSpPr/>
          <p:nvPr/>
        </p:nvSpPr>
        <p:spPr>
          <a:xfrm>
            <a:off x="6865020" y="4935023"/>
            <a:ext cx="2278979" cy="216000"/>
          </a:xfrm>
          <a:prstGeom prst="parallelogram">
            <a:avLst/>
          </a:prstGeom>
          <a:solidFill>
            <a:srgbClr val="CBD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Réalisation</a:t>
            </a:r>
          </a:p>
        </p:txBody>
      </p:sp>
      <p:sp>
        <p:nvSpPr>
          <p:cNvPr id="15" name="Parallélogramme 14">
            <a:extLst>
              <a:ext uri="{FF2B5EF4-FFF2-40B4-BE49-F238E27FC236}">
                <a16:creationId xmlns:a16="http://schemas.microsoft.com/office/drawing/2014/main" id="{0699667F-0BC3-47EA-8810-DD28F1430E35}"/>
              </a:ext>
            </a:extLst>
          </p:cNvPr>
          <p:cNvSpPr/>
          <p:nvPr/>
        </p:nvSpPr>
        <p:spPr>
          <a:xfrm>
            <a:off x="2278979" y="4935023"/>
            <a:ext cx="2556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Contexte générale de projet</a:t>
            </a:r>
          </a:p>
        </p:txBody>
      </p:sp>
    </p:spTree>
    <p:extLst>
      <p:ext uri="{BB962C8B-B14F-4D97-AF65-F5344CB8AC3E}">
        <p14:creationId xmlns:p14="http://schemas.microsoft.com/office/powerpoint/2010/main" val="7193683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élogramme 11">
            <a:extLst>
              <a:ext uri="{FF2B5EF4-FFF2-40B4-BE49-F238E27FC236}">
                <a16:creationId xmlns:a16="http://schemas.microsoft.com/office/drawing/2014/main" id="{9BA820AD-4D68-444B-A51B-7B7CA0AFE621}"/>
              </a:ext>
            </a:extLst>
          </p:cNvPr>
          <p:cNvSpPr/>
          <p:nvPr/>
        </p:nvSpPr>
        <p:spPr>
          <a:xfrm>
            <a:off x="0" y="-2373"/>
            <a:ext cx="4140000" cy="428756"/>
          </a:xfrm>
          <a:prstGeom prst="parallelogram">
            <a:avLst/>
          </a:prstGeom>
          <a:solidFill>
            <a:srgbClr val="323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b="1" dirty="0">
                <a:latin typeface="Calibri" panose="020F0502020204030204" pitchFamily="34" charset="0"/>
                <a:cs typeface="Calibri" panose="020F0502020204030204" pitchFamily="34" charset="0"/>
              </a:rPr>
              <a:t>Conception</a:t>
            </a:r>
          </a:p>
        </p:txBody>
      </p:sp>
      <p:sp>
        <p:nvSpPr>
          <p:cNvPr id="2" name="ZoneTexte 1">
            <a:extLst>
              <a:ext uri="{FF2B5EF4-FFF2-40B4-BE49-F238E27FC236}">
                <a16:creationId xmlns:a16="http://schemas.microsoft.com/office/drawing/2014/main" id="{8DCC38BA-75DE-44BB-8548-D7776D1B0A6B}"/>
              </a:ext>
            </a:extLst>
          </p:cNvPr>
          <p:cNvSpPr txBox="1"/>
          <p:nvPr/>
        </p:nvSpPr>
        <p:spPr>
          <a:xfrm>
            <a:off x="271549" y="426383"/>
            <a:ext cx="3137397" cy="464871"/>
          </a:xfrm>
          <a:prstGeom prst="rect">
            <a:avLst/>
          </a:prstGeom>
          <a:noFill/>
        </p:spPr>
        <p:txBody>
          <a:bodyPr wrap="none" rtlCol="0">
            <a:spAutoFit/>
          </a:bodyPr>
          <a:lstStyle/>
          <a:p>
            <a:pPr>
              <a:lnSpc>
                <a:spcPct val="150000"/>
              </a:lnSpc>
            </a:pPr>
            <a:r>
              <a:rPr lang="fr-FR" sz="1800" b="1" dirty="0">
                <a:solidFill>
                  <a:schemeClr val="bg2"/>
                </a:solidFill>
                <a:latin typeface="Calibri" panose="020F0502020204030204" pitchFamily="34" charset="0"/>
                <a:cs typeface="Calibri" panose="020F0502020204030204" pitchFamily="34" charset="0"/>
              </a:rPr>
              <a:t>Diagramme de cas d’utilisation</a:t>
            </a:r>
          </a:p>
        </p:txBody>
      </p:sp>
      <p:sp>
        <p:nvSpPr>
          <p:cNvPr id="3" name="Espace réservé du numéro de diapositive 2">
            <a:extLst>
              <a:ext uri="{FF2B5EF4-FFF2-40B4-BE49-F238E27FC236}">
                <a16:creationId xmlns:a16="http://schemas.microsoft.com/office/drawing/2014/main" id="{7166B0A6-A54C-4599-A604-B683016989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a:t>
            </a:fld>
            <a:endParaRPr lang="fr-FR" dirty="0"/>
          </a:p>
        </p:txBody>
      </p:sp>
      <p:sp>
        <p:nvSpPr>
          <p:cNvPr id="5" name="Ellipse 4">
            <a:extLst>
              <a:ext uri="{FF2B5EF4-FFF2-40B4-BE49-F238E27FC236}">
                <a16:creationId xmlns:a16="http://schemas.microsoft.com/office/drawing/2014/main" id="{53889E5A-505E-479F-9237-236F5EA92E17}"/>
              </a:ext>
            </a:extLst>
          </p:cNvPr>
          <p:cNvSpPr/>
          <p:nvPr/>
        </p:nvSpPr>
        <p:spPr>
          <a:xfrm>
            <a:off x="6619217" y="327916"/>
            <a:ext cx="1289949" cy="642651"/>
          </a:xfrm>
          <a:prstGeom prst="ellipse">
            <a:avLst/>
          </a:prstGeom>
          <a:no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bg2"/>
                </a:solidFill>
              </a:rPr>
              <a:t>Charger les fichiers sources</a:t>
            </a:r>
          </a:p>
        </p:txBody>
      </p:sp>
      <p:sp>
        <p:nvSpPr>
          <p:cNvPr id="10" name="Ellipse 9">
            <a:extLst>
              <a:ext uri="{FF2B5EF4-FFF2-40B4-BE49-F238E27FC236}">
                <a16:creationId xmlns:a16="http://schemas.microsoft.com/office/drawing/2014/main" id="{E3024D81-5093-4957-996E-7863B3F0752E}"/>
              </a:ext>
            </a:extLst>
          </p:cNvPr>
          <p:cNvSpPr/>
          <p:nvPr/>
        </p:nvSpPr>
        <p:spPr>
          <a:xfrm>
            <a:off x="5974243" y="961489"/>
            <a:ext cx="1289949" cy="642651"/>
          </a:xfrm>
          <a:prstGeom prst="ellipse">
            <a:avLst/>
          </a:prstGeom>
          <a:no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bg2"/>
                </a:solidFill>
              </a:rPr>
              <a:t>Consolider les fichiers sources</a:t>
            </a:r>
          </a:p>
        </p:txBody>
      </p:sp>
      <p:sp>
        <p:nvSpPr>
          <p:cNvPr id="11" name="Ellipse 10">
            <a:extLst>
              <a:ext uri="{FF2B5EF4-FFF2-40B4-BE49-F238E27FC236}">
                <a16:creationId xmlns:a16="http://schemas.microsoft.com/office/drawing/2014/main" id="{AB6E765E-1C94-4972-97F6-0F3CF5CFAA7F}"/>
              </a:ext>
            </a:extLst>
          </p:cNvPr>
          <p:cNvSpPr/>
          <p:nvPr/>
        </p:nvSpPr>
        <p:spPr>
          <a:xfrm>
            <a:off x="5329268" y="1588312"/>
            <a:ext cx="1289949" cy="642651"/>
          </a:xfrm>
          <a:prstGeom prst="ellipse">
            <a:avLst/>
          </a:prstGeom>
          <a:no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bg2"/>
                </a:solidFill>
              </a:rPr>
              <a:t>Charger les fichiers des paramètres des mesures </a:t>
            </a:r>
          </a:p>
        </p:txBody>
      </p:sp>
      <p:sp>
        <p:nvSpPr>
          <p:cNvPr id="13" name="Ellipse 12">
            <a:extLst>
              <a:ext uri="{FF2B5EF4-FFF2-40B4-BE49-F238E27FC236}">
                <a16:creationId xmlns:a16="http://schemas.microsoft.com/office/drawing/2014/main" id="{307DF5B5-A3F0-4296-8EF6-234E808C8C31}"/>
              </a:ext>
            </a:extLst>
          </p:cNvPr>
          <p:cNvSpPr/>
          <p:nvPr/>
        </p:nvSpPr>
        <p:spPr>
          <a:xfrm>
            <a:off x="4684293" y="2215135"/>
            <a:ext cx="1289949" cy="642651"/>
          </a:xfrm>
          <a:prstGeom prst="ellipse">
            <a:avLst/>
          </a:prstGeom>
          <a:no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bg2"/>
                </a:solidFill>
              </a:rPr>
              <a:t>Charger le fichier consolidé</a:t>
            </a:r>
          </a:p>
        </p:txBody>
      </p:sp>
      <p:sp>
        <p:nvSpPr>
          <p:cNvPr id="14" name="Ellipse 13">
            <a:extLst>
              <a:ext uri="{FF2B5EF4-FFF2-40B4-BE49-F238E27FC236}">
                <a16:creationId xmlns:a16="http://schemas.microsoft.com/office/drawing/2014/main" id="{52674916-F646-4613-AA9B-FCB6F38E7AB1}"/>
              </a:ext>
            </a:extLst>
          </p:cNvPr>
          <p:cNvSpPr/>
          <p:nvPr/>
        </p:nvSpPr>
        <p:spPr>
          <a:xfrm>
            <a:off x="4039318" y="2826130"/>
            <a:ext cx="1289949" cy="642651"/>
          </a:xfrm>
          <a:prstGeom prst="ellipse">
            <a:avLst/>
          </a:prstGeom>
          <a:no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bg2"/>
                </a:solidFill>
              </a:rPr>
              <a:t>Lancer l’analyse et prédiction</a:t>
            </a:r>
          </a:p>
        </p:txBody>
      </p:sp>
      <p:sp>
        <p:nvSpPr>
          <p:cNvPr id="15" name="Ellipse 14">
            <a:extLst>
              <a:ext uri="{FF2B5EF4-FFF2-40B4-BE49-F238E27FC236}">
                <a16:creationId xmlns:a16="http://schemas.microsoft.com/office/drawing/2014/main" id="{E417FA94-3471-4D29-97E8-67A1D0504019}"/>
              </a:ext>
            </a:extLst>
          </p:cNvPr>
          <p:cNvSpPr/>
          <p:nvPr/>
        </p:nvSpPr>
        <p:spPr>
          <a:xfrm>
            <a:off x="2763009" y="4205086"/>
            <a:ext cx="1289949" cy="642651"/>
          </a:xfrm>
          <a:prstGeom prst="ellipse">
            <a:avLst/>
          </a:prstGeom>
          <a:no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bg2"/>
                </a:solidFill>
              </a:rPr>
              <a:t>Envoyer les feedbacks sur les alertes reçus</a:t>
            </a:r>
          </a:p>
        </p:txBody>
      </p:sp>
      <p:sp>
        <p:nvSpPr>
          <p:cNvPr id="16" name="Ellipse 15">
            <a:extLst>
              <a:ext uri="{FF2B5EF4-FFF2-40B4-BE49-F238E27FC236}">
                <a16:creationId xmlns:a16="http://schemas.microsoft.com/office/drawing/2014/main" id="{D2945617-BF7C-4D90-8C3D-A4C2E25CFA44}"/>
              </a:ext>
            </a:extLst>
          </p:cNvPr>
          <p:cNvSpPr/>
          <p:nvPr/>
        </p:nvSpPr>
        <p:spPr>
          <a:xfrm>
            <a:off x="3394343" y="3484609"/>
            <a:ext cx="1289949" cy="642651"/>
          </a:xfrm>
          <a:prstGeom prst="ellipse">
            <a:avLst/>
          </a:prstGeom>
          <a:no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bg2"/>
                </a:solidFill>
              </a:rPr>
              <a:t>Envoyer les alertes appropriées à chaque HRBP</a:t>
            </a:r>
          </a:p>
        </p:txBody>
      </p:sp>
      <p:pic>
        <p:nvPicPr>
          <p:cNvPr id="17" name="Image 16">
            <a:extLst>
              <a:ext uri="{FF2B5EF4-FFF2-40B4-BE49-F238E27FC236}">
                <a16:creationId xmlns:a16="http://schemas.microsoft.com/office/drawing/2014/main" id="{9EF81E9B-D327-4833-87FA-3F03EF838ACB}"/>
              </a:ext>
            </a:extLst>
          </p:cNvPr>
          <p:cNvPicPr/>
          <p:nvPr/>
        </p:nvPicPr>
        <p:blipFill rotWithShape="1">
          <a:blip r:embed="rId3">
            <a:extLst>
              <a:ext uri="{28A0092B-C50C-407E-A947-70E740481C1C}">
                <a14:useLocalDpi xmlns:a14="http://schemas.microsoft.com/office/drawing/2010/main" val="0"/>
              </a:ext>
            </a:extLst>
          </a:blip>
          <a:srcRect l="81179" t="76899" r="9492" b="5748"/>
          <a:stretch/>
        </p:blipFill>
        <p:spPr>
          <a:xfrm>
            <a:off x="8150199" y="4118458"/>
            <a:ext cx="396016" cy="816564"/>
          </a:xfrm>
          <a:prstGeom prst="rect">
            <a:avLst/>
          </a:prstGeom>
        </p:spPr>
      </p:pic>
      <p:pic>
        <p:nvPicPr>
          <p:cNvPr id="18" name="Image 17">
            <a:extLst>
              <a:ext uri="{FF2B5EF4-FFF2-40B4-BE49-F238E27FC236}">
                <a16:creationId xmlns:a16="http://schemas.microsoft.com/office/drawing/2014/main" id="{ABF4A3EC-E998-4CF0-AA21-90A75F8B3F0E}"/>
              </a:ext>
            </a:extLst>
          </p:cNvPr>
          <p:cNvPicPr/>
          <p:nvPr/>
        </p:nvPicPr>
        <p:blipFill rotWithShape="1">
          <a:blip r:embed="rId3">
            <a:extLst>
              <a:ext uri="{28A0092B-C50C-407E-A947-70E740481C1C}">
                <a14:useLocalDpi xmlns:a14="http://schemas.microsoft.com/office/drawing/2010/main" val="0"/>
              </a:ext>
            </a:extLst>
          </a:blip>
          <a:srcRect l="81179" t="76899" r="9492" b="8340"/>
          <a:stretch/>
        </p:blipFill>
        <p:spPr>
          <a:xfrm>
            <a:off x="2545804" y="1516379"/>
            <a:ext cx="396016" cy="694622"/>
          </a:xfrm>
          <a:prstGeom prst="rect">
            <a:avLst/>
          </a:prstGeom>
        </p:spPr>
      </p:pic>
      <p:sp>
        <p:nvSpPr>
          <p:cNvPr id="6" name="ZoneTexte 5">
            <a:extLst>
              <a:ext uri="{FF2B5EF4-FFF2-40B4-BE49-F238E27FC236}">
                <a16:creationId xmlns:a16="http://schemas.microsoft.com/office/drawing/2014/main" id="{88A7AAF7-4E7B-43B0-9CDD-0A302758EE87}"/>
              </a:ext>
            </a:extLst>
          </p:cNvPr>
          <p:cNvSpPr txBox="1"/>
          <p:nvPr/>
        </p:nvSpPr>
        <p:spPr>
          <a:xfrm>
            <a:off x="2314058" y="2194912"/>
            <a:ext cx="777777" cy="369332"/>
          </a:xfrm>
          <a:prstGeom prst="rect">
            <a:avLst/>
          </a:prstGeom>
          <a:noFill/>
        </p:spPr>
        <p:txBody>
          <a:bodyPr wrap="none" rtlCol="0">
            <a:spAutoFit/>
          </a:bodyPr>
          <a:lstStyle/>
          <a:p>
            <a:r>
              <a:rPr lang="fr-FR" sz="900" dirty="0">
                <a:latin typeface="Calibri" panose="020F0502020204030204" pitchFamily="34" charset="0"/>
                <a:cs typeface="Calibri" panose="020F0502020204030204" pitchFamily="34" charset="0"/>
              </a:rPr>
              <a:t>Responsable</a:t>
            </a:r>
          </a:p>
          <a:p>
            <a:pPr algn="ctr"/>
            <a:r>
              <a:rPr lang="fr-FR" sz="900" dirty="0">
                <a:latin typeface="Calibri" panose="020F0502020204030204" pitchFamily="34" charset="0"/>
                <a:cs typeface="Calibri" panose="020F0502020204030204" pitchFamily="34" charset="0"/>
              </a:rPr>
              <a:t>RH</a:t>
            </a:r>
          </a:p>
        </p:txBody>
      </p:sp>
      <p:cxnSp>
        <p:nvCxnSpPr>
          <p:cNvPr id="19" name="Connecteur droit avec flèche 18">
            <a:extLst>
              <a:ext uri="{FF2B5EF4-FFF2-40B4-BE49-F238E27FC236}">
                <a16:creationId xmlns:a16="http://schemas.microsoft.com/office/drawing/2014/main" id="{97CB133B-97D8-49D9-9A5A-FF24FD26C99C}"/>
              </a:ext>
            </a:extLst>
          </p:cNvPr>
          <p:cNvCxnSpPr>
            <a:cxnSpLocks/>
            <a:stCxn id="18" idx="3"/>
            <a:endCxn id="5" idx="2"/>
          </p:cNvCxnSpPr>
          <p:nvPr/>
        </p:nvCxnSpPr>
        <p:spPr>
          <a:xfrm flipV="1">
            <a:off x="2941820" y="649242"/>
            <a:ext cx="3677397" cy="121444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1" name="Connecteur droit avec flèche 20">
            <a:extLst>
              <a:ext uri="{FF2B5EF4-FFF2-40B4-BE49-F238E27FC236}">
                <a16:creationId xmlns:a16="http://schemas.microsoft.com/office/drawing/2014/main" id="{9587A3AA-1B83-42D3-A916-7BF494702079}"/>
              </a:ext>
            </a:extLst>
          </p:cNvPr>
          <p:cNvCxnSpPr>
            <a:cxnSpLocks/>
            <a:stCxn id="18" idx="3"/>
            <a:endCxn id="10" idx="2"/>
          </p:cNvCxnSpPr>
          <p:nvPr/>
        </p:nvCxnSpPr>
        <p:spPr>
          <a:xfrm flipV="1">
            <a:off x="2941820" y="1282815"/>
            <a:ext cx="3032423" cy="58087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3" name="Connecteur droit avec flèche 22">
            <a:extLst>
              <a:ext uri="{FF2B5EF4-FFF2-40B4-BE49-F238E27FC236}">
                <a16:creationId xmlns:a16="http://schemas.microsoft.com/office/drawing/2014/main" id="{CFC825D3-5961-4E47-AB17-9E350D141E22}"/>
              </a:ext>
            </a:extLst>
          </p:cNvPr>
          <p:cNvCxnSpPr>
            <a:cxnSpLocks/>
            <a:stCxn id="18" idx="3"/>
            <a:endCxn id="11" idx="2"/>
          </p:cNvCxnSpPr>
          <p:nvPr/>
        </p:nvCxnSpPr>
        <p:spPr>
          <a:xfrm>
            <a:off x="2941820" y="1863690"/>
            <a:ext cx="2387448" cy="4594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7" name="Connecteur droit avec flèche 26">
            <a:extLst>
              <a:ext uri="{FF2B5EF4-FFF2-40B4-BE49-F238E27FC236}">
                <a16:creationId xmlns:a16="http://schemas.microsoft.com/office/drawing/2014/main" id="{95DB66DB-9244-4EA4-A08C-23A41F3C5B41}"/>
              </a:ext>
            </a:extLst>
          </p:cNvPr>
          <p:cNvCxnSpPr>
            <a:cxnSpLocks/>
            <a:stCxn id="18" idx="3"/>
            <a:endCxn id="13" idx="2"/>
          </p:cNvCxnSpPr>
          <p:nvPr/>
        </p:nvCxnSpPr>
        <p:spPr>
          <a:xfrm>
            <a:off x="2941820" y="1863690"/>
            <a:ext cx="1742473" cy="67277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9" name="Connecteur droit avec flèche 28">
            <a:extLst>
              <a:ext uri="{FF2B5EF4-FFF2-40B4-BE49-F238E27FC236}">
                <a16:creationId xmlns:a16="http://schemas.microsoft.com/office/drawing/2014/main" id="{30628B49-C5E2-4F1E-8BD1-FBDFF8BDD903}"/>
              </a:ext>
            </a:extLst>
          </p:cNvPr>
          <p:cNvCxnSpPr>
            <a:cxnSpLocks/>
            <a:stCxn id="18" idx="3"/>
            <a:endCxn id="14" idx="2"/>
          </p:cNvCxnSpPr>
          <p:nvPr/>
        </p:nvCxnSpPr>
        <p:spPr>
          <a:xfrm>
            <a:off x="2941820" y="1863690"/>
            <a:ext cx="1097498" cy="128376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2" name="Connecteur droit avec flèche 31">
            <a:extLst>
              <a:ext uri="{FF2B5EF4-FFF2-40B4-BE49-F238E27FC236}">
                <a16:creationId xmlns:a16="http://schemas.microsoft.com/office/drawing/2014/main" id="{30038476-1BEF-42C7-A2D9-5290E044CDAD}"/>
              </a:ext>
            </a:extLst>
          </p:cNvPr>
          <p:cNvCxnSpPr>
            <a:cxnSpLocks/>
            <a:stCxn id="18" idx="3"/>
            <a:endCxn id="16" idx="2"/>
          </p:cNvCxnSpPr>
          <p:nvPr/>
        </p:nvCxnSpPr>
        <p:spPr>
          <a:xfrm>
            <a:off x="2941820" y="1863690"/>
            <a:ext cx="452523" cy="194224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4" name="Connecteur droit avec flèche 33">
            <a:extLst>
              <a:ext uri="{FF2B5EF4-FFF2-40B4-BE49-F238E27FC236}">
                <a16:creationId xmlns:a16="http://schemas.microsoft.com/office/drawing/2014/main" id="{97C88001-8E34-4CAE-A417-8115B7E2B2CE}"/>
              </a:ext>
            </a:extLst>
          </p:cNvPr>
          <p:cNvCxnSpPr>
            <a:stCxn id="17" idx="1"/>
            <a:endCxn id="15" idx="6"/>
          </p:cNvCxnSpPr>
          <p:nvPr/>
        </p:nvCxnSpPr>
        <p:spPr>
          <a:xfrm flipH="1" flipV="1">
            <a:off x="4052958" y="4526412"/>
            <a:ext cx="4097241" cy="32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6" name="Connecteur droit avec flèche 35">
            <a:extLst>
              <a:ext uri="{FF2B5EF4-FFF2-40B4-BE49-F238E27FC236}">
                <a16:creationId xmlns:a16="http://schemas.microsoft.com/office/drawing/2014/main" id="{29A568EC-1CE1-4478-A4D5-A3D39E6E29F7}"/>
              </a:ext>
            </a:extLst>
          </p:cNvPr>
          <p:cNvCxnSpPr>
            <a:cxnSpLocks/>
            <a:endCxn id="17" idx="1"/>
          </p:cNvCxnSpPr>
          <p:nvPr/>
        </p:nvCxnSpPr>
        <p:spPr>
          <a:xfrm>
            <a:off x="4711746" y="3885246"/>
            <a:ext cx="3438453" cy="64149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7" name="ZoneTexte 36">
            <a:extLst>
              <a:ext uri="{FF2B5EF4-FFF2-40B4-BE49-F238E27FC236}">
                <a16:creationId xmlns:a16="http://schemas.microsoft.com/office/drawing/2014/main" id="{03438900-6788-43BE-B1F6-C343FFEFA833}"/>
              </a:ext>
            </a:extLst>
          </p:cNvPr>
          <p:cNvSpPr txBox="1"/>
          <p:nvPr/>
        </p:nvSpPr>
        <p:spPr>
          <a:xfrm rot="660503">
            <a:off x="5716668" y="3946241"/>
            <a:ext cx="835485" cy="230832"/>
          </a:xfrm>
          <a:prstGeom prst="rect">
            <a:avLst/>
          </a:prstGeom>
          <a:noFill/>
        </p:spPr>
        <p:txBody>
          <a:bodyPr wrap="none" rtlCol="0">
            <a:spAutoFit/>
          </a:bodyPr>
          <a:lstStyle/>
          <a:p>
            <a:r>
              <a:rPr lang="fr-FR" sz="900" dirty="0">
                <a:latin typeface="Calibri" panose="020F0502020204030204" pitchFamily="34" charset="0"/>
                <a:cs typeface="Calibri" panose="020F0502020204030204" pitchFamily="34" charset="0"/>
              </a:rPr>
              <a:t>« secondary »</a:t>
            </a:r>
          </a:p>
        </p:txBody>
      </p:sp>
      <p:sp>
        <p:nvSpPr>
          <p:cNvPr id="40" name="Rectangle : coins arrondis 39">
            <a:extLst>
              <a:ext uri="{FF2B5EF4-FFF2-40B4-BE49-F238E27FC236}">
                <a16:creationId xmlns:a16="http://schemas.microsoft.com/office/drawing/2014/main" id="{B93F77A9-F619-4F99-882E-4FD1AE24F822}"/>
              </a:ext>
            </a:extLst>
          </p:cNvPr>
          <p:cNvSpPr/>
          <p:nvPr/>
        </p:nvSpPr>
        <p:spPr>
          <a:xfrm>
            <a:off x="3327095" y="238664"/>
            <a:ext cx="4726236" cy="3942035"/>
          </a:xfrm>
          <a:prstGeom prst="roundRect">
            <a:avLst>
              <a:gd name="adj" fmla="val 4124"/>
            </a:avLst>
          </a:prstGeom>
          <a:noFill/>
          <a:ln w="9525">
            <a:solidFill>
              <a:srgbClr val="323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ZoneTexte 50">
            <a:extLst>
              <a:ext uri="{FF2B5EF4-FFF2-40B4-BE49-F238E27FC236}">
                <a16:creationId xmlns:a16="http://schemas.microsoft.com/office/drawing/2014/main" id="{98730A18-3EEB-49C4-8378-175D56BA333C}"/>
              </a:ext>
            </a:extLst>
          </p:cNvPr>
          <p:cNvSpPr txBox="1"/>
          <p:nvPr/>
        </p:nvSpPr>
        <p:spPr>
          <a:xfrm>
            <a:off x="4110154" y="224582"/>
            <a:ext cx="590226" cy="230832"/>
          </a:xfrm>
          <a:prstGeom prst="rect">
            <a:avLst/>
          </a:prstGeom>
          <a:noFill/>
        </p:spPr>
        <p:txBody>
          <a:bodyPr wrap="none" rtlCol="0">
            <a:spAutoFit/>
          </a:bodyPr>
          <a:lstStyle/>
          <a:p>
            <a:r>
              <a:rPr lang="fr-FR" sz="900" b="1" dirty="0">
                <a:latin typeface="Calibri" panose="020F0502020204030204" pitchFamily="34" charset="0"/>
                <a:cs typeface="Calibri" panose="020F0502020204030204" pitchFamily="34" charset="0"/>
              </a:rPr>
              <a:t>Système</a:t>
            </a:r>
          </a:p>
        </p:txBody>
      </p:sp>
      <p:sp>
        <p:nvSpPr>
          <p:cNvPr id="59" name="Parallélogramme 58">
            <a:extLst>
              <a:ext uri="{FF2B5EF4-FFF2-40B4-BE49-F238E27FC236}">
                <a16:creationId xmlns:a16="http://schemas.microsoft.com/office/drawing/2014/main" id="{DEFAED4B-6F27-4C5B-8DE4-82AEFC8DE934}"/>
              </a:ext>
            </a:extLst>
          </p:cNvPr>
          <p:cNvSpPr/>
          <p:nvPr/>
        </p:nvSpPr>
        <p:spPr>
          <a:xfrm>
            <a:off x="11824" y="4935024"/>
            <a:ext cx="234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Organisme d’accueil</a:t>
            </a:r>
          </a:p>
        </p:txBody>
      </p:sp>
      <p:sp>
        <p:nvSpPr>
          <p:cNvPr id="60" name="Parallélogramme 59">
            <a:extLst>
              <a:ext uri="{FF2B5EF4-FFF2-40B4-BE49-F238E27FC236}">
                <a16:creationId xmlns:a16="http://schemas.microsoft.com/office/drawing/2014/main" id="{CD3C9A7A-5AB1-48C1-ADDB-6AFB939E0F95}"/>
              </a:ext>
            </a:extLst>
          </p:cNvPr>
          <p:cNvSpPr/>
          <p:nvPr/>
        </p:nvSpPr>
        <p:spPr>
          <a:xfrm>
            <a:off x="4779815" y="4935023"/>
            <a:ext cx="216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2"/>
                </a:solidFill>
              </a:rPr>
              <a:t>Analyse et conception</a:t>
            </a:r>
          </a:p>
        </p:txBody>
      </p:sp>
      <p:sp>
        <p:nvSpPr>
          <p:cNvPr id="61" name="Parallélogramme 60">
            <a:extLst>
              <a:ext uri="{FF2B5EF4-FFF2-40B4-BE49-F238E27FC236}">
                <a16:creationId xmlns:a16="http://schemas.microsoft.com/office/drawing/2014/main" id="{E874DBA7-807B-4E47-BE1A-7669EC8780AC}"/>
              </a:ext>
            </a:extLst>
          </p:cNvPr>
          <p:cNvSpPr/>
          <p:nvPr/>
        </p:nvSpPr>
        <p:spPr>
          <a:xfrm>
            <a:off x="6865020" y="4935023"/>
            <a:ext cx="2278979" cy="216000"/>
          </a:xfrm>
          <a:prstGeom prst="parallelogram">
            <a:avLst/>
          </a:prstGeom>
          <a:solidFill>
            <a:srgbClr val="CBD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Réalisation</a:t>
            </a:r>
          </a:p>
        </p:txBody>
      </p:sp>
      <p:sp>
        <p:nvSpPr>
          <p:cNvPr id="62" name="Parallélogramme 61">
            <a:extLst>
              <a:ext uri="{FF2B5EF4-FFF2-40B4-BE49-F238E27FC236}">
                <a16:creationId xmlns:a16="http://schemas.microsoft.com/office/drawing/2014/main" id="{9AED480B-BD53-4C89-967F-F9C608CCBAC5}"/>
              </a:ext>
            </a:extLst>
          </p:cNvPr>
          <p:cNvSpPr/>
          <p:nvPr/>
        </p:nvSpPr>
        <p:spPr>
          <a:xfrm>
            <a:off x="2278979" y="4935023"/>
            <a:ext cx="2556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Contexte générale de projet</a:t>
            </a:r>
          </a:p>
        </p:txBody>
      </p:sp>
    </p:spTree>
    <p:extLst>
      <p:ext uri="{BB962C8B-B14F-4D97-AF65-F5344CB8AC3E}">
        <p14:creationId xmlns:p14="http://schemas.microsoft.com/office/powerpoint/2010/main" val="2254214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down)">
                                      <p:cBhvr>
                                        <p:cTn id="14" dur="500"/>
                                        <p:tgtEl>
                                          <p:spTgt spid="19"/>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500"/>
                                        <p:tgtEl>
                                          <p:spTgt spid="21"/>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500"/>
                                        <p:tgtEl>
                                          <p:spTgt spid="23"/>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par>
                          <p:cTn id="35" fill="hold">
                            <p:stCondLst>
                              <p:cond delay="3500"/>
                            </p:stCondLst>
                            <p:childTnLst>
                              <p:par>
                                <p:cTn id="36" presetID="22" presetClass="entr" presetSubtype="8" fill="hold"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500"/>
                                        <p:tgtEl>
                                          <p:spTgt spid="27"/>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par>
                          <p:cTn id="43" fill="hold">
                            <p:stCondLst>
                              <p:cond delay="4500"/>
                            </p:stCondLst>
                            <p:childTnLst>
                              <p:par>
                                <p:cTn id="44" presetID="22" presetClass="entr" presetSubtype="1" fill="hold" nodeType="after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up)">
                                      <p:cBhvr>
                                        <p:cTn id="46" dur="500"/>
                                        <p:tgtEl>
                                          <p:spTgt spid="29"/>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childTnLst>
                          </p:cTn>
                        </p:par>
                        <p:par>
                          <p:cTn id="51" fill="hold">
                            <p:stCondLst>
                              <p:cond delay="5500"/>
                            </p:stCondLst>
                            <p:childTnLst>
                              <p:par>
                                <p:cTn id="52" presetID="22" presetClass="entr" presetSubtype="1" fill="hold" nodeType="after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wipe(up)">
                                      <p:cBhvr>
                                        <p:cTn id="54" dur="500"/>
                                        <p:tgtEl>
                                          <p:spTgt spid="32"/>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childTnLst>
                          </p:cTn>
                        </p:par>
                        <p:par>
                          <p:cTn id="59" fill="hold">
                            <p:stCondLst>
                              <p:cond delay="6500"/>
                            </p:stCondLst>
                            <p:childTnLst>
                              <p:par>
                                <p:cTn id="60" presetID="22" presetClass="entr" presetSubtype="1" fill="hold" nodeType="after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wipe(up)">
                                      <p:cBhvr>
                                        <p:cTn id="62" dur="500"/>
                                        <p:tgtEl>
                                          <p:spTgt spid="3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500"/>
                                        <p:tgtEl>
                                          <p:spTgt spid="37"/>
                                        </p:tgtEl>
                                      </p:cBhvr>
                                    </p:animEffect>
                                  </p:childTnLst>
                                </p:cTn>
                              </p:par>
                            </p:childTnLst>
                          </p:cTn>
                        </p:par>
                        <p:par>
                          <p:cTn id="66" fill="hold">
                            <p:stCondLst>
                              <p:cond delay="7000"/>
                            </p:stCondLst>
                            <p:childTnLst>
                              <p:par>
                                <p:cTn id="67" presetID="10" presetClass="entr" presetSubtype="0" fill="hold" nodeType="after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fade">
                                      <p:cBhvr>
                                        <p:cTn id="69" dur="500"/>
                                        <p:tgtEl>
                                          <p:spTgt spid="17"/>
                                        </p:tgtEl>
                                      </p:cBhvr>
                                    </p:animEffect>
                                  </p:childTnLst>
                                </p:cTn>
                              </p:par>
                            </p:childTnLst>
                          </p:cTn>
                        </p:par>
                        <p:par>
                          <p:cTn id="70" fill="hold">
                            <p:stCondLst>
                              <p:cond delay="7500"/>
                            </p:stCondLst>
                            <p:childTnLst>
                              <p:par>
                                <p:cTn id="71" presetID="22" presetClass="entr" presetSubtype="2" fill="hold" nodeType="after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wipe(right)">
                                      <p:cBhvr>
                                        <p:cTn id="73" dur="500"/>
                                        <p:tgtEl>
                                          <p:spTgt spid="34"/>
                                        </p:tgtEl>
                                      </p:cBhvr>
                                    </p:animEffect>
                                  </p:childTnLst>
                                </p:cTn>
                              </p:par>
                            </p:childTnLst>
                          </p:cTn>
                        </p:par>
                        <p:par>
                          <p:cTn id="74" fill="hold">
                            <p:stCondLst>
                              <p:cond delay="8000"/>
                            </p:stCondLst>
                            <p:childTnLst>
                              <p:par>
                                <p:cTn id="75" presetID="10" presetClass="entr" presetSubtype="0" fill="hold" grpId="0" nodeType="after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fade">
                                      <p:cBhvr>
                                        <p:cTn id="77" dur="500"/>
                                        <p:tgtEl>
                                          <p:spTgt spid="15"/>
                                        </p:tgtEl>
                                      </p:cBhvr>
                                    </p:animEffect>
                                  </p:childTnLst>
                                </p:cTn>
                              </p:par>
                            </p:childTnLst>
                          </p:cTn>
                        </p:par>
                      </p:childTnLst>
                    </p:cTn>
                  </p:par>
                  <p:par>
                    <p:cTn id="78" fill="hold">
                      <p:stCondLst>
                        <p:cond delay="indefinite"/>
                      </p:stCondLst>
                      <p:childTnLst>
                        <p:par>
                          <p:cTn id="79" fill="hold">
                            <p:stCondLst>
                              <p:cond delay="0"/>
                            </p:stCondLst>
                            <p:childTnLst>
                              <p:par>
                                <p:cTn id="80" presetID="21" presetClass="entr" presetSubtype="1" fill="hold" grpId="0" nodeType="clickEffect">
                                  <p:stCondLst>
                                    <p:cond delay="0"/>
                                  </p:stCondLst>
                                  <p:childTnLst>
                                    <p:set>
                                      <p:cBhvr>
                                        <p:cTn id="81" dur="1" fill="hold">
                                          <p:stCondLst>
                                            <p:cond delay="0"/>
                                          </p:stCondLst>
                                        </p:cTn>
                                        <p:tgtEl>
                                          <p:spTgt spid="40"/>
                                        </p:tgtEl>
                                        <p:attrNameLst>
                                          <p:attrName>style.visibility</p:attrName>
                                        </p:attrNameLst>
                                      </p:cBhvr>
                                      <p:to>
                                        <p:strVal val="visible"/>
                                      </p:to>
                                    </p:set>
                                    <p:animEffect transition="in" filter="wheel(1)">
                                      <p:cBhvr>
                                        <p:cTn id="82" dur="2000"/>
                                        <p:tgtEl>
                                          <p:spTgt spid="40"/>
                                        </p:tgtEl>
                                      </p:cBhvr>
                                    </p:animEffect>
                                  </p:childTnLst>
                                </p:cTn>
                              </p:par>
                            </p:childTnLst>
                          </p:cTn>
                        </p:par>
                        <p:par>
                          <p:cTn id="83" fill="hold">
                            <p:stCondLst>
                              <p:cond delay="2000"/>
                            </p:stCondLst>
                            <p:childTnLst>
                              <p:par>
                                <p:cTn id="84" presetID="10" presetClass="entr" presetSubtype="0" fill="hold" grpId="0" nodeType="afterEffect">
                                  <p:stCondLst>
                                    <p:cond delay="0"/>
                                  </p:stCondLst>
                                  <p:childTnLst>
                                    <p:set>
                                      <p:cBhvr>
                                        <p:cTn id="85" dur="1" fill="hold">
                                          <p:stCondLst>
                                            <p:cond delay="0"/>
                                          </p:stCondLst>
                                        </p:cTn>
                                        <p:tgtEl>
                                          <p:spTgt spid="51"/>
                                        </p:tgtEl>
                                        <p:attrNameLst>
                                          <p:attrName>style.visibility</p:attrName>
                                        </p:attrNameLst>
                                      </p:cBhvr>
                                      <p:to>
                                        <p:strVal val="visible"/>
                                      </p:to>
                                    </p:set>
                                    <p:animEffect transition="in" filter="fade">
                                      <p:cBhvr>
                                        <p:cTn id="8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P spid="13" grpId="0" animBg="1"/>
      <p:bldP spid="14" grpId="0" animBg="1"/>
      <p:bldP spid="15" grpId="0" animBg="1"/>
      <p:bldP spid="16" grpId="0" animBg="1"/>
      <p:bldP spid="6" grpId="0"/>
      <p:bldP spid="37" grpId="0"/>
      <p:bldP spid="40" grpId="0" animBg="1"/>
      <p:bldP spid="5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élogramme 11">
            <a:extLst>
              <a:ext uri="{FF2B5EF4-FFF2-40B4-BE49-F238E27FC236}">
                <a16:creationId xmlns:a16="http://schemas.microsoft.com/office/drawing/2014/main" id="{9BA820AD-4D68-444B-A51B-7B7CA0AFE621}"/>
              </a:ext>
            </a:extLst>
          </p:cNvPr>
          <p:cNvSpPr/>
          <p:nvPr/>
        </p:nvSpPr>
        <p:spPr>
          <a:xfrm>
            <a:off x="0" y="-2373"/>
            <a:ext cx="4140000" cy="428756"/>
          </a:xfrm>
          <a:prstGeom prst="parallelogram">
            <a:avLst/>
          </a:prstGeom>
          <a:solidFill>
            <a:srgbClr val="323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b="1" dirty="0">
                <a:latin typeface="Calibri" panose="020F0502020204030204" pitchFamily="34" charset="0"/>
                <a:cs typeface="Calibri" panose="020F0502020204030204" pitchFamily="34" charset="0"/>
              </a:rPr>
              <a:t>Conception</a:t>
            </a:r>
          </a:p>
        </p:txBody>
      </p:sp>
      <p:sp>
        <p:nvSpPr>
          <p:cNvPr id="2" name="ZoneTexte 1">
            <a:extLst>
              <a:ext uri="{FF2B5EF4-FFF2-40B4-BE49-F238E27FC236}">
                <a16:creationId xmlns:a16="http://schemas.microsoft.com/office/drawing/2014/main" id="{8DCC38BA-75DE-44BB-8548-D7776D1B0A6B}"/>
              </a:ext>
            </a:extLst>
          </p:cNvPr>
          <p:cNvSpPr txBox="1"/>
          <p:nvPr/>
        </p:nvSpPr>
        <p:spPr>
          <a:xfrm>
            <a:off x="4112016" y="115524"/>
            <a:ext cx="2238113" cy="464871"/>
          </a:xfrm>
          <a:prstGeom prst="rect">
            <a:avLst/>
          </a:prstGeom>
          <a:noFill/>
        </p:spPr>
        <p:txBody>
          <a:bodyPr wrap="none" rtlCol="0">
            <a:spAutoFit/>
          </a:bodyPr>
          <a:lstStyle/>
          <a:p>
            <a:pPr>
              <a:lnSpc>
                <a:spcPct val="150000"/>
              </a:lnSpc>
            </a:pPr>
            <a:r>
              <a:rPr lang="fr-FR" sz="1800" b="1" dirty="0">
                <a:solidFill>
                  <a:schemeClr val="bg2"/>
                </a:solidFill>
                <a:latin typeface="Calibri" panose="020F0502020204030204" pitchFamily="34" charset="0"/>
                <a:cs typeface="Calibri" panose="020F0502020204030204" pitchFamily="34" charset="0"/>
              </a:rPr>
              <a:t>Diagramme d’activité</a:t>
            </a:r>
          </a:p>
        </p:txBody>
      </p:sp>
      <p:sp>
        <p:nvSpPr>
          <p:cNvPr id="3" name="Espace réservé du numéro de diapositive 2">
            <a:extLst>
              <a:ext uri="{FF2B5EF4-FFF2-40B4-BE49-F238E27FC236}">
                <a16:creationId xmlns:a16="http://schemas.microsoft.com/office/drawing/2014/main" id="{F5DAFDAD-B532-4F81-899C-01DD4AA716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a:t>
            </a:fld>
            <a:endParaRPr lang="fr-FR" dirty="0"/>
          </a:p>
        </p:txBody>
      </p:sp>
      <p:grpSp>
        <p:nvGrpSpPr>
          <p:cNvPr id="14" name="Groupe 13">
            <a:extLst>
              <a:ext uri="{FF2B5EF4-FFF2-40B4-BE49-F238E27FC236}">
                <a16:creationId xmlns:a16="http://schemas.microsoft.com/office/drawing/2014/main" id="{85799A2E-0949-4992-ABD9-C8076F2F0442}"/>
              </a:ext>
            </a:extLst>
          </p:cNvPr>
          <p:cNvGrpSpPr/>
          <p:nvPr/>
        </p:nvGrpSpPr>
        <p:grpSpPr>
          <a:xfrm>
            <a:off x="6761561" y="838199"/>
            <a:ext cx="1080000" cy="3420000"/>
            <a:chOff x="7342909" y="838199"/>
            <a:chExt cx="1080000" cy="3240000"/>
          </a:xfrm>
        </p:grpSpPr>
        <p:sp>
          <p:nvSpPr>
            <p:cNvPr id="5" name="Rectangle : coins arrondis 4">
              <a:extLst>
                <a:ext uri="{FF2B5EF4-FFF2-40B4-BE49-F238E27FC236}">
                  <a16:creationId xmlns:a16="http://schemas.microsoft.com/office/drawing/2014/main" id="{B4789233-B6ED-4E67-A996-C259FB1688E7}"/>
                </a:ext>
              </a:extLst>
            </p:cNvPr>
            <p:cNvSpPr/>
            <p:nvPr/>
          </p:nvSpPr>
          <p:spPr>
            <a:xfrm>
              <a:off x="7342909" y="838199"/>
              <a:ext cx="1080000" cy="3240000"/>
            </a:xfrm>
            <a:prstGeom prst="roundRect">
              <a:avLst>
                <a:gd name="adj" fmla="val 6842"/>
              </a:avLst>
            </a:prstGeom>
            <a:noFill/>
            <a:ln w="12700">
              <a:solidFill>
                <a:srgbClr val="323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 name="Connecteur droit 6">
              <a:extLst>
                <a:ext uri="{FF2B5EF4-FFF2-40B4-BE49-F238E27FC236}">
                  <a16:creationId xmlns:a16="http://schemas.microsoft.com/office/drawing/2014/main" id="{3DA3243E-E50B-44EB-AEBF-06D0CE9FE202}"/>
                </a:ext>
              </a:extLst>
            </p:cNvPr>
            <p:cNvCxnSpPr>
              <a:cxnSpLocks/>
            </p:cNvCxnSpPr>
            <p:nvPr/>
          </p:nvCxnSpPr>
          <p:spPr>
            <a:xfrm>
              <a:off x="7342909" y="1032161"/>
              <a:ext cx="1080000" cy="0"/>
            </a:xfrm>
            <a:prstGeom prst="line">
              <a:avLst/>
            </a:prstGeom>
            <a:ln w="12700">
              <a:solidFill>
                <a:srgbClr val="32303F"/>
              </a:solidFill>
            </a:ln>
          </p:spPr>
          <p:style>
            <a:lnRef idx="1">
              <a:schemeClr val="accent1"/>
            </a:lnRef>
            <a:fillRef idx="0">
              <a:schemeClr val="accent1"/>
            </a:fillRef>
            <a:effectRef idx="0">
              <a:schemeClr val="accent1"/>
            </a:effectRef>
            <a:fontRef idx="minor">
              <a:schemeClr val="tx1"/>
            </a:fontRef>
          </p:style>
        </p:cxnSp>
      </p:grpSp>
      <p:grpSp>
        <p:nvGrpSpPr>
          <p:cNvPr id="15" name="Groupe 14">
            <a:extLst>
              <a:ext uri="{FF2B5EF4-FFF2-40B4-BE49-F238E27FC236}">
                <a16:creationId xmlns:a16="http://schemas.microsoft.com/office/drawing/2014/main" id="{46AFF189-6C98-4F5B-99FE-8C828F61A64E}"/>
              </a:ext>
            </a:extLst>
          </p:cNvPr>
          <p:cNvGrpSpPr/>
          <p:nvPr/>
        </p:nvGrpSpPr>
        <p:grpSpPr>
          <a:xfrm>
            <a:off x="5431525" y="838199"/>
            <a:ext cx="1080000" cy="3420000"/>
            <a:chOff x="7342909" y="838199"/>
            <a:chExt cx="1080000" cy="3240000"/>
          </a:xfrm>
        </p:grpSpPr>
        <p:sp>
          <p:nvSpPr>
            <p:cNvPr id="16" name="Rectangle : coins arrondis 15">
              <a:extLst>
                <a:ext uri="{FF2B5EF4-FFF2-40B4-BE49-F238E27FC236}">
                  <a16:creationId xmlns:a16="http://schemas.microsoft.com/office/drawing/2014/main" id="{D90D54F7-742D-47D9-BCDB-1E6FF5B5FC2E}"/>
                </a:ext>
              </a:extLst>
            </p:cNvPr>
            <p:cNvSpPr/>
            <p:nvPr/>
          </p:nvSpPr>
          <p:spPr>
            <a:xfrm>
              <a:off x="7342909" y="838199"/>
              <a:ext cx="1080000" cy="3240000"/>
            </a:xfrm>
            <a:prstGeom prst="roundRect">
              <a:avLst>
                <a:gd name="adj" fmla="val 6842"/>
              </a:avLst>
            </a:prstGeom>
            <a:noFill/>
            <a:ln w="12700">
              <a:solidFill>
                <a:srgbClr val="323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7" name="Connecteur droit 16">
              <a:extLst>
                <a:ext uri="{FF2B5EF4-FFF2-40B4-BE49-F238E27FC236}">
                  <a16:creationId xmlns:a16="http://schemas.microsoft.com/office/drawing/2014/main" id="{3D811B86-D6DD-4B0D-9B56-906A0DAEB928}"/>
                </a:ext>
              </a:extLst>
            </p:cNvPr>
            <p:cNvCxnSpPr>
              <a:cxnSpLocks/>
            </p:cNvCxnSpPr>
            <p:nvPr/>
          </p:nvCxnSpPr>
          <p:spPr>
            <a:xfrm>
              <a:off x="7342909" y="1032161"/>
              <a:ext cx="1080000" cy="0"/>
            </a:xfrm>
            <a:prstGeom prst="line">
              <a:avLst/>
            </a:prstGeom>
            <a:ln w="12700">
              <a:solidFill>
                <a:srgbClr val="32303F"/>
              </a:solidFill>
            </a:ln>
          </p:spPr>
          <p:style>
            <a:lnRef idx="1">
              <a:schemeClr val="accent1"/>
            </a:lnRef>
            <a:fillRef idx="0">
              <a:schemeClr val="accent1"/>
            </a:fillRef>
            <a:effectRef idx="0">
              <a:schemeClr val="accent1"/>
            </a:effectRef>
            <a:fontRef idx="minor">
              <a:schemeClr val="tx1"/>
            </a:fontRef>
          </p:style>
        </p:cxnSp>
      </p:grpSp>
      <p:grpSp>
        <p:nvGrpSpPr>
          <p:cNvPr id="18" name="Groupe 17">
            <a:extLst>
              <a:ext uri="{FF2B5EF4-FFF2-40B4-BE49-F238E27FC236}">
                <a16:creationId xmlns:a16="http://schemas.microsoft.com/office/drawing/2014/main" id="{36FE42FD-9548-4DB1-884C-5D7498EDA9C7}"/>
              </a:ext>
            </a:extLst>
          </p:cNvPr>
          <p:cNvGrpSpPr/>
          <p:nvPr/>
        </p:nvGrpSpPr>
        <p:grpSpPr>
          <a:xfrm>
            <a:off x="4109725" y="830176"/>
            <a:ext cx="1080000" cy="3420000"/>
            <a:chOff x="7342909" y="838199"/>
            <a:chExt cx="1080000" cy="3240000"/>
          </a:xfrm>
        </p:grpSpPr>
        <p:sp>
          <p:nvSpPr>
            <p:cNvPr id="19" name="Rectangle : coins arrondis 18">
              <a:extLst>
                <a:ext uri="{FF2B5EF4-FFF2-40B4-BE49-F238E27FC236}">
                  <a16:creationId xmlns:a16="http://schemas.microsoft.com/office/drawing/2014/main" id="{472A133A-3D86-4C7D-B424-41A8FBE00413}"/>
                </a:ext>
              </a:extLst>
            </p:cNvPr>
            <p:cNvSpPr/>
            <p:nvPr/>
          </p:nvSpPr>
          <p:spPr>
            <a:xfrm>
              <a:off x="7342909" y="838199"/>
              <a:ext cx="1080000" cy="3240000"/>
            </a:xfrm>
            <a:prstGeom prst="roundRect">
              <a:avLst>
                <a:gd name="adj" fmla="val 6842"/>
              </a:avLst>
            </a:prstGeom>
            <a:noFill/>
            <a:ln w="12700">
              <a:solidFill>
                <a:srgbClr val="323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0" name="Connecteur droit 19">
              <a:extLst>
                <a:ext uri="{FF2B5EF4-FFF2-40B4-BE49-F238E27FC236}">
                  <a16:creationId xmlns:a16="http://schemas.microsoft.com/office/drawing/2014/main" id="{D6071E1E-8189-408C-AAD4-2AA58C208B68}"/>
                </a:ext>
              </a:extLst>
            </p:cNvPr>
            <p:cNvCxnSpPr>
              <a:cxnSpLocks/>
            </p:cNvCxnSpPr>
            <p:nvPr/>
          </p:nvCxnSpPr>
          <p:spPr>
            <a:xfrm>
              <a:off x="7342909" y="1032161"/>
              <a:ext cx="1080000" cy="0"/>
            </a:xfrm>
            <a:prstGeom prst="line">
              <a:avLst/>
            </a:prstGeom>
            <a:ln w="12700">
              <a:solidFill>
                <a:srgbClr val="32303F"/>
              </a:solidFill>
            </a:ln>
          </p:spPr>
          <p:style>
            <a:lnRef idx="1">
              <a:schemeClr val="accent1"/>
            </a:lnRef>
            <a:fillRef idx="0">
              <a:schemeClr val="accent1"/>
            </a:fillRef>
            <a:effectRef idx="0">
              <a:schemeClr val="accent1"/>
            </a:effectRef>
            <a:fontRef idx="minor">
              <a:schemeClr val="tx1"/>
            </a:fontRef>
          </p:style>
        </p:cxnSp>
      </p:grpSp>
      <p:grpSp>
        <p:nvGrpSpPr>
          <p:cNvPr id="21" name="Groupe 20">
            <a:extLst>
              <a:ext uri="{FF2B5EF4-FFF2-40B4-BE49-F238E27FC236}">
                <a16:creationId xmlns:a16="http://schemas.microsoft.com/office/drawing/2014/main" id="{E8872C62-60FA-49F6-A7A0-55EDED90AD4C}"/>
              </a:ext>
            </a:extLst>
          </p:cNvPr>
          <p:cNvGrpSpPr/>
          <p:nvPr/>
        </p:nvGrpSpPr>
        <p:grpSpPr>
          <a:xfrm>
            <a:off x="2771453" y="838199"/>
            <a:ext cx="1080000" cy="3420000"/>
            <a:chOff x="7342909" y="838199"/>
            <a:chExt cx="1080000" cy="3240000"/>
          </a:xfrm>
        </p:grpSpPr>
        <p:sp>
          <p:nvSpPr>
            <p:cNvPr id="22" name="Rectangle : coins arrondis 21">
              <a:extLst>
                <a:ext uri="{FF2B5EF4-FFF2-40B4-BE49-F238E27FC236}">
                  <a16:creationId xmlns:a16="http://schemas.microsoft.com/office/drawing/2014/main" id="{BC9E30D5-BF37-4481-9F48-52FF05ABE381}"/>
                </a:ext>
              </a:extLst>
            </p:cNvPr>
            <p:cNvSpPr/>
            <p:nvPr/>
          </p:nvSpPr>
          <p:spPr>
            <a:xfrm>
              <a:off x="7342909" y="838199"/>
              <a:ext cx="1080000" cy="3240000"/>
            </a:xfrm>
            <a:prstGeom prst="roundRect">
              <a:avLst>
                <a:gd name="adj" fmla="val 6842"/>
              </a:avLst>
            </a:prstGeom>
            <a:noFill/>
            <a:ln w="12700">
              <a:solidFill>
                <a:srgbClr val="323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3" name="Connecteur droit 22">
              <a:extLst>
                <a:ext uri="{FF2B5EF4-FFF2-40B4-BE49-F238E27FC236}">
                  <a16:creationId xmlns:a16="http://schemas.microsoft.com/office/drawing/2014/main" id="{E80CF22F-05D4-4FA2-B466-58D22D2B058F}"/>
                </a:ext>
              </a:extLst>
            </p:cNvPr>
            <p:cNvCxnSpPr>
              <a:cxnSpLocks/>
            </p:cNvCxnSpPr>
            <p:nvPr/>
          </p:nvCxnSpPr>
          <p:spPr>
            <a:xfrm>
              <a:off x="7342909" y="1032161"/>
              <a:ext cx="1080000" cy="0"/>
            </a:xfrm>
            <a:prstGeom prst="line">
              <a:avLst/>
            </a:prstGeom>
            <a:ln w="12700">
              <a:solidFill>
                <a:srgbClr val="32303F"/>
              </a:solidFill>
            </a:ln>
          </p:spPr>
          <p:style>
            <a:lnRef idx="1">
              <a:schemeClr val="accent1"/>
            </a:lnRef>
            <a:fillRef idx="0">
              <a:schemeClr val="accent1"/>
            </a:fillRef>
            <a:effectRef idx="0">
              <a:schemeClr val="accent1"/>
            </a:effectRef>
            <a:fontRef idx="minor">
              <a:schemeClr val="tx1"/>
            </a:fontRef>
          </p:style>
        </p:cxnSp>
      </p:grpSp>
      <p:sp>
        <p:nvSpPr>
          <p:cNvPr id="25" name="Rectangle : coins arrondis 24">
            <a:extLst>
              <a:ext uri="{FF2B5EF4-FFF2-40B4-BE49-F238E27FC236}">
                <a16:creationId xmlns:a16="http://schemas.microsoft.com/office/drawing/2014/main" id="{26571BDA-9451-4AF9-9FC0-4DCC675BC6F6}"/>
              </a:ext>
            </a:extLst>
          </p:cNvPr>
          <p:cNvSpPr/>
          <p:nvPr/>
        </p:nvSpPr>
        <p:spPr>
          <a:xfrm>
            <a:off x="1469779" y="855138"/>
            <a:ext cx="1080000" cy="4021661"/>
          </a:xfrm>
          <a:prstGeom prst="roundRect">
            <a:avLst>
              <a:gd name="adj" fmla="val 6842"/>
            </a:avLst>
          </a:prstGeom>
          <a:noFill/>
          <a:ln w="12700">
            <a:solidFill>
              <a:srgbClr val="323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6" name="Connecteur droit 25">
            <a:extLst>
              <a:ext uri="{FF2B5EF4-FFF2-40B4-BE49-F238E27FC236}">
                <a16:creationId xmlns:a16="http://schemas.microsoft.com/office/drawing/2014/main" id="{B2F2A75B-3689-4399-A4C3-6819C81E18EE}"/>
              </a:ext>
            </a:extLst>
          </p:cNvPr>
          <p:cNvCxnSpPr>
            <a:cxnSpLocks/>
          </p:cNvCxnSpPr>
          <p:nvPr/>
        </p:nvCxnSpPr>
        <p:spPr>
          <a:xfrm>
            <a:off x="1469779" y="1053502"/>
            <a:ext cx="1080000" cy="0"/>
          </a:xfrm>
          <a:prstGeom prst="line">
            <a:avLst/>
          </a:prstGeom>
          <a:ln w="12700">
            <a:solidFill>
              <a:srgbClr val="32303F"/>
            </a:solidFill>
          </a:ln>
        </p:spPr>
        <p:style>
          <a:lnRef idx="1">
            <a:schemeClr val="accent1"/>
          </a:lnRef>
          <a:fillRef idx="0">
            <a:schemeClr val="accent1"/>
          </a:fillRef>
          <a:effectRef idx="0">
            <a:schemeClr val="accent1"/>
          </a:effectRef>
          <a:fontRef idx="minor">
            <a:schemeClr val="tx1"/>
          </a:fontRef>
        </p:style>
      </p:cxnSp>
      <p:sp>
        <p:nvSpPr>
          <p:cNvPr id="27" name="Rectangle : coins arrondis 26">
            <a:extLst>
              <a:ext uri="{FF2B5EF4-FFF2-40B4-BE49-F238E27FC236}">
                <a16:creationId xmlns:a16="http://schemas.microsoft.com/office/drawing/2014/main" id="{C360603D-2944-49AC-8087-862DF49A124A}"/>
              </a:ext>
            </a:extLst>
          </p:cNvPr>
          <p:cNvSpPr/>
          <p:nvPr/>
        </p:nvSpPr>
        <p:spPr>
          <a:xfrm>
            <a:off x="1625535" y="1444338"/>
            <a:ext cx="756000" cy="360000"/>
          </a:xfrm>
          <a:prstGeom prst="roundRect">
            <a:avLst/>
          </a:prstGeom>
          <a:noFill/>
          <a:ln w="9525">
            <a:solidFill>
              <a:srgbClr val="323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dirty="0">
                <a:solidFill>
                  <a:schemeClr val="bg2"/>
                </a:solidFill>
              </a:rPr>
              <a:t>Chargement des données de fichiers sources</a:t>
            </a:r>
          </a:p>
        </p:txBody>
      </p:sp>
      <p:sp>
        <p:nvSpPr>
          <p:cNvPr id="28" name="Rectangle : coins arrondis 27">
            <a:extLst>
              <a:ext uri="{FF2B5EF4-FFF2-40B4-BE49-F238E27FC236}">
                <a16:creationId xmlns:a16="http://schemas.microsoft.com/office/drawing/2014/main" id="{A7262B46-70F1-43A6-B023-D4F0232B389C}"/>
              </a:ext>
            </a:extLst>
          </p:cNvPr>
          <p:cNvSpPr/>
          <p:nvPr/>
        </p:nvSpPr>
        <p:spPr>
          <a:xfrm>
            <a:off x="2933453" y="1443978"/>
            <a:ext cx="756000" cy="360360"/>
          </a:xfrm>
          <a:prstGeom prst="roundRect">
            <a:avLst/>
          </a:prstGeom>
          <a:noFill/>
          <a:ln w="9525">
            <a:solidFill>
              <a:srgbClr val="323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dirty="0">
                <a:solidFill>
                  <a:schemeClr val="bg2"/>
                </a:solidFill>
              </a:rPr>
              <a:t>Consolidation des fichiers sources</a:t>
            </a:r>
          </a:p>
        </p:txBody>
      </p:sp>
      <p:sp>
        <p:nvSpPr>
          <p:cNvPr id="29" name="Rectangle : coins arrondis 28">
            <a:extLst>
              <a:ext uri="{FF2B5EF4-FFF2-40B4-BE49-F238E27FC236}">
                <a16:creationId xmlns:a16="http://schemas.microsoft.com/office/drawing/2014/main" id="{A604D4E0-71F8-4EE6-8F9F-CA060D83B17B}"/>
              </a:ext>
            </a:extLst>
          </p:cNvPr>
          <p:cNvSpPr/>
          <p:nvPr/>
        </p:nvSpPr>
        <p:spPr>
          <a:xfrm>
            <a:off x="4277670" y="1627344"/>
            <a:ext cx="756000" cy="360000"/>
          </a:xfrm>
          <a:prstGeom prst="roundRect">
            <a:avLst/>
          </a:prstGeom>
          <a:noFill/>
          <a:ln w="9525">
            <a:solidFill>
              <a:srgbClr val="323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dirty="0">
                <a:solidFill>
                  <a:schemeClr val="bg2"/>
                </a:solidFill>
              </a:rPr>
              <a:t>Nettoyage de fichiers consolidé</a:t>
            </a:r>
          </a:p>
        </p:txBody>
      </p:sp>
      <p:sp>
        <p:nvSpPr>
          <p:cNvPr id="30" name="Rectangle : coins arrondis 29">
            <a:extLst>
              <a:ext uri="{FF2B5EF4-FFF2-40B4-BE49-F238E27FC236}">
                <a16:creationId xmlns:a16="http://schemas.microsoft.com/office/drawing/2014/main" id="{57C8C51A-CA2E-4626-A67E-14E16293593C}"/>
              </a:ext>
            </a:extLst>
          </p:cNvPr>
          <p:cNvSpPr/>
          <p:nvPr/>
        </p:nvSpPr>
        <p:spPr>
          <a:xfrm>
            <a:off x="4277670" y="2187157"/>
            <a:ext cx="756000" cy="360000"/>
          </a:xfrm>
          <a:prstGeom prst="roundRect">
            <a:avLst/>
          </a:prstGeom>
          <a:noFill/>
          <a:ln w="9525">
            <a:solidFill>
              <a:srgbClr val="323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dirty="0">
                <a:solidFill>
                  <a:schemeClr val="bg2"/>
                </a:solidFill>
              </a:rPr>
              <a:t>Calcule des mesures des senseurs</a:t>
            </a:r>
          </a:p>
        </p:txBody>
      </p:sp>
      <p:sp>
        <p:nvSpPr>
          <p:cNvPr id="31" name="Rectangle : coins arrondis 30">
            <a:extLst>
              <a:ext uri="{FF2B5EF4-FFF2-40B4-BE49-F238E27FC236}">
                <a16:creationId xmlns:a16="http://schemas.microsoft.com/office/drawing/2014/main" id="{84E6BF69-DDD3-4C70-8149-FDCE3863D6EB}"/>
              </a:ext>
            </a:extLst>
          </p:cNvPr>
          <p:cNvSpPr/>
          <p:nvPr/>
        </p:nvSpPr>
        <p:spPr>
          <a:xfrm>
            <a:off x="4277670" y="2746970"/>
            <a:ext cx="756000" cy="360000"/>
          </a:xfrm>
          <a:prstGeom prst="roundRect">
            <a:avLst/>
          </a:prstGeom>
          <a:noFill/>
          <a:ln w="9525">
            <a:solidFill>
              <a:srgbClr val="323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dirty="0">
                <a:solidFill>
                  <a:schemeClr val="bg2"/>
                </a:solidFill>
              </a:rPr>
              <a:t>Génération de fichier de prédiction</a:t>
            </a:r>
          </a:p>
        </p:txBody>
      </p:sp>
      <p:sp>
        <p:nvSpPr>
          <p:cNvPr id="32" name="Rectangle : coins arrondis 31">
            <a:extLst>
              <a:ext uri="{FF2B5EF4-FFF2-40B4-BE49-F238E27FC236}">
                <a16:creationId xmlns:a16="http://schemas.microsoft.com/office/drawing/2014/main" id="{FB2B4770-90FC-48AD-B746-795734216ED1}"/>
              </a:ext>
            </a:extLst>
          </p:cNvPr>
          <p:cNvSpPr/>
          <p:nvPr/>
        </p:nvSpPr>
        <p:spPr>
          <a:xfrm>
            <a:off x="5597643" y="2926970"/>
            <a:ext cx="756000" cy="360000"/>
          </a:xfrm>
          <a:prstGeom prst="roundRect">
            <a:avLst/>
          </a:prstGeom>
          <a:noFill/>
          <a:ln w="9525">
            <a:solidFill>
              <a:srgbClr val="323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dirty="0">
                <a:solidFill>
                  <a:schemeClr val="bg2"/>
                </a:solidFill>
              </a:rPr>
              <a:t>Prédiction des démissions des collaborateurs</a:t>
            </a:r>
          </a:p>
        </p:txBody>
      </p:sp>
      <p:sp>
        <p:nvSpPr>
          <p:cNvPr id="34" name="Losange 33">
            <a:extLst>
              <a:ext uri="{FF2B5EF4-FFF2-40B4-BE49-F238E27FC236}">
                <a16:creationId xmlns:a16="http://schemas.microsoft.com/office/drawing/2014/main" id="{B7476559-85D3-403A-BCC9-1B5F5280665B}"/>
              </a:ext>
            </a:extLst>
          </p:cNvPr>
          <p:cNvSpPr/>
          <p:nvPr/>
        </p:nvSpPr>
        <p:spPr>
          <a:xfrm>
            <a:off x="5885643" y="3531314"/>
            <a:ext cx="180000" cy="180000"/>
          </a:xfrm>
          <a:prstGeom prst="diamond">
            <a:avLst/>
          </a:prstGeom>
          <a:noFill/>
          <a:ln w="9525">
            <a:solidFill>
              <a:srgbClr val="323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Rectangle : coins arrondis 34">
            <a:extLst>
              <a:ext uri="{FF2B5EF4-FFF2-40B4-BE49-F238E27FC236}">
                <a16:creationId xmlns:a16="http://schemas.microsoft.com/office/drawing/2014/main" id="{8B61550A-F58B-48BE-9AA8-EEC6CE70E040}"/>
              </a:ext>
            </a:extLst>
          </p:cNvPr>
          <p:cNvSpPr/>
          <p:nvPr/>
        </p:nvSpPr>
        <p:spPr>
          <a:xfrm>
            <a:off x="6869561" y="3441314"/>
            <a:ext cx="864000" cy="360000"/>
          </a:xfrm>
          <a:prstGeom prst="roundRect">
            <a:avLst/>
          </a:prstGeom>
          <a:noFill/>
          <a:ln w="9525">
            <a:solidFill>
              <a:srgbClr val="323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dirty="0">
                <a:solidFill>
                  <a:schemeClr val="bg2"/>
                </a:solidFill>
              </a:rPr>
              <a:t>Envoie des alertes aux HRBPs concernés</a:t>
            </a:r>
          </a:p>
        </p:txBody>
      </p:sp>
      <p:sp>
        <p:nvSpPr>
          <p:cNvPr id="36" name="Rectangle 35">
            <a:extLst>
              <a:ext uri="{FF2B5EF4-FFF2-40B4-BE49-F238E27FC236}">
                <a16:creationId xmlns:a16="http://schemas.microsoft.com/office/drawing/2014/main" id="{5124B555-2BE3-4C09-9E44-618E2DE698D9}"/>
              </a:ext>
            </a:extLst>
          </p:cNvPr>
          <p:cNvSpPr/>
          <p:nvPr/>
        </p:nvSpPr>
        <p:spPr>
          <a:xfrm>
            <a:off x="5701525" y="4100563"/>
            <a:ext cx="540000" cy="8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a:extLst>
              <a:ext uri="{FF2B5EF4-FFF2-40B4-BE49-F238E27FC236}">
                <a16:creationId xmlns:a16="http://schemas.microsoft.com/office/drawing/2014/main" id="{F7A7B4BD-3518-42C9-95C6-ED31236E1B21}"/>
              </a:ext>
            </a:extLst>
          </p:cNvPr>
          <p:cNvSpPr/>
          <p:nvPr/>
        </p:nvSpPr>
        <p:spPr>
          <a:xfrm>
            <a:off x="1733535" y="4468723"/>
            <a:ext cx="540000" cy="8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Ellipse 37">
            <a:extLst>
              <a:ext uri="{FF2B5EF4-FFF2-40B4-BE49-F238E27FC236}">
                <a16:creationId xmlns:a16="http://schemas.microsoft.com/office/drawing/2014/main" id="{3F7632D4-10AF-4326-A435-128106224928}"/>
              </a:ext>
            </a:extLst>
          </p:cNvPr>
          <p:cNvSpPr/>
          <p:nvPr/>
        </p:nvSpPr>
        <p:spPr>
          <a:xfrm>
            <a:off x="1946710" y="1143867"/>
            <a:ext cx="108000" cy="108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Ellipse 38">
            <a:extLst>
              <a:ext uri="{FF2B5EF4-FFF2-40B4-BE49-F238E27FC236}">
                <a16:creationId xmlns:a16="http://schemas.microsoft.com/office/drawing/2014/main" id="{AB125120-ACF9-4BA2-B9D8-7E920A1749FB}"/>
              </a:ext>
            </a:extLst>
          </p:cNvPr>
          <p:cNvSpPr/>
          <p:nvPr/>
        </p:nvSpPr>
        <p:spPr>
          <a:xfrm>
            <a:off x="1949535" y="4697771"/>
            <a:ext cx="108000" cy="108000"/>
          </a:xfrm>
          <a:prstGeom prst="ellipse">
            <a:avLst/>
          </a:prstGeom>
          <a:no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Ellipse 39">
            <a:extLst>
              <a:ext uri="{FF2B5EF4-FFF2-40B4-BE49-F238E27FC236}">
                <a16:creationId xmlns:a16="http://schemas.microsoft.com/office/drawing/2014/main" id="{3F4122A9-2C81-43FF-831E-0ED094F3B1E1}"/>
              </a:ext>
            </a:extLst>
          </p:cNvPr>
          <p:cNvSpPr/>
          <p:nvPr/>
        </p:nvSpPr>
        <p:spPr>
          <a:xfrm>
            <a:off x="1969375" y="4717611"/>
            <a:ext cx="72000" cy="72000"/>
          </a:xfrm>
          <a:prstGeom prst="ellipse">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ZoneTexte 40">
            <a:extLst>
              <a:ext uri="{FF2B5EF4-FFF2-40B4-BE49-F238E27FC236}">
                <a16:creationId xmlns:a16="http://schemas.microsoft.com/office/drawing/2014/main" id="{8D985AD0-A34A-4B21-834D-C38E8DF940A7}"/>
              </a:ext>
            </a:extLst>
          </p:cNvPr>
          <p:cNvSpPr txBox="1"/>
          <p:nvPr/>
        </p:nvSpPr>
        <p:spPr>
          <a:xfrm>
            <a:off x="1649280" y="847117"/>
            <a:ext cx="708509" cy="215444"/>
          </a:xfrm>
          <a:prstGeom prst="rect">
            <a:avLst/>
          </a:prstGeom>
          <a:noFill/>
        </p:spPr>
        <p:txBody>
          <a:bodyPr wrap="square" rtlCol="0">
            <a:spAutoFit/>
          </a:bodyPr>
          <a:lstStyle/>
          <a:p>
            <a:pPr algn="ctr"/>
            <a:r>
              <a:rPr lang="fr-FR" sz="800" b="1" dirty="0">
                <a:latin typeface="Calibri" panose="020F0502020204030204" pitchFamily="34" charset="0"/>
                <a:cs typeface="Calibri" panose="020F0502020204030204" pitchFamily="34" charset="0"/>
              </a:rPr>
              <a:t>Equipe RH</a:t>
            </a:r>
          </a:p>
        </p:txBody>
      </p:sp>
      <p:sp>
        <p:nvSpPr>
          <p:cNvPr id="42" name="ZoneTexte 41">
            <a:extLst>
              <a:ext uri="{FF2B5EF4-FFF2-40B4-BE49-F238E27FC236}">
                <a16:creationId xmlns:a16="http://schemas.microsoft.com/office/drawing/2014/main" id="{1D24CAEA-3348-4FD6-8E78-FC59AF72ED76}"/>
              </a:ext>
            </a:extLst>
          </p:cNvPr>
          <p:cNvSpPr txBox="1"/>
          <p:nvPr/>
        </p:nvSpPr>
        <p:spPr>
          <a:xfrm>
            <a:off x="2707162" y="827493"/>
            <a:ext cx="1208581" cy="215444"/>
          </a:xfrm>
          <a:prstGeom prst="rect">
            <a:avLst/>
          </a:prstGeom>
          <a:noFill/>
        </p:spPr>
        <p:txBody>
          <a:bodyPr wrap="square" rtlCol="0">
            <a:spAutoFit/>
          </a:bodyPr>
          <a:lstStyle/>
          <a:p>
            <a:pPr algn="ctr"/>
            <a:r>
              <a:rPr lang="fr-FR" sz="800" b="1" dirty="0">
                <a:latin typeface="Calibri" panose="020F0502020204030204" pitchFamily="34" charset="0"/>
                <a:cs typeface="Calibri" panose="020F0502020204030204" pitchFamily="34" charset="0"/>
              </a:rPr>
              <a:t>Script de consolidation</a:t>
            </a:r>
          </a:p>
        </p:txBody>
      </p:sp>
      <p:sp>
        <p:nvSpPr>
          <p:cNvPr id="43" name="ZoneTexte 42">
            <a:extLst>
              <a:ext uri="{FF2B5EF4-FFF2-40B4-BE49-F238E27FC236}">
                <a16:creationId xmlns:a16="http://schemas.microsoft.com/office/drawing/2014/main" id="{492F184B-BB22-4FC9-ABE2-3CB417DEDBEC}"/>
              </a:ext>
            </a:extLst>
          </p:cNvPr>
          <p:cNvSpPr txBox="1"/>
          <p:nvPr/>
        </p:nvSpPr>
        <p:spPr>
          <a:xfrm>
            <a:off x="4051379" y="839411"/>
            <a:ext cx="1208581" cy="215444"/>
          </a:xfrm>
          <a:prstGeom prst="rect">
            <a:avLst/>
          </a:prstGeom>
          <a:noFill/>
        </p:spPr>
        <p:txBody>
          <a:bodyPr wrap="square" rtlCol="0">
            <a:spAutoFit/>
          </a:bodyPr>
          <a:lstStyle/>
          <a:p>
            <a:pPr algn="ctr"/>
            <a:r>
              <a:rPr lang="fr-FR" sz="800" b="1" dirty="0">
                <a:latin typeface="Calibri" panose="020F0502020204030204" pitchFamily="34" charset="0"/>
                <a:cs typeface="Calibri" panose="020F0502020204030204" pitchFamily="34" charset="0"/>
              </a:rPr>
              <a:t>Script d’analyse</a:t>
            </a:r>
          </a:p>
        </p:txBody>
      </p:sp>
      <p:sp>
        <p:nvSpPr>
          <p:cNvPr id="44" name="ZoneTexte 43">
            <a:extLst>
              <a:ext uri="{FF2B5EF4-FFF2-40B4-BE49-F238E27FC236}">
                <a16:creationId xmlns:a16="http://schemas.microsoft.com/office/drawing/2014/main" id="{6909FB64-E15C-46AB-A03D-7E38E7705DDB}"/>
              </a:ext>
            </a:extLst>
          </p:cNvPr>
          <p:cNvSpPr txBox="1"/>
          <p:nvPr/>
        </p:nvSpPr>
        <p:spPr>
          <a:xfrm>
            <a:off x="5375807" y="839411"/>
            <a:ext cx="1208581" cy="215444"/>
          </a:xfrm>
          <a:prstGeom prst="rect">
            <a:avLst/>
          </a:prstGeom>
          <a:noFill/>
        </p:spPr>
        <p:txBody>
          <a:bodyPr wrap="square" rtlCol="0">
            <a:spAutoFit/>
          </a:bodyPr>
          <a:lstStyle/>
          <a:p>
            <a:pPr algn="ctr"/>
            <a:r>
              <a:rPr lang="fr-FR" sz="800" b="1" dirty="0">
                <a:latin typeface="Calibri" panose="020F0502020204030204" pitchFamily="34" charset="0"/>
                <a:cs typeface="Calibri" panose="020F0502020204030204" pitchFamily="34" charset="0"/>
              </a:rPr>
              <a:t>Model ML</a:t>
            </a:r>
          </a:p>
        </p:txBody>
      </p:sp>
      <p:sp>
        <p:nvSpPr>
          <p:cNvPr id="45" name="ZoneTexte 44">
            <a:extLst>
              <a:ext uri="{FF2B5EF4-FFF2-40B4-BE49-F238E27FC236}">
                <a16:creationId xmlns:a16="http://schemas.microsoft.com/office/drawing/2014/main" id="{33A3885B-4EB3-48BD-BD12-3B3AB1DF639F}"/>
              </a:ext>
            </a:extLst>
          </p:cNvPr>
          <p:cNvSpPr txBox="1"/>
          <p:nvPr/>
        </p:nvSpPr>
        <p:spPr>
          <a:xfrm>
            <a:off x="6683090" y="821507"/>
            <a:ext cx="1208581" cy="215444"/>
          </a:xfrm>
          <a:prstGeom prst="rect">
            <a:avLst/>
          </a:prstGeom>
          <a:noFill/>
        </p:spPr>
        <p:txBody>
          <a:bodyPr wrap="square" rtlCol="0">
            <a:spAutoFit/>
          </a:bodyPr>
          <a:lstStyle/>
          <a:p>
            <a:pPr algn="ctr"/>
            <a:r>
              <a:rPr lang="fr-FR" sz="800" b="1" dirty="0">
                <a:latin typeface="Calibri" panose="020F0502020204030204" pitchFamily="34" charset="0"/>
                <a:cs typeface="Calibri" panose="020F0502020204030204" pitchFamily="34" charset="0"/>
              </a:rPr>
              <a:t>Robot RPA</a:t>
            </a:r>
          </a:p>
        </p:txBody>
      </p:sp>
      <p:cxnSp>
        <p:nvCxnSpPr>
          <p:cNvPr id="47" name="Connecteur droit avec flèche 46">
            <a:extLst>
              <a:ext uri="{FF2B5EF4-FFF2-40B4-BE49-F238E27FC236}">
                <a16:creationId xmlns:a16="http://schemas.microsoft.com/office/drawing/2014/main" id="{15321B61-3F82-42C3-A1EE-4F10079C8286}"/>
              </a:ext>
            </a:extLst>
          </p:cNvPr>
          <p:cNvCxnSpPr>
            <a:stCxn id="38" idx="4"/>
            <a:endCxn id="27" idx="0"/>
          </p:cNvCxnSpPr>
          <p:nvPr/>
        </p:nvCxnSpPr>
        <p:spPr>
          <a:xfrm>
            <a:off x="2000710" y="1251867"/>
            <a:ext cx="2825" cy="192471"/>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6D485F94-940D-4E2D-8F41-78D69F92FFB0}"/>
              </a:ext>
            </a:extLst>
          </p:cNvPr>
          <p:cNvCxnSpPr>
            <a:stCxn id="27" idx="3"/>
            <a:endCxn id="28" idx="1"/>
          </p:cNvCxnSpPr>
          <p:nvPr/>
        </p:nvCxnSpPr>
        <p:spPr>
          <a:xfrm flipV="1">
            <a:off x="2381535" y="1624158"/>
            <a:ext cx="551918" cy="18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eur : en angle 53">
            <a:extLst>
              <a:ext uri="{FF2B5EF4-FFF2-40B4-BE49-F238E27FC236}">
                <a16:creationId xmlns:a16="http://schemas.microsoft.com/office/drawing/2014/main" id="{AF191A4D-D545-4497-8C44-E39C0AE39C48}"/>
              </a:ext>
            </a:extLst>
          </p:cNvPr>
          <p:cNvCxnSpPr>
            <a:stCxn id="28" idx="3"/>
            <a:endCxn id="29" idx="1"/>
          </p:cNvCxnSpPr>
          <p:nvPr/>
        </p:nvCxnSpPr>
        <p:spPr>
          <a:xfrm>
            <a:off x="3689453" y="1624158"/>
            <a:ext cx="588217" cy="183186"/>
          </a:xfrm>
          <a:prstGeom prst="bentConnector3">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eur droit avec flèche 55">
            <a:extLst>
              <a:ext uri="{FF2B5EF4-FFF2-40B4-BE49-F238E27FC236}">
                <a16:creationId xmlns:a16="http://schemas.microsoft.com/office/drawing/2014/main" id="{B8F5EAA2-3CE3-4A53-A36C-99D1BCE03694}"/>
              </a:ext>
            </a:extLst>
          </p:cNvPr>
          <p:cNvCxnSpPr>
            <a:stCxn id="29" idx="2"/>
            <a:endCxn id="30" idx="0"/>
          </p:cNvCxnSpPr>
          <p:nvPr/>
        </p:nvCxnSpPr>
        <p:spPr>
          <a:xfrm>
            <a:off x="4655670" y="1987344"/>
            <a:ext cx="0" cy="199813"/>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eur droit avec flèche 57">
            <a:extLst>
              <a:ext uri="{FF2B5EF4-FFF2-40B4-BE49-F238E27FC236}">
                <a16:creationId xmlns:a16="http://schemas.microsoft.com/office/drawing/2014/main" id="{A52BA62F-2A82-40E4-B290-7E1E4A9720F2}"/>
              </a:ext>
            </a:extLst>
          </p:cNvPr>
          <p:cNvCxnSpPr>
            <a:stCxn id="30" idx="2"/>
            <a:endCxn id="31" idx="0"/>
          </p:cNvCxnSpPr>
          <p:nvPr/>
        </p:nvCxnSpPr>
        <p:spPr>
          <a:xfrm>
            <a:off x="4655670" y="2547157"/>
            <a:ext cx="0" cy="199813"/>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eur : en angle 61">
            <a:extLst>
              <a:ext uri="{FF2B5EF4-FFF2-40B4-BE49-F238E27FC236}">
                <a16:creationId xmlns:a16="http://schemas.microsoft.com/office/drawing/2014/main" id="{4F02B35D-AA63-41AE-B781-E4AEC5E991CE}"/>
              </a:ext>
            </a:extLst>
          </p:cNvPr>
          <p:cNvCxnSpPr>
            <a:stCxn id="31" idx="3"/>
            <a:endCxn id="32" idx="1"/>
          </p:cNvCxnSpPr>
          <p:nvPr/>
        </p:nvCxnSpPr>
        <p:spPr>
          <a:xfrm>
            <a:off x="5033670" y="2926970"/>
            <a:ext cx="563973" cy="180000"/>
          </a:xfrm>
          <a:prstGeom prst="bentConnector3">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eur droit avec flèche 63">
            <a:extLst>
              <a:ext uri="{FF2B5EF4-FFF2-40B4-BE49-F238E27FC236}">
                <a16:creationId xmlns:a16="http://schemas.microsoft.com/office/drawing/2014/main" id="{258D3FBF-67C9-49B8-8D04-8F952C140490}"/>
              </a:ext>
            </a:extLst>
          </p:cNvPr>
          <p:cNvCxnSpPr>
            <a:stCxn id="32" idx="2"/>
            <a:endCxn id="34" idx="0"/>
          </p:cNvCxnSpPr>
          <p:nvPr/>
        </p:nvCxnSpPr>
        <p:spPr>
          <a:xfrm>
            <a:off x="5975643" y="3286970"/>
            <a:ext cx="0" cy="244344"/>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eur droit avec flèche 65">
            <a:extLst>
              <a:ext uri="{FF2B5EF4-FFF2-40B4-BE49-F238E27FC236}">
                <a16:creationId xmlns:a16="http://schemas.microsoft.com/office/drawing/2014/main" id="{BF15E886-8A8E-4EEF-B479-6766AB0C135D}"/>
              </a:ext>
            </a:extLst>
          </p:cNvPr>
          <p:cNvCxnSpPr>
            <a:stCxn id="34" idx="3"/>
            <a:endCxn id="35" idx="1"/>
          </p:cNvCxnSpPr>
          <p:nvPr/>
        </p:nvCxnSpPr>
        <p:spPr>
          <a:xfrm>
            <a:off x="6065643" y="3621314"/>
            <a:ext cx="803918"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eur droit avec flèche 67">
            <a:extLst>
              <a:ext uri="{FF2B5EF4-FFF2-40B4-BE49-F238E27FC236}">
                <a16:creationId xmlns:a16="http://schemas.microsoft.com/office/drawing/2014/main" id="{A1597258-C818-4748-A875-A9A1DC19BFE7}"/>
              </a:ext>
            </a:extLst>
          </p:cNvPr>
          <p:cNvCxnSpPr>
            <a:cxnSpLocks/>
            <a:stCxn id="34" idx="2"/>
            <a:endCxn id="36" idx="0"/>
          </p:cNvCxnSpPr>
          <p:nvPr/>
        </p:nvCxnSpPr>
        <p:spPr>
          <a:xfrm flipH="1">
            <a:off x="5971525" y="3711314"/>
            <a:ext cx="4118" cy="389249"/>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eur : en angle 71">
            <a:extLst>
              <a:ext uri="{FF2B5EF4-FFF2-40B4-BE49-F238E27FC236}">
                <a16:creationId xmlns:a16="http://schemas.microsoft.com/office/drawing/2014/main" id="{62A6A313-82B9-447B-BC78-BABB3CCC5DB4}"/>
              </a:ext>
            </a:extLst>
          </p:cNvPr>
          <p:cNvCxnSpPr>
            <a:stCxn id="35" idx="2"/>
            <a:endCxn id="37" idx="0"/>
          </p:cNvCxnSpPr>
          <p:nvPr/>
        </p:nvCxnSpPr>
        <p:spPr>
          <a:xfrm rot="5400000">
            <a:off x="4318844" y="1486005"/>
            <a:ext cx="667409" cy="5298026"/>
          </a:xfrm>
          <a:prstGeom prst="bentConnector3">
            <a:avLst>
              <a:gd name="adj1" fmla="val 81869"/>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78" name="ZoneTexte 77">
            <a:extLst>
              <a:ext uri="{FF2B5EF4-FFF2-40B4-BE49-F238E27FC236}">
                <a16:creationId xmlns:a16="http://schemas.microsoft.com/office/drawing/2014/main" id="{8ED3A318-CAD5-4B15-A43C-E4DB133DA022}"/>
              </a:ext>
            </a:extLst>
          </p:cNvPr>
          <p:cNvSpPr txBox="1"/>
          <p:nvPr/>
        </p:nvSpPr>
        <p:spPr>
          <a:xfrm>
            <a:off x="6007664" y="3420970"/>
            <a:ext cx="822661" cy="184666"/>
          </a:xfrm>
          <a:prstGeom prst="rect">
            <a:avLst/>
          </a:prstGeom>
          <a:noFill/>
        </p:spPr>
        <p:txBody>
          <a:bodyPr wrap="none" rtlCol="0">
            <a:spAutoFit/>
          </a:bodyPr>
          <a:lstStyle/>
          <a:p>
            <a:r>
              <a:rPr lang="fr-FR" sz="600" dirty="0">
                <a:latin typeface="Calibri" panose="020F0502020204030204" pitchFamily="34" charset="0"/>
                <a:cs typeface="Calibri" panose="020F0502020204030204" pitchFamily="34" charset="0"/>
              </a:rPr>
              <a:t>Risque de démission</a:t>
            </a:r>
          </a:p>
        </p:txBody>
      </p:sp>
      <p:cxnSp>
        <p:nvCxnSpPr>
          <p:cNvPr id="77" name="Connecteur droit 76">
            <a:extLst>
              <a:ext uri="{FF2B5EF4-FFF2-40B4-BE49-F238E27FC236}">
                <a16:creationId xmlns:a16="http://schemas.microsoft.com/office/drawing/2014/main" id="{531719B6-C5A9-4345-8320-E5725964D023}"/>
              </a:ext>
            </a:extLst>
          </p:cNvPr>
          <p:cNvCxnSpPr>
            <a:stCxn id="37" idx="2"/>
            <a:endCxn id="39" idx="0"/>
          </p:cNvCxnSpPr>
          <p:nvPr/>
        </p:nvCxnSpPr>
        <p:spPr>
          <a:xfrm>
            <a:off x="2003535" y="4558323"/>
            <a:ext cx="0" cy="13944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79" name="ZoneTexte 78">
            <a:extLst>
              <a:ext uri="{FF2B5EF4-FFF2-40B4-BE49-F238E27FC236}">
                <a16:creationId xmlns:a16="http://schemas.microsoft.com/office/drawing/2014/main" id="{D5BEBF0A-28B7-4F7B-A15F-722736D2C30B}"/>
              </a:ext>
            </a:extLst>
          </p:cNvPr>
          <p:cNvSpPr txBox="1"/>
          <p:nvPr/>
        </p:nvSpPr>
        <p:spPr>
          <a:xfrm>
            <a:off x="5422871" y="3778336"/>
            <a:ext cx="1116011" cy="184666"/>
          </a:xfrm>
          <a:prstGeom prst="rect">
            <a:avLst/>
          </a:prstGeom>
          <a:noFill/>
        </p:spPr>
        <p:txBody>
          <a:bodyPr wrap="none" rtlCol="0">
            <a:spAutoFit/>
          </a:bodyPr>
          <a:lstStyle/>
          <a:p>
            <a:r>
              <a:rPr lang="fr-FR" sz="600" dirty="0">
                <a:latin typeface="Calibri" panose="020F0502020204030204" pitchFamily="34" charset="0"/>
                <a:cs typeface="Calibri" panose="020F0502020204030204" pitchFamily="34" charset="0"/>
              </a:rPr>
              <a:t>Moins de risque de démission</a:t>
            </a:r>
          </a:p>
        </p:txBody>
      </p:sp>
      <p:cxnSp>
        <p:nvCxnSpPr>
          <p:cNvPr id="83" name="Connecteur : en angle 82">
            <a:extLst>
              <a:ext uri="{FF2B5EF4-FFF2-40B4-BE49-F238E27FC236}">
                <a16:creationId xmlns:a16="http://schemas.microsoft.com/office/drawing/2014/main" id="{2310BF0B-7222-4A02-A1A1-7161899C9283}"/>
              </a:ext>
            </a:extLst>
          </p:cNvPr>
          <p:cNvCxnSpPr>
            <a:cxnSpLocks/>
            <a:stCxn id="36" idx="2"/>
            <a:endCxn id="37" idx="0"/>
          </p:cNvCxnSpPr>
          <p:nvPr/>
        </p:nvCxnSpPr>
        <p:spPr>
          <a:xfrm rot="5400000">
            <a:off x="3848250" y="2345448"/>
            <a:ext cx="278560" cy="3967990"/>
          </a:xfrm>
          <a:prstGeom prst="bentConnector3">
            <a:avLst>
              <a:gd name="adj1" fmla="val 50000"/>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85" name="Parallélogramme 84">
            <a:extLst>
              <a:ext uri="{FF2B5EF4-FFF2-40B4-BE49-F238E27FC236}">
                <a16:creationId xmlns:a16="http://schemas.microsoft.com/office/drawing/2014/main" id="{7FF8927D-4385-4A0B-8DC7-9A111A243E0B}"/>
              </a:ext>
            </a:extLst>
          </p:cNvPr>
          <p:cNvSpPr/>
          <p:nvPr/>
        </p:nvSpPr>
        <p:spPr>
          <a:xfrm>
            <a:off x="11824" y="4935024"/>
            <a:ext cx="234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Organisme d’accueil</a:t>
            </a:r>
          </a:p>
        </p:txBody>
      </p:sp>
      <p:sp>
        <p:nvSpPr>
          <p:cNvPr id="86" name="Parallélogramme 85">
            <a:extLst>
              <a:ext uri="{FF2B5EF4-FFF2-40B4-BE49-F238E27FC236}">
                <a16:creationId xmlns:a16="http://schemas.microsoft.com/office/drawing/2014/main" id="{6BB03433-C4F7-416B-AD79-9FE69D3AA283}"/>
              </a:ext>
            </a:extLst>
          </p:cNvPr>
          <p:cNvSpPr/>
          <p:nvPr/>
        </p:nvSpPr>
        <p:spPr>
          <a:xfrm>
            <a:off x="4779815" y="4935023"/>
            <a:ext cx="216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2"/>
                </a:solidFill>
              </a:rPr>
              <a:t>Analyse et conception</a:t>
            </a:r>
          </a:p>
        </p:txBody>
      </p:sp>
      <p:sp>
        <p:nvSpPr>
          <p:cNvPr id="87" name="Parallélogramme 86">
            <a:extLst>
              <a:ext uri="{FF2B5EF4-FFF2-40B4-BE49-F238E27FC236}">
                <a16:creationId xmlns:a16="http://schemas.microsoft.com/office/drawing/2014/main" id="{66EEBB33-0E0E-4045-9B69-4AF8F77966F8}"/>
              </a:ext>
            </a:extLst>
          </p:cNvPr>
          <p:cNvSpPr/>
          <p:nvPr/>
        </p:nvSpPr>
        <p:spPr>
          <a:xfrm>
            <a:off x="6865020" y="4935023"/>
            <a:ext cx="2278979" cy="216000"/>
          </a:xfrm>
          <a:prstGeom prst="parallelogram">
            <a:avLst/>
          </a:prstGeom>
          <a:solidFill>
            <a:srgbClr val="CBD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Réalisation</a:t>
            </a:r>
          </a:p>
        </p:txBody>
      </p:sp>
      <p:sp>
        <p:nvSpPr>
          <p:cNvPr id="88" name="Parallélogramme 87">
            <a:extLst>
              <a:ext uri="{FF2B5EF4-FFF2-40B4-BE49-F238E27FC236}">
                <a16:creationId xmlns:a16="http://schemas.microsoft.com/office/drawing/2014/main" id="{ADE9E88D-18E8-4DC7-94E1-088B9DFD6B8B}"/>
              </a:ext>
            </a:extLst>
          </p:cNvPr>
          <p:cNvSpPr/>
          <p:nvPr/>
        </p:nvSpPr>
        <p:spPr>
          <a:xfrm>
            <a:off x="2278979" y="4935023"/>
            <a:ext cx="2556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Contexte générale de projet</a:t>
            </a:r>
          </a:p>
        </p:txBody>
      </p:sp>
    </p:spTree>
    <p:extLst>
      <p:ext uri="{BB962C8B-B14F-4D97-AF65-F5344CB8AC3E}">
        <p14:creationId xmlns:p14="http://schemas.microsoft.com/office/powerpoint/2010/main" val="75118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wipe(left)">
                                      <p:cBhvr>
                                        <p:cTn id="16" dur="500"/>
                                        <p:tgtEl>
                                          <p:spTgt spid="51"/>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wipe(left)">
                                      <p:cBhvr>
                                        <p:cTn id="25" dur="500"/>
                                        <p:tgtEl>
                                          <p:spTgt spid="54"/>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wipe(up)">
                                      <p:cBhvr>
                                        <p:cTn id="34" dur="500"/>
                                        <p:tgtEl>
                                          <p:spTgt spid="56"/>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wipe(up)">
                                      <p:cBhvr>
                                        <p:cTn id="43" dur="500"/>
                                        <p:tgtEl>
                                          <p:spTgt spid="58"/>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wipe(left)">
                                      <p:cBhvr>
                                        <p:cTn id="52" dur="500"/>
                                        <p:tgtEl>
                                          <p:spTgt spid="62"/>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64"/>
                                        </p:tgtEl>
                                        <p:attrNameLst>
                                          <p:attrName>style.visibility</p:attrName>
                                        </p:attrNameLst>
                                      </p:cBhvr>
                                      <p:to>
                                        <p:strVal val="visible"/>
                                      </p:to>
                                    </p:set>
                                    <p:animEffect transition="in" filter="wipe(up)">
                                      <p:cBhvr>
                                        <p:cTn id="61" dur="500"/>
                                        <p:tgtEl>
                                          <p:spTgt spid="64"/>
                                        </p:tgtEl>
                                      </p:cBhvr>
                                    </p:animEffect>
                                  </p:childTnLst>
                                </p:cTn>
                              </p:par>
                            </p:childTnLst>
                          </p:cTn>
                        </p:par>
                        <p:par>
                          <p:cTn id="62" fill="hold">
                            <p:stCondLst>
                              <p:cond delay="500"/>
                            </p:stCondLst>
                            <p:childTnLst>
                              <p:par>
                                <p:cTn id="63" presetID="10" presetClass="entr" presetSubtype="0" fill="hold" grpId="0" nodeType="after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68"/>
                                        </p:tgtEl>
                                        <p:attrNameLst>
                                          <p:attrName>style.visibility</p:attrName>
                                        </p:attrNameLst>
                                      </p:cBhvr>
                                      <p:to>
                                        <p:strVal val="visible"/>
                                      </p:to>
                                    </p:set>
                                    <p:animEffect transition="in" filter="wipe(up)">
                                      <p:cBhvr>
                                        <p:cTn id="70" dur="500"/>
                                        <p:tgtEl>
                                          <p:spTgt spid="6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9"/>
                                        </p:tgtEl>
                                        <p:attrNameLst>
                                          <p:attrName>style.visibility</p:attrName>
                                        </p:attrNameLst>
                                      </p:cBhvr>
                                      <p:to>
                                        <p:strVal val="visible"/>
                                      </p:to>
                                    </p:set>
                                    <p:animEffect transition="in" filter="fade">
                                      <p:cBhvr>
                                        <p:cTn id="73" dur="500"/>
                                        <p:tgtEl>
                                          <p:spTgt spid="79"/>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nodeType="clickEffect">
                                  <p:stCondLst>
                                    <p:cond delay="0"/>
                                  </p:stCondLst>
                                  <p:childTnLst>
                                    <p:set>
                                      <p:cBhvr>
                                        <p:cTn id="77" dur="1" fill="hold">
                                          <p:stCondLst>
                                            <p:cond delay="0"/>
                                          </p:stCondLst>
                                        </p:cTn>
                                        <p:tgtEl>
                                          <p:spTgt spid="83"/>
                                        </p:tgtEl>
                                        <p:attrNameLst>
                                          <p:attrName>style.visibility</p:attrName>
                                        </p:attrNameLst>
                                      </p:cBhvr>
                                      <p:to>
                                        <p:strVal val="visible"/>
                                      </p:to>
                                    </p:set>
                                    <p:animEffect transition="in" filter="wipe(up)">
                                      <p:cBhvr>
                                        <p:cTn id="78" dur="500"/>
                                        <p:tgtEl>
                                          <p:spTgt spid="83"/>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wipe(left)">
                                      <p:cBhvr>
                                        <p:cTn id="83" dur="500"/>
                                        <p:tgtEl>
                                          <p:spTgt spid="66"/>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78"/>
                                        </p:tgtEl>
                                        <p:attrNameLst>
                                          <p:attrName>style.visibility</p:attrName>
                                        </p:attrNameLst>
                                      </p:cBhvr>
                                      <p:to>
                                        <p:strVal val="visible"/>
                                      </p:to>
                                    </p:set>
                                    <p:animEffect transition="in" filter="fade">
                                      <p:cBhvr>
                                        <p:cTn id="86" dur="500"/>
                                        <p:tgtEl>
                                          <p:spTgt spid="78"/>
                                        </p:tgtEl>
                                      </p:cBhvr>
                                    </p:animEffect>
                                  </p:childTnLst>
                                </p:cTn>
                              </p:par>
                            </p:childTnLst>
                          </p:cTn>
                        </p:par>
                        <p:par>
                          <p:cTn id="87" fill="hold">
                            <p:stCondLst>
                              <p:cond delay="500"/>
                            </p:stCondLst>
                            <p:childTnLst>
                              <p:par>
                                <p:cTn id="88" presetID="10" presetClass="entr" presetSubtype="0" fill="hold" grpId="0" nodeType="after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fade">
                                      <p:cBhvr>
                                        <p:cTn id="90" dur="500"/>
                                        <p:tgtEl>
                                          <p:spTgt spid="35"/>
                                        </p:tgtEl>
                                      </p:cBhvr>
                                    </p:animEffect>
                                  </p:childTnLst>
                                </p:cTn>
                              </p:par>
                            </p:childTnLst>
                          </p:cTn>
                        </p:par>
                        <p:par>
                          <p:cTn id="91" fill="hold">
                            <p:stCondLst>
                              <p:cond delay="1000"/>
                            </p:stCondLst>
                            <p:childTnLst>
                              <p:par>
                                <p:cTn id="92" presetID="22" presetClass="entr" presetSubtype="1" fill="hold" nodeType="afterEffect">
                                  <p:stCondLst>
                                    <p:cond delay="0"/>
                                  </p:stCondLst>
                                  <p:childTnLst>
                                    <p:set>
                                      <p:cBhvr>
                                        <p:cTn id="93" dur="1" fill="hold">
                                          <p:stCondLst>
                                            <p:cond delay="0"/>
                                          </p:stCondLst>
                                        </p:cTn>
                                        <p:tgtEl>
                                          <p:spTgt spid="72"/>
                                        </p:tgtEl>
                                        <p:attrNameLst>
                                          <p:attrName>style.visibility</p:attrName>
                                        </p:attrNameLst>
                                      </p:cBhvr>
                                      <p:to>
                                        <p:strVal val="visible"/>
                                      </p:to>
                                    </p:set>
                                    <p:animEffect transition="in" filter="wipe(up)">
                                      <p:cBhvr>
                                        <p:cTn id="94" dur="500"/>
                                        <p:tgtEl>
                                          <p:spTgt spid="72"/>
                                        </p:tgtEl>
                                      </p:cBhvr>
                                    </p:animEffect>
                                  </p:childTnLst>
                                </p:cTn>
                              </p:par>
                            </p:childTnLst>
                          </p:cTn>
                        </p:par>
                        <p:par>
                          <p:cTn id="95" fill="hold">
                            <p:stCondLst>
                              <p:cond delay="1500"/>
                            </p:stCondLst>
                            <p:childTnLst>
                              <p:par>
                                <p:cTn id="96" presetID="22" presetClass="entr" presetSubtype="1" fill="hold" nodeType="afterEffect">
                                  <p:stCondLst>
                                    <p:cond delay="0"/>
                                  </p:stCondLst>
                                  <p:childTnLst>
                                    <p:set>
                                      <p:cBhvr>
                                        <p:cTn id="97" dur="1" fill="hold">
                                          <p:stCondLst>
                                            <p:cond delay="0"/>
                                          </p:stCondLst>
                                        </p:cTn>
                                        <p:tgtEl>
                                          <p:spTgt spid="77"/>
                                        </p:tgtEl>
                                        <p:attrNameLst>
                                          <p:attrName>style.visibility</p:attrName>
                                        </p:attrNameLst>
                                      </p:cBhvr>
                                      <p:to>
                                        <p:strVal val="visible"/>
                                      </p:to>
                                    </p:set>
                                    <p:animEffect transition="in" filter="wipe(up)">
                                      <p:cBhvr>
                                        <p:cTn id="98"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4" grpId="0" animBg="1"/>
      <p:bldP spid="35" grpId="0" animBg="1"/>
      <p:bldP spid="78" grpId="0"/>
      <p:bldP spid="7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élogramme 11">
            <a:extLst>
              <a:ext uri="{FF2B5EF4-FFF2-40B4-BE49-F238E27FC236}">
                <a16:creationId xmlns:a16="http://schemas.microsoft.com/office/drawing/2014/main" id="{9BA820AD-4D68-444B-A51B-7B7CA0AFE621}"/>
              </a:ext>
            </a:extLst>
          </p:cNvPr>
          <p:cNvSpPr/>
          <p:nvPr/>
        </p:nvSpPr>
        <p:spPr>
          <a:xfrm>
            <a:off x="0" y="-2373"/>
            <a:ext cx="4140000" cy="428756"/>
          </a:xfrm>
          <a:prstGeom prst="parallelogram">
            <a:avLst/>
          </a:prstGeom>
          <a:solidFill>
            <a:srgbClr val="323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b="1" dirty="0">
                <a:latin typeface="Calibri" panose="020F0502020204030204" pitchFamily="34" charset="0"/>
                <a:cs typeface="Calibri" panose="020F0502020204030204" pitchFamily="34" charset="0"/>
              </a:rPr>
              <a:t>Conception</a:t>
            </a:r>
          </a:p>
        </p:txBody>
      </p:sp>
      <p:sp>
        <p:nvSpPr>
          <p:cNvPr id="2" name="ZoneTexte 1">
            <a:extLst>
              <a:ext uri="{FF2B5EF4-FFF2-40B4-BE49-F238E27FC236}">
                <a16:creationId xmlns:a16="http://schemas.microsoft.com/office/drawing/2014/main" id="{8DCC38BA-75DE-44BB-8548-D7776D1B0A6B}"/>
              </a:ext>
            </a:extLst>
          </p:cNvPr>
          <p:cNvSpPr txBox="1"/>
          <p:nvPr/>
        </p:nvSpPr>
        <p:spPr>
          <a:xfrm>
            <a:off x="271549" y="426383"/>
            <a:ext cx="2544286" cy="464871"/>
          </a:xfrm>
          <a:prstGeom prst="rect">
            <a:avLst/>
          </a:prstGeom>
          <a:noFill/>
        </p:spPr>
        <p:txBody>
          <a:bodyPr wrap="none" rtlCol="0">
            <a:spAutoFit/>
          </a:bodyPr>
          <a:lstStyle/>
          <a:p>
            <a:pPr>
              <a:lnSpc>
                <a:spcPct val="150000"/>
              </a:lnSpc>
            </a:pPr>
            <a:r>
              <a:rPr lang="fr-FR" sz="1800" b="1" dirty="0">
                <a:solidFill>
                  <a:schemeClr val="bg2"/>
                </a:solidFill>
                <a:latin typeface="Calibri" panose="020F0502020204030204" pitchFamily="34" charset="0"/>
                <a:cs typeface="Calibri" panose="020F0502020204030204" pitchFamily="34" charset="0"/>
              </a:rPr>
              <a:t>Diagramme de séquence</a:t>
            </a:r>
          </a:p>
        </p:txBody>
      </p:sp>
      <p:pic>
        <p:nvPicPr>
          <p:cNvPr id="11" name="Image 10">
            <a:extLst>
              <a:ext uri="{FF2B5EF4-FFF2-40B4-BE49-F238E27FC236}">
                <a16:creationId xmlns:a16="http://schemas.microsoft.com/office/drawing/2014/main" id="{703C3F22-9892-4BCE-B19A-56AABA750C6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799469" y="426383"/>
            <a:ext cx="6096330" cy="4509628"/>
          </a:xfrm>
          <a:prstGeom prst="rect">
            <a:avLst/>
          </a:prstGeom>
        </p:spPr>
      </p:pic>
      <p:sp>
        <p:nvSpPr>
          <p:cNvPr id="3" name="Espace réservé du numéro de diapositive 2">
            <a:extLst>
              <a:ext uri="{FF2B5EF4-FFF2-40B4-BE49-F238E27FC236}">
                <a16:creationId xmlns:a16="http://schemas.microsoft.com/office/drawing/2014/main" id="{2BA7E245-275C-4BA0-8DC0-0E03283EFB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a:t>
            </a:fld>
            <a:endParaRPr lang="fr-FR" dirty="0"/>
          </a:p>
        </p:txBody>
      </p:sp>
      <p:sp>
        <p:nvSpPr>
          <p:cNvPr id="10" name="Parallélogramme 9">
            <a:extLst>
              <a:ext uri="{FF2B5EF4-FFF2-40B4-BE49-F238E27FC236}">
                <a16:creationId xmlns:a16="http://schemas.microsoft.com/office/drawing/2014/main" id="{EE1AABE3-2883-4B7E-B1C1-8914F5AB4C3B}"/>
              </a:ext>
            </a:extLst>
          </p:cNvPr>
          <p:cNvSpPr/>
          <p:nvPr/>
        </p:nvSpPr>
        <p:spPr>
          <a:xfrm>
            <a:off x="11824" y="4935024"/>
            <a:ext cx="234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Organisme d’accueil</a:t>
            </a:r>
          </a:p>
        </p:txBody>
      </p:sp>
      <p:sp>
        <p:nvSpPr>
          <p:cNvPr id="13" name="Parallélogramme 12">
            <a:extLst>
              <a:ext uri="{FF2B5EF4-FFF2-40B4-BE49-F238E27FC236}">
                <a16:creationId xmlns:a16="http://schemas.microsoft.com/office/drawing/2014/main" id="{310D5048-E60C-4E99-B583-7F8E10403B1F}"/>
              </a:ext>
            </a:extLst>
          </p:cNvPr>
          <p:cNvSpPr/>
          <p:nvPr/>
        </p:nvSpPr>
        <p:spPr>
          <a:xfrm>
            <a:off x="4779815" y="4935023"/>
            <a:ext cx="216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2"/>
                </a:solidFill>
              </a:rPr>
              <a:t>Analyse et conception</a:t>
            </a:r>
          </a:p>
        </p:txBody>
      </p:sp>
      <p:sp>
        <p:nvSpPr>
          <p:cNvPr id="14" name="Parallélogramme 13">
            <a:extLst>
              <a:ext uri="{FF2B5EF4-FFF2-40B4-BE49-F238E27FC236}">
                <a16:creationId xmlns:a16="http://schemas.microsoft.com/office/drawing/2014/main" id="{0EDE3277-E405-4499-9A1C-8B99C20B1388}"/>
              </a:ext>
            </a:extLst>
          </p:cNvPr>
          <p:cNvSpPr/>
          <p:nvPr/>
        </p:nvSpPr>
        <p:spPr>
          <a:xfrm>
            <a:off x="6865020" y="4935023"/>
            <a:ext cx="2278979" cy="216000"/>
          </a:xfrm>
          <a:prstGeom prst="parallelogram">
            <a:avLst/>
          </a:prstGeom>
          <a:solidFill>
            <a:srgbClr val="CBD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Réalisation</a:t>
            </a:r>
          </a:p>
        </p:txBody>
      </p:sp>
      <p:sp>
        <p:nvSpPr>
          <p:cNvPr id="15" name="Parallélogramme 14">
            <a:extLst>
              <a:ext uri="{FF2B5EF4-FFF2-40B4-BE49-F238E27FC236}">
                <a16:creationId xmlns:a16="http://schemas.microsoft.com/office/drawing/2014/main" id="{8878FD89-05CD-4738-80D7-AE76434FB585}"/>
              </a:ext>
            </a:extLst>
          </p:cNvPr>
          <p:cNvSpPr/>
          <p:nvPr/>
        </p:nvSpPr>
        <p:spPr>
          <a:xfrm>
            <a:off x="2278979" y="4935023"/>
            <a:ext cx="2556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Contexte générale de projet</a:t>
            </a:r>
          </a:p>
        </p:txBody>
      </p:sp>
    </p:spTree>
    <p:extLst>
      <p:ext uri="{BB962C8B-B14F-4D97-AF65-F5344CB8AC3E}">
        <p14:creationId xmlns:p14="http://schemas.microsoft.com/office/powerpoint/2010/main" val="324364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ZoneTexte 1">
            <a:extLst>
              <a:ext uri="{FF2B5EF4-FFF2-40B4-BE49-F238E27FC236}">
                <a16:creationId xmlns:a16="http://schemas.microsoft.com/office/drawing/2014/main" id="{51CDE9E4-EFEE-4CC0-A5CA-CA8E0067A103}"/>
              </a:ext>
            </a:extLst>
          </p:cNvPr>
          <p:cNvSpPr txBox="1"/>
          <p:nvPr/>
        </p:nvSpPr>
        <p:spPr>
          <a:xfrm>
            <a:off x="492087" y="352539"/>
            <a:ext cx="1095172" cy="584775"/>
          </a:xfrm>
          <a:prstGeom prst="rect">
            <a:avLst/>
          </a:prstGeom>
          <a:noFill/>
        </p:spPr>
        <p:txBody>
          <a:bodyPr wrap="none" rtlCol="0">
            <a:spAutoFit/>
          </a:bodyPr>
          <a:lstStyle/>
          <a:p>
            <a:r>
              <a:rPr lang="fr-FR" sz="3200" b="1" dirty="0">
                <a:solidFill>
                  <a:srgbClr val="0070AD"/>
                </a:solidFill>
                <a:latin typeface="Calibri" panose="020F0502020204030204" pitchFamily="34" charset="0"/>
                <a:cs typeface="Calibri" panose="020F0502020204030204" pitchFamily="34" charset="0"/>
              </a:rPr>
              <a:t>PLAN</a:t>
            </a:r>
          </a:p>
        </p:txBody>
      </p:sp>
      <p:sp>
        <p:nvSpPr>
          <p:cNvPr id="11" name="ZoneTexte 10">
            <a:extLst>
              <a:ext uri="{FF2B5EF4-FFF2-40B4-BE49-F238E27FC236}">
                <a16:creationId xmlns:a16="http://schemas.microsoft.com/office/drawing/2014/main" id="{055718DF-57C5-4527-84C8-F5B13140B530}"/>
              </a:ext>
            </a:extLst>
          </p:cNvPr>
          <p:cNvSpPr txBox="1"/>
          <p:nvPr/>
        </p:nvSpPr>
        <p:spPr>
          <a:xfrm>
            <a:off x="1722713" y="3363785"/>
            <a:ext cx="3165513" cy="369332"/>
          </a:xfrm>
          <a:prstGeom prst="rect">
            <a:avLst/>
          </a:prstGeom>
          <a:noFill/>
        </p:spPr>
        <p:txBody>
          <a:bodyPr wrap="square" rtlCol="0">
            <a:spAutoFit/>
          </a:bodyPr>
          <a:lstStyle/>
          <a:p>
            <a:r>
              <a:rPr lang="fr-MA" sz="1800" b="1" dirty="0">
                <a:latin typeface="Calibri" panose="020F0502020204030204" pitchFamily="34" charset="0"/>
                <a:cs typeface="Calibri" panose="020F0502020204030204" pitchFamily="34" charset="0"/>
              </a:rPr>
              <a:t>Réalisation</a:t>
            </a:r>
            <a:endParaRPr lang="fr-FR" sz="1800" b="1" dirty="0">
              <a:latin typeface="Calibri" panose="020F0502020204030204" pitchFamily="34" charset="0"/>
              <a:cs typeface="Calibri" panose="020F0502020204030204" pitchFamily="34" charset="0"/>
            </a:endParaRPr>
          </a:p>
        </p:txBody>
      </p:sp>
      <p:sp>
        <p:nvSpPr>
          <p:cNvPr id="7" name="Ellipse 6">
            <a:extLst>
              <a:ext uri="{FF2B5EF4-FFF2-40B4-BE49-F238E27FC236}">
                <a16:creationId xmlns:a16="http://schemas.microsoft.com/office/drawing/2014/main" id="{4ABF8BD6-4BD5-4FF8-9051-7F7C40EA0CC9}"/>
              </a:ext>
            </a:extLst>
          </p:cNvPr>
          <p:cNvSpPr/>
          <p:nvPr/>
        </p:nvSpPr>
        <p:spPr>
          <a:xfrm>
            <a:off x="1291438" y="2780481"/>
            <a:ext cx="468000" cy="46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t>IV</a:t>
            </a:r>
          </a:p>
        </p:txBody>
      </p:sp>
      <p:sp>
        <p:nvSpPr>
          <p:cNvPr id="12" name="ZoneTexte 11">
            <a:extLst>
              <a:ext uri="{FF2B5EF4-FFF2-40B4-BE49-F238E27FC236}">
                <a16:creationId xmlns:a16="http://schemas.microsoft.com/office/drawing/2014/main" id="{57F9E63A-D0D1-476B-B514-C038BDFE6C73}"/>
              </a:ext>
            </a:extLst>
          </p:cNvPr>
          <p:cNvSpPr txBox="1"/>
          <p:nvPr/>
        </p:nvSpPr>
        <p:spPr>
          <a:xfrm>
            <a:off x="1722713" y="3897755"/>
            <a:ext cx="3165513" cy="369332"/>
          </a:xfrm>
          <a:prstGeom prst="rect">
            <a:avLst/>
          </a:prstGeom>
          <a:noFill/>
        </p:spPr>
        <p:txBody>
          <a:bodyPr wrap="square" rtlCol="0">
            <a:spAutoFit/>
          </a:bodyPr>
          <a:lstStyle/>
          <a:p>
            <a:r>
              <a:rPr lang="fr-MA" sz="1800" b="1" dirty="0">
                <a:latin typeface="Calibri" panose="020F0502020204030204" pitchFamily="34" charset="0"/>
                <a:cs typeface="Calibri" panose="020F0502020204030204" pitchFamily="34" charset="0"/>
              </a:rPr>
              <a:t>Conclusion</a:t>
            </a:r>
            <a:r>
              <a:rPr lang="fr-MA" sz="1600" b="1" dirty="0">
                <a:latin typeface="Calibri" panose="020F0502020204030204" pitchFamily="34" charset="0"/>
                <a:cs typeface="Calibri" panose="020F0502020204030204" pitchFamily="34" charset="0"/>
              </a:rPr>
              <a:t> et perspective</a:t>
            </a:r>
            <a:endParaRPr lang="fr-FR" sz="1800" b="1" dirty="0">
              <a:latin typeface="Calibri" panose="020F0502020204030204" pitchFamily="34" charset="0"/>
              <a:cs typeface="Calibri" panose="020F0502020204030204" pitchFamily="34" charset="0"/>
            </a:endParaRPr>
          </a:p>
        </p:txBody>
      </p:sp>
      <p:sp>
        <p:nvSpPr>
          <p:cNvPr id="18" name="ZoneTexte 17">
            <a:extLst>
              <a:ext uri="{FF2B5EF4-FFF2-40B4-BE49-F238E27FC236}">
                <a16:creationId xmlns:a16="http://schemas.microsoft.com/office/drawing/2014/main" id="{2363FC1B-926F-4CC6-A63B-34FEF8F6D4EA}"/>
              </a:ext>
            </a:extLst>
          </p:cNvPr>
          <p:cNvSpPr txBox="1"/>
          <p:nvPr/>
        </p:nvSpPr>
        <p:spPr>
          <a:xfrm>
            <a:off x="1722713" y="2829815"/>
            <a:ext cx="3165513" cy="369332"/>
          </a:xfrm>
          <a:prstGeom prst="rect">
            <a:avLst/>
          </a:prstGeom>
          <a:noFill/>
        </p:spPr>
        <p:txBody>
          <a:bodyPr wrap="square" rtlCol="0">
            <a:spAutoFit/>
          </a:bodyPr>
          <a:lstStyle/>
          <a:p>
            <a:r>
              <a:rPr lang="fr-MA" sz="1800" b="1" dirty="0">
                <a:latin typeface="Calibri" panose="020F0502020204030204" pitchFamily="34" charset="0"/>
                <a:cs typeface="Calibri" panose="020F0502020204030204" pitchFamily="34" charset="0"/>
              </a:rPr>
              <a:t>Analyse et Conception</a:t>
            </a:r>
            <a:endParaRPr lang="fr-FR" sz="2000" b="1" dirty="0">
              <a:latin typeface="Calibri" panose="020F0502020204030204" pitchFamily="34" charset="0"/>
              <a:cs typeface="Calibri" panose="020F0502020204030204" pitchFamily="34" charset="0"/>
            </a:endParaRPr>
          </a:p>
        </p:txBody>
      </p:sp>
      <p:sp>
        <p:nvSpPr>
          <p:cNvPr id="19" name="Ellipse 18">
            <a:extLst>
              <a:ext uri="{FF2B5EF4-FFF2-40B4-BE49-F238E27FC236}">
                <a16:creationId xmlns:a16="http://schemas.microsoft.com/office/drawing/2014/main" id="{01CFEB88-C57F-457C-8056-D8EFA04ACA98}"/>
              </a:ext>
            </a:extLst>
          </p:cNvPr>
          <p:cNvSpPr/>
          <p:nvPr/>
        </p:nvSpPr>
        <p:spPr>
          <a:xfrm>
            <a:off x="1291438" y="3314451"/>
            <a:ext cx="468000" cy="468000"/>
          </a:xfrm>
          <a:prstGeom prst="ellipse">
            <a:avLst/>
          </a:prstGeom>
          <a:solidFill>
            <a:srgbClr val="2172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t>V</a:t>
            </a:r>
          </a:p>
        </p:txBody>
      </p:sp>
      <p:sp>
        <p:nvSpPr>
          <p:cNvPr id="21" name="ZoneTexte 20">
            <a:extLst>
              <a:ext uri="{FF2B5EF4-FFF2-40B4-BE49-F238E27FC236}">
                <a16:creationId xmlns:a16="http://schemas.microsoft.com/office/drawing/2014/main" id="{975D74A4-3042-4A2A-92E2-236C846B313D}"/>
              </a:ext>
            </a:extLst>
          </p:cNvPr>
          <p:cNvSpPr txBox="1"/>
          <p:nvPr/>
        </p:nvSpPr>
        <p:spPr>
          <a:xfrm>
            <a:off x="1722713" y="2295845"/>
            <a:ext cx="3165513" cy="369332"/>
          </a:xfrm>
          <a:prstGeom prst="rect">
            <a:avLst/>
          </a:prstGeom>
          <a:noFill/>
        </p:spPr>
        <p:txBody>
          <a:bodyPr wrap="square" rtlCol="0">
            <a:spAutoFit/>
          </a:bodyPr>
          <a:lstStyle/>
          <a:p>
            <a:r>
              <a:rPr lang="fr-MA" sz="1800" b="1" dirty="0">
                <a:latin typeface="Calibri" panose="020F0502020204030204" pitchFamily="34" charset="0"/>
                <a:cs typeface="Calibri" panose="020F0502020204030204" pitchFamily="34" charset="0"/>
              </a:rPr>
              <a:t>Contexte générale de projet</a:t>
            </a:r>
            <a:endParaRPr lang="fr-FR" sz="2000" b="1" dirty="0">
              <a:latin typeface="Calibri" panose="020F0502020204030204" pitchFamily="34" charset="0"/>
              <a:cs typeface="Calibri" panose="020F0502020204030204" pitchFamily="34" charset="0"/>
            </a:endParaRPr>
          </a:p>
        </p:txBody>
      </p:sp>
      <p:sp>
        <p:nvSpPr>
          <p:cNvPr id="22" name="Ellipse 21">
            <a:extLst>
              <a:ext uri="{FF2B5EF4-FFF2-40B4-BE49-F238E27FC236}">
                <a16:creationId xmlns:a16="http://schemas.microsoft.com/office/drawing/2014/main" id="{885C6402-5920-4001-82C7-E3B950A63615}"/>
              </a:ext>
            </a:extLst>
          </p:cNvPr>
          <p:cNvSpPr/>
          <p:nvPr/>
        </p:nvSpPr>
        <p:spPr>
          <a:xfrm>
            <a:off x="1291438" y="2244417"/>
            <a:ext cx="468000" cy="468000"/>
          </a:xfrm>
          <a:prstGeom prst="ellipse">
            <a:avLst/>
          </a:prstGeom>
          <a:solidFill>
            <a:srgbClr val="2172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t>III</a:t>
            </a:r>
          </a:p>
        </p:txBody>
      </p:sp>
      <p:sp>
        <p:nvSpPr>
          <p:cNvPr id="24" name="ZoneTexte 23">
            <a:extLst>
              <a:ext uri="{FF2B5EF4-FFF2-40B4-BE49-F238E27FC236}">
                <a16:creationId xmlns:a16="http://schemas.microsoft.com/office/drawing/2014/main" id="{51E41F61-BC49-49D3-8BCF-CD2EB24E7F7D}"/>
              </a:ext>
            </a:extLst>
          </p:cNvPr>
          <p:cNvSpPr txBox="1"/>
          <p:nvPr/>
        </p:nvSpPr>
        <p:spPr>
          <a:xfrm>
            <a:off x="1722715" y="1228395"/>
            <a:ext cx="3165513" cy="369332"/>
          </a:xfrm>
          <a:prstGeom prst="rect">
            <a:avLst/>
          </a:prstGeom>
          <a:noFill/>
        </p:spPr>
        <p:txBody>
          <a:bodyPr wrap="square" rtlCol="0">
            <a:spAutoFit/>
          </a:bodyPr>
          <a:lstStyle/>
          <a:p>
            <a:r>
              <a:rPr lang="fr-FR" sz="1800" b="1" dirty="0">
                <a:latin typeface="Calibri" panose="020F0502020204030204" pitchFamily="34" charset="0"/>
                <a:cs typeface="Calibri" panose="020F0502020204030204" pitchFamily="34" charset="0"/>
              </a:rPr>
              <a:t>Introduction </a:t>
            </a:r>
          </a:p>
        </p:txBody>
      </p:sp>
      <p:sp>
        <p:nvSpPr>
          <p:cNvPr id="25" name="Ellipse 24">
            <a:extLst>
              <a:ext uri="{FF2B5EF4-FFF2-40B4-BE49-F238E27FC236}">
                <a16:creationId xmlns:a16="http://schemas.microsoft.com/office/drawing/2014/main" id="{430AD3A9-D59E-401E-815A-4A584A7BA13F}"/>
              </a:ext>
            </a:extLst>
          </p:cNvPr>
          <p:cNvSpPr/>
          <p:nvPr/>
        </p:nvSpPr>
        <p:spPr>
          <a:xfrm>
            <a:off x="1291438" y="1177581"/>
            <a:ext cx="468000" cy="468000"/>
          </a:xfrm>
          <a:prstGeom prst="ellipse">
            <a:avLst/>
          </a:prstGeom>
          <a:solidFill>
            <a:srgbClr val="2172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t>I</a:t>
            </a:r>
          </a:p>
        </p:txBody>
      </p:sp>
      <p:sp>
        <p:nvSpPr>
          <p:cNvPr id="26" name="Graphic 4">
            <a:extLst>
              <a:ext uri="{FF2B5EF4-FFF2-40B4-BE49-F238E27FC236}">
                <a16:creationId xmlns:a16="http://schemas.microsoft.com/office/drawing/2014/main" id="{26AFD658-4528-43A0-97F8-A17A55740D7D}"/>
              </a:ext>
            </a:extLst>
          </p:cNvPr>
          <p:cNvSpPr/>
          <p:nvPr/>
        </p:nvSpPr>
        <p:spPr>
          <a:xfrm rot="19505365">
            <a:off x="6439917" y="2478005"/>
            <a:ext cx="3028145" cy="2967581"/>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8FC4EF">
              <a:alpha val="18000"/>
            </a:srgbClr>
          </a:solidFill>
          <a:ln w="9525" cap="flat">
            <a:noFill/>
            <a:prstDash val="solid"/>
            <a:miter/>
          </a:ln>
        </p:spPr>
        <p:txBody>
          <a:bodyPr rtlCol="0" anchor="ctr"/>
          <a:lstStyle/>
          <a:p>
            <a:endParaRPr lang="en-US"/>
          </a:p>
        </p:txBody>
      </p:sp>
      <p:sp>
        <p:nvSpPr>
          <p:cNvPr id="3" name="Espace réservé du numéro de diapositive 2">
            <a:extLst>
              <a:ext uri="{FF2B5EF4-FFF2-40B4-BE49-F238E27FC236}">
                <a16:creationId xmlns:a16="http://schemas.microsoft.com/office/drawing/2014/main" id="{8B5C13EE-7841-401C-8842-26917EED10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a:t>
            </a:fld>
            <a:endParaRPr lang="fr-FR" dirty="0"/>
          </a:p>
        </p:txBody>
      </p:sp>
      <p:sp>
        <p:nvSpPr>
          <p:cNvPr id="15" name="ZoneTexte 14">
            <a:extLst>
              <a:ext uri="{FF2B5EF4-FFF2-40B4-BE49-F238E27FC236}">
                <a16:creationId xmlns:a16="http://schemas.microsoft.com/office/drawing/2014/main" id="{45C71768-1614-4661-8F49-BC1A5DEF977C}"/>
              </a:ext>
            </a:extLst>
          </p:cNvPr>
          <p:cNvSpPr txBox="1"/>
          <p:nvPr/>
        </p:nvSpPr>
        <p:spPr>
          <a:xfrm>
            <a:off x="1722714" y="1766073"/>
            <a:ext cx="3165513" cy="369332"/>
          </a:xfrm>
          <a:prstGeom prst="rect">
            <a:avLst/>
          </a:prstGeom>
          <a:noFill/>
        </p:spPr>
        <p:txBody>
          <a:bodyPr wrap="square" rtlCol="0">
            <a:spAutoFit/>
          </a:bodyPr>
          <a:lstStyle/>
          <a:p>
            <a:r>
              <a:rPr lang="fr-MA" sz="1800" b="1" dirty="0">
                <a:latin typeface="Calibri" panose="020F0502020204030204" pitchFamily="34" charset="0"/>
                <a:cs typeface="Calibri" panose="020F0502020204030204" pitchFamily="34" charset="0"/>
              </a:rPr>
              <a:t>Organisme d’accueil</a:t>
            </a:r>
            <a:endParaRPr lang="fr-FR" sz="2000" b="1" dirty="0">
              <a:latin typeface="Calibri" panose="020F0502020204030204" pitchFamily="34" charset="0"/>
              <a:cs typeface="Calibri" panose="020F0502020204030204" pitchFamily="34" charset="0"/>
            </a:endParaRPr>
          </a:p>
        </p:txBody>
      </p:sp>
      <p:sp>
        <p:nvSpPr>
          <p:cNvPr id="16" name="Ellipse 15">
            <a:extLst>
              <a:ext uri="{FF2B5EF4-FFF2-40B4-BE49-F238E27FC236}">
                <a16:creationId xmlns:a16="http://schemas.microsoft.com/office/drawing/2014/main" id="{91E0683E-6048-4664-AED0-2BD547E0C4C5}"/>
              </a:ext>
            </a:extLst>
          </p:cNvPr>
          <p:cNvSpPr/>
          <p:nvPr/>
        </p:nvSpPr>
        <p:spPr>
          <a:xfrm>
            <a:off x="1291438" y="1711569"/>
            <a:ext cx="468000" cy="46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t>II</a:t>
            </a:r>
          </a:p>
        </p:txBody>
      </p:sp>
      <p:sp>
        <p:nvSpPr>
          <p:cNvPr id="17" name="Ellipse 16">
            <a:extLst>
              <a:ext uri="{FF2B5EF4-FFF2-40B4-BE49-F238E27FC236}">
                <a16:creationId xmlns:a16="http://schemas.microsoft.com/office/drawing/2014/main" id="{EFBF3606-C0D1-4775-8B19-C7EC08693B3D}"/>
              </a:ext>
            </a:extLst>
          </p:cNvPr>
          <p:cNvSpPr/>
          <p:nvPr/>
        </p:nvSpPr>
        <p:spPr>
          <a:xfrm>
            <a:off x="1291438" y="3848421"/>
            <a:ext cx="468000" cy="46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t>VI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par>
                          <p:cTn id="22" fill="hold">
                            <p:stCondLst>
                              <p:cond delay="1000"/>
                            </p:stCondLst>
                            <p:childTnLst>
                              <p:par>
                                <p:cTn id="23" presetID="53" presetClass="entr" presetSubtype="16"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par>
                          <p:cTn id="31" fill="hold">
                            <p:stCondLst>
                              <p:cond delay="1500"/>
                            </p:stCondLst>
                            <p:childTnLst>
                              <p:par>
                                <p:cTn id="32" presetID="53" presetClass="entr" presetSubtype="16"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p:cTn id="34" dur="500" fill="hold"/>
                                        <p:tgtEl>
                                          <p:spTgt spid="7"/>
                                        </p:tgtEl>
                                        <p:attrNameLst>
                                          <p:attrName>ppt_w</p:attrName>
                                        </p:attrNameLst>
                                      </p:cBhvr>
                                      <p:tavLst>
                                        <p:tav tm="0">
                                          <p:val>
                                            <p:fltVal val="0"/>
                                          </p:val>
                                        </p:tav>
                                        <p:tav tm="100000">
                                          <p:val>
                                            <p:strVal val="#ppt_w"/>
                                          </p:val>
                                        </p:tav>
                                      </p:tavLst>
                                    </p:anim>
                                    <p:anim calcmode="lin" valueType="num">
                                      <p:cBhvr>
                                        <p:cTn id="35" dur="500" fill="hold"/>
                                        <p:tgtEl>
                                          <p:spTgt spid="7"/>
                                        </p:tgtEl>
                                        <p:attrNameLst>
                                          <p:attrName>ppt_h</p:attrName>
                                        </p:attrNameLst>
                                      </p:cBhvr>
                                      <p:tavLst>
                                        <p:tav tm="0">
                                          <p:val>
                                            <p:fltVal val="0"/>
                                          </p:val>
                                        </p:tav>
                                        <p:tav tm="100000">
                                          <p:val>
                                            <p:strVal val="#ppt_h"/>
                                          </p:val>
                                        </p:tav>
                                      </p:tavLst>
                                    </p:anim>
                                    <p:animEffect transition="in" filter="fade">
                                      <p:cBhvr>
                                        <p:cTn id="36" dur="500"/>
                                        <p:tgtEl>
                                          <p:spTgt spid="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par>
                          <p:cTn id="40" fill="hold">
                            <p:stCondLst>
                              <p:cond delay="2000"/>
                            </p:stCondLst>
                            <p:childTnLst>
                              <p:par>
                                <p:cTn id="41" presetID="53" presetClass="entr" presetSubtype="16"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childTnLst>
                          </p:cTn>
                        </p:par>
                        <p:par>
                          <p:cTn id="49" fill="hold">
                            <p:stCondLst>
                              <p:cond delay="2500"/>
                            </p:stCondLst>
                            <p:childTnLst>
                              <p:par>
                                <p:cTn id="50" presetID="53" presetClass="entr" presetSubtype="16" fill="hold" grpId="0" nodeType="after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p:cTn id="52" dur="500" fill="hold"/>
                                        <p:tgtEl>
                                          <p:spTgt spid="17"/>
                                        </p:tgtEl>
                                        <p:attrNameLst>
                                          <p:attrName>ppt_w</p:attrName>
                                        </p:attrNameLst>
                                      </p:cBhvr>
                                      <p:tavLst>
                                        <p:tav tm="0">
                                          <p:val>
                                            <p:fltVal val="0"/>
                                          </p:val>
                                        </p:tav>
                                        <p:tav tm="100000">
                                          <p:val>
                                            <p:strVal val="#ppt_w"/>
                                          </p:val>
                                        </p:tav>
                                      </p:tavLst>
                                    </p:anim>
                                    <p:anim calcmode="lin" valueType="num">
                                      <p:cBhvr>
                                        <p:cTn id="53" dur="500" fill="hold"/>
                                        <p:tgtEl>
                                          <p:spTgt spid="17"/>
                                        </p:tgtEl>
                                        <p:attrNameLst>
                                          <p:attrName>ppt_h</p:attrName>
                                        </p:attrNameLst>
                                      </p:cBhvr>
                                      <p:tavLst>
                                        <p:tav tm="0">
                                          <p:val>
                                            <p:fltVal val="0"/>
                                          </p:val>
                                        </p:tav>
                                        <p:tav tm="100000">
                                          <p:val>
                                            <p:strVal val="#ppt_h"/>
                                          </p:val>
                                        </p:tav>
                                      </p:tavLst>
                                    </p:anim>
                                    <p:animEffect transition="in" filter="fade">
                                      <p:cBhvr>
                                        <p:cTn id="54" dur="500"/>
                                        <p:tgtEl>
                                          <p:spTgt spid="1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animBg="1"/>
      <p:bldP spid="12" grpId="0"/>
      <p:bldP spid="18" grpId="0"/>
      <p:bldP spid="19" grpId="0" animBg="1"/>
      <p:bldP spid="21" grpId="0"/>
      <p:bldP spid="22" grpId="0" animBg="1"/>
      <p:bldP spid="24" grpId="0"/>
      <p:bldP spid="25" grpId="0" animBg="1"/>
      <p:bldP spid="15" grpId="0"/>
      <p:bldP spid="16" grpId="0" animBg="1"/>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391638" y="441839"/>
            <a:ext cx="4049733"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Introduction générale</a:t>
            </a:r>
            <a:endParaRPr dirty="0"/>
          </a:p>
        </p:txBody>
      </p:sp>
      <p:sp>
        <p:nvSpPr>
          <p:cNvPr id="6" name="Triangle rectangle 5">
            <a:extLst>
              <a:ext uri="{FF2B5EF4-FFF2-40B4-BE49-F238E27FC236}">
                <a16:creationId xmlns:a16="http://schemas.microsoft.com/office/drawing/2014/main" id="{791AE035-6165-41AE-A3B6-3ABBD2B9FD40}"/>
              </a:ext>
            </a:extLst>
          </p:cNvPr>
          <p:cNvSpPr/>
          <p:nvPr/>
        </p:nvSpPr>
        <p:spPr>
          <a:xfrm>
            <a:off x="198304" y="2904781"/>
            <a:ext cx="6507296" cy="2041792"/>
          </a:xfrm>
          <a:prstGeom prst="rtTriangle">
            <a:avLst/>
          </a:prstGeom>
          <a:solidFill>
            <a:srgbClr val="6E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10570242-0C6A-43BB-B79F-00129F4502AC}"/>
              </a:ext>
            </a:extLst>
          </p:cNvPr>
          <p:cNvSpPr txBox="1"/>
          <p:nvPr/>
        </p:nvSpPr>
        <p:spPr>
          <a:xfrm>
            <a:off x="1698639" y="1563957"/>
            <a:ext cx="5746722" cy="923330"/>
          </a:xfrm>
          <a:prstGeom prst="rect">
            <a:avLst/>
          </a:prstGeom>
          <a:noFill/>
        </p:spPr>
        <p:txBody>
          <a:bodyPr wrap="square" rtlCol="0">
            <a:spAutoFit/>
          </a:bodyPr>
          <a:lstStyle/>
          <a:p>
            <a:pPr algn="ctr"/>
            <a:r>
              <a:rPr lang="fr-MA" sz="5400" b="1" dirty="0">
                <a:latin typeface="Calibri" panose="020F0502020204030204" pitchFamily="34" charset="0"/>
                <a:cs typeface="Calibri" panose="020F0502020204030204" pitchFamily="34" charset="0"/>
              </a:rPr>
              <a:t>Réalisation</a:t>
            </a:r>
            <a:endParaRPr lang="fr-FR" sz="6000" b="1" dirty="0">
              <a:latin typeface="Calibri" panose="020F0502020204030204" pitchFamily="34" charset="0"/>
              <a:cs typeface="Calibri" panose="020F0502020204030204" pitchFamily="34" charset="0"/>
            </a:endParaRPr>
          </a:p>
        </p:txBody>
      </p:sp>
      <p:sp>
        <p:nvSpPr>
          <p:cNvPr id="2" name="Espace réservé du numéro de diapositive 1">
            <a:extLst>
              <a:ext uri="{FF2B5EF4-FFF2-40B4-BE49-F238E27FC236}">
                <a16:creationId xmlns:a16="http://schemas.microsoft.com/office/drawing/2014/main" id="{7710B1A7-DD36-486E-B203-21F2241BF1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a:t>
            </a:fld>
            <a:endParaRPr lang="fr-FR" dirty="0"/>
          </a:p>
        </p:txBody>
      </p:sp>
    </p:spTree>
    <p:extLst>
      <p:ext uri="{BB962C8B-B14F-4D97-AF65-F5344CB8AC3E}">
        <p14:creationId xmlns:p14="http://schemas.microsoft.com/office/powerpoint/2010/main" val="2186354172"/>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élogramme 11">
            <a:extLst>
              <a:ext uri="{FF2B5EF4-FFF2-40B4-BE49-F238E27FC236}">
                <a16:creationId xmlns:a16="http://schemas.microsoft.com/office/drawing/2014/main" id="{9BA820AD-4D68-444B-A51B-7B7CA0AFE621}"/>
              </a:ext>
            </a:extLst>
          </p:cNvPr>
          <p:cNvSpPr/>
          <p:nvPr/>
        </p:nvSpPr>
        <p:spPr>
          <a:xfrm>
            <a:off x="0" y="-2373"/>
            <a:ext cx="4140000" cy="428756"/>
          </a:xfrm>
          <a:prstGeom prst="parallelogram">
            <a:avLst/>
          </a:prstGeom>
          <a:solidFill>
            <a:srgbClr val="323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b="1" dirty="0">
                <a:latin typeface="Calibri" panose="020F0502020204030204" pitchFamily="34" charset="0"/>
                <a:cs typeface="Calibri" panose="020F0502020204030204" pitchFamily="34" charset="0"/>
              </a:rPr>
              <a:t>Outils techniques utilisés</a:t>
            </a:r>
          </a:p>
        </p:txBody>
      </p:sp>
      <p:pic>
        <p:nvPicPr>
          <p:cNvPr id="13" name="Image 12">
            <a:extLst>
              <a:ext uri="{FF2B5EF4-FFF2-40B4-BE49-F238E27FC236}">
                <a16:creationId xmlns:a16="http://schemas.microsoft.com/office/drawing/2014/main" id="{0FE26241-87CE-4402-909E-34E48A4125F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930116" y="876473"/>
            <a:ext cx="899795" cy="899795"/>
          </a:xfrm>
          <a:prstGeom prst="rect">
            <a:avLst/>
          </a:prstGeom>
        </p:spPr>
      </p:pic>
      <p:sp>
        <p:nvSpPr>
          <p:cNvPr id="2" name="Rectangle 1">
            <a:extLst>
              <a:ext uri="{FF2B5EF4-FFF2-40B4-BE49-F238E27FC236}">
                <a16:creationId xmlns:a16="http://schemas.microsoft.com/office/drawing/2014/main" id="{E7571236-8BCF-4AA5-A881-6EDA9C5B6314}"/>
              </a:ext>
            </a:extLst>
          </p:cNvPr>
          <p:cNvSpPr/>
          <p:nvPr/>
        </p:nvSpPr>
        <p:spPr>
          <a:xfrm>
            <a:off x="279391" y="1818213"/>
            <a:ext cx="2201244" cy="523220"/>
          </a:xfrm>
          <a:prstGeom prst="rect">
            <a:avLst/>
          </a:prstGeom>
        </p:spPr>
        <p:txBody>
          <a:bodyPr wrap="none">
            <a:spAutoFit/>
          </a:bodyPr>
          <a:lstStyle/>
          <a:p>
            <a:pPr algn="ctr"/>
            <a:r>
              <a:rPr lang="fr-FR" b="1" dirty="0">
                <a:latin typeface="Calibri" panose="020F0502020204030204" pitchFamily="34" charset="0"/>
                <a:ea typeface="Calibri" panose="020F0502020204030204" pitchFamily="34" charset="0"/>
                <a:cs typeface="Arial" panose="020B0604020202020204" pitchFamily="34" charset="0"/>
              </a:rPr>
              <a:t>python</a:t>
            </a:r>
            <a:endParaRPr lang="fr-FR" dirty="0">
              <a:latin typeface="Calibri" panose="020F0502020204030204" pitchFamily="34" charset="0"/>
              <a:ea typeface="Calibri" panose="020F0502020204030204" pitchFamily="34" charset="0"/>
              <a:cs typeface="Arial" panose="020B0604020202020204" pitchFamily="34" charset="0"/>
            </a:endParaRPr>
          </a:p>
          <a:p>
            <a:pPr algn="ctr"/>
            <a:r>
              <a:rPr lang="fr-FR" dirty="0">
                <a:latin typeface="Calibri" panose="020F0502020204030204" pitchFamily="34" charset="0"/>
                <a:ea typeface="Calibri" panose="020F0502020204030204" pitchFamily="34" charset="0"/>
                <a:cs typeface="Arial" panose="020B0604020202020204" pitchFamily="34" charset="0"/>
              </a:rPr>
              <a:t>Langage de programmation</a:t>
            </a:r>
            <a:endParaRPr lang="fr-FR" dirty="0"/>
          </a:p>
        </p:txBody>
      </p:sp>
      <p:pic>
        <p:nvPicPr>
          <p:cNvPr id="15" name="Image 14">
            <a:extLst>
              <a:ext uri="{FF2B5EF4-FFF2-40B4-BE49-F238E27FC236}">
                <a16:creationId xmlns:a16="http://schemas.microsoft.com/office/drawing/2014/main" id="{F4937955-964A-410E-AF10-10DB28A8B9DD}"/>
              </a:ext>
            </a:extLst>
          </p:cNvPr>
          <p:cNvPicPr/>
          <p:nvPr/>
        </p:nvPicPr>
        <p:blipFill>
          <a:blip r:embed="rId4"/>
          <a:srcRect/>
          <a:stretch>
            <a:fillRect/>
          </a:stretch>
        </p:blipFill>
        <p:spPr>
          <a:xfrm>
            <a:off x="3534809" y="876473"/>
            <a:ext cx="1659255" cy="895985"/>
          </a:xfrm>
          <a:prstGeom prst="rect">
            <a:avLst/>
          </a:prstGeom>
          <a:noFill/>
          <a:ln>
            <a:noFill/>
            <a:prstDash/>
          </a:ln>
        </p:spPr>
      </p:pic>
      <p:sp>
        <p:nvSpPr>
          <p:cNvPr id="6" name="Rectangle 5">
            <a:extLst>
              <a:ext uri="{FF2B5EF4-FFF2-40B4-BE49-F238E27FC236}">
                <a16:creationId xmlns:a16="http://schemas.microsoft.com/office/drawing/2014/main" id="{F7A893E3-64A0-47BF-97D3-EBF751A5605F}"/>
              </a:ext>
            </a:extLst>
          </p:cNvPr>
          <p:cNvSpPr/>
          <p:nvPr/>
        </p:nvSpPr>
        <p:spPr>
          <a:xfrm>
            <a:off x="3167634" y="1818213"/>
            <a:ext cx="2393604" cy="523220"/>
          </a:xfrm>
          <a:prstGeom prst="rect">
            <a:avLst/>
          </a:prstGeom>
        </p:spPr>
        <p:txBody>
          <a:bodyPr wrap="none">
            <a:spAutoFit/>
          </a:bodyPr>
          <a:lstStyle/>
          <a:p>
            <a:pPr algn="ctr"/>
            <a:r>
              <a:rPr lang="fr-MA" b="1" dirty="0" err="1">
                <a:solidFill>
                  <a:srgbClr val="202122"/>
                </a:solidFill>
                <a:latin typeface="Arial" panose="020B0604020202020204" pitchFamily="34" charset="0"/>
                <a:ea typeface="Calibri" panose="020F0502020204030204" pitchFamily="34" charset="0"/>
              </a:rPr>
              <a:t>scikit</a:t>
            </a:r>
            <a:r>
              <a:rPr lang="fr-MA" b="1" dirty="0">
                <a:solidFill>
                  <a:srgbClr val="202122"/>
                </a:solidFill>
                <a:latin typeface="Arial" panose="020B0604020202020204" pitchFamily="34" charset="0"/>
                <a:ea typeface="Calibri" panose="020F0502020204030204" pitchFamily="34" charset="0"/>
              </a:rPr>
              <a:t> </a:t>
            </a:r>
            <a:r>
              <a:rPr lang="fr-MA" b="1" dirty="0" err="1">
                <a:solidFill>
                  <a:srgbClr val="202122"/>
                </a:solidFill>
                <a:latin typeface="Arial" panose="020B0604020202020204" pitchFamily="34" charset="0"/>
                <a:ea typeface="Calibri" panose="020F0502020204030204" pitchFamily="34" charset="0"/>
              </a:rPr>
              <a:t>learn</a:t>
            </a:r>
            <a:endParaRPr lang="fr-MA" dirty="0">
              <a:solidFill>
                <a:srgbClr val="202122"/>
              </a:solidFill>
              <a:latin typeface="Arial" panose="020B0604020202020204" pitchFamily="34" charset="0"/>
              <a:ea typeface="Calibri" panose="020F0502020204030204" pitchFamily="34" charset="0"/>
            </a:endParaRPr>
          </a:p>
          <a:p>
            <a:pPr algn="ctr"/>
            <a:r>
              <a:rPr lang="fr-MA" dirty="0">
                <a:solidFill>
                  <a:srgbClr val="202122"/>
                </a:solidFill>
                <a:latin typeface="Arial" panose="020B0604020202020204" pitchFamily="34" charset="0"/>
                <a:ea typeface="Calibri" panose="020F0502020204030204" pitchFamily="34" charset="0"/>
              </a:rPr>
              <a:t>Bibliothèque libre en python</a:t>
            </a:r>
            <a:endParaRPr lang="fr-FR" dirty="0"/>
          </a:p>
        </p:txBody>
      </p:sp>
      <p:pic>
        <p:nvPicPr>
          <p:cNvPr id="17" name="Image 16" descr="RÃ©sultat de recherche d'images pour &quot;visual studio code logo&quot;">
            <a:extLst>
              <a:ext uri="{FF2B5EF4-FFF2-40B4-BE49-F238E27FC236}">
                <a16:creationId xmlns:a16="http://schemas.microsoft.com/office/drawing/2014/main" id="{87549E00-3FDE-4FD0-8415-D768D31CB44D}"/>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98962" y="945088"/>
            <a:ext cx="1235075" cy="873125"/>
          </a:xfrm>
          <a:prstGeom prst="rect">
            <a:avLst/>
          </a:prstGeom>
          <a:noFill/>
        </p:spPr>
      </p:pic>
      <p:sp>
        <p:nvSpPr>
          <p:cNvPr id="18" name="Rectangle 17">
            <a:extLst>
              <a:ext uri="{FF2B5EF4-FFF2-40B4-BE49-F238E27FC236}">
                <a16:creationId xmlns:a16="http://schemas.microsoft.com/office/drawing/2014/main" id="{F980A15D-1546-4A3E-857F-59C97DE64312}"/>
              </a:ext>
            </a:extLst>
          </p:cNvPr>
          <p:cNvSpPr/>
          <p:nvPr/>
        </p:nvSpPr>
        <p:spPr>
          <a:xfrm>
            <a:off x="6805661" y="1818213"/>
            <a:ext cx="1763623" cy="523220"/>
          </a:xfrm>
          <a:prstGeom prst="rect">
            <a:avLst/>
          </a:prstGeom>
        </p:spPr>
        <p:txBody>
          <a:bodyPr wrap="none">
            <a:spAutoFit/>
          </a:bodyPr>
          <a:lstStyle/>
          <a:p>
            <a:pPr algn="ctr"/>
            <a:r>
              <a:rPr lang="fr-MA" b="1" dirty="0">
                <a:solidFill>
                  <a:srgbClr val="202122"/>
                </a:solidFill>
                <a:latin typeface="Arial" panose="020B0604020202020204" pitchFamily="34" charset="0"/>
                <a:ea typeface="Calibri" panose="020F0502020204030204" pitchFamily="34" charset="0"/>
              </a:rPr>
              <a:t>Visual studio code</a:t>
            </a:r>
            <a:endParaRPr lang="fr-MA" dirty="0">
              <a:solidFill>
                <a:srgbClr val="202122"/>
              </a:solidFill>
              <a:latin typeface="Arial" panose="020B0604020202020204" pitchFamily="34" charset="0"/>
              <a:ea typeface="Calibri" panose="020F0502020204030204" pitchFamily="34" charset="0"/>
            </a:endParaRPr>
          </a:p>
          <a:p>
            <a:pPr algn="ctr"/>
            <a:r>
              <a:rPr lang="fr-MA" dirty="0">
                <a:solidFill>
                  <a:srgbClr val="202122"/>
                </a:solidFill>
                <a:latin typeface="Arial" panose="020B0604020202020204" pitchFamily="34" charset="0"/>
                <a:ea typeface="Calibri" panose="020F0502020204030204" pitchFamily="34" charset="0"/>
              </a:rPr>
              <a:t>IDE open source</a:t>
            </a:r>
            <a:endParaRPr lang="fr-FR" dirty="0"/>
          </a:p>
        </p:txBody>
      </p:sp>
      <p:pic>
        <p:nvPicPr>
          <p:cNvPr id="24" name="Image 23">
            <a:extLst>
              <a:ext uri="{FF2B5EF4-FFF2-40B4-BE49-F238E27FC236}">
                <a16:creationId xmlns:a16="http://schemas.microsoft.com/office/drawing/2014/main" id="{B75075C4-3478-4C76-9A52-4E00F7039C30}"/>
              </a:ext>
            </a:extLst>
          </p:cNvPr>
          <p:cNvPicPr/>
          <p:nvPr/>
        </p:nvPicPr>
        <p:blipFill>
          <a:blip r:embed="rId6"/>
          <a:srcRect/>
          <a:stretch>
            <a:fillRect/>
          </a:stretch>
        </p:blipFill>
        <p:spPr>
          <a:xfrm>
            <a:off x="2233813" y="2959880"/>
            <a:ext cx="1815465" cy="647700"/>
          </a:xfrm>
          <a:prstGeom prst="rect">
            <a:avLst/>
          </a:prstGeom>
          <a:noFill/>
          <a:ln>
            <a:noFill/>
            <a:prstDash/>
          </a:ln>
        </p:spPr>
      </p:pic>
      <p:sp>
        <p:nvSpPr>
          <p:cNvPr id="7" name="Rectangle 6">
            <a:extLst>
              <a:ext uri="{FF2B5EF4-FFF2-40B4-BE49-F238E27FC236}">
                <a16:creationId xmlns:a16="http://schemas.microsoft.com/office/drawing/2014/main" id="{6D78A0AD-7434-414F-BA10-FAAD44B1CD8B}"/>
              </a:ext>
            </a:extLst>
          </p:cNvPr>
          <p:cNvSpPr/>
          <p:nvPr/>
        </p:nvSpPr>
        <p:spPr>
          <a:xfrm>
            <a:off x="810596" y="3733263"/>
            <a:ext cx="4572000" cy="738664"/>
          </a:xfrm>
          <a:prstGeom prst="rect">
            <a:avLst/>
          </a:prstGeom>
        </p:spPr>
        <p:txBody>
          <a:bodyPr>
            <a:spAutoFit/>
          </a:bodyPr>
          <a:lstStyle/>
          <a:p>
            <a:pPr algn="ctr"/>
            <a:r>
              <a:rPr lang="fr-FR" b="1" dirty="0" err="1">
                <a:latin typeface="Calibri" panose="020F0502020204030204" pitchFamily="34" charset="0"/>
                <a:ea typeface="Calibri" panose="020F0502020204030204" pitchFamily="34" charset="0"/>
                <a:cs typeface="Arial" panose="020B0604020202020204" pitchFamily="34" charset="0"/>
              </a:rPr>
              <a:t>UiPath</a:t>
            </a:r>
            <a:r>
              <a:rPr lang="fr-FR" b="1" dirty="0">
                <a:latin typeface="Calibri" panose="020F0502020204030204" pitchFamily="34" charset="0"/>
                <a:ea typeface="Calibri" panose="020F0502020204030204" pitchFamily="34" charset="0"/>
                <a:cs typeface="Arial" panose="020B0604020202020204" pitchFamily="34" charset="0"/>
              </a:rPr>
              <a:t> studio</a:t>
            </a:r>
            <a:endParaRPr lang="fr-FR" dirty="0">
              <a:latin typeface="Calibri" panose="020F0502020204030204" pitchFamily="34" charset="0"/>
              <a:ea typeface="Calibri" panose="020F0502020204030204" pitchFamily="34" charset="0"/>
              <a:cs typeface="Arial" panose="020B0604020202020204" pitchFamily="34" charset="0"/>
            </a:endParaRPr>
          </a:p>
          <a:p>
            <a:pPr algn="ctr"/>
            <a:r>
              <a:rPr lang="fr-FR" dirty="0">
                <a:latin typeface="Calibri" panose="020F0502020204030204" pitchFamily="34" charset="0"/>
                <a:cs typeface="Arial" panose="020B0604020202020204" pitchFamily="34" charset="0"/>
              </a:rPr>
              <a:t>Outils pour le développement</a:t>
            </a:r>
          </a:p>
          <a:p>
            <a:pPr algn="ctr"/>
            <a:r>
              <a:rPr lang="fr-FR" dirty="0">
                <a:latin typeface="Calibri" panose="020F0502020204030204" pitchFamily="34" charset="0"/>
                <a:cs typeface="Arial" panose="020B0604020202020204" pitchFamily="34" charset="0"/>
              </a:rPr>
              <a:t> des robots RPA</a:t>
            </a:r>
            <a:endParaRPr lang="fr-FR" dirty="0"/>
          </a:p>
        </p:txBody>
      </p:sp>
      <p:pic>
        <p:nvPicPr>
          <p:cNvPr id="25" name="Picture 17">
            <a:extLst>
              <a:ext uri="{FF2B5EF4-FFF2-40B4-BE49-F238E27FC236}">
                <a16:creationId xmlns:a16="http://schemas.microsoft.com/office/drawing/2014/main" id="{949EB35E-D16D-4F9D-8407-2FA94AD59915}"/>
              </a:ext>
            </a:extLst>
          </p:cNvPr>
          <p:cNvPicPr/>
          <p:nvPr/>
        </p:nvPicPr>
        <p:blipFill>
          <a:blip r:embed="rId7">
            <a:extLst>
              <a:ext uri="{28A0092B-C50C-407E-A947-70E740481C1C}">
                <a14:useLocalDpi xmlns:a14="http://schemas.microsoft.com/office/drawing/2010/main" val="0"/>
              </a:ext>
            </a:extLst>
          </a:blip>
          <a:srcRect/>
          <a:stretch>
            <a:fillRect/>
          </a:stretch>
        </p:blipFill>
        <p:spPr>
          <a:xfrm>
            <a:off x="5840756" y="2781998"/>
            <a:ext cx="853845" cy="885083"/>
          </a:xfrm>
          <a:prstGeom prst="rect">
            <a:avLst/>
          </a:prstGeom>
          <a:noFill/>
          <a:ln>
            <a:noFill/>
            <a:prstDash/>
          </a:ln>
        </p:spPr>
      </p:pic>
      <p:sp>
        <p:nvSpPr>
          <p:cNvPr id="26" name="Rectangle 25">
            <a:extLst>
              <a:ext uri="{FF2B5EF4-FFF2-40B4-BE49-F238E27FC236}">
                <a16:creationId xmlns:a16="http://schemas.microsoft.com/office/drawing/2014/main" id="{5189DAF5-AF55-4DBA-9808-F13661038501}"/>
              </a:ext>
            </a:extLst>
          </p:cNvPr>
          <p:cNvSpPr/>
          <p:nvPr/>
        </p:nvSpPr>
        <p:spPr>
          <a:xfrm>
            <a:off x="3997284" y="3685988"/>
            <a:ext cx="4572000" cy="738664"/>
          </a:xfrm>
          <a:prstGeom prst="rect">
            <a:avLst/>
          </a:prstGeom>
        </p:spPr>
        <p:txBody>
          <a:bodyPr>
            <a:spAutoFit/>
          </a:bodyPr>
          <a:lstStyle/>
          <a:p>
            <a:pPr algn="ctr"/>
            <a:r>
              <a:rPr lang="fr-FR" b="1" dirty="0">
                <a:latin typeface="Calibri" panose="020F0502020204030204" pitchFamily="34" charset="0"/>
                <a:cs typeface="Calibri" panose="020F0502020204030204" pitchFamily="34" charset="0"/>
              </a:rPr>
              <a:t>Git</a:t>
            </a:r>
          </a:p>
          <a:p>
            <a:pPr algn="ctr"/>
            <a:r>
              <a:rPr lang="fr-FR" dirty="0"/>
              <a:t>un système de contrôle </a:t>
            </a:r>
          </a:p>
          <a:p>
            <a:pPr algn="ctr"/>
            <a:r>
              <a:rPr lang="fr-FR" dirty="0"/>
              <a:t>de version distribué </a:t>
            </a:r>
          </a:p>
        </p:txBody>
      </p:sp>
      <p:sp>
        <p:nvSpPr>
          <p:cNvPr id="3" name="Espace réservé du numéro de diapositive 2">
            <a:extLst>
              <a:ext uri="{FF2B5EF4-FFF2-40B4-BE49-F238E27FC236}">
                <a16:creationId xmlns:a16="http://schemas.microsoft.com/office/drawing/2014/main" id="{ACF2272F-5FBE-4369-BEC4-63C0C37143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a:t>
            </a:fld>
            <a:endParaRPr lang="fr-FR" dirty="0"/>
          </a:p>
        </p:txBody>
      </p:sp>
      <p:sp>
        <p:nvSpPr>
          <p:cNvPr id="19" name="Parallélogramme 18">
            <a:extLst>
              <a:ext uri="{FF2B5EF4-FFF2-40B4-BE49-F238E27FC236}">
                <a16:creationId xmlns:a16="http://schemas.microsoft.com/office/drawing/2014/main" id="{D9E0A08B-0DC6-465D-A3E2-567DFFD232E3}"/>
              </a:ext>
            </a:extLst>
          </p:cNvPr>
          <p:cNvSpPr/>
          <p:nvPr/>
        </p:nvSpPr>
        <p:spPr>
          <a:xfrm>
            <a:off x="11824" y="4935024"/>
            <a:ext cx="234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Organisme d’accueil</a:t>
            </a:r>
          </a:p>
        </p:txBody>
      </p:sp>
      <p:sp>
        <p:nvSpPr>
          <p:cNvPr id="20" name="Parallélogramme 19">
            <a:extLst>
              <a:ext uri="{FF2B5EF4-FFF2-40B4-BE49-F238E27FC236}">
                <a16:creationId xmlns:a16="http://schemas.microsoft.com/office/drawing/2014/main" id="{0DA1B29A-F66E-4062-BFED-5E421750277D}"/>
              </a:ext>
            </a:extLst>
          </p:cNvPr>
          <p:cNvSpPr/>
          <p:nvPr/>
        </p:nvSpPr>
        <p:spPr>
          <a:xfrm>
            <a:off x="4779815" y="4935023"/>
            <a:ext cx="216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Analyse et conception</a:t>
            </a:r>
          </a:p>
        </p:txBody>
      </p:sp>
      <p:sp>
        <p:nvSpPr>
          <p:cNvPr id="21" name="Parallélogramme 20">
            <a:extLst>
              <a:ext uri="{FF2B5EF4-FFF2-40B4-BE49-F238E27FC236}">
                <a16:creationId xmlns:a16="http://schemas.microsoft.com/office/drawing/2014/main" id="{C5317DAB-6EA8-4932-B462-552D2C374DE5}"/>
              </a:ext>
            </a:extLst>
          </p:cNvPr>
          <p:cNvSpPr/>
          <p:nvPr/>
        </p:nvSpPr>
        <p:spPr>
          <a:xfrm>
            <a:off x="6865021" y="4935023"/>
            <a:ext cx="2074414"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2"/>
                </a:solidFill>
              </a:rPr>
              <a:t>Réalisation</a:t>
            </a:r>
          </a:p>
        </p:txBody>
      </p:sp>
      <p:sp>
        <p:nvSpPr>
          <p:cNvPr id="22" name="Parallélogramme 21">
            <a:extLst>
              <a:ext uri="{FF2B5EF4-FFF2-40B4-BE49-F238E27FC236}">
                <a16:creationId xmlns:a16="http://schemas.microsoft.com/office/drawing/2014/main" id="{A19473CA-A4FB-4118-B3D7-F7545031DD29}"/>
              </a:ext>
            </a:extLst>
          </p:cNvPr>
          <p:cNvSpPr/>
          <p:nvPr/>
        </p:nvSpPr>
        <p:spPr>
          <a:xfrm>
            <a:off x="2278979" y="4935023"/>
            <a:ext cx="2556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Contexte générale de projet</a:t>
            </a:r>
          </a:p>
        </p:txBody>
      </p:sp>
    </p:spTree>
    <p:extLst>
      <p:ext uri="{BB962C8B-B14F-4D97-AF65-F5344CB8AC3E}">
        <p14:creationId xmlns:p14="http://schemas.microsoft.com/office/powerpoint/2010/main" val="1221897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anim calcmode="lin" valueType="num">
                                      <p:cBhvr>
                                        <p:cTn id="32" dur="1000" fill="hold"/>
                                        <p:tgtEl>
                                          <p:spTgt spid="17"/>
                                        </p:tgtEl>
                                        <p:attrNameLst>
                                          <p:attrName>ppt_x</p:attrName>
                                        </p:attrNameLst>
                                      </p:cBhvr>
                                      <p:tavLst>
                                        <p:tav tm="0">
                                          <p:val>
                                            <p:strVal val="#ppt_x"/>
                                          </p:val>
                                        </p:tav>
                                        <p:tav tm="100000">
                                          <p:val>
                                            <p:strVal val="#ppt_x"/>
                                          </p:val>
                                        </p:tav>
                                      </p:tavLst>
                                    </p:anim>
                                    <p:anim calcmode="lin" valueType="num">
                                      <p:cBhvr>
                                        <p:cTn id="33" dur="1000" fill="hold"/>
                                        <p:tgtEl>
                                          <p:spTgt spid="1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1000"/>
                                        <p:tgtEl>
                                          <p:spTgt spid="18"/>
                                        </p:tgtEl>
                                      </p:cBhvr>
                                    </p:animEffect>
                                    <p:anim calcmode="lin" valueType="num">
                                      <p:cBhvr>
                                        <p:cTn id="37" dur="1000" fill="hold"/>
                                        <p:tgtEl>
                                          <p:spTgt spid="18"/>
                                        </p:tgtEl>
                                        <p:attrNameLst>
                                          <p:attrName>ppt_x</p:attrName>
                                        </p:attrNameLst>
                                      </p:cBhvr>
                                      <p:tavLst>
                                        <p:tav tm="0">
                                          <p:val>
                                            <p:strVal val="#ppt_x"/>
                                          </p:val>
                                        </p:tav>
                                        <p:tav tm="100000">
                                          <p:val>
                                            <p:strVal val="#ppt_x"/>
                                          </p:val>
                                        </p:tav>
                                      </p:tavLst>
                                    </p:anim>
                                    <p:anim calcmode="lin" valueType="num">
                                      <p:cBhvr>
                                        <p:cTn id="3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1000"/>
                                        <p:tgtEl>
                                          <p:spTgt spid="24"/>
                                        </p:tgtEl>
                                      </p:cBhvr>
                                    </p:animEffect>
                                    <p:anim calcmode="lin" valueType="num">
                                      <p:cBhvr>
                                        <p:cTn id="44" dur="1000" fill="hold"/>
                                        <p:tgtEl>
                                          <p:spTgt spid="24"/>
                                        </p:tgtEl>
                                        <p:attrNameLst>
                                          <p:attrName>ppt_x</p:attrName>
                                        </p:attrNameLst>
                                      </p:cBhvr>
                                      <p:tavLst>
                                        <p:tav tm="0">
                                          <p:val>
                                            <p:strVal val="#ppt_x"/>
                                          </p:val>
                                        </p:tav>
                                        <p:tav tm="100000">
                                          <p:val>
                                            <p:strVal val="#ppt_x"/>
                                          </p:val>
                                        </p:tav>
                                      </p:tavLst>
                                    </p:anim>
                                    <p:anim calcmode="lin" valueType="num">
                                      <p:cBhvr>
                                        <p:cTn id="45" dur="1000" fill="hold"/>
                                        <p:tgtEl>
                                          <p:spTgt spid="24"/>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1000"/>
                                        <p:tgtEl>
                                          <p:spTgt spid="7"/>
                                        </p:tgtEl>
                                      </p:cBhvr>
                                    </p:animEffect>
                                    <p:anim calcmode="lin" valueType="num">
                                      <p:cBhvr>
                                        <p:cTn id="49" dur="1000" fill="hold"/>
                                        <p:tgtEl>
                                          <p:spTgt spid="7"/>
                                        </p:tgtEl>
                                        <p:attrNameLst>
                                          <p:attrName>ppt_x</p:attrName>
                                        </p:attrNameLst>
                                      </p:cBhvr>
                                      <p:tavLst>
                                        <p:tav tm="0">
                                          <p:val>
                                            <p:strVal val="#ppt_x"/>
                                          </p:val>
                                        </p:tav>
                                        <p:tav tm="100000">
                                          <p:val>
                                            <p:strVal val="#ppt_x"/>
                                          </p:val>
                                        </p:tav>
                                      </p:tavLst>
                                    </p:anim>
                                    <p:anim calcmode="lin" valueType="num">
                                      <p:cBhvr>
                                        <p:cTn id="5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1000"/>
                                        <p:tgtEl>
                                          <p:spTgt spid="25"/>
                                        </p:tgtEl>
                                      </p:cBhvr>
                                    </p:animEffect>
                                    <p:anim calcmode="lin" valueType="num">
                                      <p:cBhvr>
                                        <p:cTn id="56" dur="1000" fill="hold"/>
                                        <p:tgtEl>
                                          <p:spTgt spid="25"/>
                                        </p:tgtEl>
                                        <p:attrNameLst>
                                          <p:attrName>ppt_x</p:attrName>
                                        </p:attrNameLst>
                                      </p:cBhvr>
                                      <p:tavLst>
                                        <p:tav tm="0">
                                          <p:val>
                                            <p:strVal val="#ppt_x"/>
                                          </p:val>
                                        </p:tav>
                                        <p:tav tm="100000">
                                          <p:val>
                                            <p:strVal val="#ppt_x"/>
                                          </p:val>
                                        </p:tav>
                                      </p:tavLst>
                                    </p:anim>
                                    <p:anim calcmode="lin" valueType="num">
                                      <p:cBhvr>
                                        <p:cTn id="57" dur="1000" fill="hold"/>
                                        <p:tgtEl>
                                          <p:spTgt spid="25"/>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1000"/>
                                        <p:tgtEl>
                                          <p:spTgt spid="26"/>
                                        </p:tgtEl>
                                      </p:cBhvr>
                                    </p:animEffect>
                                    <p:anim calcmode="lin" valueType="num">
                                      <p:cBhvr>
                                        <p:cTn id="61" dur="1000" fill="hold"/>
                                        <p:tgtEl>
                                          <p:spTgt spid="26"/>
                                        </p:tgtEl>
                                        <p:attrNameLst>
                                          <p:attrName>ppt_x</p:attrName>
                                        </p:attrNameLst>
                                      </p:cBhvr>
                                      <p:tavLst>
                                        <p:tav tm="0">
                                          <p:val>
                                            <p:strVal val="#ppt_x"/>
                                          </p:val>
                                        </p:tav>
                                        <p:tav tm="100000">
                                          <p:val>
                                            <p:strVal val="#ppt_x"/>
                                          </p:val>
                                        </p:tav>
                                      </p:tavLst>
                                    </p:anim>
                                    <p:anim calcmode="lin" valueType="num">
                                      <p:cBhvr>
                                        <p:cTn id="6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8" grpId="0"/>
      <p:bldP spid="7" grpId="0"/>
      <p:bldP spid="2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élogramme 11">
            <a:extLst>
              <a:ext uri="{FF2B5EF4-FFF2-40B4-BE49-F238E27FC236}">
                <a16:creationId xmlns:a16="http://schemas.microsoft.com/office/drawing/2014/main" id="{9BA820AD-4D68-444B-A51B-7B7CA0AFE621}"/>
              </a:ext>
            </a:extLst>
          </p:cNvPr>
          <p:cNvSpPr/>
          <p:nvPr/>
        </p:nvSpPr>
        <p:spPr>
          <a:xfrm>
            <a:off x="0" y="-2373"/>
            <a:ext cx="4140000" cy="428756"/>
          </a:xfrm>
          <a:prstGeom prst="parallelogram">
            <a:avLst/>
          </a:prstGeom>
          <a:solidFill>
            <a:srgbClr val="323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b="1" dirty="0">
                <a:latin typeface="Calibri" panose="020F0502020204030204" pitchFamily="34" charset="0"/>
                <a:cs typeface="Calibri" panose="020F0502020204030204" pitchFamily="34" charset="0"/>
              </a:rPr>
              <a:t>Architecture</a:t>
            </a:r>
          </a:p>
        </p:txBody>
      </p:sp>
      <p:pic>
        <p:nvPicPr>
          <p:cNvPr id="19" name="Image 18">
            <a:extLst>
              <a:ext uri="{FF2B5EF4-FFF2-40B4-BE49-F238E27FC236}">
                <a16:creationId xmlns:a16="http://schemas.microsoft.com/office/drawing/2014/main" id="{009F4570-C701-4C36-B9C2-91C606905B3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71511" y="426383"/>
            <a:ext cx="7957769" cy="3492472"/>
          </a:xfrm>
          <a:prstGeom prst="rect">
            <a:avLst/>
          </a:prstGeom>
        </p:spPr>
      </p:pic>
      <p:sp>
        <p:nvSpPr>
          <p:cNvPr id="2" name="Espace réservé du numéro de diapositive 1">
            <a:extLst>
              <a:ext uri="{FF2B5EF4-FFF2-40B4-BE49-F238E27FC236}">
                <a16:creationId xmlns:a16="http://schemas.microsoft.com/office/drawing/2014/main" id="{19BF9C04-BB0E-4862-8C69-3D41FC9B64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22</a:t>
            </a:fld>
            <a:endParaRPr lang="fr-FR" dirty="0"/>
          </a:p>
        </p:txBody>
      </p:sp>
      <p:grpSp>
        <p:nvGrpSpPr>
          <p:cNvPr id="11" name="Groupe 10">
            <a:extLst>
              <a:ext uri="{FF2B5EF4-FFF2-40B4-BE49-F238E27FC236}">
                <a16:creationId xmlns:a16="http://schemas.microsoft.com/office/drawing/2014/main" id="{7F535EE4-8F49-4120-9678-19B6CE6B1067}"/>
              </a:ext>
            </a:extLst>
          </p:cNvPr>
          <p:cNvGrpSpPr/>
          <p:nvPr/>
        </p:nvGrpSpPr>
        <p:grpSpPr>
          <a:xfrm>
            <a:off x="385011" y="2372926"/>
            <a:ext cx="2669320" cy="587308"/>
            <a:chOff x="385011" y="2372926"/>
            <a:chExt cx="2669320" cy="587308"/>
          </a:xfrm>
        </p:grpSpPr>
        <p:sp>
          <p:nvSpPr>
            <p:cNvPr id="5" name="ZoneTexte 4">
              <a:extLst>
                <a:ext uri="{FF2B5EF4-FFF2-40B4-BE49-F238E27FC236}">
                  <a16:creationId xmlns:a16="http://schemas.microsoft.com/office/drawing/2014/main" id="{10E9B601-D192-4355-A0FC-E4F069728F6F}"/>
                </a:ext>
              </a:extLst>
            </p:cNvPr>
            <p:cNvSpPr txBox="1"/>
            <p:nvPr/>
          </p:nvSpPr>
          <p:spPr>
            <a:xfrm>
              <a:off x="662330" y="2652457"/>
              <a:ext cx="2114681" cy="307777"/>
            </a:xfrm>
            <a:prstGeom prst="rect">
              <a:avLst/>
            </a:prstGeom>
            <a:noFill/>
          </p:spPr>
          <p:txBody>
            <a:bodyPr wrap="none" rtlCol="0">
              <a:spAutoFit/>
            </a:bodyPr>
            <a:lstStyle/>
            <a:p>
              <a:r>
                <a:rPr lang="fr-FR" dirty="0"/>
                <a:t>Module de consolidation</a:t>
              </a:r>
            </a:p>
          </p:txBody>
        </p:sp>
        <p:sp>
          <p:nvSpPr>
            <p:cNvPr id="10" name="ZoneTexte 9">
              <a:extLst>
                <a:ext uri="{FF2B5EF4-FFF2-40B4-BE49-F238E27FC236}">
                  <a16:creationId xmlns:a16="http://schemas.microsoft.com/office/drawing/2014/main" id="{D144A0A7-E721-4456-A6EE-2E008061B3B2}"/>
                </a:ext>
              </a:extLst>
            </p:cNvPr>
            <p:cNvSpPr txBox="1"/>
            <p:nvPr/>
          </p:nvSpPr>
          <p:spPr>
            <a:xfrm>
              <a:off x="385011" y="2372926"/>
              <a:ext cx="2669320" cy="307777"/>
            </a:xfrm>
            <a:prstGeom prst="rect">
              <a:avLst/>
            </a:prstGeom>
            <a:noFill/>
          </p:spPr>
          <p:txBody>
            <a:bodyPr wrap="none" rtlCol="0">
              <a:spAutoFit/>
            </a:bodyPr>
            <a:lstStyle/>
            <a:p>
              <a:r>
                <a:rPr lang="fr-FR" dirty="0"/>
                <a:t>[________________________]</a:t>
              </a:r>
            </a:p>
          </p:txBody>
        </p:sp>
      </p:grpSp>
      <p:grpSp>
        <p:nvGrpSpPr>
          <p:cNvPr id="13" name="Groupe 12">
            <a:extLst>
              <a:ext uri="{FF2B5EF4-FFF2-40B4-BE49-F238E27FC236}">
                <a16:creationId xmlns:a16="http://schemas.microsoft.com/office/drawing/2014/main" id="{C733B934-290C-462A-B624-CAADBF633F17}"/>
              </a:ext>
            </a:extLst>
          </p:cNvPr>
          <p:cNvGrpSpPr/>
          <p:nvPr/>
        </p:nvGrpSpPr>
        <p:grpSpPr>
          <a:xfrm>
            <a:off x="2758294" y="3500085"/>
            <a:ext cx="2612045" cy="802751"/>
            <a:chOff x="2758294" y="3500085"/>
            <a:chExt cx="2612045" cy="802751"/>
          </a:xfrm>
        </p:grpSpPr>
        <p:sp>
          <p:nvSpPr>
            <p:cNvPr id="17" name="ZoneTexte 16">
              <a:extLst>
                <a:ext uri="{FF2B5EF4-FFF2-40B4-BE49-F238E27FC236}">
                  <a16:creationId xmlns:a16="http://schemas.microsoft.com/office/drawing/2014/main" id="{CB8827C0-79B3-463E-B457-90B2828BDEF1}"/>
                </a:ext>
              </a:extLst>
            </p:cNvPr>
            <p:cNvSpPr txBox="1"/>
            <p:nvPr/>
          </p:nvSpPr>
          <p:spPr>
            <a:xfrm>
              <a:off x="2978122" y="3500085"/>
              <a:ext cx="2172390" cy="307777"/>
            </a:xfrm>
            <a:prstGeom prst="rect">
              <a:avLst/>
            </a:prstGeom>
            <a:noFill/>
          </p:spPr>
          <p:txBody>
            <a:bodyPr wrap="none" rtlCol="0">
              <a:spAutoFit/>
            </a:bodyPr>
            <a:lstStyle/>
            <a:p>
              <a:r>
                <a:rPr lang="fr-FR" dirty="0"/>
                <a:t>[___________________]</a:t>
              </a:r>
            </a:p>
          </p:txBody>
        </p:sp>
        <p:sp>
          <p:nvSpPr>
            <p:cNvPr id="22" name="ZoneTexte 21">
              <a:extLst>
                <a:ext uri="{FF2B5EF4-FFF2-40B4-BE49-F238E27FC236}">
                  <a16:creationId xmlns:a16="http://schemas.microsoft.com/office/drawing/2014/main" id="{083539A2-3180-4271-B23D-04059A274BFE}"/>
                </a:ext>
              </a:extLst>
            </p:cNvPr>
            <p:cNvSpPr txBox="1"/>
            <p:nvPr/>
          </p:nvSpPr>
          <p:spPr>
            <a:xfrm>
              <a:off x="2758294" y="3779616"/>
              <a:ext cx="2612045" cy="523220"/>
            </a:xfrm>
            <a:prstGeom prst="rect">
              <a:avLst/>
            </a:prstGeom>
            <a:noFill/>
          </p:spPr>
          <p:txBody>
            <a:bodyPr wrap="square" rtlCol="0">
              <a:spAutoFit/>
            </a:bodyPr>
            <a:lstStyle/>
            <a:p>
              <a:pPr algn="ctr"/>
              <a:r>
                <a:rPr lang="fr-FR" dirty="0"/>
                <a:t>Module d’analyse</a:t>
              </a:r>
            </a:p>
            <a:p>
              <a:pPr algn="ctr"/>
              <a:r>
                <a:rPr lang="fr-FR" dirty="0"/>
                <a:t>et prédiction</a:t>
              </a:r>
            </a:p>
          </p:txBody>
        </p:sp>
      </p:grpSp>
      <p:grpSp>
        <p:nvGrpSpPr>
          <p:cNvPr id="14" name="Groupe 13">
            <a:extLst>
              <a:ext uri="{FF2B5EF4-FFF2-40B4-BE49-F238E27FC236}">
                <a16:creationId xmlns:a16="http://schemas.microsoft.com/office/drawing/2014/main" id="{645DA896-D7BA-4A32-859C-B2E256BFBAA2}"/>
              </a:ext>
            </a:extLst>
          </p:cNvPr>
          <p:cNvGrpSpPr/>
          <p:nvPr/>
        </p:nvGrpSpPr>
        <p:grpSpPr>
          <a:xfrm>
            <a:off x="5073072" y="2982120"/>
            <a:ext cx="3365024" cy="558274"/>
            <a:chOff x="5073072" y="2982120"/>
            <a:chExt cx="3365024" cy="558274"/>
          </a:xfrm>
        </p:grpSpPr>
        <p:sp>
          <p:nvSpPr>
            <p:cNvPr id="18" name="ZoneTexte 17">
              <a:extLst>
                <a:ext uri="{FF2B5EF4-FFF2-40B4-BE49-F238E27FC236}">
                  <a16:creationId xmlns:a16="http://schemas.microsoft.com/office/drawing/2014/main" id="{A5D32FA7-BCB8-40DC-8A78-3D525A8672F9}"/>
                </a:ext>
              </a:extLst>
            </p:cNvPr>
            <p:cNvSpPr txBox="1"/>
            <p:nvPr/>
          </p:nvSpPr>
          <p:spPr>
            <a:xfrm>
              <a:off x="5073072" y="2982120"/>
              <a:ext cx="3365024" cy="307777"/>
            </a:xfrm>
            <a:prstGeom prst="rect">
              <a:avLst/>
            </a:prstGeom>
            <a:noFill/>
          </p:spPr>
          <p:txBody>
            <a:bodyPr wrap="none" rtlCol="0">
              <a:spAutoFit/>
            </a:bodyPr>
            <a:lstStyle/>
            <a:p>
              <a:r>
                <a:rPr lang="fr-FR" dirty="0"/>
                <a:t>[______________________________]</a:t>
              </a:r>
            </a:p>
          </p:txBody>
        </p:sp>
        <p:sp>
          <p:nvSpPr>
            <p:cNvPr id="23" name="ZoneTexte 22">
              <a:extLst>
                <a:ext uri="{FF2B5EF4-FFF2-40B4-BE49-F238E27FC236}">
                  <a16:creationId xmlns:a16="http://schemas.microsoft.com/office/drawing/2014/main" id="{2800FCCD-7B4A-4291-AA10-87531F4D3E2A}"/>
                </a:ext>
              </a:extLst>
            </p:cNvPr>
            <p:cNvSpPr txBox="1"/>
            <p:nvPr/>
          </p:nvSpPr>
          <p:spPr>
            <a:xfrm>
              <a:off x="5191761" y="3232617"/>
              <a:ext cx="3057646" cy="307777"/>
            </a:xfrm>
            <a:prstGeom prst="rect">
              <a:avLst/>
            </a:prstGeom>
            <a:noFill/>
          </p:spPr>
          <p:txBody>
            <a:bodyPr wrap="square" rtlCol="0">
              <a:spAutoFit/>
            </a:bodyPr>
            <a:lstStyle/>
            <a:p>
              <a:r>
                <a:rPr lang="fr-FR" dirty="0"/>
                <a:t>Module d’automatisation des alertes</a:t>
              </a:r>
            </a:p>
          </p:txBody>
        </p:sp>
      </p:grpSp>
      <p:sp>
        <p:nvSpPr>
          <p:cNvPr id="24" name="Parallélogramme 23">
            <a:extLst>
              <a:ext uri="{FF2B5EF4-FFF2-40B4-BE49-F238E27FC236}">
                <a16:creationId xmlns:a16="http://schemas.microsoft.com/office/drawing/2014/main" id="{2C192CCA-B05F-472F-8436-03487A047443}"/>
              </a:ext>
            </a:extLst>
          </p:cNvPr>
          <p:cNvSpPr/>
          <p:nvPr/>
        </p:nvSpPr>
        <p:spPr>
          <a:xfrm>
            <a:off x="11824" y="4935024"/>
            <a:ext cx="234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Organisme d’accueil</a:t>
            </a:r>
          </a:p>
        </p:txBody>
      </p:sp>
      <p:sp>
        <p:nvSpPr>
          <p:cNvPr id="25" name="Parallélogramme 24">
            <a:extLst>
              <a:ext uri="{FF2B5EF4-FFF2-40B4-BE49-F238E27FC236}">
                <a16:creationId xmlns:a16="http://schemas.microsoft.com/office/drawing/2014/main" id="{3AFE6364-28ED-4C90-A24D-0E7569C5F1DA}"/>
              </a:ext>
            </a:extLst>
          </p:cNvPr>
          <p:cNvSpPr/>
          <p:nvPr/>
        </p:nvSpPr>
        <p:spPr>
          <a:xfrm>
            <a:off x="4779815" y="4935023"/>
            <a:ext cx="216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Analyse et conception</a:t>
            </a:r>
          </a:p>
        </p:txBody>
      </p:sp>
      <p:sp>
        <p:nvSpPr>
          <p:cNvPr id="26" name="Parallélogramme 25">
            <a:extLst>
              <a:ext uri="{FF2B5EF4-FFF2-40B4-BE49-F238E27FC236}">
                <a16:creationId xmlns:a16="http://schemas.microsoft.com/office/drawing/2014/main" id="{43F8EFB7-530A-4B7F-88C5-79A2FEBC9AF8}"/>
              </a:ext>
            </a:extLst>
          </p:cNvPr>
          <p:cNvSpPr/>
          <p:nvPr/>
        </p:nvSpPr>
        <p:spPr>
          <a:xfrm>
            <a:off x="6865021" y="4935023"/>
            <a:ext cx="2074414"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2"/>
                </a:solidFill>
              </a:rPr>
              <a:t>Réalisation</a:t>
            </a:r>
          </a:p>
        </p:txBody>
      </p:sp>
      <p:sp>
        <p:nvSpPr>
          <p:cNvPr id="27" name="Parallélogramme 26">
            <a:extLst>
              <a:ext uri="{FF2B5EF4-FFF2-40B4-BE49-F238E27FC236}">
                <a16:creationId xmlns:a16="http://schemas.microsoft.com/office/drawing/2014/main" id="{ED4606C4-A284-4DBC-A47F-FDEC1F5D3BC0}"/>
              </a:ext>
            </a:extLst>
          </p:cNvPr>
          <p:cNvSpPr/>
          <p:nvPr/>
        </p:nvSpPr>
        <p:spPr>
          <a:xfrm>
            <a:off x="2278979" y="4935023"/>
            <a:ext cx="2556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Contexte générale de projet</a:t>
            </a:r>
          </a:p>
        </p:txBody>
      </p:sp>
    </p:spTree>
    <p:extLst>
      <p:ext uri="{BB962C8B-B14F-4D97-AF65-F5344CB8AC3E}">
        <p14:creationId xmlns:p14="http://schemas.microsoft.com/office/powerpoint/2010/main" val="267093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élogramme 11">
            <a:extLst>
              <a:ext uri="{FF2B5EF4-FFF2-40B4-BE49-F238E27FC236}">
                <a16:creationId xmlns:a16="http://schemas.microsoft.com/office/drawing/2014/main" id="{9BA820AD-4D68-444B-A51B-7B7CA0AFE621}"/>
              </a:ext>
            </a:extLst>
          </p:cNvPr>
          <p:cNvSpPr/>
          <p:nvPr/>
        </p:nvSpPr>
        <p:spPr>
          <a:xfrm>
            <a:off x="0" y="-2373"/>
            <a:ext cx="4140000" cy="428756"/>
          </a:xfrm>
          <a:prstGeom prst="parallelogram">
            <a:avLst/>
          </a:prstGeom>
          <a:solidFill>
            <a:srgbClr val="323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b="1" dirty="0">
                <a:latin typeface="Calibri" panose="020F0502020204030204" pitchFamily="34" charset="0"/>
                <a:cs typeface="Calibri" panose="020F0502020204030204" pitchFamily="34" charset="0"/>
              </a:rPr>
              <a:t>Architecture</a:t>
            </a:r>
          </a:p>
        </p:txBody>
      </p:sp>
      <p:sp>
        <p:nvSpPr>
          <p:cNvPr id="5" name="ZoneTexte 4">
            <a:extLst>
              <a:ext uri="{FF2B5EF4-FFF2-40B4-BE49-F238E27FC236}">
                <a16:creationId xmlns:a16="http://schemas.microsoft.com/office/drawing/2014/main" id="{10E9B601-D192-4355-A0FC-E4F069728F6F}"/>
              </a:ext>
            </a:extLst>
          </p:cNvPr>
          <p:cNvSpPr txBox="1"/>
          <p:nvPr/>
        </p:nvSpPr>
        <p:spPr>
          <a:xfrm>
            <a:off x="201588" y="491310"/>
            <a:ext cx="2040943" cy="307777"/>
          </a:xfrm>
          <a:prstGeom prst="rect">
            <a:avLst/>
          </a:prstGeom>
          <a:noFill/>
        </p:spPr>
        <p:txBody>
          <a:bodyPr wrap="none" rtlCol="0">
            <a:spAutoFit/>
          </a:bodyPr>
          <a:lstStyle/>
          <a:p>
            <a:r>
              <a:rPr lang="fr-FR" b="1" dirty="0">
                <a:latin typeface="Calibri" panose="020F0502020204030204" pitchFamily="34" charset="0"/>
                <a:cs typeface="Calibri" panose="020F0502020204030204" pitchFamily="34" charset="0"/>
              </a:rPr>
              <a:t>Module de consolidation</a:t>
            </a:r>
          </a:p>
        </p:txBody>
      </p:sp>
      <p:pic>
        <p:nvPicPr>
          <p:cNvPr id="13" name="Image 12">
            <a:extLst>
              <a:ext uri="{FF2B5EF4-FFF2-40B4-BE49-F238E27FC236}">
                <a16:creationId xmlns:a16="http://schemas.microsoft.com/office/drawing/2014/main" id="{8B3A9ECC-3F69-44E8-9785-2AFA2CD134D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988981" y="864014"/>
            <a:ext cx="7166037" cy="3966065"/>
          </a:xfrm>
          <a:prstGeom prst="rect">
            <a:avLst/>
          </a:prstGeom>
        </p:spPr>
      </p:pic>
      <p:sp>
        <p:nvSpPr>
          <p:cNvPr id="2" name="Espace réservé du numéro de diapositive 1">
            <a:extLst>
              <a:ext uri="{FF2B5EF4-FFF2-40B4-BE49-F238E27FC236}">
                <a16:creationId xmlns:a16="http://schemas.microsoft.com/office/drawing/2014/main" id="{EB984685-46EA-4CA1-9034-9C88891C92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a:t>
            </a:fld>
            <a:endParaRPr lang="fr-FR" dirty="0"/>
          </a:p>
        </p:txBody>
      </p:sp>
      <p:sp>
        <p:nvSpPr>
          <p:cNvPr id="16" name="Parallélogramme 15">
            <a:extLst>
              <a:ext uri="{FF2B5EF4-FFF2-40B4-BE49-F238E27FC236}">
                <a16:creationId xmlns:a16="http://schemas.microsoft.com/office/drawing/2014/main" id="{A1E1D0A4-48A3-41C0-A037-A1EC3AA21DB6}"/>
              </a:ext>
            </a:extLst>
          </p:cNvPr>
          <p:cNvSpPr/>
          <p:nvPr/>
        </p:nvSpPr>
        <p:spPr>
          <a:xfrm>
            <a:off x="11824" y="4935024"/>
            <a:ext cx="234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Organisme d’accueil</a:t>
            </a:r>
          </a:p>
        </p:txBody>
      </p:sp>
      <p:sp>
        <p:nvSpPr>
          <p:cNvPr id="17" name="Parallélogramme 16">
            <a:extLst>
              <a:ext uri="{FF2B5EF4-FFF2-40B4-BE49-F238E27FC236}">
                <a16:creationId xmlns:a16="http://schemas.microsoft.com/office/drawing/2014/main" id="{223F504F-DFC8-4A49-AC9A-8EB512F2C639}"/>
              </a:ext>
            </a:extLst>
          </p:cNvPr>
          <p:cNvSpPr/>
          <p:nvPr/>
        </p:nvSpPr>
        <p:spPr>
          <a:xfrm>
            <a:off x="4779815" y="4935023"/>
            <a:ext cx="216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Analyse et conception</a:t>
            </a:r>
          </a:p>
        </p:txBody>
      </p:sp>
      <p:sp>
        <p:nvSpPr>
          <p:cNvPr id="18" name="Parallélogramme 17">
            <a:extLst>
              <a:ext uri="{FF2B5EF4-FFF2-40B4-BE49-F238E27FC236}">
                <a16:creationId xmlns:a16="http://schemas.microsoft.com/office/drawing/2014/main" id="{B42D5C50-AB38-42A4-AD65-DC99A3BC7531}"/>
              </a:ext>
            </a:extLst>
          </p:cNvPr>
          <p:cNvSpPr/>
          <p:nvPr/>
        </p:nvSpPr>
        <p:spPr>
          <a:xfrm>
            <a:off x="6865021" y="4935023"/>
            <a:ext cx="2074414"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2"/>
                </a:solidFill>
              </a:rPr>
              <a:t>Réalisation</a:t>
            </a:r>
          </a:p>
        </p:txBody>
      </p:sp>
      <p:sp>
        <p:nvSpPr>
          <p:cNvPr id="19" name="Parallélogramme 18">
            <a:extLst>
              <a:ext uri="{FF2B5EF4-FFF2-40B4-BE49-F238E27FC236}">
                <a16:creationId xmlns:a16="http://schemas.microsoft.com/office/drawing/2014/main" id="{D6BF3BED-4384-4926-B8AC-D905A57C1014}"/>
              </a:ext>
            </a:extLst>
          </p:cNvPr>
          <p:cNvSpPr/>
          <p:nvPr/>
        </p:nvSpPr>
        <p:spPr>
          <a:xfrm>
            <a:off x="2278979" y="4935023"/>
            <a:ext cx="2556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Contexte générale de projet</a:t>
            </a:r>
          </a:p>
        </p:txBody>
      </p:sp>
    </p:spTree>
    <p:extLst>
      <p:ext uri="{BB962C8B-B14F-4D97-AF65-F5344CB8AC3E}">
        <p14:creationId xmlns:p14="http://schemas.microsoft.com/office/powerpoint/2010/main" val="22820780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élogramme 11">
            <a:extLst>
              <a:ext uri="{FF2B5EF4-FFF2-40B4-BE49-F238E27FC236}">
                <a16:creationId xmlns:a16="http://schemas.microsoft.com/office/drawing/2014/main" id="{9BA820AD-4D68-444B-A51B-7B7CA0AFE621}"/>
              </a:ext>
            </a:extLst>
          </p:cNvPr>
          <p:cNvSpPr/>
          <p:nvPr/>
        </p:nvSpPr>
        <p:spPr>
          <a:xfrm>
            <a:off x="0" y="-2373"/>
            <a:ext cx="4140000" cy="428756"/>
          </a:xfrm>
          <a:prstGeom prst="parallelogram">
            <a:avLst/>
          </a:prstGeom>
          <a:solidFill>
            <a:srgbClr val="323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b="1" dirty="0">
                <a:latin typeface="Calibri" panose="020F0502020204030204" pitchFamily="34" charset="0"/>
                <a:cs typeface="Calibri" panose="020F0502020204030204" pitchFamily="34" charset="0"/>
              </a:rPr>
              <a:t>Architecture</a:t>
            </a:r>
          </a:p>
        </p:txBody>
      </p:sp>
      <p:sp>
        <p:nvSpPr>
          <p:cNvPr id="5" name="ZoneTexte 4">
            <a:extLst>
              <a:ext uri="{FF2B5EF4-FFF2-40B4-BE49-F238E27FC236}">
                <a16:creationId xmlns:a16="http://schemas.microsoft.com/office/drawing/2014/main" id="{10E9B601-D192-4355-A0FC-E4F069728F6F}"/>
              </a:ext>
            </a:extLst>
          </p:cNvPr>
          <p:cNvSpPr txBox="1"/>
          <p:nvPr/>
        </p:nvSpPr>
        <p:spPr>
          <a:xfrm>
            <a:off x="201588" y="491310"/>
            <a:ext cx="2040943" cy="307777"/>
          </a:xfrm>
          <a:prstGeom prst="rect">
            <a:avLst/>
          </a:prstGeom>
          <a:noFill/>
        </p:spPr>
        <p:txBody>
          <a:bodyPr wrap="none" rtlCol="0">
            <a:spAutoFit/>
          </a:bodyPr>
          <a:lstStyle/>
          <a:p>
            <a:r>
              <a:rPr lang="fr-FR" b="1" dirty="0">
                <a:latin typeface="Calibri" panose="020F0502020204030204" pitchFamily="34" charset="0"/>
                <a:cs typeface="Calibri" panose="020F0502020204030204" pitchFamily="34" charset="0"/>
              </a:rPr>
              <a:t>Module de consolidation</a:t>
            </a:r>
          </a:p>
        </p:txBody>
      </p:sp>
      <p:sp>
        <p:nvSpPr>
          <p:cNvPr id="2" name="Espace réservé du numéro de diapositive 1">
            <a:extLst>
              <a:ext uri="{FF2B5EF4-FFF2-40B4-BE49-F238E27FC236}">
                <a16:creationId xmlns:a16="http://schemas.microsoft.com/office/drawing/2014/main" id="{33072EF9-A677-4590-A28D-81654AA160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24</a:t>
            </a:fld>
            <a:endParaRPr lang="fr-FR" dirty="0"/>
          </a:p>
        </p:txBody>
      </p:sp>
      <p:pic>
        <p:nvPicPr>
          <p:cNvPr id="11" name="Image 10">
            <a:extLst>
              <a:ext uri="{FF2B5EF4-FFF2-40B4-BE49-F238E27FC236}">
                <a16:creationId xmlns:a16="http://schemas.microsoft.com/office/drawing/2014/main" id="{B82BC0A3-856B-4EAE-B481-EB496E9793BA}"/>
              </a:ext>
            </a:extLst>
          </p:cNvPr>
          <p:cNvPicPr/>
          <p:nvPr/>
        </p:nvPicPr>
        <p:blipFill rotWithShape="1">
          <a:blip r:embed="rId3" cstate="print">
            <a:extLst>
              <a:ext uri="{28A0092B-C50C-407E-A947-70E740481C1C}">
                <a14:useLocalDpi xmlns:a14="http://schemas.microsoft.com/office/drawing/2010/main" val="0"/>
              </a:ext>
            </a:extLst>
          </a:blip>
          <a:srcRect t="-48" r="72209" b="82647"/>
          <a:stretch/>
        </p:blipFill>
        <p:spPr>
          <a:xfrm>
            <a:off x="250936" y="1761119"/>
            <a:ext cx="8400437" cy="1996791"/>
          </a:xfrm>
          <a:prstGeom prst="rect">
            <a:avLst/>
          </a:prstGeom>
        </p:spPr>
      </p:pic>
      <p:grpSp>
        <p:nvGrpSpPr>
          <p:cNvPr id="3" name="Groupe 2">
            <a:extLst>
              <a:ext uri="{FF2B5EF4-FFF2-40B4-BE49-F238E27FC236}">
                <a16:creationId xmlns:a16="http://schemas.microsoft.com/office/drawing/2014/main" id="{3E801F1B-9EC7-4AF9-99E2-9F3AB5806787}"/>
              </a:ext>
            </a:extLst>
          </p:cNvPr>
          <p:cNvGrpSpPr/>
          <p:nvPr/>
        </p:nvGrpSpPr>
        <p:grpSpPr>
          <a:xfrm>
            <a:off x="350177" y="1027175"/>
            <a:ext cx="987081" cy="983404"/>
            <a:chOff x="350177" y="1027175"/>
            <a:chExt cx="987081" cy="983404"/>
          </a:xfrm>
        </p:grpSpPr>
        <p:sp>
          <p:nvSpPr>
            <p:cNvPr id="15" name="Google Shape;12764;p68">
              <a:extLst>
                <a:ext uri="{FF2B5EF4-FFF2-40B4-BE49-F238E27FC236}">
                  <a16:creationId xmlns:a16="http://schemas.microsoft.com/office/drawing/2014/main" id="{E07D5B55-ED41-41F5-BBEE-C3D74621205C}"/>
                </a:ext>
              </a:extLst>
            </p:cNvPr>
            <p:cNvSpPr/>
            <p:nvPr/>
          </p:nvSpPr>
          <p:spPr>
            <a:xfrm>
              <a:off x="350177" y="1027175"/>
              <a:ext cx="987081" cy="983404"/>
            </a:xfrm>
            <a:custGeom>
              <a:avLst/>
              <a:gdLst/>
              <a:ahLst/>
              <a:cxnLst/>
              <a:rect l="l" t="t" r="r" b="b"/>
              <a:pathLst>
                <a:path w="9395" h="9360" extrusionOk="0">
                  <a:moveTo>
                    <a:pt x="3572" y="5454"/>
                  </a:moveTo>
                  <a:cubicBezTo>
                    <a:pt x="3679" y="5573"/>
                    <a:pt x="3786" y="5704"/>
                    <a:pt x="3929" y="5811"/>
                  </a:cubicBezTo>
                  <a:lnTo>
                    <a:pt x="3405" y="6335"/>
                  </a:lnTo>
                  <a:cubicBezTo>
                    <a:pt x="3393" y="6311"/>
                    <a:pt x="3393" y="6299"/>
                    <a:pt x="3382" y="6287"/>
                  </a:cubicBezTo>
                  <a:lnTo>
                    <a:pt x="3096" y="6002"/>
                  </a:lnTo>
                  <a:cubicBezTo>
                    <a:pt x="3084" y="5990"/>
                    <a:pt x="3060" y="5978"/>
                    <a:pt x="3048" y="5978"/>
                  </a:cubicBezTo>
                  <a:lnTo>
                    <a:pt x="3572" y="5454"/>
                  </a:lnTo>
                  <a:close/>
                  <a:moveTo>
                    <a:pt x="2748" y="6109"/>
                  </a:moveTo>
                  <a:cubicBezTo>
                    <a:pt x="2804" y="6109"/>
                    <a:pt x="2858" y="6133"/>
                    <a:pt x="2893" y="6180"/>
                  </a:cubicBezTo>
                  <a:lnTo>
                    <a:pt x="3179" y="6466"/>
                  </a:lnTo>
                  <a:cubicBezTo>
                    <a:pt x="3274" y="6573"/>
                    <a:pt x="3274" y="6704"/>
                    <a:pt x="3191" y="6788"/>
                  </a:cubicBezTo>
                  <a:lnTo>
                    <a:pt x="3036" y="6954"/>
                  </a:lnTo>
                  <a:lnTo>
                    <a:pt x="2429" y="6347"/>
                  </a:lnTo>
                  <a:lnTo>
                    <a:pt x="2584" y="6180"/>
                  </a:lnTo>
                  <a:cubicBezTo>
                    <a:pt x="2631" y="6133"/>
                    <a:pt x="2691" y="6109"/>
                    <a:pt x="2748" y="6109"/>
                  </a:cubicBezTo>
                  <a:close/>
                  <a:moveTo>
                    <a:pt x="2215" y="6549"/>
                  </a:moveTo>
                  <a:lnTo>
                    <a:pt x="2822" y="7169"/>
                  </a:lnTo>
                  <a:lnTo>
                    <a:pt x="965" y="9026"/>
                  </a:lnTo>
                  <a:cubicBezTo>
                    <a:pt x="923" y="9068"/>
                    <a:pt x="866" y="9088"/>
                    <a:pt x="810" y="9088"/>
                  </a:cubicBezTo>
                  <a:cubicBezTo>
                    <a:pt x="753" y="9088"/>
                    <a:pt x="697" y="9068"/>
                    <a:pt x="655" y="9026"/>
                  </a:cubicBezTo>
                  <a:lnTo>
                    <a:pt x="369" y="8740"/>
                  </a:lnTo>
                  <a:cubicBezTo>
                    <a:pt x="262" y="8657"/>
                    <a:pt x="262" y="8502"/>
                    <a:pt x="357" y="8419"/>
                  </a:cubicBezTo>
                  <a:lnTo>
                    <a:pt x="2215" y="6549"/>
                  </a:lnTo>
                  <a:close/>
                  <a:moveTo>
                    <a:pt x="6096" y="1"/>
                  </a:moveTo>
                  <a:cubicBezTo>
                    <a:pt x="3417" y="1"/>
                    <a:pt x="1869" y="3061"/>
                    <a:pt x="3441" y="5216"/>
                  </a:cubicBezTo>
                  <a:lnTo>
                    <a:pt x="2810" y="5835"/>
                  </a:lnTo>
                  <a:cubicBezTo>
                    <a:pt x="2798" y="5834"/>
                    <a:pt x="2786" y="5834"/>
                    <a:pt x="2774" y="5834"/>
                  </a:cubicBezTo>
                  <a:cubicBezTo>
                    <a:pt x="2643" y="5834"/>
                    <a:pt x="2516" y="5892"/>
                    <a:pt x="2429" y="5990"/>
                  </a:cubicBezTo>
                  <a:lnTo>
                    <a:pt x="191" y="8216"/>
                  </a:lnTo>
                  <a:cubicBezTo>
                    <a:pt x="0" y="8419"/>
                    <a:pt x="0" y="8728"/>
                    <a:pt x="191" y="8919"/>
                  </a:cubicBezTo>
                  <a:lnTo>
                    <a:pt x="465" y="9216"/>
                  </a:lnTo>
                  <a:cubicBezTo>
                    <a:pt x="560" y="9312"/>
                    <a:pt x="685" y="9359"/>
                    <a:pt x="810" y="9359"/>
                  </a:cubicBezTo>
                  <a:cubicBezTo>
                    <a:pt x="935" y="9359"/>
                    <a:pt x="1060" y="9312"/>
                    <a:pt x="1155" y="9216"/>
                  </a:cubicBezTo>
                  <a:lnTo>
                    <a:pt x="3120" y="7252"/>
                  </a:lnTo>
                  <a:lnTo>
                    <a:pt x="3393" y="6990"/>
                  </a:lnTo>
                  <a:cubicBezTo>
                    <a:pt x="3501" y="6883"/>
                    <a:pt x="3536" y="6752"/>
                    <a:pt x="3536" y="6597"/>
                  </a:cubicBezTo>
                  <a:lnTo>
                    <a:pt x="4167" y="5978"/>
                  </a:lnTo>
                  <a:cubicBezTo>
                    <a:pt x="4632" y="6299"/>
                    <a:pt x="5179" y="6526"/>
                    <a:pt x="5763" y="6573"/>
                  </a:cubicBezTo>
                  <a:lnTo>
                    <a:pt x="5775" y="6573"/>
                  </a:lnTo>
                  <a:cubicBezTo>
                    <a:pt x="5846" y="6573"/>
                    <a:pt x="5906" y="6514"/>
                    <a:pt x="5906" y="6454"/>
                  </a:cubicBezTo>
                  <a:cubicBezTo>
                    <a:pt x="5918" y="6371"/>
                    <a:pt x="5858" y="6299"/>
                    <a:pt x="5787" y="6299"/>
                  </a:cubicBezTo>
                  <a:cubicBezTo>
                    <a:pt x="5191" y="6240"/>
                    <a:pt x="4644" y="6002"/>
                    <a:pt x="4191" y="5645"/>
                  </a:cubicBezTo>
                  <a:cubicBezTo>
                    <a:pt x="1977" y="3847"/>
                    <a:pt x="3286" y="287"/>
                    <a:pt x="6096" y="287"/>
                  </a:cubicBezTo>
                  <a:cubicBezTo>
                    <a:pt x="7680" y="287"/>
                    <a:pt x="8942" y="1489"/>
                    <a:pt x="9108" y="3001"/>
                  </a:cubicBezTo>
                  <a:cubicBezTo>
                    <a:pt x="9119" y="3067"/>
                    <a:pt x="9170" y="3122"/>
                    <a:pt x="9233" y="3122"/>
                  </a:cubicBezTo>
                  <a:cubicBezTo>
                    <a:pt x="9239" y="3122"/>
                    <a:pt x="9245" y="3121"/>
                    <a:pt x="9251" y="3120"/>
                  </a:cubicBezTo>
                  <a:cubicBezTo>
                    <a:pt x="9335" y="3097"/>
                    <a:pt x="9394" y="3037"/>
                    <a:pt x="9370" y="2966"/>
                  </a:cubicBezTo>
                  <a:cubicBezTo>
                    <a:pt x="9216" y="1334"/>
                    <a:pt x="7823" y="1"/>
                    <a:pt x="609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765;p68">
              <a:extLst>
                <a:ext uri="{FF2B5EF4-FFF2-40B4-BE49-F238E27FC236}">
                  <a16:creationId xmlns:a16="http://schemas.microsoft.com/office/drawing/2014/main" id="{18C77AC7-460D-4061-9511-DA064C47E622}"/>
                </a:ext>
              </a:extLst>
            </p:cNvPr>
            <p:cNvSpPr/>
            <p:nvPr/>
          </p:nvSpPr>
          <p:spPr>
            <a:xfrm>
              <a:off x="677874" y="1092315"/>
              <a:ext cx="593089" cy="565459"/>
            </a:xfrm>
            <a:custGeom>
              <a:avLst/>
              <a:gdLst/>
              <a:ahLst/>
              <a:cxnLst/>
              <a:rect l="l" t="t" r="r" b="b"/>
              <a:pathLst>
                <a:path w="5645" h="5382" extrusionOk="0">
                  <a:moveTo>
                    <a:pt x="2953" y="274"/>
                  </a:moveTo>
                  <a:cubicBezTo>
                    <a:pt x="4275" y="274"/>
                    <a:pt x="5358" y="1345"/>
                    <a:pt x="5358" y="2691"/>
                  </a:cubicBezTo>
                  <a:cubicBezTo>
                    <a:pt x="5358" y="4024"/>
                    <a:pt x="4275" y="5096"/>
                    <a:pt x="2953" y="5096"/>
                  </a:cubicBezTo>
                  <a:cubicBezTo>
                    <a:pt x="2322" y="5096"/>
                    <a:pt x="1715" y="4858"/>
                    <a:pt x="1239" y="4405"/>
                  </a:cubicBezTo>
                  <a:cubicBezTo>
                    <a:pt x="298" y="3465"/>
                    <a:pt x="298" y="1929"/>
                    <a:pt x="1239" y="976"/>
                  </a:cubicBezTo>
                  <a:cubicBezTo>
                    <a:pt x="1715" y="500"/>
                    <a:pt x="2322" y="274"/>
                    <a:pt x="2953" y="274"/>
                  </a:cubicBezTo>
                  <a:close/>
                  <a:moveTo>
                    <a:pt x="2958" y="0"/>
                  </a:moveTo>
                  <a:cubicBezTo>
                    <a:pt x="2269" y="0"/>
                    <a:pt x="1578" y="262"/>
                    <a:pt x="1048" y="786"/>
                  </a:cubicBezTo>
                  <a:cubicBezTo>
                    <a:pt x="1" y="1822"/>
                    <a:pt x="1" y="3536"/>
                    <a:pt x="1048" y="4596"/>
                  </a:cubicBezTo>
                  <a:cubicBezTo>
                    <a:pt x="1572" y="5120"/>
                    <a:pt x="2263" y="5382"/>
                    <a:pt x="2953" y="5382"/>
                  </a:cubicBezTo>
                  <a:cubicBezTo>
                    <a:pt x="4430" y="5370"/>
                    <a:pt x="5644" y="4179"/>
                    <a:pt x="5644" y="2691"/>
                  </a:cubicBezTo>
                  <a:cubicBezTo>
                    <a:pt x="5644" y="1977"/>
                    <a:pt x="5358" y="1286"/>
                    <a:pt x="4858" y="786"/>
                  </a:cubicBezTo>
                  <a:cubicBezTo>
                    <a:pt x="4335" y="262"/>
                    <a:pt x="3647" y="0"/>
                    <a:pt x="295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767;p68">
              <a:extLst>
                <a:ext uri="{FF2B5EF4-FFF2-40B4-BE49-F238E27FC236}">
                  <a16:creationId xmlns:a16="http://schemas.microsoft.com/office/drawing/2014/main" id="{F159DB49-1C07-471A-BAF1-934CCE99FE71}"/>
                </a:ext>
              </a:extLst>
            </p:cNvPr>
            <p:cNvSpPr/>
            <p:nvPr/>
          </p:nvSpPr>
          <p:spPr>
            <a:xfrm>
              <a:off x="1006831" y="1393537"/>
              <a:ext cx="326647" cy="324333"/>
            </a:xfrm>
            <a:custGeom>
              <a:avLst/>
              <a:gdLst/>
              <a:ahLst/>
              <a:cxnLst/>
              <a:rect l="l" t="t" r="r" b="b"/>
              <a:pathLst>
                <a:path w="3109" h="3087" extrusionOk="0">
                  <a:moveTo>
                    <a:pt x="2959" y="1"/>
                  </a:moveTo>
                  <a:cubicBezTo>
                    <a:pt x="2892" y="1"/>
                    <a:pt x="2823" y="56"/>
                    <a:pt x="2823" y="122"/>
                  </a:cubicBezTo>
                  <a:cubicBezTo>
                    <a:pt x="2680" y="1550"/>
                    <a:pt x="1561" y="2669"/>
                    <a:pt x="132" y="2812"/>
                  </a:cubicBezTo>
                  <a:cubicBezTo>
                    <a:pt x="61" y="2824"/>
                    <a:pt x="1" y="2884"/>
                    <a:pt x="13" y="2967"/>
                  </a:cubicBezTo>
                  <a:cubicBezTo>
                    <a:pt x="13" y="3039"/>
                    <a:pt x="72" y="3086"/>
                    <a:pt x="144" y="3086"/>
                  </a:cubicBezTo>
                  <a:lnTo>
                    <a:pt x="168" y="3086"/>
                  </a:lnTo>
                  <a:cubicBezTo>
                    <a:pt x="1704" y="2931"/>
                    <a:pt x="2942" y="1717"/>
                    <a:pt x="3097" y="145"/>
                  </a:cubicBezTo>
                  <a:cubicBezTo>
                    <a:pt x="3109" y="74"/>
                    <a:pt x="3049" y="2"/>
                    <a:pt x="2978" y="2"/>
                  </a:cubicBezTo>
                  <a:cubicBezTo>
                    <a:pt x="2971" y="1"/>
                    <a:pt x="2965" y="1"/>
                    <a:pt x="295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Image 9">
            <a:extLst>
              <a:ext uri="{FF2B5EF4-FFF2-40B4-BE49-F238E27FC236}">
                <a16:creationId xmlns:a16="http://schemas.microsoft.com/office/drawing/2014/main" id="{887D294D-9D76-406C-A389-2EC8304C5B3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50936" y="1017762"/>
            <a:ext cx="8613412" cy="3269855"/>
          </a:xfrm>
          <a:prstGeom prst="rect">
            <a:avLst/>
          </a:prstGeom>
        </p:spPr>
      </p:pic>
      <p:sp>
        <p:nvSpPr>
          <p:cNvPr id="23" name="Parallélogramme 22">
            <a:extLst>
              <a:ext uri="{FF2B5EF4-FFF2-40B4-BE49-F238E27FC236}">
                <a16:creationId xmlns:a16="http://schemas.microsoft.com/office/drawing/2014/main" id="{4E548AF4-55A7-4B89-B241-5022A48BFD47}"/>
              </a:ext>
            </a:extLst>
          </p:cNvPr>
          <p:cNvSpPr/>
          <p:nvPr/>
        </p:nvSpPr>
        <p:spPr>
          <a:xfrm>
            <a:off x="11824" y="4935024"/>
            <a:ext cx="234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Organisme d’accueil</a:t>
            </a:r>
          </a:p>
        </p:txBody>
      </p:sp>
      <p:sp>
        <p:nvSpPr>
          <p:cNvPr id="24" name="Parallélogramme 23">
            <a:extLst>
              <a:ext uri="{FF2B5EF4-FFF2-40B4-BE49-F238E27FC236}">
                <a16:creationId xmlns:a16="http://schemas.microsoft.com/office/drawing/2014/main" id="{B48D0844-E645-46C5-A0E1-F7463C4F224E}"/>
              </a:ext>
            </a:extLst>
          </p:cNvPr>
          <p:cNvSpPr/>
          <p:nvPr/>
        </p:nvSpPr>
        <p:spPr>
          <a:xfrm>
            <a:off x="4779815" y="4935023"/>
            <a:ext cx="216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Analyse et conception</a:t>
            </a:r>
          </a:p>
        </p:txBody>
      </p:sp>
      <p:sp>
        <p:nvSpPr>
          <p:cNvPr id="25" name="Parallélogramme 24">
            <a:extLst>
              <a:ext uri="{FF2B5EF4-FFF2-40B4-BE49-F238E27FC236}">
                <a16:creationId xmlns:a16="http://schemas.microsoft.com/office/drawing/2014/main" id="{C7287FF0-1405-4EB0-8574-03312FD0D3C3}"/>
              </a:ext>
            </a:extLst>
          </p:cNvPr>
          <p:cNvSpPr/>
          <p:nvPr/>
        </p:nvSpPr>
        <p:spPr>
          <a:xfrm>
            <a:off x="6865021" y="4935023"/>
            <a:ext cx="2074414"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2"/>
                </a:solidFill>
              </a:rPr>
              <a:t>Réalisation</a:t>
            </a:r>
          </a:p>
        </p:txBody>
      </p:sp>
      <p:sp>
        <p:nvSpPr>
          <p:cNvPr id="26" name="Parallélogramme 25">
            <a:extLst>
              <a:ext uri="{FF2B5EF4-FFF2-40B4-BE49-F238E27FC236}">
                <a16:creationId xmlns:a16="http://schemas.microsoft.com/office/drawing/2014/main" id="{6E2C1A7C-C2BD-4794-A7C4-E8FFC55F305F}"/>
              </a:ext>
            </a:extLst>
          </p:cNvPr>
          <p:cNvSpPr/>
          <p:nvPr/>
        </p:nvSpPr>
        <p:spPr>
          <a:xfrm>
            <a:off x="2278979" y="4935023"/>
            <a:ext cx="2556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Contexte générale de projet</a:t>
            </a:r>
          </a:p>
        </p:txBody>
      </p:sp>
    </p:spTree>
    <p:extLst>
      <p:ext uri="{BB962C8B-B14F-4D97-AF65-F5344CB8AC3E}">
        <p14:creationId xmlns:p14="http://schemas.microsoft.com/office/powerpoint/2010/main" val="15730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élogramme 11">
            <a:extLst>
              <a:ext uri="{FF2B5EF4-FFF2-40B4-BE49-F238E27FC236}">
                <a16:creationId xmlns:a16="http://schemas.microsoft.com/office/drawing/2014/main" id="{9BA820AD-4D68-444B-A51B-7B7CA0AFE621}"/>
              </a:ext>
            </a:extLst>
          </p:cNvPr>
          <p:cNvSpPr/>
          <p:nvPr/>
        </p:nvSpPr>
        <p:spPr>
          <a:xfrm>
            <a:off x="0" y="-2373"/>
            <a:ext cx="4140000" cy="428756"/>
          </a:xfrm>
          <a:prstGeom prst="parallelogram">
            <a:avLst/>
          </a:prstGeom>
          <a:solidFill>
            <a:srgbClr val="323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b="1" dirty="0">
                <a:latin typeface="Calibri" panose="020F0502020204030204" pitchFamily="34" charset="0"/>
                <a:cs typeface="Calibri" panose="020F0502020204030204" pitchFamily="34" charset="0"/>
              </a:rPr>
              <a:t>Architecture</a:t>
            </a:r>
          </a:p>
        </p:txBody>
      </p:sp>
      <p:sp>
        <p:nvSpPr>
          <p:cNvPr id="22" name="ZoneTexte 21">
            <a:extLst>
              <a:ext uri="{FF2B5EF4-FFF2-40B4-BE49-F238E27FC236}">
                <a16:creationId xmlns:a16="http://schemas.microsoft.com/office/drawing/2014/main" id="{083539A2-3180-4271-B23D-04059A274BFE}"/>
              </a:ext>
            </a:extLst>
          </p:cNvPr>
          <p:cNvSpPr txBox="1"/>
          <p:nvPr/>
        </p:nvSpPr>
        <p:spPr>
          <a:xfrm>
            <a:off x="255094" y="485519"/>
            <a:ext cx="2612045" cy="307777"/>
          </a:xfrm>
          <a:prstGeom prst="rect">
            <a:avLst/>
          </a:prstGeom>
          <a:noFill/>
        </p:spPr>
        <p:txBody>
          <a:bodyPr wrap="square" rtlCol="0">
            <a:spAutoFit/>
          </a:bodyPr>
          <a:lstStyle/>
          <a:p>
            <a:r>
              <a:rPr lang="fr-FR" b="1" dirty="0">
                <a:latin typeface="Calibri" panose="020F0502020204030204" pitchFamily="34" charset="0"/>
                <a:cs typeface="Calibri" panose="020F0502020204030204" pitchFamily="34" charset="0"/>
              </a:rPr>
              <a:t>Module d’analyse et prédiction</a:t>
            </a:r>
          </a:p>
        </p:txBody>
      </p:sp>
      <p:pic>
        <p:nvPicPr>
          <p:cNvPr id="13" name="Image 12">
            <a:extLst>
              <a:ext uri="{FF2B5EF4-FFF2-40B4-BE49-F238E27FC236}">
                <a16:creationId xmlns:a16="http://schemas.microsoft.com/office/drawing/2014/main" id="{4460FAB8-7073-41A8-85CD-3FA4B5ED93A6}"/>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889155" y="852432"/>
            <a:ext cx="7365689" cy="3980496"/>
          </a:xfrm>
          <a:prstGeom prst="rect">
            <a:avLst/>
          </a:prstGeom>
        </p:spPr>
      </p:pic>
      <p:sp>
        <p:nvSpPr>
          <p:cNvPr id="2" name="Espace réservé du numéro de diapositive 1">
            <a:extLst>
              <a:ext uri="{FF2B5EF4-FFF2-40B4-BE49-F238E27FC236}">
                <a16:creationId xmlns:a16="http://schemas.microsoft.com/office/drawing/2014/main" id="{BC5E3781-F623-4B1C-9AF6-82F642B8051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25</a:t>
            </a:fld>
            <a:endParaRPr lang="fr-FR" dirty="0"/>
          </a:p>
        </p:txBody>
      </p:sp>
      <p:sp>
        <p:nvSpPr>
          <p:cNvPr id="16" name="Parallélogramme 15">
            <a:extLst>
              <a:ext uri="{FF2B5EF4-FFF2-40B4-BE49-F238E27FC236}">
                <a16:creationId xmlns:a16="http://schemas.microsoft.com/office/drawing/2014/main" id="{468571C0-FBBF-4640-B5DA-076DC022A76C}"/>
              </a:ext>
            </a:extLst>
          </p:cNvPr>
          <p:cNvSpPr/>
          <p:nvPr/>
        </p:nvSpPr>
        <p:spPr>
          <a:xfrm>
            <a:off x="11824" y="4935024"/>
            <a:ext cx="234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Organisme d’accueil</a:t>
            </a:r>
          </a:p>
        </p:txBody>
      </p:sp>
      <p:sp>
        <p:nvSpPr>
          <p:cNvPr id="17" name="Parallélogramme 16">
            <a:extLst>
              <a:ext uri="{FF2B5EF4-FFF2-40B4-BE49-F238E27FC236}">
                <a16:creationId xmlns:a16="http://schemas.microsoft.com/office/drawing/2014/main" id="{1AE531D9-4324-4126-8A7C-D2280CE35F64}"/>
              </a:ext>
            </a:extLst>
          </p:cNvPr>
          <p:cNvSpPr/>
          <p:nvPr/>
        </p:nvSpPr>
        <p:spPr>
          <a:xfrm>
            <a:off x="4779815" y="4935023"/>
            <a:ext cx="216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Analyse et conception</a:t>
            </a:r>
          </a:p>
        </p:txBody>
      </p:sp>
      <p:sp>
        <p:nvSpPr>
          <p:cNvPr id="18" name="Parallélogramme 17">
            <a:extLst>
              <a:ext uri="{FF2B5EF4-FFF2-40B4-BE49-F238E27FC236}">
                <a16:creationId xmlns:a16="http://schemas.microsoft.com/office/drawing/2014/main" id="{6F5D7C46-929E-43BB-AE95-092979C89FD5}"/>
              </a:ext>
            </a:extLst>
          </p:cNvPr>
          <p:cNvSpPr/>
          <p:nvPr/>
        </p:nvSpPr>
        <p:spPr>
          <a:xfrm>
            <a:off x="6865021" y="4935023"/>
            <a:ext cx="2074414"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2"/>
                </a:solidFill>
              </a:rPr>
              <a:t>Réalisation</a:t>
            </a:r>
          </a:p>
        </p:txBody>
      </p:sp>
      <p:sp>
        <p:nvSpPr>
          <p:cNvPr id="19" name="Parallélogramme 18">
            <a:extLst>
              <a:ext uri="{FF2B5EF4-FFF2-40B4-BE49-F238E27FC236}">
                <a16:creationId xmlns:a16="http://schemas.microsoft.com/office/drawing/2014/main" id="{0014F39C-7425-4EEC-B423-209E71333770}"/>
              </a:ext>
            </a:extLst>
          </p:cNvPr>
          <p:cNvSpPr/>
          <p:nvPr/>
        </p:nvSpPr>
        <p:spPr>
          <a:xfrm>
            <a:off x="2278979" y="4935023"/>
            <a:ext cx="2556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Contexte générale de projet</a:t>
            </a:r>
          </a:p>
        </p:txBody>
      </p:sp>
    </p:spTree>
    <p:extLst>
      <p:ext uri="{BB962C8B-B14F-4D97-AF65-F5344CB8AC3E}">
        <p14:creationId xmlns:p14="http://schemas.microsoft.com/office/powerpoint/2010/main" val="14418930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élogramme 11">
            <a:extLst>
              <a:ext uri="{FF2B5EF4-FFF2-40B4-BE49-F238E27FC236}">
                <a16:creationId xmlns:a16="http://schemas.microsoft.com/office/drawing/2014/main" id="{9BA820AD-4D68-444B-A51B-7B7CA0AFE621}"/>
              </a:ext>
            </a:extLst>
          </p:cNvPr>
          <p:cNvSpPr/>
          <p:nvPr/>
        </p:nvSpPr>
        <p:spPr>
          <a:xfrm>
            <a:off x="0" y="-2373"/>
            <a:ext cx="4140000" cy="428756"/>
          </a:xfrm>
          <a:prstGeom prst="parallelogram">
            <a:avLst/>
          </a:prstGeom>
          <a:solidFill>
            <a:srgbClr val="323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b="1" dirty="0">
                <a:latin typeface="Calibri" panose="020F0502020204030204" pitchFamily="34" charset="0"/>
                <a:cs typeface="Calibri" panose="020F0502020204030204" pitchFamily="34" charset="0"/>
              </a:rPr>
              <a:t>Architecture</a:t>
            </a:r>
          </a:p>
        </p:txBody>
      </p:sp>
      <p:sp>
        <p:nvSpPr>
          <p:cNvPr id="22" name="ZoneTexte 21">
            <a:extLst>
              <a:ext uri="{FF2B5EF4-FFF2-40B4-BE49-F238E27FC236}">
                <a16:creationId xmlns:a16="http://schemas.microsoft.com/office/drawing/2014/main" id="{083539A2-3180-4271-B23D-04059A274BFE}"/>
              </a:ext>
            </a:extLst>
          </p:cNvPr>
          <p:cNvSpPr txBox="1"/>
          <p:nvPr/>
        </p:nvSpPr>
        <p:spPr>
          <a:xfrm>
            <a:off x="255094" y="485519"/>
            <a:ext cx="2612045" cy="307777"/>
          </a:xfrm>
          <a:prstGeom prst="rect">
            <a:avLst/>
          </a:prstGeom>
          <a:noFill/>
        </p:spPr>
        <p:txBody>
          <a:bodyPr wrap="square" rtlCol="0">
            <a:spAutoFit/>
          </a:bodyPr>
          <a:lstStyle/>
          <a:p>
            <a:r>
              <a:rPr lang="fr-FR" b="1" dirty="0">
                <a:latin typeface="Calibri" panose="020F0502020204030204" pitchFamily="34" charset="0"/>
                <a:cs typeface="Calibri" panose="020F0502020204030204" pitchFamily="34" charset="0"/>
              </a:rPr>
              <a:t>Module d’analyse et prédiction</a:t>
            </a:r>
          </a:p>
        </p:txBody>
      </p:sp>
      <p:sp>
        <p:nvSpPr>
          <p:cNvPr id="3" name="Espace réservé du numéro de diapositive 2">
            <a:extLst>
              <a:ext uri="{FF2B5EF4-FFF2-40B4-BE49-F238E27FC236}">
                <a16:creationId xmlns:a16="http://schemas.microsoft.com/office/drawing/2014/main" id="{C0EAB802-CFE2-4456-95A6-2087596762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26</a:t>
            </a:fld>
            <a:endParaRPr lang="fr-FR" dirty="0"/>
          </a:p>
        </p:txBody>
      </p:sp>
      <p:sp>
        <p:nvSpPr>
          <p:cNvPr id="13" name="Oval 3">
            <a:extLst>
              <a:ext uri="{FF2B5EF4-FFF2-40B4-BE49-F238E27FC236}">
                <a16:creationId xmlns:a16="http://schemas.microsoft.com/office/drawing/2014/main" id="{0F6B6729-57F7-46E5-B055-C1A8A2CD54A8}"/>
              </a:ext>
            </a:extLst>
          </p:cNvPr>
          <p:cNvSpPr/>
          <p:nvPr/>
        </p:nvSpPr>
        <p:spPr>
          <a:xfrm>
            <a:off x="5382408" y="2585022"/>
            <a:ext cx="777273" cy="777273"/>
          </a:xfrm>
          <a:prstGeom prst="ellipse">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14" name="Oval 4">
            <a:extLst>
              <a:ext uri="{FF2B5EF4-FFF2-40B4-BE49-F238E27FC236}">
                <a16:creationId xmlns:a16="http://schemas.microsoft.com/office/drawing/2014/main" id="{F9D4B3B7-1E95-476A-AEE4-FC8427EE051E}"/>
              </a:ext>
            </a:extLst>
          </p:cNvPr>
          <p:cNvSpPr/>
          <p:nvPr/>
        </p:nvSpPr>
        <p:spPr>
          <a:xfrm>
            <a:off x="3689436" y="3665021"/>
            <a:ext cx="777273" cy="777273"/>
          </a:xfrm>
          <a:prstGeom prst="ellipse">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15" name="Oval 5">
            <a:extLst>
              <a:ext uri="{FF2B5EF4-FFF2-40B4-BE49-F238E27FC236}">
                <a16:creationId xmlns:a16="http://schemas.microsoft.com/office/drawing/2014/main" id="{A8E84891-7670-4FC6-9778-B23D398E37F8}"/>
              </a:ext>
            </a:extLst>
          </p:cNvPr>
          <p:cNvSpPr/>
          <p:nvPr/>
        </p:nvSpPr>
        <p:spPr>
          <a:xfrm>
            <a:off x="3689473" y="1499250"/>
            <a:ext cx="777273" cy="777273"/>
          </a:xfrm>
          <a:prstGeom prst="ellipse">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17" name="Freeform 65">
            <a:extLst>
              <a:ext uri="{FF2B5EF4-FFF2-40B4-BE49-F238E27FC236}">
                <a16:creationId xmlns:a16="http://schemas.microsoft.com/office/drawing/2014/main" id="{2FC4566D-3DA2-4492-A577-7F46E65B09CA}"/>
              </a:ext>
            </a:extLst>
          </p:cNvPr>
          <p:cNvSpPr/>
          <p:nvPr/>
        </p:nvSpPr>
        <p:spPr>
          <a:xfrm flipV="1">
            <a:off x="4504385" y="807887"/>
            <a:ext cx="2304000" cy="1080000"/>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19" name="Freeform 67">
            <a:extLst>
              <a:ext uri="{FF2B5EF4-FFF2-40B4-BE49-F238E27FC236}">
                <a16:creationId xmlns:a16="http://schemas.microsoft.com/office/drawing/2014/main" id="{6F43E290-40F4-44E4-8CB9-9874C75A6F0A}"/>
              </a:ext>
            </a:extLst>
          </p:cNvPr>
          <p:cNvSpPr/>
          <p:nvPr/>
        </p:nvSpPr>
        <p:spPr>
          <a:xfrm flipV="1">
            <a:off x="4504385" y="2973658"/>
            <a:ext cx="2304000" cy="1080000"/>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20" name="Freeform 68">
            <a:extLst>
              <a:ext uri="{FF2B5EF4-FFF2-40B4-BE49-F238E27FC236}">
                <a16:creationId xmlns:a16="http://schemas.microsoft.com/office/drawing/2014/main" id="{6F9C9265-38B0-48A2-AAA3-FA9D48B5D868}"/>
              </a:ext>
            </a:extLst>
          </p:cNvPr>
          <p:cNvSpPr/>
          <p:nvPr/>
        </p:nvSpPr>
        <p:spPr>
          <a:xfrm flipH="1" flipV="1">
            <a:off x="3028033" y="1893659"/>
            <a:ext cx="2304000" cy="1080000"/>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29" name="TextBox 18">
            <a:extLst>
              <a:ext uri="{FF2B5EF4-FFF2-40B4-BE49-F238E27FC236}">
                <a16:creationId xmlns:a16="http://schemas.microsoft.com/office/drawing/2014/main" id="{EBA77ECC-E83E-4E33-AF41-18319B96A140}"/>
              </a:ext>
            </a:extLst>
          </p:cNvPr>
          <p:cNvSpPr txBox="1"/>
          <p:nvPr/>
        </p:nvSpPr>
        <p:spPr>
          <a:xfrm>
            <a:off x="6846024" y="738288"/>
            <a:ext cx="1787556" cy="954107"/>
          </a:xfrm>
          <a:prstGeom prst="rect">
            <a:avLst/>
          </a:prstGeom>
          <a:noFill/>
        </p:spPr>
        <p:txBody>
          <a:bodyPr wrap="square" rtlCol="0">
            <a:spAutoFit/>
          </a:bodyPr>
          <a:lstStyle/>
          <a:p>
            <a:pPr lvl="0"/>
            <a:r>
              <a:rPr lang="fr-MA" dirty="0">
                <a:latin typeface="Calibri" panose="020F0502020204030204" pitchFamily="34" charset="0"/>
                <a:ea typeface="Times New Roman" panose="02020603050405020304" pitchFamily="18" charset="0"/>
                <a:cs typeface="Arial" panose="020B0604020202020204" pitchFamily="34" charset="0"/>
              </a:rPr>
              <a:t>Le nettoyage des données d'entrainement de model</a:t>
            </a:r>
            <a:endParaRPr lang="fr-FR" dirty="0">
              <a:latin typeface="Calibri" panose="020F0502020204030204" pitchFamily="34" charset="0"/>
              <a:ea typeface="Times New Roman" panose="02020603050405020304" pitchFamily="18" charset="0"/>
              <a:cs typeface="Arial" panose="020B0604020202020204" pitchFamily="34" charset="0"/>
            </a:endParaRPr>
          </a:p>
        </p:txBody>
      </p:sp>
      <p:grpSp>
        <p:nvGrpSpPr>
          <p:cNvPr id="67" name="Groupe 66">
            <a:extLst>
              <a:ext uri="{FF2B5EF4-FFF2-40B4-BE49-F238E27FC236}">
                <a16:creationId xmlns:a16="http://schemas.microsoft.com/office/drawing/2014/main" id="{F340F0EE-D82B-4D98-90AE-10857AEB32DD}"/>
              </a:ext>
            </a:extLst>
          </p:cNvPr>
          <p:cNvGrpSpPr/>
          <p:nvPr/>
        </p:nvGrpSpPr>
        <p:grpSpPr>
          <a:xfrm>
            <a:off x="5382408" y="404659"/>
            <a:ext cx="777273" cy="777273"/>
            <a:chOff x="5382408" y="404659"/>
            <a:chExt cx="777273" cy="777273"/>
          </a:xfrm>
        </p:grpSpPr>
        <p:sp>
          <p:nvSpPr>
            <p:cNvPr id="11" name="Oval 2">
              <a:extLst>
                <a:ext uri="{FF2B5EF4-FFF2-40B4-BE49-F238E27FC236}">
                  <a16:creationId xmlns:a16="http://schemas.microsoft.com/office/drawing/2014/main" id="{36D72F75-DECC-4B7D-B4BC-88883A9EFF8C}"/>
                </a:ext>
              </a:extLst>
            </p:cNvPr>
            <p:cNvSpPr/>
            <p:nvPr/>
          </p:nvSpPr>
          <p:spPr>
            <a:xfrm>
              <a:off x="5382408" y="404659"/>
              <a:ext cx="777273" cy="777273"/>
            </a:xfrm>
            <a:prstGeom prst="ellipse">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pic>
          <p:nvPicPr>
            <p:cNvPr id="39" name="Image 38">
              <a:extLst>
                <a:ext uri="{FF2B5EF4-FFF2-40B4-BE49-F238E27FC236}">
                  <a16:creationId xmlns:a16="http://schemas.microsoft.com/office/drawing/2014/main" id="{AE662BC7-16EB-43C5-A74F-03639E4FC0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1044" y="521454"/>
              <a:ext cx="540000" cy="540000"/>
            </a:xfrm>
            <a:prstGeom prst="rect">
              <a:avLst/>
            </a:prstGeom>
          </p:spPr>
        </p:pic>
      </p:grpSp>
      <p:sp>
        <p:nvSpPr>
          <p:cNvPr id="6" name="Rectangle 5">
            <a:extLst>
              <a:ext uri="{FF2B5EF4-FFF2-40B4-BE49-F238E27FC236}">
                <a16:creationId xmlns:a16="http://schemas.microsoft.com/office/drawing/2014/main" id="{F5E9A495-07CC-42F8-8DA0-AAD21CCF92D1}"/>
              </a:ext>
            </a:extLst>
          </p:cNvPr>
          <p:cNvSpPr/>
          <p:nvPr/>
        </p:nvSpPr>
        <p:spPr>
          <a:xfrm>
            <a:off x="1232452" y="1971607"/>
            <a:ext cx="1795581" cy="954107"/>
          </a:xfrm>
          <a:prstGeom prst="rect">
            <a:avLst/>
          </a:prstGeom>
        </p:spPr>
        <p:txBody>
          <a:bodyPr wrap="square">
            <a:spAutoFit/>
          </a:bodyPr>
          <a:lstStyle/>
          <a:p>
            <a:pPr lvl="0"/>
            <a:r>
              <a:rPr lang="fr-MA" dirty="0">
                <a:latin typeface="Calibri" panose="020F0502020204030204" pitchFamily="34" charset="0"/>
                <a:ea typeface="Times New Roman" panose="02020603050405020304" pitchFamily="18" charset="0"/>
                <a:cs typeface="Arial" panose="020B0604020202020204" pitchFamily="34" charset="0"/>
              </a:rPr>
              <a:t>Le choix d'algorithme à utiliser pour répondre au besoin de projet </a:t>
            </a:r>
            <a:endParaRPr lang="fr-FR" dirty="0">
              <a:latin typeface="Calibri" panose="020F0502020204030204" pitchFamily="34" charset="0"/>
              <a:ea typeface="Times New Roman" panose="02020603050405020304" pitchFamily="18" charset="0"/>
              <a:cs typeface="Arial" panose="020B0604020202020204" pitchFamily="34" charset="0"/>
            </a:endParaRPr>
          </a:p>
        </p:txBody>
      </p:sp>
      <p:pic>
        <p:nvPicPr>
          <p:cNvPr id="45" name="Image 44">
            <a:extLst>
              <a:ext uri="{FF2B5EF4-FFF2-40B4-BE49-F238E27FC236}">
                <a16:creationId xmlns:a16="http://schemas.microsoft.com/office/drawing/2014/main" id="{AE3D3986-BD96-44FE-B6E1-87ABD984C4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0209" y="2703657"/>
            <a:ext cx="540000" cy="540000"/>
          </a:xfrm>
          <a:prstGeom prst="rect">
            <a:avLst/>
          </a:prstGeom>
        </p:spPr>
      </p:pic>
      <p:sp>
        <p:nvSpPr>
          <p:cNvPr id="7" name="Rectangle 6">
            <a:extLst>
              <a:ext uri="{FF2B5EF4-FFF2-40B4-BE49-F238E27FC236}">
                <a16:creationId xmlns:a16="http://schemas.microsoft.com/office/drawing/2014/main" id="{9C901826-F43C-49E7-8D3A-1ADDB049202C}"/>
              </a:ext>
            </a:extLst>
          </p:cNvPr>
          <p:cNvSpPr/>
          <p:nvPr/>
        </p:nvSpPr>
        <p:spPr>
          <a:xfrm>
            <a:off x="6808385" y="3144326"/>
            <a:ext cx="2158647" cy="738664"/>
          </a:xfrm>
          <a:prstGeom prst="rect">
            <a:avLst/>
          </a:prstGeom>
        </p:spPr>
        <p:txBody>
          <a:bodyPr wrap="square">
            <a:spAutoFit/>
          </a:bodyPr>
          <a:lstStyle/>
          <a:p>
            <a:pPr lvl="0"/>
            <a:r>
              <a:rPr lang="fr-MA" dirty="0">
                <a:latin typeface="Calibri" panose="020F0502020204030204" pitchFamily="34" charset="0"/>
                <a:ea typeface="Times New Roman" panose="02020603050405020304" pitchFamily="18" charset="0"/>
                <a:cs typeface="Arial" panose="020B0604020202020204" pitchFamily="34" charset="0"/>
              </a:rPr>
              <a:t>Entrainer le Model et effectuer le test sur le model créé</a:t>
            </a:r>
            <a:endParaRPr lang="fr-FR" dirty="0">
              <a:latin typeface="Calibri" panose="020F0502020204030204" pitchFamily="34" charset="0"/>
              <a:ea typeface="Times New Roman" panose="02020603050405020304" pitchFamily="18" charset="0"/>
              <a:cs typeface="Arial" panose="020B0604020202020204" pitchFamily="34" charset="0"/>
            </a:endParaRPr>
          </a:p>
        </p:txBody>
      </p:sp>
      <p:grpSp>
        <p:nvGrpSpPr>
          <p:cNvPr id="65" name="Groupe 64">
            <a:extLst>
              <a:ext uri="{FF2B5EF4-FFF2-40B4-BE49-F238E27FC236}">
                <a16:creationId xmlns:a16="http://schemas.microsoft.com/office/drawing/2014/main" id="{CD6CCF6C-FF06-449F-BB05-A9C93C3E7314}"/>
              </a:ext>
            </a:extLst>
          </p:cNvPr>
          <p:cNvGrpSpPr/>
          <p:nvPr/>
        </p:nvGrpSpPr>
        <p:grpSpPr>
          <a:xfrm>
            <a:off x="3863652" y="3839237"/>
            <a:ext cx="428840" cy="428840"/>
            <a:chOff x="2818984" y="1181932"/>
            <a:chExt cx="428840" cy="428840"/>
          </a:xfrm>
        </p:grpSpPr>
        <p:sp>
          <p:nvSpPr>
            <p:cNvPr id="43" name="Graphic 4">
              <a:extLst>
                <a:ext uri="{FF2B5EF4-FFF2-40B4-BE49-F238E27FC236}">
                  <a16:creationId xmlns:a16="http://schemas.microsoft.com/office/drawing/2014/main" id="{8EFB9EA7-8198-4600-BFF3-0B1A734E18A0}"/>
                </a:ext>
              </a:extLst>
            </p:cNvPr>
            <p:cNvSpPr/>
            <p:nvPr/>
          </p:nvSpPr>
          <p:spPr>
            <a:xfrm>
              <a:off x="2818984" y="1181932"/>
              <a:ext cx="428840" cy="428840"/>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bg2"/>
            </a:solidFill>
            <a:ln w="9525" cap="flat">
              <a:noFill/>
              <a:prstDash val="solid"/>
              <a:miter/>
            </a:ln>
          </p:spPr>
          <p:txBody>
            <a:bodyPr rtlCol="0" anchor="ctr"/>
            <a:lstStyle/>
            <a:p>
              <a:endParaRPr lang="en-US"/>
            </a:p>
          </p:txBody>
        </p:sp>
        <p:sp>
          <p:nvSpPr>
            <p:cNvPr id="62" name="Google Shape;9898;p72">
              <a:extLst>
                <a:ext uri="{FF2B5EF4-FFF2-40B4-BE49-F238E27FC236}">
                  <a16:creationId xmlns:a16="http://schemas.microsoft.com/office/drawing/2014/main" id="{BEAB9762-CDF3-425B-852A-41F1F4B6049B}"/>
                </a:ext>
              </a:extLst>
            </p:cNvPr>
            <p:cNvSpPr/>
            <p:nvPr/>
          </p:nvSpPr>
          <p:spPr>
            <a:xfrm>
              <a:off x="2943290" y="1335577"/>
              <a:ext cx="169486" cy="120065"/>
            </a:xfrm>
            <a:custGeom>
              <a:avLst/>
              <a:gdLst/>
              <a:ahLst/>
              <a:cxnLst/>
              <a:rect l="l" t="t" r="r" b="b"/>
              <a:pathLst>
                <a:path w="5861" h="4152" extrusionOk="0">
                  <a:moveTo>
                    <a:pt x="3782" y="1"/>
                  </a:moveTo>
                  <a:cubicBezTo>
                    <a:pt x="3561" y="1"/>
                    <a:pt x="3341" y="221"/>
                    <a:pt x="3341" y="410"/>
                  </a:cubicBezTo>
                  <a:cubicBezTo>
                    <a:pt x="3341" y="631"/>
                    <a:pt x="3561" y="852"/>
                    <a:pt x="3782" y="852"/>
                  </a:cubicBezTo>
                  <a:lnTo>
                    <a:pt x="4443" y="852"/>
                  </a:lnTo>
                  <a:lnTo>
                    <a:pt x="2962" y="2332"/>
                  </a:lnTo>
                  <a:lnTo>
                    <a:pt x="2395" y="1765"/>
                  </a:lnTo>
                  <a:cubicBezTo>
                    <a:pt x="2332" y="1686"/>
                    <a:pt x="2230" y="1647"/>
                    <a:pt x="2124" y="1647"/>
                  </a:cubicBezTo>
                  <a:cubicBezTo>
                    <a:pt x="2017" y="1647"/>
                    <a:pt x="1907" y="1686"/>
                    <a:pt x="1828" y="1765"/>
                  </a:cubicBezTo>
                  <a:lnTo>
                    <a:pt x="159" y="3435"/>
                  </a:lnTo>
                  <a:cubicBezTo>
                    <a:pt x="1" y="3592"/>
                    <a:pt x="1" y="3876"/>
                    <a:pt x="159" y="4034"/>
                  </a:cubicBezTo>
                  <a:cubicBezTo>
                    <a:pt x="237" y="4112"/>
                    <a:pt x="348" y="4152"/>
                    <a:pt x="458" y="4152"/>
                  </a:cubicBezTo>
                  <a:cubicBezTo>
                    <a:pt x="568" y="4152"/>
                    <a:pt x="678" y="4112"/>
                    <a:pt x="757" y="4034"/>
                  </a:cubicBezTo>
                  <a:lnTo>
                    <a:pt x="2143" y="2647"/>
                  </a:lnTo>
                  <a:lnTo>
                    <a:pt x="2679" y="3183"/>
                  </a:lnTo>
                  <a:cubicBezTo>
                    <a:pt x="2758" y="3262"/>
                    <a:pt x="2868" y="3301"/>
                    <a:pt x="2978" y="3301"/>
                  </a:cubicBezTo>
                  <a:cubicBezTo>
                    <a:pt x="3088" y="3301"/>
                    <a:pt x="3199" y="3262"/>
                    <a:pt x="3278" y="3183"/>
                  </a:cubicBezTo>
                  <a:lnTo>
                    <a:pt x="5042" y="1419"/>
                  </a:lnTo>
                  <a:lnTo>
                    <a:pt x="5042" y="2080"/>
                  </a:lnTo>
                  <a:cubicBezTo>
                    <a:pt x="5042" y="2332"/>
                    <a:pt x="5231" y="2521"/>
                    <a:pt x="5451" y="2521"/>
                  </a:cubicBezTo>
                  <a:cubicBezTo>
                    <a:pt x="5640" y="2521"/>
                    <a:pt x="5861" y="2332"/>
                    <a:pt x="5861" y="2080"/>
                  </a:cubicBezTo>
                  <a:lnTo>
                    <a:pt x="5861" y="442"/>
                  </a:lnTo>
                  <a:cubicBezTo>
                    <a:pt x="5861" y="158"/>
                    <a:pt x="5672" y="1"/>
                    <a:pt x="5451"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roupe 69">
            <a:extLst>
              <a:ext uri="{FF2B5EF4-FFF2-40B4-BE49-F238E27FC236}">
                <a16:creationId xmlns:a16="http://schemas.microsoft.com/office/drawing/2014/main" id="{4CEBFB1D-E883-4F99-9F2D-B81736053475}"/>
              </a:ext>
            </a:extLst>
          </p:cNvPr>
          <p:cNvGrpSpPr/>
          <p:nvPr/>
        </p:nvGrpSpPr>
        <p:grpSpPr>
          <a:xfrm>
            <a:off x="3844108" y="1653124"/>
            <a:ext cx="468000" cy="468000"/>
            <a:chOff x="3844108" y="1653124"/>
            <a:chExt cx="468000" cy="468000"/>
          </a:xfrm>
        </p:grpSpPr>
        <p:sp>
          <p:nvSpPr>
            <p:cNvPr id="41" name="Google Shape;9335;p70">
              <a:extLst>
                <a:ext uri="{FF2B5EF4-FFF2-40B4-BE49-F238E27FC236}">
                  <a16:creationId xmlns:a16="http://schemas.microsoft.com/office/drawing/2014/main" id="{129DE83B-6D6B-442C-B711-25C18139D2DF}"/>
                </a:ext>
              </a:extLst>
            </p:cNvPr>
            <p:cNvSpPr/>
            <p:nvPr/>
          </p:nvSpPr>
          <p:spPr>
            <a:xfrm>
              <a:off x="3844108" y="1653124"/>
              <a:ext cx="468000" cy="468000"/>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69" name="Groupe 68">
              <a:extLst>
                <a:ext uri="{FF2B5EF4-FFF2-40B4-BE49-F238E27FC236}">
                  <a16:creationId xmlns:a16="http://schemas.microsoft.com/office/drawing/2014/main" id="{A3F06456-1649-4749-9C57-E17C5357F1F9}"/>
                </a:ext>
              </a:extLst>
            </p:cNvPr>
            <p:cNvGrpSpPr/>
            <p:nvPr/>
          </p:nvGrpSpPr>
          <p:grpSpPr>
            <a:xfrm>
              <a:off x="3989038" y="1738529"/>
              <a:ext cx="228928" cy="182777"/>
              <a:chOff x="3984947" y="1740187"/>
              <a:chExt cx="228928" cy="182777"/>
            </a:xfrm>
          </p:grpSpPr>
          <p:sp>
            <p:nvSpPr>
              <p:cNvPr id="64" name="Graphic 4">
                <a:extLst>
                  <a:ext uri="{FF2B5EF4-FFF2-40B4-BE49-F238E27FC236}">
                    <a16:creationId xmlns:a16="http://schemas.microsoft.com/office/drawing/2014/main" id="{ED55DF2A-B373-47C7-8871-AFB918AAA93D}"/>
                  </a:ext>
                </a:extLst>
              </p:cNvPr>
              <p:cNvSpPr/>
              <p:nvPr/>
            </p:nvSpPr>
            <p:spPr>
              <a:xfrm>
                <a:off x="4033875" y="1742964"/>
                <a:ext cx="180000" cy="180000"/>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bg2"/>
              </a:solidFill>
              <a:ln w="9525" cap="flat">
                <a:noFill/>
                <a:prstDash val="solid"/>
                <a:miter/>
              </a:ln>
            </p:spPr>
            <p:txBody>
              <a:bodyPr rtlCol="0" anchor="ctr"/>
              <a:lstStyle/>
              <a:p>
                <a:endParaRPr lang="en-US"/>
              </a:p>
            </p:txBody>
          </p:sp>
          <p:sp>
            <p:nvSpPr>
              <p:cNvPr id="5" name="ZoneTexte 4">
                <a:extLst>
                  <a:ext uri="{FF2B5EF4-FFF2-40B4-BE49-F238E27FC236}">
                    <a16:creationId xmlns:a16="http://schemas.microsoft.com/office/drawing/2014/main" id="{0CE606C9-9243-4942-BDFC-EB881CD37DC3}"/>
                  </a:ext>
                </a:extLst>
              </p:cNvPr>
              <p:cNvSpPr txBox="1"/>
              <p:nvPr/>
            </p:nvSpPr>
            <p:spPr>
              <a:xfrm>
                <a:off x="3984947" y="1740187"/>
                <a:ext cx="205187" cy="180000"/>
              </a:xfrm>
              <a:prstGeom prst="rect">
                <a:avLst/>
              </a:prstGeom>
              <a:noFill/>
            </p:spPr>
            <p:txBody>
              <a:bodyPr wrap="none" rtlCol="0">
                <a:noAutofit/>
              </a:bodyPr>
              <a:lstStyle/>
              <a:p>
                <a:r>
                  <a:rPr lang="fr-FR" sz="600" b="1" dirty="0">
                    <a:solidFill>
                      <a:schemeClr val="bg1"/>
                    </a:solidFill>
                    <a:latin typeface="Calibri" panose="020F0502020204030204" pitchFamily="34" charset="0"/>
                    <a:cs typeface="Calibri" panose="020F0502020204030204" pitchFamily="34" charset="0"/>
                  </a:rPr>
                  <a:t>ML</a:t>
                </a:r>
              </a:p>
            </p:txBody>
          </p:sp>
        </p:grpSp>
      </p:grpSp>
      <p:sp>
        <p:nvSpPr>
          <p:cNvPr id="66" name="Rectangle 65">
            <a:extLst>
              <a:ext uri="{FF2B5EF4-FFF2-40B4-BE49-F238E27FC236}">
                <a16:creationId xmlns:a16="http://schemas.microsoft.com/office/drawing/2014/main" id="{26BBB82A-5A9E-4D82-AE8F-B02CFBB1E52E}"/>
              </a:ext>
            </a:extLst>
          </p:cNvPr>
          <p:cNvSpPr/>
          <p:nvPr/>
        </p:nvSpPr>
        <p:spPr>
          <a:xfrm>
            <a:off x="2093153" y="3807844"/>
            <a:ext cx="1795581" cy="523220"/>
          </a:xfrm>
          <a:prstGeom prst="rect">
            <a:avLst/>
          </a:prstGeom>
        </p:spPr>
        <p:txBody>
          <a:bodyPr wrap="square">
            <a:spAutoFit/>
          </a:bodyPr>
          <a:lstStyle/>
          <a:p>
            <a:pPr lvl="1">
              <a:spcAft>
                <a:spcPts val="800"/>
              </a:spcAft>
            </a:pPr>
            <a:r>
              <a:rPr lang="fr-MA" dirty="0">
                <a:latin typeface="Calibri" panose="020F0502020204030204" pitchFamily="34" charset="0"/>
                <a:ea typeface="Times New Roman" panose="02020603050405020304" pitchFamily="18" charset="0"/>
                <a:cs typeface="Arial" panose="020B0604020202020204" pitchFamily="34" charset="0"/>
              </a:rPr>
              <a:t>Amélioration de la confiance du model</a:t>
            </a:r>
            <a:endParaRPr lang="fr-FR" dirty="0">
              <a:latin typeface="Calibri" panose="020F0502020204030204" pitchFamily="34" charset="0"/>
              <a:ea typeface="Times New Roman" panose="02020603050405020304" pitchFamily="18" charset="0"/>
              <a:cs typeface="Arial" panose="020B0604020202020204" pitchFamily="34" charset="0"/>
            </a:endParaRPr>
          </a:p>
        </p:txBody>
      </p:sp>
      <p:sp>
        <p:nvSpPr>
          <p:cNvPr id="34" name="Parallélogramme 33">
            <a:extLst>
              <a:ext uri="{FF2B5EF4-FFF2-40B4-BE49-F238E27FC236}">
                <a16:creationId xmlns:a16="http://schemas.microsoft.com/office/drawing/2014/main" id="{358A638C-5105-4216-B1D6-20964D8B4E7B}"/>
              </a:ext>
            </a:extLst>
          </p:cNvPr>
          <p:cNvSpPr/>
          <p:nvPr/>
        </p:nvSpPr>
        <p:spPr>
          <a:xfrm>
            <a:off x="11824" y="4935024"/>
            <a:ext cx="234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Organisme d’accueil</a:t>
            </a:r>
          </a:p>
        </p:txBody>
      </p:sp>
      <p:sp>
        <p:nvSpPr>
          <p:cNvPr id="35" name="Parallélogramme 34">
            <a:extLst>
              <a:ext uri="{FF2B5EF4-FFF2-40B4-BE49-F238E27FC236}">
                <a16:creationId xmlns:a16="http://schemas.microsoft.com/office/drawing/2014/main" id="{BB4A2736-766E-4714-AD39-876332CDEADF}"/>
              </a:ext>
            </a:extLst>
          </p:cNvPr>
          <p:cNvSpPr/>
          <p:nvPr/>
        </p:nvSpPr>
        <p:spPr>
          <a:xfrm>
            <a:off x="4779815" y="4935023"/>
            <a:ext cx="216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Analyse et conception</a:t>
            </a:r>
          </a:p>
        </p:txBody>
      </p:sp>
      <p:sp>
        <p:nvSpPr>
          <p:cNvPr id="36" name="Parallélogramme 35">
            <a:extLst>
              <a:ext uri="{FF2B5EF4-FFF2-40B4-BE49-F238E27FC236}">
                <a16:creationId xmlns:a16="http://schemas.microsoft.com/office/drawing/2014/main" id="{E88D5E47-9799-47D7-91B6-4F42E5FA2F83}"/>
              </a:ext>
            </a:extLst>
          </p:cNvPr>
          <p:cNvSpPr/>
          <p:nvPr/>
        </p:nvSpPr>
        <p:spPr>
          <a:xfrm>
            <a:off x="6865021" y="4935023"/>
            <a:ext cx="2074414"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2"/>
                </a:solidFill>
              </a:rPr>
              <a:t>Réalisation</a:t>
            </a:r>
          </a:p>
        </p:txBody>
      </p:sp>
      <p:sp>
        <p:nvSpPr>
          <p:cNvPr id="37" name="Parallélogramme 36">
            <a:extLst>
              <a:ext uri="{FF2B5EF4-FFF2-40B4-BE49-F238E27FC236}">
                <a16:creationId xmlns:a16="http://schemas.microsoft.com/office/drawing/2014/main" id="{C6DE8126-B9EF-425B-9380-9665BCA7C406}"/>
              </a:ext>
            </a:extLst>
          </p:cNvPr>
          <p:cNvSpPr/>
          <p:nvPr/>
        </p:nvSpPr>
        <p:spPr>
          <a:xfrm>
            <a:off x="2278979" y="4935023"/>
            <a:ext cx="2556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Contexte générale de projet</a:t>
            </a:r>
          </a:p>
        </p:txBody>
      </p:sp>
    </p:spTree>
    <p:extLst>
      <p:ext uri="{BB962C8B-B14F-4D97-AF65-F5344CB8AC3E}">
        <p14:creationId xmlns:p14="http://schemas.microsoft.com/office/powerpoint/2010/main" val="1540885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1)">
                                      <p:cBhvr>
                                        <p:cTn id="12" dur="20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fade">
                                      <p:cBhvr>
                                        <p:cTn id="27" dur="500"/>
                                        <p:tgtEl>
                                          <p:spTgt spid="7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up)">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500"/>
                                        <p:tgtEl>
                                          <p:spTgt spid="45"/>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heel(1)">
                                      <p:cBhvr>
                                        <p:cTn id="52" dur="20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500"/>
                                        <p:tgtEl>
                                          <p:spTgt spid="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6"/>
                                        </p:tgtEl>
                                        <p:attrNameLst>
                                          <p:attrName>style.visibility</p:attrName>
                                        </p:attrNameLst>
                                      </p:cBhvr>
                                      <p:to>
                                        <p:strVal val="visible"/>
                                      </p:to>
                                    </p:set>
                                    <p:animEffect transition="in" filter="fade">
                                      <p:cBhvr>
                                        <p:cTn id="7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7" grpId="0" animBg="1"/>
      <p:bldP spid="19" grpId="0" animBg="1"/>
      <p:bldP spid="20" grpId="0" animBg="1"/>
      <p:bldP spid="29" grpId="0"/>
      <p:bldP spid="6" grpId="0"/>
      <p:bldP spid="7" grpId="0"/>
      <p:bldP spid="6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élogramme 11">
            <a:extLst>
              <a:ext uri="{FF2B5EF4-FFF2-40B4-BE49-F238E27FC236}">
                <a16:creationId xmlns:a16="http://schemas.microsoft.com/office/drawing/2014/main" id="{9BA820AD-4D68-444B-A51B-7B7CA0AFE621}"/>
              </a:ext>
            </a:extLst>
          </p:cNvPr>
          <p:cNvSpPr/>
          <p:nvPr/>
        </p:nvSpPr>
        <p:spPr>
          <a:xfrm>
            <a:off x="0" y="-2373"/>
            <a:ext cx="4140000" cy="428756"/>
          </a:xfrm>
          <a:prstGeom prst="parallelogram">
            <a:avLst/>
          </a:prstGeom>
          <a:solidFill>
            <a:srgbClr val="323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b="1" dirty="0">
                <a:latin typeface="Calibri" panose="020F0502020204030204" pitchFamily="34" charset="0"/>
                <a:cs typeface="Calibri" panose="020F0502020204030204" pitchFamily="34" charset="0"/>
              </a:rPr>
              <a:t>Architecture</a:t>
            </a:r>
          </a:p>
        </p:txBody>
      </p:sp>
      <p:sp>
        <p:nvSpPr>
          <p:cNvPr id="22" name="ZoneTexte 21">
            <a:extLst>
              <a:ext uri="{FF2B5EF4-FFF2-40B4-BE49-F238E27FC236}">
                <a16:creationId xmlns:a16="http://schemas.microsoft.com/office/drawing/2014/main" id="{083539A2-3180-4271-B23D-04059A274BFE}"/>
              </a:ext>
            </a:extLst>
          </p:cNvPr>
          <p:cNvSpPr txBox="1"/>
          <p:nvPr/>
        </p:nvSpPr>
        <p:spPr>
          <a:xfrm>
            <a:off x="255094" y="485519"/>
            <a:ext cx="2612045" cy="307777"/>
          </a:xfrm>
          <a:prstGeom prst="rect">
            <a:avLst/>
          </a:prstGeom>
          <a:noFill/>
        </p:spPr>
        <p:txBody>
          <a:bodyPr wrap="square" rtlCol="0">
            <a:spAutoFit/>
          </a:bodyPr>
          <a:lstStyle/>
          <a:p>
            <a:r>
              <a:rPr lang="fr-FR" b="1" dirty="0">
                <a:latin typeface="Calibri" panose="020F0502020204030204" pitchFamily="34" charset="0"/>
                <a:cs typeface="Calibri" panose="020F0502020204030204" pitchFamily="34" charset="0"/>
              </a:rPr>
              <a:t>Module d’analyse et prédiction</a:t>
            </a:r>
          </a:p>
        </p:txBody>
      </p:sp>
      <p:sp>
        <p:nvSpPr>
          <p:cNvPr id="2" name="Rectangle 1">
            <a:extLst>
              <a:ext uri="{FF2B5EF4-FFF2-40B4-BE49-F238E27FC236}">
                <a16:creationId xmlns:a16="http://schemas.microsoft.com/office/drawing/2014/main" id="{C5AF3CD7-955F-450D-9BFE-7D4FA0E1CA24}"/>
              </a:ext>
            </a:extLst>
          </p:cNvPr>
          <p:cNvSpPr/>
          <p:nvPr/>
        </p:nvSpPr>
        <p:spPr>
          <a:xfrm>
            <a:off x="353418" y="852432"/>
            <a:ext cx="6291409" cy="382092"/>
          </a:xfrm>
          <a:prstGeom prst="rect">
            <a:avLst/>
          </a:prstGeom>
        </p:spPr>
        <p:txBody>
          <a:bodyPr wrap="square">
            <a:spAutoFit/>
          </a:bodyPr>
          <a:lstStyle/>
          <a:p>
            <a:pPr marL="342900" lvl="0" indent="-342900">
              <a:lnSpc>
                <a:spcPct val="150000"/>
              </a:lnSpc>
              <a:buFont typeface="Wingdings" panose="05000000000000000000" pitchFamily="2" charset="2"/>
              <a:buChar char=""/>
            </a:pPr>
            <a:r>
              <a:rPr lang="fr-MA" dirty="0">
                <a:latin typeface="Calibri" panose="020F0502020204030204" pitchFamily="34" charset="0"/>
                <a:ea typeface="Times New Roman" panose="02020603050405020304" pitchFamily="18" charset="0"/>
                <a:cs typeface="Arial" panose="020B0604020202020204" pitchFamily="34" charset="0"/>
              </a:rPr>
              <a:t>Le nettoyage des données d'entrainement de model</a:t>
            </a:r>
            <a:endParaRPr lang="fr-FR" dirty="0">
              <a:latin typeface="Calibri" panose="020F0502020204030204" pitchFamily="34" charset="0"/>
              <a:ea typeface="Times New Roman" panose="02020603050405020304" pitchFamily="18" charset="0"/>
              <a:cs typeface="Arial" panose="020B0604020202020204" pitchFamily="34" charset="0"/>
            </a:endParaRPr>
          </a:p>
        </p:txBody>
      </p:sp>
      <p:pic>
        <p:nvPicPr>
          <p:cNvPr id="10" name="Image 9">
            <a:extLst>
              <a:ext uri="{FF2B5EF4-FFF2-40B4-BE49-F238E27FC236}">
                <a16:creationId xmlns:a16="http://schemas.microsoft.com/office/drawing/2014/main" id="{9CBB0268-CBC0-46C4-A617-149AE2B8FFC9}"/>
              </a:ext>
            </a:extLst>
          </p:cNvPr>
          <p:cNvPicPr/>
          <p:nvPr/>
        </p:nvPicPr>
        <p:blipFill rotWithShape="1">
          <a:blip r:embed="rId3">
            <a:extLst>
              <a:ext uri="{28A0092B-C50C-407E-A947-70E740481C1C}">
                <a14:useLocalDpi xmlns:a14="http://schemas.microsoft.com/office/drawing/2010/main" val="0"/>
              </a:ext>
            </a:extLst>
          </a:blip>
          <a:srcRect r="40744"/>
          <a:stretch/>
        </p:blipFill>
        <p:spPr>
          <a:xfrm>
            <a:off x="5786335" y="286927"/>
            <a:ext cx="3102571" cy="2328006"/>
          </a:xfrm>
          <a:prstGeom prst="rect">
            <a:avLst/>
          </a:prstGeom>
          <a:ln w="9525" cap="sq">
            <a:solidFill>
              <a:srgbClr val="000000"/>
            </a:solidFill>
            <a:prstDash val="solid"/>
            <a:miter lim="800000"/>
          </a:ln>
          <a:effectLst/>
        </p:spPr>
      </p:pic>
      <p:pic>
        <p:nvPicPr>
          <p:cNvPr id="11" name="Image 10">
            <a:extLst>
              <a:ext uri="{FF2B5EF4-FFF2-40B4-BE49-F238E27FC236}">
                <a16:creationId xmlns:a16="http://schemas.microsoft.com/office/drawing/2014/main" id="{2D02478F-B566-4CCB-BC11-28D79229712C}"/>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2949116" y="2674069"/>
            <a:ext cx="5939790" cy="2196465"/>
          </a:xfrm>
          <a:prstGeom prst="rect">
            <a:avLst/>
          </a:prstGeom>
          <a:ln w="9525" cap="sq">
            <a:solidFill>
              <a:srgbClr val="000000"/>
            </a:solidFill>
            <a:prstDash val="solid"/>
            <a:miter lim="800000"/>
          </a:ln>
          <a:effectLst/>
        </p:spPr>
      </p:pic>
      <p:sp>
        <p:nvSpPr>
          <p:cNvPr id="3" name="Espace réservé du numéro de diapositive 2">
            <a:extLst>
              <a:ext uri="{FF2B5EF4-FFF2-40B4-BE49-F238E27FC236}">
                <a16:creationId xmlns:a16="http://schemas.microsoft.com/office/drawing/2014/main" id="{876EBECC-E8E3-4EB5-A3CF-98E146BF72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27</a:t>
            </a:fld>
            <a:endParaRPr lang="fr-FR" dirty="0"/>
          </a:p>
        </p:txBody>
      </p:sp>
      <p:sp>
        <p:nvSpPr>
          <p:cNvPr id="13" name="Rectangle 12">
            <a:extLst>
              <a:ext uri="{FF2B5EF4-FFF2-40B4-BE49-F238E27FC236}">
                <a16:creationId xmlns:a16="http://schemas.microsoft.com/office/drawing/2014/main" id="{BD5888F0-C1DC-4B58-A0E8-EBE2E7B5A4B3}"/>
              </a:ext>
            </a:extLst>
          </p:cNvPr>
          <p:cNvSpPr/>
          <p:nvPr/>
        </p:nvSpPr>
        <p:spPr>
          <a:xfrm>
            <a:off x="863714" y="1357489"/>
            <a:ext cx="3849337" cy="382092"/>
          </a:xfrm>
          <a:prstGeom prst="rect">
            <a:avLst/>
          </a:prstGeom>
        </p:spPr>
        <p:txBody>
          <a:bodyPr wrap="square">
            <a:spAutoFit/>
          </a:bodyPr>
          <a:lstStyle/>
          <a:p>
            <a:pPr lvl="0">
              <a:lnSpc>
                <a:spcPct val="150000"/>
              </a:lnSpc>
            </a:pPr>
            <a:r>
              <a:rPr lang="fr-FR" dirty="0">
                <a:latin typeface="Calibri" panose="020F0502020204030204" pitchFamily="34" charset="0"/>
                <a:ea typeface="Times New Roman" panose="02020603050405020304" pitchFamily="18" charset="0"/>
                <a:cs typeface="Arial" panose="020B0604020202020204" pitchFamily="34" charset="0"/>
              </a:rPr>
              <a:t>Pas de valeur nulle dans l’ensemble de traitement</a:t>
            </a:r>
          </a:p>
        </p:txBody>
      </p:sp>
      <p:sp>
        <p:nvSpPr>
          <p:cNvPr id="14" name="Rectangle 13">
            <a:extLst>
              <a:ext uri="{FF2B5EF4-FFF2-40B4-BE49-F238E27FC236}">
                <a16:creationId xmlns:a16="http://schemas.microsoft.com/office/drawing/2014/main" id="{AF071706-6B58-4F07-8622-B6CE6990243D}"/>
              </a:ext>
            </a:extLst>
          </p:cNvPr>
          <p:cNvSpPr/>
          <p:nvPr/>
        </p:nvSpPr>
        <p:spPr>
          <a:xfrm>
            <a:off x="870606" y="1671500"/>
            <a:ext cx="4231551" cy="382092"/>
          </a:xfrm>
          <a:prstGeom prst="rect">
            <a:avLst/>
          </a:prstGeom>
        </p:spPr>
        <p:txBody>
          <a:bodyPr wrap="square">
            <a:spAutoFit/>
          </a:bodyPr>
          <a:lstStyle/>
          <a:p>
            <a:pPr lvl="0">
              <a:lnSpc>
                <a:spcPct val="150000"/>
              </a:lnSpc>
            </a:pPr>
            <a:r>
              <a:rPr lang="fr-FR" dirty="0">
                <a:latin typeface="Calibri" panose="020F0502020204030204" pitchFamily="34" charset="0"/>
                <a:ea typeface="Times New Roman" panose="02020603050405020304" pitchFamily="18" charset="0"/>
                <a:cs typeface="Arial" panose="020B0604020202020204" pitchFamily="34" charset="0"/>
              </a:rPr>
              <a:t>Pas de valeur dupliquée dans l’ensemble de traitement</a:t>
            </a:r>
          </a:p>
        </p:txBody>
      </p:sp>
      <p:sp>
        <p:nvSpPr>
          <p:cNvPr id="19" name="Parallélogramme 18">
            <a:extLst>
              <a:ext uri="{FF2B5EF4-FFF2-40B4-BE49-F238E27FC236}">
                <a16:creationId xmlns:a16="http://schemas.microsoft.com/office/drawing/2014/main" id="{33D40706-A2AC-4F7E-ACED-5FF69CC8FD6F}"/>
              </a:ext>
            </a:extLst>
          </p:cNvPr>
          <p:cNvSpPr/>
          <p:nvPr/>
        </p:nvSpPr>
        <p:spPr>
          <a:xfrm>
            <a:off x="11824" y="4935024"/>
            <a:ext cx="234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Organisme d’accueil</a:t>
            </a:r>
          </a:p>
        </p:txBody>
      </p:sp>
      <p:sp>
        <p:nvSpPr>
          <p:cNvPr id="20" name="Parallélogramme 19">
            <a:extLst>
              <a:ext uri="{FF2B5EF4-FFF2-40B4-BE49-F238E27FC236}">
                <a16:creationId xmlns:a16="http://schemas.microsoft.com/office/drawing/2014/main" id="{6C500450-9BF0-4849-AB3A-628763B7A950}"/>
              </a:ext>
            </a:extLst>
          </p:cNvPr>
          <p:cNvSpPr/>
          <p:nvPr/>
        </p:nvSpPr>
        <p:spPr>
          <a:xfrm>
            <a:off x="4779815" y="4935023"/>
            <a:ext cx="216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Analyse et conception</a:t>
            </a:r>
          </a:p>
        </p:txBody>
      </p:sp>
      <p:sp>
        <p:nvSpPr>
          <p:cNvPr id="21" name="Parallélogramme 20">
            <a:extLst>
              <a:ext uri="{FF2B5EF4-FFF2-40B4-BE49-F238E27FC236}">
                <a16:creationId xmlns:a16="http://schemas.microsoft.com/office/drawing/2014/main" id="{135FED2E-0654-4106-AC32-A48B6D97FB0E}"/>
              </a:ext>
            </a:extLst>
          </p:cNvPr>
          <p:cNvSpPr/>
          <p:nvPr/>
        </p:nvSpPr>
        <p:spPr>
          <a:xfrm>
            <a:off x="6865021" y="4935023"/>
            <a:ext cx="2074414"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2"/>
                </a:solidFill>
              </a:rPr>
              <a:t>Réalisation</a:t>
            </a:r>
          </a:p>
        </p:txBody>
      </p:sp>
      <p:sp>
        <p:nvSpPr>
          <p:cNvPr id="23" name="Parallélogramme 22">
            <a:extLst>
              <a:ext uri="{FF2B5EF4-FFF2-40B4-BE49-F238E27FC236}">
                <a16:creationId xmlns:a16="http://schemas.microsoft.com/office/drawing/2014/main" id="{4C634EA8-E5C7-4C78-AEC6-7723D18DB716}"/>
              </a:ext>
            </a:extLst>
          </p:cNvPr>
          <p:cNvSpPr/>
          <p:nvPr/>
        </p:nvSpPr>
        <p:spPr>
          <a:xfrm>
            <a:off x="2278979" y="4935023"/>
            <a:ext cx="2556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Contexte générale de projet</a:t>
            </a:r>
          </a:p>
        </p:txBody>
      </p:sp>
    </p:spTree>
    <p:extLst>
      <p:ext uri="{BB962C8B-B14F-4D97-AF65-F5344CB8AC3E}">
        <p14:creationId xmlns:p14="http://schemas.microsoft.com/office/powerpoint/2010/main" val="932426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élogramme 11">
            <a:extLst>
              <a:ext uri="{FF2B5EF4-FFF2-40B4-BE49-F238E27FC236}">
                <a16:creationId xmlns:a16="http://schemas.microsoft.com/office/drawing/2014/main" id="{9BA820AD-4D68-444B-A51B-7B7CA0AFE621}"/>
              </a:ext>
            </a:extLst>
          </p:cNvPr>
          <p:cNvSpPr/>
          <p:nvPr/>
        </p:nvSpPr>
        <p:spPr>
          <a:xfrm>
            <a:off x="0" y="-2373"/>
            <a:ext cx="4140000" cy="428756"/>
          </a:xfrm>
          <a:prstGeom prst="parallelogram">
            <a:avLst/>
          </a:prstGeom>
          <a:solidFill>
            <a:srgbClr val="323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b="1" dirty="0">
                <a:latin typeface="Calibri" panose="020F0502020204030204" pitchFamily="34" charset="0"/>
                <a:cs typeface="Calibri" panose="020F0502020204030204" pitchFamily="34" charset="0"/>
              </a:rPr>
              <a:t>Architecture</a:t>
            </a:r>
          </a:p>
        </p:txBody>
      </p:sp>
      <p:sp>
        <p:nvSpPr>
          <p:cNvPr id="22" name="ZoneTexte 21">
            <a:extLst>
              <a:ext uri="{FF2B5EF4-FFF2-40B4-BE49-F238E27FC236}">
                <a16:creationId xmlns:a16="http://schemas.microsoft.com/office/drawing/2014/main" id="{083539A2-3180-4271-B23D-04059A274BFE}"/>
              </a:ext>
            </a:extLst>
          </p:cNvPr>
          <p:cNvSpPr txBox="1"/>
          <p:nvPr/>
        </p:nvSpPr>
        <p:spPr>
          <a:xfrm>
            <a:off x="255094" y="485519"/>
            <a:ext cx="2612045" cy="307777"/>
          </a:xfrm>
          <a:prstGeom prst="rect">
            <a:avLst/>
          </a:prstGeom>
          <a:noFill/>
        </p:spPr>
        <p:txBody>
          <a:bodyPr wrap="square" rtlCol="0">
            <a:spAutoFit/>
          </a:bodyPr>
          <a:lstStyle/>
          <a:p>
            <a:r>
              <a:rPr lang="fr-FR" b="1" dirty="0">
                <a:latin typeface="Calibri" panose="020F0502020204030204" pitchFamily="34" charset="0"/>
                <a:cs typeface="Calibri" panose="020F0502020204030204" pitchFamily="34" charset="0"/>
              </a:rPr>
              <a:t>Module d’analyse et prédiction</a:t>
            </a:r>
          </a:p>
        </p:txBody>
      </p:sp>
      <p:sp>
        <p:nvSpPr>
          <p:cNvPr id="2" name="Rectangle 1">
            <a:extLst>
              <a:ext uri="{FF2B5EF4-FFF2-40B4-BE49-F238E27FC236}">
                <a16:creationId xmlns:a16="http://schemas.microsoft.com/office/drawing/2014/main" id="{C5AF3CD7-955F-450D-9BFE-7D4FA0E1CA24}"/>
              </a:ext>
            </a:extLst>
          </p:cNvPr>
          <p:cNvSpPr/>
          <p:nvPr/>
        </p:nvSpPr>
        <p:spPr>
          <a:xfrm>
            <a:off x="353418" y="852432"/>
            <a:ext cx="6291409" cy="382092"/>
          </a:xfrm>
          <a:prstGeom prst="rect">
            <a:avLst/>
          </a:prstGeom>
        </p:spPr>
        <p:txBody>
          <a:bodyPr wrap="square">
            <a:spAutoFit/>
          </a:bodyPr>
          <a:lstStyle/>
          <a:p>
            <a:pPr marL="342900" lvl="0" indent="-342900">
              <a:lnSpc>
                <a:spcPct val="150000"/>
              </a:lnSpc>
              <a:buFont typeface="Wingdings" panose="05000000000000000000" pitchFamily="2" charset="2"/>
              <a:buChar char=""/>
            </a:pPr>
            <a:r>
              <a:rPr lang="fr-MA" dirty="0">
                <a:latin typeface="Calibri" panose="020F0502020204030204" pitchFamily="34" charset="0"/>
                <a:ea typeface="Times New Roman" panose="02020603050405020304" pitchFamily="18" charset="0"/>
                <a:cs typeface="Arial" panose="020B0604020202020204" pitchFamily="34" charset="0"/>
              </a:rPr>
              <a:t>Le choix d'algorithme à utiliser pour répondre au besoin de projet </a:t>
            </a:r>
            <a:endParaRPr lang="fr-FR" dirty="0">
              <a:latin typeface="Calibri" panose="020F0502020204030204" pitchFamily="34" charset="0"/>
              <a:ea typeface="Times New Roman" panose="0202060305040502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E63DAF43-A0C8-41F0-A28C-3EDB6D65E9CA}"/>
              </a:ext>
            </a:extLst>
          </p:cNvPr>
          <p:cNvSpPr/>
          <p:nvPr/>
        </p:nvSpPr>
        <p:spPr>
          <a:xfrm>
            <a:off x="5524001" y="3845559"/>
            <a:ext cx="1188000" cy="774488"/>
          </a:xfrm>
          <a:prstGeom prst="rect">
            <a:avLst/>
          </a:prstGeom>
          <a:noFill/>
          <a:ln>
            <a:solidFill>
              <a:srgbClr val="2172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rgbClr val="2172AC"/>
                </a:solidFill>
                <a:latin typeface="Calibri" panose="020F0502020204030204" pitchFamily="34" charset="0"/>
                <a:cs typeface="Calibri" panose="020F0502020204030204" pitchFamily="34" charset="0"/>
              </a:rPr>
              <a:t>Cas collaborateur à risque de démissionner</a:t>
            </a:r>
          </a:p>
        </p:txBody>
      </p:sp>
      <p:sp>
        <p:nvSpPr>
          <p:cNvPr id="13" name="Rectangle 12">
            <a:extLst>
              <a:ext uri="{FF2B5EF4-FFF2-40B4-BE49-F238E27FC236}">
                <a16:creationId xmlns:a16="http://schemas.microsoft.com/office/drawing/2014/main" id="{48513BE1-B227-4C06-BD42-0D58592096F3}"/>
              </a:ext>
            </a:extLst>
          </p:cNvPr>
          <p:cNvSpPr/>
          <p:nvPr/>
        </p:nvSpPr>
        <p:spPr>
          <a:xfrm>
            <a:off x="7494620" y="3845559"/>
            <a:ext cx="1188000" cy="774488"/>
          </a:xfrm>
          <a:prstGeom prst="rect">
            <a:avLst/>
          </a:prstGeom>
          <a:noFill/>
          <a:ln>
            <a:solidFill>
              <a:srgbClr val="2172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rgbClr val="2172AC"/>
                </a:solidFill>
                <a:latin typeface="Calibri" panose="020F0502020204030204" pitchFamily="34" charset="0"/>
                <a:cs typeface="Calibri" panose="020F0502020204030204" pitchFamily="34" charset="0"/>
              </a:rPr>
              <a:t>Cas collaborateur à moins risque de démissionner</a:t>
            </a:r>
          </a:p>
        </p:txBody>
      </p:sp>
      <p:sp>
        <p:nvSpPr>
          <p:cNvPr id="7" name="ZoneTexte 6">
            <a:extLst>
              <a:ext uri="{FF2B5EF4-FFF2-40B4-BE49-F238E27FC236}">
                <a16:creationId xmlns:a16="http://schemas.microsoft.com/office/drawing/2014/main" id="{112B3E9D-8720-47AC-AA79-0B004DFE01FE}"/>
              </a:ext>
            </a:extLst>
          </p:cNvPr>
          <p:cNvSpPr txBox="1"/>
          <p:nvPr/>
        </p:nvSpPr>
        <p:spPr>
          <a:xfrm>
            <a:off x="5846215" y="1591124"/>
            <a:ext cx="2475358" cy="276999"/>
          </a:xfrm>
          <a:prstGeom prst="rect">
            <a:avLst/>
          </a:prstGeom>
          <a:noFill/>
        </p:spPr>
        <p:txBody>
          <a:bodyPr wrap="none" rtlCol="0">
            <a:spAutoFit/>
          </a:bodyPr>
          <a:lstStyle/>
          <a:p>
            <a:r>
              <a:rPr lang="fr-FR" sz="1200" dirty="0">
                <a:solidFill>
                  <a:schemeClr val="bg2"/>
                </a:solidFill>
              </a:rPr>
              <a:t>Le Collaborateur a démissionné ?</a:t>
            </a:r>
          </a:p>
        </p:txBody>
      </p:sp>
      <p:sp>
        <p:nvSpPr>
          <p:cNvPr id="15" name="Oval 44">
            <a:extLst>
              <a:ext uri="{FF2B5EF4-FFF2-40B4-BE49-F238E27FC236}">
                <a16:creationId xmlns:a16="http://schemas.microsoft.com/office/drawing/2014/main" id="{3133671A-C35D-485A-8B58-58C9FA7748D7}"/>
              </a:ext>
            </a:extLst>
          </p:cNvPr>
          <p:cNvSpPr>
            <a:spLocks noChangeAspect="1"/>
          </p:cNvSpPr>
          <p:nvPr/>
        </p:nvSpPr>
        <p:spPr>
          <a:xfrm>
            <a:off x="6216828" y="934593"/>
            <a:ext cx="478148" cy="569324"/>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6" name="Oval 44">
            <a:extLst>
              <a:ext uri="{FF2B5EF4-FFF2-40B4-BE49-F238E27FC236}">
                <a16:creationId xmlns:a16="http://schemas.microsoft.com/office/drawing/2014/main" id="{93B273A1-FD32-4687-8511-0C8EB644DE38}"/>
              </a:ext>
            </a:extLst>
          </p:cNvPr>
          <p:cNvSpPr>
            <a:spLocks noChangeAspect="1"/>
          </p:cNvSpPr>
          <p:nvPr/>
        </p:nvSpPr>
        <p:spPr>
          <a:xfrm>
            <a:off x="6808008" y="938647"/>
            <a:ext cx="478148" cy="569324"/>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7" name="Oval 44">
            <a:extLst>
              <a:ext uri="{FF2B5EF4-FFF2-40B4-BE49-F238E27FC236}">
                <a16:creationId xmlns:a16="http://schemas.microsoft.com/office/drawing/2014/main" id="{39CC3A5F-C239-4716-BB58-6227B45D5A12}"/>
              </a:ext>
            </a:extLst>
          </p:cNvPr>
          <p:cNvSpPr>
            <a:spLocks noChangeAspect="1"/>
          </p:cNvSpPr>
          <p:nvPr/>
        </p:nvSpPr>
        <p:spPr>
          <a:xfrm>
            <a:off x="7424526" y="938265"/>
            <a:ext cx="478148" cy="569324"/>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8" name="ZoneTexte 17">
            <a:extLst>
              <a:ext uri="{FF2B5EF4-FFF2-40B4-BE49-F238E27FC236}">
                <a16:creationId xmlns:a16="http://schemas.microsoft.com/office/drawing/2014/main" id="{79E7CA0F-7854-428B-8508-4924B6BE22DF}"/>
              </a:ext>
            </a:extLst>
          </p:cNvPr>
          <p:cNvSpPr txBox="1"/>
          <p:nvPr/>
        </p:nvSpPr>
        <p:spPr>
          <a:xfrm>
            <a:off x="1294831" y="2769302"/>
            <a:ext cx="2683748" cy="369332"/>
          </a:xfrm>
          <a:prstGeom prst="rect">
            <a:avLst/>
          </a:prstGeom>
          <a:noFill/>
        </p:spPr>
        <p:txBody>
          <a:bodyPr wrap="none" rtlCol="0">
            <a:spAutoFit/>
          </a:bodyPr>
          <a:lstStyle/>
          <a:p>
            <a:r>
              <a:rPr lang="fr-FR" sz="1800" b="1" dirty="0">
                <a:latin typeface="Calibri" panose="020F0502020204030204" pitchFamily="34" charset="0"/>
                <a:cs typeface="Calibri" panose="020F0502020204030204" pitchFamily="34" charset="0"/>
              </a:rPr>
              <a:t>Problème de classification</a:t>
            </a:r>
          </a:p>
        </p:txBody>
      </p:sp>
      <p:sp>
        <p:nvSpPr>
          <p:cNvPr id="10" name="Losange 9">
            <a:extLst>
              <a:ext uri="{FF2B5EF4-FFF2-40B4-BE49-F238E27FC236}">
                <a16:creationId xmlns:a16="http://schemas.microsoft.com/office/drawing/2014/main" id="{AA6D0008-95E7-4F8C-96DD-ACAC4099F3EA}"/>
              </a:ext>
            </a:extLst>
          </p:cNvPr>
          <p:cNvSpPr/>
          <p:nvPr/>
        </p:nvSpPr>
        <p:spPr>
          <a:xfrm>
            <a:off x="6626605" y="2448502"/>
            <a:ext cx="914400" cy="914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 name="Connecteur : en angle 13">
            <a:extLst>
              <a:ext uri="{FF2B5EF4-FFF2-40B4-BE49-F238E27FC236}">
                <a16:creationId xmlns:a16="http://schemas.microsoft.com/office/drawing/2014/main" id="{DD68D585-4253-4527-94C4-0F66E1E2852C}"/>
              </a:ext>
            </a:extLst>
          </p:cNvPr>
          <p:cNvCxnSpPr>
            <a:stCxn id="10" idx="1"/>
            <a:endCxn id="6" idx="0"/>
          </p:cNvCxnSpPr>
          <p:nvPr/>
        </p:nvCxnSpPr>
        <p:spPr>
          <a:xfrm rot="10800000" flipV="1">
            <a:off x="6118001" y="2905701"/>
            <a:ext cx="508604" cy="9398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eur : en angle 19">
            <a:extLst>
              <a:ext uri="{FF2B5EF4-FFF2-40B4-BE49-F238E27FC236}">
                <a16:creationId xmlns:a16="http://schemas.microsoft.com/office/drawing/2014/main" id="{BC60C9A8-6C6B-4E78-BDE4-6144EEF4BD6A}"/>
              </a:ext>
            </a:extLst>
          </p:cNvPr>
          <p:cNvCxnSpPr>
            <a:cxnSpLocks/>
            <a:stCxn id="10" idx="3"/>
            <a:endCxn id="13" idx="0"/>
          </p:cNvCxnSpPr>
          <p:nvPr/>
        </p:nvCxnSpPr>
        <p:spPr>
          <a:xfrm>
            <a:off x="7541005" y="2905702"/>
            <a:ext cx="547615" cy="9398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63D04212-E285-4D47-A55D-861FCDFABA60}"/>
              </a:ext>
            </a:extLst>
          </p:cNvPr>
          <p:cNvCxnSpPr>
            <a:stCxn id="7" idx="2"/>
            <a:endCxn id="10" idx="0"/>
          </p:cNvCxnSpPr>
          <p:nvPr/>
        </p:nvCxnSpPr>
        <p:spPr>
          <a:xfrm flipH="1">
            <a:off x="7083805" y="1868123"/>
            <a:ext cx="89" cy="580379"/>
          </a:xfrm>
          <a:prstGeom prst="line">
            <a:avLst/>
          </a:prstGeom>
        </p:spPr>
        <p:style>
          <a:lnRef idx="1">
            <a:schemeClr val="accent1"/>
          </a:lnRef>
          <a:fillRef idx="0">
            <a:schemeClr val="accent1"/>
          </a:fillRef>
          <a:effectRef idx="0">
            <a:schemeClr val="accent1"/>
          </a:effectRef>
          <a:fontRef idx="minor">
            <a:schemeClr val="tx1"/>
          </a:fontRef>
        </p:style>
      </p:cxnSp>
      <p:sp>
        <p:nvSpPr>
          <p:cNvPr id="31" name="ZoneTexte 30">
            <a:extLst>
              <a:ext uri="{FF2B5EF4-FFF2-40B4-BE49-F238E27FC236}">
                <a16:creationId xmlns:a16="http://schemas.microsoft.com/office/drawing/2014/main" id="{760A7530-3D4D-4737-A08F-E2B00CA2B1B2}"/>
              </a:ext>
            </a:extLst>
          </p:cNvPr>
          <p:cNvSpPr txBox="1"/>
          <p:nvPr/>
        </p:nvSpPr>
        <p:spPr>
          <a:xfrm>
            <a:off x="6042683" y="2692358"/>
            <a:ext cx="383438" cy="261610"/>
          </a:xfrm>
          <a:prstGeom prst="rect">
            <a:avLst/>
          </a:prstGeom>
          <a:noFill/>
        </p:spPr>
        <p:txBody>
          <a:bodyPr wrap="none" rtlCol="0">
            <a:spAutoFit/>
          </a:bodyPr>
          <a:lstStyle/>
          <a:p>
            <a:r>
              <a:rPr lang="fr-FR" sz="1100" dirty="0">
                <a:latin typeface="Calibri" panose="020F0502020204030204" pitchFamily="34" charset="0"/>
                <a:cs typeface="Calibri" panose="020F0502020204030204" pitchFamily="34" charset="0"/>
              </a:rPr>
              <a:t>Oui</a:t>
            </a:r>
          </a:p>
        </p:txBody>
      </p:sp>
      <p:sp>
        <p:nvSpPr>
          <p:cNvPr id="32" name="ZoneTexte 31">
            <a:extLst>
              <a:ext uri="{FF2B5EF4-FFF2-40B4-BE49-F238E27FC236}">
                <a16:creationId xmlns:a16="http://schemas.microsoft.com/office/drawing/2014/main" id="{7BF0CADA-56F6-4157-968E-10E661088FF9}"/>
              </a:ext>
            </a:extLst>
          </p:cNvPr>
          <p:cNvSpPr txBox="1"/>
          <p:nvPr/>
        </p:nvSpPr>
        <p:spPr>
          <a:xfrm>
            <a:off x="7759732" y="2692358"/>
            <a:ext cx="423514" cy="261610"/>
          </a:xfrm>
          <a:prstGeom prst="rect">
            <a:avLst/>
          </a:prstGeom>
          <a:noFill/>
        </p:spPr>
        <p:txBody>
          <a:bodyPr wrap="none" rtlCol="0">
            <a:spAutoFit/>
          </a:bodyPr>
          <a:lstStyle/>
          <a:p>
            <a:r>
              <a:rPr lang="fr-FR" sz="1100" dirty="0">
                <a:latin typeface="Calibri" panose="020F0502020204030204" pitchFamily="34" charset="0"/>
                <a:cs typeface="Calibri" panose="020F0502020204030204" pitchFamily="34" charset="0"/>
              </a:rPr>
              <a:t>Non</a:t>
            </a:r>
          </a:p>
        </p:txBody>
      </p:sp>
      <p:sp>
        <p:nvSpPr>
          <p:cNvPr id="33" name="Espace réservé du numéro de diapositive 32">
            <a:extLst>
              <a:ext uri="{FF2B5EF4-FFF2-40B4-BE49-F238E27FC236}">
                <a16:creationId xmlns:a16="http://schemas.microsoft.com/office/drawing/2014/main" id="{F69D6630-FE38-4425-A954-F9AD26C24A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28</a:t>
            </a:fld>
            <a:endParaRPr lang="fr-FR" dirty="0"/>
          </a:p>
        </p:txBody>
      </p:sp>
      <p:sp>
        <p:nvSpPr>
          <p:cNvPr id="27" name="Parallélogramme 26">
            <a:extLst>
              <a:ext uri="{FF2B5EF4-FFF2-40B4-BE49-F238E27FC236}">
                <a16:creationId xmlns:a16="http://schemas.microsoft.com/office/drawing/2014/main" id="{C7DD5F34-6A40-44AA-AC09-B5D1CF98FC9B}"/>
              </a:ext>
            </a:extLst>
          </p:cNvPr>
          <p:cNvSpPr/>
          <p:nvPr/>
        </p:nvSpPr>
        <p:spPr>
          <a:xfrm>
            <a:off x="11824" y="4935024"/>
            <a:ext cx="234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Organisme d’accueil</a:t>
            </a:r>
          </a:p>
        </p:txBody>
      </p:sp>
      <p:sp>
        <p:nvSpPr>
          <p:cNvPr id="28" name="Parallélogramme 27">
            <a:extLst>
              <a:ext uri="{FF2B5EF4-FFF2-40B4-BE49-F238E27FC236}">
                <a16:creationId xmlns:a16="http://schemas.microsoft.com/office/drawing/2014/main" id="{ABD9D917-2A0A-4107-8CE6-38D47CAE5036}"/>
              </a:ext>
            </a:extLst>
          </p:cNvPr>
          <p:cNvSpPr/>
          <p:nvPr/>
        </p:nvSpPr>
        <p:spPr>
          <a:xfrm>
            <a:off x="4779815" y="4935023"/>
            <a:ext cx="216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Analyse et conception</a:t>
            </a:r>
          </a:p>
        </p:txBody>
      </p:sp>
      <p:sp>
        <p:nvSpPr>
          <p:cNvPr id="29" name="Parallélogramme 28">
            <a:extLst>
              <a:ext uri="{FF2B5EF4-FFF2-40B4-BE49-F238E27FC236}">
                <a16:creationId xmlns:a16="http://schemas.microsoft.com/office/drawing/2014/main" id="{672E0B01-A670-4F06-84E5-E400CF21CC08}"/>
              </a:ext>
            </a:extLst>
          </p:cNvPr>
          <p:cNvSpPr/>
          <p:nvPr/>
        </p:nvSpPr>
        <p:spPr>
          <a:xfrm>
            <a:off x="6865021" y="4935023"/>
            <a:ext cx="2074414"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2"/>
                </a:solidFill>
              </a:rPr>
              <a:t>Réalisation</a:t>
            </a:r>
          </a:p>
        </p:txBody>
      </p:sp>
      <p:sp>
        <p:nvSpPr>
          <p:cNvPr id="34" name="Parallélogramme 33">
            <a:extLst>
              <a:ext uri="{FF2B5EF4-FFF2-40B4-BE49-F238E27FC236}">
                <a16:creationId xmlns:a16="http://schemas.microsoft.com/office/drawing/2014/main" id="{AF6BA206-2367-4A8B-9A05-F6F34C51EA21}"/>
              </a:ext>
            </a:extLst>
          </p:cNvPr>
          <p:cNvSpPr/>
          <p:nvPr/>
        </p:nvSpPr>
        <p:spPr>
          <a:xfrm>
            <a:off x="2278979" y="4935023"/>
            <a:ext cx="2556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Contexte générale de projet</a:t>
            </a:r>
          </a:p>
        </p:txBody>
      </p:sp>
    </p:spTree>
    <p:extLst>
      <p:ext uri="{BB962C8B-B14F-4D97-AF65-F5344CB8AC3E}">
        <p14:creationId xmlns:p14="http://schemas.microsoft.com/office/powerpoint/2010/main" val="4080025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up)">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up)">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up)">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fade">
                                      <p:cBhvr>
                                        <p:cTn id="58" dur="500"/>
                                        <p:tgtEl>
                                          <p:spTgt spid="6"/>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7" grpId="0"/>
      <p:bldP spid="15" grpId="0" animBg="1"/>
      <p:bldP spid="16" grpId="0" animBg="1"/>
      <p:bldP spid="17" grpId="0" animBg="1"/>
      <p:bldP spid="18" grpId="0"/>
      <p:bldP spid="10" grpId="0" animBg="1"/>
      <p:bldP spid="31" grpId="0"/>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élogramme 11">
            <a:extLst>
              <a:ext uri="{FF2B5EF4-FFF2-40B4-BE49-F238E27FC236}">
                <a16:creationId xmlns:a16="http://schemas.microsoft.com/office/drawing/2014/main" id="{9BA820AD-4D68-444B-A51B-7B7CA0AFE621}"/>
              </a:ext>
            </a:extLst>
          </p:cNvPr>
          <p:cNvSpPr/>
          <p:nvPr/>
        </p:nvSpPr>
        <p:spPr>
          <a:xfrm>
            <a:off x="0" y="-2373"/>
            <a:ext cx="4140000" cy="428756"/>
          </a:xfrm>
          <a:prstGeom prst="parallelogram">
            <a:avLst/>
          </a:prstGeom>
          <a:solidFill>
            <a:srgbClr val="323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b="1" dirty="0">
                <a:latin typeface="Calibri" panose="020F0502020204030204" pitchFamily="34" charset="0"/>
                <a:cs typeface="Calibri" panose="020F0502020204030204" pitchFamily="34" charset="0"/>
              </a:rPr>
              <a:t>Architecture</a:t>
            </a:r>
          </a:p>
        </p:txBody>
      </p:sp>
      <p:sp>
        <p:nvSpPr>
          <p:cNvPr id="22" name="ZoneTexte 21">
            <a:extLst>
              <a:ext uri="{FF2B5EF4-FFF2-40B4-BE49-F238E27FC236}">
                <a16:creationId xmlns:a16="http://schemas.microsoft.com/office/drawing/2014/main" id="{083539A2-3180-4271-B23D-04059A274BFE}"/>
              </a:ext>
            </a:extLst>
          </p:cNvPr>
          <p:cNvSpPr txBox="1"/>
          <p:nvPr/>
        </p:nvSpPr>
        <p:spPr>
          <a:xfrm>
            <a:off x="255094" y="485519"/>
            <a:ext cx="2612045" cy="307777"/>
          </a:xfrm>
          <a:prstGeom prst="rect">
            <a:avLst/>
          </a:prstGeom>
          <a:noFill/>
        </p:spPr>
        <p:txBody>
          <a:bodyPr wrap="square" rtlCol="0">
            <a:spAutoFit/>
          </a:bodyPr>
          <a:lstStyle/>
          <a:p>
            <a:r>
              <a:rPr lang="fr-FR" b="1" dirty="0">
                <a:latin typeface="Calibri" panose="020F0502020204030204" pitchFamily="34" charset="0"/>
                <a:cs typeface="Calibri" panose="020F0502020204030204" pitchFamily="34" charset="0"/>
              </a:rPr>
              <a:t>Module d’analyse et prédiction</a:t>
            </a:r>
          </a:p>
        </p:txBody>
      </p:sp>
      <p:sp>
        <p:nvSpPr>
          <p:cNvPr id="10" name="Rectangle 9">
            <a:extLst>
              <a:ext uri="{FF2B5EF4-FFF2-40B4-BE49-F238E27FC236}">
                <a16:creationId xmlns:a16="http://schemas.microsoft.com/office/drawing/2014/main" id="{C9085E4A-5DC2-4B89-ADB8-AAEDAD1F0A94}"/>
              </a:ext>
            </a:extLst>
          </p:cNvPr>
          <p:cNvSpPr/>
          <p:nvPr/>
        </p:nvSpPr>
        <p:spPr>
          <a:xfrm>
            <a:off x="255094" y="852432"/>
            <a:ext cx="3457998" cy="382092"/>
          </a:xfrm>
          <a:prstGeom prst="rect">
            <a:avLst/>
          </a:prstGeom>
        </p:spPr>
        <p:txBody>
          <a:bodyPr wrap="none">
            <a:spAutoFit/>
          </a:bodyPr>
          <a:lstStyle/>
          <a:p>
            <a:pPr marL="342900" lvl="0" indent="-342900">
              <a:lnSpc>
                <a:spcPct val="150000"/>
              </a:lnSpc>
              <a:buFont typeface="Wingdings" panose="05000000000000000000" pitchFamily="2" charset="2"/>
              <a:buChar char=""/>
            </a:pPr>
            <a:r>
              <a:rPr lang="fr-MA" dirty="0">
                <a:latin typeface="Calibri" panose="020F0502020204030204" pitchFamily="34" charset="0"/>
                <a:ea typeface="Times New Roman" panose="02020603050405020304" pitchFamily="18" charset="0"/>
                <a:cs typeface="Arial" panose="020B0604020202020204" pitchFamily="34" charset="0"/>
              </a:rPr>
              <a:t>L'entrainement et Le test de model créé</a:t>
            </a:r>
            <a:endParaRPr lang="fr-FR" dirty="0">
              <a:latin typeface="Calibri" panose="020F0502020204030204" pitchFamily="34" charset="0"/>
              <a:ea typeface="Times New Roman" panose="02020603050405020304" pitchFamily="18" charset="0"/>
              <a:cs typeface="Arial" panose="020B0604020202020204" pitchFamily="34" charset="0"/>
            </a:endParaRPr>
          </a:p>
        </p:txBody>
      </p:sp>
      <p:sp>
        <p:nvSpPr>
          <p:cNvPr id="20" name="Graphic 4">
            <a:extLst>
              <a:ext uri="{FF2B5EF4-FFF2-40B4-BE49-F238E27FC236}">
                <a16:creationId xmlns:a16="http://schemas.microsoft.com/office/drawing/2014/main" id="{56B8B262-B7E1-4076-B44C-864ACD8A1005}"/>
              </a:ext>
            </a:extLst>
          </p:cNvPr>
          <p:cNvSpPr/>
          <p:nvPr/>
        </p:nvSpPr>
        <p:spPr>
          <a:xfrm>
            <a:off x="695536" y="1516165"/>
            <a:ext cx="1288557" cy="1262786"/>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12ABDB"/>
          </a:solidFill>
          <a:ln w="9525" cap="flat">
            <a:noFill/>
            <a:prstDash val="solid"/>
            <a:miter/>
          </a:ln>
        </p:spPr>
        <p:txBody>
          <a:bodyPr rtlCol="0" anchor="ctr"/>
          <a:lstStyle/>
          <a:p>
            <a:endParaRPr lang="en-US"/>
          </a:p>
        </p:txBody>
      </p:sp>
      <p:sp>
        <p:nvSpPr>
          <p:cNvPr id="2" name="ZoneTexte 1">
            <a:extLst>
              <a:ext uri="{FF2B5EF4-FFF2-40B4-BE49-F238E27FC236}">
                <a16:creationId xmlns:a16="http://schemas.microsoft.com/office/drawing/2014/main" id="{244EC563-74E4-4949-B7BB-ECE3DA7CAE20}"/>
              </a:ext>
            </a:extLst>
          </p:cNvPr>
          <p:cNvSpPr txBox="1"/>
          <p:nvPr/>
        </p:nvSpPr>
        <p:spPr>
          <a:xfrm>
            <a:off x="809861" y="2778951"/>
            <a:ext cx="1059906" cy="461665"/>
          </a:xfrm>
          <a:prstGeom prst="rect">
            <a:avLst/>
          </a:prstGeom>
          <a:noFill/>
        </p:spPr>
        <p:txBody>
          <a:bodyPr wrap="none" rtlCol="0">
            <a:spAutoFit/>
          </a:bodyPr>
          <a:lstStyle/>
          <a:p>
            <a:pPr algn="ctr"/>
            <a:r>
              <a:rPr lang="fr-FR" sz="1200" b="1" dirty="0">
                <a:latin typeface="Calibri" panose="020F0502020204030204" pitchFamily="34" charset="0"/>
                <a:cs typeface="Calibri" panose="020F0502020204030204" pitchFamily="34" charset="0"/>
              </a:rPr>
              <a:t>Decision tree </a:t>
            </a:r>
          </a:p>
          <a:p>
            <a:pPr algn="ctr"/>
            <a:r>
              <a:rPr lang="fr-FR" sz="1200" b="1" dirty="0">
                <a:latin typeface="Calibri" panose="020F0502020204030204" pitchFamily="34" charset="0"/>
                <a:cs typeface="Calibri" panose="020F0502020204030204" pitchFamily="34" charset="0"/>
              </a:rPr>
              <a:t>classifier</a:t>
            </a:r>
          </a:p>
        </p:txBody>
      </p:sp>
      <p:sp>
        <p:nvSpPr>
          <p:cNvPr id="13" name="ZoneTexte 12">
            <a:extLst>
              <a:ext uri="{FF2B5EF4-FFF2-40B4-BE49-F238E27FC236}">
                <a16:creationId xmlns:a16="http://schemas.microsoft.com/office/drawing/2014/main" id="{7A6C71F2-4186-4947-BD8B-BBEEACE0491B}"/>
              </a:ext>
            </a:extLst>
          </p:cNvPr>
          <p:cNvSpPr txBox="1"/>
          <p:nvPr/>
        </p:nvSpPr>
        <p:spPr>
          <a:xfrm>
            <a:off x="1901168" y="2778951"/>
            <a:ext cx="1931940" cy="461665"/>
          </a:xfrm>
          <a:prstGeom prst="rect">
            <a:avLst/>
          </a:prstGeom>
          <a:noFill/>
        </p:spPr>
        <p:txBody>
          <a:bodyPr wrap="none" rtlCol="0">
            <a:spAutoFit/>
          </a:bodyPr>
          <a:lstStyle/>
          <a:p>
            <a:pPr algn="ctr"/>
            <a:r>
              <a:rPr lang="fr-FR" sz="1200" b="1" dirty="0">
                <a:latin typeface="Calibri" panose="020F0502020204030204" pitchFamily="34" charset="0"/>
                <a:cs typeface="Calibri" panose="020F0502020204030204" pitchFamily="34" charset="0"/>
              </a:rPr>
              <a:t>SVC </a:t>
            </a:r>
          </a:p>
          <a:p>
            <a:pPr algn="ctr"/>
            <a:r>
              <a:rPr lang="fr-FR" sz="1200" b="1" dirty="0">
                <a:latin typeface="Calibri" panose="020F0502020204030204" pitchFamily="34" charset="0"/>
                <a:cs typeface="Calibri" panose="020F0502020204030204" pitchFamily="34" charset="0"/>
              </a:rPr>
              <a:t>( </a:t>
            </a:r>
            <a:r>
              <a:rPr lang="fr-MA" sz="1200" b="1" dirty="0">
                <a:latin typeface="Calibri" panose="020F0502020204030204" pitchFamily="34" charset="0"/>
                <a:cs typeface="Calibri" panose="020F0502020204030204" pitchFamily="34" charset="0"/>
              </a:rPr>
              <a:t>Support Vector Classifier )</a:t>
            </a:r>
            <a:endParaRPr lang="fr-FR" sz="1200" b="1" dirty="0">
              <a:latin typeface="Calibri" panose="020F0502020204030204" pitchFamily="34" charset="0"/>
              <a:cs typeface="Calibri" panose="020F0502020204030204" pitchFamily="34" charset="0"/>
            </a:endParaRPr>
          </a:p>
        </p:txBody>
      </p:sp>
      <p:sp>
        <p:nvSpPr>
          <p:cNvPr id="15" name="Graphic 4">
            <a:extLst>
              <a:ext uri="{FF2B5EF4-FFF2-40B4-BE49-F238E27FC236}">
                <a16:creationId xmlns:a16="http://schemas.microsoft.com/office/drawing/2014/main" id="{278B09D5-673C-4930-9ADC-874FB173E81D}"/>
              </a:ext>
            </a:extLst>
          </p:cNvPr>
          <p:cNvSpPr/>
          <p:nvPr/>
        </p:nvSpPr>
        <p:spPr>
          <a:xfrm>
            <a:off x="2222860" y="1516165"/>
            <a:ext cx="1288557" cy="1262786"/>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12ABDB"/>
          </a:solidFill>
          <a:ln w="9525" cap="flat">
            <a:noFill/>
            <a:prstDash val="solid"/>
            <a:miter/>
          </a:ln>
        </p:spPr>
        <p:txBody>
          <a:bodyPr rtlCol="0" anchor="ctr"/>
          <a:lstStyle/>
          <a:p>
            <a:endParaRPr lang="en-US"/>
          </a:p>
        </p:txBody>
      </p:sp>
      <p:sp>
        <p:nvSpPr>
          <p:cNvPr id="16" name="ZoneTexte 15">
            <a:extLst>
              <a:ext uri="{FF2B5EF4-FFF2-40B4-BE49-F238E27FC236}">
                <a16:creationId xmlns:a16="http://schemas.microsoft.com/office/drawing/2014/main" id="{E5602077-4479-418A-AC43-C7A094ECF808}"/>
              </a:ext>
            </a:extLst>
          </p:cNvPr>
          <p:cNvSpPr txBox="1"/>
          <p:nvPr/>
        </p:nvSpPr>
        <p:spPr>
          <a:xfrm>
            <a:off x="946342" y="1857924"/>
            <a:ext cx="782587" cy="646331"/>
          </a:xfrm>
          <a:prstGeom prst="rect">
            <a:avLst/>
          </a:prstGeom>
          <a:noFill/>
        </p:spPr>
        <p:txBody>
          <a:bodyPr wrap="none" rtlCol="0">
            <a:spAutoFit/>
          </a:bodyPr>
          <a:lstStyle/>
          <a:p>
            <a:pPr algn="ctr"/>
            <a:r>
              <a:rPr lang="fr-FR" sz="1200" dirty="0">
                <a:solidFill>
                  <a:schemeClr val="tx1"/>
                </a:solidFill>
                <a:latin typeface="Calibri" panose="020F0502020204030204" pitchFamily="34" charset="0"/>
                <a:cs typeface="Calibri" panose="020F0502020204030204" pitchFamily="34" charset="0"/>
              </a:rPr>
              <a:t>Accuracy </a:t>
            </a:r>
          </a:p>
          <a:p>
            <a:pPr algn="ctr"/>
            <a:r>
              <a:rPr lang="fr-FR" sz="1200" dirty="0">
                <a:solidFill>
                  <a:schemeClr val="tx1"/>
                </a:solidFill>
                <a:latin typeface="Calibri" panose="020F0502020204030204" pitchFamily="34" charset="0"/>
                <a:cs typeface="Calibri" panose="020F0502020204030204" pitchFamily="34" charset="0"/>
              </a:rPr>
              <a:t>=</a:t>
            </a:r>
          </a:p>
          <a:p>
            <a:pPr algn="ctr"/>
            <a:r>
              <a:rPr lang="fr-FR" sz="1200" dirty="0">
                <a:solidFill>
                  <a:schemeClr val="tx1"/>
                </a:solidFill>
                <a:latin typeface="Calibri" panose="020F0502020204030204" pitchFamily="34" charset="0"/>
                <a:cs typeface="Calibri" panose="020F0502020204030204" pitchFamily="34" charset="0"/>
              </a:rPr>
              <a:t> 67,96 %</a:t>
            </a:r>
          </a:p>
        </p:txBody>
      </p:sp>
      <p:sp>
        <p:nvSpPr>
          <p:cNvPr id="17" name="ZoneTexte 16">
            <a:extLst>
              <a:ext uri="{FF2B5EF4-FFF2-40B4-BE49-F238E27FC236}">
                <a16:creationId xmlns:a16="http://schemas.microsoft.com/office/drawing/2014/main" id="{327FF8F2-1730-4CA9-AEAA-B3CD48A788EB}"/>
              </a:ext>
            </a:extLst>
          </p:cNvPr>
          <p:cNvSpPr txBox="1"/>
          <p:nvPr/>
        </p:nvSpPr>
        <p:spPr>
          <a:xfrm>
            <a:off x="2475843" y="1856826"/>
            <a:ext cx="782587" cy="646331"/>
          </a:xfrm>
          <a:prstGeom prst="rect">
            <a:avLst/>
          </a:prstGeom>
          <a:noFill/>
        </p:spPr>
        <p:txBody>
          <a:bodyPr wrap="none" rtlCol="0">
            <a:spAutoFit/>
          </a:bodyPr>
          <a:lstStyle/>
          <a:p>
            <a:pPr algn="ctr"/>
            <a:r>
              <a:rPr lang="fr-FR" sz="1200" dirty="0">
                <a:solidFill>
                  <a:schemeClr val="tx1"/>
                </a:solidFill>
                <a:latin typeface="Calibri" panose="020F0502020204030204" pitchFamily="34" charset="0"/>
                <a:cs typeface="Calibri" panose="020F0502020204030204" pitchFamily="34" charset="0"/>
              </a:rPr>
              <a:t>Accuracy </a:t>
            </a:r>
          </a:p>
          <a:p>
            <a:pPr algn="ctr"/>
            <a:r>
              <a:rPr lang="fr-FR" sz="1200" dirty="0">
                <a:solidFill>
                  <a:schemeClr val="tx1"/>
                </a:solidFill>
                <a:latin typeface="Calibri" panose="020F0502020204030204" pitchFamily="34" charset="0"/>
                <a:cs typeface="Calibri" panose="020F0502020204030204" pitchFamily="34" charset="0"/>
              </a:rPr>
              <a:t>=</a:t>
            </a:r>
          </a:p>
          <a:p>
            <a:pPr algn="ctr"/>
            <a:r>
              <a:rPr lang="fr-FR" sz="1200" dirty="0">
                <a:solidFill>
                  <a:schemeClr val="tx1"/>
                </a:solidFill>
                <a:latin typeface="Calibri" panose="020F0502020204030204" pitchFamily="34" charset="0"/>
                <a:cs typeface="Calibri" panose="020F0502020204030204" pitchFamily="34" charset="0"/>
              </a:rPr>
              <a:t> 70,73 %</a:t>
            </a:r>
          </a:p>
        </p:txBody>
      </p:sp>
      <p:sp>
        <p:nvSpPr>
          <p:cNvPr id="3" name="ZoneTexte 2">
            <a:extLst>
              <a:ext uri="{FF2B5EF4-FFF2-40B4-BE49-F238E27FC236}">
                <a16:creationId xmlns:a16="http://schemas.microsoft.com/office/drawing/2014/main" id="{3CF58B5D-844B-4974-A284-63436ECAA449}"/>
              </a:ext>
            </a:extLst>
          </p:cNvPr>
          <p:cNvSpPr txBox="1"/>
          <p:nvPr/>
        </p:nvSpPr>
        <p:spPr>
          <a:xfrm>
            <a:off x="1241087" y="3756688"/>
            <a:ext cx="1657826" cy="307777"/>
          </a:xfrm>
          <a:prstGeom prst="rect">
            <a:avLst/>
          </a:prstGeom>
          <a:noFill/>
        </p:spPr>
        <p:txBody>
          <a:bodyPr wrap="none" rtlCol="0">
            <a:spAutoFit/>
          </a:bodyPr>
          <a:lstStyle/>
          <a:p>
            <a:r>
              <a:rPr lang="fr-FR" b="1" dirty="0"/>
              <a:t>Accuracy &lt;= 80%</a:t>
            </a:r>
          </a:p>
        </p:txBody>
      </p:sp>
      <p:sp>
        <p:nvSpPr>
          <p:cNvPr id="5" name="Triangle isocèle 4">
            <a:extLst>
              <a:ext uri="{FF2B5EF4-FFF2-40B4-BE49-F238E27FC236}">
                <a16:creationId xmlns:a16="http://schemas.microsoft.com/office/drawing/2014/main" id="{80F9BB46-0285-48E9-B273-DBF006C2B7F7}"/>
              </a:ext>
            </a:extLst>
          </p:cNvPr>
          <p:cNvSpPr/>
          <p:nvPr/>
        </p:nvSpPr>
        <p:spPr>
          <a:xfrm rot="5400000">
            <a:off x="2398550" y="2840702"/>
            <a:ext cx="3352869" cy="404924"/>
          </a:xfrm>
          <a:prstGeom prst="triangle">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A9B987E4-61D1-4498-AE51-253E61564B54}"/>
              </a:ext>
            </a:extLst>
          </p:cNvPr>
          <p:cNvSpPr txBox="1"/>
          <p:nvPr/>
        </p:nvSpPr>
        <p:spPr>
          <a:xfrm>
            <a:off x="4337701" y="1902992"/>
            <a:ext cx="4075155" cy="276999"/>
          </a:xfrm>
          <a:prstGeom prst="rect">
            <a:avLst/>
          </a:prstGeom>
          <a:noFill/>
        </p:spPr>
        <p:txBody>
          <a:bodyPr wrap="none" rtlCol="0">
            <a:spAutoFit/>
          </a:bodyPr>
          <a:lstStyle/>
          <a:p>
            <a:pPr lvl="0"/>
            <a:r>
              <a:rPr lang="fr-MA" sz="1200" dirty="0">
                <a:latin typeface="Calibri" panose="020F0502020204030204" pitchFamily="34" charset="0"/>
                <a:cs typeface="Calibri" panose="020F0502020204030204" pitchFamily="34" charset="0"/>
              </a:rPr>
              <a:t>Quelle sont les valeurs qui impact la prédiction du model ML ?</a:t>
            </a:r>
            <a:endParaRPr lang="fr-FR" sz="1200" dirty="0">
              <a:latin typeface="Calibri" panose="020F0502020204030204" pitchFamily="34" charset="0"/>
              <a:cs typeface="Calibri" panose="020F0502020204030204" pitchFamily="34" charset="0"/>
            </a:endParaRPr>
          </a:p>
        </p:txBody>
      </p:sp>
      <p:sp>
        <p:nvSpPr>
          <p:cNvPr id="24" name="ZoneTexte 23">
            <a:extLst>
              <a:ext uri="{FF2B5EF4-FFF2-40B4-BE49-F238E27FC236}">
                <a16:creationId xmlns:a16="http://schemas.microsoft.com/office/drawing/2014/main" id="{BBF6C058-426E-432C-B6FD-6233C619C57D}"/>
              </a:ext>
            </a:extLst>
          </p:cNvPr>
          <p:cNvSpPr txBox="1"/>
          <p:nvPr/>
        </p:nvSpPr>
        <p:spPr>
          <a:xfrm>
            <a:off x="4337701" y="2594284"/>
            <a:ext cx="3599062" cy="461665"/>
          </a:xfrm>
          <a:prstGeom prst="rect">
            <a:avLst/>
          </a:prstGeom>
          <a:noFill/>
        </p:spPr>
        <p:txBody>
          <a:bodyPr wrap="none" rtlCol="0">
            <a:spAutoFit/>
          </a:bodyPr>
          <a:lstStyle/>
          <a:p>
            <a:pPr lvl="0"/>
            <a:r>
              <a:rPr lang="fr-MA" sz="1200" dirty="0">
                <a:latin typeface="Calibri" panose="020F0502020204030204" pitchFamily="34" charset="0"/>
                <a:cs typeface="Calibri" panose="020F0502020204030204" pitchFamily="34" charset="0"/>
              </a:rPr>
              <a:t>Est-ce que les données d'entrainement sont suffisants </a:t>
            </a:r>
          </a:p>
          <a:p>
            <a:pPr lvl="0"/>
            <a:r>
              <a:rPr lang="fr-MA" sz="1200" dirty="0">
                <a:latin typeface="Calibri" panose="020F0502020204030204" pitchFamily="34" charset="0"/>
                <a:cs typeface="Calibri" panose="020F0502020204030204" pitchFamily="34" charset="0"/>
              </a:rPr>
              <a:t>pour l'entrainement de model ?</a:t>
            </a:r>
            <a:endParaRPr lang="fr-FR" sz="1200" dirty="0">
              <a:latin typeface="Calibri" panose="020F0502020204030204" pitchFamily="34" charset="0"/>
              <a:cs typeface="Calibri" panose="020F0502020204030204" pitchFamily="34" charset="0"/>
            </a:endParaRPr>
          </a:p>
        </p:txBody>
      </p:sp>
      <p:sp>
        <p:nvSpPr>
          <p:cNvPr id="25" name="ZoneTexte 24">
            <a:extLst>
              <a:ext uri="{FF2B5EF4-FFF2-40B4-BE49-F238E27FC236}">
                <a16:creationId xmlns:a16="http://schemas.microsoft.com/office/drawing/2014/main" id="{DCFA2A33-4700-4074-B633-BA80CADA49BF}"/>
              </a:ext>
            </a:extLst>
          </p:cNvPr>
          <p:cNvSpPr txBox="1"/>
          <p:nvPr/>
        </p:nvSpPr>
        <p:spPr>
          <a:xfrm>
            <a:off x="4376898" y="3495077"/>
            <a:ext cx="3324949" cy="461665"/>
          </a:xfrm>
          <a:prstGeom prst="rect">
            <a:avLst/>
          </a:prstGeom>
          <a:noFill/>
        </p:spPr>
        <p:txBody>
          <a:bodyPr wrap="none" rtlCol="0">
            <a:spAutoFit/>
          </a:bodyPr>
          <a:lstStyle/>
          <a:p>
            <a:pPr lvl="0"/>
            <a:r>
              <a:rPr lang="fr-MA" sz="1200" dirty="0">
                <a:latin typeface="Calibri" panose="020F0502020204030204" pitchFamily="34" charset="0"/>
                <a:cs typeface="Calibri" panose="020F0502020204030204" pitchFamily="34" charset="0"/>
              </a:rPr>
              <a:t>Est-ce que l'algorithme utilisé pour l'entrainement</a:t>
            </a:r>
          </a:p>
          <a:p>
            <a:pPr lvl="0"/>
            <a:r>
              <a:rPr lang="fr-MA" sz="1200" dirty="0">
                <a:latin typeface="Calibri" panose="020F0502020204030204" pitchFamily="34" charset="0"/>
                <a:cs typeface="Calibri" panose="020F0502020204030204" pitchFamily="34" charset="0"/>
              </a:rPr>
              <a:t>répond correctement au besoin ?</a:t>
            </a:r>
            <a:endParaRPr lang="fr-FR" sz="1200" dirty="0">
              <a:latin typeface="Calibri" panose="020F0502020204030204" pitchFamily="34" charset="0"/>
              <a:cs typeface="Calibri" panose="020F0502020204030204" pitchFamily="34" charset="0"/>
            </a:endParaRPr>
          </a:p>
        </p:txBody>
      </p:sp>
      <p:sp>
        <p:nvSpPr>
          <p:cNvPr id="7" name="Espace réservé du numéro de diapositive 6">
            <a:extLst>
              <a:ext uri="{FF2B5EF4-FFF2-40B4-BE49-F238E27FC236}">
                <a16:creationId xmlns:a16="http://schemas.microsoft.com/office/drawing/2014/main" id="{772783CE-E51D-43CB-8D14-9A41C006787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29</a:t>
            </a:fld>
            <a:endParaRPr lang="fr-FR" dirty="0"/>
          </a:p>
        </p:txBody>
      </p:sp>
      <p:sp>
        <p:nvSpPr>
          <p:cNvPr id="21" name="ZoneTexte 20">
            <a:extLst>
              <a:ext uri="{FF2B5EF4-FFF2-40B4-BE49-F238E27FC236}">
                <a16:creationId xmlns:a16="http://schemas.microsoft.com/office/drawing/2014/main" id="{D3DB6C2C-A6CC-4395-9E40-D66701E07F2A}"/>
              </a:ext>
            </a:extLst>
          </p:cNvPr>
          <p:cNvSpPr txBox="1"/>
          <p:nvPr/>
        </p:nvSpPr>
        <p:spPr>
          <a:xfrm>
            <a:off x="1241087" y="3755814"/>
            <a:ext cx="1657826" cy="307777"/>
          </a:xfrm>
          <a:prstGeom prst="rect">
            <a:avLst/>
          </a:prstGeom>
          <a:noFill/>
        </p:spPr>
        <p:txBody>
          <a:bodyPr wrap="none" rtlCol="0">
            <a:spAutoFit/>
          </a:bodyPr>
          <a:lstStyle/>
          <a:p>
            <a:r>
              <a:rPr lang="fr-FR" b="1" dirty="0">
                <a:solidFill>
                  <a:srgbClr val="FF0000"/>
                </a:solidFill>
              </a:rPr>
              <a:t>Accuracy &lt;= 80%</a:t>
            </a:r>
          </a:p>
        </p:txBody>
      </p:sp>
      <p:sp>
        <p:nvSpPr>
          <p:cNvPr id="29" name="Parallélogramme 28">
            <a:extLst>
              <a:ext uri="{FF2B5EF4-FFF2-40B4-BE49-F238E27FC236}">
                <a16:creationId xmlns:a16="http://schemas.microsoft.com/office/drawing/2014/main" id="{DB1BEEC7-C48A-4248-A4D6-8D3DDF0D05F5}"/>
              </a:ext>
            </a:extLst>
          </p:cNvPr>
          <p:cNvSpPr/>
          <p:nvPr/>
        </p:nvSpPr>
        <p:spPr>
          <a:xfrm>
            <a:off x="11824" y="4935024"/>
            <a:ext cx="234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Organisme d’accueil</a:t>
            </a:r>
          </a:p>
        </p:txBody>
      </p:sp>
      <p:sp>
        <p:nvSpPr>
          <p:cNvPr id="30" name="Parallélogramme 29">
            <a:extLst>
              <a:ext uri="{FF2B5EF4-FFF2-40B4-BE49-F238E27FC236}">
                <a16:creationId xmlns:a16="http://schemas.microsoft.com/office/drawing/2014/main" id="{52F2CF3F-5C05-4131-90B8-5067553540E5}"/>
              </a:ext>
            </a:extLst>
          </p:cNvPr>
          <p:cNvSpPr/>
          <p:nvPr/>
        </p:nvSpPr>
        <p:spPr>
          <a:xfrm>
            <a:off x="4779815" y="4935023"/>
            <a:ext cx="216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Analyse et conception</a:t>
            </a:r>
          </a:p>
        </p:txBody>
      </p:sp>
      <p:sp>
        <p:nvSpPr>
          <p:cNvPr id="31" name="Parallélogramme 30">
            <a:extLst>
              <a:ext uri="{FF2B5EF4-FFF2-40B4-BE49-F238E27FC236}">
                <a16:creationId xmlns:a16="http://schemas.microsoft.com/office/drawing/2014/main" id="{9F5BFFB7-2860-49DB-9081-9B9584F3E276}"/>
              </a:ext>
            </a:extLst>
          </p:cNvPr>
          <p:cNvSpPr/>
          <p:nvPr/>
        </p:nvSpPr>
        <p:spPr>
          <a:xfrm>
            <a:off x="6865021" y="4935023"/>
            <a:ext cx="2074414"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2"/>
                </a:solidFill>
              </a:rPr>
              <a:t>Réalisation</a:t>
            </a:r>
          </a:p>
        </p:txBody>
      </p:sp>
      <p:sp>
        <p:nvSpPr>
          <p:cNvPr id="32" name="Parallélogramme 31">
            <a:extLst>
              <a:ext uri="{FF2B5EF4-FFF2-40B4-BE49-F238E27FC236}">
                <a16:creationId xmlns:a16="http://schemas.microsoft.com/office/drawing/2014/main" id="{9EC7F854-B9B1-4605-8FF4-0D9217AEC0D8}"/>
              </a:ext>
            </a:extLst>
          </p:cNvPr>
          <p:cNvSpPr/>
          <p:nvPr/>
        </p:nvSpPr>
        <p:spPr>
          <a:xfrm>
            <a:off x="2278979" y="4935023"/>
            <a:ext cx="2556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Contexte générale de projet</a:t>
            </a:r>
          </a:p>
        </p:txBody>
      </p:sp>
    </p:spTree>
    <p:extLst>
      <p:ext uri="{BB962C8B-B14F-4D97-AF65-F5344CB8AC3E}">
        <p14:creationId xmlns:p14="http://schemas.microsoft.com/office/powerpoint/2010/main" val="2287773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6">
                                            <p:txEl>
                                              <p:pRg st="0" end="0"/>
                                            </p:txEl>
                                          </p:spTgt>
                                        </p:tgtEl>
                                        <p:attrNameLst>
                                          <p:attrName>style.visibility</p:attrName>
                                        </p:attrNameLst>
                                      </p:cBhvr>
                                      <p:to>
                                        <p:strVal val="visible"/>
                                      </p:to>
                                    </p:set>
                                    <p:animEffect transition="in" filter="fade">
                                      <p:cBhvr>
                                        <p:cTn id="17" dur="1000"/>
                                        <p:tgtEl>
                                          <p:spTgt spid="16">
                                            <p:txEl>
                                              <p:pRg st="0" end="0"/>
                                            </p:txEl>
                                          </p:spTgt>
                                        </p:tgtEl>
                                      </p:cBhvr>
                                    </p:animEffect>
                                    <p:anim calcmode="lin" valueType="num">
                                      <p:cBhvr>
                                        <p:cTn id="18"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16">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6">
                                            <p:txEl>
                                              <p:pRg st="1" end="1"/>
                                            </p:txEl>
                                          </p:spTgt>
                                        </p:tgtEl>
                                        <p:attrNameLst>
                                          <p:attrName>style.visibility</p:attrName>
                                        </p:attrNameLst>
                                      </p:cBhvr>
                                      <p:to>
                                        <p:strVal val="visible"/>
                                      </p:to>
                                    </p:set>
                                    <p:animEffect transition="in" filter="fade">
                                      <p:cBhvr>
                                        <p:cTn id="22" dur="1000"/>
                                        <p:tgtEl>
                                          <p:spTgt spid="16">
                                            <p:txEl>
                                              <p:pRg st="1" end="1"/>
                                            </p:txEl>
                                          </p:spTgt>
                                        </p:tgtEl>
                                      </p:cBhvr>
                                    </p:animEffect>
                                    <p:anim calcmode="lin" valueType="num">
                                      <p:cBhvr>
                                        <p:cTn id="23" dur="10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16">
                                            <p:txEl>
                                              <p:pRg st="1" end="1"/>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6">
                                            <p:txEl>
                                              <p:pRg st="2" end="2"/>
                                            </p:txEl>
                                          </p:spTgt>
                                        </p:tgtEl>
                                        <p:attrNameLst>
                                          <p:attrName>style.visibility</p:attrName>
                                        </p:attrNameLst>
                                      </p:cBhvr>
                                      <p:to>
                                        <p:strVal val="visible"/>
                                      </p:to>
                                    </p:set>
                                    <p:animEffect transition="in" filter="fade">
                                      <p:cBhvr>
                                        <p:cTn id="27" dur="1000"/>
                                        <p:tgtEl>
                                          <p:spTgt spid="16">
                                            <p:txEl>
                                              <p:pRg st="2" end="2"/>
                                            </p:txEl>
                                          </p:spTgt>
                                        </p:tgtEl>
                                      </p:cBhvr>
                                    </p:animEffect>
                                    <p:anim calcmode="lin" valueType="num">
                                      <p:cBhvr>
                                        <p:cTn id="28" dur="10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1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1000"/>
                                        <p:tgtEl>
                                          <p:spTgt spid="17"/>
                                        </p:tgtEl>
                                      </p:cBhvr>
                                    </p:animEffect>
                                    <p:anim calcmode="lin" valueType="num">
                                      <p:cBhvr>
                                        <p:cTn id="45" dur="1000" fill="hold"/>
                                        <p:tgtEl>
                                          <p:spTgt spid="17"/>
                                        </p:tgtEl>
                                        <p:attrNameLst>
                                          <p:attrName>ppt_x</p:attrName>
                                        </p:attrNameLst>
                                      </p:cBhvr>
                                      <p:tavLst>
                                        <p:tav tm="0">
                                          <p:val>
                                            <p:strVal val="#ppt_x"/>
                                          </p:val>
                                        </p:tav>
                                        <p:tav tm="100000">
                                          <p:val>
                                            <p:strVal val="#ppt_x"/>
                                          </p:val>
                                        </p:tav>
                                      </p:tavLst>
                                    </p:anim>
                                    <p:anim calcmode="lin" valueType="num">
                                      <p:cBhvr>
                                        <p:cTn id="4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fade">
                                      <p:cBhvr>
                                        <p:cTn id="60" dur="500"/>
                                        <p:tgtEl>
                                          <p:spTgt spid="5"/>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fade">
                                      <p:cBhvr>
                                        <p:cTn id="65" dur="500"/>
                                        <p:tgtEl>
                                          <p:spTgt spid="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fade">
                                      <p:cBhvr>
                                        <p:cTn id="70" dur="500"/>
                                        <p:tgtEl>
                                          <p:spTgt spid="24"/>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 grpId="0"/>
      <p:bldP spid="13" grpId="0"/>
      <p:bldP spid="15" grpId="0" animBg="1"/>
      <p:bldP spid="17" grpId="0"/>
      <p:bldP spid="3" grpId="0"/>
      <p:bldP spid="5" grpId="0" animBg="1"/>
      <p:bldP spid="6" grpId="0"/>
      <p:bldP spid="24" grpId="0"/>
      <p:bldP spid="25"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4" name="Google Shape;224;p21"/>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000" b="1" dirty="0"/>
              <a:t>Merci pour votre attention</a:t>
            </a:r>
            <a:endParaRPr sz="4000" b="1" dirty="0"/>
          </a:p>
        </p:txBody>
      </p:sp>
      <p:sp>
        <p:nvSpPr>
          <p:cNvPr id="3" name="ZoneTexte 2">
            <a:extLst>
              <a:ext uri="{FF2B5EF4-FFF2-40B4-BE49-F238E27FC236}">
                <a16:creationId xmlns:a16="http://schemas.microsoft.com/office/drawing/2014/main" id="{C834E813-509D-4D49-AAC7-47658121111D}"/>
              </a:ext>
            </a:extLst>
          </p:cNvPr>
          <p:cNvSpPr txBox="1"/>
          <p:nvPr/>
        </p:nvSpPr>
        <p:spPr>
          <a:xfrm>
            <a:off x="2211129" y="2022993"/>
            <a:ext cx="4721741" cy="923330"/>
          </a:xfrm>
          <a:prstGeom prst="rect">
            <a:avLst/>
          </a:prstGeom>
          <a:noFill/>
        </p:spPr>
        <p:txBody>
          <a:bodyPr wrap="square" rtlCol="0">
            <a:spAutoFit/>
          </a:bodyPr>
          <a:lstStyle/>
          <a:p>
            <a:pPr algn="ctr"/>
            <a:r>
              <a:rPr lang="fr-FR" sz="5400" b="1" dirty="0">
                <a:latin typeface="Calibri" panose="020F0502020204030204" pitchFamily="34" charset="0"/>
                <a:cs typeface="Calibri" panose="020F0502020204030204" pitchFamily="34" charset="0"/>
              </a:rPr>
              <a:t>Introduction</a:t>
            </a:r>
            <a:r>
              <a:rPr lang="fr-FR" sz="1800" b="1" dirty="0">
                <a:latin typeface="Calibri" panose="020F0502020204030204" pitchFamily="34" charset="0"/>
                <a:cs typeface="Calibri" panose="020F0502020204030204" pitchFamily="34" charset="0"/>
              </a:rPr>
              <a:t> </a:t>
            </a:r>
          </a:p>
        </p:txBody>
      </p:sp>
      <p:sp>
        <p:nvSpPr>
          <p:cNvPr id="2" name="Espace réservé du numéro de diapositive 1">
            <a:extLst>
              <a:ext uri="{FF2B5EF4-FFF2-40B4-BE49-F238E27FC236}">
                <a16:creationId xmlns:a16="http://schemas.microsoft.com/office/drawing/2014/main" id="{36FBBE62-2100-4DDE-BE3B-094C300DDE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3</a:t>
            </a:fld>
            <a:endParaRPr lang="fr-FR" dirty="0"/>
          </a:p>
        </p:txBody>
      </p:sp>
    </p:spTree>
    <p:extLst>
      <p:ext uri="{BB962C8B-B14F-4D97-AF65-F5344CB8AC3E}">
        <p14:creationId xmlns:p14="http://schemas.microsoft.com/office/powerpoint/2010/main" val="251972891"/>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4"/>
                                        </p:tgtEl>
                                        <p:attrNameLst>
                                          <p:attrName>style.visibility</p:attrName>
                                        </p:attrNameLst>
                                      </p:cBhvr>
                                      <p:to>
                                        <p:strVal val="visible"/>
                                      </p:to>
                                    </p:set>
                                    <p:anim calcmode="lin" valueType="num">
                                      <p:cBhvr>
                                        <p:cTn id="7" dur="500" fill="hold"/>
                                        <p:tgtEl>
                                          <p:spTgt spid="224"/>
                                        </p:tgtEl>
                                        <p:attrNameLst>
                                          <p:attrName>ppt_w</p:attrName>
                                        </p:attrNameLst>
                                      </p:cBhvr>
                                      <p:tavLst>
                                        <p:tav tm="0">
                                          <p:val>
                                            <p:fltVal val="0"/>
                                          </p:val>
                                        </p:tav>
                                        <p:tav tm="100000">
                                          <p:val>
                                            <p:strVal val="#ppt_w"/>
                                          </p:val>
                                        </p:tav>
                                      </p:tavLst>
                                    </p:anim>
                                    <p:anim calcmode="lin" valueType="num">
                                      <p:cBhvr>
                                        <p:cTn id="8" dur="500" fill="hold"/>
                                        <p:tgtEl>
                                          <p:spTgt spid="224"/>
                                        </p:tgtEl>
                                        <p:attrNameLst>
                                          <p:attrName>ppt_h</p:attrName>
                                        </p:attrNameLst>
                                      </p:cBhvr>
                                      <p:tavLst>
                                        <p:tav tm="0">
                                          <p:val>
                                            <p:fltVal val="0"/>
                                          </p:val>
                                        </p:tav>
                                        <p:tav tm="100000">
                                          <p:val>
                                            <p:strVal val="#ppt_h"/>
                                          </p:val>
                                        </p:tav>
                                      </p:tavLst>
                                    </p:anim>
                                    <p:animEffect transition="in" filter="fade">
                                      <p:cBhvr>
                                        <p:cTn id="9" dur="500"/>
                                        <p:tgtEl>
                                          <p:spTgt spid="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élogramme 11">
            <a:extLst>
              <a:ext uri="{FF2B5EF4-FFF2-40B4-BE49-F238E27FC236}">
                <a16:creationId xmlns:a16="http://schemas.microsoft.com/office/drawing/2014/main" id="{9BA820AD-4D68-444B-A51B-7B7CA0AFE621}"/>
              </a:ext>
            </a:extLst>
          </p:cNvPr>
          <p:cNvSpPr/>
          <p:nvPr/>
        </p:nvSpPr>
        <p:spPr>
          <a:xfrm>
            <a:off x="0" y="-2373"/>
            <a:ext cx="4140000" cy="428756"/>
          </a:xfrm>
          <a:prstGeom prst="parallelogram">
            <a:avLst/>
          </a:prstGeom>
          <a:solidFill>
            <a:srgbClr val="323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b="1" dirty="0">
                <a:latin typeface="Calibri" panose="020F0502020204030204" pitchFamily="34" charset="0"/>
                <a:cs typeface="Calibri" panose="020F0502020204030204" pitchFamily="34" charset="0"/>
              </a:rPr>
              <a:t>Architecture</a:t>
            </a:r>
          </a:p>
        </p:txBody>
      </p:sp>
      <p:sp>
        <p:nvSpPr>
          <p:cNvPr id="22" name="ZoneTexte 21">
            <a:extLst>
              <a:ext uri="{FF2B5EF4-FFF2-40B4-BE49-F238E27FC236}">
                <a16:creationId xmlns:a16="http://schemas.microsoft.com/office/drawing/2014/main" id="{083539A2-3180-4271-B23D-04059A274BFE}"/>
              </a:ext>
            </a:extLst>
          </p:cNvPr>
          <p:cNvSpPr txBox="1"/>
          <p:nvPr/>
        </p:nvSpPr>
        <p:spPr>
          <a:xfrm>
            <a:off x="255094" y="485519"/>
            <a:ext cx="2612045" cy="307777"/>
          </a:xfrm>
          <a:prstGeom prst="rect">
            <a:avLst/>
          </a:prstGeom>
          <a:noFill/>
        </p:spPr>
        <p:txBody>
          <a:bodyPr wrap="square" rtlCol="0">
            <a:spAutoFit/>
          </a:bodyPr>
          <a:lstStyle/>
          <a:p>
            <a:r>
              <a:rPr lang="fr-FR" b="1" dirty="0">
                <a:latin typeface="Calibri" panose="020F0502020204030204" pitchFamily="34" charset="0"/>
                <a:cs typeface="Calibri" panose="020F0502020204030204" pitchFamily="34" charset="0"/>
              </a:rPr>
              <a:t>Module d’analyse et prédiction</a:t>
            </a:r>
          </a:p>
        </p:txBody>
      </p:sp>
      <p:sp>
        <p:nvSpPr>
          <p:cNvPr id="10" name="Rectangle 9">
            <a:extLst>
              <a:ext uri="{FF2B5EF4-FFF2-40B4-BE49-F238E27FC236}">
                <a16:creationId xmlns:a16="http://schemas.microsoft.com/office/drawing/2014/main" id="{C9085E4A-5DC2-4B89-ADB8-AAEDAD1F0A94}"/>
              </a:ext>
            </a:extLst>
          </p:cNvPr>
          <p:cNvSpPr/>
          <p:nvPr/>
        </p:nvSpPr>
        <p:spPr>
          <a:xfrm>
            <a:off x="255094" y="852432"/>
            <a:ext cx="3813865" cy="382092"/>
          </a:xfrm>
          <a:prstGeom prst="rect">
            <a:avLst/>
          </a:prstGeom>
        </p:spPr>
        <p:txBody>
          <a:bodyPr wrap="none">
            <a:spAutoFit/>
          </a:bodyPr>
          <a:lstStyle/>
          <a:p>
            <a:pPr marL="342900" lvl="0" indent="-342900">
              <a:lnSpc>
                <a:spcPct val="150000"/>
              </a:lnSpc>
              <a:buFont typeface="Wingdings" panose="05000000000000000000" pitchFamily="2" charset="2"/>
              <a:buChar char=""/>
            </a:pPr>
            <a:r>
              <a:rPr lang="fr-MA" dirty="0">
                <a:latin typeface="Calibri" panose="020F0502020204030204" pitchFamily="34" charset="0"/>
                <a:ea typeface="Times New Roman" panose="02020603050405020304" pitchFamily="18" charset="0"/>
                <a:cs typeface="Arial" panose="020B0604020202020204" pitchFamily="34" charset="0"/>
              </a:rPr>
              <a:t>L’amélioration de la confiance de model créé</a:t>
            </a:r>
            <a:endParaRPr lang="fr-FR" dirty="0">
              <a:latin typeface="Calibri" panose="020F0502020204030204" pitchFamily="34" charset="0"/>
              <a:ea typeface="Times New Roman" panose="02020603050405020304" pitchFamily="18" charset="0"/>
              <a:cs typeface="Arial" panose="020B0604020202020204" pitchFamily="34" charset="0"/>
            </a:endParaRPr>
          </a:p>
        </p:txBody>
      </p:sp>
      <p:pic>
        <p:nvPicPr>
          <p:cNvPr id="19" name="Image 18">
            <a:extLst>
              <a:ext uri="{FF2B5EF4-FFF2-40B4-BE49-F238E27FC236}">
                <a16:creationId xmlns:a16="http://schemas.microsoft.com/office/drawing/2014/main" id="{EFD5BEF5-B580-4DF0-88AE-0DB67D3DACA7}"/>
              </a:ext>
            </a:extLst>
          </p:cNvPr>
          <p:cNvPicPr/>
          <p:nvPr/>
        </p:nvPicPr>
        <p:blipFill>
          <a:blip r:embed="rId3">
            <a:extLst>
              <a:ext uri="{28A0092B-C50C-407E-A947-70E740481C1C}">
                <a14:useLocalDpi xmlns:a14="http://schemas.microsoft.com/office/drawing/2010/main" val="0"/>
              </a:ext>
            </a:extLst>
          </a:blip>
          <a:stretch>
            <a:fillRect/>
          </a:stretch>
        </p:blipFill>
        <p:spPr>
          <a:xfrm>
            <a:off x="4821793" y="287880"/>
            <a:ext cx="3764490" cy="4618875"/>
          </a:xfrm>
          <a:prstGeom prst="rect">
            <a:avLst/>
          </a:prstGeom>
        </p:spPr>
      </p:pic>
      <p:sp>
        <p:nvSpPr>
          <p:cNvPr id="14" name="ZoneTexte 13">
            <a:extLst>
              <a:ext uri="{FF2B5EF4-FFF2-40B4-BE49-F238E27FC236}">
                <a16:creationId xmlns:a16="http://schemas.microsoft.com/office/drawing/2014/main" id="{081BB13E-5335-402A-A94C-F5FD74B7D1FE}"/>
              </a:ext>
            </a:extLst>
          </p:cNvPr>
          <p:cNvSpPr txBox="1"/>
          <p:nvPr/>
        </p:nvSpPr>
        <p:spPr>
          <a:xfrm>
            <a:off x="729797" y="1890446"/>
            <a:ext cx="4155305" cy="307777"/>
          </a:xfrm>
          <a:prstGeom prst="rect">
            <a:avLst/>
          </a:prstGeom>
          <a:noFill/>
        </p:spPr>
        <p:txBody>
          <a:bodyPr wrap="none" rtlCol="0">
            <a:spAutoFit/>
          </a:bodyPr>
          <a:lstStyle/>
          <a:p>
            <a:r>
              <a:rPr lang="fr-FR" dirty="0"/>
              <a:t>Eliminer les valeurs qui n’affecte pas la prédiction </a:t>
            </a:r>
          </a:p>
        </p:txBody>
      </p:sp>
      <p:sp>
        <p:nvSpPr>
          <p:cNvPr id="26" name="ZoneTexte 25">
            <a:extLst>
              <a:ext uri="{FF2B5EF4-FFF2-40B4-BE49-F238E27FC236}">
                <a16:creationId xmlns:a16="http://schemas.microsoft.com/office/drawing/2014/main" id="{FF3C652A-1228-4045-84E0-C54ECE2DA329}"/>
              </a:ext>
            </a:extLst>
          </p:cNvPr>
          <p:cNvSpPr txBox="1"/>
          <p:nvPr/>
        </p:nvSpPr>
        <p:spPr>
          <a:xfrm>
            <a:off x="737717" y="3581205"/>
            <a:ext cx="3786614" cy="523220"/>
          </a:xfrm>
          <a:prstGeom prst="rect">
            <a:avLst/>
          </a:prstGeom>
          <a:noFill/>
        </p:spPr>
        <p:txBody>
          <a:bodyPr wrap="none" rtlCol="0">
            <a:spAutoFit/>
          </a:bodyPr>
          <a:lstStyle/>
          <a:p>
            <a:r>
              <a:rPr lang="fr-FR" dirty="0"/>
              <a:t>Enrichir l’ensemble d’entrainement avec plus </a:t>
            </a:r>
          </a:p>
          <a:p>
            <a:r>
              <a:rPr lang="fr-FR" dirty="0"/>
              <a:t>de donnée consolidé</a:t>
            </a:r>
          </a:p>
        </p:txBody>
      </p:sp>
      <p:sp>
        <p:nvSpPr>
          <p:cNvPr id="27" name="ZoneTexte 26">
            <a:extLst>
              <a:ext uri="{FF2B5EF4-FFF2-40B4-BE49-F238E27FC236}">
                <a16:creationId xmlns:a16="http://schemas.microsoft.com/office/drawing/2014/main" id="{D18494A9-697F-46A1-8510-DD7A9D3DCF9E}"/>
              </a:ext>
            </a:extLst>
          </p:cNvPr>
          <p:cNvSpPr txBox="1"/>
          <p:nvPr/>
        </p:nvSpPr>
        <p:spPr>
          <a:xfrm>
            <a:off x="727678" y="2732370"/>
            <a:ext cx="3844322" cy="307777"/>
          </a:xfrm>
          <a:prstGeom prst="rect">
            <a:avLst/>
          </a:prstGeom>
          <a:noFill/>
        </p:spPr>
        <p:txBody>
          <a:bodyPr wrap="none" rtlCol="0">
            <a:spAutoFit/>
          </a:bodyPr>
          <a:lstStyle/>
          <a:p>
            <a:r>
              <a:rPr lang="fr-FR" dirty="0"/>
              <a:t>Introduire l’algorithme de régression logistique</a:t>
            </a:r>
          </a:p>
        </p:txBody>
      </p:sp>
      <p:pic>
        <p:nvPicPr>
          <p:cNvPr id="23" name="Image 22">
            <a:extLst>
              <a:ext uri="{FF2B5EF4-FFF2-40B4-BE49-F238E27FC236}">
                <a16:creationId xmlns:a16="http://schemas.microsoft.com/office/drawing/2014/main" id="{27FB974B-EE72-4EC2-B2CB-87D212A6315C}"/>
              </a:ext>
            </a:extLst>
          </p:cNvPr>
          <p:cNvPicPr>
            <a:picLocks noChangeAspect="1"/>
          </p:cNvPicPr>
          <p:nvPr/>
        </p:nvPicPr>
        <p:blipFill>
          <a:blip r:embed="rId4">
            <a:duotone>
              <a:schemeClr val="accent3">
                <a:shade val="45000"/>
                <a:satMod val="135000"/>
              </a:schemeClr>
              <a:prstClr val="white"/>
            </a:duotone>
          </a:blip>
          <a:stretch>
            <a:fillRect/>
          </a:stretch>
        </p:blipFill>
        <p:spPr>
          <a:xfrm>
            <a:off x="377717" y="1863908"/>
            <a:ext cx="360000" cy="360000"/>
          </a:xfrm>
          <a:prstGeom prst="rect">
            <a:avLst/>
          </a:prstGeom>
        </p:spPr>
      </p:pic>
      <p:pic>
        <p:nvPicPr>
          <p:cNvPr id="28" name="Image 27">
            <a:extLst>
              <a:ext uri="{FF2B5EF4-FFF2-40B4-BE49-F238E27FC236}">
                <a16:creationId xmlns:a16="http://schemas.microsoft.com/office/drawing/2014/main" id="{D8128F7F-E12C-44E7-A7B9-4554A5A27CEB}"/>
              </a:ext>
            </a:extLst>
          </p:cNvPr>
          <p:cNvPicPr>
            <a:picLocks noChangeAspect="1"/>
          </p:cNvPicPr>
          <p:nvPr/>
        </p:nvPicPr>
        <p:blipFill>
          <a:blip r:embed="rId4">
            <a:duotone>
              <a:schemeClr val="accent3">
                <a:shade val="45000"/>
                <a:satMod val="135000"/>
              </a:schemeClr>
              <a:prstClr val="white"/>
            </a:duotone>
          </a:blip>
          <a:stretch>
            <a:fillRect/>
          </a:stretch>
        </p:blipFill>
        <p:spPr>
          <a:xfrm>
            <a:off x="387756" y="3554021"/>
            <a:ext cx="360000" cy="360000"/>
          </a:xfrm>
          <a:prstGeom prst="rect">
            <a:avLst/>
          </a:prstGeom>
        </p:spPr>
      </p:pic>
      <p:pic>
        <p:nvPicPr>
          <p:cNvPr id="29" name="Image 28">
            <a:extLst>
              <a:ext uri="{FF2B5EF4-FFF2-40B4-BE49-F238E27FC236}">
                <a16:creationId xmlns:a16="http://schemas.microsoft.com/office/drawing/2014/main" id="{DEFB3EA9-3954-45ED-A57B-6704E2658784}"/>
              </a:ext>
            </a:extLst>
          </p:cNvPr>
          <p:cNvPicPr>
            <a:picLocks noChangeAspect="1"/>
          </p:cNvPicPr>
          <p:nvPr/>
        </p:nvPicPr>
        <p:blipFill>
          <a:blip r:embed="rId4">
            <a:duotone>
              <a:schemeClr val="accent3">
                <a:shade val="45000"/>
                <a:satMod val="135000"/>
              </a:schemeClr>
              <a:prstClr val="white"/>
            </a:duotone>
          </a:blip>
          <a:stretch>
            <a:fillRect/>
          </a:stretch>
        </p:blipFill>
        <p:spPr>
          <a:xfrm>
            <a:off x="377717" y="2694507"/>
            <a:ext cx="360000" cy="360000"/>
          </a:xfrm>
          <a:prstGeom prst="rect">
            <a:avLst/>
          </a:prstGeom>
        </p:spPr>
      </p:pic>
      <p:sp>
        <p:nvSpPr>
          <p:cNvPr id="30" name="Espace réservé du numéro de diapositive 29">
            <a:extLst>
              <a:ext uri="{FF2B5EF4-FFF2-40B4-BE49-F238E27FC236}">
                <a16:creationId xmlns:a16="http://schemas.microsoft.com/office/drawing/2014/main" id="{39901D1B-D346-46A7-B0FF-444C061597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30</a:t>
            </a:fld>
            <a:endParaRPr lang="fr-FR" dirty="0"/>
          </a:p>
        </p:txBody>
      </p:sp>
      <p:sp>
        <p:nvSpPr>
          <p:cNvPr id="16" name="Parallélogramme 15">
            <a:extLst>
              <a:ext uri="{FF2B5EF4-FFF2-40B4-BE49-F238E27FC236}">
                <a16:creationId xmlns:a16="http://schemas.microsoft.com/office/drawing/2014/main" id="{5F876C32-CB06-4DCB-AE36-600EB2549597}"/>
              </a:ext>
            </a:extLst>
          </p:cNvPr>
          <p:cNvSpPr/>
          <p:nvPr/>
        </p:nvSpPr>
        <p:spPr>
          <a:xfrm>
            <a:off x="11824" y="4935024"/>
            <a:ext cx="234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Organisme d’accueil</a:t>
            </a:r>
          </a:p>
        </p:txBody>
      </p:sp>
      <p:sp>
        <p:nvSpPr>
          <p:cNvPr id="17" name="Parallélogramme 16">
            <a:extLst>
              <a:ext uri="{FF2B5EF4-FFF2-40B4-BE49-F238E27FC236}">
                <a16:creationId xmlns:a16="http://schemas.microsoft.com/office/drawing/2014/main" id="{FE029087-0664-4196-BD27-C42BA3A80B07}"/>
              </a:ext>
            </a:extLst>
          </p:cNvPr>
          <p:cNvSpPr/>
          <p:nvPr/>
        </p:nvSpPr>
        <p:spPr>
          <a:xfrm>
            <a:off x="4779815" y="4935023"/>
            <a:ext cx="216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Analyse et conception</a:t>
            </a:r>
          </a:p>
        </p:txBody>
      </p:sp>
      <p:sp>
        <p:nvSpPr>
          <p:cNvPr id="18" name="Parallélogramme 17">
            <a:extLst>
              <a:ext uri="{FF2B5EF4-FFF2-40B4-BE49-F238E27FC236}">
                <a16:creationId xmlns:a16="http://schemas.microsoft.com/office/drawing/2014/main" id="{3D2485DF-066B-4EBC-B27B-3913DA5E7877}"/>
              </a:ext>
            </a:extLst>
          </p:cNvPr>
          <p:cNvSpPr/>
          <p:nvPr/>
        </p:nvSpPr>
        <p:spPr>
          <a:xfrm>
            <a:off x="6865021" y="4935023"/>
            <a:ext cx="2074414"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2"/>
                </a:solidFill>
              </a:rPr>
              <a:t>Réalisation</a:t>
            </a:r>
          </a:p>
        </p:txBody>
      </p:sp>
      <p:sp>
        <p:nvSpPr>
          <p:cNvPr id="20" name="Parallélogramme 19">
            <a:extLst>
              <a:ext uri="{FF2B5EF4-FFF2-40B4-BE49-F238E27FC236}">
                <a16:creationId xmlns:a16="http://schemas.microsoft.com/office/drawing/2014/main" id="{76A1412C-A866-4A35-9BF4-556CD220D363}"/>
              </a:ext>
            </a:extLst>
          </p:cNvPr>
          <p:cNvSpPr/>
          <p:nvPr/>
        </p:nvSpPr>
        <p:spPr>
          <a:xfrm>
            <a:off x="2278979" y="4935023"/>
            <a:ext cx="2556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Contexte générale de projet</a:t>
            </a:r>
          </a:p>
        </p:txBody>
      </p:sp>
    </p:spTree>
    <p:extLst>
      <p:ext uri="{BB962C8B-B14F-4D97-AF65-F5344CB8AC3E}">
        <p14:creationId xmlns:p14="http://schemas.microsoft.com/office/powerpoint/2010/main" val="1206624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p:cTn id="23" dur="500" fill="hold"/>
                                        <p:tgtEl>
                                          <p:spTgt spid="29"/>
                                        </p:tgtEl>
                                        <p:attrNameLst>
                                          <p:attrName>ppt_w</p:attrName>
                                        </p:attrNameLst>
                                      </p:cBhvr>
                                      <p:tavLst>
                                        <p:tav tm="0">
                                          <p:val>
                                            <p:fltVal val="0"/>
                                          </p:val>
                                        </p:tav>
                                        <p:tav tm="100000">
                                          <p:val>
                                            <p:strVal val="#ppt_w"/>
                                          </p:val>
                                        </p:tav>
                                      </p:tavLst>
                                    </p:anim>
                                    <p:anim calcmode="lin" valueType="num">
                                      <p:cBhvr>
                                        <p:cTn id="24" dur="500" fill="hold"/>
                                        <p:tgtEl>
                                          <p:spTgt spid="29"/>
                                        </p:tgtEl>
                                        <p:attrNameLst>
                                          <p:attrName>ppt_h</p:attrName>
                                        </p:attrNameLst>
                                      </p:cBhvr>
                                      <p:tavLst>
                                        <p:tav tm="0">
                                          <p:val>
                                            <p:fltVal val="0"/>
                                          </p:val>
                                        </p:tav>
                                        <p:tav tm="100000">
                                          <p:val>
                                            <p:strVal val="#ppt_h"/>
                                          </p:val>
                                        </p:tav>
                                      </p:tavLst>
                                    </p:anim>
                                    <p:animEffect transition="in" filter="fade">
                                      <p:cBhvr>
                                        <p:cTn id="25" dur="500"/>
                                        <p:tgtEl>
                                          <p:spTgt spid="29"/>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p:cTn id="34" dur="500" fill="hold"/>
                                        <p:tgtEl>
                                          <p:spTgt spid="28"/>
                                        </p:tgtEl>
                                        <p:attrNameLst>
                                          <p:attrName>ppt_w</p:attrName>
                                        </p:attrNameLst>
                                      </p:cBhvr>
                                      <p:tavLst>
                                        <p:tav tm="0">
                                          <p:val>
                                            <p:fltVal val="0"/>
                                          </p:val>
                                        </p:tav>
                                        <p:tav tm="100000">
                                          <p:val>
                                            <p:strVal val="#ppt_w"/>
                                          </p:val>
                                        </p:tav>
                                      </p:tavLst>
                                    </p:anim>
                                    <p:anim calcmode="lin" valueType="num">
                                      <p:cBhvr>
                                        <p:cTn id="35" dur="500" fill="hold"/>
                                        <p:tgtEl>
                                          <p:spTgt spid="28"/>
                                        </p:tgtEl>
                                        <p:attrNameLst>
                                          <p:attrName>ppt_h</p:attrName>
                                        </p:attrNameLst>
                                      </p:cBhvr>
                                      <p:tavLst>
                                        <p:tav tm="0">
                                          <p:val>
                                            <p:fltVal val="0"/>
                                          </p:val>
                                        </p:tav>
                                        <p:tav tm="100000">
                                          <p:val>
                                            <p:strVal val="#ppt_h"/>
                                          </p:val>
                                        </p:tav>
                                      </p:tavLst>
                                    </p:anim>
                                    <p:animEffect transition="in" filter="fade">
                                      <p:cBhvr>
                                        <p:cTn id="36" dur="500"/>
                                        <p:tgtEl>
                                          <p:spTgt spid="28"/>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6" grpId="0"/>
      <p:bldP spid="2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élogramme 11">
            <a:extLst>
              <a:ext uri="{FF2B5EF4-FFF2-40B4-BE49-F238E27FC236}">
                <a16:creationId xmlns:a16="http://schemas.microsoft.com/office/drawing/2014/main" id="{9BA820AD-4D68-444B-A51B-7B7CA0AFE621}"/>
              </a:ext>
            </a:extLst>
          </p:cNvPr>
          <p:cNvSpPr/>
          <p:nvPr/>
        </p:nvSpPr>
        <p:spPr>
          <a:xfrm>
            <a:off x="0" y="-2373"/>
            <a:ext cx="4140000" cy="428756"/>
          </a:xfrm>
          <a:prstGeom prst="parallelogram">
            <a:avLst/>
          </a:prstGeom>
          <a:solidFill>
            <a:srgbClr val="323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b="1" dirty="0">
                <a:latin typeface="Calibri" panose="020F0502020204030204" pitchFamily="34" charset="0"/>
                <a:cs typeface="Calibri" panose="020F0502020204030204" pitchFamily="34" charset="0"/>
              </a:rPr>
              <a:t>Architecture</a:t>
            </a:r>
          </a:p>
        </p:txBody>
      </p:sp>
      <p:sp>
        <p:nvSpPr>
          <p:cNvPr id="22" name="ZoneTexte 21">
            <a:extLst>
              <a:ext uri="{FF2B5EF4-FFF2-40B4-BE49-F238E27FC236}">
                <a16:creationId xmlns:a16="http://schemas.microsoft.com/office/drawing/2014/main" id="{083539A2-3180-4271-B23D-04059A274BFE}"/>
              </a:ext>
            </a:extLst>
          </p:cNvPr>
          <p:cNvSpPr txBox="1"/>
          <p:nvPr/>
        </p:nvSpPr>
        <p:spPr>
          <a:xfrm>
            <a:off x="255094" y="485519"/>
            <a:ext cx="2612045" cy="307777"/>
          </a:xfrm>
          <a:prstGeom prst="rect">
            <a:avLst/>
          </a:prstGeom>
          <a:noFill/>
        </p:spPr>
        <p:txBody>
          <a:bodyPr wrap="square" rtlCol="0">
            <a:spAutoFit/>
          </a:bodyPr>
          <a:lstStyle/>
          <a:p>
            <a:r>
              <a:rPr lang="fr-FR" b="1" dirty="0">
                <a:latin typeface="Calibri" panose="020F0502020204030204" pitchFamily="34" charset="0"/>
                <a:cs typeface="Calibri" panose="020F0502020204030204" pitchFamily="34" charset="0"/>
              </a:rPr>
              <a:t>Module d’analyse et prédiction</a:t>
            </a:r>
          </a:p>
        </p:txBody>
      </p:sp>
      <p:sp>
        <p:nvSpPr>
          <p:cNvPr id="10" name="Rectangle 9">
            <a:extLst>
              <a:ext uri="{FF2B5EF4-FFF2-40B4-BE49-F238E27FC236}">
                <a16:creationId xmlns:a16="http://schemas.microsoft.com/office/drawing/2014/main" id="{C9085E4A-5DC2-4B89-ADB8-AAEDAD1F0A94}"/>
              </a:ext>
            </a:extLst>
          </p:cNvPr>
          <p:cNvSpPr/>
          <p:nvPr/>
        </p:nvSpPr>
        <p:spPr>
          <a:xfrm>
            <a:off x="255094" y="852432"/>
            <a:ext cx="3457998" cy="382092"/>
          </a:xfrm>
          <a:prstGeom prst="rect">
            <a:avLst/>
          </a:prstGeom>
        </p:spPr>
        <p:txBody>
          <a:bodyPr wrap="none">
            <a:spAutoFit/>
          </a:bodyPr>
          <a:lstStyle/>
          <a:p>
            <a:pPr marL="342900" lvl="0" indent="-342900">
              <a:lnSpc>
                <a:spcPct val="150000"/>
              </a:lnSpc>
              <a:buFont typeface="Wingdings" panose="05000000000000000000" pitchFamily="2" charset="2"/>
              <a:buChar char=""/>
            </a:pPr>
            <a:r>
              <a:rPr lang="fr-MA" dirty="0">
                <a:latin typeface="Calibri" panose="020F0502020204030204" pitchFamily="34" charset="0"/>
                <a:ea typeface="Times New Roman" panose="02020603050405020304" pitchFamily="18" charset="0"/>
                <a:cs typeface="Arial" panose="020B0604020202020204" pitchFamily="34" charset="0"/>
              </a:rPr>
              <a:t>L'entrainement et Le test de model créé</a:t>
            </a:r>
            <a:endParaRPr lang="fr-FR" dirty="0">
              <a:latin typeface="Calibri" panose="020F0502020204030204" pitchFamily="34" charset="0"/>
              <a:ea typeface="Times New Roman" panose="02020603050405020304" pitchFamily="18" charset="0"/>
              <a:cs typeface="Arial" panose="020B0604020202020204" pitchFamily="34" charset="0"/>
            </a:endParaRPr>
          </a:p>
        </p:txBody>
      </p:sp>
      <p:sp>
        <p:nvSpPr>
          <p:cNvPr id="20" name="Graphic 4">
            <a:extLst>
              <a:ext uri="{FF2B5EF4-FFF2-40B4-BE49-F238E27FC236}">
                <a16:creationId xmlns:a16="http://schemas.microsoft.com/office/drawing/2014/main" id="{56B8B262-B7E1-4076-B44C-864ACD8A1005}"/>
              </a:ext>
            </a:extLst>
          </p:cNvPr>
          <p:cNvSpPr/>
          <p:nvPr/>
        </p:nvSpPr>
        <p:spPr>
          <a:xfrm>
            <a:off x="1045732" y="1693703"/>
            <a:ext cx="1288557" cy="1262786"/>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12ABDB"/>
          </a:solidFill>
          <a:ln w="9525" cap="flat">
            <a:noFill/>
            <a:prstDash val="solid"/>
            <a:miter/>
          </a:ln>
        </p:spPr>
        <p:txBody>
          <a:bodyPr rtlCol="0" anchor="ctr"/>
          <a:lstStyle/>
          <a:p>
            <a:endParaRPr lang="en-US"/>
          </a:p>
        </p:txBody>
      </p:sp>
      <p:sp>
        <p:nvSpPr>
          <p:cNvPr id="2" name="ZoneTexte 1">
            <a:extLst>
              <a:ext uri="{FF2B5EF4-FFF2-40B4-BE49-F238E27FC236}">
                <a16:creationId xmlns:a16="http://schemas.microsoft.com/office/drawing/2014/main" id="{244EC563-74E4-4949-B7BB-ECE3DA7CAE20}"/>
              </a:ext>
            </a:extLst>
          </p:cNvPr>
          <p:cNvSpPr txBox="1"/>
          <p:nvPr/>
        </p:nvSpPr>
        <p:spPr>
          <a:xfrm>
            <a:off x="1160057" y="2956489"/>
            <a:ext cx="1059906" cy="461665"/>
          </a:xfrm>
          <a:prstGeom prst="rect">
            <a:avLst/>
          </a:prstGeom>
          <a:noFill/>
        </p:spPr>
        <p:txBody>
          <a:bodyPr wrap="none" rtlCol="0">
            <a:spAutoFit/>
          </a:bodyPr>
          <a:lstStyle/>
          <a:p>
            <a:pPr algn="ctr"/>
            <a:r>
              <a:rPr lang="fr-FR" sz="1200" b="1" dirty="0">
                <a:latin typeface="Calibri" panose="020F0502020204030204" pitchFamily="34" charset="0"/>
                <a:cs typeface="Calibri" panose="020F0502020204030204" pitchFamily="34" charset="0"/>
              </a:rPr>
              <a:t>Decision tree </a:t>
            </a:r>
          </a:p>
          <a:p>
            <a:pPr algn="ctr"/>
            <a:r>
              <a:rPr lang="fr-FR" sz="1200" b="1" dirty="0">
                <a:latin typeface="Calibri" panose="020F0502020204030204" pitchFamily="34" charset="0"/>
                <a:cs typeface="Calibri" panose="020F0502020204030204" pitchFamily="34" charset="0"/>
              </a:rPr>
              <a:t>classifier</a:t>
            </a:r>
          </a:p>
        </p:txBody>
      </p:sp>
      <p:sp>
        <p:nvSpPr>
          <p:cNvPr id="13" name="ZoneTexte 12">
            <a:extLst>
              <a:ext uri="{FF2B5EF4-FFF2-40B4-BE49-F238E27FC236}">
                <a16:creationId xmlns:a16="http://schemas.microsoft.com/office/drawing/2014/main" id="{7A6C71F2-4186-4947-BD8B-BBEEACE0491B}"/>
              </a:ext>
            </a:extLst>
          </p:cNvPr>
          <p:cNvSpPr txBox="1"/>
          <p:nvPr/>
        </p:nvSpPr>
        <p:spPr>
          <a:xfrm>
            <a:off x="3642555" y="2956489"/>
            <a:ext cx="1931940" cy="461665"/>
          </a:xfrm>
          <a:prstGeom prst="rect">
            <a:avLst/>
          </a:prstGeom>
          <a:noFill/>
        </p:spPr>
        <p:txBody>
          <a:bodyPr wrap="none" rtlCol="0">
            <a:spAutoFit/>
          </a:bodyPr>
          <a:lstStyle/>
          <a:p>
            <a:pPr algn="ctr"/>
            <a:r>
              <a:rPr lang="fr-FR" sz="1200" b="1" dirty="0">
                <a:latin typeface="Calibri" panose="020F0502020204030204" pitchFamily="34" charset="0"/>
                <a:cs typeface="Calibri" panose="020F0502020204030204" pitchFamily="34" charset="0"/>
              </a:rPr>
              <a:t>SVC </a:t>
            </a:r>
          </a:p>
          <a:p>
            <a:pPr algn="ctr"/>
            <a:r>
              <a:rPr lang="fr-FR" sz="1200" b="1" dirty="0">
                <a:latin typeface="Calibri" panose="020F0502020204030204" pitchFamily="34" charset="0"/>
                <a:cs typeface="Calibri" panose="020F0502020204030204" pitchFamily="34" charset="0"/>
              </a:rPr>
              <a:t>( </a:t>
            </a:r>
            <a:r>
              <a:rPr lang="fr-MA" sz="1200" b="1" dirty="0">
                <a:latin typeface="Calibri" panose="020F0502020204030204" pitchFamily="34" charset="0"/>
                <a:cs typeface="Calibri" panose="020F0502020204030204" pitchFamily="34" charset="0"/>
              </a:rPr>
              <a:t>Support Vector Classifier )</a:t>
            </a:r>
            <a:endParaRPr lang="fr-FR" sz="1200" b="1" dirty="0">
              <a:latin typeface="Calibri" panose="020F0502020204030204" pitchFamily="34" charset="0"/>
              <a:cs typeface="Calibri" panose="020F0502020204030204" pitchFamily="34" charset="0"/>
            </a:endParaRPr>
          </a:p>
        </p:txBody>
      </p:sp>
      <p:sp>
        <p:nvSpPr>
          <p:cNvPr id="15" name="Graphic 4">
            <a:extLst>
              <a:ext uri="{FF2B5EF4-FFF2-40B4-BE49-F238E27FC236}">
                <a16:creationId xmlns:a16="http://schemas.microsoft.com/office/drawing/2014/main" id="{278B09D5-673C-4930-9ADC-874FB173E81D}"/>
              </a:ext>
            </a:extLst>
          </p:cNvPr>
          <p:cNvSpPr/>
          <p:nvPr/>
        </p:nvSpPr>
        <p:spPr>
          <a:xfrm>
            <a:off x="3964247" y="1693703"/>
            <a:ext cx="1288557" cy="1262786"/>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12ABDB"/>
          </a:solidFill>
          <a:ln w="9525" cap="flat">
            <a:noFill/>
            <a:prstDash val="solid"/>
            <a:miter/>
          </a:ln>
        </p:spPr>
        <p:txBody>
          <a:bodyPr rtlCol="0" anchor="ctr"/>
          <a:lstStyle/>
          <a:p>
            <a:endParaRPr lang="en-US"/>
          </a:p>
        </p:txBody>
      </p:sp>
      <p:sp>
        <p:nvSpPr>
          <p:cNvPr id="16" name="ZoneTexte 15">
            <a:extLst>
              <a:ext uri="{FF2B5EF4-FFF2-40B4-BE49-F238E27FC236}">
                <a16:creationId xmlns:a16="http://schemas.microsoft.com/office/drawing/2014/main" id="{E5602077-4479-418A-AC43-C7A094ECF808}"/>
              </a:ext>
            </a:extLst>
          </p:cNvPr>
          <p:cNvSpPr txBox="1"/>
          <p:nvPr/>
        </p:nvSpPr>
        <p:spPr>
          <a:xfrm>
            <a:off x="1292531" y="2035462"/>
            <a:ext cx="790601" cy="646331"/>
          </a:xfrm>
          <a:prstGeom prst="rect">
            <a:avLst/>
          </a:prstGeom>
          <a:noFill/>
        </p:spPr>
        <p:txBody>
          <a:bodyPr wrap="none" rtlCol="0">
            <a:spAutoFit/>
          </a:bodyPr>
          <a:lstStyle/>
          <a:p>
            <a:pPr algn="ctr"/>
            <a:r>
              <a:rPr lang="fr-FR" sz="1200" b="1" dirty="0">
                <a:solidFill>
                  <a:schemeClr val="tx1"/>
                </a:solidFill>
                <a:latin typeface="Calibri" panose="020F0502020204030204" pitchFamily="34" charset="0"/>
                <a:cs typeface="Calibri" panose="020F0502020204030204" pitchFamily="34" charset="0"/>
              </a:rPr>
              <a:t>Accuracy </a:t>
            </a:r>
          </a:p>
          <a:p>
            <a:pPr algn="ctr"/>
            <a:r>
              <a:rPr lang="fr-FR" sz="1200" b="1" dirty="0">
                <a:solidFill>
                  <a:schemeClr val="tx1"/>
                </a:solidFill>
                <a:latin typeface="Calibri" panose="020F0502020204030204" pitchFamily="34" charset="0"/>
                <a:cs typeface="Calibri" panose="020F0502020204030204" pitchFamily="34" charset="0"/>
              </a:rPr>
              <a:t>=</a:t>
            </a:r>
          </a:p>
          <a:p>
            <a:pPr algn="ctr"/>
            <a:r>
              <a:rPr lang="fr-MA" sz="1200" b="1" dirty="0">
                <a:solidFill>
                  <a:schemeClr val="tx1"/>
                </a:solidFill>
                <a:latin typeface="Calibri" panose="020F0502020204030204" pitchFamily="34" charset="0"/>
                <a:cs typeface="Calibri" panose="020F0502020204030204" pitchFamily="34" charset="0"/>
              </a:rPr>
              <a:t>77,83%.</a:t>
            </a:r>
            <a:endParaRPr lang="fr-FR" sz="1200" b="1" dirty="0">
              <a:solidFill>
                <a:schemeClr val="tx1"/>
              </a:solidFill>
              <a:latin typeface="Calibri" panose="020F0502020204030204" pitchFamily="34" charset="0"/>
              <a:cs typeface="Calibri" panose="020F0502020204030204" pitchFamily="34" charset="0"/>
            </a:endParaRPr>
          </a:p>
        </p:txBody>
      </p:sp>
      <p:sp>
        <p:nvSpPr>
          <p:cNvPr id="17" name="ZoneTexte 16">
            <a:extLst>
              <a:ext uri="{FF2B5EF4-FFF2-40B4-BE49-F238E27FC236}">
                <a16:creationId xmlns:a16="http://schemas.microsoft.com/office/drawing/2014/main" id="{327FF8F2-1730-4CA9-AEAA-B3CD48A788EB}"/>
              </a:ext>
            </a:extLst>
          </p:cNvPr>
          <p:cNvSpPr txBox="1"/>
          <p:nvPr/>
        </p:nvSpPr>
        <p:spPr>
          <a:xfrm>
            <a:off x="4213223" y="2034364"/>
            <a:ext cx="790601" cy="646331"/>
          </a:xfrm>
          <a:prstGeom prst="rect">
            <a:avLst/>
          </a:prstGeom>
          <a:noFill/>
        </p:spPr>
        <p:txBody>
          <a:bodyPr wrap="none" rtlCol="0">
            <a:spAutoFit/>
          </a:bodyPr>
          <a:lstStyle/>
          <a:p>
            <a:pPr algn="ctr"/>
            <a:r>
              <a:rPr lang="fr-FR" sz="1200" b="1" dirty="0">
                <a:solidFill>
                  <a:schemeClr val="tx1"/>
                </a:solidFill>
                <a:latin typeface="Calibri" panose="020F0502020204030204" pitchFamily="34" charset="0"/>
                <a:cs typeface="Calibri" panose="020F0502020204030204" pitchFamily="34" charset="0"/>
              </a:rPr>
              <a:t>Accuracy </a:t>
            </a:r>
          </a:p>
          <a:p>
            <a:pPr algn="ctr"/>
            <a:r>
              <a:rPr lang="fr-FR" sz="1200" b="1" dirty="0">
                <a:solidFill>
                  <a:schemeClr val="tx1"/>
                </a:solidFill>
                <a:latin typeface="Calibri" panose="020F0502020204030204" pitchFamily="34" charset="0"/>
                <a:cs typeface="Calibri" panose="020F0502020204030204" pitchFamily="34" charset="0"/>
              </a:rPr>
              <a:t>=</a:t>
            </a:r>
          </a:p>
          <a:p>
            <a:pPr algn="ctr"/>
            <a:r>
              <a:rPr lang="fr-FR" sz="1200" b="1" dirty="0">
                <a:solidFill>
                  <a:schemeClr val="tx1"/>
                </a:solidFill>
                <a:latin typeface="Calibri" panose="020F0502020204030204" pitchFamily="34" charset="0"/>
                <a:cs typeface="Calibri" panose="020F0502020204030204" pitchFamily="34" charset="0"/>
              </a:rPr>
              <a:t> </a:t>
            </a:r>
            <a:r>
              <a:rPr lang="fr-MA" sz="1200" b="1" dirty="0">
                <a:solidFill>
                  <a:schemeClr val="tx1"/>
                </a:solidFill>
                <a:latin typeface="Calibri" panose="020F0502020204030204" pitchFamily="34" charset="0"/>
                <a:cs typeface="Calibri" panose="020F0502020204030204" pitchFamily="34" charset="0"/>
              </a:rPr>
              <a:t>79,28%</a:t>
            </a:r>
            <a:endParaRPr lang="fr-FR" sz="1200" b="1" dirty="0">
              <a:solidFill>
                <a:schemeClr val="tx1"/>
              </a:solidFill>
              <a:latin typeface="Calibri" panose="020F0502020204030204" pitchFamily="34" charset="0"/>
              <a:cs typeface="Calibri" panose="020F0502020204030204" pitchFamily="34" charset="0"/>
            </a:endParaRPr>
          </a:p>
        </p:txBody>
      </p:sp>
      <p:sp>
        <p:nvSpPr>
          <p:cNvPr id="3" name="ZoneTexte 2">
            <a:extLst>
              <a:ext uri="{FF2B5EF4-FFF2-40B4-BE49-F238E27FC236}">
                <a16:creationId xmlns:a16="http://schemas.microsoft.com/office/drawing/2014/main" id="{3CF58B5D-844B-4974-A284-63436ECAA449}"/>
              </a:ext>
            </a:extLst>
          </p:cNvPr>
          <p:cNvSpPr txBox="1"/>
          <p:nvPr/>
        </p:nvSpPr>
        <p:spPr>
          <a:xfrm>
            <a:off x="3743087" y="3889787"/>
            <a:ext cx="1657826" cy="307777"/>
          </a:xfrm>
          <a:prstGeom prst="rect">
            <a:avLst/>
          </a:prstGeom>
          <a:noFill/>
        </p:spPr>
        <p:txBody>
          <a:bodyPr wrap="none" rtlCol="0">
            <a:spAutoFit/>
          </a:bodyPr>
          <a:lstStyle/>
          <a:p>
            <a:r>
              <a:rPr lang="fr-FR" b="1" dirty="0"/>
              <a:t>Accuracy &gt;= 80%</a:t>
            </a:r>
          </a:p>
        </p:txBody>
      </p:sp>
      <p:sp>
        <p:nvSpPr>
          <p:cNvPr id="19" name="ZoneTexte 18">
            <a:extLst>
              <a:ext uri="{FF2B5EF4-FFF2-40B4-BE49-F238E27FC236}">
                <a16:creationId xmlns:a16="http://schemas.microsoft.com/office/drawing/2014/main" id="{BB647672-C5EE-4CF0-8AD0-83284E81D7DB}"/>
              </a:ext>
            </a:extLst>
          </p:cNvPr>
          <p:cNvSpPr txBox="1"/>
          <p:nvPr/>
        </p:nvSpPr>
        <p:spPr>
          <a:xfrm>
            <a:off x="7081211" y="2956489"/>
            <a:ext cx="880369" cy="461665"/>
          </a:xfrm>
          <a:prstGeom prst="rect">
            <a:avLst/>
          </a:prstGeom>
          <a:noFill/>
        </p:spPr>
        <p:txBody>
          <a:bodyPr wrap="none" rtlCol="0">
            <a:spAutoFit/>
          </a:bodyPr>
          <a:lstStyle/>
          <a:p>
            <a:pPr algn="ctr"/>
            <a:r>
              <a:rPr lang="fr-FR" sz="1200" b="1" dirty="0">
                <a:latin typeface="Calibri" panose="020F0502020204030204" pitchFamily="34" charset="0"/>
                <a:cs typeface="Calibri" panose="020F0502020204030204" pitchFamily="34" charset="0"/>
              </a:rPr>
              <a:t>Logistic</a:t>
            </a:r>
          </a:p>
          <a:p>
            <a:pPr algn="ctr"/>
            <a:r>
              <a:rPr lang="fr-FR" sz="1200" b="1" dirty="0">
                <a:latin typeface="Calibri" panose="020F0502020204030204" pitchFamily="34" charset="0"/>
                <a:cs typeface="Calibri" panose="020F0502020204030204" pitchFamily="34" charset="0"/>
              </a:rPr>
              <a:t>Regression</a:t>
            </a:r>
          </a:p>
        </p:txBody>
      </p:sp>
      <p:sp>
        <p:nvSpPr>
          <p:cNvPr id="21" name="Graphic 4">
            <a:extLst>
              <a:ext uri="{FF2B5EF4-FFF2-40B4-BE49-F238E27FC236}">
                <a16:creationId xmlns:a16="http://schemas.microsoft.com/office/drawing/2014/main" id="{F3B64D76-FD92-44D1-8300-B54E369A1782}"/>
              </a:ext>
            </a:extLst>
          </p:cNvPr>
          <p:cNvSpPr/>
          <p:nvPr/>
        </p:nvSpPr>
        <p:spPr>
          <a:xfrm>
            <a:off x="6877115" y="1693703"/>
            <a:ext cx="1288557" cy="1262786"/>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12ABDB"/>
          </a:solidFill>
          <a:ln w="9525" cap="flat">
            <a:noFill/>
            <a:prstDash val="solid"/>
            <a:miter/>
          </a:ln>
        </p:spPr>
        <p:txBody>
          <a:bodyPr rtlCol="0" anchor="ctr"/>
          <a:lstStyle/>
          <a:p>
            <a:endParaRPr lang="en-US"/>
          </a:p>
        </p:txBody>
      </p:sp>
      <p:sp>
        <p:nvSpPr>
          <p:cNvPr id="23" name="ZoneTexte 22">
            <a:extLst>
              <a:ext uri="{FF2B5EF4-FFF2-40B4-BE49-F238E27FC236}">
                <a16:creationId xmlns:a16="http://schemas.microsoft.com/office/drawing/2014/main" id="{0E2653E8-C947-4983-A561-826A8A19BFDF}"/>
              </a:ext>
            </a:extLst>
          </p:cNvPr>
          <p:cNvSpPr txBox="1"/>
          <p:nvPr/>
        </p:nvSpPr>
        <p:spPr>
          <a:xfrm>
            <a:off x="7126091" y="2034364"/>
            <a:ext cx="790601" cy="646331"/>
          </a:xfrm>
          <a:prstGeom prst="rect">
            <a:avLst/>
          </a:prstGeom>
          <a:noFill/>
        </p:spPr>
        <p:txBody>
          <a:bodyPr wrap="none" rtlCol="0">
            <a:spAutoFit/>
          </a:bodyPr>
          <a:lstStyle/>
          <a:p>
            <a:pPr algn="ctr"/>
            <a:r>
              <a:rPr lang="fr-FR" sz="1200" b="1" dirty="0">
                <a:solidFill>
                  <a:schemeClr val="tx1"/>
                </a:solidFill>
                <a:latin typeface="Calibri" panose="020F0502020204030204" pitchFamily="34" charset="0"/>
                <a:cs typeface="Calibri" panose="020F0502020204030204" pitchFamily="34" charset="0"/>
              </a:rPr>
              <a:t>Accuracy </a:t>
            </a:r>
          </a:p>
          <a:p>
            <a:pPr algn="ctr"/>
            <a:r>
              <a:rPr lang="fr-FR" sz="1200" b="1" dirty="0">
                <a:solidFill>
                  <a:schemeClr val="tx1"/>
                </a:solidFill>
                <a:latin typeface="Calibri" panose="020F0502020204030204" pitchFamily="34" charset="0"/>
                <a:cs typeface="Calibri" panose="020F0502020204030204" pitchFamily="34" charset="0"/>
              </a:rPr>
              <a:t>=</a:t>
            </a:r>
          </a:p>
          <a:p>
            <a:pPr algn="ctr"/>
            <a:r>
              <a:rPr lang="fr-FR" sz="1200" b="1" dirty="0">
                <a:solidFill>
                  <a:schemeClr val="tx1"/>
                </a:solidFill>
                <a:latin typeface="Calibri" panose="020F0502020204030204" pitchFamily="34" charset="0"/>
                <a:cs typeface="Calibri" panose="020F0502020204030204" pitchFamily="34" charset="0"/>
              </a:rPr>
              <a:t> </a:t>
            </a:r>
            <a:r>
              <a:rPr lang="fr-MA" sz="1200" b="1" dirty="0">
                <a:solidFill>
                  <a:schemeClr val="tx1"/>
                </a:solidFill>
                <a:latin typeface="Calibri" panose="020F0502020204030204" pitchFamily="34" charset="0"/>
                <a:cs typeface="Calibri" panose="020F0502020204030204" pitchFamily="34" charset="0"/>
              </a:rPr>
              <a:t>82,58%</a:t>
            </a:r>
            <a:endParaRPr lang="fr-FR" sz="1200" b="1" dirty="0">
              <a:solidFill>
                <a:schemeClr val="tx1"/>
              </a:solidFill>
              <a:latin typeface="Calibri" panose="020F0502020204030204" pitchFamily="34" charset="0"/>
              <a:cs typeface="Calibri" panose="020F0502020204030204" pitchFamily="34" charset="0"/>
            </a:endParaRPr>
          </a:p>
        </p:txBody>
      </p:sp>
      <p:grpSp>
        <p:nvGrpSpPr>
          <p:cNvPr id="5" name="Groupe 4">
            <a:extLst>
              <a:ext uri="{FF2B5EF4-FFF2-40B4-BE49-F238E27FC236}">
                <a16:creationId xmlns:a16="http://schemas.microsoft.com/office/drawing/2014/main" id="{F0DE0EA3-D7B0-4EAC-8B6F-1B7F8E0C364A}"/>
              </a:ext>
            </a:extLst>
          </p:cNvPr>
          <p:cNvGrpSpPr/>
          <p:nvPr/>
        </p:nvGrpSpPr>
        <p:grpSpPr>
          <a:xfrm>
            <a:off x="6866331" y="1693703"/>
            <a:ext cx="1288557" cy="1262786"/>
            <a:chOff x="3725920" y="3180608"/>
            <a:chExt cx="1288557" cy="1262786"/>
          </a:xfrm>
        </p:grpSpPr>
        <p:sp>
          <p:nvSpPr>
            <p:cNvPr id="27" name="Graphic 4">
              <a:extLst>
                <a:ext uri="{FF2B5EF4-FFF2-40B4-BE49-F238E27FC236}">
                  <a16:creationId xmlns:a16="http://schemas.microsoft.com/office/drawing/2014/main" id="{D5A97958-3BD6-4C03-8D08-429CEE17288B}"/>
                </a:ext>
              </a:extLst>
            </p:cNvPr>
            <p:cNvSpPr/>
            <p:nvPr/>
          </p:nvSpPr>
          <p:spPr>
            <a:xfrm>
              <a:off x="3725920" y="3180608"/>
              <a:ext cx="1288557" cy="1262786"/>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00B050"/>
            </a:solidFill>
            <a:ln w="9525" cap="flat">
              <a:noFill/>
              <a:prstDash val="solid"/>
              <a:miter/>
            </a:ln>
          </p:spPr>
          <p:txBody>
            <a:bodyPr rtlCol="0" anchor="ctr"/>
            <a:lstStyle/>
            <a:p>
              <a:endParaRPr lang="en-US"/>
            </a:p>
          </p:txBody>
        </p:sp>
        <p:sp>
          <p:nvSpPr>
            <p:cNvPr id="28" name="ZoneTexte 27">
              <a:extLst>
                <a:ext uri="{FF2B5EF4-FFF2-40B4-BE49-F238E27FC236}">
                  <a16:creationId xmlns:a16="http://schemas.microsoft.com/office/drawing/2014/main" id="{F553853D-8032-4095-989E-527B47193FC4}"/>
                </a:ext>
              </a:extLst>
            </p:cNvPr>
            <p:cNvSpPr txBox="1"/>
            <p:nvPr/>
          </p:nvSpPr>
          <p:spPr>
            <a:xfrm>
              <a:off x="3978903" y="3521269"/>
              <a:ext cx="782587" cy="646331"/>
            </a:xfrm>
            <a:prstGeom prst="rect">
              <a:avLst/>
            </a:prstGeom>
            <a:noFill/>
          </p:spPr>
          <p:txBody>
            <a:bodyPr wrap="none" rtlCol="0">
              <a:spAutoFit/>
            </a:bodyPr>
            <a:lstStyle/>
            <a:p>
              <a:pPr algn="ctr"/>
              <a:r>
                <a:rPr lang="fr-FR" sz="1200" dirty="0">
                  <a:solidFill>
                    <a:schemeClr val="tx1"/>
                  </a:solidFill>
                  <a:latin typeface="Calibri" panose="020F0502020204030204" pitchFamily="34" charset="0"/>
                  <a:cs typeface="Calibri" panose="020F0502020204030204" pitchFamily="34" charset="0"/>
                </a:rPr>
                <a:t>Accuracy </a:t>
              </a:r>
            </a:p>
            <a:p>
              <a:pPr algn="ctr"/>
              <a:r>
                <a:rPr lang="fr-FR" sz="1200" dirty="0">
                  <a:solidFill>
                    <a:schemeClr val="tx1"/>
                  </a:solidFill>
                  <a:latin typeface="Calibri" panose="020F0502020204030204" pitchFamily="34" charset="0"/>
                  <a:cs typeface="Calibri" panose="020F0502020204030204" pitchFamily="34" charset="0"/>
                </a:rPr>
                <a:t>=</a:t>
              </a:r>
            </a:p>
            <a:p>
              <a:pPr algn="ctr"/>
              <a:r>
                <a:rPr lang="fr-FR" sz="1200" dirty="0">
                  <a:solidFill>
                    <a:schemeClr val="tx1"/>
                  </a:solidFill>
                  <a:latin typeface="Calibri" panose="020F0502020204030204" pitchFamily="34" charset="0"/>
                  <a:cs typeface="Calibri" panose="020F0502020204030204" pitchFamily="34" charset="0"/>
                </a:rPr>
                <a:t> </a:t>
              </a:r>
              <a:r>
                <a:rPr lang="fr-MA" sz="1200" dirty="0">
                  <a:solidFill>
                    <a:schemeClr val="tx1"/>
                  </a:solidFill>
                  <a:latin typeface="Calibri" panose="020F0502020204030204" pitchFamily="34" charset="0"/>
                  <a:cs typeface="Calibri" panose="020F0502020204030204" pitchFamily="34" charset="0"/>
                </a:rPr>
                <a:t>82,58%</a:t>
              </a:r>
              <a:endParaRPr lang="fr-FR" sz="1200" dirty="0">
                <a:solidFill>
                  <a:schemeClr val="tx1"/>
                </a:solidFill>
                <a:latin typeface="Calibri" panose="020F0502020204030204" pitchFamily="34" charset="0"/>
                <a:cs typeface="Calibri" panose="020F0502020204030204" pitchFamily="34" charset="0"/>
              </a:endParaRPr>
            </a:p>
          </p:txBody>
        </p:sp>
      </p:grpSp>
      <p:sp>
        <p:nvSpPr>
          <p:cNvPr id="7" name="Espace réservé du numéro de diapositive 6">
            <a:extLst>
              <a:ext uri="{FF2B5EF4-FFF2-40B4-BE49-F238E27FC236}">
                <a16:creationId xmlns:a16="http://schemas.microsoft.com/office/drawing/2014/main" id="{96B2B767-3408-4E66-AC22-0ED89B5D5C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31</a:t>
            </a:fld>
            <a:endParaRPr lang="fr-FR" dirty="0"/>
          </a:p>
        </p:txBody>
      </p:sp>
      <p:sp>
        <p:nvSpPr>
          <p:cNvPr id="30" name="Parallélogramme 29">
            <a:extLst>
              <a:ext uri="{FF2B5EF4-FFF2-40B4-BE49-F238E27FC236}">
                <a16:creationId xmlns:a16="http://schemas.microsoft.com/office/drawing/2014/main" id="{8FA270B0-26DE-42A2-9730-4269017E8138}"/>
              </a:ext>
            </a:extLst>
          </p:cNvPr>
          <p:cNvSpPr/>
          <p:nvPr/>
        </p:nvSpPr>
        <p:spPr>
          <a:xfrm>
            <a:off x="11824" y="4935024"/>
            <a:ext cx="234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Organisme d’accueil</a:t>
            </a:r>
          </a:p>
        </p:txBody>
      </p:sp>
      <p:sp>
        <p:nvSpPr>
          <p:cNvPr id="31" name="Parallélogramme 30">
            <a:extLst>
              <a:ext uri="{FF2B5EF4-FFF2-40B4-BE49-F238E27FC236}">
                <a16:creationId xmlns:a16="http://schemas.microsoft.com/office/drawing/2014/main" id="{50D8BA17-1FDB-4075-8E47-4AC4B7C6C13A}"/>
              </a:ext>
            </a:extLst>
          </p:cNvPr>
          <p:cNvSpPr/>
          <p:nvPr/>
        </p:nvSpPr>
        <p:spPr>
          <a:xfrm>
            <a:off x="4779815" y="4935023"/>
            <a:ext cx="216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Analyse et conception</a:t>
            </a:r>
          </a:p>
        </p:txBody>
      </p:sp>
      <p:sp>
        <p:nvSpPr>
          <p:cNvPr id="32" name="Parallélogramme 31">
            <a:extLst>
              <a:ext uri="{FF2B5EF4-FFF2-40B4-BE49-F238E27FC236}">
                <a16:creationId xmlns:a16="http://schemas.microsoft.com/office/drawing/2014/main" id="{139C52A5-05BF-4BC6-81AE-FCD1352C72AD}"/>
              </a:ext>
            </a:extLst>
          </p:cNvPr>
          <p:cNvSpPr/>
          <p:nvPr/>
        </p:nvSpPr>
        <p:spPr>
          <a:xfrm>
            <a:off x="6865021" y="4935023"/>
            <a:ext cx="2074414"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2"/>
                </a:solidFill>
              </a:rPr>
              <a:t>Réalisation</a:t>
            </a:r>
          </a:p>
        </p:txBody>
      </p:sp>
      <p:sp>
        <p:nvSpPr>
          <p:cNvPr id="33" name="Parallélogramme 32">
            <a:extLst>
              <a:ext uri="{FF2B5EF4-FFF2-40B4-BE49-F238E27FC236}">
                <a16:creationId xmlns:a16="http://schemas.microsoft.com/office/drawing/2014/main" id="{A5363F5C-2A53-49BE-A4FD-71D3B0941043}"/>
              </a:ext>
            </a:extLst>
          </p:cNvPr>
          <p:cNvSpPr/>
          <p:nvPr/>
        </p:nvSpPr>
        <p:spPr>
          <a:xfrm>
            <a:off x="2278979" y="4935023"/>
            <a:ext cx="2556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Contexte générale de projet</a:t>
            </a:r>
          </a:p>
        </p:txBody>
      </p:sp>
    </p:spTree>
    <p:extLst>
      <p:ext uri="{BB962C8B-B14F-4D97-AF65-F5344CB8AC3E}">
        <p14:creationId xmlns:p14="http://schemas.microsoft.com/office/powerpoint/2010/main" val="20162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1000"/>
                                        <p:tgtEl>
                                          <p:spTgt spid="16"/>
                                        </p:tgtEl>
                                      </p:cBhvr>
                                    </p:animEffect>
                                    <p:anim calcmode="lin" valueType="num">
                                      <p:cBhvr>
                                        <p:cTn id="16" dur="1000" fill="hold"/>
                                        <p:tgtEl>
                                          <p:spTgt spid="16"/>
                                        </p:tgtEl>
                                        <p:attrNameLst>
                                          <p:attrName>ppt_x</p:attrName>
                                        </p:attrNameLst>
                                      </p:cBhvr>
                                      <p:tavLst>
                                        <p:tav tm="0">
                                          <p:val>
                                            <p:strVal val="#ppt_x"/>
                                          </p:val>
                                        </p:tav>
                                        <p:tav tm="100000">
                                          <p:val>
                                            <p:strVal val="#ppt_x"/>
                                          </p:val>
                                        </p:tav>
                                      </p:tavLst>
                                    </p:anim>
                                    <p:anim calcmode="lin" valueType="num">
                                      <p:cBhvr>
                                        <p:cTn id="1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1000"/>
                                        <p:tgtEl>
                                          <p:spTgt spid="23"/>
                                        </p:tgtEl>
                                      </p:cBhvr>
                                    </p:animEffect>
                                    <p:anim calcmode="lin" valueType="num">
                                      <p:cBhvr>
                                        <p:cTn id="46" dur="1000" fill="hold"/>
                                        <p:tgtEl>
                                          <p:spTgt spid="23"/>
                                        </p:tgtEl>
                                        <p:attrNameLst>
                                          <p:attrName>ppt_x</p:attrName>
                                        </p:attrNameLst>
                                      </p:cBhvr>
                                      <p:tavLst>
                                        <p:tav tm="0">
                                          <p:val>
                                            <p:strVal val="#ppt_x"/>
                                          </p:val>
                                        </p:tav>
                                        <p:tav tm="100000">
                                          <p:val>
                                            <p:strVal val="#ppt_x"/>
                                          </p:val>
                                        </p:tav>
                                      </p:tavLst>
                                    </p:anim>
                                    <p:anim calcmode="lin" valueType="num">
                                      <p:cBhvr>
                                        <p:cTn id="47"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 grpId="0"/>
      <p:bldP spid="13" grpId="0"/>
      <p:bldP spid="15" grpId="0" animBg="1"/>
      <p:bldP spid="16" grpId="0"/>
      <p:bldP spid="17" grpId="0"/>
      <p:bldP spid="19" grpId="0"/>
      <p:bldP spid="21" grpId="0" animBg="1"/>
      <p:bldP spid="2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élogramme 11">
            <a:extLst>
              <a:ext uri="{FF2B5EF4-FFF2-40B4-BE49-F238E27FC236}">
                <a16:creationId xmlns:a16="http://schemas.microsoft.com/office/drawing/2014/main" id="{9BA820AD-4D68-444B-A51B-7B7CA0AFE621}"/>
              </a:ext>
            </a:extLst>
          </p:cNvPr>
          <p:cNvSpPr/>
          <p:nvPr/>
        </p:nvSpPr>
        <p:spPr>
          <a:xfrm>
            <a:off x="0" y="-2373"/>
            <a:ext cx="4140000" cy="428756"/>
          </a:xfrm>
          <a:prstGeom prst="parallelogram">
            <a:avLst/>
          </a:prstGeom>
          <a:solidFill>
            <a:srgbClr val="323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b="1" dirty="0">
                <a:latin typeface="Calibri" panose="020F0502020204030204" pitchFamily="34" charset="0"/>
                <a:cs typeface="Calibri" panose="020F0502020204030204" pitchFamily="34" charset="0"/>
              </a:rPr>
              <a:t>Architecture</a:t>
            </a:r>
          </a:p>
        </p:txBody>
      </p:sp>
      <p:pic>
        <p:nvPicPr>
          <p:cNvPr id="11" name="Image 10">
            <a:extLst>
              <a:ext uri="{FF2B5EF4-FFF2-40B4-BE49-F238E27FC236}">
                <a16:creationId xmlns:a16="http://schemas.microsoft.com/office/drawing/2014/main" id="{B096EEE4-6A66-4CD5-9F41-F9F83F10CB7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67770" y="1264603"/>
            <a:ext cx="8631763" cy="3010077"/>
          </a:xfrm>
          <a:prstGeom prst="rect">
            <a:avLst/>
          </a:prstGeom>
        </p:spPr>
      </p:pic>
      <p:sp>
        <p:nvSpPr>
          <p:cNvPr id="13" name="ZoneTexte 12">
            <a:extLst>
              <a:ext uri="{FF2B5EF4-FFF2-40B4-BE49-F238E27FC236}">
                <a16:creationId xmlns:a16="http://schemas.microsoft.com/office/drawing/2014/main" id="{AC5E2A5D-24C1-4CA2-A9B4-34C00DF9FA82}"/>
              </a:ext>
            </a:extLst>
          </p:cNvPr>
          <p:cNvSpPr txBox="1"/>
          <p:nvPr/>
        </p:nvSpPr>
        <p:spPr>
          <a:xfrm>
            <a:off x="255094" y="485519"/>
            <a:ext cx="2612045" cy="307777"/>
          </a:xfrm>
          <a:prstGeom prst="rect">
            <a:avLst/>
          </a:prstGeom>
          <a:noFill/>
        </p:spPr>
        <p:txBody>
          <a:bodyPr wrap="square" rtlCol="0">
            <a:spAutoFit/>
          </a:bodyPr>
          <a:lstStyle/>
          <a:p>
            <a:r>
              <a:rPr lang="fr-FR" b="1" dirty="0">
                <a:latin typeface="Calibri" panose="020F0502020204030204" pitchFamily="34" charset="0"/>
                <a:cs typeface="Calibri" panose="020F0502020204030204" pitchFamily="34" charset="0"/>
              </a:rPr>
              <a:t>Module d’analyse et prédiction</a:t>
            </a:r>
          </a:p>
        </p:txBody>
      </p:sp>
      <p:sp>
        <p:nvSpPr>
          <p:cNvPr id="2" name="Espace réservé du numéro de diapositive 1">
            <a:extLst>
              <a:ext uri="{FF2B5EF4-FFF2-40B4-BE49-F238E27FC236}">
                <a16:creationId xmlns:a16="http://schemas.microsoft.com/office/drawing/2014/main" id="{9F6B8DA3-30D6-4733-82AD-1EFFE7FCF2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32</a:t>
            </a:fld>
            <a:endParaRPr lang="fr-FR" dirty="0"/>
          </a:p>
        </p:txBody>
      </p:sp>
      <p:sp>
        <p:nvSpPr>
          <p:cNvPr id="17" name="Parallélogramme 16">
            <a:extLst>
              <a:ext uri="{FF2B5EF4-FFF2-40B4-BE49-F238E27FC236}">
                <a16:creationId xmlns:a16="http://schemas.microsoft.com/office/drawing/2014/main" id="{6BFD3DFC-9D9C-481E-8DF2-72B584709136}"/>
              </a:ext>
            </a:extLst>
          </p:cNvPr>
          <p:cNvSpPr/>
          <p:nvPr/>
        </p:nvSpPr>
        <p:spPr>
          <a:xfrm>
            <a:off x="11824" y="4935024"/>
            <a:ext cx="234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Organisme d’accueil</a:t>
            </a:r>
          </a:p>
        </p:txBody>
      </p:sp>
      <p:sp>
        <p:nvSpPr>
          <p:cNvPr id="18" name="Parallélogramme 17">
            <a:extLst>
              <a:ext uri="{FF2B5EF4-FFF2-40B4-BE49-F238E27FC236}">
                <a16:creationId xmlns:a16="http://schemas.microsoft.com/office/drawing/2014/main" id="{16C90FB1-FD95-4492-A27A-952E2CCFFFD7}"/>
              </a:ext>
            </a:extLst>
          </p:cNvPr>
          <p:cNvSpPr/>
          <p:nvPr/>
        </p:nvSpPr>
        <p:spPr>
          <a:xfrm>
            <a:off x="4779815" y="4935023"/>
            <a:ext cx="216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Analyse et conception</a:t>
            </a:r>
          </a:p>
        </p:txBody>
      </p:sp>
      <p:sp>
        <p:nvSpPr>
          <p:cNvPr id="19" name="Parallélogramme 18">
            <a:extLst>
              <a:ext uri="{FF2B5EF4-FFF2-40B4-BE49-F238E27FC236}">
                <a16:creationId xmlns:a16="http://schemas.microsoft.com/office/drawing/2014/main" id="{6A8504D5-BEC1-4283-A297-A084705E37A1}"/>
              </a:ext>
            </a:extLst>
          </p:cNvPr>
          <p:cNvSpPr/>
          <p:nvPr/>
        </p:nvSpPr>
        <p:spPr>
          <a:xfrm>
            <a:off x="6865021" y="4935023"/>
            <a:ext cx="2074414"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2"/>
                </a:solidFill>
              </a:rPr>
              <a:t>Réalisation</a:t>
            </a:r>
          </a:p>
        </p:txBody>
      </p:sp>
      <p:sp>
        <p:nvSpPr>
          <p:cNvPr id="20" name="Parallélogramme 19">
            <a:extLst>
              <a:ext uri="{FF2B5EF4-FFF2-40B4-BE49-F238E27FC236}">
                <a16:creationId xmlns:a16="http://schemas.microsoft.com/office/drawing/2014/main" id="{ECC2CFE3-7AD5-47FA-9B80-32082B6DADB4}"/>
              </a:ext>
            </a:extLst>
          </p:cNvPr>
          <p:cNvSpPr/>
          <p:nvPr/>
        </p:nvSpPr>
        <p:spPr>
          <a:xfrm>
            <a:off x="2278979" y="4935023"/>
            <a:ext cx="2556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Contexte générale de projet</a:t>
            </a:r>
          </a:p>
        </p:txBody>
      </p:sp>
    </p:spTree>
    <p:extLst>
      <p:ext uri="{BB962C8B-B14F-4D97-AF65-F5344CB8AC3E}">
        <p14:creationId xmlns:p14="http://schemas.microsoft.com/office/powerpoint/2010/main" val="310722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élogramme 11">
            <a:extLst>
              <a:ext uri="{FF2B5EF4-FFF2-40B4-BE49-F238E27FC236}">
                <a16:creationId xmlns:a16="http://schemas.microsoft.com/office/drawing/2014/main" id="{9BA820AD-4D68-444B-A51B-7B7CA0AFE621}"/>
              </a:ext>
            </a:extLst>
          </p:cNvPr>
          <p:cNvSpPr/>
          <p:nvPr/>
        </p:nvSpPr>
        <p:spPr>
          <a:xfrm>
            <a:off x="0" y="-2373"/>
            <a:ext cx="4140000" cy="428756"/>
          </a:xfrm>
          <a:prstGeom prst="parallelogram">
            <a:avLst/>
          </a:prstGeom>
          <a:solidFill>
            <a:srgbClr val="323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b="1" dirty="0">
                <a:latin typeface="Calibri" panose="020F0502020204030204" pitchFamily="34" charset="0"/>
                <a:cs typeface="Calibri" panose="020F0502020204030204" pitchFamily="34" charset="0"/>
              </a:rPr>
              <a:t>Architecture</a:t>
            </a:r>
          </a:p>
        </p:txBody>
      </p:sp>
      <p:sp>
        <p:nvSpPr>
          <p:cNvPr id="23" name="ZoneTexte 22">
            <a:extLst>
              <a:ext uri="{FF2B5EF4-FFF2-40B4-BE49-F238E27FC236}">
                <a16:creationId xmlns:a16="http://schemas.microsoft.com/office/drawing/2014/main" id="{2800FCCD-7B4A-4291-AA10-87531F4D3E2A}"/>
              </a:ext>
            </a:extLst>
          </p:cNvPr>
          <p:cNvSpPr txBox="1"/>
          <p:nvPr/>
        </p:nvSpPr>
        <p:spPr>
          <a:xfrm>
            <a:off x="224767" y="485519"/>
            <a:ext cx="3095999" cy="307777"/>
          </a:xfrm>
          <a:prstGeom prst="rect">
            <a:avLst/>
          </a:prstGeom>
          <a:noFill/>
        </p:spPr>
        <p:txBody>
          <a:bodyPr wrap="square" rtlCol="0">
            <a:spAutoFit/>
          </a:bodyPr>
          <a:lstStyle/>
          <a:p>
            <a:r>
              <a:rPr lang="fr-FR" b="1" dirty="0">
                <a:latin typeface="Calibri" panose="020F0502020204030204" pitchFamily="34" charset="0"/>
                <a:cs typeface="Calibri" panose="020F0502020204030204" pitchFamily="34" charset="0"/>
              </a:rPr>
              <a:t>Module d’automatisation des alertes</a:t>
            </a:r>
          </a:p>
        </p:txBody>
      </p:sp>
      <p:pic>
        <p:nvPicPr>
          <p:cNvPr id="13" name="Image 12">
            <a:extLst>
              <a:ext uri="{FF2B5EF4-FFF2-40B4-BE49-F238E27FC236}">
                <a16:creationId xmlns:a16="http://schemas.microsoft.com/office/drawing/2014/main" id="{74D818F3-44A5-483C-9298-D13D03027A24}"/>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059104" y="899795"/>
            <a:ext cx="7025792" cy="3955294"/>
          </a:xfrm>
          <a:prstGeom prst="rect">
            <a:avLst/>
          </a:prstGeom>
        </p:spPr>
      </p:pic>
      <p:sp>
        <p:nvSpPr>
          <p:cNvPr id="2" name="Espace réservé du numéro de diapositive 1">
            <a:extLst>
              <a:ext uri="{FF2B5EF4-FFF2-40B4-BE49-F238E27FC236}">
                <a16:creationId xmlns:a16="http://schemas.microsoft.com/office/drawing/2014/main" id="{AB527DAB-FDB6-4A74-BCB1-C7AAFAAFB1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33</a:t>
            </a:fld>
            <a:endParaRPr lang="fr-FR" dirty="0"/>
          </a:p>
        </p:txBody>
      </p:sp>
      <p:sp>
        <p:nvSpPr>
          <p:cNvPr id="16" name="Parallélogramme 15">
            <a:extLst>
              <a:ext uri="{FF2B5EF4-FFF2-40B4-BE49-F238E27FC236}">
                <a16:creationId xmlns:a16="http://schemas.microsoft.com/office/drawing/2014/main" id="{B1CE6D77-5003-4C9F-AFF7-297D8ACC9084}"/>
              </a:ext>
            </a:extLst>
          </p:cNvPr>
          <p:cNvSpPr/>
          <p:nvPr/>
        </p:nvSpPr>
        <p:spPr>
          <a:xfrm>
            <a:off x="11824" y="4935024"/>
            <a:ext cx="234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Organisme d’accueil</a:t>
            </a:r>
          </a:p>
        </p:txBody>
      </p:sp>
      <p:sp>
        <p:nvSpPr>
          <p:cNvPr id="17" name="Parallélogramme 16">
            <a:extLst>
              <a:ext uri="{FF2B5EF4-FFF2-40B4-BE49-F238E27FC236}">
                <a16:creationId xmlns:a16="http://schemas.microsoft.com/office/drawing/2014/main" id="{8DE13758-F5FA-412E-A5B5-43EC640C501B}"/>
              </a:ext>
            </a:extLst>
          </p:cNvPr>
          <p:cNvSpPr/>
          <p:nvPr/>
        </p:nvSpPr>
        <p:spPr>
          <a:xfrm>
            <a:off x="4779815" y="4935023"/>
            <a:ext cx="216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Analyse et conception</a:t>
            </a:r>
          </a:p>
        </p:txBody>
      </p:sp>
      <p:sp>
        <p:nvSpPr>
          <p:cNvPr id="18" name="Parallélogramme 17">
            <a:extLst>
              <a:ext uri="{FF2B5EF4-FFF2-40B4-BE49-F238E27FC236}">
                <a16:creationId xmlns:a16="http://schemas.microsoft.com/office/drawing/2014/main" id="{7CA534C2-C91C-425C-8897-B65C601AAD36}"/>
              </a:ext>
            </a:extLst>
          </p:cNvPr>
          <p:cNvSpPr/>
          <p:nvPr/>
        </p:nvSpPr>
        <p:spPr>
          <a:xfrm>
            <a:off x="6865021" y="4935023"/>
            <a:ext cx="2074414"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2"/>
                </a:solidFill>
              </a:rPr>
              <a:t>Réalisation</a:t>
            </a:r>
          </a:p>
        </p:txBody>
      </p:sp>
      <p:sp>
        <p:nvSpPr>
          <p:cNvPr id="19" name="Parallélogramme 18">
            <a:extLst>
              <a:ext uri="{FF2B5EF4-FFF2-40B4-BE49-F238E27FC236}">
                <a16:creationId xmlns:a16="http://schemas.microsoft.com/office/drawing/2014/main" id="{11D8A45C-250C-4FC2-A547-00A4E9D05BDC}"/>
              </a:ext>
            </a:extLst>
          </p:cNvPr>
          <p:cNvSpPr/>
          <p:nvPr/>
        </p:nvSpPr>
        <p:spPr>
          <a:xfrm>
            <a:off x="2278979" y="4935023"/>
            <a:ext cx="2556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Contexte générale de projet</a:t>
            </a:r>
          </a:p>
        </p:txBody>
      </p:sp>
    </p:spTree>
    <p:extLst>
      <p:ext uri="{BB962C8B-B14F-4D97-AF65-F5344CB8AC3E}">
        <p14:creationId xmlns:p14="http://schemas.microsoft.com/office/powerpoint/2010/main" val="293124611"/>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élogramme 11">
            <a:extLst>
              <a:ext uri="{FF2B5EF4-FFF2-40B4-BE49-F238E27FC236}">
                <a16:creationId xmlns:a16="http://schemas.microsoft.com/office/drawing/2014/main" id="{9BA820AD-4D68-444B-A51B-7B7CA0AFE621}"/>
              </a:ext>
            </a:extLst>
          </p:cNvPr>
          <p:cNvSpPr/>
          <p:nvPr/>
        </p:nvSpPr>
        <p:spPr>
          <a:xfrm>
            <a:off x="0" y="-2373"/>
            <a:ext cx="4140000" cy="428756"/>
          </a:xfrm>
          <a:prstGeom prst="parallelogram">
            <a:avLst/>
          </a:prstGeom>
          <a:solidFill>
            <a:srgbClr val="323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b="1" dirty="0">
                <a:latin typeface="Calibri" panose="020F0502020204030204" pitchFamily="34" charset="0"/>
                <a:cs typeface="Calibri" panose="020F0502020204030204" pitchFamily="34" charset="0"/>
              </a:rPr>
              <a:t>Architecture</a:t>
            </a:r>
          </a:p>
        </p:txBody>
      </p:sp>
      <p:sp>
        <p:nvSpPr>
          <p:cNvPr id="23" name="ZoneTexte 22">
            <a:extLst>
              <a:ext uri="{FF2B5EF4-FFF2-40B4-BE49-F238E27FC236}">
                <a16:creationId xmlns:a16="http://schemas.microsoft.com/office/drawing/2014/main" id="{2800FCCD-7B4A-4291-AA10-87531F4D3E2A}"/>
              </a:ext>
            </a:extLst>
          </p:cNvPr>
          <p:cNvSpPr txBox="1"/>
          <p:nvPr/>
        </p:nvSpPr>
        <p:spPr>
          <a:xfrm>
            <a:off x="224767" y="485519"/>
            <a:ext cx="3095999" cy="307777"/>
          </a:xfrm>
          <a:prstGeom prst="rect">
            <a:avLst/>
          </a:prstGeom>
          <a:noFill/>
        </p:spPr>
        <p:txBody>
          <a:bodyPr wrap="square" rtlCol="0">
            <a:spAutoFit/>
          </a:bodyPr>
          <a:lstStyle/>
          <a:p>
            <a:r>
              <a:rPr lang="fr-FR" b="1" dirty="0">
                <a:latin typeface="Calibri" panose="020F0502020204030204" pitchFamily="34" charset="0"/>
                <a:cs typeface="Calibri" panose="020F0502020204030204" pitchFamily="34" charset="0"/>
              </a:rPr>
              <a:t>Module d’automatisation des alertes</a:t>
            </a:r>
          </a:p>
        </p:txBody>
      </p:sp>
      <p:pic>
        <p:nvPicPr>
          <p:cNvPr id="10" name="Image 9">
            <a:extLst>
              <a:ext uri="{FF2B5EF4-FFF2-40B4-BE49-F238E27FC236}">
                <a16:creationId xmlns:a16="http://schemas.microsoft.com/office/drawing/2014/main" id="{BC798FC3-7DEA-4627-953F-EC94E3F3C5D4}"/>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040305" y="793296"/>
            <a:ext cx="7020182" cy="3937876"/>
          </a:xfrm>
          <a:prstGeom prst="rect">
            <a:avLst/>
          </a:prstGeom>
        </p:spPr>
      </p:pic>
      <p:sp>
        <p:nvSpPr>
          <p:cNvPr id="2" name="Espace réservé du numéro de diapositive 1">
            <a:extLst>
              <a:ext uri="{FF2B5EF4-FFF2-40B4-BE49-F238E27FC236}">
                <a16:creationId xmlns:a16="http://schemas.microsoft.com/office/drawing/2014/main" id="{D01377F5-F39B-4C88-858B-EFFF4EA8CE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34</a:t>
            </a:fld>
            <a:endParaRPr lang="fr-FR" dirty="0"/>
          </a:p>
        </p:txBody>
      </p:sp>
      <p:sp>
        <p:nvSpPr>
          <p:cNvPr id="16" name="Parallélogramme 15">
            <a:extLst>
              <a:ext uri="{FF2B5EF4-FFF2-40B4-BE49-F238E27FC236}">
                <a16:creationId xmlns:a16="http://schemas.microsoft.com/office/drawing/2014/main" id="{285C0B5B-B26C-4CAF-8D20-8739C0E0ACBC}"/>
              </a:ext>
            </a:extLst>
          </p:cNvPr>
          <p:cNvSpPr/>
          <p:nvPr/>
        </p:nvSpPr>
        <p:spPr>
          <a:xfrm>
            <a:off x="11824" y="4935024"/>
            <a:ext cx="234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Organisme d’accueil</a:t>
            </a:r>
          </a:p>
        </p:txBody>
      </p:sp>
      <p:sp>
        <p:nvSpPr>
          <p:cNvPr id="17" name="Parallélogramme 16">
            <a:extLst>
              <a:ext uri="{FF2B5EF4-FFF2-40B4-BE49-F238E27FC236}">
                <a16:creationId xmlns:a16="http://schemas.microsoft.com/office/drawing/2014/main" id="{F249A911-5692-4868-BC41-3CE53F0E1D6C}"/>
              </a:ext>
            </a:extLst>
          </p:cNvPr>
          <p:cNvSpPr/>
          <p:nvPr/>
        </p:nvSpPr>
        <p:spPr>
          <a:xfrm>
            <a:off x="4779815" y="4935023"/>
            <a:ext cx="216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Analyse et conception</a:t>
            </a:r>
          </a:p>
        </p:txBody>
      </p:sp>
      <p:sp>
        <p:nvSpPr>
          <p:cNvPr id="18" name="Parallélogramme 17">
            <a:extLst>
              <a:ext uri="{FF2B5EF4-FFF2-40B4-BE49-F238E27FC236}">
                <a16:creationId xmlns:a16="http://schemas.microsoft.com/office/drawing/2014/main" id="{B84A37AB-AAF5-4B2F-A2FC-D7824DF73D6B}"/>
              </a:ext>
            </a:extLst>
          </p:cNvPr>
          <p:cNvSpPr/>
          <p:nvPr/>
        </p:nvSpPr>
        <p:spPr>
          <a:xfrm>
            <a:off x="6865021" y="4935023"/>
            <a:ext cx="2074414"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2"/>
                </a:solidFill>
              </a:rPr>
              <a:t>Réalisation</a:t>
            </a:r>
          </a:p>
        </p:txBody>
      </p:sp>
      <p:sp>
        <p:nvSpPr>
          <p:cNvPr id="19" name="Parallélogramme 18">
            <a:extLst>
              <a:ext uri="{FF2B5EF4-FFF2-40B4-BE49-F238E27FC236}">
                <a16:creationId xmlns:a16="http://schemas.microsoft.com/office/drawing/2014/main" id="{8F814486-96FB-4646-A905-AE7819DAF0F8}"/>
              </a:ext>
            </a:extLst>
          </p:cNvPr>
          <p:cNvSpPr/>
          <p:nvPr/>
        </p:nvSpPr>
        <p:spPr>
          <a:xfrm>
            <a:off x="2278979" y="4935023"/>
            <a:ext cx="2556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Contexte générale de projet</a:t>
            </a:r>
          </a:p>
        </p:txBody>
      </p:sp>
    </p:spTree>
    <p:extLst>
      <p:ext uri="{BB962C8B-B14F-4D97-AF65-F5344CB8AC3E}">
        <p14:creationId xmlns:p14="http://schemas.microsoft.com/office/powerpoint/2010/main" val="157831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4" name="Google Shape;224;p21"/>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000" b="1" dirty="0"/>
              <a:t>Merci pour votre attention</a:t>
            </a:r>
            <a:endParaRPr sz="4000" b="1" dirty="0"/>
          </a:p>
        </p:txBody>
      </p:sp>
      <p:sp>
        <p:nvSpPr>
          <p:cNvPr id="3" name="ZoneTexte 2">
            <a:extLst>
              <a:ext uri="{FF2B5EF4-FFF2-40B4-BE49-F238E27FC236}">
                <a16:creationId xmlns:a16="http://schemas.microsoft.com/office/drawing/2014/main" id="{C834E813-509D-4D49-AAC7-47658121111D}"/>
              </a:ext>
            </a:extLst>
          </p:cNvPr>
          <p:cNvSpPr txBox="1"/>
          <p:nvPr/>
        </p:nvSpPr>
        <p:spPr>
          <a:xfrm>
            <a:off x="2211129" y="1475822"/>
            <a:ext cx="4721741" cy="2585323"/>
          </a:xfrm>
          <a:prstGeom prst="rect">
            <a:avLst/>
          </a:prstGeom>
          <a:noFill/>
        </p:spPr>
        <p:txBody>
          <a:bodyPr wrap="square" rtlCol="0">
            <a:spAutoFit/>
          </a:bodyPr>
          <a:lstStyle/>
          <a:p>
            <a:pPr algn="ctr"/>
            <a:r>
              <a:rPr lang="fr-FR" sz="5400" b="1" dirty="0">
                <a:latin typeface="Calibri" panose="020F0502020204030204" pitchFamily="34" charset="0"/>
                <a:cs typeface="Calibri" panose="020F0502020204030204" pitchFamily="34" charset="0"/>
              </a:rPr>
              <a:t>Conclusion</a:t>
            </a:r>
          </a:p>
          <a:p>
            <a:pPr algn="ctr"/>
            <a:r>
              <a:rPr lang="fr-FR" sz="5400" b="1" dirty="0">
                <a:latin typeface="Calibri" panose="020F0502020204030204" pitchFamily="34" charset="0"/>
                <a:cs typeface="Calibri" panose="020F0502020204030204" pitchFamily="34" charset="0"/>
              </a:rPr>
              <a:t>Et</a:t>
            </a:r>
          </a:p>
          <a:p>
            <a:pPr algn="ctr"/>
            <a:r>
              <a:rPr lang="fr-FR" sz="5400" b="1" dirty="0">
                <a:latin typeface="Calibri" panose="020F0502020204030204" pitchFamily="34" charset="0"/>
                <a:cs typeface="Calibri" panose="020F0502020204030204" pitchFamily="34" charset="0"/>
              </a:rPr>
              <a:t>perspective</a:t>
            </a:r>
            <a:endParaRPr lang="fr-FR" sz="1800" b="1" dirty="0">
              <a:latin typeface="Calibri" panose="020F0502020204030204" pitchFamily="34" charset="0"/>
              <a:cs typeface="Calibri" panose="020F0502020204030204" pitchFamily="34" charset="0"/>
            </a:endParaRPr>
          </a:p>
        </p:txBody>
      </p:sp>
      <p:sp>
        <p:nvSpPr>
          <p:cNvPr id="2" name="Espace réservé du numéro de diapositive 1">
            <a:extLst>
              <a:ext uri="{FF2B5EF4-FFF2-40B4-BE49-F238E27FC236}">
                <a16:creationId xmlns:a16="http://schemas.microsoft.com/office/drawing/2014/main" id="{A8EA0EAD-7905-4237-96D7-2B67C30A80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35</a:t>
            </a:fld>
            <a:endParaRPr lang="fr-FR" dirty="0"/>
          </a:p>
        </p:txBody>
      </p:sp>
    </p:spTree>
    <p:extLst>
      <p:ext uri="{BB962C8B-B14F-4D97-AF65-F5344CB8AC3E}">
        <p14:creationId xmlns:p14="http://schemas.microsoft.com/office/powerpoint/2010/main" val="1259489190"/>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4"/>
                                        </p:tgtEl>
                                        <p:attrNameLst>
                                          <p:attrName>style.visibility</p:attrName>
                                        </p:attrNameLst>
                                      </p:cBhvr>
                                      <p:to>
                                        <p:strVal val="visible"/>
                                      </p:to>
                                    </p:set>
                                    <p:anim calcmode="lin" valueType="num">
                                      <p:cBhvr>
                                        <p:cTn id="7" dur="500" fill="hold"/>
                                        <p:tgtEl>
                                          <p:spTgt spid="224"/>
                                        </p:tgtEl>
                                        <p:attrNameLst>
                                          <p:attrName>ppt_w</p:attrName>
                                        </p:attrNameLst>
                                      </p:cBhvr>
                                      <p:tavLst>
                                        <p:tav tm="0">
                                          <p:val>
                                            <p:fltVal val="0"/>
                                          </p:val>
                                        </p:tav>
                                        <p:tav tm="100000">
                                          <p:val>
                                            <p:strVal val="#ppt_w"/>
                                          </p:val>
                                        </p:tav>
                                      </p:tavLst>
                                    </p:anim>
                                    <p:anim calcmode="lin" valueType="num">
                                      <p:cBhvr>
                                        <p:cTn id="8" dur="500" fill="hold"/>
                                        <p:tgtEl>
                                          <p:spTgt spid="224"/>
                                        </p:tgtEl>
                                        <p:attrNameLst>
                                          <p:attrName>ppt_h</p:attrName>
                                        </p:attrNameLst>
                                      </p:cBhvr>
                                      <p:tavLst>
                                        <p:tav tm="0">
                                          <p:val>
                                            <p:fltVal val="0"/>
                                          </p:val>
                                        </p:tav>
                                        <p:tav tm="100000">
                                          <p:val>
                                            <p:strVal val="#ppt_h"/>
                                          </p:val>
                                        </p:tav>
                                      </p:tavLst>
                                    </p:anim>
                                    <p:animEffect transition="in" filter="fade">
                                      <p:cBhvr>
                                        <p:cTn id="9" dur="500"/>
                                        <p:tgtEl>
                                          <p:spTgt spid="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540" y="-2180779"/>
            <a:ext cx="9559062" cy="40161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bg1"/>
              </a:solidFill>
            </a:endParaRPr>
          </a:p>
        </p:txBody>
      </p:sp>
      <p:sp>
        <p:nvSpPr>
          <p:cNvPr id="9" name="Rectangle 8"/>
          <p:cNvSpPr/>
          <p:nvPr/>
        </p:nvSpPr>
        <p:spPr>
          <a:xfrm rot="10800000">
            <a:off x="-288540" y="3057804"/>
            <a:ext cx="9559062" cy="41584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bg1"/>
              </a:solidFill>
            </a:endParaRPr>
          </a:p>
        </p:txBody>
      </p:sp>
      <p:sp>
        <p:nvSpPr>
          <p:cNvPr id="20" name="Rectangle 19"/>
          <p:cNvSpPr/>
          <p:nvPr/>
        </p:nvSpPr>
        <p:spPr>
          <a:xfrm>
            <a:off x="-18510" y="1761660"/>
            <a:ext cx="9289032" cy="1512168"/>
          </a:xfrm>
          <a:prstGeom prst="rect">
            <a:avLst/>
          </a:prstGeom>
          <a:solidFill>
            <a:schemeClr val="bg1">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3300" dirty="0">
                <a:solidFill>
                  <a:schemeClr val="tx1"/>
                </a:solidFill>
                <a:latin typeface="Segoe UI Light" pitchFamily="34" charset="0"/>
                <a:cs typeface="Browallia New" pitchFamily="34" charset="-34"/>
              </a:rPr>
              <a:t>MERCI DE VOTRE ATTENTION</a:t>
            </a:r>
          </a:p>
        </p:txBody>
      </p:sp>
      <p:sp>
        <p:nvSpPr>
          <p:cNvPr id="18" name="Parallélogramme 17"/>
          <p:cNvSpPr/>
          <p:nvPr/>
        </p:nvSpPr>
        <p:spPr>
          <a:xfrm>
            <a:off x="703597" y="2517745"/>
            <a:ext cx="7526816" cy="34289"/>
          </a:xfrm>
          <a:prstGeom prst="parallelogram">
            <a:avLst>
              <a:gd name="adj" fmla="val 30449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bg1"/>
              </a:solidFill>
            </a:endParaRPr>
          </a:p>
        </p:txBody>
      </p:sp>
      <p:sp>
        <p:nvSpPr>
          <p:cNvPr id="19" name="Parallélogramme 18"/>
          <p:cNvSpPr/>
          <p:nvPr/>
        </p:nvSpPr>
        <p:spPr>
          <a:xfrm>
            <a:off x="737575" y="2502822"/>
            <a:ext cx="7526816" cy="34289"/>
          </a:xfrm>
          <a:prstGeom prst="parallelogram">
            <a:avLst>
              <a:gd name="adj" fmla="val 30449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bg1"/>
              </a:solidFill>
            </a:endParaRPr>
          </a:p>
        </p:txBody>
      </p:sp>
      <p:sp>
        <p:nvSpPr>
          <p:cNvPr id="3" name="Slide Number Placeholder 2"/>
          <p:cNvSpPr>
            <a:spLocks noGrp="1"/>
          </p:cNvSpPr>
          <p:nvPr>
            <p:ph type="sldNum" sz="quarter" idx="12"/>
          </p:nvPr>
        </p:nvSpPr>
        <p:spPr/>
        <p:txBody>
          <a:bodyPr/>
          <a:lstStyle/>
          <a:p>
            <a:fld id="{8F807096-5EDA-4353-88BE-70DD353BF178}" type="slidenum">
              <a:rPr lang="fr-FR" smtClean="0"/>
              <a:pPr/>
              <a:t>36</a:t>
            </a:fld>
            <a:endParaRPr lang="fr-FR" dirty="0"/>
          </a:p>
        </p:txBody>
      </p:sp>
      <p:sp>
        <p:nvSpPr>
          <p:cNvPr id="4" name="Espace réservé du pied de page 3">
            <a:extLst>
              <a:ext uri="{FF2B5EF4-FFF2-40B4-BE49-F238E27FC236}">
                <a16:creationId xmlns:a16="http://schemas.microsoft.com/office/drawing/2014/main" id="{24179A55-9BC0-4A9F-A617-B6976CF80113}"/>
              </a:ext>
            </a:extLst>
          </p:cNvPr>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204256848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 0 L 0 0.25 E" pathEditMode="relative" ptsTypes="">
                                      <p:cBhvr>
                                        <p:cTn id="6" dur="1000" fill="hold"/>
                                        <p:tgtEl>
                                          <p:spTgt spid="2"/>
                                        </p:tgtEl>
                                        <p:attrNameLst>
                                          <p:attrName>ppt_x</p:attrName>
                                          <p:attrName>ppt_y</p:attrName>
                                        </p:attrNameLst>
                                      </p:cBhvr>
                                    </p:animMotion>
                                  </p:childTnLst>
                                </p:cTn>
                              </p:par>
                              <p:par>
                                <p:cTn id="7" presetID="42" presetClass="path" presetSubtype="0" accel="50000" decel="50000" fill="hold" grpId="0" nodeType="withEffect">
                                  <p:stCondLst>
                                    <p:cond delay="0"/>
                                  </p:stCondLst>
                                  <p:childTnLst>
                                    <p:animMotion origin="layout" path="M 5.55556E-7 -4.44444E-6 L -0.00382 -0.24675 " pathEditMode="relative" rAng="0" ptsTypes="AA">
                                      <p:cBhvr>
                                        <p:cTn id="8" dur="1000" fill="hold"/>
                                        <p:tgtEl>
                                          <p:spTgt spid="9"/>
                                        </p:tgtEl>
                                        <p:attrNameLst>
                                          <p:attrName>ppt_x</p:attrName>
                                          <p:attrName>ppt_y</p:attrName>
                                        </p:attrNameLst>
                                      </p:cBhvr>
                                      <p:rCtr x="-191" y="-12338"/>
                                    </p:animMotion>
                                  </p:childTnLst>
                                </p:cTn>
                              </p:par>
                              <p:par>
                                <p:cTn id="9" presetID="27" presetClass="emph" presetSubtype="0" fill="remove" grpId="2" nodeType="withEffect">
                                  <p:stCondLst>
                                    <p:cond delay="0"/>
                                  </p:stCondLst>
                                  <p:childTnLst>
                                    <p:animClr clrSpc="rgb" dir="cw">
                                      <p:cBhvr override="childStyle">
                                        <p:cTn id="10" dur="250" autoRev="1" fill="remove"/>
                                        <p:tgtEl>
                                          <p:spTgt spid="2"/>
                                        </p:tgtEl>
                                        <p:attrNameLst>
                                          <p:attrName>style.color</p:attrName>
                                        </p:attrNameLst>
                                      </p:cBhvr>
                                      <p:to>
                                        <a:schemeClr val="bg1"/>
                                      </p:to>
                                    </p:animClr>
                                    <p:animClr clrSpc="rgb" dir="cw">
                                      <p:cBhvr>
                                        <p:cTn id="11" dur="250" autoRev="1" fill="remove"/>
                                        <p:tgtEl>
                                          <p:spTgt spid="2"/>
                                        </p:tgtEl>
                                        <p:attrNameLst>
                                          <p:attrName>fillcolor</p:attrName>
                                        </p:attrNameLst>
                                      </p:cBhvr>
                                      <p:to>
                                        <a:schemeClr val="bg1"/>
                                      </p:to>
                                    </p:animClr>
                                    <p:set>
                                      <p:cBhvr>
                                        <p:cTn id="12" dur="250" autoRev="1" fill="remove"/>
                                        <p:tgtEl>
                                          <p:spTgt spid="2"/>
                                        </p:tgtEl>
                                        <p:attrNameLst>
                                          <p:attrName>fill.type</p:attrName>
                                        </p:attrNameLst>
                                      </p:cBhvr>
                                      <p:to>
                                        <p:strVal val="solid"/>
                                      </p:to>
                                    </p:set>
                                    <p:set>
                                      <p:cBhvr>
                                        <p:cTn id="13" dur="250" autoRev="1" fill="remove"/>
                                        <p:tgtEl>
                                          <p:spTgt spid="2"/>
                                        </p:tgtEl>
                                        <p:attrNameLst>
                                          <p:attrName>fill.on</p:attrName>
                                        </p:attrNameLst>
                                      </p:cBhvr>
                                      <p:to>
                                        <p:strVal val="true"/>
                                      </p:to>
                                    </p:set>
                                  </p:childTnLst>
                                </p:cTn>
                              </p:par>
                              <p:par>
                                <p:cTn id="14" presetID="27" presetClass="emph" presetSubtype="0" fill="remove" grpId="2" nodeType="withEffect">
                                  <p:stCondLst>
                                    <p:cond delay="0"/>
                                  </p:stCondLst>
                                  <p:childTnLst>
                                    <p:animClr clrSpc="rgb" dir="cw">
                                      <p:cBhvr override="childStyle">
                                        <p:cTn id="15" dur="250" autoRev="1" fill="remove"/>
                                        <p:tgtEl>
                                          <p:spTgt spid="9"/>
                                        </p:tgtEl>
                                        <p:attrNameLst>
                                          <p:attrName>style.color</p:attrName>
                                        </p:attrNameLst>
                                      </p:cBhvr>
                                      <p:to>
                                        <a:schemeClr val="bg1"/>
                                      </p:to>
                                    </p:animClr>
                                    <p:animClr clrSpc="rgb" dir="cw">
                                      <p:cBhvr>
                                        <p:cTn id="16" dur="250" autoRev="1" fill="remove"/>
                                        <p:tgtEl>
                                          <p:spTgt spid="9"/>
                                        </p:tgtEl>
                                        <p:attrNameLst>
                                          <p:attrName>fillcolor</p:attrName>
                                        </p:attrNameLst>
                                      </p:cBhvr>
                                      <p:to>
                                        <a:schemeClr val="bg1"/>
                                      </p:to>
                                    </p:animClr>
                                    <p:set>
                                      <p:cBhvr>
                                        <p:cTn id="17" dur="250" autoRev="1" fill="remove"/>
                                        <p:tgtEl>
                                          <p:spTgt spid="9"/>
                                        </p:tgtEl>
                                        <p:attrNameLst>
                                          <p:attrName>fill.type</p:attrName>
                                        </p:attrNameLst>
                                      </p:cBhvr>
                                      <p:to>
                                        <p:strVal val="solid"/>
                                      </p:to>
                                    </p:set>
                                    <p:set>
                                      <p:cBhvr>
                                        <p:cTn id="18" dur="250" autoRev="1" fill="remove"/>
                                        <p:tgtEl>
                                          <p:spTgt spid="9"/>
                                        </p:tgtEl>
                                        <p:attrNameLst>
                                          <p:attrName>fill.on</p:attrName>
                                        </p:attrNameLst>
                                      </p:cBhvr>
                                      <p:to>
                                        <p:strVal val="true"/>
                                      </p:to>
                                    </p:se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1+#ppt_w/2"/>
                                          </p:val>
                                        </p:tav>
                                        <p:tav tm="100000">
                                          <p:val>
                                            <p:strVal val="#ppt_x"/>
                                          </p:val>
                                        </p:tav>
                                      </p:tavLst>
                                    </p:anim>
                                    <p:anim calcmode="lin" valueType="num">
                                      <p:cBhvr additive="base">
                                        <p:cTn id="23" dur="500" fill="hold"/>
                                        <p:tgtEl>
                                          <p:spTgt spid="19"/>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additive="base">
                                        <p:cTn id="26" dur="500" fill="hold"/>
                                        <p:tgtEl>
                                          <p:spTgt spid="18"/>
                                        </p:tgtEl>
                                        <p:attrNameLst>
                                          <p:attrName>ppt_x</p:attrName>
                                        </p:attrNameLst>
                                      </p:cBhvr>
                                      <p:tavLst>
                                        <p:tav tm="0">
                                          <p:val>
                                            <p:strVal val="0-#ppt_w/2"/>
                                          </p:val>
                                        </p:tav>
                                        <p:tav tm="100000">
                                          <p:val>
                                            <p:strVal val="#ppt_x"/>
                                          </p:val>
                                        </p:tav>
                                      </p:tavLst>
                                    </p:anim>
                                    <p:anim calcmode="lin" valueType="num">
                                      <p:cBhvr additive="base">
                                        <p:cTn id="27" dur="500" fill="hold"/>
                                        <p:tgtEl>
                                          <p:spTgt spid="18"/>
                                        </p:tgtEl>
                                        <p:attrNameLst>
                                          <p:attrName>ppt_y</p:attrName>
                                        </p:attrNameLst>
                                      </p:cBhvr>
                                      <p:tavLst>
                                        <p:tav tm="0">
                                          <p:val>
                                            <p:strVal val="#ppt_y"/>
                                          </p:val>
                                        </p:tav>
                                        <p:tav tm="100000">
                                          <p:val>
                                            <p:strVal val="#ppt_y"/>
                                          </p:val>
                                        </p:tav>
                                      </p:tavLst>
                                    </p:anim>
                                  </p:childTnLst>
                                </p:cTn>
                              </p:par>
                            </p:childTnLst>
                          </p:cTn>
                        </p:par>
                        <p:par>
                          <p:cTn id="28" fill="hold">
                            <p:stCondLst>
                              <p:cond delay="1500"/>
                            </p:stCondLst>
                            <p:childTnLst>
                              <p:par>
                                <p:cTn id="29" presetID="42" presetClass="path" presetSubtype="0" accel="50000" decel="50000" fill="hold" grpId="1" nodeType="afterEffect">
                                  <p:stCondLst>
                                    <p:cond delay="0"/>
                                  </p:stCondLst>
                                  <p:childTnLst>
                                    <p:animMotion origin="layout" path="M -2.22222E-6 -5.45539E-7 L -0.00052 0.09108 " pathEditMode="relative" rAng="0" ptsTypes="AA">
                                      <p:cBhvr>
                                        <p:cTn id="30" dur="500" fill="hold"/>
                                        <p:tgtEl>
                                          <p:spTgt spid="18"/>
                                        </p:tgtEl>
                                        <p:attrNameLst>
                                          <p:attrName>ppt_x</p:attrName>
                                          <p:attrName>ppt_y</p:attrName>
                                        </p:attrNameLst>
                                      </p:cBhvr>
                                      <p:rCtr x="-35" y="4554"/>
                                    </p:animMotion>
                                  </p:childTnLst>
                                </p:cTn>
                              </p:par>
                              <p:par>
                                <p:cTn id="31" presetID="64" presetClass="path" presetSubtype="0" accel="50000" decel="50000" fill="hold" grpId="1" nodeType="withEffect">
                                  <p:stCondLst>
                                    <p:cond delay="0"/>
                                  </p:stCondLst>
                                  <p:childTnLst>
                                    <p:animMotion origin="layout" path="M 2.5E-6 -4.81481E-6 L -0.00538 -0.09475 " pathEditMode="relative" rAng="0" ptsTypes="AA">
                                      <p:cBhvr>
                                        <p:cTn id="32" dur="500" fill="hold"/>
                                        <p:tgtEl>
                                          <p:spTgt spid="19"/>
                                        </p:tgtEl>
                                        <p:attrNameLst>
                                          <p:attrName>ppt_x</p:attrName>
                                          <p:attrName>ppt_y</p:attrName>
                                        </p:attrNameLst>
                                      </p:cBhvr>
                                      <p:rCtr x="-278" y="-4753"/>
                                    </p:animMotion>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27" presetClass="emph" presetSubtype="0" fill="remove" grpId="1" nodeType="withEffect">
                                  <p:stCondLst>
                                    <p:cond delay="0"/>
                                  </p:stCondLst>
                                  <p:childTnLst>
                                    <p:animClr clrSpc="rgb" dir="cw">
                                      <p:cBhvr override="childStyle">
                                        <p:cTn id="36" dur="250" autoRev="1" fill="remove"/>
                                        <p:tgtEl>
                                          <p:spTgt spid="2"/>
                                        </p:tgtEl>
                                        <p:attrNameLst>
                                          <p:attrName>style.color</p:attrName>
                                        </p:attrNameLst>
                                      </p:cBhvr>
                                      <p:to>
                                        <a:schemeClr val="bg1"/>
                                      </p:to>
                                    </p:animClr>
                                    <p:animClr clrSpc="rgb" dir="cw">
                                      <p:cBhvr>
                                        <p:cTn id="37" dur="250" autoRev="1" fill="remove"/>
                                        <p:tgtEl>
                                          <p:spTgt spid="2"/>
                                        </p:tgtEl>
                                        <p:attrNameLst>
                                          <p:attrName>fillcolor</p:attrName>
                                        </p:attrNameLst>
                                      </p:cBhvr>
                                      <p:to>
                                        <a:schemeClr val="bg1"/>
                                      </p:to>
                                    </p:animClr>
                                    <p:set>
                                      <p:cBhvr>
                                        <p:cTn id="38" dur="250" autoRev="1" fill="remove"/>
                                        <p:tgtEl>
                                          <p:spTgt spid="2"/>
                                        </p:tgtEl>
                                        <p:attrNameLst>
                                          <p:attrName>fill.type</p:attrName>
                                        </p:attrNameLst>
                                      </p:cBhvr>
                                      <p:to>
                                        <p:strVal val="solid"/>
                                      </p:to>
                                    </p:set>
                                    <p:set>
                                      <p:cBhvr>
                                        <p:cTn id="39" dur="250" autoRev="1" fill="remove"/>
                                        <p:tgtEl>
                                          <p:spTgt spid="2"/>
                                        </p:tgtEl>
                                        <p:attrNameLst>
                                          <p:attrName>fill.on</p:attrName>
                                        </p:attrNameLst>
                                      </p:cBhvr>
                                      <p:to>
                                        <p:strVal val="true"/>
                                      </p:to>
                                    </p:set>
                                  </p:childTnLst>
                                </p:cTn>
                              </p:par>
                              <p:par>
                                <p:cTn id="40" presetID="27" presetClass="emph" presetSubtype="0" fill="remove" grpId="1" nodeType="withEffect">
                                  <p:stCondLst>
                                    <p:cond delay="0"/>
                                  </p:stCondLst>
                                  <p:childTnLst>
                                    <p:animClr clrSpc="rgb" dir="cw">
                                      <p:cBhvr override="childStyle">
                                        <p:cTn id="41" dur="250" autoRev="1" fill="remove"/>
                                        <p:tgtEl>
                                          <p:spTgt spid="9"/>
                                        </p:tgtEl>
                                        <p:attrNameLst>
                                          <p:attrName>style.color</p:attrName>
                                        </p:attrNameLst>
                                      </p:cBhvr>
                                      <p:to>
                                        <a:schemeClr val="bg1"/>
                                      </p:to>
                                    </p:animClr>
                                    <p:animClr clrSpc="rgb" dir="cw">
                                      <p:cBhvr>
                                        <p:cTn id="42" dur="250" autoRev="1" fill="remove"/>
                                        <p:tgtEl>
                                          <p:spTgt spid="9"/>
                                        </p:tgtEl>
                                        <p:attrNameLst>
                                          <p:attrName>fillcolor</p:attrName>
                                        </p:attrNameLst>
                                      </p:cBhvr>
                                      <p:to>
                                        <a:schemeClr val="bg1"/>
                                      </p:to>
                                    </p:animClr>
                                    <p:set>
                                      <p:cBhvr>
                                        <p:cTn id="43" dur="250" autoRev="1" fill="remove"/>
                                        <p:tgtEl>
                                          <p:spTgt spid="9"/>
                                        </p:tgtEl>
                                        <p:attrNameLst>
                                          <p:attrName>fill.type</p:attrName>
                                        </p:attrNameLst>
                                      </p:cBhvr>
                                      <p:to>
                                        <p:strVal val="solid"/>
                                      </p:to>
                                    </p:set>
                                    <p:set>
                                      <p:cBhvr>
                                        <p:cTn id="44" dur="250" autoRev="1" fill="remove"/>
                                        <p:tgtEl>
                                          <p:spTgt spid="9"/>
                                        </p:tgtEl>
                                        <p:attrNameLst>
                                          <p:attrName>fill.on</p:attrName>
                                        </p:attrNameLst>
                                      </p:cBhvr>
                                      <p:to>
                                        <p:strVal val="true"/>
                                      </p:to>
                                    </p:set>
                                  </p:childTnLst>
                                </p:cTn>
                              </p:par>
                              <p:par>
                                <p:cTn id="45" presetID="27" presetClass="emph" presetSubtype="0" fill="remove" grpId="1" nodeType="withEffect">
                                  <p:stCondLst>
                                    <p:cond delay="0"/>
                                  </p:stCondLst>
                                  <p:childTnLst>
                                    <p:animClr clrSpc="rgb" dir="cw">
                                      <p:cBhvr override="childStyle">
                                        <p:cTn id="46" dur="250" autoRev="1" fill="remove"/>
                                        <p:tgtEl>
                                          <p:spTgt spid="20"/>
                                        </p:tgtEl>
                                        <p:attrNameLst>
                                          <p:attrName>style.color</p:attrName>
                                        </p:attrNameLst>
                                      </p:cBhvr>
                                      <p:to>
                                        <a:schemeClr val="bg1"/>
                                      </p:to>
                                    </p:animClr>
                                    <p:animClr clrSpc="rgb" dir="cw">
                                      <p:cBhvr>
                                        <p:cTn id="47" dur="250" autoRev="1" fill="remove"/>
                                        <p:tgtEl>
                                          <p:spTgt spid="20"/>
                                        </p:tgtEl>
                                        <p:attrNameLst>
                                          <p:attrName>fillcolor</p:attrName>
                                        </p:attrNameLst>
                                      </p:cBhvr>
                                      <p:to>
                                        <a:schemeClr val="bg1"/>
                                      </p:to>
                                    </p:animClr>
                                    <p:set>
                                      <p:cBhvr>
                                        <p:cTn id="48" dur="250" autoRev="1" fill="remove"/>
                                        <p:tgtEl>
                                          <p:spTgt spid="20"/>
                                        </p:tgtEl>
                                        <p:attrNameLst>
                                          <p:attrName>fill.type</p:attrName>
                                        </p:attrNameLst>
                                      </p:cBhvr>
                                      <p:to>
                                        <p:strVal val="solid"/>
                                      </p:to>
                                    </p:set>
                                    <p:set>
                                      <p:cBhvr>
                                        <p:cTn id="49" dur="250" autoRev="1" fill="remove"/>
                                        <p:tgtEl>
                                          <p:spTgt spid="20"/>
                                        </p:tgtEl>
                                        <p:attrNameLst>
                                          <p:attrName>fill.on</p:attrName>
                                        </p:attrNameLst>
                                      </p:cBhvr>
                                      <p:to>
                                        <p:strVal val="true"/>
                                      </p:to>
                                    </p:set>
                                  </p:childTnLst>
                                </p:cTn>
                              </p:par>
                            </p:childTnLst>
                          </p:cTn>
                        </p:par>
                        <p:par>
                          <p:cTn id="50" fill="hold">
                            <p:stCondLst>
                              <p:cond delay="2000"/>
                            </p:stCondLst>
                            <p:childTnLst>
                              <p:par>
                                <p:cTn id="51" presetID="1" presetClass="emph" presetSubtype="2" fill="hold" nodeType="afterEffect">
                                  <p:stCondLst>
                                    <p:cond delay="0"/>
                                  </p:stCondLst>
                                  <p:childTnLst>
                                    <p:animClr clrSpc="rgb" dir="cw">
                                      <p:cBhvr>
                                        <p:cTn id="52" dur="500" fill="hold"/>
                                        <p:tgtEl>
                                          <p:spTgt spid="2"/>
                                        </p:tgtEl>
                                        <p:attrNameLst>
                                          <p:attrName>fillcolor</p:attrName>
                                        </p:attrNameLst>
                                      </p:cBhvr>
                                      <p:to>
                                        <a:srgbClr val="000000"/>
                                      </p:to>
                                    </p:animClr>
                                    <p:set>
                                      <p:cBhvr>
                                        <p:cTn id="53" dur="500" fill="hold"/>
                                        <p:tgtEl>
                                          <p:spTgt spid="2"/>
                                        </p:tgtEl>
                                        <p:attrNameLst>
                                          <p:attrName>fill.type</p:attrName>
                                        </p:attrNameLst>
                                      </p:cBhvr>
                                      <p:to>
                                        <p:strVal val="solid"/>
                                      </p:to>
                                    </p:set>
                                    <p:set>
                                      <p:cBhvr>
                                        <p:cTn id="54" dur="500" fill="hold"/>
                                        <p:tgtEl>
                                          <p:spTgt spid="2"/>
                                        </p:tgtEl>
                                        <p:attrNameLst>
                                          <p:attrName>fill.on</p:attrName>
                                        </p:attrNameLst>
                                      </p:cBhvr>
                                      <p:to>
                                        <p:strVal val="true"/>
                                      </p:to>
                                    </p:set>
                                  </p:childTnLst>
                                </p:cTn>
                              </p:par>
                              <p:par>
                                <p:cTn id="55" presetID="1" presetClass="emph" presetSubtype="2" fill="hold" nodeType="withEffect">
                                  <p:stCondLst>
                                    <p:cond delay="0"/>
                                  </p:stCondLst>
                                  <p:childTnLst>
                                    <p:animClr clrSpc="rgb" dir="cw">
                                      <p:cBhvr>
                                        <p:cTn id="56" dur="500" fill="hold"/>
                                        <p:tgtEl>
                                          <p:spTgt spid="9"/>
                                        </p:tgtEl>
                                        <p:attrNameLst>
                                          <p:attrName>fillcolor</p:attrName>
                                        </p:attrNameLst>
                                      </p:cBhvr>
                                      <p:to>
                                        <a:srgbClr val="000000"/>
                                      </p:to>
                                    </p:animClr>
                                    <p:set>
                                      <p:cBhvr>
                                        <p:cTn id="57" dur="500" fill="hold"/>
                                        <p:tgtEl>
                                          <p:spTgt spid="9"/>
                                        </p:tgtEl>
                                        <p:attrNameLst>
                                          <p:attrName>fill.type</p:attrName>
                                        </p:attrNameLst>
                                      </p:cBhvr>
                                      <p:to>
                                        <p:strVal val="solid"/>
                                      </p:to>
                                    </p:set>
                                    <p:set>
                                      <p:cBhvr>
                                        <p:cTn id="58" dur="500" fill="hold"/>
                                        <p:tgtEl>
                                          <p:spTgt spid="9"/>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500" fill="hold"/>
                                        <p:tgtEl>
                                          <p:spTgt spid="20"/>
                                        </p:tgtEl>
                                        <p:attrNameLst>
                                          <p:attrName>fillcolor</p:attrName>
                                        </p:attrNameLst>
                                      </p:cBhvr>
                                      <p:to>
                                        <a:srgbClr val="000000"/>
                                      </p:to>
                                    </p:animClr>
                                    <p:set>
                                      <p:cBhvr>
                                        <p:cTn id="61" dur="500" fill="hold"/>
                                        <p:tgtEl>
                                          <p:spTgt spid="20"/>
                                        </p:tgtEl>
                                        <p:attrNameLst>
                                          <p:attrName>fill.type</p:attrName>
                                        </p:attrNameLst>
                                      </p:cBhvr>
                                      <p:to>
                                        <p:strVal val="solid"/>
                                      </p:to>
                                    </p:set>
                                    <p:set>
                                      <p:cBhvr>
                                        <p:cTn id="62" dur="500" fill="hold"/>
                                        <p:tgtEl>
                                          <p:spTgt spid="20"/>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500" fill="hold"/>
                                        <p:tgtEl>
                                          <p:spTgt spid="19"/>
                                        </p:tgtEl>
                                        <p:attrNameLst>
                                          <p:attrName>fillcolor</p:attrName>
                                        </p:attrNameLst>
                                      </p:cBhvr>
                                      <p:to>
                                        <a:srgbClr val="FFFFFF"/>
                                      </p:to>
                                    </p:animClr>
                                    <p:set>
                                      <p:cBhvr>
                                        <p:cTn id="65" dur="500" fill="hold"/>
                                        <p:tgtEl>
                                          <p:spTgt spid="19"/>
                                        </p:tgtEl>
                                        <p:attrNameLst>
                                          <p:attrName>fill.type</p:attrName>
                                        </p:attrNameLst>
                                      </p:cBhvr>
                                      <p:to>
                                        <p:strVal val="solid"/>
                                      </p:to>
                                    </p:set>
                                    <p:set>
                                      <p:cBhvr>
                                        <p:cTn id="66" dur="500" fill="hold"/>
                                        <p:tgtEl>
                                          <p:spTgt spid="19"/>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500" fill="hold"/>
                                        <p:tgtEl>
                                          <p:spTgt spid="18"/>
                                        </p:tgtEl>
                                        <p:attrNameLst>
                                          <p:attrName>fillcolor</p:attrName>
                                        </p:attrNameLst>
                                      </p:cBhvr>
                                      <p:to>
                                        <a:srgbClr val="FFFFFF"/>
                                      </p:to>
                                    </p:animClr>
                                    <p:set>
                                      <p:cBhvr>
                                        <p:cTn id="69" dur="500" fill="hold"/>
                                        <p:tgtEl>
                                          <p:spTgt spid="18"/>
                                        </p:tgtEl>
                                        <p:attrNameLst>
                                          <p:attrName>fill.type</p:attrName>
                                        </p:attrNameLst>
                                      </p:cBhvr>
                                      <p:to>
                                        <p:strVal val="solid"/>
                                      </p:to>
                                    </p:set>
                                    <p:set>
                                      <p:cBhvr>
                                        <p:cTn id="70" dur="500" fill="hold"/>
                                        <p:tgtEl>
                                          <p:spTgt spid="18"/>
                                        </p:tgtEl>
                                        <p:attrNameLst>
                                          <p:attrName>fill.on</p:attrName>
                                        </p:attrNameLst>
                                      </p:cBhvr>
                                      <p:to>
                                        <p:strVal val="true"/>
                                      </p:to>
                                    </p:set>
                                  </p:childTnLst>
                                </p:cTn>
                              </p:par>
                              <p:par>
                                <p:cTn id="71" presetID="3" presetClass="emph" presetSubtype="2" fill="hold" grpId="2" nodeType="withEffect">
                                  <p:stCondLst>
                                    <p:cond delay="0"/>
                                  </p:stCondLst>
                                  <p:childTnLst>
                                    <p:animClr clrSpc="rgb" dir="cw">
                                      <p:cBhvr override="childStyle">
                                        <p:cTn id="72" dur="500" fill="hold"/>
                                        <p:tgtEl>
                                          <p:spTgt spid="20"/>
                                        </p:tgtEl>
                                        <p:attrNameLst>
                                          <p:attrName>style.color</p:attrName>
                                        </p:attrNameLst>
                                      </p:cBhvr>
                                      <p:to>
                                        <a:srgbClr val="FFFF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9" grpId="0" animBg="1"/>
      <p:bldP spid="9" grpId="1" animBg="1"/>
      <p:bldP spid="9" grpId="2" animBg="1"/>
      <p:bldP spid="20" grpId="0" animBg="1"/>
      <p:bldP spid="20" grpId="1" animBg="1"/>
      <p:bldP spid="20" grpId="2" animBg="1"/>
      <p:bldP spid="18" grpId="0" animBg="1"/>
      <p:bldP spid="18" grpId="1" animBg="1"/>
      <p:bldP spid="19" grpId="0" animBg="1"/>
      <p:bldP spid="1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391638" y="441839"/>
            <a:ext cx="4049733"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Introduction générale</a:t>
            </a:r>
            <a:endParaRPr dirty="0"/>
          </a:p>
        </p:txBody>
      </p:sp>
      <p:sp>
        <p:nvSpPr>
          <p:cNvPr id="6" name="Triangle rectangle 5">
            <a:extLst>
              <a:ext uri="{FF2B5EF4-FFF2-40B4-BE49-F238E27FC236}">
                <a16:creationId xmlns:a16="http://schemas.microsoft.com/office/drawing/2014/main" id="{791AE035-6165-41AE-A3B6-3ABBD2B9FD40}"/>
              </a:ext>
            </a:extLst>
          </p:cNvPr>
          <p:cNvSpPr/>
          <p:nvPr/>
        </p:nvSpPr>
        <p:spPr>
          <a:xfrm>
            <a:off x="198304" y="2904781"/>
            <a:ext cx="6507296" cy="2041792"/>
          </a:xfrm>
          <a:prstGeom prst="rtTriangle">
            <a:avLst/>
          </a:prstGeom>
          <a:solidFill>
            <a:srgbClr val="6E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10570242-0C6A-43BB-B79F-00129F4502AC}"/>
              </a:ext>
            </a:extLst>
          </p:cNvPr>
          <p:cNvSpPr txBox="1"/>
          <p:nvPr/>
        </p:nvSpPr>
        <p:spPr>
          <a:xfrm>
            <a:off x="1698639" y="1563957"/>
            <a:ext cx="5746722" cy="1754326"/>
          </a:xfrm>
          <a:prstGeom prst="rect">
            <a:avLst/>
          </a:prstGeom>
          <a:noFill/>
        </p:spPr>
        <p:txBody>
          <a:bodyPr wrap="square" rtlCol="0">
            <a:spAutoFit/>
          </a:bodyPr>
          <a:lstStyle/>
          <a:p>
            <a:pPr algn="ctr"/>
            <a:r>
              <a:rPr lang="fr-FR" sz="5400" b="1" dirty="0">
                <a:latin typeface="Calibri" panose="020F0502020204030204" pitchFamily="34" charset="0"/>
                <a:cs typeface="Calibri" panose="020F0502020204030204" pitchFamily="34" charset="0"/>
              </a:rPr>
              <a:t>Organisme d’accueil</a:t>
            </a:r>
            <a:endParaRPr lang="fr-FR" sz="1800" b="1" dirty="0">
              <a:latin typeface="Calibri" panose="020F0502020204030204" pitchFamily="34" charset="0"/>
              <a:cs typeface="Calibri" panose="020F0502020204030204" pitchFamily="34" charset="0"/>
            </a:endParaRPr>
          </a:p>
        </p:txBody>
      </p:sp>
      <p:sp>
        <p:nvSpPr>
          <p:cNvPr id="2" name="Espace réservé du numéro de diapositive 1">
            <a:extLst>
              <a:ext uri="{FF2B5EF4-FFF2-40B4-BE49-F238E27FC236}">
                <a16:creationId xmlns:a16="http://schemas.microsoft.com/office/drawing/2014/main" id="{C4C36115-6C2A-45F0-BB7D-1349DC7900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4</a:t>
            </a:fld>
            <a:endParaRPr lang="fr-FR" dirty="0"/>
          </a:p>
        </p:txBody>
      </p:sp>
    </p:spTree>
    <p:extLst>
      <p:ext uri="{BB962C8B-B14F-4D97-AF65-F5344CB8AC3E}">
        <p14:creationId xmlns:p14="http://schemas.microsoft.com/office/powerpoint/2010/main" val="3875932634"/>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allélogramme 3">
            <a:extLst>
              <a:ext uri="{FF2B5EF4-FFF2-40B4-BE49-F238E27FC236}">
                <a16:creationId xmlns:a16="http://schemas.microsoft.com/office/drawing/2014/main" id="{4062FEF9-508D-45A6-9907-D2D7C06CCBA2}"/>
              </a:ext>
            </a:extLst>
          </p:cNvPr>
          <p:cNvSpPr/>
          <p:nvPr/>
        </p:nvSpPr>
        <p:spPr>
          <a:xfrm>
            <a:off x="11824" y="4935024"/>
            <a:ext cx="234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2"/>
                </a:solidFill>
              </a:rPr>
              <a:t>Organisme d’accueil</a:t>
            </a:r>
          </a:p>
        </p:txBody>
      </p:sp>
      <p:sp>
        <p:nvSpPr>
          <p:cNvPr id="8" name="Parallélogramme 7">
            <a:extLst>
              <a:ext uri="{FF2B5EF4-FFF2-40B4-BE49-F238E27FC236}">
                <a16:creationId xmlns:a16="http://schemas.microsoft.com/office/drawing/2014/main" id="{7263DCB7-1A94-40B7-BB3C-6A450CE4B7D9}"/>
              </a:ext>
            </a:extLst>
          </p:cNvPr>
          <p:cNvSpPr/>
          <p:nvPr/>
        </p:nvSpPr>
        <p:spPr>
          <a:xfrm>
            <a:off x="4779815" y="4935023"/>
            <a:ext cx="2160000" cy="216000"/>
          </a:xfrm>
          <a:prstGeom prst="parallelogram">
            <a:avLst/>
          </a:prstGeom>
          <a:solidFill>
            <a:srgbClr val="CBD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Analyse et conception</a:t>
            </a:r>
          </a:p>
        </p:txBody>
      </p:sp>
      <p:sp>
        <p:nvSpPr>
          <p:cNvPr id="9" name="Parallélogramme 8">
            <a:extLst>
              <a:ext uri="{FF2B5EF4-FFF2-40B4-BE49-F238E27FC236}">
                <a16:creationId xmlns:a16="http://schemas.microsoft.com/office/drawing/2014/main" id="{60538090-803E-486B-A935-8236B440043E}"/>
              </a:ext>
            </a:extLst>
          </p:cNvPr>
          <p:cNvSpPr/>
          <p:nvPr/>
        </p:nvSpPr>
        <p:spPr>
          <a:xfrm>
            <a:off x="6865020" y="4935023"/>
            <a:ext cx="2278979" cy="216000"/>
          </a:xfrm>
          <a:prstGeom prst="parallelogram">
            <a:avLst/>
          </a:prstGeom>
          <a:solidFill>
            <a:srgbClr val="CBD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Réalisation</a:t>
            </a:r>
          </a:p>
        </p:txBody>
      </p:sp>
      <p:sp>
        <p:nvSpPr>
          <p:cNvPr id="12" name="Parallélogramme 11">
            <a:extLst>
              <a:ext uri="{FF2B5EF4-FFF2-40B4-BE49-F238E27FC236}">
                <a16:creationId xmlns:a16="http://schemas.microsoft.com/office/drawing/2014/main" id="{9BA820AD-4D68-444B-A51B-7B7CA0AFE621}"/>
              </a:ext>
            </a:extLst>
          </p:cNvPr>
          <p:cNvSpPr/>
          <p:nvPr/>
        </p:nvSpPr>
        <p:spPr>
          <a:xfrm>
            <a:off x="0" y="5910"/>
            <a:ext cx="4140000" cy="428756"/>
          </a:xfrm>
          <a:prstGeom prst="parallelogram">
            <a:avLst/>
          </a:prstGeom>
          <a:solidFill>
            <a:srgbClr val="323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b="1" dirty="0">
                <a:latin typeface="Calibri" panose="020F0502020204030204" pitchFamily="34" charset="0"/>
                <a:cs typeface="Calibri" panose="020F0502020204030204" pitchFamily="34" charset="0"/>
              </a:rPr>
              <a:t>Organisme d’accueil</a:t>
            </a:r>
          </a:p>
        </p:txBody>
      </p:sp>
      <p:pic>
        <p:nvPicPr>
          <p:cNvPr id="17" name="Image 16">
            <a:extLst>
              <a:ext uri="{FF2B5EF4-FFF2-40B4-BE49-F238E27FC236}">
                <a16:creationId xmlns:a16="http://schemas.microsoft.com/office/drawing/2014/main" id="{050B70C5-34F2-4DF7-8E24-F415714A767B}"/>
              </a:ext>
            </a:extLst>
          </p:cNvPr>
          <p:cNvPicPr/>
          <p:nvPr/>
        </p:nvPicPr>
        <p:blipFill>
          <a:blip r:embed="rId3">
            <a:extLst>
              <a:ext uri="{28A0092B-C50C-407E-A947-70E740481C1C}">
                <a14:useLocalDpi xmlns:a14="http://schemas.microsoft.com/office/drawing/2010/main" val="0"/>
              </a:ext>
            </a:extLst>
          </a:blip>
          <a:stretch>
            <a:fillRect/>
          </a:stretch>
        </p:blipFill>
        <p:spPr>
          <a:xfrm>
            <a:off x="1691640" y="876391"/>
            <a:ext cx="5760720" cy="1278255"/>
          </a:xfrm>
          <a:prstGeom prst="rect">
            <a:avLst/>
          </a:prstGeom>
        </p:spPr>
      </p:pic>
      <p:sp>
        <p:nvSpPr>
          <p:cNvPr id="23" name="Trapèze 22">
            <a:extLst>
              <a:ext uri="{FF2B5EF4-FFF2-40B4-BE49-F238E27FC236}">
                <a16:creationId xmlns:a16="http://schemas.microsoft.com/office/drawing/2014/main" id="{63C95E5F-817B-4836-BD97-6CDD6D8C4E5F}"/>
              </a:ext>
            </a:extLst>
          </p:cNvPr>
          <p:cNvSpPr/>
          <p:nvPr/>
        </p:nvSpPr>
        <p:spPr>
          <a:xfrm>
            <a:off x="3290737" y="2310543"/>
            <a:ext cx="2340854" cy="550851"/>
          </a:xfrm>
          <a:prstGeom prst="trapezoid">
            <a:avLst>
              <a:gd name="adj" fmla="val 29762"/>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dirty="0"/>
              <a:t>Crée le 1ér Octobre 1967 à Grenoble</a:t>
            </a:r>
            <a:endParaRPr lang="fr-FR" dirty="0"/>
          </a:p>
        </p:txBody>
      </p:sp>
      <p:sp>
        <p:nvSpPr>
          <p:cNvPr id="2" name="Espace réservé du numéro de diapositive 1">
            <a:extLst>
              <a:ext uri="{FF2B5EF4-FFF2-40B4-BE49-F238E27FC236}">
                <a16:creationId xmlns:a16="http://schemas.microsoft.com/office/drawing/2014/main" id="{AD888477-8596-4EBC-9712-ACD48B2980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5</a:t>
            </a:fld>
            <a:endParaRPr lang="fr-FR" dirty="0"/>
          </a:p>
        </p:txBody>
      </p:sp>
      <p:sp>
        <p:nvSpPr>
          <p:cNvPr id="10" name="ZoneTexte 9">
            <a:extLst>
              <a:ext uri="{FF2B5EF4-FFF2-40B4-BE49-F238E27FC236}">
                <a16:creationId xmlns:a16="http://schemas.microsoft.com/office/drawing/2014/main" id="{9027BB78-35F8-42F9-A583-7CBE05E770AF}"/>
              </a:ext>
            </a:extLst>
          </p:cNvPr>
          <p:cNvSpPr txBox="1"/>
          <p:nvPr/>
        </p:nvSpPr>
        <p:spPr>
          <a:xfrm>
            <a:off x="4053285" y="201268"/>
            <a:ext cx="4424609" cy="307777"/>
          </a:xfrm>
          <a:prstGeom prst="rect">
            <a:avLst/>
          </a:prstGeom>
          <a:noFill/>
        </p:spPr>
        <p:txBody>
          <a:bodyPr wrap="none" rtlCol="0">
            <a:spAutoFit/>
          </a:bodyPr>
          <a:lstStyle/>
          <a:p>
            <a:r>
              <a:rPr lang="fr-FR" b="1" dirty="0"/>
              <a:t>La société </a:t>
            </a:r>
            <a:r>
              <a:rPr lang="fr-MA" dirty="0"/>
              <a:t>CAPGEMINI Technology Services Maroc </a:t>
            </a:r>
            <a:endParaRPr lang="fr-FR" b="1" dirty="0"/>
          </a:p>
        </p:txBody>
      </p:sp>
      <p:pic>
        <p:nvPicPr>
          <p:cNvPr id="11" name="Image 10">
            <a:extLst>
              <a:ext uri="{FF2B5EF4-FFF2-40B4-BE49-F238E27FC236}">
                <a16:creationId xmlns:a16="http://schemas.microsoft.com/office/drawing/2014/main" id="{31000E1A-4938-4025-AEBA-2940FB6E1607}"/>
              </a:ext>
            </a:extLst>
          </p:cNvPr>
          <p:cNvPicPr/>
          <p:nvPr/>
        </p:nvPicPr>
        <p:blipFill>
          <a:blip r:embed="rId4">
            <a:extLst>
              <a:ext uri="{28A0092B-C50C-407E-A947-70E740481C1C}">
                <a14:useLocalDpi xmlns:a14="http://schemas.microsoft.com/office/drawing/2010/main" val="0"/>
              </a:ext>
            </a:extLst>
          </a:blip>
          <a:stretch>
            <a:fillRect/>
          </a:stretch>
        </p:blipFill>
        <p:spPr>
          <a:xfrm>
            <a:off x="2539538" y="2264902"/>
            <a:ext cx="3711632" cy="2116432"/>
          </a:xfrm>
          <a:prstGeom prst="rect">
            <a:avLst/>
          </a:prstGeom>
          <a:ln>
            <a:noFill/>
          </a:ln>
          <a:effectLst>
            <a:outerShdw blurRad="292100" dist="139700" dir="2700000" algn="tl" rotWithShape="0">
              <a:srgbClr val="333333">
                <a:alpha val="65000"/>
              </a:srgbClr>
            </a:outerShdw>
          </a:effectLst>
        </p:spPr>
      </p:pic>
      <p:sp>
        <p:nvSpPr>
          <p:cNvPr id="13" name="Parallélogramme 12">
            <a:extLst>
              <a:ext uri="{FF2B5EF4-FFF2-40B4-BE49-F238E27FC236}">
                <a16:creationId xmlns:a16="http://schemas.microsoft.com/office/drawing/2014/main" id="{BF89FB2A-CD9A-43D5-A2EE-C085F612F27E}"/>
              </a:ext>
            </a:extLst>
          </p:cNvPr>
          <p:cNvSpPr/>
          <p:nvPr/>
        </p:nvSpPr>
        <p:spPr>
          <a:xfrm>
            <a:off x="2278979" y="4935023"/>
            <a:ext cx="2556000" cy="216000"/>
          </a:xfrm>
          <a:prstGeom prst="parallelogram">
            <a:avLst/>
          </a:prstGeom>
          <a:solidFill>
            <a:srgbClr val="CBD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Contexte générale de projet</a:t>
            </a:r>
          </a:p>
        </p:txBody>
      </p:sp>
    </p:spTree>
    <p:extLst>
      <p:ext uri="{BB962C8B-B14F-4D97-AF65-F5344CB8AC3E}">
        <p14:creationId xmlns:p14="http://schemas.microsoft.com/office/powerpoint/2010/main" val="2780090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élogramme 11">
            <a:extLst>
              <a:ext uri="{FF2B5EF4-FFF2-40B4-BE49-F238E27FC236}">
                <a16:creationId xmlns:a16="http://schemas.microsoft.com/office/drawing/2014/main" id="{9BA820AD-4D68-444B-A51B-7B7CA0AFE621}"/>
              </a:ext>
            </a:extLst>
          </p:cNvPr>
          <p:cNvSpPr/>
          <p:nvPr/>
        </p:nvSpPr>
        <p:spPr>
          <a:xfrm>
            <a:off x="679" y="-1983"/>
            <a:ext cx="4140000" cy="428756"/>
          </a:xfrm>
          <a:prstGeom prst="parallelogram">
            <a:avLst/>
          </a:prstGeom>
          <a:solidFill>
            <a:srgbClr val="323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b="1" dirty="0">
                <a:latin typeface="Calibri" panose="020F0502020204030204" pitchFamily="34" charset="0"/>
                <a:cs typeface="Calibri" panose="020F0502020204030204" pitchFamily="34" charset="0"/>
              </a:rPr>
              <a:t>Organisme d’accueil</a:t>
            </a:r>
          </a:p>
        </p:txBody>
      </p:sp>
      <p:pic>
        <p:nvPicPr>
          <p:cNvPr id="17" name="Image 16">
            <a:extLst>
              <a:ext uri="{FF2B5EF4-FFF2-40B4-BE49-F238E27FC236}">
                <a16:creationId xmlns:a16="http://schemas.microsoft.com/office/drawing/2014/main" id="{050B70C5-34F2-4DF7-8E24-F415714A767B}"/>
              </a:ext>
            </a:extLst>
          </p:cNvPr>
          <p:cNvPicPr/>
          <p:nvPr/>
        </p:nvPicPr>
        <p:blipFill>
          <a:blip r:embed="rId3">
            <a:extLst>
              <a:ext uri="{28A0092B-C50C-407E-A947-70E740481C1C}">
                <a14:useLocalDpi xmlns:a14="http://schemas.microsoft.com/office/drawing/2010/main" val="0"/>
              </a:ext>
            </a:extLst>
          </a:blip>
          <a:stretch>
            <a:fillRect/>
          </a:stretch>
        </p:blipFill>
        <p:spPr>
          <a:xfrm>
            <a:off x="1691640" y="876391"/>
            <a:ext cx="5760720" cy="1278255"/>
          </a:xfrm>
          <a:prstGeom prst="rect">
            <a:avLst/>
          </a:prstGeom>
        </p:spPr>
      </p:pic>
      <p:sp>
        <p:nvSpPr>
          <p:cNvPr id="19" name="ZoneTexte 18">
            <a:extLst>
              <a:ext uri="{FF2B5EF4-FFF2-40B4-BE49-F238E27FC236}">
                <a16:creationId xmlns:a16="http://schemas.microsoft.com/office/drawing/2014/main" id="{5A582177-EA94-4C3F-BB54-42BB7CDCEB58}"/>
              </a:ext>
            </a:extLst>
          </p:cNvPr>
          <p:cNvSpPr txBox="1"/>
          <p:nvPr/>
        </p:nvSpPr>
        <p:spPr>
          <a:xfrm>
            <a:off x="4053285" y="201268"/>
            <a:ext cx="4424609" cy="307777"/>
          </a:xfrm>
          <a:prstGeom prst="rect">
            <a:avLst/>
          </a:prstGeom>
          <a:noFill/>
        </p:spPr>
        <p:txBody>
          <a:bodyPr wrap="none" rtlCol="0">
            <a:spAutoFit/>
          </a:bodyPr>
          <a:lstStyle/>
          <a:p>
            <a:r>
              <a:rPr lang="fr-FR" b="1" dirty="0"/>
              <a:t>La société </a:t>
            </a:r>
            <a:r>
              <a:rPr lang="fr-MA" dirty="0"/>
              <a:t>CAPGEMINI Technology Services Maroc </a:t>
            </a:r>
            <a:endParaRPr lang="fr-FR" b="1" dirty="0"/>
          </a:p>
        </p:txBody>
      </p:sp>
      <p:cxnSp>
        <p:nvCxnSpPr>
          <p:cNvPr id="10" name="Straight Arrow Connector 90">
            <a:extLst>
              <a:ext uri="{FF2B5EF4-FFF2-40B4-BE49-F238E27FC236}">
                <a16:creationId xmlns:a16="http://schemas.microsoft.com/office/drawing/2014/main" id="{86BC500E-BF52-4519-915D-E7C3CF6E0521}"/>
              </a:ext>
            </a:extLst>
          </p:cNvPr>
          <p:cNvCxnSpPr>
            <a:cxnSpLocks/>
            <a:stCxn id="17" idx="2"/>
          </p:cNvCxnSpPr>
          <p:nvPr/>
        </p:nvCxnSpPr>
        <p:spPr>
          <a:xfrm>
            <a:off x="4572000" y="2154646"/>
            <a:ext cx="3394525" cy="586105"/>
          </a:xfrm>
          <a:prstGeom prst="straightConnector1">
            <a:avLst/>
          </a:prstGeom>
          <a:ln w="25400">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91">
            <a:extLst>
              <a:ext uri="{FF2B5EF4-FFF2-40B4-BE49-F238E27FC236}">
                <a16:creationId xmlns:a16="http://schemas.microsoft.com/office/drawing/2014/main" id="{95FACDDB-C588-4E68-88B4-CAA7958395D9}"/>
              </a:ext>
            </a:extLst>
          </p:cNvPr>
          <p:cNvCxnSpPr>
            <a:cxnSpLocks/>
            <a:stCxn id="17" idx="2"/>
            <a:endCxn id="42" idx="0"/>
          </p:cNvCxnSpPr>
          <p:nvPr/>
        </p:nvCxnSpPr>
        <p:spPr>
          <a:xfrm>
            <a:off x="4572000" y="2154646"/>
            <a:ext cx="1259690" cy="1317034"/>
          </a:xfrm>
          <a:prstGeom prst="straightConnector1">
            <a:avLst/>
          </a:prstGeom>
          <a:ln w="25400">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92">
            <a:extLst>
              <a:ext uri="{FF2B5EF4-FFF2-40B4-BE49-F238E27FC236}">
                <a16:creationId xmlns:a16="http://schemas.microsoft.com/office/drawing/2014/main" id="{24244EAC-A0F9-4CDF-AC0E-A025FE432474}"/>
              </a:ext>
            </a:extLst>
          </p:cNvPr>
          <p:cNvCxnSpPr>
            <a:cxnSpLocks/>
            <a:stCxn id="17" idx="2"/>
          </p:cNvCxnSpPr>
          <p:nvPr/>
        </p:nvCxnSpPr>
        <p:spPr>
          <a:xfrm flipH="1">
            <a:off x="3447011" y="2154646"/>
            <a:ext cx="1124989" cy="1403201"/>
          </a:xfrm>
          <a:prstGeom prst="straightConnector1">
            <a:avLst/>
          </a:prstGeom>
          <a:ln w="25400">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93">
            <a:extLst>
              <a:ext uri="{FF2B5EF4-FFF2-40B4-BE49-F238E27FC236}">
                <a16:creationId xmlns:a16="http://schemas.microsoft.com/office/drawing/2014/main" id="{1FFE6992-FADF-48DA-BD56-B520B77A4193}"/>
              </a:ext>
            </a:extLst>
          </p:cNvPr>
          <p:cNvCxnSpPr>
            <a:cxnSpLocks/>
            <a:stCxn id="17" idx="2"/>
          </p:cNvCxnSpPr>
          <p:nvPr/>
        </p:nvCxnSpPr>
        <p:spPr>
          <a:xfrm flipH="1">
            <a:off x="1618211" y="2154646"/>
            <a:ext cx="2953789" cy="654563"/>
          </a:xfrm>
          <a:prstGeom prst="straightConnector1">
            <a:avLst/>
          </a:prstGeom>
          <a:ln w="25400">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5" name="Image 34">
            <a:extLst>
              <a:ext uri="{FF2B5EF4-FFF2-40B4-BE49-F238E27FC236}">
                <a16:creationId xmlns:a16="http://schemas.microsoft.com/office/drawing/2014/main" id="{F33A22E0-097C-4715-9B72-BEADF73437CA}"/>
              </a:ext>
            </a:extLst>
          </p:cNvPr>
          <p:cNvPicPr>
            <a:picLocks noChangeAspect="1"/>
          </p:cNvPicPr>
          <p:nvPr/>
        </p:nvPicPr>
        <p:blipFill>
          <a:blip r:embed="rId4"/>
          <a:stretch>
            <a:fillRect/>
          </a:stretch>
        </p:blipFill>
        <p:spPr>
          <a:xfrm>
            <a:off x="3026138" y="3697543"/>
            <a:ext cx="720000" cy="720000"/>
          </a:xfrm>
          <a:prstGeom prst="rect">
            <a:avLst/>
          </a:prstGeom>
        </p:spPr>
      </p:pic>
      <p:sp>
        <p:nvSpPr>
          <p:cNvPr id="38" name="Rectangle 37">
            <a:extLst>
              <a:ext uri="{FF2B5EF4-FFF2-40B4-BE49-F238E27FC236}">
                <a16:creationId xmlns:a16="http://schemas.microsoft.com/office/drawing/2014/main" id="{98C28E86-C1C1-4BE3-8044-951356F4F8A3}"/>
              </a:ext>
            </a:extLst>
          </p:cNvPr>
          <p:cNvSpPr/>
          <p:nvPr/>
        </p:nvSpPr>
        <p:spPr>
          <a:xfrm>
            <a:off x="2594414" y="4403350"/>
            <a:ext cx="1583447" cy="307777"/>
          </a:xfrm>
          <a:prstGeom prst="rect">
            <a:avLst/>
          </a:prstGeom>
        </p:spPr>
        <p:txBody>
          <a:bodyPr wrap="none">
            <a:spAutoFit/>
          </a:bodyPr>
          <a:lstStyle/>
          <a:p>
            <a:r>
              <a:rPr lang="fr-MA" dirty="0">
                <a:solidFill>
                  <a:srgbClr val="5B9BD3"/>
                </a:solidFill>
                <a:latin typeface="Calibri" panose="020F0502020204030204" pitchFamily="34" charset="0"/>
                <a:ea typeface="Calibri" panose="020F0502020204030204" pitchFamily="34" charset="0"/>
                <a:cs typeface="Arial" panose="020B0604020202020204" pitchFamily="34" charset="0"/>
              </a:rPr>
              <a:t>Services</a:t>
            </a:r>
            <a:r>
              <a:rPr lang="fr-MA" spc="-25" dirty="0">
                <a:solidFill>
                  <a:srgbClr val="5B9BD3"/>
                </a:solidFill>
                <a:latin typeface="Calibri" panose="020F0502020204030204" pitchFamily="34" charset="0"/>
                <a:ea typeface="Calibri" panose="020F0502020204030204" pitchFamily="34" charset="0"/>
                <a:cs typeface="Arial" panose="020B0604020202020204" pitchFamily="34" charset="0"/>
              </a:rPr>
              <a:t> </a:t>
            </a:r>
            <a:r>
              <a:rPr lang="fr-MA" dirty="0">
                <a:solidFill>
                  <a:srgbClr val="5B9BD3"/>
                </a:solidFill>
                <a:latin typeface="Calibri" panose="020F0502020204030204" pitchFamily="34" charset="0"/>
                <a:ea typeface="Calibri" panose="020F0502020204030204" pitchFamily="34" charset="0"/>
                <a:cs typeface="Arial" panose="020B0604020202020204" pitchFamily="34" charset="0"/>
              </a:rPr>
              <a:t>de</a:t>
            </a:r>
            <a:r>
              <a:rPr lang="fr-MA" spc="-25" dirty="0">
                <a:solidFill>
                  <a:srgbClr val="5B9BD3"/>
                </a:solidFill>
                <a:latin typeface="Calibri" panose="020F0502020204030204" pitchFamily="34" charset="0"/>
                <a:ea typeface="Calibri" panose="020F0502020204030204" pitchFamily="34" charset="0"/>
                <a:cs typeface="Arial" panose="020B0604020202020204" pitchFamily="34" charset="0"/>
              </a:rPr>
              <a:t> </a:t>
            </a:r>
            <a:r>
              <a:rPr lang="fr-MA" dirty="0">
                <a:solidFill>
                  <a:srgbClr val="5B9BD3"/>
                </a:solidFill>
                <a:latin typeface="Calibri" panose="020F0502020204030204" pitchFamily="34" charset="0"/>
                <a:ea typeface="Calibri" panose="020F0502020204030204" pitchFamily="34" charset="0"/>
                <a:cs typeface="Arial" panose="020B0604020202020204" pitchFamily="34" charset="0"/>
              </a:rPr>
              <a:t>conseil</a:t>
            </a:r>
            <a:r>
              <a:rPr lang="fr-MA" spc="-5" dirty="0">
                <a:solidFill>
                  <a:srgbClr val="5B9BD3"/>
                </a:solidFill>
                <a:latin typeface="Calibri" panose="020F0502020204030204" pitchFamily="34" charset="0"/>
                <a:ea typeface="Calibri" panose="020F0502020204030204" pitchFamily="34" charset="0"/>
                <a:cs typeface="Arial" panose="020B0604020202020204" pitchFamily="34" charset="0"/>
              </a:rPr>
              <a:t> </a:t>
            </a:r>
            <a:endParaRPr lang="fr-FR" dirty="0"/>
          </a:p>
        </p:txBody>
      </p:sp>
      <p:sp>
        <p:nvSpPr>
          <p:cNvPr id="39" name="Rectangle 38">
            <a:extLst>
              <a:ext uri="{FF2B5EF4-FFF2-40B4-BE49-F238E27FC236}">
                <a16:creationId xmlns:a16="http://schemas.microsoft.com/office/drawing/2014/main" id="{99DB8D33-21FF-4E33-97DE-25468699B461}"/>
              </a:ext>
            </a:extLst>
          </p:cNvPr>
          <p:cNvSpPr/>
          <p:nvPr/>
        </p:nvSpPr>
        <p:spPr>
          <a:xfrm>
            <a:off x="6876527" y="3622111"/>
            <a:ext cx="2089675" cy="307777"/>
          </a:xfrm>
          <a:prstGeom prst="rect">
            <a:avLst/>
          </a:prstGeom>
        </p:spPr>
        <p:txBody>
          <a:bodyPr wrap="none">
            <a:spAutoFit/>
          </a:bodyPr>
          <a:lstStyle/>
          <a:p>
            <a:r>
              <a:rPr lang="fr-MA" dirty="0">
                <a:solidFill>
                  <a:srgbClr val="5B9BD3"/>
                </a:solidFill>
                <a:latin typeface="Calibri" panose="020F0502020204030204" pitchFamily="34" charset="0"/>
                <a:ea typeface="Calibri" panose="020F0502020204030204" pitchFamily="34" charset="0"/>
                <a:cs typeface="Arial" panose="020B0604020202020204" pitchFamily="34" charset="0"/>
              </a:rPr>
              <a:t>L’intégration</a:t>
            </a:r>
            <a:r>
              <a:rPr lang="fr-MA" spc="-25" dirty="0">
                <a:solidFill>
                  <a:srgbClr val="5B9BD3"/>
                </a:solidFill>
                <a:latin typeface="Calibri" panose="020F0502020204030204" pitchFamily="34" charset="0"/>
                <a:ea typeface="Calibri" panose="020F0502020204030204" pitchFamily="34" charset="0"/>
                <a:cs typeface="Arial" panose="020B0604020202020204" pitchFamily="34" charset="0"/>
              </a:rPr>
              <a:t> </a:t>
            </a:r>
            <a:r>
              <a:rPr lang="fr-MA" dirty="0">
                <a:solidFill>
                  <a:srgbClr val="5B9BD3"/>
                </a:solidFill>
                <a:latin typeface="Calibri" panose="020F0502020204030204" pitchFamily="34" charset="0"/>
                <a:ea typeface="Calibri" panose="020F0502020204030204" pitchFamily="34" charset="0"/>
                <a:cs typeface="Arial" panose="020B0604020202020204" pitchFamily="34" charset="0"/>
              </a:rPr>
              <a:t>de</a:t>
            </a:r>
            <a:r>
              <a:rPr lang="fr-MA" spc="-25" dirty="0">
                <a:solidFill>
                  <a:srgbClr val="5B9BD3"/>
                </a:solidFill>
                <a:latin typeface="Calibri" panose="020F0502020204030204" pitchFamily="34" charset="0"/>
                <a:ea typeface="Calibri" panose="020F0502020204030204" pitchFamily="34" charset="0"/>
                <a:cs typeface="Arial" panose="020B0604020202020204" pitchFamily="34" charset="0"/>
              </a:rPr>
              <a:t> </a:t>
            </a:r>
            <a:r>
              <a:rPr lang="fr-MA" dirty="0">
                <a:solidFill>
                  <a:srgbClr val="5B9BD3"/>
                </a:solidFill>
                <a:latin typeface="Calibri" panose="020F0502020204030204" pitchFamily="34" charset="0"/>
                <a:ea typeface="Calibri" panose="020F0502020204030204" pitchFamily="34" charset="0"/>
                <a:cs typeface="Arial" panose="020B0604020202020204" pitchFamily="34" charset="0"/>
              </a:rPr>
              <a:t>systèmes</a:t>
            </a:r>
            <a:r>
              <a:rPr lang="fr-MA" spc="-20" dirty="0">
                <a:solidFill>
                  <a:srgbClr val="5B9BD3"/>
                </a:solidFill>
                <a:latin typeface="Calibri" panose="020F0502020204030204" pitchFamily="34" charset="0"/>
                <a:ea typeface="Calibri" panose="020F0502020204030204" pitchFamily="34" charset="0"/>
                <a:cs typeface="Arial" panose="020B0604020202020204" pitchFamily="34" charset="0"/>
              </a:rPr>
              <a:t> </a:t>
            </a:r>
            <a:endParaRPr lang="fr-FR" dirty="0"/>
          </a:p>
        </p:txBody>
      </p:sp>
      <p:sp>
        <p:nvSpPr>
          <p:cNvPr id="40" name="Rectangle 39">
            <a:extLst>
              <a:ext uri="{FF2B5EF4-FFF2-40B4-BE49-F238E27FC236}">
                <a16:creationId xmlns:a16="http://schemas.microsoft.com/office/drawing/2014/main" id="{ABF0E6CD-1C55-4E6F-980B-DCDEA342E331}"/>
              </a:ext>
            </a:extLst>
          </p:cNvPr>
          <p:cNvSpPr/>
          <p:nvPr/>
        </p:nvSpPr>
        <p:spPr>
          <a:xfrm>
            <a:off x="4763595" y="4140781"/>
            <a:ext cx="2106987" cy="523220"/>
          </a:xfrm>
          <a:prstGeom prst="rect">
            <a:avLst/>
          </a:prstGeom>
        </p:spPr>
        <p:txBody>
          <a:bodyPr wrap="none">
            <a:spAutoFit/>
          </a:bodyPr>
          <a:lstStyle/>
          <a:p>
            <a:pPr algn="ctr"/>
            <a:r>
              <a:rPr lang="fr-MA" dirty="0">
                <a:solidFill>
                  <a:srgbClr val="5B9BD3"/>
                </a:solidFill>
                <a:latin typeface="Calibri" panose="020F0502020204030204" pitchFamily="34" charset="0"/>
                <a:ea typeface="Calibri" panose="020F0502020204030204" pitchFamily="34" charset="0"/>
                <a:cs typeface="Arial" panose="020B0604020202020204" pitchFamily="34" charset="0"/>
              </a:rPr>
              <a:t>Les</a:t>
            </a:r>
            <a:r>
              <a:rPr lang="fr-MA" spc="-20" dirty="0">
                <a:solidFill>
                  <a:srgbClr val="5B9BD3"/>
                </a:solidFill>
                <a:latin typeface="Calibri" panose="020F0502020204030204" pitchFamily="34" charset="0"/>
                <a:ea typeface="Calibri" panose="020F0502020204030204" pitchFamily="34" charset="0"/>
                <a:cs typeface="Arial" panose="020B0604020202020204" pitchFamily="34" charset="0"/>
              </a:rPr>
              <a:t> </a:t>
            </a:r>
            <a:r>
              <a:rPr lang="fr-MA" dirty="0">
                <a:solidFill>
                  <a:srgbClr val="5B9BD3"/>
                </a:solidFill>
                <a:latin typeface="Calibri" panose="020F0502020204030204" pitchFamily="34" charset="0"/>
                <a:ea typeface="Calibri" panose="020F0502020204030204" pitchFamily="34" charset="0"/>
                <a:cs typeface="Arial" panose="020B0604020202020204" pitchFamily="34" charset="0"/>
              </a:rPr>
              <a:t>services</a:t>
            </a:r>
            <a:r>
              <a:rPr lang="fr-MA" spc="-15" dirty="0">
                <a:solidFill>
                  <a:srgbClr val="5B9BD3"/>
                </a:solidFill>
                <a:latin typeface="Calibri" panose="020F0502020204030204" pitchFamily="34" charset="0"/>
                <a:ea typeface="Calibri" panose="020F0502020204030204" pitchFamily="34" charset="0"/>
                <a:cs typeface="Arial" panose="020B0604020202020204" pitchFamily="34" charset="0"/>
              </a:rPr>
              <a:t> </a:t>
            </a:r>
            <a:r>
              <a:rPr lang="fr-MA" dirty="0">
                <a:solidFill>
                  <a:srgbClr val="5B9BD3"/>
                </a:solidFill>
                <a:latin typeface="Calibri" panose="020F0502020204030204" pitchFamily="34" charset="0"/>
                <a:ea typeface="Calibri" panose="020F0502020204030204" pitchFamily="34" charset="0"/>
                <a:cs typeface="Arial" panose="020B0604020202020204" pitchFamily="34" charset="0"/>
              </a:rPr>
              <a:t>informatiques</a:t>
            </a:r>
            <a:endParaRPr lang="fr-MA" spc="-40" dirty="0">
              <a:solidFill>
                <a:srgbClr val="5B9BD3"/>
              </a:solidFill>
              <a:latin typeface="Calibri" panose="020F0502020204030204" pitchFamily="34" charset="0"/>
              <a:ea typeface="Calibri" panose="020F0502020204030204" pitchFamily="34" charset="0"/>
              <a:cs typeface="Arial" panose="020B0604020202020204" pitchFamily="34" charset="0"/>
            </a:endParaRPr>
          </a:p>
          <a:p>
            <a:pPr algn="ctr"/>
            <a:r>
              <a:rPr lang="fr-MA" dirty="0">
                <a:solidFill>
                  <a:srgbClr val="5B9BD3"/>
                </a:solidFill>
                <a:latin typeface="Calibri" panose="020F0502020204030204" pitchFamily="34" charset="0"/>
                <a:ea typeface="Calibri" panose="020F0502020204030204" pitchFamily="34" charset="0"/>
                <a:cs typeface="Arial" panose="020B0604020202020204" pitchFamily="34" charset="0"/>
              </a:rPr>
              <a:t>de</a:t>
            </a:r>
            <a:r>
              <a:rPr lang="fr-MA" spc="-20" dirty="0">
                <a:solidFill>
                  <a:srgbClr val="5B9BD3"/>
                </a:solidFill>
                <a:latin typeface="Calibri" panose="020F0502020204030204" pitchFamily="34" charset="0"/>
                <a:ea typeface="Calibri" panose="020F0502020204030204" pitchFamily="34" charset="0"/>
                <a:cs typeface="Arial" panose="020B0604020202020204" pitchFamily="34" charset="0"/>
              </a:rPr>
              <a:t> </a:t>
            </a:r>
            <a:r>
              <a:rPr lang="fr-MA" dirty="0">
                <a:solidFill>
                  <a:srgbClr val="5B9BD3"/>
                </a:solidFill>
                <a:latin typeface="Calibri" panose="020F0502020204030204" pitchFamily="34" charset="0"/>
                <a:ea typeface="Calibri" panose="020F0502020204030204" pitchFamily="34" charset="0"/>
                <a:cs typeface="Arial" panose="020B0604020202020204" pitchFamily="34" charset="0"/>
              </a:rPr>
              <a:t>proximité</a:t>
            </a:r>
            <a:r>
              <a:rPr lang="fr-MA" spc="-20" dirty="0">
                <a:solidFill>
                  <a:srgbClr val="5B9BD3"/>
                </a:solidFill>
                <a:latin typeface="Calibri" panose="020F0502020204030204" pitchFamily="34" charset="0"/>
                <a:ea typeface="Calibri" panose="020F0502020204030204" pitchFamily="34" charset="0"/>
                <a:cs typeface="Arial" panose="020B0604020202020204" pitchFamily="34" charset="0"/>
              </a:rPr>
              <a:t> </a:t>
            </a:r>
            <a:endParaRPr lang="fr-FR" dirty="0"/>
          </a:p>
        </p:txBody>
      </p:sp>
      <p:pic>
        <p:nvPicPr>
          <p:cNvPr id="42" name="Image 41">
            <a:extLst>
              <a:ext uri="{FF2B5EF4-FFF2-40B4-BE49-F238E27FC236}">
                <a16:creationId xmlns:a16="http://schemas.microsoft.com/office/drawing/2014/main" id="{808CFDE3-BEDA-4271-9F14-89E588E69BDC}"/>
              </a:ext>
            </a:extLst>
          </p:cNvPr>
          <p:cNvPicPr>
            <a:picLocks noChangeAspect="1"/>
          </p:cNvPicPr>
          <p:nvPr/>
        </p:nvPicPr>
        <p:blipFill>
          <a:blip r:embed="rId5"/>
          <a:stretch>
            <a:fillRect/>
          </a:stretch>
        </p:blipFill>
        <p:spPr>
          <a:xfrm>
            <a:off x="5471690" y="3471680"/>
            <a:ext cx="720000" cy="720000"/>
          </a:xfrm>
          <a:prstGeom prst="rect">
            <a:avLst/>
          </a:prstGeom>
        </p:spPr>
      </p:pic>
      <p:pic>
        <p:nvPicPr>
          <p:cNvPr id="45" name="Image 44">
            <a:extLst>
              <a:ext uri="{FF2B5EF4-FFF2-40B4-BE49-F238E27FC236}">
                <a16:creationId xmlns:a16="http://schemas.microsoft.com/office/drawing/2014/main" id="{4DB28140-8EC9-48DC-8BB5-CFD87C860ABD}"/>
              </a:ext>
            </a:extLst>
          </p:cNvPr>
          <p:cNvPicPr>
            <a:picLocks noChangeAspect="1"/>
          </p:cNvPicPr>
          <p:nvPr/>
        </p:nvPicPr>
        <p:blipFill>
          <a:blip r:embed="rId6"/>
          <a:stretch>
            <a:fillRect/>
          </a:stretch>
        </p:blipFill>
        <p:spPr>
          <a:xfrm>
            <a:off x="7653153" y="2809209"/>
            <a:ext cx="720000" cy="720000"/>
          </a:xfrm>
          <a:prstGeom prst="rect">
            <a:avLst/>
          </a:prstGeom>
        </p:spPr>
      </p:pic>
      <p:pic>
        <p:nvPicPr>
          <p:cNvPr id="49" name="Image 48">
            <a:extLst>
              <a:ext uri="{FF2B5EF4-FFF2-40B4-BE49-F238E27FC236}">
                <a16:creationId xmlns:a16="http://schemas.microsoft.com/office/drawing/2014/main" id="{4B3A091E-115E-4317-B6A7-2BF672B0EA09}"/>
              </a:ext>
            </a:extLst>
          </p:cNvPr>
          <p:cNvPicPr>
            <a:picLocks noChangeAspect="1"/>
          </p:cNvPicPr>
          <p:nvPr/>
        </p:nvPicPr>
        <p:blipFill>
          <a:blip r:embed="rId7"/>
          <a:stretch>
            <a:fillRect/>
          </a:stretch>
        </p:blipFill>
        <p:spPr>
          <a:xfrm>
            <a:off x="1106341" y="2886279"/>
            <a:ext cx="720000" cy="720000"/>
          </a:xfrm>
          <a:prstGeom prst="rect">
            <a:avLst/>
          </a:prstGeom>
        </p:spPr>
      </p:pic>
      <p:sp>
        <p:nvSpPr>
          <p:cNvPr id="50" name="Rectangle 49">
            <a:extLst>
              <a:ext uri="{FF2B5EF4-FFF2-40B4-BE49-F238E27FC236}">
                <a16:creationId xmlns:a16="http://schemas.microsoft.com/office/drawing/2014/main" id="{763D0C67-575D-45C2-AD3D-9CDB9204DA3E}"/>
              </a:ext>
            </a:extLst>
          </p:cNvPr>
          <p:cNvSpPr/>
          <p:nvPr/>
        </p:nvSpPr>
        <p:spPr>
          <a:xfrm>
            <a:off x="842682" y="3622111"/>
            <a:ext cx="1209947" cy="307777"/>
          </a:xfrm>
          <a:prstGeom prst="rect">
            <a:avLst/>
          </a:prstGeom>
        </p:spPr>
        <p:txBody>
          <a:bodyPr wrap="none">
            <a:spAutoFit/>
          </a:bodyPr>
          <a:lstStyle/>
          <a:p>
            <a:r>
              <a:rPr lang="fr-MA" dirty="0">
                <a:solidFill>
                  <a:srgbClr val="5B9BD3"/>
                </a:solidFill>
                <a:latin typeface="Calibri" panose="020F0502020204030204" pitchFamily="34" charset="0"/>
                <a:ea typeface="Calibri" panose="020F0502020204030204" pitchFamily="34" charset="0"/>
                <a:cs typeface="Arial" panose="020B0604020202020204" pitchFamily="34" charset="0"/>
              </a:rPr>
              <a:t>L’infogérance</a:t>
            </a:r>
            <a:r>
              <a:rPr lang="fr-MA" spc="-30" dirty="0">
                <a:solidFill>
                  <a:srgbClr val="5B9BD3"/>
                </a:solidFill>
                <a:latin typeface="Calibri" panose="020F0502020204030204" pitchFamily="34" charset="0"/>
                <a:ea typeface="Calibri" panose="020F0502020204030204" pitchFamily="34" charset="0"/>
                <a:cs typeface="Arial" panose="020B0604020202020204" pitchFamily="34" charset="0"/>
              </a:rPr>
              <a:t> </a:t>
            </a:r>
            <a:endParaRPr lang="fr-FR" dirty="0"/>
          </a:p>
        </p:txBody>
      </p:sp>
      <p:sp>
        <p:nvSpPr>
          <p:cNvPr id="2" name="Espace réservé du numéro de diapositive 1">
            <a:extLst>
              <a:ext uri="{FF2B5EF4-FFF2-40B4-BE49-F238E27FC236}">
                <a16:creationId xmlns:a16="http://schemas.microsoft.com/office/drawing/2014/main" id="{93E05E37-C830-4850-9B16-D8AC7934A5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6</a:t>
            </a:fld>
            <a:endParaRPr lang="fr-FR" dirty="0"/>
          </a:p>
        </p:txBody>
      </p:sp>
      <p:sp>
        <p:nvSpPr>
          <p:cNvPr id="21" name="Parallélogramme 20">
            <a:extLst>
              <a:ext uri="{FF2B5EF4-FFF2-40B4-BE49-F238E27FC236}">
                <a16:creationId xmlns:a16="http://schemas.microsoft.com/office/drawing/2014/main" id="{9D95E7BF-0264-4197-A3D7-C6F08AF8D286}"/>
              </a:ext>
            </a:extLst>
          </p:cNvPr>
          <p:cNvSpPr/>
          <p:nvPr/>
        </p:nvSpPr>
        <p:spPr>
          <a:xfrm>
            <a:off x="11824" y="4935024"/>
            <a:ext cx="234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2"/>
                </a:solidFill>
              </a:rPr>
              <a:t>Organisme d’accueil</a:t>
            </a:r>
          </a:p>
        </p:txBody>
      </p:sp>
      <p:sp>
        <p:nvSpPr>
          <p:cNvPr id="22" name="Parallélogramme 21">
            <a:extLst>
              <a:ext uri="{FF2B5EF4-FFF2-40B4-BE49-F238E27FC236}">
                <a16:creationId xmlns:a16="http://schemas.microsoft.com/office/drawing/2014/main" id="{42E381AB-92CD-4A24-B35E-A1B63D4842D6}"/>
              </a:ext>
            </a:extLst>
          </p:cNvPr>
          <p:cNvSpPr/>
          <p:nvPr/>
        </p:nvSpPr>
        <p:spPr>
          <a:xfrm>
            <a:off x="4779815" y="4935023"/>
            <a:ext cx="2160000" cy="216000"/>
          </a:xfrm>
          <a:prstGeom prst="parallelogram">
            <a:avLst/>
          </a:prstGeom>
          <a:solidFill>
            <a:srgbClr val="CBD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Analyse et conception</a:t>
            </a:r>
          </a:p>
        </p:txBody>
      </p:sp>
      <p:sp>
        <p:nvSpPr>
          <p:cNvPr id="23" name="Parallélogramme 22">
            <a:extLst>
              <a:ext uri="{FF2B5EF4-FFF2-40B4-BE49-F238E27FC236}">
                <a16:creationId xmlns:a16="http://schemas.microsoft.com/office/drawing/2014/main" id="{334AA747-862C-4385-93E9-760531645A18}"/>
              </a:ext>
            </a:extLst>
          </p:cNvPr>
          <p:cNvSpPr/>
          <p:nvPr/>
        </p:nvSpPr>
        <p:spPr>
          <a:xfrm>
            <a:off x="6865020" y="4935023"/>
            <a:ext cx="2278979" cy="216000"/>
          </a:xfrm>
          <a:prstGeom prst="parallelogram">
            <a:avLst/>
          </a:prstGeom>
          <a:solidFill>
            <a:srgbClr val="CBD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Réalisation</a:t>
            </a:r>
          </a:p>
        </p:txBody>
      </p:sp>
      <p:sp>
        <p:nvSpPr>
          <p:cNvPr id="24" name="Parallélogramme 23">
            <a:extLst>
              <a:ext uri="{FF2B5EF4-FFF2-40B4-BE49-F238E27FC236}">
                <a16:creationId xmlns:a16="http://schemas.microsoft.com/office/drawing/2014/main" id="{89E7B37E-12AD-43E4-9226-882EF80694CD}"/>
              </a:ext>
            </a:extLst>
          </p:cNvPr>
          <p:cNvSpPr/>
          <p:nvPr/>
        </p:nvSpPr>
        <p:spPr>
          <a:xfrm>
            <a:off x="2278979" y="4935023"/>
            <a:ext cx="2556000" cy="216000"/>
          </a:xfrm>
          <a:prstGeom prst="parallelogram">
            <a:avLst/>
          </a:prstGeom>
          <a:solidFill>
            <a:srgbClr val="CBD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Contexte générale de projet</a:t>
            </a:r>
          </a:p>
        </p:txBody>
      </p:sp>
    </p:spTree>
    <p:extLst>
      <p:ext uri="{BB962C8B-B14F-4D97-AF65-F5344CB8AC3E}">
        <p14:creationId xmlns:p14="http://schemas.microsoft.com/office/powerpoint/2010/main" val="787633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fade">
                                      <p:cBhvr>
                                        <p:cTn id="11" dur="500"/>
                                        <p:tgtEl>
                                          <p:spTgt spid="4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0"/>
                                        </p:tgtEl>
                                        <p:attrNameLst>
                                          <p:attrName>style.visibility</p:attrName>
                                        </p:attrNameLst>
                                      </p:cBhvr>
                                      <p:to>
                                        <p:strVal val="visible"/>
                                      </p:to>
                                    </p:set>
                                    <p:animEffect transition="in" filter="fade">
                                      <p:cBhvr>
                                        <p:cTn id="14" dur="500"/>
                                        <p:tgtEl>
                                          <p:spTgt spid="50"/>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up)">
                                      <p:cBhvr>
                                        <p:cTn id="18" dur="500"/>
                                        <p:tgtEl>
                                          <p:spTgt spid="13"/>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childTnLst>
                          </p:cTn>
                        </p:par>
                        <p:par>
                          <p:cTn id="26" fill="hold">
                            <p:stCondLst>
                              <p:cond delay="2000"/>
                            </p:stCondLst>
                            <p:childTnLst>
                              <p:par>
                                <p:cTn id="27" presetID="22" presetClass="entr" presetSubtype="1"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500"/>
                                        <p:tgtEl>
                                          <p:spTgt spid="4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childTnLst>
                          </p:cTn>
                        </p:par>
                        <p:par>
                          <p:cTn id="37" fill="hold">
                            <p:stCondLst>
                              <p:cond delay="3000"/>
                            </p:stCondLst>
                            <p:childTnLst>
                              <p:par>
                                <p:cTn id="38" presetID="22" presetClass="entr" presetSubtype="1"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up)">
                                      <p:cBhvr>
                                        <p:cTn id="40" dur="500"/>
                                        <p:tgtEl>
                                          <p:spTgt spid="10"/>
                                        </p:tgtEl>
                                      </p:cBhvr>
                                    </p:animEffect>
                                  </p:childTnLst>
                                </p:cTn>
                              </p:par>
                            </p:childTnLst>
                          </p:cTn>
                        </p:par>
                        <p:par>
                          <p:cTn id="41" fill="hold">
                            <p:stCondLst>
                              <p:cond delay="3500"/>
                            </p:stCondLst>
                            <p:childTnLst>
                              <p:par>
                                <p:cTn id="42" presetID="10" presetClass="entr" presetSubtype="0" fill="hold" nodeType="after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fade">
                                      <p:cBhvr>
                                        <p:cTn id="44" dur="500"/>
                                        <p:tgtEl>
                                          <p:spTgt spid="45"/>
                                        </p:tgtEl>
                                      </p:cBhvr>
                                    </p:animEffect>
                                  </p:childTnLst>
                                </p:cTn>
                              </p:par>
                            </p:childTnLst>
                          </p:cTn>
                        </p:par>
                        <p:par>
                          <p:cTn id="45" fill="hold">
                            <p:stCondLst>
                              <p:cond delay="4000"/>
                            </p:stCondLst>
                            <p:childTnLst>
                              <p:par>
                                <p:cTn id="46" presetID="10" presetClass="entr" presetSubtype="0" fill="hold" grpId="0" nodeType="after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fade">
                                      <p:cBhvr>
                                        <p:cTn id="4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5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élogramme 11">
            <a:extLst>
              <a:ext uri="{FF2B5EF4-FFF2-40B4-BE49-F238E27FC236}">
                <a16:creationId xmlns:a16="http://schemas.microsoft.com/office/drawing/2014/main" id="{9BA820AD-4D68-444B-A51B-7B7CA0AFE621}"/>
              </a:ext>
            </a:extLst>
          </p:cNvPr>
          <p:cNvSpPr/>
          <p:nvPr/>
        </p:nvSpPr>
        <p:spPr>
          <a:xfrm>
            <a:off x="0" y="-2373"/>
            <a:ext cx="4140000" cy="428756"/>
          </a:xfrm>
          <a:prstGeom prst="parallelogram">
            <a:avLst/>
          </a:prstGeom>
          <a:solidFill>
            <a:srgbClr val="323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b="1" dirty="0">
                <a:latin typeface="Calibri" panose="020F0502020204030204" pitchFamily="34" charset="0"/>
                <a:cs typeface="Calibri" panose="020F0502020204030204" pitchFamily="34" charset="0"/>
              </a:rPr>
              <a:t>Organisme d’accueil</a:t>
            </a:r>
          </a:p>
        </p:txBody>
      </p:sp>
      <p:pic>
        <p:nvPicPr>
          <p:cNvPr id="17" name="Image 16">
            <a:extLst>
              <a:ext uri="{FF2B5EF4-FFF2-40B4-BE49-F238E27FC236}">
                <a16:creationId xmlns:a16="http://schemas.microsoft.com/office/drawing/2014/main" id="{050B70C5-34F2-4DF7-8E24-F415714A767B}"/>
              </a:ext>
            </a:extLst>
          </p:cNvPr>
          <p:cNvPicPr/>
          <p:nvPr/>
        </p:nvPicPr>
        <p:blipFill>
          <a:blip r:embed="rId3">
            <a:extLst>
              <a:ext uri="{28A0092B-C50C-407E-A947-70E740481C1C}">
                <a14:useLocalDpi xmlns:a14="http://schemas.microsoft.com/office/drawing/2010/main" val="0"/>
              </a:ext>
            </a:extLst>
          </a:blip>
          <a:stretch>
            <a:fillRect/>
          </a:stretch>
        </p:blipFill>
        <p:spPr>
          <a:xfrm>
            <a:off x="1691640" y="876391"/>
            <a:ext cx="5760720" cy="1278255"/>
          </a:xfrm>
          <a:prstGeom prst="rect">
            <a:avLst/>
          </a:prstGeom>
        </p:spPr>
      </p:pic>
      <p:sp>
        <p:nvSpPr>
          <p:cNvPr id="19" name="ZoneTexte 18">
            <a:extLst>
              <a:ext uri="{FF2B5EF4-FFF2-40B4-BE49-F238E27FC236}">
                <a16:creationId xmlns:a16="http://schemas.microsoft.com/office/drawing/2014/main" id="{5A582177-EA94-4C3F-BB54-42BB7CDCEB58}"/>
              </a:ext>
            </a:extLst>
          </p:cNvPr>
          <p:cNvSpPr txBox="1"/>
          <p:nvPr/>
        </p:nvSpPr>
        <p:spPr>
          <a:xfrm>
            <a:off x="4046915" y="196863"/>
            <a:ext cx="4424609" cy="307777"/>
          </a:xfrm>
          <a:prstGeom prst="rect">
            <a:avLst/>
          </a:prstGeom>
          <a:noFill/>
        </p:spPr>
        <p:txBody>
          <a:bodyPr wrap="none" rtlCol="0">
            <a:spAutoFit/>
          </a:bodyPr>
          <a:lstStyle/>
          <a:p>
            <a:r>
              <a:rPr lang="fr-FR" b="1" dirty="0"/>
              <a:t>La société </a:t>
            </a:r>
            <a:r>
              <a:rPr lang="fr-MA" dirty="0"/>
              <a:t>CAPGEMINI Technology Services Maroc </a:t>
            </a:r>
            <a:endParaRPr lang="fr-FR" b="1" dirty="0"/>
          </a:p>
        </p:txBody>
      </p:sp>
      <p:graphicFrame>
        <p:nvGraphicFramePr>
          <p:cNvPr id="13" name="Graphique 12">
            <a:extLst>
              <a:ext uri="{FF2B5EF4-FFF2-40B4-BE49-F238E27FC236}">
                <a16:creationId xmlns:a16="http://schemas.microsoft.com/office/drawing/2014/main" id="{936E7F2A-C43D-4E5A-8B54-6BF4A59A9CCA}"/>
              </a:ext>
            </a:extLst>
          </p:cNvPr>
          <p:cNvGraphicFramePr/>
          <p:nvPr>
            <p:extLst>
              <p:ext uri="{D42A27DB-BD31-4B8C-83A1-F6EECF244321}">
                <p14:modId xmlns:p14="http://schemas.microsoft.com/office/powerpoint/2010/main" val="1729059932"/>
              </p:ext>
            </p:extLst>
          </p:nvPr>
        </p:nvGraphicFramePr>
        <p:xfrm>
          <a:off x="4766527" y="2247656"/>
          <a:ext cx="3823855" cy="2549237"/>
        </p:xfrm>
        <a:graphic>
          <a:graphicData uri="http://schemas.openxmlformats.org/drawingml/2006/chart">
            <c:chart xmlns:c="http://schemas.openxmlformats.org/drawingml/2006/chart" xmlns:r="http://schemas.openxmlformats.org/officeDocument/2006/relationships" r:id="rId4"/>
          </a:graphicData>
        </a:graphic>
      </p:graphicFrame>
      <p:pic>
        <p:nvPicPr>
          <p:cNvPr id="10" name="Image 9">
            <a:extLst>
              <a:ext uri="{FF2B5EF4-FFF2-40B4-BE49-F238E27FC236}">
                <a16:creationId xmlns:a16="http://schemas.microsoft.com/office/drawing/2014/main" id="{B8C96DEE-C163-4105-A5B1-D3E8A95F5640}"/>
              </a:ext>
            </a:extLst>
          </p:cNvPr>
          <p:cNvPicPr>
            <a:picLocks noChangeAspect="1"/>
          </p:cNvPicPr>
          <p:nvPr/>
        </p:nvPicPr>
        <p:blipFill rotWithShape="1">
          <a:blip r:embed="rId5"/>
          <a:srcRect t="10309"/>
          <a:stretch/>
        </p:blipFill>
        <p:spPr>
          <a:xfrm>
            <a:off x="317257" y="2615738"/>
            <a:ext cx="3876526" cy="2209258"/>
          </a:xfrm>
          <a:prstGeom prst="rect">
            <a:avLst/>
          </a:prstGeom>
        </p:spPr>
      </p:pic>
      <p:sp>
        <p:nvSpPr>
          <p:cNvPr id="2" name="ZoneTexte 1">
            <a:extLst>
              <a:ext uri="{FF2B5EF4-FFF2-40B4-BE49-F238E27FC236}">
                <a16:creationId xmlns:a16="http://schemas.microsoft.com/office/drawing/2014/main" id="{1C043D2E-BD43-4C70-8C80-F9B54B79B7B1}"/>
              </a:ext>
            </a:extLst>
          </p:cNvPr>
          <p:cNvSpPr txBox="1"/>
          <p:nvPr/>
        </p:nvSpPr>
        <p:spPr>
          <a:xfrm>
            <a:off x="1186958" y="2392785"/>
            <a:ext cx="2137124" cy="307777"/>
          </a:xfrm>
          <a:prstGeom prst="rect">
            <a:avLst/>
          </a:prstGeom>
          <a:noFill/>
        </p:spPr>
        <p:txBody>
          <a:bodyPr wrap="none" rtlCol="0">
            <a:spAutoFit/>
          </a:bodyPr>
          <a:lstStyle/>
          <a:p>
            <a:r>
              <a:rPr lang="fr-FR" dirty="0"/>
              <a:t>Revenue en Million EUR</a:t>
            </a:r>
          </a:p>
        </p:txBody>
      </p:sp>
      <p:sp>
        <p:nvSpPr>
          <p:cNvPr id="3" name="Espace réservé du numéro de diapositive 2">
            <a:extLst>
              <a:ext uri="{FF2B5EF4-FFF2-40B4-BE49-F238E27FC236}">
                <a16:creationId xmlns:a16="http://schemas.microsoft.com/office/drawing/2014/main" id="{46E17ECA-1EDF-4108-9673-C38F8C95CE6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7</a:t>
            </a:fld>
            <a:endParaRPr lang="fr-FR" dirty="0"/>
          </a:p>
        </p:txBody>
      </p:sp>
      <p:sp>
        <p:nvSpPr>
          <p:cNvPr id="14" name="Parallélogramme 13">
            <a:extLst>
              <a:ext uri="{FF2B5EF4-FFF2-40B4-BE49-F238E27FC236}">
                <a16:creationId xmlns:a16="http://schemas.microsoft.com/office/drawing/2014/main" id="{C48C4B6F-13D6-4283-9364-BF807CC13625}"/>
              </a:ext>
            </a:extLst>
          </p:cNvPr>
          <p:cNvSpPr/>
          <p:nvPr/>
        </p:nvSpPr>
        <p:spPr>
          <a:xfrm>
            <a:off x="11824" y="4935024"/>
            <a:ext cx="234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2"/>
                </a:solidFill>
              </a:rPr>
              <a:t>Organisme d’accueil</a:t>
            </a:r>
          </a:p>
        </p:txBody>
      </p:sp>
      <p:sp>
        <p:nvSpPr>
          <p:cNvPr id="15" name="Parallélogramme 14">
            <a:extLst>
              <a:ext uri="{FF2B5EF4-FFF2-40B4-BE49-F238E27FC236}">
                <a16:creationId xmlns:a16="http://schemas.microsoft.com/office/drawing/2014/main" id="{52637194-8653-4008-8A5A-C6E3076B8B27}"/>
              </a:ext>
            </a:extLst>
          </p:cNvPr>
          <p:cNvSpPr/>
          <p:nvPr/>
        </p:nvSpPr>
        <p:spPr>
          <a:xfrm>
            <a:off x="4779815" y="4935023"/>
            <a:ext cx="2160000" cy="216000"/>
          </a:xfrm>
          <a:prstGeom prst="parallelogram">
            <a:avLst/>
          </a:prstGeom>
          <a:solidFill>
            <a:srgbClr val="CBD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Analyse et conception</a:t>
            </a:r>
          </a:p>
        </p:txBody>
      </p:sp>
      <p:sp>
        <p:nvSpPr>
          <p:cNvPr id="16" name="Parallélogramme 15">
            <a:extLst>
              <a:ext uri="{FF2B5EF4-FFF2-40B4-BE49-F238E27FC236}">
                <a16:creationId xmlns:a16="http://schemas.microsoft.com/office/drawing/2014/main" id="{E32B061C-9FD4-4BC9-B4B3-3CDDCF49D4F4}"/>
              </a:ext>
            </a:extLst>
          </p:cNvPr>
          <p:cNvSpPr/>
          <p:nvPr/>
        </p:nvSpPr>
        <p:spPr>
          <a:xfrm>
            <a:off x="6865020" y="4935023"/>
            <a:ext cx="2278979" cy="216000"/>
          </a:xfrm>
          <a:prstGeom prst="parallelogram">
            <a:avLst/>
          </a:prstGeom>
          <a:solidFill>
            <a:srgbClr val="CBD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Réalisation</a:t>
            </a:r>
          </a:p>
        </p:txBody>
      </p:sp>
      <p:sp>
        <p:nvSpPr>
          <p:cNvPr id="18" name="Parallélogramme 17">
            <a:extLst>
              <a:ext uri="{FF2B5EF4-FFF2-40B4-BE49-F238E27FC236}">
                <a16:creationId xmlns:a16="http://schemas.microsoft.com/office/drawing/2014/main" id="{1417DD63-3BAF-46B1-A58C-5D2AD224A27B}"/>
              </a:ext>
            </a:extLst>
          </p:cNvPr>
          <p:cNvSpPr/>
          <p:nvPr/>
        </p:nvSpPr>
        <p:spPr>
          <a:xfrm>
            <a:off x="2278979" y="4935023"/>
            <a:ext cx="2556000" cy="216000"/>
          </a:xfrm>
          <a:prstGeom prst="parallelogram">
            <a:avLst/>
          </a:prstGeom>
          <a:solidFill>
            <a:srgbClr val="CBD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Contexte générale de projet</a:t>
            </a:r>
          </a:p>
        </p:txBody>
      </p:sp>
    </p:spTree>
    <p:extLst>
      <p:ext uri="{BB962C8B-B14F-4D97-AF65-F5344CB8AC3E}">
        <p14:creationId xmlns:p14="http://schemas.microsoft.com/office/powerpoint/2010/main" val="3225047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391638" y="441839"/>
            <a:ext cx="4049733"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Introduction générale</a:t>
            </a:r>
            <a:endParaRPr dirty="0"/>
          </a:p>
        </p:txBody>
      </p:sp>
      <p:sp>
        <p:nvSpPr>
          <p:cNvPr id="6" name="Triangle rectangle 5">
            <a:extLst>
              <a:ext uri="{FF2B5EF4-FFF2-40B4-BE49-F238E27FC236}">
                <a16:creationId xmlns:a16="http://schemas.microsoft.com/office/drawing/2014/main" id="{791AE035-6165-41AE-A3B6-3ABBD2B9FD40}"/>
              </a:ext>
            </a:extLst>
          </p:cNvPr>
          <p:cNvSpPr/>
          <p:nvPr/>
        </p:nvSpPr>
        <p:spPr>
          <a:xfrm>
            <a:off x="198304" y="2904781"/>
            <a:ext cx="6507296" cy="2041792"/>
          </a:xfrm>
          <a:prstGeom prst="rtTriangle">
            <a:avLst/>
          </a:prstGeom>
          <a:solidFill>
            <a:srgbClr val="6E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10570242-0C6A-43BB-B79F-00129F4502AC}"/>
              </a:ext>
            </a:extLst>
          </p:cNvPr>
          <p:cNvSpPr txBox="1"/>
          <p:nvPr/>
        </p:nvSpPr>
        <p:spPr>
          <a:xfrm>
            <a:off x="1698639" y="1563957"/>
            <a:ext cx="5746722" cy="1754326"/>
          </a:xfrm>
          <a:prstGeom prst="rect">
            <a:avLst/>
          </a:prstGeom>
          <a:noFill/>
        </p:spPr>
        <p:txBody>
          <a:bodyPr wrap="square" rtlCol="0">
            <a:spAutoFit/>
          </a:bodyPr>
          <a:lstStyle/>
          <a:p>
            <a:pPr algn="ctr"/>
            <a:r>
              <a:rPr lang="fr-MA" sz="5400" b="1" dirty="0">
                <a:latin typeface="Calibri" panose="020F0502020204030204" pitchFamily="34" charset="0"/>
                <a:cs typeface="Calibri" panose="020F0502020204030204" pitchFamily="34" charset="0"/>
              </a:rPr>
              <a:t>Contexte générale de projet</a:t>
            </a:r>
            <a:endParaRPr lang="fr-FR" sz="6000" b="1" dirty="0">
              <a:latin typeface="Calibri" panose="020F0502020204030204" pitchFamily="34" charset="0"/>
              <a:cs typeface="Calibri" panose="020F0502020204030204" pitchFamily="34" charset="0"/>
            </a:endParaRPr>
          </a:p>
        </p:txBody>
      </p:sp>
      <p:sp>
        <p:nvSpPr>
          <p:cNvPr id="2" name="Espace réservé du numéro de diapositive 1">
            <a:extLst>
              <a:ext uri="{FF2B5EF4-FFF2-40B4-BE49-F238E27FC236}">
                <a16:creationId xmlns:a16="http://schemas.microsoft.com/office/drawing/2014/main" id="{33C2DF08-7060-4B4F-A713-23A68DF45B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8</a:t>
            </a:fld>
            <a:endParaRPr lang="fr-FR" dirty="0"/>
          </a:p>
        </p:txBody>
      </p:sp>
    </p:spTree>
    <p:extLst>
      <p:ext uri="{BB962C8B-B14F-4D97-AF65-F5344CB8AC3E}">
        <p14:creationId xmlns:p14="http://schemas.microsoft.com/office/powerpoint/2010/main" val="19171552"/>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élogramme 11">
            <a:extLst>
              <a:ext uri="{FF2B5EF4-FFF2-40B4-BE49-F238E27FC236}">
                <a16:creationId xmlns:a16="http://schemas.microsoft.com/office/drawing/2014/main" id="{9BA820AD-4D68-444B-A51B-7B7CA0AFE621}"/>
              </a:ext>
            </a:extLst>
          </p:cNvPr>
          <p:cNvSpPr/>
          <p:nvPr/>
        </p:nvSpPr>
        <p:spPr>
          <a:xfrm>
            <a:off x="0" y="-2373"/>
            <a:ext cx="4140000" cy="428756"/>
          </a:xfrm>
          <a:prstGeom prst="parallelogram">
            <a:avLst/>
          </a:prstGeom>
          <a:solidFill>
            <a:srgbClr val="323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b="1" dirty="0">
                <a:latin typeface="Calibri" panose="020F0502020204030204" pitchFamily="34" charset="0"/>
                <a:cs typeface="Calibri" panose="020F0502020204030204" pitchFamily="34" charset="0"/>
              </a:rPr>
              <a:t>problématique</a:t>
            </a:r>
          </a:p>
        </p:txBody>
      </p:sp>
      <p:sp>
        <p:nvSpPr>
          <p:cNvPr id="11" name="Rectangle 10">
            <a:extLst>
              <a:ext uri="{FF2B5EF4-FFF2-40B4-BE49-F238E27FC236}">
                <a16:creationId xmlns:a16="http://schemas.microsoft.com/office/drawing/2014/main" id="{3BB306E5-33AC-4A04-96D9-7509B5B26F0D}"/>
              </a:ext>
            </a:extLst>
          </p:cNvPr>
          <p:cNvSpPr/>
          <p:nvPr/>
        </p:nvSpPr>
        <p:spPr>
          <a:xfrm>
            <a:off x="5224100" y="1683579"/>
            <a:ext cx="3227000" cy="461665"/>
          </a:xfrm>
          <a:prstGeom prst="rect">
            <a:avLst/>
          </a:prstGeom>
        </p:spPr>
        <p:txBody>
          <a:bodyPr wrap="square">
            <a:spAutoFit/>
          </a:bodyPr>
          <a:lstStyle/>
          <a:p>
            <a:pPr algn="ctr"/>
            <a:r>
              <a:rPr lang="fr-FR" sz="1200" dirty="0">
                <a:solidFill>
                  <a:srgbClr val="163860"/>
                </a:solidFill>
                <a:latin typeface="noto-serif"/>
              </a:rPr>
              <a:t>Résultat d’enquête sur les démission des salarié en 2021 effectué sur le site Cadremploi</a:t>
            </a:r>
            <a:endParaRPr lang="fr-FR" sz="1200" dirty="0"/>
          </a:p>
        </p:txBody>
      </p:sp>
      <p:graphicFrame>
        <p:nvGraphicFramePr>
          <p:cNvPr id="6" name="Graphique 5">
            <a:extLst>
              <a:ext uri="{FF2B5EF4-FFF2-40B4-BE49-F238E27FC236}">
                <a16:creationId xmlns:a16="http://schemas.microsoft.com/office/drawing/2014/main" id="{6237B40F-AB00-4D55-B342-58542C10CE34}"/>
              </a:ext>
            </a:extLst>
          </p:cNvPr>
          <p:cNvGraphicFramePr/>
          <p:nvPr>
            <p:extLst>
              <p:ext uri="{D42A27DB-BD31-4B8C-83A1-F6EECF244321}">
                <p14:modId xmlns:p14="http://schemas.microsoft.com/office/powerpoint/2010/main" val="193985135"/>
              </p:ext>
            </p:extLst>
          </p:nvPr>
        </p:nvGraphicFramePr>
        <p:xfrm>
          <a:off x="5074700" y="2128167"/>
          <a:ext cx="3525800" cy="2350533"/>
        </p:xfrm>
        <a:graphic>
          <a:graphicData uri="http://schemas.openxmlformats.org/drawingml/2006/chart">
            <c:chart xmlns:c="http://schemas.openxmlformats.org/drawingml/2006/chart" xmlns:r="http://schemas.openxmlformats.org/officeDocument/2006/relationships" r:id="rId3"/>
          </a:graphicData>
        </a:graphic>
      </p:graphicFrame>
      <p:sp>
        <p:nvSpPr>
          <p:cNvPr id="7" name="ZoneTexte 6">
            <a:extLst>
              <a:ext uri="{FF2B5EF4-FFF2-40B4-BE49-F238E27FC236}">
                <a16:creationId xmlns:a16="http://schemas.microsoft.com/office/drawing/2014/main" id="{1DCD19FC-9B17-4E51-BC9A-E630E3A8A11D}"/>
              </a:ext>
            </a:extLst>
          </p:cNvPr>
          <p:cNvSpPr txBox="1"/>
          <p:nvPr/>
        </p:nvSpPr>
        <p:spPr>
          <a:xfrm>
            <a:off x="5900396" y="3148533"/>
            <a:ext cx="587020" cy="369332"/>
          </a:xfrm>
          <a:prstGeom prst="rect">
            <a:avLst/>
          </a:prstGeom>
          <a:noFill/>
        </p:spPr>
        <p:txBody>
          <a:bodyPr wrap="none" rtlCol="0">
            <a:spAutoFit/>
          </a:bodyPr>
          <a:lstStyle/>
          <a:p>
            <a:r>
              <a:rPr lang="fr-FR" sz="1800" b="1" dirty="0">
                <a:latin typeface="Calibri" panose="020F0502020204030204" pitchFamily="34" charset="0"/>
                <a:cs typeface="Calibri" panose="020F0502020204030204" pitchFamily="34" charset="0"/>
              </a:rPr>
              <a:t>60%</a:t>
            </a:r>
          </a:p>
        </p:txBody>
      </p:sp>
      <p:sp>
        <p:nvSpPr>
          <p:cNvPr id="16" name="ZoneTexte 15">
            <a:extLst>
              <a:ext uri="{FF2B5EF4-FFF2-40B4-BE49-F238E27FC236}">
                <a16:creationId xmlns:a16="http://schemas.microsoft.com/office/drawing/2014/main" id="{47D19301-6973-4A8C-8689-E9B8725C1484}"/>
              </a:ext>
            </a:extLst>
          </p:cNvPr>
          <p:cNvSpPr txBox="1"/>
          <p:nvPr/>
        </p:nvSpPr>
        <p:spPr>
          <a:xfrm>
            <a:off x="7390394" y="2909188"/>
            <a:ext cx="587020" cy="369332"/>
          </a:xfrm>
          <a:prstGeom prst="rect">
            <a:avLst/>
          </a:prstGeom>
          <a:noFill/>
        </p:spPr>
        <p:txBody>
          <a:bodyPr wrap="none" rtlCol="0">
            <a:spAutoFit/>
          </a:bodyPr>
          <a:lstStyle/>
          <a:p>
            <a:r>
              <a:rPr lang="fr-FR" sz="1800" b="1" dirty="0">
                <a:latin typeface="Calibri" panose="020F0502020204030204" pitchFamily="34" charset="0"/>
                <a:cs typeface="Calibri" panose="020F0502020204030204" pitchFamily="34" charset="0"/>
              </a:rPr>
              <a:t>40%</a:t>
            </a:r>
          </a:p>
        </p:txBody>
      </p:sp>
      <p:sp>
        <p:nvSpPr>
          <p:cNvPr id="2" name="Espace réservé du numéro de diapositive 1">
            <a:extLst>
              <a:ext uri="{FF2B5EF4-FFF2-40B4-BE49-F238E27FC236}">
                <a16:creationId xmlns:a16="http://schemas.microsoft.com/office/drawing/2014/main" id="{C7879E45-4396-4113-8B43-CE54D05793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9</a:t>
            </a:fld>
            <a:endParaRPr lang="fr-FR" dirty="0"/>
          </a:p>
        </p:txBody>
      </p:sp>
      <p:sp>
        <p:nvSpPr>
          <p:cNvPr id="3" name="ZoneTexte 2">
            <a:extLst>
              <a:ext uri="{FF2B5EF4-FFF2-40B4-BE49-F238E27FC236}">
                <a16:creationId xmlns:a16="http://schemas.microsoft.com/office/drawing/2014/main" id="{EE741E8C-EA50-468D-85B9-E703CD920FD3}"/>
              </a:ext>
            </a:extLst>
          </p:cNvPr>
          <p:cNvSpPr txBox="1"/>
          <p:nvPr/>
        </p:nvSpPr>
        <p:spPr>
          <a:xfrm>
            <a:off x="337851" y="1107299"/>
            <a:ext cx="4043190" cy="307777"/>
          </a:xfrm>
          <a:prstGeom prst="rect">
            <a:avLst/>
          </a:prstGeom>
          <a:noFill/>
        </p:spPr>
        <p:txBody>
          <a:bodyPr wrap="square" rtlCol="0">
            <a:spAutoFit/>
          </a:bodyPr>
          <a:lstStyle/>
          <a:p>
            <a:pPr marL="342900" indent="-342900">
              <a:buFont typeface="Wingdings" panose="05000000000000000000" pitchFamily="2" charset="2"/>
              <a:buChar char="Ø"/>
            </a:pPr>
            <a:r>
              <a:rPr lang="fr-FR" b="1" dirty="0"/>
              <a:t>La démotivation des collaborateurs </a:t>
            </a:r>
          </a:p>
        </p:txBody>
      </p:sp>
      <p:sp>
        <p:nvSpPr>
          <p:cNvPr id="13" name="ZoneTexte 12">
            <a:extLst>
              <a:ext uri="{FF2B5EF4-FFF2-40B4-BE49-F238E27FC236}">
                <a16:creationId xmlns:a16="http://schemas.microsoft.com/office/drawing/2014/main" id="{34DBED42-1F0D-4AD1-94A9-8E259D79519B}"/>
              </a:ext>
            </a:extLst>
          </p:cNvPr>
          <p:cNvSpPr txBox="1"/>
          <p:nvPr/>
        </p:nvSpPr>
        <p:spPr>
          <a:xfrm>
            <a:off x="337851" y="2219037"/>
            <a:ext cx="3525800" cy="307777"/>
          </a:xfrm>
          <a:prstGeom prst="rect">
            <a:avLst/>
          </a:prstGeom>
          <a:noFill/>
        </p:spPr>
        <p:txBody>
          <a:bodyPr wrap="square" rtlCol="0">
            <a:spAutoFit/>
          </a:bodyPr>
          <a:lstStyle/>
          <a:p>
            <a:pPr marL="285750" indent="-285750">
              <a:buFont typeface="Wingdings" panose="05000000000000000000" pitchFamily="2" charset="2"/>
              <a:buChar char="Ø"/>
            </a:pPr>
            <a:r>
              <a:rPr lang="fr-FR" b="1" dirty="0"/>
              <a:t>La démission des collaborateurs</a:t>
            </a:r>
          </a:p>
        </p:txBody>
      </p:sp>
      <p:sp>
        <p:nvSpPr>
          <p:cNvPr id="5" name="Rectangle 4">
            <a:extLst>
              <a:ext uri="{FF2B5EF4-FFF2-40B4-BE49-F238E27FC236}">
                <a16:creationId xmlns:a16="http://schemas.microsoft.com/office/drawing/2014/main" id="{20DCC30A-36FD-47C6-BC75-FD109553B226}"/>
              </a:ext>
            </a:extLst>
          </p:cNvPr>
          <p:cNvSpPr/>
          <p:nvPr/>
        </p:nvSpPr>
        <p:spPr>
          <a:xfrm>
            <a:off x="543500" y="1458830"/>
            <a:ext cx="3934858" cy="646331"/>
          </a:xfrm>
          <a:prstGeom prst="rect">
            <a:avLst/>
          </a:prstGeom>
        </p:spPr>
        <p:txBody>
          <a:bodyPr wrap="square">
            <a:spAutoFit/>
          </a:bodyPr>
          <a:lstStyle/>
          <a:p>
            <a:pPr marL="139700" lvl="0" algn="just">
              <a:buSzPts val="1400"/>
              <a:defRPr/>
            </a:pPr>
            <a:r>
              <a:rPr lang="fr-MA" sz="1200" dirty="0">
                <a:latin typeface="Calibri" panose="020F0502020204030204" pitchFamily="34" charset="0"/>
                <a:cs typeface="Calibri" panose="020F0502020204030204" pitchFamily="34" charset="0"/>
              </a:rPr>
              <a:t>impact leurs productivité et par la suite impact la productivité de l’entreprise notant bien qu’il s’agit d’une entreprise qui présente des services à ses clients.</a:t>
            </a:r>
          </a:p>
        </p:txBody>
      </p:sp>
      <p:sp>
        <p:nvSpPr>
          <p:cNvPr id="14" name="Rectangle 13">
            <a:extLst>
              <a:ext uri="{FF2B5EF4-FFF2-40B4-BE49-F238E27FC236}">
                <a16:creationId xmlns:a16="http://schemas.microsoft.com/office/drawing/2014/main" id="{82984732-7A59-4247-BE5D-84E982553E13}"/>
              </a:ext>
            </a:extLst>
          </p:cNvPr>
          <p:cNvSpPr/>
          <p:nvPr/>
        </p:nvSpPr>
        <p:spPr>
          <a:xfrm>
            <a:off x="490252" y="2585956"/>
            <a:ext cx="3934858" cy="830997"/>
          </a:xfrm>
          <a:prstGeom prst="rect">
            <a:avLst/>
          </a:prstGeom>
        </p:spPr>
        <p:txBody>
          <a:bodyPr wrap="square">
            <a:spAutoFit/>
          </a:bodyPr>
          <a:lstStyle/>
          <a:p>
            <a:pPr marL="139700" lvl="0" algn="just">
              <a:buSzPts val="1400"/>
              <a:defRPr/>
            </a:pPr>
            <a:r>
              <a:rPr lang="fr-MA" sz="1200" dirty="0">
                <a:latin typeface="Calibri" panose="020F0502020204030204" pitchFamily="34" charset="0"/>
                <a:cs typeface="Calibri" panose="020F0502020204030204" pitchFamily="34" charset="0"/>
              </a:rPr>
              <a:t>présente une perte de temps d’argent et d’effort pour l’entreprise surtout en terme d’abandon des postes critiques et de difficultés d’intégration des nouvelles ressources.</a:t>
            </a:r>
          </a:p>
        </p:txBody>
      </p:sp>
      <p:sp>
        <p:nvSpPr>
          <p:cNvPr id="15" name="Parallélogramme 14">
            <a:extLst>
              <a:ext uri="{FF2B5EF4-FFF2-40B4-BE49-F238E27FC236}">
                <a16:creationId xmlns:a16="http://schemas.microsoft.com/office/drawing/2014/main" id="{D6072F23-7D69-4010-8723-C42D9F3E89EC}"/>
              </a:ext>
            </a:extLst>
          </p:cNvPr>
          <p:cNvSpPr/>
          <p:nvPr/>
        </p:nvSpPr>
        <p:spPr>
          <a:xfrm>
            <a:off x="11824" y="4935024"/>
            <a:ext cx="2340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Organisme d’accueil</a:t>
            </a:r>
          </a:p>
        </p:txBody>
      </p:sp>
      <p:sp>
        <p:nvSpPr>
          <p:cNvPr id="17" name="Parallélogramme 16">
            <a:extLst>
              <a:ext uri="{FF2B5EF4-FFF2-40B4-BE49-F238E27FC236}">
                <a16:creationId xmlns:a16="http://schemas.microsoft.com/office/drawing/2014/main" id="{9242A2A1-4EA2-4D8C-B1F4-30BECF5B6995}"/>
              </a:ext>
            </a:extLst>
          </p:cNvPr>
          <p:cNvSpPr/>
          <p:nvPr/>
        </p:nvSpPr>
        <p:spPr>
          <a:xfrm>
            <a:off x="4779815" y="4935023"/>
            <a:ext cx="2160000" cy="216000"/>
          </a:xfrm>
          <a:prstGeom prst="parallelogram">
            <a:avLst/>
          </a:prstGeom>
          <a:solidFill>
            <a:srgbClr val="CBD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Analyse et conception</a:t>
            </a:r>
          </a:p>
        </p:txBody>
      </p:sp>
      <p:sp>
        <p:nvSpPr>
          <p:cNvPr id="18" name="Parallélogramme 17">
            <a:extLst>
              <a:ext uri="{FF2B5EF4-FFF2-40B4-BE49-F238E27FC236}">
                <a16:creationId xmlns:a16="http://schemas.microsoft.com/office/drawing/2014/main" id="{0C88B63D-418D-4583-9B1D-93B897067CC7}"/>
              </a:ext>
            </a:extLst>
          </p:cNvPr>
          <p:cNvSpPr/>
          <p:nvPr/>
        </p:nvSpPr>
        <p:spPr>
          <a:xfrm>
            <a:off x="6865020" y="4935023"/>
            <a:ext cx="2278979" cy="216000"/>
          </a:xfrm>
          <a:prstGeom prst="parallelogram">
            <a:avLst/>
          </a:prstGeom>
          <a:solidFill>
            <a:srgbClr val="CBD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Réalisation</a:t>
            </a:r>
          </a:p>
        </p:txBody>
      </p:sp>
      <p:sp>
        <p:nvSpPr>
          <p:cNvPr id="19" name="Parallélogramme 18">
            <a:extLst>
              <a:ext uri="{FF2B5EF4-FFF2-40B4-BE49-F238E27FC236}">
                <a16:creationId xmlns:a16="http://schemas.microsoft.com/office/drawing/2014/main" id="{FA81DDBA-6413-45A2-9AE8-FFC072955211}"/>
              </a:ext>
            </a:extLst>
          </p:cNvPr>
          <p:cNvSpPr/>
          <p:nvPr/>
        </p:nvSpPr>
        <p:spPr>
          <a:xfrm>
            <a:off x="2278979" y="4935023"/>
            <a:ext cx="2556000" cy="216000"/>
          </a:xfrm>
          <a:prstGeom prst="parallelogram">
            <a:avLst/>
          </a:prstGeom>
          <a:solidFill>
            <a:srgbClr val="70B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2"/>
                </a:solidFill>
              </a:rPr>
              <a:t>Contexte générale de projet</a:t>
            </a:r>
          </a:p>
        </p:txBody>
      </p:sp>
    </p:spTree>
    <p:extLst>
      <p:ext uri="{BB962C8B-B14F-4D97-AF65-F5344CB8AC3E}">
        <p14:creationId xmlns:p14="http://schemas.microsoft.com/office/powerpoint/2010/main" val="1592841928"/>
      </p:ext>
    </p:extLst>
  </p:cSld>
  <p:clrMapOvr>
    <a:masterClrMapping/>
  </p:clrMapOvr>
  <p:transition spd="slow">
    <p:wipe/>
  </p:transition>
</p:sld>
</file>

<file path=ppt/theme/theme1.xml><?xml version="1.0" encoding="utf-8"?>
<a:theme xmlns:a="http://schemas.openxmlformats.org/drawingml/2006/main" name="Shift">
  <a:themeElements>
    <a:clrScheme name="Personnalisé 1">
      <a:dk1>
        <a:srgbClr val="FFFFFF"/>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3955</TotalTime>
  <Words>3269</Words>
  <Application>Microsoft Office PowerPoint</Application>
  <PresentationFormat>Affichage à l'écran (16:9)</PresentationFormat>
  <Paragraphs>517</Paragraphs>
  <Slides>36</Slides>
  <Notes>36</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36</vt:i4>
      </vt:variant>
    </vt:vector>
  </HeadingPairs>
  <TitlesOfParts>
    <vt:vector size="43" baseType="lpstr">
      <vt:lpstr>Wingdings</vt:lpstr>
      <vt:lpstr>Segoe UI Light</vt:lpstr>
      <vt:lpstr>noto-serif</vt:lpstr>
      <vt:lpstr>Nunito</vt:lpstr>
      <vt:lpstr>Calibri</vt:lpstr>
      <vt:lpstr>Arial</vt:lpstr>
      <vt:lpstr>Shift</vt:lpstr>
      <vt:lpstr>Système de prédiction des démissions</vt:lpstr>
      <vt:lpstr>Présentation PowerPoint</vt:lpstr>
      <vt:lpstr>Merci pour votre attention</vt:lpstr>
      <vt:lpstr>Introduction générale</vt:lpstr>
      <vt:lpstr>Présentation PowerPoint</vt:lpstr>
      <vt:lpstr>Présentation PowerPoint</vt:lpstr>
      <vt:lpstr>Présentation PowerPoint</vt:lpstr>
      <vt:lpstr>Introduction générale</vt:lpstr>
      <vt:lpstr>Présentation PowerPoint</vt:lpstr>
      <vt:lpstr>Présentation PowerPoint</vt:lpstr>
      <vt:lpstr>Introduction générale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Introduction générale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Merci pour votre attention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Essai d’optimisation des flux logistiques :</dc:title>
  <dc:creator>DELL</dc:creator>
  <cp:lastModifiedBy>Mohammed ELGHANNIOUI</cp:lastModifiedBy>
  <cp:revision>377</cp:revision>
  <dcterms:modified xsi:type="dcterms:W3CDTF">2021-07-13T14:17:16Z</dcterms:modified>
</cp:coreProperties>
</file>