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1"/>
  </p:notesMasterIdLst>
  <p:sldIdLst>
    <p:sldId id="269" r:id="rId2"/>
    <p:sldId id="270" r:id="rId3"/>
    <p:sldId id="271" r:id="rId4"/>
    <p:sldId id="272" r:id="rId5"/>
    <p:sldId id="273" r:id="rId6"/>
    <p:sldId id="274" r:id="rId7"/>
    <p:sldId id="275" r:id="rId8"/>
    <p:sldId id="276"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57" autoAdjust="0"/>
    <p:restoredTop sz="94660"/>
  </p:normalViewPr>
  <p:slideViewPr>
    <p:cSldViewPr snapToGrid="0">
      <p:cViewPr varScale="1">
        <p:scale>
          <a:sx n="73" d="100"/>
          <a:sy n="73" d="100"/>
        </p:scale>
        <p:origin x="-618"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B390BB-1EC7-42F5-AD2F-A304CCF3A229}" type="datetimeFigureOut">
              <a:rPr lang="en-ZA" smtClean="0"/>
              <a:pPr/>
              <a:t>2020/06/28</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0E0A7F-A002-43AA-BE6D-9F5796092F29}" type="slidenum">
              <a:rPr lang="en-ZA" smtClean="0"/>
              <a:pPr/>
              <a:t>‹N°›</a:t>
            </a:fld>
            <a:endParaRPr lang="en-ZA"/>
          </a:p>
        </p:txBody>
      </p:sp>
    </p:spTree>
    <p:extLst>
      <p:ext uri="{BB962C8B-B14F-4D97-AF65-F5344CB8AC3E}">
        <p14:creationId xmlns:p14="http://schemas.microsoft.com/office/powerpoint/2010/main" xmlns="" val="1011771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C971FF-EF28-4195-A575-329446EFAA55}" type="slidenum">
              <a:rPr kumimoji="0" lang="en-U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xmlns=""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C971FF-EF28-4195-A575-329446EFAA55}" type="slidenum">
              <a:rPr kumimoji="0" lang="en-U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xmlns=""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C971FF-EF28-4195-A575-329446EFAA55}" type="slidenum">
              <a:rPr kumimoji="0" lang="en-U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xmlns=""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C971FF-EF28-4195-A575-329446EFAA55}" type="slidenum">
              <a:rPr kumimoji="0" lang="en-U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xmlns=""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C971FF-EF28-4195-A575-329446EFAA55}" type="slidenum">
              <a:rPr kumimoji="0" lang="en-U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xmlns="" val="2812702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C971FF-EF28-4195-A575-329446EFAA55}" type="slidenum">
              <a:rPr kumimoji="0" lang="en-U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xmlns="" val="1503294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C971FF-EF28-4195-A575-329446EFAA55}" type="slidenum">
              <a:rPr kumimoji="0" lang="en-U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xmlns="" val="1364212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A181B6-B371-4031-9CBE-ED0985B01CB6}" type="slidenum">
              <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xmlns="" val="22290528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5019" y="4953000"/>
            <a:ext cx="12197020"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EDF33987-6305-4E2A-BF18-EF013ECE927B}" type="datetimeFigureOut">
              <a:rPr lang="en-US" smtClean="0"/>
              <a:pPr/>
              <a:t>6/28/2020</a:t>
            </a:fld>
            <a:endParaRPr lang="en-US" dirty="0"/>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r>
              <a:rPr lang="en-US" smtClean="0"/>
              <a:t>Add a footer</a:t>
            </a:r>
            <a:endParaRPr lang="en-US" dirty="0"/>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F36C87F6-986D-49E6-AF40-1B3A1EE8064D}" type="slidenum">
              <a:rPr lang="en-US" smtClean="0"/>
              <a:pPr/>
              <a:t>‹N°›</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609600" y="1481330"/>
            <a:ext cx="109728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EDF33987-6305-4E2A-BF18-EF013ECE927B}" type="datetimeFigureOut">
              <a:rPr lang="en-US" smtClean="0"/>
              <a:pPr/>
              <a:t>6/28/2020</a:t>
            </a:fld>
            <a:endParaRPr lang="en-US" dirty="0"/>
          </a:p>
        </p:txBody>
      </p:sp>
      <p:sp>
        <p:nvSpPr>
          <p:cNvPr id="5" name="Espace réservé du pied de page 4"/>
          <p:cNvSpPr>
            <a:spLocks noGrp="1"/>
          </p:cNvSpPr>
          <p:nvPr>
            <p:ph type="ftr" sz="quarter" idx="11"/>
          </p:nvPr>
        </p:nvSpPr>
        <p:spPr/>
        <p:txBody>
          <a:bodyPr/>
          <a:lstStyle>
            <a:extLst/>
          </a:lstStyle>
          <a:p>
            <a:r>
              <a:rPr lang="en-US" smtClean="0"/>
              <a:t>Add a footer</a:t>
            </a:r>
            <a:endParaRPr lang="en-US" dirty="0"/>
          </a:p>
        </p:txBody>
      </p:sp>
      <p:sp>
        <p:nvSpPr>
          <p:cNvPr id="6" name="Espace réservé du numéro de diapositive 5"/>
          <p:cNvSpPr>
            <a:spLocks noGrp="1"/>
          </p:cNvSpPr>
          <p:nvPr>
            <p:ph type="sldNum" sz="quarter" idx="12"/>
          </p:nvPr>
        </p:nvSpPr>
        <p:spPr/>
        <p:txBody>
          <a:bodyPr/>
          <a:lstStyle>
            <a:extLst/>
          </a:lstStyle>
          <a:p>
            <a:fld id="{F36C87F6-986D-49E6-AF40-1B3A1EE8064D}" type="slidenum">
              <a:rPr lang="en-US" smtClean="0"/>
              <a:pPr/>
              <a:t>‹N°›</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125351" y="274641"/>
            <a:ext cx="236996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609600" y="274641"/>
            <a:ext cx="84328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EDF33987-6305-4E2A-BF18-EF013ECE927B}" type="datetimeFigureOut">
              <a:rPr lang="en-US" smtClean="0"/>
              <a:pPr/>
              <a:t>6/28/2020</a:t>
            </a:fld>
            <a:endParaRPr lang="en-US" dirty="0"/>
          </a:p>
        </p:txBody>
      </p:sp>
      <p:sp>
        <p:nvSpPr>
          <p:cNvPr id="5" name="Espace réservé du pied de page 4"/>
          <p:cNvSpPr>
            <a:spLocks noGrp="1"/>
          </p:cNvSpPr>
          <p:nvPr>
            <p:ph type="ftr" sz="quarter" idx="11"/>
          </p:nvPr>
        </p:nvSpPr>
        <p:spPr/>
        <p:txBody>
          <a:bodyPr/>
          <a:lstStyle>
            <a:extLst/>
          </a:lstStyle>
          <a:p>
            <a:r>
              <a:rPr lang="en-US" smtClean="0"/>
              <a:t>Add a footer</a:t>
            </a:r>
            <a:endParaRPr lang="en-US" dirty="0"/>
          </a:p>
        </p:txBody>
      </p:sp>
      <p:sp>
        <p:nvSpPr>
          <p:cNvPr id="6" name="Espace réservé du numéro de diapositive 5"/>
          <p:cNvSpPr>
            <a:spLocks noGrp="1"/>
          </p:cNvSpPr>
          <p:nvPr>
            <p:ph type="sldNum" sz="quarter" idx="12"/>
          </p:nvPr>
        </p:nvSpPr>
        <p:spPr/>
        <p:txBody>
          <a:bodyPr/>
          <a:lstStyle>
            <a:extLst/>
          </a:lstStyle>
          <a:p>
            <a:fld id="{F36C87F6-986D-49E6-AF40-1B3A1EE8064D}" type="slidenum">
              <a:rPr lang="en-US" smtClean="0"/>
              <a:pPr/>
              <a:t>‹N°›</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EDF33987-6305-4E2A-BF18-EF013ECE927B}" type="datetimeFigureOut">
              <a:rPr lang="en-US" smtClean="0"/>
              <a:pPr/>
              <a:t>6/28/2020</a:t>
            </a:fld>
            <a:endParaRPr lang="en-US" dirty="0"/>
          </a:p>
        </p:txBody>
      </p:sp>
      <p:sp>
        <p:nvSpPr>
          <p:cNvPr id="5" name="Espace réservé du pied de page 4"/>
          <p:cNvSpPr>
            <a:spLocks noGrp="1"/>
          </p:cNvSpPr>
          <p:nvPr>
            <p:ph type="ftr" sz="quarter" idx="11"/>
          </p:nvPr>
        </p:nvSpPr>
        <p:spPr/>
        <p:txBody>
          <a:bodyPr/>
          <a:lstStyle>
            <a:extLst/>
          </a:lstStyle>
          <a:p>
            <a:r>
              <a:rPr lang="en-US" smtClean="0"/>
              <a:t>Add a footer</a:t>
            </a:r>
            <a:endParaRPr lang="en-US" dirty="0"/>
          </a:p>
        </p:txBody>
      </p:sp>
      <p:sp>
        <p:nvSpPr>
          <p:cNvPr id="6" name="Espace réservé du numéro de diapositive 5"/>
          <p:cNvSpPr>
            <a:spLocks noGrp="1"/>
          </p:cNvSpPr>
          <p:nvPr>
            <p:ph type="sldNum" sz="quarter" idx="12"/>
          </p:nvPr>
        </p:nvSpPr>
        <p:spPr/>
        <p:txBody>
          <a:bodyPr/>
          <a:lstStyle>
            <a:extLst/>
          </a:lstStyle>
          <a:p>
            <a:fld id="{F36C87F6-986D-49E6-AF40-1B3A1EE8064D}" type="slidenum">
              <a:rPr lang="en-US" smtClean="0"/>
              <a:pPr/>
              <a:t>‹N°›</a:t>
            </a:fld>
            <a:endParaRPr lang="en-US"/>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EDF33987-6305-4E2A-BF18-EF013ECE927B}" type="datetimeFigureOut">
              <a:rPr lang="en-US" smtClean="0"/>
              <a:pPr/>
              <a:t>6/28/2020</a:t>
            </a:fld>
            <a:endParaRPr lang="en-US" dirty="0"/>
          </a:p>
        </p:txBody>
      </p:sp>
      <p:sp>
        <p:nvSpPr>
          <p:cNvPr id="5" name="Espace réservé du pied de page 4"/>
          <p:cNvSpPr>
            <a:spLocks noGrp="1"/>
          </p:cNvSpPr>
          <p:nvPr>
            <p:ph type="ftr" sz="quarter" idx="11"/>
          </p:nvPr>
        </p:nvSpPr>
        <p:spPr/>
        <p:txBody>
          <a:bodyPr/>
          <a:lstStyle>
            <a:extLst/>
          </a:lstStyle>
          <a:p>
            <a:r>
              <a:rPr lang="en-US" smtClean="0"/>
              <a:t>Add a footer</a:t>
            </a:r>
            <a:endParaRPr lang="en-US" dirty="0"/>
          </a:p>
        </p:txBody>
      </p:sp>
      <p:sp>
        <p:nvSpPr>
          <p:cNvPr id="6" name="Espace réservé du numéro de diapositive 5"/>
          <p:cNvSpPr>
            <a:spLocks noGrp="1"/>
          </p:cNvSpPr>
          <p:nvPr>
            <p:ph type="sldNum" sz="quarter" idx="12"/>
          </p:nvPr>
        </p:nvSpPr>
        <p:spPr/>
        <p:txBody>
          <a:bodyPr/>
          <a:lstStyle>
            <a:extLst/>
          </a:lstStyle>
          <a:p>
            <a:fld id="{F36C87F6-986D-49E6-AF40-1B3A1EE8064D}" type="slidenum">
              <a:rPr lang="en-US" smtClean="0"/>
              <a:pPr/>
              <a:t>‹N°›</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2">
        <a:schemeClr val="bg1"/>
      </p:bgRef>
    </p:bg>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EDF33987-6305-4E2A-BF18-EF013ECE927B}" type="datetimeFigureOut">
              <a:rPr lang="en-US" smtClean="0"/>
              <a:pPr/>
              <a:t>6/28/2020</a:t>
            </a:fld>
            <a:endParaRPr lang="en-US" dirty="0"/>
          </a:p>
        </p:txBody>
      </p:sp>
      <p:sp>
        <p:nvSpPr>
          <p:cNvPr id="6" name="Espace réservé du pied de page 5"/>
          <p:cNvSpPr>
            <a:spLocks noGrp="1"/>
          </p:cNvSpPr>
          <p:nvPr>
            <p:ph type="ftr" sz="quarter" idx="11"/>
          </p:nvPr>
        </p:nvSpPr>
        <p:spPr/>
        <p:txBody>
          <a:bodyPr/>
          <a:lstStyle>
            <a:extLst/>
          </a:lstStyle>
          <a:p>
            <a:r>
              <a:rPr lang="en-US" smtClean="0"/>
              <a:t>Add a footer</a:t>
            </a:r>
            <a:endParaRPr lang="en-US" dirty="0"/>
          </a:p>
        </p:txBody>
      </p:sp>
      <p:sp>
        <p:nvSpPr>
          <p:cNvPr id="7" name="Espace réservé du numéro de diapositive 6"/>
          <p:cNvSpPr>
            <a:spLocks noGrp="1"/>
          </p:cNvSpPr>
          <p:nvPr>
            <p:ph type="sldNum" sz="quarter" idx="12"/>
          </p:nvPr>
        </p:nvSpPr>
        <p:spPr/>
        <p:txBody>
          <a:bodyPr/>
          <a:lstStyle>
            <a:extLst/>
          </a:lstStyle>
          <a:p>
            <a:fld id="{F36C87F6-986D-49E6-AF40-1B3A1EE8064D}" type="slidenum">
              <a:rPr lang="en-US" smtClean="0"/>
              <a:pPr/>
              <a:t>‹N°›</a:t>
            </a:fld>
            <a:endParaRPr lang="en-US"/>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109728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EDF33987-6305-4E2A-BF18-EF013ECE927B}" type="datetimeFigureOut">
              <a:rPr lang="en-US" smtClean="0"/>
              <a:pPr/>
              <a:t>6/28/2020</a:t>
            </a:fld>
            <a:endParaRPr lang="en-US" dirty="0"/>
          </a:p>
        </p:txBody>
      </p:sp>
      <p:sp>
        <p:nvSpPr>
          <p:cNvPr id="8" name="Espace réservé du pied de page 7"/>
          <p:cNvSpPr>
            <a:spLocks noGrp="1"/>
          </p:cNvSpPr>
          <p:nvPr>
            <p:ph type="ftr" sz="quarter" idx="11"/>
          </p:nvPr>
        </p:nvSpPr>
        <p:spPr/>
        <p:txBody>
          <a:bodyPr/>
          <a:lstStyle>
            <a:extLst/>
          </a:lstStyle>
          <a:p>
            <a:r>
              <a:rPr lang="en-US" smtClean="0"/>
              <a:t>Add a footer</a:t>
            </a:r>
            <a:endParaRPr lang="en-US" dirty="0"/>
          </a:p>
        </p:txBody>
      </p:sp>
      <p:sp>
        <p:nvSpPr>
          <p:cNvPr id="9" name="Espace réservé du numéro de diapositive 8"/>
          <p:cNvSpPr>
            <a:spLocks noGrp="1"/>
          </p:cNvSpPr>
          <p:nvPr>
            <p:ph type="sldNum" sz="quarter" idx="12"/>
          </p:nvPr>
        </p:nvSpPr>
        <p:spPr/>
        <p:txBody>
          <a:bodyPr/>
          <a:lstStyle>
            <a:extLst/>
          </a:lstStyle>
          <a:p>
            <a:fld id="{F36C87F6-986D-49E6-AF40-1B3A1EE8064D}" type="slidenum">
              <a:rPr lang="en-US" smtClean="0"/>
              <a:pPr/>
              <a:t>‹N°›</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bg>
      <p:bgRef idx="1002">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EDF33987-6305-4E2A-BF18-EF013ECE927B}" type="datetimeFigureOut">
              <a:rPr lang="en-US" smtClean="0"/>
              <a:pPr/>
              <a:t>6/28/2020</a:t>
            </a:fld>
            <a:endParaRPr lang="en-US" dirty="0"/>
          </a:p>
        </p:txBody>
      </p:sp>
      <p:sp>
        <p:nvSpPr>
          <p:cNvPr id="4" name="Espace réservé du pied de page 3"/>
          <p:cNvSpPr>
            <a:spLocks noGrp="1"/>
          </p:cNvSpPr>
          <p:nvPr>
            <p:ph type="ftr" sz="quarter" idx="11"/>
          </p:nvPr>
        </p:nvSpPr>
        <p:spPr/>
        <p:txBody>
          <a:bodyPr/>
          <a:lstStyle>
            <a:extLst/>
          </a:lstStyle>
          <a:p>
            <a:r>
              <a:rPr lang="en-US" smtClean="0"/>
              <a:t>Add a footer</a:t>
            </a:r>
            <a:endParaRPr lang="en-US" dirty="0"/>
          </a:p>
        </p:txBody>
      </p:sp>
      <p:sp>
        <p:nvSpPr>
          <p:cNvPr id="5" name="Espace réservé du numéro de diapositive 4"/>
          <p:cNvSpPr>
            <a:spLocks noGrp="1"/>
          </p:cNvSpPr>
          <p:nvPr>
            <p:ph type="sldNum" sz="quarter" idx="12"/>
          </p:nvPr>
        </p:nvSpPr>
        <p:spPr/>
        <p:txBody>
          <a:bodyPr/>
          <a:lstStyle>
            <a:extLst/>
          </a:lstStyle>
          <a:p>
            <a:fld id="{F36C87F6-986D-49E6-AF40-1B3A1EE8064D}" type="slidenum">
              <a:rPr lang="en-US" smtClean="0"/>
              <a:pPr/>
              <a:t>‹N°›</a:t>
            </a:fld>
            <a:endParaRPr lang="en-US"/>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EDF33987-6305-4E2A-BF18-EF013ECE927B}" type="datetimeFigureOut">
              <a:rPr lang="en-US" smtClean="0"/>
              <a:pPr/>
              <a:t>6/28/2020</a:t>
            </a:fld>
            <a:endParaRPr lang="en-US" dirty="0"/>
          </a:p>
        </p:txBody>
      </p:sp>
      <p:sp>
        <p:nvSpPr>
          <p:cNvPr id="3" name="Espace réservé du pied de page 2"/>
          <p:cNvSpPr>
            <a:spLocks noGrp="1"/>
          </p:cNvSpPr>
          <p:nvPr>
            <p:ph type="ftr" sz="quarter" idx="11"/>
          </p:nvPr>
        </p:nvSpPr>
        <p:spPr/>
        <p:txBody>
          <a:bodyPr/>
          <a:lstStyle>
            <a:extLst/>
          </a:lstStyle>
          <a:p>
            <a:r>
              <a:rPr lang="en-US" smtClean="0"/>
              <a:t>Add a footer</a:t>
            </a:r>
            <a:endParaRPr lang="en-US" dirty="0"/>
          </a:p>
        </p:txBody>
      </p:sp>
      <p:sp>
        <p:nvSpPr>
          <p:cNvPr id="4" name="Espace réservé du numéro de diapositive 3"/>
          <p:cNvSpPr>
            <a:spLocks noGrp="1"/>
          </p:cNvSpPr>
          <p:nvPr>
            <p:ph type="sldNum" sz="quarter" idx="12"/>
          </p:nvPr>
        </p:nvSpPr>
        <p:spPr/>
        <p:txBody>
          <a:bodyPr/>
          <a:lstStyle>
            <a:extLst/>
          </a:lstStyle>
          <a:p>
            <a:fld id="{F36C87F6-986D-49E6-AF40-1B3A1EE8064D}" type="slidenum">
              <a:rPr lang="en-US" smtClean="0"/>
              <a:pPr/>
              <a:t>‹N°›</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8969376" y="6407944"/>
            <a:ext cx="2560320" cy="365760"/>
          </a:xfrm>
        </p:spPr>
        <p:txBody>
          <a:bodyPr/>
          <a:lstStyle>
            <a:extLst/>
          </a:lstStyle>
          <a:p>
            <a:fld id="{EDF33987-6305-4E2A-BF18-EF013ECE927B}" type="datetimeFigureOut">
              <a:rPr lang="en-US" smtClean="0"/>
              <a:pPr/>
              <a:t>6/28/2020</a:t>
            </a:fld>
            <a:endParaRPr lang="en-US" dirty="0"/>
          </a:p>
        </p:txBody>
      </p:sp>
      <p:sp>
        <p:nvSpPr>
          <p:cNvPr id="6" name="Espace réservé du pied de page 5"/>
          <p:cNvSpPr>
            <a:spLocks noGrp="1"/>
          </p:cNvSpPr>
          <p:nvPr>
            <p:ph type="ftr" sz="quarter" idx="11"/>
          </p:nvPr>
        </p:nvSpPr>
        <p:spPr/>
        <p:txBody>
          <a:bodyPr/>
          <a:lstStyle>
            <a:extLst/>
          </a:lstStyle>
          <a:p>
            <a:r>
              <a:rPr lang="en-US" smtClean="0"/>
              <a:t>Add a footer</a:t>
            </a:r>
            <a:endParaRPr lang="en-US" dirty="0"/>
          </a:p>
        </p:txBody>
      </p:sp>
      <p:sp>
        <p:nvSpPr>
          <p:cNvPr id="7" name="Espace réservé du numéro de diapositive 6"/>
          <p:cNvSpPr>
            <a:spLocks noGrp="1"/>
          </p:cNvSpPr>
          <p:nvPr>
            <p:ph type="sldNum" sz="quarter" idx="12"/>
          </p:nvPr>
        </p:nvSpPr>
        <p:spPr/>
        <p:txBody>
          <a:bodyPr/>
          <a:lstStyle>
            <a:extLst/>
          </a:lstStyle>
          <a:p>
            <a:fld id="{F36C87F6-986D-49E6-AF40-1B3A1EE8064D}" type="slidenum">
              <a:rPr lang="en-US" smtClean="0"/>
              <a:pPr/>
              <a:t>‹N°›</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EDF33987-6305-4E2A-BF18-EF013ECE927B}" type="datetimeFigureOut">
              <a:rPr lang="en-US" smtClean="0"/>
              <a:pPr/>
              <a:t>6/28/2020</a:t>
            </a:fld>
            <a:endParaRPr lang="en-US" dirty="0"/>
          </a:p>
        </p:txBody>
      </p:sp>
      <p:sp>
        <p:nvSpPr>
          <p:cNvPr id="6" name="Espace réservé du pied de page 5"/>
          <p:cNvSpPr>
            <a:spLocks noGrp="1"/>
          </p:cNvSpPr>
          <p:nvPr>
            <p:ph type="ftr" sz="quarter" idx="11"/>
          </p:nvPr>
        </p:nvSpPr>
        <p:spPr>
          <a:xfrm>
            <a:off x="5840097" y="6407945"/>
            <a:ext cx="3134241" cy="365125"/>
          </a:xfrm>
        </p:spPr>
        <p:txBody>
          <a:bodyPr/>
          <a:lstStyle>
            <a:lvl1pPr>
              <a:defRPr>
                <a:solidFill>
                  <a:schemeClr val="tx1"/>
                </a:solidFill>
              </a:defRPr>
            </a:lvl1pPr>
            <a:extLst/>
          </a:lstStyle>
          <a:p>
            <a:r>
              <a:rPr lang="en-US" smtClean="0"/>
              <a:t>Add a footer</a:t>
            </a:r>
            <a:endParaRPr lang="en-US" dirty="0"/>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F36C87F6-986D-49E6-AF40-1B3A1EE8064D}" type="slidenum">
              <a:rPr lang="en-US" smtClean="0"/>
              <a:pPr/>
              <a:t>‹N°›</a:t>
            </a:fld>
            <a:endParaRPr lang="en-US"/>
          </a:p>
        </p:txBody>
      </p:sp>
      <p:sp>
        <p:nvSpPr>
          <p:cNvPr id="2" name="Titr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EDF33987-6305-4E2A-BF18-EF013ECE927B}" type="datetimeFigureOut">
              <a:rPr lang="en-US" smtClean="0"/>
              <a:pPr/>
              <a:t>6/28/2020</a:t>
            </a:fld>
            <a:endParaRPr lang="en-US" dirty="0"/>
          </a:p>
        </p:txBody>
      </p:sp>
      <p:sp>
        <p:nvSpPr>
          <p:cNvPr id="22" name="Espace réservé du pied de page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r>
              <a:rPr lang="en-US" smtClean="0"/>
              <a:t>Add a footer</a:t>
            </a:r>
            <a:endParaRPr lang="en-US" dirty="0"/>
          </a:p>
        </p:txBody>
      </p:sp>
      <p:sp>
        <p:nvSpPr>
          <p:cNvPr id="18" name="Espace réservé du numéro de diapositive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F36C87F6-986D-49E6-AF40-1B3A1EE8064D}" type="slidenum">
              <a:rPr lang="en-US" smtClean="0"/>
              <a:pPr/>
              <a:t>‹N°›</a:t>
            </a:fld>
            <a:endParaRPr lang="en-US"/>
          </a:p>
        </p:txBody>
      </p:sp>
      <p:sp>
        <p:nvSpPr>
          <p:cNvPr id="11" name="Rectangle 10"/>
          <p:cNvSpPr/>
          <p:nvPr userDrawn="1"/>
        </p:nvSpPr>
        <p:spPr bwMode="ltGray">
          <a:xfrm>
            <a:off x="1460" y="0"/>
            <a:ext cx="12192127"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med">
    <p:fade/>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New_York_City"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cocl.us/new_york_dataset"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176" y="1619573"/>
            <a:ext cx="12188824" cy="2661725"/>
          </a:xfrm>
        </p:spPr>
        <p:txBody>
          <a:bodyPr>
            <a:normAutofit/>
          </a:bodyPr>
          <a:lstStyle/>
          <a:p>
            <a:pPr algn="ctr"/>
            <a:r>
              <a:rPr lang="en-IN" b="1" dirty="0">
                <a:solidFill>
                  <a:srgbClr val="FF0000"/>
                </a:solidFill>
              </a:rPr>
              <a:t>The Battle of Neighbourhoods</a:t>
            </a:r>
            <a:br>
              <a:rPr lang="en-IN" b="1" dirty="0">
                <a:solidFill>
                  <a:srgbClr val="FF0000"/>
                </a:solidFill>
              </a:rPr>
            </a:br>
            <a:r>
              <a:rPr lang="en-IN" b="1" dirty="0">
                <a:solidFill>
                  <a:srgbClr val="FF0000"/>
                </a:solidFill>
              </a:rPr>
              <a:t>-</a:t>
            </a:r>
            <a:br>
              <a:rPr lang="en-IN" b="1" dirty="0">
                <a:solidFill>
                  <a:srgbClr val="FF0000"/>
                </a:solidFill>
              </a:rPr>
            </a:br>
            <a:r>
              <a:rPr lang="en-IN" b="1" dirty="0">
                <a:solidFill>
                  <a:srgbClr val="FF0000"/>
                </a:solidFill>
              </a:rPr>
              <a:t> Franchise gym location in New York</a:t>
            </a:r>
            <a:endParaRPr lang="en-US" dirty="0">
              <a:solidFill>
                <a:srgbClr val="FF0000"/>
              </a:solidFill>
            </a:endParaRPr>
          </a:p>
        </p:txBody>
      </p:sp>
      <p:sp>
        <p:nvSpPr>
          <p:cNvPr id="3" name="ZoneTexte 2"/>
          <p:cNvSpPr txBox="1"/>
          <p:nvPr/>
        </p:nvSpPr>
        <p:spPr>
          <a:xfrm>
            <a:off x="326571" y="274321"/>
            <a:ext cx="2114681" cy="369332"/>
          </a:xfrm>
          <a:prstGeom prst="rect">
            <a:avLst/>
          </a:prstGeom>
          <a:noFill/>
        </p:spPr>
        <p:txBody>
          <a:bodyPr wrap="none" rtlCol="0">
            <a:spAutoFit/>
          </a:bodyPr>
          <a:lstStyle/>
          <a:p>
            <a:r>
              <a:rPr lang="fr-FR" dirty="0" smtClean="0"/>
              <a:t>Khadija EL GHAZI</a:t>
            </a:r>
            <a:endParaRPr lang="fr-FR" dirty="0"/>
          </a:p>
        </p:txBody>
      </p:sp>
      <p:sp>
        <p:nvSpPr>
          <p:cNvPr id="5" name="ZoneTexte 4"/>
          <p:cNvSpPr txBox="1"/>
          <p:nvPr/>
        </p:nvSpPr>
        <p:spPr>
          <a:xfrm>
            <a:off x="8268788" y="313508"/>
            <a:ext cx="3659976" cy="369332"/>
          </a:xfrm>
          <a:prstGeom prst="rect">
            <a:avLst/>
          </a:prstGeom>
          <a:noFill/>
        </p:spPr>
        <p:txBody>
          <a:bodyPr wrap="none" rtlCol="0">
            <a:spAutoFit/>
          </a:bodyPr>
          <a:lstStyle/>
          <a:p>
            <a:r>
              <a:rPr lang="fr-FR" dirty="0" smtClean="0"/>
              <a:t>Applied Data Science Capstone</a:t>
            </a:r>
            <a:endParaRPr lang="fr-FR" dirty="0"/>
          </a:p>
        </p:txBody>
      </p:sp>
    </p:spTree>
    <p:extLst>
      <p:ext uri="{BB962C8B-B14F-4D97-AF65-F5344CB8AC3E}">
        <p14:creationId xmlns:p14="http://schemas.microsoft.com/office/powerpoint/2010/main" xmlns="" val="288708291"/>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479376" y="1196753"/>
            <a:ext cx="11305256" cy="3065282"/>
          </a:xfrm>
        </p:spPr>
        <p:txBody>
          <a:bodyPr>
            <a:normAutofit fontScale="92500" lnSpcReduction="20000"/>
          </a:bodyPr>
          <a:lstStyle/>
          <a:p>
            <a:r>
              <a:rPr lang="en-ZA" dirty="0"/>
              <a:t>New York City was home to nearly 8.4 million people in 2018, accounting for over 40% of the population of New York State. Due to New York growing in population each year with a finite amount of space, the state of New York is offering incentives to small fitness owners to open gyms/fitness areas in the New York area to get the population to remain fit. The challenge is to ensure the need for gyms and thus the reason all gym franchises are looking to do an in-depth study of the New York area and determine the best possible solution/area to open a gym. </a:t>
            </a:r>
          </a:p>
        </p:txBody>
      </p:sp>
      <p:sp>
        <p:nvSpPr>
          <p:cNvPr id="3" name="Title 2"/>
          <p:cNvSpPr>
            <a:spLocks noGrp="1"/>
          </p:cNvSpPr>
          <p:nvPr>
            <p:ph type="title"/>
          </p:nvPr>
        </p:nvSpPr>
        <p:spPr>
          <a:xfrm>
            <a:off x="335360" y="260648"/>
            <a:ext cx="11593288" cy="691480"/>
          </a:xfrm>
        </p:spPr>
        <p:txBody>
          <a:bodyPr>
            <a:normAutofit fontScale="90000"/>
          </a:bodyPr>
          <a:lstStyle/>
          <a:p>
            <a:r>
              <a:rPr lang="en-IN" b="1" dirty="0">
                <a:solidFill>
                  <a:srgbClr val="FF0000"/>
                </a:solidFill>
              </a:rPr>
              <a:t>Introduction: </a:t>
            </a:r>
            <a:endParaRPr lang="en-IN" dirty="0">
              <a:solidFill>
                <a:srgbClr val="FF0000"/>
              </a:solidFill>
            </a:endParaRPr>
          </a:p>
        </p:txBody>
      </p:sp>
      <p:pic>
        <p:nvPicPr>
          <p:cNvPr id="1026" name="Picture 2" descr="Gym Icon Stock Photos, Pictures &amp; Royalty-Free Images - iStock">
            <a:extLst>
              <a:ext uri="{FF2B5EF4-FFF2-40B4-BE49-F238E27FC236}">
                <a16:creationId xmlns:a16="http://schemas.microsoft.com/office/drawing/2014/main" xmlns="" id="{E2422046-BD1E-42AB-B1E6-3B6D4420C997}"/>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781081" y="4262035"/>
            <a:ext cx="2197853" cy="219785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46953034"/>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23392" y="1628800"/>
            <a:ext cx="10729192" cy="4343400"/>
          </a:xfrm>
        </p:spPr>
        <p:txBody>
          <a:bodyPr>
            <a:normAutofit fontScale="85000" lnSpcReduction="20000"/>
          </a:bodyPr>
          <a:lstStyle/>
          <a:p>
            <a:r>
              <a:rPr lang="en-ZA" dirty="0">
                <a:solidFill>
                  <a:schemeClr val="bg1"/>
                </a:solidFill>
              </a:rPr>
              <a:t>A new gym franchise is looking to open a gym in one of New York’s neighbourhoods. The franchise does not understand the area and the availability of gyms in each neighbourhood and requires an investigation to take place in order to determine the best place for the franchise to open a new gym based on the decision metrics below.</a:t>
            </a:r>
          </a:p>
          <a:p>
            <a:pPr marL="45720" indent="0">
              <a:buNone/>
            </a:pPr>
            <a:r>
              <a:rPr lang="en-ZA" i="1" u="sng" dirty="0">
                <a:solidFill>
                  <a:schemeClr val="bg1"/>
                </a:solidFill>
              </a:rPr>
              <a:t>Decision Metrics:</a:t>
            </a:r>
          </a:p>
          <a:p>
            <a:pPr marL="502920" indent="-457200">
              <a:buAutoNum type="arabicPeriod"/>
            </a:pPr>
            <a:r>
              <a:rPr lang="en-ZA" dirty="0">
                <a:solidFill>
                  <a:schemeClr val="bg1"/>
                </a:solidFill>
              </a:rPr>
              <a:t>Density of people for each Borough</a:t>
            </a:r>
          </a:p>
          <a:p>
            <a:pPr marL="502920" indent="-457200">
              <a:buAutoNum type="arabicPeriod"/>
            </a:pPr>
            <a:r>
              <a:rPr lang="en-ZA" dirty="0">
                <a:solidFill>
                  <a:schemeClr val="bg1"/>
                </a:solidFill>
              </a:rPr>
              <a:t>Number of Neighbourhoods in each Borough</a:t>
            </a:r>
          </a:p>
          <a:p>
            <a:pPr marL="502920" indent="-457200">
              <a:buAutoNum type="arabicPeriod"/>
            </a:pPr>
            <a:r>
              <a:rPr lang="en-ZA" dirty="0">
                <a:solidFill>
                  <a:schemeClr val="bg1"/>
                </a:solidFill>
              </a:rPr>
              <a:t>Number of gyms in each Borough</a:t>
            </a:r>
          </a:p>
          <a:p>
            <a:pPr marL="502920" indent="-457200">
              <a:buAutoNum type="arabicPeriod"/>
            </a:pPr>
            <a:r>
              <a:rPr lang="en-ZA" dirty="0">
                <a:solidFill>
                  <a:schemeClr val="bg1"/>
                </a:solidFill>
              </a:rPr>
              <a:t>Gyms in the Neighbourhood with the best density metric per gym</a:t>
            </a:r>
          </a:p>
          <a:p>
            <a:pPr marL="502920" indent="-457200">
              <a:buAutoNum type="arabicPeriod"/>
            </a:pPr>
            <a:r>
              <a:rPr lang="en-ZA" dirty="0">
                <a:solidFill>
                  <a:schemeClr val="bg1"/>
                </a:solidFill>
              </a:rPr>
              <a:t>Cluster Gyms in Neighbourhood with the best density metric per gym</a:t>
            </a:r>
          </a:p>
        </p:txBody>
      </p:sp>
      <p:sp>
        <p:nvSpPr>
          <p:cNvPr id="3" name="Title 2"/>
          <p:cNvSpPr>
            <a:spLocks noGrp="1"/>
          </p:cNvSpPr>
          <p:nvPr>
            <p:ph type="title"/>
          </p:nvPr>
        </p:nvSpPr>
        <p:spPr>
          <a:xfrm>
            <a:off x="191344" y="260648"/>
            <a:ext cx="11737304" cy="691480"/>
          </a:xfrm>
        </p:spPr>
        <p:txBody>
          <a:bodyPr>
            <a:normAutofit fontScale="90000"/>
          </a:bodyPr>
          <a:lstStyle/>
          <a:p>
            <a:r>
              <a:rPr lang="en-IN" b="1" dirty="0">
                <a:solidFill>
                  <a:srgbClr val="FF0000"/>
                </a:solidFill>
              </a:rPr>
              <a:t>Problem:</a:t>
            </a:r>
            <a:endParaRPr lang="en-IN" dirty="0">
              <a:solidFill>
                <a:srgbClr val="FF0000"/>
              </a:solidFill>
            </a:endParaRPr>
          </a:p>
        </p:txBody>
      </p:sp>
    </p:spTree>
    <p:extLst>
      <p:ext uri="{BB962C8B-B14F-4D97-AF65-F5344CB8AC3E}">
        <p14:creationId xmlns:p14="http://schemas.microsoft.com/office/powerpoint/2010/main" xmlns="" val="1192260098"/>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half" idx="1"/>
          </p:nvPr>
        </p:nvSpPr>
        <p:spPr>
          <a:xfrm>
            <a:off x="174276" y="1196752"/>
            <a:ext cx="11809312" cy="5400600"/>
          </a:xfrm>
        </p:spPr>
        <p:txBody>
          <a:bodyPr>
            <a:normAutofit lnSpcReduction="10000"/>
          </a:bodyPr>
          <a:lstStyle/>
          <a:p>
            <a:r>
              <a:rPr lang="en-ZA" dirty="0">
                <a:solidFill>
                  <a:schemeClr val="bg1"/>
                </a:solidFill>
              </a:rPr>
              <a:t>For the investigation, the following data sources will be used:</a:t>
            </a:r>
          </a:p>
          <a:p>
            <a:pPr marL="502920" lvl="0" indent="-457200">
              <a:buFont typeface="+mj-lt"/>
              <a:buAutoNum type="arabicPeriod"/>
            </a:pPr>
            <a:r>
              <a:rPr lang="en-ZA" dirty="0">
                <a:solidFill>
                  <a:schemeClr val="bg1"/>
                </a:solidFill>
              </a:rPr>
              <a:t>Wikipedia to obtain density of each Borough in New York city. </a:t>
            </a:r>
          </a:p>
          <a:p>
            <a:pPr lvl="1"/>
            <a:r>
              <a:rPr lang="en-ZA" dirty="0">
                <a:solidFill>
                  <a:schemeClr val="bg1"/>
                </a:solidFill>
              </a:rPr>
              <a:t>Source: </a:t>
            </a:r>
            <a:r>
              <a:rPr lang="en-ZA" u="sng" dirty="0">
                <a:solidFill>
                  <a:schemeClr val="bg1"/>
                </a:solidFill>
                <a:hlinkClick r:id="rId3"/>
              </a:rPr>
              <a:t>https://en.wikipedia.org/wiki/New_York_City</a:t>
            </a:r>
            <a:endParaRPr lang="en-ZA" dirty="0">
              <a:solidFill>
                <a:schemeClr val="bg1"/>
              </a:solidFill>
            </a:endParaRPr>
          </a:p>
          <a:p>
            <a:pPr lvl="1"/>
            <a:r>
              <a:rPr lang="en-ZA" dirty="0">
                <a:solidFill>
                  <a:schemeClr val="bg1"/>
                </a:solidFill>
              </a:rPr>
              <a:t>Description: New York Boroughs and the density of each Borough in the New York area.</a:t>
            </a:r>
          </a:p>
          <a:p>
            <a:pPr marL="502920" indent="-457200">
              <a:buFont typeface="+mj-lt"/>
              <a:buAutoNum type="arabicPeriod"/>
            </a:pPr>
            <a:r>
              <a:rPr lang="en-ZA" dirty="0">
                <a:solidFill>
                  <a:schemeClr val="bg1"/>
                </a:solidFill>
              </a:rPr>
              <a:t> New York City data that contains list Boroughs, Neighbourhoods along with their latitude and longitude.</a:t>
            </a:r>
          </a:p>
          <a:p>
            <a:pPr lvl="1"/>
            <a:r>
              <a:rPr lang="en-ZA" dirty="0">
                <a:solidFill>
                  <a:schemeClr val="bg1"/>
                </a:solidFill>
              </a:rPr>
              <a:t>Source: </a:t>
            </a:r>
            <a:r>
              <a:rPr lang="en-ZA" u="sng" dirty="0">
                <a:solidFill>
                  <a:schemeClr val="bg1"/>
                </a:solidFill>
                <a:hlinkClick r:id="rId4"/>
              </a:rPr>
              <a:t>https://cocl.us/new_york_dataset</a:t>
            </a:r>
            <a:endParaRPr lang="en-ZA" dirty="0">
              <a:solidFill>
                <a:schemeClr val="bg1"/>
              </a:solidFill>
            </a:endParaRPr>
          </a:p>
          <a:p>
            <a:pPr lvl="1"/>
            <a:r>
              <a:rPr lang="en-ZA" dirty="0">
                <a:solidFill>
                  <a:schemeClr val="bg1"/>
                </a:solidFill>
              </a:rPr>
              <a:t>This contains the data as mentioned above and will be used for investigating the Borough and Neighbourhoods using Foursquare API.</a:t>
            </a:r>
          </a:p>
          <a:p>
            <a:pPr marL="502920" lvl="0" indent="-457200">
              <a:buFont typeface="+mj-lt"/>
              <a:buAutoNum type="arabicPeriod"/>
            </a:pPr>
            <a:r>
              <a:rPr lang="en-ZA" dirty="0">
                <a:solidFill>
                  <a:schemeClr val="bg1"/>
                </a:solidFill>
              </a:rPr>
              <a:t>Gyms in each neighbourhood of New York city.</a:t>
            </a:r>
          </a:p>
          <a:p>
            <a:pPr lvl="1"/>
            <a:r>
              <a:rPr lang="en-ZA" dirty="0">
                <a:solidFill>
                  <a:schemeClr val="bg1"/>
                </a:solidFill>
              </a:rPr>
              <a:t>Source: Foursquare API</a:t>
            </a:r>
          </a:p>
          <a:p>
            <a:pPr lvl="1"/>
            <a:r>
              <a:rPr lang="en-ZA" dirty="0">
                <a:solidFill>
                  <a:schemeClr val="bg1"/>
                </a:solidFill>
              </a:rPr>
              <a:t>The API will return all known gyms in each Borough and Neighbourhood.</a:t>
            </a:r>
          </a:p>
        </p:txBody>
      </p:sp>
      <p:sp>
        <p:nvSpPr>
          <p:cNvPr id="4" name="Title 3"/>
          <p:cNvSpPr>
            <a:spLocks noGrp="1"/>
          </p:cNvSpPr>
          <p:nvPr>
            <p:ph type="title"/>
          </p:nvPr>
        </p:nvSpPr>
        <p:spPr>
          <a:xfrm>
            <a:off x="191344" y="260648"/>
            <a:ext cx="11809312" cy="691480"/>
          </a:xfrm>
        </p:spPr>
        <p:txBody>
          <a:bodyPr>
            <a:normAutofit fontScale="90000"/>
          </a:bodyPr>
          <a:lstStyle/>
          <a:p>
            <a:r>
              <a:rPr lang="en-IN" b="1" dirty="0">
                <a:solidFill>
                  <a:srgbClr val="FF0000"/>
                </a:solidFill>
              </a:rPr>
              <a:t>Data Section:</a:t>
            </a:r>
            <a:endParaRPr lang="en-IN" dirty="0">
              <a:solidFill>
                <a:srgbClr val="FF0000"/>
              </a:solidFill>
            </a:endParaRPr>
          </a:p>
        </p:txBody>
      </p:sp>
    </p:spTree>
    <p:extLst>
      <p:ext uri="{BB962C8B-B14F-4D97-AF65-F5344CB8AC3E}">
        <p14:creationId xmlns:p14="http://schemas.microsoft.com/office/powerpoint/2010/main" xmlns="" val="883091254"/>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191344" y="1268760"/>
            <a:ext cx="11809312" cy="5400600"/>
          </a:xfrm>
        </p:spPr>
        <p:txBody>
          <a:bodyPr>
            <a:normAutofit fontScale="85000" lnSpcReduction="10000"/>
          </a:bodyPr>
          <a:lstStyle/>
          <a:p>
            <a:pPr marL="502920" indent="-457200" algn="just">
              <a:buFont typeface="+mj-lt"/>
              <a:buAutoNum type="arabicPeriod"/>
            </a:pPr>
            <a:r>
              <a:rPr lang="en-IN" dirty="0">
                <a:solidFill>
                  <a:schemeClr val="bg1"/>
                </a:solidFill>
              </a:rPr>
              <a:t>We begin by collecting the New York city data from the following link "</a:t>
            </a:r>
            <a:r>
              <a:rPr lang="en-IN" dirty="0">
                <a:solidFill>
                  <a:schemeClr val="bg1"/>
                </a:solidFill>
                <a:hlinkClick r:id="rId3"/>
              </a:rPr>
              <a:t>https://cocl.us/</a:t>
            </a:r>
            <a:r>
              <a:rPr lang="en-IN" dirty="0" err="1">
                <a:solidFill>
                  <a:schemeClr val="bg1"/>
                </a:solidFill>
                <a:hlinkClick r:id="rId3"/>
              </a:rPr>
              <a:t>new_york_dataset</a:t>
            </a:r>
            <a:r>
              <a:rPr lang="en-IN" dirty="0">
                <a:solidFill>
                  <a:schemeClr val="bg1"/>
                </a:solidFill>
                <a:hlinkClick r:id="rId3"/>
              </a:rPr>
              <a:t>“</a:t>
            </a:r>
            <a:endParaRPr lang="en-IN" dirty="0">
              <a:solidFill>
                <a:schemeClr val="bg1"/>
              </a:solidFill>
            </a:endParaRPr>
          </a:p>
          <a:p>
            <a:pPr marL="502920" indent="-457200" algn="just">
              <a:buFont typeface="+mj-lt"/>
              <a:buAutoNum type="arabicPeriod"/>
            </a:pPr>
            <a:r>
              <a:rPr lang="en-IN" dirty="0">
                <a:solidFill>
                  <a:schemeClr val="bg1"/>
                </a:solidFill>
              </a:rPr>
              <a:t>We will find all venues for each neighbourhood using Foursquare API.</a:t>
            </a:r>
          </a:p>
          <a:p>
            <a:pPr marL="502920" indent="-457200" algn="just">
              <a:buFont typeface="+mj-lt"/>
              <a:buAutoNum type="arabicPeriod"/>
            </a:pPr>
            <a:r>
              <a:rPr lang="en-IN" dirty="0">
                <a:solidFill>
                  <a:schemeClr val="bg1"/>
                </a:solidFill>
              </a:rPr>
              <a:t>We will then filter out all venues with Indian restaurant for further analysis.</a:t>
            </a:r>
          </a:p>
          <a:p>
            <a:pPr marL="502920" indent="-457200" algn="just">
              <a:buFont typeface="+mj-lt"/>
              <a:buAutoNum type="arabicPeriod"/>
            </a:pPr>
            <a:r>
              <a:rPr lang="en-IN" dirty="0">
                <a:solidFill>
                  <a:schemeClr val="bg1"/>
                </a:solidFill>
              </a:rPr>
              <a:t>Next using Foursquare API, we will find the Ratings, Tips, and Number of Likes for all the Indian Restaurants.</a:t>
            </a:r>
          </a:p>
          <a:p>
            <a:pPr marL="502920" indent="-457200" algn="just">
              <a:buFont typeface="+mj-lt"/>
              <a:buAutoNum type="arabicPeriod"/>
            </a:pPr>
            <a:r>
              <a:rPr lang="en-IN" dirty="0">
                <a:solidFill>
                  <a:schemeClr val="bg1"/>
                </a:solidFill>
              </a:rPr>
              <a:t>We will then sort Neighbourhoods and Borough the data keeping Ratings as the constraint.</a:t>
            </a:r>
          </a:p>
          <a:p>
            <a:pPr marL="502920" indent="-457200" algn="just">
              <a:buFont typeface="+mj-lt"/>
              <a:buAutoNum type="arabicPeriod"/>
            </a:pPr>
            <a:r>
              <a:rPr lang="en-IN" dirty="0">
                <a:solidFill>
                  <a:schemeClr val="bg1"/>
                </a:solidFill>
              </a:rPr>
              <a:t>Next we will consider all the neighbourhoods with average rating greater or equal 9.0 to visualize on map.</a:t>
            </a:r>
          </a:p>
          <a:p>
            <a:pPr marL="502920" indent="-457200" algn="just">
              <a:buFont typeface="+mj-lt"/>
              <a:buAutoNum type="arabicPeriod"/>
            </a:pPr>
            <a:r>
              <a:rPr lang="en-IN" dirty="0">
                <a:solidFill>
                  <a:schemeClr val="bg1"/>
                </a:solidFill>
              </a:rPr>
              <a:t>We will join this dataset to original New York data to get longitude and latitude.</a:t>
            </a:r>
          </a:p>
          <a:p>
            <a:pPr marL="502920" indent="-457200" algn="just">
              <a:buFont typeface="+mj-lt"/>
              <a:buAutoNum type="arabicPeriod"/>
            </a:pPr>
            <a:r>
              <a:rPr lang="en-IN" dirty="0">
                <a:solidFill>
                  <a:schemeClr val="bg1"/>
                </a:solidFill>
              </a:rPr>
              <a:t>Finally, we will visualize the Neighbourhoods and Borough based on average            Rating using python’s Folium library.</a:t>
            </a:r>
          </a:p>
        </p:txBody>
      </p:sp>
      <p:sp>
        <p:nvSpPr>
          <p:cNvPr id="5" name="Title 4"/>
          <p:cNvSpPr>
            <a:spLocks noGrp="1"/>
          </p:cNvSpPr>
          <p:nvPr>
            <p:ph type="title"/>
          </p:nvPr>
        </p:nvSpPr>
        <p:spPr>
          <a:xfrm>
            <a:off x="191344" y="260648"/>
            <a:ext cx="11809312" cy="691480"/>
          </a:xfrm>
        </p:spPr>
        <p:txBody>
          <a:bodyPr>
            <a:normAutofit fontScale="90000"/>
          </a:bodyPr>
          <a:lstStyle/>
          <a:p>
            <a:r>
              <a:rPr lang="en-IN" b="1" dirty="0">
                <a:solidFill>
                  <a:srgbClr val="FF0000"/>
                </a:solidFill>
              </a:rPr>
              <a:t>Methodology:</a:t>
            </a:r>
            <a:endParaRPr lang="en-IN" dirty="0">
              <a:solidFill>
                <a:srgbClr val="FF0000"/>
              </a:solidFill>
            </a:endParaRPr>
          </a:p>
        </p:txBody>
      </p:sp>
    </p:spTree>
    <p:extLst>
      <p:ext uri="{BB962C8B-B14F-4D97-AF65-F5344CB8AC3E}">
        <p14:creationId xmlns:p14="http://schemas.microsoft.com/office/powerpoint/2010/main" xmlns="" val="48973059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1344" y="260648"/>
            <a:ext cx="11809312" cy="691480"/>
          </a:xfrm>
        </p:spPr>
        <p:txBody>
          <a:bodyPr>
            <a:normAutofit fontScale="90000"/>
          </a:bodyPr>
          <a:lstStyle/>
          <a:p>
            <a:r>
              <a:rPr lang="en-IN" b="1" dirty="0">
                <a:solidFill>
                  <a:srgbClr val="FF0000"/>
                </a:solidFill>
              </a:rPr>
              <a:t>Key findings:</a:t>
            </a:r>
            <a:endParaRPr lang="en-IN" dirty="0">
              <a:solidFill>
                <a:srgbClr val="FF0000"/>
              </a:solidFill>
            </a:endParaRPr>
          </a:p>
        </p:txBody>
      </p:sp>
      <p:pic>
        <p:nvPicPr>
          <p:cNvPr id="7" name="Picture 6">
            <a:extLst>
              <a:ext uri="{FF2B5EF4-FFF2-40B4-BE49-F238E27FC236}">
                <a16:creationId xmlns:a16="http://schemas.microsoft.com/office/drawing/2014/main" xmlns="" id="{C7842FF9-05B7-457C-8E32-24A8E46C74CF}"/>
              </a:ext>
            </a:extLst>
          </p:cNvPr>
          <p:cNvPicPr/>
          <p:nvPr/>
        </p:nvPicPr>
        <p:blipFill>
          <a:blip r:embed="rId3"/>
          <a:stretch>
            <a:fillRect/>
          </a:stretch>
        </p:blipFill>
        <p:spPr>
          <a:xfrm>
            <a:off x="191344" y="1184602"/>
            <a:ext cx="5731510" cy="3886835"/>
          </a:xfrm>
          <a:prstGeom prst="rect">
            <a:avLst/>
          </a:prstGeom>
          <a:ln>
            <a:solidFill>
              <a:schemeClr val="tx1"/>
            </a:solidFill>
          </a:ln>
        </p:spPr>
      </p:pic>
      <p:pic>
        <p:nvPicPr>
          <p:cNvPr id="8" name="Picture 7">
            <a:extLst>
              <a:ext uri="{FF2B5EF4-FFF2-40B4-BE49-F238E27FC236}">
                <a16:creationId xmlns:a16="http://schemas.microsoft.com/office/drawing/2014/main" xmlns="" id="{4B8C2522-F076-4196-A256-2F23313DCCD5}"/>
              </a:ext>
            </a:extLst>
          </p:cNvPr>
          <p:cNvPicPr/>
          <p:nvPr/>
        </p:nvPicPr>
        <p:blipFill>
          <a:blip r:embed="rId4"/>
          <a:stretch>
            <a:fillRect/>
          </a:stretch>
        </p:blipFill>
        <p:spPr>
          <a:xfrm>
            <a:off x="6096000" y="1184602"/>
            <a:ext cx="5731510" cy="3933190"/>
          </a:xfrm>
          <a:prstGeom prst="rect">
            <a:avLst/>
          </a:prstGeom>
          <a:ln>
            <a:solidFill>
              <a:schemeClr val="tx1"/>
            </a:solidFill>
          </a:ln>
        </p:spPr>
      </p:pic>
      <p:sp>
        <p:nvSpPr>
          <p:cNvPr id="4" name="Speech Bubble: Rectangle with Corners Rounded 3">
            <a:extLst>
              <a:ext uri="{FF2B5EF4-FFF2-40B4-BE49-F238E27FC236}">
                <a16:creationId xmlns:a16="http://schemas.microsoft.com/office/drawing/2014/main" xmlns="" id="{334D6C00-0E4F-4D59-B66F-49870FD633FB}"/>
              </a:ext>
            </a:extLst>
          </p:cNvPr>
          <p:cNvSpPr/>
          <p:nvPr/>
        </p:nvSpPr>
        <p:spPr>
          <a:xfrm>
            <a:off x="5788617" y="5339166"/>
            <a:ext cx="4285281" cy="1258186"/>
          </a:xfrm>
          <a:prstGeom prst="wedgeRoundRectCallout">
            <a:avLst>
              <a:gd name="adj1" fmla="val -19205"/>
              <a:gd name="adj2" fmla="val -88395"/>
              <a:gd name="adj3" fmla="val 16667"/>
            </a:avLst>
          </a:prstGeom>
          <a:solidFill>
            <a:schemeClr val="bg1"/>
          </a:solidFill>
          <a:ln w="28575">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ZA" sz="2400"/>
          </a:p>
        </p:txBody>
      </p:sp>
      <p:sp>
        <p:nvSpPr>
          <p:cNvPr id="9" name="TextBox 8">
            <a:extLst>
              <a:ext uri="{FF2B5EF4-FFF2-40B4-BE49-F238E27FC236}">
                <a16:creationId xmlns:a16="http://schemas.microsoft.com/office/drawing/2014/main" xmlns="" id="{4642EDD5-9FF7-4C25-B666-D5BA9B7ACB8C}"/>
              </a:ext>
            </a:extLst>
          </p:cNvPr>
          <p:cNvSpPr txBox="1"/>
          <p:nvPr/>
        </p:nvSpPr>
        <p:spPr>
          <a:xfrm>
            <a:off x="5922854" y="5478651"/>
            <a:ext cx="4003810" cy="757130"/>
          </a:xfrm>
          <a:prstGeom prst="rect">
            <a:avLst/>
          </a:prstGeom>
          <a:noFill/>
          <a:ln>
            <a:solidFill>
              <a:schemeClr val="bg2"/>
            </a:solidFill>
          </a:ln>
        </p:spPr>
        <p:txBody>
          <a:bodyPr wrap="square" rtlCol="0">
            <a:spAutoFit/>
          </a:bodyPr>
          <a:lstStyle/>
          <a:p>
            <a:pPr>
              <a:lnSpc>
                <a:spcPct val="90000"/>
              </a:lnSpc>
            </a:pPr>
            <a:r>
              <a:rPr lang="en-ZA" sz="1600" dirty="0"/>
              <a:t>Manhattan has the best population density per gym allowing for best chance of obtaining gym goers</a:t>
            </a:r>
          </a:p>
        </p:txBody>
      </p:sp>
    </p:spTree>
    <p:extLst>
      <p:ext uri="{BB962C8B-B14F-4D97-AF65-F5344CB8AC3E}">
        <p14:creationId xmlns:p14="http://schemas.microsoft.com/office/powerpoint/2010/main" xmlns="" val="3896736410"/>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1344" y="260648"/>
            <a:ext cx="11809312" cy="691480"/>
          </a:xfrm>
        </p:spPr>
        <p:txBody>
          <a:bodyPr>
            <a:normAutofit fontScale="90000"/>
          </a:bodyPr>
          <a:lstStyle/>
          <a:p>
            <a:r>
              <a:rPr lang="en-IN" b="1" dirty="0">
                <a:solidFill>
                  <a:srgbClr val="FF0000"/>
                </a:solidFill>
              </a:rPr>
              <a:t>Key findings:</a:t>
            </a:r>
            <a:endParaRPr lang="en-IN" dirty="0">
              <a:solidFill>
                <a:srgbClr val="FF0000"/>
              </a:solidFill>
            </a:endParaRPr>
          </a:p>
        </p:txBody>
      </p:sp>
      <p:pic>
        <p:nvPicPr>
          <p:cNvPr id="10" name="Picture 9">
            <a:extLst>
              <a:ext uri="{FF2B5EF4-FFF2-40B4-BE49-F238E27FC236}">
                <a16:creationId xmlns:a16="http://schemas.microsoft.com/office/drawing/2014/main" xmlns="" id="{BA8646EA-99F2-4B24-9ECE-0FBACBBF7606}"/>
              </a:ext>
            </a:extLst>
          </p:cNvPr>
          <p:cNvPicPr/>
          <p:nvPr/>
        </p:nvPicPr>
        <p:blipFill>
          <a:blip r:embed="rId3"/>
          <a:stretch>
            <a:fillRect/>
          </a:stretch>
        </p:blipFill>
        <p:spPr>
          <a:xfrm>
            <a:off x="364489" y="1092920"/>
            <a:ext cx="9484683" cy="5199391"/>
          </a:xfrm>
          <a:prstGeom prst="rect">
            <a:avLst/>
          </a:prstGeom>
          <a:ln>
            <a:solidFill>
              <a:sysClr val="windowText" lastClr="000000"/>
            </a:solidFill>
          </a:ln>
        </p:spPr>
      </p:pic>
      <p:sp>
        <p:nvSpPr>
          <p:cNvPr id="11" name="Speech Bubble: Rectangle with Corners Rounded 10">
            <a:extLst>
              <a:ext uri="{FF2B5EF4-FFF2-40B4-BE49-F238E27FC236}">
                <a16:creationId xmlns:a16="http://schemas.microsoft.com/office/drawing/2014/main" xmlns="" id="{812D5652-3856-4950-AD48-97EFAC73DDB0}"/>
              </a:ext>
            </a:extLst>
          </p:cNvPr>
          <p:cNvSpPr/>
          <p:nvPr/>
        </p:nvSpPr>
        <p:spPr>
          <a:xfrm>
            <a:off x="7811145" y="1573078"/>
            <a:ext cx="4285281" cy="1053885"/>
          </a:xfrm>
          <a:prstGeom prst="wedgeRoundRectCallout">
            <a:avLst>
              <a:gd name="adj1" fmla="val -117758"/>
              <a:gd name="adj2" fmla="val 40328"/>
              <a:gd name="adj3" fmla="val 16667"/>
            </a:avLst>
          </a:prstGeom>
          <a:solidFill>
            <a:schemeClr val="bg1"/>
          </a:solidFill>
          <a:ln w="28575">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ZA" sz="2400"/>
          </a:p>
        </p:txBody>
      </p:sp>
      <p:sp>
        <p:nvSpPr>
          <p:cNvPr id="12" name="TextBox 11">
            <a:extLst>
              <a:ext uri="{FF2B5EF4-FFF2-40B4-BE49-F238E27FC236}">
                <a16:creationId xmlns:a16="http://schemas.microsoft.com/office/drawing/2014/main" xmlns="" id="{F7D48602-D685-4945-92DD-C2F8E6E20CE3}"/>
              </a:ext>
            </a:extLst>
          </p:cNvPr>
          <p:cNvSpPr txBox="1"/>
          <p:nvPr/>
        </p:nvSpPr>
        <p:spPr>
          <a:xfrm>
            <a:off x="7945382" y="1712563"/>
            <a:ext cx="4003810" cy="757130"/>
          </a:xfrm>
          <a:prstGeom prst="rect">
            <a:avLst/>
          </a:prstGeom>
          <a:noFill/>
          <a:ln>
            <a:solidFill>
              <a:schemeClr val="bg2"/>
            </a:solidFill>
          </a:ln>
        </p:spPr>
        <p:txBody>
          <a:bodyPr wrap="square" rtlCol="0">
            <a:spAutoFit/>
          </a:bodyPr>
          <a:lstStyle/>
          <a:p>
            <a:pPr>
              <a:lnSpc>
                <a:spcPct val="90000"/>
              </a:lnSpc>
            </a:pPr>
            <a:r>
              <a:rPr lang="en-ZA" sz="1600" dirty="0"/>
              <a:t>Manhattan density of gyms is well spread for robust analysis of gyms in the Manhattan area.</a:t>
            </a:r>
          </a:p>
        </p:txBody>
      </p:sp>
    </p:spTree>
    <p:extLst>
      <p:ext uri="{BB962C8B-B14F-4D97-AF65-F5344CB8AC3E}">
        <p14:creationId xmlns:p14="http://schemas.microsoft.com/office/powerpoint/2010/main" xmlns="" val="1528651110"/>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1344" y="260648"/>
            <a:ext cx="11809312" cy="691480"/>
          </a:xfrm>
        </p:spPr>
        <p:txBody>
          <a:bodyPr>
            <a:normAutofit fontScale="90000"/>
          </a:bodyPr>
          <a:lstStyle/>
          <a:p>
            <a:r>
              <a:rPr lang="en-IN" b="1" dirty="0">
                <a:solidFill>
                  <a:srgbClr val="FF0000"/>
                </a:solidFill>
              </a:rPr>
              <a:t>Key findings:</a:t>
            </a:r>
            <a:endParaRPr lang="en-IN" dirty="0">
              <a:solidFill>
                <a:srgbClr val="FF0000"/>
              </a:solidFill>
            </a:endParaRPr>
          </a:p>
        </p:txBody>
      </p:sp>
      <p:pic>
        <p:nvPicPr>
          <p:cNvPr id="6" name="Picture 5">
            <a:extLst>
              <a:ext uri="{FF2B5EF4-FFF2-40B4-BE49-F238E27FC236}">
                <a16:creationId xmlns:a16="http://schemas.microsoft.com/office/drawing/2014/main" xmlns="" id="{F5798BC1-7E8B-4BC3-B7E8-B28140CB98EB}"/>
              </a:ext>
            </a:extLst>
          </p:cNvPr>
          <p:cNvPicPr/>
          <p:nvPr/>
        </p:nvPicPr>
        <p:blipFill>
          <a:blip r:embed="rId3"/>
          <a:stretch>
            <a:fillRect/>
          </a:stretch>
        </p:blipFill>
        <p:spPr>
          <a:xfrm>
            <a:off x="549037" y="1022146"/>
            <a:ext cx="8548467" cy="5575206"/>
          </a:xfrm>
          <a:prstGeom prst="rect">
            <a:avLst/>
          </a:prstGeom>
          <a:ln>
            <a:solidFill>
              <a:sysClr val="windowText" lastClr="000000"/>
            </a:solidFill>
          </a:ln>
        </p:spPr>
      </p:pic>
      <p:sp>
        <p:nvSpPr>
          <p:cNvPr id="7" name="Speech Bubble: Rectangle with Corners Rounded 6">
            <a:extLst>
              <a:ext uri="{FF2B5EF4-FFF2-40B4-BE49-F238E27FC236}">
                <a16:creationId xmlns:a16="http://schemas.microsoft.com/office/drawing/2014/main" xmlns="" id="{E5C01662-1FBE-4AE0-9642-0127F5607857}"/>
              </a:ext>
            </a:extLst>
          </p:cNvPr>
          <p:cNvSpPr/>
          <p:nvPr/>
        </p:nvSpPr>
        <p:spPr>
          <a:xfrm>
            <a:off x="7795647" y="1836297"/>
            <a:ext cx="4285281" cy="1340580"/>
          </a:xfrm>
          <a:prstGeom prst="wedgeRoundRectCallout">
            <a:avLst>
              <a:gd name="adj1" fmla="val -72189"/>
              <a:gd name="adj2" fmla="val 50082"/>
              <a:gd name="adj3" fmla="val 16667"/>
            </a:avLst>
          </a:prstGeom>
          <a:solidFill>
            <a:schemeClr val="bg1"/>
          </a:solidFill>
          <a:ln w="28575">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ZA" sz="2400"/>
          </a:p>
        </p:txBody>
      </p:sp>
      <p:sp>
        <p:nvSpPr>
          <p:cNvPr id="2" name="Rectangle 1">
            <a:extLst>
              <a:ext uri="{FF2B5EF4-FFF2-40B4-BE49-F238E27FC236}">
                <a16:creationId xmlns:a16="http://schemas.microsoft.com/office/drawing/2014/main" xmlns="" id="{FFA100D1-C30E-412A-B740-96C28E605FD1}"/>
              </a:ext>
            </a:extLst>
          </p:cNvPr>
          <p:cNvSpPr/>
          <p:nvPr/>
        </p:nvSpPr>
        <p:spPr>
          <a:xfrm>
            <a:off x="5191932" y="3246895"/>
            <a:ext cx="3494868" cy="1642820"/>
          </a:xfrm>
          <a:prstGeom prst="rect">
            <a:avLst/>
          </a:prstGeom>
          <a:noFill/>
          <a:ln w="57150">
            <a:solidFill>
              <a:srgbClr val="FF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ZA" sz="2400"/>
          </a:p>
        </p:txBody>
      </p:sp>
      <p:sp>
        <p:nvSpPr>
          <p:cNvPr id="9" name="TextBox 8">
            <a:extLst>
              <a:ext uri="{FF2B5EF4-FFF2-40B4-BE49-F238E27FC236}">
                <a16:creationId xmlns:a16="http://schemas.microsoft.com/office/drawing/2014/main" xmlns="" id="{C8747108-4F4E-4F61-9DA8-6A450C4D10B9}"/>
              </a:ext>
            </a:extLst>
          </p:cNvPr>
          <p:cNvSpPr txBox="1"/>
          <p:nvPr/>
        </p:nvSpPr>
        <p:spPr>
          <a:xfrm>
            <a:off x="7965849" y="1836297"/>
            <a:ext cx="4003810" cy="1200329"/>
          </a:xfrm>
          <a:prstGeom prst="rect">
            <a:avLst/>
          </a:prstGeom>
          <a:noFill/>
          <a:ln>
            <a:solidFill>
              <a:schemeClr val="bg2"/>
            </a:solidFill>
          </a:ln>
        </p:spPr>
        <p:txBody>
          <a:bodyPr wrap="square" rtlCol="0">
            <a:spAutoFit/>
          </a:bodyPr>
          <a:lstStyle/>
          <a:p>
            <a:pPr>
              <a:lnSpc>
                <a:spcPct val="90000"/>
              </a:lnSpc>
            </a:pPr>
            <a:r>
              <a:rPr lang="en-ZA" sz="1600" dirty="0"/>
              <a:t>The best neighbourhoods for gyms to open as proof of concept is shown in Manhattan as well as spread of gyms across these neighbourhood’s allow for potential customer market steal.</a:t>
            </a:r>
          </a:p>
        </p:txBody>
      </p:sp>
    </p:spTree>
    <p:extLst>
      <p:ext uri="{BB962C8B-B14F-4D97-AF65-F5344CB8AC3E}">
        <p14:creationId xmlns:p14="http://schemas.microsoft.com/office/powerpoint/2010/main" xmlns="" val="3142184123"/>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263352" y="1196752"/>
            <a:ext cx="11737304" cy="5328592"/>
          </a:xfrm>
        </p:spPr>
        <p:txBody>
          <a:bodyPr>
            <a:normAutofit/>
          </a:bodyPr>
          <a:lstStyle/>
          <a:p>
            <a:r>
              <a:rPr lang="en-ZA" sz="2000" dirty="0"/>
              <a:t>Manhattan Borough has the best chance of making money when opening a gym.</a:t>
            </a:r>
          </a:p>
          <a:p>
            <a:pPr lvl="1"/>
            <a:r>
              <a:rPr lang="en-ZA" dirty="0"/>
              <a:t>Confirmed with the density of people per gym in the Manhattan area.</a:t>
            </a:r>
          </a:p>
          <a:p>
            <a:pPr lvl="1"/>
            <a:r>
              <a:rPr lang="en-ZA" dirty="0"/>
              <a:t>Gyms with the best rating are well spread and determination of the neighbourhood could be based on the neighbourhood gym count. </a:t>
            </a:r>
          </a:p>
          <a:p>
            <a:pPr lvl="1"/>
            <a:r>
              <a:rPr lang="en-ZA" dirty="0"/>
              <a:t>Any neighbourhood with gyms less than 3 can be opportunity to open a gym. </a:t>
            </a:r>
          </a:p>
          <a:p>
            <a:pPr lvl="1"/>
            <a:endParaRPr lang="en-ZA" dirty="0"/>
          </a:p>
          <a:p>
            <a:pPr marL="274320" lvl="1" indent="0">
              <a:buNone/>
            </a:pPr>
            <a:r>
              <a:rPr lang="en-ZA" dirty="0"/>
              <a:t>Other criteria to take into account:</a:t>
            </a:r>
          </a:p>
          <a:p>
            <a:pPr lvl="1"/>
            <a:r>
              <a:rPr lang="en-ZA" dirty="0"/>
              <a:t>Costs of location and logistics in these areas. </a:t>
            </a:r>
            <a:endParaRPr lang="en-IN" dirty="0"/>
          </a:p>
          <a:p>
            <a:pPr marL="45720" indent="0">
              <a:buNone/>
            </a:pPr>
            <a:endParaRPr lang="en-US" dirty="0"/>
          </a:p>
        </p:txBody>
      </p:sp>
      <p:sp>
        <p:nvSpPr>
          <p:cNvPr id="7" name="Title 6"/>
          <p:cNvSpPr>
            <a:spLocks noGrp="1"/>
          </p:cNvSpPr>
          <p:nvPr>
            <p:ph type="title"/>
          </p:nvPr>
        </p:nvSpPr>
        <p:spPr>
          <a:xfrm>
            <a:off x="263352" y="332656"/>
            <a:ext cx="11737304" cy="691480"/>
          </a:xfrm>
        </p:spPr>
        <p:txBody>
          <a:bodyPr>
            <a:normAutofit fontScale="90000"/>
          </a:bodyPr>
          <a:lstStyle/>
          <a:p>
            <a:r>
              <a:rPr lang="en-IN" b="1" dirty="0">
                <a:solidFill>
                  <a:srgbClr val="FF0000"/>
                </a:solidFill>
              </a:rPr>
              <a:t>Conclusion:</a:t>
            </a:r>
            <a:endParaRPr lang="en-US" dirty="0">
              <a:solidFill>
                <a:srgbClr val="FF0000"/>
              </a:solidFill>
            </a:endParaRPr>
          </a:p>
        </p:txBody>
      </p:sp>
      <p:pic>
        <p:nvPicPr>
          <p:cNvPr id="2" name="Picture 1">
            <a:extLst>
              <a:ext uri="{FF2B5EF4-FFF2-40B4-BE49-F238E27FC236}">
                <a16:creationId xmlns:a16="http://schemas.microsoft.com/office/drawing/2014/main" xmlns="" id="{1DF34301-DBAC-4070-9F82-E6C10DCD0BCF}"/>
              </a:ext>
            </a:extLst>
          </p:cNvPr>
          <p:cNvPicPr>
            <a:picLocks noChangeAspect="1"/>
          </p:cNvPicPr>
          <p:nvPr/>
        </p:nvPicPr>
        <p:blipFill rotWithShape="1">
          <a:blip r:embed="rId3"/>
          <a:srcRect b="3249"/>
          <a:stretch/>
        </p:blipFill>
        <p:spPr>
          <a:xfrm>
            <a:off x="7181525" y="3013743"/>
            <a:ext cx="3892014" cy="3663806"/>
          </a:xfrm>
          <a:prstGeom prst="rect">
            <a:avLst/>
          </a:prstGeom>
        </p:spPr>
      </p:pic>
    </p:spTree>
    <p:extLst>
      <p:ext uri="{BB962C8B-B14F-4D97-AF65-F5344CB8AC3E}">
        <p14:creationId xmlns:p14="http://schemas.microsoft.com/office/powerpoint/2010/main" xmlns="" val="2553946872"/>
      </p:ext>
    </p:extLst>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24</TotalTime>
  <Words>677</Words>
  <Application>Microsoft Office PowerPoint</Application>
  <PresentationFormat>Personnalisé</PresentationFormat>
  <Paragraphs>63</Paragraphs>
  <Slides>9</Slides>
  <Notes>8</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Rotonde</vt:lpstr>
      <vt:lpstr>The Battle of Neighbourhoods -  Franchise gym location in New York</vt:lpstr>
      <vt:lpstr>Introduction: </vt:lpstr>
      <vt:lpstr>Problem:</vt:lpstr>
      <vt:lpstr>Data Section:</vt:lpstr>
      <vt:lpstr>Methodology:</vt:lpstr>
      <vt:lpstr>Key findings:</vt:lpstr>
      <vt:lpstr>Key findings:</vt:lpstr>
      <vt:lpstr>Key findings: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 -  Franchise gym location in New York</dc:title>
  <dc:creator>Robert Muller</dc:creator>
  <cp:lastModifiedBy>HPr</cp:lastModifiedBy>
  <cp:revision>6</cp:revision>
  <dcterms:created xsi:type="dcterms:W3CDTF">2020-04-28T16:24:26Z</dcterms:created>
  <dcterms:modified xsi:type="dcterms:W3CDTF">2020-06-28T17:14:18Z</dcterms:modified>
</cp:coreProperties>
</file>