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charts/chart2.xml" ContentType="application/vnd.openxmlformats-officedocument.drawingml.char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jpeg" ContentType="image/jpeg"/>
  <Override PartName="/ppt/media/image5.png" ContentType="image/png"/>
  <Override PartName="/ppt/media/image4.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presProps" Target="presProps.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spPr>
            <a:solidFill>
              <a:srgbClr val="18a9a1"/>
            </a:solidFill>
            <a:ln w="9360">
              <a:solidFill>
                <a:srgbClr val="11968f"/>
              </a:solidFill>
              <a:round/>
            </a:ln>
          </c:spPr>
          <c:invertIfNegative val="0"/>
          <c:dPt>
            <c:idx val="2"/>
            <c:invertIfNegative val="0"/>
            <c:spPr>
              <a:solidFill>
                <a:srgbClr val="eb5500"/>
              </a:solidFill>
              <a:ln w="9360">
                <a:solidFill>
                  <a:srgbClr val="11968f"/>
                </a:solidFill>
                <a:round/>
              </a:ln>
            </c:spPr>
          </c:dPt>
          <c:dPt>
            <c:idx val="3"/>
            <c:invertIfNegative val="0"/>
            <c:spPr>
              <a:solidFill>
                <a:srgbClr val="c00000"/>
              </a:solidFill>
              <a:ln w="9360">
                <a:solidFill>
                  <a:srgbClr val="11968f"/>
                </a:solidFill>
                <a:round/>
              </a:ln>
            </c:spPr>
          </c:dPt>
          <c:dPt>
            <c:idx val="4"/>
            <c:invertIfNegative val="0"/>
            <c:spPr>
              <a:solidFill>
                <a:srgbClr val="ffc000"/>
              </a:solidFill>
              <a:ln w="9360">
                <a:solidFill>
                  <a:srgbClr val="11968f"/>
                </a:solidFill>
                <a:round/>
              </a:ln>
            </c:spPr>
          </c:dPt>
          <c:dPt>
            <c:idx val="5"/>
            <c:invertIfNegative val="0"/>
            <c:spPr>
              <a:solidFill>
                <a:srgbClr val="002060"/>
              </a:solidFill>
              <a:ln w="9360">
                <a:solidFill>
                  <a:srgbClr val="11968f"/>
                </a:solidFill>
                <a:round/>
              </a:ln>
            </c:spPr>
          </c:dPt>
          <c:dPt>
            <c:idx val="6"/>
            <c:invertIfNegative val="0"/>
            <c:spPr>
              <a:solidFill>
                <a:srgbClr val="ffa73b"/>
              </a:solidFill>
              <a:ln w="9360">
                <a:solidFill>
                  <a:srgbClr val="11968f"/>
                </a:solidFill>
                <a:round/>
              </a:ln>
            </c:spPr>
          </c:dPt>
          <c:dPt>
            <c:idx val="7"/>
            <c:invertIfNegative val="0"/>
            <c:spPr>
              <a:solidFill>
                <a:srgbClr val="78001b"/>
              </a:solidFill>
              <a:ln w="9360">
                <a:solidFill>
                  <a:srgbClr val="11968f"/>
                </a:solidFill>
                <a:round/>
              </a:ln>
            </c:spPr>
          </c:dPt>
          <c:dPt>
            <c:idx val="8"/>
            <c:invertIfNegative val="0"/>
            <c:spPr>
              <a:solidFill>
                <a:srgbClr val="ccff33"/>
              </a:solidFill>
              <a:ln w="9360">
                <a:solidFill>
                  <a:srgbClr val="11968f"/>
                </a:solidFill>
                <a:round/>
              </a:ln>
            </c:spPr>
          </c:dPt>
          <c:dPt>
            <c:idx val="9"/>
            <c:invertIfNegative val="0"/>
            <c:spPr>
              <a:solidFill>
                <a:srgbClr val="1f7695"/>
              </a:solidFill>
              <a:ln w="9360">
                <a:solidFill>
                  <a:srgbClr val="11968f"/>
                </a:solidFill>
                <a:round/>
              </a:ln>
            </c:spPr>
          </c:dPt>
          <c:dLbls>
            <c:dLbl>
              <c:idx val="2"/>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dLbl>
              <c:idx val="3"/>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dLbl>
              <c:idx val="4"/>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dLbl>
              <c:idx val="5"/>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dLbl>
              <c:idx val="6"/>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dLbl>
              <c:idx val="7"/>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dLbl>
              <c:idx val="8"/>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dLbl>
              <c:idx val="9"/>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0"/>
                <c:pt idx="0">
                  <c:v> </c:v>
                </c:pt>
                <c:pt idx="1">
                  <c:v>13,51 km</c:v>
                </c:pt>
                <c:pt idx="2">
                  <c:v>14,54 km</c:v>
                </c:pt>
                <c:pt idx="3">
                  <c:v>14,69 km</c:v>
                </c:pt>
                <c:pt idx="4">
                  <c:v> 12,27 km</c:v>
                </c:pt>
                <c:pt idx="5">
                  <c:v>13,96 km</c:v>
                </c:pt>
                <c:pt idx="6">
                  <c:v>Βέλτιστο 11,88 km</c:v>
                </c:pt>
                <c:pt idx="7">
                  <c:v>13,54 km</c:v>
                </c:pt>
                <c:pt idx="8">
                  <c:v>Χειρότερο 15,16 km</c:v>
                </c:pt>
                <c:pt idx="9">
                  <c:v>14,16 km</c:v>
                </c:pt>
              </c:strCache>
            </c:strRef>
          </c:cat>
          <c:val>
            <c:numRef>
              <c:f>0</c:f>
              <c:numCache>
                <c:formatCode>General</c:formatCode>
                <c:ptCount val="10"/>
                <c:pt idx="0">
                  <c:v>0</c:v>
                </c:pt>
                <c:pt idx="1">
                  <c:v>13.51</c:v>
                </c:pt>
                <c:pt idx="2">
                  <c:v>14.54</c:v>
                </c:pt>
                <c:pt idx="3">
                  <c:v>14.69</c:v>
                </c:pt>
                <c:pt idx="4">
                  <c:v>12.27</c:v>
                </c:pt>
                <c:pt idx="5">
                  <c:v>13.96</c:v>
                </c:pt>
                <c:pt idx="6">
                  <c:v>11.88</c:v>
                </c:pt>
                <c:pt idx="7">
                  <c:v>13.54</c:v>
                </c:pt>
                <c:pt idx="8">
                  <c:v>15.16</c:v>
                </c:pt>
                <c:pt idx="9">
                  <c:v>14.16</c:v>
                </c:pt>
              </c:numCache>
            </c:numRef>
          </c:val>
        </c:ser>
        <c:ser>
          <c:idx val="1"/>
          <c:order val="1"/>
          <c:spPr>
            <a:solidFill>
              <a:srgbClr val="1dcdc3"/>
            </a:solidFill>
            <a:ln w="9360">
              <a:solidFill>
                <a:srgbClr val="11968f"/>
              </a:solidFill>
              <a:round/>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0"/>
                <c:pt idx="0">
                  <c:v> </c:v>
                </c:pt>
                <c:pt idx="1">
                  <c:v>13,51 km</c:v>
                </c:pt>
                <c:pt idx="2">
                  <c:v>14,54 km</c:v>
                </c:pt>
                <c:pt idx="3">
                  <c:v>14,69 km</c:v>
                </c:pt>
                <c:pt idx="4">
                  <c:v> 12,27 km</c:v>
                </c:pt>
                <c:pt idx="5">
                  <c:v>13,96 km</c:v>
                </c:pt>
                <c:pt idx="6">
                  <c:v>Βέλτιστο 11,88 km</c:v>
                </c:pt>
                <c:pt idx="7">
                  <c:v>13,54 km</c:v>
                </c:pt>
                <c:pt idx="8">
                  <c:v>Χειρότερο 15,16 km</c:v>
                </c:pt>
                <c:pt idx="9">
                  <c:v>14,16 km</c:v>
                </c:pt>
              </c:strCache>
            </c:strRef>
          </c:cat>
          <c:val>
            <c:numRef>
              <c:f>1</c:f>
              <c:numCache>
                <c:formatCode>General</c:formatCode>
                <c:ptCount val="10"/>
              </c:numCache>
            </c:numRef>
          </c:val>
        </c:ser>
        <c:ser>
          <c:idx val="2"/>
          <c:order val="2"/>
          <c:spPr>
            <a:solidFill>
              <a:srgbClr val="a2e0da"/>
            </a:solidFill>
            <a:ln w="9360">
              <a:solidFill>
                <a:srgbClr val="11968f"/>
              </a:solidFill>
              <a:round/>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0"/>
                <c:pt idx="0">
                  <c:v> </c:v>
                </c:pt>
                <c:pt idx="1">
                  <c:v>13,51 km</c:v>
                </c:pt>
                <c:pt idx="2">
                  <c:v>14,54 km</c:v>
                </c:pt>
                <c:pt idx="3">
                  <c:v>14,69 km</c:v>
                </c:pt>
                <c:pt idx="4">
                  <c:v> 12,27 km</c:v>
                </c:pt>
                <c:pt idx="5">
                  <c:v>13,96 km</c:v>
                </c:pt>
                <c:pt idx="6">
                  <c:v>Βέλτιστο 11,88 km</c:v>
                </c:pt>
                <c:pt idx="7">
                  <c:v>13,54 km</c:v>
                </c:pt>
                <c:pt idx="8">
                  <c:v>Χειρότερο 15,16 km</c:v>
                </c:pt>
                <c:pt idx="9">
                  <c:v>14,16 km</c:v>
                </c:pt>
              </c:strCache>
            </c:strRef>
          </c:cat>
          <c:val>
            <c:numRef>
              <c:f>2</c:f>
              <c:numCache>
                <c:formatCode>General</c:formatCode>
                <c:ptCount val="10"/>
              </c:numCache>
            </c:numRef>
          </c:val>
        </c:ser>
        <c:gapWidth val="75"/>
        <c:overlap val="-25"/>
        <c:axId val="5068050"/>
        <c:axId val="18906159"/>
      </c:barChart>
      <c:catAx>
        <c:axId val="5068050"/>
        <c:scaling>
          <c:orientation val="minMax"/>
        </c:scaling>
        <c:delete val="0"/>
        <c:axPos val="b"/>
        <c:numFmt formatCode="[$-408]dd/mm/yyyy" sourceLinked="0"/>
        <c:majorTickMark val="none"/>
        <c:minorTickMark val="none"/>
        <c:tickLblPos val="nextTo"/>
        <c:spPr>
          <a:ln w="9360">
            <a:solidFill>
              <a:srgbClr val="8f8f8f"/>
            </a:solidFill>
            <a:round/>
          </a:ln>
        </c:spPr>
        <c:txPr>
          <a:bodyPr/>
          <a:lstStyle/>
          <a:p>
            <a:pPr>
              <a:defRPr b="0" sz="1400" spc="-1" strike="noStrike">
                <a:solidFill>
                  <a:srgbClr val="434343"/>
                </a:solidFill>
                <a:latin typeface="Arial"/>
                <a:ea typeface="DejaVu Sans"/>
              </a:defRPr>
            </a:pPr>
          </a:p>
        </c:txPr>
        <c:crossAx val="18906159"/>
        <c:crosses val="autoZero"/>
        <c:auto val="1"/>
        <c:lblAlgn val="ctr"/>
        <c:lblOffset val="100"/>
        <c:noMultiLvlLbl val="0"/>
      </c:catAx>
      <c:valAx>
        <c:axId val="18906159"/>
        <c:scaling>
          <c:orientation val="minMax"/>
        </c:scaling>
        <c:delete val="0"/>
        <c:axPos val="l"/>
        <c:majorGridlines>
          <c:spPr>
            <a:ln w="9360">
              <a:solidFill>
                <a:srgbClr val="8f8f8f"/>
              </a:solidFill>
              <a:round/>
            </a:ln>
          </c:spPr>
        </c:majorGridlines>
        <c:numFmt formatCode="General" sourceLinked="0"/>
        <c:majorTickMark val="none"/>
        <c:minorTickMark val="none"/>
        <c:tickLblPos val="nextTo"/>
        <c:spPr>
          <a:ln w="9360">
            <a:solidFill>
              <a:srgbClr val="8f8f8f"/>
            </a:solidFill>
            <a:round/>
          </a:ln>
        </c:spPr>
        <c:txPr>
          <a:bodyPr/>
          <a:lstStyle/>
          <a:p>
            <a:pPr>
              <a:defRPr b="0" sz="1400" spc="-1" strike="noStrike">
                <a:solidFill>
                  <a:srgbClr val="434343"/>
                </a:solidFill>
                <a:latin typeface="Arial"/>
                <a:ea typeface="DejaVu Sans"/>
              </a:defRPr>
            </a:pPr>
          </a:p>
        </c:txPr>
        <c:crossAx val="5068050"/>
        <c:crosses val="autoZero"/>
        <c:crossBetween val="between"/>
      </c:valAx>
      <c:spPr>
        <a:noFill/>
        <a:ln w="0">
          <a:noFill/>
        </a:ln>
      </c:spPr>
    </c:plotArea>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6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l-GR"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6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6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l-GR"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7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7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7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l-GR"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8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8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8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8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8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8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9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9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9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9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9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9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9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9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9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0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l-GR"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0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0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l-GR"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4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l-GR"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4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l-GR"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5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5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5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6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6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6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6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6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7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7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7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7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7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7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l-GR"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l-GR"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l-GR"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l-GR" sz="4400" spc="-1" strike="noStrike">
              <a:solidFill>
                <a:srgbClr val="000000"/>
              </a:solidFill>
              <a:latin typeface="Arial"/>
            </a:endParaRPr>
          </a:p>
        </p:txBody>
      </p:sp>
      <p:sp>
        <p:nvSpPr>
          <p:cNvPr id="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
        <p:nvSpPr>
          <p:cNvPr id="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l-G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l-GR" sz="4400" spc="-1" strike="noStrike">
                <a:solidFill>
                  <a:srgbClr val="000000"/>
                </a:solidFill>
                <a:latin typeface="Arial"/>
              </a:rPr>
              <a:t>Πατήστε για επεξεργασία της μορφής κειμένου του τίτλου</a:t>
            </a:r>
            <a:endParaRPr b="0" lang="el-GR" sz="44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l-GR" sz="3200" spc="-1" strike="noStrike">
                <a:solidFill>
                  <a:srgbClr val="000000"/>
                </a:solidFill>
                <a:latin typeface="Arial"/>
              </a:rPr>
              <a:t>Πατήστε για επεξεργασία της μορφής κειμένου διάρθρωσης</a:t>
            </a:r>
            <a:endParaRPr b="0" lang="el-G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l-GR" sz="2800" spc="-1" strike="noStrike">
                <a:solidFill>
                  <a:srgbClr val="000000"/>
                </a:solidFill>
                <a:latin typeface="Arial"/>
              </a:rPr>
              <a:t>Δεύτερο επίπεδο διάρθρωσης</a:t>
            </a:r>
            <a:endParaRPr b="0" lang="el-G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l-GR" sz="2400" spc="-1" strike="noStrike">
                <a:solidFill>
                  <a:srgbClr val="000000"/>
                </a:solidFill>
                <a:latin typeface="Arial"/>
              </a:rPr>
              <a:t>Τρίτο επίπεδο διάρθρωσης</a:t>
            </a:r>
            <a:endParaRPr b="0" lang="el-G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l-GR" sz="2000" spc="-1" strike="noStrike">
                <a:solidFill>
                  <a:srgbClr val="000000"/>
                </a:solidFill>
                <a:latin typeface="Arial"/>
              </a:rPr>
              <a:t>Τέταρτο επίπεδο διάρθρωσης</a:t>
            </a:r>
            <a:endParaRPr b="0" lang="el-G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l-GR" sz="2000" spc="-1" strike="noStrike">
                <a:solidFill>
                  <a:srgbClr val="000000"/>
                </a:solidFill>
                <a:latin typeface="Arial"/>
              </a:rPr>
              <a:t>Πέμπτο επίπεδο διάρθρωσης</a:t>
            </a:r>
            <a:endParaRPr b="0" lang="el-G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l-GR" sz="2000" spc="-1" strike="noStrike">
                <a:solidFill>
                  <a:srgbClr val="000000"/>
                </a:solidFill>
                <a:latin typeface="Arial"/>
              </a:rPr>
              <a:t>Έκτο επίπεδο διάρθρωσης</a:t>
            </a:r>
            <a:endParaRPr b="0" lang="el-G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l-GR" sz="2000" spc="-1" strike="noStrike">
                <a:solidFill>
                  <a:srgbClr val="000000"/>
                </a:solidFill>
                <a:latin typeface="Arial"/>
              </a:rPr>
              <a:t>Έβδομο επίπεδο διάρθρωσης</a:t>
            </a:r>
            <a:endParaRPr b="0" lang="el-G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38" name="Google Shape;407;p13"/>
          <p:cNvCxnSpPr/>
          <p:nvPr/>
        </p:nvCxnSpPr>
        <p:spPr>
          <a:xfrm>
            <a:off x="497880" y="-63720"/>
            <a:ext cx="3600" cy="1127160"/>
          </a:xfrm>
          <a:prstGeom prst="straightConnector1">
            <a:avLst/>
          </a:prstGeom>
          <a:ln w="28575">
            <a:solidFill>
              <a:srgbClr val="018790"/>
            </a:solidFill>
            <a:round/>
          </a:ln>
        </p:spPr>
      </p:cxnSp>
      <p:grpSp>
        <p:nvGrpSpPr>
          <p:cNvPr id="39" name="Google Shape;408;p13"/>
          <p:cNvGrpSpPr/>
          <p:nvPr/>
        </p:nvGrpSpPr>
        <p:grpSpPr>
          <a:xfrm>
            <a:off x="6948360" y="4277160"/>
            <a:ext cx="2205360" cy="874800"/>
            <a:chOff x="6948360" y="4277160"/>
            <a:chExt cx="2205360" cy="874800"/>
          </a:xfrm>
        </p:grpSpPr>
        <p:sp>
          <p:nvSpPr>
            <p:cNvPr id="40" name="Google Shape;409;p13"/>
            <p:cNvSpPr/>
            <p:nvPr/>
          </p:nvSpPr>
          <p:spPr>
            <a:xfrm flipV="1" rot="5400000">
              <a:off x="8168040" y="4839840"/>
              <a:ext cx="289800" cy="333360"/>
            </a:xfrm>
            <a:custGeom>
              <a:avLst/>
              <a:gdLst>
                <a:gd name="textAreaLeft" fmla="*/ 0 w 289800"/>
                <a:gd name="textAreaRight" fmla="*/ 293400 w 289800"/>
                <a:gd name="textAreaTop" fmla="*/ -1800 h 333360"/>
                <a:gd name="textAreaBottom" fmla="*/ 335160 h 333360"/>
              </a:gdLst>
              <a:ahLst/>
              <a:rect l="textAreaLeft" t="textAreaTop" r="textAreaRight" b="textAreaBottom"/>
              <a:pathLst>
                <a:path w="27654" h="31823">
                  <a:moveTo>
                    <a:pt x="27653" y="0"/>
                  </a:moveTo>
                  <a:lnTo>
                    <a:pt x="0" y="15978"/>
                  </a:lnTo>
                  <a:lnTo>
                    <a:pt x="27653" y="31823"/>
                  </a:lnTo>
                  <a:lnTo>
                    <a:pt x="27653" y="0"/>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41" name="Google Shape;410;p13"/>
            <p:cNvSpPr/>
            <p:nvPr/>
          </p:nvSpPr>
          <p:spPr>
            <a:xfrm flipV="1" rot="5400000">
              <a:off x="7999560" y="4839120"/>
              <a:ext cx="289800" cy="334800"/>
            </a:xfrm>
            <a:custGeom>
              <a:avLst/>
              <a:gdLst>
                <a:gd name="textAreaLeft" fmla="*/ 0 w 289800"/>
                <a:gd name="textAreaRight" fmla="*/ 293400 w 289800"/>
                <a:gd name="textAreaTop" fmla="*/ -1800 h 334800"/>
                <a:gd name="textAreaBottom" fmla="*/ 336600 h 334800"/>
              </a:gdLst>
              <a:ahLst/>
              <a:rect l="textAreaLeft" t="textAreaTop" r="textAreaRight" b="textAreaBottom"/>
              <a:pathLst>
                <a:path w="27654" h="31958">
                  <a:moveTo>
                    <a:pt x="0" y="1"/>
                  </a:moveTo>
                  <a:lnTo>
                    <a:pt x="0" y="31957"/>
                  </a:lnTo>
                  <a:lnTo>
                    <a:pt x="27653" y="15979"/>
                  </a:lnTo>
                  <a:lnTo>
                    <a:pt x="0" y="1"/>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8400" bIns="33840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42" name="Google Shape;411;p13"/>
            <p:cNvSpPr/>
            <p:nvPr/>
          </p:nvSpPr>
          <p:spPr>
            <a:xfrm flipV="1" rot="5400000">
              <a:off x="7494120" y="4839840"/>
              <a:ext cx="289800" cy="333360"/>
            </a:xfrm>
            <a:custGeom>
              <a:avLst/>
              <a:gdLst>
                <a:gd name="textAreaLeft" fmla="*/ 0 w 289800"/>
                <a:gd name="textAreaRight" fmla="*/ 293400 w 289800"/>
                <a:gd name="textAreaTop" fmla="*/ -1800 h 333360"/>
                <a:gd name="textAreaBottom" fmla="*/ 335160 h 333360"/>
              </a:gdLst>
              <a:ahLst/>
              <a:rect l="textAreaLeft" t="textAreaTop" r="textAreaRight" b="textAreaBottom"/>
              <a:pathLst>
                <a:path w="27654" h="31824">
                  <a:moveTo>
                    <a:pt x="27653" y="1"/>
                  </a:moveTo>
                  <a:lnTo>
                    <a:pt x="0" y="15845"/>
                  </a:lnTo>
                  <a:lnTo>
                    <a:pt x="27653" y="31823"/>
                  </a:lnTo>
                  <a:lnTo>
                    <a:pt x="27653"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43" name="Google Shape;412;p13"/>
            <p:cNvSpPr/>
            <p:nvPr/>
          </p:nvSpPr>
          <p:spPr>
            <a:xfrm flipV="1" rot="5400000">
              <a:off x="7746480" y="4755240"/>
              <a:ext cx="289800" cy="502560"/>
            </a:xfrm>
            <a:custGeom>
              <a:avLst/>
              <a:gdLst>
                <a:gd name="textAreaLeft" fmla="*/ 0 w 289800"/>
                <a:gd name="textAreaRight" fmla="*/ 293400 w 289800"/>
                <a:gd name="textAreaTop" fmla="*/ -1800 h 502560"/>
                <a:gd name="textAreaBottom" fmla="*/ 504360 h 502560"/>
              </a:gdLst>
              <a:ahLst/>
              <a:rect l="textAreaLeft" t="textAreaTop" r="textAreaRight" b="textAreaBottom"/>
              <a:pathLst>
                <a:path w="27654" h="47802">
                  <a:moveTo>
                    <a:pt x="0" y="0"/>
                  </a:moveTo>
                  <a:lnTo>
                    <a:pt x="0" y="31823"/>
                  </a:lnTo>
                  <a:lnTo>
                    <a:pt x="134" y="31956"/>
                  </a:lnTo>
                  <a:lnTo>
                    <a:pt x="27653" y="47801"/>
                  </a:lnTo>
                  <a:lnTo>
                    <a:pt x="27653" y="15978"/>
                  </a:lnTo>
                  <a:lnTo>
                    <a:pt x="0" y="0"/>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44" name="Google Shape;413;p13"/>
            <p:cNvSpPr/>
            <p:nvPr/>
          </p:nvSpPr>
          <p:spPr>
            <a:xfrm flipV="1" rot="5400000">
              <a:off x="8589600" y="4755240"/>
              <a:ext cx="289800" cy="502560"/>
            </a:xfrm>
            <a:custGeom>
              <a:avLst/>
              <a:gdLst>
                <a:gd name="textAreaLeft" fmla="*/ 0 w 289800"/>
                <a:gd name="textAreaRight" fmla="*/ 293400 w 289800"/>
                <a:gd name="textAreaTop" fmla="*/ -1800 h 502560"/>
                <a:gd name="textAreaBottom" fmla="*/ 504360 h 502560"/>
              </a:gdLst>
              <a:ahLst/>
              <a:rect l="textAreaLeft" t="textAreaTop" r="textAreaRight" b="textAreaBottom"/>
              <a:pathLst>
                <a:path w="27654" h="47802">
                  <a:moveTo>
                    <a:pt x="27653" y="1"/>
                  </a:moveTo>
                  <a:lnTo>
                    <a:pt x="0" y="15979"/>
                  </a:lnTo>
                  <a:lnTo>
                    <a:pt x="0" y="47802"/>
                  </a:lnTo>
                  <a:lnTo>
                    <a:pt x="134" y="47802"/>
                  </a:lnTo>
                  <a:lnTo>
                    <a:pt x="27653" y="31824"/>
                  </a:lnTo>
                  <a:lnTo>
                    <a:pt x="27653"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45" name="Google Shape;414;p13"/>
            <p:cNvSpPr/>
            <p:nvPr/>
          </p:nvSpPr>
          <p:spPr>
            <a:xfrm flipV="1" rot="5400000">
              <a:off x="8842680" y="4840560"/>
              <a:ext cx="288720" cy="333360"/>
            </a:xfrm>
            <a:custGeom>
              <a:avLst/>
              <a:gdLst>
                <a:gd name="textAreaLeft" fmla="*/ 0 w 288720"/>
                <a:gd name="textAreaRight" fmla="*/ 292320 w 288720"/>
                <a:gd name="textAreaTop" fmla="*/ -1800 h 333360"/>
                <a:gd name="textAreaBottom" fmla="*/ 335160 h 333360"/>
              </a:gdLst>
              <a:ahLst/>
              <a:rect l="textAreaLeft" t="textAreaTop" r="textAreaRight" b="textAreaBottom"/>
              <a:pathLst>
                <a:path w="27521" h="31824">
                  <a:moveTo>
                    <a:pt x="27520" y="1"/>
                  </a:moveTo>
                  <a:lnTo>
                    <a:pt x="1" y="15979"/>
                  </a:lnTo>
                  <a:lnTo>
                    <a:pt x="27520" y="31823"/>
                  </a:lnTo>
                  <a:lnTo>
                    <a:pt x="27520" y="1"/>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46" name="Google Shape;415;p13"/>
            <p:cNvSpPr/>
            <p:nvPr/>
          </p:nvSpPr>
          <p:spPr>
            <a:xfrm flipV="1" rot="5400000">
              <a:off x="8337240" y="4839840"/>
              <a:ext cx="289800" cy="333360"/>
            </a:xfrm>
            <a:custGeom>
              <a:avLst/>
              <a:gdLst>
                <a:gd name="textAreaLeft" fmla="*/ 0 w 289800"/>
                <a:gd name="textAreaRight" fmla="*/ 293400 w 289800"/>
                <a:gd name="textAreaTop" fmla="*/ -1800 h 333360"/>
                <a:gd name="textAreaBottom" fmla="*/ 335160 h 333360"/>
              </a:gdLst>
              <a:ahLst/>
              <a:rect l="textAreaLeft" t="textAreaTop" r="textAreaRight" b="textAreaBottom"/>
              <a:pathLst>
                <a:path w="27654" h="31823">
                  <a:moveTo>
                    <a:pt x="0" y="0"/>
                  </a:moveTo>
                  <a:lnTo>
                    <a:pt x="0" y="31823"/>
                  </a:lnTo>
                  <a:lnTo>
                    <a:pt x="27653" y="15845"/>
                  </a:lnTo>
                  <a:lnTo>
                    <a:pt x="0" y="0"/>
                  </a:lnTo>
                  <a:close/>
                </a:path>
              </a:pathLst>
            </a:custGeom>
            <a:solidFill>
              <a:srgbClr val="00a6a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47" name="Google Shape;416;p13"/>
            <p:cNvSpPr/>
            <p:nvPr/>
          </p:nvSpPr>
          <p:spPr>
            <a:xfrm flipV="1" rot="5400000">
              <a:off x="8168040" y="4839840"/>
              <a:ext cx="289800" cy="333360"/>
            </a:xfrm>
            <a:custGeom>
              <a:avLst/>
              <a:gdLst>
                <a:gd name="textAreaLeft" fmla="*/ 0 w 289800"/>
                <a:gd name="textAreaRight" fmla="*/ 293400 w 289800"/>
                <a:gd name="textAreaTop" fmla="*/ -1800 h 333360"/>
                <a:gd name="textAreaBottom" fmla="*/ 335160 h 333360"/>
              </a:gdLst>
              <a:ahLst/>
              <a:rect l="textAreaLeft" t="textAreaTop" r="textAreaRight" b="textAreaBottom"/>
              <a:pathLst>
                <a:path w="27654" h="31823">
                  <a:moveTo>
                    <a:pt x="27653" y="0"/>
                  </a:moveTo>
                  <a:lnTo>
                    <a:pt x="0" y="15978"/>
                  </a:lnTo>
                  <a:lnTo>
                    <a:pt x="27653" y="31823"/>
                  </a:lnTo>
                  <a:lnTo>
                    <a:pt x="27653" y="0"/>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48" name="Google Shape;417;p13"/>
            <p:cNvSpPr/>
            <p:nvPr/>
          </p:nvSpPr>
          <p:spPr>
            <a:xfrm flipV="1" rot="5400000">
              <a:off x="7999560" y="4839120"/>
              <a:ext cx="289800" cy="334800"/>
            </a:xfrm>
            <a:custGeom>
              <a:avLst/>
              <a:gdLst>
                <a:gd name="textAreaLeft" fmla="*/ 0 w 289800"/>
                <a:gd name="textAreaRight" fmla="*/ 293400 w 289800"/>
                <a:gd name="textAreaTop" fmla="*/ -1800 h 334800"/>
                <a:gd name="textAreaBottom" fmla="*/ 336600 h 334800"/>
              </a:gdLst>
              <a:ahLst/>
              <a:rect l="textAreaLeft" t="textAreaTop" r="textAreaRight" b="textAreaBottom"/>
              <a:pathLst>
                <a:path w="27654" h="31958">
                  <a:moveTo>
                    <a:pt x="0" y="1"/>
                  </a:moveTo>
                  <a:lnTo>
                    <a:pt x="0" y="31957"/>
                  </a:lnTo>
                  <a:lnTo>
                    <a:pt x="27653" y="15979"/>
                  </a:lnTo>
                  <a:lnTo>
                    <a:pt x="0"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8400" bIns="33840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49" name="Google Shape;418;p13"/>
            <p:cNvSpPr/>
            <p:nvPr/>
          </p:nvSpPr>
          <p:spPr>
            <a:xfrm flipV="1" rot="5400000">
              <a:off x="8000280" y="4546440"/>
              <a:ext cx="288720" cy="334800"/>
            </a:xfrm>
            <a:custGeom>
              <a:avLst/>
              <a:gdLst>
                <a:gd name="textAreaLeft" fmla="*/ 0 w 288720"/>
                <a:gd name="textAreaRight" fmla="*/ 292320 w 288720"/>
                <a:gd name="textAreaTop" fmla="*/ -1800 h 334800"/>
                <a:gd name="textAreaBottom" fmla="*/ 336600 h 334800"/>
              </a:gdLst>
              <a:ahLst/>
              <a:rect l="textAreaLeft" t="textAreaTop" r="textAreaRight" b="textAreaBottom"/>
              <a:pathLst>
                <a:path w="27521" h="31958">
                  <a:moveTo>
                    <a:pt x="27520" y="1"/>
                  </a:moveTo>
                  <a:lnTo>
                    <a:pt x="1" y="15979"/>
                  </a:lnTo>
                  <a:lnTo>
                    <a:pt x="27520" y="31957"/>
                  </a:lnTo>
                  <a:lnTo>
                    <a:pt x="27520" y="1"/>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8400" bIns="33840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50" name="Google Shape;419;p13"/>
            <p:cNvSpPr/>
            <p:nvPr/>
          </p:nvSpPr>
          <p:spPr>
            <a:xfrm flipV="1" rot="5400000">
              <a:off x="8168760" y="4547160"/>
              <a:ext cx="288720" cy="333360"/>
            </a:xfrm>
            <a:custGeom>
              <a:avLst/>
              <a:gdLst>
                <a:gd name="textAreaLeft" fmla="*/ 0 w 288720"/>
                <a:gd name="textAreaRight" fmla="*/ 292320 w 288720"/>
                <a:gd name="textAreaTop" fmla="*/ -1800 h 333360"/>
                <a:gd name="textAreaBottom" fmla="*/ 335160 h 333360"/>
              </a:gdLst>
              <a:ahLst/>
              <a:rect l="textAreaLeft" t="textAreaTop" r="textAreaRight" b="textAreaBottom"/>
              <a:pathLst>
                <a:path w="27521" h="31823">
                  <a:moveTo>
                    <a:pt x="1" y="0"/>
                  </a:moveTo>
                  <a:lnTo>
                    <a:pt x="1" y="31823"/>
                  </a:lnTo>
                  <a:lnTo>
                    <a:pt x="27520" y="15978"/>
                  </a:lnTo>
                  <a:lnTo>
                    <a:pt x="1" y="0"/>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51" name="Google Shape;420;p13"/>
            <p:cNvSpPr/>
            <p:nvPr/>
          </p:nvSpPr>
          <p:spPr>
            <a:xfrm flipV="1" rot="5400000">
              <a:off x="7999560" y="4839120"/>
              <a:ext cx="289800" cy="334800"/>
            </a:xfrm>
            <a:custGeom>
              <a:avLst/>
              <a:gdLst>
                <a:gd name="textAreaLeft" fmla="*/ 0 w 289800"/>
                <a:gd name="textAreaRight" fmla="*/ 293400 w 289800"/>
                <a:gd name="textAreaTop" fmla="*/ -1800 h 334800"/>
                <a:gd name="textAreaBottom" fmla="*/ 336600 h 334800"/>
              </a:gdLst>
              <a:ahLst/>
              <a:rect l="textAreaLeft" t="textAreaTop" r="textAreaRight" b="textAreaBottom"/>
              <a:pathLst>
                <a:path w="27654" h="31958">
                  <a:moveTo>
                    <a:pt x="0" y="1"/>
                  </a:moveTo>
                  <a:lnTo>
                    <a:pt x="0" y="31957"/>
                  </a:lnTo>
                  <a:lnTo>
                    <a:pt x="27653" y="15979"/>
                  </a:lnTo>
                  <a:lnTo>
                    <a:pt x="0" y="1"/>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8400" bIns="33840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52" name="Google Shape;421;p13"/>
            <p:cNvSpPr/>
            <p:nvPr/>
          </p:nvSpPr>
          <p:spPr>
            <a:xfrm flipV="1" rot="5400000">
              <a:off x="8168760" y="4254840"/>
              <a:ext cx="288720" cy="333360"/>
            </a:xfrm>
            <a:custGeom>
              <a:avLst/>
              <a:gdLst>
                <a:gd name="textAreaLeft" fmla="*/ 0 w 288720"/>
                <a:gd name="textAreaRight" fmla="*/ 292320 w 288720"/>
                <a:gd name="textAreaTop" fmla="*/ -1800 h 333360"/>
                <a:gd name="textAreaBottom" fmla="*/ 335160 h 333360"/>
              </a:gdLst>
              <a:ahLst/>
              <a:rect l="textAreaLeft" t="textAreaTop" r="textAreaRight" b="textAreaBottom"/>
              <a:pathLst>
                <a:path w="27521" h="31823">
                  <a:moveTo>
                    <a:pt x="27521" y="0"/>
                  </a:moveTo>
                  <a:lnTo>
                    <a:pt x="1" y="15978"/>
                  </a:lnTo>
                  <a:lnTo>
                    <a:pt x="27521" y="31823"/>
                  </a:lnTo>
                  <a:lnTo>
                    <a:pt x="27521" y="0"/>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53" name="Google Shape;422;p13"/>
            <p:cNvSpPr/>
            <p:nvPr/>
          </p:nvSpPr>
          <p:spPr>
            <a:xfrm flipV="1" rot="5400000">
              <a:off x="7747920" y="4463280"/>
              <a:ext cx="288720" cy="501120"/>
            </a:xfrm>
            <a:custGeom>
              <a:avLst/>
              <a:gdLst>
                <a:gd name="textAreaLeft" fmla="*/ 0 w 288720"/>
                <a:gd name="textAreaRight" fmla="*/ 292320 w 288720"/>
                <a:gd name="textAreaTop" fmla="*/ -1800 h 501120"/>
                <a:gd name="textAreaBottom" fmla="*/ 502920 h 501120"/>
              </a:gdLst>
              <a:ahLst/>
              <a:rect l="textAreaLeft" t="textAreaTop" r="textAreaRight" b="textAreaBottom"/>
              <a:pathLst>
                <a:path w="27521" h="47669">
                  <a:moveTo>
                    <a:pt x="27520" y="1"/>
                  </a:moveTo>
                  <a:lnTo>
                    <a:pt x="1" y="15845"/>
                  </a:lnTo>
                  <a:lnTo>
                    <a:pt x="1" y="47668"/>
                  </a:lnTo>
                  <a:lnTo>
                    <a:pt x="27520" y="31823"/>
                  </a:lnTo>
                  <a:lnTo>
                    <a:pt x="27520" y="31690"/>
                  </a:lnTo>
                  <a:lnTo>
                    <a:pt x="27520"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54" name="Google Shape;423;p13"/>
            <p:cNvSpPr/>
            <p:nvPr/>
          </p:nvSpPr>
          <p:spPr>
            <a:xfrm flipV="1" rot="5400000">
              <a:off x="6954120" y="4667040"/>
              <a:ext cx="81720" cy="93600"/>
            </a:xfrm>
            <a:custGeom>
              <a:avLst/>
              <a:gdLst>
                <a:gd name="textAreaLeft" fmla="*/ 0 w 81720"/>
                <a:gd name="textAreaRight" fmla="*/ 85320 w 81720"/>
                <a:gd name="textAreaTop" fmla="*/ -1800 h 93600"/>
                <a:gd name="textAreaBottom" fmla="*/ 95400 h 93600"/>
              </a:gdLst>
              <a:ahLst/>
              <a:rect l="textAreaLeft" t="textAreaTop" r="textAreaRight" b="textAreaBottom"/>
              <a:pathLst>
                <a:path w="8040" h="9174">
                  <a:moveTo>
                    <a:pt x="8040" y="0"/>
                  </a:moveTo>
                  <a:lnTo>
                    <a:pt x="1" y="4604"/>
                  </a:lnTo>
                  <a:lnTo>
                    <a:pt x="8040" y="9174"/>
                  </a:lnTo>
                  <a:lnTo>
                    <a:pt x="8040" y="0"/>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7200" bIns="9720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55" name="Google Shape;424;p13"/>
            <p:cNvSpPr/>
            <p:nvPr/>
          </p:nvSpPr>
          <p:spPr>
            <a:xfrm flipV="1" rot="5400000">
              <a:off x="7157520" y="4546800"/>
              <a:ext cx="288720" cy="333720"/>
            </a:xfrm>
            <a:custGeom>
              <a:avLst/>
              <a:gdLst>
                <a:gd name="textAreaLeft" fmla="*/ 0 w 288720"/>
                <a:gd name="textAreaRight" fmla="*/ 292320 w 288720"/>
                <a:gd name="textAreaTop" fmla="*/ 1800 h 333720"/>
                <a:gd name="textAreaBottom" fmla="*/ 339120 h 333720"/>
              </a:gdLst>
              <a:ahLst/>
              <a:rect l="textAreaLeft" t="textAreaTop" r="textAreaRight" b="textAreaBottom"/>
              <a:pathLst>
                <a:path w="27521" h="31857">
                  <a:moveTo>
                    <a:pt x="1" y="0"/>
                  </a:moveTo>
                  <a:lnTo>
                    <a:pt x="1" y="31857"/>
                  </a:lnTo>
                  <a:lnTo>
                    <a:pt x="27520" y="15845"/>
                  </a:lnTo>
                  <a:lnTo>
                    <a:pt x="1" y="0"/>
                  </a:lnTo>
                  <a:close/>
                </a:path>
              </a:pathLst>
            </a:custGeom>
            <a:solidFill>
              <a:schemeClr val="accen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7680" bIns="33768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56" name="Google Shape;425;p13"/>
            <p:cNvSpPr/>
            <p:nvPr/>
          </p:nvSpPr>
          <p:spPr>
            <a:xfrm flipV="1" rot="5400000">
              <a:off x="8696520" y="4401000"/>
              <a:ext cx="580680" cy="333360"/>
            </a:xfrm>
            <a:custGeom>
              <a:avLst/>
              <a:gdLst>
                <a:gd name="textAreaLeft" fmla="*/ 0 w 580680"/>
                <a:gd name="textAreaRight" fmla="*/ 584280 w 580680"/>
                <a:gd name="textAreaTop" fmla="*/ -1800 h 333360"/>
                <a:gd name="textAreaBottom" fmla="*/ 335160 h 333360"/>
              </a:gdLst>
              <a:ahLst/>
              <a:rect l="textAreaLeft" t="textAreaTop" r="textAreaRight" b="textAreaBottom"/>
              <a:pathLst>
                <a:path w="55041" h="31824">
                  <a:moveTo>
                    <a:pt x="27521" y="1"/>
                  </a:moveTo>
                  <a:lnTo>
                    <a:pt x="1" y="15979"/>
                  </a:lnTo>
                  <a:lnTo>
                    <a:pt x="27521" y="31823"/>
                  </a:lnTo>
                  <a:lnTo>
                    <a:pt x="55040" y="15979"/>
                  </a:lnTo>
                  <a:lnTo>
                    <a:pt x="27521"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57" name="Google Shape;426;p13"/>
            <p:cNvSpPr/>
            <p:nvPr/>
          </p:nvSpPr>
          <p:spPr>
            <a:xfrm flipV="1" rot="5400000">
              <a:off x="8590320" y="4462560"/>
              <a:ext cx="288720" cy="502560"/>
            </a:xfrm>
            <a:custGeom>
              <a:avLst/>
              <a:gdLst>
                <a:gd name="textAreaLeft" fmla="*/ 0 w 288720"/>
                <a:gd name="textAreaRight" fmla="*/ 292320 w 288720"/>
                <a:gd name="textAreaTop" fmla="*/ -1800 h 502560"/>
                <a:gd name="textAreaBottom" fmla="*/ 504360 h 502560"/>
              </a:gdLst>
              <a:ahLst/>
              <a:rect l="textAreaLeft" t="textAreaTop" r="textAreaRight" b="textAreaBottom"/>
              <a:pathLst>
                <a:path w="27521" h="47802">
                  <a:moveTo>
                    <a:pt x="1" y="1"/>
                  </a:moveTo>
                  <a:lnTo>
                    <a:pt x="1" y="31824"/>
                  </a:lnTo>
                  <a:lnTo>
                    <a:pt x="27520" y="47802"/>
                  </a:lnTo>
                  <a:lnTo>
                    <a:pt x="27520" y="15979"/>
                  </a:lnTo>
                  <a:lnTo>
                    <a:pt x="1" y="1"/>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58" name="Google Shape;427;p13"/>
            <p:cNvSpPr/>
            <p:nvPr/>
          </p:nvSpPr>
          <p:spPr>
            <a:xfrm flipV="1" rot="5400000">
              <a:off x="8337960" y="4547160"/>
              <a:ext cx="288720" cy="333360"/>
            </a:xfrm>
            <a:custGeom>
              <a:avLst/>
              <a:gdLst>
                <a:gd name="textAreaLeft" fmla="*/ 0 w 288720"/>
                <a:gd name="textAreaRight" fmla="*/ 292320 w 288720"/>
                <a:gd name="textAreaTop" fmla="*/ -1800 h 333360"/>
                <a:gd name="textAreaBottom" fmla="*/ 335160 h 333360"/>
              </a:gdLst>
              <a:ahLst/>
              <a:rect l="textAreaLeft" t="textAreaTop" r="textAreaRight" b="textAreaBottom"/>
              <a:pathLst>
                <a:path w="27521" h="31823">
                  <a:moveTo>
                    <a:pt x="27520" y="0"/>
                  </a:moveTo>
                  <a:lnTo>
                    <a:pt x="1" y="15845"/>
                  </a:lnTo>
                  <a:lnTo>
                    <a:pt x="27520" y="31823"/>
                  </a:lnTo>
                  <a:lnTo>
                    <a:pt x="27520" y="0"/>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59" name="Google Shape;428;p13"/>
            <p:cNvSpPr/>
            <p:nvPr/>
          </p:nvSpPr>
          <p:spPr>
            <a:xfrm flipV="1" rot="5400000">
              <a:off x="8337240" y="4839840"/>
              <a:ext cx="289800" cy="333360"/>
            </a:xfrm>
            <a:custGeom>
              <a:avLst/>
              <a:gdLst>
                <a:gd name="textAreaLeft" fmla="*/ 0 w 289800"/>
                <a:gd name="textAreaRight" fmla="*/ 293400 w 289800"/>
                <a:gd name="textAreaTop" fmla="*/ -1800 h 333360"/>
                <a:gd name="textAreaBottom" fmla="*/ 335160 h 333360"/>
              </a:gdLst>
              <a:ahLst/>
              <a:rect l="textAreaLeft" t="textAreaTop" r="textAreaRight" b="textAreaBottom"/>
              <a:pathLst>
                <a:path w="27654" h="31823">
                  <a:moveTo>
                    <a:pt x="0" y="0"/>
                  </a:moveTo>
                  <a:lnTo>
                    <a:pt x="0" y="31823"/>
                  </a:lnTo>
                  <a:lnTo>
                    <a:pt x="27653" y="15845"/>
                  </a:lnTo>
                  <a:lnTo>
                    <a:pt x="0" y="0"/>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60" name="Google Shape;429;p13"/>
            <p:cNvSpPr/>
            <p:nvPr/>
          </p:nvSpPr>
          <p:spPr>
            <a:xfrm flipV="1" rot="5400000">
              <a:off x="7999560" y="4839120"/>
              <a:ext cx="289800" cy="334800"/>
            </a:xfrm>
            <a:custGeom>
              <a:avLst/>
              <a:gdLst>
                <a:gd name="textAreaLeft" fmla="*/ 0 w 289800"/>
                <a:gd name="textAreaRight" fmla="*/ 293400 w 289800"/>
                <a:gd name="textAreaTop" fmla="*/ -1800 h 334800"/>
                <a:gd name="textAreaBottom" fmla="*/ 336600 h 334800"/>
              </a:gdLst>
              <a:ahLst/>
              <a:rect l="textAreaLeft" t="textAreaTop" r="textAreaRight" b="textAreaBottom"/>
              <a:pathLst>
                <a:path w="27654" h="31958">
                  <a:moveTo>
                    <a:pt x="0" y="1"/>
                  </a:moveTo>
                  <a:lnTo>
                    <a:pt x="0" y="31957"/>
                  </a:lnTo>
                  <a:lnTo>
                    <a:pt x="27653" y="15979"/>
                  </a:lnTo>
                  <a:lnTo>
                    <a:pt x="0"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8400" bIns="33840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61" name="Google Shape;430;p13"/>
            <p:cNvSpPr/>
            <p:nvPr/>
          </p:nvSpPr>
          <p:spPr>
            <a:xfrm flipV="1" rot="5400000">
              <a:off x="7938000" y="4316400"/>
              <a:ext cx="580680" cy="502560"/>
            </a:xfrm>
            <a:custGeom>
              <a:avLst/>
              <a:gdLst>
                <a:gd name="textAreaLeft" fmla="*/ 0 w 580680"/>
                <a:gd name="textAreaRight" fmla="*/ 584280 w 580680"/>
                <a:gd name="textAreaTop" fmla="*/ -1800 h 502560"/>
                <a:gd name="textAreaBottom" fmla="*/ 504360 h 502560"/>
              </a:gdLst>
              <a:ahLst/>
              <a:rect l="textAreaLeft" t="textAreaTop" r="textAreaRight" b="textAreaBottom"/>
              <a:pathLst>
                <a:path w="55041" h="47802">
                  <a:moveTo>
                    <a:pt x="55040" y="1"/>
                  </a:moveTo>
                  <a:lnTo>
                    <a:pt x="27521" y="15979"/>
                  </a:lnTo>
                  <a:lnTo>
                    <a:pt x="1" y="31957"/>
                  </a:lnTo>
                  <a:lnTo>
                    <a:pt x="27521" y="47802"/>
                  </a:lnTo>
                  <a:lnTo>
                    <a:pt x="55040" y="31957"/>
                  </a:lnTo>
                  <a:lnTo>
                    <a:pt x="55040"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grpSp>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l-GR" sz="4400" spc="-1" strike="noStrike">
                <a:solidFill>
                  <a:srgbClr val="000000"/>
                </a:solidFill>
                <a:latin typeface="Arial"/>
              </a:rPr>
              <a:t>Πατήστε για επεξεργασία της μορφής κειμένου του τίτλου</a:t>
            </a:r>
            <a:endParaRPr b="0" lang="el-GR" sz="4400" spc="-1" strike="noStrike">
              <a:solidFill>
                <a:srgbClr val="000000"/>
              </a:solidFill>
              <a:latin typeface="Arial"/>
            </a:endParaRPr>
          </a:p>
        </p:txBody>
      </p:sp>
      <p:sp>
        <p:nvSpPr>
          <p:cNvPr id="6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l-GR" sz="3200" spc="-1" strike="noStrike">
                <a:solidFill>
                  <a:srgbClr val="000000"/>
                </a:solidFill>
                <a:latin typeface="Arial"/>
              </a:rPr>
              <a:t>Πατήστε για επεξεργασία της μορφής κειμένου διάρθρωσης</a:t>
            </a:r>
            <a:endParaRPr b="0" lang="el-G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l-GR" sz="2800" spc="-1" strike="noStrike">
                <a:solidFill>
                  <a:srgbClr val="000000"/>
                </a:solidFill>
                <a:latin typeface="Arial"/>
              </a:rPr>
              <a:t>Δεύτερο επίπεδο διάρθρωσης</a:t>
            </a:r>
            <a:endParaRPr b="0" lang="el-G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l-GR" sz="2400" spc="-1" strike="noStrike">
                <a:solidFill>
                  <a:srgbClr val="000000"/>
                </a:solidFill>
                <a:latin typeface="Arial"/>
              </a:rPr>
              <a:t>Τρίτο επίπεδο διάρθρωσης</a:t>
            </a:r>
            <a:endParaRPr b="0" lang="el-G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l-GR" sz="2000" spc="-1" strike="noStrike">
                <a:solidFill>
                  <a:srgbClr val="000000"/>
                </a:solidFill>
                <a:latin typeface="Arial"/>
              </a:rPr>
              <a:t>Τέταρτο επίπεδο διάρθρωσης</a:t>
            </a:r>
            <a:endParaRPr b="0" lang="el-G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l-GR" sz="2000" spc="-1" strike="noStrike">
                <a:solidFill>
                  <a:srgbClr val="000000"/>
                </a:solidFill>
                <a:latin typeface="Arial"/>
              </a:rPr>
              <a:t>Πέμπτο επίπεδο διάρθρωσης</a:t>
            </a:r>
            <a:endParaRPr b="0" lang="el-G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l-GR" sz="2000" spc="-1" strike="noStrike">
                <a:solidFill>
                  <a:srgbClr val="000000"/>
                </a:solidFill>
                <a:latin typeface="Arial"/>
              </a:rPr>
              <a:t>Έκτο επίπεδο διάρθρωσης</a:t>
            </a:r>
            <a:endParaRPr b="0" lang="el-G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l-GR" sz="2000" spc="-1" strike="noStrike">
                <a:solidFill>
                  <a:srgbClr val="000000"/>
                </a:solidFill>
                <a:latin typeface="Arial"/>
              </a:rPr>
              <a:t>Έβδομο επίπεδο διάρθρωσης</a:t>
            </a:r>
            <a:endParaRPr b="0" lang="el-G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l-GR" sz="1800" spc="-1" strike="noStrike">
                <a:solidFill>
                  <a:srgbClr val="000000"/>
                </a:solidFill>
                <a:latin typeface="Arial"/>
              </a:rPr>
              <a:t>Πατήστε για επεξεργασία της μορφής κειμένου του τίτλου</a:t>
            </a:r>
            <a:endParaRPr b="0" lang="el-GR" sz="1800" spc="-1" strike="noStrike">
              <a:solidFill>
                <a:srgbClr val="000000"/>
              </a:solidFill>
              <a:latin typeface="Arial"/>
            </a:endParaRPr>
          </a:p>
        </p:txBody>
      </p:sp>
      <p:sp>
        <p:nvSpPr>
          <p:cNvPr id="10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l-GR" sz="3200" spc="-1" strike="noStrike">
                <a:solidFill>
                  <a:srgbClr val="000000"/>
                </a:solidFill>
                <a:latin typeface="Arial"/>
              </a:rPr>
              <a:t>Πατήστε για επεξεργασία της μορφής κειμένου διάρθρωσης</a:t>
            </a:r>
            <a:endParaRPr b="0" lang="el-G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l-GR" sz="2800" spc="-1" strike="noStrike">
                <a:solidFill>
                  <a:srgbClr val="000000"/>
                </a:solidFill>
                <a:latin typeface="Arial"/>
              </a:rPr>
              <a:t>Δεύτερο επίπεδο διάρθρωσης</a:t>
            </a:r>
            <a:endParaRPr b="0" lang="el-G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l-GR" sz="2400" spc="-1" strike="noStrike">
                <a:solidFill>
                  <a:srgbClr val="000000"/>
                </a:solidFill>
                <a:latin typeface="Arial"/>
              </a:rPr>
              <a:t>Τρίτο επίπεδο διάρθρωσης</a:t>
            </a:r>
            <a:endParaRPr b="0" lang="el-G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l-GR" sz="2000" spc="-1" strike="noStrike">
                <a:solidFill>
                  <a:srgbClr val="000000"/>
                </a:solidFill>
                <a:latin typeface="Arial"/>
              </a:rPr>
              <a:t>Τέταρτο επίπεδο διάρθρωσης</a:t>
            </a:r>
            <a:endParaRPr b="0" lang="el-G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l-GR" sz="2000" spc="-1" strike="noStrike">
                <a:solidFill>
                  <a:srgbClr val="000000"/>
                </a:solidFill>
                <a:latin typeface="Arial"/>
              </a:rPr>
              <a:t>Πέμπτο επίπεδο διάρθρωσης</a:t>
            </a:r>
            <a:endParaRPr b="0" lang="el-G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l-GR" sz="2000" spc="-1" strike="noStrike">
                <a:solidFill>
                  <a:srgbClr val="000000"/>
                </a:solidFill>
                <a:latin typeface="Arial"/>
              </a:rPr>
              <a:t>Έκτο επίπεδο διάρθρωσης</a:t>
            </a:r>
            <a:endParaRPr b="0" lang="el-G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l-GR" sz="2000" spc="-1" strike="noStrike">
                <a:solidFill>
                  <a:srgbClr val="000000"/>
                </a:solidFill>
                <a:latin typeface="Arial"/>
              </a:rPr>
              <a:t>Έβδομο επίπεδο διάρθρωσης</a:t>
            </a:r>
            <a:endParaRPr b="0" lang="el-G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l-GR" sz="1800" spc="-1" strike="noStrike">
                <a:solidFill>
                  <a:srgbClr val="000000"/>
                </a:solidFill>
                <a:latin typeface="Arial"/>
              </a:rPr>
              <a:t>Πατήστε για επεξεργασία της μορφής κειμένου του τίτλου</a:t>
            </a:r>
            <a:endParaRPr b="0" lang="el-GR" sz="1800" spc="-1" strike="noStrike">
              <a:solidFill>
                <a:srgbClr val="000000"/>
              </a:solidFill>
              <a:latin typeface="Arial"/>
            </a:endParaRPr>
          </a:p>
        </p:txBody>
      </p:sp>
      <p:sp>
        <p:nvSpPr>
          <p:cNvPr id="13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l-GR" sz="3200" spc="-1" strike="noStrike">
                <a:solidFill>
                  <a:srgbClr val="000000"/>
                </a:solidFill>
                <a:latin typeface="Arial"/>
              </a:rPr>
              <a:t>Πατήστε για επεξεργασία της μορφής κειμένου διάρθρωσης</a:t>
            </a:r>
            <a:endParaRPr b="0" lang="el-G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l-GR" sz="2800" spc="-1" strike="noStrike">
                <a:solidFill>
                  <a:srgbClr val="000000"/>
                </a:solidFill>
                <a:latin typeface="Arial"/>
              </a:rPr>
              <a:t>Δεύτερο επίπεδο διάρθρωσης</a:t>
            </a:r>
            <a:endParaRPr b="0" lang="el-G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l-GR" sz="2400" spc="-1" strike="noStrike">
                <a:solidFill>
                  <a:srgbClr val="000000"/>
                </a:solidFill>
                <a:latin typeface="Arial"/>
              </a:rPr>
              <a:t>Τρίτο επίπεδο διάρθρωσης</a:t>
            </a:r>
            <a:endParaRPr b="0" lang="el-G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l-GR" sz="2000" spc="-1" strike="noStrike">
                <a:solidFill>
                  <a:srgbClr val="000000"/>
                </a:solidFill>
                <a:latin typeface="Arial"/>
              </a:rPr>
              <a:t>Τέταρτο επίπεδο διάρθρωσης</a:t>
            </a:r>
            <a:endParaRPr b="0" lang="el-G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l-GR" sz="2000" spc="-1" strike="noStrike">
                <a:solidFill>
                  <a:srgbClr val="000000"/>
                </a:solidFill>
                <a:latin typeface="Arial"/>
              </a:rPr>
              <a:t>Πέμπτο επίπεδο διάρθρωσης</a:t>
            </a:r>
            <a:endParaRPr b="0" lang="el-G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l-GR" sz="2000" spc="-1" strike="noStrike">
                <a:solidFill>
                  <a:srgbClr val="000000"/>
                </a:solidFill>
                <a:latin typeface="Arial"/>
              </a:rPr>
              <a:t>Έκτο επίπεδο διάρθρωσης</a:t>
            </a:r>
            <a:endParaRPr b="0" lang="el-G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l-GR" sz="2000" spc="-1" strike="noStrike">
                <a:solidFill>
                  <a:srgbClr val="000000"/>
                </a:solidFill>
                <a:latin typeface="Arial"/>
              </a:rPr>
              <a:t>Έβδομο επίπεδο διάρθρωσης</a:t>
            </a:r>
            <a:endParaRPr b="0" lang="el-G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6" name="Google Shape;746;p20"/>
          <p:cNvGrpSpPr/>
          <p:nvPr/>
        </p:nvGrpSpPr>
        <p:grpSpPr>
          <a:xfrm>
            <a:off x="-23400" y="-277200"/>
            <a:ext cx="2861640" cy="3610440"/>
            <a:chOff x="-23400" y="-277200"/>
            <a:chExt cx="2861640" cy="3610440"/>
          </a:xfrm>
        </p:grpSpPr>
        <p:sp>
          <p:nvSpPr>
            <p:cNvPr id="177" name="Google Shape;747;p20"/>
            <p:cNvSpPr/>
            <p:nvPr/>
          </p:nvSpPr>
          <p:spPr>
            <a:xfrm rot="10800000">
              <a:off x="-23400" y="825840"/>
              <a:ext cx="475560" cy="547560"/>
            </a:xfrm>
            <a:custGeom>
              <a:avLst/>
              <a:gdLst>
                <a:gd name="textAreaLeft" fmla="*/ 0 w 475560"/>
                <a:gd name="textAreaRight" fmla="*/ 479160 w 475560"/>
                <a:gd name="textAreaTop" fmla="*/ 0 h 547560"/>
                <a:gd name="textAreaBottom" fmla="*/ 551160 h 547560"/>
              </a:gdLst>
              <a:ahLst/>
              <a:rect l="textAreaLeft" t="textAreaTop" r="textAreaRight" b="textAreaBottom"/>
              <a:pathLst>
                <a:path w="27654" h="31823">
                  <a:moveTo>
                    <a:pt x="27653" y="0"/>
                  </a:moveTo>
                  <a:lnTo>
                    <a:pt x="0" y="15978"/>
                  </a:lnTo>
                  <a:lnTo>
                    <a:pt x="27653" y="31823"/>
                  </a:lnTo>
                  <a:lnTo>
                    <a:pt x="27653" y="0"/>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178" name="Google Shape;748;p20"/>
            <p:cNvSpPr/>
            <p:nvPr/>
          </p:nvSpPr>
          <p:spPr>
            <a:xfrm rot="10800000">
              <a:off x="-23400" y="1099800"/>
              <a:ext cx="475560" cy="550080"/>
            </a:xfrm>
            <a:custGeom>
              <a:avLst/>
              <a:gdLst>
                <a:gd name="textAreaLeft" fmla="*/ 0 w 475560"/>
                <a:gd name="textAreaRight" fmla="*/ 479160 w 475560"/>
                <a:gd name="textAreaTop" fmla="*/ 0 h 550080"/>
                <a:gd name="textAreaBottom" fmla="*/ 553680 h 550080"/>
              </a:gdLst>
              <a:ahLst/>
              <a:rect l="textAreaLeft" t="textAreaTop" r="textAreaRight" b="textAreaBottom"/>
              <a:pathLst>
                <a:path w="27654" h="31958">
                  <a:moveTo>
                    <a:pt x="0" y="1"/>
                  </a:moveTo>
                  <a:lnTo>
                    <a:pt x="0" y="31957"/>
                  </a:lnTo>
                  <a:lnTo>
                    <a:pt x="27653" y="15979"/>
                  </a:lnTo>
                  <a:lnTo>
                    <a:pt x="0" y="1"/>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179" name="Google Shape;749;p20"/>
            <p:cNvSpPr/>
            <p:nvPr/>
          </p:nvSpPr>
          <p:spPr>
            <a:xfrm rot="10800000">
              <a:off x="-23400" y="1928160"/>
              <a:ext cx="475560" cy="547560"/>
            </a:xfrm>
            <a:custGeom>
              <a:avLst/>
              <a:gdLst>
                <a:gd name="textAreaLeft" fmla="*/ 0 w 475560"/>
                <a:gd name="textAreaRight" fmla="*/ 479160 w 475560"/>
                <a:gd name="textAreaTop" fmla="*/ 0 h 547560"/>
                <a:gd name="textAreaBottom" fmla="*/ 551160 h 547560"/>
              </a:gdLst>
              <a:ahLst/>
              <a:rect l="textAreaLeft" t="textAreaTop" r="textAreaRight" b="textAreaBottom"/>
              <a:pathLst>
                <a:path w="27654" h="31824">
                  <a:moveTo>
                    <a:pt x="27653" y="1"/>
                  </a:moveTo>
                  <a:lnTo>
                    <a:pt x="0" y="15845"/>
                  </a:lnTo>
                  <a:lnTo>
                    <a:pt x="27653" y="31823"/>
                  </a:lnTo>
                  <a:lnTo>
                    <a:pt x="27653"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80" name="Google Shape;750;p20"/>
            <p:cNvSpPr/>
            <p:nvPr/>
          </p:nvSpPr>
          <p:spPr>
            <a:xfrm rot="10800000">
              <a:off x="-19800" y="1377000"/>
              <a:ext cx="475560" cy="824400"/>
            </a:xfrm>
            <a:custGeom>
              <a:avLst/>
              <a:gdLst>
                <a:gd name="textAreaLeft" fmla="*/ 0 w 475560"/>
                <a:gd name="textAreaRight" fmla="*/ 479160 w 475560"/>
                <a:gd name="textAreaTop" fmla="*/ 0 h 824400"/>
                <a:gd name="textAreaBottom" fmla="*/ 828000 h 824400"/>
              </a:gdLst>
              <a:ahLst/>
              <a:rect l="textAreaLeft" t="textAreaTop" r="textAreaRight" b="textAreaBottom"/>
              <a:pathLst>
                <a:path w="27654" h="47802">
                  <a:moveTo>
                    <a:pt x="0" y="0"/>
                  </a:moveTo>
                  <a:lnTo>
                    <a:pt x="0" y="31823"/>
                  </a:lnTo>
                  <a:lnTo>
                    <a:pt x="134" y="31956"/>
                  </a:lnTo>
                  <a:lnTo>
                    <a:pt x="27653" y="47801"/>
                  </a:lnTo>
                  <a:lnTo>
                    <a:pt x="27653" y="15978"/>
                  </a:lnTo>
                  <a:lnTo>
                    <a:pt x="0" y="0"/>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81" name="Google Shape;751;p20"/>
            <p:cNvSpPr/>
            <p:nvPr/>
          </p:nvSpPr>
          <p:spPr>
            <a:xfrm rot="10800000">
              <a:off x="-19800" y="-2520"/>
              <a:ext cx="475560" cy="824400"/>
            </a:xfrm>
            <a:custGeom>
              <a:avLst/>
              <a:gdLst>
                <a:gd name="textAreaLeft" fmla="*/ 0 w 475560"/>
                <a:gd name="textAreaRight" fmla="*/ 479160 w 475560"/>
                <a:gd name="textAreaTop" fmla="*/ 0 h 824400"/>
                <a:gd name="textAreaBottom" fmla="*/ 828000 h 824400"/>
              </a:gdLst>
              <a:ahLst/>
              <a:rect l="textAreaLeft" t="textAreaTop" r="textAreaRight" b="textAreaBottom"/>
              <a:pathLst>
                <a:path w="27654" h="47802">
                  <a:moveTo>
                    <a:pt x="27653" y="1"/>
                  </a:moveTo>
                  <a:lnTo>
                    <a:pt x="0" y="15979"/>
                  </a:lnTo>
                  <a:lnTo>
                    <a:pt x="0" y="47802"/>
                  </a:lnTo>
                  <a:lnTo>
                    <a:pt x="134" y="47802"/>
                  </a:lnTo>
                  <a:lnTo>
                    <a:pt x="27653" y="31824"/>
                  </a:lnTo>
                  <a:lnTo>
                    <a:pt x="27653"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82" name="Google Shape;752;p20"/>
            <p:cNvSpPr/>
            <p:nvPr/>
          </p:nvSpPr>
          <p:spPr>
            <a:xfrm rot="10800000">
              <a:off x="-23040" y="-276840"/>
              <a:ext cx="473040" cy="547560"/>
            </a:xfrm>
            <a:custGeom>
              <a:avLst/>
              <a:gdLst>
                <a:gd name="textAreaLeft" fmla="*/ 0 w 473040"/>
                <a:gd name="textAreaRight" fmla="*/ 476640 w 473040"/>
                <a:gd name="textAreaTop" fmla="*/ 0 h 547560"/>
                <a:gd name="textAreaBottom" fmla="*/ 551160 h 547560"/>
              </a:gdLst>
              <a:ahLst/>
              <a:rect l="textAreaLeft" t="textAreaTop" r="textAreaRight" b="textAreaBottom"/>
              <a:pathLst>
                <a:path w="27521" h="31824">
                  <a:moveTo>
                    <a:pt x="27520" y="1"/>
                  </a:moveTo>
                  <a:lnTo>
                    <a:pt x="1" y="15979"/>
                  </a:lnTo>
                  <a:lnTo>
                    <a:pt x="27520" y="31823"/>
                  </a:lnTo>
                  <a:lnTo>
                    <a:pt x="27520" y="1"/>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83" name="Google Shape;753;p20"/>
            <p:cNvSpPr/>
            <p:nvPr/>
          </p:nvSpPr>
          <p:spPr>
            <a:xfrm rot="10800000">
              <a:off x="-23400" y="549000"/>
              <a:ext cx="475560" cy="547560"/>
            </a:xfrm>
            <a:custGeom>
              <a:avLst/>
              <a:gdLst>
                <a:gd name="textAreaLeft" fmla="*/ 0 w 475560"/>
                <a:gd name="textAreaRight" fmla="*/ 479160 w 475560"/>
                <a:gd name="textAreaTop" fmla="*/ 0 h 547560"/>
                <a:gd name="textAreaBottom" fmla="*/ 551160 h 547560"/>
              </a:gdLst>
              <a:ahLst/>
              <a:rect l="textAreaLeft" t="textAreaTop" r="textAreaRight" b="textAreaBottom"/>
              <a:pathLst>
                <a:path w="27654" h="31823">
                  <a:moveTo>
                    <a:pt x="0" y="0"/>
                  </a:moveTo>
                  <a:lnTo>
                    <a:pt x="0" y="31823"/>
                  </a:lnTo>
                  <a:lnTo>
                    <a:pt x="27653" y="15845"/>
                  </a:lnTo>
                  <a:lnTo>
                    <a:pt x="0" y="0"/>
                  </a:lnTo>
                  <a:close/>
                </a:path>
              </a:pathLst>
            </a:custGeom>
            <a:solidFill>
              <a:srgbClr val="00a6a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84" name="Google Shape;754;p20"/>
            <p:cNvSpPr/>
            <p:nvPr/>
          </p:nvSpPr>
          <p:spPr>
            <a:xfrm rot="10800000">
              <a:off x="-23400" y="825840"/>
              <a:ext cx="475560" cy="547560"/>
            </a:xfrm>
            <a:custGeom>
              <a:avLst/>
              <a:gdLst>
                <a:gd name="textAreaLeft" fmla="*/ 0 w 475560"/>
                <a:gd name="textAreaRight" fmla="*/ 479160 w 475560"/>
                <a:gd name="textAreaTop" fmla="*/ 0 h 547560"/>
                <a:gd name="textAreaBottom" fmla="*/ 551160 h 547560"/>
              </a:gdLst>
              <a:ahLst/>
              <a:rect l="textAreaLeft" t="textAreaTop" r="textAreaRight" b="textAreaBottom"/>
              <a:pathLst>
                <a:path w="27654" h="31823">
                  <a:moveTo>
                    <a:pt x="27653" y="0"/>
                  </a:moveTo>
                  <a:lnTo>
                    <a:pt x="0" y="15978"/>
                  </a:lnTo>
                  <a:lnTo>
                    <a:pt x="27653" y="31823"/>
                  </a:lnTo>
                  <a:lnTo>
                    <a:pt x="27653" y="0"/>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185" name="Google Shape;755;p20"/>
            <p:cNvSpPr/>
            <p:nvPr/>
          </p:nvSpPr>
          <p:spPr>
            <a:xfrm rot="10800000">
              <a:off x="-23400" y="1099800"/>
              <a:ext cx="475560" cy="550080"/>
            </a:xfrm>
            <a:custGeom>
              <a:avLst/>
              <a:gdLst>
                <a:gd name="textAreaLeft" fmla="*/ 0 w 475560"/>
                <a:gd name="textAreaRight" fmla="*/ 479160 w 475560"/>
                <a:gd name="textAreaTop" fmla="*/ 0 h 550080"/>
                <a:gd name="textAreaBottom" fmla="*/ 553680 h 550080"/>
              </a:gdLst>
              <a:ahLst/>
              <a:rect l="textAreaLeft" t="textAreaTop" r="textAreaRight" b="textAreaBottom"/>
              <a:pathLst>
                <a:path w="27654" h="31958">
                  <a:moveTo>
                    <a:pt x="0" y="1"/>
                  </a:moveTo>
                  <a:lnTo>
                    <a:pt x="0" y="31957"/>
                  </a:lnTo>
                  <a:lnTo>
                    <a:pt x="27653" y="15979"/>
                  </a:lnTo>
                  <a:lnTo>
                    <a:pt x="0"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86" name="Google Shape;756;p20"/>
            <p:cNvSpPr/>
            <p:nvPr/>
          </p:nvSpPr>
          <p:spPr>
            <a:xfrm rot="10800000">
              <a:off x="455760" y="1099800"/>
              <a:ext cx="473040" cy="550080"/>
            </a:xfrm>
            <a:custGeom>
              <a:avLst/>
              <a:gdLst>
                <a:gd name="textAreaLeft" fmla="*/ 0 w 473040"/>
                <a:gd name="textAreaRight" fmla="*/ 476640 w 473040"/>
                <a:gd name="textAreaTop" fmla="*/ 0 h 550080"/>
                <a:gd name="textAreaBottom" fmla="*/ 553680 h 550080"/>
              </a:gdLst>
              <a:ahLst/>
              <a:rect l="textAreaLeft" t="textAreaTop" r="textAreaRight" b="textAreaBottom"/>
              <a:pathLst>
                <a:path w="27521" h="31958">
                  <a:moveTo>
                    <a:pt x="27520" y="1"/>
                  </a:moveTo>
                  <a:lnTo>
                    <a:pt x="1" y="15979"/>
                  </a:lnTo>
                  <a:lnTo>
                    <a:pt x="27520" y="31957"/>
                  </a:lnTo>
                  <a:lnTo>
                    <a:pt x="27520" y="1"/>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187" name="Google Shape;757;p20"/>
            <p:cNvSpPr/>
            <p:nvPr/>
          </p:nvSpPr>
          <p:spPr>
            <a:xfrm rot="10800000">
              <a:off x="455760" y="825840"/>
              <a:ext cx="473040" cy="547560"/>
            </a:xfrm>
            <a:custGeom>
              <a:avLst/>
              <a:gdLst>
                <a:gd name="textAreaLeft" fmla="*/ 0 w 473040"/>
                <a:gd name="textAreaRight" fmla="*/ 476640 w 473040"/>
                <a:gd name="textAreaTop" fmla="*/ 0 h 547560"/>
                <a:gd name="textAreaBottom" fmla="*/ 551160 h 547560"/>
              </a:gdLst>
              <a:ahLst/>
              <a:rect l="textAreaLeft" t="textAreaTop" r="textAreaRight" b="textAreaBottom"/>
              <a:pathLst>
                <a:path w="27521" h="31823">
                  <a:moveTo>
                    <a:pt x="1" y="0"/>
                  </a:moveTo>
                  <a:lnTo>
                    <a:pt x="1" y="31823"/>
                  </a:lnTo>
                  <a:lnTo>
                    <a:pt x="27520" y="15978"/>
                  </a:lnTo>
                  <a:lnTo>
                    <a:pt x="1" y="0"/>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188" name="Google Shape;758;p20"/>
            <p:cNvSpPr/>
            <p:nvPr/>
          </p:nvSpPr>
          <p:spPr>
            <a:xfrm rot="10800000">
              <a:off x="-23400" y="1099800"/>
              <a:ext cx="475560" cy="550080"/>
            </a:xfrm>
            <a:custGeom>
              <a:avLst/>
              <a:gdLst>
                <a:gd name="textAreaLeft" fmla="*/ 0 w 475560"/>
                <a:gd name="textAreaRight" fmla="*/ 479160 w 475560"/>
                <a:gd name="textAreaTop" fmla="*/ 0 h 550080"/>
                <a:gd name="textAreaBottom" fmla="*/ 553680 h 550080"/>
              </a:gdLst>
              <a:ahLst/>
              <a:rect l="textAreaLeft" t="textAreaTop" r="textAreaRight" b="textAreaBottom"/>
              <a:pathLst>
                <a:path w="27654" h="31958">
                  <a:moveTo>
                    <a:pt x="0" y="1"/>
                  </a:moveTo>
                  <a:lnTo>
                    <a:pt x="0" y="31957"/>
                  </a:lnTo>
                  <a:lnTo>
                    <a:pt x="27653" y="15979"/>
                  </a:lnTo>
                  <a:lnTo>
                    <a:pt x="0" y="1"/>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189" name="Google Shape;759;p20"/>
            <p:cNvSpPr/>
            <p:nvPr/>
          </p:nvSpPr>
          <p:spPr>
            <a:xfrm rot="10800000">
              <a:off x="932760" y="825840"/>
              <a:ext cx="473040" cy="547560"/>
            </a:xfrm>
            <a:custGeom>
              <a:avLst/>
              <a:gdLst>
                <a:gd name="textAreaLeft" fmla="*/ 0 w 473040"/>
                <a:gd name="textAreaRight" fmla="*/ 476640 w 473040"/>
                <a:gd name="textAreaTop" fmla="*/ 0 h 547560"/>
                <a:gd name="textAreaBottom" fmla="*/ 551160 h 547560"/>
              </a:gdLst>
              <a:ahLst/>
              <a:rect l="textAreaLeft" t="textAreaTop" r="textAreaRight" b="textAreaBottom"/>
              <a:pathLst>
                <a:path w="27521" h="31823">
                  <a:moveTo>
                    <a:pt x="27521" y="0"/>
                  </a:moveTo>
                  <a:lnTo>
                    <a:pt x="1" y="15978"/>
                  </a:lnTo>
                  <a:lnTo>
                    <a:pt x="27521" y="31823"/>
                  </a:lnTo>
                  <a:lnTo>
                    <a:pt x="27521" y="0"/>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190" name="Google Shape;760;p20"/>
            <p:cNvSpPr/>
            <p:nvPr/>
          </p:nvSpPr>
          <p:spPr>
            <a:xfrm rot="10800000">
              <a:off x="932760" y="1099800"/>
              <a:ext cx="473040" cy="550080"/>
            </a:xfrm>
            <a:custGeom>
              <a:avLst/>
              <a:gdLst>
                <a:gd name="textAreaLeft" fmla="*/ 0 w 473040"/>
                <a:gd name="textAreaRight" fmla="*/ 476640 w 473040"/>
                <a:gd name="textAreaTop" fmla="*/ 0 h 550080"/>
                <a:gd name="textAreaBottom" fmla="*/ 553680 h 550080"/>
              </a:gdLst>
              <a:ahLst/>
              <a:rect l="textAreaLeft" t="textAreaTop" r="textAreaRight" b="textAreaBottom"/>
              <a:pathLst>
                <a:path w="27521" h="31958">
                  <a:moveTo>
                    <a:pt x="1" y="1"/>
                  </a:moveTo>
                  <a:lnTo>
                    <a:pt x="1" y="31957"/>
                  </a:lnTo>
                  <a:lnTo>
                    <a:pt x="27521" y="15979"/>
                  </a:lnTo>
                  <a:lnTo>
                    <a:pt x="1"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91" name="Google Shape;761;p20"/>
            <p:cNvSpPr/>
            <p:nvPr/>
          </p:nvSpPr>
          <p:spPr>
            <a:xfrm rot="10800000">
              <a:off x="932760" y="1928160"/>
              <a:ext cx="473040" cy="547560"/>
            </a:xfrm>
            <a:custGeom>
              <a:avLst/>
              <a:gdLst>
                <a:gd name="textAreaLeft" fmla="*/ 0 w 473040"/>
                <a:gd name="textAreaRight" fmla="*/ 476640 w 473040"/>
                <a:gd name="textAreaTop" fmla="*/ 0 h 547560"/>
                <a:gd name="textAreaBottom" fmla="*/ 551160 h 547560"/>
              </a:gdLst>
              <a:ahLst/>
              <a:rect l="textAreaLeft" t="textAreaTop" r="textAreaRight" b="textAreaBottom"/>
              <a:pathLst>
                <a:path w="27521" h="31824">
                  <a:moveTo>
                    <a:pt x="27521" y="1"/>
                  </a:moveTo>
                  <a:lnTo>
                    <a:pt x="1" y="15845"/>
                  </a:lnTo>
                  <a:lnTo>
                    <a:pt x="27521" y="31823"/>
                  </a:lnTo>
                  <a:lnTo>
                    <a:pt x="27521" y="1"/>
                  </a:lnTo>
                  <a:close/>
                </a:path>
              </a:pathLst>
            </a:custGeom>
            <a:solidFill>
              <a:schemeClr val="accen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92" name="Google Shape;762;p20"/>
            <p:cNvSpPr/>
            <p:nvPr/>
          </p:nvSpPr>
          <p:spPr>
            <a:xfrm rot="10800000">
              <a:off x="930240" y="1376640"/>
              <a:ext cx="477720" cy="822240"/>
            </a:xfrm>
            <a:custGeom>
              <a:avLst/>
              <a:gdLst>
                <a:gd name="textAreaLeft" fmla="*/ 0 w 477720"/>
                <a:gd name="textAreaRight" fmla="*/ 481320 w 477720"/>
                <a:gd name="textAreaTop" fmla="*/ 0 h 822240"/>
                <a:gd name="textAreaBottom" fmla="*/ 825840 h 822240"/>
              </a:gdLst>
              <a:ahLst/>
              <a:rect l="textAreaLeft" t="textAreaTop" r="textAreaRight" b="textAreaBottom"/>
              <a:pathLst>
                <a:path w="27787" h="47669">
                  <a:moveTo>
                    <a:pt x="1" y="1"/>
                  </a:moveTo>
                  <a:lnTo>
                    <a:pt x="134" y="31823"/>
                  </a:lnTo>
                  <a:lnTo>
                    <a:pt x="27787" y="47668"/>
                  </a:lnTo>
                  <a:lnTo>
                    <a:pt x="27654" y="15845"/>
                  </a:lnTo>
                  <a:lnTo>
                    <a:pt x="1" y="1"/>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193" name="Google Shape;763;p20"/>
            <p:cNvSpPr/>
            <p:nvPr/>
          </p:nvSpPr>
          <p:spPr>
            <a:xfrm rot="10800000">
              <a:off x="455760" y="1376640"/>
              <a:ext cx="473040" cy="822240"/>
            </a:xfrm>
            <a:custGeom>
              <a:avLst/>
              <a:gdLst>
                <a:gd name="textAreaLeft" fmla="*/ 0 w 473040"/>
                <a:gd name="textAreaRight" fmla="*/ 476640 w 473040"/>
                <a:gd name="textAreaTop" fmla="*/ 0 h 822240"/>
                <a:gd name="textAreaBottom" fmla="*/ 825840 h 822240"/>
              </a:gdLst>
              <a:ahLst/>
              <a:rect l="textAreaLeft" t="textAreaTop" r="textAreaRight" b="textAreaBottom"/>
              <a:pathLst>
                <a:path w="27521" h="47669">
                  <a:moveTo>
                    <a:pt x="27520" y="1"/>
                  </a:moveTo>
                  <a:lnTo>
                    <a:pt x="1" y="15845"/>
                  </a:lnTo>
                  <a:lnTo>
                    <a:pt x="1" y="47668"/>
                  </a:lnTo>
                  <a:lnTo>
                    <a:pt x="27520" y="31823"/>
                  </a:lnTo>
                  <a:lnTo>
                    <a:pt x="27520" y="31690"/>
                  </a:lnTo>
                  <a:lnTo>
                    <a:pt x="27520"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94" name="Google Shape;764;p20"/>
            <p:cNvSpPr/>
            <p:nvPr/>
          </p:nvSpPr>
          <p:spPr>
            <a:xfrm rot="10800000">
              <a:off x="624600" y="3178080"/>
              <a:ext cx="135720" cy="155160"/>
            </a:xfrm>
            <a:custGeom>
              <a:avLst/>
              <a:gdLst>
                <a:gd name="textAreaLeft" fmla="*/ 0 w 135720"/>
                <a:gd name="textAreaRight" fmla="*/ 139320 w 135720"/>
                <a:gd name="textAreaTop" fmla="*/ 0 h 155160"/>
                <a:gd name="textAreaBottom" fmla="*/ 158760 h 155160"/>
              </a:gdLst>
              <a:ahLst/>
              <a:rect l="textAreaLeft" t="textAreaTop" r="textAreaRight" b="textAreaBottom"/>
              <a:pathLst>
                <a:path w="8040" h="9174">
                  <a:moveTo>
                    <a:pt x="8040" y="0"/>
                  </a:moveTo>
                  <a:lnTo>
                    <a:pt x="1" y="4604"/>
                  </a:lnTo>
                  <a:lnTo>
                    <a:pt x="8040" y="9174"/>
                  </a:lnTo>
                  <a:lnTo>
                    <a:pt x="8040" y="0"/>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159120" bIns="15912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95" name="Google Shape;765;p20"/>
            <p:cNvSpPr/>
            <p:nvPr/>
          </p:nvSpPr>
          <p:spPr>
            <a:xfrm rot="10800000">
              <a:off x="455760" y="2479320"/>
              <a:ext cx="473040" cy="548280"/>
            </a:xfrm>
            <a:custGeom>
              <a:avLst/>
              <a:gdLst>
                <a:gd name="textAreaLeft" fmla="*/ 0 w 473040"/>
                <a:gd name="textAreaRight" fmla="*/ 476640 w 473040"/>
                <a:gd name="textAreaTop" fmla="*/ 0 h 548280"/>
                <a:gd name="textAreaBottom" fmla="*/ 551880 h 548280"/>
              </a:gdLst>
              <a:ahLst/>
              <a:rect l="textAreaLeft" t="textAreaTop" r="textAreaRight" b="textAreaBottom"/>
              <a:pathLst>
                <a:path w="27521" h="31857">
                  <a:moveTo>
                    <a:pt x="1" y="0"/>
                  </a:moveTo>
                  <a:lnTo>
                    <a:pt x="1" y="31857"/>
                  </a:lnTo>
                  <a:lnTo>
                    <a:pt x="27520" y="15845"/>
                  </a:lnTo>
                  <a:lnTo>
                    <a:pt x="1" y="0"/>
                  </a:lnTo>
                  <a:close/>
                </a:path>
              </a:pathLst>
            </a:custGeom>
            <a:solidFill>
              <a:schemeClr val="accen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96" name="Google Shape;766;p20"/>
            <p:cNvSpPr/>
            <p:nvPr/>
          </p:nvSpPr>
          <p:spPr>
            <a:xfrm rot="10800000">
              <a:off x="455760" y="-276840"/>
              <a:ext cx="950040" cy="547560"/>
            </a:xfrm>
            <a:custGeom>
              <a:avLst/>
              <a:gdLst>
                <a:gd name="textAreaLeft" fmla="*/ 0 w 950040"/>
                <a:gd name="textAreaRight" fmla="*/ 953640 w 950040"/>
                <a:gd name="textAreaTop" fmla="*/ 0 h 547560"/>
                <a:gd name="textAreaBottom" fmla="*/ 551160 h 547560"/>
              </a:gdLst>
              <a:ahLst/>
              <a:rect l="textAreaLeft" t="textAreaTop" r="textAreaRight" b="textAreaBottom"/>
              <a:pathLst>
                <a:path w="55041" h="31824">
                  <a:moveTo>
                    <a:pt x="27521" y="1"/>
                  </a:moveTo>
                  <a:lnTo>
                    <a:pt x="1" y="15979"/>
                  </a:lnTo>
                  <a:lnTo>
                    <a:pt x="27521" y="31823"/>
                  </a:lnTo>
                  <a:lnTo>
                    <a:pt x="55040" y="15979"/>
                  </a:lnTo>
                  <a:lnTo>
                    <a:pt x="27521"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97" name="Google Shape;767;p20"/>
            <p:cNvSpPr/>
            <p:nvPr/>
          </p:nvSpPr>
          <p:spPr>
            <a:xfrm rot="10800000">
              <a:off x="455760" y="-2520"/>
              <a:ext cx="473040" cy="824400"/>
            </a:xfrm>
            <a:custGeom>
              <a:avLst/>
              <a:gdLst>
                <a:gd name="textAreaLeft" fmla="*/ 0 w 473040"/>
                <a:gd name="textAreaRight" fmla="*/ 476640 w 473040"/>
                <a:gd name="textAreaTop" fmla="*/ 0 h 824400"/>
                <a:gd name="textAreaBottom" fmla="*/ 828000 h 824400"/>
              </a:gdLst>
              <a:ahLst/>
              <a:rect l="textAreaLeft" t="textAreaTop" r="textAreaRight" b="textAreaBottom"/>
              <a:pathLst>
                <a:path w="27521" h="47802">
                  <a:moveTo>
                    <a:pt x="1" y="1"/>
                  </a:moveTo>
                  <a:lnTo>
                    <a:pt x="1" y="31824"/>
                  </a:lnTo>
                  <a:lnTo>
                    <a:pt x="27520" y="47802"/>
                  </a:lnTo>
                  <a:lnTo>
                    <a:pt x="27520" y="15979"/>
                  </a:lnTo>
                  <a:lnTo>
                    <a:pt x="1" y="1"/>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198" name="Google Shape;768;p20"/>
            <p:cNvSpPr/>
            <p:nvPr/>
          </p:nvSpPr>
          <p:spPr>
            <a:xfrm rot="10800000">
              <a:off x="455760" y="549000"/>
              <a:ext cx="473040" cy="547560"/>
            </a:xfrm>
            <a:custGeom>
              <a:avLst/>
              <a:gdLst>
                <a:gd name="textAreaLeft" fmla="*/ 0 w 473040"/>
                <a:gd name="textAreaRight" fmla="*/ 476640 w 473040"/>
                <a:gd name="textAreaTop" fmla="*/ 0 h 547560"/>
                <a:gd name="textAreaBottom" fmla="*/ 551160 h 547560"/>
              </a:gdLst>
              <a:ahLst/>
              <a:rect l="textAreaLeft" t="textAreaTop" r="textAreaRight" b="textAreaBottom"/>
              <a:pathLst>
                <a:path w="27521" h="31823">
                  <a:moveTo>
                    <a:pt x="27520" y="0"/>
                  </a:moveTo>
                  <a:lnTo>
                    <a:pt x="1" y="15845"/>
                  </a:lnTo>
                  <a:lnTo>
                    <a:pt x="27520" y="31823"/>
                  </a:lnTo>
                  <a:lnTo>
                    <a:pt x="27520" y="0"/>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199" name="Google Shape;769;p20"/>
            <p:cNvSpPr/>
            <p:nvPr/>
          </p:nvSpPr>
          <p:spPr>
            <a:xfrm rot="10800000">
              <a:off x="-23400" y="549000"/>
              <a:ext cx="475560" cy="547560"/>
            </a:xfrm>
            <a:custGeom>
              <a:avLst/>
              <a:gdLst>
                <a:gd name="textAreaLeft" fmla="*/ 0 w 475560"/>
                <a:gd name="textAreaRight" fmla="*/ 479160 w 475560"/>
                <a:gd name="textAreaTop" fmla="*/ 0 h 547560"/>
                <a:gd name="textAreaBottom" fmla="*/ 551160 h 547560"/>
              </a:gdLst>
              <a:ahLst/>
              <a:rect l="textAreaLeft" t="textAreaTop" r="textAreaRight" b="textAreaBottom"/>
              <a:pathLst>
                <a:path w="27654" h="31823">
                  <a:moveTo>
                    <a:pt x="0" y="0"/>
                  </a:moveTo>
                  <a:lnTo>
                    <a:pt x="0" y="31823"/>
                  </a:lnTo>
                  <a:lnTo>
                    <a:pt x="27653" y="15845"/>
                  </a:lnTo>
                  <a:lnTo>
                    <a:pt x="0" y="0"/>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00" name="Google Shape;770;p20"/>
            <p:cNvSpPr/>
            <p:nvPr/>
          </p:nvSpPr>
          <p:spPr>
            <a:xfrm rot="10800000">
              <a:off x="-23400" y="1099800"/>
              <a:ext cx="475560" cy="550080"/>
            </a:xfrm>
            <a:custGeom>
              <a:avLst/>
              <a:gdLst>
                <a:gd name="textAreaLeft" fmla="*/ 0 w 475560"/>
                <a:gd name="textAreaRight" fmla="*/ 479160 w 475560"/>
                <a:gd name="textAreaTop" fmla="*/ 0 h 550080"/>
                <a:gd name="textAreaBottom" fmla="*/ 553680 h 550080"/>
              </a:gdLst>
              <a:ahLst/>
              <a:rect l="textAreaLeft" t="textAreaTop" r="textAreaRight" b="textAreaBottom"/>
              <a:pathLst>
                <a:path w="27654" h="31958">
                  <a:moveTo>
                    <a:pt x="0" y="1"/>
                  </a:moveTo>
                  <a:lnTo>
                    <a:pt x="0" y="31957"/>
                  </a:lnTo>
                  <a:lnTo>
                    <a:pt x="27653" y="15979"/>
                  </a:lnTo>
                  <a:lnTo>
                    <a:pt x="0"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01" name="Google Shape;771;p20"/>
            <p:cNvSpPr/>
            <p:nvPr/>
          </p:nvSpPr>
          <p:spPr>
            <a:xfrm rot="10800000">
              <a:off x="932760" y="549000"/>
              <a:ext cx="473040" cy="547560"/>
            </a:xfrm>
            <a:custGeom>
              <a:avLst/>
              <a:gdLst>
                <a:gd name="textAreaLeft" fmla="*/ 0 w 473040"/>
                <a:gd name="textAreaRight" fmla="*/ 476640 w 473040"/>
                <a:gd name="textAreaTop" fmla="*/ 0 h 547560"/>
                <a:gd name="textAreaBottom" fmla="*/ 551160 h 547560"/>
              </a:gdLst>
              <a:ahLst/>
              <a:rect l="textAreaLeft" t="textAreaTop" r="textAreaRight" b="textAreaBottom"/>
              <a:pathLst>
                <a:path w="27521" h="31823">
                  <a:moveTo>
                    <a:pt x="1" y="0"/>
                  </a:moveTo>
                  <a:lnTo>
                    <a:pt x="1" y="31823"/>
                  </a:lnTo>
                  <a:lnTo>
                    <a:pt x="27521" y="15845"/>
                  </a:lnTo>
                  <a:lnTo>
                    <a:pt x="1" y="0"/>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02" name="Google Shape;772;p20"/>
            <p:cNvSpPr/>
            <p:nvPr/>
          </p:nvSpPr>
          <p:spPr>
            <a:xfrm rot="10800000">
              <a:off x="455760" y="825480"/>
              <a:ext cx="950040" cy="824400"/>
            </a:xfrm>
            <a:custGeom>
              <a:avLst/>
              <a:gdLst>
                <a:gd name="textAreaLeft" fmla="*/ 0 w 950040"/>
                <a:gd name="textAreaRight" fmla="*/ 953640 w 950040"/>
                <a:gd name="textAreaTop" fmla="*/ 0 h 824400"/>
                <a:gd name="textAreaBottom" fmla="*/ 828000 h 824400"/>
              </a:gdLst>
              <a:ahLst/>
              <a:rect l="textAreaLeft" t="textAreaTop" r="textAreaRight" b="textAreaBottom"/>
              <a:pathLst>
                <a:path w="55041" h="47802">
                  <a:moveTo>
                    <a:pt x="55040" y="1"/>
                  </a:moveTo>
                  <a:lnTo>
                    <a:pt x="27521" y="15979"/>
                  </a:lnTo>
                  <a:lnTo>
                    <a:pt x="1" y="31957"/>
                  </a:lnTo>
                  <a:lnTo>
                    <a:pt x="27521" y="47802"/>
                  </a:lnTo>
                  <a:lnTo>
                    <a:pt x="55040" y="31957"/>
                  </a:lnTo>
                  <a:lnTo>
                    <a:pt x="55040"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03" name="Google Shape;773;p20"/>
            <p:cNvSpPr/>
            <p:nvPr/>
          </p:nvSpPr>
          <p:spPr>
            <a:xfrm rot="10800000">
              <a:off x="1409040" y="1099800"/>
              <a:ext cx="475560" cy="550080"/>
            </a:xfrm>
            <a:custGeom>
              <a:avLst/>
              <a:gdLst>
                <a:gd name="textAreaLeft" fmla="*/ 0 w 475560"/>
                <a:gd name="textAreaRight" fmla="*/ 479160 w 475560"/>
                <a:gd name="textAreaTop" fmla="*/ 0 h 550080"/>
                <a:gd name="textAreaBottom" fmla="*/ 553680 h 550080"/>
              </a:gdLst>
              <a:ahLst/>
              <a:rect l="textAreaLeft" t="textAreaTop" r="textAreaRight" b="textAreaBottom"/>
              <a:pathLst>
                <a:path w="27654" h="31958">
                  <a:moveTo>
                    <a:pt x="27654" y="1"/>
                  </a:moveTo>
                  <a:lnTo>
                    <a:pt x="1" y="15979"/>
                  </a:lnTo>
                  <a:lnTo>
                    <a:pt x="27654" y="31957"/>
                  </a:lnTo>
                  <a:lnTo>
                    <a:pt x="27654"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04" name="Google Shape;774;p20"/>
            <p:cNvSpPr/>
            <p:nvPr/>
          </p:nvSpPr>
          <p:spPr>
            <a:xfrm rot="10800000">
              <a:off x="1409040" y="825840"/>
              <a:ext cx="475560" cy="547560"/>
            </a:xfrm>
            <a:custGeom>
              <a:avLst/>
              <a:gdLst>
                <a:gd name="textAreaLeft" fmla="*/ 0 w 475560"/>
                <a:gd name="textAreaRight" fmla="*/ 479160 w 475560"/>
                <a:gd name="textAreaTop" fmla="*/ 0 h 547560"/>
                <a:gd name="textAreaBottom" fmla="*/ 551160 h 547560"/>
              </a:gdLst>
              <a:ahLst/>
              <a:rect l="textAreaLeft" t="textAreaTop" r="textAreaRight" b="textAreaBottom"/>
              <a:pathLst>
                <a:path w="27654" h="31823">
                  <a:moveTo>
                    <a:pt x="1" y="0"/>
                  </a:moveTo>
                  <a:lnTo>
                    <a:pt x="1" y="31823"/>
                  </a:lnTo>
                  <a:lnTo>
                    <a:pt x="27654" y="15978"/>
                  </a:lnTo>
                  <a:lnTo>
                    <a:pt x="1" y="0"/>
                  </a:lnTo>
                  <a:close/>
                </a:path>
              </a:pathLst>
            </a:custGeom>
            <a:solidFill>
              <a:srgbClr val="e3651d"/>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05" name="Google Shape;775;p20"/>
            <p:cNvSpPr/>
            <p:nvPr/>
          </p:nvSpPr>
          <p:spPr>
            <a:xfrm rot="10800000">
              <a:off x="932760" y="1099800"/>
              <a:ext cx="473040" cy="550080"/>
            </a:xfrm>
            <a:custGeom>
              <a:avLst/>
              <a:gdLst>
                <a:gd name="textAreaLeft" fmla="*/ 0 w 473040"/>
                <a:gd name="textAreaRight" fmla="*/ 476640 w 473040"/>
                <a:gd name="textAreaTop" fmla="*/ 0 h 550080"/>
                <a:gd name="textAreaBottom" fmla="*/ 553680 h 550080"/>
              </a:gdLst>
              <a:ahLst/>
              <a:rect l="textAreaLeft" t="textAreaTop" r="textAreaRight" b="textAreaBottom"/>
              <a:pathLst>
                <a:path w="27521" h="31958">
                  <a:moveTo>
                    <a:pt x="1" y="1"/>
                  </a:moveTo>
                  <a:lnTo>
                    <a:pt x="1" y="31957"/>
                  </a:lnTo>
                  <a:lnTo>
                    <a:pt x="27521" y="15979"/>
                  </a:lnTo>
                  <a:lnTo>
                    <a:pt x="1"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06" name="Google Shape;776;p20"/>
            <p:cNvSpPr/>
            <p:nvPr/>
          </p:nvSpPr>
          <p:spPr>
            <a:xfrm rot="10800000">
              <a:off x="1888560" y="1928160"/>
              <a:ext cx="473040" cy="547560"/>
            </a:xfrm>
            <a:custGeom>
              <a:avLst/>
              <a:gdLst>
                <a:gd name="textAreaLeft" fmla="*/ 0 w 473040"/>
                <a:gd name="textAreaRight" fmla="*/ 476640 w 473040"/>
                <a:gd name="textAreaTop" fmla="*/ 0 h 547560"/>
                <a:gd name="textAreaBottom" fmla="*/ 551160 h 547560"/>
              </a:gdLst>
              <a:ahLst/>
              <a:rect l="textAreaLeft" t="textAreaTop" r="textAreaRight" b="textAreaBottom"/>
              <a:pathLst>
                <a:path w="27520" h="31824">
                  <a:moveTo>
                    <a:pt x="27520" y="1"/>
                  </a:moveTo>
                  <a:lnTo>
                    <a:pt x="0" y="15845"/>
                  </a:lnTo>
                  <a:lnTo>
                    <a:pt x="27520" y="31823"/>
                  </a:lnTo>
                  <a:lnTo>
                    <a:pt x="27520" y="1"/>
                  </a:lnTo>
                  <a:close/>
                </a:path>
              </a:pathLst>
            </a:custGeom>
            <a:solidFill>
              <a:schemeClr val="accen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07" name="Google Shape;777;p20"/>
            <p:cNvSpPr/>
            <p:nvPr/>
          </p:nvSpPr>
          <p:spPr>
            <a:xfrm rot="10800000">
              <a:off x="2213640" y="1523520"/>
              <a:ext cx="219960" cy="254160"/>
            </a:xfrm>
            <a:custGeom>
              <a:avLst/>
              <a:gdLst>
                <a:gd name="textAreaLeft" fmla="*/ 0 w 219960"/>
                <a:gd name="textAreaRight" fmla="*/ 223560 w 219960"/>
                <a:gd name="textAreaTop" fmla="*/ 0 h 254160"/>
                <a:gd name="textAreaBottom" fmla="*/ 257760 h 254160"/>
              </a:gdLst>
              <a:ahLst/>
              <a:rect l="textAreaLeft" t="textAreaTop" r="textAreaRight" b="textAreaBottom"/>
              <a:pathLst>
                <a:path w="12910" h="14878">
                  <a:moveTo>
                    <a:pt x="1" y="0"/>
                  </a:moveTo>
                  <a:lnTo>
                    <a:pt x="1" y="14877"/>
                  </a:lnTo>
                  <a:lnTo>
                    <a:pt x="12910" y="7505"/>
                  </a:lnTo>
                  <a:lnTo>
                    <a:pt x="134" y="0"/>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257760" bIns="2577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08" name="Google Shape;778;p20"/>
            <p:cNvSpPr/>
            <p:nvPr/>
          </p:nvSpPr>
          <p:spPr>
            <a:xfrm rot="10800000">
              <a:off x="2217960" y="2349360"/>
              <a:ext cx="147960" cy="172800"/>
            </a:xfrm>
            <a:custGeom>
              <a:avLst/>
              <a:gdLst>
                <a:gd name="textAreaLeft" fmla="*/ 0 w 147960"/>
                <a:gd name="textAreaRight" fmla="*/ 151560 w 147960"/>
                <a:gd name="textAreaTop" fmla="*/ 0 h 172800"/>
                <a:gd name="textAreaBottom" fmla="*/ 176400 h 172800"/>
              </a:gdLst>
              <a:ahLst/>
              <a:rect l="textAreaLeft" t="textAreaTop" r="textAreaRight" b="textAreaBottom"/>
              <a:pathLst>
                <a:path w="8740" h="10175">
                  <a:moveTo>
                    <a:pt x="0" y="1"/>
                  </a:moveTo>
                  <a:lnTo>
                    <a:pt x="0" y="10175"/>
                  </a:lnTo>
                  <a:lnTo>
                    <a:pt x="8740" y="5005"/>
                  </a:lnTo>
                  <a:lnTo>
                    <a:pt x="0" y="1"/>
                  </a:lnTo>
                  <a:close/>
                </a:path>
              </a:pathLst>
            </a:custGeom>
            <a:solidFill>
              <a:schemeClr val="accen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176400" bIns="17640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09" name="Google Shape;779;p20"/>
            <p:cNvSpPr/>
            <p:nvPr/>
          </p:nvSpPr>
          <p:spPr>
            <a:xfrm rot="10800000">
              <a:off x="1409040" y="1376640"/>
              <a:ext cx="475560" cy="822240"/>
            </a:xfrm>
            <a:custGeom>
              <a:avLst/>
              <a:gdLst>
                <a:gd name="textAreaLeft" fmla="*/ 0 w 475560"/>
                <a:gd name="textAreaRight" fmla="*/ 479160 w 475560"/>
                <a:gd name="textAreaTop" fmla="*/ 0 h 822240"/>
                <a:gd name="textAreaBottom" fmla="*/ 825840 h 822240"/>
              </a:gdLst>
              <a:ahLst/>
              <a:rect l="textAreaLeft" t="textAreaTop" r="textAreaRight" b="textAreaBottom"/>
              <a:pathLst>
                <a:path w="27654" h="47669">
                  <a:moveTo>
                    <a:pt x="27654" y="1"/>
                  </a:moveTo>
                  <a:lnTo>
                    <a:pt x="1" y="15845"/>
                  </a:lnTo>
                  <a:lnTo>
                    <a:pt x="1" y="47668"/>
                  </a:lnTo>
                  <a:lnTo>
                    <a:pt x="27521" y="31823"/>
                  </a:lnTo>
                  <a:lnTo>
                    <a:pt x="27654" y="31690"/>
                  </a:lnTo>
                  <a:lnTo>
                    <a:pt x="27654" y="1"/>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10" name="Google Shape;780;p20"/>
            <p:cNvSpPr/>
            <p:nvPr/>
          </p:nvSpPr>
          <p:spPr>
            <a:xfrm rot="10800000">
              <a:off x="1409040" y="1928160"/>
              <a:ext cx="475560" cy="547560"/>
            </a:xfrm>
            <a:custGeom>
              <a:avLst/>
              <a:gdLst>
                <a:gd name="textAreaLeft" fmla="*/ 0 w 475560"/>
                <a:gd name="textAreaRight" fmla="*/ 479160 w 475560"/>
                <a:gd name="textAreaTop" fmla="*/ 0 h 547560"/>
                <a:gd name="textAreaBottom" fmla="*/ 551160 h 547560"/>
              </a:gdLst>
              <a:ahLst/>
              <a:rect l="textAreaLeft" t="textAreaTop" r="textAreaRight" b="textAreaBottom"/>
              <a:pathLst>
                <a:path w="27654" h="31824">
                  <a:moveTo>
                    <a:pt x="1" y="1"/>
                  </a:moveTo>
                  <a:lnTo>
                    <a:pt x="1" y="31823"/>
                  </a:lnTo>
                  <a:lnTo>
                    <a:pt x="27654" y="15979"/>
                  </a:lnTo>
                  <a:lnTo>
                    <a:pt x="27654" y="15845"/>
                  </a:lnTo>
                  <a:lnTo>
                    <a:pt x="1"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11" name="Google Shape;781;p20"/>
            <p:cNvSpPr/>
            <p:nvPr/>
          </p:nvSpPr>
          <p:spPr>
            <a:xfrm rot="10800000">
              <a:off x="1888560" y="274320"/>
              <a:ext cx="473040" cy="547560"/>
            </a:xfrm>
            <a:custGeom>
              <a:avLst/>
              <a:gdLst>
                <a:gd name="textAreaLeft" fmla="*/ 0 w 473040"/>
                <a:gd name="textAreaRight" fmla="*/ 476640 w 473040"/>
                <a:gd name="textAreaTop" fmla="*/ 0 h 547560"/>
                <a:gd name="textAreaBottom" fmla="*/ 551160 h 547560"/>
              </a:gdLst>
              <a:ahLst/>
              <a:rect l="textAreaLeft" t="textAreaTop" r="textAreaRight" b="textAreaBottom"/>
              <a:pathLst>
                <a:path w="27520" h="31824">
                  <a:moveTo>
                    <a:pt x="27520" y="1"/>
                  </a:moveTo>
                  <a:lnTo>
                    <a:pt x="0" y="15979"/>
                  </a:lnTo>
                  <a:lnTo>
                    <a:pt x="27520" y="31824"/>
                  </a:lnTo>
                  <a:lnTo>
                    <a:pt x="27520" y="1"/>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12" name="Google Shape;782;p20"/>
            <p:cNvSpPr/>
            <p:nvPr/>
          </p:nvSpPr>
          <p:spPr>
            <a:xfrm rot="10800000">
              <a:off x="2365200" y="-276840"/>
              <a:ext cx="473040" cy="547560"/>
            </a:xfrm>
            <a:custGeom>
              <a:avLst/>
              <a:gdLst>
                <a:gd name="textAreaLeft" fmla="*/ 0 w 473040"/>
                <a:gd name="textAreaRight" fmla="*/ 476640 w 473040"/>
                <a:gd name="textAreaTop" fmla="*/ 0 h 547560"/>
                <a:gd name="textAreaBottom" fmla="*/ 551160 h 547560"/>
              </a:gdLst>
              <a:ahLst/>
              <a:rect l="textAreaLeft" t="textAreaTop" r="textAreaRight" b="textAreaBottom"/>
              <a:pathLst>
                <a:path w="27521" h="31824">
                  <a:moveTo>
                    <a:pt x="1" y="1"/>
                  </a:moveTo>
                  <a:lnTo>
                    <a:pt x="1" y="31823"/>
                  </a:lnTo>
                  <a:lnTo>
                    <a:pt x="27520" y="15979"/>
                  </a:lnTo>
                  <a:lnTo>
                    <a:pt x="1"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13" name="Google Shape;783;p20"/>
            <p:cNvSpPr/>
            <p:nvPr/>
          </p:nvSpPr>
          <p:spPr>
            <a:xfrm rot="10800000">
              <a:off x="1409040" y="-277200"/>
              <a:ext cx="475560" cy="1099080"/>
            </a:xfrm>
            <a:custGeom>
              <a:avLst/>
              <a:gdLst>
                <a:gd name="textAreaLeft" fmla="*/ 0 w 475560"/>
                <a:gd name="textAreaRight" fmla="*/ 479160 w 475560"/>
                <a:gd name="textAreaTop" fmla="*/ 0 h 1099080"/>
                <a:gd name="textAreaBottom" fmla="*/ 1102680 h 1099080"/>
              </a:gdLst>
              <a:ahLst/>
              <a:rect l="textAreaLeft" t="textAreaTop" r="textAreaRight" b="textAreaBottom"/>
              <a:pathLst>
                <a:path w="27654" h="63647">
                  <a:moveTo>
                    <a:pt x="1" y="1"/>
                  </a:moveTo>
                  <a:lnTo>
                    <a:pt x="1" y="31824"/>
                  </a:lnTo>
                  <a:lnTo>
                    <a:pt x="1" y="63646"/>
                  </a:lnTo>
                  <a:lnTo>
                    <a:pt x="27521" y="47802"/>
                  </a:lnTo>
                  <a:lnTo>
                    <a:pt x="27654" y="47802"/>
                  </a:lnTo>
                  <a:lnTo>
                    <a:pt x="27654" y="15979"/>
                  </a:lnTo>
                  <a:lnTo>
                    <a:pt x="1"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14" name="Google Shape;784;p20"/>
            <p:cNvSpPr/>
            <p:nvPr/>
          </p:nvSpPr>
          <p:spPr>
            <a:xfrm rot="10800000">
              <a:off x="1409040" y="549000"/>
              <a:ext cx="475560" cy="547560"/>
            </a:xfrm>
            <a:custGeom>
              <a:avLst/>
              <a:gdLst>
                <a:gd name="textAreaLeft" fmla="*/ 0 w 475560"/>
                <a:gd name="textAreaRight" fmla="*/ 479160 w 475560"/>
                <a:gd name="textAreaTop" fmla="*/ 0 h 547560"/>
                <a:gd name="textAreaBottom" fmla="*/ 551160 h 547560"/>
              </a:gdLst>
              <a:ahLst/>
              <a:rect l="textAreaLeft" t="textAreaTop" r="textAreaRight" b="textAreaBottom"/>
              <a:pathLst>
                <a:path w="27654" h="31823">
                  <a:moveTo>
                    <a:pt x="27654" y="0"/>
                  </a:moveTo>
                  <a:lnTo>
                    <a:pt x="1" y="15845"/>
                  </a:lnTo>
                  <a:lnTo>
                    <a:pt x="27654" y="31823"/>
                  </a:lnTo>
                  <a:lnTo>
                    <a:pt x="27654" y="0"/>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15" name="Google Shape;785;p20"/>
            <p:cNvSpPr/>
            <p:nvPr/>
          </p:nvSpPr>
          <p:spPr>
            <a:xfrm rot="10800000">
              <a:off x="932400" y="-2520"/>
              <a:ext cx="475560" cy="1099080"/>
            </a:xfrm>
            <a:custGeom>
              <a:avLst/>
              <a:gdLst>
                <a:gd name="textAreaLeft" fmla="*/ 0 w 475560"/>
                <a:gd name="textAreaRight" fmla="*/ 479160 w 475560"/>
                <a:gd name="textAreaTop" fmla="*/ 0 h 1099080"/>
                <a:gd name="textAreaBottom" fmla="*/ 1102680 h 1099080"/>
              </a:gdLst>
              <a:ahLst/>
              <a:rect l="textAreaLeft" t="textAreaTop" r="textAreaRight" b="textAreaBottom"/>
              <a:pathLst>
                <a:path w="27654" h="63646">
                  <a:moveTo>
                    <a:pt x="134" y="0"/>
                  </a:moveTo>
                  <a:lnTo>
                    <a:pt x="1" y="31823"/>
                  </a:lnTo>
                  <a:lnTo>
                    <a:pt x="134" y="31823"/>
                  </a:lnTo>
                  <a:lnTo>
                    <a:pt x="134" y="63646"/>
                  </a:lnTo>
                  <a:lnTo>
                    <a:pt x="27654" y="47668"/>
                  </a:lnTo>
                  <a:lnTo>
                    <a:pt x="27654" y="15845"/>
                  </a:lnTo>
                  <a:lnTo>
                    <a:pt x="134" y="0"/>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16" name="Google Shape;786;p20"/>
            <p:cNvSpPr/>
            <p:nvPr/>
          </p:nvSpPr>
          <p:spPr>
            <a:xfrm rot="10800000">
              <a:off x="932400" y="825480"/>
              <a:ext cx="952200" cy="824400"/>
            </a:xfrm>
            <a:custGeom>
              <a:avLst/>
              <a:gdLst>
                <a:gd name="textAreaLeft" fmla="*/ 0 w 952200"/>
                <a:gd name="textAreaRight" fmla="*/ 955800 w 952200"/>
                <a:gd name="textAreaTop" fmla="*/ 0 h 824400"/>
                <a:gd name="textAreaBottom" fmla="*/ 828000 h 824400"/>
              </a:gdLst>
              <a:ahLst/>
              <a:rect l="textAreaLeft" t="textAreaTop" r="textAreaRight" b="textAreaBottom"/>
              <a:pathLst>
                <a:path w="55174" h="47802">
                  <a:moveTo>
                    <a:pt x="27654" y="1"/>
                  </a:moveTo>
                  <a:lnTo>
                    <a:pt x="1" y="15979"/>
                  </a:lnTo>
                  <a:lnTo>
                    <a:pt x="1" y="47802"/>
                  </a:lnTo>
                  <a:lnTo>
                    <a:pt x="27654" y="31957"/>
                  </a:lnTo>
                  <a:lnTo>
                    <a:pt x="55174" y="15979"/>
                  </a:lnTo>
                  <a:lnTo>
                    <a:pt x="27654" y="1"/>
                  </a:lnTo>
                  <a:close/>
                </a:path>
              </a:pathLst>
            </a:custGeom>
            <a:solidFill>
              <a:schemeClr val="accent6"/>
            </a:solidFill>
            <a:ln w="0">
              <a:noFill/>
            </a:ln>
            <a:effectLst>
              <a:outerShdw algn="bl" blurRad="57240" dir="5400000" dist="1836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grpSp>
      <p:grpSp>
        <p:nvGrpSpPr>
          <p:cNvPr id="217" name="Google Shape;787;p20"/>
          <p:cNvGrpSpPr/>
          <p:nvPr/>
        </p:nvGrpSpPr>
        <p:grpSpPr>
          <a:xfrm>
            <a:off x="6948360" y="4277160"/>
            <a:ext cx="2205360" cy="874800"/>
            <a:chOff x="6948360" y="4277160"/>
            <a:chExt cx="2205360" cy="874800"/>
          </a:xfrm>
        </p:grpSpPr>
        <p:sp>
          <p:nvSpPr>
            <p:cNvPr id="218" name="Google Shape;788;p20"/>
            <p:cNvSpPr/>
            <p:nvPr/>
          </p:nvSpPr>
          <p:spPr>
            <a:xfrm flipV="1" rot="5400000">
              <a:off x="8168040" y="4839840"/>
              <a:ext cx="289800" cy="333360"/>
            </a:xfrm>
            <a:custGeom>
              <a:avLst/>
              <a:gdLst>
                <a:gd name="textAreaLeft" fmla="*/ 0 w 289800"/>
                <a:gd name="textAreaRight" fmla="*/ 293400 w 289800"/>
                <a:gd name="textAreaTop" fmla="*/ -1800 h 333360"/>
                <a:gd name="textAreaBottom" fmla="*/ 335160 h 333360"/>
              </a:gdLst>
              <a:ahLst/>
              <a:rect l="textAreaLeft" t="textAreaTop" r="textAreaRight" b="textAreaBottom"/>
              <a:pathLst>
                <a:path w="27654" h="31823">
                  <a:moveTo>
                    <a:pt x="27653" y="0"/>
                  </a:moveTo>
                  <a:lnTo>
                    <a:pt x="0" y="15978"/>
                  </a:lnTo>
                  <a:lnTo>
                    <a:pt x="27653" y="31823"/>
                  </a:lnTo>
                  <a:lnTo>
                    <a:pt x="27653" y="0"/>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19" name="Google Shape;789;p20"/>
            <p:cNvSpPr/>
            <p:nvPr/>
          </p:nvSpPr>
          <p:spPr>
            <a:xfrm flipV="1" rot="5400000">
              <a:off x="7999560" y="4839120"/>
              <a:ext cx="289800" cy="334800"/>
            </a:xfrm>
            <a:custGeom>
              <a:avLst/>
              <a:gdLst>
                <a:gd name="textAreaLeft" fmla="*/ 0 w 289800"/>
                <a:gd name="textAreaRight" fmla="*/ 293400 w 289800"/>
                <a:gd name="textAreaTop" fmla="*/ -1800 h 334800"/>
                <a:gd name="textAreaBottom" fmla="*/ 336600 h 334800"/>
              </a:gdLst>
              <a:ahLst/>
              <a:rect l="textAreaLeft" t="textAreaTop" r="textAreaRight" b="textAreaBottom"/>
              <a:pathLst>
                <a:path w="27654" h="31958">
                  <a:moveTo>
                    <a:pt x="0" y="1"/>
                  </a:moveTo>
                  <a:lnTo>
                    <a:pt x="0" y="31957"/>
                  </a:lnTo>
                  <a:lnTo>
                    <a:pt x="27653" y="15979"/>
                  </a:lnTo>
                  <a:lnTo>
                    <a:pt x="0" y="1"/>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8400" bIns="33840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20" name="Google Shape;790;p20"/>
            <p:cNvSpPr/>
            <p:nvPr/>
          </p:nvSpPr>
          <p:spPr>
            <a:xfrm flipV="1" rot="5400000">
              <a:off x="7494120" y="4839840"/>
              <a:ext cx="289800" cy="333360"/>
            </a:xfrm>
            <a:custGeom>
              <a:avLst/>
              <a:gdLst>
                <a:gd name="textAreaLeft" fmla="*/ 0 w 289800"/>
                <a:gd name="textAreaRight" fmla="*/ 293400 w 289800"/>
                <a:gd name="textAreaTop" fmla="*/ -1800 h 333360"/>
                <a:gd name="textAreaBottom" fmla="*/ 335160 h 333360"/>
              </a:gdLst>
              <a:ahLst/>
              <a:rect l="textAreaLeft" t="textAreaTop" r="textAreaRight" b="textAreaBottom"/>
              <a:pathLst>
                <a:path w="27654" h="31824">
                  <a:moveTo>
                    <a:pt x="27653" y="1"/>
                  </a:moveTo>
                  <a:lnTo>
                    <a:pt x="0" y="15845"/>
                  </a:lnTo>
                  <a:lnTo>
                    <a:pt x="27653" y="31823"/>
                  </a:lnTo>
                  <a:lnTo>
                    <a:pt x="27653"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21" name="Google Shape;791;p20"/>
            <p:cNvSpPr/>
            <p:nvPr/>
          </p:nvSpPr>
          <p:spPr>
            <a:xfrm flipV="1" rot="5400000">
              <a:off x="7746480" y="4755240"/>
              <a:ext cx="289800" cy="502560"/>
            </a:xfrm>
            <a:custGeom>
              <a:avLst/>
              <a:gdLst>
                <a:gd name="textAreaLeft" fmla="*/ 0 w 289800"/>
                <a:gd name="textAreaRight" fmla="*/ 293400 w 289800"/>
                <a:gd name="textAreaTop" fmla="*/ -1800 h 502560"/>
                <a:gd name="textAreaBottom" fmla="*/ 504360 h 502560"/>
              </a:gdLst>
              <a:ahLst/>
              <a:rect l="textAreaLeft" t="textAreaTop" r="textAreaRight" b="textAreaBottom"/>
              <a:pathLst>
                <a:path w="27654" h="47802">
                  <a:moveTo>
                    <a:pt x="0" y="0"/>
                  </a:moveTo>
                  <a:lnTo>
                    <a:pt x="0" y="31823"/>
                  </a:lnTo>
                  <a:lnTo>
                    <a:pt x="134" y="31956"/>
                  </a:lnTo>
                  <a:lnTo>
                    <a:pt x="27653" y="47801"/>
                  </a:lnTo>
                  <a:lnTo>
                    <a:pt x="27653" y="15978"/>
                  </a:lnTo>
                  <a:lnTo>
                    <a:pt x="0" y="0"/>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22" name="Google Shape;792;p20"/>
            <p:cNvSpPr/>
            <p:nvPr/>
          </p:nvSpPr>
          <p:spPr>
            <a:xfrm flipV="1" rot="5400000">
              <a:off x="8589600" y="4755240"/>
              <a:ext cx="289800" cy="502560"/>
            </a:xfrm>
            <a:custGeom>
              <a:avLst/>
              <a:gdLst>
                <a:gd name="textAreaLeft" fmla="*/ 0 w 289800"/>
                <a:gd name="textAreaRight" fmla="*/ 293400 w 289800"/>
                <a:gd name="textAreaTop" fmla="*/ -1800 h 502560"/>
                <a:gd name="textAreaBottom" fmla="*/ 504360 h 502560"/>
              </a:gdLst>
              <a:ahLst/>
              <a:rect l="textAreaLeft" t="textAreaTop" r="textAreaRight" b="textAreaBottom"/>
              <a:pathLst>
                <a:path w="27654" h="47802">
                  <a:moveTo>
                    <a:pt x="27653" y="1"/>
                  </a:moveTo>
                  <a:lnTo>
                    <a:pt x="0" y="15979"/>
                  </a:lnTo>
                  <a:lnTo>
                    <a:pt x="0" y="47802"/>
                  </a:lnTo>
                  <a:lnTo>
                    <a:pt x="134" y="47802"/>
                  </a:lnTo>
                  <a:lnTo>
                    <a:pt x="27653" y="31824"/>
                  </a:lnTo>
                  <a:lnTo>
                    <a:pt x="27653"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23" name="Google Shape;793;p20"/>
            <p:cNvSpPr/>
            <p:nvPr/>
          </p:nvSpPr>
          <p:spPr>
            <a:xfrm flipV="1" rot="5400000">
              <a:off x="8842680" y="4840560"/>
              <a:ext cx="288720" cy="333360"/>
            </a:xfrm>
            <a:custGeom>
              <a:avLst/>
              <a:gdLst>
                <a:gd name="textAreaLeft" fmla="*/ 0 w 288720"/>
                <a:gd name="textAreaRight" fmla="*/ 292320 w 288720"/>
                <a:gd name="textAreaTop" fmla="*/ -1800 h 333360"/>
                <a:gd name="textAreaBottom" fmla="*/ 335160 h 333360"/>
              </a:gdLst>
              <a:ahLst/>
              <a:rect l="textAreaLeft" t="textAreaTop" r="textAreaRight" b="textAreaBottom"/>
              <a:pathLst>
                <a:path w="27521" h="31824">
                  <a:moveTo>
                    <a:pt x="27520" y="1"/>
                  </a:moveTo>
                  <a:lnTo>
                    <a:pt x="1" y="15979"/>
                  </a:lnTo>
                  <a:lnTo>
                    <a:pt x="27520" y="31823"/>
                  </a:lnTo>
                  <a:lnTo>
                    <a:pt x="27520" y="1"/>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24" name="Google Shape;794;p20"/>
            <p:cNvSpPr/>
            <p:nvPr/>
          </p:nvSpPr>
          <p:spPr>
            <a:xfrm flipV="1" rot="5400000">
              <a:off x="8337240" y="4839840"/>
              <a:ext cx="289800" cy="333360"/>
            </a:xfrm>
            <a:custGeom>
              <a:avLst/>
              <a:gdLst>
                <a:gd name="textAreaLeft" fmla="*/ 0 w 289800"/>
                <a:gd name="textAreaRight" fmla="*/ 293400 w 289800"/>
                <a:gd name="textAreaTop" fmla="*/ -1800 h 333360"/>
                <a:gd name="textAreaBottom" fmla="*/ 335160 h 333360"/>
              </a:gdLst>
              <a:ahLst/>
              <a:rect l="textAreaLeft" t="textAreaTop" r="textAreaRight" b="textAreaBottom"/>
              <a:pathLst>
                <a:path w="27654" h="31823">
                  <a:moveTo>
                    <a:pt x="0" y="0"/>
                  </a:moveTo>
                  <a:lnTo>
                    <a:pt x="0" y="31823"/>
                  </a:lnTo>
                  <a:lnTo>
                    <a:pt x="27653" y="15845"/>
                  </a:lnTo>
                  <a:lnTo>
                    <a:pt x="0" y="0"/>
                  </a:lnTo>
                  <a:close/>
                </a:path>
              </a:pathLst>
            </a:custGeom>
            <a:solidFill>
              <a:srgbClr val="00a6a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25" name="Google Shape;795;p20"/>
            <p:cNvSpPr/>
            <p:nvPr/>
          </p:nvSpPr>
          <p:spPr>
            <a:xfrm flipV="1" rot="5400000">
              <a:off x="8168040" y="4839840"/>
              <a:ext cx="289800" cy="333360"/>
            </a:xfrm>
            <a:custGeom>
              <a:avLst/>
              <a:gdLst>
                <a:gd name="textAreaLeft" fmla="*/ 0 w 289800"/>
                <a:gd name="textAreaRight" fmla="*/ 293400 w 289800"/>
                <a:gd name="textAreaTop" fmla="*/ -1800 h 333360"/>
                <a:gd name="textAreaBottom" fmla="*/ 335160 h 333360"/>
              </a:gdLst>
              <a:ahLst/>
              <a:rect l="textAreaLeft" t="textAreaTop" r="textAreaRight" b="textAreaBottom"/>
              <a:pathLst>
                <a:path w="27654" h="31823">
                  <a:moveTo>
                    <a:pt x="27653" y="0"/>
                  </a:moveTo>
                  <a:lnTo>
                    <a:pt x="0" y="15978"/>
                  </a:lnTo>
                  <a:lnTo>
                    <a:pt x="27653" y="31823"/>
                  </a:lnTo>
                  <a:lnTo>
                    <a:pt x="27653" y="0"/>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26" name="Google Shape;796;p20"/>
            <p:cNvSpPr/>
            <p:nvPr/>
          </p:nvSpPr>
          <p:spPr>
            <a:xfrm flipV="1" rot="5400000">
              <a:off x="7999560" y="4839120"/>
              <a:ext cx="289800" cy="334800"/>
            </a:xfrm>
            <a:custGeom>
              <a:avLst/>
              <a:gdLst>
                <a:gd name="textAreaLeft" fmla="*/ 0 w 289800"/>
                <a:gd name="textAreaRight" fmla="*/ 293400 w 289800"/>
                <a:gd name="textAreaTop" fmla="*/ -1800 h 334800"/>
                <a:gd name="textAreaBottom" fmla="*/ 336600 h 334800"/>
              </a:gdLst>
              <a:ahLst/>
              <a:rect l="textAreaLeft" t="textAreaTop" r="textAreaRight" b="textAreaBottom"/>
              <a:pathLst>
                <a:path w="27654" h="31958">
                  <a:moveTo>
                    <a:pt x="0" y="1"/>
                  </a:moveTo>
                  <a:lnTo>
                    <a:pt x="0" y="31957"/>
                  </a:lnTo>
                  <a:lnTo>
                    <a:pt x="27653" y="15979"/>
                  </a:lnTo>
                  <a:lnTo>
                    <a:pt x="0"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8400" bIns="33840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27" name="Google Shape;797;p20"/>
            <p:cNvSpPr/>
            <p:nvPr/>
          </p:nvSpPr>
          <p:spPr>
            <a:xfrm flipV="1" rot="5400000">
              <a:off x="8000280" y="4546440"/>
              <a:ext cx="288720" cy="334800"/>
            </a:xfrm>
            <a:custGeom>
              <a:avLst/>
              <a:gdLst>
                <a:gd name="textAreaLeft" fmla="*/ 0 w 288720"/>
                <a:gd name="textAreaRight" fmla="*/ 292320 w 288720"/>
                <a:gd name="textAreaTop" fmla="*/ -1800 h 334800"/>
                <a:gd name="textAreaBottom" fmla="*/ 336600 h 334800"/>
              </a:gdLst>
              <a:ahLst/>
              <a:rect l="textAreaLeft" t="textAreaTop" r="textAreaRight" b="textAreaBottom"/>
              <a:pathLst>
                <a:path w="27521" h="31958">
                  <a:moveTo>
                    <a:pt x="27520" y="1"/>
                  </a:moveTo>
                  <a:lnTo>
                    <a:pt x="1" y="15979"/>
                  </a:lnTo>
                  <a:lnTo>
                    <a:pt x="27520" y="31957"/>
                  </a:lnTo>
                  <a:lnTo>
                    <a:pt x="27520" y="1"/>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8400" bIns="33840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28" name="Google Shape;798;p20"/>
            <p:cNvSpPr/>
            <p:nvPr/>
          </p:nvSpPr>
          <p:spPr>
            <a:xfrm flipV="1" rot="5400000">
              <a:off x="8168760" y="4547160"/>
              <a:ext cx="288720" cy="333360"/>
            </a:xfrm>
            <a:custGeom>
              <a:avLst/>
              <a:gdLst>
                <a:gd name="textAreaLeft" fmla="*/ 0 w 288720"/>
                <a:gd name="textAreaRight" fmla="*/ 292320 w 288720"/>
                <a:gd name="textAreaTop" fmla="*/ -1800 h 333360"/>
                <a:gd name="textAreaBottom" fmla="*/ 335160 h 333360"/>
              </a:gdLst>
              <a:ahLst/>
              <a:rect l="textAreaLeft" t="textAreaTop" r="textAreaRight" b="textAreaBottom"/>
              <a:pathLst>
                <a:path w="27521" h="31823">
                  <a:moveTo>
                    <a:pt x="1" y="0"/>
                  </a:moveTo>
                  <a:lnTo>
                    <a:pt x="1" y="31823"/>
                  </a:lnTo>
                  <a:lnTo>
                    <a:pt x="27520" y="15978"/>
                  </a:lnTo>
                  <a:lnTo>
                    <a:pt x="1" y="0"/>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29" name="Google Shape;799;p20"/>
            <p:cNvSpPr/>
            <p:nvPr/>
          </p:nvSpPr>
          <p:spPr>
            <a:xfrm flipV="1" rot="5400000">
              <a:off x="7999560" y="4839120"/>
              <a:ext cx="289800" cy="334800"/>
            </a:xfrm>
            <a:custGeom>
              <a:avLst/>
              <a:gdLst>
                <a:gd name="textAreaLeft" fmla="*/ 0 w 289800"/>
                <a:gd name="textAreaRight" fmla="*/ 293400 w 289800"/>
                <a:gd name="textAreaTop" fmla="*/ -1800 h 334800"/>
                <a:gd name="textAreaBottom" fmla="*/ 336600 h 334800"/>
              </a:gdLst>
              <a:ahLst/>
              <a:rect l="textAreaLeft" t="textAreaTop" r="textAreaRight" b="textAreaBottom"/>
              <a:pathLst>
                <a:path w="27654" h="31958">
                  <a:moveTo>
                    <a:pt x="0" y="1"/>
                  </a:moveTo>
                  <a:lnTo>
                    <a:pt x="0" y="31957"/>
                  </a:lnTo>
                  <a:lnTo>
                    <a:pt x="27653" y="15979"/>
                  </a:lnTo>
                  <a:lnTo>
                    <a:pt x="0" y="1"/>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8400" bIns="33840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30" name="Google Shape;800;p20"/>
            <p:cNvSpPr/>
            <p:nvPr/>
          </p:nvSpPr>
          <p:spPr>
            <a:xfrm flipV="1" rot="5400000">
              <a:off x="8168760" y="4254840"/>
              <a:ext cx="288720" cy="333360"/>
            </a:xfrm>
            <a:custGeom>
              <a:avLst/>
              <a:gdLst>
                <a:gd name="textAreaLeft" fmla="*/ 0 w 288720"/>
                <a:gd name="textAreaRight" fmla="*/ 292320 w 288720"/>
                <a:gd name="textAreaTop" fmla="*/ -1800 h 333360"/>
                <a:gd name="textAreaBottom" fmla="*/ 335160 h 333360"/>
              </a:gdLst>
              <a:ahLst/>
              <a:rect l="textAreaLeft" t="textAreaTop" r="textAreaRight" b="textAreaBottom"/>
              <a:pathLst>
                <a:path w="27521" h="31823">
                  <a:moveTo>
                    <a:pt x="27521" y="0"/>
                  </a:moveTo>
                  <a:lnTo>
                    <a:pt x="1" y="15978"/>
                  </a:lnTo>
                  <a:lnTo>
                    <a:pt x="27521" y="31823"/>
                  </a:lnTo>
                  <a:lnTo>
                    <a:pt x="27521" y="0"/>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31" name="Google Shape;801;p20"/>
            <p:cNvSpPr/>
            <p:nvPr/>
          </p:nvSpPr>
          <p:spPr>
            <a:xfrm flipV="1" rot="5400000">
              <a:off x="7747920" y="4463280"/>
              <a:ext cx="288720" cy="501120"/>
            </a:xfrm>
            <a:custGeom>
              <a:avLst/>
              <a:gdLst>
                <a:gd name="textAreaLeft" fmla="*/ 0 w 288720"/>
                <a:gd name="textAreaRight" fmla="*/ 292320 w 288720"/>
                <a:gd name="textAreaTop" fmla="*/ -1800 h 501120"/>
                <a:gd name="textAreaBottom" fmla="*/ 502920 h 501120"/>
              </a:gdLst>
              <a:ahLst/>
              <a:rect l="textAreaLeft" t="textAreaTop" r="textAreaRight" b="textAreaBottom"/>
              <a:pathLst>
                <a:path w="27521" h="47669">
                  <a:moveTo>
                    <a:pt x="27520" y="1"/>
                  </a:moveTo>
                  <a:lnTo>
                    <a:pt x="1" y="15845"/>
                  </a:lnTo>
                  <a:lnTo>
                    <a:pt x="1" y="47668"/>
                  </a:lnTo>
                  <a:lnTo>
                    <a:pt x="27520" y="31823"/>
                  </a:lnTo>
                  <a:lnTo>
                    <a:pt x="27520" y="31690"/>
                  </a:lnTo>
                  <a:lnTo>
                    <a:pt x="27520"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32" name="Google Shape;802;p20"/>
            <p:cNvSpPr/>
            <p:nvPr/>
          </p:nvSpPr>
          <p:spPr>
            <a:xfrm flipV="1" rot="5400000">
              <a:off x="6954120" y="4667040"/>
              <a:ext cx="81720" cy="93600"/>
            </a:xfrm>
            <a:custGeom>
              <a:avLst/>
              <a:gdLst>
                <a:gd name="textAreaLeft" fmla="*/ 0 w 81720"/>
                <a:gd name="textAreaRight" fmla="*/ 85320 w 81720"/>
                <a:gd name="textAreaTop" fmla="*/ -1800 h 93600"/>
                <a:gd name="textAreaBottom" fmla="*/ 95400 h 93600"/>
              </a:gdLst>
              <a:ahLst/>
              <a:rect l="textAreaLeft" t="textAreaTop" r="textAreaRight" b="textAreaBottom"/>
              <a:pathLst>
                <a:path w="8040" h="9174">
                  <a:moveTo>
                    <a:pt x="8040" y="0"/>
                  </a:moveTo>
                  <a:lnTo>
                    <a:pt x="1" y="4604"/>
                  </a:lnTo>
                  <a:lnTo>
                    <a:pt x="8040" y="9174"/>
                  </a:lnTo>
                  <a:lnTo>
                    <a:pt x="8040" y="0"/>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7200" bIns="9720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33" name="Google Shape;803;p20"/>
            <p:cNvSpPr/>
            <p:nvPr/>
          </p:nvSpPr>
          <p:spPr>
            <a:xfrm flipV="1" rot="5400000">
              <a:off x="7157520" y="4546800"/>
              <a:ext cx="288720" cy="333720"/>
            </a:xfrm>
            <a:custGeom>
              <a:avLst/>
              <a:gdLst>
                <a:gd name="textAreaLeft" fmla="*/ 0 w 288720"/>
                <a:gd name="textAreaRight" fmla="*/ 292320 w 288720"/>
                <a:gd name="textAreaTop" fmla="*/ 1800 h 333720"/>
                <a:gd name="textAreaBottom" fmla="*/ 339120 h 333720"/>
              </a:gdLst>
              <a:ahLst/>
              <a:rect l="textAreaLeft" t="textAreaTop" r="textAreaRight" b="textAreaBottom"/>
              <a:pathLst>
                <a:path w="27521" h="31857">
                  <a:moveTo>
                    <a:pt x="1" y="0"/>
                  </a:moveTo>
                  <a:lnTo>
                    <a:pt x="1" y="31857"/>
                  </a:lnTo>
                  <a:lnTo>
                    <a:pt x="27520" y="15845"/>
                  </a:lnTo>
                  <a:lnTo>
                    <a:pt x="1" y="0"/>
                  </a:lnTo>
                  <a:close/>
                </a:path>
              </a:pathLst>
            </a:custGeom>
            <a:solidFill>
              <a:schemeClr val="accen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7680" bIns="33768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34" name="Google Shape;804;p20"/>
            <p:cNvSpPr/>
            <p:nvPr/>
          </p:nvSpPr>
          <p:spPr>
            <a:xfrm flipV="1" rot="5400000">
              <a:off x="8696520" y="4401000"/>
              <a:ext cx="580680" cy="333360"/>
            </a:xfrm>
            <a:custGeom>
              <a:avLst/>
              <a:gdLst>
                <a:gd name="textAreaLeft" fmla="*/ 0 w 580680"/>
                <a:gd name="textAreaRight" fmla="*/ 584280 w 580680"/>
                <a:gd name="textAreaTop" fmla="*/ -1800 h 333360"/>
                <a:gd name="textAreaBottom" fmla="*/ 335160 h 333360"/>
              </a:gdLst>
              <a:ahLst/>
              <a:rect l="textAreaLeft" t="textAreaTop" r="textAreaRight" b="textAreaBottom"/>
              <a:pathLst>
                <a:path w="55041" h="31824">
                  <a:moveTo>
                    <a:pt x="27521" y="1"/>
                  </a:moveTo>
                  <a:lnTo>
                    <a:pt x="1" y="15979"/>
                  </a:lnTo>
                  <a:lnTo>
                    <a:pt x="27521" y="31823"/>
                  </a:lnTo>
                  <a:lnTo>
                    <a:pt x="55040" y="15979"/>
                  </a:lnTo>
                  <a:lnTo>
                    <a:pt x="27521"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35" name="Google Shape;805;p20"/>
            <p:cNvSpPr/>
            <p:nvPr/>
          </p:nvSpPr>
          <p:spPr>
            <a:xfrm flipV="1" rot="5400000">
              <a:off x="8590320" y="4462560"/>
              <a:ext cx="288720" cy="502560"/>
            </a:xfrm>
            <a:custGeom>
              <a:avLst/>
              <a:gdLst>
                <a:gd name="textAreaLeft" fmla="*/ 0 w 288720"/>
                <a:gd name="textAreaRight" fmla="*/ 292320 w 288720"/>
                <a:gd name="textAreaTop" fmla="*/ -1800 h 502560"/>
                <a:gd name="textAreaBottom" fmla="*/ 504360 h 502560"/>
              </a:gdLst>
              <a:ahLst/>
              <a:rect l="textAreaLeft" t="textAreaTop" r="textAreaRight" b="textAreaBottom"/>
              <a:pathLst>
                <a:path w="27521" h="47802">
                  <a:moveTo>
                    <a:pt x="1" y="1"/>
                  </a:moveTo>
                  <a:lnTo>
                    <a:pt x="1" y="31824"/>
                  </a:lnTo>
                  <a:lnTo>
                    <a:pt x="27520" y="47802"/>
                  </a:lnTo>
                  <a:lnTo>
                    <a:pt x="27520" y="15979"/>
                  </a:lnTo>
                  <a:lnTo>
                    <a:pt x="1" y="1"/>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36" name="Google Shape;806;p20"/>
            <p:cNvSpPr/>
            <p:nvPr/>
          </p:nvSpPr>
          <p:spPr>
            <a:xfrm flipV="1" rot="5400000">
              <a:off x="8337960" y="4547160"/>
              <a:ext cx="288720" cy="333360"/>
            </a:xfrm>
            <a:custGeom>
              <a:avLst/>
              <a:gdLst>
                <a:gd name="textAreaLeft" fmla="*/ 0 w 288720"/>
                <a:gd name="textAreaRight" fmla="*/ 292320 w 288720"/>
                <a:gd name="textAreaTop" fmla="*/ -1800 h 333360"/>
                <a:gd name="textAreaBottom" fmla="*/ 335160 h 333360"/>
              </a:gdLst>
              <a:ahLst/>
              <a:rect l="textAreaLeft" t="textAreaTop" r="textAreaRight" b="textAreaBottom"/>
              <a:pathLst>
                <a:path w="27521" h="31823">
                  <a:moveTo>
                    <a:pt x="27520" y="0"/>
                  </a:moveTo>
                  <a:lnTo>
                    <a:pt x="1" y="15845"/>
                  </a:lnTo>
                  <a:lnTo>
                    <a:pt x="27520" y="31823"/>
                  </a:lnTo>
                  <a:lnTo>
                    <a:pt x="27520" y="0"/>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37" name="Google Shape;807;p20"/>
            <p:cNvSpPr/>
            <p:nvPr/>
          </p:nvSpPr>
          <p:spPr>
            <a:xfrm flipV="1" rot="5400000">
              <a:off x="8337240" y="4839840"/>
              <a:ext cx="289800" cy="333360"/>
            </a:xfrm>
            <a:custGeom>
              <a:avLst/>
              <a:gdLst>
                <a:gd name="textAreaLeft" fmla="*/ 0 w 289800"/>
                <a:gd name="textAreaRight" fmla="*/ 293400 w 289800"/>
                <a:gd name="textAreaTop" fmla="*/ -1800 h 333360"/>
                <a:gd name="textAreaBottom" fmla="*/ 335160 h 333360"/>
              </a:gdLst>
              <a:ahLst/>
              <a:rect l="textAreaLeft" t="textAreaTop" r="textAreaRight" b="textAreaBottom"/>
              <a:pathLst>
                <a:path w="27654" h="31823">
                  <a:moveTo>
                    <a:pt x="0" y="0"/>
                  </a:moveTo>
                  <a:lnTo>
                    <a:pt x="0" y="31823"/>
                  </a:lnTo>
                  <a:lnTo>
                    <a:pt x="27653" y="15845"/>
                  </a:lnTo>
                  <a:lnTo>
                    <a:pt x="0" y="0"/>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6960" bIns="33696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38" name="Google Shape;808;p20"/>
            <p:cNvSpPr/>
            <p:nvPr/>
          </p:nvSpPr>
          <p:spPr>
            <a:xfrm flipV="1" rot="5400000">
              <a:off x="7999560" y="4839120"/>
              <a:ext cx="289800" cy="334800"/>
            </a:xfrm>
            <a:custGeom>
              <a:avLst/>
              <a:gdLst>
                <a:gd name="textAreaLeft" fmla="*/ 0 w 289800"/>
                <a:gd name="textAreaRight" fmla="*/ 293400 w 289800"/>
                <a:gd name="textAreaTop" fmla="*/ -1800 h 334800"/>
                <a:gd name="textAreaBottom" fmla="*/ 336600 h 334800"/>
              </a:gdLst>
              <a:ahLst/>
              <a:rect l="textAreaLeft" t="textAreaTop" r="textAreaRight" b="textAreaBottom"/>
              <a:pathLst>
                <a:path w="27654" h="31958">
                  <a:moveTo>
                    <a:pt x="0" y="1"/>
                  </a:moveTo>
                  <a:lnTo>
                    <a:pt x="0" y="31957"/>
                  </a:lnTo>
                  <a:lnTo>
                    <a:pt x="27653" y="15979"/>
                  </a:lnTo>
                  <a:lnTo>
                    <a:pt x="0"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338400" bIns="33840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39" name="Google Shape;809;p20"/>
            <p:cNvSpPr/>
            <p:nvPr/>
          </p:nvSpPr>
          <p:spPr>
            <a:xfrm flipV="1" rot="5400000">
              <a:off x="7938000" y="4316400"/>
              <a:ext cx="580680" cy="502560"/>
            </a:xfrm>
            <a:custGeom>
              <a:avLst/>
              <a:gdLst>
                <a:gd name="textAreaLeft" fmla="*/ 0 w 580680"/>
                <a:gd name="textAreaRight" fmla="*/ 584280 w 580680"/>
                <a:gd name="textAreaTop" fmla="*/ -1800 h 502560"/>
                <a:gd name="textAreaBottom" fmla="*/ 504360 h 502560"/>
              </a:gdLst>
              <a:ahLst/>
              <a:rect l="textAreaLeft" t="textAreaTop" r="textAreaRight" b="textAreaBottom"/>
              <a:pathLst>
                <a:path w="55041" h="47802">
                  <a:moveTo>
                    <a:pt x="55040" y="1"/>
                  </a:moveTo>
                  <a:lnTo>
                    <a:pt x="27521" y="15979"/>
                  </a:lnTo>
                  <a:lnTo>
                    <a:pt x="1" y="31957"/>
                  </a:lnTo>
                  <a:lnTo>
                    <a:pt x="27521" y="47802"/>
                  </a:lnTo>
                  <a:lnTo>
                    <a:pt x="55040" y="31957"/>
                  </a:lnTo>
                  <a:lnTo>
                    <a:pt x="55040"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grpSp>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l-GR" sz="4400" spc="-1" strike="noStrike">
                <a:solidFill>
                  <a:srgbClr val="000000"/>
                </a:solidFill>
                <a:latin typeface="Arial"/>
              </a:rPr>
              <a:t>Πατήστε για επεξεργασία της μορφής κειμένου του τίτλου</a:t>
            </a:r>
            <a:endParaRPr b="0" lang="el-GR" sz="4400" spc="-1" strike="noStrike">
              <a:solidFill>
                <a:srgbClr val="000000"/>
              </a:solidFill>
              <a:latin typeface="Arial"/>
            </a:endParaRPr>
          </a:p>
        </p:txBody>
      </p:sp>
      <p:sp>
        <p:nvSpPr>
          <p:cNvPr id="2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l-GR" sz="3200" spc="-1" strike="noStrike">
                <a:solidFill>
                  <a:srgbClr val="000000"/>
                </a:solidFill>
                <a:latin typeface="Arial"/>
              </a:rPr>
              <a:t>Πατήστε για επεξεργασία της μορφής κειμένου διάρθρωσης</a:t>
            </a:r>
            <a:endParaRPr b="0" lang="el-G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l-GR" sz="2800" spc="-1" strike="noStrike">
                <a:solidFill>
                  <a:srgbClr val="000000"/>
                </a:solidFill>
                <a:latin typeface="Arial"/>
              </a:rPr>
              <a:t>Δεύτερο επίπεδο διάρθρωσης</a:t>
            </a:r>
            <a:endParaRPr b="0" lang="el-G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l-GR" sz="2400" spc="-1" strike="noStrike">
                <a:solidFill>
                  <a:srgbClr val="000000"/>
                </a:solidFill>
                <a:latin typeface="Arial"/>
              </a:rPr>
              <a:t>Τρίτο επίπεδο διάρθρωσης</a:t>
            </a:r>
            <a:endParaRPr b="0" lang="el-G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l-GR" sz="2000" spc="-1" strike="noStrike">
                <a:solidFill>
                  <a:srgbClr val="000000"/>
                </a:solidFill>
                <a:latin typeface="Arial"/>
              </a:rPr>
              <a:t>Τέταρτο επίπεδο διάρθρωσης</a:t>
            </a:r>
            <a:endParaRPr b="0" lang="el-G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l-GR" sz="2000" spc="-1" strike="noStrike">
                <a:solidFill>
                  <a:srgbClr val="000000"/>
                </a:solidFill>
                <a:latin typeface="Arial"/>
              </a:rPr>
              <a:t>Πέμπτο επίπεδο διάρθρωσης</a:t>
            </a:r>
            <a:endParaRPr b="0" lang="el-G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l-GR" sz="2000" spc="-1" strike="noStrike">
                <a:solidFill>
                  <a:srgbClr val="000000"/>
                </a:solidFill>
                <a:latin typeface="Arial"/>
              </a:rPr>
              <a:t>Έκτο επίπεδο διάρθρωσης</a:t>
            </a:r>
            <a:endParaRPr b="0" lang="el-G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l-GR" sz="2000" spc="-1" strike="noStrike">
                <a:solidFill>
                  <a:srgbClr val="000000"/>
                </a:solidFill>
                <a:latin typeface="Arial"/>
              </a:rPr>
              <a:t>Έβδομο επίπεδο διάρθρωσης</a:t>
            </a:r>
            <a:endParaRPr b="0" lang="el-G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ubTitle"/>
          </p:nvPr>
        </p:nvSpPr>
        <p:spPr>
          <a:xfrm>
            <a:off x="1410840" y="3186720"/>
            <a:ext cx="3379320" cy="789120"/>
          </a:xfrm>
          <a:prstGeom prst="rect">
            <a:avLst/>
          </a:prstGeom>
          <a:noFill/>
          <a:ln w="0">
            <a:noFill/>
          </a:ln>
        </p:spPr>
        <p:txBody>
          <a:bodyPr lIns="0" rIns="0" tIns="91440" bIns="91440" anchor="t">
            <a:noAutofit/>
          </a:bodyPr>
          <a:p>
            <a:pPr algn="ctr">
              <a:lnSpc>
                <a:spcPct val="100000"/>
              </a:lnSpc>
              <a:tabLst>
                <a:tab algn="l" pos="0"/>
              </a:tabLst>
            </a:pPr>
            <a:r>
              <a:rPr b="0" lang="en" sz="1500" spc="-1" strike="noStrike" u="sng">
                <a:solidFill>
                  <a:schemeClr val="dk2"/>
                </a:solidFill>
                <a:uFillTx/>
                <a:latin typeface="Arvo"/>
                <a:ea typeface="Arvo"/>
              </a:rPr>
              <a:t>Ομάδα 2</a:t>
            </a:r>
            <a:endParaRPr b="0" lang="el-GR" sz="1500" spc="-1" strike="noStrike">
              <a:solidFill>
                <a:srgbClr val="000000"/>
              </a:solidFill>
              <a:latin typeface="Arial"/>
            </a:endParaRPr>
          </a:p>
          <a:p>
            <a:pPr>
              <a:lnSpc>
                <a:spcPct val="100000"/>
              </a:lnSpc>
              <a:tabLst>
                <a:tab algn="l" pos="0"/>
              </a:tabLst>
            </a:pPr>
            <a:endParaRPr b="0" lang="el-GR" sz="1500" spc="-1" strike="noStrike">
              <a:solidFill>
                <a:srgbClr val="000000"/>
              </a:solidFill>
              <a:latin typeface="Arial"/>
            </a:endParaRPr>
          </a:p>
          <a:p>
            <a:pPr>
              <a:lnSpc>
                <a:spcPct val="100000"/>
              </a:lnSpc>
              <a:tabLst>
                <a:tab algn="l" pos="0"/>
              </a:tabLst>
            </a:pPr>
            <a:r>
              <a:rPr b="0" lang="en" sz="1500" spc="-1" strike="noStrike">
                <a:solidFill>
                  <a:schemeClr val="dk2"/>
                </a:solidFill>
                <a:latin typeface="Arvo"/>
                <a:ea typeface="Arvo"/>
              </a:rPr>
              <a:t>Γιαννέστρα Ειρήνη Μαρίνα - 4432</a:t>
            </a:r>
            <a:endParaRPr b="0" lang="el-GR" sz="1500" spc="-1" strike="noStrike">
              <a:solidFill>
                <a:srgbClr val="000000"/>
              </a:solidFill>
              <a:latin typeface="Arial"/>
            </a:endParaRPr>
          </a:p>
          <a:p>
            <a:pPr>
              <a:lnSpc>
                <a:spcPct val="100000"/>
              </a:lnSpc>
              <a:tabLst>
                <a:tab algn="l" pos="0"/>
              </a:tabLst>
            </a:pPr>
            <a:r>
              <a:rPr b="0" lang="en" sz="1500" spc="-1" strike="noStrike">
                <a:solidFill>
                  <a:schemeClr val="dk2"/>
                </a:solidFill>
                <a:latin typeface="Arvo"/>
                <a:ea typeface="Arvo"/>
              </a:rPr>
              <a:t>Γιβανούδη Ελένη                 - 4314</a:t>
            </a:r>
            <a:endParaRPr b="0" lang="el-GR" sz="1500" spc="-1" strike="noStrike">
              <a:solidFill>
                <a:srgbClr val="000000"/>
              </a:solidFill>
              <a:latin typeface="Arial"/>
            </a:endParaRPr>
          </a:p>
          <a:p>
            <a:pPr>
              <a:lnSpc>
                <a:spcPct val="100000"/>
              </a:lnSpc>
              <a:tabLst>
                <a:tab algn="l" pos="0"/>
              </a:tabLst>
            </a:pPr>
            <a:r>
              <a:rPr b="0" lang="en" sz="1500" spc="-1" strike="noStrike">
                <a:solidFill>
                  <a:schemeClr val="dk2"/>
                </a:solidFill>
                <a:latin typeface="Arvo"/>
                <a:ea typeface="Arvo"/>
              </a:rPr>
              <a:t>Κουφόπουλος Ανδρέας       - 4479</a:t>
            </a:r>
            <a:endParaRPr b="0" lang="el-GR" sz="1500" spc="-1" strike="noStrike">
              <a:solidFill>
                <a:srgbClr val="000000"/>
              </a:solidFill>
              <a:latin typeface="Arial"/>
            </a:endParaRPr>
          </a:p>
          <a:p>
            <a:pPr algn="ctr">
              <a:lnSpc>
                <a:spcPct val="100000"/>
              </a:lnSpc>
              <a:tabLst>
                <a:tab algn="l" pos="0"/>
              </a:tabLst>
            </a:pPr>
            <a:endParaRPr b="0" lang="el-GR" sz="1500" spc="-1" strike="noStrike">
              <a:solidFill>
                <a:srgbClr val="000000"/>
              </a:solidFill>
              <a:latin typeface="Arial"/>
            </a:endParaRPr>
          </a:p>
          <a:p>
            <a:pPr algn="ctr">
              <a:lnSpc>
                <a:spcPct val="100000"/>
              </a:lnSpc>
              <a:tabLst>
                <a:tab algn="l" pos="0"/>
              </a:tabLst>
            </a:pPr>
            <a:endParaRPr b="0" lang="el-GR" sz="1500" spc="-1" strike="noStrike">
              <a:solidFill>
                <a:srgbClr val="000000"/>
              </a:solidFill>
              <a:latin typeface="Arial"/>
            </a:endParaRPr>
          </a:p>
        </p:txBody>
      </p:sp>
      <p:sp>
        <p:nvSpPr>
          <p:cNvPr id="279" name="Google Shape;1967;p52"/>
          <p:cNvSpPr/>
          <p:nvPr/>
        </p:nvSpPr>
        <p:spPr>
          <a:xfrm rot="10800000">
            <a:off x="-72720" y="1694160"/>
            <a:ext cx="378720" cy="438120"/>
          </a:xfrm>
          <a:custGeom>
            <a:avLst/>
            <a:gdLst>
              <a:gd name="textAreaLeft" fmla="*/ 0 w 378720"/>
              <a:gd name="textAreaRight" fmla="*/ 382320 w 378720"/>
              <a:gd name="textAreaTop" fmla="*/ 0 h 438120"/>
              <a:gd name="textAreaBottom" fmla="*/ 441720 h 438120"/>
            </a:gdLst>
            <a:ahLst/>
            <a:rect l="textAreaLeft" t="textAreaTop" r="textAreaRight" b="textAreaBottom"/>
            <a:pathLst>
              <a:path w="27654" h="31824">
                <a:moveTo>
                  <a:pt x="27653" y="1"/>
                </a:moveTo>
                <a:lnTo>
                  <a:pt x="0" y="15845"/>
                </a:lnTo>
                <a:lnTo>
                  <a:pt x="27653" y="31823"/>
                </a:lnTo>
                <a:lnTo>
                  <a:pt x="27653"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80" name="Google Shape;1968;p52"/>
          <p:cNvSpPr/>
          <p:nvPr/>
        </p:nvSpPr>
        <p:spPr>
          <a:xfrm rot="10800000">
            <a:off x="-72720" y="1252440"/>
            <a:ext cx="378720" cy="659880"/>
          </a:xfrm>
          <a:custGeom>
            <a:avLst/>
            <a:gdLst>
              <a:gd name="textAreaLeft" fmla="*/ 0 w 378720"/>
              <a:gd name="textAreaRight" fmla="*/ 382320 w 378720"/>
              <a:gd name="textAreaTop" fmla="*/ 0 h 659880"/>
              <a:gd name="textAreaBottom" fmla="*/ 663480 h 659880"/>
            </a:gdLst>
            <a:ahLst/>
            <a:rect l="textAreaLeft" t="textAreaTop" r="textAreaRight" b="textAreaBottom"/>
            <a:pathLst>
              <a:path w="27654" h="47802">
                <a:moveTo>
                  <a:pt x="0" y="0"/>
                </a:moveTo>
                <a:lnTo>
                  <a:pt x="0" y="31823"/>
                </a:lnTo>
                <a:lnTo>
                  <a:pt x="134" y="31956"/>
                </a:lnTo>
                <a:lnTo>
                  <a:pt x="27653" y="47801"/>
                </a:lnTo>
                <a:lnTo>
                  <a:pt x="27653" y="15978"/>
                </a:lnTo>
                <a:lnTo>
                  <a:pt x="0" y="0"/>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81" name="Google Shape;1969;p52"/>
          <p:cNvSpPr/>
          <p:nvPr/>
        </p:nvSpPr>
        <p:spPr>
          <a:xfrm rot="10800000">
            <a:off x="-72720" y="147240"/>
            <a:ext cx="378720" cy="659880"/>
          </a:xfrm>
          <a:custGeom>
            <a:avLst/>
            <a:gdLst>
              <a:gd name="textAreaLeft" fmla="*/ 0 w 378720"/>
              <a:gd name="textAreaRight" fmla="*/ 382320 w 378720"/>
              <a:gd name="textAreaTop" fmla="*/ 0 h 659880"/>
              <a:gd name="textAreaBottom" fmla="*/ 663480 h 659880"/>
            </a:gdLst>
            <a:ahLst/>
            <a:rect l="textAreaLeft" t="textAreaTop" r="textAreaRight" b="textAreaBottom"/>
            <a:pathLst>
              <a:path w="27654" h="47802">
                <a:moveTo>
                  <a:pt x="27653" y="1"/>
                </a:moveTo>
                <a:lnTo>
                  <a:pt x="0" y="15979"/>
                </a:lnTo>
                <a:lnTo>
                  <a:pt x="0" y="47802"/>
                </a:lnTo>
                <a:lnTo>
                  <a:pt x="134" y="47802"/>
                </a:lnTo>
                <a:lnTo>
                  <a:pt x="27653" y="31824"/>
                </a:lnTo>
                <a:lnTo>
                  <a:pt x="27653"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82" name="Google Shape;1970;p52"/>
          <p:cNvSpPr/>
          <p:nvPr/>
        </p:nvSpPr>
        <p:spPr>
          <a:xfrm rot="10800000">
            <a:off x="-72720" y="-72720"/>
            <a:ext cx="376920" cy="438120"/>
          </a:xfrm>
          <a:custGeom>
            <a:avLst/>
            <a:gdLst>
              <a:gd name="textAreaLeft" fmla="*/ 0 w 376920"/>
              <a:gd name="textAreaRight" fmla="*/ 380520 w 376920"/>
              <a:gd name="textAreaTop" fmla="*/ 0 h 438120"/>
              <a:gd name="textAreaBottom" fmla="*/ 441720 h 438120"/>
            </a:gdLst>
            <a:ahLst/>
            <a:rect l="textAreaLeft" t="textAreaTop" r="textAreaRight" b="textAreaBottom"/>
            <a:pathLst>
              <a:path w="27521" h="31824">
                <a:moveTo>
                  <a:pt x="27520" y="1"/>
                </a:moveTo>
                <a:lnTo>
                  <a:pt x="1" y="15979"/>
                </a:lnTo>
                <a:lnTo>
                  <a:pt x="27520" y="31823"/>
                </a:lnTo>
                <a:lnTo>
                  <a:pt x="27520" y="1"/>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83" name="Google Shape;1971;p52"/>
          <p:cNvSpPr/>
          <p:nvPr/>
        </p:nvSpPr>
        <p:spPr>
          <a:xfrm rot="10800000">
            <a:off x="-72720" y="810720"/>
            <a:ext cx="378720" cy="438120"/>
          </a:xfrm>
          <a:custGeom>
            <a:avLst/>
            <a:gdLst>
              <a:gd name="textAreaLeft" fmla="*/ 0 w 378720"/>
              <a:gd name="textAreaRight" fmla="*/ 382320 w 378720"/>
              <a:gd name="textAreaTop" fmla="*/ 0 h 438120"/>
              <a:gd name="textAreaBottom" fmla="*/ 441720 h 438120"/>
            </a:gdLst>
            <a:ahLst/>
            <a:rect l="textAreaLeft" t="textAreaTop" r="textAreaRight" b="textAreaBottom"/>
            <a:pathLst>
              <a:path w="27654" h="31823">
                <a:moveTo>
                  <a:pt x="27653" y="0"/>
                </a:moveTo>
                <a:lnTo>
                  <a:pt x="0" y="15978"/>
                </a:lnTo>
                <a:lnTo>
                  <a:pt x="27653" y="31823"/>
                </a:lnTo>
                <a:lnTo>
                  <a:pt x="27653" y="0"/>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84" name="Google Shape;1972;p52"/>
          <p:cNvSpPr/>
          <p:nvPr/>
        </p:nvSpPr>
        <p:spPr>
          <a:xfrm rot="10800000">
            <a:off x="690120" y="1694160"/>
            <a:ext cx="376920" cy="438120"/>
          </a:xfrm>
          <a:custGeom>
            <a:avLst/>
            <a:gdLst>
              <a:gd name="textAreaLeft" fmla="*/ 0 w 376920"/>
              <a:gd name="textAreaRight" fmla="*/ 380520 w 376920"/>
              <a:gd name="textAreaTop" fmla="*/ 0 h 438120"/>
              <a:gd name="textAreaBottom" fmla="*/ 441720 h 438120"/>
            </a:gdLst>
            <a:ahLst/>
            <a:rect l="textAreaLeft" t="textAreaTop" r="textAreaRight" b="textAreaBottom"/>
            <a:pathLst>
              <a:path w="27521" h="31824">
                <a:moveTo>
                  <a:pt x="27521" y="1"/>
                </a:moveTo>
                <a:lnTo>
                  <a:pt x="1" y="15845"/>
                </a:lnTo>
                <a:lnTo>
                  <a:pt x="27521" y="31823"/>
                </a:lnTo>
                <a:lnTo>
                  <a:pt x="27521" y="1"/>
                </a:lnTo>
                <a:close/>
              </a:path>
            </a:pathLst>
          </a:custGeom>
          <a:solidFill>
            <a:schemeClr val="accen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85" name="Google Shape;1973;p52"/>
          <p:cNvSpPr/>
          <p:nvPr/>
        </p:nvSpPr>
        <p:spPr>
          <a:xfrm rot="10800000">
            <a:off x="688320" y="1252440"/>
            <a:ext cx="380520" cy="658080"/>
          </a:xfrm>
          <a:custGeom>
            <a:avLst/>
            <a:gdLst>
              <a:gd name="textAreaLeft" fmla="*/ 0 w 380520"/>
              <a:gd name="textAreaRight" fmla="*/ 384120 w 380520"/>
              <a:gd name="textAreaTop" fmla="*/ 0 h 658080"/>
              <a:gd name="textAreaBottom" fmla="*/ 661680 h 658080"/>
            </a:gdLst>
            <a:ahLst/>
            <a:rect l="textAreaLeft" t="textAreaTop" r="textAreaRight" b="textAreaBottom"/>
            <a:pathLst>
              <a:path w="27787" h="47669">
                <a:moveTo>
                  <a:pt x="1" y="1"/>
                </a:moveTo>
                <a:lnTo>
                  <a:pt x="134" y="31823"/>
                </a:lnTo>
                <a:lnTo>
                  <a:pt x="27787" y="47668"/>
                </a:lnTo>
                <a:lnTo>
                  <a:pt x="27654" y="15845"/>
                </a:lnTo>
                <a:lnTo>
                  <a:pt x="1" y="1"/>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86" name="Google Shape;1974;p52"/>
          <p:cNvSpPr/>
          <p:nvPr/>
        </p:nvSpPr>
        <p:spPr>
          <a:xfrm rot="10800000">
            <a:off x="309600" y="1252440"/>
            <a:ext cx="376920" cy="658080"/>
          </a:xfrm>
          <a:custGeom>
            <a:avLst/>
            <a:gdLst>
              <a:gd name="textAreaLeft" fmla="*/ 0 w 376920"/>
              <a:gd name="textAreaRight" fmla="*/ 380520 w 376920"/>
              <a:gd name="textAreaTop" fmla="*/ 0 h 658080"/>
              <a:gd name="textAreaBottom" fmla="*/ 661680 h 658080"/>
            </a:gdLst>
            <a:ahLst/>
            <a:rect l="textAreaLeft" t="textAreaTop" r="textAreaRight" b="textAreaBottom"/>
            <a:pathLst>
              <a:path w="27521" h="47669">
                <a:moveTo>
                  <a:pt x="27520" y="1"/>
                </a:moveTo>
                <a:lnTo>
                  <a:pt x="1" y="15845"/>
                </a:lnTo>
                <a:lnTo>
                  <a:pt x="1" y="47668"/>
                </a:lnTo>
                <a:lnTo>
                  <a:pt x="27520" y="31823"/>
                </a:lnTo>
                <a:lnTo>
                  <a:pt x="27520" y="31690"/>
                </a:lnTo>
                <a:lnTo>
                  <a:pt x="27520"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87" name="Google Shape;1975;p52"/>
          <p:cNvSpPr/>
          <p:nvPr/>
        </p:nvSpPr>
        <p:spPr>
          <a:xfrm rot="10800000">
            <a:off x="684360" y="2695320"/>
            <a:ext cx="107640" cy="123840"/>
          </a:xfrm>
          <a:custGeom>
            <a:avLst/>
            <a:gdLst>
              <a:gd name="textAreaLeft" fmla="*/ 0 w 107640"/>
              <a:gd name="textAreaRight" fmla="*/ 111240 w 107640"/>
              <a:gd name="textAreaTop" fmla="*/ 0 h 123840"/>
              <a:gd name="textAreaBottom" fmla="*/ 127440 h 123840"/>
            </a:gdLst>
            <a:ahLst/>
            <a:rect l="textAreaLeft" t="textAreaTop" r="textAreaRight" b="textAreaBottom"/>
            <a:pathLst>
              <a:path w="8040" h="9174">
                <a:moveTo>
                  <a:pt x="8040" y="0"/>
                </a:moveTo>
                <a:lnTo>
                  <a:pt x="1" y="4604"/>
                </a:lnTo>
                <a:lnTo>
                  <a:pt x="8040" y="9174"/>
                </a:lnTo>
                <a:lnTo>
                  <a:pt x="8040" y="0"/>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127440" bIns="127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88" name="Google Shape;1976;p52"/>
          <p:cNvSpPr/>
          <p:nvPr/>
        </p:nvSpPr>
        <p:spPr>
          <a:xfrm rot="10800000">
            <a:off x="309600" y="2135880"/>
            <a:ext cx="376920" cy="438480"/>
          </a:xfrm>
          <a:custGeom>
            <a:avLst/>
            <a:gdLst>
              <a:gd name="textAreaLeft" fmla="*/ 0 w 376920"/>
              <a:gd name="textAreaRight" fmla="*/ 380520 w 376920"/>
              <a:gd name="textAreaTop" fmla="*/ 0 h 438480"/>
              <a:gd name="textAreaBottom" fmla="*/ 442080 h 438480"/>
            </a:gdLst>
            <a:ahLst/>
            <a:rect l="textAreaLeft" t="textAreaTop" r="textAreaRight" b="textAreaBottom"/>
            <a:pathLst>
              <a:path w="27521" h="31857">
                <a:moveTo>
                  <a:pt x="1" y="0"/>
                </a:moveTo>
                <a:lnTo>
                  <a:pt x="1" y="31857"/>
                </a:lnTo>
                <a:lnTo>
                  <a:pt x="27520" y="15845"/>
                </a:lnTo>
                <a:lnTo>
                  <a:pt x="1" y="0"/>
                </a:lnTo>
                <a:close/>
              </a:path>
            </a:pathLst>
          </a:custGeom>
          <a:solidFill>
            <a:schemeClr val="accen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89" name="Google Shape;1977;p52"/>
          <p:cNvSpPr/>
          <p:nvPr/>
        </p:nvSpPr>
        <p:spPr>
          <a:xfrm rot="10800000">
            <a:off x="309960" y="-72720"/>
            <a:ext cx="757080" cy="438120"/>
          </a:xfrm>
          <a:custGeom>
            <a:avLst/>
            <a:gdLst>
              <a:gd name="textAreaLeft" fmla="*/ 0 w 757080"/>
              <a:gd name="textAreaRight" fmla="*/ 760680 w 757080"/>
              <a:gd name="textAreaTop" fmla="*/ 0 h 438120"/>
              <a:gd name="textAreaBottom" fmla="*/ 441720 h 438120"/>
            </a:gdLst>
            <a:ahLst/>
            <a:rect l="textAreaLeft" t="textAreaTop" r="textAreaRight" b="textAreaBottom"/>
            <a:pathLst>
              <a:path w="55041" h="31824">
                <a:moveTo>
                  <a:pt x="27521" y="1"/>
                </a:moveTo>
                <a:lnTo>
                  <a:pt x="1" y="15979"/>
                </a:lnTo>
                <a:lnTo>
                  <a:pt x="27521" y="31823"/>
                </a:lnTo>
                <a:lnTo>
                  <a:pt x="55040" y="15979"/>
                </a:lnTo>
                <a:lnTo>
                  <a:pt x="27521"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90" name="Google Shape;1978;p52"/>
          <p:cNvSpPr/>
          <p:nvPr/>
        </p:nvSpPr>
        <p:spPr>
          <a:xfrm rot="10800000">
            <a:off x="309600" y="147240"/>
            <a:ext cx="376920" cy="659880"/>
          </a:xfrm>
          <a:custGeom>
            <a:avLst/>
            <a:gdLst>
              <a:gd name="textAreaLeft" fmla="*/ 0 w 376920"/>
              <a:gd name="textAreaRight" fmla="*/ 380520 w 376920"/>
              <a:gd name="textAreaTop" fmla="*/ 0 h 659880"/>
              <a:gd name="textAreaBottom" fmla="*/ 663480 h 659880"/>
            </a:gdLst>
            <a:ahLst/>
            <a:rect l="textAreaLeft" t="textAreaTop" r="textAreaRight" b="textAreaBottom"/>
            <a:pathLst>
              <a:path w="27521" h="47802">
                <a:moveTo>
                  <a:pt x="1" y="1"/>
                </a:moveTo>
                <a:lnTo>
                  <a:pt x="1" y="31824"/>
                </a:lnTo>
                <a:lnTo>
                  <a:pt x="27520" y="47802"/>
                </a:lnTo>
                <a:lnTo>
                  <a:pt x="27520" y="15979"/>
                </a:lnTo>
                <a:lnTo>
                  <a:pt x="1" y="1"/>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291" name="Google Shape;1979;p52"/>
          <p:cNvSpPr/>
          <p:nvPr/>
        </p:nvSpPr>
        <p:spPr>
          <a:xfrm rot="10800000">
            <a:off x="309600" y="588960"/>
            <a:ext cx="376920" cy="438120"/>
          </a:xfrm>
          <a:custGeom>
            <a:avLst/>
            <a:gdLst>
              <a:gd name="textAreaLeft" fmla="*/ 0 w 376920"/>
              <a:gd name="textAreaRight" fmla="*/ 380520 w 376920"/>
              <a:gd name="textAreaTop" fmla="*/ 0 h 438120"/>
              <a:gd name="textAreaBottom" fmla="*/ 441720 h 438120"/>
            </a:gdLst>
            <a:ahLst/>
            <a:rect l="textAreaLeft" t="textAreaTop" r="textAreaRight" b="textAreaBottom"/>
            <a:pathLst>
              <a:path w="27521" h="31823">
                <a:moveTo>
                  <a:pt x="27520" y="0"/>
                </a:moveTo>
                <a:lnTo>
                  <a:pt x="1" y="15845"/>
                </a:lnTo>
                <a:lnTo>
                  <a:pt x="27520" y="31823"/>
                </a:lnTo>
                <a:lnTo>
                  <a:pt x="27520" y="0"/>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92" name="Google Shape;1980;p52"/>
          <p:cNvSpPr/>
          <p:nvPr/>
        </p:nvSpPr>
        <p:spPr>
          <a:xfrm rot="10800000">
            <a:off x="-72720" y="588960"/>
            <a:ext cx="378720" cy="438120"/>
          </a:xfrm>
          <a:custGeom>
            <a:avLst/>
            <a:gdLst>
              <a:gd name="textAreaLeft" fmla="*/ 0 w 378720"/>
              <a:gd name="textAreaRight" fmla="*/ 382320 w 378720"/>
              <a:gd name="textAreaTop" fmla="*/ 0 h 438120"/>
              <a:gd name="textAreaBottom" fmla="*/ 441720 h 438120"/>
            </a:gdLst>
            <a:ahLst/>
            <a:rect l="textAreaLeft" t="textAreaTop" r="textAreaRight" b="textAreaBottom"/>
            <a:pathLst>
              <a:path w="27654" h="31823">
                <a:moveTo>
                  <a:pt x="0" y="0"/>
                </a:moveTo>
                <a:lnTo>
                  <a:pt x="0" y="31823"/>
                </a:lnTo>
                <a:lnTo>
                  <a:pt x="27653" y="15845"/>
                </a:lnTo>
                <a:lnTo>
                  <a:pt x="0" y="0"/>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93" name="Google Shape;1981;p52"/>
          <p:cNvSpPr/>
          <p:nvPr/>
        </p:nvSpPr>
        <p:spPr>
          <a:xfrm rot="10800000">
            <a:off x="-72720" y="1030680"/>
            <a:ext cx="378720" cy="439920"/>
          </a:xfrm>
          <a:custGeom>
            <a:avLst/>
            <a:gdLst>
              <a:gd name="textAreaLeft" fmla="*/ 0 w 378720"/>
              <a:gd name="textAreaRight" fmla="*/ 382320 w 378720"/>
              <a:gd name="textAreaTop" fmla="*/ 0 h 439920"/>
              <a:gd name="textAreaBottom" fmla="*/ 443520 h 439920"/>
            </a:gdLst>
            <a:ahLst/>
            <a:rect l="textAreaLeft" t="textAreaTop" r="textAreaRight" b="textAreaBottom"/>
            <a:pathLst>
              <a:path w="27654" h="31958">
                <a:moveTo>
                  <a:pt x="0" y="1"/>
                </a:moveTo>
                <a:lnTo>
                  <a:pt x="0" y="31957"/>
                </a:lnTo>
                <a:lnTo>
                  <a:pt x="27653" y="15979"/>
                </a:lnTo>
                <a:lnTo>
                  <a:pt x="0"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94" name="Google Shape;1982;p52"/>
          <p:cNvSpPr/>
          <p:nvPr/>
        </p:nvSpPr>
        <p:spPr>
          <a:xfrm rot="10800000">
            <a:off x="309600" y="810720"/>
            <a:ext cx="757080" cy="659880"/>
          </a:xfrm>
          <a:custGeom>
            <a:avLst/>
            <a:gdLst>
              <a:gd name="textAreaLeft" fmla="*/ 0 w 757080"/>
              <a:gd name="textAreaRight" fmla="*/ 760680 w 757080"/>
              <a:gd name="textAreaTop" fmla="*/ 0 h 659880"/>
              <a:gd name="textAreaBottom" fmla="*/ 663480 h 659880"/>
            </a:gdLst>
            <a:ahLst/>
            <a:rect l="textAreaLeft" t="textAreaTop" r="textAreaRight" b="textAreaBottom"/>
            <a:pathLst>
              <a:path w="55041" h="47802">
                <a:moveTo>
                  <a:pt x="55040" y="1"/>
                </a:moveTo>
                <a:lnTo>
                  <a:pt x="27521" y="15979"/>
                </a:lnTo>
                <a:lnTo>
                  <a:pt x="1" y="31957"/>
                </a:lnTo>
                <a:lnTo>
                  <a:pt x="27521" y="47802"/>
                </a:lnTo>
                <a:lnTo>
                  <a:pt x="55040" y="31957"/>
                </a:lnTo>
                <a:lnTo>
                  <a:pt x="55040"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95" name="Google Shape;1983;p52"/>
          <p:cNvSpPr/>
          <p:nvPr/>
        </p:nvSpPr>
        <p:spPr>
          <a:xfrm rot="10800000">
            <a:off x="1452600" y="1694160"/>
            <a:ext cx="376920" cy="438120"/>
          </a:xfrm>
          <a:custGeom>
            <a:avLst/>
            <a:gdLst>
              <a:gd name="textAreaLeft" fmla="*/ 0 w 376920"/>
              <a:gd name="textAreaRight" fmla="*/ 380520 w 376920"/>
              <a:gd name="textAreaTop" fmla="*/ 0 h 438120"/>
              <a:gd name="textAreaBottom" fmla="*/ 441720 h 438120"/>
            </a:gdLst>
            <a:ahLst/>
            <a:rect l="textAreaLeft" t="textAreaTop" r="textAreaRight" b="textAreaBottom"/>
            <a:pathLst>
              <a:path w="27520" h="31824">
                <a:moveTo>
                  <a:pt x="27520" y="1"/>
                </a:moveTo>
                <a:lnTo>
                  <a:pt x="0" y="15845"/>
                </a:lnTo>
                <a:lnTo>
                  <a:pt x="27520" y="31823"/>
                </a:lnTo>
                <a:lnTo>
                  <a:pt x="27520" y="1"/>
                </a:lnTo>
                <a:close/>
              </a:path>
            </a:pathLst>
          </a:custGeom>
          <a:solidFill>
            <a:schemeClr val="accen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96" name="Google Shape;1984;p52"/>
          <p:cNvSpPr/>
          <p:nvPr/>
        </p:nvSpPr>
        <p:spPr>
          <a:xfrm rot="10800000">
            <a:off x="1712160" y="1369800"/>
            <a:ext cx="174960" cy="203040"/>
          </a:xfrm>
          <a:custGeom>
            <a:avLst/>
            <a:gdLst>
              <a:gd name="textAreaLeft" fmla="*/ 0 w 174960"/>
              <a:gd name="textAreaRight" fmla="*/ 178560 w 174960"/>
              <a:gd name="textAreaTop" fmla="*/ 0 h 203040"/>
              <a:gd name="textAreaBottom" fmla="*/ 206640 h 203040"/>
            </a:gdLst>
            <a:ahLst/>
            <a:rect l="textAreaLeft" t="textAreaTop" r="textAreaRight" b="textAreaBottom"/>
            <a:pathLst>
              <a:path w="12910" h="14878">
                <a:moveTo>
                  <a:pt x="1" y="0"/>
                </a:moveTo>
                <a:lnTo>
                  <a:pt x="1" y="14877"/>
                </a:lnTo>
                <a:lnTo>
                  <a:pt x="12910" y="7505"/>
                </a:lnTo>
                <a:lnTo>
                  <a:pt x="134" y="0"/>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206640" bIns="2066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97" name="Google Shape;1985;p52"/>
          <p:cNvSpPr/>
          <p:nvPr/>
        </p:nvSpPr>
        <p:spPr>
          <a:xfrm rot="10800000">
            <a:off x="1715760" y="2031840"/>
            <a:ext cx="117360" cy="137520"/>
          </a:xfrm>
          <a:custGeom>
            <a:avLst/>
            <a:gdLst>
              <a:gd name="textAreaLeft" fmla="*/ 0 w 117360"/>
              <a:gd name="textAreaRight" fmla="*/ 120960 w 117360"/>
              <a:gd name="textAreaTop" fmla="*/ 0 h 137520"/>
              <a:gd name="textAreaBottom" fmla="*/ 141120 h 137520"/>
            </a:gdLst>
            <a:ahLst/>
            <a:rect l="textAreaLeft" t="textAreaTop" r="textAreaRight" b="textAreaBottom"/>
            <a:pathLst>
              <a:path w="8740" h="10175">
                <a:moveTo>
                  <a:pt x="0" y="1"/>
                </a:moveTo>
                <a:lnTo>
                  <a:pt x="0" y="10175"/>
                </a:lnTo>
                <a:lnTo>
                  <a:pt x="8740" y="5005"/>
                </a:lnTo>
                <a:lnTo>
                  <a:pt x="0" y="1"/>
                </a:lnTo>
                <a:close/>
              </a:path>
            </a:pathLst>
          </a:custGeom>
          <a:solidFill>
            <a:schemeClr val="accent1"/>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141120" bIns="14112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98" name="Google Shape;1986;p52"/>
          <p:cNvSpPr/>
          <p:nvPr/>
        </p:nvSpPr>
        <p:spPr>
          <a:xfrm rot="10800000">
            <a:off x="1070280" y="1252440"/>
            <a:ext cx="378720" cy="658080"/>
          </a:xfrm>
          <a:custGeom>
            <a:avLst/>
            <a:gdLst>
              <a:gd name="textAreaLeft" fmla="*/ 0 w 378720"/>
              <a:gd name="textAreaRight" fmla="*/ 382320 w 378720"/>
              <a:gd name="textAreaTop" fmla="*/ 0 h 658080"/>
              <a:gd name="textAreaBottom" fmla="*/ 661680 h 658080"/>
            </a:gdLst>
            <a:ahLst/>
            <a:rect l="textAreaLeft" t="textAreaTop" r="textAreaRight" b="textAreaBottom"/>
            <a:pathLst>
              <a:path w="27654" h="47669">
                <a:moveTo>
                  <a:pt x="27654" y="1"/>
                </a:moveTo>
                <a:lnTo>
                  <a:pt x="1" y="15845"/>
                </a:lnTo>
                <a:lnTo>
                  <a:pt x="1" y="47668"/>
                </a:lnTo>
                <a:lnTo>
                  <a:pt x="27521" y="31823"/>
                </a:lnTo>
                <a:lnTo>
                  <a:pt x="27654" y="31690"/>
                </a:lnTo>
                <a:lnTo>
                  <a:pt x="27654" y="1"/>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299" name="Google Shape;1987;p52"/>
          <p:cNvSpPr/>
          <p:nvPr/>
        </p:nvSpPr>
        <p:spPr>
          <a:xfrm rot="10800000">
            <a:off x="1070280" y="1694160"/>
            <a:ext cx="378720" cy="438120"/>
          </a:xfrm>
          <a:custGeom>
            <a:avLst/>
            <a:gdLst>
              <a:gd name="textAreaLeft" fmla="*/ 0 w 378720"/>
              <a:gd name="textAreaRight" fmla="*/ 382320 w 378720"/>
              <a:gd name="textAreaTop" fmla="*/ 0 h 438120"/>
              <a:gd name="textAreaBottom" fmla="*/ 441720 h 438120"/>
            </a:gdLst>
            <a:ahLst/>
            <a:rect l="textAreaLeft" t="textAreaTop" r="textAreaRight" b="textAreaBottom"/>
            <a:pathLst>
              <a:path w="27654" h="31824">
                <a:moveTo>
                  <a:pt x="1" y="1"/>
                </a:moveTo>
                <a:lnTo>
                  <a:pt x="1" y="31823"/>
                </a:lnTo>
                <a:lnTo>
                  <a:pt x="27654" y="15979"/>
                </a:lnTo>
                <a:lnTo>
                  <a:pt x="27654" y="15845"/>
                </a:lnTo>
                <a:lnTo>
                  <a:pt x="1"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00" name="Google Shape;1988;p52"/>
          <p:cNvSpPr/>
          <p:nvPr/>
        </p:nvSpPr>
        <p:spPr>
          <a:xfrm rot="10800000">
            <a:off x="1452600" y="369000"/>
            <a:ext cx="376920" cy="438120"/>
          </a:xfrm>
          <a:custGeom>
            <a:avLst/>
            <a:gdLst>
              <a:gd name="textAreaLeft" fmla="*/ 0 w 376920"/>
              <a:gd name="textAreaRight" fmla="*/ 380520 w 376920"/>
              <a:gd name="textAreaTop" fmla="*/ 0 h 438120"/>
              <a:gd name="textAreaBottom" fmla="*/ 441720 h 438120"/>
            </a:gdLst>
            <a:ahLst/>
            <a:rect l="textAreaLeft" t="textAreaTop" r="textAreaRight" b="textAreaBottom"/>
            <a:pathLst>
              <a:path w="27520" h="31824">
                <a:moveTo>
                  <a:pt x="27520" y="1"/>
                </a:moveTo>
                <a:lnTo>
                  <a:pt x="0" y="15979"/>
                </a:lnTo>
                <a:lnTo>
                  <a:pt x="27520" y="31824"/>
                </a:lnTo>
                <a:lnTo>
                  <a:pt x="27520" y="1"/>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01" name="Google Shape;1989;p52"/>
          <p:cNvSpPr/>
          <p:nvPr/>
        </p:nvSpPr>
        <p:spPr>
          <a:xfrm rot="10800000">
            <a:off x="2073240" y="-72720"/>
            <a:ext cx="376920" cy="438120"/>
          </a:xfrm>
          <a:custGeom>
            <a:avLst/>
            <a:gdLst>
              <a:gd name="textAreaLeft" fmla="*/ 0 w 376920"/>
              <a:gd name="textAreaRight" fmla="*/ 380520 w 376920"/>
              <a:gd name="textAreaTop" fmla="*/ 0 h 438120"/>
              <a:gd name="textAreaBottom" fmla="*/ 441720 h 438120"/>
            </a:gdLst>
            <a:ahLst/>
            <a:rect l="textAreaLeft" t="textAreaTop" r="textAreaRight" b="textAreaBottom"/>
            <a:pathLst>
              <a:path w="27521" h="31824">
                <a:moveTo>
                  <a:pt x="1" y="1"/>
                </a:moveTo>
                <a:lnTo>
                  <a:pt x="1" y="31823"/>
                </a:lnTo>
                <a:lnTo>
                  <a:pt x="27520" y="15979"/>
                </a:lnTo>
                <a:lnTo>
                  <a:pt x="1"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02" name="Google Shape;1990;p52"/>
          <p:cNvSpPr/>
          <p:nvPr/>
        </p:nvSpPr>
        <p:spPr>
          <a:xfrm rot="10800000">
            <a:off x="1070280" y="-72720"/>
            <a:ext cx="378720" cy="879840"/>
          </a:xfrm>
          <a:custGeom>
            <a:avLst/>
            <a:gdLst>
              <a:gd name="textAreaLeft" fmla="*/ 0 w 378720"/>
              <a:gd name="textAreaRight" fmla="*/ 382320 w 378720"/>
              <a:gd name="textAreaTop" fmla="*/ 0 h 879840"/>
              <a:gd name="textAreaBottom" fmla="*/ 883440 h 879840"/>
            </a:gdLst>
            <a:ahLst/>
            <a:rect l="textAreaLeft" t="textAreaTop" r="textAreaRight" b="textAreaBottom"/>
            <a:pathLst>
              <a:path w="27654" h="63647">
                <a:moveTo>
                  <a:pt x="1" y="1"/>
                </a:moveTo>
                <a:lnTo>
                  <a:pt x="1" y="31824"/>
                </a:lnTo>
                <a:lnTo>
                  <a:pt x="1" y="63646"/>
                </a:lnTo>
                <a:lnTo>
                  <a:pt x="27521" y="47802"/>
                </a:lnTo>
                <a:lnTo>
                  <a:pt x="27654" y="47802"/>
                </a:lnTo>
                <a:lnTo>
                  <a:pt x="27654" y="15979"/>
                </a:lnTo>
                <a:lnTo>
                  <a:pt x="1"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03" name="Google Shape;1991;p52"/>
          <p:cNvSpPr/>
          <p:nvPr/>
        </p:nvSpPr>
        <p:spPr>
          <a:xfrm rot="10800000">
            <a:off x="1070280" y="588960"/>
            <a:ext cx="378720" cy="438120"/>
          </a:xfrm>
          <a:custGeom>
            <a:avLst/>
            <a:gdLst>
              <a:gd name="textAreaLeft" fmla="*/ 0 w 378720"/>
              <a:gd name="textAreaRight" fmla="*/ 382320 w 378720"/>
              <a:gd name="textAreaTop" fmla="*/ 0 h 438120"/>
              <a:gd name="textAreaBottom" fmla="*/ 441720 h 438120"/>
            </a:gdLst>
            <a:ahLst/>
            <a:rect l="textAreaLeft" t="textAreaTop" r="textAreaRight" b="textAreaBottom"/>
            <a:pathLst>
              <a:path w="27654" h="31823">
                <a:moveTo>
                  <a:pt x="27654" y="0"/>
                </a:moveTo>
                <a:lnTo>
                  <a:pt x="1" y="15845"/>
                </a:lnTo>
                <a:lnTo>
                  <a:pt x="27654" y="31823"/>
                </a:lnTo>
                <a:lnTo>
                  <a:pt x="27654" y="0"/>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04" name="Google Shape;1992;p52"/>
          <p:cNvSpPr/>
          <p:nvPr/>
        </p:nvSpPr>
        <p:spPr>
          <a:xfrm rot="10800000">
            <a:off x="690120" y="147240"/>
            <a:ext cx="378720" cy="879840"/>
          </a:xfrm>
          <a:custGeom>
            <a:avLst/>
            <a:gdLst>
              <a:gd name="textAreaLeft" fmla="*/ 0 w 378720"/>
              <a:gd name="textAreaRight" fmla="*/ 382320 w 378720"/>
              <a:gd name="textAreaTop" fmla="*/ 0 h 879840"/>
              <a:gd name="textAreaBottom" fmla="*/ 883440 h 879840"/>
            </a:gdLst>
            <a:ahLst/>
            <a:rect l="textAreaLeft" t="textAreaTop" r="textAreaRight" b="textAreaBottom"/>
            <a:pathLst>
              <a:path w="27654" h="63646">
                <a:moveTo>
                  <a:pt x="134" y="0"/>
                </a:moveTo>
                <a:lnTo>
                  <a:pt x="1" y="31823"/>
                </a:lnTo>
                <a:lnTo>
                  <a:pt x="134" y="31823"/>
                </a:lnTo>
                <a:lnTo>
                  <a:pt x="134" y="63646"/>
                </a:lnTo>
                <a:lnTo>
                  <a:pt x="27654" y="47668"/>
                </a:lnTo>
                <a:lnTo>
                  <a:pt x="27654" y="15845"/>
                </a:lnTo>
                <a:lnTo>
                  <a:pt x="134" y="0"/>
                </a:ln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305" name="Google Shape;1993;p52"/>
          <p:cNvSpPr/>
          <p:nvPr/>
        </p:nvSpPr>
        <p:spPr>
          <a:xfrm rot="10800000">
            <a:off x="690120" y="810720"/>
            <a:ext cx="758880" cy="659880"/>
          </a:xfrm>
          <a:custGeom>
            <a:avLst/>
            <a:gdLst>
              <a:gd name="textAreaLeft" fmla="*/ 0 w 758880"/>
              <a:gd name="textAreaRight" fmla="*/ 762480 w 758880"/>
              <a:gd name="textAreaTop" fmla="*/ 0 h 659880"/>
              <a:gd name="textAreaBottom" fmla="*/ 663480 h 659880"/>
            </a:gdLst>
            <a:ahLst/>
            <a:rect l="textAreaLeft" t="textAreaTop" r="textAreaRight" b="textAreaBottom"/>
            <a:pathLst>
              <a:path w="55174" h="47802">
                <a:moveTo>
                  <a:pt x="27654" y="1"/>
                </a:moveTo>
                <a:lnTo>
                  <a:pt x="1" y="15979"/>
                </a:lnTo>
                <a:lnTo>
                  <a:pt x="1" y="47802"/>
                </a:lnTo>
                <a:lnTo>
                  <a:pt x="27654" y="31957"/>
                </a:lnTo>
                <a:lnTo>
                  <a:pt x="55174" y="15979"/>
                </a:lnTo>
                <a:lnTo>
                  <a:pt x="27654"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06" name="Google Shape;1994;p52"/>
          <p:cNvSpPr/>
          <p:nvPr/>
        </p:nvSpPr>
        <p:spPr>
          <a:xfrm>
            <a:off x="8761680" y="4257000"/>
            <a:ext cx="378720" cy="659880"/>
          </a:xfrm>
          <a:custGeom>
            <a:avLst/>
            <a:gdLst>
              <a:gd name="textAreaLeft" fmla="*/ 0 w 378720"/>
              <a:gd name="textAreaRight" fmla="*/ 382320 w 378720"/>
              <a:gd name="textAreaTop" fmla="*/ 0 h 659880"/>
              <a:gd name="textAreaBottom" fmla="*/ 663480 h 659880"/>
            </a:gdLst>
            <a:ahLst/>
            <a:rect l="textAreaLeft" t="textAreaTop" r="textAreaRight" b="textAreaBottom"/>
            <a:pathLst>
              <a:path w="27654" h="47802">
                <a:moveTo>
                  <a:pt x="27653" y="1"/>
                </a:moveTo>
                <a:lnTo>
                  <a:pt x="0" y="15979"/>
                </a:lnTo>
                <a:lnTo>
                  <a:pt x="0" y="47802"/>
                </a:lnTo>
                <a:lnTo>
                  <a:pt x="134" y="47802"/>
                </a:lnTo>
                <a:lnTo>
                  <a:pt x="27653" y="31824"/>
                </a:lnTo>
                <a:lnTo>
                  <a:pt x="27653" y="1"/>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07" name="Google Shape;1995;p52"/>
          <p:cNvSpPr/>
          <p:nvPr/>
        </p:nvSpPr>
        <p:spPr>
          <a:xfrm>
            <a:off x="8763480" y="4698360"/>
            <a:ext cx="376920" cy="438120"/>
          </a:xfrm>
          <a:custGeom>
            <a:avLst/>
            <a:gdLst>
              <a:gd name="textAreaLeft" fmla="*/ 0 w 376920"/>
              <a:gd name="textAreaRight" fmla="*/ 380520 w 376920"/>
              <a:gd name="textAreaTop" fmla="*/ 0 h 438120"/>
              <a:gd name="textAreaBottom" fmla="*/ 441720 h 438120"/>
            </a:gdLst>
            <a:ahLst/>
            <a:rect l="textAreaLeft" t="textAreaTop" r="textAreaRight" b="textAreaBottom"/>
            <a:pathLst>
              <a:path w="27521" h="31824">
                <a:moveTo>
                  <a:pt x="27520" y="1"/>
                </a:moveTo>
                <a:lnTo>
                  <a:pt x="1" y="15979"/>
                </a:lnTo>
                <a:lnTo>
                  <a:pt x="27520" y="31823"/>
                </a:lnTo>
                <a:lnTo>
                  <a:pt x="27520" y="1"/>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08" name="Google Shape;1996;p52"/>
          <p:cNvSpPr/>
          <p:nvPr/>
        </p:nvSpPr>
        <p:spPr>
          <a:xfrm>
            <a:off x="8652600" y="3168720"/>
            <a:ext cx="107640" cy="123840"/>
          </a:xfrm>
          <a:custGeom>
            <a:avLst/>
            <a:gdLst>
              <a:gd name="textAreaLeft" fmla="*/ 0 w 107640"/>
              <a:gd name="textAreaRight" fmla="*/ 111240 w 107640"/>
              <a:gd name="textAreaTop" fmla="*/ 0 h 123840"/>
              <a:gd name="textAreaBottom" fmla="*/ 127440 h 123840"/>
            </a:gdLst>
            <a:ahLst/>
            <a:rect l="textAreaLeft" t="textAreaTop" r="textAreaRight" b="textAreaBottom"/>
            <a:pathLst>
              <a:path w="8040" h="9174">
                <a:moveTo>
                  <a:pt x="8040" y="0"/>
                </a:moveTo>
                <a:lnTo>
                  <a:pt x="1" y="4604"/>
                </a:lnTo>
                <a:lnTo>
                  <a:pt x="8040" y="9174"/>
                </a:lnTo>
                <a:lnTo>
                  <a:pt x="8040" y="0"/>
                </a:ln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127440" bIns="127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09" name="Google Shape;1997;p52"/>
          <p:cNvSpPr/>
          <p:nvPr/>
        </p:nvSpPr>
        <p:spPr>
          <a:xfrm>
            <a:off x="8001000" y="4698360"/>
            <a:ext cx="757080" cy="438120"/>
          </a:xfrm>
          <a:custGeom>
            <a:avLst/>
            <a:gdLst>
              <a:gd name="textAreaLeft" fmla="*/ 0 w 757080"/>
              <a:gd name="textAreaRight" fmla="*/ 760680 w 757080"/>
              <a:gd name="textAreaTop" fmla="*/ 0 h 438120"/>
              <a:gd name="textAreaBottom" fmla="*/ 441720 h 438120"/>
            </a:gdLst>
            <a:ahLst/>
            <a:rect l="textAreaLeft" t="textAreaTop" r="textAreaRight" b="textAreaBottom"/>
            <a:pathLst>
              <a:path w="55041" h="31824">
                <a:moveTo>
                  <a:pt x="27521" y="1"/>
                </a:moveTo>
                <a:lnTo>
                  <a:pt x="1" y="15979"/>
                </a:lnTo>
                <a:lnTo>
                  <a:pt x="27521" y="31823"/>
                </a:lnTo>
                <a:lnTo>
                  <a:pt x="55040" y="15979"/>
                </a:lnTo>
                <a:lnTo>
                  <a:pt x="27521" y="1"/>
                </a:ln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10" name="Google Shape;1998;p52"/>
          <p:cNvSpPr/>
          <p:nvPr/>
        </p:nvSpPr>
        <p:spPr>
          <a:xfrm>
            <a:off x="8381160" y="4257000"/>
            <a:ext cx="376920" cy="659880"/>
          </a:xfrm>
          <a:custGeom>
            <a:avLst/>
            <a:gdLst>
              <a:gd name="textAreaLeft" fmla="*/ 0 w 376920"/>
              <a:gd name="textAreaRight" fmla="*/ 380520 w 376920"/>
              <a:gd name="textAreaTop" fmla="*/ 0 h 659880"/>
              <a:gd name="textAreaBottom" fmla="*/ 663480 h 659880"/>
            </a:gdLst>
            <a:ahLst/>
            <a:rect l="textAreaLeft" t="textAreaTop" r="textAreaRight" b="textAreaBottom"/>
            <a:pathLst>
              <a:path w="27521" h="47802">
                <a:moveTo>
                  <a:pt x="1" y="1"/>
                </a:moveTo>
                <a:lnTo>
                  <a:pt x="1" y="31824"/>
                </a:lnTo>
                <a:lnTo>
                  <a:pt x="27520" y="47802"/>
                </a:lnTo>
                <a:lnTo>
                  <a:pt x="27520" y="15979"/>
                </a:lnTo>
                <a:lnTo>
                  <a:pt x="1" y="1"/>
                </a:lnTo>
                <a:close/>
              </a:path>
            </a:pathLst>
          </a:custGeom>
          <a:solidFill>
            <a:schemeClr val="dk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ffffff"/>
              </a:solidFill>
              <a:latin typeface="Arial"/>
              <a:ea typeface="DejaVu Sans"/>
            </a:endParaRPr>
          </a:p>
        </p:txBody>
      </p:sp>
      <p:sp>
        <p:nvSpPr>
          <p:cNvPr id="311" name="Google Shape;1999;p52"/>
          <p:cNvSpPr/>
          <p:nvPr/>
        </p:nvSpPr>
        <p:spPr>
          <a:xfrm>
            <a:off x="8761680" y="4037040"/>
            <a:ext cx="378720" cy="438120"/>
          </a:xfrm>
          <a:custGeom>
            <a:avLst/>
            <a:gdLst>
              <a:gd name="textAreaLeft" fmla="*/ 0 w 378720"/>
              <a:gd name="textAreaRight" fmla="*/ 382320 w 378720"/>
              <a:gd name="textAreaTop" fmla="*/ 0 h 438120"/>
              <a:gd name="textAreaBottom" fmla="*/ 441720 h 438120"/>
            </a:gdLst>
            <a:ahLst/>
            <a:rect l="textAreaLeft" t="textAreaTop" r="textAreaRight" b="textAreaBottom"/>
            <a:pathLst>
              <a:path w="27654" h="31823">
                <a:moveTo>
                  <a:pt x="0" y="0"/>
                </a:moveTo>
                <a:lnTo>
                  <a:pt x="0" y="31823"/>
                </a:lnTo>
                <a:lnTo>
                  <a:pt x="27653" y="15845"/>
                </a:lnTo>
                <a:lnTo>
                  <a:pt x="0" y="0"/>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12" name="Google Shape;2000;p52"/>
          <p:cNvSpPr/>
          <p:nvPr/>
        </p:nvSpPr>
        <p:spPr>
          <a:xfrm>
            <a:off x="7822440" y="3490920"/>
            <a:ext cx="174960" cy="203040"/>
          </a:xfrm>
          <a:custGeom>
            <a:avLst/>
            <a:gdLst>
              <a:gd name="textAreaLeft" fmla="*/ 0 w 174960"/>
              <a:gd name="textAreaRight" fmla="*/ 178560 w 174960"/>
              <a:gd name="textAreaTop" fmla="*/ 0 h 203040"/>
              <a:gd name="textAreaBottom" fmla="*/ 206640 h 203040"/>
            </a:gdLst>
            <a:ahLst/>
            <a:rect l="textAreaLeft" t="textAreaTop" r="textAreaRight" b="textAreaBottom"/>
            <a:pathLst>
              <a:path w="12910" h="14878">
                <a:moveTo>
                  <a:pt x="1" y="0"/>
                </a:moveTo>
                <a:lnTo>
                  <a:pt x="1" y="14877"/>
                </a:lnTo>
                <a:lnTo>
                  <a:pt x="12910" y="7505"/>
                </a:lnTo>
                <a:lnTo>
                  <a:pt x="134" y="0"/>
                </a:ln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206640" bIns="2066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13" name="Google Shape;2001;p52"/>
          <p:cNvSpPr/>
          <p:nvPr/>
        </p:nvSpPr>
        <p:spPr>
          <a:xfrm>
            <a:off x="7259400" y="4698360"/>
            <a:ext cx="376920" cy="438120"/>
          </a:xfrm>
          <a:custGeom>
            <a:avLst/>
            <a:gdLst>
              <a:gd name="textAreaLeft" fmla="*/ 0 w 376920"/>
              <a:gd name="textAreaRight" fmla="*/ 380520 w 376920"/>
              <a:gd name="textAreaTop" fmla="*/ 0 h 438120"/>
              <a:gd name="textAreaBottom" fmla="*/ 441720 h 438120"/>
            </a:gdLst>
            <a:ahLst/>
            <a:rect l="textAreaLeft" t="textAreaTop" r="textAreaRight" b="textAreaBottom"/>
            <a:pathLst>
              <a:path w="27521" h="31824">
                <a:moveTo>
                  <a:pt x="1" y="1"/>
                </a:moveTo>
                <a:lnTo>
                  <a:pt x="1" y="31823"/>
                </a:lnTo>
                <a:lnTo>
                  <a:pt x="27520" y="15979"/>
                </a:lnTo>
                <a:lnTo>
                  <a:pt x="1" y="1"/>
                </a:ln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l-GR" sz="1400" spc="-1" strike="noStrike">
              <a:solidFill>
                <a:srgbClr val="000000"/>
              </a:solidFill>
              <a:latin typeface="Arial"/>
              <a:ea typeface="DejaVu Sans"/>
            </a:endParaRPr>
          </a:p>
        </p:txBody>
      </p:sp>
      <p:sp>
        <p:nvSpPr>
          <p:cNvPr id="314" name="318 - Ορθογώνιο"/>
          <p:cNvSpPr/>
          <p:nvPr/>
        </p:nvSpPr>
        <p:spPr>
          <a:xfrm>
            <a:off x="5072400" y="3279600"/>
            <a:ext cx="2385720" cy="75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 sz="1500" spc="-1" strike="noStrike" u="sng">
                <a:solidFill>
                  <a:schemeClr val="dk2"/>
                </a:solidFill>
                <a:uFillTx/>
                <a:latin typeface="Arvo"/>
                <a:ea typeface="Arvo"/>
              </a:rPr>
              <a:t>Επιβλέπων Καθηγητής:</a:t>
            </a:r>
            <a:endParaRPr b="0" lang="el-GR" sz="1500" spc="-1" strike="noStrike">
              <a:solidFill>
                <a:srgbClr val="000000"/>
              </a:solidFill>
              <a:latin typeface="Arial"/>
            </a:endParaRPr>
          </a:p>
          <a:p>
            <a:pPr>
              <a:lnSpc>
                <a:spcPct val="100000"/>
              </a:lnSpc>
            </a:pPr>
            <a:endParaRPr b="0" lang="el-GR" sz="1500" spc="-1" strike="noStrike">
              <a:solidFill>
                <a:srgbClr val="000000"/>
              </a:solidFill>
              <a:latin typeface="Arial"/>
            </a:endParaRPr>
          </a:p>
          <a:p>
            <a:pPr>
              <a:lnSpc>
                <a:spcPct val="100000"/>
              </a:lnSpc>
            </a:pPr>
            <a:r>
              <a:rPr b="0" lang="en" sz="1500" spc="-1" strike="noStrike">
                <a:solidFill>
                  <a:schemeClr val="dk2"/>
                </a:solidFill>
                <a:latin typeface="Arvo"/>
                <a:ea typeface="Arvo"/>
              </a:rPr>
              <a:t>Μιχαηλίδης Γεώργιος</a:t>
            </a:r>
            <a:endParaRPr b="0" lang="el-GR" sz="1500" spc="-1" strike="noStrike">
              <a:solidFill>
                <a:srgbClr val="000000"/>
              </a:solidFill>
              <a:latin typeface="Arial"/>
            </a:endParaRPr>
          </a:p>
        </p:txBody>
      </p:sp>
      <p:sp>
        <p:nvSpPr>
          <p:cNvPr id="315" name="PlaceHolder 2"/>
          <p:cNvSpPr>
            <a:spLocks noGrp="1"/>
          </p:cNvSpPr>
          <p:nvPr>
            <p:ph type="title"/>
          </p:nvPr>
        </p:nvSpPr>
        <p:spPr>
          <a:xfrm>
            <a:off x="1521000" y="1067400"/>
            <a:ext cx="6504120" cy="2049120"/>
          </a:xfrm>
          <a:prstGeom prst="rect">
            <a:avLst/>
          </a:prstGeom>
          <a:noFill/>
          <a:ln w="0">
            <a:noFill/>
          </a:ln>
        </p:spPr>
        <p:txBody>
          <a:bodyPr lIns="0" rIns="0" tIns="91440" bIns="91440" anchor="ctr">
            <a:noAutofit/>
          </a:bodyPr>
          <a:p>
            <a:pPr indent="0" algn="ctr">
              <a:lnSpc>
                <a:spcPct val="80000"/>
              </a:lnSpc>
              <a:buNone/>
              <a:tabLst>
                <a:tab algn="l" pos="0"/>
              </a:tabLst>
            </a:pPr>
            <a:r>
              <a:rPr b="1" lang="en" sz="2600" spc="-1" strike="noStrike">
                <a:solidFill>
                  <a:schemeClr val="dk1"/>
                </a:solidFill>
                <a:latin typeface="Barlow Condensed SemiBold"/>
                <a:ea typeface="Barlow Condensed SemiBold"/>
              </a:rPr>
              <a:t>Αλγόριθμοι Βελτιστοποίησης </a:t>
            </a:r>
            <a:br>
              <a:rPr sz="2600"/>
            </a:br>
            <a:endParaRPr b="0" lang="el-GR" sz="2600" spc="-1" strike="noStrike">
              <a:solidFill>
                <a:srgbClr val="000000"/>
              </a:solidFill>
              <a:latin typeface="Arial"/>
            </a:endParaRPr>
          </a:p>
          <a:p>
            <a:pPr indent="0" algn="ctr">
              <a:lnSpc>
                <a:spcPct val="80000"/>
              </a:lnSpc>
              <a:buNone/>
              <a:tabLst>
                <a:tab algn="l" pos="0"/>
              </a:tabLst>
            </a:pPr>
            <a:r>
              <a:rPr b="1" lang="en" sz="3200" spc="-1" strike="noStrike">
                <a:solidFill>
                  <a:schemeClr val="dk1"/>
                </a:solidFill>
                <a:latin typeface="Barlow Condensed SemiBold"/>
                <a:ea typeface="Barlow Condensed SemiBold"/>
              </a:rPr>
              <a:t> </a:t>
            </a:r>
            <a:r>
              <a:rPr b="1" lang="en" sz="3500" spc="-1" strike="noStrike">
                <a:solidFill>
                  <a:schemeClr val="dk1"/>
                </a:solidFill>
                <a:latin typeface="Barlow Condensed SemiBold"/>
                <a:ea typeface="Barlow Condensed SemiBold"/>
              </a:rPr>
              <a:t>Δρομολόγιο απορριμματοφόρου </a:t>
            </a:r>
            <a:br>
              <a:rPr sz="3500"/>
            </a:br>
            <a:r>
              <a:rPr b="1" lang="en" sz="3500" spc="-1" strike="noStrike">
                <a:solidFill>
                  <a:schemeClr val="dk1"/>
                </a:solidFill>
                <a:latin typeface="Barlow Condensed SemiBold"/>
                <a:ea typeface="Barlow Condensed SemiBold"/>
              </a:rPr>
              <a:t> στον Άγιο Γεώργιο</a:t>
            </a:r>
            <a:endParaRPr b="0" lang="el-GR" sz="3500" spc="-1" strike="noStrike">
              <a:solidFill>
                <a:srgbClr val="000000"/>
              </a:solidFill>
              <a:latin typeface="Arial"/>
            </a:endParaRPr>
          </a:p>
        </p:txBody>
      </p:sp>
      <p:pic>
        <p:nvPicPr>
          <p:cNvPr id="316" name="0 - Εικόνα" descr="2022-06-15-084000.026713logoel.png"/>
          <p:cNvPicPr/>
          <p:nvPr/>
        </p:nvPicPr>
        <p:blipFill>
          <a:blip r:embed="rId1"/>
          <a:stretch/>
        </p:blipFill>
        <p:spPr>
          <a:xfrm>
            <a:off x="3348000" y="195480"/>
            <a:ext cx="2622600" cy="74052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3" presetSubtype="16">
                                  <p:stCondLst>
                                    <p:cond delay="0"/>
                                  </p:stCondLst>
                                  <p:childTnLst>
                                    <p:set>
                                      <p:cBhvr>
                                        <p:cTn id="6" dur="1" fill="hold">
                                          <p:stCondLst>
                                            <p:cond delay="0"/>
                                          </p:stCondLst>
                                        </p:cTn>
                                        <p:tgtEl>
                                          <p:spTgt spid="294"/>
                                        </p:tgtEl>
                                        <p:attrNameLst>
                                          <p:attrName>style.visibility</p:attrName>
                                        </p:attrNameLst>
                                      </p:cBhvr>
                                      <p:to>
                                        <p:strVal val="visible"/>
                                      </p:to>
                                    </p:set>
                                    <p:anim calcmode="lin" valueType="num">
                                      <p:cBhvr additive="repl">
                                        <p:cTn id="7" dur="200"/>
                                        <p:tgtEl>
                                          <p:spTgt spid="294"/>
                                        </p:tgtEl>
                                        <p:attrNameLst>
                                          <p:attrName>ppt_w</p:attrName>
                                        </p:attrNameLst>
                                      </p:cBhvr>
                                      <p:tavLst>
                                        <p:tav tm="0">
                                          <p:val>
                                            <p:strVal val="0"/>
                                          </p:val>
                                        </p:tav>
                                        <p:tav tm="100000">
                                          <p:val>
                                            <p:strVal val="#ppt_w"/>
                                          </p:val>
                                        </p:tav>
                                      </p:tavLst>
                                    </p:anim>
                                    <p:anim calcmode="lin" valueType="num">
                                      <p:cBhvr additive="repl">
                                        <p:cTn id="8" dur="200"/>
                                        <p:tgtEl>
                                          <p:spTgt spid="294"/>
                                        </p:tgtEl>
                                        <p:attrNameLst>
                                          <p:attrName>ppt_h</p:attrName>
                                        </p:attrNameLst>
                                      </p:cBhvr>
                                      <p:tavLst>
                                        <p:tav tm="0">
                                          <p:val>
                                            <p:strVal val="0"/>
                                          </p:val>
                                        </p:tav>
                                        <p:tav tm="100000">
                                          <p:val>
                                            <p:strVal val="#ppt_h"/>
                                          </p:val>
                                        </p:tav>
                                      </p:tavLst>
                                    </p:anim>
                                  </p:childTnLst>
                                </p:cTn>
                              </p:par>
                            </p:childTnLst>
                          </p:cTn>
                        </p:par>
                        <p:par>
                          <p:cTn id="9" fill="hold">
                            <p:stCondLst>
                              <p:cond delay="200"/>
                            </p:stCondLst>
                            <p:childTnLst>
                              <p:par>
                                <p:cTn id="10" nodeType="afterEffect" fill="hold" presetClass="entr" presetID="23" presetSubtype="16">
                                  <p:stCondLst>
                                    <p:cond delay="0"/>
                                  </p:stCondLst>
                                  <p:childTnLst>
                                    <p:set>
                                      <p:cBhvr>
                                        <p:cTn id="11" dur="1" fill="hold">
                                          <p:stCondLst>
                                            <p:cond delay="0"/>
                                          </p:stCondLst>
                                        </p:cTn>
                                        <p:tgtEl>
                                          <p:spTgt spid="302"/>
                                        </p:tgtEl>
                                        <p:attrNameLst>
                                          <p:attrName>style.visibility</p:attrName>
                                        </p:attrNameLst>
                                      </p:cBhvr>
                                      <p:to>
                                        <p:strVal val="visible"/>
                                      </p:to>
                                    </p:set>
                                    <p:anim calcmode="lin" valueType="num">
                                      <p:cBhvr additive="repl">
                                        <p:cTn id="12" dur="200"/>
                                        <p:tgtEl>
                                          <p:spTgt spid="302"/>
                                        </p:tgtEl>
                                        <p:attrNameLst>
                                          <p:attrName>ppt_w</p:attrName>
                                        </p:attrNameLst>
                                      </p:cBhvr>
                                      <p:tavLst>
                                        <p:tav tm="0">
                                          <p:val>
                                            <p:strVal val="0"/>
                                          </p:val>
                                        </p:tav>
                                        <p:tav tm="100000">
                                          <p:val>
                                            <p:strVal val="#ppt_w"/>
                                          </p:val>
                                        </p:tav>
                                      </p:tavLst>
                                    </p:anim>
                                    <p:anim calcmode="lin" valueType="num">
                                      <p:cBhvr additive="repl">
                                        <p:cTn id="13" dur="200"/>
                                        <p:tgtEl>
                                          <p:spTgt spid="302"/>
                                        </p:tgtEl>
                                        <p:attrNameLst>
                                          <p:attrName>ppt_h</p:attrName>
                                        </p:attrNameLst>
                                      </p:cBhvr>
                                      <p:tavLst>
                                        <p:tav tm="0">
                                          <p:val>
                                            <p:strVal val="0"/>
                                          </p:val>
                                        </p:tav>
                                        <p:tav tm="100000">
                                          <p:val>
                                            <p:strVal val="#ppt_h"/>
                                          </p:val>
                                        </p:tav>
                                      </p:tavLst>
                                    </p:anim>
                                  </p:childTnLst>
                                </p:cTn>
                              </p:par>
                            </p:childTnLst>
                          </p:cTn>
                        </p:par>
                        <p:par>
                          <p:cTn id="14" fill="hold">
                            <p:stCondLst>
                              <p:cond delay="400"/>
                            </p:stCondLst>
                            <p:childTnLst>
                              <p:par>
                                <p:cTn id="15" nodeType="afterEffect" fill="hold" presetClass="entr" presetID="23" presetSubtype="16">
                                  <p:stCondLst>
                                    <p:cond delay="0"/>
                                  </p:stCondLst>
                                  <p:childTnLst>
                                    <p:set>
                                      <p:cBhvr>
                                        <p:cTn id="16" dur="1" fill="hold">
                                          <p:stCondLst>
                                            <p:cond delay="0"/>
                                          </p:stCondLst>
                                        </p:cTn>
                                        <p:tgtEl>
                                          <p:spTgt spid="290"/>
                                        </p:tgtEl>
                                        <p:attrNameLst>
                                          <p:attrName>style.visibility</p:attrName>
                                        </p:attrNameLst>
                                      </p:cBhvr>
                                      <p:to>
                                        <p:strVal val="visible"/>
                                      </p:to>
                                    </p:set>
                                    <p:anim calcmode="lin" valueType="num">
                                      <p:cBhvr additive="repl">
                                        <p:cTn id="17" dur="200"/>
                                        <p:tgtEl>
                                          <p:spTgt spid="290"/>
                                        </p:tgtEl>
                                        <p:attrNameLst>
                                          <p:attrName>ppt_w</p:attrName>
                                        </p:attrNameLst>
                                      </p:cBhvr>
                                      <p:tavLst>
                                        <p:tav tm="0">
                                          <p:val>
                                            <p:strVal val="0"/>
                                          </p:val>
                                        </p:tav>
                                        <p:tav tm="100000">
                                          <p:val>
                                            <p:strVal val="#ppt_w"/>
                                          </p:val>
                                        </p:tav>
                                      </p:tavLst>
                                    </p:anim>
                                    <p:anim calcmode="lin" valueType="num">
                                      <p:cBhvr additive="repl">
                                        <p:cTn id="18" dur="200"/>
                                        <p:tgtEl>
                                          <p:spTgt spid="290"/>
                                        </p:tgtEl>
                                        <p:attrNameLst>
                                          <p:attrName>ppt_h</p:attrName>
                                        </p:attrNameLst>
                                      </p:cBhvr>
                                      <p:tavLst>
                                        <p:tav tm="0">
                                          <p:val>
                                            <p:strVal val="0"/>
                                          </p:val>
                                        </p:tav>
                                        <p:tav tm="100000">
                                          <p:val>
                                            <p:strVal val="#ppt_h"/>
                                          </p:val>
                                        </p:tav>
                                      </p:tavLst>
                                    </p:anim>
                                  </p:childTnLst>
                                </p:cTn>
                              </p:par>
                              <p:par>
                                <p:cTn id="19" nodeType="withEffect" fill="hold" presetClass="entr" presetID="10">
                                  <p:stCondLst>
                                    <p:cond delay="0"/>
                                  </p:stCondLst>
                                  <p:childTnLst>
                                    <p:set>
                                      <p:cBhvr>
                                        <p:cTn id="20" dur="1" fill="hold">
                                          <p:stCondLst>
                                            <p:cond delay="0"/>
                                          </p:stCondLst>
                                        </p:cTn>
                                        <p:tgtEl>
                                          <p:spTgt spid="315"/>
                                        </p:tgtEl>
                                        <p:attrNameLst>
                                          <p:attrName>style.visibility</p:attrName>
                                        </p:attrNameLst>
                                      </p:cBhvr>
                                      <p:to>
                                        <p:strVal val="visible"/>
                                      </p:to>
                                    </p:set>
                                    <p:animEffect filter="fade" transition="in">
                                      <p:cBhvr additive="repl">
                                        <p:cTn id="21" dur="300"/>
                                        <p:tgtEl>
                                          <p:spTgt spid="315"/>
                                        </p:tgtEl>
                                      </p:cBhvr>
                                    </p:animEffect>
                                  </p:childTnLst>
                                </p:cTn>
                              </p:par>
                            </p:childTnLst>
                          </p:cTn>
                        </p:par>
                        <p:par>
                          <p:cTn id="22" fill="hold">
                            <p:stCondLst>
                              <p:cond delay="700"/>
                            </p:stCondLst>
                            <p:childTnLst>
                              <p:par>
                                <p:cTn id="23" nodeType="afterEffect" fill="hold" presetClass="entr" presetID="23" presetSubtype="16">
                                  <p:stCondLst>
                                    <p:cond delay="0"/>
                                  </p:stCondLst>
                                  <p:childTnLst>
                                    <p:set>
                                      <p:cBhvr>
                                        <p:cTn id="24" dur="1" fill="hold">
                                          <p:stCondLst>
                                            <p:cond delay="0"/>
                                          </p:stCondLst>
                                        </p:cTn>
                                        <p:tgtEl>
                                          <p:spTgt spid="280"/>
                                        </p:tgtEl>
                                        <p:attrNameLst>
                                          <p:attrName>style.visibility</p:attrName>
                                        </p:attrNameLst>
                                      </p:cBhvr>
                                      <p:to>
                                        <p:strVal val="visible"/>
                                      </p:to>
                                    </p:set>
                                    <p:anim calcmode="lin" valueType="num">
                                      <p:cBhvr additive="repl">
                                        <p:cTn id="25" dur="200"/>
                                        <p:tgtEl>
                                          <p:spTgt spid="280"/>
                                        </p:tgtEl>
                                        <p:attrNameLst>
                                          <p:attrName>ppt_w</p:attrName>
                                        </p:attrNameLst>
                                      </p:cBhvr>
                                      <p:tavLst>
                                        <p:tav tm="0">
                                          <p:val>
                                            <p:strVal val="0"/>
                                          </p:val>
                                        </p:tav>
                                        <p:tav tm="100000">
                                          <p:val>
                                            <p:strVal val="#ppt_w"/>
                                          </p:val>
                                        </p:tav>
                                      </p:tavLst>
                                    </p:anim>
                                    <p:anim calcmode="lin" valueType="num">
                                      <p:cBhvr additive="repl">
                                        <p:cTn id="26" dur="200"/>
                                        <p:tgtEl>
                                          <p:spTgt spid="280"/>
                                        </p:tgtEl>
                                        <p:attrNameLst>
                                          <p:attrName>ppt_h</p:attrName>
                                        </p:attrNameLst>
                                      </p:cBhvr>
                                      <p:tavLst>
                                        <p:tav tm="0">
                                          <p:val>
                                            <p:strVal val="0"/>
                                          </p:val>
                                        </p:tav>
                                        <p:tav tm="100000">
                                          <p:val>
                                            <p:strVal val="#ppt_h"/>
                                          </p:val>
                                        </p:tav>
                                      </p:tavLst>
                                    </p:anim>
                                  </p:childTnLst>
                                </p:cTn>
                              </p:par>
                            </p:childTnLst>
                          </p:cTn>
                        </p:par>
                        <p:par>
                          <p:cTn id="27" fill="hold">
                            <p:stCondLst>
                              <p:cond delay="900"/>
                            </p:stCondLst>
                            <p:childTnLst>
                              <p:par>
                                <p:cTn id="28" nodeType="afterEffect" fill="hold" presetClass="entr" presetID="23" presetSubtype="16">
                                  <p:stCondLst>
                                    <p:cond delay="0"/>
                                  </p:stCondLst>
                                  <p:childTnLst>
                                    <p:set>
                                      <p:cBhvr>
                                        <p:cTn id="29" dur="1" fill="hold">
                                          <p:stCondLst>
                                            <p:cond delay="0"/>
                                          </p:stCondLst>
                                        </p:cTn>
                                        <p:tgtEl>
                                          <p:spTgt spid="295"/>
                                        </p:tgtEl>
                                        <p:attrNameLst>
                                          <p:attrName>style.visibility</p:attrName>
                                        </p:attrNameLst>
                                      </p:cBhvr>
                                      <p:to>
                                        <p:strVal val="visible"/>
                                      </p:to>
                                    </p:set>
                                    <p:anim calcmode="lin" valueType="num">
                                      <p:cBhvr additive="repl">
                                        <p:cTn id="30" dur="200"/>
                                        <p:tgtEl>
                                          <p:spTgt spid="295"/>
                                        </p:tgtEl>
                                        <p:attrNameLst>
                                          <p:attrName>ppt_w</p:attrName>
                                        </p:attrNameLst>
                                      </p:cBhvr>
                                      <p:tavLst>
                                        <p:tav tm="0">
                                          <p:val>
                                            <p:strVal val="0"/>
                                          </p:val>
                                        </p:tav>
                                        <p:tav tm="100000">
                                          <p:val>
                                            <p:strVal val="#ppt_w"/>
                                          </p:val>
                                        </p:tav>
                                      </p:tavLst>
                                    </p:anim>
                                    <p:anim calcmode="lin" valueType="num">
                                      <p:cBhvr additive="repl">
                                        <p:cTn id="31" dur="200"/>
                                        <p:tgtEl>
                                          <p:spTgt spid="295"/>
                                        </p:tgtEl>
                                        <p:attrNameLst>
                                          <p:attrName>ppt_h</p:attrName>
                                        </p:attrNameLst>
                                      </p:cBhvr>
                                      <p:tavLst>
                                        <p:tav tm="0">
                                          <p:val>
                                            <p:strVal val="0"/>
                                          </p:val>
                                        </p:tav>
                                        <p:tav tm="100000">
                                          <p:val>
                                            <p:strVal val="#ppt_h"/>
                                          </p:val>
                                        </p:tav>
                                      </p:tavLst>
                                    </p:anim>
                                  </p:childTnLst>
                                </p:cTn>
                              </p:par>
                            </p:childTnLst>
                          </p:cTn>
                        </p:par>
                        <p:par>
                          <p:cTn id="32" fill="hold">
                            <p:stCondLst>
                              <p:cond delay="1100"/>
                            </p:stCondLst>
                            <p:childTnLst>
                              <p:par>
                                <p:cTn id="33" nodeType="afterEffect" fill="hold" presetClass="entr" presetID="23" presetSubtype="16">
                                  <p:stCondLst>
                                    <p:cond delay="0"/>
                                  </p:stCondLst>
                                  <p:childTnLst>
                                    <p:set>
                                      <p:cBhvr>
                                        <p:cTn id="34" dur="1" fill="hold">
                                          <p:stCondLst>
                                            <p:cond delay="0"/>
                                          </p:stCondLst>
                                        </p:cTn>
                                        <p:tgtEl>
                                          <p:spTgt spid="282"/>
                                        </p:tgtEl>
                                        <p:attrNameLst>
                                          <p:attrName>style.visibility</p:attrName>
                                        </p:attrNameLst>
                                      </p:cBhvr>
                                      <p:to>
                                        <p:strVal val="visible"/>
                                      </p:to>
                                    </p:set>
                                    <p:anim calcmode="lin" valueType="num">
                                      <p:cBhvr additive="repl">
                                        <p:cTn id="35" dur="200"/>
                                        <p:tgtEl>
                                          <p:spTgt spid="282"/>
                                        </p:tgtEl>
                                        <p:attrNameLst>
                                          <p:attrName>ppt_w</p:attrName>
                                        </p:attrNameLst>
                                      </p:cBhvr>
                                      <p:tavLst>
                                        <p:tav tm="0">
                                          <p:val>
                                            <p:strVal val="0"/>
                                          </p:val>
                                        </p:tav>
                                        <p:tav tm="100000">
                                          <p:val>
                                            <p:strVal val="#ppt_w"/>
                                          </p:val>
                                        </p:tav>
                                      </p:tavLst>
                                    </p:anim>
                                    <p:anim calcmode="lin" valueType="num">
                                      <p:cBhvr additive="repl">
                                        <p:cTn id="36" dur="200"/>
                                        <p:tgtEl>
                                          <p:spTgt spid="282"/>
                                        </p:tgtEl>
                                        <p:attrNameLst>
                                          <p:attrName>ppt_h</p:attrName>
                                        </p:attrNameLst>
                                      </p:cBhvr>
                                      <p:tavLst>
                                        <p:tav tm="0">
                                          <p:val>
                                            <p:strVal val="0"/>
                                          </p:val>
                                        </p:tav>
                                        <p:tav tm="100000">
                                          <p:val>
                                            <p:strVal val="#ppt_h"/>
                                          </p:val>
                                        </p:tav>
                                      </p:tavLst>
                                    </p:anim>
                                  </p:childTnLst>
                                </p:cTn>
                              </p:par>
                            </p:childTnLst>
                          </p:cTn>
                        </p:par>
                        <p:par>
                          <p:cTn id="37" fill="hold">
                            <p:stCondLst>
                              <p:cond delay="1300"/>
                            </p:stCondLst>
                            <p:childTnLst>
                              <p:par>
                                <p:cTn id="38" nodeType="afterEffect" fill="hold" presetClass="entr" presetID="23" presetSubtype="16">
                                  <p:stCondLst>
                                    <p:cond delay="0"/>
                                  </p:stCondLst>
                                  <p:childTnLst>
                                    <p:set>
                                      <p:cBhvr>
                                        <p:cTn id="39" dur="1" fill="hold">
                                          <p:stCondLst>
                                            <p:cond delay="0"/>
                                          </p:stCondLst>
                                        </p:cTn>
                                        <p:tgtEl>
                                          <p:spTgt spid="301"/>
                                        </p:tgtEl>
                                        <p:attrNameLst>
                                          <p:attrName>style.visibility</p:attrName>
                                        </p:attrNameLst>
                                      </p:cBhvr>
                                      <p:to>
                                        <p:strVal val="visible"/>
                                      </p:to>
                                    </p:set>
                                    <p:anim calcmode="lin" valueType="num">
                                      <p:cBhvr additive="repl">
                                        <p:cTn id="40" dur="200"/>
                                        <p:tgtEl>
                                          <p:spTgt spid="301"/>
                                        </p:tgtEl>
                                        <p:attrNameLst>
                                          <p:attrName>ppt_w</p:attrName>
                                        </p:attrNameLst>
                                      </p:cBhvr>
                                      <p:tavLst>
                                        <p:tav tm="0">
                                          <p:val>
                                            <p:strVal val="0"/>
                                          </p:val>
                                        </p:tav>
                                        <p:tav tm="100000">
                                          <p:val>
                                            <p:strVal val="#ppt_w"/>
                                          </p:val>
                                        </p:tav>
                                      </p:tavLst>
                                    </p:anim>
                                    <p:anim calcmode="lin" valueType="num">
                                      <p:cBhvr additive="repl">
                                        <p:cTn id="41" dur="200"/>
                                        <p:tgtEl>
                                          <p:spTgt spid="301"/>
                                        </p:tgtEl>
                                        <p:attrNameLst>
                                          <p:attrName>ppt_h</p:attrName>
                                        </p:attrNameLst>
                                      </p:cBhvr>
                                      <p:tavLst>
                                        <p:tav tm="0">
                                          <p:val>
                                            <p:strVal val="0"/>
                                          </p:val>
                                        </p:tav>
                                        <p:tav tm="100000">
                                          <p:val>
                                            <p:strVal val="#ppt_h"/>
                                          </p:val>
                                        </p:tav>
                                      </p:tavLst>
                                    </p:anim>
                                  </p:childTnLst>
                                </p:cTn>
                              </p:par>
                            </p:childTnLst>
                          </p:cTn>
                        </p:par>
                        <p:par>
                          <p:cTn id="42" fill="hold">
                            <p:stCondLst>
                              <p:cond delay="1500"/>
                            </p:stCondLst>
                            <p:childTnLst>
                              <p:par>
                                <p:cTn id="43" nodeType="afterEffect" fill="hold" presetClass="entr" presetID="23" presetSubtype="16">
                                  <p:stCondLst>
                                    <p:cond delay="0"/>
                                  </p:stCondLst>
                                  <p:childTnLst>
                                    <p:set>
                                      <p:cBhvr>
                                        <p:cTn id="44" dur="1" fill="hold">
                                          <p:stCondLst>
                                            <p:cond delay="0"/>
                                          </p:stCondLst>
                                        </p:cTn>
                                        <p:tgtEl>
                                          <p:spTgt spid="293"/>
                                        </p:tgtEl>
                                        <p:attrNameLst>
                                          <p:attrName>style.visibility</p:attrName>
                                        </p:attrNameLst>
                                      </p:cBhvr>
                                      <p:to>
                                        <p:strVal val="visible"/>
                                      </p:to>
                                    </p:set>
                                    <p:anim calcmode="lin" valueType="num">
                                      <p:cBhvr additive="repl">
                                        <p:cTn id="45" dur="200"/>
                                        <p:tgtEl>
                                          <p:spTgt spid="293"/>
                                        </p:tgtEl>
                                        <p:attrNameLst>
                                          <p:attrName>ppt_w</p:attrName>
                                        </p:attrNameLst>
                                      </p:cBhvr>
                                      <p:tavLst>
                                        <p:tav tm="0">
                                          <p:val>
                                            <p:strVal val="0"/>
                                          </p:val>
                                        </p:tav>
                                        <p:tav tm="100000">
                                          <p:val>
                                            <p:strVal val="#ppt_w"/>
                                          </p:val>
                                        </p:tav>
                                      </p:tavLst>
                                    </p:anim>
                                    <p:anim calcmode="lin" valueType="num">
                                      <p:cBhvr additive="repl">
                                        <p:cTn id="46" dur="200"/>
                                        <p:tgtEl>
                                          <p:spTgt spid="293"/>
                                        </p:tgtEl>
                                        <p:attrNameLst>
                                          <p:attrName>ppt_h</p:attrName>
                                        </p:attrNameLst>
                                      </p:cBhvr>
                                      <p:tavLst>
                                        <p:tav tm="0">
                                          <p:val>
                                            <p:strVal val="0"/>
                                          </p:val>
                                        </p:tav>
                                        <p:tav tm="100000">
                                          <p:val>
                                            <p:strVal val="#ppt_h"/>
                                          </p:val>
                                        </p:tav>
                                      </p:tavLst>
                                    </p:anim>
                                  </p:childTnLst>
                                </p:cTn>
                              </p:par>
                            </p:childTnLst>
                          </p:cTn>
                        </p:par>
                        <p:par>
                          <p:cTn id="47" fill="hold">
                            <p:stCondLst>
                              <p:cond delay="1700"/>
                            </p:stCondLst>
                            <p:childTnLst>
                              <p:par>
                                <p:cTn id="48" nodeType="afterEffect" fill="hold" presetClass="entr" presetID="23" presetSubtype="16">
                                  <p:stCondLst>
                                    <p:cond delay="0"/>
                                  </p:stCondLst>
                                  <p:childTnLst>
                                    <p:set>
                                      <p:cBhvr>
                                        <p:cTn id="49" dur="1" fill="hold">
                                          <p:stCondLst>
                                            <p:cond delay="0"/>
                                          </p:stCondLst>
                                        </p:cTn>
                                        <p:tgtEl>
                                          <p:spTgt spid="284"/>
                                        </p:tgtEl>
                                        <p:attrNameLst>
                                          <p:attrName>style.visibility</p:attrName>
                                        </p:attrNameLst>
                                      </p:cBhvr>
                                      <p:to>
                                        <p:strVal val="visible"/>
                                      </p:to>
                                    </p:set>
                                    <p:anim calcmode="lin" valueType="num">
                                      <p:cBhvr additive="repl">
                                        <p:cTn id="50" dur="200"/>
                                        <p:tgtEl>
                                          <p:spTgt spid="284"/>
                                        </p:tgtEl>
                                        <p:attrNameLst>
                                          <p:attrName>ppt_w</p:attrName>
                                        </p:attrNameLst>
                                      </p:cBhvr>
                                      <p:tavLst>
                                        <p:tav tm="0">
                                          <p:val>
                                            <p:strVal val="0"/>
                                          </p:val>
                                        </p:tav>
                                        <p:tav tm="100000">
                                          <p:val>
                                            <p:strVal val="#ppt_w"/>
                                          </p:val>
                                        </p:tav>
                                      </p:tavLst>
                                    </p:anim>
                                    <p:anim calcmode="lin" valueType="num">
                                      <p:cBhvr additive="repl">
                                        <p:cTn id="51" dur="200"/>
                                        <p:tgtEl>
                                          <p:spTgt spid="284"/>
                                        </p:tgtEl>
                                        <p:attrNameLst>
                                          <p:attrName>ppt_h</p:attrName>
                                        </p:attrNameLst>
                                      </p:cBhvr>
                                      <p:tavLst>
                                        <p:tav tm="0">
                                          <p:val>
                                            <p:strVal val="0"/>
                                          </p:val>
                                        </p:tav>
                                        <p:tav tm="100000">
                                          <p:val>
                                            <p:strVal val="#ppt_h"/>
                                          </p:val>
                                        </p:tav>
                                      </p:tavLst>
                                    </p:anim>
                                  </p:childTnLst>
                                </p:cTn>
                              </p:par>
                            </p:childTnLst>
                          </p:cTn>
                        </p:par>
                        <p:par>
                          <p:cTn id="52" fill="hold">
                            <p:stCondLst>
                              <p:cond delay="1900"/>
                            </p:stCondLst>
                            <p:childTnLst>
                              <p:par>
                                <p:cTn id="53" nodeType="afterEffect" fill="hold" presetClass="entr" presetID="23" presetSubtype="16">
                                  <p:stCondLst>
                                    <p:cond delay="0"/>
                                  </p:stCondLst>
                                  <p:childTnLst>
                                    <p:set>
                                      <p:cBhvr>
                                        <p:cTn id="54" dur="1" fill="hold">
                                          <p:stCondLst>
                                            <p:cond delay="0"/>
                                          </p:stCondLst>
                                        </p:cTn>
                                        <p:tgtEl>
                                          <p:spTgt spid="287"/>
                                        </p:tgtEl>
                                        <p:attrNameLst>
                                          <p:attrName>style.visibility</p:attrName>
                                        </p:attrNameLst>
                                      </p:cBhvr>
                                      <p:to>
                                        <p:strVal val="visible"/>
                                      </p:to>
                                    </p:set>
                                    <p:anim calcmode="lin" valueType="num">
                                      <p:cBhvr additive="repl">
                                        <p:cTn id="55" dur="200"/>
                                        <p:tgtEl>
                                          <p:spTgt spid="287"/>
                                        </p:tgtEl>
                                        <p:attrNameLst>
                                          <p:attrName>ppt_w</p:attrName>
                                        </p:attrNameLst>
                                      </p:cBhvr>
                                      <p:tavLst>
                                        <p:tav tm="0">
                                          <p:val>
                                            <p:strVal val="0"/>
                                          </p:val>
                                        </p:tav>
                                        <p:tav tm="100000">
                                          <p:val>
                                            <p:strVal val="#ppt_w"/>
                                          </p:val>
                                        </p:tav>
                                      </p:tavLst>
                                    </p:anim>
                                    <p:anim calcmode="lin" valueType="num">
                                      <p:cBhvr additive="repl">
                                        <p:cTn id="56" dur="200"/>
                                        <p:tgtEl>
                                          <p:spTgt spid="287"/>
                                        </p:tgtEl>
                                        <p:attrNameLst>
                                          <p:attrName>ppt_h</p:attrName>
                                        </p:attrNameLst>
                                      </p:cBhvr>
                                      <p:tavLst>
                                        <p:tav tm="0">
                                          <p:val>
                                            <p:strVal val="0"/>
                                          </p:val>
                                        </p:tav>
                                        <p:tav tm="100000">
                                          <p:val>
                                            <p:strVal val="#ppt_h"/>
                                          </p:val>
                                        </p:tav>
                                      </p:tavLst>
                                    </p:anim>
                                  </p:childTnLst>
                                </p:cTn>
                              </p:par>
                            </p:childTnLst>
                          </p:cTn>
                        </p:par>
                        <p:par>
                          <p:cTn id="57" fill="hold">
                            <p:stCondLst>
                              <p:cond delay="2100"/>
                            </p:stCondLst>
                            <p:childTnLst>
                              <p:par>
                                <p:cTn id="58" nodeType="afterEffect" fill="hold" presetClass="entr" presetID="23" presetSubtype="16">
                                  <p:stCondLst>
                                    <p:cond delay="0"/>
                                  </p:stCondLst>
                                  <p:childTnLst>
                                    <p:set>
                                      <p:cBhvr>
                                        <p:cTn id="59" dur="1" fill="hold">
                                          <p:stCondLst>
                                            <p:cond delay="0"/>
                                          </p:stCondLst>
                                        </p:cTn>
                                        <p:tgtEl>
                                          <p:spTgt spid="304"/>
                                        </p:tgtEl>
                                        <p:attrNameLst>
                                          <p:attrName>style.visibility</p:attrName>
                                        </p:attrNameLst>
                                      </p:cBhvr>
                                      <p:to>
                                        <p:strVal val="visible"/>
                                      </p:to>
                                    </p:set>
                                    <p:anim calcmode="lin" valueType="num">
                                      <p:cBhvr additive="repl">
                                        <p:cTn id="60" dur="200"/>
                                        <p:tgtEl>
                                          <p:spTgt spid="304"/>
                                        </p:tgtEl>
                                        <p:attrNameLst>
                                          <p:attrName>ppt_w</p:attrName>
                                        </p:attrNameLst>
                                      </p:cBhvr>
                                      <p:tavLst>
                                        <p:tav tm="0">
                                          <p:val>
                                            <p:strVal val="0"/>
                                          </p:val>
                                        </p:tav>
                                        <p:tav tm="100000">
                                          <p:val>
                                            <p:strVal val="#ppt_w"/>
                                          </p:val>
                                        </p:tav>
                                      </p:tavLst>
                                    </p:anim>
                                    <p:anim calcmode="lin" valueType="num">
                                      <p:cBhvr additive="repl">
                                        <p:cTn id="61" dur="200"/>
                                        <p:tgtEl>
                                          <p:spTgt spid="304"/>
                                        </p:tgtEl>
                                        <p:attrNameLst>
                                          <p:attrName>ppt_h</p:attrName>
                                        </p:attrNameLst>
                                      </p:cBhvr>
                                      <p:tavLst>
                                        <p:tav tm="0">
                                          <p:val>
                                            <p:strVal val="0"/>
                                          </p:val>
                                        </p:tav>
                                        <p:tav tm="100000">
                                          <p:val>
                                            <p:strVal val="#ppt_h"/>
                                          </p:val>
                                        </p:tav>
                                      </p:tavLst>
                                    </p:anim>
                                  </p:childTnLst>
                                </p:cTn>
                              </p:par>
                            </p:childTnLst>
                          </p:cTn>
                        </p:par>
                        <p:par>
                          <p:cTn id="62" fill="hold">
                            <p:stCondLst>
                              <p:cond delay="2300"/>
                            </p:stCondLst>
                            <p:childTnLst>
                              <p:par>
                                <p:cTn id="63" nodeType="afterEffect" fill="hold" presetClass="entr" presetID="23" presetSubtype="16">
                                  <p:stCondLst>
                                    <p:cond delay="0"/>
                                  </p:stCondLst>
                                  <p:childTnLst>
                                    <p:set>
                                      <p:cBhvr>
                                        <p:cTn id="64" dur="1" fill="hold">
                                          <p:stCondLst>
                                            <p:cond delay="0"/>
                                          </p:stCondLst>
                                        </p:cTn>
                                        <p:tgtEl>
                                          <p:spTgt spid="289"/>
                                        </p:tgtEl>
                                        <p:attrNameLst>
                                          <p:attrName>style.visibility</p:attrName>
                                        </p:attrNameLst>
                                      </p:cBhvr>
                                      <p:to>
                                        <p:strVal val="visible"/>
                                      </p:to>
                                    </p:set>
                                    <p:anim calcmode="lin" valueType="num">
                                      <p:cBhvr additive="repl">
                                        <p:cTn id="65" dur="200"/>
                                        <p:tgtEl>
                                          <p:spTgt spid="289"/>
                                        </p:tgtEl>
                                        <p:attrNameLst>
                                          <p:attrName>ppt_w</p:attrName>
                                        </p:attrNameLst>
                                      </p:cBhvr>
                                      <p:tavLst>
                                        <p:tav tm="0">
                                          <p:val>
                                            <p:strVal val="0"/>
                                          </p:val>
                                        </p:tav>
                                        <p:tav tm="100000">
                                          <p:val>
                                            <p:strVal val="#ppt_w"/>
                                          </p:val>
                                        </p:tav>
                                      </p:tavLst>
                                    </p:anim>
                                    <p:anim calcmode="lin" valueType="num">
                                      <p:cBhvr additive="repl">
                                        <p:cTn id="66" dur="200"/>
                                        <p:tgtEl>
                                          <p:spTgt spid="289"/>
                                        </p:tgtEl>
                                        <p:attrNameLst>
                                          <p:attrName>ppt_h</p:attrName>
                                        </p:attrNameLst>
                                      </p:cBhvr>
                                      <p:tavLst>
                                        <p:tav tm="0">
                                          <p:val>
                                            <p:strVal val="0"/>
                                          </p:val>
                                        </p:tav>
                                        <p:tav tm="100000">
                                          <p:val>
                                            <p:strVal val="#ppt_h"/>
                                          </p:val>
                                        </p:tav>
                                      </p:tavLst>
                                    </p:anim>
                                  </p:childTnLst>
                                </p:cTn>
                              </p:par>
                            </p:childTnLst>
                          </p:cTn>
                        </p:par>
                        <p:par>
                          <p:cTn id="67" fill="hold">
                            <p:stCondLst>
                              <p:cond delay="2500"/>
                            </p:stCondLst>
                            <p:childTnLst>
                              <p:par>
                                <p:cTn id="68" nodeType="afterEffect" fill="hold" presetClass="entr" presetID="23" presetSubtype="16">
                                  <p:stCondLst>
                                    <p:cond delay="0"/>
                                  </p:stCondLst>
                                  <p:childTnLst>
                                    <p:set>
                                      <p:cBhvr>
                                        <p:cTn id="69" dur="1" fill="hold">
                                          <p:stCondLst>
                                            <p:cond delay="0"/>
                                          </p:stCondLst>
                                        </p:cTn>
                                        <p:tgtEl>
                                          <p:spTgt spid="281"/>
                                        </p:tgtEl>
                                        <p:attrNameLst>
                                          <p:attrName>style.visibility</p:attrName>
                                        </p:attrNameLst>
                                      </p:cBhvr>
                                      <p:to>
                                        <p:strVal val="visible"/>
                                      </p:to>
                                    </p:set>
                                    <p:anim calcmode="lin" valueType="num">
                                      <p:cBhvr additive="repl">
                                        <p:cTn id="70" dur="200"/>
                                        <p:tgtEl>
                                          <p:spTgt spid="281"/>
                                        </p:tgtEl>
                                        <p:attrNameLst>
                                          <p:attrName>ppt_w</p:attrName>
                                        </p:attrNameLst>
                                      </p:cBhvr>
                                      <p:tavLst>
                                        <p:tav tm="0">
                                          <p:val>
                                            <p:strVal val="0"/>
                                          </p:val>
                                        </p:tav>
                                        <p:tav tm="100000">
                                          <p:val>
                                            <p:strVal val="#ppt_w"/>
                                          </p:val>
                                        </p:tav>
                                      </p:tavLst>
                                    </p:anim>
                                    <p:anim calcmode="lin" valueType="num">
                                      <p:cBhvr additive="repl">
                                        <p:cTn id="71" dur="200"/>
                                        <p:tgtEl>
                                          <p:spTgt spid="281"/>
                                        </p:tgtEl>
                                        <p:attrNameLst>
                                          <p:attrName>ppt_h</p:attrName>
                                        </p:attrNameLst>
                                      </p:cBhvr>
                                      <p:tavLst>
                                        <p:tav tm="0">
                                          <p:val>
                                            <p:strVal val="0"/>
                                          </p:val>
                                        </p:tav>
                                        <p:tav tm="100000">
                                          <p:val>
                                            <p:strVal val="#ppt_h"/>
                                          </p:val>
                                        </p:tav>
                                      </p:tavLst>
                                    </p:anim>
                                  </p:childTnLst>
                                </p:cTn>
                              </p:par>
                            </p:childTnLst>
                          </p:cTn>
                        </p:par>
                        <p:par>
                          <p:cTn id="72" fill="hold">
                            <p:stCondLst>
                              <p:cond delay="2700"/>
                            </p:stCondLst>
                            <p:childTnLst>
                              <p:par>
                                <p:cTn id="73" nodeType="afterEffect" fill="hold" presetClass="entr" presetID="23" presetSubtype="16">
                                  <p:stCondLst>
                                    <p:cond delay="0"/>
                                  </p:stCondLst>
                                  <p:childTnLst>
                                    <p:set>
                                      <p:cBhvr>
                                        <p:cTn id="74" dur="1" fill="hold">
                                          <p:stCondLst>
                                            <p:cond delay="0"/>
                                          </p:stCondLst>
                                        </p:cTn>
                                        <p:tgtEl>
                                          <p:spTgt spid="279"/>
                                        </p:tgtEl>
                                        <p:attrNameLst>
                                          <p:attrName>style.visibility</p:attrName>
                                        </p:attrNameLst>
                                      </p:cBhvr>
                                      <p:to>
                                        <p:strVal val="visible"/>
                                      </p:to>
                                    </p:set>
                                    <p:anim calcmode="lin" valueType="num">
                                      <p:cBhvr additive="repl">
                                        <p:cTn id="75" dur="200"/>
                                        <p:tgtEl>
                                          <p:spTgt spid="279"/>
                                        </p:tgtEl>
                                        <p:attrNameLst>
                                          <p:attrName>ppt_w</p:attrName>
                                        </p:attrNameLst>
                                      </p:cBhvr>
                                      <p:tavLst>
                                        <p:tav tm="0">
                                          <p:val>
                                            <p:strVal val="0"/>
                                          </p:val>
                                        </p:tav>
                                        <p:tav tm="100000">
                                          <p:val>
                                            <p:strVal val="#ppt_w"/>
                                          </p:val>
                                        </p:tav>
                                      </p:tavLst>
                                    </p:anim>
                                    <p:anim calcmode="lin" valueType="num">
                                      <p:cBhvr additive="repl">
                                        <p:cTn id="76" dur="200"/>
                                        <p:tgtEl>
                                          <p:spTgt spid="279"/>
                                        </p:tgtEl>
                                        <p:attrNameLst>
                                          <p:attrName>ppt_h</p:attrName>
                                        </p:attrNameLst>
                                      </p:cBhvr>
                                      <p:tavLst>
                                        <p:tav tm="0">
                                          <p:val>
                                            <p:strVal val="0"/>
                                          </p:val>
                                        </p:tav>
                                        <p:tav tm="100000">
                                          <p:val>
                                            <p:strVal val="#ppt_h"/>
                                          </p:val>
                                        </p:tav>
                                      </p:tavLst>
                                    </p:anim>
                                  </p:childTnLst>
                                </p:cTn>
                              </p:par>
                            </p:childTnLst>
                          </p:cTn>
                        </p:par>
                        <p:par>
                          <p:cTn id="77" fill="hold">
                            <p:stCondLst>
                              <p:cond delay="2900"/>
                            </p:stCondLst>
                            <p:childTnLst>
                              <p:par>
                                <p:cTn id="78" nodeType="afterEffect" fill="hold" presetClass="entr" presetID="23" presetSubtype="16">
                                  <p:stCondLst>
                                    <p:cond delay="0"/>
                                  </p:stCondLst>
                                  <p:childTnLst>
                                    <p:set>
                                      <p:cBhvr>
                                        <p:cTn id="79" dur="1" fill="hold">
                                          <p:stCondLst>
                                            <p:cond delay="0"/>
                                          </p:stCondLst>
                                        </p:cTn>
                                        <p:tgtEl>
                                          <p:spTgt spid="283"/>
                                        </p:tgtEl>
                                        <p:attrNameLst>
                                          <p:attrName>style.visibility</p:attrName>
                                        </p:attrNameLst>
                                      </p:cBhvr>
                                      <p:to>
                                        <p:strVal val="visible"/>
                                      </p:to>
                                    </p:set>
                                    <p:anim calcmode="lin" valueType="num">
                                      <p:cBhvr additive="repl">
                                        <p:cTn id="80" dur="200"/>
                                        <p:tgtEl>
                                          <p:spTgt spid="283"/>
                                        </p:tgtEl>
                                        <p:attrNameLst>
                                          <p:attrName>ppt_w</p:attrName>
                                        </p:attrNameLst>
                                      </p:cBhvr>
                                      <p:tavLst>
                                        <p:tav tm="0">
                                          <p:val>
                                            <p:strVal val="0"/>
                                          </p:val>
                                        </p:tav>
                                        <p:tav tm="100000">
                                          <p:val>
                                            <p:strVal val="#ppt_w"/>
                                          </p:val>
                                        </p:tav>
                                      </p:tavLst>
                                    </p:anim>
                                    <p:anim calcmode="lin" valueType="num">
                                      <p:cBhvr additive="repl">
                                        <p:cTn id="81" dur="200"/>
                                        <p:tgtEl>
                                          <p:spTgt spid="283"/>
                                        </p:tgtEl>
                                        <p:attrNameLst>
                                          <p:attrName>ppt_h</p:attrName>
                                        </p:attrNameLst>
                                      </p:cBhvr>
                                      <p:tavLst>
                                        <p:tav tm="0">
                                          <p:val>
                                            <p:strVal val="0"/>
                                          </p:val>
                                        </p:tav>
                                        <p:tav tm="100000">
                                          <p:val>
                                            <p:strVal val="#ppt_h"/>
                                          </p:val>
                                        </p:tav>
                                      </p:tavLst>
                                    </p:anim>
                                  </p:childTnLst>
                                </p:cTn>
                              </p:par>
                            </p:childTnLst>
                          </p:cTn>
                        </p:par>
                        <p:par>
                          <p:cTn id="82" fill="hold">
                            <p:stCondLst>
                              <p:cond delay="3100"/>
                            </p:stCondLst>
                            <p:childTnLst>
                              <p:par>
                                <p:cTn id="83" nodeType="afterEffect" fill="hold" presetClass="entr" presetID="23" presetSubtype="16">
                                  <p:stCondLst>
                                    <p:cond delay="0"/>
                                  </p:stCondLst>
                                  <p:childTnLst>
                                    <p:set>
                                      <p:cBhvr>
                                        <p:cTn id="84" dur="1" fill="hold">
                                          <p:stCondLst>
                                            <p:cond delay="0"/>
                                          </p:stCondLst>
                                        </p:cTn>
                                        <p:tgtEl>
                                          <p:spTgt spid="296"/>
                                        </p:tgtEl>
                                        <p:attrNameLst>
                                          <p:attrName>style.visibility</p:attrName>
                                        </p:attrNameLst>
                                      </p:cBhvr>
                                      <p:to>
                                        <p:strVal val="visible"/>
                                      </p:to>
                                    </p:set>
                                    <p:anim calcmode="lin" valueType="num">
                                      <p:cBhvr additive="repl">
                                        <p:cTn id="85" dur="200"/>
                                        <p:tgtEl>
                                          <p:spTgt spid="296"/>
                                        </p:tgtEl>
                                        <p:attrNameLst>
                                          <p:attrName>ppt_w</p:attrName>
                                        </p:attrNameLst>
                                      </p:cBhvr>
                                      <p:tavLst>
                                        <p:tav tm="0">
                                          <p:val>
                                            <p:strVal val="0"/>
                                          </p:val>
                                        </p:tav>
                                        <p:tav tm="100000">
                                          <p:val>
                                            <p:strVal val="#ppt_w"/>
                                          </p:val>
                                        </p:tav>
                                      </p:tavLst>
                                    </p:anim>
                                    <p:anim calcmode="lin" valueType="num">
                                      <p:cBhvr additive="repl">
                                        <p:cTn id="86" dur="200"/>
                                        <p:tgtEl>
                                          <p:spTgt spid="296"/>
                                        </p:tgtEl>
                                        <p:attrNameLst>
                                          <p:attrName>ppt_h</p:attrName>
                                        </p:attrNameLst>
                                      </p:cBhvr>
                                      <p:tavLst>
                                        <p:tav tm="0">
                                          <p:val>
                                            <p:strVal val="0"/>
                                          </p:val>
                                        </p:tav>
                                        <p:tav tm="100000">
                                          <p:val>
                                            <p:strVal val="#ppt_h"/>
                                          </p:val>
                                        </p:tav>
                                      </p:tavLst>
                                    </p:anim>
                                  </p:childTnLst>
                                </p:cTn>
                              </p:par>
                            </p:childTnLst>
                          </p:cTn>
                        </p:par>
                        <p:par>
                          <p:cTn id="87" fill="hold">
                            <p:stCondLst>
                              <p:cond delay="3300"/>
                            </p:stCondLst>
                            <p:childTnLst>
                              <p:par>
                                <p:cTn id="88" nodeType="afterEffect" fill="hold" presetClass="entr" presetID="23" presetSubtype="16">
                                  <p:stCondLst>
                                    <p:cond delay="0"/>
                                  </p:stCondLst>
                                  <p:childTnLst>
                                    <p:set>
                                      <p:cBhvr>
                                        <p:cTn id="89" dur="1" fill="hold">
                                          <p:stCondLst>
                                            <p:cond delay="0"/>
                                          </p:stCondLst>
                                        </p:cTn>
                                        <p:tgtEl>
                                          <p:spTgt spid="305"/>
                                        </p:tgtEl>
                                        <p:attrNameLst>
                                          <p:attrName>style.visibility</p:attrName>
                                        </p:attrNameLst>
                                      </p:cBhvr>
                                      <p:to>
                                        <p:strVal val="visible"/>
                                      </p:to>
                                    </p:set>
                                    <p:anim calcmode="lin" valueType="num">
                                      <p:cBhvr additive="repl">
                                        <p:cTn id="90" dur="200"/>
                                        <p:tgtEl>
                                          <p:spTgt spid="305"/>
                                        </p:tgtEl>
                                        <p:attrNameLst>
                                          <p:attrName>ppt_w</p:attrName>
                                        </p:attrNameLst>
                                      </p:cBhvr>
                                      <p:tavLst>
                                        <p:tav tm="0">
                                          <p:val>
                                            <p:strVal val="0"/>
                                          </p:val>
                                        </p:tav>
                                        <p:tav tm="100000">
                                          <p:val>
                                            <p:strVal val="#ppt_w"/>
                                          </p:val>
                                        </p:tav>
                                      </p:tavLst>
                                    </p:anim>
                                    <p:anim calcmode="lin" valueType="num">
                                      <p:cBhvr additive="repl">
                                        <p:cTn id="91" dur="200"/>
                                        <p:tgtEl>
                                          <p:spTgt spid="305"/>
                                        </p:tgtEl>
                                        <p:attrNameLst>
                                          <p:attrName>ppt_h</p:attrName>
                                        </p:attrNameLst>
                                      </p:cBhvr>
                                      <p:tavLst>
                                        <p:tav tm="0">
                                          <p:val>
                                            <p:strVal val="0"/>
                                          </p:val>
                                        </p:tav>
                                        <p:tav tm="100000">
                                          <p:val>
                                            <p:strVal val="#ppt_h"/>
                                          </p:val>
                                        </p:tav>
                                      </p:tavLst>
                                    </p:anim>
                                  </p:childTnLst>
                                </p:cTn>
                              </p:par>
                            </p:childTnLst>
                          </p:cTn>
                        </p:par>
                        <p:par>
                          <p:cTn id="92" fill="hold">
                            <p:stCondLst>
                              <p:cond delay="3500"/>
                            </p:stCondLst>
                            <p:childTnLst>
                              <p:par>
                                <p:cTn id="93" nodeType="afterEffect" fill="hold" presetClass="entr" presetID="23" presetSubtype="16">
                                  <p:stCondLst>
                                    <p:cond delay="0"/>
                                  </p:stCondLst>
                                  <p:childTnLst>
                                    <p:set>
                                      <p:cBhvr>
                                        <p:cTn id="94" dur="1" fill="hold">
                                          <p:stCondLst>
                                            <p:cond delay="0"/>
                                          </p:stCondLst>
                                        </p:cTn>
                                        <p:tgtEl>
                                          <p:spTgt spid="286"/>
                                        </p:tgtEl>
                                        <p:attrNameLst>
                                          <p:attrName>style.visibility</p:attrName>
                                        </p:attrNameLst>
                                      </p:cBhvr>
                                      <p:to>
                                        <p:strVal val="visible"/>
                                      </p:to>
                                    </p:set>
                                    <p:anim calcmode="lin" valueType="num">
                                      <p:cBhvr additive="repl">
                                        <p:cTn id="95" dur="200"/>
                                        <p:tgtEl>
                                          <p:spTgt spid="286"/>
                                        </p:tgtEl>
                                        <p:attrNameLst>
                                          <p:attrName>ppt_w</p:attrName>
                                        </p:attrNameLst>
                                      </p:cBhvr>
                                      <p:tavLst>
                                        <p:tav tm="0">
                                          <p:val>
                                            <p:strVal val="0"/>
                                          </p:val>
                                        </p:tav>
                                        <p:tav tm="100000">
                                          <p:val>
                                            <p:strVal val="#ppt_w"/>
                                          </p:val>
                                        </p:tav>
                                      </p:tavLst>
                                    </p:anim>
                                    <p:anim calcmode="lin" valueType="num">
                                      <p:cBhvr additive="repl">
                                        <p:cTn id="96" dur="200"/>
                                        <p:tgtEl>
                                          <p:spTgt spid="286"/>
                                        </p:tgtEl>
                                        <p:attrNameLst>
                                          <p:attrName>ppt_h</p:attrName>
                                        </p:attrNameLst>
                                      </p:cBhvr>
                                      <p:tavLst>
                                        <p:tav tm="0">
                                          <p:val>
                                            <p:strVal val="0"/>
                                          </p:val>
                                        </p:tav>
                                        <p:tav tm="100000">
                                          <p:val>
                                            <p:strVal val="#ppt_h"/>
                                          </p:val>
                                        </p:tav>
                                      </p:tavLst>
                                    </p:anim>
                                  </p:childTnLst>
                                </p:cTn>
                              </p:par>
                            </p:childTnLst>
                          </p:cTn>
                        </p:par>
                        <p:par>
                          <p:cTn id="97" fill="hold">
                            <p:stCondLst>
                              <p:cond delay="3700"/>
                            </p:stCondLst>
                            <p:childTnLst>
                              <p:par>
                                <p:cTn id="98" nodeType="afterEffect" fill="hold" presetClass="entr" presetID="23" presetSubtype="16">
                                  <p:stCondLst>
                                    <p:cond delay="0"/>
                                  </p:stCondLst>
                                  <p:childTnLst>
                                    <p:set>
                                      <p:cBhvr>
                                        <p:cTn id="99" dur="1" fill="hold">
                                          <p:stCondLst>
                                            <p:cond delay="0"/>
                                          </p:stCondLst>
                                        </p:cTn>
                                        <p:tgtEl>
                                          <p:spTgt spid="288"/>
                                        </p:tgtEl>
                                        <p:attrNameLst>
                                          <p:attrName>style.visibility</p:attrName>
                                        </p:attrNameLst>
                                      </p:cBhvr>
                                      <p:to>
                                        <p:strVal val="visible"/>
                                      </p:to>
                                    </p:set>
                                    <p:anim calcmode="lin" valueType="num">
                                      <p:cBhvr additive="repl">
                                        <p:cTn id="100" dur="200"/>
                                        <p:tgtEl>
                                          <p:spTgt spid="288"/>
                                        </p:tgtEl>
                                        <p:attrNameLst>
                                          <p:attrName>ppt_w</p:attrName>
                                        </p:attrNameLst>
                                      </p:cBhvr>
                                      <p:tavLst>
                                        <p:tav tm="0">
                                          <p:val>
                                            <p:strVal val="0"/>
                                          </p:val>
                                        </p:tav>
                                        <p:tav tm="100000">
                                          <p:val>
                                            <p:strVal val="#ppt_w"/>
                                          </p:val>
                                        </p:tav>
                                      </p:tavLst>
                                    </p:anim>
                                    <p:anim calcmode="lin" valueType="num">
                                      <p:cBhvr additive="repl">
                                        <p:cTn id="101" dur="200"/>
                                        <p:tgtEl>
                                          <p:spTgt spid="288"/>
                                        </p:tgtEl>
                                        <p:attrNameLst>
                                          <p:attrName>ppt_h</p:attrName>
                                        </p:attrNameLst>
                                      </p:cBhvr>
                                      <p:tavLst>
                                        <p:tav tm="0">
                                          <p:val>
                                            <p:strVal val="0"/>
                                          </p:val>
                                        </p:tav>
                                        <p:tav tm="100000">
                                          <p:val>
                                            <p:strVal val="#ppt_h"/>
                                          </p:val>
                                        </p:tav>
                                      </p:tavLst>
                                    </p:anim>
                                  </p:childTnLst>
                                </p:cTn>
                              </p:par>
                            </p:childTnLst>
                          </p:cTn>
                        </p:par>
                        <p:par>
                          <p:cTn id="102" fill="hold">
                            <p:stCondLst>
                              <p:cond delay="3900"/>
                            </p:stCondLst>
                            <p:childTnLst>
                              <p:par>
                                <p:cTn id="103" nodeType="afterEffect" fill="hold" presetClass="entr" presetID="23" presetSubtype="16">
                                  <p:stCondLst>
                                    <p:cond delay="0"/>
                                  </p:stCondLst>
                                  <p:childTnLst>
                                    <p:set>
                                      <p:cBhvr>
                                        <p:cTn id="104" dur="1" fill="hold">
                                          <p:stCondLst>
                                            <p:cond delay="0"/>
                                          </p:stCondLst>
                                        </p:cTn>
                                        <p:tgtEl>
                                          <p:spTgt spid="297"/>
                                        </p:tgtEl>
                                        <p:attrNameLst>
                                          <p:attrName>style.visibility</p:attrName>
                                        </p:attrNameLst>
                                      </p:cBhvr>
                                      <p:to>
                                        <p:strVal val="visible"/>
                                      </p:to>
                                    </p:set>
                                    <p:anim calcmode="lin" valueType="num">
                                      <p:cBhvr additive="repl">
                                        <p:cTn id="105" dur="200"/>
                                        <p:tgtEl>
                                          <p:spTgt spid="297"/>
                                        </p:tgtEl>
                                        <p:attrNameLst>
                                          <p:attrName>ppt_w</p:attrName>
                                        </p:attrNameLst>
                                      </p:cBhvr>
                                      <p:tavLst>
                                        <p:tav tm="0">
                                          <p:val>
                                            <p:strVal val="0"/>
                                          </p:val>
                                        </p:tav>
                                        <p:tav tm="100000">
                                          <p:val>
                                            <p:strVal val="#ppt_w"/>
                                          </p:val>
                                        </p:tav>
                                      </p:tavLst>
                                    </p:anim>
                                    <p:anim calcmode="lin" valueType="num">
                                      <p:cBhvr additive="repl">
                                        <p:cTn id="106" dur="200"/>
                                        <p:tgtEl>
                                          <p:spTgt spid="297"/>
                                        </p:tgtEl>
                                        <p:attrNameLst>
                                          <p:attrName>ppt_h</p:attrName>
                                        </p:attrNameLst>
                                      </p:cBhvr>
                                      <p:tavLst>
                                        <p:tav tm="0">
                                          <p:val>
                                            <p:strVal val="0"/>
                                          </p:val>
                                        </p:tav>
                                        <p:tav tm="100000">
                                          <p:val>
                                            <p:strVal val="#ppt_h"/>
                                          </p:val>
                                        </p:tav>
                                      </p:tavLst>
                                    </p:anim>
                                  </p:childTnLst>
                                </p:cTn>
                              </p:par>
                            </p:childTnLst>
                          </p:cTn>
                        </p:par>
                        <p:par>
                          <p:cTn id="107" fill="hold">
                            <p:stCondLst>
                              <p:cond delay="4100"/>
                            </p:stCondLst>
                            <p:childTnLst>
                              <p:par>
                                <p:cTn id="108" nodeType="afterEffect" fill="hold" presetClass="entr" presetID="23" presetSubtype="16">
                                  <p:stCondLst>
                                    <p:cond delay="0"/>
                                  </p:stCondLst>
                                  <p:childTnLst>
                                    <p:set>
                                      <p:cBhvr>
                                        <p:cTn id="109" dur="1" fill="hold">
                                          <p:stCondLst>
                                            <p:cond delay="0"/>
                                          </p:stCondLst>
                                        </p:cTn>
                                        <p:tgtEl>
                                          <p:spTgt spid="285"/>
                                        </p:tgtEl>
                                        <p:attrNameLst>
                                          <p:attrName>style.visibility</p:attrName>
                                        </p:attrNameLst>
                                      </p:cBhvr>
                                      <p:to>
                                        <p:strVal val="visible"/>
                                      </p:to>
                                    </p:set>
                                    <p:anim calcmode="lin" valueType="num">
                                      <p:cBhvr additive="repl">
                                        <p:cTn id="110" dur="200"/>
                                        <p:tgtEl>
                                          <p:spTgt spid="285"/>
                                        </p:tgtEl>
                                        <p:attrNameLst>
                                          <p:attrName>ppt_w</p:attrName>
                                        </p:attrNameLst>
                                      </p:cBhvr>
                                      <p:tavLst>
                                        <p:tav tm="0">
                                          <p:val>
                                            <p:strVal val="0"/>
                                          </p:val>
                                        </p:tav>
                                        <p:tav tm="100000">
                                          <p:val>
                                            <p:strVal val="#ppt_w"/>
                                          </p:val>
                                        </p:tav>
                                      </p:tavLst>
                                    </p:anim>
                                    <p:anim calcmode="lin" valueType="num">
                                      <p:cBhvr additive="repl">
                                        <p:cTn id="111" dur="200"/>
                                        <p:tgtEl>
                                          <p:spTgt spid="285"/>
                                        </p:tgtEl>
                                        <p:attrNameLst>
                                          <p:attrName>ppt_h</p:attrName>
                                        </p:attrNameLst>
                                      </p:cBhvr>
                                      <p:tavLst>
                                        <p:tav tm="0">
                                          <p:val>
                                            <p:strVal val="0"/>
                                          </p:val>
                                        </p:tav>
                                        <p:tav tm="100000">
                                          <p:val>
                                            <p:strVal val="#ppt_h"/>
                                          </p:val>
                                        </p:tav>
                                      </p:tavLst>
                                    </p:anim>
                                  </p:childTnLst>
                                </p:cTn>
                              </p:par>
                              <p:par>
                                <p:cTn id="112" nodeType="withEffect" fill="hold" presetClass="entr" presetID="10">
                                  <p:stCondLst>
                                    <p:cond delay="0"/>
                                  </p:stCondLst>
                                  <p:childTnLst>
                                    <p:set>
                                      <p:cBhvr>
                                        <p:cTn id="113" dur="1" fill="hold">
                                          <p:stCondLst>
                                            <p:cond delay="0"/>
                                          </p:stCondLst>
                                        </p:cTn>
                                        <p:tgtEl>
                                          <p:spTgt spid="278"/>
                                        </p:tgtEl>
                                        <p:attrNameLst>
                                          <p:attrName>style.visibility</p:attrName>
                                        </p:attrNameLst>
                                      </p:cBhvr>
                                      <p:to>
                                        <p:strVal val="visible"/>
                                      </p:to>
                                    </p:set>
                                    <p:animEffect filter="fade" transition="in">
                                      <p:cBhvr additive="repl">
                                        <p:cTn id="114" dur="300"/>
                                        <p:tgtEl>
                                          <p:spTgt spid="278"/>
                                        </p:tgtEl>
                                      </p:cBhvr>
                                    </p:animEffect>
                                  </p:childTnLst>
                                </p:cTn>
                              </p:par>
                            </p:childTnLst>
                          </p:cTn>
                        </p:par>
                        <p:par>
                          <p:cTn id="115" fill="hold">
                            <p:stCondLst>
                              <p:cond delay="4400"/>
                            </p:stCondLst>
                            <p:childTnLst>
                              <p:par>
                                <p:cTn id="116" nodeType="afterEffect" fill="hold" presetClass="entr" presetID="23" presetSubtype="16">
                                  <p:stCondLst>
                                    <p:cond delay="0"/>
                                  </p:stCondLst>
                                  <p:childTnLst>
                                    <p:set>
                                      <p:cBhvr>
                                        <p:cTn id="117" dur="1" fill="hold">
                                          <p:stCondLst>
                                            <p:cond delay="0"/>
                                          </p:stCondLst>
                                        </p:cTn>
                                        <p:tgtEl>
                                          <p:spTgt spid="298"/>
                                        </p:tgtEl>
                                        <p:attrNameLst>
                                          <p:attrName>style.visibility</p:attrName>
                                        </p:attrNameLst>
                                      </p:cBhvr>
                                      <p:to>
                                        <p:strVal val="visible"/>
                                      </p:to>
                                    </p:set>
                                    <p:anim calcmode="lin" valueType="num">
                                      <p:cBhvr additive="repl">
                                        <p:cTn id="118" dur="200"/>
                                        <p:tgtEl>
                                          <p:spTgt spid="298"/>
                                        </p:tgtEl>
                                        <p:attrNameLst>
                                          <p:attrName>ppt_w</p:attrName>
                                        </p:attrNameLst>
                                      </p:cBhvr>
                                      <p:tavLst>
                                        <p:tav tm="0">
                                          <p:val>
                                            <p:strVal val="0"/>
                                          </p:val>
                                        </p:tav>
                                        <p:tav tm="100000">
                                          <p:val>
                                            <p:strVal val="#ppt_w"/>
                                          </p:val>
                                        </p:tav>
                                      </p:tavLst>
                                    </p:anim>
                                    <p:anim calcmode="lin" valueType="num">
                                      <p:cBhvr additive="repl">
                                        <p:cTn id="119" dur="200"/>
                                        <p:tgtEl>
                                          <p:spTgt spid="298"/>
                                        </p:tgtEl>
                                        <p:attrNameLst>
                                          <p:attrName>ppt_h</p:attrName>
                                        </p:attrNameLst>
                                      </p:cBhvr>
                                      <p:tavLst>
                                        <p:tav tm="0">
                                          <p:val>
                                            <p:strVal val="0"/>
                                          </p:val>
                                        </p:tav>
                                        <p:tav tm="100000">
                                          <p:val>
                                            <p:strVal val="#ppt_h"/>
                                          </p:val>
                                        </p:tav>
                                      </p:tavLst>
                                    </p:anim>
                                  </p:childTnLst>
                                </p:cTn>
                              </p:par>
                            </p:childTnLst>
                          </p:cTn>
                        </p:par>
                        <p:par>
                          <p:cTn id="120" fill="hold">
                            <p:stCondLst>
                              <p:cond delay="4600"/>
                            </p:stCondLst>
                            <p:childTnLst>
                              <p:par>
                                <p:cTn id="121" nodeType="afterEffect" fill="hold" presetClass="entr" presetID="23" presetSubtype="16">
                                  <p:stCondLst>
                                    <p:cond delay="0"/>
                                  </p:stCondLst>
                                  <p:childTnLst>
                                    <p:set>
                                      <p:cBhvr>
                                        <p:cTn id="122" dur="1" fill="hold">
                                          <p:stCondLst>
                                            <p:cond delay="0"/>
                                          </p:stCondLst>
                                        </p:cTn>
                                        <p:tgtEl>
                                          <p:spTgt spid="303"/>
                                        </p:tgtEl>
                                        <p:attrNameLst>
                                          <p:attrName>style.visibility</p:attrName>
                                        </p:attrNameLst>
                                      </p:cBhvr>
                                      <p:to>
                                        <p:strVal val="visible"/>
                                      </p:to>
                                    </p:set>
                                    <p:anim calcmode="lin" valueType="num">
                                      <p:cBhvr additive="repl">
                                        <p:cTn id="123" dur="200"/>
                                        <p:tgtEl>
                                          <p:spTgt spid="303"/>
                                        </p:tgtEl>
                                        <p:attrNameLst>
                                          <p:attrName>ppt_w</p:attrName>
                                        </p:attrNameLst>
                                      </p:cBhvr>
                                      <p:tavLst>
                                        <p:tav tm="0">
                                          <p:val>
                                            <p:strVal val="0"/>
                                          </p:val>
                                        </p:tav>
                                        <p:tav tm="100000">
                                          <p:val>
                                            <p:strVal val="#ppt_w"/>
                                          </p:val>
                                        </p:tav>
                                      </p:tavLst>
                                    </p:anim>
                                    <p:anim calcmode="lin" valueType="num">
                                      <p:cBhvr additive="repl">
                                        <p:cTn id="124" dur="200"/>
                                        <p:tgtEl>
                                          <p:spTgt spid="303"/>
                                        </p:tgtEl>
                                        <p:attrNameLst>
                                          <p:attrName>ppt_h</p:attrName>
                                        </p:attrNameLst>
                                      </p:cBhvr>
                                      <p:tavLst>
                                        <p:tav tm="0">
                                          <p:val>
                                            <p:strVal val="0"/>
                                          </p:val>
                                        </p:tav>
                                        <p:tav tm="100000">
                                          <p:val>
                                            <p:strVal val="#ppt_h"/>
                                          </p:val>
                                        </p:tav>
                                      </p:tavLst>
                                    </p:anim>
                                  </p:childTnLst>
                                </p:cTn>
                              </p:par>
                            </p:childTnLst>
                          </p:cTn>
                        </p:par>
                        <p:par>
                          <p:cTn id="125" fill="hold">
                            <p:stCondLst>
                              <p:cond delay="4800"/>
                            </p:stCondLst>
                            <p:childTnLst>
                              <p:par>
                                <p:cTn id="126" nodeType="afterEffect" fill="hold" presetClass="entr" presetID="23" presetSubtype="16">
                                  <p:stCondLst>
                                    <p:cond delay="0"/>
                                  </p:stCondLst>
                                  <p:childTnLst>
                                    <p:set>
                                      <p:cBhvr>
                                        <p:cTn id="127" dur="1" fill="hold">
                                          <p:stCondLst>
                                            <p:cond delay="0"/>
                                          </p:stCondLst>
                                        </p:cTn>
                                        <p:tgtEl>
                                          <p:spTgt spid="300"/>
                                        </p:tgtEl>
                                        <p:attrNameLst>
                                          <p:attrName>style.visibility</p:attrName>
                                        </p:attrNameLst>
                                      </p:cBhvr>
                                      <p:to>
                                        <p:strVal val="visible"/>
                                      </p:to>
                                    </p:set>
                                    <p:anim calcmode="lin" valueType="num">
                                      <p:cBhvr additive="repl">
                                        <p:cTn id="128" dur="200"/>
                                        <p:tgtEl>
                                          <p:spTgt spid="300"/>
                                        </p:tgtEl>
                                        <p:attrNameLst>
                                          <p:attrName>ppt_w</p:attrName>
                                        </p:attrNameLst>
                                      </p:cBhvr>
                                      <p:tavLst>
                                        <p:tav tm="0">
                                          <p:val>
                                            <p:strVal val="0"/>
                                          </p:val>
                                        </p:tav>
                                        <p:tav tm="100000">
                                          <p:val>
                                            <p:strVal val="#ppt_w"/>
                                          </p:val>
                                        </p:tav>
                                      </p:tavLst>
                                    </p:anim>
                                    <p:anim calcmode="lin" valueType="num">
                                      <p:cBhvr additive="repl">
                                        <p:cTn id="129" dur="200"/>
                                        <p:tgtEl>
                                          <p:spTgt spid="300"/>
                                        </p:tgtEl>
                                        <p:attrNameLst>
                                          <p:attrName>ppt_h</p:attrName>
                                        </p:attrNameLst>
                                      </p:cBhvr>
                                      <p:tavLst>
                                        <p:tav tm="0">
                                          <p:val>
                                            <p:strVal val="0"/>
                                          </p:val>
                                        </p:tav>
                                        <p:tav tm="100000">
                                          <p:val>
                                            <p:strVal val="#ppt_h"/>
                                          </p:val>
                                        </p:tav>
                                      </p:tavLst>
                                    </p:anim>
                                  </p:childTnLst>
                                </p:cTn>
                              </p:par>
                            </p:childTnLst>
                          </p:cTn>
                        </p:par>
                        <p:par>
                          <p:cTn id="130" fill="hold">
                            <p:stCondLst>
                              <p:cond delay="5000"/>
                            </p:stCondLst>
                            <p:childTnLst>
                              <p:par>
                                <p:cTn id="131" nodeType="afterEffect" fill="hold" presetClass="entr" presetID="23" presetSubtype="16">
                                  <p:stCondLst>
                                    <p:cond delay="0"/>
                                  </p:stCondLst>
                                  <p:childTnLst>
                                    <p:set>
                                      <p:cBhvr>
                                        <p:cTn id="132" dur="1" fill="hold">
                                          <p:stCondLst>
                                            <p:cond delay="0"/>
                                          </p:stCondLst>
                                        </p:cTn>
                                        <p:tgtEl>
                                          <p:spTgt spid="299"/>
                                        </p:tgtEl>
                                        <p:attrNameLst>
                                          <p:attrName>style.visibility</p:attrName>
                                        </p:attrNameLst>
                                      </p:cBhvr>
                                      <p:to>
                                        <p:strVal val="visible"/>
                                      </p:to>
                                    </p:set>
                                    <p:anim calcmode="lin" valueType="num">
                                      <p:cBhvr additive="repl">
                                        <p:cTn id="133" dur="200"/>
                                        <p:tgtEl>
                                          <p:spTgt spid="299"/>
                                        </p:tgtEl>
                                        <p:attrNameLst>
                                          <p:attrName>ppt_w</p:attrName>
                                        </p:attrNameLst>
                                      </p:cBhvr>
                                      <p:tavLst>
                                        <p:tav tm="0">
                                          <p:val>
                                            <p:strVal val="0"/>
                                          </p:val>
                                        </p:tav>
                                        <p:tav tm="100000">
                                          <p:val>
                                            <p:strVal val="#ppt_w"/>
                                          </p:val>
                                        </p:tav>
                                      </p:tavLst>
                                    </p:anim>
                                    <p:anim calcmode="lin" valueType="num">
                                      <p:cBhvr additive="repl">
                                        <p:cTn id="134" dur="200"/>
                                        <p:tgtEl>
                                          <p:spTgt spid="299"/>
                                        </p:tgtEl>
                                        <p:attrNameLst>
                                          <p:attrName>ppt_h</p:attrName>
                                        </p:attrNameLst>
                                      </p:cBhvr>
                                      <p:tavLst>
                                        <p:tav tm="0">
                                          <p:val>
                                            <p:strVal val="0"/>
                                          </p:val>
                                        </p:tav>
                                        <p:tav tm="100000">
                                          <p:val>
                                            <p:strVal val="#ppt_h"/>
                                          </p:val>
                                        </p:tav>
                                      </p:tavLst>
                                    </p:anim>
                                  </p:childTnLst>
                                </p:cTn>
                              </p:par>
                            </p:childTnLst>
                          </p:cTn>
                        </p:par>
                        <p:par>
                          <p:cTn id="135" fill="hold">
                            <p:stCondLst>
                              <p:cond delay="5200"/>
                            </p:stCondLst>
                            <p:childTnLst>
                              <p:par>
                                <p:cTn id="136" nodeType="afterEffect" fill="hold" presetClass="entr" presetID="23" presetSubtype="16">
                                  <p:stCondLst>
                                    <p:cond delay="0"/>
                                  </p:stCondLst>
                                  <p:childTnLst>
                                    <p:set>
                                      <p:cBhvr>
                                        <p:cTn id="137" dur="1" fill="hold">
                                          <p:stCondLst>
                                            <p:cond delay="0"/>
                                          </p:stCondLst>
                                        </p:cTn>
                                        <p:tgtEl>
                                          <p:spTgt spid="291"/>
                                        </p:tgtEl>
                                        <p:attrNameLst>
                                          <p:attrName>style.visibility</p:attrName>
                                        </p:attrNameLst>
                                      </p:cBhvr>
                                      <p:to>
                                        <p:strVal val="visible"/>
                                      </p:to>
                                    </p:set>
                                    <p:anim calcmode="lin" valueType="num">
                                      <p:cBhvr additive="repl">
                                        <p:cTn id="138" dur="200"/>
                                        <p:tgtEl>
                                          <p:spTgt spid="291"/>
                                        </p:tgtEl>
                                        <p:attrNameLst>
                                          <p:attrName>ppt_w</p:attrName>
                                        </p:attrNameLst>
                                      </p:cBhvr>
                                      <p:tavLst>
                                        <p:tav tm="0">
                                          <p:val>
                                            <p:strVal val="0"/>
                                          </p:val>
                                        </p:tav>
                                        <p:tav tm="100000">
                                          <p:val>
                                            <p:strVal val="#ppt_w"/>
                                          </p:val>
                                        </p:tav>
                                      </p:tavLst>
                                    </p:anim>
                                    <p:anim calcmode="lin" valueType="num">
                                      <p:cBhvr additive="repl">
                                        <p:cTn id="139" dur="200"/>
                                        <p:tgtEl>
                                          <p:spTgt spid="291"/>
                                        </p:tgtEl>
                                        <p:attrNameLst>
                                          <p:attrName>ppt_h</p:attrName>
                                        </p:attrNameLst>
                                      </p:cBhvr>
                                      <p:tavLst>
                                        <p:tav tm="0">
                                          <p:val>
                                            <p:strVal val="0"/>
                                          </p:val>
                                        </p:tav>
                                        <p:tav tm="100000">
                                          <p:val>
                                            <p:strVal val="#ppt_h"/>
                                          </p:val>
                                        </p:tav>
                                      </p:tavLst>
                                    </p:anim>
                                  </p:childTnLst>
                                </p:cTn>
                              </p:par>
                            </p:childTnLst>
                          </p:cTn>
                        </p:par>
                        <p:par>
                          <p:cTn id="140" fill="hold">
                            <p:stCondLst>
                              <p:cond delay="5400"/>
                            </p:stCondLst>
                            <p:childTnLst>
                              <p:par>
                                <p:cTn id="141" nodeType="afterEffect" fill="hold" presetClass="entr" presetID="23" presetSubtype="16">
                                  <p:stCondLst>
                                    <p:cond delay="0"/>
                                  </p:stCondLst>
                                  <p:childTnLst>
                                    <p:set>
                                      <p:cBhvr>
                                        <p:cTn id="142" dur="1" fill="hold">
                                          <p:stCondLst>
                                            <p:cond delay="0"/>
                                          </p:stCondLst>
                                        </p:cTn>
                                        <p:tgtEl>
                                          <p:spTgt spid="292"/>
                                        </p:tgtEl>
                                        <p:attrNameLst>
                                          <p:attrName>style.visibility</p:attrName>
                                        </p:attrNameLst>
                                      </p:cBhvr>
                                      <p:to>
                                        <p:strVal val="visible"/>
                                      </p:to>
                                    </p:set>
                                    <p:anim calcmode="lin" valueType="num">
                                      <p:cBhvr additive="repl">
                                        <p:cTn id="143" dur="200"/>
                                        <p:tgtEl>
                                          <p:spTgt spid="292"/>
                                        </p:tgtEl>
                                        <p:attrNameLst>
                                          <p:attrName>ppt_w</p:attrName>
                                        </p:attrNameLst>
                                      </p:cBhvr>
                                      <p:tavLst>
                                        <p:tav tm="0">
                                          <p:val>
                                            <p:strVal val="0"/>
                                          </p:val>
                                        </p:tav>
                                        <p:tav tm="100000">
                                          <p:val>
                                            <p:strVal val="#ppt_w"/>
                                          </p:val>
                                        </p:tav>
                                      </p:tavLst>
                                    </p:anim>
                                    <p:anim calcmode="lin" valueType="num">
                                      <p:cBhvr additive="repl">
                                        <p:cTn id="144" dur="200"/>
                                        <p:tgtEl>
                                          <p:spTgt spid="292"/>
                                        </p:tgtEl>
                                        <p:attrNameLst>
                                          <p:attrName>ppt_h</p:attrName>
                                        </p:attrNameLst>
                                      </p:cBhvr>
                                      <p:tavLst>
                                        <p:tav tm="0">
                                          <p:val>
                                            <p:strVal val="0"/>
                                          </p:val>
                                        </p:tav>
                                        <p:tav tm="100000">
                                          <p:val>
                                            <p:strVal val="#ppt_h"/>
                                          </p:val>
                                        </p:tav>
                                      </p:tavLst>
                                    </p:anim>
                                  </p:childTnLst>
                                </p:cTn>
                              </p:par>
                            </p:childTnLst>
                          </p:cTn>
                        </p:par>
                        <p:par>
                          <p:cTn id="145" fill="hold">
                            <p:stCondLst>
                              <p:cond delay="5600"/>
                            </p:stCondLst>
                            <p:childTnLst>
                              <p:par>
                                <p:cTn id="146" nodeType="afterEffect" fill="hold" presetClass="entr" presetID="23" presetSubtype="16">
                                  <p:stCondLst>
                                    <p:cond delay="0"/>
                                  </p:stCondLst>
                                  <p:childTnLst>
                                    <p:set>
                                      <p:cBhvr>
                                        <p:cTn id="147" dur="1" fill="hold">
                                          <p:stCondLst>
                                            <p:cond delay="0"/>
                                          </p:stCondLst>
                                        </p:cTn>
                                        <p:tgtEl>
                                          <p:spTgt spid="283"/>
                                        </p:tgtEl>
                                        <p:attrNameLst>
                                          <p:attrName>style.visibility</p:attrName>
                                        </p:attrNameLst>
                                      </p:cBhvr>
                                      <p:to>
                                        <p:strVal val="visible"/>
                                      </p:to>
                                    </p:set>
                                    <p:anim calcmode="lin" valueType="num">
                                      <p:cBhvr additive="repl">
                                        <p:cTn id="148" dur="200"/>
                                        <p:tgtEl>
                                          <p:spTgt spid="283"/>
                                        </p:tgtEl>
                                        <p:attrNameLst>
                                          <p:attrName>ppt_w</p:attrName>
                                        </p:attrNameLst>
                                      </p:cBhvr>
                                      <p:tavLst>
                                        <p:tav tm="0">
                                          <p:val>
                                            <p:strVal val="0"/>
                                          </p:val>
                                        </p:tav>
                                        <p:tav tm="100000">
                                          <p:val>
                                            <p:strVal val="#ppt_w"/>
                                          </p:val>
                                        </p:tav>
                                      </p:tavLst>
                                    </p:anim>
                                    <p:anim calcmode="lin" valueType="num">
                                      <p:cBhvr additive="repl">
                                        <p:cTn id="149" dur="200"/>
                                        <p:tgtEl>
                                          <p:spTgt spid="283"/>
                                        </p:tgtEl>
                                        <p:attrNameLst>
                                          <p:attrName>ppt_h</p:attrName>
                                        </p:attrNameLst>
                                      </p:cBhvr>
                                      <p:tavLst>
                                        <p:tav tm="0">
                                          <p:val>
                                            <p:strVal val="0"/>
                                          </p:val>
                                        </p:tav>
                                        <p:tav tm="100000">
                                          <p:val>
                                            <p:strVal val="#ppt_h"/>
                                          </p:val>
                                        </p:tav>
                                      </p:tavLst>
                                    </p:anim>
                                  </p:childTnLst>
                                </p:cTn>
                              </p:par>
                            </p:childTnLst>
                          </p:cTn>
                        </p:par>
                        <p:par>
                          <p:cTn id="150" fill="hold">
                            <p:stCondLst>
                              <p:cond delay="5800"/>
                            </p:stCondLst>
                            <p:childTnLst>
                              <p:par>
                                <p:cTn id="151" nodeType="afterEffect" fill="hold" presetClass="entr" presetID="23" presetSubtype="16">
                                  <p:stCondLst>
                                    <p:cond delay="0"/>
                                  </p:stCondLst>
                                  <p:childTnLst>
                                    <p:set>
                                      <p:cBhvr>
                                        <p:cTn id="152" dur="1" fill="hold">
                                          <p:stCondLst>
                                            <p:cond delay="0"/>
                                          </p:stCondLst>
                                        </p:cTn>
                                        <p:tgtEl>
                                          <p:spTgt spid="309"/>
                                        </p:tgtEl>
                                        <p:attrNameLst>
                                          <p:attrName>style.visibility</p:attrName>
                                        </p:attrNameLst>
                                      </p:cBhvr>
                                      <p:to>
                                        <p:strVal val="visible"/>
                                      </p:to>
                                    </p:set>
                                    <p:anim calcmode="lin" valueType="num">
                                      <p:cBhvr additive="repl">
                                        <p:cTn id="153" dur="200"/>
                                        <p:tgtEl>
                                          <p:spTgt spid="309"/>
                                        </p:tgtEl>
                                        <p:attrNameLst>
                                          <p:attrName>ppt_w</p:attrName>
                                        </p:attrNameLst>
                                      </p:cBhvr>
                                      <p:tavLst>
                                        <p:tav tm="0">
                                          <p:val>
                                            <p:strVal val="0"/>
                                          </p:val>
                                        </p:tav>
                                        <p:tav tm="100000">
                                          <p:val>
                                            <p:strVal val="#ppt_w"/>
                                          </p:val>
                                        </p:tav>
                                      </p:tavLst>
                                    </p:anim>
                                    <p:anim calcmode="lin" valueType="num">
                                      <p:cBhvr additive="repl">
                                        <p:cTn id="154" dur="200"/>
                                        <p:tgtEl>
                                          <p:spTgt spid="309"/>
                                        </p:tgtEl>
                                        <p:attrNameLst>
                                          <p:attrName>ppt_h</p:attrName>
                                        </p:attrNameLst>
                                      </p:cBhvr>
                                      <p:tavLst>
                                        <p:tav tm="0">
                                          <p:val>
                                            <p:strVal val="0"/>
                                          </p:val>
                                        </p:tav>
                                        <p:tav tm="100000">
                                          <p:val>
                                            <p:strVal val="#ppt_h"/>
                                          </p:val>
                                        </p:tav>
                                      </p:tavLst>
                                    </p:anim>
                                  </p:childTnLst>
                                </p:cTn>
                              </p:par>
                            </p:childTnLst>
                          </p:cTn>
                        </p:par>
                        <p:par>
                          <p:cTn id="155" fill="hold">
                            <p:stCondLst>
                              <p:cond delay="6000"/>
                            </p:stCondLst>
                            <p:childTnLst>
                              <p:par>
                                <p:cTn id="156" nodeType="afterEffect" fill="hold" presetClass="entr" presetID="23" presetSubtype="16">
                                  <p:stCondLst>
                                    <p:cond delay="0"/>
                                  </p:stCondLst>
                                  <p:childTnLst>
                                    <p:set>
                                      <p:cBhvr>
                                        <p:cTn id="157" dur="1" fill="hold">
                                          <p:stCondLst>
                                            <p:cond delay="0"/>
                                          </p:stCondLst>
                                        </p:cTn>
                                        <p:tgtEl>
                                          <p:spTgt spid="306"/>
                                        </p:tgtEl>
                                        <p:attrNameLst>
                                          <p:attrName>style.visibility</p:attrName>
                                        </p:attrNameLst>
                                      </p:cBhvr>
                                      <p:to>
                                        <p:strVal val="visible"/>
                                      </p:to>
                                    </p:set>
                                    <p:anim calcmode="lin" valueType="num">
                                      <p:cBhvr additive="repl">
                                        <p:cTn id="158" dur="200"/>
                                        <p:tgtEl>
                                          <p:spTgt spid="306"/>
                                        </p:tgtEl>
                                        <p:attrNameLst>
                                          <p:attrName>ppt_w</p:attrName>
                                        </p:attrNameLst>
                                      </p:cBhvr>
                                      <p:tavLst>
                                        <p:tav tm="0">
                                          <p:val>
                                            <p:strVal val="0"/>
                                          </p:val>
                                        </p:tav>
                                        <p:tav tm="100000">
                                          <p:val>
                                            <p:strVal val="#ppt_w"/>
                                          </p:val>
                                        </p:tav>
                                      </p:tavLst>
                                    </p:anim>
                                    <p:anim calcmode="lin" valueType="num">
                                      <p:cBhvr additive="repl">
                                        <p:cTn id="159" dur="200"/>
                                        <p:tgtEl>
                                          <p:spTgt spid="306"/>
                                        </p:tgtEl>
                                        <p:attrNameLst>
                                          <p:attrName>ppt_h</p:attrName>
                                        </p:attrNameLst>
                                      </p:cBhvr>
                                      <p:tavLst>
                                        <p:tav tm="0">
                                          <p:val>
                                            <p:strVal val="0"/>
                                          </p:val>
                                        </p:tav>
                                        <p:tav tm="100000">
                                          <p:val>
                                            <p:strVal val="#ppt_h"/>
                                          </p:val>
                                        </p:tav>
                                      </p:tavLst>
                                    </p:anim>
                                  </p:childTnLst>
                                </p:cTn>
                              </p:par>
                            </p:childTnLst>
                          </p:cTn>
                        </p:par>
                        <p:par>
                          <p:cTn id="160" fill="hold">
                            <p:stCondLst>
                              <p:cond delay="6200"/>
                            </p:stCondLst>
                            <p:childTnLst>
                              <p:par>
                                <p:cTn id="161" nodeType="afterEffect" fill="hold" presetClass="entr" presetID="23" presetSubtype="16">
                                  <p:stCondLst>
                                    <p:cond delay="0"/>
                                  </p:stCondLst>
                                  <p:childTnLst>
                                    <p:set>
                                      <p:cBhvr>
                                        <p:cTn id="162" dur="1" fill="hold">
                                          <p:stCondLst>
                                            <p:cond delay="0"/>
                                          </p:stCondLst>
                                        </p:cTn>
                                        <p:tgtEl>
                                          <p:spTgt spid="311"/>
                                        </p:tgtEl>
                                        <p:attrNameLst>
                                          <p:attrName>style.visibility</p:attrName>
                                        </p:attrNameLst>
                                      </p:cBhvr>
                                      <p:to>
                                        <p:strVal val="visible"/>
                                      </p:to>
                                    </p:set>
                                    <p:anim calcmode="lin" valueType="num">
                                      <p:cBhvr additive="repl">
                                        <p:cTn id="163" dur="200"/>
                                        <p:tgtEl>
                                          <p:spTgt spid="311"/>
                                        </p:tgtEl>
                                        <p:attrNameLst>
                                          <p:attrName>ppt_w</p:attrName>
                                        </p:attrNameLst>
                                      </p:cBhvr>
                                      <p:tavLst>
                                        <p:tav tm="0">
                                          <p:val>
                                            <p:strVal val="0"/>
                                          </p:val>
                                        </p:tav>
                                        <p:tav tm="100000">
                                          <p:val>
                                            <p:strVal val="#ppt_w"/>
                                          </p:val>
                                        </p:tav>
                                      </p:tavLst>
                                    </p:anim>
                                    <p:anim calcmode="lin" valueType="num">
                                      <p:cBhvr additive="repl">
                                        <p:cTn id="164" dur="200"/>
                                        <p:tgtEl>
                                          <p:spTgt spid="311"/>
                                        </p:tgtEl>
                                        <p:attrNameLst>
                                          <p:attrName>ppt_h</p:attrName>
                                        </p:attrNameLst>
                                      </p:cBhvr>
                                      <p:tavLst>
                                        <p:tav tm="0">
                                          <p:val>
                                            <p:strVal val="0"/>
                                          </p:val>
                                        </p:tav>
                                        <p:tav tm="100000">
                                          <p:val>
                                            <p:strVal val="#ppt_h"/>
                                          </p:val>
                                        </p:tav>
                                      </p:tavLst>
                                    </p:anim>
                                  </p:childTnLst>
                                </p:cTn>
                              </p:par>
                            </p:childTnLst>
                          </p:cTn>
                        </p:par>
                        <p:par>
                          <p:cTn id="165" fill="hold">
                            <p:stCondLst>
                              <p:cond delay="6400"/>
                            </p:stCondLst>
                            <p:childTnLst>
                              <p:par>
                                <p:cTn id="166" nodeType="afterEffect" fill="hold" presetClass="entr" presetID="23" presetSubtype="16">
                                  <p:stCondLst>
                                    <p:cond delay="0"/>
                                  </p:stCondLst>
                                  <p:childTnLst>
                                    <p:set>
                                      <p:cBhvr>
                                        <p:cTn id="167" dur="1" fill="hold">
                                          <p:stCondLst>
                                            <p:cond delay="0"/>
                                          </p:stCondLst>
                                        </p:cTn>
                                        <p:tgtEl>
                                          <p:spTgt spid="308"/>
                                        </p:tgtEl>
                                        <p:attrNameLst>
                                          <p:attrName>style.visibility</p:attrName>
                                        </p:attrNameLst>
                                      </p:cBhvr>
                                      <p:to>
                                        <p:strVal val="visible"/>
                                      </p:to>
                                    </p:set>
                                    <p:anim calcmode="lin" valueType="num">
                                      <p:cBhvr additive="repl">
                                        <p:cTn id="168" dur="200"/>
                                        <p:tgtEl>
                                          <p:spTgt spid="308"/>
                                        </p:tgtEl>
                                        <p:attrNameLst>
                                          <p:attrName>ppt_w</p:attrName>
                                        </p:attrNameLst>
                                      </p:cBhvr>
                                      <p:tavLst>
                                        <p:tav tm="0">
                                          <p:val>
                                            <p:strVal val="0"/>
                                          </p:val>
                                        </p:tav>
                                        <p:tav tm="100000">
                                          <p:val>
                                            <p:strVal val="#ppt_w"/>
                                          </p:val>
                                        </p:tav>
                                      </p:tavLst>
                                    </p:anim>
                                    <p:anim calcmode="lin" valueType="num">
                                      <p:cBhvr additive="repl">
                                        <p:cTn id="169" dur="200"/>
                                        <p:tgtEl>
                                          <p:spTgt spid="308"/>
                                        </p:tgtEl>
                                        <p:attrNameLst>
                                          <p:attrName>ppt_h</p:attrName>
                                        </p:attrNameLst>
                                      </p:cBhvr>
                                      <p:tavLst>
                                        <p:tav tm="0">
                                          <p:val>
                                            <p:strVal val="0"/>
                                          </p:val>
                                        </p:tav>
                                        <p:tav tm="100000">
                                          <p:val>
                                            <p:strVal val="#ppt_h"/>
                                          </p:val>
                                        </p:tav>
                                      </p:tavLst>
                                    </p:anim>
                                  </p:childTnLst>
                                </p:cTn>
                              </p:par>
                            </p:childTnLst>
                          </p:cTn>
                        </p:par>
                        <p:par>
                          <p:cTn id="170" fill="hold">
                            <p:stCondLst>
                              <p:cond delay="6600"/>
                            </p:stCondLst>
                            <p:childTnLst>
                              <p:par>
                                <p:cTn id="171" nodeType="afterEffect" fill="hold" presetClass="entr" presetID="23" presetSubtype="16">
                                  <p:stCondLst>
                                    <p:cond delay="0"/>
                                  </p:stCondLst>
                                  <p:childTnLst>
                                    <p:set>
                                      <p:cBhvr>
                                        <p:cTn id="172" dur="1" fill="hold">
                                          <p:stCondLst>
                                            <p:cond delay="0"/>
                                          </p:stCondLst>
                                        </p:cTn>
                                        <p:tgtEl>
                                          <p:spTgt spid="312"/>
                                        </p:tgtEl>
                                        <p:attrNameLst>
                                          <p:attrName>style.visibility</p:attrName>
                                        </p:attrNameLst>
                                      </p:cBhvr>
                                      <p:to>
                                        <p:strVal val="visible"/>
                                      </p:to>
                                    </p:set>
                                    <p:anim calcmode="lin" valueType="num">
                                      <p:cBhvr additive="repl">
                                        <p:cTn id="173" dur="200"/>
                                        <p:tgtEl>
                                          <p:spTgt spid="312"/>
                                        </p:tgtEl>
                                        <p:attrNameLst>
                                          <p:attrName>ppt_w</p:attrName>
                                        </p:attrNameLst>
                                      </p:cBhvr>
                                      <p:tavLst>
                                        <p:tav tm="0">
                                          <p:val>
                                            <p:strVal val="0"/>
                                          </p:val>
                                        </p:tav>
                                        <p:tav tm="100000">
                                          <p:val>
                                            <p:strVal val="#ppt_w"/>
                                          </p:val>
                                        </p:tav>
                                      </p:tavLst>
                                    </p:anim>
                                    <p:anim calcmode="lin" valueType="num">
                                      <p:cBhvr additive="repl">
                                        <p:cTn id="174" dur="200"/>
                                        <p:tgtEl>
                                          <p:spTgt spid="312"/>
                                        </p:tgtEl>
                                        <p:attrNameLst>
                                          <p:attrName>ppt_h</p:attrName>
                                        </p:attrNameLst>
                                      </p:cBhvr>
                                      <p:tavLst>
                                        <p:tav tm="0">
                                          <p:val>
                                            <p:strVal val="0"/>
                                          </p:val>
                                        </p:tav>
                                        <p:tav tm="100000">
                                          <p:val>
                                            <p:strVal val="#ppt_h"/>
                                          </p:val>
                                        </p:tav>
                                      </p:tavLst>
                                    </p:anim>
                                  </p:childTnLst>
                                </p:cTn>
                              </p:par>
                            </p:childTnLst>
                          </p:cTn>
                        </p:par>
                        <p:par>
                          <p:cTn id="175" fill="hold">
                            <p:stCondLst>
                              <p:cond delay="6800"/>
                            </p:stCondLst>
                            <p:childTnLst>
                              <p:par>
                                <p:cTn id="176" nodeType="afterEffect" fill="hold" presetClass="entr" presetID="23" presetSubtype="16">
                                  <p:stCondLst>
                                    <p:cond delay="0"/>
                                  </p:stCondLst>
                                  <p:childTnLst>
                                    <p:set>
                                      <p:cBhvr>
                                        <p:cTn id="177" dur="1" fill="hold">
                                          <p:stCondLst>
                                            <p:cond delay="0"/>
                                          </p:stCondLst>
                                        </p:cTn>
                                        <p:tgtEl>
                                          <p:spTgt spid="313"/>
                                        </p:tgtEl>
                                        <p:attrNameLst>
                                          <p:attrName>style.visibility</p:attrName>
                                        </p:attrNameLst>
                                      </p:cBhvr>
                                      <p:to>
                                        <p:strVal val="visible"/>
                                      </p:to>
                                    </p:set>
                                    <p:anim calcmode="lin" valueType="num">
                                      <p:cBhvr additive="repl">
                                        <p:cTn id="178" dur="200"/>
                                        <p:tgtEl>
                                          <p:spTgt spid="313"/>
                                        </p:tgtEl>
                                        <p:attrNameLst>
                                          <p:attrName>ppt_w</p:attrName>
                                        </p:attrNameLst>
                                      </p:cBhvr>
                                      <p:tavLst>
                                        <p:tav tm="0">
                                          <p:val>
                                            <p:strVal val="0"/>
                                          </p:val>
                                        </p:tav>
                                        <p:tav tm="100000">
                                          <p:val>
                                            <p:strVal val="#ppt_w"/>
                                          </p:val>
                                        </p:tav>
                                      </p:tavLst>
                                    </p:anim>
                                    <p:anim calcmode="lin" valueType="num">
                                      <p:cBhvr additive="repl">
                                        <p:cTn id="179" dur="200"/>
                                        <p:tgtEl>
                                          <p:spTgt spid="313"/>
                                        </p:tgtEl>
                                        <p:attrNameLst>
                                          <p:attrName>ppt_h</p:attrName>
                                        </p:attrNameLst>
                                      </p:cBhvr>
                                      <p:tavLst>
                                        <p:tav tm="0">
                                          <p:val>
                                            <p:strVal val="0"/>
                                          </p:val>
                                        </p:tav>
                                        <p:tav tm="100000">
                                          <p:val>
                                            <p:strVal val="#ppt_h"/>
                                          </p:val>
                                        </p:tav>
                                      </p:tavLst>
                                    </p:anim>
                                  </p:childTnLst>
                                </p:cTn>
                              </p:par>
                            </p:childTnLst>
                          </p:cTn>
                        </p:par>
                        <p:par>
                          <p:cTn id="180" fill="hold">
                            <p:stCondLst>
                              <p:cond delay="7000"/>
                            </p:stCondLst>
                            <p:childTnLst>
                              <p:par>
                                <p:cTn id="181" nodeType="afterEffect" fill="hold" presetClass="entr" presetID="23" presetSubtype="16">
                                  <p:stCondLst>
                                    <p:cond delay="0"/>
                                  </p:stCondLst>
                                  <p:childTnLst>
                                    <p:set>
                                      <p:cBhvr>
                                        <p:cTn id="182" dur="1" fill="hold">
                                          <p:stCondLst>
                                            <p:cond delay="0"/>
                                          </p:stCondLst>
                                        </p:cTn>
                                        <p:tgtEl>
                                          <p:spTgt spid="310"/>
                                        </p:tgtEl>
                                        <p:attrNameLst>
                                          <p:attrName>style.visibility</p:attrName>
                                        </p:attrNameLst>
                                      </p:cBhvr>
                                      <p:to>
                                        <p:strVal val="visible"/>
                                      </p:to>
                                    </p:set>
                                    <p:anim calcmode="lin" valueType="num">
                                      <p:cBhvr additive="repl">
                                        <p:cTn id="183" dur="200"/>
                                        <p:tgtEl>
                                          <p:spTgt spid="310"/>
                                        </p:tgtEl>
                                        <p:attrNameLst>
                                          <p:attrName>ppt_w</p:attrName>
                                        </p:attrNameLst>
                                      </p:cBhvr>
                                      <p:tavLst>
                                        <p:tav tm="0">
                                          <p:val>
                                            <p:strVal val="0"/>
                                          </p:val>
                                        </p:tav>
                                        <p:tav tm="100000">
                                          <p:val>
                                            <p:strVal val="#ppt_w"/>
                                          </p:val>
                                        </p:tav>
                                      </p:tavLst>
                                    </p:anim>
                                    <p:anim calcmode="lin" valueType="num">
                                      <p:cBhvr additive="repl">
                                        <p:cTn id="184" dur="200"/>
                                        <p:tgtEl>
                                          <p:spTgt spid="310"/>
                                        </p:tgtEl>
                                        <p:attrNameLst>
                                          <p:attrName>ppt_h</p:attrName>
                                        </p:attrNameLst>
                                      </p:cBhvr>
                                      <p:tavLst>
                                        <p:tav tm="0">
                                          <p:val>
                                            <p:strVal val="0"/>
                                          </p:val>
                                        </p:tav>
                                        <p:tav tm="100000">
                                          <p:val>
                                            <p:strVal val="#ppt_h"/>
                                          </p:val>
                                        </p:tav>
                                      </p:tavLst>
                                    </p:anim>
                                  </p:childTnLst>
                                </p:cTn>
                              </p:par>
                            </p:childTnLst>
                          </p:cTn>
                        </p:par>
                        <p:par>
                          <p:cTn id="185" fill="hold">
                            <p:stCondLst>
                              <p:cond delay="7200"/>
                            </p:stCondLst>
                            <p:childTnLst>
                              <p:par>
                                <p:cTn id="186" nodeType="afterEffect" fill="hold" presetClass="entr" presetID="23" presetSubtype="16">
                                  <p:stCondLst>
                                    <p:cond delay="0"/>
                                  </p:stCondLst>
                                  <p:childTnLst>
                                    <p:set>
                                      <p:cBhvr>
                                        <p:cTn id="187" dur="1" fill="hold">
                                          <p:stCondLst>
                                            <p:cond delay="0"/>
                                          </p:stCondLst>
                                        </p:cTn>
                                        <p:tgtEl>
                                          <p:spTgt spid="307"/>
                                        </p:tgtEl>
                                        <p:attrNameLst>
                                          <p:attrName>style.visibility</p:attrName>
                                        </p:attrNameLst>
                                      </p:cBhvr>
                                      <p:to>
                                        <p:strVal val="visible"/>
                                      </p:to>
                                    </p:set>
                                    <p:anim calcmode="lin" valueType="num">
                                      <p:cBhvr additive="repl">
                                        <p:cTn id="188" dur="200"/>
                                        <p:tgtEl>
                                          <p:spTgt spid="307"/>
                                        </p:tgtEl>
                                        <p:attrNameLst>
                                          <p:attrName>ppt_w</p:attrName>
                                        </p:attrNameLst>
                                      </p:cBhvr>
                                      <p:tavLst>
                                        <p:tav tm="0">
                                          <p:val>
                                            <p:strVal val="0"/>
                                          </p:val>
                                        </p:tav>
                                        <p:tav tm="100000">
                                          <p:val>
                                            <p:strVal val="#ppt_w"/>
                                          </p:val>
                                        </p:tav>
                                      </p:tavLst>
                                    </p:anim>
                                    <p:anim calcmode="lin" valueType="num">
                                      <p:cBhvr additive="repl">
                                        <p:cTn id="189" dur="200"/>
                                        <p:tgtEl>
                                          <p:spTgt spid="30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6 - TextBox"/>
          <p:cNvSpPr/>
          <p:nvPr/>
        </p:nvSpPr>
        <p:spPr>
          <a:xfrm>
            <a:off x="5940000" y="4011840"/>
            <a:ext cx="3022920" cy="881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l-GR" sz="1300" spc="-1" strike="noStrike">
                <a:solidFill>
                  <a:srgbClr val="434343"/>
                </a:solidFill>
                <a:latin typeface="Barlow Condensed Medium"/>
                <a:ea typeface="DejaVu Sans"/>
              </a:rPr>
              <a:t>ΠΛΗΘΥΣΜΟΣ</a:t>
            </a:r>
            <a:r>
              <a:rPr b="0" lang="en-US" sz="1300" spc="-1" strike="noStrike">
                <a:solidFill>
                  <a:srgbClr val="434343"/>
                </a:solidFill>
                <a:latin typeface="Barlow Condensed Medium"/>
                <a:ea typeface="DejaVu Sans"/>
              </a:rPr>
              <a:t> :</a:t>
            </a:r>
            <a:r>
              <a:rPr b="0" lang="el-GR" sz="1300" spc="-1" strike="noStrike">
                <a:solidFill>
                  <a:srgbClr val="434343"/>
                </a:solidFill>
                <a:latin typeface="Barlow Condensed Medium"/>
                <a:ea typeface="DejaVu Sans"/>
              </a:rPr>
              <a:t> </a:t>
            </a:r>
            <a:r>
              <a:rPr b="0" lang="en-US" sz="1300" spc="-1" strike="noStrike">
                <a:solidFill>
                  <a:srgbClr val="434343"/>
                </a:solidFill>
                <a:latin typeface="Barlow Condensed Medium"/>
                <a:ea typeface="DejaVu Sans"/>
              </a:rPr>
              <a:t>200</a:t>
            </a:r>
            <a:endParaRPr b="0" lang="el-GR" sz="1300" spc="-1" strike="noStrike">
              <a:solidFill>
                <a:srgbClr val="000000"/>
              </a:solidFill>
              <a:latin typeface="Arial"/>
            </a:endParaRPr>
          </a:p>
          <a:p>
            <a:pPr>
              <a:lnSpc>
                <a:spcPct val="100000"/>
              </a:lnSpc>
            </a:pPr>
            <a:r>
              <a:rPr b="0" lang="el-GR" sz="1300" spc="-1" strike="noStrike">
                <a:solidFill>
                  <a:srgbClr val="434343"/>
                </a:solidFill>
                <a:latin typeface="Barlow Condensed Medium"/>
                <a:ea typeface="DejaVu Sans"/>
              </a:rPr>
              <a:t>ΕΠΑΝΑΛΗΨΕΙΣ</a:t>
            </a:r>
            <a:r>
              <a:rPr b="0" lang="en-US" sz="1300" spc="-1" strike="noStrike">
                <a:solidFill>
                  <a:srgbClr val="434343"/>
                </a:solidFill>
                <a:latin typeface="Barlow Condensed Medium"/>
                <a:ea typeface="DejaVu Sans"/>
              </a:rPr>
              <a:t> :</a:t>
            </a:r>
            <a:r>
              <a:rPr b="0" lang="el-GR" sz="1300" spc="-1" strike="noStrike">
                <a:solidFill>
                  <a:srgbClr val="434343"/>
                </a:solidFill>
                <a:latin typeface="Barlow Condensed Medium"/>
                <a:ea typeface="DejaVu Sans"/>
              </a:rPr>
              <a:t> 500 </a:t>
            </a:r>
            <a:endParaRPr b="0" lang="el-GR" sz="1300" spc="-1" strike="noStrike">
              <a:solidFill>
                <a:srgbClr val="000000"/>
              </a:solidFill>
              <a:latin typeface="Arial"/>
            </a:endParaRPr>
          </a:p>
          <a:p>
            <a:pPr>
              <a:lnSpc>
                <a:spcPct val="100000"/>
              </a:lnSpc>
            </a:pPr>
            <a:r>
              <a:rPr b="0" lang="el-GR" sz="1300" spc="-1" strike="noStrike">
                <a:solidFill>
                  <a:srgbClr val="434343"/>
                </a:solidFill>
                <a:latin typeface="Barlow Condensed Medium"/>
                <a:ea typeface="DejaVu Sans"/>
              </a:rPr>
              <a:t>ΠΟΣΟΣΤΟ ΠΑΛΑΙΩΝ : 0,50 (50%) ΠΙΘΑΝΟΤΗΤΑ ΜΕΤΑΛΛΑΞΗΣ : 50%</a:t>
            </a:r>
            <a:endParaRPr b="0" lang="el-GR" sz="1300" spc="-1" strike="noStrike">
              <a:solidFill>
                <a:srgbClr val="000000"/>
              </a:solidFill>
              <a:latin typeface="Arial"/>
            </a:endParaRPr>
          </a:p>
        </p:txBody>
      </p:sp>
      <p:sp>
        <p:nvSpPr>
          <p:cNvPr id="492" name="7 - TextBox"/>
          <p:cNvSpPr/>
          <p:nvPr/>
        </p:nvSpPr>
        <p:spPr>
          <a:xfrm>
            <a:off x="1016640" y="339480"/>
            <a:ext cx="4633200" cy="5464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l-GR" sz="3000" spc="-1" strike="noStrike">
                <a:solidFill>
                  <a:srgbClr val="434343"/>
                </a:solidFill>
                <a:latin typeface="Barlow Condensed Medium"/>
                <a:ea typeface="DejaVu Sans"/>
              </a:rPr>
              <a:t>Απόσταση μονοπατιού σε </a:t>
            </a:r>
            <a:r>
              <a:rPr b="1" lang="en-US" sz="3000" spc="-1" strike="noStrike">
                <a:solidFill>
                  <a:srgbClr val="434343"/>
                </a:solidFill>
                <a:latin typeface="Barlow Condensed Medium"/>
                <a:ea typeface="DejaVu Sans"/>
              </a:rPr>
              <a:t>km</a:t>
            </a:r>
            <a:endParaRPr b="0" lang="el-GR" sz="3000" spc="-1" strike="noStrike">
              <a:solidFill>
                <a:srgbClr val="000000"/>
              </a:solidFill>
              <a:latin typeface="Arial"/>
            </a:endParaRPr>
          </a:p>
        </p:txBody>
      </p:sp>
      <p:graphicFrame>
        <p:nvGraphicFramePr>
          <p:cNvPr id="493" name="4 - Γράφημα"/>
          <p:cNvGraphicFramePr/>
          <p:nvPr/>
        </p:nvGraphicFramePr>
        <p:xfrm>
          <a:off x="251640" y="1203480"/>
          <a:ext cx="5687640" cy="37591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771120" y="468360"/>
            <a:ext cx="4518360" cy="574200"/>
          </a:xfrm>
          <a:prstGeom prst="rect">
            <a:avLst/>
          </a:prstGeom>
          <a:noFill/>
          <a:ln w="0">
            <a:noFill/>
          </a:ln>
        </p:spPr>
        <p:txBody>
          <a:bodyPr lIns="90000" rIns="90000" tIns="91440" bIns="91440" anchor="b">
            <a:noAutofit/>
          </a:bodyPr>
          <a:p>
            <a:pPr indent="0">
              <a:lnSpc>
                <a:spcPct val="80000"/>
              </a:lnSpc>
              <a:buNone/>
              <a:tabLst>
                <a:tab algn="l" pos="0"/>
              </a:tabLst>
            </a:pPr>
            <a:r>
              <a:rPr b="1" lang="en" sz="3000" spc="-1" strike="noStrike">
                <a:solidFill>
                  <a:schemeClr val="dk1"/>
                </a:solidFill>
                <a:latin typeface="Barlow Condensed SemiBold"/>
                <a:ea typeface="Barlow Condensed SemiBold"/>
              </a:rPr>
              <a:t>Επίλυση προβλήματος</a:t>
            </a:r>
            <a:endParaRPr b="0" lang="el-GR" sz="3000" spc="-1" strike="noStrike">
              <a:solidFill>
                <a:srgbClr val="000000"/>
              </a:solidFill>
              <a:latin typeface="Arial"/>
            </a:endParaRPr>
          </a:p>
        </p:txBody>
      </p:sp>
      <p:sp>
        <p:nvSpPr>
          <p:cNvPr id="495" name="Google Shape;2362;p 5"/>
          <p:cNvSpPr/>
          <p:nvPr/>
        </p:nvSpPr>
        <p:spPr>
          <a:xfrm>
            <a:off x="3283560" y="2140560"/>
            <a:ext cx="4335480" cy="36648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
        <p:nvSpPr>
          <p:cNvPr id="496" name="Google Shape;2363;p 6"/>
          <p:cNvSpPr/>
          <p:nvPr/>
        </p:nvSpPr>
        <p:spPr>
          <a:xfrm>
            <a:off x="439200" y="1463760"/>
            <a:ext cx="8124120" cy="1282680"/>
          </a:xfrm>
          <a:prstGeom prst="rect">
            <a:avLst/>
          </a:prstGeom>
          <a:noFill/>
          <a:ln w="0">
            <a:noFill/>
          </a:ln>
        </p:spPr>
        <p:style>
          <a:lnRef idx="0"/>
          <a:fillRef idx="0"/>
          <a:effectRef idx="0"/>
          <a:fontRef idx="minor"/>
        </p:style>
        <p:txBody>
          <a:bodyPr lIns="90000" rIns="90000" tIns="91440" bIns="91440" anchor="t">
            <a:noAutofit/>
          </a:bodyPr>
          <a:p>
            <a:pPr marL="457200" indent="-317520" algn="just">
              <a:lnSpc>
                <a:spcPct val="100000"/>
              </a:lnSpc>
              <a:buClr>
                <a:srgbClr val="434343"/>
              </a:buClr>
              <a:buFont typeface="Arvo"/>
              <a:buChar char="●"/>
            </a:pPr>
            <a:r>
              <a:rPr b="0" lang="el-GR" sz="1600" spc="-1" strike="noStrike">
                <a:solidFill>
                  <a:schemeClr val="dk1"/>
                </a:solidFill>
                <a:latin typeface="Arvo"/>
                <a:ea typeface="Arvo"/>
              </a:rPr>
              <a:t>Η</a:t>
            </a:r>
            <a:r>
              <a:rPr b="0" lang="en" sz="1600" spc="-1" strike="noStrike">
                <a:solidFill>
                  <a:schemeClr val="dk1"/>
                </a:solidFill>
                <a:latin typeface="Arvo"/>
                <a:ea typeface="Arvo"/>
              </a:rPr>
              <a:t> </a:t>
            </a:r>
            <a:r>
              <a:rPr b="0" lang="en" sz="1600" spc="-1" strike="noStrike">
                <a:solidFill>
                  <a:srgbClr val="018790"/>
                </a:solidFill>
                <a:latin typeface="Arvo"/>
                <a:ea typeface="Arvo"/>
              </a:rPr>
              <a:t>μικρότερη  απόσταση</a:t>
            </a:r>
            <a:r>
              <a:rPr b="0" lang="el-GR" sz="1600" spc="-1" strike="noStrike">
                <a:solidFill>
                  <a:srgbClr val="018790"/>
                </a:solidFill>
                <a:latin typeface="Arvo"/>
                <a:ea typeface="Arvo"/>
              </a:rPr>
              <a:t> </a:t>
            </a:r>
            <a:r>
              <a:rPr b="0" lang="el-GR" sz="1600" spc="-1" strike="noStrike">
                <a:solidFill>
                  <a:schemeClr val="dk1"/>
                </a:solidFill>
                <a:latin typeface="Arvo"/>
                <a:ea typeface="Arvo"/>
              </a:rPr>
              <a:t>που πρέπει να διανύσει το απορριμματοφόρο σύμφωνα με τον</a:t>
            </a:r>
            <a:r>
              <a:rPr b="0" lang="en" sz="1600" spc="-1" strike="noStrike">
                <a:solidFill>
                  <a:schemeClr val="dk1"/>
                </a:solidFill>
                <a:latin typeface="Arvo"/>
                <a:ea typeface="Arvo"/>
              </a:rPr>
              <a:t> αλγόριθμο </a:t>
            </a:r>
            <a:r>
              <a:rPr b="0" lang="el-GR" sz="1600" spc="-1" strike="noStrike">
                <a:solidFill>
                  <a:schemeClr val="dk1"/>
                </a:solidFill>
                <a:latin typeface="Arvo"/>
                <a:ea typeface="Arvo"/>
              </a:rPr>
              <a:t>και</a:t>
            </a:r>
            <a:r>
              <a:rPr b="0" lang="en" sz="1600" spc="-1" strike="noStrike">
                <a:solidFill>
                  <a:schemeClr val="dk1"/>
                </a:solidFill>
                <a:latin typeface="Arvo"/>
                <a:ea typeface="Arvo"/>
              </a:rPr>
              <a:t> έχει καταγραφεί από τις δοκιμές που πραγματοποιήθηκαν</a:t>
            </a:r>
            <a:r>
              <a:rPr b="0" lang="el-GR" sz="1600" spc="-1" strike="noStrike">
                <a:solidFill>
                  <a:schemeClr val="dk1"/>
                </a:solidFill>
                <a:latin typeface="Arvo"/>
                <a:ea typeface="Arvo"/>
              </a:rPr>
              <a:t> </a:t>
            </a:r>
            <a:r>
              <a:rPr b="0" lang="en" sz="1600" spc="-1" strike="noStrike">
                <a:solidFill>
                  <a:schemeClr val="dk1"/>
                </a:solidFill>
                <a:latin typeface="Arvo"/>
                <a:ea typeface="Arvo"/>
              </a:rPr>
              <a:t>είναι </a:t>
            </a:r>
            <a:r>
              <a:rPr b="0" lang="en" sz="1600" spc="-1" strike="noStrike">
                <a:solidFill>
                  <a:srgbClr val="018790"/>
                </a:solidFill>
                <a:latin typeface="Arvo"/>
                <a:ea typeface="Arvo"/>
              </a:rPr>
              <a:t>11,88 km</a:t>
            </a:r>
            <a:r>
              <a:rPr b="0" lang="el-GR" sz="1600" spc="-1" strike="noStrike">
                <a:solidFill>
                  <a:schemeClr val="dk1"/>
                </a:solidFill>
                <a:latin typeface="Arvo"/>
                <a:ea typeface="Arvo"/>
              </a:rPr>
              <a:t>.</a:t>
            </a:r>
            <a:endParaRPr b="0" lang="el-GR" sz="1600" spc="-1" strike="noStrike">
              <a:solidFill>
                <a:srgbClr val="000000"/>
              </a:solidFill>
              <a:latin typeface="Arial"/>
            </a:endParaRPr>
          </a:p>
          <a:p>
            <a:pPr algn="just">
              <a:lnSpc>
                <a:spcPct val="100000"/>
              </a:lnSpc>
            </a:pPr>
            <a:endParaRPr b="0" lang="el-GR" sz="1800" spc="-1" strike="noStrike">
              <a:solidFill>
                <a:srgbClr val="000000"/>
              </a:solidFill>
              <a:latin typeface="Arial"/>
            </a:endParaRPr>
          </a:p>
          <a:p>
            <a:pPr algn="just">
              <a:lnSpc>
                <a:spcPct val="100000"/>
              </a:lnSpc>
            </a:pPr>
            <a:r>
              <a:rPr b="0" lang="el-GR" sz="1400" spc="-1" strike="noStrike">
                <a:solidFill>
                  <a:srgbClr val="424242"/>
                </a:solidFill>
                <a:latin typeface="Arvo"/>
                <a:ea typeface="DejaVu Sans"/>
              </a:rPr>
              <a:t>Best Distance: 11.88614932291123 km</a:t>
            </a:r>
            <a:endParaRPr b="0" lang="el-GR" sz="1400" spc="-1" strike="noStrike">
              <a:solidFill>
                <a:srgbClr val="000000"/>
              </a:solidFill>
              <a:latin typeface="Arial"/>
            </a:endParaRPr>
          </a:p>
          <a:p>
            <a:pPr algn="just">
              <a:lnSpc>
                <a:spcPct val="100000"/>
              </a:lnSpc>
            </a:pPr>
            <a:r>
              <a:rPr b="0" lang="el-GR" sz="1400" spc="-1" strike="noStrike">
                <a:solidFill>
                  <a:schemeClr val="dk1"/>
                </a:solidFill>
                <a:latin typeface="Arvo"/>
                <a:ea typeface="Arvo"/>
              </a:rPr>
              <a:t>With path: 541 540 538 535 532 565 564 525 616 626 624 621 643 543 542 545 544 546 566 529 530 623 622 569 618 620 619 568 567 644 645 531 642 641 572 575 638 637 629 628 625 639 573 571 570 574 631 632 635 636 523 615 630 528 533 534 646 547 536 526 527 562 524 559 556 605 593 586 598 591 592 590 588 582 584 608 607 610 612 613 633 583 587 589 597 599 601 602 551 552 550 558 560 557 611 595 594 603 617 561 563 627 640 576 578 577 614 554 549 548 553 606 634 609 585 596 600 604 555 539 537 579 580 581</a:t>
            </a:r>
            <a:endParaRPr b="0" lang="el-GR" sz="1400" spc="-1" strike="noStrike">
              <a:solidFill>
                <a:srgbClr val="000000"/>
              </a:solidFill>
              <a:latin typeface="Arial"/>
            </a:endParaRPr>
          </a:p>
        </p:txBody>
      </p:sp>
      <p:sp>
        <p:nvSpPr>
          <p:cNvPr id="497" name="Google Shape;2370;p 6"/>
          <p:cNvSpPr/>
          <p:nvPr/>
        </p:nvSpPr>
        <p:spPr>
          <a:xfrm>
            <a:off x="5659920" y="1473840"/>
            <a:ext cx="1959480" cy="57420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Google Shape;2362;p 6"/>
          <p:cNvSpPr/>
          <p:nvPr/>
        </p:nvSpPr>
        <p:spPr>
          <a:xfrm>
            <a:off x="3283560" y="2140560"/>
            <a:ext cx="4335480" cy="36648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
        <p:nvSpPr>
          <p:cNvPr id="499" name="Google Shape;2370;p 4"/>
          <p:cNvSpPr/>
          <p:nvPr/>
        </p:nvSpPr>
        <p:spPr>
          <a:xfrm>
            <a:off x="5659920" y="1473840"/>
            <a:ext cx="1959480" cy="57420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
        <p:nvSpPr>
          <p:cNvPr id="500" name="499 - Ορθογώνιο"/>
          <p:cNvSpPr/>
          <p:nvPr/>
        </p:nvSpPr>
        <p:spPr>
          <a:xfrm>
            <a:off x="-115920" y="-140760"/>
            <a:ext cx="9358200" cy="5573160"/>
          </a:xfrm>
          <a:prstGeom prst="rect">
            <a:avLst/>
          </a:prstGeom>
          <a:solidFill>
            <a:srgbClr val="ffffff"/>
          </a:solidFill>
          <a:ln w="0">
            <a:noFill/>
          </a:ln>
        </p:spPr>
        <p:style>
          <a:lnRef idx="0"/>
          <a:fillRef idx="0"/>
          <a:effectRef idx="0"/>
          <a:fontRef idx="minor"/>
        </p:style>
        <p:txBody>
          <a:bodyPr lIns="90000" rIns="90000" tIns="45000" bIns="45000" anchor="ctr">
            <a:noAutofit/>
          </a:bodyPr>
          <a:p>
            <a:pPr>
              <a:lnSpc>
                <a:spcPct val="100000"/>
              </a:lnSpc>
            </a:pPr>
            <a:endParaRPr b="0" lang="el-GR" sz="1800" spc="-1" strike="noStrike">
              <a:solidFill>
                <a:srgbClr val="000000"/>
              </a:solidFill>
              <a:latin typeface="Arial"/>
              <a:ea typeface="DejaVu Sans"/>
            </a:endParaRPr>
          </a:p>
        </p:txBody>
      </p:sp>
      <p:pic>
        <p:nvPicPr>
          <p:cNvPr id="501" name="500 - Εικόνα" descr=""/>
          <p:cNvPicPr/>
          <p:nvPr/>
        </p:nvPicPr>
        <p:blipFill>
          <a:blip r:embed="rId1"/>
          <a:stretch/>
        </p:blipFill>
        <p:spPr>
          <a:xfrm>
            <a:off x="360" y="215280"/>
            <a:ext cx="9142560" cy="47235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title"/>
          </p:nvPr>
        </p:nvSpPr>
        <p:spPr>
          <a:xfrm>
            <a:off x="3576240" y="1618560"/>
            <a:ext cx="5401440" cy="2021040"/>
          </a:xfrm>
          <a:prstGeom prst="rect">
            <a:avLst/>
          </a:prstGeom>
          <a:noFill/>
          <a:ln w="0">
            <a:noFill/>
          </a:ln>
        </p:spPr>
        <p:txBody>
          <a:bodyPr lIns="90000" rIns="90000" tIns="91440" bIns="91440" anchor="ctr">
            <a:noAutofit/>
          </a:bodyPr>
          <a:p>
            <a:pPr indent="0">
              <a:lnSpc>
                <a:spcPct val="80000"/>
              </a:lnSpc>
              <a:buNone/>
              <a:tabLst>
                <a:tab algn="l" pos="0"/>
              </a:tabLst>
            </a:pPr>
            <a:r>
              <a:rPr b="0" lang="en" sz="6000" spc="-1" strike="noStrike">
                <a:solidFill>
                  <a:schemeClr val="dk1"/>
                </a:solidFill>
                <a:latin typeface="Barlow Condensed SemiBold"/>
                <a:ea typeface="Barlow Condensed SemiBold"/>
              </a:rPr>
              <a:t>Τέλος Παρουσίασης</a:t>
            </a:r>
            <a:r>
              <a:rPr b="0" lang="en" sz="6400" spc="-1" strike="noStrike">
                <a:solidFill>
                  <a:schemeClr val="dk1"/>
                </a:solidFill>
                <a:latin typeface="Barlow Condensed SemiBold"/>
                <a:ea typeface="Barlow Condensed SemiBold"/>
              </a:rPr>
              <a:t> </a:t>
            </a:r>
            <a:br>
              <a:rPr sz="6400"/>
            </a:br>
            <a:r>
              <a:rPr b="0" lang="en" sz="4800" spc="-1" strike="noStrike">
                <a:solidFill>
                  <a:schemeClr val="accent2"/>
                </a:solidFill>
                <a:latin typeface="Barlow Condensed SemiBold"/>
                <a:ea typeface="Barlow Condensed SemiBold"/>
              </a:rPr>
              <a:t>Σας ευχαριστούμε για την προσοσχή σας.</a:t>
            </a:r>
            <a:endParaRPr b="0" lang="el-GR" sz="4800" spc="-1" strike="noStrike">
              <a:solidFill>
                <a:srgbClr val="000000"/>
              </a:solidFill>
              <a:latin typeface="Arial"/>
            </a:endParaRPr>
          </a:p>
        </p:txBody>
      </p:sp>
      <p:cxnSp>
        <p:nvCxnSpPr>
          <p:cNvPr id="503" name="Google Shape;2436;p76"/>
          <p:cNvCxnSpPr/>
          <p:nvPr/>
        </p:nvCxnSpPr>
        <p:spPr>
          <a:xfrm flipV="1">
            <a:off x="3369960" y="-198000"/>
            <a:ext cx="3600" cy="3893760"/>
          </a:xfrm>
          <a:prstGeom prst="straightConnector1">
            <a:avLst/>
          </a:prstGeom>
          <a:ln w="28575">
            <a:solidFill>
              <a:srgbClr val="f5340b"/>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771120" y="468360"/>
            <a:ext cx="3797640" cy="574200"/>
          </a:xfrm>
          <a:prstGeom prst="rect">
            <a:avLst/>
          </a:prstGeom>
          <a:noFill/>
          <a:ln w="0">
            <a:noFill/>
          </a:ln>
        </p:spPr>
        <p:txBody>
          <a:bodyPr lIns="90000" rIns="90000" tIns="91440" bIns="91440" anchor="b">
            <a:noAutofit/>
          </a:bodyPr>
          <a:p>
            <a:pPr indent="0">
              <a:lnSpc>
                <a:spcPct val="80000"/>
              </a:lnSpc>
              <a:buNone/>
              <a:tabLst>
                <a:tab algn="l" pos="0"/>
              </a:tabLst>
            </a:pPr>
            <a:r>
              <a:rPr b="1" lang="en" sz="3000" spc="-1" strike="noStrike">
                <a:solidFill>
                  <a:schemeClr val="dk1"/>
                </a:solidFill>
                <a:latin typeface="Barlow Condensed SemiBold"/>
                <a:ea typeface="Barlow Condensed SemiBold"/>
              </a:rPr>
              <a:t>Εισαγωγή</a:t>
            </a:r>
            <a:endParaRPr b="0" lang="el-GR" sz="3000" spc="-1" strike="noStrike">
              <a:solidFill>
                <a:srgbClr val="000000"/>
              </a:solidFill>
              <a:latin typeface="Arial"/>
            </a:endParaRPr>
          </a:p>
        </p:txBody>
      </p:sp>
      <p:sp>
        <p:nvSpPr>
          <p:cNvPr id="318" name="Google Shape;2362;p72"/>
          <p:cNvSpPr/>
          <p:nvPr/>
        </p:nvSpPr>
        <p:spPr>
          <a:xfrm>
            <a:off x="3283560" y="2140560"/>
            <a:ext cx="4335480" cy="36648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
        <p:nvSpPr>
          <p:cNvPr id="319" name="Google Shape;2363;p72"/>
          <p:cNvSpPr/>
          <p:nvPr/>
        </p:nvSpPr>
        <p:spPr>
          <a:xfrm>
            <a:off x="291960" y="1391760"/>
            <a:ext cx="8136720" cy="1282680"/>
          </a:xfrm>
          <a:prstGeom prst="rect">
            <a:avLst/>
          </a:prstGeom>
          <a:noFill/>
          <a:ln w="0">
            <a:noFill/>
          </a:ln>
        </p:spPr>
        <p:style>
          <a:lnRef idx="0"/>
          <a:fillRef idx="0"/>
          <a:effectRef idx="0"/>
          <a:fontRef idx="minor"/>
        </p:style>
        <p:txBody>
          <a:bodyPr lIns="90000" rIns="90000" tIns="91440" bIns="91440" anchor="t">
            <a:noAutofit/>
          </a:bodyPr>
          <a:p>
            <a:pPr marL="457200" indent="-317520" algn="just">
              <a:lnSpc>
                <a:spcPct val="100000"/>
              </a:lnSpc>
              <a:buClr>
                <a:srgbClr val="434343"/>
              </a:buClr>
              <a:buFont typeface="Arvo"/>
              <a:buChar char="●"/>
            </a:pPr>
            <a:r>
              <a:rPr b="0" lang="en" sz="1600" spc="-1" strike="noStrike">
                <a:solidFill>
                  <a:schemeClr val="dk1"/>
                </a:solidFill>
                <a:latin typeface="Arvo"/>
                <a:ea typeface="Arvo"/>
              </a:rPr>
              <a:t>Με τις ευριστικές μεθόδους επίλυονται πολλά μεγάλα και περίπλοκα προβλημάτα βελτιστοποίησης που αλλίως θα ήταν αδύνατο να επιλυθούν με τις κλασσικές μεθόδους. </a:t>
            </a:r>
            <a:endParaRPr b="0" lang="el-GR" sz="1600" spc="-1" strike="noStrike">
              <a:solidFill>
                <a:srgbClr val="000000"/>
              </a:solidFill>
              <a:latin typeface="Arial"/>
            </a:endParaRPr>
          </a:p>
          <a:p>
            <a:pPr algn="just">
              <a:lnSpc>
                <a:spcPct val="100000"/>
              </a:lnSpc>
            </a:pPr>
            <a:endParaRPr b="0" lang="el-GR" sz="1600" spc="-1" strike="noStrike">
              <a:solidFill>
                <a:srgbClr val="000000"/>
              </a:solidFill>
              <a:latin typeface="Arial"/>
            </a:endParaRPr>
          </a:p>
          <a:p>
            <a:pPr marL="457200" indent="-317520" algn="just">
              <a:lnSpc>
                <a:spcPct val="100000"/>
              </a:lnSpc>
              <a:buClr>
                <a:srgbClr val="434343"/>
              </a:buClr>
              <a:buFont typeface="Arvo"/>
              <a:buChar char="●"/>
            </a:pPr>
            <a:r>
              <a:rPr b="0" lang="en" sz="1600" spc="-1" strike="noStrike">
                <a:solidFill>
                  <a:schemeClr val="dk1"/>
                </a:solidFill>
                <a:latin typeface="Arvo"/>
                <a:ea typeface="Arvo"/>
              </a:rPr>
              <a:t>Μία τέτοια ευριστική μέθοδος αποτελεί ο Γενετικός Αλγόριθμος τον οποίο </a:t>
            </a:r>
            <a:r>
              <a:rPr b="0" lang="el-GR" sz="1600" spc="-1" strike="noStrike">
                <a:solidFill>
                  <a:schemeClr val="dk1"/>
                </a:solidFill>
                <a:latin typeface="Arvo"/>
                <a:ea typeface="Arvo"/>
              </a:rPr>
              <a:t>χρησιμοποιούμε</a:t>
            </a:r>
            <a:r>
              <a:rPr b="0" lang="en" sz="1600" spc="-1" strike="noStrike">
                <a:solidFill>
                  <a:schemeClr val="dk1"/>
                </a:solidFill>
                <a:latin typeface="Arvo"/>
                <a:ea typeface="Arvo"/>
              </a:rPr>
              <a:t> για την επίλυση του προβλήματος της παρούσας εργασίας μας.</a:t>
            </a:r>
            <a:endParaRPr b="0" lang="el-GR" sz="1600" spc="-1" strike="noStrike">
              <a:solidFill>
                <a:srgbClr val="000000"/>
              </a:solidFill>
              <a:latin typeface="Arial"/>
            </a:endParaRPr>
          </a:p>
        </p:txBody>
      </p:sp>
      <p:sp>
        <p:nvSpPr>
          <p:cNvPr id="320" name="Google Shape;2370;p72"/>
          <p:cNvSpPr/>
          <p:nvPr/>
        </p:nvSpPr>
        <p:spPr>
          <a:xfrm>
            <a:off x="5659920" y="1473840"/>
            <a:ext cx="1959480" cy="57420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pic>
        <p:nvPicPr>
          <p:cNvPr id="321" name="Picture 2" descr=""/>
          <p:cNvPicPr/>
          <p:nvPr/>
        </p:nvPicPr>
        <p:blipFill>
          <a:blip r:embed="rId1"/>
          <a:stretch/>
        </p:blipFill>
        <p:spPr>
          <a:xfrm>
            <a:off x="2339640" y="3219840"/>
            <a:ext cx="4230360" cy="1583280"/>
          </a:xfrm>
          <a:prstGeom prst="rect">
            <a:avLst/>
          </a:prstGeom>
          <a:ln w="9525">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771120" y="468360"/>
            <a:ext cx="7294320" cy="574200"/>
          </a:xfrm>
          <a:prstGeom prst="rect">
            <a:avLst/>
          </a:prstGeom>
          <a:noFill/>
          <a:ln w="0">
            <a:noFill/>
          </a:ln>
        </p:spPr>
        <p:txBody>
          <a:bodyPr lIns="90000" rIns="90000" tIns="91440" bIns="91440" anchor="b">
            <a:noAutofit/>
          </a:bodyPr>
          <a:p>
            <a:pPr indent="0">
              <a:lnSpc>
                <a:spcPct val="80000"/>
              </a:lnSpc>
              <a:buNone/>
              <a:tabLst>
                <a:tab algn="l" pos="0"/>
              </a:tabLst>
            </a:pPr>
            <a:r>
              <a:rPr b="1" lang="en" sz="3000" spc="-1" strike="noStrike">
                <a:solidFill>
                  <a:schemeClr val="dk1"/>
                </a:solidFill>
                <a:latin typeface="Barlow Condensed SemiBold"/>
                <a:ea typeface="Barlow Condensed SemiBold"/>
              </a:rPr>
              <a:t>Διατύπωση προβλήματος βελτιστοποίησης </a:t>
            </a:r>
            <a:endParaRPr b="0" lang="el-GR" sz="3000" spc="-1" strike="noStrike">
              <a:solidFill>
                <a:srgbClr val="000000"/>
              </a:solidFill>
              <a:latin typeface="Arial"/>
            </a:endParaRPr>
          </a:p>
        </p:txBody>
      </p:sp>
      <p:sp>
        <p:nvSpPr>
          <p:cNvPr id="323" name="Google Shape;2362;p 2"/>
          <p:cNvSpPr/>
          <p:nvPr/>
        </p:nvSpPr>
        <p:spPr>
          <a:xfrm>
            <a:off x="3283560" y="2140560"/>
            <a:ext cx="4335480" cy="36648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
        <p:nvSpPr>
          <p:cNvPr id="324" name="Google Shape;2363;p 2"/>
          <p:cNvSpPr/>
          <p:nvPr/>
        </p:nvSpPr>
        <p:spPr>
          <a:xfrm>
            <a:off x="754920" y="1463760"/>
            <a:ext cx="7524000" cy="128268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pPr>
            <a:r>
              <a:rPr b="0" lang="en" sz="1600" spc="-1" strike="noStrike">
                <a:solidFill>
                  <a:schemeClr val="dk1"/>
                </a:solidFill>
                <a:latin typeface="Arvo"/>
                <a:ea typeface="Arvo"/>
              </a:rPr>
              <a:t>Η εργασία αναφέρεται στο </a:t>
            </a:r>
            <a:r>
              <a:rPr b="0" lang="en" sz="1600" spc="-1" strike="noStrike">
                <a:solidFill>
                  <a:srgbClr val="018790"/>
                </a:solidFill>
                <a:latin typeface="Arvo"/>
                <a:ea typeface="Arvo"/>
              </a:rPr>
              <a:t>πρόβλημα εύρεσης του βέλτιστου δρομολογίου ενός απορριμματοφόρου</a:t>
            </a:r>
            <a:r>
              <a:rPr b="0" lang="en" sz="1600" spc="-1" strike="noStrike">
                <a:solidFill>
                  <a:schemeClr val="dk1"/>
                </a:solidFill>
                <a:latin typeface="Arvo"/>
                <a:ea typeface="Arvo"/>
              </a:rPr>
              <a:t>. </a:t>
            </a:r>
            <a:endParaRPr b="0" lang="el-GR" sz="1600" spc="-1" strike="noStrike">
              <a:solidFill>
                <a:srgbClr val="000000"/>
              </a:solidFill>
              <a:latin typeface="Arial"/>
            </a:endParaRPr>
          </a:p>
          <a:p>
            <a:pPr algn="just">
              <a:lnSpc>
                <a:spcPct val="100000"/>
              </a:lnSpc>
            </a:pPr>
            <a:endParaRPr b="0" lang="el-GR" sz="1600" spc="-1" strike="noStrike">
              <a:solidFill>
                <a:srgbClr val="000000"/>
              </a:solidFill>
              <a:latin typeface="Arial"/>
            </a:endParaRPr>
          </a:p>
          <a:p>
            <a:pPr algn="just">
              <a:lnSpc>
                <a:spcPct val="100000"/>
              </a:lnSpc>
            </a:pPr>
            <a:r>
              <a:rPr b="0" lang="en" sz="1600" spc="-1" strike="noStrike">
                <a:solidFill>
                  <a:schemeClr val="dk1"/>
                </a:solidFill>
                <a:latin typeface="Arvo"/>
                <a:ea typeface="Arvo"/>
              </a:rPr>
              <a:t>Στο πρόβλημα αυτό</a:t>
            </a:r>
            <a:r>
              <a:rPr b="0" lang="el-GR" sz="1600" spc="-1" strike="noStrike">
                <a:solidFill>
                  <a:schemeClr val="dk1"/>
                </a:solidFill>
                <a:latin typeface="Arvo"/>
                <a:ea typeface="Arvo"/>
              </a:rPr>
              <a:t>,</a:t>
            </a:r>
            <a:r>
              <a:rPr b="0" lang="en" sz="1600" spc="-1" strike="noStrike">
                <a:solidFill>
                  <a:schemeClr val="dk1"/>
                </a:solidFill>
                <a:latin typeface="Arvo"/>
                <a:ea typeface="Arvo"/>
              </a:rPr>
              <a:t> </a:t>
            </a:r>
            <a:r>
              <a:rPr b="0" lang="en" sz="1600" spc="-1" strike="noStrike">
                <a:solidFill>
                  <a:srgbClr val="434340"/>
                </a:solidFill>
                <a:latin typeface="Arvo"/>
                <a:ea typeface="Arvo"/>
              </a:rPr>
              <a:t>το απορριμματοφόρο πρέπει να περάσει μόνο μία φορά από τους 124 κάδους</a:t>
            </a:r>
            <a:r>
              <a:rPr b="0" lang="en" sz="1600" spc="-1" strike="noStrike">
                <a:solidFill>
                  <a:schemeClr val="dk1"/>
                </a:solidFill>
                <a:latin typeface="Arvo"/>
                <a:ea typeface="Arvo"/>
              </a:rPr>
              <a:t>, </a:t>
            </a:r>
            <a:r>
              <a:rPr b="0" lang="el-GR" sz="1600" spc="-1" strike="noStrike">
                <a:solidFill>
                  <a:schemeClr val="dk1"/>
                </a:solidFill>
                <a:latin typeface="Arvo"/>
                <a:ea typeface="Arvo"/>
              </a:rPr>
              <a:t>ακολουθώντας μια συνεχή διαδρομή</a:t>
            </a:r>
            <a:r>
              <a:rPr b="0" lang="en" sz="1600" spc="-1" strike="noStrike">
                <a:solidFill>
                  <a:schemeClr val="dk1"/>
                </a:solidFill>
                <a:latin typeface="Arvo"/>
                <a:ea typeface="Arvo"/>
              </a:rPr>
              <a:t> </a:t>
            </a:r>
            <a:r>
              <a:rPr b="0" lang="el-GR" sz="1600" spc="-1" strike="noStrike">
                <a:solidFill>
                  <a:schemeClr val="dk1"/>
                </a:solidFill>
                <a:latin typeface="Arvo"/>
                <a:ea typeface="Arvo"/>
              </a:rPr>
              <a:t>στην</a:t>
            </a:r>
            <a:r>
              <a:rPr b="0" lang="en" sz="1600" spc="-1" strike="noStrike">
                <a:solidFill>
                  <a:schemeClr val="dk1"/>
                </a:solidFill>
                <a:latin typeface="Arvo"/>
                <a:ea typeface="Arvo"/>
              </a:rPr>
              <a:t> περιοχή του Άγιου Γεώργιου στην  Καβάλα, στην διάρκεια μιας μέρας (24 ώρες).</a:t>
            </a:r>
            <a:endParaRPr b="0" lang="el-GR" sz="1600" spc="-1" strike="noStrike">
              <a:solidFill>
                <a:srgbClr val="000000"/>
              </a:solidFill>
              <a:latin typeface="Arial"/>
            </a:endParaRPr>
          </a:p>
          <a:p>
            <a:pPr algn="just">
              <a:lnSpc>
                <a:spcPct val="100000"/>
              </a:lnSpc>
            </a:pPr>
            <a:endParaRPr b="0" lang="el-GR" sz="1600" spc="-1" strike="noStrike">
              <a:solidFill>
                <a:srgbClr val="000000"/>
              </a:solidFill>
              <a:latin typeface="Arial"/>
            </a:endParaRPr>
          </a:p>
          <a:p>
            <a:pPr algn="just">
              <a:lnSpc>
                <a:spcPct val="100000"/>
              </a:lnSpc>
            </a:pPr>
            <a:r>
              <a:rPr b="1" lang="en" sz="1600" spc="-1" strike="noStrike">
                <a:solidFill>
                  <a:srgbClr val="434340"/>
                </a:solidFill>
                <a:latin typeface="Arvo"/>
                <a:ea typeface="Arvo"/>
              </a:rPr>
              <a:t>Ερώτημα:</a:t>
            </a:r>
            <a:r>
              <a:rPr b="0" lang="en" sz="1600" spc="-1" strike="noStrike">
                <a:solidFill>
                  <a:srgbClr val="434340"/>
                </a:solidFill>
                <a:latin typeface="Arvo"/>
                <a:ea typeface="Arvo"/>
              </a:rPr>
              <a:t> Ποια είναι η </a:t>
            </a:r>
            <a:r>
              <a:rPr b="0" lang="en" sz="1600" spc="-1" strike="noStrike">
                <a:solidFill>
                  <a:srgbClr val="ff8230"/>
                </a:solidFill>
                <a:latin typeface="Arvo"/>
                <a:ea typeface="Arvo"/>
              </a:rPr>
              <a:t>βέλτιστη διαδρομή</a:t>
            </a:r>
            <a:r>
              <a:rPr b="0" lang="en" sz="1600" spc="-1" strike="noStrike">
                <a:solidFill>
                  <a:srgbClr val="434340"/>
                </a:solidFill>
                <a:latin typeface="Arvo"/>
                <a:ea typeface="Arvo"/>
              </a:rPr>
              <a:t> του απορριμματοφόρου, ώστε να μεγιστοποιείται το κέρδος σε χρόνο και χιλιομετρική απόσταση;</a:t>
            </a:r>
            <a:endParaRPr b="0" lang="el-GR" sz="1600" spc="-1" strike="noStrike">
              <a:solidFill>
                <a:srgbClr val="000000"/>
              </a:solidFill>
              <a:latin typeface="Arial"/>
            </a:endParaRPr>
          </a:p>
        </p:txBody>
      </p:sp>
      <p:sp>
        <p:nvSpPr>
          <p:cNvPr id="325" name="Google Shape;2370;p 2"/>
          <p:cNvSpPr/>
          <p:nvPr/>
        </p:nvSpPr>
        <p:spPr>
          <a:xfrm>
            <a:off x="5659920" y="1473840"/>
            <a:ext cx="1959480" cy="57420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6" name="3 - Θέση περιεχομένου 1" descr="C:\Users\User\AppData\Local\Temp\Rar$DIa4932.15373\agios georgios.jpg"/>
          <p:cNvPicPr/>
          <p:nvPr/>
        </p:nvPicPr>
        <p:blipFill>
          <a:blip r:embed="rId1"/>
          <a:srcRect l="11557" t="4775" r="13467" b="11825"/>
          <a:stretch/>
        </p:blipFill>
        <p:spPr>
          <a:xfrm>
            <a:off x="391680" y="303840"/>
            <a:ext cx="8405640" cy="4535640"/>
          </a:xfrm>
          <a:prstGeom prst="rect">
            <a:avLst/>
          </a:prstGeom>
          <a:ln w="9525">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51480"/>
            <a:ext cx="8227800" cy="857160"/>
          </a:xfrm>
          <a:prstGeom prst="rect">
            <a:avLst/>
          </a:prstGeom>
          <a:noFill/>
          <a:ln w="0">
            <a:noFill/>
          </a:ln>
        </p:spPr>
        <p:txBody>
          <a:bodyPr lIns="90000" rIns="90000" tIns="91440" bIns="91440" anchor="b">
            <a:noAutofit/>
          </a:bodyPr>
          <a:p>
            <a:pPr indent="0">
              <a:lnSpc>
                <a:spcPct val="100000"/>
              </a:lnSpc>
              <a:buNone/>
              <a:tabLst>
                <a:tab algn="l" pos="0"/>
              </a:tabLst>
            </a:pPr>
            <a:r>
              <a:rPr b="1" lang="en" sz="3000" spc="-1" strike="noStrike">
                <a:solidFill>
                  <a:schemeClr val="dk1"/>
                </a:solidFill>
                <a:latin typeface="Barlow Condensed SemiBold"/>
                <a:ea typeface="Barlow Condensed SemiBold"/>
              </a:rPr>
              <a:t>Κριτήρια βελτιστοποίησης</a:t>
            </a:r>
            <a:endParaRPr b="0" lang="el-GR" sz="3000" spc="-1" strike="noStrike">
              <a:solidFill>
                <a:srgbClr val="000000"/>
              </a:solidFill>
              <a:latin typeface="Arial"/>
            </a:endParaRPr>
          </a:p>
        </p:txBody>
      </p:sp>
      <p:sp>
        <p:nvSpPr>
          <p:cNvPr id="328" name="Google Shape;2362;p 1"/>
          <p:cNvSpPr/>
          <p:nvPr/>
        </p:nvSpPr>
        <p:spPr>
          <a:xfrm>
            <a:off x="3283560" y="2140560"/>
            <a:ext cx="4335480" cy="36648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
        <p:nvSpPr>
          <p:cNvPr id="329" name="Google Shape;2363;p 1"/>
          <p:cNvSpPr/>
          <p:nvPr/>
        </p:nvSpPr>
        <p:spPr>
          <a:xfrm>
            <a:off x="291960" y="1193040"/>
            <a:ext cx="1684440" cy="128268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pPr>
            <a:endParaRPr b="0" lang="el-GR" sz="1600" spc="-1" strike="noStrike">
              <a:solidFill>
                <a:srgbClr val="000000"/>
              </a:solidFill>
              <a:latin typeface="Arial"/>
              <a:ea typeface="DejaVu Sans"/>
            </a:endParaRPr>
          </a:p>
        </p:txBody>
      </p:sp>
      <p:sp>
        <p:nvSpPr>
          <p:cNvPr id="330" name="Google Shape;2370;p 1"/>
          <p:cNvSpPr/>
          <p:nvPr/>
        </p:nvSpPr>
        <p:spPr>
          <a:xfrm>
            <a:off x="5659920" y="1473840"/>
            <a:ext cx="1959480" cy="57420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grpSp>
        <p:nvGrpSpPr>
          <p:cNvPr id="331" name="Google Shape;2322;p 1"/>
          <p:cNvGrpSpPr/>
          <p:nvPr/>
        </p:nvGrpSpPr>
        <p:grpSpPr>
          <a:xfrm>
            <a:off x="466920" y="1025640"/>
            <a:ext cx="7619760" cy="3751200"/>
            <a:chOff x="466920" y="1025640"/>
            <a:chExt cx="7619760" cy="3751200"/>
          </a:xfrm>
        </p:grpSpPr>
        <p:cxnSp>
          <p:nvCxnSpPr>
            <p:cNvPr id="332" name="Google Shape;2324;p 1"/>
            <p:cNvCxnSpPr>
              <a:stCxn id="333" idx="1"/>
              <a:endCxn id="334" idx="1"/>
            </p:cNvCxnSpPr>
            <p:nvPr/>
          </p:nvCxnSpPr>
          <p:spPr>
            <a:xfrm flipV="1">
              <a:off x="1355040" y="1307880"/>
              <a:ext cx="1087920" cy="1013040"/>
            </a:xfrm>
            <a:prstGeom prst="straightConnector1">
              <a:avLst/>
            </a:prstGeom>
            <a:ln w="19050">
              <a:solidFill>
                <a:srgbClr val="018790"/>
              </a:solidFill>
              <a:round/>
              <a:tailEnd len="med" type="triangle" w="med"/>
            </a:ln>
          </p:spPr>
        </p:cxnSp>
        <p:sp>
          <p:nvSpPr>
            <p:cNvPr id="333" name="Google Shape;2326;p 1"/>
            <p:cNvSpPr/>
            <p:nvPr/>
          </p:nvSpPr>
          <p:spPr>
            <a:xfrm rot="5400000">
              <a:off x="466920" y="2168280"/>
              <a:ext cx="1040400" cy="1040400"/>
            </a:xfrm>
            <a:prstGeom prst="ellipse">
              <a:avLst/>
            </a:prstGeom>
            <a:solidFill>
              <a:schemeClr val="lt2"/>
            </a:solidFill>
            <a:ln w="0">
              <a:noFill/>
            </a:ln>
            <a:effectLst>
              <a:outerShdw algn="bl" blurRad="57240" dir="5400000" dist="19080" rotWithShape="0">
                <a:srgbClr val="0c2e3a">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434340"/>
                </a:solidFill>
                <a:latin typeface="Arvo"/>
                <a:ea typeface="DejaVu Sans"/>
              </a:endParaRPr>
            </a:p>
          </p:txBody>
        </p:sp>
        <p:sp>
          <p:nvSpPr>
            <p:cNvPr id="335" name="Google Shape;2325;p 1"/>
            <p:cNvSpPr/>
            <p:nvPr/>
          </p:nvSpPr>
          <p:spPr>
            <a:xfrm rot="5400000">
              <a:off x="600120" y="2301480"/>
              <a:ext cx="774000" cy="774000"/>
            </a:xfrm>
            <a:prstGeom prst="ellipse">
              <a:avLst/>
            </a:prstGeom>
            <a:solidFill>
              <a:schemeClr val="accent6"/>
            </a:solidFill>
            <a:ln w="0">
              <a:noFill/>
            </a:ln>
            <a:effectLst>
              <a:outerShdw algn="bl" blurRad="57240" dir="5400000" dist="19080" rotWithShape="0">
                <a:srgbClr val="0c2e3a">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434340"/>
                </a:solidFill>
                <a:latin typeface="Arvo"/>
                <a:ea typeface="DejaVu Sans"/>
              </a:endParaRPr>
            </a:p>
          </p:txBody>
        </p:sp>
        <p:sp>
          <p:nvSpPr>
            <p:cNvPr id="336" name="Google Shape;2327;p 1"/>
            <p:cNvSpPr/>
            <p:nvPr/>
          </p:nvSpPr>
          <p:spPr>
            <a:xfrm>
              <a:off x="515520" y="2398680"/>
              <a:ext cx="936000" cy="5918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l-GR" sz="1400" spc="-1" strike="noStrike">
                <a:solidFill>
                  <a:srgbClr val="434340"/>
                </a:solidFill>
                <a:latin typeface="Arvo"/>
                <a:ea typeface="DejaVu Sans"/>
              </a:endParaRPr>
            </a:p>
          </p:txBody>
        </p:sp>
        <p:cxnSp>
          <p:nvCxnSpPr>
            <p:cNvPr id="337" name="Google Shape;2324;p 2"/>
            <p:cNvCxnSpPr>
              <a:endCxn id="338" idx="1"/>
            </p:cNvCxnSpPr>
            <p:nvPr/>
          </p:nvCxnSpPr>
          <p:spPr>
            <a:xfrm>
              <a:off x="1387440" y="2695680"/>
              <a:ext cx="1005480" cy="144720"/>
            </a:xfrm>
            <a:prstGeom prst="straightConnector1">
              <a:avLst/>
            </a:prstGeom>
            <a:ln w="19050">
              <a:solidFill>
                <a:srgbClr val="ef6c00"/>
              </a:solidFill>
              <a:round/>
              <a:tailEnd len="med" type="triangle" w="med"/>
            </a:ln>
          </p:spPr>
        </p:cxnSp>
        <p:sp>
          <p:nvSpPr>
            <p:cNvPr id="334" name="338 - Στρογγυλεμένο ορθογώνιο"/>
            <p:cNvSpPr/>
            <p:nvPr/>
          </p:nvSpPr>
          <p:spPr>
            <a:xfrm>
              <a:off x="2442600" y="1025640"/>
              <a:ext cx="5644080" cy="564480"/>
            </a:xfrm>
            <a:prstGeom prst="roundRect">
              <a:avLst>
                <a:gd name="adj" fmla="val 50000"/>
              </a:avLst>
            </a:prstGeom>
            <a:solidFill>
              <a:srgbClr val="83d8d2"/>
            </a:solidFill>
            <a:ln w="12600">
              <a:solidFill>
                <a:srgbClr val="018790"/>
              </a:solidFill>
              <a:round/>
            </a:ln>
          </p:spPr>
          <p:style>
            <a:lnRef idx="0"/>
            <a:fillRef idx="0"/>
            <a:effectRef idx="0"/>
            <a:fontRef idx="minor"/>
          </p:style>
          <p:txBody>
            <a:bodyPr lIns="96120" rIns="96120" tIns="51120" bIns="51120" anchor="ctr">
              <a:noAutofit/>
            </a:bodyPr>
            <a:p>
              <a:pPr algn="ctr">
                <a:lnSpc>
                  <a:spcPct val="100000"/>
                </a:lnSpc>
              </a:pPr>
              <a:r>
                <a:rPr b="0" lang="el-GR" sz="1500" spc="-1" strike="noStrike">
                  <a:solidFill>
                    <a:srgbClr val="434340"/>
                  </a:solidFill>
                  <a:latin typeface="Arvo"/>
                  <a:ea typeface="DejaVu Sans"/>
                </a:rPr>
                <a:t>Το απορριμματοφόρο πρέπει να ακολουθήσει μια ενιαία συνεχή διαδρομή</a:t>
              </a:r>
              <a:endParaRPr b="0" lang="el-GR" sz="1500" spc="-1" strike="noStrike">
                <a:solidFill>
                  <a:srgbClr val="000000"/>
                </a:solidFill>
                <a:latin typeface="Arial"/>
              </a:endParaRPr>
            </a:p>
          </p:txBody>
        </p:sp>
        <p:sp>
          <p:nvSpPr>
            <p:cNvPr id="339" name="339 - Στρογγυλεμένο ορθογώνιο"/>
            <p:cNvSpPr/>
            <p:nvPr/>
          </p:nvSpPr>
          <p:spPr>
            <a:xfrm>
              <a:off x="2392560" y="1873440"/>
              <a:ext cx="5644080" cy="539640"/>
            </a:xfrm>
            <a:prstGeom prst="roundRect">
              <a:avLst>
                <a:gd name="adj" fmla="val 50000"/>
              </a:avLst>
            </a:prstGeom>
            <a:solidFill>
              <a:srgbClr val="83d8d2"/>
            </a:solidFill>
            <a:ln w="12600">
              <a:solidFill>
                <a:srgbClr val="018790"/>
              </a:solidFill>
              <a:round/>
            </a:ln>
          </p:spPr>
          <p:style>
            <a:lnRef idx="0"/>
            <a:fillRef idx="0"/>
            <a:effectRef idx="0"/>
            <a:fontRef idx="minor"/>
          </p:style>
          <p:txBody>
            <a:bodyPr lIns="96120" rIns="96120" tIns="51120" bIns="51120" anchor="ctr">
              <a:noAutofit/>
            </a:bodyPr>
            <a:p>
              <a:pPr algn="ctr">
                <a:lnSpc>
                  <a:spcPct val="100000"/>
                </a:lnSpc>
              </a:pPr>
              <a:r>
                <a:rPr b="0" lang="el-GR" sz="1500" spc="-1" strike="noStrike">
                  <a:solidFill>
                    <a:srgbClr val="434340"/>
                  </a:solidFill>
                  <a:latin typeface="Arvo"/>
                  <a:ea typeface="DejaVu Sans"/>
                </a:rPr>
                <a:t>Το απορριμματοφόρο μπορεί να κινηθεί προς όλες τις κατευθύνσεις</a:t>
              </a:r>
              <a:endParaRPr b="0" lang="el-GR" sz="1500" spc="-1" strike="noStrike">
                <a:solidFill>
                  <a:srgbClr val="000000"/>
                </a:solidFill>
                <a:latin typeface="Arial"/>
              </a:endParaRPr>
            </a:p>
          </p:txBody>
        </p:sp>
        <p:sp>
          <p:nvSpPr>
            <p:cNvPr id="340" name="340 - Στρογγυλεμένο ορθογώνιο"/>
            <p:cNvSpPr/>
            <p:nvPr/>
          </p:nvSpPr>
          <p:spPr>
            <a:xfrm>
              <a:off x="2428560" y="4010040"/>
              <a:ext cx="5598360" cy="766800"/>
            </a:xfrm>
            <a:prstGeom prst="roundRect">
              <a:avLst>
                <a:gd name="adj" fmla="val 50000"/>
              </a:avLst>
            </a:prstGeom>
            <a:solidFill>
              <a:srgbClr val="ffab91"/>
            </a:solidFill>
            <a:ln w="12600">
              <a:solidFill>
                <a:srgbClr val="f53400"/>
              </a:solidFill>
              <a:round/>
            </a:ln>
          </p:spPr>
          <p:style>
            <a:lnRef idx="0"/>
            <a:fillRef idx="0"/>
            <a:effectRef idx="0"/>
            <a:fontRef idx="minor"/>
          </p:style>
          <p:txBody>
            <a:bodyPr lIns="96120" rIns="96120" tIns="51120" bIns="51120" anchor="ctr">
              <a:noAutofit/>
            </a:bodyPr>
            <a:p>
              <a:pPr algn="ctr">
                <a:lnSpc>
                  <a:spcPct val="100000"/>
                </a:lnSpc>
              </a:pPr>
              <a:r>
                <a:rPr b="0" lang="el-GR" sz="1500" spc="-1" strike="noStrike">
                  <a:solidFill>
                    <a:srgbClr val="424242"/>
                  </a:solidFill>
                  <a:latin typeface="Arvo"/>
                  <a:ea typeface="DejaVu Sans"/>
                </a:rPr>
                <a:t> </a:t>
              </a:r>
              <a:r>
                <a:rPr b="0" lang="el-GR" sz="1500" spc="-1" strike="noStrike">
                  <a:solidFill>
                    <a:srgbClr val="424242"/>
                  </a:solidFill>
                  <a:latin typeface="Arvo"/>
                  <a:ea typeface="DejaVu Sans"/>
                </a:rPr>
                <a:t>Το βασικό κριτήριο βελτιστοποίησης είναι </a:t>
              </a:r>
              <a:endParaRPr b="0" lang="el-GR" sz="1500" spc="-1" strike="noStrike">
                <a:solidFill>
                  <a:srgbClr val="000000"/>
                </a:solidFill>
                <a:latin typeface="Arial"/>
              </a:endParaRPr>
            </a:p>
            <a:p>
              <a:pPr algn="ctr">
                <a:lnSpc>
                  <a:spcPct val="100000"/>
                </a:lnSpc>
              </a:pPr>
              <a:r>
                <a:rPr b="0" lang="el-GR" sz="1500" spc="-1" strike="noStrike">
                  <a:solidFill>
                    <a:srgbClr val="424242"/>
                  </a:solidFill>
                  <a:latin typeface="Arvo"/>
                  <a:ea typeface="DejaVu Sans"/>
                </a:rPr>
                <a:t>η συνολική χιλιομετρική απόσταση</a:t>
              </a:r>
              <a:endParaRPr b="0" lang="el-GR" sz="1500" spc="-1" strike="noStrike">
                <a:solidFill>
                  <a:srgbClr val="000000"/>
                </a:solidFill>
                <a:latin typeface="Arial"/>
              </a:endParaRPr>
            </a:p>
            <a:p>
              <a:pPr algn="ctr">
                <a:lnSpc>
                  <a:spcPct val="100000"/>
                </a:lnSpc>
              </a:pPr>
              <a:r>
                <a:rPr b="0" lang="el-GR" sz="1500" spc="-1" strike="noStrike">
                  <a:solidFill>
                    <a:srgbClr val="424242"/>
                  </a:solidFill>
                  <a:latin typeface="Arvo"/>
                  <a:ea typeface="DejaVu Sans"/>
                </a:rPr>
                <a:t>που θα διανύσει το απορριμματοφόρο</a:t>
              </a:r>
              <a:endParaRPr b="0" lang="el-GR" sz="1500" spc="-1" strike="noStrike">
                <a:solidFill>
                  <a:srgbClr val="000000"/>
                </a:solidFill>
                <a:latin typeface="Arial"/>
              </a:endParaRPr>
            </a:p>
          </p:txBody>
        </p:sp>
        <p:sp>
          <p:nvSpPr>
            <p:cNvPr id="341" name="341 - Στρογγυλεμένο ορθογώνιο"/>
            <p:cNvSpPr/>
            <p:nvPr/>
          </p:nvSpPr>
          <p:spPr>
            <a:xfrm>
              <a:off x="2428560" y="3297600"/>
              <a:ext cx="5644080" cy="431640"/>
            </a:xfrm>
            <a:prstGeom prst="roundRect">
              <a:avLst>
                <a:gd name="adj" fmla="val 50000"/>
              </a:avLst>
            </a:prstGeom>
            <a:solidFill>
              <a:srgbClr val="ffcc80"/>
            </a:solidFill>
            <a:ln w="12600">
              <a:solidFill>
                <a:srgbClr val="ef6c00"/>
              </a:solidFill>
              <a:round/>
            </a:ln>
          </p:spPr>
          <p:style>
            <a:lnRef idx="0"/>
            <a:fillRef idx="0"/>
            <a:effectRef idx="0"/>
            <a:fontRef idx="minor"/>
          </p:style>
          <p:txBody>
            <a:bodyPr lIns="96120" rIns="96120" tIns="51120" bIns="51120" anchor="ctr">
              <a:noAutofit/>
            </a:bodyPr>
            <a:p>
              <a:pPr algn="ctr">
                <a:lnSpc>
                  <a:spcPct val="100000"/>
                </a:lnSpc>
              </a:pPr>
              <a:r>
                <a:rPr b="0" lang="el-GR" sz="1500" spc="-1" strike="noStrike">
                  <a:solidFill>
                    <a:srgbClr val="434340"/>
                  </a:solidFill>
                  <a:latin typeface="Arvo"/>
                  <a:ea typeface="DejaVu Sans"/>
                </a:rPr>
                <a:t>Δεν υπάρχει ο περιορισμός της φοράς του δρόμου</a:t>
              </a:r>
              <a:endParaRPr b="0" lang="el-GR" sz="1500" spc="-1" strike="noStrike">
                <a:solidFill>
                  <a:srgbClr val="000000"/>
                </a:solidFill>
                <a:latin typeface="Arial"/>
              </a:endParaRPr>
            </a:p>
          </p:txBody>
        </p:sp>
        <p:sp>
          <p:nvSpPr>
            <p:cNvPr id="338" name="342 - Στρογγυλεμένο ορθογώνιο"/>
            <p:cNvSpPr/>
            <p:nvPr/>
          </p:nvSpPr>
          <p:spPr>
            <a:xfrm>
              <a:off x="2392560" y="2624400"/>
              <a:ext cx="5644080" cy="431640"/>
            </a:xfrm>
            <a:prstGeom prst="roundRect">
              <a:avLst>
                <a:gd name="adj" fmla="val 50000"/>
              </a:avLst>
            </a:prstGeom>
            <a:solidFill>
              <a:srgbClr val="ffcc80"/>
            </a:solidFill>
            <a:ln w="12600">
              <a:solidFill>
                <a:srgbClr val="ef6c00"/>
              </a:solidFill>
              <a:round/>
            </a:ln>
          </p:spPr>
          <p:style>
            <a:lnRef idx="0"/>
            <a:fillRef idx="0"/>
            <a:effectRef idx="0"/>
            <a:fontRef idx="minor"/>
          </p:style>
          <p:txBody>
            <a:bodyPr lIns="96120" rIns="96120" tIns="51120" bIns="51120" anchor="ctr">
              <a:noAutofit/>
            </a:bodyPr>
            <a:p>
              <a:pPr algn="ctr">
                <a:lnSpc>
                  <a:spcPct val="100000"/>
                </a:lnSpc>
              </a:pPr>
              <a:r>
                <a:rPr b="0" lang="el-GR" sz="1500" spc="-1" strike="noStrike">
                  <a:solidFill>
                    <a:srgbClr val="434340"/>
                  </a:solidFill>
                  <a:latin typeface="Arvo"/>
                  <a:ea typeface="DejaVu Sans"/>
                </a:rPr>
                <a:t>Τα σημεία που βρίσκονται οι κάδοι είναι γεωμετρικά</a:t>
              </a:r>
              <a:endParaRPr b="0" lang="el-GR" sz="1500" spc="-1" strike="noStrike">
                <a:solidFill>
                  <a:srgbClr val="000000"/>
                </a:solidFill>
                <a:latin typeface="Arial"/>
              </a:endParaRPr>
            </a:p>
          </p:txBody>
        </p:sp>
        <p:cxnSp>
          <p:nvCxnSpPr>
            <p:cNvPr id="342" name="Google Shape;2324;p 3"/>
            <p:cNvCxnSpPr>
              <a:stCxn id="335" idx="7"/>
              <a:endCxn id="341" idx="1"/>
            </p:cNvCxnSpPr>
            <p:nvPr/>
          </p:nvCxnSpPr>
          <p:spPr>
            <a:xfrm>
              <a:off x="1260720" y="2962080"/>
              <a:ext cx="1168200" cy="551520"/>
            </a:xfrm>
            <a:prstGeom prst="straightConnector1">
              <a:avLst/>
            </a:prstGeom>
            <a:ln w="19050">
              <a:solidFill>
                <a:srgbClr val="ef6c00"/>
              </a:solidFill>
              <a:round/>
              <a:tailEnd len="med" type="oval" w="med"/>
            </a:ln>
          </p:spPr>
        </p:cxnSp>
        <p:cxnSp>
          <p:nvCxnSpPr>
            <p:cNvPr id="343" name="Google Shape;2324;p 4"/>
            <p:cNvCxnSpPr>
              <a:stCxn id="333" idx="7"/>
              <a:endCxn id="340" idx="1"/>
            </p:cNvCxnSpPr>
            <p:nvPr/>
          </p:nvCxnSpPr>
          <p:spPr>
            <a:xfrm>
              <a:off x="1355040" y="3056400"/>
              <a:ext cx="1073880" cy="1337400"/>
            </a:xfrm>
            <a:prstGeom prst="straightConnector1">
              <a:avLst/>
            </a:prstGeom>
            <a:ln w="19050">
              <a:solidFill>
                <a:srgbClr val="f44336"/>
              </a:solidFill>
              <a:round/>
              <a:tailEnd len="med" type="oval" w="med"/>
            </a:ln>
          </p:spPr>
        </p:cxnSp>
        <p:cxnSp>
          <p:nvCxnSpPr>
            <p:cNvPr id="344" name="Google Shape;2324;p 5"/>
            <p:cNvCxnSpPr>
              <a:stCxn id="335" idx="1"/>
              <a:endCxn id="339" idx="1"/>
            </p:cNvCxnSpPr>
            <p:nvPr/>
          </p:nvCxnSpPr>
          <p:spPr>
            <a:xfrm flipV="1">
              <a:off x="1260720" y="2143080"/>
              <a:ext cx="1132200" cy="272160"/>
            </a:xfrm>
            <a:prstGeom prst="straightConnector1">
              <a:avLst/>
            </a:prstGeom>
            <a:ln w="19050">
              <a:solidFill>
                <a:srgbClr val="018790"/>
              </a:solidFill>
              <a:round/>
              <a:tailEnd len="med" type="oval" w="med"/>
            </a:ln>
          </p:spPr>
        </p:cxnSp>
      </p:grpSp>
      <p:pic>
        <p:nvPicPr>
          <p:cNvPr id="345" name="346 - Εικόνα" descr=""/>
          <p:cNvPicPr/>
          <p:nvPr/>
        </p:nvPicPr>
        <p:blipFill>
          <a:blip r:embed="rId1"/>
          <a:stretch/>
        </p:blipFill>
        <p:spPr>
          <a:xfrm>
            <a:off x="733680" y="2467080"/>
            <a:ext cx="523440" cy="523440"/>
          </a:xfrm>
          <a:prstGeom prst="rect">
            <a:avLst/>
          </a:prstGeom>
          <a:ln w="0">
            <a:noFill/>
          </a:ln>
        </p:spPr>
      </p:pic>
      <p:sp>
        <p:nvSpPr>
          <p:cNvPr id="346" name="Google Shape;2164;p 1"/>
          <p:cNvSpPr/>
          <p:nvPr/>
        </p:nvSpPr>
        <p:spPr>
          <a:xfrm>
            <a:off x="2497320" y="843480"/>
            <a:ext cx="4339800" cy="362160"/>
          </a:xfrm>
          <a:prstGeom prst="rect">
            <a:avLst/>
          </a:prstGeom>
          <a:noFill/>
          <a:ln w="0">
            <a:noFill/>
          </a:ln>
        </p:spPr>
        <p:style>
          <a:lnRef idx="0"/>
          <a:fillRef idx="0"/>
          <a:effectRef idx="0"/>
          <a:fontRef idx="minor"/>
        </p:style>
        <p:txBody>
          <a:bodyPr lIns="90000" rIns="90000" tIns="362880" bIns="362880" anchor="t">
            <a:noAutofit/>
          </a:bodyPr>
          <a:p>
            <a:pPr>
              <a:lnSpc>
                <a:spcPct val="100000"/>
              </a:lnSpc>
              <a:tabLst>
                <a:tab algn="l" pos="0"/>
              </a:tabLst>
            </a:pPr>
            <a:endParaRPr b="0" lang="el-GR" sz="1800" spc="-1" strike="noStrike">
              <a:solidFill>
                <a:srgbClr val="000000"/>
              </a:solidFill>
              <a:latin typeface="Arial"/>
              <a:ea typeface="DejaVu Sans"/>
            </a:endParaRPr>
          </a:p>
        </p:txBody>
      </p:sp>
      <p:sp>
        <p:nvSpPr>
          <p:cNvPr id="347" name="Google Shape;2164;p 2"/>
          <p:cNvSpPr/>
          <p:nvPr/>
        </p:nvSpPr>
        <p:spPr>
          <a:xfrm>
            <a:off x="2526120" y="3651840"/>
            <a:ext cx="4339800" cy="362160"/>
          </a:xfrm>
          <a:prstGeom prst="rect">
            <a:avLst/>
          </a:prstGeom>
          <a:noFill/>
          <a:ln w="0">
            <a:noFill/>
          </a:ln>
        </p:spPr>
        <p:style>
          <a:lnRef idx="0"/>
          <a:fillRef idx="0"/>
          <a:effectRef idx="0"/>
          <a:fontRef idx="minor"/>
        </p:style>
        <p:txBody>
          <a:bodyPr lIns="90000" rIns="90000" tIns="362880" bIns="362880" anchor="t">
            <a:noAutofit/>
          </a:bodyPr>
          <a:p>
            <a:pPr>
              <a:lnSpc>
                <a:spcPct val="100000"/>
              </a:lnSpc>
              <a:tabLst>
                <a:tab algn="l" pos="0"/>
              </a:tabLst>
            </a:pPr>
            <a:endParaRPr b="0" lang="el-GR" sz="1800" spc="-1" strike="noStrike">
              <a:solidFill>
                <a:srgbClr val="000000"/>
              </a:solidFill>
              <a:latin typeface="Arial"/>
              <a:ea typeface="DejaVu Sans"/>
            </a:endParaRPr>
          </a:p>
        </p:txBody>
      </p:sp>
      <p:sp>
        <p:nvSpPr>
          <p:cNvPr id="348" name="Google Shape;2164;p 3"/>
          <p:cNvSpPr/>
          <p:nvPr/>
        </p:nvSpPr>
        <p:spPr>
          <a:xfrm>
            <a:off x="2511360" y="1559160"/>
            <a:ext cx="4339800" cy="290160"/>
          </a:xfrm>
          <a:prstGeom prst="rect">
            <a:avLst/>
          </a:prstGeom>
          <a:noFill/>
          <a:ln w="0">
            <a:noFill/>
          </a:ln>
        </p:spPr>
        <p:style>
          <a:lnRef idx="0"/>
          <a:fillRef idx="0"/>
          <a:effectRef idx="0"/>
          <a:fontRef idx="minor"/>
        </p:style>
        <p:txBody>
          <a:bodyPr lIns="90000" rIns="90000" tIns="290880" bIns="290880" anchor="t">
            <a:noAutofit/>
          </a:bodyPr>
          <a:p>
            <a:pPr>
              <a:lnSpc>
                <a:spcPct val="100000"/>
              </a:lnSpc>
              <a:tabLst>
                <a:tab algn="l" pos="0"/>
              </a:tabLst>
            </a:pPr>
            <a:endParaRPr b="0" lang="el-G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771120" y="468360"/>
            <a:ext cx="7849800" cy="574200"/>
          </a:xfrm>
          <a:prstGeom prst="rect">
            <a:avLst/>
          </a:prstGeom>
          <a:noFill/>
          <a:ln w="0">
            <a:noFill/>
          </a:ln>
        </p:spPr>
        <p:txBody>
          <a:bodyPr lIns="90000" rIns="90000" tIns="91440" bIns="91440" anchor="b">
            <a:noAutofit/>
          </a:bodyPr>
          <a:p>
            <a:pPr indent="0">
              <a:lnSpc>
                <a:spcPct val="80000"/>
              </a:lnSpc>
              <a:buNone/>
              <a:tabLst>
                <a:tab algn="l" pos="0"/>
              </a:tabLst>
            </a:pPr>
            <a:r>
              <a:rPr b="1" lang="en" sz="3000" spc="-1" strike="noStrike">
                <a:solidFill>
                  <a:schemeClr val="dk1"/>
                </a:solidFill>
                <a:latin typeface="Barlow Condensed SemiBold"/>
                <a:ea typeface="Barlow Condensed SemiBold"/>
              </a:rPr>
              <a:t>Επεξήγηση επιλογής αλγορίθμου βελτιστοποίησης</a:t>
            </a:r>
            <a:endParaRPr b="0" lang="el-GR" sz="3000" spc="-1" strike="noStrike">
              <a:solidFill>
                <a:srgbClr val="000000"/>
              </a:solidFill>
              <a:latin typeface="Arial"/>
            </a:endParaRPr>
          </a:p>
        </p:txBody>
      </p:sp>
      <p:sp>
        <p:nvSpPr>
          <p:cNvPr id="350" name="Google Shape;2362;p 3"/>
          <p:cNvSpPr/>
          <p:nvPr/>
        </p:nvSpPr>
        <p:spPr>
          <a:xfrm>
            <a:off x="3283560" y="2140560"/>
            <a:ext cx="4335480" cy="36648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
        <p:nvSpPr>
          <p:cNvPr id="351" name="Google Shape;2363;p 3"/>
          <p:cNvSpPr/>
          <p:nvPr/>
        </p:nvSpPr>
        <p:spPr>
          <a:xfrm>
            <a:off x="-91080" y="1257120"/>
            <a:ext cx="9143280" cy="1282680"/>
          </a:xfrm>
          <a:prstGeom prst="rect">
            <a:avLst/>
          </a:prstGeom>
          <a:noFill/>
          <a:ln w="0">
            <a:noFill/>
          </a:ln>
        </p:spPr>
        <p:style>
          <a:lnRef idx="0"/>
          <a:fillRef idx="0"/>
          <a:effectRef idx="0"/>
          <a:fontRef idx="minor"/>
        </p:style>
        <p:txBody>
          <a:bodyPr lIns="90000" rIns="90000" tIns="91440" bIns="91440" anchor="t">
            <a:noAutofit/>
          </a:bodyPr>
          <a:p>
            <a:pPr marL="457200" indent="-317520">
              <a:lnSpc>
                <a:spcPct val="100000"/>
              </a:lnSpc>
              <a:buClr>
                <a:srgbClr val="434343"/>
              </a:buClr>
              <a:buFont typeface="Arvo"/>
              <a:buChar char="●"/>
            </a:pPr>
            <a:r>
              <a:rPr b="0" lang="en" sz="1600" spc="-1" strike="noStrike">
                <a:solidFill>
                  <a:schemeClr val="dk1"/>
                </a:solidFill>
                <a:latin typeface="Arvo"/>
                <a:ea typeface="Arvo"/>
              </a:rPr>
              <a:t>Για την επίλυση του προβλήματος χρησιμοποιήθηκε ο </a:t>
            </a:r>
            <a:r>
              <a:rPr b="1" lang="en" sz="1600" spc="-1" strike="noStrike">
                <a:solidFill>
                  <a:srgbClr val="ef6c00"/>
                </a:solidFill>
                <a:latin typeface="Arvo"/>
                <a:ea typeface="Arvo"/>
              </a:rPr>
              <a:t>Γενετικός Αλγόριθμος (GA)</a:t>
            </a:r>
            <a:r>
              <a:rPr b="0" lang="en" sz="1600" spc="-1" strike="noStrike">
                <a:solidFill>
                  <a:schemeClr val="dk1"/>
                </a:solidFill>
                <a:latin typeface="Arvo"/>
                <a:ea typeface="Arvo"/>
              </a:rPr>
              <a:t>.</a:t>
            </a:r>
            <a:endParaRPr b="0" lang="el-GR" sz="1600" spc="-1" strike="noStrike">
              <a:solidFill>
                <a:srgbClr val="000000"/>
              </a:solidFill>
              <a:latin typeface="Arial"/>
            </a:endParaRPr>
          </a:p>
        </p:txBody>
      </p:sp>
      <p:sp>
        <p:nvSpPr>
          <p:cNvPr id="352" name="Google Shape;2370;p 3"/>
          <p:cNvSpPr/>
          <p:nvPr/>
        </p:nvSpPr>
        <p:spPr>
          <a:xfrm>
            <a:off x="5659920" y="1473840"/>
            <a:ext cx="1959480" cy="57420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
        <p:nvSpPr>
          <p:cNvPr id="353" name="Google Shape;2162;p 1"/>
          <p:cNvSpPr/>
          <p:nvPr/>
        </p:nvSpPr>
        <p:spPr>
          <a:xfrm>
            <a:off x="893880" y="2021760"/>
            <a:ext cx="7353000" cy="707400"/>
          </a:xfrm>
          <a:prstGeom prst="rect">
            <a:avLst/>
          </a:prstGeom>
          <a:noFill/>
          <a:ln w="0">
            <a:noFill/>
          </a:ln>
        </p:spPr>
        <p:style>
          <a:lnRef idx="0"/>
          <a:fillRef idx="0"/>
          <a:effectRef idx="0"/>
          <a:fontRef idx="minor"/>
        </p:style>
        <p:txBody>
          <a:bodyPr lIns="90000" rIns="90000" tIns="91440" bIns="91440" anchor="t">
            <a:noAutofit/>
          </a:bodyPr>
          <a:p>
            <a:pPr marL="457200" indent="-317520">
              <a:lnSpc>
                <a:spcPct val="100000"/>
              </a:lnSpc>
              <a:buClr>
                <a:srgbClr val="018790"/>
              </a:buClr>
              <a:buFont typeface="Arvo"/>
              <a:buChar char="●"/>
            </a:pPr>
            <a:r>
              <a:rPr b="0" lang="en" sz="1400" spc="-1" strike="noStrike">
                <a:solidFill>
                  <a:schemeClr val="dk1"/>
                </a:solidFill>
                <a:latin typeface="Arvo"/>
                <a:ea typeface="Arvo"/>
              </a:rPr>
              <a:t>Χειρίζεται αποτελεσματικά έναν μεγάλο χώρο λύσεων σε πολύπλοκα, πολυδιάστατα προβλήματα.</a:t>
            </a:r>
            <a:endParaRPr b="0" lang="el-GR" sz="1400" spc="-1" strike="noStrike">
              <a:solidFill>
                <a:srgbClr val="000000"/>
              </a:solidFill>
              <a:latin typeface="Arial"/>
            </a:endParaRPr>
          </a:p>
          <a:p>
            <a:pPr>
              <a:lnSpc>
                <a:spcPct val="100000"/>
              </a:lnSpc>
            </a:pPr>
            <a:endParaRPr b="0" lang="el-GR" sz="1400" spc="-1" strike="noStrike">
              <a:solidFill>
                <a:srgbClr val="000000"/>
              </a:solidFill>
              <a:latin typeface="Arial"/>
            </a:endParaRPr>
          </a:p>
          <a:p>
            <a:pPr marL="457200" indent="-317520">
              <a:lnSpc>
                <a:spcPct val="100000"/>
              </a:lnSpc>
              <a:buClr>
                <a:srgbClr val="018790"/>
              </a:buClr>
              <a:buFont typeface="Arvo"/>
              <a:buChar char="●"/>
            </a:pPr>
            <a:r>
              <a:rPr b="0" lang="en" sz="1400" spc="-1" strike="noStrike">
                <a:solidFill>
                  <a:schemeClr val="dk1"/>
                </a:solidFill>
                <a:latin typeface="Arvo"/>
                <a:ea typeface="Arvo"/>
              </a:rPr>
              <a:t>Προσαρμόζεται εύκολα για να αντιμετωπίσει τις νέες συνθήκες,  περιορισμούς ή απαιτήσεις.</a:t>
            </a:r>
            <a:endParaRPr b="0" lang="el-GR" sz="1400" spc="-1" strike="noStrike">
              <a:solidFill>
                <a:srgbClr val="000000"/>
              </a:solidFill>
              <a:latin typeface="Arial"/>
            </a:endParaRPr>
          </a:p>
          <a:p>
            <a:pPr>
              <a:lnSpc>
                <a:spcPct val="100000"/>
              </a:lnSpc>
            </a:pPr>
            <a:endParaRPr b="0" lang="el-GR" sz="1400" spc="-1" strike="noStrike">
              <a:solidFill>
                <a:srgbClr val="000000"/>
              </a:solidFill>
              <a:latin typeface="Arial"/>
            </a:endParaRPr>
          </a:p>
          <a:p>
            <a:pPr marL="457200" indent="-317520">
              <a:lnSpc>
                <a:spcPct val="100000"/>
              </a:lnSpc>
              <a:buClr>
                <a:srgbClr val="018790"/>
              </a:buClr>
              <a:buFont typeface="Arvo"/>
              <a:buChar char="●"/>
            </a:pPr>
            <a:r>
              <a:rPr b="0" lang="en" sz="1400" spc="-1" strike="noStrike">
                <a:solidFill>
                  <a:schemeClr val="dk1"/>
                </a:solidFill>
                <a:latin typeface="Arvo"/>
                <a:ea typeface="Arvo"/>
              </a:rPr>
              <a:t>Χρησιμοποιεί μηχανισμούς διασταύρωσης και μετάλλαξης ώστε:</a:t>
            </a:r>
            <a:endParaRPr b="0" lang="el-GR" sz="1400" spc="-1" strike="noStrike">
              <a:solidFill>
                <a:srgbClr val="000000"/>
              </a:solidFill>
              <a:latin typeface="Arial"/>
            </a:endParaRPr>
          </a:p>
        </p:txBody>
      </p:sp>
      <p:sp>
        <p:nvSpPr>
          <p:cNvPr id="354" name="357 - Ορθογώνιο"/>
          <p:cNvSpPr/>
          <p:nvPr/>
        </p:nvSpPr>
        <p:spPr>
          <a:xfrm>
            <a:off x="1417680" y="3726720"/>
            <a:ext cx="5921280" cy="7135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5340b"/>
              </a:buClr>
              <a:buSzPct val="90000"/>
              <a:buFont typeface="StarSymbol"/>
              <a:buAutoNum type="romanUcPeriod"/>
            </a:pPr>
            <a:r>
              <a:rPr b="0" lang="en" sz="1400" spc="-1" strike="noStrike">
                <a:solidFill>
                  <a:schemeClr val="dk1"/>
                </a:solidFill>
                <a:latin typeface="Arvo"/>
                <a:ea typeface="Arvo"/>
              </a:rPr>
              <a:t>Να προσελκύει τον χώρο αναζήτησης διατηρόντας την ποικιλία</a:t>
            </a:r>
            <a:endParaRPr b="0" lang="el-GR" sz="1400" spc="-1" strike="noStrike">
              <a:solidFill>
                <a:srgbClr val="000000"/>
              </a:solidFill>
              <a:latin typeface="Arial"/>
            </a:endParaRPr>
          </a:p>
          <a:p>
            <a:pPr marL="216000" indent="-216000">
              <a:lnSpc>
                <a:spcPct val="100000"/>
              </a:lnSpc>
              <a:buClr>
                <a:srgbClr val="f5340b"/>
              </a:buClr>
              <a:buSzPct val="90000"/>
              <a:buFont typeface="StarSymbol"/>
              <a:buAutoNum type="romanUcPeriod"/>
            </a:pPr>
            <a:r>
              <a:rPr b="0" lang="en" sz="1400" spc="-1" strike="noStrike">
                <a:solidFill>
                  <a:schemeClr val="dk1"/>
                </a:solidFill>
                <a:latin typeface="Arvo"/>
                <a:ea typeface="Arvo"/>
              </a:rPr>
              <a:t>Nα εξερευνά τις διάφορες πιθανές λύσεις </a:t>
            </a:r>
            <a:endParaRPr b="0" lang="el-G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6720" cy="856080"/>
          </a:xfrm>
          <a:prstGeom prst="rect">
            <a:avLst/>
          </a:prstGeom>
          <a:noFill/>
          <a:ln w="0">
            <a:noFill/>
          </a:ln>
        </p:spPr>
        <p:txBody>
          <a:bodyPr lIns="0" rIns="0" tIns="91440" bIns="91440" anchor="t">
            <a:noAutofit/>
          </a:bodyPr>
          <a:p>
            <a:pPr indent="0">
              <a:lnSpc>
                <a:spcPct val="100000"/>
              </a:lnSpc>
              <a:buNone/>
              <a:tabLst>
                <a:tab algn="l" pos="0"/>
              </a:tabLst>
            </a:pPr>
            <a:r>
              <a:rPr b="1" lang="en" sz="3000" spc="-1" strike="noStrike">
                <a:solidFill>
                  <a:schemeClr val="dk1"/>
                </a:solidFill>
                <a:latin typeface="Barlow Condensed SemiBold"/>
                <a:ea typeface="Barlow Condensed SemiBold"/>
              </a:rPr>
              <a:t>Αλγόριθμοι που απορρίφθηκαν</a:t>
            </a:r>
            <a:endParaRPr b="0" lang="el-GR" sz="3000" spc="-1" strike="noStrike">
              <a:solidFill>
                <a:srgbClr val="000000"/>
              </a:solidFill>
              <a:latin typeface="Arial"/>
            </a:endParaRPr>
          </a:p>
        </p:txBody>
      </p:sp>
      <p:sp>
        <p:nvSpPr>
          <p:cNvPr id="356" name="Google Shape;176;p18"/>
          <p:cNvSpPr/>
          <p:nvPr/>
        </p:nvSpPr>
        <p:spPr>
          <a:xfrm>
            <a:off x="495000" y="1322640"/>
            <a:ext cx="2583360" cy="761760"/>
          </a:xfrm>
          <a:custGeom>
            <a:avLst/>
            <a:gdLst>
              <a:gd name="textAreaLeft" fmla="*/ 0 w 2583360"/>
              <a:gd name="textAreaRight" fmla="*/ 2585880 w 2583360"/>
              <a:gd name="textAreaTop" fmla="*/ 0 h 761760"/>
              <a:gd name="textAreaBottom" fmla="*/ 764280 h 761760"/>
            </a:gdLst>
            <a:ahLst/>
            <a:rect l="textAreaLeft" t="textAreaTop" r="textAreaRight" b="textAreaBottom"/>
            <a:pathLst>
              <a:path w="123564" h="36517">
                <a:moveTo>
                  <a:pt x="17658" y="0"/>
                </a:moveTo>
                <a:cubicBezTo>
                  <a:pt x="7906" y="0"/>
                  <a:pt x="1" y="7906"/>
                  <a:pt x="1" y="17657"/>
                </a:cubicBezTo>
                <a:lnTo>
                  <a:pt x="1" y="18848"/>
                </a:lnTo>
                <a:cubicBezTo>
                  <a:pt x="1" y="28611"/>
                  <a:pt x="7906" y="36517"/>
                  <a:pt x="17658" y="36517"/>
                </a:cubicBezTo>
                <a:lnTo>
                  <a:pt x="105907" y="36517"/>
                </a:lnTo>
                <a:cubicBezTo>
                  <a:pt x="115658" y="36517"/>
                  <a:pt x="123564" y="28611"/>
                  <a:pt x="123564" y="18848"/>
                </a:cubicBezTo>
                <a:lnTo>
                  <a:pt x="123564" y="17657"/>
                </a:lnTo>
                <a:cubicBezTo>
                  <a:pt x="123564" y="7906"/>
                  <a:pt x="115658" y="0"/>
                  <a:pt x="105907" y="0"/>
                </a:cubicBezTo>
                <a:close/>
              </a:path>
            </a:pathLst>
          </a:custGeom>
          <a:solidFill>
            <a:schemeClr val="accent2"/>
          </a:solidFill>
          <a:ln w="0">
            <a:noFill/>
          </a:ln>
        </p:spPr>
        <p:style>
          <a:lnRef idx="0"/>
          <a:fillRef idx="0"/>
          <a:effectRef idx="0"/>
          <a:fontRef idx="minor"/>
        </p:style>
        <p:txBody>
          <a:bodyPr lIns="90000" rIns="90000" tIns="91440" bIns="91440" anchor="ctr">
            <a:noAutofit/>
          </a:bodyPr>
          <a:p>
            <a:pPr>
              <a:lnSpc>
                <a:spcPct val="100000"/>
              </a:lnSpc>
            </a:pPr>
            <a:endParaRPr b="0" lang="el-GR" sz="1800" spc="-1" strike="noStrike">
              <a:solidFill>
                <a:srgbClr val="000000"/>
              </a:solidFill>
              <a:latin typeface="Arial"/>
              <a:ea typeface="DejaVu Sans"/>
            </a:endParaRPr>
          </a:p>
        </p:txBody>
      </p:sp>
      <p:sp>
        <p:nvSpPr>
          <p:cNvPr id="357" name="Google Shape;177;p18"/>
          <p:cNvSpPr/>
          <p:nvPr/>
        </p:nvSpPr>
        <p:spPr>
          <a:xfrm>
            <a:off x="535320" y="1384200"/>
            <a:ext cx="600120" cy="609120"/>
          </a:xfrm>
          <a:custGeom>
            <a:avLst/>
            <a:gdLst>
              <a:gd name="textAreaLeft" fmla="*/ 0 w 600120"/>
              <a:gd name="textAreaRight" fmla="*/ 602640 w 600120"/>
              <a:gd name="textAreaTop" fmla="*/ 0 h 609120"/>
              <a:gd name="textAreaBottom" fmla="*/ 611640 h 60912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rgbClr val="ffffff"/>
          </a:solidFill>
          <a:ln w="12600">
            <a:noFill/>
          </a:ln>
        </p:spPr>
        <p:style>
          <a:lnRef idx="0"/>
          <a:fillRef idx="0"/>
          <a:effectRef idx="0"/>
          <a:fontRef idx="minor"/>
        </p:style>
        <p:txBody>
          <a:bodyPr lIns="96120" rIns="96120" tIns="97560" bIns="975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58" name="Google Shape;178;p18"/>
          <p:cNvSpPr/>
          <p:nvPr/>
        </p:nvSpPr>
        <p:spPr>
          <a:xfrm>
            <a:off x="3279240" y="1322640"/>
            <a:ext cx="2583360" cy="761760"/>
          </a:xfrm>
          <a:custGeom>
            <a:avLst/>
            <a:gdLst>
              <a:gd name="textAreaLeft" fmla="*/ 0 w 2583360"/>
              <a:gd name="textAreaRight" fmla="*/ 2585880 w 2583360"/>
              <a:gd name="textAreaTop" fmla="*/ 0 h 761760"/>
              <a:gd name="textAreaBottom" fmla="*/ 764280 h 761760"/>
            </a:gdLst>
            <a:ahLst/>
            <a:rect l="textAreaLeft" t="textAreaTop" r="textAreaRight" b="textAreaBottom"/>
            <a:pathLst>
              <a:path w="123564" h="36517">
                <a:moveTo>
                  <a:pt x="17658" y="0"/>
                </a:moveTo>
                <a:cubicBezTo>
                  <a:pt x="7906" y="0"/>
                  <a:pt x="1" y="7906"/>
                  <a:pt x="1" y="17657"/>
                </a:cubicBezTo>
                <a:lnTo>
                  <a:pt x="1" y="18848"/>
                </a:lnTo>
                <a:cubicBezTo>
                  <a:pt x="1" y="28611"/>
                  <a:pt x="7906" y="36517"/>
                  <a:pt x="17658" y="36517"/>
                </a:cubicBezTo>
                <a:lnTo>
                  <a:pt x="105907" y="36517"/>
                </a:lnTo>
                <a:cubicBezTo>
                  <a:pt x="115658" y="36517"/>
                  <a:pt x="123564" y="28611"/>
                  <a:pt x="123564" y="18848"/>
                </a:cubicBezTo>
                <a:lnTo>
                  <a:pt x="123564" y="17657"/>
                </a:lnTo>
                <a:cubicBezTo>
                  <a:pt x="123564" y="7906"/>
                  <a:pt x="115658" y="0"/>
                  <a:pt x="105907"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359" name="Google Shape;179;p18"/>
          <p:cNvSpPr/>
          <p:nvPr/>
        </p:nvSpPr>
        <p:spPr>
          <a:xfrm>
            <a:off x="6154560" y="1322640"/>
            <a:ext cx="2583360" cy="761760"/>
          </a:xfrm>
          <a:custGeom>
            <a:avLst/>
            <a:gdLst>
              <a:gd name="textAreaLeft" fmla="*/ 0 w 2583360"/>
              <a:gd name="textAreaRight" fmla="*/ 2585880 w 2583360"/>
              <a:gd name="textAreaTop" fmla="*/ 0 h 761760"/>
              <a:gd name="textAreaBottom" fmla="*/ 764280 h 761760"/>
            </a:gdLst>
            <a:ahLst/>
            <a:rect l="textAreaLeft" t="textAreaTop" r="textAreaRight" b="textAreaBottom"/>
            <a:pathLst>
              <a:path w="123564" h="36517">
                <a:moveTo>
                  <a:pt x="17658" y="0"/>
                </a:moveTo>
                <a:cubicBezTo>
                  <a:pt x="7906" y="0"/>
                  <a:pt x="1" y="7906"/>
                  <a:pt x="1" y="17657"/>
                </a:cubicBezTo>
                <a:lnTo>
                  <a:pt x="1" y="18848"/>
                </a:lnTo>
                <a:cubicBezTo>
                  <a:pt x="1" y="28611"/>
                  <a:pt x="7906" y="36517"/>
                  <a:pt x="17658" y="36517"/>
                </a:cubicBezTo>
                <a:lnTo>
                  <a:pt x="105907" y="36517"/>
                </a:lnTo>
                <a:cubicBezTo>
                  <a:pt x="115658" y="36517"/>
                  <a:pt x="123564" y="28611"/>
                  <a:pt x="123564" y="18848"/>
                </a:cubicBezTo>
                <a:lnTo>
                  <a:pt x="123564" y="17657"/>
                </a:lnTo>
                <a:cubicBezTo>
                  <a:pt x="123564" y="7906"/>
                  <a:pt x="115658" y="0"/>
                  <a:pt x="105907"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360" name="Google Shape;180;p18"/>
          <p:cNvSpPr/>
          <p:nvPr/>
        </p:nvSpPr>
        <p:spPr>
          <a:xfrm>
            <a:off x="6480720" y="15746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2"/>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61" name="Google Shape;181;p18"/>
          <p:cNvSpPr/>
          <p:nvPr/>
        </p:nvSpPr>
        <p:spPr>
          <a:xfrm>
            <a:off x="6897600" y="15746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2"/>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62" name="Google Shape;182;p18"/>
          <p:cNvSpPr/>
          <p:nvPr/>
        </p:nvSpPr>
        <p:spPr>
          <a:xfrm>
            <a:off x="7314840" y="15746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rgbClr val="ffffff"/>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63" name="Google Shape;183;p18"/>
          <p:cNvSpPr/>
          <p:nvPr/>
        </p:nvSpPr>
        <p:spPr>
          <a:xfrm>
            <a:off x="7732080" y="15746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rgbClr val="ffffff"/>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64" name="Google Shape;184;p18"/>
          <p:cNvSpPr/>
          <p:nvPr/>
        </p:nvSpPr>
        <p:spPr>
          <a:xfrm>
            <a:off x="8149320" y="15746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rgbClr val="ffffff"/>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65" name="Google Shape;185;p18"/>
          <p:cNvSpPr/>
          <p:nvPr/>
        </p:nvSpPr>
        <p:spPr>
          <a:xfrm>
            <a:off x="495000" y="2194560"/>
            <a:ext cx="2583360" cy="761400"/>
          </a:xfrm>
          <a:custGeom>
            <a:avLst/>
            <a:gdLst>
              <a:gd name="textAreaLeft" fmla="*/ 0 w 2583360"/>
              <a:gd name="textAreaRight" fmla="*/ 2585880 w 2583360"/>
              <a:gd name="textAreaTop" fmla="*/ 0 h 761400"/>
              <a:gd name="textAreaBottom" fmla="*/ 763920 h 761400"/>
            </a:gdLst>
            <a:ahLst/>
            <a:rect l="textAreaLeft" t="textAreaTop" r="textAreaRight" b="textAreaBottom"/>
            <a:pathLst>
              <a:path w="123564" h="36505">
                <a:moveTo>
                  <a:pt x="17658" y="0"/>
                </a:moveTo>
                <a:cubicBezTo>
                  <a:pt x="7906" y="0"/>
                  <a:pt x="1" y="7906"/>
                  <a:pt x="1" y="17657"/>
                </a:cubicBezTo>
                <a:lnTo>
                  <a:pt x="1" y="18848"/>
                </a:lnTo>
                <a:cubicBezTo>
                  <a:pt x="1" y="28611"/>
                  <a:pt x="7906" y="36505"/>
                  <a:pt x="17658" y="36505"/>
                </a:cubicBezTo>
                <a:lnTo>
                  <a:pt x="105907" y="36505"/>
                </a:lnTo>
                <a:cubicBezTo>
                  <a:pt x="115658" y="36505"/>
                  <a:pt x="123564" y="28611"/>
                  <a:pt x="123564" y="18848"/>
                </a:cubicBezTo>
                <a:lnTo>
                  <a:pt x="123564" y="17657"/>
                </a:lnTo>
                <a:cubicBezTo>
                  <a:pt x="123564" y="7906"/>
                  <a:pt x="115658" y="0"/>
                  <a:pt x="105907" y="0"/>
                </a:cubicBez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366" name="Google Shape;186;p18"/>
          <p:cNvSpPr/>
          <p:nvPr/>
        </p:nvSpPr>
        <p:spPr>
          <a:xfrm>
            <a:off x="6154560" y="2194560"/>
            <a:ext cx="2583360" cy="761400"/>
          </a:xfrm>
          <a:custGeom>
            <a:avLst/>
            <a:gdLst>
              <a:gd name="textAreaLeft" fmla="*/ 0 w 2583360"/>
              <a:gd name="textAreaRight" fmla="*/ 2585880 w 2583360"/>
              <a:gd name="textAreaTop" fmla="*/ 0 h 761400"/>
              <a:gd name="textAreaBottom" fmla="*/ 763920 h 761400"/>
            </a:gdLst>
            <a:ahLst/>
            <a:rect l="textAreaLeft" t="textAreaTop" r="textAreaRight" b="textAreaBottom"/>
            <a:pathLst>
              <a:path w="123564" h="36505">
                <a:moveTo>
                  <a:pt x="17658" y="0"/>
                </a:moveTo>
                <a:cubicBezTo>
                  <a:pt x="7906" y="0"/>
                  <a:pt x="1" y="7906"/>
                  <a:pt x="1" y="17657"/>
                </a:cubicBezTo>
                <a:lnTo>
                  <a:pt x="1" y="18848"/>
                </a:lnTo>
                <a:cubicBezTo>
                  <a:pt x="1" y="28611"/>
                  <a:pt x="7906" y="36505"/>
                  <a:pt x="17658" y="36505"/>
                </a:cubicBezTo>
                <a:lnTo>
                  <a:pt x="105907" y="36505"/>
                </a:lnTo>
                <a:cubicBezTo>
                  <a:pt x="115658" y="36505"/>
                  <a:pt x="123564" y="28611"/>
                  <a:pt x="123564" y="18848"/>
                </a:cubicBezTo>
                <a:lnTo>
                  <a:pt x="123564" y="17657"/>
                </a:lnTo>
                <a:cubicBezTo>
                  <a:pt x="123564" y="7906"/>
                  <a:pt x="115658" y="0"/>
                  <a:pt x="105907"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367" name="Google Shape;187;p18"/>
          <p:cNvSpPr/>
          <p:nvPr/>
        </p:nvSpPr>
        <p:spPr>
          <a:xfrm>
            <a:off x="3279240" y="2194560"/>
            <a:ext cx="2583360" cy="761400"/>
          </a:xfrm>
          <a:custGeom>
            <a:avLst/>
            <a:gdLst>
              <a:gd name="textAreaLeft" fmla="*/ 0 w 2583360"/>
              <a:gd name="textAreaRight" fmla="*/ 2585880 w 2583360"/>
              <a:gd name="textAreaTop" fmla="*/ 0 h 761400"/>
              <a:gd name="textAreaBottom" fmla="*/ 763920 h 761400"/>
            </a:gdLst>
            <a:ahLst/>
            <a:rect l="textAreaLeft" t="textAreaTop" r="textAreaRight" b="textAreaBottom"/>
            <a:pathLst>
              <a:path w="123564" h="36505">
                <a:moveTo>
                  <a:pt x="17658" y="0"/>
                </a:moveTo>
                <a:cubicBezTo>
                  <a:pt x="7906" y="0"/>
                  <a:pt x="1" y="7906"/>
                  <a:pt x="1" y="17657"/>
                </a:cubicBezTo>
                <a:lnTo>
                  <a:pt x="1" y="18848"/>
                </a:lnTo>
                <a:cubicBezTo>
                  <a:pt x="1" y="28611"/>
                  <a:pt x="7906" y="36505"/>
                  <a:pt x="17658" y="36505"/>
                </a:cubicBezTo>
                <a:lnTo>
                  <a:pt x="105907" y="36505"/>
                </a:lnTo>
                <a:cubicBezTo>
                  <a:pt x="115658" y="36505"/>
                  <a:pt x="123564" y="28611"/>
                  <a:pt x="123564" y="18848"/>
                </a:cubicBezTo>
                <a:lnTo>
                  <a:pt x="123564" y="17657"/>
                </a:lnTo>
                <a:cubicBezTo>
                  <a:pt x="123564" y="7906"/>
                  <a:pt x="115658" y="0"/>
                  <a:pt x="105907"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gn="ctr">
              <a:lnSpc>
                <a:spcPct val="100000"/>
              </a:lnSpc>
            </a:pPr>
            <a:r>
              <a:rPr b="0" lang="el-GR" sz="1300" spc="-1" strike="noStrike">
                <a:solidFill>
                  <a:srgbClr val="0c2e30"/>
                </a:solidFill>
                <a:latin typeface="Arvo"/>
                <a:ea typeface="Barlow Condensed SemiBold"/>
              </a:rPr>
              <a:t>δυσκολία κατά στην σύνταξη του κώδικα</a:t>
            </a:r>
            <a:endParaRPr b="0" lang="el-GR" sz="1300" spc="-1" strike="noStrike">
              <a:solidFill>
                <a:srgbClr val="000000"/>
              </a:solidFill>
              <a:latin typeface="Arial"/>
            </a:endParaRPr>
          </a:p>
        </p:txBody>
      </p:sp>
      <p:sp>
        <p:nvSpPr>
          <p:cNvPr id="368" name="Google Shape;188;p18"/>
          <p:cNvSpPr/>
          <p:nvPr/>
        </p:nvSpPr>
        <p:spPr>
          <a:xfrm>
            <a:off x="535320" y="2256120"/>
            <a:ext cx="638640" cy="638640"/>
          </a:xfrm>
          <a:custGeom>
            <a:avLst/>
            <a:gdLst>
              <a:gd name="textAreaLeft" fmla="*/ 0 w 638640"/>
              <a:gd name="textAreaRight" fmla="*/ 641160 w 638640"/>
              <a:gd name="textAreaTop" fmla="*/ 0 h 638640"/>
              <a:gd name="textAreaBottom" fmla="*/ 641160 h 638640"/>
            </a:gdLst>
            <a:ahLst/>
            <a:rect l="textAreaLeft" t="textAreaTop" r="textAreaRight" b="textAreaBottom"/>
            <a:pathLst>
              <a:path w="30636" h="30635">
                <a:moveTo>
                  <a:pt x="15324" y="0"/>
                </a:moveTo>
                <a:cubicBezTo>
                  <a:pt x="6858" y="0"/>
                  <a:pt x="0" y="6858"/>
                  <a:pt x="0" y="15312"/>
                </a:cubicBezTo>
                <a:cubicBezTo>
                  <a:pt x="0" y="23777"/>
                  <a:pt x="6858" y="30635"/>
                  <a:pt x="15324" y="30635"/>
                </a:cubicBezTo>
                <a:cubicBezTo>
                  <a:pt x="23777" y="30635"/>
                  <a:pt x="30635" y="23777"/>
                  <a:pt x="30635" y="15312"/>
                </a:cubicBezTo>
                <a:cubicBezTo>
                  <a:pt x="30635" y="6858"/>
                  <a:pt x="23777" y="0"/>
                  <a:pt x="15324" y="0"/>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l-GR" sz="1800" spc="-1" strike="noStrike">
              <a:solidFill>
                <a:srgbClr val="434343"/>
              </a:solidFill>
              <a:latin typeface="Arial"/>
              <a:ea typeface="DejaVu Sans"/>
            </a:endParaRPr>
          </a:p>
        </p:txBody>
      </p:sp>
      <p:sp>
        <p:nvSpPr>
          <p:cNvPr id="369" name="Google Shape;189;p18"/>
          <p:cNvSpPr/>
          <p:nvPr/>
        </p:nvSpPr>
        <p:spPr>
          <a:xfrm>
            <a:off x="6480720" y="24440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3"/>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70" name="Google Shape;190;p18"/>
          <p:cNvSpPr/>
          <p:nvPr/>
        </p:nvSpPr>
        <p:spPr>
          <a:xfrm>
            <a:off x="6897600" y="24440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3"/>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71" name="Google Shape;191;p18"/>
          <p:cNvSpPr/>
          <p:nvPr/>
        </p:nvSpPr>
        <p:spPr>
          <a:xfrm>
            <a:off x="7314840" y="24440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1">
              <a:lumMod val="20000"/>
              <a:lumOff val="80000"/>
            </a:schemeClr>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72" name="Google Shape;192;p18"/>
          <p:cNvSpPr/>
          <p:nvPr/>
        </p:nvSpPr>
        <p:spPr>
          <a:xfrm>
            <a:off x="7732080" y="24440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rgbClr val="ffffff"/>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73" name="Google Shape;193;p18"/>
          <p:cNvSpPr/>
          <p:nvPr/>
        </p:nvSpPr>
        <p:spPr>
          <a:xfrm>
            <a:off x="8149320" y="24440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rgbClr val="ffffff"/>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74" name="Google Shape;194;p18"/>
          <p:cNvSpPr/>
          <p:nvPr/>
        </p:nvSpPr>
        <p:spPr>
          <a:xfrm>
            <a:off x="494640" y="3938400"/>
            <a:ext cx="2583720" cy="839160"/>
          </a:xfrm>
          <a:custGeom>
            <a:avLst/>
            <a:gdLst>
              <a:gd name="textAreaLeft" fmla="*/ 0 w 2583720"/>
              <a:gd name="textAreaRight" fmla="*/ 2586240 w 2583720"/>
              <a:gd name="textAreaTop" fmla="*/ 0 h 839160"/>
              <a:gd name="textAreaBottom" fmla="*/ 841680 h 839160"/>
            </a:gdLst>
            <a:ahLst/>
            <a:rect l="textAreaLeft" t="textAreaTop" r="textAreaRight" b="textAreaBottom"/>
            <a:pathLst>
              <a:path w="123576" h="36517">
                <a:moveTo>
                  <a:pt x="17657" y="0"/>
                </a:moveTo>
                <a:cubicBezTo>
                  <a:pt x="7906" y="0"/>
                  <a:pt x="0" y="7906"/>
                  <a:pt x="0" y="17657"/>
                </a:cubicBezTo>
                <a:lnTo>
                  <a:pt x="0" y="18848"/>
                </a:lnTo>
                <a:cubicBezTo>
                  <a:pt x="0" y="28611"/>
                  <a:pt x="7906" y="36517"/>
                  <a:pt x="17657" y="36517"/>
                </a:cubicBezTo>
                <a:lnTo>
                  <a:pt x="105918" y="36517"/>
                </a:lnTo>
                <a:cubicBezTo>
                  <a:pt x="115669" y="36517"/>
                  <a:pt x="123575" y="28611"/>
                  <a:pt x="123575" y="18848"/>
                </a:cubicBezTo>
                <a:lnTo>
                  <a:pt x="123575" y="17657"/>
                </a:lnTo>
                <a:cubicBezTo>
                  <a:pt x="123575" y="7906"/>
                  <a:pt x="115669" y="0"/>
                  <a:pt x="105918" y="0"/>
                </a:cubicBezTo>
                <a:close/>
              </a:path>
            </a:pathLst>
          </a:custGeom>
          <a:solidFill>
            <a:schemeClr val="accent5"/>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375" name="Google Shape;195;p18"/>
          <p:cNvSpPr/>
          <p:nvPr/>
        </p:nvSpPr>
        <p:spPr>
          <a:xfrm>
            <a:off x="3278880" y="3938400"/>
            <a:ext cx="2583720" cy="888840"/>
          </a:xfrm>
          <a:custGeom>
            <a:avLst/>
            <a:gdLst>
              <a:gd name="textAreaLeft" fmla="*/ 0 w 2583720"/>
              <a:gd name="textAreaRight" fmla="*/ 2586240 w 2583720"/>
              <a:gd name="textAreaTop" fmla="*/ 0 h 888840"/>
              <a:gd name="textAreaBottom" fmla="*/ 891360 h 888840"/>
            </a:gdLst>
            <a:ahLst/>
            <a:rect l="textAreaLeft" t="textAreaTop" r="textAreaRight" b="textAreaBottom"/>
            <a:pathLst>
              <a:path w="123576" h="36517">
                <a:moveTo>
                  <a:pt x="17657" y="0"/>
                </a:moveTo>
                <a:cubicBezTo>
                  <a:pt x="7906" y="0"/>
                  <a:pt x="0" y="7906"/>
                  <a:pt x="0" y="17657"/>
                </a:cubicBezTo>
                <a:lnTo>
                  <a:pt x="0" y="18848"/>
                </a:lnTo>
                <a:cubicBezTo>
                  <a:pt x="0" y="28611"/>
                  <a:pt x="7906" y="36517"/>
                  <a:pt x="17657" y="36517"/>
                </a:cubicBezTo>
                <a:lnTo>
                  <a:pt x="105918" y="36517"/>
                </a:lnTo>
                <a:cubicBezTo>
                  <a:pt x="115669" y="36517"/>
                  <a:pt x="123575" y="28611"/>
                  <a:pt x="123575" y="18848"/>
                </a:cubicBezTo>
                <a:lnTo>
                  <a:pt x="123575" y="17657"/>
                </a:lnTo>
                <a:cubicBezTo>
                  <a:pt x="123575" y="7906"/>
                  <a:pt x="115669" y="0"/>
                  <a:pt x="105918"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gn="ctr">
              <a:lnSpc>
                <a:spcPct val="100000"/>
              </a:lnSpc>
            </a:pPr>
            <a:r>
              <a:rPr b="0" lang="el-GR" sz="1300" spc="-1" strike="noStrike">
                <a:solidFill>
                  <a:srgbClr val="0c2e30"/>
                </a:solidFill>
                <a:latin typeface="Arvo"/>
                <a:ea typeface="Barlow Condensed SemiBold"/>
              </a:rPr>
              <a:t>Παρέχει την εύρεση σχεδόν βέλτιστων λύσεων, αλλά απαιτεί μεγάλο αριθμό επαναλήψεων</a:t>
            </a:r>
            <a:endParaRPr b="0" lang="el-GR" sz="1300" spc="-1" strike="noStrike">
              <a:solidFill>
                <a:srgbClr val="000000"/>
              </a:solidFill>
              <a:latin typeface="Arial"/>
            </a:endParaRPr>
          </a:p>
        </p:txBody>
      </p:sp>
      <p:sp>
        <p:nvSpPr>
          <p:cNvPr id="376" name="Google Shape;196;p18"/>
          <p:cNvSpPr/>
          <p:nvPr/>
        </p:nvSpPr>
        <p:spPr>
          <a:xfrm>
            <a:off x="6154200" y="3938400"/>
            <a:ext cx="2583720" cy="847440"/>
          </a:xfrm>
          <a:custGeom>
            <a:avLst/>
            <a:gdLst>
              <a:gd name="textAreaLeft" fmla="*/ 0 w 2583720"/>
              <a:gd name="textAreaRight" fmla="*/ 2586240 w 2583720"/>
              <a:gd name="textAreaTop" fmla="*/ 0 h 847440"/>
              <a:gd name="textAreaBottom" fmla="*/ 849960 h 847440"/>
            </a:gdLst>
            <a:ahLst/>
            <a:rect l="textAreaLeft" t="textAreaTop" r="textAreaRight" b="textAreaBottom"/>
            <a:pathLst>
              <a:path w="123576" h="36517">
                <a:moveTo>
                  <a:pt x="17657" y="0"/>
                </a:moveTo>
                <a:cubicBezTo>
                  <a:pt x="7906" y="0"/>
                  <a:pt x="0" y="7906"/>
                  <a:pt x="0" y="17657"/>
                </a:cubicBezTo>
                <a:lnTo>
                  <a:pt x="0" y="18848"/>
                </a:lnTo>
                <a:cubicBezTo>
                  <a:pt x="0" y="28611"/>
                  <a:pt x="7906" y="36517"/>
                  <a:pt x="17657" y="36517"/>
                </a:cubicBezTo>
                <a:lnTo>
                  <a:pt x="105918" y="36517"/>
                </a:lnTo>
                <a:cubicBezTo>
                  <a:pt x="115669" y="36517"/>
                  <a:pt x="123575" y="28611"/>
                  <a:pt x="123575" y="18848"/>
                </a:cubicBezTo>
                <a:lnTo>
                  <a:pt x="123575" y="17657"/>
                </a:lnTo>
                <a:cubicBezTo>
                  <a:pt x="123575" y="7906"/>
                  <a:pt x="115669" y="0"/>
                  <a:pt x="105918"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377" name="Google Shape;197;p18"/>
          <p:cNvSpPr/>
          <p:nvPr/>
        </p:nvSpPr>
        <p:spPr>
          <a:xfrm>
            <a:off x="535320" y="4035960"/>
            <a:ext cx="638640" cy="638640"/>
          </a:xfrm>
          <a:custGeom>
            <a:avLst/>
            <a:gdLst>
              <a:gd name="textAreaLeft" fmla="*/ 0 w 638640"/>
              <a:gd name="textAreaRight" fmla="*/ 641160 w 638640"/>
              <a:gd name="textAreaTop" fmla="*/ 0 h 638640"/>
              <a:gd name="textAreaBottom" fmla="*/ 641160 h 638640"/>
            </a:gdLst>
            <a:ahLst/>
            <a:rect l="textAreaLeft" t="textAreaTop" r="textAreaRight" b="textAreaBottom"/>
            <a:pathLst>
              <a:path w="30636" h="30635">
                <a:moveTo>
                  <a:pt x="15312" y="0"/>
                </a:moveTo>
                <a:cubicBezTo>
                  <a:pt x="6859" y="0"/>
                  <a:pt x="1" y="6858"/>
                  <a:pt x="1" y="15311"/>
                </a:cubicBezTo>
                <a:cubicBezTo>
                  <a:pt x="1" y="23777"/>
                  <a:pt x="6859" y="30635"/>
                  <a:pt x="15312" y="30635"/>
                </a:cubicBezTo>
                <a:cubicBezTo>
                  <a:pt x="23778" y="30635"/>
                  <a:pt x="30636" y="23777"/>
                  <a:pt x="30636" y="15311"/>
                </a:cubicBezTo>
                <a:cubicBezTo>
                  <a:pt x="30636" y="6858"/>
                  <a:pt x="23778" y="0"/>
                  <a:pt x="15312" y="0"/>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l-GR" sz="1800" spc="-1" strike="noStrike">
              <a:solidFill>
                <a:srgbClr val="434343"/>
              </a:solidFill>
              <a:latin typeface="Arial"/>
              <a:ea typeface="DejaVu Sans"/>
            </a:endParaRPr>
          </a:p>
        </p:txBody>
      </p:sp>
      <p:sp>
        <p:nvSpPr>
          <p:cNvPr id="378" name="Google Shape;198;p18"/>
          <p:cNvSpPr/>
          <p:nvPr/>
        </p:nvSpPr>
        <p:spPr>
          <a:xfrm>
            <a:off x="6480720" y="422172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5"/>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79" name="Google Shape;199;p18"/>
          <p:cNvSpPr/>
          <p:nvPr/>
        </p:nvSpPr>
        <p:spPr>
          <a:xfrm>
            <a:off x="6897600" y="422172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5"/>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80" name="Google Shape;200;p18"/>
          <p:cNvSpPr/>
          <p:nvPr/>
        </p:nvSpPr>
        <p:spPr>
          <a:xfrm>
            <a:off x="7314840" y="422172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5"/>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81" name="Google Shape;201;p18"/>
          <p:cNvSpPr/>
          <p:nvPr/>
        </p:nvSpPr>
        <p:spPr>
          <a:xfrm>
            <a:off x="7732080" y="422172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5"/>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82" name="Google Shape;202;p18"/>
          <p:cNvSpPr/>
          <p:nvPr/>
        </p:nvSpPr>
        <p:spPr>
          <a:xfrm>
            <a:off x="8149320" y="422172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5"/>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83" name="Google Shape;203;p18"/>
          <p:cNvSpPr/>
          <p:nvPr/>
        </p:nvSpPr>
        <p:spPr>
          <a:xfrm>
            <a:off x="1362240" y="2423520"/>
            <a:ext cx="1524960" cy="303480"/>
          </a:xfrm>
          <a:prstGeom prst="rect">
            <a:avLst/>
          </a:prstGeom>
          <a:noFill/>
          <a:ln w="0">
            <a:noFill/>
          </a:ln>
        </p:spPr>
        <p:style>
          <a:lnRef idx="0"/>
          <a:fillRef idx="0"/>
          <a:effectRef idx="0"/>
          <a:fontRef idx="minor"/>
        </p:style>
        <p:txBody>
          <a:bodyPr lIns="90000" rIns="90000" tIns="303840" bIns="303840" anchor="ctr">
            <a:noAutofit/>
          </a:bodyPr>
          <a:p>
            <a:pPr>
              <a:lnSpc>
                <a:spcPct val="100000"/>
              </a:lnSpc>
            </a:pPr>
            <a:endParaRPr b="0" lang="el-GR" sz="1400" spc="-1" strike="noStrike">
              <a:solidFill>
                <a:srgbClr val="000000"/>
              </a:solidFill>
              <a:latin typeface="Arial"/>
            </a:endParaRPr>
          </a:p>
          <a:p>
            <a:pPr algn="ctr">
              <a:lnSpc>
                <a:spcPct val="100000"/>
              </a:lnSpc>
            </a:pPr>
            <a:endParaRPr b="0" lang="el-GR" sz="1400" spc="-1" strike="noStrike">
              <a:solidFill>
                <a:srgbClr val="000000"/>
              </a:solidFill>
              <a:latin typeface="Arial"/>
            </a:endParaRPr>
          </a:p>
          <a:p>
            <a:pPr>
              <a:lnSpc>
                <a:spcPct val="100000"/>
              </a:lnSpc>
              <a:tabLst>
                <a:tab algn="l" pos="0"/>
              </a:tabLst>
            </a:pPr>
            <a:endParaRPr b="0" lang="el-GR" sz="1800" spc="-1" strike="noStrike">
              <a:solidFill>
                <a:srgbClr val="000000"/>
              </a:solidFill>
              <a:latin typeface="Arial"/>
            </a:endParaRPr>
          </a:p>
        </p:txBody>
      </p:sp>
      <p:sp>
        <p:nvSpPr>
          <p:cNvPr id="384" name="Google Shape;204;p18"/>
          <p:cNvSpPr/>
          <p:nvPr/>
        </p:nvSpPr>
        <p:spPr>
          <a:xfrm>
            <a:off x="3402720" y="2369160"/>
            <a:ext cx="2335680" cy="432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l-GR" sz="1200" spc="-1" strike="noStrike">
              <a:solidFill>
                <a:srgbClr val="000000"/>
              </a:solidFill>
              <a:latin typeface="Fira Sans"/>
              <a:ea typeface="Fira Sans"/>
            </a:endParaRPr>
          </a:p>
        </p:txBody>
      </p:sp>
      <p:sp>
        <p:nvSpPr>
          <p:cNvPr id="385" name="Google Shape;205;p18"/>
          <p:cNvSpPr/>
          <p:nvPr/>
        </p:nvSpPr>
        <p:spPr>
          <a:xfrm>
            <a:off x="1362240" y="4167360"/>
            <a:ext cx="1524960" cy="303480"/>
          </a:xfrm>
          <a:prstGeom prst="rect">
            <a:avLst/>
          </a:prstGeom>
          <a:noFill/>
          <a:ln w="0">
            <a:noFill/>
          </a:ln>
        </p:spPr>
        <p:style>
          <a:lnRef idx="0"/>
          <a:fillRef idx="0"/>
          <a:effectRef idx="0"/>
          <a:fontRef idx="minor"/>
        </p:style>
        <p:txBody>
          <a:bodyPr lIns="90000" rIns="90000" tIns="303840" bIns="303840" anchor="ctr">
            <a:noAutofit/>
          </a:bodyPr>
          <a:p>
            <a:pPr>
              <a:lnSpc>
                <a:spcPct val="100000"/>
              </a:lnSpc>
            </a:pPr>
            <a:endParaRPr b="0" lang="el-GR" sz="1800" spc="-1" strike="noStrike">
              <a:solidFill>
                <a:srgbClr val="000000"/>
              </a:solidFill>
              <a:latin typeface="Arial"/>
              <a:ea typeface="DejaVu Sans"/>
            </a:endParaRPr>
          </a:p>
        </p:txBody>
      </p:sp>
      <p:sp>
        <p:nvSpPr>
          <p:cNvPr id="386" name="Google Shape;206;p18"/>
          <p:cNvSpPr/>
          <p:nvPr/>
        </p:nvSpPr>
        <p:spPr>
          <a:xfrm>
            <a:off x="3402720" y="4102560"/>
            <a:ext cx="2335680" cy="432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l-GR" sz="1200" spc="-1" strike="noStrike">
              <a:solidFill>
                <a:srgbClr val="000000"/>
              </a:solidFill>
              <a:latin typeface="Fira Sans"/>
              <a:ea typeface="Fira Sans"/>
            </a:endParaRPr>
          </a:p>
        </p:txBody>
      </p:sp>
      <p:sp>
        <p:nvSpPr>
          <p:cNvPr id="387" name="Google Shape;207;p18"/>
          <p:cNvSpPr/>
          <p:nvPr/>
        </p:nvSpPr>
        <p:spPr>
          <a:xfrm>
            <a:off x="1425960" y="1635480"/>
            <a:ext cx="1524960" cy="303480"/>
          </a:xfrm>
          <a:prstGeom prst="rect">
            <a:avLst/>
          </a:prstGeom>
          <a:noFill/>
          <a:ln w="0">
            <a:noFill/>
          </a:ln>
        </p:spPr>
        <p:style>
          <a:lnRef idx="0"/>
          <a:fillRef idx="0"/>
          <a:effectRef idx="0"/>
          <a:fontRef idx="minor"/>
        </p:style>
        <p:txBody>
          <a:bodyPr lIns="90000" rIns="90000" tIns="303840" bIns="303840" anchor="ctr">
            <a:noAutofit/>
          </a:bodyPr>
          <a:p>
            <a:pPr>
              <a:lnSpc>
                <a:spcPct val="100000"/>
              </a:lnSpc>
              <a:tabLst>
                <a:tab algn="l" pos="0"/>
              </a:tabLst>
            </a:pPr>
            <a:endParaRPr b="0" lang="el-GR" sz="1800" spc="-1" strike="noStrike">
              <a:solidFill>
                <a:srgbClr val="ffffff"/>
              </a:solidFill>
              <a:latin typeface="Fira Sans Extra Condensed Medium"/>
              <a:ea typeface="Fira Sans Extra Condensed Medium"/>
            </a:endParaRPr>
          </a:p>
        </p:txBody>
      </p:sp>
      <p:sp>
        <p:nvSpPr>
          <p:cNvPr id="388" name="Google Shape;208;p18"/>
          <p:cNvSpPr/>
          <p:nvPr/>
        </p:nvSpPr>
        <p:spPr>
          <a:xfrm>
            <a:off x="3402720" y="1485720"/>
            <a:ext cx="2335680" cy="432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l-GR" sz="1200" spc="-1" strike="noStrike">
              <a:solidFill>
                <a:srgbClr val="000000"/>
              </a:solidFill>
              <a:latin typeface="Arial"/>
            </a:endParaRPr>
          </a:p>
          <a:p>
            <a:pPr algn="ctr">
              <a:lnSpc>
                <a:spcPct val="100000"/>
              </a:lnSpc>
            </a:pPr>
            <a:r>
              <a:rPr b="0" lang="el-GR" sz="1300" spc="-1" strike="noStrike">
                <a:solidFill>
                  <a:srgbClr val="0c2e30"/>
                </a:solidFill>
                <a:latin typeface="Arvo"/>
                <a:ea typeface="Barlow Condensed SemiBold"/>
              </a:rPr>
              <a:t>δυσκολεύεται με το τοπικό βέλτιστο </a:t>
            </a:r>
            <a:endParaRPr b="0" lang="el-GR" sz="1300" spc="-1" strike="noStrike">
              <a:solidFill>
                <a:srgbClr val="000000"/>
              </a:solidFill>
              <a:latin typeface="Arial"/>
            </a:endParaRPr>
          </a:p>
          <a:p>
            <a:pPr algn="ctr">
              <a:lnSpc>
                <a:spcPct val="100000"/>
              </a:lnSpc>
              <a:tabLst>
                <a:tab algn="l" pos="0"/>
              </a:tabLst>
            </a:pPr>
            <a:endParaRPr b="0" lang="el-GR" sz="1200" spc="-1" strike="noStrike">
              <a:solidFill>
                <a:srgbClr val="000000"/>
              </a:solidFill>
              <a:latin typeface="Arial"/>
            </a:endParaRPr>
          </a:p>
        </p:txBody>
      </p:sp>
      <p:sp>
        <p:nvSpPr>
          <p:cNvPr id="389" name="Google Shape;216;p18"/>
          <p:cNvSpPr/>
          <p:nvPr/>
        </p:nvSpPr>
        <p:spPr>
          <a:xfrm>
            <a:off x="494640" y="3066480"/>
            <a:ext cx="2583720" cy="761760"/>
          </a:xfrm>
          <a:custGeom>
            <a:avLst/>
            <a:gdLst>
              <a:gd name="textAreaLeft" fmla="*/ 0 w 2583720"/>
              <a:gd name="textAreaRight" fmla="*/ 2586240 w 2583720"/>
              <a:gd name="textAreaTop" fmla="*/ 0 h 761760"/>
              <a:gd name="textAreaBottom" fmla="*/ 764280 h 761760"/>
            </a:gdLst>
            <a:ahLst/>
            <a:rect l="textAreaLeft" t="textAreaTop" r="textAreaRight" b="textAreaBottom"/>
            <a:pathLst>
              <a:path w="123576" h="36517">
                <a:moveTo>
                  <a:pt x="17657" y="0"/>
                </a:moveTo>
                <a:cubicBezTo>
                  <a:pt x="7906" y="0"/>
                  <a:pt x="0" y="7906"/>
                  <a:pt x="0" y="17657"/>
                </a:cubicBezTo>
                <a:lnTo>
                  <a:pt x="0" y="18848"/>
                </a:lnTo>
                <a:cubicBezTo>
                  <a:pt x="0" y="28611"/>
                  <a:pt x="7906" y="36517"/>
                  <a:pt x="17657" y="36517"/>
                </a:cubicBezTo>
                <a:lnTo>
                  <a:pt x="105918" y="36517"/>
                </a:lnTo>
                <a:cubicBezTo>
                  <a:pt x="115669" y="36517"/>
                  <a:pt x="123575" y="28611"/>
                  <a:pt x="123575" y="18848"/>
                </a:cubicBezTo>
                <a:lnTo>
                  <a:pt x="123575" y="17657"/>
                </a:lnTo>
                <a:cubicBezTo>
                  <a:pt x="123575" y="7906"/>
                  <a:pt x="115669" y="0"/>
                  <a:pt x="105918" y="0"/>
                </a:cubicBezTo>
                <a:close/>
              </a:path>
            </a:pathLst>
          </a:custGeom>
          <a:solidFill>
            <a:schemeClr val="accent4"/>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390" name="Google Shape;217;p18"/>
          <p:cNvSpPr/>
          <p:nvPr/>
        </p:nvSpPr>
        <p:spPr>
          <a:xfrm>
            <a:off x="3278880" y="3003840"/>
            <a:ext cx="2583720" cy="861480"/>
          </a:xfrm>
          <a:custGeom>
            <a:avLst/>
            <a:gdLst>
              <a:gd name="textAreaLeft" fmla="*/ 0 w 2583720"/>
              <a:gd name="textAreaRight" fmla="*/ 2586240 w 2583720"/>
              <a:gd name="textAreaTop" fmla="*/ 0 h 861480"/>
              <a:gd name="textAreaBottom" fmla="*/ 864000 h 861480"/>
            </a:gdLst>
            <a:ahLst/>
            <a:rect l="textAreaLeft" t="textAreaTop" r="textAreaRight" b="textAreaBottom"/>
            <a:pathLst>
              <a:path w="123576" h="36517">
                <a:moveTo>
                  <a:pt x="17657" y="0"/>
                </a:moveTo>
                <a:cubicBezTo>
                  <a:pt x="7906" y="0"/>
                  <a:pt x="0" y="7906"/>
                  <a:pt x="0" y="17657"/>
                </a:cubicBezTo>
                <a:lnTo>
                  <a:pt x="0" y="18848"/>
                </a:lnTo>
                <a:cubicBezTo>
                  <a:pt x="0" y="28611"/>
                  <a:pt x="7906" y="36517"/>
                  <a:pt x="17657" y="36517"/>
                </a:cubicBezTo>
                <a:lnTo>
                  <a:pt x="105918" y="36517"/>
                </a:lnTo>
                <a:cubicBezTo>
                  <a:pt x="115669" y="36517"/>
                  <a:pt x="123575" y="28611"/>
                  <a:pt x="123575" y="18848"/>
                </a:cubicBezTo>
                <a:lnTo>
                  <a:pt x="123575" y="17657"/>
                </a:lnTo>
                <a:cubicBezTo>
                  <a:pt x="123575" y="7906"/>
                  <a:pt x="115669" y="0"/>
                  <a:pt x="105918"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gn="ctr">
              <a:lnSpc>
                <a:spcPct val="100000"/>
              </a:lnSpc>
            </a:pPr>
            <a:r>
              <a:rPr b="0" lang="el-GR" sz="1300" spc="-1" strike="noStrike">
                <a:solidFill>
                  <a:srgbClr val="0c2e30"/>
                </a:solidFill>
                <a:latin typeface="Arvo"/>
                <a:ea typeface="Barlow Condensed SemiBold"/>
              </a:rPr>
              <a:t>απαιτεί μεγάλο αριθμό επαναλήψεων και βασίζεται σε μεγάλο βαθμό στον συντονισμό παραμέτρων</a:t>
            </a:r>
            <a:endParaRPr b="0" lang="el-GR" sz="1300" spc="-1" strike="noStrike">
              <a:solidFill>
                <a:srgbClr val="000000"/>
              </a:solidFill>
              <a:latin typeface="Arial"/>
            </a:endParaRPr>
          </a:p>
        </p:txBody>
      </p:sp>
      <p:sp>
        <p:nvSpPr>
          <p:cNvPr id="391" name="Google Shape;218;p18"/>
          <p:cNvSpPr/>
          <p:nvPr/>
        </p:nvSpPr>
        <p:spPr>
          <a:xfrm>
            <a:off x="6154200" y="3066480"/>
            <a:ext cx="2583720" cy="761760"/>
          </a:xfrm>
          <a:custGeom>
            <a:avLst/>
            <a:gdLst>
              <a:gd name="textAreaLeft" fmla="*/ 0 w 2583720"/>
              <a:gd name="textAreaRight" fmla="*/ 2586240 w 2583720"/>
              <a:gd name="textAreaTop" fmla="*/ 0 h 761760"/>
              <a:gd name="textAreaBottom" fmla="*/ 764280 h 761760"/>
            </a:gdLst>
            <a:ahLst/>
            <a:rect l="textAreaLeft" t="textAreaTop" r="textAreaRight" b="textAreaBottom"/>
            <a:pathLst>
              <a:path w="123576" h="36517">
                <a:moveTo>
                  <a:pt x="17657" y="0"/>
                </a:moveTo>
                <a:cubicBezTo>
                  <a:pt x="7906" y="0"/>
                  <a:pt x="0" y="7906"/>
                  <a:pt x="0" y="17657"/>
                </a:cubicBezTo>
                <a:lnTo>
                  <a:pt x="0" y="18848"/>
                </a:lnTo>
                <a:cubicBezTo>
                  <a:pt x="0" y="28611"/>
                  <a:pt x="7906" y="36517"/>
                  <a:pt x="17657" y="36517"/>
                </a:cubicBezTo>
                <a:lnTo>
                  <a:pt x="105918" y="36517"/>
                </a:lnTo>
                <a:cubicBezTo>
                  <a:pt x="115669" y="36517"/>
                  <a:pt x="123575" y="28611"/>
                  <a:pt x="123575" y="18848"/>
                </a:cubicBezTo>
                <a:lnTo>
                  <a:pt x="123575" y="17657"/>
                </a:lnTo>
                <a:cubicBezTo>
                  <a:pt x="123575" y="7906"/>
                  <a:pt x="115669" y="0"/>
                  <a:pt x="105918" y="0"/>
                </a:cubicBezTo>
                <a:close/>
              </a:path>
            </a:pathLst>
          </a:cu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392" name="Google Shape;219;p18"/>
          <p:cNvSpPr/>
          <p:nvPr/>
        </p:nvSpPr>
        <p:spPr>
          <a:xfrm>
            <a:off x="535320" y="3128040"/>
            <a:ext cx="638640" cy="638640"/>
          </a:xfrm>
          <a:custGeom>
            <a:avLst/>
            <a:gdLst>
              <a:gd name="textAreaLeft" fmla="*/ 0 w 638640"/>
              <a:gd name="textAreaRight" fmla="*/ 641160 w 638640"/>
              <a:gd name="textAreaTop" fmla="*/ 0 h 638640"/>
              <a:gd name="textAreaBottom" fmla="*/ 641160 h 638640"/>
            </a:gdLst>
            <a:ahLst/>
            <a:rect l="textAreaLeft" t="textAreaTop" r="textAreaRight" b="textAreaBottom"/>
            <a:pathLst>
              <a:path w="30636" h="30635">
                <a:moveTo>
                  <a:pt x="15312" y="0"/>
                </a:moveTo>
                <a:cubicBezTo>
                  <a:pt x="6859" y="0"/>
                  <a:pt x="1" y="6858"/>
                  <a:pt x="1" y="15311"/>
                </a:cubicBezTo>
                <a:cubicBezTo>
                  <a:pt x="1" y="23777"/>
                  <a:pt x="6859" y="30635"/>
                  <a:pt x="15312" y="30635"/>
                </a:cubicBezTo>
                <a:cubicBezTo>
                  <a:pt x="23778" y="30635"/>
                  <a:pt x="30636" y="23777"/>
                  <a:pt x="30636" y="15311"/>
                </a:cubicBezTo>
                <a:cubicBezTo>
                  <a:pt x="30636" y="6858"/>
                  <a:pt x="23778" y="0"/>
                  <a:pt x="15312" y="0"/>
                </a:cubicBezTo>
                <a:close/>
              </a:path>
            </a:pathLst>
          </a:custGeom>
          <a:solidFill>
            <a:srgbClr val="ffffff"/>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l-GR" sz="1800" spc="-1" strike="noStrike">
              <a:solidFill>
                <a:srgbClr val="434343"/>
              </a:solidFill>
              <a:latin typeface="Arial"/>
              <a:ea typeface="DejaVu Sans"/>
            </a:endParaRPr>
          </a:p>
        </p:txBody>
      </p:sp>
      <p:sp>
        <p:nvSpPr>
          <p:cNvPr id="393" name="Google Shape;220;p18"/>
          <p:cNvSpPr/>
          <p:nvPr/>
        </p:nvSpPr>
        <p:spPr>
          <a:xfrm>
            <a:off x="6480720" y="33134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4"/>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94" name="Google Shape;221;p18"/>
          <p:cNvSpPr/>
          <p:nvPr/>
        </p:nvSpPr>
        <p:spPr>
          <a:xfrm>
            <a:off x="6897600" y="33134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4"/>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95" name="Google Shape;222;p18"/>
          <p:cNvSpPr/>
          <p:nvPr/>
        </p:nvSpPr>
        <p:spPr>
          <a:xfrm>
            <a:off x="7314840" y="33134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4"/>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96" name="Google Shape;223;p18"/>
          <p:cNvSpPr/>
          <p:nvPr/>
        </p:nvSpPr>
        <p:spPr>
          <a:xfrm>
            <a:off x="7732080" y="33134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chemeClr val="accent1">
              <a:lumMod val="20000"/>
              <a:lumOff val="80000"/>
            </a:schemeClr>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97" name="Google Shape;224;p18"/>
          <p:cNvSpPr/>
          <p:nvPr/>
        </p:nvSpPr>
        <p:spPr>
          <a:xfrm>
            <a:off x="8149320" y="3313440"/>
            <a:ext cx="262440" cy="262440"/>
          </a:xfrm>
          <a:custGeom>
            <a:avLst/>
            <a:gdLst>
              <a:gd name="textAreaLeft" fmla="*/ 0 w 262440"/>
              <a:gd name="textAreaRight" fmla="*/ 264960 w 262440"/>
              <a:gd name="textAreaTop" fmla="*/ 0 h 262440"/>
              <a:gd name="textAreaBottom" fmla="*/ 264960 h 262440"/>
            </a:gdLst>
            <a:ahLst/>
            <a:rect l="textAreaLeft" t="textAreaTop" r="textAreaRight" b="textAreaBottom"/>
            <a:pathLst>
              <a:path w="30636" h="30635">
                <a:moveTo>
                  <a:pt x="15324" y="0"/>
                </a:moveTo>
                <a:cubicBezTo>
                  <a:pt x="6858" y="0"/>
                  <a:pt x="0" y="6858"/>
                  <a:pt x="0" y="15311"/>
                </a:cubicBezTo>
                <a:cubicBezTo>
                  <a:pt x="0" y="23777"/>
                  <a:pt x="6858" y="30635"/>
                  <a:pt x="15324" y="30635"/>
                </a:cubicBezTo>
                <a:cubicBezTo>
                  <a:pt x="23777" y="30635"/>
                  <a:pt x="30635" y="23777"/>
                  <a:pt x="30635" y="15311"/>
                </a:cubicBezTo>
                <a:cubicBezTo>
                  <a:pt x="30635" y="6858"/>
                  <a:pt x="23777" y="0"/>
                  <a:pt x="15324" y="0"/>
                </a:cubicBezTo>
                <a:close/>
              </a:path>
            </a:pathLst>
          </a:custGeom>
          <a:solidFill>
            <a:srgbClr val="ffffff"/>
          </a:solidFill>
          <a:ln w="0">
            <a:noFill/>
          </a:ln>
        </p:spPr>
        <p:style>
          <a:lnRef idx="0"/>
          <a:fillRef idx="0"/>
          <a:effectRef idx="0"/>
          <a:fontRef idx="minor"/>
        </p:style>
        <p:txBody>
          <a:bodyPr lIns="90000" rIns="90000" tIns="264960" bIns="264960" anchor="ctr">
            <a:noAutofit/>
          </a:bodyPr>
          <a:p>
            <a:pPr algn="ctr">
              <a:lnSpc>
                <a:spcPct val="100000"/>
              </a:lnSpc>
              <a:tabLst>
                <a:tab algn="l" pos="0"/>
              </a:tabLst>
            </a:pPr>
            <a:endParaRPr b="0" lang="el-GR" sz="3000" spc="-1" strike="noStrike">
              <a:solidFill>
                <a:srgbClr val="434343"/>
              </a:solidFill>
              <a:latin typeface="Arial"/>
              <a:ea typeface="DejaVu Sans"/>
            </a:endParaRPr>
          </a:p>
        </p:txBody>
      </p:sp>
      <p:sp>
        <p:nvSpPr>
          <p:cNvPr id="398" name="Google Shape;225;p18"/>
          <p:cNvSpPr/>
          <p:nvPr/>
        </p:nvSpPr>
        <p:spPr>
          <a:xfrm>
            <a:off x="1362240" y="3295080"/>
            <a:ext cx="1524960" cy="303480"/>
          </a:xfrm>
          <a:prstGeom prst="rect">
            <a:avLst/>
          </a:prstGeom>
          <a:noFill/>
          <a:ln w="0">
            <a:noFill/>
          </a:ln>
        </p:spPr>
        <p:style>
          <a:lnRef idx="0"/>
          <a:fillRef idx="0"/>
          <a:effectRef idx="0"/>
          <a:fontRef idx="minor"/>
        </p:style>
        <p:txBody>
          <a:bodyPr lIns="90000" rIns="90000" tIns="303840" bIns="303840" anchor="ctr">
            <a:noAutofit/>
          </a:bodyPr>
          <a:p>
            <a:pPr>
              <a:lnSpc>
                <a:spcPct val="100000"/>
              </a:lnSpc>
            </a:pPr>
            <a:endParaRPr b="1" lang="el-GR" sz="1800" spc="-1" strike="noStrike">
              <a:solidFill>
                <a:srgbClr val="000000"/>
              </a:solidFill>
              <a:latin typeface="Arial"/>
              <a:ea typeface="DejaVu Sans"/>
            </a:endParaRPr>
          </a:p>
        </p:txBody>
      </p:sp>
      <p:sp>
        <p:nvSpPr>
          <p:cNvPr id="399" name="Google Shape;226;p18"/>
          <p:cNvSpPr/>
          <p:nvPr/>
        </p:nvSpPr>
        <p:spPr>
          <a:xfrm>
            <a:off x="3402720" y="3230640"/>
            <a:ext cx="2335680" cy="432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l-GR" sz="1200" spc="-1" strike="noStrike">
              <a:solidFill>
                <a:srgbClr val="000000"/>
              </a:solidFill>
              <a:latin typeface="Fira Sans"/>
              <a:ea typeface="Fira Sans"/>
            </a:endParaRPr>
          </a:p>
        </p:txBody>
      </p:sp>
      <p:grpSp>
        <p:nvGrpSpPr>
          <p:cNvPr id="400" name="Google Shape;227;p18"/>
          <p:cNvGrpSpPr/>
          <p:nvPr/>
        </p:nvGrpSpPr>
        <p:grpSpPr>
          <a:xfrm>
            <a:off x="674640" y="3277800"/>
            <a:ext cx="345600" cy="342720"/>
            <a:chOff x="674640" y="3277800"/>
            <a:chExt cx="345600" cy="342720"/>
          </a:xfrm>
        </p:grpSpPr>
        <p:sp>
          <p:nvSpPr>
            <p:cNvPr id="401" name="Google Shape;228;p18"/>
            <p:cNvSpPr/>
            <p:nvPr/>
          </p:nvSpPr>
          <p:spPr>
            <a:xfrm>
              <a:off x="674640" y="3399840"/>
              <a:ext cx="182880" cy="220680"/>
            </a:xfrm>
            <a:custGeom>
              <a:avLst/>
              <a:gdLst>
                <a:gd name="textAreaLeft" fmla="*/ 0 w 182880"/>
                <a:gd name="textAreaRight" fmla="*/ 185400 w 182880"/>
                <a:gd name="textAreaTop" fmla="*/ 0 h 220680"/>
                <a:gd name="textAreaBottom" fmla="*/ 223200 h 220680"/>
              </a:gdLst>
              <a:ahLst/>
              <a:rect l="textAreaLeft" t="textAreaTop" r="textAreaRight" b="textAreaBottom"/>
              <a:pathLst>
                <a:path w="6365" h="7656">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w="0">
              <a:noFill/>
            </a:ln>
          </p:spPr>
          <p:style>
            <a:lnRef idx="0"/>
            <a:fillRef idx="0"/>
            <a:effectRef idx="0"/>
            <a:fontRef idx="minor"/>
          </p:style>
          <p:txBody>
            <a:bodyPr lIns="90000" rIns="90000" tIns="223200" bIns="22320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402" name="Google Shape;229;p18"/>
            <p:cNvSpPr/>
            <p:nvPr/>
          </p:nvSpPr>
          <p:spPr>
            <a:xfrm>
              <a:off x="839160" y="3277800"/>
              <a:ext cx="181080" cy="179280"/>
            </a:xfrm>
            <a:custGeom>
              <a:avLst/>
              <a:gdLst>
                <a:gd name="textAreaLeft" fmla="*/ 0 w 181080"/>
                <a:gd name="textAreaRight" fmla="*/ 183600 w 181080"/>
                <a:gd name="textAreaTop" fmla="*/ 0 h 179280"/>
                <a:gd name="textAreaBottom" fmla="*/ 181800 h 179280"/>
              </a:gdLst>
              <a:ahLst/>
              <a:rect l="textAreaLeft" t="textAreaTop" r="textAreaRight" b="textAreaBottom"/>
              <a:pathLst>
                <a:path w="6302" h="6239">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w="0">
              <a:noFill/>
            </a:ln>
          </p:spPr>
          <p:style>
            <a:lnRef idx="0"/>
            <a:fillRef idx="0"/>
            <a:effectRef idx="0"/>
            <a:fontRef idx="minor"/>
          </p:style>
          <p:txBody>
            <a:bodyPr lIns="90000" rIns="90000" tIns="182160" bIns="18216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403" name="Google Shape;230;p18"/>
            <p:cNvSpPr/>
            <p:nvPr/>
          </p:nvSpPr>
          <p:spPr>
            <a:xfrm>
              <a:off x="919800" y="3328200"/>
              <a:ext cx="18720" cy="17640"/>
            </a:xfrm>
            <a:custGeom>
              <a:avLst/>
              <a:gdLst>
                <a:gd name="textAreaLeft" fmla="*/ 0 w 18720"/>
                <a:gd name="textAreaRight" fmla="*/ 21240 w 18720"/>
                <a:gd name="textAreaTop" fmla="*/ 0 h 17640"/>
                <a:gd name="textAreaBottom" fmla="*/ 20160 h 17640"/>
              </a:gdLst>
              <a:ahLst/>
              <a:rect l="textAreaLeft" t="textAreaTop" r="textAreaRight" b="textAreaBottom"/>
              <a:pathLst>
                <a:path w="726" h="695">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w="0">
              <a:noFill/>
            </a:ln>
          </p:spPr>
          <p:style>
            <a:lnRef idx="0"/>
            <a:fillRef idx="0"/>
            <a:effectRef idx="0"/>
            <a:fontRef idx="minor"/>
          </p:style>
          <p:txBody>
            <a:bodyPr lIns="90000" rIns="90000" tIns="20160" bIns="2016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404" name="Google Shape;231;p18"/>
            <p:cNvSpPr/>
            <p:nvPr/>
          </p:nvSpPr>
          <p:spPr>
            <a:xfrm>
              <a:off x="919800" y="3358440"/>
              <a:ext cx="18720" cy="59040"/>
            </a:xfrm>
            <a:custGeom>
              <a:avLst/>
              <a:gdLst>
                <a:gd name="textAreaLeft" fmla="*/ 0 w 18720"/>
                <a:gd name="textAreaRight" fmla="*/ 21240 w 18720"/>
                <a:gd name="textAreaTop" fmla="*/ 0 h 59040"/>
                <a:gd name="textAreaBottom" fmla="*/ 61560 h 59040"/>
              </a:gdLst>
              <a:ahLst/>
              <a:rect l="textAreaLeft" t="textAreaTop" r="textAreaRight" b="textAreaBottom"/>
              <a:pathLst>
                <a:path w="726" h="2112">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w="0">
              <a:noFill/>
            </a:ln>
          </p:spPr>
          <p:style>
            <a:lnRef idx="0"/>
            <a:fillRef idx="0"/>
            <a:effectRef idx="0"/>
            <a:fontRef idx="minor"/>
          </p:style>
          <p:txBody>
            <a:bodyPr lIns="90000" rIns="90000" tIns="61920" bIns="61920" anchor="ctr">
              <a:noAutofit/>
            </a:bodyPr>
            <a:p>
              <a:pPr>
                <a:lnSpc>
                  <a:spcPct val="100000"/>
                </a:lnSpc>
                <a:tabLst>
                  <a:tab algn="l" pos="0"/>
                </a:tabLst>
              </a:pPr>
              <a:endParaRPr b="0" lang="el-GR" sz="1800" spc="-1" strike="noStrike">
                <a:solidFill>
                  <a:srgbClr val="434343"/>
                </a:solidFill>
                <a:latin typeface="Arial"/>
                <a:ea typeface="DejaVu Sans"/>
              </a:endParaRPr>
            </a:p>
          </p:txBody>
        </p:sp>
      </p:grpSp>
      <p:sp>
        <p:nvSpPr>
          <p:cNvPr id="405" name="Google Shape;232;p18"/>
          <p:cNvSpPr/>
          <p:nvPr/>
        </p:nvSpPr>
        <p:spPr>
          <a:xfrm>
            <a:off x="712080" y="4182480"/>
            <a:ext cx="342720" cy="340920"/>
          </a:xfrm>
          <a:custGeom>
            <a:avLst/>
            <a:gdLst>
              <a:gd name="textAreaLeft" fmla="*/ 0 w 342720"/>
              <a:gd name="textAreaRight" fmla="*/ 345240 w 342720"/>
              <a:gd name="textAreaTop" fmla="*/ 0 h 340920"/>
              <a:gd name="textAreaBottom" fmla="*/ 343440 h 340920"/>
            </a:gdLst>
            <a:ahLst/>
            <a:rect l="textAreaLeft" t="textAreaTop" r="textAreaRight" b="textAreaBottom"/>
            <a:pathLst>
              <a:path w="11909" h="11847">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w="0">
            <a:noFill/>
          </a:ln>
        </p:spPr>
        <p:style>
          <a:lnRef idx="0"/>
          <a:fillRef idx="0"/>
          <a:effectRef idx="0"/>
          <a:fontRef idx="minor"/>
        </p:style>
        <p:txBody>
          <a:bodyPr lIns="90000" rIns="90000" tIns="343440" bIns="343440" anchor="ctr">
            <a:noAutofit/>
          </a:bodyPr>
          <a:p>
            <a:pPr>
              <a:lnSpc>
                <a:spcPct val="100000"/>
              </a:lnSpc>
              <a:tabLst>
                <a:tab algn="l" pos="0"/>
              </a:tabLst>
            </a:pPr>
            <a:endParaRPr b="0" lang="el-GR" sz="1800" spc="-1" strike="noStrike">
              <a:solidFill>
                <a:srgbClr val="434343"/>
              </a:solidFill>
              <a:latin typeface="Arial"/>
              <a:ea typeface="DejaVu Sans"/>
            </a:endParaRPr>
          </a:p>
        </p:txBody>
      </p:sp>
      <p:grpSp>
        <p:nvGrpSpPr>
          <p:cNvPr id="406" name="Google Shape;1352;p50"/>
          <p:cNvGrpSpPr/>
          <p:nvPr/>
        </p:nvGrpSpPr>
        <p:grpSpPr>
          <a:xfrm>
            <a:off x="705960" y="1563480"/>
            <a:ext cx="285480" cy="295200"/>
            <a:chOff x="705960" y="1563480"/>
            <a:chExt cx="285480" cy="295200"/>
          </a:xfrm>
        </p:grpSpPr>
        <p:sp>
          <p:nvSpPr>
            <p:cNvPr id="407" name="Google Shape;1353;p50"/>
            <p:cNvSpPr/>
            <p:nvPr/>
          </p:nvSpPr>
          <p:spPr>
            <a:xfrm>
              <a:off x="705960" y="1733760"/>
              <a:ext cx="120600" cy="124920"/>
            </a:xfrm>
            <a:custGeom>
              <a:avLst/>
              <a:gdLst>
                <a:gd name="textAreaLeft" fmla="*/ 0 w 120600"/>
                <a:gd name="textAreaRight" fmla="*/ 123120 w 120600"/>
                <a:gd name="textAreaTop" fmla="*/ 0 h 124920"/>
                <a:gd name="textAreaBottom" fmla="*/ 127440 h 124920"/>
              </a:gdLst>
              <a:ahLst/>
              <a:rect l="textAreaLeft" t="textAreaTop" r="textAreaRight" b="textAreaBottom"/>
              <a:pathLst>
                <a:path fill="none" w="7527" h="7526">
                  <a:moveTo>
                    <a:pt x="5992" y="0"/>
                  </a:moveTo>
                  <a:lnTo>
                    <a:pt x="537" y="6430"/>
                  </a:lnTo>
                  <a:lnTo>
                    <a:pt x="1" y="7526"/>
                  </a:lnTo>
                  <a:lnTo>
                    <a:pt x="1097" y="6990"/>
                  </a:lnTo>
                  <a:lnTo>
                    <a:pt x="7526" y="1534"/>
                  </a:lnTo>
                  <a:lnTo>
                    <a:pt x="5992" y="0"/>
                  </a:lnTo>
                  <a:close/>
                </a:path>
              </a:pathLst>
            </a:custGeom>
            <a:noFill/>
            <a:ln cap="rnd" w="12600">
              <a:solidFill>
                <a:srgbClr val="434343"/>
              </a:solidFill>
              <a:round/>
            </a:ln>
          </p:spPr>
          <p:style>
            <a:lnRef idx="0"/>
            <a:fillRef idx="0"/>
            <a:effectRef idx="0"/>
            <a:fontRef idx="minor"/>
          </p:style>
          <p:txBody>
            <a:bodyPr lIns="90000" rIns="90000" tIns="127440" bIns="127440" anchor="ctr">
              <a:noAutofit/>
            </a:bodyPr>
            <a:p>
              <a:pPr>
                <a:lnSpc>
                  <a:spcPct val="100000"/>
                </a:lnSpc>
                <a:tabLst>
                  <a:tab algn="l" pos="0"/>
                </a:tabLst>
              </a:pPr>
              <a:endParaRPr b="1" lang="el-GR" sz="1800" spc="-1" strike="noStrike">
                <a:solidFill>
                  <a:srgbClr val="60acb6"/>
                </a:solidFill>
                <a:latin typeface="Arial"/>
                <a:ea typeface="DejaVu Sans"/>
              </a:endParaRPr>
            </a:p>
          </p:txBody>
        </p:sp>
        <p:sp>
          <p:nvSpPr>
            <p:cNvPr id="408" name="Google Shape;1354;p50"/>
            <p:cNvSpPr/>
            <p:nvPr/>
          </p:nvSpPr>
          <p:spPr>
            <a:xfrm>
              <a:off x="878760" y="1563480"/>
              <a:ext cx="112680" cy="116640"/>
            </a:xfrm>
            <a:custGeom>
              <a:avLst/>
              <a:gdLst>
                <a:gd name="textAreaLeft" fmla="*/ 0 w 112680"/>
                <a:gd name="textAreaRight" fmla="*/ 115200 w 112680"/>
                <a:gd name="textAreaTop" fmla="*/ 0 h 116640"/>
                <a:gd name="textAreaBottom" fmla="*/ 119160 h 116640"/>
              </a:gdLst>
              <a:ahLst/>
              <a:rect l="textAreaLeft" t="textAreaTop" r="textAreaRight" b="textAreaBottom"/>
              <a:pathLst>
                <a:path fill="none" w="7039" h="704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w="12600">
              <a:solidFill>
                <a:srgbClr val="434343"/>
              </a:solidFill>
              <a:round/>
            </a:ln>
          </p:spPr>
          <p:style>
            <a:lnRef idx="0"/>
            <a:fillRef idx="0"/>
            <a:effectRef idx="0"/>
            <a:fontRef idx="minor"/>
          </p:style>
          <p:txBody>
            <a:bodyPr lIns="90000" rIns="90000" tIns="119520" bIns="119520" anchor="ctr">
              <a:noAutofit/>
            </a:bodyPr>
            <a:p>
              <a:pPr>
                <a:lnSpc>
                  <a:spcPct val="100000"/>
                </a:lnSpc>
                <a:tabLst>
                  <a:tab algn="l" pos="0"/>
                </a:tabLst>
              </a:pPr>
              <a:endParaRPr b="1" lang="el-GR" sz="1800" spc="-1" strike="noStrike">
                <a:solidFill>
                  <a:srgbClr val="60acb6"/>
                </a:solidFill>
                <a:latin typeface="Arial"/>
                <a:ea typeface="DejaVu Sans"/>
              </a:endParaRPr>
            </a:p>
          </p:txBody>
        </p:sp>
        <p:sp>
          <p:nvSpPr>
            <p:cNvPr id="409" name="Google Shape;1355;p50"/>
            <p:cNvSpPr/>
            <p:nvPr/>
          </p:nvSpPr>
          <p:spPr>
            <a:xfrm>
              <a:off x="750960" y="1609200"/>
              <a:ext cx="196200" cy="202680"/>
            </a:xfrm>
            <a:custGeom>
              <a:avLst/>
              <a:gdLst>
                <a:gd name="textAreaLeft" fmla="*/ 0 w 196200"/>
                <a:gd name="textAreaRight" fmla="*/ 198720 w 196200"/>
                <a:gd name="textAreaTop" fmla="*/ 0 h 202680"/>
                <a:gd name="textAreaBottom" fmla="*/ 205200 h 202680"/>
              </a:gdLst>
              <a:ahLst/>
              <a:rect l="textAreaLeft" t="textAreaTop" r="textAreaRight" b="textAreaBottom"/>
              <a:pathLst>
                <a:path fill="none" w="12130" h="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w="12600">
              <a:solidFill>
                <a:srgbClr val="434343"/>
              </a:solidFill>
              <a:round/>
            </a:ln>
          </p:spPr>
          <p:style>
            <a:lnRef idx="0"/>
            <a:fillRef idx="0"/>
            <a:effectRef idx="0"/>
            <a:fontRef idx="minor"/>
          </p:style>
          <p:txBody>
            <a:bodyPr lIns="90000" rIns="90000" tIns="205200" bIns="205200" anchor="ctr">
              <a:noAutofit/>
            </a:bodyPr>
            <a:p>
              <a:pPr>
                <a:lnSpc>
                  <a:spcPct val="100000"/>
                </a:lnSpc>
                <a:tabLst>
                  <a:tab algn="l" pos="0"/>
                </a:tabLst>
              </a:pPr>
              <a:endParaRPr b="1" lang="el-GR" sz="1800" spc="-1" strike="noStrike">
                <a:solidFill>
                  <a:srgbClr val="60acb6"/>
                </a:solidFill>
                <a:latin typeface="Arial"/>
                <a:ea typeface="DejaVu Sans"/>
              </a:endParaRPr>
            </a:p>
          </p:txBody>
        </p:sp>
        <p:sp>
          <p:nvSpPr>
            <p:cNvPr id="410" name="Google Shape;1356;p50"/>
            <p:cNvSpPr/>
            <p:nvPr/>
          </p:nvSpPr>
          <p:spPr>
            <a:xfrm>
              <a:off x="842040" y="1637280"/>
              <a:ext cx="30240" cy="31320"/>
            </a:xfrm>
            <a:custGeom>
              <a:avLst/>
              <a:gdLst>
                <a:gd name="textAreaLeft" fmla="*/ 0 w 30240"/>
                <a:gd name="textAreaRight" fmla="*/ 32760 w 30240"/>
                <a:gd name="textAreaTop" fmla="*/ 0 h 31320"/>
                <a:gd name="textAreaBottom" fmla="*/ 33840 h 31320"/>
              </a:gdLst>
              <a:ahLst/>
              <a:rect l="textAreaLeft" t="textAreaTop" r="textAreaRight" b="textAreaBottom"/>
              <a:pathLst>
                <a:path fill="none" w="1998" h="1998">
                  <a:moveTo>
                    <a:pt x="1" y="1997"/>
                  </a:moveTo>
                  <a:lnTo>
                    <a:pt x="1998" y="0"/>
                  </a:lnTo>
                </a:path>
              </a:pathLst>
            </a:custGeom>
            <a:noFill/>
            <a:ln cap="rnd" w="12600">
              <a:solidFill>
                <a:srgbClr val="434343"/>
              </a:solidFill>
              <a:round/>
            </a:ln>
          </p:spPr>
          <p:style>
            <a:lnRef idx="0"/>
            <a:fillRef idx="0"/>
            <a:effectRef idx="0"/>
            <a:fontRef idx="minor"/>
          </p:style>
          <p:txBody>
            <a:bodyPr lIns="90000" rIns="90000" tIns="33840" bIns="33840" anchor="ctr">
              <a:noAutofit/>
            </a:bodyPr>
            <a:p>
              <a:pPr>
                <a:lnSpc>
                  <a:spcPct val="100000"/>
                </a:lnSpc>
                <a:tabLst>
                  <a:tab algn="l" pos="0"/>
                </a:tabLst>
              </a:pPr>
              <a:endParaRPr b="1" lang="el-GR" sz="1800" spc="-1" strike="noStrike">
                <a:solidFill>
                  <a:srgbClr val="60acb6"/>
                </a:solidFill>
                <a:latin typeface="Arial"/>
                <a:ea typeface="DejaVu Sans"/>
              </a:endParaRPr>
            </a:p>
          </p:txBody>
        </p:sp>
      </p:grpSp>
      <p:sp>
        <p:nvSpPr>
          <p:cNvPr id="411" name="Google Shape;1437;p50"/>
          <p:cNvSpPr/>
          <p:nvPr/>
        </p:nvSpPr>
        <p:spPr>
          <a:xfrm>
            <a:off x="705960" y="2427840"/>
            <a:ext cx="290880" cy="290880"/>
          </a:xfrm>
          <a:custGeom>
            <a:avLst/>
            <a:gdLst>
              <a:gd name="textAreaLeft" fmla="*/ 0 w 290880"/>
              <a:gd name="textAreaRight" fmla="*/ 293400 w 290880"/>
              <a:gd name="textAreaTop" fmla="*/ 0 h 290880"/>
              <a:gd name="textAreaBottom" fmla="*/ 293400 h 290880"/>
            </a:gdLst>
            <a:ahLst/>
            <a:rect l="textAreaLeft" t="textAreaTop" r="textAreaRight" b="textAreaBottom"/>
            <a:pathLst>
              <a:path fill="none" w="13956" h="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w="12600">
            <a:solidFill>
              <a:srgbClr val="434343"/>
            </a:solidFill>
            <a:round/>
          </a:ln>
        </p:spPr>
        <p:style>
          <a:lnRef idx="0"/>
          <a:fillRef idx="0"/>
          <a:effectRef idx="0"/>
          <a:fontRef idx="minor"/>
        </p:style>
        <p:txBody>
          <a:bodyPr lIns="90000" rIns="90000" tIns="293760" bIns="293760" anchor="ctr">
            <a:noAutofit/>
          </a:bodyPr>
          <a:p>
            <a:pPr>
              <a:lnSpc>
                <a:spcPct val="100000"/>
              </a:lnSpc>
              <a:tabLst>
                <a:tab algn="l" pos="0"/>
              </a:tabLst>
            </a:pPr>
            <a:endParaRPr b="0" lang="el-GR" sz="1800" spc="-1" strike="noStrike">
              <a:solidFill>
                <a:srgbClr val="434343"/>
              </a:solidFill>
              <a:latin typeface="Arial"/>
              <a:ea typeface="DejaVu Sans"/>
            </a:endParaRPr>
          </a:p>
        </p:txBody>
      </p:sp>
      <p:sp>
        <p:nvSpPr>
          <p:cNvPr id="412" name="66 - TextBox"/>
          <p:cNvSpPr/>
          <p:nvPr/>
        </p:nvSpPr>
        <p:spPr>
          <a:xfrm>
            <a:off x="1209600" y="1356840"/>
            <a:ext cx="2405880" cy="729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chemeClr val="accent1">
                    <a:lumMod val="20000"/>
                    <a:lumOff val="80000"/>
                  </a:schemeClr>
                </a:solidFill>
                <a:latin typeface="Arvo"/>
                <a:ea typeface="Barlow Condensed SemiBold"/>
              </a:rPr>
              <a:t>Particle Swarm Optimization </a:t>
            </a:r>
            <a:endParaRPr b="0" lang="el-GR" sz="1400" spc="-1" strike="noStrike">
              <a:solidFill>
                <a:srgbClr val="000000"/>
              </a:solidFill>
              <a:latin typeface="Arial"/>
            </a:endParaRPr>
          </a:p>
          <a:p>
            <a:pPr>
              <a:lnSpc>
                <a:spcPct val="100000"/>
              </a:lnSpc>
            </a:pPr>
            <a:r>
              <a:rPr b="1" lang="en-US" sz="1400" spc="-1" strike="noStrike">
                <a:solidFill>
                  <a:schemeClr val="accent1">
                    <a:lumMod val="20000"/>
                    <a:lumOff val="80000"/>
                  </a:schemeClr>
                </a:solidFill>
                <a:latin typeface="Arvo"/>
                <a:ea typeface="Barlow Condensed SemiBold"/>
              </a:rPr>
              <a:t>(PSO)</a:t>
            </a:r>
            <a:r>
              <a:rPr b="0" lang="en-US" sz="1400" spc="-1" strike="noStrike">
                <a:solidFill>
                  <a:schemeClr val="accent1">
                    <a:lumMod val="20000"/>
                    <a:lumOff val="80000"/>
                  </a:schemeClr>
                </a:solidFill>
                <a:latin typeface="Arvo"/>
                <a:ea typeface="Barlow Condensed SemiBold"/>
              </a:rPr>
              <a:t> </a:t>
            </a:r>
            <a:endParaRPr b="0" lang="el-GR" sz="1400" spc="-1" strike="noStrike">
              <a:solidFill>
                <a:srgbClr val="000000"/>
              </a:solidFill>
              <a:latin typeface="Arial"/>
            </a:endParaRPr>
          </a:p>
        </p:txBody>
      </p:sp>
      <p:sp>
        <p:nvSpPr>
          <p:cNvPr id="413" name="374 - TextBox"/>
          <p:cNvSpPr/>
          <p:nvPr/>
        </p:nvSpPr>
        <p:spPr>
          <a:xfrm>
            <a:off x="1175400" y="2302560"/>
            <a:ext cx="1955160" cy="592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400" spc="-1" strike="noStrike">
                <a:solidFill>
                  <a:schemeClr val="accent1">
                    <a:lumMod val="20000"/>
                    <a:lumOff val="80000"/>
                  </a:schemeClr>
                </a:solidFill>
                <a:latin typeface="Arvo"/>
                <a:ea typeface="Barlow Condensed SemiBold"/>
              </a:rPr>
              <a:t>Multi-Objective NSGA</a:t>
            </a:r>
            <a:endParaRPr b="0" lang="el-GR" sz="1400" spc="-1" strike="noStrike">
              <a:solidFill>
                <a:srgbClr val="000000"/>
              </a:solidFill>
              <a:latin typeface="Arial"/>
            </a:endParaRPr>
          </a:p>
        </p:txBody>
      </p:sp>
      <p:sp>
        <p:nvSpPr>
          <p:cNvPr id="414" name="375 - TextBox"/>
          <p:cNvSpPr/>
          <p:nvPr/>
        </p:nvSpPr>
        <p:spPr>
          <a:xfrm>
            <a:off x="1175400" y="3257640"/>
            <a:ext cx="1729080" cy="34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l-GR" sz="1400" spc="-1" strike="noStrike">
                <a:solidFill>
                  <a:schemeClr val="accent1">
                    <a:lumMod val="20000"/>
                    <a:lumOff val="80000"/>
                  </a:schemeClr>
                </a:solidFill>
                <a:latin typeface="Arvo"/>
                <a:ea typeface="Barlow Condensed SemiBold"/>
              </a:rPr>
              <a:t>Αναζήτηση</a:t>
            </a:r>
            <a:r>
              <a:rPr b="1" lang="el-GR" sz="1400" spc="-1" strike="noStrike">
                <a:solidFill>
                  <a:srgbClr val="ffffff"/>
                </a:solidFill>
                <a:latin typeface="Fira Sans Extra Condensed Medium"/>
                <a:ea typeface="Fira Sans Extra Condensed Medium"/>
              </a:rPr>
              <a:t> </a:t>
            </a:r>
            <a:r>
              <a:rPr b="1" lang="en-US" sz="1400" spc="-1" strike="noStrike">
                <a:solidFill>
                  <a:schemeClr val="accent1">
                    <a:lumMod val="20000"/>
                    <a:lumOff val="80000"/>
                  </a:schemeClr>
                </a:solidFill>
                <a:latin typeface="Arvo"/>
                <a:ea typeface="Barlow Condensed SemiBold"/>
              </a:rPr>
              <a:t>Tabu</a:t>
            </a:r>
            <a:endParaRPr b="0" lang="el-GR" sz="1400" spc="-1" strike="noStrike">
              <a:solidFill>
                <a:srgbClr val="000000"/>
              </a:solidFill>
              <a:latin typeface="Arial"/>
            </a:endParaRPr>
          </a:p>
        </p:txBody>
      </p:sp>
      <p:sp>
        <p:nvSpPr>
          <p:cNvPr id="415" name="376 - TextBox"/>
          <p:cNvSpPr/>
          <p:nvPr/>
        </p:nvSpPr>
        <p:spPr>
          <a:xfrm>
            <a:off x="1109160" y="3840120"/>
            <a:ext cx="2759400" cy="1047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l-GR" sz="1400" spc="-1" strike="noStrike">
              <a:solidFill>
                <a:srgbClr val="000000"/>
              </a:solidFill>
              <a:latin typeface="Arial"/>
            </a:endParaRPr>
          </a:p>
          <a:p>
            <a:pPr>
              <a:lnSpc>
                <a:spcPct val="100000"/>
              </a:lnSpc>
            </a:pPr>
            <a:r>
              <a:rPr b="1" lang="en" sz="1400" spc="-1" strike="noStrike">
                <a:solidFill>
                  <a:srgbClr val="e9e6e1"/>
                </a:solidFill>
                <a:latin typeface="Arvo"/>
                <a:ea typeface="Barlow Condensed SemiBold"/>
              </a:rPr>
              <a:t>Ant </a:t>
            </a:r>
            <a:r>
              <a:rPr b="1" lang="en" sz="1400" spc="-1" strike="noStrike">
                <a:solidFill>
                  <a:schemeClr val="accent1">
                    <a:lumMod val="20000"/>
                    <a:lumOff val="80000"/>
                  </a:schemeClr>
                </a:solidFill>
                <a:latin typeface="Arvo"/>
                <a:ea typeface="Barlow Condensed SemiBold"/>
              </a:rPr>
              <a:t>Colony</a:t>
            </a:r>
            <a:r>
              <a:rPr b="1" lang="en" sz="1400" spc="-1" strike="noStrike">
                <a:solidFill>
                  <a:srgbClr val="e9e6e1"/>
                </a:solidFill>
                <a:latin typeface="Barlow Condensed SemiBold"/>
                <a:ea typeface="Barlow Condensed SemiBold"/>
              </a:rPr>
              <a:t> </a:t>
            </a:r>
            <a:endParaRPr b="0" lang="el-GR" sz="1400" spc="-1" strike="noStrike">
              <a:solidFill>
                <a:srgbClr val="000000"/>
              </a:solidFill>
              <a:latin typeface="Arial"/>
            </a:endParaRPr>
          </a:p>
          <a:p>
            <a:pPr>
              <a:lnSpc>
                <a:spcPct val="100000"/>
              </a:lnSpc>
            </a:pPr>
            <a:r>
              <a:rPr b="1" lang="en" sz="1400" spc="-1" strike="noStrike">
                <a:solidFill>
                  <a:schemeClr val="accent1">
                    <a:lumMod val="20000"/>
                    <a:lumOff val="80000"/>
                  </a:schemeClr>
                </a:solidFill>
                <a:latin typeface="Arvo"/>
                <a:ea typeface="Barlow Condensed SemiBold"/>
              </a:rPr>
              <a:t>Optimization</a:t>
            </a:r>
            <a:r>
              <a:rPr b="1" lang="en" sz="1400" spc="-1" strike="noStrike">
                <a:solidFill>
                  <a:srgbClr val="e9e6e1"/>
                </a:solidFill>
                <a:latin typeface="Barlow Condensed SemiBold"/>
                <a:ea typeface="Barlow Condensed SemiBold"/>
              </a:rPr>
              <a:t> (</a:t>
            </a:r>
            <a:r>
              <a:rPr b="1" lang="en" sz="1400" spc="-1" strike="noStrike">
                <a:solidFill>
                  <a:schemeClr val="accent1">
                    <a:lumMod val="20000"/>
                    <a:lumOff val="80000"/>
                  </a:schemeClr>
                </a:solidFill>
                <a:latin typeface="Arvo"/>
                <a:ea typeface="Barlow Condensed SemiBold"/>
              </a:rPr>
              <a:t>ACO</a:t>
            </a:r>
            <a:r>
              <a:rPr b="1" lang="en" sz="1400" spc="-1" strike="noStrike">
                <a:solidFill>
                  <a:srgbClr val="e9e6e1"/>
                </a:solidFill>
                <a:latin typeface="Barlow Condensed SemiBold"/>
                <a:ea typeface="Barlow Condensed SemiBold"/>
              </a:rPr>
              <a:t>)</a:t>
            </a:r>
            <a:endParaRPr b="0" lang="el-GR" sz="1400" spc="-1" strike="noStrike">
              <a:solidFill>
                <a:srgbClr val="000000"/>
              </a:solidFill>
              <a:latin typeface="Arial"/>
            </a:endParaRPr>
          </a:p>
          <a:p>
            <a:pPr>
              <a:lnSpc>
                <a:spcPct val="100000"/>
              </a:lnSpc>
            </a:pPr>
            <a:endParaRPr b="0" lang="el-G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Google Shape;3044;p88"/>
          <p:cNvSpPr/>
          <p:nvPr/>
        </p:nvSpPr>
        <p:spPr>
          <a:xfrm>
            <a:off x="3520440" y="1154160"/>
            <a:ext cx="654840" cy="654840"/>
          </a:xfrm>
          <a:prstGeom prst="ellipse">
            <a:avLst/>
          </a:pr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000000"/>
              </a:solidFill>
              <a:latin typeface="Arial"/>
              <a:ea typeface="DejaVu Sans"/>
            </a:endParaRPr>
          </a:p>
        </p:txBody>
      </p:sp>
      <p:sp>
        <p:nvSpPr>
          <p:cNvPr id="417" name="Google Shape;3045;p88"/>
          <p:cNvSpPr/>
          <p:nvPr/>
        </p:nvSpPr>
        <p:spPr>
          <a:xfrm>
            <a:off x="3588120" y="1222920"/>
            <a:ext cx="514800" cy="514800"/>
          </a:xfrm>
          <a:custGeom>
            <a:avLst/>
            <a:gdLst>
              <a:gd name="textAreaLeft" fmla="*/ 0 w 514800"/>
              <a:gd name="textAreaRight" fmla="*/ 518400 w 514800"/>
              <a:gd name="textAreaTop" fmla="*/ 0 h 514800"/>
              <a:gd name="textAreaBottom" fmla="*/ 518400 h 514800"/>
            </a:gdLst>
            <a:ahLst/>
            <a:rect l="textAreaLeft" t="textAreaTop" r="textAreaRight" b="textAreaBottom"/>
            <a:pathLst>
              <a:path w="14713" h="14738">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l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000000"/>
              </a:solidFill>
              <a:latin typeface="Arial"/>
              <a:ea typeface="DejaVu Sans"/>
            </a:endParaRPr>
          </a:p>
        </p:txBody>
      </p:sp>
      <p:sp>
        <p:nvSpPr>
          <p:cNvPr id="418" name="Google Shape;3046;p88"/>
          <p:cNvSpPr/>
          <p:nvPr/>
        </p:nvSpPr>
        <p:spPr>
          <a:xfrm>
            <a:off x="3521160" y="2271240"/>
            <a:ext cx="654840" cy="654840"/>
          </a:xfrm>
          <a:prstGeom prst="ellipse">
            <a:avLst/>
          </a:pr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000000"/>
              </a:solidFill>
              <a:latin typeface="Arial"/>
              <a:ea typeface="DejaVu Sans"/>
            </a:endParaRPr>
          </a:p>
        </p:txBody>
      </p:sp>
      <p:sp>
        <p:nvSpPr>
          <p:cNvPr id="419" name="Google Shape;3047;p88"/>
          <p:cNvSpPr/>
          <p:nvPr/>
        </p:nvSpPr>
        <p:spPr>
          <a:xfrm>
            <a:off x="3521160" y="3388680"/>
            <a:ext cx="654840" cy="654840"/>
          </a:xfrm>
          <a:prstGeom prst="ellipse">
            <a:avLst/>
          </a:prstGeom>
          <a:solidFill>
            <a:schemeClr val="accen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000000"/>
              </a:solidFill>
              <a:latin typeface="Arial"/>
              <a:ea typeface="DejaVu Sans"/>
            </a:endParaRPr>
          </a:p>
        </p:txBody>
      </p:sp>
      <p:sp>
        <p:nvSpPr>
          <p:cNvPr id="420" name="Google Shape;3048;p88"/>
          <p:cNvSpPr/>
          <p:nvPr/>
        </p:nvSpPr>
        <p:spPr>
          <a:xfrm>
            <a:off x="3588120" y="2340720"/>
            <a:ext cx="514800" cy="514800"/>
          </a:xfrm>
          <a:custGeom>
            <a:avLst/>
            <a:gdLst>
              <a:gd name="textAreaLeft" fmla="*/ 0 w 514800"/>
              <a:gd name="textAreaRight" fmla="*/ 518400 w 514800"/>
              <a:gd name="textAreaTop" fmla="*/ 0 h 514800"/>
              <a:gd name="textAreaBottom" fmla="*/ 518400 h 514800"/>
            </a:gdLst>
            <a:ahLst/>
            <a:rect l="textAreaLeft" t="textAreaTop" r="textAreaRight" b="textAreaBottom"/>
            <a:pathLst>
              <a:path w="14713" h="14738">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6"/>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000000"/>
              </a:solidFill>
              <a:latin typeface="Arial"/>
              <a:ea typeface="DejaVu Sans"/>
            </a:endParaRPr>
          </a:p>
        </p:txBody>
      </p:sp>
      <p:sp>
        <p:nvSpPr>
          <p:cNvPr id="421" name="Google Shape;3049;p88"/>
          <p:cNvSpPr/>
          <p:nvPr/>
        </p:nvSpPr>
        <p:spPr>
          <a:xfrm>
            <a:off x="3588120" y="3458160"/>
            <a:ext cx="514800" cy="514800"/>
          </a:xfrm>
          <a:custGeom>
            <a:avLst/>
            <a:gdLst>
              <a:gd name="textAreaLeft" fmla="*/ 0 w 514800"/>
              <a:gd name="textAreaRight" fmla="*/ 518400 w 514800"/>
              <a:gd name="textAreaTop" fmla="*/ 0 h 514800"/>
              <a:gd name="textAreaBottom" fmla="*/ 518400 h 514800"/>
            </a:gdLst>
            <a:ahLst/>
            <a:rect l="textAreaLeft" t="textAreaTop" r="textAreaRight" b="textAreaBottom"/>
            <a:pathLst>
              <a:path w="14713" h="14738">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2"/>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000000"/>
              </a:solidFill>
              <a:latin typeface="Arial"/>
              <a:ea typeface="DejaVu Sans"/>
            </a:endParaRPr>
          </a:p>
        </p:txBody>
      </p:sp>
      <p:sp>
        <p:nvSpPr>
          <p:cNvPr id="422" name="Google Shape;3051;p88"/>
          <p:cNvSpPr/>
          <p:nvPr/>
        </p:nvSpPr>
        <p:spPr>
          <a:xfrm>
            <a:off x="971640" y="2355840"/>
            <a:ext cx="2341080" cy="3938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1" lang="en" sz="2000" spc="-1" strike="noStrike">
                <a:solidFill>
                  <a:schemeClr val="dk1"/>
                </a:solidFill>
                <a:latin typeface="Barlow Condensed SemiBold"/>
                <a:ea typeface="Barlow Condensed SemiBold"/>
              </a:rPr>
              <a:t>CalcPathDistance</a:t>
            </a:r>
            <a:endParaRPr b="0" lang="el-GR" sz="2000" spc="-1" strike="noStrike">
              <a:solidFill>
                <a:srgbClr val="000000"/>
              </a:solidFill>
              <a:latin typeface="Arial"/>
            </a:endParaRPr>
          </a:p>
          <a:p>
            <a:pPr algn="r">
              <a:lnSpc>
                <a:spcPct val="100000"/>
              </a:lnSpc>
              <a:tabLst>
                <a:tab algn="l" pos="0"/>
              </a:tabLst>
            </a:pPr>
            <a:r>
              <a:rPr b="1" lang="en" sz="2000" spc="-1" strike="noStrike">
                <a:solidFill>
                  <a:schemeClr val="dk1"/>
                </a:solidFill>
                <a:latin typeface="Barlow Condensed SemiBold"/>
                <a:ea typeface="Barlow Condensed SemiBold"/>
              </a:rPr>
              <a:t>(G, path)</a:t>
            </a:r>
            <a:endParaRPr b="0" lang="el-GR" sz="2000" spc="-1" strike="noStrike">
              <a:solidFill>
                <a:srgbClr val="000000"/>
              </a:solidFill>
              <a:latin typeface="Arial"/>
            </a:endParaRPr>
          </a:p>
        </p:txBody>
      </p:sp>
      <p:sp>
        <p:nvSpPr>
          <p:cNvPr id="423" name="Google Shape;3052;p88"/>
          <p:cNvSpPr/>
          <p:nvPr/>
        </p:nvSpPr>
        <p:spPr>
          <a:xfrm>
            <a:off x="1118160" y="4448520"/>
            <a:ext cx="5779440" cy="57420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n" sz="1400" spc="-1" strike="noStrike">
                <a:solidFill>
                  <a:schemeClr val="accent4"/>
                </a:solidFill>
                <a:latin typeface="Arvo"/>
                <a:ea typeface="Arvo"/>
              </a:rPr>
              <a:t>Την μεγαλύτερη επιρροή έχουν οι παράμετροι </a:t>
            </a:r>
            <a:endParaRPr b="0" lang="el-GR" sz="1400" spc="-1" strike="noStrike">
              <a:solidFill>
                <a:srgbClr val="000000"/>
              </a:solidFill>
              <a:latin typeface="Arial"/>
            </a:endParaRPr>
          </a:p>
          <a:p>
            <a:pPr>
              <a:lnSpc>
                <a:spcPct val="100000"/>
              </a:lnSpc>
              <a:tabLst>
                <a:tab algn="l" pos="0"/>
              </a:tabLst>
            </a:pPr>
            <a:r>
              <a:rPr b="0" lang="en" sz="1400" spc="-1" strike="noStrike">
                <a:solidFill>
                  <a:schemeClr val="accent4"/>
                </a:solidFill>
                <a:latin typeface="Arvo"/>
                <a:ea typeface="Arvo"/>
              </a:rPr>
              <a:t>G, size, pop_size και gen_limit </a:t>
            </a:r>
            <a:endParaRPr b="0" lang="el-GR" sz="1400" spc="-1" strike="noStrike">
              <a:solidFill>
                <a:srgbClr val="000000"/>
              </a:solidFill>
              <a:latin typeface="Arial"/>
            </a:endParaRPr>
          </a:p>
        </p:txBody>
      </p:sp>
      <p:sp>
        <p:nvSpPr>
          <p:cNvPr id="424" name="Google Shape;3053;p88"/>
          <p:cNvSpPr/>
          <p:nvPr/>
        </p:nvSpPr>
        <p:spPr>
          <a:xfrm>
            <a:off x="5757120" y="1045800"/>
            <a:ext cx="1908720" cy="3938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 sz="2000" spc="-1" strike="noStrike">
                <a:solidFill>
                  <a:schemeClr val="dk1"/>
                </a:solidFill>
                <a:latin typeface="Barlow Condensed SemiBold"/>
                <a:ea typeface="Barlow Condensed SemiBold"/>
              </a:rPr>
              <a:t>calcDistances(points, size)</a:t>
            </a:r>
            <a:endParaRPr b="0" lang="el-GR" sz="2000" spc="-1" strike="noStrike">
              <a:solidFill>
                <a:srgbClr val="000000"/>
              </a:solidFill>
              <a:latin typeface="Arial"/>
            </a:endParaRPr>
          </a:p>
        </p:txBody>
      </p:sp>
      <p:sp>
        <p:nvSpPr>
          <p:cNvPr id="425" name="PlaceHolder 1"/>
          <p:cNvSpPr>
            <a:spLocks noGrp="1"/>
          </p:cNvSpPr>
          <p:nvPr>
            <p:ph type="title"/>
          </p:nvPr>
        </p:nvSpPr>
        <p:spPr>
          <a:xfrm>
            <a:off x="771120" y="339480"/>
            <a:ext cx="8046720" cy="574200"/>
          </a:xfrm>
          <a:prstGeom prst="rect">
            <a:avLst/>
          </a:prstGeom>
          <a:noFill/>
          <a:ln w="0">
            <a:noFill/>
          </a:ln>
        </p:spPr>
        <p:txBody>
          <a:bodyPr lIns="90000" rIns="90000" tIns="91440" bIns="91440" anchor="b">
            <a:noAutofit/>
          </a:bodyPr>
          <a:p>
            <a:pPr indent="0">
              <a:lnSpc>
                <a:spcPct val="80000"/>
              </a:lnSpc>
              <a:buNone/>
              <a:tabLst>
                <a:tab algn="l" pos="0"/>
              </a:tabLst>
            </a:pPr>
            <a:r>
              <a:rPr b="1" lang="en" sz="3000" spc="-1" strike="noStrike">
                <a:solidFill>
                  <a:schemeClr val="dk1"/>
                </a:solidFill>
                <a:latin typeface="Barlow Condensed SemiBold"/>
                <a:ea typeface="Barlow Condensed SemiBold"/>
              </a:rPr>
              <a:t>Συναρτήσεις που χρησιμοποιήθηκαν</a:t>
            </a:r>
            <a:endParaRPr b="0" lang="el-GR" sz="3000" spc="-1" strike="noStrike">
              <a:solidFill>
                <a:srgbClr val="000000"/>
              </a:solidFill>
              <a:latin typeface="Arial"/>
            </a:endParaRPr>
          </a:p>
        </p:txBody>
      </p:sp>
      <p:sp>
        <p:nvSpPr>
          <p:cNvPr id="426" name="Google Shape;3056;p88"/>
          <p:cNvSpPr/>
          <p:nvPr/>
        </p:nvSpPr>
        <p:spPr>
          <a:xfrm>
            <a:off x="539640" y="1203480"/>
            <a:ext cx="2822760" cy="3938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1" lang="en" sz="2000" spc="-1" strike="noStrike">
                <a:solidFill>
                  <a:schemeClr val="dk1"/>
                </a:solidFill>
                <a:latin typeface="Barlow Condensed SemiBold"/>
                <a:ea typeface="Barlow Condensed SemiBold"/>
              </a:rPr>
              <a:t>readPoints(filename)</a:t>
            </a:r>
            <a:endParaRPr b="0" lang="el-GR" sz="2000" spc="-1" strike="noStrike">
              <a:solidFill>
                <a:srgbClr val="000000"/>
              </a:solidFill>
              <a:latin typeface="Arial"/>
            </a:endParaRPr>
          </a:p>
        </p:txBody>
      </p:sp>
      <p:sp>
        <p:nvSpPr>
          <p:cNvPr id="427" name="Google Shape;3058;p88"/>
          <p:cNvSpPr/>
          <p:nvPr/>
        </p:nvSpPr>
        <p:spPr>
          <a:xfrm>
            <a:off x="1187640" y="3579840"/>
            <a:ext cx="2125080" cy="3938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1" lang="en" sz="2000" spc="-1" strike="noStrike">
                <a:solidFill>
                  <a:schemeClr val="dk1"/>
                </a:solidFill>
                <a:latin typeface="Barlow Condensed SemiBold"/>
                <a:ea typeface="Barlow Condensed SemiBold"/>
              </a:rPr>
              <a:t>mutation(path)</a:t>
            </a:r>
            <a:endParaRPr b="0" lang="el-GR" sz="2000" spc="-1" strike="noStrike">
              <a:solidFill>
                <a:srgbClr val="000000"/>
              </a:solidFill>
              <a:latin typeface="Arial"/>
            </a:endParaRPr>
          </a:p>
        </p:txBody>
      </p:sp>
      <p:cxnSp>
        <p:nvCxnSpPr>
          <p:cNvPr id="428" name="Google Shape;3059;p88"/>
          <p:cNvCxnSpPr/>
          <p:nvPr/>
        </p:nvCxnSpPr>
        <p:spPr>
          <a:xfrm>
            <a:off x="4179600" y="1482840"/>
            <a:ext cx="816480" cy="4320"/>
          </a:xfrm>
          <a:prstGeom prst="bentConnector3">
            <a:avLst>
              <a:gd name="adj1" fmla="val 50022"/>
            </a:avLst>
          </a:prstGeom>
          <a:ln w="19050">
            <a:solidFill>
              <a:srgbClr val="0c2e3a"/>
            </a:solidFill>
            <a:round/>
          </a:ln>
        </p:spPr>
      </p:cxnSp>
      <p:cxnSp>
        <p:nvCxnSpPr>
          <p:cNvPr id="429" name="Google Shape;3060;p88"/>
          <p:cNvCxnSpPr/>
          <p:nvPr/>
        </p:nvCxnSpPr>
        <p:spPr>
          <a:xfrm>
            <a:off x="4179600" y="2600280"/>
            <a:ext cx="816480" cy="4320"/>
          </a:xfrm>
          <a:prstGeom prst="bentConnector3">
            <a:avLst>
              <a:gd name="adj1" fmla="val 50022"/>
            </a:avLst>
          </a:prstGeom>
          <a:ln w="19050">
            <a:solidFill>
              <a:srgbClr val="0c2e3a"/>
            </a:solidFill>
            <a:round/>
          </a:ln>
        </p:spPr>
      </p:cxnSp>
      <p:cxnSp>
        <p:nvCxnSpPr>
          <p:cNvPr id="430" name="Google Shape;3061;p88"/>
          <p:cNvCxnSpPr/>
          <p:nvPr/>
        </p:nvCxnSpPr>
        <p:spPr>
          <a:xfrm>
            <a:off x="4179240" y="3717720"/>
            <a:ext cx="816840" cy="4320"/>
          </a:xfrm>
          <a:prstGeom prst="bentConnector3">
            <a:avLst>
              <a:gd name="adj1" fmla="val 50000"/>
            </a:avLst>
          </a:prstGeom>
          <a:ln w="19050">
            <a:solidFill>
              <a:srgbClr val="0c2e3a"/>
            </a:solidFill>
            <a:round/>
          </a:ln>
        </p:spPr>
      </p:cxnSp>
      <p:sp>
        <p:nvSpPr>
          <p:cNvPr id="431" name="Google Shape;3063;p88"/>
          <p:cNvSpPr/>
          <p:nvPr/>
        </p:nvSpPr>
        <p:spPr>
          <a:xfrm>
            <a:off x="5806800" y="2355840"/>
            <a:ext cx="2507040" cy="3938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 sz="2000" spc="-1" strike="noStrike">
                <a:solidFill>
                  <a:schemeClr val="dk1"/>
                </a:solidFill>
                <a:latin typeface="Barlow Condensed SemiBold"/>
                <a:ea typeface="Barlow Condensed SemiBold"/>
              </a:rPr>
              <a:t>crossover(p1, p2)</a:t>
            </a:r>
            <a:endParaRPr b="0" lang="el-GR" sz="2000" spc="-1" strike="noStrike">
              <a:solidFill>
                <a:srgbClr val="000000"/>
              </a:solidFill>
              <a:latin typeface="Arial"/>
            </a:endParaRPr>
          </a:p>
        </p:txBody>
      </p:sp>
      <p:sp>
        <p:nvSpPr>
          <p:cNvPr id="432" name="Google Shape;3065;p88"/>
          <p:cNvSpPr/>
          <p:nvPr/>
        </p:nvSpPr>
        <p:spPr>
          <a:xfrm>
            <a:off x="5820840" y="3332520"/>
            <a:ext cx="2991960" cy="3938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1" lang="en" sz="2000" spc="-1" strike="noStrike">
                <a:solidFill>
                  <a:schemeClr val="dk1"/>
                </a:solidFill>
                <a:latin typeface="Barlow Condensed SemiBold"/>
                <a:ea typeface="Barlow Condensed SemiBold"/>
              </a:rPr>
              <a:t>genetic_algorithm</a:t>
            </a:r>
            <a:endParaRPr b="0" lang="el-GR" sz="2000" spc="-1" strike="noStrike">
              <a:solidFill>
                <a:srgbClr val="000000"/>
              </a:solidFill>
              <a:latin typeface="Arial"/>
            </a:endParaRPr>
          </a:p>
          <a:p>
            <a:pPr>
              <a:lnSpc>
                <a:spcPct val="100000"/>
              </a:lnSpc>
              <a:tabLst>
                <a:tab algn="l" pos="0"/>
              </a:tabLst>
            </a:pPr>
            <a:r>
              <a:rPr b="1" lang="en" sz="2000" spc="-1" strike="noStrike">
                <a:solidFill>
                  <a:schemeClr val="dk1"/>
                </a:solidFill>
                <a:latin typeface="Barlow Condensed SemiBold"/>
                <a:ea typeface="Barlow Condensed SemiBold"/>
              </a:rPr>
              <a:t>(G, size, pop_size, gen_limit)</a:t>
            </a:r>
            <a:endParaRPr b="0" lang="el-GR" sz="2000" spc="-1" strike="noStrike">
              <a:solidFill>
                <a:srgbClr val="000000"/>
              </a:solidFill>
              <a:latin typeface="Arial"/>
            </a:endParaRPr>
          </a:p>
        </p:txBody>
      </p:sp>
      <p:sp>
        <p:nvSpPr>
          <p:cNvPr id="433" name="Google Shape;3066;p88"/>
          <p:cNvSpPr/>
          <p:nvPr/>
        </p:nvSpPr>
        <p:spPr>
          <a:xfrm>
            <a:off x="4994280" y="2270160"/>
            <a:ext cx="654840" cy="654840"/>
          </a:xfrm>
          <a:prstGeom prst="ellipse">
            <a:avLst/>
          </a:pr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000000"/>
              </a:solidFill>
              <a:latin typeface="Arial"/>
              <a:ea typeface="DejaVu Sans"/>
            </a:endParaRPr>
          </a:p>
        </p:txBody>
      </p:sp>
      <p:sp>
        <p:nvSpPr>
          <p:cNvPr id="434" name="Google Shape;3067;p88"/>
          <p:cNvSpPr/>
          <p:nvPr/>
        </p:nvSpPr>
        <p:spPr>
          <a:xfrm>
            <a:off x="5066280" y="2340720"/>
            <a:ext cx="514800" cy="514800"/>
          </a:xfrm>
          <a:custGeom>
            <a:avLst/>
            <a:gdLst>
              <a:gd name="textAreaLeft" fmla="*/ 0 w 514800"/>
              <a:gd name="textAreaRight" fmla="*/ 518400 w 514800"/>
              <a:gd name="textAreaTop" fmla="*/ 0 h 514800"/>
              <a:gd name="textAreaBottom" fmla="*/ 518400 h 514800"/>
            </a:gdLst>
            <a:ahLst/>
            <a:rect l="textAreaLeft" t="textAreaTop" r="textAreaRight" b="textAreaBottom"/>
            <a:pathLst>
              <a:path w="14713" h="14738">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4"/>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000000"/>
              </a:solidFill>
              <a:latin typeface="Arial"/>
              <a:ea typeface="DejaVu Sans"/>
            </a:endParaRPr>
          </a:p>
        </p:txBody>
      </p:sp>
      <p:sp>
        <p:nvSpPr>
          <p:cNvPr id="435" name="Google Shape;3068;p88"/>
          <p:cNvSpPr/>
          <p:nvPr/>
        </p:nvSpPr>
        <p:spPr>
          <a:xfrm>
            <a:off x="4993560" y="1152720"/>
            <a:ext cx="654840" cy="654840"/>
          </a:xfrm>
          <a:prstGeom prst="ellipse">
            <a:avLst/>
          </a:pr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000000"/>
              </a:solidFill>
              <a:latin typeface="Arial"/>
              <a:ea typeface="DejaVu Sans"/>
            </a:endParaRPr>
          </a:p>
        </p:txBody>
      </p:sp>
      <p:sp>
        <p:nvSpPr>
          <p:cNvPr id="436" name="Google Shape;3069;p88"/>
          <p:cNvSpPr/>
          <p:nvPr/>
        </p:nvSpPr>
        <p:spPr>
          <a:xfrm>
            <a:off x="5066280" y="1222920"/>
            <a:ext cx="514800" cy="514800"/>
          </a:xfrm>
          <a:custGeom>
            <a:avLst/>
            <a:gdLst>
              <a:gd name="textAreaLeft" fmla="*/ 0 w 514800"/>
              <a:gd name="textAreaRight" fmla="*/ 518400 w 514800"/>
              <a:gd name="textAreaTop" fmla="*/ 0 h 514800"/>
              <a:gd name="textAreaBottom" fmla="*/ 518400 h 514800"/>
            </a:gdLst>
            <a:ahLst/>
            <a:rect l="textAreaLeft" t="textAreaTop" r="textAreaRight" b="textAreaBottom"/>
            <a:pathLst>
              <a:path w="14713" h="14738">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5"/>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000000"/>
              </a:solidFill>
              <a:latin typeface="Arial"/>
              <a:ea typeface="DejaVu Sans"/>
            </a:endParaRPr>
          </a:p>
        </p:txBody>
      </p:sp>
      <p:grpSp>
        <p:nvGrpSpPr>
          <p:cNvPr id="437" name="Google Shape;3071;p88"/>
          <p:cNvGrpSpPr/>
          <p:nvPr/>
        </p:nvGrpSpPr>
        <p:grpSpPr>
          <a:xfrm>
            <a:off x="4994280" y="3387600"/>
            <a:ext cx="654840" cy="654840"/>
            <a:chOff x="4994280" y="3387600"/>
            <a:chExt cx="654840" cy="654840"/>
          </a:xfrm>
        </p:grpSpPr>
        <p:sp>
          <p:nvSpPr>
            <p:cNvPr id="438" name="Google Shape;3072;p88"/>
            <p:cNvSpPr/>
            <p:nvPr/>
          </p:nvSpPr>
          <p:spPr>
            <a:xfrm>
              <a:off x="4994280" y="3387600"/>
              <a:ext cx="654840" cy="654840"/>
            </a:xfrm>
            <a:prstGeom prst="ellipse">
              <a:avLst/>
            </a:pr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ffffff"/>
                </a:solidFill>
                <a:latin typeface="Arial"/>
                <a:ea typeface="DejaVu Sans"/>
              </a:endParaRPr>
            </a:p>
          </p:txBody>
        </p:sp>
        <p:sp>
          <p:nvSpPr>
            <p:cNvPr id="439" name="Google Shape;3073;p88"/>
            <p:cNvSpPr/>
            <p:nvPr/>
          </p:nvSpPr>
          <p:spPr>
            <a:xfrm>
              <a:off x="5066280" y="3458160"/>
              <a:ext cx="514800" cy="514800"/>
            </a:xfrm>
            <a:custGeom>
              <a:avLst/>
              <a:gdLst>
                <a:gd name="textAreaLeft" fmla="*/ 0 w 514800"/>
                <a:gd name="textAreaRight" fmla="*/ 518400 w 514800"/>
                <a:gd name="textAreaTop" fmla="*/ 0 h 514800"/>
                <a:gd name="textAreaBottom" fmla="*/ 518400 h 514800"/>
              </a:gdLst>
              <a:ahLst/>
              <a:rect l="textAreaLeft" t="textAreaTop" r="textAreaRight" b="textAreaBottom"/>
              <a:pathLst>
                <a:path w="14713" h="14738">
                  <a:moveTo>
                    <a:pt x="7419" y="1"/>
                  </a:moveTo>
                  <a:cubicBezTo>
                    <a:pt x="3334" y="1"/>
                    <a:pt x="0" y="3359"/>
                    <a:pt x="0" y="7420"/>
                  </a:cubicBezTo>
                  <a:cubicBezTo>
                    <a:pt x="0" y="11505"/>
                    <a:pt x="3334" y="14738"/>
                    <a:pt x="7419" y="14738"/>
                  </a:cubicBezTo>
                  <a:cubicBezTo>
                    <a:pt x="11479" y="14738"/>
                    <a:pt x="14712" y="11505"/>
                    <a:pt x="14712" y="7420"/>
                  </a:cubicBezTo>
                  <a:cubicBezTo>
                    <a:pt x="14712" y="3359"/>
                    <a:pt x="11479" y="1"/>
                    <a:pt x="7419" y="1"/>
                  </a:cubicBezTo>
                  <a:close/>
                </a:path>
              </a:pathLst>
            </a:custGeom>
            <a:solidFill>
              <a:schemeClr val="accent3"/>
            </a:solid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ctr">
              <a:noAutofit/>
            </a:bodyPr>
            <a:p>
              <a:pPr>
                <a:lnSpc>
                  <a:spcPct val="100000"/>
                </a:lnSpc>
              </a:pPr>
              <a:endParaRPr b="0" lang="el-GR" sz="1400" spc="-1" strike="noStrike">
                <a:solidFill>
                  <a:srgbClr val="ffffff"/>
                </a:solidFill>
                <a:latin typeface="Arial"/>
                <a:ea typeface="DejaVu Sans"/>
              </a:endParaRPr>
            </a:p>
          </p:txBody>
        </p:sp>
        <p:sp>
          <p:nvSpPr>
            <p:cNvPr id="440" name="Google Shape;3074;p88"/>
            <p:cNvSpPr/>
            <p:nvPr/>
          </p:nvSpPr>
          <p:spPr>
            <a:xfrm>
              <a:off x="5176080" y="3569400"/>
              <a:ext cx="289080" cy="289080"/>
            </a:xfrm>
            <a:custGeom>
              <a:avLst/>
              <a:gdLst>
                <a:gd name="textAreaLeft" fmla="*/ 0 w 289080"/>
                <a:gd name="textAreaRight" fmla="*/ 292680 w 289080"/>
                <a:gd name="textAreaTop" fmla="*/ 0 h 289080"/>
                <a:gd name="textAreaBottom" fmla="*/ 292680 h 289080"/>
              </a:gdLst>
              <a:ahLst/>
              <a:rect l="textAreaLeft" t="textAreaTop" r="textAreaRight" b="textAreaBottom"/>
              <a:pathLst>
                <a:path w="11941" h="12091">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rgbClr val="ffffff"/>
            </a:solidFill>
            <a:ln w="0">
              <a:noFill/>
            </a:ln>
          </p:spPr>
          <p:style>
            <a:lnRef idx="0"/>
            <a:fillRef idx="0"/>
            <a:effectRef idx="0"/>
            <a:fontRef idx="minor"/>
          </p:style>
          <p:txBody>
            <a:bodyPr lIns="90000" rIns="90000" tIns="293040" bIns="293040" anchor="ctr">
              <a:noAutofit/>
            </a:bodyPr>
            <a:p>
              <a:pPr>
                <a:lnSpc>
                  <a:spcPct val="100000"/>
                </a:lnSpc>
              </a:pPr>
              <a:endParaRPr b="0" lang="el-GR" sz="1400" spc="-1" strike="noStrike">
                <a:solidFill>
                  <a:srgbClr val="000000"/>
                </a:solidFill>
                <a:latin typeface="Arial"/>
                <a:ea typeface="DejaVu Sans"/>
              </a:endParaRPr>
            </a:p>
          </p:txBody>
        </p:sp>
      </p:grpSp>
      <p:cxnSp>
        <p:nvCxnSpPr>
          <p:cNvPr id="441" name="Google Shape;3075;p88"/>
          <p:cNvCxnSpPr>
            <a:stCxn id="435" idx="4"/>
            <a:endCxn id="418" idx="0"/>
          </p:cNvCxnSpPr>
          <p:nvPr/>
        </p:nvCxnSpPr>
        <p:spPr>
          <a:xfrm rot="5400000">
            <a:off x="4353120" y="1303200"/>
            <a:ext cx="464040" cy="1472760"/>
          </a:xfrm>
          <a:prstGeom prst="bentConnector5">
            <a:avLst>
              <a:gd name="adj1" fmla="val 55279"/>
              <a:gd name="adj2" fmla="val 50024"/>
              <a:gd name="adj3" fmla="val 52872"/>
            </a:avLst>
          </a:prstGeom>
          <a:ln w="19050">
            <a:solidFill>
              <a:srgbClr val="0c2e3a"/>
            </a:solidFill>
            <a:round/>
          </a:ln>
        </p:spPr>
      </p:cxnSp>
      <p:cxnSp>
        <p:nvCxnSpPr>
          <p:cNvPr id="442" name="Google Shape;3076;p88"/>
          <p:cNvCxnSpPr>
            <a:stCxn id="433" idx="4"/>
            <a:endCxn id="419" idx="0"/>
          </p:cNvCxnSpPr>
          <p:nvPr/>
        </p:nvCxnSpPr>
        <p:spPr>
          <a:xfrm rot="5400000">
            <a:off x="4353480" y="2420280"/>
            <a:ext cx="464040" cy="1473480"/>
          </a:xfrm>
          <a:prstGeom prst="bentConnector5">
            <a:avLst>
              <a:gd name="adj1" fmla="val 55279"/>
              <a:gd name="adj2" fmla="val 50024"/>
              <a:gd name="adj3" fmla="val 52872"/>
            </a:avLst>
          </a:prstGeom>
          <a:ln w="19050">
            <a:solidFill>
              <a:srgbClr val="0c2e3a"/>
            </a:solidFill>
            <a:round/>
          </a:ln>
        </p:spPr>
      </p:cxnSp>
      <p:grpSp>
        <p:nvGrpSpPr>
          <p:cNvPr id="443" name="Google Shape;3077;p88"/>
          <p:cNvGrpSpPr/>
          <p:nvPr/>
        </p:nvGrpSpPr>
        <p:grpSpPr>
          <a:xfrm>
            <a:off x="5212440" y="1335600"/>
            <a:ext cx="222480" cy="289800"/>
            <a:chOff x="5212440" y="1335600"/>
            <a:chExt cx="222480" cy="289800"/>
          </a:xfrm>
        </p:grpSpPr>
        <p:sp>
          <p:nvSpPr>
            <p:cNvPr id="444" name="Google Shape;3078;p88"/>
            <p:cNvSpPr/>
            <p:nvPr/>
          </p:nvSpPr>
          <p:spPr>
            <a:xfrm>
              <a:off x="5316120" y="1405080"/>
              <a:ext cx="13320" cy="13320"/>
            </a:xfrm>
            <a:custGeom>
              <a:avLst/>
              <a:gdLst>
                <a:gd name="textAreaLeft" fmla="*/ 0 w 13320"/>
                <a:gd name="textAreaRight" fmla="*/ 16920 w 13320"/>
                <a:gd name="textAreaTop" fmla="*/ 0 h 13320"/>
                <a:gd name="textAreaBottom" fmla="*/ 16920 h 13320"/>
              </a:gdLst>
              <a:ahLst/>
              <a:rect l="textAreaLeft" t="textAreaTop" r="textAreaRight" b="textAreaBottom"/>
              <a:pathLst>
                <a:path w="694" h="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ffffff"/>
            </a:solidFill>
            <a:ln w="0">
              <a:noFill/>
            </a:ln>
          </p:spPr>
          <p:style>
            <a:lnRef idx="0"/>
            <a:fillRef idx="0"/>
            <a:effectRef idx="0"/>
            <a:fontRef idx="minor"/>
          </p:style>
          <p:txBody>
            <a:bodyPr lIns="90000" rIns="90000" tIns="17280" bIns="17280" anchor="ctr">
              <a:noAutofit/>
            </a:bodyPr>
            <a:p>
              <a:pPr>
                <a:lnSpc>
                  <a:spcPct val="100000"/>
                </a:lnSpc>
              </a:pPr>
              <a:endParaRPr b="0" lang="el-GR" sz="1400" spc="-1" strike="noStrike">
                <a:solidFill>
                  <a:srgbClr val="000000"/>
                </a:solidFill>
                <a:latin typeface="Arial"/>
                <a:ea typeface="DejaVu Sans"/>
              </a:endParaRPr>
            </a:p>
          </p:txBody>
        </p:sp>
        <p:sp>
          <p:nvSpPr>
            <p:cNvPr id="445" name="Google Shape;3079;p88"/>
            <p:cNvSpPr/>
            <p:nvPr/>
          </p:nvSpPr>
          <p:spPr>
            <a:xfrm>
              <a:off x="5212440" y="1335600"/>
              <a:ext cx="222480" cy="289800"/>
            </a:xfrm>
            <a:custGeom>
              <a:avLst/>
              <a:gdLst>
                <a:gd name="textAreaLeft" fmla="*/ 0 w 222480"/>
                <a:gd name="textAreaRight" fmla="*/ 226080 w 222480"/>
                <a:gd name="textAreaTop" fmla="*/ 0 h 289800"/>
                <a:gd name="textAreaBottom" fmla="*/ 293400 h 289800"/>
              </a:gdLst>
              <a:ahLst/>
              <a:rect l="textAreaLeft" t="textAreaTop" r="textAreaRight" b="textAreaBottom"/>
              <a:pathLst>
                <a:path w="9326" h="11965">
                  <a:moveTo>
                    <a:pt x="4632" y="725"/>
                  </a:moveTo>
                  <a:cubicBezTo>
                    <a:pt x="4821" y="725"/>
                    <a:pt x="4978" y="882"/>
                    <a:pt x="4978" y="1071"/>
                  </a:cubicBezTo>
                  <a:lnTo>
                    <a:pt x="4978" y="1449"/>
                  </a:lnTo>
                  <a:cubicBezTo>
                    <a:pt x="4884" y="1418"/>
                    <a:pt x="4758" y="1418"/>
                    <a:pt x="4632" y="1418"/>
                  </a:cubicBezTo>
                  <a:cubicBezTo>
                    <a:pt x="4506" y="1418"/>
                    <a:pt x="4411" y="1418"/>
                    <a:pt x="4285" y="1449"/>
                  </a:cubicBezTo>
                  <a:lnTo>
                    <a:pt x="4285" y="1071"/>
                  </a:lnTo>
                  <a:cubicBezTo>
                    <a:pt x="4285" y="882"/>
                    <a:pt x="4443" y="725"/>
                    <a:pt x="4632" y="725"/>
                  </a:cubicBezTo>
                  <a:close/>
                  <a:moveTo>
                    <a:pt x="4632" y="2143"/>
                  </a:moveTo>
                  <a:cubicBezTo>
                    <a:pt x="5230" y="2143"/>
                    <a:pt x="5703" y="2615"/>
                    <a:pt x="5703" y="3182"/>
                  </a:cubicBezTo>
                  <a:cubicBezTo>
                    <a:pt x="5703" y="3781"/>
                    <a:pt x="5230" y="4253"/>
                    <a:pt x="4632" y="4253"/>
                  </a:cubicBezTo>
                  <a:cubicBezTo>
                    <a:pt x="4033" y="4253"/>
                    <a:pt x="3592" y="3781"/>
                    <a:pt x="3592" y="3182"/>
                  </a:cubicBezTo>
                  <a:cubicBezTo>
                    <a:pt x="3592" y="2615"/>
                    <a:pt x="4033" y="2143"/>
                    <a:pt x="4632" y="2143"/>
                  </a:cubicBezTo>
                  <a:close/>
                  <a:moveTo>
                    <a:pt x="4632" y="5356"/>
                  </a:moveTo>
                  <a:lnTo>
                    <a:pt x="6018" y="8191"/>
                  </a:lnTo>
                  <a:cubicBezTo>
                    <a:pt x="5671" y="8349"/>
                    <a:pt x="5356" y="8443"/>
                    <a:pt x="4978" y="8443"/>
                  </a:cubicBezTo>
                  <a:lnTo>
                    <a:pt x="4978" y="8065"/>
                  </a:lnTo>
                  <a:cubicBezTo>
                    <a:pt x="4978" y="7876"/>
                    <a:pt x="4821" y="7719"/>
                    <a:pt x="4632" y="7719"/>
                  </a:cubicBezTo>
                  <a:cubicBezTo>
                    <a:pt x="4443" y="7719"/>
                    <a:pt x="4285" y="7876"/>
                    <a:pt x="4285" y="8065"/>
                  </a:cubicBezTo>
                  <a:lnTo>
                    <a:pt x="4285" y="8443"/>
                  </a:lnTo>
                  <a:cubicBezTo>
                    <a:pt x="3939" y="8380"/>
                    <a:pt x="3592" y="8317"/>
                    <a:pt x="3246" y="8191"/>
                  </a:cubicBezTo>
                  <a:lnTo>
                    <a:pt x="4632" y="5356"/>
                  </a:lnTo>
                  <a:close/>
                  <a:moveTo>
                    <a:pt x="3466" y="4505"/>
                  </a:moveTo>
                  <a:cubicBezTo>
                    <a:pt x="3624" y="4663"/>
                    <a:pt x="3844" y="4757"/>
                    <a:pt x="4096" y="4852"/>
                  </a:cubicBezTo>
                  <a:cubicBezTo>
                    <a:pt x="4033" y="5009"/>
                    <a:pt x="1481" y="10271"/>
                    <a:pt x="1450" y="10365"/>
                  </a:cubicBezTo>
                  <a:cubicBezTo>
                    <a:pt x="1381" y="10504"/>
                    <a:pt x="1261" y="10591"/>
                    <a:pt x="1127" y="10591"/>
                  </a:cubicBezTo>
                  <a:cubicBezTo>
                    <a:pt x="1078" y="10591"/>
                    <a:pt x="1028" y="10580"/>
                    <a:pt x="977" y="10554"/>
                  </a:cubicBezTo>
                  <a:cubicBezTo>
                    <a:pt x="820" y="10491"/>
                    <a:pt x="694" y="10271"/>
                    <a:pt x="788" y="10082"/>
                  </a:cubicBezTo>
                  <a:lnTo>
                    <a:pt x="3466" y="4505"/>
                  </a:lnTo>
                  <a:close/>
                  <a:moveTo>
                    <a:pt x="5829" y="4537"/>
                  </a:moveTo>
                  <a:lnTo>
                    <a:pt x="8507" y="10113"/>
                  </a:lnTo>
                  <a:cubicBezTo>
                    <a:pt x="8570" y="10271"/>
                    <a:pt x="8507" y="10523"/>
                    <a:pt x="8318" y="10586"/>
                  </a:cubicBezTo>
                  <a:cubicBezTo>
                    <a:pt x="8271" y="10599"/>
                    <a:pt x="8225" y="10606"/>
                    <a:pt x="8181" y="10606"/>
                  </a:cubicBezTo>
                  <a:cubicBezTo>
                    <a:pt x="8021" y="10606"/>
                    <a:pt x="7888" y="10521"/>
                    <a:pt x="7814" y="10397"/>
                  </a:cubicBezTo>
                  <a:cubicBezTo>
                    <a:pt x="7719" y="10176"/>
                    <a:pt x="5293" y="5167"/>
                    <a:pt x="5199" y="4883"/>
                  </a:cubicBezTo>
                  <a:cubicBezTo>
                    <a:pt x="5419" y="4820"/>
                    <a:pt x="5608" y="4694"/>
                    <a:pt x="5829" y="4537"/>
                  </a:cubicBezTo>
                  <a:close/>
                  <a:moveTo>
                    <a:pt x="4632" y="0"/>
                  </a:moveTo>
                  <a:cubicBezTo>
                    <a:pt x="4033" y="0"/>
                    <a:pt x="3592" y="473"/>
                    <a:pt x="3592" y="1071"/>
                  </a:cubicBezTo>
                  <a:lnTo>
                    <a:pt x="3592" y="1764"/>
                  </a:lnTo>
                  <a:cubicBezTo>
                    <a:pt x="3151" y="2080"/>
                    <a:pt x="2867" y="2584"/>
                    <a:pt x="2867" y="3182"/>
                  </a:cubicBezTo>
                  <a:cubicBezTo>
                    <a:pt x="2867" y="3434"/>
                    <a:pt x="2899" y="3655"/>
                    <a:pt x="3025" y="3875"/>
                  </a:cubicBezTo>
                  <a:lnTo>
                    <a:pt x="1576" y="6900"/>
                  </a:lnTo>
                  <a:cubicBezTo>
                    <a:pt x="1355" y="6648"/>
                    <a:pt x="1229" y="6396"/>
                    <a:pt x="1103" y="6081"/>
                  </a:cubicBezTo>
                  <a:cubicBezTo>
                    <a:pt x="1032" y="5914"/>
                    <a:pt x="906" y="5837"/>
                    <a:pt x="767" y="5837"/>
                  </a:cubicBezTo>
                  <a:cubicBezTo>
                    <a:pt x="722" y="5837"/>
                    <a:pt x="676" y="5845"/>
                    <a:pt x="631" y="5860"/>
                  </a:cubicBezTo>
                  <a:cubicBezTo>
                    <a:pt x="442" y="5955"/>
                    <a:pt x="347" y="6144"/>
                    <a:pt x="442" y="6333"/>
                  </a:cubicBezTo>
                  <a:cubicBezTo>
                    <a:pt x="631" y="6805"/>
                    <a:pt x="883" y="7215"/>
                    <a:pt x="1229" y="7593"/>
                  </a:cubicBezTo>
                  <a:lnTo>
                    <a:pt x="158" y="9798"/>
                  </a:lnTo>
                  <a:cubicBezTo>
                    <a:pt x="1" y="10208"/>
                    <a:pt x="64" y="10649"/>
                    <a:pt x="347" y="10964"/>
                  </a:cubicBezTo>
                  <a:lnTo>
                    <a:pt x="95" y="11468"/>
                  </a:lnTo>
                  <a:cubicBezTo>
                    <a:pt x="32" y="11625"/>
                    <a:pt x="95" y="11846"/>
                    <a:pt x="253" y="11941"/>
                  </a:cubicBezTo>
                  <a:cubicBezTo>
                    <a:pt x="293" y="11957"/>
                    <a:pt x="340" y="11965"/>
                    <a:pt x="389" y="11965"/>
                  </a:cubicBezTo>
                  <a:cubicBezTo>
                    <a:pt x="528" y="11965"/>
                    <a:pt x="678" y="11900"/>
                    <a:pt x="725" y="11783"/>
                  </a:cubicBezTo>
                  <a:lnTo>
                    <a:pt x="977" y="11247"/>
                  </a:lnTo>
                  <a:cubicBezTo>
                    <a:pt x="1027" y="11255"/>
                    <a:pt x="1077" y="11258"/>
                    <a:pt x="1127" y="11258"/>
                  </a:cubicBezTo>
                  <a:cubicBezTo>
                    <a:pt x="1521" y="11258"/>
                    <a:pt x="1912" y="11040"/>
                    <a:pt x="2080" y="10649"/>
                  </a:cubicBezTo>
                  <a:lnTo>
                    <a:pt x="2930" y="8822"/>
                  </a:lnTo>
                  <a:cubicBezTo>
                    <a:pt x="3372" y="8979"/>
                    <a:pt x="3813" y="9105"/>
                    <a:pt x="4285" y="9137"/>
                  </a:cubicBezTo>
                  <a:lnTo>
                    <a:pt x="4285" y="9483"/>
                  </a:lnTo>
                  <a:cubicBezTo>
                    <a:pt x="4285" y="9704"/>
                    <a:pt x="4443" y="9861"/>
                    <a:pt x="4632" y="9861"/>
                  </a:cubicBezTo>
                  <a:cubicBezTo>
                    <a:pt x="4821" y="9861"/>
                    <a:pt x="4978" y="9704"/>
                    <a:pt x="4978" y="9483"/>
                  </a:cubicBezTo>
                  <a:lnTo>
                    <a:pt x="4978" y="9137"/>
                  </a:lnTo>
                  <a:cubicBezTo>
                    <a:pt x="5451" y="9105"/>
                    <a:pt x="5892" y="9011"/>
                    <a:pt x="6333" y="8822"/>
                  </a:cubicBezTo>
                  <a:lnTo>
                    <a:pt x="7184" y="10649"/>
                  </a:lnTo>
                  <a:cubicBezTo>
                    <a:pt x="7382" y="11016"/>
                    <a:pt x="7732" y="11257"/>
                    <a:pt x="8143" y="11257"/>
                  </a:cubicBezTo>
                  <a:cubicBezTo>
                    <a:pt x="8190" y="11257"/>
                    <a:pt x="8238" y="11254"/>
                    <a:pt x="8286" y="11247"/>
                  </a:cubicBezTo>
                  <a:lnTo>
                    <a:pt x="8538" y="11783"/>
                  </a:lnTo>
                  <a:cubicBezTo>
                    <a:pt x="8585" y="11900"/>
                    <a:pt x="8718" y="11965"/>
                    <a:pt x="8861" y="11965"/>
                  </a:cubicBezTo>
                  <a:cubicBezTo>
                    <a:pt x="8911" y="11965"/>
                    <a:pt x="8962" y="11957"/>
                    <a:pt x="9011" y="11941"/>
                  </a:cubicBezTo>
                  <a:cubicBezTo>
                    <a:pt x="9168" y="11846"/>
                    <a:pt x="9231" y="11657"/>
                    <a:pt x="9168" y="11468"/>
                  </a:cubicBezTo>
                  <a:lnTo>
                    <a:pt x="8916" y="10964"/>
                  </a:lnTo>
                  <a:cubicBezTo>
                    <a:pt x="9200" y="10649"/>
                    <a:pt x="9326" y="10208"/>
                    <a:pt x="9137" y="9798"/>
                  </a:cubicBezTo>
                  <a:lnTo>
                    <a:pt x="8066" y="7593"/>
                  </a:lnTo>
                  <a:cubicBezTo>
                    <a:pt x="8381" y="7246"/>
                    <a:pt x="8664" y="6805"/>
                    <a:pt x="8853" y="6333"/>
                  </a:cubicBezTo>
                  <a:cubicBezTo>
                    <a:pt x="8916" y="6144"/>
                    <a:pt x="8853" y="5955"/>
                    <a:pt x="8664" y="5860"/>
                  </a:cubicBezTo>
                  <a:cubicBezTo>
                    <a:pt x="8611" y="5845"/>
                    <a:pt x="8559" y="5837"/>
                    <a:pt x="8511" y="5837"/>
                  </a:cubicBezTo>
                  <a:cubicBezTo>
                    <a:pt x="8360" y="5837"/>
                    <a:pt x="8240" y="5914"/>
                    <a:pt x="8192" y="6081"/>
                  </a:cubicBezTo>
                  <a:cubicBezTo>
                    <a:pt x="8066" y="6333"/>
                    <a:pt x="7908" y="6616"/>
                    <a:pt x="7719" y="6900"/>
                  </a:cubicBezTo>
                  <a:lnTo>
                    <a:pt x="6270" y="3875"/>
                  </a:lnTo>
                  <a:cubicBezTo>
                    <a:pt x="6333" y="3655"/>
                    <a:pt x="6396" y="3434"/>
                    <a:pt x="6396" y="3182"/>
                  </a:cubicBezTo>
                  <a:cubicBezTo>
                    <a:pt x="6396" y="2584"/>
                    <a:pt x="6144" y="2080"/>
                    <a:pt x="5703" y="1764"/>
                  </a:cubicBezTo>
                  <a:lnTo>
                    <a:pt x="5703" y="1071"/>
                  </a:lnTo>
                  <a:cubicBezTo>
                    <a:pt x="5703" y="473"/>
                    <a:pt x="5230" y="0"/>
                    <a:pt x="4632" y="0"/>
                  </a:cubicBezTo>
                  <a:close/>
                </a:path>
              </a:pathLst>
            </a:custGeom>
            <a:solidFill>
              <a:srgbClr val="ffffff"/>
            </a:solidFill>
            <a:ln w="0">
              <a:noFill/>
            </a:ln>
          </p:spPr>
          <p:style>
            <a:lnRef idx="0"/>
            <a:fillRef idx="0"/>
            <a:effectRef idx="0"/>
            <a:fontRef idx="minor"/>
          </p:style>
          <p:txBody>
            <a:bodyPr lIns="90000" rIns="90000" tIns="293760" bIns="293760" anchor="ctr">
              <a:noAutofit/>
            </a:bodyPr>
            <a:p>
              <a:pPr>
                <a:lnSpc>
                  <a:spcPct val="100000"/>
                </a:lnSpc>
              </a:pPr>
              <a:endParaRPr b="0" lang="el-GR" sz="1400" spc="-1" strike="noStrike">
                <a:solidFill>
                  <a:srgbClr val="000000"/>
                </a:solidFill>
                <a:latin typeface="Arial"/>
                <a:ea typeface="DejaVu Sans"/>
              </a:endParaRPr>
            </a:p>
          </p:txBody>
        </p:sp>
      </p:grpSp>
      <p:grpSp>
        <p:nvGrpSpPr>
          <p:cNvPr id="446" name="Google Shape;3083;p88"/>
          <p:cNvGrpSpPr/>
          <p:nvPr/>
        </p:nvGrpSpPr>
        <p:grpSpPr>
          <a:xfrm>
            <a:off x="3704760" y="2452320"/>
            <a:ext cx="287640" cy="291600"/>
            <a:chOff x="3704760" y="2452320"/>
            <a:chExt cx="287640" cy="291600"/>
          </a:xfrm>
        </p:grpSpPr>
        <p:sp>
          <p:nvSpPr>
            <p:cNvPr id="447" name="Google Shape;3084;p88"/>
            <p:cNvSpPr/>
            <p:nvPr/>
          </p:nvSpPr>
          <p:spPr>
            <a:xfrm>
              <a:off x="3704760" y="2452320"/>
              <a:ext cx="287640" cy="291600"/>
            </a:xfrm>
            <a:custGeom>
              <a:avLst/>
              <a:gdLst>
                <a:gd name="textAreaLeft" fmla="*/ 0 w 287640"/>
                <a:gd name="textAreaRight" fmla="*/ 291240 w 287640"/>
                <a:gd name="textAreaTop" fmla="*/ 0 h 291600"/>
                <a:gd name="textAreaBottom" fmla="*/ 295200 h 291600"/>
              </a:gdLst>
              <a:ahLst/>
              <a:rect l="textAreaLeft" t="textAreaTop" r="textAreaRight" b="textAreaBottom"/>
              <a:pathLst>
                <a:path w="12004" h="12036">
                  <a:moveTo>
                    <a:pt x="2805" y="694"/>
                  </a:moveTo>
                  <a:lnTo>
                    <a:pt x="2805" y="2805"/>
                  </a:lnTo>
                  <a:lnTo>
                    <a:pt x="662" y="2805"/>
                  </a:lnTo>
                  <a:lnTo>
                    <a:pt x="662" y="694"/>
                  </a:lnTo>
                  <a:close/>
                  <a:moveTo>
                    <a:pt x="2805" y="3466"/>
                  </a:moveTo>
                  <a:lnTo>
                    <a:pt x="2805" y="5609"/>
                  </a:lnTo>
                  <a:lnTo>
                    <a:pt x="662" y="5609"/>
                  </a:lnTo>
                  <a:lnTo>
                    <a:pt x="662" y="3466"/>
                  </a:lnTo>
                  <a:close/>
                  <a:moveTo>
                    <a:pt x="7908" y="2521"/>
                  </a:moveTo>
                  <a:lnTo>
                    <a:pt x="9421" y="4033"/>
                  </a:lnTo>
                  <a:lnTo>
                    <a:pt x="7782" y="5640"/>
                  </a:lnTo>
                  <a:lnTo>
                    <a:pt x="6302" y="4128"/>
                  </a:lnTo>
                  <a:lnTo>
                    <a:pt x="7908" y="2521"/>
                  </a:lnTo>
                  <a:close/>
                  <a:moveTo>
                    <a:pt x="5798" y="4663"/>
                  </a:moveTo>
                  <a:lnTo>
                    <a:pt x="7278" y="6144"/>
                  </a:lnTo>
                  <a:lnTo>
                    <a:pt x="5766" y="7688"/>
                  </a:lnTo>
                  <a:lnTo>
                    <a:pt x="4254" y="6207"/>
                  </a:lnTo>
                  <a:lnTo>
                    <a:pt x="5798" y="4663"/>
                  </a:lnTo>
                  <a:close/>
                  <a:moveTo>
                    <a:pt x="2805" y="6302"/>
                  </a:moveTo>
                  <a:lnTo>
                    <a:pt x="2805" y="8791"/>
                  </a:lnTo>
                  <a:cubicBezTo>
                    <a:pt x="2521" y="8570"/>
                    <a:pt x="2111" y="8444"/>
                    <a:pt x="1733" y="8444"/>
                  </a:cubicBezTo>
                  <a:cubicBezTo>
                    <a:pt x="1324" y="8444"/>
                    <a:pt x="977" y="8570"/>
                    <a:pt x="662" y="8791"/>
                  </a:cubicBezTo>
                  <a:lnTo>
                    <a:pt x="662" y="6302"/>
                  </a:lnTo>
                  <a:close/>
                  <a:moveTo>
                    <a:pt x="3750" y="6711"/>
                  </a:moveTo>
                  <a:lnTo>
                    <a:pt x="5230" y="8192"/>
                  </a:lnTo>
                  <a:lnTo>
                    <a:pt x="3498" y="9925"/>
                  </a:lnTo>
                  <a:lnTo>
                    <a:pt x="3498" y="6932"/>
                  </a:lnTo>
                  <a:lnTo>
                    <a:pt x="3750" y="6711"/>
                  </a:lnTo>
                  <a:close/>
                  <a:moveTo>
                    <a:pt x="1733" y="9137"/>
                  </a:moveTo>
                  <a:cubicBezTo>
                    <a:pt x="2332" y="9137"/>
                    <a:pt x="2805" y="9610"/>
                    <a:pt x="2805" y="10208"/>
                  </a:cubicBezTo>
                  <a:cubicBezTo>
                    <a:pt x="2805" y="10807"/>
                    <a:pt x="2332" y="11279"/>
                    <a:pt x="1733" y="11279"/>
                  </a:cubicBezTo>
                  <a:cubicBezTo>
                    <a:pt x="1135" y="11279"/>
                    <a:pt x="662" y="10807"/>
                    <a:pt x="662" y="10208"/>
                  </a:cubicBezTo>
                  <a:cubicBezTo>
                    <a:pt x="662" y="9610"/>
                    <a:pt x="1135" y="9137"/>
                    <a:pt x="1733" y="9137"/>
                  </a:cubicBezTo>
                  <a:close/>
                  <a:moveTo>
                    <a:pt x="5640" y="9137"/>
                  </a:moveTo>
                  <a:lnTo>
                    <a:pt x="5640" y="11279"/>
                  </a:lnTo>
                  <a:lnTo>
                    <a:pt x="3183" y="11279"/>
                  </a:lnTo>
                  <a:lnTo>
                    <a:pt x="5262" y="9137"/>
                  </a:lnTo>
                  <a:close/>
                  <a:moveTo>
                    <a:pt x="8412" y="9137"/>
                  </a:moveTo>
                  <a:lnTo>
                    <a:pt x="8412" y="11279"/>
                  </a:lnTo>
                  <a:lnTo>
                    <a:pt x="6333" y="11279"/>
                  </a:lnTo>
                  <a:lnTo>
                    <a:pt x="6333" y="9137"/>
                  </a:lnTo>
                  <a:close/>
                  <a:moveTo>
                    <a:pt x="11248" y="9137"/>
                  </a:moveTo>
                  <a:lnTo>
                    <a:pt x="11248" y="11279"/>
                  </a:lnTo>
                  <a:lnTo>
                    <a:pt x="9106" y="11279"/>
                  </a:lnTo>
                  <a:lnTo>
                    <a:pt x="9106" y="9137"/>
                  </a:lnTo>
                  <a:close/>
                  <a:moveTo>
                    <a:pt x="347" y="1"/>
                  </a:moveTo>
                  <a:cubicBezTo>
                    <a:pt x="158" y="1"/>
                    <a:pt x="1" y="158"/>
                    <a:pt x="1" y="379"/>
                  </a:cubicBezTo>
                  <a:lnTo>
                    <a:pt x="1" y="10240"/>
                  </a:lnTo>
                  <a:cubicBezTo>
                    <a:pt x="1" y="11248"/>
                    <a:pt x="788" y="12036"/>
                    <a:pt x="1765" y="12036"/>
                  </a:cubicBezTo>
                  <a:lnTo>
                    <a:pt x="11657" y="12036"/>
                  </a:lnTo>
                  <a:cubicBezTo>
                    <a:pt x="11846" y="12036"/>
                    <a:pt x="12004" y="11878"/>
                    <a:pt x="12004" y="11657"/>
                  </a:cubicBezTo>
                  <a:lnTo>
                    <a:pt x="12004" y="8791"/>
                  </a:lnTo>
                  <a:cubicBezTo>
                    <a:pt x="11973" y="8602"/>
                    <a:pt x="11815" y="8444"/>
                    <a:pt x="11626" y="8444"/>
                  </a:cubicBezTo>
                  <a:lnTo>
                    <a:pt x="5987" y="8444"/>
                  </a:lnTo>
                  <a:lnTo>
                    <a:pt x="10177" y="4254"/>
                  </a:lnTo>
                  <a:cubicBezTo>
                    <a:pt x="10240" y="4191"/>
                    <a:pt x="10271" y="4096"/>
                    <a:pt x="10271" y="4033"/>
                  </a:cubicBezTo>
                  <a:cubicBezTo>
                    <a:pt x="10271" y="3939"/>
                    <a:pt x="10240" y="3844"/>
                    <a:pt x="10177" y="3781"/>
                  </a:cubicBezTo>
                  <a:lnTo>
                    <a:pt x="8192" y="1828"/>
                  </a:lnTo>
                  <a:cubicBezTo>
                    <a:pt x="8129" y="1765"/>
                    <a:pt x="8042" y="1733"/>
                    <a:pt x="7952" y="1733"/>
                  </a:cubicBezTo>
                  <a:cubicBezTo>
                    <a:pt x="7861" y="1733"/>
                    <a:pt x="7767" y="1765"/>
                    <a:pt x="7688" y="1828"/>
                  </a:cubicBezTo>
                  <a:lnTo>
                    <a:pt x="3498" y="5987"/>
                  </a:lnTo>
                  <a:lnTo>
                    <a:pt x="3498" y="379"/>
                  </a:lnTo>
                  <a:cubicBezTo>
                    <a:pt x="3498" y="158"/>
                    <a:pt x="3340" y="1"/>
                    <a:pt x="3151" y="1"/>
                  </a:cubicBezTo>
                  <a:close/>
                </a:path>
              </a:pathLst>
            </a:custGeom>
            <a:solidFill>
              <a:srgbClr val="ffffff"/>
            </a:solidFill>
            <a:ln w="0">
              <a:noFill/>
            </a:ln>
          </p:spPr>
          <p:style>
            <a:lnRef idx="0"/>
            <a:fillRef idx="0"/>
            <a:effectRef idx="0"/>
            <a:fontRef idx="minor"/>
          </p:style>
          <p:txBody>
            <a:bodyPr lIns="90000" rIns="90000" tIns="295200" bIns="295200" anchor="ctr">
              <a:noAutofit/>
            </a:bodyPr>
            <a:p>
              <a:pPr>
                <a:lnSpc>
                  <a:spcPct val="100000"/>
                </a:lnSpc>
              </a:pPr>
              <a:endParaRPr b="0" lang="el-GR" sz="1400" spc="-1" strike="noStrike">
                <a:solidFill>
                  <a:srgbClr val="000000"/>
                </a:solidFill>
                <a:latin typeface="Arial"/>
                <a:ea typeface="DejaVu Sans"/>
              </a:endParaRPr>
            </a:p>
          </p:txBody>
        </p:sp>
        <p:sp>
          <p:nvSpPr>
            <p:cNvPr id="448" name="Google Shape;3085;p88"/>
            <p:cNvSpPr/>
            <p:nvPr/>
          </p:nvSpPr>
          <p:spPr>
            <a:xfrm>
              <a:off x="3738240" y="2694240"/>
              <a:ext cx="13320" cy="13320"/>
            </a:xfrm>
            <a:custGeom>
              <a:avLst/>
              <a:gdLst>
                <a:gd name="textAreaLeft" fmla="*/ 0 w 13320"/>
                <a:gd name="textAreaRight" fmla="*/ 16920 w 13320"/>
                <a:gd name="textAreaTop" fmla="*/ 0 h 13320"/>
                <a:gd name="textAreaBottom" fmla="*/ 16920 h 13320"/>
              </a:gdLst>
              <a:ahLst/>
              <a:rect l="textAreaLeft" t="textAreaTop" r="textAreaRight" b="textAreaBottom"/>
              <a:pathLst>
                <a:path w="694" h="694">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rgbClr val="ffffff"/>
            </a:solidFill>
            <a:ln w="0">
              <a:noFill/>
            </a:ln>
          </p:spPr>
          <p:style>
            <a:lnRef idx="0"/>
            <a:fillRef idx="0"/>
            <a:effectRef idx="0"/>
            <a:fontRef idx="minor"/>
          </p:style>
          <p:txBody>
            <a:bodyPr lIns="90000" rIns="90000" tIns="17280" bIns="17280" anchor="ctr">
              <a:noAutofit/>
            </a:bodyPr>
            <a:p>
              <a:pPr>
                <a:lnSpc>
                  <a:spcPct val="100000"/>
                </a:lnSpc>
              </a:pPr>
              <a:endParaRPr b="0" lang="el-GR" sz="1400" spc="-1" strike="noStrike">
                <a:solidFill>
                  <a:srgbClr val="000000"/>
                </a:solidFill>
                <a:latin typeface="Arial"/>
                <a:ea typeface="DejaVu Sans"/>
              </a:endParaRPr>
            </a:p>
          </p:txBody>
        </p:sp>
      </p:grpSp>
      <p:grpSp>
        <p:nvGrpSpPr>
          <p:cNvPr id="449" name="Google Shape;4449;p 1"/>
          <p:cNvGrpSpPr/>
          <p:nvPr/>
        </p:nvGrpSpPr>
        <p:grpSpPr>
          <a:xfrm>
            <a:off x="725040" y="4419720"/>
            <a:ext cx="386640" cy="290160"/>
            <a:chOff x="725040" y="4419720"/>
            <a:chExt cx="386640" cy="290160"/>
          </a:xfrm>
        </p:grpSpPr>
        <p:sp>
          <p:nvSpPr>
            <p:cNvPr id="450" name="Google Shape;4450;p 1"/>
            <p:cNvSpPr/>
            <p:nvPr/>
          </p:nvSpPr>
          <p:spPr>
            <a:xfrm flipH="1">
              <a:off x="819360" y="4419720"/>
              <a:ext cx="292320" cy="290160"/>
            </a:xfrm>
            <a:custGeom>
              <a:avLst/>
              <a:gdLst>
                <a:gd name="textAreaLeft" fmla="*/ -1800 w 292320"/>
                <a:gd name="textAreaRight" fmla="*/ 294120 w 292320"/>
                <a:gd name="textAreaTop" fmla="*/ 0 h 290160"/>
                <a:gd name="textAreaBottom" fmla="*/ 293760 h 290160"/>
              </a:gdLst>
              <a:ahLst/>
              <a:rect l="textAreaLeft" t="textAreaTop" r="textAreaRight" b="textAreaBottom"/>
              <a:pathLst>
                <a:path w="8837" h="8776">
                  <a:moveTo>
                    <a:pt x="7483" y="344"/>
                  </a:moveTo>
                  <a:cubicBezTo>
                    <a:pt x="7533" y="344"/>
                    <a:pt x="7584" y="360"/>
                    <a:pt x="7618" y="399"/>
                  </a:cubicBezTo>
                  <a:lnTo>
                    <a:pt x="8386" y="1169"/>
                  </a:lnTo>
                  <a:cubicBezTo>
                    <a:pt x="8466" y="1242"/>
                    <a:pt x="8466" y="1366"/>
                    <a:pt x="8386" y="1439"/>
                  </a:cubicBezTo>
                  <a:lnTo>
                    <a:pt x="7994" y="1832"/>
                  </a:lnTo>
                  <a:lnTo>
                    <a:pt x="6954" y="793"/>
                  </a:lnTo>
                  <a:lnTo>
                    <a:pt x="7348" y="399"/>
                  </a:lnTo>
                  <a:cubicBezTo>
                    <a:pt x="7382" y="360"/>
                    <a:pt x="7432" y="344"/>
                    <a:pt x="7483" y="344"/>
                  </a:cubicBezTo>
                  <a:close/>
                  <a:moveTo>
                    <a:pt x="6713" y="1029"/>
                  </a:moveTo>
                  <a:lnTo>
                    <a:pt x="7758" y="2074"/>
                  </a:lnTo>
                  <a:lnTo>
                    <a:pt x="7483" y="2343"/>
                  </a:lnTo>
                  <a:lnTo>
                    <a:pt x="6443" y="1304"/>
                  </a:lnTo>
                  <a:lnTo>
                    <a:pt x="6713" y="1029"/>
                  </a:lnTo>
                  <a:close/>
                  <a:moveTo>
                    <a:pt x="6202" y="1545"/>
                  </a:moveTo>
                  <a:lnTo>
                    <a:pt x="6607" y="1944"/>
                  </a:lnTo>
                  <a:lnTo>
                    <a:pt x="3011" y="5540"/>
                  </a:lnTo>
                  <a:cubicBezTo>
                    <a:pt x="2944" y="5607"/>
                    <a:pt x="2944" y="5714"/>
                    <a:pt x="3011" y="5776"/>
                  </a:cubicBezTo>
                  <a:cubicBezTo>
                    <a:pt x="3045" y="5809"/>
                    <a:pt x="3084" y="5826"/>
                    <a:pt x="3128" y="5826"/>
                  </a:cubicBezTo>
                  <a:cubicBezTo>
                    <a:pt x="3174" y="5826"/>
                    <a:pt x="3213" y="5809"/>
                    <a:pt x="3247" y="5776"/>
                  </a:cubicBezTo>
                  <a:lnTo>
                    <a:pt x="6842" y="2185"/>
                  </a:lnTo>
                  <a:lnTo>
                    <a:pt x="7247" y="2585"/>
                  </a:lnTo>
                  <a:lnTo>
                    <a:pt x="2871" y="6955"/>
                  </a:lnTo>
                  <a:lnTo>
                    <a:pt x="2472" y="6556"/>
                  </a:lnTo>
                  <a:lnTo>
                    <a:pt x="2736" y="6292"/>
                  </a:lnTo>
                  <a:cubicBezTo>
                    <a:pt x="2803" y="6225"/>
                    <a:pt x="2803" y="6118"/>
                    <a:pt x="2736" y="6051"/>
                  </a:cubicBezTo>
                  <a:cubicBezTo>
                    <a:pt x="2702" y="6017"/>
                    <a:pt x="2659" y="6000"/>
                    <a:pt x="2615" y="6000"/>
                  </a:cubicBezTo>
                  <a:cubicBezTo>
                    <a:pt x="2572" y="6000"/>
                    <a:pt x="2528" y="6017"/>
                    <a:pt x="2495" y="6051"/>
                  </a:cubicBezTo>
                  <a:lnTo>
                    <a:pt x="2230" y="6315"/>
                  </a:lnTo>
                  <a:lnTo>
                    <a:pt x="1831" y="5916"/>
                  </a:lnTo>
                  <a:lnTo>
                    <a:pt x="6202" y="1545"/>
                  </a:lnTo>
                  <a:close/>
                  <a:moveTo>
                    <a:pt x="1606" y="6168"/>
                  </a:moveTo>
                  <a:lnTo>
                    <a:pt x="2623" y="7186"/>
                  </a:lnTo>
                  <a:cubicBezTo>
                    <a:pt x="2578" y="7213"/>
                    <a:pt x="2534" y="7241"/>
                    <a:pt x="2482" y="7264"/>
                  </a:cubicBezTo>
                  <a:lnTo>
                    <a:pt x="1753" y="7629"/>
                  </a:lnTo>
                  <a:lnTo>
                    <a:pt x="1157" y="7034"/>
                  </a:lnTo>
                  <a:lnTo>
                    <a:pt x="1523" y="6303"/>
                  </a:lnTo>
                  <a:cubicBezTo>
                    <a:pt x="1544" y="6253"/>
                    <a:pt x="1572" y="6208"/>
                    <a:pt x="1606" y="6168"/>
                  </a:cubicBezTo>
                  <a:close/>
                  <a:moveTo>
                    <a:pt x="999" y="7354"/>
                  </a:moveTo>
                  <a:lnTo>
                    <a:pt x="1432" y="7786"/>
                  </a:lnTo>
                  <a:lnTo>
                    <a:pt x="561" y="8224"/>
                  </a:lnTo>
                  <a:lnTo>
                    <a:pt x="999" y="7354"/>
                  </a:lnTo>
                  <a:close/>
                  <a:moveTo>
                    <a:pt x="7483" y="0"/>
                  </a:moveTo>
                  <a:cubicBezTo>
                    <a:pt x="7341" y="0"/>
                    <a:pt x="7206" y="57"/>
                    <a:pt x="7105" y="158"/>
                  </a:cubicBezTo>
                  <a:lnTo>
                    <a:pt x="1489" y="5776"/>
                  </a:lnTo>
                  <a:cubicBezTo>
                    <a:pt x="1382" y="5888"/>
                    <a:pt x="1292" y="6012"/>
                    <a:pt x="1219" y="6152"/>
                  </a:cubicBezTo>
                  <a:lnTo>
                    <a:pt x="34" y="8527"/>
                  </a:lnTo>
                  <a:cubicBezTo>
                    <a:pt x="0" y="8595"/>
                    <a:pt x="11" y="8674"/>
                    <a:pt x="61" y="8724"/>
                  </a:cubicBezTo>
                  <a:cubicBezTo>
                    <a:pt x="95" y="8758"/>
                    <a:pt x="141" y="8775"/>
                    <a:pt x="185" y="8775"/>
                  </a:cubicBezTo>
                  <a:cubicBezTo>
                    <a:pt x="208" y="8775"/>
                    <a:pt x="236" y="8770"/>
                    <a:pt x="258" y="8752"/>
                  </a:cubicBezTo>
                  <a:lnTo>
                    <a:pt x="2635" y="7567"/>
                  </a:lnTo>
                  <a:cubicBezTo>
                    <a:pt x="2775" y="7500"/>
                    <a:pt x="2899" y="7404"/>
                    <a:pt x="3011" y="7298"/>
                  </a:cubicBezTo>
                  <a:lnTo>
                    <a:pt x="8629" y="1680"/>
                  </a:lnTo>
                  <a:cubicBezTo>
                    <a:pt x="8836" y="1472"/>
                    <a:pt x="8836" y="1135"/>
                    <a:pt x="8629" y="928"/>
                  </a:cubicBezTo>
                  <a:lnTo>
                    <a:pt x="7859" y="158"/>
                  </a:lnTo>
                  <a:cubicBezTo>
                    <a:pt x="7758" y="57"/>
                    <a:pt x="7623" y="0"/>
                    <a:pt x="7483" y="0"/>
                  </a:cubicBezTo>
                  <a:close/>
                </a:path>
              </a:pathLst>
            </a:custGeom>
            <a:solidFill>
              <a:srgbClr val="000000"/>
            </a:solidFill>
            <a:ln w="0">
              <a:noFill/>
            </a:ln>
          </p:spPr>
          <p:style>
            <a:lnRef idx="0"/>
            <a:fillRef idx="0"/>
            <a:effectRef idx="0"/>
            <a:fontRef idx="minor"/>
          </p:style>
          <p:txBody>
            <a:bodyPr lIns="90000" rIns="90000" tIns="293760" bIns="293760" anchor="ctr">
              <a:noAutofit/>
            </a:bodyPr>
            <a:p>
              <a:pPr>
                <a:lnSpc>
                  <a:spcPct val="100000"/>
                </a:lnSpc>
              </a:pPr>
              <a:endParaRPr b="0" lang="el-GR" sz="1400" spc="-1" strike="noStrike">
                <a:solidFill>
                  <a:srgbClr val="ffffff"/>
                </a:solidFill>
                <a:latin typeface="Arial"/>
                <a:ea typeface="DejaVu Sans"/>
              </a:endParaRPr>
            </a:p>
          </p:txBody>
        </p:sp>
        <p:sp>
          <p:nvSpPr>
            <p:cNvPr id="451" name="Google Shape;4451;p 1"/>
            <p:cNvSpPr/>
            <p:nvPr/>
          </p:nvSpPr>
          <p:spPr>
            <a:xfrm flipH="1">
              <a:off x="725040" y="4657680"/>
              <a:ext cx="340560" cy="52200"/>
            </a:xfrm>
            <a:custGeom>
              <a:avLst/>
              <a:gdLst>
                <a:gd name="textAreaLeft" fmla="*/ -1800 w 340560"/>
                <a:gd name="textAreaRight" fmla="*/ 342360 w 340560"/>
                <a:gd name="textAreaTop" fmla="*/ 0 h 52200"/>
                <a:gd name="textAreaBottom" fmla="*/ 55800 h 52200"/>
              </a:gdLst>
              <a:ahLst/>
              <a:rect l="textAreaLeft" t="textAreaTop" r="textAreaRight" b="textAreaBottom"/>
              <a:pathLst>
                <a:path w="10281" h="1671">
                  <a:moveTo>
                    <a:pt x="8043" y="0"/>
                  </a:moveTo>
                  <a:cubicBezTo>
                    <a:pt x="7943" y="0"/>
                    <a:pt x="7842" y="21"/>
                    <a:pt x="7747" y="64"/>
                  </a:cubicBezTo>
                  <a:lnTo>
                    <a:pt x="5467" y="1092"/>
                  </a:lnTo>
                  <a:cubicBezTo>
                    <a:pt x="5436" y="1106"/>
                    <a:pt x="5403" y="1113"/>
                    <a:pt x="5370" y="1113"/>
                  </a:cubicBezTo>
                  <a:cubicBezTo>
                    <a:pt x="5275" y="1113"/>
                    <a:pt x="5181" y="1054"/>
                    <a:pt x="5130" y="940"/>
                  </a:cubicBezTo>
                  <a:lnTo>
                    <a:pt x="5130" y="935"/>
                  </a:lnTo>
                  <a:cubicBezTo>
                    <a:pt x="5152" y="716"/>
                    <a:pt x="5051" y="502"/>
                    <a:pt x="4866" y="390"/>
                  </a:cubicBezTo>
                  <a:cubicBezTo>
                    <a:pt x="4770" y="329"/>
                    <a:pt x="4660" y="297"/>
                    <a:pt x="4550" y="297"/>
                  </a:cubicBezTo>
                  <a:cubicBezTo>
                    <a:pt x="4468" y="297"/>
                    <a:pt x="4386" y="315"/>
                    <a:pt x="4309" y="351"/>
                  </a:cubicBezTo>
                  <a:lnTo>
                    <a:pt x="2243" y="1316"/>
                  </a:lnTo>
                  <a:cubicBezTo>
                    <a:pt x="2220" y="1328"/>
                    <a:pt x="2191" y="1334"/>
                    <a:pt x="2170" y="1334"/>
                  </a:cubicBezTo>
                  <a:lnTo>
                    <a:pt x="169" y="1334"/>
                  </a:lnTo>
                  <a:cubicBezTo>
                    <a:pt x="1" y="1485"/>
                    <a:pt x="108" y="1671"/>
                    <a:pt x="254" y="1671"/>
                  </a:cubicBezTo>
                  <a:lnTo>
                    <a:pt x="1281" y="1671"/>
                  </a:lnTo>
                  <a:cubicBezTo>
                    <a:pt x="1939" y="1671"/>
                    <a:pt x="2596" y="1525"/>
                    <a:pt x="3192" y="1249"/>
                  </a:cubicBezTo>
                  <a:lnTo>
                    <a:pt x="4456" y="660"/>
                  </a:lnTo>
                  <a:cubicBezTo>
                    <a:pt x="4489" y="645"/>
                    <a:pt x="4523" y="637"/>
                    <a:pt x="4556" y="637"/>
                  </a:cubicBezTo>
                  <a:cubicBezTo>
                    <a:pt x="4649" y="637"/>
                    <a:pt x="4739" y="694"/>
                    <a:pt x="4793" y="805"/>
                  </a:cubicBezTo>
                  <a:lnTo>
                    <a:pt x="4799" y="811"/>
                  </a:lnTo>
                  <a:cubicBezTo>
                    <a:pt x="4770" y="1030"/>
                    <a:pt x="4872" y="1238"/>
                    <a:pt x="5056" y="1357"/>
                  </a:cubicBezTo>
                  <a:cubicBezTo>
                    <a:pt x="5151" y="1419"/>
                    <a:pt x="5261" y="1450"/>
                    <a:pt x="5372" y="1450"/>
                  </a:cubicBezTo>
                  <a:cubicBezTo>
                    <a:pt x="5452" y="1450"/>
                    <a:pt x="5532" y="1434"/>
                    <a:pt x="5608" y="1401"/>
                  </a:cubicBezTo>
                  <a:lnTo>
                    <a:pt x="7983" y="328"/>
                  </a:lnTo>
                  <a:lnTo>
                    <a:pt x="7995" y="328"/>
                  </a:lnTo>
                  <a:cubicBezTo>
                    <a:pt x="8253" y="333"/>
                    <a:pt x="8416" y="502"/>
                    <a:pt x="8416" y="716"/>
                  </a:cubicBezTo>
                  <a:lnTo>
                    <a:pt x="8416" y="1497"/>
                  </a:lnTo>
                  <a:cubicBezTo>
                    <a:pt x="8416" y="1593"/>
                    <a:pt x="8494" y="1671"/>
                    <a:pt x="8590" y="1671"/>
                  </a:cubicBezTo>
                  <a:lnTo>
                    <a:pt x="10096" y="1671"/>
                  </a:lnTo>
                  <a:cubicBezTo>
                    <a:pt x="10107" y="1671"/>
                    <a:pt x="10119" y="1671"/>
                    <a:pt x="10129" y="1660"/>
                  </a:cubicBezTo>
                  <a:cubicBezTo>
                    <a:pt x="10280" y="1513"/>
                    <a:pt x="10179" y="1334"/>
                    <a:pt x="10034" y="1334"/>
                  </a:cubicBezTo>
                  <a:lnTo>
                    <a:pt x="8771" y="1334"/>
                  </a:lnTo>
                  <a:cubicBezTo>
                    <a:pt x="8758" y="1334"/>
                    <a:pt x="8753" y="1328"/>
                    <a:pt x="8753" y="1316"/>
                  </a:cubicBezTo>
                  <a:lnTo>
                    <a:pt x="8753" y="559"/>
                  </a:lnTo>
                  <a:lnTo>
                    <a:pt x="8753" y="548"/>
                  </a:lnTo>
                  <a:cubicBezTo>
                    <a:pt x="8631" y="186"/>
                    <a:pt x="8339" y="0"/>
                    <a:pt x="8043" y="0"/>
                  </a:cubicBezTo>
                  <a:close/>
                </a:path>
              </a:pathLst>
            </a:custGeom>
            <a:solidFill>
              <a:srgbClr val="000000"/>
            </a:solidFill>
            <a:ln w="0">
              <a:noFill/>
            </a:ln>
          </p:spPr>
          <p:style>
            <a:lnRef idx="0"/>
            <a:fillRef idx="0"/>
            <a:effectRef idx="0"/>
            <a:fontRef idx="minor"/>
          </p:style>
          <p:txBody>
            <a:bodyPr lIns="90000" rIns="90000" tIns="56160" bIns="56160" anchor="ctr">
              <a:noAutofit/>
            </a:bodyPr>
            <a:p>
              <a:pPr>
                <a:lnSpc>
                  <a:spcPct val="100000"/>
                </a:lnSpc>
              </a:pPr>
              <a:endParaRPr b="0" lang="el-GR" sz="1400" spc="-1" strike="noStrike">
                <a:solidFill>
                  <a:srgbClr val="ffffff"/>
                </a:solidFill>
                <a:latin typeface="Arial"/>
                <a:ea typeface="DejaVu Sans"/>
              </a:endParaRPr>
            </a:p>
          </p:txBody>
        </p:sp>
      </p:grpSp>
      <p:sp>
        <p:nvSpPr>
          <p:cNvPr id="452" name="Google Shape;2419;p 1"/>
          <p:cNvSpPr/>
          <p:nvPr/>
        </p:nvSpPr>
        <p:spPr>
          <a:xfrm>
            <a:off x="5136120" y="2438280"/>
            <a:ext cx="370080" cy="312480"/>
          </a:xfrm>
          <a:custGeom>
            <a:avLst/>
            <a:gdLst>
              <a:gd name="textAreaLeft" fmla="*/ 0 w 370080"/>
              <a:gd name="textAreaRight" fmla="*/ 373680 w 370080"/>
              <a:gd name="textAreaTop" fmla="*/ 0 h 312480"/>
              <a:gd name="textAreaBottom" fmla="*/ 316080 h 312480"/>
            </a:gdLst>
            <a:ahLst/>
            <a:rect l="textAreaLeft" t="textAreaTop" r="textAreaRight" b="textAreaBottom"/>
            <a:pathLst>
              <a:path w="12005" h="11815">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rgbClr val="ffffff"/>
          </a:solidFill>
          <a:ln w="0">
            <a:noFill/>
          </a:ln>
        </p:spPr>
        <p:style>
          <a:lnRef idx="0"/>
          <a:fillRef idx="0"/>
          <a:effectRef idx="0"/>
          <a:fontRef idx="minor"/>
        </p:style>
        <p:txBody>
          <a:bodyPr lIns="90000" rIns="90000" tIns="316080" bIns="316080" anchor="ctr">
            <a:noAutofit/>
          </a:bodyPr>
          <a:p>
            <a:pPr>
              <a:lnSpc>
                <a:spcPct val="100000"/>
              </a:lnSpc>
            </a:pPr>
            <a:endParaRPr b="0" lang="el-GR" sz="1400" spc="-1" strike="noStrike">
              <a:solidFill>
                <a:srgbClr val="000000"/>
              </a:solidFill>
              <a:latin typeface="Arial"/>
              <a:ea typeface="DejaVu Sans"/>
            </a:endParaRPr>
          </a:p>
        </p:txBody>
      </p:sp>
      <p:sp>
        <p:nvSpPr>
          <p:cNvPr id="453" name="Google Shape;3406;p 1"/>
          <p:cNvSpPr/>
          <p:nvPr/>
        </p:nvSpPr>
        <p:spPr>
          <a:xfrm>
            <a:off x="3714840" y="1329480"/>
            <a:ext cx="313200" cy="305640"/>
          </a:xfrm>
          <a:custGeom>
            <a:avLst/>
            <a:gdLst>
              <a:gd name="textAreaLeft" fmla="*/ 0 w 313200"/>
              <a:gd name="textAreaRight" fmla="*/ 316800 w 313200"/>
              <a:gd name="textAreaTop" fmla="*/ 0 h 305640"/>
              <a:gd name="textAreaBottom" fmla="*/ 309240 h 305640"/>
            </a:gdLst>
            <a:ahLst/>
            <a:rect l="textAreaLeft" t="textAreaTop" r="textAreaRight" b="textAreaBottom"/>
            <a:pathLst>
              <a:path w="11909" h="11847">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rgbClr val="ffffff"/>
          </a:solidFill>
          <a:ln w="0">
            <a:noFill/>
          </a:ln>
        </p:spPr>
        <p:style>
          <a:lnRef idx="0"/>
          <a:fillRef idx="0"/>
          <a:effectRef idx="0"/>
          <a:fontRef idx="minor"/>
        </p:style>
        <p:txBody>
          <a:bodyPr lIns="90000" rIns="90000" tIns="309600" bIns="309600" anchor="ctr">
            <a:noAutofit/>
          </a:bodyPr>
          <a:p>
            <a:pPr>
              <a:lnSpc>
                <a:spcPct val="100000"/>
              </a:lnSpc>
            </a:pPr>
            <a:endParaRPr b="0" lang="el-GR" sz="1400" spc="-1" strike="noStrike">
              <a:solidFill>
                <a:srgbClr val="000000"/>
              </a:solidFill>
              <a:latin typeface="Arial"/>
              <a:ea typeface="DejaVu Sans"/>
            </a:endParaRPr>
          </a:p>
        </p:txBody>
      </p:sp>
      <p:sp>
        <p:nvSpPr>
          <p:cNvPr id="454" name="Google Shape;9891;p 1"/>
          <p:cNvSpPr/>
          <p:nvPr/>
        </p:nvSpPr>
        <p:spPr>
          <a:xfrm>
            <a:off x="3688200" y="3550680"/>
            <a:ext cx="326880" cy="332280"/>
          </a:xfrm>
          <a:custGeom>
            <a:avLst/>
            <a:gdLst>
              <a:gd name="textAreaLeft" fmla="*/ 0 w 326880"/>
              <a:gd name="textAreaRight" fmla="*/ 330480 w 326880"/>
              <a:gd name="textAreaTop" fmla="*/ 0 h 332280"/>
              <a:gd name="textAreaBottom" fmla="*/ 335880 h 332280"/>
            </a:gdLst>
            <a:ahLst/>
            <a:rect l="textAreaLeft" t="textAreaTop" r="textAreaRight" b="textAreaBottom"/>
            <a:pathLst>
              <a:path w="12603" h="11565">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rgbClr val="ffffff"/>
          </a:solidFill>
          <a:ln w="0">
            <a:noFill/>
          </a:ln>
        </p:spPr>
        <p:style>
          <a:lnRef idx="0"/>
          <a:fillRef idx="0"/>
          <a:effectRef idx="0"/>
          <a:fontRef idx="minor"/>
        </p:style>
        <p:txBody>
          <a:bodyPr lIns="90000" rIns="90000" tIns="336240" bIns="336240" anchor="ctr">
            <a:noAutofit/>
          </a:bodyPr>
          <a:p>
            <a:pPr>
              <a:lnSpc>
                <a:spcPct val="100000"/>
              </a:lnSpc>
            </a:pPr>
            <a:endParaRPr b="0" lang="el-GR" sz="14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title"/>
          </p:nvPr>
        </p:nvSpPr>
        <p:spPr>
          <a:xfrm>
            <a:off x="539640" y="123480"/>
            <a:ext cx="2433600" cy="1240560"/>
          </a:xfrm>
          <a:prstGeom prst="rect">
            <a:avLst/>
          </a:prstGeom>
          <a:noFill/>
          <a:ln w="0">
            <a:noFill/>
          </a:ln>
        </p:spPr>
        <p:txBody>
          <a:bodyPr lIns="90000" rIns="90000" tIns="91440" bIns="91440" anchor="b">
            <a:noAutofit/>
          </a:bodyPr>
          <a:p>
            <a:pPr indent="0">
              <a:lnSpc>
                <a:spcPct val="80000"/>
              </a:lnSpc>
              <a:buNone/>
              <a:tabLst>
                <a:tab algn="l" pos="0"/>
              </a:tabLst>
            </a:pPr>
            <a:r>
              <a:rPr b="1" lang="en" sz="3000" spc="-1" strike="noStrike">
                <a:solidFill>
                  <a:schemeClr val="dk1"/>
                </a:solidFill>
                <a:latin typeface="Barlow Condensed SemiBold"/>
                <a:ea typeface="Barlow Condensed SemiBold"/>
              </a:rPr>
              <a:t>Διαδικασία Γενετικού Αλγορίθμου</a:t>
            </a:r>
            <a:endParaRPr b="0" lang="el-GR" sz="3000" spc="-1" strike="noStrike">
              <a:solidFill>
                <a:srgbClr val="000000"/>
              </a:solidFill>
              <a:latin typeface="Arial"/>
            </a:endParaRPr>
          </a:p>
        </p:txBody>
      </p:sp>
      <p:sp>
        <p:nvSpPr>
          <p:cNvPr id="456" name="Google Shape;2362;p 4"/>
          <p:cNvSpPr/>
          <p:nvPr/>
        </p:nvSpPr>
        <p:spPr>
          <a:xfrm>
            <a:off x="3283560" y="2140560"/>
            <a:ext cx="4335480" cy="36648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
        <p:nvSpPr>
          <p:cNvPr id="457" name="Google Shape;2363;p 5"/>
          <p:cNvSpPr/>
          <p:nvPr/>
        </p:nvSpPr>
        <p:spPr>
          <a:xfrm>
            <a:off x="216000" y="5273640"/>
            <a:ext cx="8136720" cy="128268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pPr>
            <a:r>
              <a:rPr b="0" lang="en" sz="1600" spc="-1" strike="noStrike">
                <a:solidFill>
                  <a:schemeClr val="dk1"/>
                </a:solidFill>
                <a:latin typeface="Arvo"/>
                <a:ea typeface="Arvo"/>
              </a:rPr>
              <a:t> </a:t>
            </a:r>
            <a:endParaRPr b="0" lang="el-GR" sz="1600" spc="-1" strike="noStrike">
              <a:solidFill>
                <a:srgbClr val="000000"/>
              </a:solidFill>
              <a:latin typeface="Arial"/>
            </a:endParaRPr>
          </a:p>
        </p:txBody>
      </p:sp>
      <p:sp>
        <p:nvSpPr>
          <p:cNvPr id="458" name="Google Shape;2370;p 5"/>
          <p:cNvSpPr/>
          <p:nvPr/>
        </p:nvSpPr>
        <p:spPr>
          <a:xfrm>
            <a:off x="5659920" y="1473840"/>
            <a:ext cx="1959480" cy="57420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endParaRPr b="0" lang="el-GR" sz="1400" spc="-1" strike="noStrike">
              <a:solidFill>
                <a:srgbClr val="000000"/>
              </a:solidFill>
              <a:latin typeface="Arial"/>
              <a:ea typeface="DejaVu Sans"/>
            </a:endParaRPr>
          </a:p>
        </p:txBody>
      </p:sp>
      <p:sp>
        <p:nvSpPr>
          <p:cNvPr id="459" name="416 - Ορθογώνιο"/>
          <p:cNvSpPr/>
          <p:nvPr/>
        </p:nvSpPr>
        <p:spPr>
          <a:xfrm>
            <a:off x="3370320" y="519840"/>
            <a:ext cx="2400120" cy="246240"/>
          </a:xfrm>
          <a:prstGeom prst="rect">
            <a:avLst/>
          </a:prstGeom>
          <a:solidFill>
            <a:srgbClr val="8bcdd2"/>
          </a:solidFill>
          <a:ln w="0">
            <a:solidFill>
              <a:srgbClr val="018790"/>
            </a:solidFill>
          </a:ln>
        </p:spPr>
        <p:style>
          <a:lnRef idx="0"/>
          <a:fillRef idx="0"/>
          <a:effectRef idx="0"/>
          <a:fontRef idx="minor"/>
        </p:style>
        <p:txBody>
          <a:bodyPr lIns="90000" rIns="90000" tIns="45000" bIns="45000" anchor="ctr">
            <a:noAutofit/>
          </a:bodyPr>
          <a:p>
            <a:pPr algn="ctr">
              <a:lnSpc>
                <a:spcPct val="100000"/>
              </a:lnSpc>
            </a:pPr>
            <a:r>
              <a:rPr b="0" lang="el-GR" sz="1200" spc="-1" strike="noStrike">
                <a:solidFill>
                  <a:srgbClr val="000000"/>
                </a:solidFill>
                <a:latin typeface="Arvo"/>
                <a:ea typeface="DejaVu Sans"/>
              </a:rPr>
              <a:t>Αρχικοποίησε τον πληθυσμό </a:t>
            </a:r>
            <a:endParaRPr b="0" lang="el-GR" sz="1200" spc="-1" strike="noStrike">
              <a:solidFill>
                <a:srgbClr val="000000"/>
              </a:solidFill>
              <a:latin typeface="Arial"/>
            </a:endParaRPr>
          </a:p>
        </p:txBody>
      </p:sp>
      <p:sp>
        <p:nvSpPr>
          <p:cNvPr id="460" name="417 - Ορθογώνιο"/>
          <p:cNvSpPr/>
          <p:nvPr/>
        </p:nvSpPr>
        <p:spPr>
          <a:xfrm>
            <a:off x="3580560" y="898920"/>
            <a:ext cx="1980000" cy="400320"/>
          </a:xfrm>
          <a:prstGeom prst="rect">
            <a:avLst/>
          </a:prstGeom>
          <a:solidFill>
            <a:srgbClr val="8bcdd2"/>
          </a:solidFill>
          <a:ln w="0">
            <a:solidFill>
              <a:srgbClr val="018790"/>
            </a:solidFill>
          </a:ln>
        </p:spPr>
        <p:style>
          <a:lnRef idx="0"/>
          <a:fillRef idx="0"/>
          <a:effectRef idx="0"/>
          <a:fontRef idx="minor"/>
        </p:style>
        <p:txBody>
          <a:bodyPr lIns="90000" rIns="90000" tIns="45000" bIns="45000" anchor="ctr">
            <a:noAutofit/>
          </a:bodyPr>
          <a:p>
            <a:pPr algn="ctr">
              <a:lnSpc>
                <a:spcPct val="100000"/>
              </a:lnSpc>
            </a:pPr>
            <a:r>
              <a:rPr b="0" lang="el-GR" sz="1200" spc="-1" strike="noStrike">
                <a:solidFill>
                  <a:srgbClr val="000000"/>
                </a:solidFill>
                <a:latin typeface="Arvo"/>
                <a:ea typeface="DejaVu Sans"/>
              </a:rPr>
              <a:t>Κάνε premutation </a:t>
            </a:r>
            <a:endParaRPr b="0" lang="el-GR" sz="1200" spc="-1" strike="noStrike">
              <a:solidFill>
                <a:srgbClr val="000000"/>
              </a:solidFill>
              <a:latin typeface="Arial"/>
            </a:endParaRPr>
          </a:p>
          <a:p>
            <a:pPr algn="ctr">
              <a:lnSpc>
                <a:spcPct val="100000"/>
              </a:lnSpc>
            </a:pPr>
            <a:r>
              <a:rPr b="0" lang="el-GR" sz="1200" spc="-1" strike="noStrike">
                <a:solidFill>
                  <a:srgbClr val="000000"/>
                </a:solidFill>
                <a:latin typeface="Arvo"/>
                <a:ea typeface="DejaVu Sans"/>
              </a:rPr>
              <a:t>στον αρχικό πληθυσμό </a:t>
            </a:r>
            <a:endParaRPr b="0" lang="el-GR" sz="1200" spc="-1" strike="noStrike">
              <a:solidFill>
                <a:srgbClr val="000000"/>
              </a:solidFill>
              <a:latin typeface="Arial"/>
            </a:endParaRPr>
          </a:p>
        </p:txBody>
      </p:sp>
      <p:sp>
        <p:nvSpPr>
          <p:cNvPr id="461" name="418 - Ορθογώνιο"/>
          <p:cNvSpPr/>
          <p:nvPr/>
        </p:nvSpPr>
        <p:spPr>
          <a:xfrm>
            <a:off x="3758400" y="1426680"/>
            <a:ext cx="1623960" cy="182520"/>
          </a:xfrm>
          <a:prstGeom prst="rect">
            <a:avLst/>
          </a:prstGeom>
          <a:solidFill>
            <a:srgbClr val="8bcdd2"/>
          </a:solidFill>
          <a:ln w="0">
            <a:solidFill>
              <a:srgbClr val="018790"/>
            </a:solidFill>
          </a:ln>
        </p:spPr>
        <p:style>
          <a:lnRef idx="0"/>
          <a:fillRef idx="0"/>
          <a:effectRef idx="0"/>
          <a:fontRef idx="minor"/>
        </p:style>
        <p:txBody>
          <a:bodyPr lIns="90000" rIns="90000" tIns="45000" bIns="45000" anchor="ctr">
            <a:noAutofit/>
          </a:bodyPr>
          <a:p>
            <a:pPr algn="ctr">
              <a:lnSpc>
                <a:spcPct val="100000"/>
              </a:lnSpc>
            </a:pPr>
            <a:r>
              <a:rPr b="0" lang="el-GR" sz="1050" spc="-1" strike="noStrike">
                <a:solidFill>
                  <a:srgbClr val="000000"/>
                </a:solidFill>
                <a:latin typeface="Arvo"/>
                <a:ea typeface="DejaVu Sans"/>
              </a:rPr>
              <a:t>Για την τρέχον γενιά</a:t>
            </a:r>
            <a:endParaRPr b="0" lang="el-GR" sz="1050" spc="-1" strike="noStrike">
              <a:solidFill>
                <a:srgbClr val="000000"/>
              </a:solidFill>
              <a:latin typeface="Arial"/>
            </a:endParaRPr>
          </a:p>
        </p:txBody>
      </p:sp>
      <p:sp>
        <p:nvSpPr>
          <p:cNvPr id="462" name="419 - Ορθογώνιο"/>
          <p:cNvSpPr/>
          <p:nvPr/>
        </p:nvSpPr>
        <p:spPr>
          <a:xfrm>
            <a:off x="3457800" y="3713400"/>
            <a:ext cx="2225520" cy="205920"/>
          </a:xfrm>
          <a:prstGeom prst="rect">
            <a:avLst/>
          </a:prstGeom>
          <a:solidFill>
            <a:schemeClr val="accent1"/>
          </a:solidFill>
          <a:ln w="0">
            <a:solidFill>
              <a:srgbClr val="cb7700"/>
            </a:solidFill>
          </a:ln>
        </p:spPr>
        <p:style>
          <a:lnRef idx="0"/>
          <a:fillRef idx="0"/>
          <a:effectRef idx="0"/>
          <a:fontRef idx="minor"/>
        </p:style>
        <p:txBody>
          <a:bodyPr lIns="90000" rIns="90000" tIns="45000" bIns="45000" anchor="ctr">
            <a:noAutofit/>
          </a:bodyPr>
          <a:p>
            <a:pPr algn="ctr">
              <a:lnSpc>
                <a:spcPct val="100000"/>
              </a:lnSpc>
            </a:pPr>
            <a:r>
              <a:rPr b="0" lang="el-GR" sz="1200" spc="-1" strike="noStrike">
                <a:solidFill>
                  <a:srgbClr val="000000"/>
                </a:solidFill>
                <a:latin typeface="Arvo"/>
                <a:ea typeface="DejaVu Sans"/>
              </a:rPr>
              <a:t>Επέλεξε τη βέλτιστη λύση </a:t>
            </a:r>
            <a:endParaRPr b="0" lang="el-GR" sz="1200" spc="-1" strike="noStrike">
              <a:solidFill>
                <a:srgbClr val="000000"/>
              </a:solidFill>
              <a:latin typeface="Arial"/>
            </a:endParaRPr>
          </a:p>
        </p:txBody>
      </p:sp>
      <p:sp>
        <p:nvSpPr>
          <p:cNvPr id="463" name="420 - Ορθογώνιο"/>
          <p:cNvSpPr/>
          <p:nvPr/>
        </p:nvSpPr>
        <p:spPr>
          <a:xfrm>
            <a:off x="2552760" y="3219840"/>
            <a:ext cx="4035600" cy="363600"/>
          </a:xfrm>
          <a:prstGeom prst="rect">
            <a:avLst/>
          </a:prstGeom>
          <a:solidFill>
            <a:schemeClr val="accent1"/>
          </a:solidFill>
          <a:ln w="0">
            <a:solidFill>
              <a:srgbClr val="cb7700"/>
            </a:solidFill>
          </a:ln>
        </p:spPr>
        <p:style>
          <a:lnRef idx="0"/>
          <a:fillRef idx="0"/>
          <a:effectRef idx="0"/>
          <a:fontRef idx="minor"/>
        </p:style>
        <p:txBody>
          <a:bodyPr lIns="90000" rIns="90000" tIns="45000" bIns="45000" anchor="ctr">
            <a:noAutofit/>
          </a:bodyPr>
          <a:p>
            <a:pPr algn="ctr">
              <a:lnSpc>
                <a:spcPct val="100000"/>
              </a:lnSpc>
            </a:pPr>
            <a:r>
              <a:rPr b="0" lang="el-GR" sz="1200" spc="-1" strike="noStrike">
                <a:solidFill>
                  <a:srgbClr val="000000"/>
                </a:solidFill>
                <a:latin typeface="Arvo"/>
                <a:ea typeface="DejaVu Sans"/>
              </a:rPr>
              <a:t>Ταξινόμησε τα μονοπάτια με βάση την απόσταση κατά αύξουσα σειρά </a:t>
            </a:r>
            <a:endParaRPr b="0" lang="el-GR" sz="1200" spc="-1" strike="noStrike">
              <a:solidFill>
                <a:srgbClr val="000000"/>
              </a:solidFill>
              <a:latin typeface="Arial"/>
            </a:endParaRPr>
          </a:p>
        </p:txBody>
      </p:sp>
      <p:sp>
        <p:nvSpPr>
          <p:cNvPr id="464" name="421 - Ορθογώνιο"/>
          <p:cNvSpPr/>
          <p:nvPr/>
        </p:nvSpPr>
        <p:spPr>
          <a:xfrm>
            <a:off x="2560320" y="2703960"/>
            <a:ext cx="4020120" cy="378720"/>
          </a:xfrm>
          <a:prstGeom prst="rect">
            <a:avLst/>
          </a:prstGeom>
          <a:solidFill>
            <a:schemeClr val="accent1"/>
          </a:solidFill>
          <a:ln w="0">
            <a:solidFill>
              <a:srgbClr val="cb7700"/>
            </a:solidFill>
          </a:ln>
        </p:spPr>
        <p:style>
          <a:lnRef idx="0"/>
          <a:fillRef idx="0"/>
          <a:effectRef idx="0"/>
          <a:fontRef idx="minor"/>
        </p:style>
        <p:txBody>
          <a:bodyPr lIns="90000" rIns="90000" tIns="45000" bIns="45000" anchor="ctr">
            <a:noAutofit/>
          </a:bodyPr>
          <a:p>
            <a:pPr algn="ctr">
              <a:lnSpc>
                <a:spcPct val="100000"/>
              </a:lnSpc>
            </a:pPr>
            <a:r>
              <a:rPr b="0" lang="el-GR" sz="1200" spc="-1" strike="noStrike">
                <a:solidFill>
                  <a:srgbClr val="000000"/>
                </a:solidFill>
                <a:latin typeface="Arvo"/>
                <a:ea typeface="DejaVu Sans"/>
              </a:rPr>
              <a:t>Υπολόγισε το συνολικό μονοπάτι για όλα τα σημεία</a:t>
            </a:r>
            <a:endParaRPr b="0" lang="el-GR" sz="1200" spc="-1" strike="noStrike">
              <a:solidFill>
                <a:srgbClr val="000000"/>
              </a:solidFill>
              <a:latin typeface="Arial"/>
            </a:endParaRPr>
          </a:p>
        </p:txBody>
      </p:sp>
      <p:sp>
        <p:nvSpPr>
          <p:cNvPr id="465" name="422 - Ρόμβος"/>
          <p:cNvSpPr/>
          <p:nvPr/>
        </p:nvSpPr>
        <p:spPr>
          <a:xfrm>
            <a:off x="3798720" y="1776960"/>
            <a:ext cx="1543320" cy="662400"/>
          </a:xfrm>
          <a:prstGeom prst="diamond">
            <a:avLst/>
          </a:prstGeom>
          <a:solidFill>
            <a:srgbClr val="9fa8da"/>
          </a:solidFill>
          <a:ln w="0">
            <a:solidFill>
              <a:srgbClr val="673ab7"/>
            </a:solidFill>
          </a:ln>
        </p:spPr>
        <p:style>
          <a:lnRef idx="0"/>
          <a:fillRef idx="0"/>
          <a:effectRef idx="0"/>
          <a:fontRef idx="minor"/>
        </p:style>
        <p:txBody>
          <a:bodyPr lIns="90000" rIns="90000" tIns="45000" bIns="45000" anchor="ctr">
            <a:noAutofit/>
          </a:bodyPr>
          <a:p>
            <a:pPr algn="ctr">
              <a:lnSpc>
                <a:spcPct val="100000"/>
              </a:lnSpc>
            </a:pPr>
            <a:endParaRPr b="0" lang="el-GR" sz="1200" spc="-1" strike="noStrike">
              <a:solidFill>
                <a:srgbClr val="000000"/>
              </a:solidFill>
              <a:latin typeface="Arvo"/>
              <a:ea typeface="DejaVu Sans"/>
            </a:endParaRPr>
          </a:p>
        </p:txBody>
      </p:sp>
      <p:sp>
        <p:nvSpPr>
          <p:cNvPr id="466" name="423 - Ορθογώνιο"/>
          <p:cNvSpPr/>
          <p:nvPr/>
        </p:nvSpPr>
        <p:spPr>
          <a:xfrm>
            <a:off x="2548800" y="4070160"/>
            <a:ext cx="4043520" cy="232200"/>
          </a:xfrm>
          <a:prstGeom prst="rect">
            <a:avLst/>
          </a:prstGeom>
          <a:solidFill>
            <a:schemeClr val="accent1"/>
          </a:solidFill>
          <a:ln w="0">
            <a:solidFill>
              <a:srgbClr val="cb7700"/>
            </a:solidFill>
          </a:ln>
        </p:spPr>
        <p:style>
          <a:lnRef idx="0"/>
          <a:fillRef idx="0"/>
          <a:effectRef idx="0"/>
          <a:fontRef idx="minor"/>
        </p:style>
        <p:txBody>
          <a:bodyPr lIns="90000" rIns="90000" tIns="45000" bIns="45000" anchor="ctr">
            <a:noAutofit/>
          </a:bodyPr>
          <a:p>
            <a:pPr algn="ctr">
              <a:lnSpc>
                <a:spcPct val="100000"/>
              </a:lnSpc>
            </a:pPr>
            <a:r>
              <a:rPr b="0" lang="el-GR" sz="1200" spc="-1" strike="noStrike">
                <a:solidFill>
                  <a:srgbClr val="000000"/>
                </a:solidFill>
                <a:latin typeface="Arvo"/>
                <a:ea typeface="DejaVu Sans"/>
              </a:rPr>
              <a:t>Αντικατέστησε τον μισό πληθυσμό με crossover   </a:t>
            </a:r>
            <a:endParaRPr b="0" lang="el-GR" sz="1200" spc="-1" strike="noStrike">
              <a:solidFill>
                <a:srgbClr val="000000"/>
              </a:solidFill>
              <a:latin typeface="Arial"/>
            </a:endParaRPr>
          </a:p>
        </p:txBody>
      </p:sp>
      <p:sp>
        <p:nvSpPr>
          <p:cNvPr id="467" name="424 - Ορθογώνιο"/>
          <p:cNvSpPr/>
          <p:nvPr/>
        </p:nvSpPr>
        <p:spPr>
          <a:xfrm>
            <a:off x="3278880" y="4446000"/>
            <a:ext cx="2583360" cy="209160"/>
          </a:xfrm>
          <a:prstGeom prst="rect">
            <a:avLst/>
          </a:prstGeom>
          <a:solidFill>
            <a:schemeClr val="accent1"/>
          </a:solidFill>
          <a:ln w="0">
            <a:solidFill>
              <a:srgbClr val="cb7700"/>
            </a:solidFill>
          </a:ln>
        </p:spPr>
        <p:style>
          <a:lnRef idx="0"/>
          <a:fillRef idx="0"/>
          <a:effectRef idx="0"/>
          <a:fontRef idx="minor"/>
        </p:style>
        <p:txBody>
          <a:bodyPr lIns="90000" rIns="90000" tIns="45000" bIns="45000" anchor="ctr">
            <a:noAutofit/>
          </a:bodyPr>
          <a:p>
            <a:pPr algn="ctr">
              <a:lnSpc>
                <a:spcPct val="100000"/>
              </a:lnSpc>
            </a:pPr>
            <a:r>
              <a:rPr b="0" lang="el-GR" sz="1200" spc="-1" strike="noStrike">
                <a:solidFill>
                  <a:srgbClr val="000000"/>
                </a:solidFill>
                <a:latin typeface="Arvo"/>
                <a:ea typeface="DejaVu Sans"/>
              </a:rPr>
              <a:t>Κάνε mutation του πληθυσμού</a:t>
            </a:r>
            <a:endParaRPr b="0" lang="el-GR" sz="1200" spc="-1" strike="noStrike">
              <a:solidFill>
                <a:srgbClr val="000000"/>
              </a:solidFill>
              <a:latin typeface="Arial"/>
            </a:endParaRPr>
          </a:p>
        </p:txBody>
      </p:sp>
      <p:sp>
        <p:nvSpPr>
          <p:cNvPr id="468" name="425 - Ορθογώνιο"/>
          <p:cNvSpPr/>
          <p:nvPr/>
        </p:nvSpPr>
        <p:spPr>
          <a:xfrm>
            <a:off x="3899160" y="1833120"/>
            <a:ext cx="1388520" cy="4435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l-GR" sz="1000" spc="-1" strike="noStrike">
                <a:solidFill>
                  <a:srgbClr val="000000"/>
                </a:solidFill>
                <a:latin typeface="Arvo"/>
                <a:ea typeface="DejaVu Sans"/>
              </a:rPr>
              <a:t>while</a:t>
            </a:r>
            <a:endParaRPr b="0" lang="el-GR" sz="1000" spc="-1" strike="noStrike">
              <a:solidFill>
                <a:srgbClr val="000000"/>
              </a:solidFill>
              <a:latin typeface="Arial"/>
            </a:endParaRPr>
          </a:p>
          <a:p>
            <a:pPr algn="ctr">
              <a:lnSpc>
                <a:spcPct val="100000"/>
              </a:lnSpc>
            </a:pPr>
            <a:r>
              <a:rPr b="1" lang="el-GR" sz="1000" spc="-1" strike="noStrike">
                <a:solidFill>
                  <a:srgbClr val="000000"/>
                </a:solidFill>
                <a:latin typeface="Arvo"/>
                <a:ea typeface="DejaVu Sans"/>
              </a:rPr>
              <a:t>gen &lt;= gen_limit</a:t>
            </a:r>
            <a:endParaRPr b="0" lang="el-GR" sz="1000" spc="-1" strike="noStrike">
              <a:solidFill>
                <a:srgbClr val="000000"/>
              </a:solidFill>
              <a:latin typeface="Arial"/>
            </a:endParaRPr>
          </a:p>
        </p:txBody>
      </p:sp>
      <p:sp>
        <p:nvSpPr>
          <p:cNvPr id="469" name="427 - Στρογγυλεμένο ορθογώνιο"/>
          <p:cNvSpPr/>
          <p:nvPr/>
        </p:nvSpPr>
        <p:spPr>
          <a:xfrm>
            <a:off x="4217760" y="4800960"/>
            <a:ext cx="705240" cy="339480"/>
          </a:xfrm>
          <a:prstGeom prst="roundRect">
            <a:avLst>
              <a:gd name="adj" fmla="val 50000"/>
            </a:avLst>
          </a:prstGeom>
          <a:solidFill>
            <a:schemeClr val="accent1"/>
          </a:solidFill>
          <a:ln w="0">
            <a:solidFill>
              <a:srgbClr val="cb7700"/>
            </a:solid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000000"/>
                </a:solidFill>
                <a:latin typeface="Arvo"/>
                <a:ea typeface="DejaVu Sans"/>
              </a:rPr>
              <a:t>Stop</a:t>
            </a:r>
            <a:endParaRPr b="0" lang="el-GR" sz="1300" spc="-1" strike="noStrike">
              <a:solidFill>
                <a:srgbClr val="000000"/>
              </a:solidFill>
              <a:latin typeface="Arial"/>
            </a:endParaRPr>
          </a:p>
        </p:txBody>
      </p:sp>
      <p:sp>
        <p:nvSpPr>
          <p:cNvPr id="470" name="429 - Ορθογώνιο"/>
          <p:cNvSpPr/>
          <p:nvPr/>
        </p:nvSpPr>
        <p:spPr>
          <a:xfrm>
            <a:off x="2688120" y="1815120"/>
            <a:ext cx="686520" cy="322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 sz="1400" spc="-1" strike="noStrike">
                <a:solidFill>
                  <a:srgbClr val="f53400"/>
                </a:solidFill>
                <a:latin typeface="Arvo"/>
                <a:ea typeface="Arvo"/>
              </a:rPr>
              <a:t>False</a:t>
            </a:r>
            <a:endParaRPr b="0" lang="el-GR" sz="1400" spc="-1" strike="noStrike">
              <a:solidFill>
                <a:srgbClr val="000000"/>
              </a:solidFill>
              <a:latin typeface="Arial"/>
            </a:endParaRPr>
          </a:p>
        </p:txBody>
      </p:sp>
      <p:sp>
        <p:nvSpPr>
          <p:cNvPr id="471" name="430 - Ορθογώνιο"/>
          <p:cNvSpPr/>
          <p:nvPr/>
        </p:nvSpPr>
        <p:spPr>
          <a:xfrm>
            <a:off x="4622760" y="2406960"/>
            <a:ext cx="686520" cy="322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 sz="1400" spc="-1" strike="noStrike">
                <a:solidFill>
                  <a:srgbClr val="4caf50"/>
                </a:solidFill>
                <a:latin typeface="Arvo"/>
                <a:ea typeface="Arvo"/>
              </a:rPr>
              <a:t>True</a:t>
            </a:r>
            <a:endParaRPr b="0" lang="el-GR" sz="1400" spc="-1" strike="noStrike">
              <a:solidFill>
                <a:srgbClr val="000000"/>
              </a:solidFill>
              <a:latin typeface="Arial"/>
            </a:endParaRPr>
          </a:p>
        </p:txBody>
      </p:sp>
      <p:cxnSp>
        <p:nvCxnSpPr>
          <p:cNvPr id="472" name="432 - Shape"/>
          <p:cNvCxnSpPr>
            <a:stCxn id="465" idx="2"/>
            <a:endCxn id="464" idx="0"/>
          </p:cNvCxnSpPr>
          <p:nvPr/>
        </p:nvCxnSpPr>
        <p:spPr>
          <a:xfrm rot="5400000">
            <a:off x="4437720" y="2571480"/>
            <a:ext cx="264960" cy="720"/>
          </a:xfrm>
          <a:prstGeom prst="bentConnector3">
            <a:avLst>
              <a:gd name="adj1" fmla="val 50068"/>
            </a:avLst>
          </a:prstGeom>
          <a:ln w="19080">
            <a:solidFill>
              <a:srgbClr val="4caf50"/>
            </a:solidFill>
            <a:round/>
            <a:tailEnd len="med" type="triangle" w="med"/>
          </a:ln>
        </p:spPr>
      </p:cxnSp>
      <p:cxnSp>
        <p:nvCxnSpPr>
          <p:cNvPr id="473" name="433 - Shape"/>
          <p:cNvCxnSpPr>
            <a:stCxn id="464" idx="2"/>
            <a:endCxn id="463" idx="0"/>
          </p:cNvCxnSpPr>
          <p:nvPr/>
        </p:nvCxnSpPr>
        <p:spPr>
          <a:xfrm flipH="1" rot="16200000">
            <a:off x="4501800" y="3150720"/>
            <a:ext cx="137520" cy="720"/>
          </a:xfrm>
          <a:prstGeom prst="bentConnector3">
            <a:avLst>
              <a:gd name="adj1" fmla="val 50131"/>
            </a:avLst>
          </a:prstGeom>
          <a:ln w="19080">
            <a:solidFill>
              <a:srgbClr val="212121"/>
            </a:solidFill>
            <a:round/>
            <a:tailEnd len="med" type="triangle" w="med"/>
          </a:ln>
        </p:spPr>
      </p:cxnSp>
      <p:cxnSp>
        <p:nvCxnSpPr>
          <p:cNvPr id="474" name="434 - Shape"/>
          <p:cNvCxnSpPr>
            <a:stCxn id="462" idx="2"/>
            <a:endCxn id="466" idx="0"/>
          </p:cNvCxnSpPr>
          <p:nvPr/>
        </p:nvCxnSpPr>
        <p:spPr>
          <a:xfrm rot="16200000">
            <a:off x="4495320" y="3994560"/>
            <a:ext cx="151200" cy="360"/>
          </a:xfrm>
          <a:prstGeom prst="bentConnector2">
            <a:avLst/>
          </a:prstGeom>
          <a:ln w="19080">
            <a:solidFill>
              <a:srgbClr val="212121"/>
            </a:solidFill>
            <a:round/>
            <a:tailEnd len="med" type="triangle" w="med"/>
          </a:ln>
        </p:spPr>
      </p:cxnSp>
      <p:cxnSp>
        <p:nvCxnSpPr>
          <p:cNvPr id="475" name="435 - Shape"/>
          <p:cNvCxnSpPr>
            <a:stCxn id="466" idx="2"/>
            <a:endCxn id="467" idx="0"/>
          </p:cNvCxnSpPr>
          <p:nvPr/>
        </p:nvCxnSpPr>
        <p:spPr>
          <a:xfrm rot="16200000">
            <a:off x="4498920" y="4374000"/>
            <a:ext cx="144000" cy="360"/>
          </a:xfrm>
          <a:prstGeom prst="bentConnector2">
            <a:avLst/>
          </a:prstGeom>
          <a:ln w="19080">
            <a:solidFill>
              <a:srgbClr val="212121"/>
            </a:solidFill>
            <a:round/>
            <a:tailEnd len="med" type="triangle" w="med"/>
          </a:ln>
        </p:spPr>
      </p:cxnSp>
      <p:cxnSp>
        <p:nvCxnSpPr>
          <p:cNvPr id="476" name="436 - Shape"/>
          <p:cNvCxnSpPr>
            <a:stCxn id="467" idx="2"/>
            <a:endCxn id="469" idx="0"/>
          </p:cNvCxnSpPr>
          <p:nvPr/>
        </p:nvCxnSpPr>
        <p:spPr>
          <a:xfrm rot="5400000">
            <a:off x="4497120" y="4727880"/>
            <a:ext cx="146160" cy="720"/>
          </a:xfrm>
          <a:prstGeom prst="bentConnector3">
            <a:avLst>
              <a:gd name="adj1" fmla="val 49876"/>
            </a:avLst>
          </a:prstGeom>
          <a:ln w="19080">
            <a:solidFill>
              <a:srgbClr val="212121"/>
            </a:solidFill>
            <a:round/>
            <a:tailEnd len="med" type="triangle" w="med"/>
          </a:ln>
        </p:spPr>
      </p:cxnSp>
      <p:sp>
        <p:nvSpPr>
          <p:cNvPr id="477" name="437 - Στρογγυλεμένο ορθογώνιο"/>
          <p:cNvSpPr/>
          <p:nvPr/>
        </p:nvSpPr>
        <p:spPr>
          <a:xfrm>
            <a:off x="4218120" y="4801320"/>
            <a:ext cx="705240" cy="339480"/>
          </a:xfrm>
          <a:prstGeom prst="roundRect">
            <a:avLst>
              <a:gd name="adj" fmla="val 50000"/>
            </a:avLst>
          </a:prstGeom>
          <a:solidFill>
            <a:srgbClr val="9e9e9e"/>
          </a:solidFill>
          <a:ln w="0">
            <a:solidFill>
              <a:srgbClr val="424242"/>
            </a:solid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000000"/>
                </a:solidFill>
                <a:latin typeface="Arvo"/>
                <a:ea typeface="DejaVu Sans"/>
              </a:rPr>
              <a:t>Stop</a:t>
            </a:r>
            <a:endParaRPr b="0" lang="el-GR" sz="1300" spc="-1" strike="noStrike">
              <a:solidFill>
                <a:srgbClr val="000000"/>
              </a:solidFill>
              <a:latin typeface="Arial"/>
            </a:endParaRPr>
          </a:p>
        </p:txBody>
      </p:sp>
      <p:sp>
        <p:nvSpPr>
          <p:cNvPr id="478" name="438 - Στρογγυλεμένο ορθογώνιο"/>
          <p:cNvSpPr/>
          <p:nvPr/>
        </p:nvSpPr>
        <p:spPr>
          <a:xfrm>
            <a:off x="4217760" y="25200"/>
            <a:ext cx="705240" cy="339480"/>
          </a:xfrm>
          <a:prstGeom prst="roundRect">
            <a:avLst>
              <a:gd name="adj" fmla="val 50000"/>
            </a:avLst>
          </a:prstGeom>
          <a:solidFill>
            <a:srgbClr val="9e9e9e"/>
          </a:solidFill>
          <a:ln w="0">
            <a:solidFill>
              <a:srgbClr val="424242"/>
            </a:solidFill>
          </a:ln>
        </p:spPr>
        <p:style>
          <a:lnRef idx="0"/>
          <a:fillRef idx="0"/>
          <a:effectRef idx="0"/>
          <a:fontRef idx="minor"/>
        </p:style>
        <p:txBody>
          <a:bodyPr lIns="90000" rIns="90000" tIns="45000" bIns="45000" anchor="ctr">
            <a:noAutofit/>
          </a:bodyPr>
          <a:p>
            <a:pPr algn="ctr">
              <a:lnSpc>
                <a:spcPct val="100000"/>
              </a:lnSpc>
            </a:pPr>
            <a:r>
              <a:rPr b="0" lang="el-GR" sz="1300" spc="-1" strike="noStrike">
                <a:solidFill>
                  <a:srgbClr val="000000"/>
                </a:solidFill>
                <a:latin typeface="Arvo"/>
                <a:ea typeface="DejaVu Sans"/>
              </a:rPr>
              <a:t>Start</a:t>
            </a:r>
            <a:endParaRPr b="0" lang="el-GR" sz="1300" spc="-1" strike="noStrike">
              <a:solidFill>
                <a:srgbClr val="000000"/>
              </a:solidFill>
              <a:latin typeface="Arial"/>
            </a:endParaRPr>
          </a:p>
        </p:txBody>
      </p:sp>
      <p:cxnSp>
        <p:nvCxnSpPr>
          <p:cNvPr id="479" name="439 - Shape"/>
          <p:cNvCxnSpPr>
            <a:stCxn id="461" idx="2"/>
            <a:endCxn id="465" idx="0"/>
          </p:cNvCxnSpPr>
          <p:nvPr/>
        </p:nvCxnSpPr>
        <p:spPr>
          <a:xfrm flipH="1" rot="16200000">
            <a:off x="4486320" y="1692720"/>
            <a:ext cx="168120" cy="720"/>
          </a:xfrm>
          <a:prstGeom prst="bentConnector3">
            <a:avLst>
              <a:gd name="adj1" fmla="val 50000"/>
            </a:avLst>
          </a:prstGeom>
          <a:ln w="19080">
            <a:solidFill>
              <a:srgbClr val="212121"/>
            </a:solidFill>
            <a:round/>
            <a:tailEnd len="med" type="triangle" w="med"/>
          </a:ln>
        </p:spPr>
      </p:cxnSp>
      <p:cxnSp>
        <p:nvCxnSpPr>
          <p:cNvPr id="480" name="440 - Shape"/>
          <p:cNvCxnSpPr>
            <a:stCxn id="460" idx="2"/>
            <a:endCxn id="461" idx="0"/>
          </p:cNvCxnSpPr>
          <p:nvPr/>
        </p:nvCxnSpPr>
        <p:spPr>
          <a:xfrm rot="5400000">
            <a:off x="4506480" y="1362960"/>
            <a:ext cx="127800" cy="720"/>
          </a:xfrm>
          <a:prstGeom prst="bentConnector3">
            <a:avLst>
              <a:gd name="adj1" fmla="val 50000"/>
            </a:avLst>
          </a:prstGeom>
          <a:ln w="19080">
            <a:solidFill>
              <a:srgbClr val="212121"/>
            </a:solidFill>
            <a:round/>
            <a:tailEnd len="med" type="triangle" w="med"/>
          </a:ln>
        </p:spPr>
      </p:cxnSp>
      <p:cxnSp>
        <p:nvCxnSpPr>
          <p:cNvPr id="481" name="441 - Shape"/>
          <p:cNvCxnSpPr>
            <a:stCxn id="459" idx="2"/>
            <a:endCxn id="460" idx="0"/>
          </p:cNvCxnSpPr>
          <p:nvPr/>
        </p:nvCxnSpPr>
        <p:spPr>
          <a:xfrm flipH="1" rot="16200000">
            <a:off x="4503960" y="831960"/>
            <a:ext cx="133200" cy="720"/>
          </a:xfrm>
          <a:prstGeom prst="bentConnector3">
            <a:avLst>
              <a:gd name="adj1" fmla="val 50135"/>
            </a:avLst>
          </a:prstGeom>
          <a:ln w="19080">
            <a:solidFill>
              <a:srgbClr val="212121"/>
            </a:solidFill>
            <a:round/>
            <a:tailEnd len="med" type="triangle" w="med"/>
          </a:ln>
        </p:spPr>
      </p:cxnSp>
      <p:cxnSp>
        <p:nvCxnSpPr>
          <p:cNvPr id="482" name="442 - Shape"/>
          <p:cNvCxnSpPr>
            <a:stCxn id="478" idx="2"/>
            <a:endCxn id="459" idx="0"/>
          </p:cNvCxnSpPr>
          <p:nvPr/>
        </p:nvCxnSpPr>
        <p:spPr>
          <a:xfrm rot="16200000">
            <a:off x="4492800" y="442080"/>
            <a:ext cx="155520" cy="360"/>
          </a:xfrm>
          <a:prstGeom prst="bentConnector2">
            <a:avLst/>
          </a:prstGeom>
          <a:ln w="19080">
            <a:solidFill>
              <a:srgbClr val="212121"/>
            </a:solidFill>
            <a:round/>
            <a:tailEnd len="med" type="triangle" w="med"/>
          </a:ln>
        </p:spPr>
      </p:cxnSp>
      <p:cxnSp>
        <p:nvCxnSpPr>
          <p:cNvPr id="483" name="443 - Shape"/>
          <p:cNvCxnSpPr>
            <a:stCxn id="463" idx="2"/>
            <a:endCxn id="462" idx="0"/>
          </p:cNvCxnSpPr>
          <p:nvPr/>
        </p:nvCxnSpPr>
        <p:spPr>
          <a:xfrm rot="16200000">
            <a:off x="4505760" y="3648240"/>
            <a:ext cx="130320" cy="360"/>
          </a:xfrm>
          <a:prstGeom prst="bentConnector2">
            <a:avLst/>
          </a:prstGeom>
          <a:ln w="19080">
            <a:solidFill>
              <a:srgbClr val="212121"/>
            </a:solidFill>
            <a:round/>
            <a:tailEnd len="med" type="triangle" w="med"/>
          </a:ln>
        </p:spPr>
      </p:cxnSp>
      <p:sp>
        <p:nvSpPr>
          <p:cNvPr id="484" name="445 - Ευθεία γραμμή σύνδεσης"/>
          <p:cNvSpPr/>
          <p:nvPr/>
        </p:nvSpPr>
        <p:spPr>
          <a:xfrm flipH="1">
            <a:off x="1937520" y="2106360"/>
            <a:ext cx="1861200" cy="360"/>
          </a:xfrm>
          <a:prstGeom prst="line">
            <a:avLst/>
          </a:prstGeom>
          <a:ln w="12600">
            <a:solidFill>
              <a:srgbClr val="f53400"/>
            </a:solidFill>
            <a:round/>
          </a:ln>
        </p:spPr>
        <p:style>
          <a:lnRef idx="0"/>
          <a:fillRef idx="0"/>
          <a:effectRef idx="0"/>
          <a:fontRef idx="minor"/>
        </p:style>
        <p:txBody>
          <a:bodyPr lIns="96120" rIns="96120" tIns="0" bIns="0" anchor="ctr" anchorCtr="1">
            <a:noAutofit/>
          </a:bodyPr>
          <a:p>
            <a:endParaRPr b="0" lang="el-GR" sz="1800" spc="-1" strike="noStrike">
              <a:solidFill>
                <a:srgbClr val="000000"/>
              </a:solidFill>
              <a:latin typeface="Arial"/>
              <a:ea typeface="DejaVu Sans"/>
            </a:endParaRPr>
          </a:p>
        </p:txBody>
      </p:sp>
      <p:sp>
        <p:nvSpPr>
          <p:cNvPr id="485" name="446 - Ευθεία γραμμή σύνδεσης"/>
          <p:cNvSpPr/>
          <p:nvPr/>
        </p:nvSpPr>
        <p:spPr>
          <a:xfrm flipH="1">
            <a:off x="1937520" y="2106360"/>
            <a:ext cx="1861200" cy="360"/>
          </a:xfrm>
          <a:prstGeom prst="line">
            <a:avLst/>
          </a:prstGeom>
          <a:ln w="12600">
            <a:solidFill>
              <a:srgbClr val="f53400"/>
            </a:solidFill>
            <a:round/>
          </a:ln>
        </p:spPr>
        <p:style>
          <a:lnRef idx="0"/>
          <a:fillRef idx="0"/>
          <a:effectRef idx="0"/>
          <a:fontRef idx="minor"/>
        </p:style>
        <p:txBody>
          <a:bodyPr lIns="96120" rIns="96120" tIns="0" bIns="0" anchor="ctr" anchorCtr="1">
            <a:noAutofit/>
          </a:bodyPr>
          <a:p>
            <a:endParaRPr b="0" lang="el-GR" sz="1800" spc="-1" strike="noStrike">
              <a:solidFill>
                <a:srgbClr val="000000"/>
              </a:solidFill>
              <a:latin typeface="Arial"/>
              <a:ea typeface="DejaVu Sans"/>
            </a:endParaRPr>
          </a:p>
        </p:txBody>
      </p:sp>
      <p:sp>
        <p:nvSpPr>
          <p:cNvPr id="486" name="447 - Ευθεία γραμμή σύνδεσης"/>
          <p:cNvSpPr/>
          <p:nvPr/>
        </p:nvSpPr>
        <p:spPr>
          <a:xfrm flipH="1" flipV="1">
            <a:off x="1937520" y="2106360"/>
            <a:ext cx="11160" cy="2841120"/>
          </a:xfrm>
          <a:prstGeom prst="line">
            <a:avLst/>
          </a:prstGeom>
          <a:ln w="12600">
            <a:solidFill>
              <a:srgbClr val="f53400"/>
            </a:solidFill>
            <a:round/>
          </a:ln>
        </p:spPr>
        <p:style>
          <a:lnRef idx="0"/>
          <a:fillRef idx="0"/>
          <a:effectRef idx="0"/>
          <a:fontRef idx="minor"/>
        </p:style>
        <p:txBody>
          <a:bodyPr lIns="96120" rIns="96120" tIns="1635840" bIns="1635840" anchor="ctr" anchorCtr="1">
            <a:noAutofit/>
          </a:bodyPr>
          <a:p>
            <a:endParaRPr b="0" lang="el-GR" sz="1800" spc="-1" strike="noStrike">
              <a:solidFill>
                <a:srgbClr val="000000"/>
              </a:solidFill>
              <a:latin typeface="Arial"/>
              <a:ea typeface="DejaVu Sans"/>
            </a:endParaRPr>
          </a:p>
        </p:txBody>
      </p:sp>
      <p:sp>
        <p:nvSpPr>
          <p:cNvPr id="487" name="448 - Ευθεία γραμμή σύνδεσης"/>
          <p:cNvSpPr/>
          <p:nvPr/>
        </p:nvSpPr>
        <p:spPr>
          <a:xfrm>
            <a:off x="1949040" y="4947480"/>
            <a:ext cx="2268720" cy="360"/>
          </a:xfrm>
          <a:prstGeom prst="line">
            <a:avLst/>
          </a:prstGeom>
          <a:ln w="12600">
            <a:solidFill>
              <a:srgbClr val="f53400"/>
            </a:solidFill>
            <a:round/>
            <a:tailEnd len="med" type="triangle" w="med"/>
          </a:ln>
        </p:spPr>
        <p:style>
          <a:lnRef idx="0"/>
          <a:fillRef idx="0"/>
          <a:effectRef idx="0"/>
          <a:fontRef idx="minor"/>
        </p:style>
        <p:txBody>
          <a:bodyPr lIns="96120" rIns="96120" tIns="0" bIns="0" anchor="ctr" anchorCtr="1">
            <a:noAutofit/>
          </a:bodyPr>
          <a:p>
            <a:endParaRPr b="0" lang="el-GR" sz="1800" spc="-1" strike="noStrike">
              <a:solidFill>
                <a:srgbClr val="000000"/>
              </a:solidFill>
              <a:latin typeface="Arial"/>
              <a:ea typeface="DejaVu Sans"/>
            </a:endParaRPr>
          </a:p>
        </p:txBody>
      </p:sp>
      <p:sp>
        <p:nvSpPr>
          <p:cNvPr id="488" name="449 - Ευθεία γραμμή σύνδεσης"/>
          <p:cNvSpPr/>
          <p:nvPr/>
        </p:nvSpPr>
        <p:spPr>
          <a:xfrm flipH="1">
            <a:off x="5343480" y="2111760"/>
            <a:ext cx="1540080" cy="360"/>
          </a:xfrm>
          <a:prstGeom prst="line">
            <a:avLst/>
          </a:prstGeom>
          <a:ln w="12600">
            <a:solidFill>
              <a:srgbClr val="212120"/>
            </a:solidFill>
            <a:round/>
            <a:tailEnd len="med" type="triangle" w="med"/>
          </a:ln>
        </p:spPr>
        <p:style>
          <a:lnRef idx="0"/>
          <a:fillRef idx="0"/>
          <a:effectRef idx="0"/>
          <a:fontRef idx="minor"/>
        </p:style>
        <p:txBody>
          <a:bodyPr lIns="96120" rIns="96120" tIns="0" bIns="0" anchor="ctr" anchorCtr="1">
            <a:noAutofit/>
          </a:bodyPr>
          <a:p>
            <a:endParaRPr b="0" lang="el-GR" sz="1800" spc="-1" strike="noStrike">
              <a:solidFill>
                <a:srgbClr val="000000"/>
              </a:solidFill>
              <a:latin typeface="Arial"/>
              <a:ea typeface="DejaVu Sans"/>
            </a:endParaRPr>
          </a:p>
        </p:txBody>
      </p:sp>
      <p:sp>
        <p:nvSpPr>
          <p:cNvPr id="489" name="450 - Ευθεία γραμμή σύνδεσης"/>
          <p:cNvSpPr/>
          <p:nvPr/>
        </p:nvSpPr>
        <p:spPr>
          <a:xfrm flipH="1">
            <a:off x="6874200" y="2111760"/>
            <a:ext cx="9360" cy="2454840"/>
          </a:xfrm>
          <a:prstGeom prst="line">
            <a:avLst/>
          </a:prstGeom>
          <a:ln w="12600">
            <a:solidFill>
              <a:srgbClr val="212120"/>
            </a:solidFill>
            <a:round/>
          </a:ln>
        </p:spPr>
        <p:style>
          <a:lnRef idx="0"/>
          <a:fillRef idx="0"/>
          <a:effectRef idx="0"/>
          <a:fontRef idx="minor"/>
        </p:style>
        <p:txBody>
          <a:bodyPr lIns="96120" rIns="96120" tIns="1635840" bIns="1635840" anchor="ctr" anchorCtr="1">
            <a:noAutofit/>
          </a:bodyPr>
          <a:p>
            <a:endParaRPr b="0" lang="el-GR" sz="1800" spc="-1" strike="noStrike">
              <a:solidFill>
                <a:srgbClr val="000000"/>
              </a:solidFill>
              <a:latin typeface="Arial"/>
              <a:ea typeface="DejaVu Sans"/>
            </a:endParaRPr>
          </a:p>
        </p:txBody>
      </p:sp>
      <p:sp>
        <p:nvSpPr>
          <p:cNvPr id="490" name="451 - Ευθεία γραμμή σύνδεσης"/>
          <p:cNvSpPr/>
          <p:nvPr/>
        </p:nvSpPr>
        <p:spPr>
          <a:xfrm>
            <a:off x="5863680" y="4566600"/>
            <a:ext cx="1010520" cy="360"/>
          </a:xfrm>
          <a:prstGeom prst="line">
            <a:avLst/>
          </a:prstGeom>
          <a:ln w="12600">
            <a:solidFill>
              <a:srgbClr val="212120"/>
            </a:solidFill>
            <a:round/>
          </a:ln>
        </p:spPr>
        <p:style>
          <a:lnRef idx="0"/>
          <a:fillRef idx="0"/>
          <a:effectRef idx="0"/>
          <a:fontRef idx="minor"/>
        </p:style>
        <p:txBody>
          <a:bodyPr lIns="96120" rIns="96120" tIns="0" bIns="0" anchor="ctr" anchorCtr="1">
            <a:noAutofit/>
          </a:bodyPr>
          <a:p>
            <a:endParaRPr b="0" lang="el-GR"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1206</TotalTime>
  <Application>LibreOffice/7.4.2.3$Windows_X86_64 LibreOffice_project/382eef1f22670f7f4118c8c2dd222ec7ad009daf</Application>
  <AppVersion>15.0000</AppVersion>
  <Words>592</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dc:description/>
  <dc:language>el-GR</dc:language>
  <cp:lastModifiedBy/>
  <dcterms:modified xsi:type="dcterms:W3CDTF">2023-06-30T18:13:56Z</dcterms:modified>
  <cp:revision>64</cp:revision>
  <dc:subject/>
  <dc:title>Αλγόριθμοι Βελτιστοποίησης    Δρομολόγιο απορριμματοφόρου   στον Άγιο Γεώργιο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Προβολή στην οθόνη (16:9)</vt:lpwstr>
  </property>
  <property fmtid="{D5CDD505-2E9C-101B-9397-08002B2CF9AE}" pid="4" name="Slides">
    <vt:i4>13</vt:i4>
  </property>
</Properties>
</file>