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40" r:id="rId1"/>
  </p:sldMasterIdLst>
  <p:notesMasterIdLst>
    <p:notesMasterId r:id="rId50"/>
  </p:notesMasterIdLst>
  <p:handoutMasterIdLst>
    <p:handoutMasterId r:id="rId51"/>
  </p:handoutMasterIdLst>
  <p:sldIdLst>
    <p:sldId id="442" r:id="rId2"/>
    <p:sldId id="453" r:id="rId3"/>
    <p:sldId id="460" r:id="rId4"/>
    <p:sldId id="489" r:id="rId5"/>
    <p:sldId id="472" r:id="rId6"/>
    <p:sldId id="502" r:id="rId7"/>
    <p:sldId id="520" r:id="rId8"/>
    <p:sldId id="503" r:id="rId9"/>
    <p:sldId id="504" r:id="rId10"/>
    <p:sldId id="505" r:id="rId11"/>
    <p:sldId id="521" r:id="rId12"/>
    <p:sldId id="522" r:id="rId13"/>
    <p:sldId id="506" r:id="rId14"/>
    <p:sldId id="507" r:id="rId15"/>
    <p:sldId id="508" r:id="rId16"/>
    <p:sldId id="509" r:id="rId17"/>
    <p:sldId id="510" r:id="rId18"/>
    <p:sldId id="511" r:id="rId19"/>
    <p:sldId id="513" r:id="rId20"/>
    <p:sldId id="523" r:id="rId21"/>
    <p:sldId id="514" r:id="rId22"/>
    <p:sldId id="515" r:id="rId23"/>
    <p:sldId id="493" r:id="rId24"/>
    <p:sldId id="524" r:id="rId25"/>
    <p:sldId id="516" r:id="rId26"/>
    <p:sldId id="494" r:id="rId27"/>
    <p:sldId id="495" r:id="rId28"/>
    <p:sldId id="497" r:id="rId29"/>
    <p:sldId id="498" r:id="rId30"/>
    <p:sldId id="517" r:id="rId31"/>
    <p:sldId id="518" r:id="rId32"/>
    <p:sldId id="525" r:id="rId33"/>
    <p:sldId id="533" r:id="rId34"/>
    <p:sldId id="534" r:id="rId35"/>
    <p:sldId id="535" r:id="rId36"/>
    <p:sldId id="536" r:id="rId37"/>
    <p:sldId id="537" r:id="rId38"/>
    <p:sldId id="538" r:id="rId39"/>
    <p:sldId id="539" r:id="rId40"/>
    <p:sldId id="540" r:id="rId41"/>
    <p:sldId id="541" r:id="rId42"/>
    <p:sldId id="542" r:id="rId43"/>
    <p:sldId id="543" r:id="rId44"/>
    <p:sldId id="544" r:id="rId45"/>
    <p:sldId id="545" r:id="rId46"/>
    <p:sldId id="546" r:id="rId47"/>
    <p:sldId id="547" r:id="rId48"/>
    <p:sldId id="548" r:id="rId49"/>
  </p:sldIdLst>
  <p:sldSz cx="12809538" cy="720566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1pPr>
    <a:lvl2pPr marL="48015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2pPr>
    <a:lvl3pPr marL="96030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3pPr>
    <a:lvl4pPr marL="14404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4pPr>
    <a:lvl5pPr marL="192060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5pPr>
    <a:lvl6pPr marL="2400757" algn="l" defTabSz="960303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6pPr>
    <a:lvl7pPr marL="2880909" algn="l" defTabSz="960303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7pPr>
    <a:lvl8pPr marL="3361060" algn="l" defTabSz="960303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8pPr>
    <a:lvl9pPr marL="3841212" algn="l" defTabSz="960303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FE75940D-1E0C-5848-9DA8-40CB90B63804}">
          <p14:sldIdLst>
            <p14:sldId id="442"/>
            <p14:sldId id="453"/>
            <p14:sldId id="460"/>
            <p14:sldId id="489"/>
            <p14:sldId id="472"/>
            <p14:sldId id="502"/>
            <p14:sldId id="520"/>
            <p14:sldId id="503"/>
            <p14:sldId id="504"/>
            <p14:sldId id="505"/>
            <p14:sldId id="521"/>
            <p14:sldId id="522"/>
            <p14:sldId id="506"/>
            <p14:sldId id="507"/>
            <p14:sldId id="508"/>
            <p14:sldId id="509"/>
            <p14:sldId id="510"/>
            <p14:sldId id="511"/>
            <p14:sldId id="513"/>
            <p14:sldId id="523"/>
            <p14:sldId id="514"/>
            <p14:sldId id="515"/>
            <p14:sldId id="493"/>
            <p14:sldId id="524"/>
            <p14:sldId id="516"/>
            <p14:sldId id="494"/>
            <p14:sldId id="495"/>
            <p14:sldId id="497"/>
            <p14:sldId id="498"/>
            <p14:sldId id="517"/>
            <p14:sldId id="518"/>
            <p14:sldId id="525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2" userDrawn="1">
          <p15:clr>
            <a:srgbClr val="A4A3A4"/>
          </p15:clr>
        </p15:guide>
        <p15:guide id="3" orient="horz" pos="2270" userDrawn="1">
          <p15:clr>
            <a:srgbClr val="A4A3A4"/>
          </p15:clr>
        </p15:guide>
        <p15:guide id="4" pos="40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07900"/>
    <a:srgbClr val="A40000"/>
    <a:srgbClr val="000000"/>
    <a:srgbClr val="CBECDE"/>
    <a:srgbClr val="E7F6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0976" autoAdjust="0"/>
  </p:normalViewPr>
  <p:slideViewPr>
    <p:cSldViewPr>
      <p:cViewPr>
        <p:scale>
          <a:sx n="66" d="100"/>
          <a:sy n="66" d="100"/>
        </p:scale>
        <p:origin x="-2118" y="-840"/>
      </p:cViewPr>
      <p:guideLst>
        <p:guide orient="horz" pos="2160"/>
        <p:guide orient="horz" pos="2270"/>
        <p:guide pos="3842"/>
        <p:guide pos="40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168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87152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r">
              <a:defRPr sz="1200"/>
            </a:lvl1pPr>
          </a:lstStyle>
          <a:p>
            <a:fld id="{9082A5DE-7945-4EC3-8294-E9182ACB579E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4" tIns="46582" rIns="93164" bIns="4658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64" tIns="46582" rIns="93164" bIns="4658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r">
              <a:defRPr sz="1200"/>
            </a:lvl1pPr>
          </a:lstStyle>
          <a:p>
            <a:fld id="{18DB4C88-242B-4A4C-8F58-46F070C01A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6602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0151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60303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40454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20606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00757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80909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61060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41212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5038" y="696913"/>
            <a:ext cx="5668962" cy="31892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20DB846-2124-48CD-96B7-38D846A22303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79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070F45C-BBFB-4DA7-A32E-87781D3A22DB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27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070F45C-BBFB-4DA7-A32E-87781D3A22DB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20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070F45C-BBFB-4DA7-A32E-87781D3A22DB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90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E49D7B1-86D1-48E9-9882-90E754D76F6E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54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9A4DAF6-F3C4-433B-A4AC-14D3C1A81CC3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20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1A743CA-9FB2-464A-BF70-539C65F7ABEE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22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4FBD2BB-FF1C-453C-BF2B-DE17AF3A6A90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51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7CE125F-1324-4EC2-8BC7-92B5F3CF1B27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26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0743429-1701-4AD4-B313-83FFDEF244C3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60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FC6B4D2-96B9-404A-88B6-E574E8BB7CD6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85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08F34CD-0209-47F3-81A6-3B806EAEBBF3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558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FC6B4D2-96B9-404A-88B6-E574E8BB7CD6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32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0ABE6A4-7A76-4ED8-9ACC-73B4F0B8C26E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328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5E7B5C-C423-489B-83B5-FB833A7C67EA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071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85C6B5B-3152-4042-9659-C93BC0BE972E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931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85C6B5B-3152-4042-9659-C93BC0BE972E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359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F70D38F-2D90-4C2D-ACD7-100A6DA0A2B8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749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ED950D3-7A3F-4196-B9C6-69F5AC83131E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675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CF11FE0-38CD-461E-8EA6-22391B9060C5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528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CB491E5-F053-4509-A221-4C318B3D073F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087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F155B19-A0FF-4251-8B63-AF383B5839A6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23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83CE909-4B93-4C39-AB57-378F73238D46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435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BA369F-3CD7-4FEF-A875-69103B74CA83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364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EF50B6D-44D4-4F58-B88B-3984216BC874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317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EF50B6D-44D4-4F58-B88B-3984216BC874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040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EF50B6D-44D4-4F58-B88B-3984216BC874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817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EF50B6D-44D4-4F58-B88B-3984216BC874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987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EF50B6D-44D4-4F58-B88B-3984216BC874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458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EF50B6D-44D4-4F58-B88B-3984216BC874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191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EF50B6D-44D4-4F58-B88B-3984216BC874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665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EF50B6D-44D4-4F58-B88B-3984216BC874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505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EF50B6D-44D4-4F58-B88B-3984216BC874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40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5A8C75-D2AB-4088-9210-C73532168ED7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895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EF50B6D-44D4-4F58-B88B-3984216BC874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165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EF50B6D-44D4-4F58-B88B-3984216BC874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164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EF50B6D-44D4-4F58-B88B-3984216BC874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585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EF50B6D-44D4-4F58-B88B-3984216BC874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883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EF50B6D-44D4-4F58-B88B-3984216BC874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878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EF50B6D-44D4-4F58-B88B-3984216BC874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197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EF50B6D-44D4-4F58-B88B-3984216BC874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899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EF50B6D-44D4-4F58-B88B-3984216BC874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937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EF50B6D-44D4-4F58-B88B-3984216BC874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74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C2E9B2-6344-4E0F-BAFA-886218AF3905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68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3F3DDD-678A-4AE2-9BAE-30CCD29F6322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63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3F3DDD-678A-4AE2-9BAE-30CCD29F6322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10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AD84036-E5C3-42D6-A110-C291BAA6D60F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4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FB0CAE7-0208-406A-9087-7D3E1D5574BD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70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477" y="173831"/>
            <a:ext cx="11528584" cy="7068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400" b="1">
                <a:solidFill>
                  <a:srgbClr val="0079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40477" y="880692"/>
            <a:ext cx="115285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11848823" y="6805348"/>
            <a:ext cx="853969" cy="320252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rgbClr val="0079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640477" y="1200944"/>
            <a:ext cx="115285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478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848823" y="6805348"/>
            <a:ext cx="853969" cy="320252"/>
          </a:xfrm>
          <a:prstGeom prst="rect">
            <a:avLst/>
          </a:prstGeom>
          <a:ln>
            <a:noFill/>
          </a:ln>
        </p:spPr>
        <p:txBody>
          <a:bodyPr lIns="96030" tIns="48015" rIns="96030" bIns="48015"/>
          <a:lstStyle>
            <a:lvl1pPr>
              <a:defRPr sz="1300">
                <a:solidFill>
                  <a:srgbClr val="007900"/>
                </a:solidFill>
              </a:defRPr>
            </a:lvl1pPr>
          </a:lstStyle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9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67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60303" rtl="0" eaLnBrk="1" latinLnBrk="0" hangingPunct="1">
        <a:spcBef>
          <a:spcPct val="0"/>
        </a:spcBef>
        <a:buNone/>
        <a:defRPr sz="3400" kern="1200">
          <a:solidFill>
            <a:srgbClr val="0079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114" indent="-360114" algn="l" defTabSz="96030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80246" indent="-300095" algn="l" defTabSz="960303" rtl="0" eaLnBrk="1" latinLnBrk="0" hangingPunct="1">
        <a:spcBef>
          <a:spcPct val="20000"/>
        </a:spcBef>
        <a:buClrTx/>
        <a:buSzPct val="75000"/>
        <a:buFont typeface="Wingdings 2" pitchFamily="18" charset="2"/>
        <a:buChar char=""/>
        <a:defRPr sz="2900" kern="1200">
          <a:solidFill>
            <a:schemeClr val="tx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200379" indent="-240076" algn="l" defTabSz="960303" rtl="0" eaLnBrk="1" latinLnBrk="0" hangingPunct="1">
        <a:spcBef>
          <a:spcPct val="20000"/>
        </a:spcBef>
        <a:buFont typeface="Wingdings" pitchFamily="2" charset="2"/>
        <a:buChar char="§"/>
        <a:defRPr sz="2500" kern="1200">
          <a:solidFill>
            <a:schemeClr val="tx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85532" indent="-235075" algn="l" defTabSz="96030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160681" indent="-240076" algn="l" defTabSz="960303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640833" indent="-240076" algn="l" defTabSz="96030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0984" indent="-240076" algn="l" defTabSz="96030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01136" indent="-240076" algn="l" defTabSz="96030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81287" indent="-240076" algn="l" defTabSz="96030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0151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0303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454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606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757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80909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61060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41212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18369" y="1117019"/>
            <a:ext cx="11049000" cy="256201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US" sz="4800" b="1" dirty="0" smtClean="0"/>
              <a:t>Digital </a:t>
            </a:r>
            <a:r>
              <a:rPr lang="en-US" sz="4800" b="1" dirty="0"/>
              <a:t>Control in </a:t>
            </a:r>
            <a:r>
              <a:rPr lang="en-US" sz="4800" b="1" dirty="0" smtClean="0"/>
              <a:t>Power Electronics</a:t>
            </a:r>
            <a:endParaRPr lang="en-US" sz="4800" b="1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4294967295"/>
          </p:nvPr>
        </p:nvSpPr>
        <p:spPr>
          <a:xfrm>
            <a:off x="3082449" y="4102723"/>
            <a:ext cx="6720840" cy="216169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Times" pitchFamily="18" charset="0"/>
                <a:ea typeface="方正姚体" pitchFamily="2" charset="-122"/>
                <a:cs typeface="Times" pitchFamily="18" charset="0"/>
              </a:rPr>
              <a:t>杭丽君</a:t>
            </a:r>
          </a:p>
          <a:p>
            <a:pPr marL="0" indent="0" algn="ctr"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Times" pitchFamily="18" charset="0"/>
                <a:ea typeface="方正姚体" pitchFamily="2" charset="-122"/>
                <a:cs typeface="Times" pitchFamily="18" charset="0"/>
              </a:rPr>
              <a:t>ljhang@hdu.edu.cn</a:t>
            </a:r>
          </a:p>
          <a:p>
            <a:pPr marL="0" indent="0" algn="ctr">
              <a:buNone/>
            </a:pPr>
            <a:endParaRPr lang="en-US" altLang="zh-CN" sz="2800" b="1" dirty="0">
              <a:solidFill>
                <a:srgbClr val="002060"/>
              </a:solidFill>
              <a:latin typeface="Times" pitchFamily="18" charset="0"/>
              <a:ea typeface="方正姚体" pitchFamily="2" charset="-122"/>
              <a:cs typeface="Times" pitchFamily="18" charset="0"/>
            </a:endParaRPr>
          </a:p>
        </p:txBody>
      </p:sp>
      <p:sp>
        <p:nvSpPr>
          <p:cNvPr id="7" name="Title 6"/>
          <p:cNvSpPr txBox="1">
            <a:spLocks/>
          </p:cNvSpPr>
          <p:nvPr/>
        </p:nvSpPr>
        <p:spPr>
          <a:xfrm>
            <a:off x="964089" y="1281009"/>
            <a:ext cx="10881360" cy="2562012"/>
          </a:xfrm>
          <a:prstGeom prst="rect">
            <a:avLst/>
          </a:prstGeom>
        </p:spPr>
        <p:txBody>
          <a:bodyPr vert="horz" lIns="96030" tIns="48015" rIns="96030" bIns="48015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79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endParaRPr lang="en-US" sz="4800" b="1" dirty="0">
              <a:latin typeface="Times" pitchFamily="18" charset="0"/>
              <a:ea typeface="黑体" pitchFamily="49" charset="-122"/>
              <a:cs typeface="Times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4" r="6619"/>
          <a:stretch/>
        </p:blipFill>
        <p:spPr>
          <a:xfrm>
            <a:off x="14019" y="-871"/>
            <a:ext cx="1285350" cy="128100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369" y="-871"/>
            <a:ext cx="912796" cy="1164431"/>
          </a:xfrm>
          <a:prstGeom prst="rect">
            <a:avLst/>
          </a:prstGeom>
        </p:spPr>
      </p:pic>
      <p:pic>
        <p:nvPicPr>
          <p:cNvPr id="11" name="Picture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6"/>
          <a:stretch/>
        </p:blipFill>
        <p:spPr>
          <a:xfrm>
            <a:off x="1386455" y="295925"/>
            <a:ext cx="2362200" cy="774691"/>
          </a:xfrm>
          <a:prstGeom prst="rect">
            <a:avLst/>
          </a:prstGeom>
        </p:spPr>
      </p:pic>
      <p:sp>
        <p:nvSpPr>
          <p:cNvPr id="12" name="文本框 2"/>
          <p:cNvSpPr txBox="1"/>
          <p:nvPr/>
        </p:nvSpPr>
        <p:spPr>
          <a:xfrm>
            <a:off x="2085862" y="6524124"/>
            <a:ext cx="8637814" cy="707886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  <a:scene3d>
            <a:camera prst="perspectiveFront"/>
            <a:lightRig rig="flood" dir="t">
              <a:rot lat="0" lon="0" rev="13800000"/>
            </a:lightRig>
          </a:scene3d>
          <a:sp3d extrusionH="107950" prstMaterial="plastic">
            <a:bevelT w="82550" h="63500" prst="relaxedInset"/>
            <a:bevelB/>
          </a:sp3d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2000" b="1" dirty="0">
                <a:solidFill>
                  <a:srgbClr val="0079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可再生能源及微型电力网技术实验室</a:t>
            </a:r>
            <a:endParaRPr lang="en-US" altLang="zh-CN" sz="2000" b="1" dirty="0">
              <a:solidFill>
                <a:srgbClr val="0079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 algn="ctr" eaLnBrk="1" hangingPunct="1">
              <a:defRPr/>
            </a:pPr>
            <a:r>
              <a:rPr lang="en-US" altLang="zh-CN" sz="2000" b="1" i="1" dirty="0">
                <a:solidFill>
                  <a:srgbClr val="007900"/>
                </a:solidFill>
                <a:latin typeface="Times New Roman" panose="02020603050405020304" pitchFamily="18" charset="0"/>
                <a:ea typeface="华文彩云" panose="02010800040101010101" pitchFamily="2" charset="-122"/>
                <a:cs typeface="Times New Roman" panose="02020603050405020304" pitchFamily="18" charset="0"/>
              </a:rPr>
              <a:t>Regeneration energy and </a:t>
            </a:r>
            <a:r>
              <a:rPr lang="en-US" altLang="zh-CN" sz="2000" b="1" i="1" dirty="0" err="1">
                <a:solidFill>
                  <a:srgbClr val="007900"/>
                </a:solidFill>
                <a:latin typeface="Times New Roman" panose="02020603050405020304" pitchFamily="18" charset="0"/>
                <a:ea typeface="华文彩云" panose="02010800040101010101" pitchFamily="2" charset="-122"/>
                <a:cs typeface="Times New Roman" panose="02020603050405020304" pitchFamily="18" charset="0"/>
              </a:rPr>
              <a:t>microgrid</a:t>
            </a:r>
            <a:r>
              <a:rPr lang="en-US" altLang="zh-CN" sz="2000" b="1" i="1" dirty="0">
                <a:solidFill>
                  <a:srgbClr val="007900"/>
                </a:solidFill>
                <a:latin typeface="Times New Roman" panose="02020603050405020304" pitchFamily="18" charset="0"/>
                <a:ea typeface="华文彩云" panose="02010800040101010101" pitchFamily="2" charset="-122"/>
                <a:cs typeface="Times New Roman" panose="02020603050405020304" pitchFamily="18" charset="0"/>
              </a:rPr>
              <a:t> Technology Lab(REMT)</a:t>
            </a:r>
            <a:endParaRPr lang="zh-CN" altLang="en-US" sz="2000" b="1" i="1" dirty="0">
              <a:solidFill>
                <a:srgbClr val="007900"/>
              </a:solidFill>
              <a:latin typeface="Times New Roman" panose="02020603050405020304" pitchFamily="18" charset="0"/>
              <a:ea typeface="华文彩云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09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7882731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 smtClean="0">
                <a:solidFill>
                  <a:srgbClr val="007900"/>
                </a:solidFill>
              </a:rPr>
              <a:t>1.1.3 </a:t>
            </a:r>
            <a:r>
              <a:rPr lang="en-US" altLang="zh-CN" sz="2400" b="1" dirty="0">
                <a:solidFill>
                  <a:srgbClr val="007900"/>
                </a:solidFill>
              </a:rPr>
              <a:t>Single-Phase Full-Bridge (H-Bridge) Inverter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23769" y="1873209"/>
            <a:ext cx="5924891" cy="4093428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Note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that in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this case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input voltage is normally center-tapped into two equal DC voltages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000" baseline="-25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</a:t>
            </a:r>
            <a:r>
              <a:rPr lang="zh-CN" altLang="en-US" sz="2000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000" baseline="-25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</a:t>
            </a:r>
            <a:r>
              <a:rPr lang="zh-CN" altLang="en-US" sz="2000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000" baseline="-25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order to produce a symmetrical AC voltage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waveform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The total voltage across the DC input bus is then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2V</a:t>
            </a:r>
            <a:r>
              <a:rPr lang="zh-CN" altLang="en-US" sz="20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parallel combination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 the unidirectional switch and inverse conducting diode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forms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first type of practical inverter switch. The switch combination permits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unidirectional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current flow but requires only one polarity of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voltage blocking ability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hence is suitable, in this case, for operating from a DC voltage source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57" y="1799866"/>
            <a:ext cx="5283472" cy="332751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00870" y="5564921"/>
            <a:ext cx="42846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Half-bridge single-phase inverter.</a:t>
            </a:r>
          </a:p>
        </p:txBody>
      </p:sp>
    </p:spTree>
    <p:extLst>
      <p:ext uri="{BB962C8B-B14F-4D97-AF65-F5344CB8AC3E}">
        <p14:creationId xmlns:p14="http://schemas.microsoft.com/office/powerpoint/2010/main" val="2992285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7882731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 smtClean="0">
                <a:solidFill>
                  <a:srgbClr val="007900"/>
                </a:solidFill>
              </a:rPr>
              <a:t>1.1.3 </a:t>
            </a:r>
            <a:r>
              <a:rPr lang="en-US" altLang="zh-CN" sz="2400" b="1" dirty="0">
                <a:solidFill>
                  <a:srgbClr val="007900"/>
                </a:solidFill>
              </a:rPr>
              <a:t>Single-Phase Full-Bridge (H-Bridge) Inverter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80969" y="1791833"/>
            <a:ext cx="5803714" cy="4401205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maximum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 voltage for this inverter is now twice that of the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half-bridge inverter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since the entire DC voltage can be impressed across the load,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rather than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only one-half as is the case for the half-bridge. This implies that for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same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power rating the output current and the switch currents are one-half of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those for a half-bridge inverter.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 higher power levels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this is a distinct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advantage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since it requires less paralleling of devices. Also, higher voltage is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preferred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since the cost of wiring is typically reduced as well as the losses in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many types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 loads because of the reduced current flow.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9769" y="5412521"/>
            <a:ext cx="5744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Single-phase full-bridge (H-bridge)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inverter.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56" y="2059721"/>
            <a:ext cx="64103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20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7882731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 smtClean="0">
                <a:solidFill>
                  <a:srgbClr val="007900"/>
                </a:solidFill>
              </a:rPr>
              <a:t>1.1.3 </a:t>
            </a:r>
            <a:r>
              <a:rPr lang="en-US" altLang="zh-CN" sz="2400" b="1" dirty="0">
                <a:solidFill>
                  <a:srgbClr val="007900"/>
                </a:solidFill>
              </a:rPr>
              <a:t>Single-Phase Full-Bridge (H-Bridge) Inverter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04169" y="1631873"/>
            <a:ext cx="9525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nverters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case where power is exclusively or primarily intended to flow from DC to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ectifiers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while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same circuits are designated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reverse is true.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 to DC.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voltage source inverter 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SI)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In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cases where the DC supplies are derived from a source such as a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battery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voltage stiff 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inverter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DC is formed by a temporary DC supply such as a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capacitor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inverter is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designated to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indicate that the link voltage tends to resist sudden changes but can alter its value substantially under heavy load changes.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same distinction can also be made for the rectifier designations.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04788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10324041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 smtClean="0">
                <a:solidFill>
                  <a:srgbClr val="007900"/>
                </a:solidFill>
              </a:rPr>
              <a:t>1</a:t>
            </a:r>
            <a:r>
              <a:rPr lang="en-US" altLang="zh-CN" sz="2400" b="1" dirty="0">
                <a:solidFill>
                  <a:srgbClr val="007900"/>
                </a:solidFill>
              </a:rPr>
              <a:t>.2.1 </a:t>
            </a:r>
            <a:r>
              <a:rPr lang="en-US" altLang="zh-CN" sz="2400" b="1" dirty="0" smtClean="0">
                <a:solidFill>
                  <a:srgbClr val="007900"/>
                </a:solidFill>
              </a:rPr>
              <a:t>Voltage Source/Stiff Inverters: Two-Phase Inverter </a:t>
            </a:r>
            <a:r>
              <a:rPr lang="en-US" altLang="zh-CN" sz="2400" b="1" dirty="0">
                <a:solidFill>
                  <a:srgbClr val="007900"/>
                </a:solidFill>
              </a:rPr>
              <a:t>Structure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369" y="1074471"/>
            <a:ext cx="7162800" cy="52715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38384" y="6422231"/>
            <a:ext cx="63337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Two-phase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half-bridge and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full-bridge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inverters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53" y="4703036"/>
            <a:ext cx="5047440" cy="191925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20694" y="1164431"/>
            <a:ext cx="479103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While the currents in the two phases can be controlled at will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the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most desirable approach would be to control the two currents so that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they are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phase shifted by 90°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with respect to each other (two-phase set)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thereby producing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constant amplitude rotating field for an AC machine. However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note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that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sum of the two currents must flow in the line connected to 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center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 of the DC supplies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If the currents in the two phases can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 approximated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 equal amplitude sine waves, then</a:t>
            </a:r>
          </a:p>
        </p:txBody>
      </p:sp>
    </p:spTree>
    <p:extLst>
      <p:ext uri="{BB962C8B-B14F-4D97-AF65-F5344CB8AC3E}">
        <p14:creationId xmlns:p14="http://schemas.microsoft.com/office/powerpoint/2010/main" val="3055627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5786003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 smtClean="0">
                <a:solidFill>
                  <a:srgbClr val="007900"/>
                </a:solidFill>
              </a:rPr>
              <a:t>1</a:t>
            </a:r>
            <a:r>
              <a:rPr lang="en-US" altLang="zh-CN" sz="2400" b="1" dirty="0">
                <a:solidFill>
                  <a:srgbClr val="007900"/>
                </a:solidFill>
              </a:rPr>
              <a:t>.2.2 Three-Phase Inverter Structure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5292" y="5431631"/>
            <a:ext cx="6191877" cy="400110"/>
          </a:xfrm>
          <a:prstGeom prst="rect">
            <a:avLst/>
          </a:prstGeom>
          <a:ln w="22225" cap="rnd" cmpd="dbl">
            <a:solidFill>
              <a:srgbClr val="00B050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Three-phase bridge-type voltage source inverter.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69" y="1421618"/>
            <a:ext cx="6781800" cy="349491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166769" y="1861423"/>
            <a:ext cx="52312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peration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 an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 motor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requires that the three currents are a balanced three-phase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set, equal amplitude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currents with equal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120 phase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displacement between them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 of the three currents is zero, so that the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connection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 to the midpoint of the DC supply is not required.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hile the connection from point need not be physically present, it remains useful to retain the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midpoint z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 the reference (ground) for all voltages.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n: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positive and negative bus voltages respectively, with respect to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midpoint z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144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10035480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 smtClean="0">
                <a:solidFill>
                  <a:srgbClr val="007900"/>
                </a:solidFill>
              </a:rPr>
              <a:t>1.2.3 Voltage </a:t>
            </a:r>
            <a:r>
              <a:rPr lang="en-US" altLang="zh-CN" sz="2400" b="1" dirty="0">
                <a:solidFill>
                  <a:srgbClr val="007900"/>
                </a:solidFill>
              </a:rPr>
              <a:t>and Current Waveforms in </a:t>
            </a:r>
            <a:r>
              <a:rPr lang="en-US" altLang="zh-CN" sz="2400" b="1" dirty="0" smtClean="0">
                <a:solidFill>
                  <a:srgbClr val="007900"/>
                </a:solidFill>
              </a:rPr>
              <a:t>Square-Wave Mode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32769" y="6098570"/>
            <a:ext cx="94947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six possible connections of a simple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three-phase voltage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stiff inverter. The three waveforms show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voltages from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three-phase leg outputs to the negative DC bus</a:t>
            </a: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voltage.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45" y="1185262"/>
            <a:ext cx="7142797" cy="472954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5427" y="3802780"/>
            <a:ext cx="3642088" cy="9906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776369" y="2879450"/>
            <a:ext cx="3887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line-to-line voltage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contains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root-mean-square (RMS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fundamental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704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9520166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 smtClean="0">
                <a:solidFill>
                  <a:srgbClr val="007900"/>
                </a:solidFill>
              </a:rPr>
              <a:t>1</a:t>
            </a:r>
            <a:r>
              <a:rPr lang="en-US" altLang="zh-CN" sz="2400" b="1" dirty="0">
                <a:solidFill>
                  <a:srgbClr val="007900"/>
                </a:solidFill>
              </a:rPr>
              <a:t>.2.3 Voltage and Current Waveforms in Square-Wave </a:t>
            </a:r>
            <a:r>
              <a:rPr lang="en-US" altLang="zh-CN" sz="2400" b="1" dirty="0" smtClean="0">
                <a:solidFill>
                  <a:srgbClr val="007900"/>
                </a:solidFill>
              </a:rPr>
              <a:t>Mode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1865" y="5811116"/>
            <a:ext cx="6840174" cy="1015663"/>
          </a:xfrm>
          <a:prstGeom prst="rect">
            <a:avLst/>
          </a:prstGeom>
          <a:ln w="22225" cap="rnd" cmpd="dbl">
            <a:solidFill>
              <a:srgbClr val="00B050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three line-to-line and line-to-neutral load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voltages created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 the six possible switch connection arrangements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 a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six-step voltage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stiff inverter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1047"/>
            <a:ext cx="4920343" cy="628948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569" y="1164431"/>
            <a:ext cx="7935635" cy="9024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2327" y="2155324"/>
            <a:ext cx="7607042" cy="7684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0769" y="3301169"/>
            <a:ext cx="3467100" cy="8572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6969" y="4369684"/>
            <a:ext cx="64103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28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9520166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 smtClean="0">
                <a:solidFill>
                  <a:srgbClr val="007900"/>
                </a:solidFill>
              </a:rPr>
              <a:t>1</a:t>
            </a:r>
            <a:r>
              <a:rPr lang="en-US" altLang="zh-CN" sz="2400" b="1" dirty="0">
                <a:solidFill>
                  <a:srgbClr val="007900"/>
                </a:solidFill>
              </a:rPr>
              <a:t>.2.3 Voltage and Current Waveforms in Square-Wave Mode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169" y="935831"/>
            <a:ext cx="8620125" cy="48101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137569" y="5852100"/>
            <a:ext cx="922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Current flow in three-phase voltage stiff inverter: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phase voltage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current waveform, wye-connected load, and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DC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link current.</a:t>
            </a:r>
          </a:p>
        </p:txBody>
      </p:sp>
    </p:spTree>
    <p:extLst>
      <p:ext uri="{BB962C8B-B14F-4D97-AF65-F5344CB8AC3E}">
        <p14:creationId xmlns:p14="http://schemas.microsoft.com/office/powerpoint/2010/main" val="268887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10568880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 smtClean="0">
                <a:solidFill>
                  <a:srgbClr val="007900"/>
                </a:solidFill>
              </a:rPr>
              <a:t>1</a:t>
            </a:r>
            <a:r>
              <a:rPr lang="en-US" altLang="zh-CN" sz="2400" b="1" dirty="0">
                <a:solidFill>
                  <a:srgbClr val="007900"/>
                </a:solidFill>
              </a:rPr>
              <a:t>.3 Switching Function Representation </a:t>
            </a:r>
            <a:r>
              <a:rPr lang="en-US" altLang="zh-CN" sz="2400" b="1" dirty="0" smtClean="0">
                <a:solidFill>
                  <a:srgbClr val="007900"/>
                </a:solidFill>
              </a:rPr>
              <a:t>of Three-Phase Converters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507" y="2088109"/>
            <a:ext cx="3134405" cy="18957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895" y="5052352"/>
            <a:ext cx="2363629" cy="167467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80641" y="1245658"/>
            <a:ext cx="9515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et m</a:t>
            </a:r>
            <a:r>
              <a:rPr lang="zh-CN" altLang="en-US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... 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take on the value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“+1”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when switches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T</a:t>
            </a:r>
            <a:r>
              <a:rPr lang="zh-CN" altLang="en-US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... 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closed and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value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“zero”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when opened. The voltages from the three-phase legs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 the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 center point can then be expressed as</a:t>
            </a:r>
          </a:p>
        </p:txBody>
      </p:sp>
      <p:sp>
        <p:nvSpPr>
          <p:cNvPr id="8" name="矩形 7"/>
          <p:cNvSpPr/>
          <p:nvPr/>
        </p:nvSpPr>
        <p:spPr>
          <a:xfrm>
            <a:off x="1080641" y="4051101"/>
            <a:ext cx="101247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Considering now the constraints imposed by the circuit it is apparent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that both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top and bottom switches of a given phase cannot be closed at the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same time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Furthermore, from current continuity considerations in each phase leg</a:t>
            </a:r>
          </a:p>
        </p:txBody>
      </p:sp>
    </p:spTree>
    <p:extLst>
      <p:ext uri="{BB962C8B-B14F-4D97-AF65-F5344CB8AC3E}">
        <p14:creationId xmlns:p14="http://schemas.microsoft.com/office/powerpoint/2010/main" val="3466845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10356806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1.3 Switching Function Representation of Three-Phase </a:t>
            </a:r>
            <a:r>
              <a:rPr lang="en-US" altLang="zh-CN" sz="2400" b="1" dirty="0" smtClean="0">
                <a:solidFill>
                  <a:srgbClr val="007900"/>
                </a:solidFill>
              </a:rPr>
              <a:t>Converters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417" y="1094149"/>
            <a:ext cx="4438650" cy="8382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619" y="2005234"/>
            <a:ext cx="2552700" cy="6000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417" y="2723126"/>
            <a:ext cx="3771900" cy="7810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0986" y="3610613"/>
            <a:ext cx="3981450" cy="15906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8619" y="5469058"/>
            <a:ext cx="2181225" cy="1381125"/>
          </a:xfrm>
          <a:prstGeom prst="rect">
            <a:avLst/>
          </a:prstGeom>
        </p:spPr>
      </p:pic>
      <p:sp>
        <p:nvSpPr>
          <p:cNvPr id="16" name="左大括号 15"/>
          <p:cNvSpPr/>
          <p:nvPr/>
        </p:nvSpPr>
        <p:spPr>
          <a:xfrm>
            <a:off x="5611405" y="1526861"/>
            <a:ext cx="480059" cy="48953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14569" y="5262298"/>
            <a:ext cx="3514725" cy="154305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748457" y="1469231"/>
            <a:ext cx="4056112" cy="4819063"/>
            <a:chOff x="327248" y="1469231"/>
            <a:chExt cx="4056112" cy="481906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6929" y="1469231"/>
              <a:ext cx="2781300" cy="14478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85094" y="4926219"/>
              <a:ext cx="1895475" cy="136207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327248" y="3213739"/>
              <a:ext cx="405611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define new variables 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lang="zh-CN" altLang="en-US" sz="2000" baseline="-25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 </a:t>
              </a:r>
              <a:r>
                <a:rPr lang="zh-CN" altLang="en-US" sz="2000" baseline="-25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lang="zh-CN" altLang="en-US" sz="2000" baseline="-25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such that 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lang="zh-CN" altLang="en-US" sz="2000" baseline="-25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 2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lang="en-US" altLang="zh-CN" sz="2000" baseline="-25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- 1, etc.</a:t>
              </a:r>
            </a:p>
          </p:txBody>
        </p:sp>
        <p:sp>
          <p:nvSpPr>
            <p:cNvPr id="18" name="下箭头 17"/>
            <p:cNvSpPr/>
            <p:nvPr/>
          </p:nvSpPr>
          <p:spPr>
            <a:xfrm>
              <a:off x="2129281" y="4053415"/>
              <a:ext cx="452045" cy="7185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56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9769" y="707231"/>
            <a:ext cx="11551920" cy="5486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1" indent="0" algn="just">
              <a:lnSpc>
                <a:spcPct val="200000"/>
              </a:lnSpc>
              <a:buNone/>
            </a:pPr>
            <a:endParaRPr lang="en-US" sz="2600" b="1" dirty="0" smtClean="0">
              <a:solidFill>
                <a:srgbClr val="800000"/>
              </a:solidFill>
            </a:endParaRPr>
          </a:p>
          <a:p>
            <a:pPr marL="399584" lvl="1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sz="2600" b="1" dirty="0" smtClean="0">
                <a:solidFill>
                  <a:srgbClr val="FF0000"/>
                </a:solidFill>
              </a:rPr>
              <a:t>Introduction: Power Electronic Converters</a:t>
            </a:r>
          </a:p>
          <a:p>
            <a:pPr marL="399584" lvl="1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sz="2600" b="1" dirty="0">
                <a:solidFill>
                  <a:srgbClr val="800000"/>
                </a:solidFill>
              </a:rPr>
              <a:t>Introduction: Digital Control Application to Power Electronic </a:t>
            </a:r>
            <a:r>
              <a:rPr lang="en-US" altLang="zh-CN" sz="2600" b="1" dirty="0" smtClean="0">
                <a:solidFill>
                  <a:srgbClr val="800000"/>
                </a:solidFill>
              </a:rPr>
              <a:t>Circuits</a:t>
            </a:r>
            <a:endParaRPr lang="zh-CN" altLang="en-US" sz="2600" b="1" dirty="0" smtClean="0">
              <a:solidFill>
                <a:srgbClr val="FF0000"/>
              </a:solidFill>
            </a:endParaRPr>
          </a:p>
          <a:p>
            <a:pPr marL="399584" lvl="1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sz="2600" b="1" dirty="0" smtClean="0">
                <a:solidFill>
                  <a:srgbClr val="800000"/>
                </a:solidFill>
              </a:rPr>
              <a:t>Introduction: Digital </a:t>
            </a:r>
            <a:r>
              <a:rPr lang="en-US" altLang="zh-CN" sz="2600" b="1" dirty="0">
                <a:solidFill>
                  <a:srgbClr val="800000"/>
                </a:solidFill>
              </a:rPr>
              <a:t>control of high frequency switched mode power </a:t>
            </a:r>
            <a:r>
              <a:rPr lang="en-US" altLang="zh-CN" sz="2600" b="1" dirty="0" smtClean="0">
                <a:solidFill>
                  <a:srgbClr val="800000"/>
                </a:solidFill>
              </a:rPr>
              <a:t>converters</a:t>
            </a:r>
            <a:endParaRPr lang="en-US" sz="2600" dirty="0">
              <a:solidFill>
                <a:srgbClr val="800000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n-US" sz="2600" b="1" dirty="0">
              <a:solidFill>
                <a:srgbClr val="8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itle 6"/>
          <p:cNvSpPr txBox="1">
            <a:spLocks/>
          </p:cNvSpPr>
          <p:nvPr/>
        </p:nvSpPr>
        <p:spPr>
          <a:xfrm>
            <a:off x="4347369" y="61809"/>
            <a:ext cx="3764280" cy="874022"/>
          </a:xfrm>
          <a:prstGeom prst="rect">
            <a:avLst/>
          </a:prstGeom>
        </p:spPr>
        <p:txBody>
          <a:bodyPr vert="horz" lIns="96030" tIns="48015" rIns="96030" bIns="48015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79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课 程 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内 容</a:t>
            </a:r>
            <a:endParaRPr lang="en-US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8625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10356806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1.3 Switching Function Representation of Three-Phase </a:t>
            </a:r>
            <a:r>
              <a:rPr lang="en-US" altLang="zh-CN" sz="2400" b="1" dirty="0" smtClean="0">
                <a:solidFill>
                  <a:srgbClr val="007900"/>
                </a:solidFill>
              </a:rPr>
              <a:t>Converters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69" y="2155031"/>
            <a:ext cx="4248150" cy="3076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908" y="3374231"/>
            <a:ext cx="6681099" cy="775708"/>
          </a:xfrm>
          <a:prstGeom prst="rect">
            <a:avLst/>
          </a:prstGeom>
        </p:spPr>
      </p:pic>
      <p:sp>
        <p:nvSpPr>
          <p:cNvPr id="18" name="右大括号 17"/>
          <p:cNvSpPr/>
          <p:nvPr/>
        </p:nvSpPr>
        <p:spPr>
          <a:xfrm>
            <a:off x="4786192" y="2336006"/>
            <a:ext cx="533400" cy="2895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881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805963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 smtClean="0">
                <a:solidFill>
                  <a:srgbClr val="007900"/>
                </a:solidFill>
              </a:rPr>
              <a:t>1.4.1 </a:t>
            </a:r>
            <a:r>
              <a:rPr lang="en-US" altLang="zh-CN" sz="2400" b="1" dirty="0">
                <a:solidFill>
                  <a:srgbClr val="007900"/>
                </a:solidFill>
              </a:rPr>
              <a:t>Output Voltage Control: Volts/Hertz Criterion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23168" y="1426114"/>
            <a:ext cx="8610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Since the time rate of change of flux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linkages    in an inductive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 is equal to the applied voltage, then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543" y="2105974"/>
            <a:ext cx="1876425" cy="762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241651" y="3029372"/>
            <a:ext cx="78120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one is only concerned with the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fundamental component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then, if a phase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voltage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 of the form v = VI cosOlot , the corresponding flux linkage is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144" y="3952702"/>
            <a:ext cx="2228850" cy="7905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241651" y="5746940"/>
            <a:ext cx="98113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fundamental component of voltage must be varied in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proportion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the frequency if the amplitude of the flux in the inductive load is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 remain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sensibly constant.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841" y="1455406"/>
            <a:ext cx="354127" cy="306910"/>
          </a:xfrm>
          <a:prstGeom prst="rect">
            <a:avLst/>
          </a:prstGeom>
        </p:spPr>
      </p:pic>
      <p:sp>
        <p:nvSpPr>
          <p:cNvPr id="14" name="下箭头 13"/>
          <p:cNvSpPr/>
          <p:nvPr/>
        </p:nvSpPr>
        <p:spPr>
          <a:xfrm>
            <a:off x="5486536" y="4974431"/>
            <a:ext cx="308633" cy="6230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06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861972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 smtClean="0">
                <a:solidFill>
                  <a:srgbClr val="007900"/>
                </a:solidFill>
              </a:rPr>
              <a:t>1</a:t>
            </a:r>
            <a:r>
              <a:rPr lang="en-US" altLang="zh-CN" sz="2400" b="1" dirty="0">
                <a:solidFill>
                  <a:srgbClr val="007900"/>
                </a:solidFill>
              </a:rPr>
              <a:t>.4.2 Phase Shift Modulation for Single-Phase Inverter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692" y="915042"/>
            <a:ext cx="4810582" cy="627763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21506" y="1206041"/>
            <a:ext cx="3351173" cy="1631216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Full-bridge, single-phase inverter control by phase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shift cancellation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lphaLcParenBoth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 circuit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(b) voltage waveforms.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61169" y="3067846"/>
            <a:ext cx="4811523" cy="3897628"/>
            <a:chOff x="831734" y="3262615"/>
            <a:chExt cx="4217909" cy="3494855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734" y="3262615"/>
              <a:ext cx="3358376" cy="99060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99369" y="4253215"/>
              <a:ext cx="3750274" cy="2504255"/>
            </a:xfrm>
            <a:prstGeom prst="rect">
              <a:avLst/>
            </a:prstGeom>
          </p:spPr>
        </p:pic>
      </p:grpSp>
      <p:sp>
        <p:nvSpPr>
          <p:cNvPr id="16" name="右箭头 15"/>
          <p:cNvSpPr/>
          <p:nvPr/>
        </p:nvSpPr>
        <p:spPr>
          <a:xfrm>
            <a:off x="4663092" y="2021649"/>
            <a:ext cx="533400" cy="264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873560" y="3268132"/>
            <a:ext cx="2398609" cy="923330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phase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shift</a:t>
            </a:r>
            <a:r>
              <a:rPr lang="zh-CN" altLang="en-US" dirty="0"/>
              <a:t> voltage control or phase shift </a:t>
            </a:r>
            <a:r>
              <a:rPr lang="zh-CN" altLang="en-US" dirty="0" smtClean="0"/>
              <a:t>modula</a:t>
            </a:r>
            <a:r>
              <a:rPr lang="en-US" altLang="zh-CN" dirty="0" smtClean="0"/>
              <a:t>lion</a:t>
            </a:r>
            <a:endParaRPr lang="zh-CN" altLang="en-US" dirty="0"/>
          </a:p>
        </p:txBody>
      </p:sp>
      <p:sp>
        <p:nvSpPr>
          <p:cNvPr id="19" name="右箭头 18"/>
          <p:cNvSpPr/>
          <p:nvPr/>
        </p:nvSpPr>
        <p:spPr>
          <a:xfrm rot="18775663">
            <a:off x="9759180" y="4901884"/>
            <a:ext cx="1177226" cy="208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541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6818401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 smtClean="0">
                <a:solidFill>
                  <a:srgbClr val="007900"/>
                </a:solidFill>
              </a:rPr>
              <a:t>1</a:t>
            </a:r>
            <a:r>
              <a:rPr lang="en-US" altLang="zh-CN" sz="2400" b="1" dirty="0">
                <a:solidFill>
                  <a:srgbClr val="007900"/>
                </a:solidFill>
              </a:rPr>
              <a:t>.4.3 </a:t>
            </a:r>
            <a:r>
              <a:rPr lang="en-US" altLang="zh-CN" sz="2400" b="1" dirty="0" smtClean="0">
                <a:solidFill>
                  <a:srgbClr val="007900"/>
                </a:solidFill>
              </a:rPr>
              <a:t>Voltage Control </a:t>
            </a:r>
            <a:r>
              <a:rPr lang="en-US" altLang="zh-CN" sz="2400" b="1" dirty="0">
                <a:solidFill>
                  <a:srgbClr val="007900"/>
                </a:solidFill>
              </a:rPr>
              <a:t>with a Double Bridge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14569" y="3095506"/>
            <a:ext cx="3352800" cy="2031325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 five odd (nonzero) harmonic components of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single-phase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inverter with phase shift control as a function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 phase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shift angle a normalized with respect to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2V</a:t>
            </a:r>
            <a:r>
              <a:rPr lang="en-US" altLang="zh-CN" baseline="-25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 .</a:t>
            </a:r>
            <a:endParaRPr lang="zh-CN" altLang="en-US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69" y="1207103"/>
            <a:ext cx="7924800" cy="582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41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6818401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 smtClean="0">
                <a:solidFill>
                  <a:srgbClr val="007900"/>
                </a:solidFill>
              </a:rPr>
              <a:t>1</a:t>
            </a:r>
            <a:r>
              <a:rPr lang="en-US" altLang="zh-CN" sz="2400" b="1" dirty="0">
                <a:solidFill>
                  <a:srgbClr val="007900"/>
                </a:solidFill>
              </a:rPr>
              <a:t>.4.3 </a:t>
            </a:r>
            <a:r>
              <a:rPr lang="en-US" altLang="zh-CN" sz="2400" b="1" dirty="0" smtClean="0">
                <a:solidFill>
                  <a:srgbClr val="007900"/>
                </a:solidFill>
              </a:rPr>
              <a:t>Voltage Control </a:t>
            </a:r>
            <a:r>
              <a:rPr lang="en-US" altLang="zh-CN" sz="2400" b="1" dirty="0">
                <a:solidFill>
                  <a:srgbClr val="007900"/>
                </a:solidFill>
              </a:rPr>
              <a:t>with a Double Bridge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23969" y="5279231"/>
            <a:ext cx="3352800" cy="1323439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Double three-phase bridge arrangement: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a) basic circuit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voltage waveforms.</a:t>
            </a:r>
            <a:endParaRPr lang="zh-CN" altLang="en-US" sz="20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b="1215"/>
          <a:stretch/>
        </p:blipFill>
        <p:spPr>
          <a:xfrm>
            <a:off x="1221074" y="990406"/>
            <a:ext cx="5793295" cy="619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75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5326967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 smtClean="0">
                <a:solidFill>
                  <a:srgbClr val="007900"/>
                </a:solidFill>
              </a:rPr>
              <a:t>1</a:t>
            </a:r>
            <a:r>
              <a:rPr lang="en-US" altLang="zh-CN" sz="2400" b="1" dirty="0">
                <a:solidFill>
                  <a:srgbClr val="007900"/>
                </a:solidFill>
              </a:rPr>
              <a:t>.5 Current </a:t>
            </a:r>
            <a:r>
              <a:rPr lang="en-US" altLang="zh-CN" sz="2400" b="1" dirty="0" smtClean="0">
                <a:solidFill>
                  <a:srgbClr val="007900"/>
                </a:solidFill>
              </a:rPr>
              <a:t>Source/Stiff Inverters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11" y="1151999"/>
            <a:ext cx="6327058" cy="50258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9338" y="6177814"/>
            <a:ext cx="6487831" cy="646331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 dirty="0"/>
              <a:t>Evolution of </a:t>
            </a:r>
            <a:r>
              <a:rPr lang="en-US" altLang="zh-CN" b="1" dirty="0"/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three</a:t>
            </a:r>
            <a:r>
              <a:rPr lang="zh-CN" altLang="en-US" b="1" dirty="0">
                <a:solidFill>
                  <a:srgbClr val="FF0000"/>
                </a:solidFill>
              </a:rPr>
              <a:t>-phase </a:t>
            </a:r>
            <a:r>
              <a:rPr lang="zh-CN" altLang="en-US" b="1" dirty="0" smtClean="0">
                <a:solidFill>
                  <a:srgbClr val="FF0000"/>
                </a:solidFill>
              </a:rPr>
              <a:t>current source</a:t>
            </a:r>
            <a:r>
              <a:rPr lang="zh-CN" altLang="en-US" b="1" dirty="0">
                <a:solidFill>
                  <a:srgbClr val="FF0000"/>
                </a:solidFill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</a:rPr>
              <a:t>stiff inverter </a:t>
            </a:r>
            <a:r>
              <a:rPr lang="zh-CN" altLang="en-US" b="1" dirty="0" smtClean="0"/>
              <a:t>from </a:t>
            </a:r>
            <a:r>
              <a:rPr lang="en-US" altLang="zh-CN" b="1" dirty="0" smtClean="0"/>
              <a:t>b</a:t>
            </a:r>
            <a:r>
              <a:rPr lang="zh-CN" altLang="en-US" b="1" dirty="0" smtClean="0"/>
              <a:t>asic commutation </a:t>
            </a:r>
            <a:r>
              <a:rPr lang="zh-CN" altLang="en-US" b="1" dirty="0"/>
              <a:t>cell.</a:t>
            </a:r>
          </a:p>
        </p:txBody>
      </p:sp>
      <p:sp>
        <p:nvSpPr>
          <p:cNvPr id="9" name="矩形 8"/>
          <p:cNvSpPr/>
          <p:nvPr/>
        </p:nvSpPr>
        <p:spPr>
          <a:xfrm>
            <a:off x="6764598" y="3796556"/>
            <a:ext cx="65601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(d)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single-phase bridge is produced by recognizing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that no current need flow in the center point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connection between the two current sources if they produce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same amplitude of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current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61576" y="5126802"/>
            <a:ext cx="56692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(e)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third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phase is added in the same manner to produce a three-phase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current source inverter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74430" y="6006275"/>
            <a:ext cx="59872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(f)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unidirectional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current conducting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switch is typically realized by a series-connected transistor and diode arrangement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38506" y="1127785"/>
            <a:ext cx="56698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(a)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current source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commutation cell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38506" y="1668278"/>
            <a:ext cx="57853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(b)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inductor is chosen as the source so that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switch branches become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loads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61576" y="2455418"/>
            <a:ext cx="58920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(c)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 to create AC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currents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the load two such commutation cells are used - one to produce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positive current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the other to produce negative current in the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5384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5326967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 smtClean="0">
                <a:solidFill>
                  <a:srgbClr val="007900"/>
                </a:solidFill>
              </a:rPr>
              <a:t>1</a:t>
            </a:r>
            <a:r>
              <a:rPr lang="en-US" altLang="zh-CN" sz="2400" b="1" dirty="0">
                <a:solidFill>
                  <a:srgbClr val="007900"/>
                </a:solidFill>
              </a:rPr>
              <a:t>.5 Current </a:t>
            </a:r>
            <a:r>
              <a:rPr lang="en-US" altLang="zh-CN" sz="2400" b="1" dirty="0" smtClean="0">
                <a:solidFill>
                  <a:srgbClr val="007900"/>
                </a:solidFill>
              </a:rPr>
              <a:t>Source/Stiff Inverters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8567" y="1339671"/>
            <a:ext cx="98406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basic switching strategy for this converter can again be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summarized using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switching functions. If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are defined as +1 when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switches T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</a:t>
            </a:r>
            <a:r>
              <a:rPr lang="zh-CN" altLang="en-US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... 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are closed and zero when they are open, then to ensure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current continuity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the DC side inductor, it is evident from current continuity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considerations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298920" y="2574131"/>
            <a:ext cx="2598614" cy="1485900"/>
            <a:chOff x="2034505" y="3069431"/>
            <a:chExt cx="2598614" cy="14859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7569" y="3069431"/>
              <a:ext cx="2495550" cy="1485900"/>
            </a:xfrm>
            <a:prstGeom prst="rect">
              <a:avLst/>
            </a:prstGeom>
          </p:spPr>
        </p:pic>
        <p:sp>
          <p:nvSpPr>
            <p:cNvPr id="5" name="左大括号 4"/>
            <p:cNvSpPr/>
            <p:nvPr/>
          </p:nvSpPr>
          <p:spPr>
            <a:xfrm>
              <a:off x="2034505" y="3217315"/>
              <a:ext cx="206128" cy="121251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13569" y="4483230"/>
            <a:ext cx="9221547" cy="2015201"/>
            <a:chOff x="613569" y="4168668"/>
            <a:chExt cx="9221547" cy="2015201"/>
          </a:xfrm>
        </p:grpSpPr>
        <p:grpSp>
          <p:nvGrpSpPr>
            <p:cNvPr id="18" name="组合 17"/>
            <p:cNvGrpSpPr/>
            <p:nvPr/>
          </p:nvGrpSpPr>
          <p:grpSpPr>
            <a:xfrm>
              <a:off x="613569" y="4199647"/>
              <a:ext cx="2848620" cy="1984222"/>
              <a:chOff x="1432378" y="4376499"/>
              <a:chExt cx="2848620" cy="1984222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2378" y="4684321"/>
                <a:ext cx="2848620" cy="1676400"/>
              </a:xfrm>
              <a:prstGeom prst="rect">
                <a:avLst/>
              </a:prstGeom>
            </p:spPr>
          </p:pic>
          <p:sp>
            <p:nvSpPr>
              <p:cNvPr id="9" name="矩形 8"/>
              <p:cNvSpPr/>
              <p:nvPr/>
            </p:nvSpPr>
            <p:spPr>
              <a:xfrm>
                <a:off x="1432378" y="4376499"/>
                <a:ext cx="267002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The 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load currents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  <a:endParaRPr lang="zh-CN" alt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661569" y="4199647"/>
              <a:ext cx="3562459" cy="1833647"/>
              <a:chOff x="4728467" y="4350222"/>
              <a:chExt cx="3562459" cy="1833647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4728467" y="4350222"/>
                <a:ext cx="26116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The line voltage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s:</a:t>
                </a:r>
                <a:endParaRPr lang="zh-CN" alt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93252" y="4808620"/>
                <a:ext cx="3397674" cy="1375249"/>
              </a:xfrm>
              <a:prstGeom prst="rect">
                <a:avLst/>
              </a:prstGeom>
            </p:spPr>
          </p:pic>
        </p:grpSp>
        <p:grpSp>
          <p:nvGrpSpPr>
            <p:cNvPr id="20" name="组合 19"/>
            <p:cNvGrpSpPr/>
            <p:nvPr/>
          </p:nvGrpSpPr>
          <p:grpSpPr>
            <a:xfrm>
              <a:off x="6938169" y="4168668"/>
              <a:ext cx="2896947" cy="1790895"/>
              <a:chOff x="8552542" y="4314989"/>
              <a:chExt cx="2896947" cy="1790895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8552542" y="4314989"/>
                <a:ext cx="28969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The phase 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voltages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  <a:endParaRPr lang="zh-CN" alt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33542" y="4892152"/>
                <a:ext cx="2175557" cy="1213732"/>
              </a:xfrm>
              <a:prstGeom prst="rect">
                <a:avLst/>
              </a:prstGeom>
            </p:spPr>
          </p:pic>
        </p:grpSp>
      </p:grp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7"/>
          <a:srcRect r="11879"/>
          <a:stretch/>
        </p:blipFill>
        <p:spPr>
          <a:xfrm>
            <a:off x="9804017" y="2953828"/>
            <a:ext cx="2514600" cy="2173003"/>
          </a:xfrm>
          <a:prstGeom prst="rect">
            <a:avLst/>
          </a:prstGeom>
        </p:spPr>
      </p:pic>
      <p:sp>
        <p:nvSpPr>
          <p:cNvPr id="21" name="右箭头 20"/>
          <p:cNvSpPr/>
          <p:nvPr/>
        </p:nvSpPr>
        <p:spPr>
          <a:xfrm>
            <a:off x="9300369" y="3675591"/>
            <a:ext cx="674302" cy="33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116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5326967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 smtClean="0">
                <a:solidFill>
                  <a:srgbClr val="007900"/>
                </a:solidFill>
              </a:rPr>
              <a:t>1</a:t>
            </a:r>
            <a:r>
              <a:rPr lang="en-US" altLang="zh-CN" sz="2400" b="1" dirty="0">
                <a:solidFill>
                  <a:srgbClr val="007900"/>
                </a:solidFill>
              </a:rPr>
              <a:t>.5 Current Source/Stiff Inverters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769" y="1079301"/>
            <a:ext cx="8432729" cy="43434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40748" y="5575101"/>
            <a:ext cx="8035119" cy="923330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Current source inverter waveforms: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line current for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star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-connected load and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phase current for a delta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-connected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 assuming a DC link current of 100 A.</a:t>
            </a:r>
          </a:p>
        </p:txBody>
      </p:sp>
    </p:spTree>
    <p:extLst>
      <p:ext uri="{BB962C8B-B14F-4D97-AF65-F5344CB8AC3E}">
        <p14:creationId xmlns:p14="http://schemas.microsoft.com/office/powerpoint/2010/main" val="1904777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5326967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 smtClean="0">
                <a:solidFill>
                  <a:srgbClr val="007900"/>
                </a:solidFill>
              </a:rPr>
              <a:t>1</a:t>
            </a:r>
            <a:r>
              <a:rPr lang="en-US" altLang="zh-CN" sz="2400" b="1" dirty="0">
                <a:solidFill>
                  <a:srgbClr val="007900"/>
                </a:solidFill>
              </a:rPr>
              <a:t>.5 Current Source/Stiff </a:t>
            </a:r>
            <a:r>
              <a:rPr lang="en-US" altLang="zh-CN" sz="2400" b="1" dirty="0" smtClean="0">
                <a:solidFill>
                  <a:srgbClr val="007900"/>
                </a:solidFill>
              </a:rPr>
              <a:t>Inverters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969" y="1247930"/>
            <a:ext cx="4777741" cy="433610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480969" y="3273590"/>
            <a:ext cx="4495800" cy="646331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Autosequentially commutated current source/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stiff converter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6352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4785793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 smtClean="0">
                <a:solidFill>
                  <a:srgbClr val="007900"/>
                </a:solidFill>
              </a:rPr>
              <a:t>1.6 </a:t>
            </a:r>
            <a:r>
              <a:rPr lang="en-US" altLang="zh-CN" sz="2400" b="1" dirty="0">
                <a:solidFill>
                  <a:srgbClr val="007900"/>
                </a:solidFill>
              </a:rPr>
              <a:t>Concept of a Space Vector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9769" y="61569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Cartesian coordinate system for phase variables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showing location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 the d-q plane and projection of phase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variables onto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plane.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5969" y="1207161"/>
            <a:ext cx="92132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highly coupled nature of inverter loads such as induction and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synchronous machines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 led to the use of artificial variables rather than actual (phase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variables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the purpose of simulation as well as for visualization.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969" y="2062505"/>
            <a:ext cx="5334000" cy="409651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547769" y="2708699"/>
            <a:ext cx="4397800" cy="1477328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the sum of these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three currents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adds up to zero since most three-phase loads do not have a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neutral return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path. In this case, the stator current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6542" y="4663722"/>
            <a:ext cx="2640253" cy="507741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39992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4945709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1</a:t>
            </a:r>
            <a:r>
              <a:rPr lang="en-US" altLang="zh-CN" sz="2400" b="1" dirty="0" smtClean="0">
                <a:solidFill>
                  <a:srgbClr val="007900"/>
                </a:solidFill>
              </a:rPr>
              <a:t>.1 </a:t>
            </a:r>
            <a:r>
              <a:rPr lang="en-US" altLang="zh-CN" sz="2400" b="1" dirty="0">
                <a:solidFill>
                  <a:srgbClr val="007900"/>
                </a:solidFill>
              </a:rPr>
              <a:t>Basic Converter Topologies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3893" y="1433070"/>
            <a:ext cx="11432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Power electronic converters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the switches are operated only in one of two 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states 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either fully ON or fully 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OFF, 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unlike 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other types of electrical circuits where the control elements are operated in a (near) linear active region.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969994" y="3145631"/>
            <a:ext cx="10878829" cy="3124200"/>
            <a:chOff x="1174562" y="3145631"/>
            <a:chExt cx="10878829" cy="3124200"/>
          </a:xfrm>
        </p:grpSpPr>
        <p:sp>
          <p:nvSpPr>
            <p:cNvPr id="12" name="文本框 11"/>
            <p:cNvSpPr txBox="1"/>
            <p:nvPr/>
          </p:nvSpPr>
          <p:spPr>
            <a:xfrm>
              <a:off x="1174562" y="4484463"/>
              <a:ext cx="18099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2400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Parameters</a:t>
              </a:r>
            </a:p>
          </p:txBody>
        </p:sp>
        <p:sp>
          <p:nvSpPr>
            <p:cNvPr id="5" name="左大括号 4"/>
            <p:cNvSpPr/>
            <p:nvPr/>
          </p:nvSpPr>
          <p:spPr>
            <a:xfrm>
              <a:off x="2983150" y="3305596"/>
              <a:ext cx="457200" cy="28194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499983" y="3145631"/>
              <a:ext cx="289053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switching frequency</a:t>
              </a:r>
              <a:endParaRPr lang="zh-CN" altLang="en-US" sz="2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484594" y="3789348"/>
              <a:ext cx="143500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distortion</a:t>
              </a:r>
              <a:endParaRPr lang="zh-CN" altLang="en-US" sz="2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176591" y="4020180"/>
              <a:ext cx="4876800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2200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are </a:t>
              </a:r>
              <a:r>
                <a:rPr lang="en-US" altLang="zh-CN" sz="22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typical of the issues which must be considered when developing </a:t>
              </a:r>
              <a:r>
                <a:rPr lang="en-US" altLang="zh-CN" sz="2200" b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modulation</a:t>
              </a:r>
              <a:r>
                <a:rPr lang="en-US" altLang="zh-CN" sz="22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strategies for a particular family of converters.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3538406" y="4444588"/>
              <a:ext cx="105830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losses</a:t>
              </a:r>
              <a:endParaRPr lang="zh-CN" altLang="en-US" sz="2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538406" y="5122366"/>
              <a:ext cx="29947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harmonic</a:t>
              </a:r>
              <a:r>
                <a:rPr lang="en-US" altLang="zh-CN" sz="24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4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generation</a:t>
              </a:r>
              <a:endParaRPr lang="zh-CN" altLang="en-US" sz="2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538406" y="5808166"/>
              <a:ext cx="280397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speed of response</a:t>
              </a:r>
              <a:r>
                <a:rPr lang="en-US" altLang="zh-CN" sz="24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4668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4785793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 smtClean="0">
                <a:solidFill>
                  <a:srgbClr val="007900"/>
                </a:solidFill>
              </a:rPr>
              <a:t>1</a:t>
            </a:r>
            <a:r>
              <a:rPr lang="en-US" altLang="zh-CN" sz="2400" b="1" dirty="0">
                <a:solidFill>
                  <a:srgbClr val="007900"/>
                </a:solidFill>
              </a:rPr>
              <a:t>.6 Concept of a Space </a:t>
            </a:r>
            <a:r>
              <a:rPr lang="en-US" altLang="zh-CN" sz="2400" b="1" dirty="0" smtClean="0">
                <a:solidFill>
                  <a:srgbClr val="007900"/>
                </a:solidFill>
              </a:rPr>
              <a:t>Vector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969" y="1008369"/>
            <a:ext cx="6248400" cy="511564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185569" y="6274036"/>
            <a:ext cx="6705600" cy="646331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Physical a-b-c and conceptual stationary frame d-q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axes</a:t>
            </a: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when viewed from an axis normal to the d-q plane.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64596" y="1266489"/>
            <a:ext cx="4316173" cy="5334000"/>
            <a:chOff x="139197" y="1316831"/>
            <a:chExt cx="4316173" cy="53340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169" y="1316831"/>
              <a:ext cx="3865419" cy="236220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756" y="4253403"/>
              <a:ext cx="3804614" cy="2397428"/>
            </a:xfrm>
            <a:prstGeom prst="rect">
              <a:avLst/>
            </a:prstGeom>
          </p:spPr>
        </p:pic>
        <p:sp>
          <p:nvSpPr>
            <p:cNvPr id="8" name="左大括号 7"/>
            <p:cNvSpPr/>
            <p:nvPr/>
          </p:nvSpPr>
          <p:spPr>
            <a:xfrm>
              <a:off x="139197" y="1892082"/>
              <a:ext cx="719429" cy="423193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7339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10264080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 smtClean="0">
                <a:solidFill>
                  <a:srgbClr val="007900"/>
                </a:solidFill>
              </a:rPr>
              <a:t>1</a:t>
            </a:r>
            <a:r>
              <a:rPr lang="en-US" altLang="zh-CN" sz="2400" b="1" dirty="0">
                <a:solidFill>
                  <a:srgbClr val="007900"/>
                </a:solidFill>
              </a:rPr>
              <a:t>.6.1 </a:t>
            </a:r>
            <a:r>
              <a:rPr lang="en-US" altLang="zh-CN" sz="2400" b="1" dirty="0" smtClean="0">
                <a:solidFill>
                  <a:srgbClr val="007900"/>
                </a:solidFill>
              </a:rPr>
              <a:t>d-q-0 </a:t>
            </a:r>
            <a:r>
              <a:rPr lang="en-US" altLang="zh-CN" sz="2400" b="1" dirty="0">
                <a:solidFill>
                  <a:srgbClr val="007900"/>
                </a:solidFill>
              </a:rPr>
              <a:t>Components for Three-Phase Sine </a:t>
            </a:r>
            <a:r>
              <a:rPr lang="en-US" altLang="zh-CN" sz="2400" b="1" dirty="0" smtClean="0">
                <a:solidFill>
                  <a:srgbClr val="007900"/>
                </a:solidFill>
              </a:rPr>
              <a:t>Wave Source/Load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58390" y="1439008"/>
            <a:ext cx="9932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When balanced sinusoidal three-phase AC voltages are applied to a three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-phase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load, typically, with respect to the supply midpoint z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829" y="2231231"/>
            <a:ext cx="3307080" cy="21347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193" y="5035225"/>
            <a:ext cx="6104776" cy="639548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4728369" y="4517231"/>
            <a:ext cx="228600" cy="4615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126571" y="3393026"/>
            <a:ext cx="3383598" cy="286232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is the load neutral point,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represents the time derivative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operator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d/(dt)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and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Z(P)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denotes the impedance operator made up of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 arbitrary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circuit configuration of resistors, inductors, and capacitors. </a:t>
            </a:r>
          </a:p>
        </p:txBody>
      </p:sp>
      <p:sp>
        <p:nvSpPr>
          <p:cNvPr id="12" name="下箭头 11"/>
          <p:cNvSpPr/>
          <p:nvPr/>
        </p:nvSpPr>
        <p:spPr>
          <a:xfrm rot="13398083">
            <a:off x="7432361" y="4407403"/>
            <a:ext cx="419100" cy="6588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409" y="5736803"/>
            <a:ext cx="3500560" cy="76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96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10264080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 smtClean="0">
                <a:solidFill>
                  <a:srgbClr val="007900"/>
                </a:solidFill>
              </a:rPr>
              <a:t>1</a:t>
            </a:r>
            <a:r>
              <a:rPr lang="en-US" altLang="zh-CN" sz="2400" b="1" dirty="0">
                <a:solidFill>
                  <a:srgbClr val="007900"/>
                </a:solidFill>
              </a:rPr>
              <a:t>.6.1 </a:t>
            </a:r>
            <a:r>
              <a:rPr lang="en-US" altLang="zh-CN" sz="2400" b="1" dirty="0" smtClean="0">
                <a:solidFill>
                  <a:srgbClr val="007900"/>
                </a:solidFill>
              </a:rPr>
              <a:t>d-q-0 </a:t>
            </a:r>
            <a:r>
              <a:rPr lang="en-US" altLang="zh-CN" sz="2400" b="1" dirty="0">
                <a:solidFill>
                  <a:srgbClr val="007900"/>
                </a:solidFill>
              </a:rPr>
              <a:t>Components for Three-Phase Sine </a:t>
            </a:r>
            <a:r>
              <a:rPr lang="en-US" altLang="zh-CN" sz="2400" b="1" dirty="0" smtClean="0">
                <a:solidFill>
                  <a:srgbClr val="007900"/>
                </a:solidFill>
              </a:rPr>
              <a:t>Wave Source/Load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42413" y="1392850"/>
            <a:ext cx="10834169" cy="5257981"/>
            <a:chOff x="495498" y="1695714"/>
            <a:chExt cx="10834169" cy="5257981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1842" y="1850231"/>
              <a:ext cx="3667825" cy="2064023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05654" y="4557057"/>
              <a:ext cx="3791291" cy="2396638"/>
            </a:xfrm>
            <a:prstGeom prst="rect">
              <a:avLst/>
            </a:prstGeom>
          </p:spPr>
        </p:pic>
        <p:sp>
          <p:nvSpPr>
            <p:cNvPr id="18" name="矩形 17"/>
            <p:cNvSpPr/>
            <p:nvPr/>
          </p:nvSpPr>
          <p:spPr>
            <a:xfrm>
              <a:off x="4928871" y="3610149"/>
              <a:ext cx="263760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When the </a:t>
              </a:r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projection of the vectoron the zerosequence</a:t>
              </a:r>
            </a:p>
            <a:p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axis is zero</a:t>
              </a: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0192" y="1695714"/>
              <a:ext cx="3417031" cy="2313248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5498" y="4210314"/>
              <a:ext cx="3926417" cy="2592917"/>
            </a:xfrm>
            <a:prstGeom prst="rect">
              <a:avLst/>
            </a:prstGeom>
          </p:spPr>
        </p:pic>
        <p:sp>
          <p:nvSpPr>
            <p:cNvPr id="21" name="右箭头 20"/>
            <p:cNvSpPr/>
            <p:nvPr/>
          </p:nvSpPr>
          <p:spPr>
            <a:xfrm>
              <a:off x="4804569" y="2852338"/>
              <a:ext cx="2514600" cy="37743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右箭头 21"/>
            <p:cNvSpPr/>
            <p:nvPr/>
          </p:nvSpPr>
          <p:spPr>
            <a:xfrm>
              <a:off x="4804569" y="5352072"/>
              <a:ext cx="2514600" cy="37743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697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8" y="172519"/>
            <a:ext cx="12447303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1.6.2 </a:t>
            </a:r>
            <a:r>
              <a:rPr lang="en-US" altLang="zh-CN" sz="2000" b="1" dirty="0">
                <a:solidFill>
                  <a:srgbClr val="007900"/>
                </a:solidFill>
              </a:rPr>
              <a:t>d-q-O Components for Voltage Source </a:t>
            </a:r>
            <a:r>
              <a:rPr lang="en-US" altLang="zh-CN" sz="2000" b="1" dirty="0" smtClean="0">
                <a:solidFill>
                  <a:srgbClr val="007900"/>
                </a:solidFill>
              </a:rPr>
              <a:t>Inverter Operated </a:t>
            </a:r>
            <a:r>
              <a:rPr lang="en-US" altLang="zh-CN" sz="2000" b="1" dirty="0">
                <a:solidFill>
                  <a:srgbClr val="007900"/>
                </a:solidFill>
              </a:rPr>
              <a:t>in </a:t>
            </a:r>
            <a:r>
              <a:rPr lang="en-US" altLang="zh-CN" sz="2000" b="1" dirty="0" smtClean="0">
                <a:solidFill>
                  <a:srgbClr val="007900"/>
                </a:solidFill>
              </a:rPr>
              <a:t>Square Wave </a:t>
            </a:r>
            <a:r>
              <a:rPr lang="en-US" altLang="zh-CN" sz="2000" b="1" dirty="0">
                <a:solidFill>
                  <a:srgbClr val="007900"/>
                </a:solidFill>
              </a:rPr>
              <a:t>Mode</a:t>
            </a:r>
            <a:endParaRPr lang="zh-CN" altLang="en-US" sz="20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899" y="965056"/>
            <a:ext cx="7958479" cy="546519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128169" y="6633290"/>
            <a:ext cx="6781800" cy="36933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eight possible phase leg switch combinations for a VSI.</a:t>
            </a:r>
          </a:p>
        </p:txBody>
      </p:sp>
    </p:spTree>
    <p:extLst>
      <p:ext uri="{BB962C8B-B14F-4D97-AF65-F5344CB8AC3E}">
        <p14:creationId xmlns:p14="http://schemas.microsoft.com/office/powerpoint/2010/main" val="218837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11330880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1.6.2 </a:t>
            </a:r>
            <a:r>
              <a:rPr lang="en-US" altLang="zh-CN" sz="2000" b="1" dirty="0">
                <a:solidFill>
                  <a:srgbClr val="007900"/>
                </a:solidFill>
              </a:rPr>
              <a:t>d-q-O Components for Voltage Source Inverter Operated in </a:t>
            </a:r>
            <a:r>
              <a:rPr lang="en-US" altLang="zh-CN" sz="2000" b="1" dirty="0" smtClean="0">
                <a:solidFill>
                  <a:srgbClr val="007900"/>
                </a:solidFill>
              </a:rPr>
              <a:t>Square Wave </a:t>
            </a:r>
            <a:r>
              <a:rPr lang="en-US" altLang="zh-CN" sz="2000" b="1" dirty="0">
                <a:solidFill>
                  <a:srgbClr val="007900"/>
                </a:solidFill>
              </a:rPr>
              <a:t>Mode</a:t>
            </a:r>
            <a:endParaRPr lang="zh-CN" altLang="en-US" sz="20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769" y="1012031"/>
            <a:ext cx="7086600" cy="513416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04369" y="6362581"/>
            <a:ext cx="6705600" cy="36933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Eight possible stationary vectors on the d-q plane for a VSI.</a:t>
            </a:r>
          </a:p>
        </p:txBody>
      </p:sp>
    </p:spTree>
    <p:extLst>
      <p:ext uri="{BB962C8B-B14F-4D97-AF65-F5344CB8AC3E}">
        <p14:creationId xmlns:p14="http://schemas.microsoft.com/office/powerpoint/2010/main" val="2761377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11940480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 smtClean="0">
                <a:solidFill>
                  <a:srgbClr val="007900"/>
                </a:solidFill>
              </a:rPr>
              <a:t>1.6.2 </a:t>
            </a:r>
            <a:r>
              <a:rPr lang="en-US" altLang="zh-CN" sz="2000" b="1" dirty="0">
                <a:solidFill>
                  <a:srgbClr val="007900"/>
                </a:solidFill>
              </a:rPr>
              <a:t>d-q-O Components for Voltage Source Inverter Operated in Square Wave </a:t>
            </a:r>
            <a:r>
              <a:rPr lang="en-US" altLang="zh-CN" sz="2000" b="1" dirty="0" smtClean="0">
                <a:solidFill>
                  <a:srgbClr val="007900"/>
                </a:solidFill>
              </a:rPr>
              <a:t>Mode</a:t>
            </a:r>
            <a:endParaRPr lang="zh-CN" altLang="en-US" sz="20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69" y="1398835"/>
            <a:ext cx="8077200" cy="484632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912021" y="3221831"/>
            <a:ext cx="2830036" cy="1323439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VSI phasor angular positions in fundamental cycle for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space vector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958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7444680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1.6.3 Synchronously Rotating Reference Frame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4971" y="1925033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general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rotating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transformation which transforms the phase variables to rotating axes on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-q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plane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10743" y="2852625"/>
            <a:ext cx="12070695" cy="3569606"/>
            <a:chOff x="110743" y="2852625"/>
            <a:chExt cx="12070695" cy="3569606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743" y="2852625"/>
              <a:ext cx="5240375" cy="23622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4"/>
            <a:srcRect l="25077" t="1014" r="-1408" b="-1014"/>
            <a:stretch/>
          </p:blipFill>
          <p:spPr>
            <a:xfrm>
              <a:off x="7182958" y="2852625"/>
              <a:ext cx="4998480" cy="3569606"/>
            </a:xfrm>
            <a:prstGeom prst="rect">
              <a:avLst/>
            </a:prstGeom>
          </p:spPr>
        </p:pic>
        <p:sp>
          <p:nvSpPr>
            <p:cNvPr id="7" name="右箭头 6"/>
            <p:cNvSpPr/>
            <p:nvPr/>
          </p:nvSpPr>
          <p:spPr>
            <a:xfrm>
              <a:off x="5661478" y="3823815"/>
              <a:ext cx="1429091" cy="4198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753867" y="4243634"/>
              <a:ext cx="133670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 vector notation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875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10264080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 smtClean="0">
                <a:solidFill>
                  <a:srgbClr val="007900"/>
                </a:solidFill>
              </a:rPr>
              <a:t>1.6.3 </a:t>
            </a:r>
            <a:r>
              <a:rPr lang="en-US" altLang="zh-CN" sz="2400" b="1" dirty="0">
                <a:solidFill>
                  <a:srgbClr val="007900"/>
                </a:solidFill>
              </a:rPr>
              <a:t>Synchronously Rotating Reference </a:t>
            </a:r>
            <a:r>
              <a:rPr lang="en-US" altLang="zh-CN" sz="2400" b="1" dirty="0" smtClean="0">
                <a:solidFill>
                  <a:srgbClr val="007900"/>
                </a:solidFill>
              </a:rPr>
              <a:t>Frame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12" y="1205136"/>
            <a:ext cx="4686300" cy="5238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2569" y="2109549"/>
            <a:ext cx="91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032270" y="1819274"/>
            <a:ext cx="5490447" cy="3840959"/>
            <a:chOff x="1537335" y="2414585"/>
            <a:chExt cx="6534309" cy="422671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37335" y="2414585"/>
              <a:ext cx="3352800" cy="282892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28369" y="3132733"/>
              <a:ext cx="3343275" cy="14478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22155" y="5493543"/>
              <a:ext cx="1685925" cy="390525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</p:pic>
        <p:sp>
          <p:nvSpPr>
            <p:cNvPr id="9" name="下箭头 8"/>
            <p:cNvSpPr/>
            <p:nvPr/>
          </p:nvSpPr>
          <p:spPr>
            <a:xfrm>
              <a:off x="2747169" y="4872038"/>
              <a:ext cx="235899" cy="47624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下箭头 13"/>
            <p:cNvSpPr/>
            <p:nvPr/>
          </p:nvSpPr>
          <p:spPr>
            <a:xfrm>
              <a:off x="2747169" y="6165055"/>
              <a:ext cx="235899" cy="47624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下箭头 16"/>
            <p:cNvSpPr/>
            <p:nvPr/>
          </p:nvSpPr>
          <p:spPr>
            <a:xfrm rot="12469443">
              <a:off x="7449253" y="5579486"/>
              <a:ext cx="498357" cy="10061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489" y="5835015"/>
            <a:ext cx="5629275" cy="7715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8"/>
          <a:srcRect t="4818"/>
          <a:stretch/>
        </p:blipFill>
        <p:spPr>
          <a:xfrm>
            <a:off x="6917931" y="1189969"/>
            <a:ext cx="5612223" cy="5435041"/>
          </a:xfrm>
          <a:prstGeom prst="rect">
            <a:avLst/>
          </a:prstGeom>
        </p:spPr>
      </p:pic>
      <p:sp>
        <p:nvSpPr>
          <p:cNvPr id="18" name="左大括号 17"/>
          <p:cNvSpPr/>
          <p:nvPr/>
        </p:nvSpPr>
        <p:spPr>
          <a:xfrm>
            <a:off x="6607667" y="2171939"/>
            <a:ext cx="424393" cy="41606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717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10264080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1.7 Three-Level Inverters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569" y="1012031"/>
            <a:ext cx="5733267" cy="4953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18769" y="6342880"/>
            <a:ext cx="51311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Three-level voltage source/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stiff inverter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2346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10264080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1.7 Three-Level Inverters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4967" y="1117826"/>
            <a:ext cx="342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three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terminal 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voltages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135" y="1534801"/>
            <a:ext cx="3131215" cy="143404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4081" y="3136842"/>
            <a:ext cx="5387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line-to-line and line-to-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neutral voltages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 the case of a star-connected load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578" y="3755257"/>
            <a:ext cx="4999171" cy="337034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428749" y="1431843"/>
            <a:ext cx="5499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load neutral-to-inverter-midpoint 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voltage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969" y="1939337"/>
            <a:ext cx="5195943" cy="67268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429089" y="3275342"/>
            <a:ext cx="3785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three DC link 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currents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2969" y="3893664"/>
            <a:ext cx="4025838" cy="155955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6370" y="5965031"/>
            <a:ext cx="2743200" cy="46955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242969" y="5595699"/>
            <a:ext cx="1379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88615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75570" y="6403121"/>
            <a:ext cx="10363200" cy="40011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Families of solid state power converters 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categorized according 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to their conversion function.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478" y="1012031"/>
            <a:ext cx="8496300" cy="5334000"/>
          </a:xfrm>
          <a:prstGeom prst="rect">
            <a:avLst/>
          </a:prstGeom>
        </p:spPr>
      </p:pic>
      <p:sp>
        <p:nvSpPr>
          <p:cNvPr id="17" name="矩形 46"/>
          <p:cNvSpPr>
            <a:spLocks noChangeArrowheads="1"/>
          </p:cNvSpPr>
          <p:nvPr/>
        </p:nvSpPr>
        <p:spPr bwMode="auto">
          <a:xfrm>
            <a:off x="255489" y="172519"/>
            <a:ext cx="4945709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1</a:t>
            </a:r>
            <a:r>
              <a:rPr lang="en-US" altLang="zh-CN" sz="2400" b="1" dirty="0" smtClean="0">
                <a:solidFill>
                  <a:srgbClr val="007900"/>
                </a:solidFill>
              </a:rPr>
              <a:t>.1 </a:t>
            </a:r>
            <a:r>
              <a:rPr lang="en-US" altLang="zh-CN" sz="2400" b="1" dirty="0">
                <a:solidFill>
                  <a:srgbClr val="007900"/>
                </a:solidFill>
              </a:rPr>
              <a:t>Basic Converter Topologies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2934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10264080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 smtClean="0">
                <a:solidFill>
                  <a:srgbClr val="007900"/>
                </a:solidFill>
              </a:rPr>
              <a:t>1.7 </a:t>
            </a:r>
            <a:r>
              <a:rPr lang="en-US" altLang="zh-CN" sz="2400" b="1" dirty="0">
                <a:solidFill>
                  <a:srgbClr val="007900"/>
                </a:solidFill>
              </a:rPr>
              <a:t>Three-Level Inverters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t="1733"/>
          <a:stretch/>
        </p:blipFill>
        <p:spPr>
          <a:xfrm>
            <a:off x="705255" y="979033"/>
            <a:ext cx="5013714" cy="619363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44418" y="2459831"/>
            <a:ext cx="5531921" cy="1200329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Switched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(a) line-to-midpoint, (b) line-to-lineand 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line-to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-neutral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voltagesproducedby three-levelNPC inverter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Phase leg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zero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voltage step width arranged for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minimumTHD.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102" y="4571409"/>
            <a:ext cx="413606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96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11483280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 smtClean="0">
                <a:solidFill>
                  <a:srgbClr val="007900"/>
                </a:solidFill>
              </a:rPr>
              <a:t>1.8.1 </a:t>
            </a:r>
            <a:r>
              <a:rPr lang="en-US" altLang="zh-CN" sz="2400" b="1" dirty="0">
                <a:solidFill>
                  <a:srgbClr val="007900"/>
                </a:solidFill>
              </a:rPr>
              <a:t>Multilevel Inverter Topologies</a:t>
            </a:r>
            <a:r>
              <a:rPr lang="en-US" altLang="zh-CN" sz="2400" b="1" dirty="0" smtClean="0">
                <a:solidFill>
                  <a:srgbClr val="007900"/>
                </a:solidFill>
              </a:rPr>
              <a:t>: Diode-Clamped </a:t>
            </a:r>
            <a:r>
              <a:rPr lang="en-US" altLang="zh-CN" sz="2400" b="1" dirty="0">
                <a:solidFill>
                  <a:srgbClr val="007900"/>
                </a:solidFill>
              </a:rPr>
              <a:t>Multilevel Inverter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044" y="1012030"/>
            <a:ext cx="6604725" cy="611356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24045" y="3069431"/>
            <a:ext cx="2666999" cy="1508105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Hexagons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of possible switching states for three-level DC</a:t>
            </a: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voltage source/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stiff inverter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4113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10264080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 smtClean="0">
                <a:solidFill>
                  <a:srgbClr val="007900"/>
                </a:solidFill>
              </a:rPr>
              <a:t>1.8.1 </a:t>
            </a:r>
            <a:r>
              <a:rPr lang="en-US" altLang="zh-CN" sz="2400" b="1" dirty="0">
                <a:solidFill>
                  <a:srgbClr val="007900"/>
                </a:solidFill>
              </a:rPr>
              <a:t>Diode-Clamped Multilevel Inverter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69" y="981392"/>
            <a:ext cx="6172200" cy="601277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593395" y="3450431"/>
            <a:ext cx="2611973" cy="193899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Four-level and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five-level diode-clamped inverter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implementations (one phase only shown).</a:t>
            </a:r>
          </a:p>
        </p:txBody>
      </p:sp>
    </p:spTree>
    <p:extLst>
      <p:ext uri="{BB962C8B-B14F-4D97-AF65-F5344CB8AC3E}">
        <p14:creationId xmlns:p14="http://schemas.microsoft.com/office/powerpoint/2010/main" val="2012009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10264080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 smtClean="0">
                <a:solidFill>
                  <a:srgbClr val="007900"/>
                </a:solidFill>
              </a:rPr>
              <a:t>1.8.1 </a:t>
            </a:r>
            <a:r>
              <a:rPr lang="en-US" altLang="zh-CN" sz="2400" b="1" dirty="0">
                <a:solidFill>
                  <a:srgbClr val="007900"/>
                </a:solidFill>
              </a:rPr>
              <a:t>Diode-Clamped Multilevel Inverter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369" y="1012031"/>
            <a:ext cx="6705600" cy="558365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319169" y="4745831"/>
            <a:ext cx="4876799" cy="400110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seven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-level diode-clamped inverter.</a:t>
            </a:r>
          </a:p>
        </p:txBody>
      </p:sp>
    </p:spTree>
    <p:extLst>
      <p:ext uri="{BB962C8B-B14F-4D97-AF65-F5344CB8AC3E}">
        <p14:creationId xmlns:p14="http://schemas.microsoft.com/office/powerpoint/2010/main" val="665039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10264080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1.8.2 Capacitor-Clamped Multilevel Inverter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96" y="1064418"/>
            <a:ext cx="7431973" cy="574093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081169" y="3919923"/>
            <a:ext cx="3429000" cy="707886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Topology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 a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five-level capacitor-clamped inverter.</a:t>
            </a:r>
          </a:p>
        </p:txBody>
      </p:sp>
    </p:spTree>
    <p:extLst>
      <p:ext uri="{BB962C8B-B14F-4D97-AF65-F5344CB8AC3E}">
        <p14:creationId xmlns:p14="http://schemas.microsoft.com/office/powerpoint/2010/main" val="9969091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10264080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1.8.2 Capacitor-Clamped </a:t>
            </a:r>
            <a:r>
              <a:rPr lang="en-US" altLang="zh-CN" sz="2400" b="1" dirty="0" smtClean="0">
                <a:solidFill>
                  <a:srgbClr val="007900"/>
                </a:solidFill>
              </a:rPr>
              <a:t>Multilevel Inverter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169" y="935831"/>
            <a:ext cx="8031764" cy="503131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61063" y="6269831"/>
            <a:ext cx="6403975" cy="707886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Three-level capacitor-clamped inverter, voltage on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capacitors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baseline="-25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regulated to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000" baseline="-25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5843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10264080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1.8.3 Cascaded </a:t>
            </a:r>
            <a:r>
              <a:rPr lang="en-US" altLang="zh-CN" sz="2400" b="1" dirty="0" smtClean="0">
                <a:solidFill>
                  <a:srgbClr val="007900"/>
                </a:solidFill>
              </a:rPr>
              <a:t>Voltage Source Multilevel </a:t>
            </a:r>
            <a:r>
              <a:rPr lang="en-US" altLang="zh-CN" sz="2400" b="1" dirty="0">
                <a:solidFill>
                  <a:srgbClr val="007900"/>
                </a:solidFill>
              </a:rPr>
              <a:t>Inverter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39394" y="6631721"/>
            <a:ext cx="5565775" cy="400110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Seven-level series-bridge cascaded inverter.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475" y="1012031"/>
            <a:ext cx="6915150" cy="546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84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10264080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1.8.3 Cascaded Voltage Source Multilevel </a:t>
            </a:r>
            <a:r>
              <a:rPr lang="en-US" altLang="zh-CN" sz="2400" b="1" dirty="0" smtClean="0">
                <a:solidFill>
                  <a:srgbClr val="007900"/>
                </a:solidFill>
              </a:rPr>
              <a:t>Inverter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69" y="1249572"/>
            <a:ext cx="7186613" cy="534070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444992" y="3258202"/>
            <a:ext cx="5257800" cy="1323439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Isolated DC voltage supplies obtained from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separate transformer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secondary windings for 7-level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cascaded multilevel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inverter (one output phase only shown).</a:t>
            </a:r>
          </a:p>
        </p:txBody>
      </p:sp>
    </p:spTree>
    <p:extLst>
      <p:ext uri="{BB962C8B-B14F-4D97-AF65-F5344CB8AC3E}">
        <p14:creationId xmlns:p14="http://schemas.microsoft.com/office/powerpoint/2010/main" val="2329339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10264080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1.8.4 Hybrid Voltage Source Inverter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75326" y="6535995"/>
            <a:ext cx="6958506" cy="400110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Topologyof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seven-level hybrid voltage source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inverter.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569" y="1192816"/>
            <a:ext cx="7434263" cy="507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74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3898564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1.1.1 Switch Constraints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51769" y="1926431"/>
            <a:ext cx="9949293" cy="4524315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The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cannot be placed in the same branch with a current 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(i.e., an inductance) or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else the voltage across the inductor (and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consequently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across the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switch) will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become infinite when the switch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turns off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At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least one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elements in branches connected via a node to the branch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containing the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switch must be non-inductive for the same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reason.</a:t>
            </a: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The switch cannot be placed in parallel with a voltage source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(i.e., a true source or a capacitance) or else the current in the switch will become infinite when the switch turns on. 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If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more than one branch forms a loop containing the switch branch then at least one of these branch elements must not be a voltage source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1907" y="1205388"/>
            <a:ext cx="60122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Kirchoff's voltage and current laws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2899569" y="3221831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242969" y="5431631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463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3898564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 smtClean="0">
                <a:solidFill>
                  <a:srgbClr val="007900"/>
                </a:solidFill>
              </a:rPr>
              <a:t>1</a:t>
            </a:r>
            <a:r>
              <a:rPr lang="en-US" altLang="zh-CN" sz="2400" b="1" dirty="0">
                <a:solidFill>
                  <a:srgbClr val="007900"/>
                </a:solidFill>
              </a:rPr>
              <a:t>.1.1 Switch Constraints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969" y="1441191"/>
            <a:ext cx="9532463" cy="30760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756569" y="5210234"/>
            <a:ext cx="94906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Basic commutation cells of power electronic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converters using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bidirectional switches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(c)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unidirectional switches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6189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3898564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 smtClean="0">
                <a:solidFill>
                  <a:srgbClr val="007900"/>
                </a:solidFill>
              </a:rPr>
              <a:t>1</a:t>
            </a:r>
            <a:r>
              <a:rPr lang="en-US" altLang="zh-CN" sz="2400" b="1" dirty="0">
                <a:solidFill>
                  <a:srgbClr val="007900"/>
                </a:solidFill>
              </a:rPr>
              <a:t>.1.1 Switch Constraints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8369" y="1697831"/>
            <a:ext cx="10744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step-down chopper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he circuit is connected such that the current source (inductance) is connected to the load and the diode to the source. 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/>
            <a:endParaRPr lang="en-US" altLang="zh-CN" sz="24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/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step-up chopper: 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If the terminals associated with input and output are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reversed. Energy is passed from the voltage source to the current "source" (i.e., the load) in the case of the step-down converter, and from the current source to the voltage "source" (load) in the case of the step-up converter.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715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4438134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1.1.2 Bidirectional Chopper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32769" y="5050631"/>
            <a:ext cx="9067800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three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basic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DC/DC converters implemented with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basic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switching cell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step-down chopper,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step-up chopper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and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up-down chopper.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569" y="2307431"/>
            <a:ext cx="10601780" cy="244134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18369" y="1316831"/>
            <a:ext cx="108303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cases where power flow must occur in either direction a combination of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step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-down and a step-up chopper with reversed polarity can be used as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shown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below.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396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7882731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1.1.3 Single-Phase Full-Bridge (H-Bridge) Inverter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22131" y="4745831"/>
            <a:ext cx="10211838" cy="120032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Bidirectional chopper using one up-chopper and one down-chopper.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Current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 flow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bidirectionally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 the current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source/sink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 the up-down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chopper.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169" y="1422353"/>
            <a:ext cx="8991600" cy="263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53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ENT PPT Template_v2">
  <a:themeElements>
    <a:clrScheme name="CURENT">
      <a:dk1>
        <a:srgbClr val="4C4C4C"/>
      </a:dk1>
      <a:lt1>
        <a:sysClr val="window" lastClr="FFFFFF"/>
      </a:lt1>
      <a:dk2>
        <a:srgbClr val="4C4C4C"/>
      </a:dk2>
      <a:lt2>
        <a:srgbClr val="FFFFFF"/>
      </a:lt2>
      <a:accent1>
        <a:srgbClr val="007900"/>
      </a:accent1>
      <a:accent2>
        <a:srgbClr val="F77F00"/>
      </a:accent2>
      <a:accent3>
        <a:srgbClr val="7992B1"/>
      </a:accent3>
      <a:accent4>
        <a:srgbClr val="999999"/>
      </a:accent4>
      <a:accent5>
        <a:srgbClr val="9FFF9F"/>
      </a:accent5>
      <a:accent6>
        <a:srgbClr val="FFC789"/>
      </a:accent6>
      <a:hlink>
        <a:srgbClr val="F77F00"/>
      </a:hlink>
      <a:folHlink>
        <a:srgbClr val="FFC789"/>
      </a:folHlink>
    </a:clrScheme>
    <a:fontScheme name="Custom 2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21720</TotalTime>
  <Words>2618</Words>
  <Application>Microsoft Office PowerPoint</Application>
  <PresentationFormat>自定义</PresentationFormat>
  <Paragraphs>306</Paragraphs>
  <Slides>48</Slides>
  <Notes>48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CURENT PPT Template_v2</vt:lpstr>
      <vt:lpstr>Digital Control in Power Electronics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University of Tennessee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Testbed Thrust Overview</dc:title>
  <dc:creator>Oldham, Cary Rebecca</dc:creator>
  <cp:lastModifiedBy>work405</cp:lastModifiedBy>
  <cp:revision>1054</cp:revision>
  <cp:lastPrinted>2015-10-01T13:18:34Z</cp:lastPrinted>
  <dcterms:created xsi:type="dcterms:W3CDTF">2012-03-15T15:28:55Z</dcterms:created>
  <dcterms:modified xsi:type="dcterms:W3CDTF">2019-02-28T05:29:38Z</dcterms:modified>
</cp:coreProperties>
</file>