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740" r:id="rId1"/>
  </p:sldMasterIdLst>
  <p:notesMasterIdLst>
    <p:notesMasterId r:id="rId29"/>
  </p:notesMasterIdLst>
  <p:handoutMasterIdLst>
    <p:handoutMasterId r:id="rId30"/>
  </p:handoutMasterIdLst>
  <p:sldIdLst>
    <p:sldId id="442" r:id="rId2"/>
    <p:sldId id="453" r:id="rId3"/>
    <p:sldId id="460" r:id="rId4"/>
    <p:sldId id="489" r:id="rId5"/>
    <p:sldId id="472" r:id="rId6"/>
    <p:sldId id="502" r:id="rId7"/>
    <p:sldId id="503" r:id="rId8"/>
    <p:sldId id="504" r:id="rId9"/>
    <p:sldId id="505" r:id="rId10"/>
    <p:sldId id="506" r:id="rId11"/>
    <p:sldId id="507" r:id="rId12"/>
    <p:sldId id="508" r:id="rId13"/>
    <p:sldId id="509" r:id="rId14"/>
    <p:sldId id="510" r:id="rId15"/>
    <p:sldId id="511" r:id="rId16"/>
    <p:sldId id="513" r:id="rId17"/>
    <p:sldId id="514" r:id="rId18"/>
    <p:sldId id="515" r:id="rId19"/>
    <p:sldId id="493" r:id="rId20"/>
    <p:sldId id="516" r:id="rId21"/>
    <p:sldId id="494" r:id="rId22"/>
    <p:sldId id="495" r:id="rId23"/>
    <p:sldId id="497" r:id="rId24"/>
    <p:sldId id="498" r:id="rId25"/>
    <p:sldId id="517" r:id="rId26"/>
    <p:sldId id="518" r:id="rId27"/>
    <p:sldId id="519" r:id="rId28"/>
  </p:sldIdLst>
  <p:sldSz cx="12809538" cy="7205663"/>
  <p:notesSz cx="7010400" cy="9296400"/>
  <p:defaultTextStyle>
    <a:defPPr>
      <a:defRPr lang="en-US"/>
    </a:defPPr>
    <a:lvl1pPr algn="l" rtl="0" fontAlgn="base">
      <a:spcBef>
        <a:spcPct val="0"/>
      </a:spcBef>
      <a:spcAft>
        <a:spcPct val="0"/>
      </a:spcAft>
      <a:defRPr kern="1200">
        <a:solidFill>
          <a:schemeClr val="tx1"/>
        </a:solidFill>
        <a:latin typeface="Century Gothic" pitchFamily="34" charset="0"/>
        <a:ea typeface="+mn-ea"/>
        <a:cs typeface="Arial" charset="0"/>
      </a:defRPr>
    </a:lvl1pPr>
    <a:lvl2pPr marL="480151" algn="l" rtl="0" fontAlgn="base">
      <a:spcBef>
        <a:spcPct val="0"/>
      </a:spcBef>
      <a:spcAft>
        <a:spcPct val="0"/>
      </a:spcAft>
      <a:defRPr kern="1200">
        <a:solidFill>
          <a:schemeClr val="tx1"/>
        </a:solidFill>
        <a:latin typeface="Century Gothic" pitchFamily="34" charset="0"/>
        <a:ea typeface="+mn-ea"/>
        <a:cs typeface="Arial" charset="0"/>
      </a:defRPr>
    </a:lvl2pPr>
    <a:lvl3pPr marL="960303" algn="l" rtl="0" fontAlgn="base">
      <a:spcBef>
        <a:spcPct val="0"/>
      </a:spcBef>
      <a:spcAft>
        <a:spcPct val="0"/>
      </a:spcAft>
      <a:defRPr kern="1200">
        <a:solidFill>
          <a:schemeClr val="tx1"/>
        </a:solidFill>
        <a:latin typeface="Century Gothic" pitchFamily="34" charset="0"/>
        <a:ea typeface="+mn-ea"/>
        <a:cs typeface="Arial" charset="0"/>
      </a:defRPr>
    </a:lvl3pPr>
    <a:lvl4pPr marL="1440454" algn="l" rtl="0" fontAlgn="base">
      <a:spcBef>
        <a:spcPct val="0"/>
      </a:spcBef>
      <a:spcAft>
        <a:spcPct val="0"/>
      </a:spcAft>
      <a:defRPr kern="1200">
        <a:solidFill>
          <a:schemeClr val="tx1"/>
        </a:solidFill>
        <a:latin typeface="Century Gothic" pitchFamily="34" charset="0"/>
        <a:ea typeface="+mn-ea"/>
        <a:cs typeface="Arial" charset="0"/>
      </a:defRPr>
    </a:lvl4pPr>
    <a:lvl5pPr marL="1920606" algn="l" rtl="0" fontAlgn="base">
      <a:spcBef>
        <a:spcPct val="0"/>
      </a:spcBef>
      <a:spcAft>
        <a:spcPct val="0"/>
      </a:spcAft>
      <a:defRPr kern="1200">
        <a:solidFill>
          <a:schemeClr val="tx1"/>
        </a:solidFill>
        <a:latin typeface="Century Gothic" pitchFamily="34" charset="0"/>
        <a:ea typeface="+mn-ea"/>
        <a:cs typeface="Arial" charset="0"/>
      </a:defRPr>
    </a:lvl5pPr>
    <a:lvl6pPr marL="2400757" algn="l" defTabSz="960303" rtl="0" eaLnBrk="1" latinLnBrk="0" hangingPunct="1">
      <a:defRPr kern="1200">
        <a:solidFill>
          <a:schemeClr val="tx1"/>
        </a:solidFill>
        <a:latin typeface="Century Gothic" pitchFamily="34" charset="0"/>
        <a:ea typeface="+mn-ea"/>
        <a:cs typeface="Arial" charset="0"/>
      </a:defRPr>
    </a:lvl6pPr>
    <a:lvl7pPr marL="2880909" algn="l" defTabSz="960303" rtl="0" eaLnBrk="1" latinLnBrk="0" hangingPunct="1">
      <a:defRPr kern="1200">
        <a:solidFill>
          <a:schemeClr val="tx1"/>
        </a:solidFill>
        <a:latin typeface="Century Gothic" pitchFamily="34" charset="0"/>
        <a:ea typeface="+mn-ea"/>
        <a:cs typeface="Arial" charset="0"/>
      </a:defRPr>
    </a:lvl7pPr>
    <a:lvl8pPr marL="3361060" algn="l" defTabSz="960303" rtl="0" eaLnBrk="1" latinLnBrk="0" hangingPunct="1">
      <a:defRPr kern="1200">
        <a:solidFill>
          <a:schemeClr val="tx1"/>
        </a:solidFill>
        <a:latin typeface="Century Gothic" pitchFamily="34" charset="0"/>
        <a:ea typeface="+mn-ea"/>
        <a:cs typeface="Arial" charset="0"/>
      </a:defRPr>
    </a:lvl8pPr>
    <a:lvl9pPr marL="3841212" algn="l" defTabSz="960303" rtl="0" eaLnBrk="1" latinLnBrk="0" hangingPunct="1">
      <a:defRPr kern="1200">
        <a:solidFill>
          <a:schemeClr val="tx1"/>
        </a:solidFill>
        <a:latin typeface="Century Gothic" pitchFamily="34" charset="0"/>
        <a:ea typeface="+mn-ea"/>
        <a:cs typeface="Arial" charset="0"/>
      </a:defRPr>
    </a:lvl9pPr>
  </p:defaultTextStyle>
  <p:extLst>
    <p:ext uri="{521415D9-36F7-43E2-AB2F-B90AF26B5E84}">
      <p14:sectionLst xmlns:p14="http://schemas.microsoft.com/office/powerpoint/2010/main">
        <p14:section name="Default Section" id="{FE75940D-1E0C-5848-9DA8-40CB90B63804}">
          <p14:sldIdLst>
            <p14:sldId id="442"/>
            <p14:sldId id="453"/>
            <p14:sldId id="460"/>
            <p14:sldId id="489"/>
            <p14:sldId id="472"/>
            <p14:sldId id="502"/>
            <p14:sldId id="503"/>
            <p14:sldId id="504"/>
            <p14:sldId id="505"/>
            <p14:sldId id="506"/>
            <p14:sldId id="507"/>
            <p14:sldId id="508"/>
            <p14:sldId id="509"/>
            <p14:sldId id="510"/>
            <p14:sldId id="511"/>
            <p14:sldId id="513"/>
            <p14:sldId id="514"/>
            <p14:sldId id="515"/>
            <p14:sldId id="493"/>
            <p14:sldId id="516"/>
            <p14:sldId id="494"/>
            <p14:sldId id="495"/>
            <p14:sldId id="497"/>
            <p14:sldId id="498"/>
            <p14:sldId id="517"/>
            <p14:sldId id="518"/>
            <p14:sldId id="519"/>
          </p14:sldIdLst>
        </p14:section>
      </p14:sectionLst>
    </p:ext>
    <p:ext uri="{EFAFB233-063F-42B5-8137-9DF3F51BA10A}">
      <p15:sldGuideLst xmlns="" xmlns:p15="http://schemas.microsoft.com/office/powerpoint/2012/main">
        <p15:guide id="1" orient="horz" pos="2160" userDrawn="1">
          <p15:clr>
            <a:srgbClr val="A4A3A4"/>
          </p15:clr>
        </p15:guide>
        <p15:guide id="2" pos="3842" userDrawn="1">
          <p15:clr>
            <a:srgbClr val="A4A3A4"/>
          </p15:clr>
        </p15:guide>
        <p15:guide id="3" orient="horz" pos="2270" userDrawn="1">
          <p15:clr>
            <a:srgbClr val="A4A3A4"/>
          </p15:clr>
        </p15:guide>
        <p15:guide id="4" pos="4035" userDrawn="1">
          <p15:clr>
            <a:srgbClr val="A4A3A4"/>
          </p15:clr>
        </p15:guide>
      </p15:sldGuideLst>
    </p:ext>
    <p:ext uri="{2D200454-40CA-4A62-9FC3-DE9A4176ACB9}">
      <p15:notesGuideLst xmlns=""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00"/>
    <a:srgbClr val="007900"/>
    <a:srgbClr val="A40000"/>
    <a:srgbClr val="000000"/>
    <a:srgbClr val="CBECDE"/>
    <a:srgbClr val="E7F6E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91" autoAdjust="0"/>
    <p:restoredTop sz="90976" autoAdjust="0"/>
  </p:normalViewPr>
  <p:slideViewPr>
    <p:cSldViewPr>
      <p:cViewPr varScale="1">
        <p:scale>
          <a:sx n="98" d="100"/>
          <a:sy n="98" d="100"/>
        </p:scale>
        <p:origin x="-816" y="36"/>
      </p:cViewPr>
      <p:guideLst>
        <p:guide orient="horz" pos="2160"/>
        <p:guide orient="horz" pos="2270"/>
        <p:guide pos="3842"/>
        <p:guide pos="4035"/>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p:cViewPr varScale="1">
        <p:scale>
          <a:sx n="81" d="100"/>
          <a:sy n="81" d="100"/>
        </p:scale>
        <p:origin x="-3168" y="-96"/>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97871523"/>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64" tIns="46582" rIns="93164" bIns="46582" rtlCol="0"/>
          <a:lstStyle>
            <a:lvl1pPr algn="l">
              <a:defRPr sz="1200"/>
            </a:lvl1pPr>
          </a:lstStyle>
          <a:p>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3164" tIns="46582" rIns="93164" bIns="46582" rtlCol="0"/>
          <a:lstStyle>
            <a:lvl1pPr algn="r">
              <a:defRPr sz="1200"/>
            </a:lvl1pPr>
          </a:lstStyle>
          <a:p>
            <a:fld id="{9082A5DE-7945-4EC3-8294-E9182ACB579E}" type="datetime1">
              <a:rPr lang="en-US" altLang="zh-CN" smtClean="0"/>
              <a:t>5/16/2019</a:t>
            </a:fld>
            <a:endParaRPr lang="en-US"/>
          </a:p>
        </p:txBody>
      </p:sp>
      <p:sp>
        <p:nvSpPr>
          <p:cNvPr id="4" name="Slide Image Placeholder 3"/>
          <p:cNvSpPr>
            <a:spLocks noGrp="1" noRot="1" noChangeAspect="1"/>
          </p:cNvSpPr>
          <p:nvPr>
            <p:ph type="sldImg" idx="2"/>
          </p:nvPr>
        </p:nvSpPr>
        <p:spPr>
          <a:xfrm>
            <a:off x="407988" y="696913"/>
            <a:ext cx="6194425" cy="3486150"/>
          </a:xfrm>
          <a:prstGeom prst="rect">
            <a:avLst/>
          </a:prstGeom>
          <a:noFill/>
          <a:ln w="12700">
            <a:solidFill>
              <a:prstClr val="black"/>
            </a:solidFill>
          </a:ln>
        </p:spPr>
        <p:txBody>
          <a:bodyPr vert="horz" lIns="93164" tIns="46582" rIns="93164" bIns="46582" rtlCol="0" anchor="ctr"/>
          <a:lstStyle/>
          <a:p>
            <a:endParaRPr lang="en-US"/>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64" tIns="46582" rIns="93164" bIns="46582"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4820"/>
          </a:xfrm>
          <a:prstGeom prst="rect">
            <a:avLst/>
          </a:prstGeom>
        </p:spPr>
        <p:txBody>
          <a:bodyPr vert="horz" lIns="93164" tIns="46582" rIns="93164" bIns="46582"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64" tIns="46582" rIns="93164" bIns="46582" rtlCol="0" anchor="b"/>
          <a:lstStyle>
            <a:lvl1pPr algn="r">
              <a:defRPr sz="1200"/>
            </a:lvl1pPr>
          </a:lstStyle>
          <a:p>
            <a:fld id="{18DB4C88-242B-4A4C-8F58-46F070C01A36}" type="slidenum">
              <a:rPr lang="en-US" smtClean="0"/>
              <a:pPr/>
              <a:t>‹#›</a:t>
            </a:fld>
            <a:endParaRPr lang="en-US"/>
          </a:p>
        </p:txBody>
      </p:sp>
    </p:spTree>
    <p:extLst>
      <p:ext uri="{BB962C8B-B14F-4D97-AF65-F5344CB8AC3E}">
        <p14:creationId xmlns:p14="http://schemas.microsoft.com/office/powerpoint/2010/main" val="2746266021"/>
      </p:ext>
    </p:extLst>
  </p:cSld>
  <p:clrMap bg1="lt1" tx1="dk1" bg2="lt2" tx2="dk2" accent1="accent1" accent2="accent2" accent3="accent3" accent4="accent4" accent5="accent5" accent6="accent6" hlink="hlink" folHlink="folHlink"/>
  <p:hf hdr="0" ftr="0"/>
  <p:notesStyle>
    <a:lvl1pPr marL="0" algn="l" defTabSz="960303" rtl="0" eaLnBrk="1" latinLnBrk="0" hangingPunct="1">
      <a:defRPr sz="1300" kern="1200">
        <a:solidFill>
          <a:schemeClr val="tx1"/>
        </a:solidFill>
        <a:latin typeface="+mn-lt"/>
        <a:ea typeface="+mn-ea"/>
        <a:cs typeface="+mn-cs"/>
      </a:defRPr>
    </a:lvl1pPr>
    <a:lvl2pPr marL="480151" algn="l" defTabSz="960303" rtl="0" eaLnBrk="1" latinLnBrk="0" hangingPunct="1">
      <a:defRPr sz="1300" kern="1200">
        <a:solidFill>
          <a:schemeClr val="tx1"/>
        </a:solidFill>
        <a:latin typeface="+mn-lt"/>
        <a:ea typeface="+mn-ea"/>
        <a:cs typeface="+mn-cs"/>
      </a:defRPr>
    </a:lvl2pPr>
    <a:lvl3pPr marL="960303" algn="l" defTabSz="960303" rtl="0" eaLnBrk="1" latinLnBrk="0" hangingPunct="1">
      <a:defRPr sz="1300" kern="1200">
        <a:solidFill>
          <a:schemeClr val="tx1"/>
        </a:solidFill>
        <a:latin typeface="+mn-lt"/>
        <a:ea typeface="+mn-ea"/>
        <a:cs typeface="+mn-cs"/>
      </a:defRPr>
    </a:lvl3pPr>
    <a:lvl4pPr marL="1440454" algn="l" defTabSz="960303" rtl="0" eaLnBrk="1" latinLnBrk="0" hangingPunct="1">
      <a:defRPr sz="1300" kern="1200">
        <a:solidFill>
          <a:schemeClr val="tx1"/>
        </a:solidFill>
        <a:latin typeface="+mn-lt"/>
        <a:ea typeface="+mn-ea"/>
        <a:cs typeface="+mn-cs"/>
      </a:defRPr>
    </a:lvl4pPr>
    <a:lvl5pPr marL="1920606" algn="l" defTabSz="960303" rtl="0" eaLnBrk="1" latinLnBrk="0" hangingPunct="1">
      <a:defRPr sz="1300" kern="1200">
        <a:solidFill>
          <a:schemeClr val="tx1"/>
        </a:solidFill>
        <a:latin typeface="+mn-lt"/>
        <a:ea typeface="+mn-ea"/>
        <a:cs typeface="+mn-cs"/>
      </a:defRPr>
    </a:lvl5pPr>
    <a:lvl6pPr marL="2400757" algn="l" defTabSz="960303" rtl="0" eaLnBrk="1" latinLnBrk="0" hangingPunct="1">
      <a:defRPr sz="1300" kern="1200">
        <a:solidFill>
          <a:schemeClr val="tx1"/>
        </a:solidFill>
        <a:latin typeface="+mn-lt"/>
        <a:ea typeface="+mn-ea"/>
        <a:cs typeface="+mn-cs"/>
      </a:defRPr>
    </a:lvl6pPr>
    <a:lvl7pPr marL="2880909" algn="l" defTabSz="960303" rtl="0" eaLnBrk="1" latinLnBrk="0" hangingPunct="1">
      <a:defRPr sz="1300" kern="1200">
        <a:solidFill>
          <a:schemeClr val="tx1"/>
        </a:solidFill>
        <a:latin typeface="+mn-lt"/>
        <a:ea typeface="+mn-ea"/>
        <a:cs typeface="+mn-cs"/>
      </a:defRPr>
    </a:lvl7pPr>
    <a:lvl8pPr marL="3361060" algn="l" defTabSz="960303" rtl="0" eaLnBrk="1" latinLnBrk="0" hangingPunct="1">
      <a:defRPr sz="1300" kern="1200">
        <a:solidFill>
          <a:schemeClr val="tx1"/>
        </a:solidFill>
        <a:latin typeface="+mn-lt"/>
        <a:ea typeface="+mn-ea"/>
        <a:cs typeface="+mn-cs"/>
      </a:defRPr>
    </a:lvl8pPr>
    <a:lvl9pPr marL="3841212" algn="l" defTabSz="960303"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35038" y="696913"/>
            <a:ext cx="5668962" cy="3189287"/>
          </a:xfrm>
        </p:spPr>
      </p:sp>
      <p:sp>
        <p:nvSpPr>
          <p:cNvPr id="3" name="Notes Placeholder 2"/>
          <p:cNvSpPr>
            <a:spLocks noGrp="1"/>
          </p:cNvSpPr>
          <p:nvPr>
            <p:ph type="body" idx="1"/>
          </p:nvPr>
        </p:nvSpPr>
        <p:spPr>
          <a:xfrm>
            <a:off x="701040" y="4415790"/>
            <a:ext cx="5608320" cy="4183380"/>
          </a:xfrm>
          <a:prstGeom prst="rect">
            <a:avLst/>
          </a:prstGeom>
        </p:spPr>
        <p:txBody>
          <a:bodyPr/>
          <a:lstStyle/>
          <a:p>
            <a:endParaRPr lang="en-US" dirty="0"/>
          </a:p>
        </p:txBody>
      </p:sp>
      <p:sp>
        <p:nvSpPr>
          <p:cNvPr id="4" name="日期占位符 3"/>
          <p:cNvSpPr>
            <a:spLocks noGrp="1"/>
          </p:cNvSpPr>
          <p:nvPr>
            <p:ph type="dt" idx="10"/>
          </p:nvPr>
        </p:nvSpPr>
        <p:spPr/>
        <p:txBody>
          <a:bodyPr/>
          <a:lstStyle/>
          <a:p>
            <a:fld id="{C20DB846-2124-48CD-96B7-38D846A22303}" type="datetime1">
              <a:rPr lang="en-US" altLang="zh-CN" smtClean="0"/>
              <a:t>5/16/2019</a:t>
            </a:fld>
            <a:endParaRPr lang="en-US"/>
          </a:p>
        </p:txBody>
      </p:sp>
      <p:sp>
        <p:nvSpPr>
          <p:cNvPr id="5" name="灯片编号占位符 4"/>
          <p:cNvSpPr>
            <a:spLocks noGrp="1"/>
          </p:cNvSpPr>
          <p:nvPr>
            <p:ph type="sldNum" sz="quarter" idx="11"/>
          </p:nvPr>
        </p:nvSpPr>
        <p:spPr/>
        <p:txBody>
          <a:bodyPr/>
          <a:lstStyle/>
          <a:p>
            <a:fld id="{18DB4C88-242B-4A4C-8F58-46F070C01A36}" type="slidenum">
              <a:rPr lang="en-US" smtClean="0"/>
              <a:pPr/>
              <a:t>1</a:t>
            </a:fld>
            <a:endParaRPr lang="en-US"/>
          </a:p>
        </p:txBody>
      </p:sp>
    </p:spTree>
    <p:extLst>
      <p:ext uri="{BB962C8B-B14F-4D97-AF65-F5344CB8AC3E}">
        <p14:creationId xmlns:p14="http://schemas.microsoft.com/office/powerpoint/2010/main" val="40052793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4425" cy="3486150"/>
          </a:xfrm>
        </p:spPr>
      </p:sp>
      <p:sp>
        <p:nvSpPr>
          <p:cNvPr id="3" name="Notes Placeholder 2"/>
          <p:cNvSpPr>
            <a:spLocks noGrp="1"/>
          </p:cNvSpPr>
          <p:nvPr>
            <p:ph type="body" idx="1"/>
          </p:nvPr>
        </p:nvSpPr>
        <p:spPr/>
        <p:txBody>
          <a:bodyPr/>
          <a:lstStyle/>
          <a:p>
            <a:endParaRPr lang="en-US"/>
          </a:p>
        </p:txBody>
      </p:sp>
      <p:sp>
        <p:nvSpPr>
          <p:cNvPr id="4" name="日期占位符 3"/>
          <p:cNvSpPr>
            <a:spLocks noGrp="1"/>
          </p:cNvSpPr>
          <p:nvPr>
            <p:ph type="dt" idx="10"/>
          </p:nvPr>
        </p:nvSpPr>
        <p:spPr/>
        <p:txBody>
          <a:bodyPr/>
          <a:lstStyle/>
          <a:p>
            <a:fld id="{AE49D7B1-86D1-48E9-9882-90E754D76F6E}" type="datetime1">
              <a:rPr lang="en-US" altLang="zh-CN" smtClean="0"/>
              <a:t>5/16/2019</a:t>
            </a:fld>
            <a:endParaRPr lang="en-US"/>
          </a:p>
        </p:txBody>
      </p:sp>
      <p:sp>
        <p:nvSpPr>
          <p:cNvPr id="5" name="灯片编号占位符 4"/>
          <p:cNvSpPr>
            <a:spLocks noGrp="1"/>
          </p:cNvSpPr>
          <p:nvPr>
            <p:ph type="sldNum" sz="quarter" idx="11"/>
          </p:nvPr>
        </p:nvSpPr>
        <p:spPr/>
        <p:txBody>
          <a:bodyPr/>
          <a:lstStyle/>
          <a:p>
            <a:fld id="{18DB4C88-242B-4A4C-8F58-46F070C01A36}" type="slidenum">
              <a:rPr lang="en-US" smtClean="0"/>
              <a:pPr/>
              <a:t>10</a:t>
            </a:fld>
            <a:endParaRPr lang="en-US"/>
          </a:p>
        </p:txBody>
      </p:sp>
    </p:spTree>
    <p:extLst>
      <p:ext uri="{BB962C8B-B14F-4D97-AF65-F5344CB8AC3E}">
        <p14:creationId xmlns:p14="http://schemas.microsoft.com/office/powerpoint/2010/main" val="15220544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4425" cy="3486150"/>
          </a:xfrm>
        </p:spPr>
      </p:sp>
      <p:sp>
        <p:nvSpPr>
          <p:cNvPr id="3" name="Notes Placeholder 2"/>
          <p:cNvSpPr>
            <a:spLocks noGrp="1"/>
          </p:cNvSpPr>
          <p:nvPr>
            <p:ph type="body" idx="1"/>
          </p:nvPr>
        </p:nvSpPr>
        <p:spPr/>
        <p:txBody>
          <a:bodyPr/>
          <a:lstStyle/>
          <a:p>
            <a:endParaRPr lang="en-US"/>
          </a:p>
        </p:txBody>
      </p:sp>
      <p:sp>
        <p:nvSpPr>
          <p:cNvPr id="4" name="日期占位符 3"/>
          <p:cNvSpPr>
            <a:spLocks noGrp="1"/>
          </p:cNvSpPr>
          <p:nvPr>
            <p:ph type="dt" idx="10"/>
          </p:nvPr>
        </p:nvSpPr>
        <p:spPr/>
        <p:txBody>
          <a:bodyPr/>
          <a:lstStyle/>
          <a:p>
            <a:fld id="{09A4DAF6-F3C4-433B-A4AC-14D3C1A81CC3}" type="datetime1">
              <a:rPr lang="en-US" altLang="zh-CN" smtClean="0"/>
              <a:t>5/16/2019</a:t>
            </a:fld>
            <a:endParaRPr lang="en-US"/>
          </a:p>
        </p:txBody>
      </p:sp>
      <p:sp>
        <p:nvSpPr>
          <p:cNvPr id="5" name="灯片编号占位符 4"/>
          <p:cNvSpPr>
            <a:spLocks noGrp="1"/>
          </p:cNvSpPr>
          <p:nvPr>
            <p:ph type="sldNum" sz="quarter" idx="11"/>
          </p:nvPr>
        </p:nvSpPr>
        <p:spPr/>
        <p:txBody>
          <a:bodyPr/>
          <a:lstStyle/>
          <a:p>
            <a:fld id="{18DB4C88-242B-4A4C-8F58-46F070C01A36}" type="slidenum">
              <a:rPr lang="en-US" smtClean="0"/>
              <a:pPr/>
              <a:t>11</a:t>
            </a:fld>
            <a:endParaRPr lang="en-US"/>
          </a:p>
        </p:txBody>
      </p:sp>
    </p:spTree>
    <p:extLst>
      <p:ext uri="{BB962C8B-B14F-4D97-AF65-F5344CB8AC3E}">
        <p14:creationId xmlns:p14="http://schemas.microsoft.com/office/powerpoint/2010/main" val="6208203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4425" cy="3486150"/>
          </a:xfrm>
        </p:spPr>
      </p:sp>
      <p:sp>
        <p:nvSpPr>
          <p:cNvPr id="3" name="Notes Placeholder 2"/>
          <p:cNvSpPr>
            <a:spLocks noGrp="1"/>
          </p:cNvSpPr>
          <p:nvPr>
            <p:ph type="body" idx="1"/>
          </p:nvPr>
        </p:nvSpPr>
        <p:spPr/>
        <p:txBody>
          <a:bodyPr/>
          <a:lstStyle/>
          <a:p>
            <a:endParaRPr lang="en-US"/>
          </a:p>
        </p:txBody>
      </p:sp>
      <p:sp>
        <p:nvSpPr>
          <p:cNvPr id="4" name="日期占位符 3"/>
          <p:cNvSpPr>
            <a:spLocks noGrp="1"/>
          </p:cNvSpPr>
          <p:nvPr>
            <p:ph type="dt" idx="10"/>
          </p:nvPr>
        </p:nvSpPr>
        <p:spPr/>
        <p:txBody>
          <a:bodyPr/>
          <a:lstStyle/>
          <a:p>
            <a:fld id="{F1A743CA-9FB2-464A-BF70-539C65F7ABEE}" type="datetime1">
              <a:rPr lang="en-US" altLang="zh-CN" smtClean="0"/>
              <a:t>5/16/2019</a:t>
            </a:fld>
            <a:endParaRPr lang="en-US"/>
          </a:p>
        </p:txBody>
      </p:sp>
      <p:sp>
        <p:nvSpPr>
          <p:cNvPr id="5" name="灯片编号占位符 4"/>
          <p:cNvSpPr>
            <a:spLocks noGrp="1"/>
          </p:cNvSpPr>
          <p:nvPr>
            <p:ph type="sldNum" sz="quarter" idx="11"/>
          </p:nvPr>
        </p:nvSpPr>
        <p:spPr/>
        <p:txBody>
          <a:bodyPr/>
          <a:lstStyle/>
          <a:p>
            <a:fld id="{18DB4C88-242B-4A4C-8F58-46F070C01A36}" type="slidenum">
              <a:rPr lang="en-US" smtClean="0"/>
              <a:pPr/>
              <a:t>12</a:t>
            </a:fld>
            <a:endParaRPr lang="en-US"/>
          </a:p>
        </p:txBody>
      </p:sp>
    </p:spTree>
    <p:extLst>
      <p:ext uri="{BB962C8B-B14F-4D97-AF65-F5344CB8AC3E}">
        <p14:creationId xmlns:p14="http://schemas.microsoft.com/office/powerpoint/2010/main" val="30091220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4425" cy="3486150"/>
          </a:xfrm>
        </p:spPr>
      </p:sp>
      <p:sp>
        <p:nvSpPr>
          <p:cNvPr id="3" name="Notes Placeholder 2"/>
          <p:cNvSpPr>
            <a:spLocks noGrp="1"/>
          </p:cNvSpPr>
          <p:nvPr>
            <p:ph type="body" idx="1"/>
          </p:nvPr>
        </p:nvSpPr>
        <p:spPr/>
        <p:txBody>
          <a:bodyPr/>
          <a:lstStyle/>
          <a:p>
            <a:endParaRPr lang="en-US"/>
          </a:p>
        </p:txBody>
      </p:sp>
      <p:sp>
        <p:nvSpPr>
          <p:cNvPr id="4" name="日期占位符 3"/>
          <p:cNvSpPr>
            <a:spLocks noGrp="1"/>
          </p:cNvSpPr>
          <p:nvPr>
            <p:ph type="dt" idx="10"/>
          </p:nvPr>
        </p:nvSpPr>
        <p:spPr/>
        <p:txBody>
          <a:bodyPr/>
          <a:lstStyle/>
          <a:p>
            <a:fld id="{34FBD2BB-FF1C-453C-BF2B-DE17AF3A6A90}" type="datetime1">
              <a:rPr lang="en-US" altLang="zh-CN" smtClean="0"/>
              <a:t>5/16/2019</a:t>
            </a:fld>
            <a:endParaRPr lang="en-US"/>
          </a:p>
        </p:txBody>
      </p:sp>
      <p:sp>
        <p:nvSpPr>
          <p:cNvPr id="5" name="灯片编号占位符 4"/>
          <p:cNvSpPr>
            <a:spLocks noGrp="1"/>
          </p:cNvSpPr>
          <p:nvPr>
            <p:ph type="sldNum" sz="quarter" idx="11"/>
          </p:nvPr>
        </p:nvSpPr>
        <p:spPr/>
        <p:txBody>
          <a:bodyPr/>
          <a:lstStyle/>
          <a:p>
            <a:fld id="{18DB4C88-242B-4A4C-8F58-46F070C01A36}" type="slidenum">
              <a:rPr lang="en-US" smtClean="0"/>
              <a:pPr/>
              <a:t>13</a:t>
            </a:fld>
            <a:endParaRPr lang="en-US"/>
          </a:p>
        </p:txBody>
      </p:sp>
    </p:spTree>
    <p:extLst>
      <p:ext uri="{BB962C8B-B14F-4D97-AF65-F5344CB8AC3E}">
        <p14:creationId xmlns:p14="http://schemas.microsoft.com/office/powerpoint/2010/main" val="4722515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4425" cy="3486150"/>
          </a:xfrm>
        </p:spPr>
      </p:sp>
      <p:sp>
        <p:nvSpPr>
          <p:cNvPr id="3" name="Notes Placeholder 2"/>
          <p:cNvSpPr>
            <a:spLocks noGrp="1"/>
          </p:cNvSpPr>
          <p:nvPr>
            <p:ph type="body" idx="1"/>
          </p:nvPr>
        </p:nvSpPr>
        <p:spPr/>
        <p:txBody>
          <a:bodyPr/>
          <a:lstStyle/>
          <a:p>
            <a:endParaRPr lang="en-US"/>
          </a:p>
        </p:txBody>
      </p:sp>
      <p:sp>
        <p:nvSpPr>
          <p:cNvPr id="4" name="日期占位符 3"/>
          <p:cNvSpPr>
            <a:spLocks noGrp="1"/>
          </p:cNvSpPr>
          <p:nvPr>
            <p:ph type="dt" idx="10"/>
          </p:nvPr>
        </p:nvSpPr>
        <p:spPr/>
        <p:txBody>
          <a:bodyPr/>
          <a:lstStyle/>
          <a:p>
            <a:fld id="{27CE125F-1324-4EC2-8BC7-92B5F3CF1B27}" type="datetime1">
              <a:rPr lang="en-US" altLang="zh-CN" smtClean="0"/>
              <a:t>5/16/2019</a:t>
            </a:fld>
            <a:endParaRPr lang="en-US"/>
          </a:p>
        </p:txBody>
      </p:sp>
      <p:sp>
        <p:nvSpPr>
          <p:cNvPr id="5" name="灯片编号占位符 4"/>
          <p:cNvSpPr>
            <a:spLocks noGrp="1"/>
          </p:cNvSpPr>
          <p:nvPr>
            <p:ph type="sldNum" sz="quarter" idx="11"/>
          </p:nvPr>
        </p:nvSpPr>
        <p:spPr/>
        <p:txBody>
          <a:bodyPr/>
          <a:lstStyle/>
          <a:p>
            <a:fld id="{18DB4C88-242B-4A4C-8F58-46F070C01A36}" type="slidenum">
              <a:rPr lang="en-US" smtClean="0"/>
              <a:pPr/>
              <a:t>14</a:t>
            </a:fld>
            <a:endParaRPr lang="en-US"/>
          </a:p>
        </p:txBody>
      </p:sp>
    </p:spTree>
    <p:extLst>
      <p:ext uri="{BB962C8B-B14F-4D97-AF65-F5344CB8AC3E}">
        <p14:creationId xmlns:p14="http://schemas.microsoft.com/office/powerpoint/2010/main" val="6687262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4425" cy="3486150"/>
          </a:xfrm>
        </p:spPr>
      </p:sp>
      <p:sp>
        <p:nvSpPr>
          <p:cNvPr id="3" name="Notes Placeholder 2"/>
          <p:cNvSpPr>
            <a:spLocks noGrp="1"/>
          </p:cNvSpPr>
          <p:nvPr>
            <p:ph type="body" idx="1"/>
          </p:nvPr>
        </p:nvSpPr>
        <p:spPr/>
        <p:txBody>
          <a:bodyPr/>
          <a:lstStyle/>
          <a:p>
            <a:endParaRPr lang="en-US"/>
          </a:p>
        </p:txBody>
      </p:sp>
      <p:sp>
        <p:nvSpPr>
          <p:cNvPr id="4" name="日期占位符 3"/>
          <p:cNvSpPr>
            <a:spLocks noGrp="1"/>
          </p:cNvSpPr>
          <p:nvPr>
            <p:ph type="dt" idx="10"/>
          </p:nvPr>
        </p:nvSpPr>
        <p:spPr/>
        <p:txBody>
          <a:bodyPr/>
          <a:lstStyle/>
          <a:p>
            <a:fld id="{C0743429-1701-4AD4-B313-83FFDEF244C3}" type="datetime1">
              <a:rPr lang="en-US" altLang="zh-CN" smtClean="0"/>
              <a:t>5/16/2019</a:t>
            </a:fld>
            <a:endParaRPr lang="en-US"/>
          </a:p>
        </p:txBody>
      </p:sp>
      <p:sp>
        <p:nvSpPr>
          <p:cNvPr id="5" name="灯片编号占位符 4"/>
          <p:cNvSpPr>
            <a:spLocks noGrp="1"/>
          </p:cNvSpPr>
          <p:nvPr>
            <p:ph type="sldNum" sz="quarter" idx="11"/>
          </p:nvPr>
        </p:nvSpPr>
        <p:spPr/>
        <p:txBody>
          <a:bodyPr/>
          <a:lstStyle/>
          <a:p>
            <a:fld id="{18DB4C88-242B-4A4C-8F58-46F070C01A36}" type="slidenum">
              <a:rPr lang="en-US" smtClean="0"/>
              <a:pPr/>
              <a:t>15</a:t>
            </a:fld>
            <a:endParaRPr lang="en-US"/>
          </a:p>
        </p:txBody>
      </p:sp>
    </p:spTree>
    <p:extLst>
      <p:ext uri="{BB962C8B-B14F-4D97-AF65-F5344CB8AC3E}">
        <p14:creationId xmlns:p14="http://schemas.microsoft.com/office/powerpoint/2010/main" val="7093603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4425" cy="3486150"/>
          </a:xfrm>
        </p:spPr>
      </p:sp>
      <p:sp>
        <p:nvSpPr>
          <p:cNvPr id="3" name="Notes Placeholder 2"/>
          <p:cNvSpPr>
            <a:spLocks noGrp="1"/>
          </p:cNvSpPr>
          <p:nvPr>
            <p:ph type="body" idx="1"/>
          </p:nvPr>
        </p:nvSpPr>
        <p:spPr/>
        <p:txBody>
          <a:bodyPr/>
          <a:lstStyle/>
          <a:p>
            <a:endParaRPr lang="en-US"/>
          </a:p>
        </p:txBody>
      </p:sp>
      <p:sp>
        <p:nvSpPr>
          <p:cNvPr id="4" name="日期占位符 3"/>
          <p:cNvSpPr>
            <a:spLocks noGrp="1"/>
          </p:cNvSpPr>
          <p:nvPr>
            <p:ph type="dt" idx="10"/>
          </p:nvPr>
        </p:nvSpPr>
        <p:spPr/>
        <p:txBody>
          <a:bodyPr/>
          <a:lstStyle/>
          <a:p>
            <a:fld id="{7FC6B4D2-96B9-404A-88B6-E574E8BB7CD6}" type="datetime1">
              <a:rPr lang="en-US" altLang="zh-CN" smtClean="0"/>
              <a:t>5/16/2019</a:t>
            </a:fld>
            <a:endParaRPr lang="en-US"/>
          </a:p>
        </p:txBody>
      </p:sp>
      <p:sp>
        <p:nvSpPr>
          <p:cNvPr id="5" name="灯片编号占位符 4"/>
          <p:cNvSpPr>
            <a:spLocks noGrp="1"/>
          </p:cNvSpPr>
          <p:nvPr>
            <p:ph type="sldNum" sz="quarter" idx="11"/>
          </p:nvPr>
        </p:nvSpPr>
        <p:spPr/>
        <p:txBody>
          <a:bodyPr/>
          <a:lstStyle/>
          <a:p>
            <a:fld id="{18DB4C88-242B-4A4C-8F58-46F070C01A36}" type="slidenum">
              <a:rPr lang="en-US" smtClean="0"/>
              <a:pPr/>
              <a:t>16</a:t>
            </a:fld>
            <a:endParaRPr lang="en-US"/>
          </a:p>
        </p:txBody>
      </p:sp>
    </p:spTree>
    <p:extLst>
      <p:ext uri="{BB962C8B-B14F-4D97-AF65-F5344CB8AC3E}">
        <p14:creationId xmlns:p14="http://schemas.microsoft.com/office/powerpoint/2010/main" val="40848850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4425" cy="3486150"/>
          </a:xfrm>
        </p:spPr>
      </p:sp>
      <p:sp>
        <p:nvSpPr>
          <p:cNvPr id="3" name="Notes Placeholder 2"/>
          <p:cNvSpPr>
            <a:spLocks noGrp="1"/>
          </p:cNvSpPr>
          <p:nvPr>
            <p:ph type="body" idx="1"/>
          </p:nvPr>
        </p:nvSpPr>
        <p:spPr/>
        <p:txBody>
          <a:bodyPr/>
          <a:lstStyle/>
          <a:p>
            <a:endParaRPr lang="en-US"/>
          </a:p>
        </p:txBody>
      </p:sp>
      <p:sp>
        <p:nvSpPr>
          <p:cNvPr id="4" name="日期占位符 3"/>
          <p:cNvSpPr>
            <a:spLocks noGrp="1"/>
          </p:cNvSpPr>
          <p:nvPr>
            <p:ph type="dt" idx="10"/>
          </p:nvPr>
        </p:nvSpPr>
        <p:spPr/>
        <p:txBody>
          <a:bodyPr/>
          <a:lstStyle/>
          <a:p>
            <a:fld id="{90ABE6A4-7A76-4ED8-9ACC-73B4F0B8C26E}" type="datetime1">
              <a:rPr lang="en-US" altLang="zh-CN" smtClean="0"/>
              <a:t>5/16/2019</a:t>
            </a:fld>
            <a:endParaRPr lang="en-US"/>
          </a:p>
        </p:txBody>
      </p:sp>
      <p:sp>
        <p:nvSpPr>
          <p:cNvPr id="5" name="灯片编号占位符 4"/>
          <p:cNvSpPr>
            <a:spLocks noGrp="1"/>
          </p:cNvSpPr>
          <p:nvPr>
            <p:ph type="sldNum" sz="quarter" idx="11"/>
          </p:nvPr>
        </p:nvSpPr>
        <p:spPr/>
        <p:txBody>
          <a:bodyPr/>
          <a:lstStyle/>
          <a:p>
            <a:fld id="{18DB4C88-242B-4A4C-8F58-46F070C01A36}" type="slidenum">
              <a:rPr lang="en-US" smtClean="0"/>
              <a:pPr/>
              <a:t>17</a:t>
            </a:fld>
            <a:endParaRPr lang="en-US"/>
          </a:p>
        </p:txBody>
      </p:sp>
    </p:spTree>
    <p:extLst>
      <p:ext uri="{BB962C8B-B14F-4D97-AF65-F5344CB8AC3E}">
        <p14:creationId xmlns:p14="http://schemas.microsoft.com/office/powerpoint/2010/main" val="40760328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4425" cy="3486150"/>
          </a:xfrm>
        </p:spPr>
      </p:sp>
      <p:sp>
        <p:nvSpPr>
          <p:cNvPr id="3" name="Notes Placeholder 2"/>
          <p:cNvSpPr>
            <a:spLocks noGrp="1"/>
          </p:cNvSpPr>
          <p:nvPr>
            <p:ph type="body" idx="1"/>
          </p:nvPr>
        </p:nvSpPr>
        <p:spPr/>
        <p:txBody>
          <a:bodyPr/>
          <a:lstStyle/>
          <a:p>
            <a:endParaRPr lang="en-US"/>
          </a:p>
        </p:txBody>
      </p:sp>
      <p:sp>
        <p:nvSpPr>
          <p:cNvPr id="4" name="日期占位符 3"/>
          <p:cNvSpPr>
            <a:spLocks noGrp="1"/>
          </p:cNvSpPr>
          <p:nvPr>
            <p:ph type="dt" idx="10"/>
          </p:nvPr>
        </p:nvSpPr>
        <p:spPr/>
        <p:txBody>
          <a:bodyPr/>
          <a:lstStyle/>
          <a:p>
            <a:fld id="{9B5E7B5C-C423-489B-83B5-FB833A7C67EA}" type="datetime1">
              <a:rPr lang="en-US" altLang="zh-CN" smtClean="0"/>
              <a:t>5/16/2019</a:t>
            </a:fld>
            <a:endParaRPr lang="en-US"/>
          </a:p>
        </p:txBody>
      </p:sp>
      <p:sp>
        <p:nvSpPr>
          <p:cNvPr id="5" name="灯片编号占位符 4"/>
          <p:cNvSpPr>
            <a:spLocks noGrp="1"/>
          </p:cNvSpPr>
          <p:nvPr>
            <p:ph type="sldNum" sz="quarter" idx="11"/>
          </p:nvPr>
        </p:nvSpPr>
        <p:spPr/>
        <p:txBody>
          <a:bodyPr/>
          <a:lstStyle/>
          <a:p>
            <a:fld id="{18DB4C88-242B-4A4C-8F58-46F070C01A36}" type="slidenum">
              <a:rPr lang="en-US" smtClean="0"/>
              <a:pPr/>
              <a:t>18</a:t>
            </a:fld>
            <a:endParaRPr lang="en-US"/>
          </a:p>
        </p:txBody>
      </p:sp>
    </p:spTree>
    <p:extLst>
      <p:ext uri="{BB962C8B-B14F-4D97-AF65-F5344CB8AC3E}">
        <p14:creationId xmlns:p14="http://schemas.microsoft.com/office/powerpoint/2010/main" val="15185071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4425" cy="3486150"/>
          </a:xfrm>
        </p:spPr>
      </p:sp>
      <p:sp>
        <p:nvSpPr>
          <p:cNvPr id="3" name="Notes Placeholder 2"/>
          <p:cNvSpPr>
            <a:spLocks noGrp="1"/>
          </p:cNvSpPr>
          <p:nvPr>
            <p:ph type="body" idx="1"/>
          </p:nvPr>
        </p:nvSpPr>
        <p:spPr/>
        <p:txBody>
          <a:bodyPr/>
          <a:lstStyle/>
          <a:p>
            <a:endParaRPr lang="en-US"/>
          </a:p>
        </p:txBody>
      </p:sp>
      <p:sp>
        <p:nvSpPr>
          <p:cNvPr id="4" name="日期占位符 3"/>
          <p:cNvSpPr>
            <a:spLocks noGrp="1"/>
          </p:cNvSpPr>
          <p:nvPr>
            <p:ph type="dt" idx="10"/>
          </p:nvPr>
        </p:nvSpPr>
        <p:spPr/>
        <p:txBody>
          <a:bodyPr/>
          <a:lstStyle/>
          <a:p>
            <a:fld id="{E85C6B5B-3152-4042-9659-C93BC0BE972E}" type="datetime1">
              <a:rPr lang="en-US" altLang="zh-CN" smtClean="0"/>
              <a:t>5/16/2019</a:t>
            </a:fld>
            <a:endParaRPr lang="en-US"/>
          </a:p>
        </p:txBody>
      </p:sp>
      <p:sp>
        <p:nvSpPr>
          <p:cNvPr id="5" name="灯片编号占位符 4"/>
          <p:cNvSpPr>
            <a:spLocks noGrp="1"/>
          </p:cNvSpPr>
          <p:nvPr>
            <p:ph type="sldNum" sz="quarter" idx="11"/>
          </p:nvPr>
        </p:nvSpPr>
        <p:spPr/>
        <p:txBody>
          <a:bodyPr/>
          <a:lstStyle/>
          <a:p>
            <a:fld id="{18DB4C88-242B-4A4C-8F58-46F070C01A36}" type="slidenum">
              <a:rPr lang="en-US" smtClean="0"/>
              <a:pPr/>
              <a:t>19</a:t>
            </a:fld>
            <a:endParaRPr lang="en-US"/>
          </a:p>
        </p:txBody>
      </p:sp>
    </p:spTree>
    <p:extLst>
      <p:ext uri="{BB962C8B-B14F-4D97-AF65-F5344CB8AC3E}">
        <p14:creationId xmlns:p14="http://schemas.microsoft.com/office/powerpoint/2010/main" val="13475931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4425" cy="3486150"/>
          </a:xfrm>
        </p:spPr>
      </p:sp>
      <p:sp>
        <p:nvSpPr>
          <p:cNvPr id="3" name="Notes Placeholder 2"/>
          <p:cNvSpPr>
            <a:spLocks noGrp="1"/>
          </p:cNvSpPr>
          <p:nvPr>
            <p:ph type="body" idx="1"/>
          </p:nvPr>
        </p:nvSpPr>
        <p:spPr/>
        <p:txBody>
          <a:bodyPr/>
          <a:lstStyle/>
          <a:p>
            <a:endParaRPr lang="en-US" dirty="0"/>
          </a:p>
        </p:txBody>
      </p:sp>
      <p:sp>
        <p:nvSpPr>
          <p:cNvPr id="4" name="日期占位符 3"/>
          <p:cNvSpPr>
            <a:spLocks noGrp="1"/>
          </p:cNvSpPr>
          <p:nvPr>
            <p:ph type="dt" idx="10"/>
          </p:nvPr>
        </p:nvSpPr>
        <p:spPr/>
        <p:txBody>
          <a:bodyPr/>
          <a:lstStyle/>
          <a:p>
            <a:fld id="{508F34CD-0209-47F3-81A6-3B806EAEBBF3}" type="datetime1">
              <a:rPr lang="en-US" altLang="zh-CN" smtClean="0"/>
              <a:t>5/16/2019</a:t>
            </a:fld>
            <a:endParaRPr lang="en-US"/>
          </a:p>
        </p:txBody>
      </p:sp>
      <p:sp>
        <p:nvSpPr>
          <p:cNvPr id="5" name="灯片编号占位符 4"/>
          <p:cNvSpPr>
            <a:spLocks noGrp="1"/>
          </p:cNvSpPr>
          <p:nvPr>
            <p:ph type="sldNum" sz="quarter" idx="11"/>
          </p:nvPr>
        </p:nvSpPr>
        <p:spPr/>
        <p:txBody>
          <a:bodyPr/>
          <a:lstStyle/>
          <a:p>
            <a:fld id="{18DB4C88-242B-4A4C-8F58-46F070C01A36}" type="slidenum">
              <a:rPr lang="en-US" smtClean="0"/>
              <a:pPr/>
              <a:t>2</a:t>
            </a:fld>
            <a:endParaRPr lang="en-US"/>
          </a:p>
        </p:txBody>
      </p:sp>
    </p:spTree>
    <p:extLst>
      <p:ext uri="{BB962C8B-B14F-4D97-AF65-F5344CB8AC3E}">
        <p14:creationId xmlns:p14="http://schemas.microsoft.com/office/powerpoint/2010/main" val="248855584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4425" cy="3486150"/>
          </a:xfrm>
        </p:spPr>
      </p:sp>
      <p:sp>
        <p:nvSpPr>
          <p:cNvPr id="3" name="Notes Placeholder 2"/>
          <p:cNvSpPr>
            <a:spLocks noGrp="1"/>
          </p:cNvSpPr>
          <p:nvPr>
            <p:ph type="body" idx="1"/>
          </p:nvPr>
        </p:nvSpPr>
        <p:spPr/>
        <p:txBody>
          <a:bodyPr/>
          <a:lstStyle/>
          <a:p>
            <a:endParaRPr lang="en-US"/>
          </a:p>
        </p:txBody>
      </p:sp>
      <p:sp>
        <p:nvSpPr>
          <p:cNvPr id="4" name="日期占位符 3"/>
          <p:cNvSpPr>
            <a:spLocks noGrp="1"/>
          </p:cNvSpPr>
          <p:nvPr>
            <p:ph type="dt" idx="10"/>
          </p:nvPr>
        </p:nvSpPr>
        <p:spPr/>
        <p:txBody>
          <a:bodyPr/>
          <a:lstStyle/>
          <a:p>
            <a:fld id="{7F70D38F-2D90-4C2D-ACD7-100A6DA0A2B8}" type="datetime1">
              <a:rPr lang="en-US" altLang="zh-CN" smtClean="0"/>
              <a:t>5/16/2019</a:t>
            </a:fld>
            <a:endParaRPr lang="en-US"/>
          </a:p>
        </p:txBody>
      </p:sp>
      <p:sp>
        <p:nvSpPr>
          <p:cNvPr id="5" name="灯片编号占位符 4"/>
          <p:cNvSpPr>
            <a:spLocks noGrp="1"/>
          </p:cNvSpPr>
          <p:nvPr>
            <p:ph type="sldNum" sz="quarter" idx="11"/>
          </p:nvPr>
        </p:nvSpPr>
        <p:spPr/>
        <p:txBody>
          <a:bodyPr/>
          <a:lstStyle/>
          <a:p>
            <a:fld id="{18DB4C88-242B-4A4C-8F58-46F070C01A36}" type="slidenum">
              <a:rPr lang="en-US" smtClean="0"/>
              <a:pPr/>
              <a:t>20</a:t>
            </a:fld>
            <a:endParaRPr lang="en-US"/>
          </a:p>
        </p:txBody>
      </p:sp>
    </p:spTree>
    <p:extLst>
      <p:ext uri="{BB962C8B-B14F-4D97-AF65-F5344CB8AC3E}">
        <p14:creationId xmlns:p14="http://schemas.microsoft.com/office/powerpoint/2010/main" val="217237497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4425" cy="3486150"/>
          </a:xfrm>
        </p:spPr>
      </p:sp>
      <p:sp>
        <p:nvSpPr>
          <p:cNvPr id="3" name="Notes Placeholder 2"/>
          <p:cNvSpPr>
            <a:spLocks noGrp="1"/>
          </p:cNvSpPr>
          <p:nvPr>
            <p:ph type="body" idx="1"/>
          </p:nvPr>
        </p:nvSpPr>
        <p:spPr/>
        <p:txBody>
          <a:bodyPr/>
          <a:lstStyle/>
          <a:p>
            <a:endParaRPr lang="en-US"/>
          </a:p>
        </p:txBody>
      </p:sp>
      <p:sp>
        <p:nvSpPr>
          <p:cNvPr id="4" name="日期占位符 3"/>
          <p:cNvSpPr>
            <a:spLocks noGrp="1"/>
          </p:cNvSpPr>
          <p:nvPr>
            <p:ph type="dt" idx="10"/>
          </p:nvPr>
        </p:nvSpPr>
        <p:spPr/>
        <p:txBody>
          <a:bodyPr/>
          <a:lstStyle/>
          <a:p>
            <a:fld id="{CED950D3-7A3F-4196-B9C6-69F5AC83131E}" type="datetime1">
              <a:rPr lang="en-US" altLang="zh-CN" smtClean="0"/>
              <a:t>5/16/2019</a:t>
            </a:fld>
            <a:endParaRPr lang="en-US"/>
          </a:p>
        </p:txBody>
      </p:sp>
      <p:sp>
        <p:nvSpPr>
          <p:cNvPr id="5" name="灯片编号占位符 4"/>
          <p:cNvSpPr>
            <a:spLocks noGrp="1"/>
          </p:cNvSpPr>
          <p:nvPr>
            <p:ph type="sldNum" sz="quarter" idx="11"/>
          </p:nvPr>
        </p:nvSpPr>
        <p:spPr/>
        <p:txBody>
          <a:bodyPr/>
          <a:lstStyle/>
          <a:p>
            <a:fld id="{18DB4C88-242B-4A4C-8F58-46F070C01A36}" type="slidenum">
              <a:rPr lang="en-US" smtClean="0"/>
              <a:pPr/>
              <a:t>21</a:t>
            </a:fld>
            <a:endParaRPr lang="en-US"/>
          </a:p>
        </p:txBody>
      </p:sp>
    </p:spTree>
    <p:extLst>
      <p:ext uri="{BB962C8B-B14F-4D97-AF65-F5344CB8AC3E}">
        <p14:creationId xmlns:p14="http://schemas.microsoft.com/office/powerpoint/2010/main" val="222796751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4425" cy="3486150"/>
          </a:xfrm>
        </p:spPr>
      </p:sp>
      <p:sp>
        <p:nvSpPr>
          <p:cNvPr id="3" name="Notes Placeholder 2"/>
          <p:cNvSpPr>
            <a:spLocks noGrp="1"/>
          </p:cNvSpPr>
          <p:nvPr>
            <p:ph type="body" idx="1"/>
          </p:nvPr>
        </p:nvSpPr>
        <p:spPr/>
        <p:txBody>
          <a:bodyPr/>
          <a:lstStyle/>
          <a:p>
            <a:endParaRPr lang="en-US"/>
          </a:p>
        </p:txBody>
      </p:sp>
      <p:sp>
        <p:nvSpPr>
          <p:cNvPr id="4" name="日期占位符 3"/>
          <p:cNvSpPr>
            <a:spLocks noGrp="1"/>
          </p:cNvSpPr>
          <p:nvPr>
            <p:ph type="dt" idx="10"/>
          </p:nvPr>
        </p:nvSpPr>
        <p:spPr/>
        <p:txBody>
          <a:bodyPr/>
          <a:lstStyle/>
          <a:p>
            <a:fld id="{1CF11FE0-38CD-461E-8EA6-22391B9060C5}" type="datetime1">
              <a:rPr lang="en-US" altLang="zh-CN" smtClean="0"/>
              <a:t>5/16/2019</a:t>
            </a:fld>
            <a:endParaRPr lang="en-US"/>
          </a:p>
        </p:txBody>
      </p:sp>
      <p:sp>
        <p:nvSpPr>
          <p:cNvPr id="5" name="灯片编号占位符 4"/>
          <p:cNvSpPr>
            <a:spLocks noGrp="1"/>
          </p:cNvSpPr>
          <p:nvPr>
            <p:ph type="sldNum" sz="quarter" idx="11"/>
          </p:nvPr>
        </p:nvSpPr>
        <p:spPr/>
        <p:txBody>
          <a:bodyPr/>
          <a:lstStyle/>
          <a:p>
            <a:fld id="{18DB4C88-242B-4A4C-8F58-46F070C01A36}" type="slidenum">
              <a:rPr lang="en-US" smtClean="0"/>
              <a:pPr/>
              <a:t>22</a:t>
            </a:fld>
            <a:endParaRPr lang="en-US"/>
          </a:p>
        </p:txBody>
      </p:sp>
    </p:spTree>
    <p:extLst>
      <p:ext uri="{BB962C8B-B14F-4D97-AF65-F5344CB8AC3E}">
        <p14:creationId xmlns:p14="http://schemas.microsoft.com/office/powerpoint/2010/main" val="47785289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4425" cy="3486150"/>
          </a:xfrm>
        </p:spPr>
      </p:sp>
      <p:sp>
        <p:nvSpPr>
          <p:cNvPr id="3" name="Notes Placeholder 2"/>
          <p:cNvSpPr>
            <a:spLocks noGrp="1"/>
          </p:cNvSpPr>
          <p:nvPr>
            <p:ph type="body" idx="1"/>
          </p:nvPr>
        </p:nvSpPr>
        <p:spPr/>
        <p:txBody>
          <a:bodyPr/>
          <a:lstStyle/>
          <a:p>
            <a:endParaRPr lang="en-US"/>
          </a:p>
        </p:txBody>
      </p:sp>
      <p:sp>
        <p:nvSpPr>
          <p:cNvPr id="4" name="日期占位符 3"/>
          <p:cNvSpPr>
            <a:spLocks noGrp="1"/>
          </p:cNvSpPr>
          <p:nvPr>
            <p:ph type="dt" idx="10"/>
          </p:nvPr>
        </p:nvSpPr>
        <p:spPr/>
        <p:txBody>
          <a:bodyPr/>
          <a:lstStyle/>
          <a:p>
            <a:fld id="{3CB491E5-F053-4509-A221-4C318B3D073F}" type="datetime1">
              <a:rPr lang="en-US" altLang="zh-CN" smtClean="0"/>
              <a:t>5/16/2019</a:t>
            </a:fld>
            <a:endParaRPr lang="en-US"/>
          </a:p>
        </p:txBody>
      </p:sp>
      <p:sp>
        <p:nvSpPr>
          <p:cNvPr id="5" name="灯片编号占位符 4"/>
          <p:cNvSpPr>
            <a:spLocks noGrp="1"/>
          </p:cNvSpPr>
          <p:nvPr>
            <p:ph type="sldNum" sz="quarter" idx="11"/>
          </p:nvPr>
        </p:nvSpPr>
        <p:spPr/>
        <p:txBody>
          <a:bodyPr/>
          <a:lstStyle/>
          <a:p>
            <a:fld id="{18DB4C88-242B-4A4C-8F58-46F070C01A36}" type="slidenum">
              <a:rPr lang="en-US" smtClean="0"/>
              <a:pPr/>
              <a:t>23</a:t>
            </a:fld>
            <a:endParaRPr lang="en-US"/>
          </a:p>
        </p:txBody>
      </p:sp>
    </p:spTree>
    <p:extLst>
      <p:ext uri="{BB962C8B-B14F-4D97-AF65-F5344CB8AC3E}">
        <p14:creationId xmlns:p14="http://schemas.microsoft.com/office/powerpoint/2010/main" val="143020878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4425" cy="3486150"/>
          </a:xfrm>
        </p:spPr>
      </p:sp>
      <p:sp>
        <p:nvSpPr>
          <p:cNvPr id="3" name="Notes Placeholder 2"/>
          <p:cNvSpPr>
            <a:spLocks noGrp="1"/>
          </p:cNvSpPr>
          <p:nvPr>
            <p:ph type="body" idx="1"/>
          </p:nvPr>
        </p:nvSpPr>
        <p:spPr/>
        <p:txBody>
          <a:bodyPr/>
          <a:lstStyle/>
          <a:p>
            <a:endParaRPr lang="en-US"/>
          </a:p>
        </p:txBody>
      </p:sp>
      <p:sp>
        <p:nvSpPr>
          <p:cNvPr id="4" name="日期占位符 3"/>
          <p:cNvSpPr>
            <a:spLocks noGrp="1"/>
          </p:cNvSpPr>
          <p:nvPr>
            <p:ph type="dt" idx="10"/>
          </p:nvPr>
        </p:nvSpPr>
        <p:spPr/>
        <p:txBody>
          <a:bodyPr/>
          <a:lstStyle/>
          <a:p>
            <a:fld id="{4F155B19-A0FF-4251-8B63-AF383B5839A6}" type="datetime1">
              <a:rPr lang="en-US" altLang="zh-CN" smtClean="0"/>
              <a:t>5/16/2019</a:t>
            </a:fld>
            <a:endParaRPr lang="en-US"/>
          </a:p>
        </p:txBody>
      </p:sp>
      <p:sp>
        <p:nvSpPr>
          <p:cNvPr id="5" name="灯片编号占位符 4"/>
          <p:cNvSpPr>
            <a:spLocks noGrp="1"/>
          </p:cNvSpPr>
          <p:nvPr>
            <p:ph type="sldNum" sz="quarter" idx="11"/>
          </p:nvPr>
        </p:nvSpPr>
        <p:spPr/>
        <p:txBody>
          <a:bodyPr/>
          <a:lstStyle/>
          <a:p>
            <a:fld id="{18DB4C88-242B-4A4C-8F58-46F070C01A36}" type="slidenum">
              <a:rPr lang="en-US" smtClean="0"/>
              <a:pPr/>
              <a:t>24</a:t>
            </a:fld>
            <a:endParaRPr lang="en-US"/>
          </a:p>
        </p:txBody>
      </p:sp>
    </p:spTree>
    <p:extLst>
      <p:ext uri="{BB962C8B-B14F-4D97-AF65-F5344CB8AC3E}">
        <p14:creationId xmlns:p14="http://schemas.microsoft.com/office/powerpoint/2010/main" val="299202394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4425" cy="3486150"/>
          </a:xfrm>
        </p:spPr>
      </p:sp>
      <p:sp>
        <p:nvSpPr>
          <p:cNvPr id="3" name="Notes Placeholder 2"/>
          <p:cNvSpPr>
            <a:spLocks noGrp="1"/>
          </p:cNvSpPr>
          <p:nvPr>
            <p:ph type="body" idx="1"/>
          </p:nvPr>
        </p:nvSpPr>
        <p:spPr/>
        <p:txBody>
          <a:bodyPr/>
          <a:lstStyle/>
          <a:p>
            <a:endParaRPr lang="en-US"/>
          </a:p>
        </p:txBody>
      </p:sp>
      <p:sp>
        <p:nvSpPr>
          <p:cNvPr id="4" name="日期占位符 3"/>
          <p:cNvSpPr>
            <a:spLocks noGrp="1"/>
          </p:cNvSpPr>
          <p:nvPr>
            <p:ph type="dt" idx="10"/>
          </p:nvPr>
        </p:nvSpPr>
        <p:spPr/>
        <p:txBody>
          <a:bodyPr/>
          <a:lstStyle/>
          <a:p>
            <a:fld id="{55BA369F-3CD7-4FEF-A875-69103B74CA83}" type="datetime1">
              <a:rPr lang="en-US" altLang="zh-CN" smtClean="0"/>
              <a:t>5/16/2019</a:t>
            </a:fld>
            <a:endParaRPr lang="en-US"/>
          </a:p>
        </p:txBody>
      </p:sp>
      <p:sp>
        <p:nvSpPr>
          <p:cNvPr id="5" name="灯片编号占位符 4"/>
          <p:cNvSpPr>
            <a:spLocks noGrp="1"/>
          </p:cNvSpPr>
          <p:nvPr>
            <p:ph type="sldNum" sz="quarter" idx="11"/>
          </p:nvPr>
        </p:nvSpPr>
        <p:spPr/>
        <p:txBody>
          <a:bodyPr/>
          <a:lstStyle/>
          <a:p>
            <a:fld id="{18DB4C88-242B-4A4C-8F58-46F070C01A36}" type="slidenum">
              <a:rPr lang="en-US" smtClean="0"/>
              <a:pPr/>
              <a:t>25</a:t>
            </a:fld>
            <a:endParaRPr lang="en-US"/>
          </a:p>
        </p:txBody>
      </p:sp>
    </p:spTree>
    <p:extLst>
      <p:ext uri="{BB962C8B-B14F-4D97-AF65-F5344CB8AC3E}">
        <p14:creationId xmlns:p14="http://schemas.microsoft.com/office/powerpoint/2010/main" val="327773643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4425" cy="3486150"/>
          </a:xfrm>
        </p:spPr>
      </p:sp>
      <p:sp>
        <p:nvSpPr>
          <p:cNvPr id="3" name="Notes Placeholder 2"/>
          <p:cNvSpPr>
            <a:spLocks noGrp="1"/>
          </p:cNvSpPr>
          <p:nvPr>
            <p:ph type="body" idx="1"/>
          </p:nvPr>
        </p:nvSpPr>
        <p:spPr/>
        <p:txBody>
          <a:bodyPr/>
          <a:lstStyle/>
          <a:p>
            <a:endParaRPr lang="en-US"/>
          </a:p>
        </p:txBody>
      </p:sp>
      <p:sp>
        <p:nvSpPr>
          <p:cNvPr id="4" name="日期占位符 3"/>
          <p:cNvSpPr>
            <a:spLocks noGrp="1"/>
          </p:cNvSpPr>
          <p:nvPr>
            <p:ph type="dt" idx="10"/>
          </p:nvPr>
        </p:nvSpPr>
        <p:spPr/>
        <p:txBody>
          <a:bodyPr/>
          <a:lstStyle/>
          <a:p>
            <a:fld id="{2EF50B6D-44D4-4F58-B88B-3984216BC874}" type="datetime1">
              <a:rPr lang="en-US" altLang="zh-CN" smtClean="0"/>
              <a:t>5/16/2019</a:t>
            </a:fld>
            <a:endParaRPr lang="en-US"/>
          </a:p>
        </p:txBody>
      </p:sp>
      <p:sp>
        <p:nvSpPr>
          <p:cNvPr id="5" name="灯片编号占位符 4"/>
          <p:cNvSpPr>
            <a:spLocks noGrp="1"/>
          </p:cNvSpPr>
          <p:nvPr>
            <p:ph type="sldNum" sz="quarter" idx="11"/>
          </p:nvPr>
        </p:nvSpPr>
        <p:spPr/>
        <p:txBody>
          <a:bodyPr/>
          <a:lstStyle/>
          <a:p>
            <a:fld id="{18DB4C88-242B-4A4C-8F58-46F070C01A36}" type="slidenum">
              <a:rPr lang="en-US" smtClean="0"/>
              <a:pPr/>
              <a:t>26</a:t>
            </a:fld>
            <a:endParaRPr lang="en-US"/>
          </a:p>
        </p:txBody>
      </p:sp>
    </p:spTree>
    <p:extLst>
      <p:ext uri="{BB962C8B-B14F-4D97-AF65-F5344CB8AC3E}">
        <p14:creationId xmlns:p14="http://schemas.microsoft.com/office/powerpoint/2010/main" val="149463170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4425" cy="3486150"/>
          </a:xfrm>
        </p:spPr>
      </p:sp>
      <p:sp>
        <p:nvSpPr>
          <p:cNvPr id="3" name="Notes Placeholder 2"/>
          <p:cNvSpPr>
            <a:spLocks noGrp="1"/>
          </p:cNvSpPr>
          <p:nvPr>
            <p:ph type="body" idx="1"/>
          </p:nvPr>
        </p:nvSpPr>
        <p:spPr/>
        <p:txBody>
          <a:bodyPr/>
          <a:lstStyle/>
          <a:p>
            <a:endParaRPr lang="en-US"/>
          </a:p>
        </p:txBody>
      </p:sp>
      <p:sp>
        <p:nvSpPr>
          <p:cNvPr id="4" name="日期占位符 3"/>
          <p:cNvSpPr>
            <a:spLocks noGrp="1"/>
          </p:cNvSpPr>
          <p:nvPr>
            <p:ph type="dt" idx="10"/>
          </p:nvPr>
        </p:nvSpPr>
        <p:spPr/>
        <p:txBody>
          <a:bodyPr/>
          <a:lstStyle/>
          <a:p>
            <a:fld id="{2EF50B6D-44D4-4F58-B88B-3984216BC874}" type="datetime1">
              <a:rPr lang="en-US" altLang="zh-CN" smtClean="0"/>
              <a:t>5/16/2019</a:t>
            </a:fld>
            <a:endParaRPr lang="en-US"/>
          </a:p>
        </p:txBody>
      </p:sp>
      <p:sp>
        <p:nvSpPr>
          <p:cNvPr id="5" name="灯片编号占位符 4"/>
          <p:cNvSpPr>
            <a:spLocks noGrp="1"/>
          </p:cNvSpPr>
          <p:nvPr>
            <p:ph type="sldNum" sz="quarter" idx="11"/>
          </p:nvPr>
        </p:nvSpPr>
        <p:spPr/>
        <p:txBody>
          <a:bodyPr/>
          <a:lstStyle/>
          <a:p>
            <a:fld id="{18DB4C88-242B-4A4C-8F58-46F070C01A36}" type="slidenum">
              <a:rPr lang="en-US" smtClean="0"/>
              <a:pPr/>
              <a:t>27</a:t>
            </a:fld>
            <a:endParaRPr lang="en-US"/>
          </a:p>
        </p:txBody>
      </p:sp>
    </p:spTree>
    <p:extLst>
      <p:ext uri="{BB962C8B-B14F-4D97-AF65-F5344CB8AC3E}">
        <p14:creationId xmlns:p14="http://schemas.microsoft.com/office/powerpoint/2010/main" val="14946317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4425" cy="3486150"/>
          </a:xfrm>
        </p:spPr>
      </p:sp>
      <p:sp>
        <p:nvSpPr>
          <p:cNvPr id="3" name="Notes Placeholder 2"/>
          <p:cNvSpPr>
            <a:spLocks noGrp="1"/>
          </p:cNvSpPr>
          <p:nvPr>
            <p:ph type="body" idx="1"/>
          </p:nvPr>
        </p:nvSpPr>
        <p:spPr/>
        <p:txBody>
          <a:bodyPr/>
          <a:lstStyle/>
          <a:p>
            <a:endParaRPr lang="en-US"/>
          </a:p>
        </p:txBody>
      </p:sp>
      <p:sp>
        <p:nvSpPr>
          <p:cNvPr id="4" name="日期占位符 3"/>
          <p:cNvSpPr>
            <a:spLocks noGrp="1"/>
          </p:cNvSpPr>
          <p:nvPr>
            <p:ph type="dt" idx="10"/>
          </p:nvPr>
        </p:nvSpPr>
        <p:spPr/>
        <p:txBody>
          <a:bodyPr/>
          <a:lstStyle/>
          <a:p>
            <a:fld id="{583CE909-4B93-4C39-AB57-378F73238D46}" type="datetime1">
              <a:rPr lang="en-US" altLang="zh-CN" smtClean="0"/>
              <a:t>5/16/2019</a:t>
            </a:fld>
            <a:endParaRPr lang="en-US"/>
          </a:p>
        </p:txBody>
      </p:sp>
      <p:sp>
        <p:nvSpPr>
          <p:cNvPr id="5" name="灯片编号占位符 4"/>
          <p:cNvSpPr>
            <a:spLocks noGrp="1"/>
          </p:cNvSpPr>
          <p:nvPr>
            <p:ph type="sldNum" sz="quarter" idx="11"/>
          </p:nvPr>
        </p:nvSpPr>
        <p:spPr/>
        <p:txBody>
          <a:bodyPr/>
          <a:lstStyle/>
          <a:p>
            <a:fld id="{18DB4C88-242B-4A4C-8F58-46F070C01A36}" type="slidenum">
              <a:rPr lang="en-US" smtClean="0"/>
              <a:pPr/>
              <a:t>3</a:t>
            </a:fld>
            <a:endParaRPr lang="en-US"/>
          </a:p>
        </p:txBody>
      </p:sp>
    </p:spTree>
    <p:extLst>
      <p:ext uri="{BB962C8B-B14F-4D97-AF65-F5344CB8AC3E}">
        <p14:creationId xmlns:p14="http://schemas.microsoft.com/office/powerpoint/2010/main" val="41344435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4425" cy="3486150"/>
          </a:xfrm>
        </p:spPr>
      </p:sp>
      <p:sp>
        <p:nvSpPr>
          <p:cNvPr id="3" name="Notes Placeholder 2"/>
          <p:cNvSpPr>
            <a:spLocks noGrp="1"/>
          </p:cNvSpPr>
          <p:nvPr>
            <p:ph type="body" idx="1"/>
          </p:nvPr>
        </p:nvSpPr>
        <p:spPr/>
        <p:txBody>
          <a:bodyPr/>
          <a:lstStyle/>
          <a:p>
            <a:endParaRPr lang="en-US"/>
          </a:p>
        </p:txBody>
      </p:sp>
      <p:sp>
        <p:nvSpPr>
          <p:cNvPr id="4" name="日期占位符 3"/>
          <p:cNvSpPr>
            <a:spLocks noGrp="1"/>
          </p:cNvSpPr>
          <p:nvPr>
            <p:ph type="dt" idx="10"/>
          </p:nvPr>
        </p:nvSpPr>
        <p:spPr/>
        <p:txBody>
          <a:bodyPr/>
          <a:lstStyle/>
          <a:p>
            <a:fld id="{805A8C75-D2AB-4088-9210-C73532168ED7}" type="datetime1">
              <a:rPr lang="en-US" altLang="zh-CN" smtClean="0"/>
              <a:t>5/16/2019</a:t>
            </a:fld>
            <a:endParaRPr lang="en-US"/>
          </a:p>
        </p:txBody>
      </p:sp>
      <p:sp>
        <p:nvSpPr>
          <p:cNvPr id="5" name="灯片编号占位符 4"/>
          <p:cNvSpPr>
            <a:spLocks noGrp="1"/>
          </p:cNvSpPr>
          <p:nvPr>
            <p:ph type="sldNum" sz="quarter" idx="11"/>
          </p:nvPr>
        </p:nvSpPr>
        <p:spPr/>
        <p:txBody>
          <a:bodyPr/>
          <a:lstStyle/>
          <a:p>
            <a:fld id="{18DB4C88-242B-4A4C-8F58-46F070C01A36}" type="slidenum">
              <a:rPr lang="en-US" smtClean="0"/>
              <a:pPr/>
              <a:t>4</a:t>
            </a:fld>
            <a:endParaRPr lang="en-US"/>
          </a:p>
        </p:txBody>
      </p:sp>
    </p:spTree>
    <p:extLst>
      <p:ext uri="{BB962C8B-B14F-4D97-AF65-F5344CB8AC3E}">
        <p14:creationId xmlns:p14="http://schemas.microsoft.com/office/powerpoint/2010/main" val="42653895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4425" cy="3486150"/>
          </a:xfrm>
        </p:spPr>
      </p:sp>
      <p:sp>
        <p:nvSpPr>
          <p:cNvPr id="3" name="Notes Placeholder 2"/>
          <p:cNvSpPr>
            <a:spLocks noGrp="1"/>
          </p:cNvSpPr>
          <p:nvPr>
            <p:ph type="body" idx="1"/>
          </p:nvPr>
        </p:nvSpPr>
        <p:spPr/>
        <p:txBody>
          <a:bodyPr/>
          <a:lstStyle/>
          <a:p>
            <a:endParaRPr lang="en-US"/>
          </a:p>
        </p:txBody>
      </p:sp>
      <p:sp>
        <p:nvSpPr>
          <p:cNvPr id="4" name="日期占位符 3"/>
          <p:cNvSpPr>
            <a:spLocks noGrp="1"/>
          </p:cNvSpPr>
          <p:nvPr>
            <p:ph type="dt" idx="10"/>
          </p:nvPr>
        </p:nvSpPr>
        <p:spPr/>
        <p:txBody>
          <a:bodyPr/>
          <a:lstStyle/>
          <a:p>
            <a:fld id="{53C2E9B2-6344-4E0F-BAFA-886218AF3905}" type="datetime1">
              <a:rPr lang="en-US" altLang="zh-CN" smtClean="0"/>
              <a:t>5/16/2019</a:t>
            </a:fld>
            <a:endParaRPr lang="en-US"/>
          </a:p>
        </p:txBody>
      </p:sp>
      <p:sp>
        <p:nvSpPr>
          <p:cNvPr id="5" name="灯片编号占位符 4"/>
          <p:cNvSpPr>
            <a:spLocks noGrp="1"/>
          </p:cNvSpPr>
          <p:nvPr>
            <p:ph type="sldNum" sz="quarter" idx="11"/>
          </p:nvPr>
        </p:nvSpPr>
        <p:spPr/>
        <p:txBody>
          <a:bodyPr/>
          <a:lstStyle/>
          <a:p>
            <a:fld id="{18DB4C88-242B-4A4C-8F58-46F070C01A36}" type="slidenum">
              <a:rPr lang="en-US" smtClean="0"/>
              <a:pPr/>
              <a:t>5</a:t>
            </a:fld>
            <a:endParaRPr lang="en-US"/>
          </a:p>
        </p:txBody>
      </p:sp>
    </p:spTree>
    <p:extLst>
      <p:ext uri="{BB962C8B-B14F-4D97-AF65-F5344CB8AC3E}">
        <p14:creationId xmlns:p14="http://schemas.microsoft.com/office/powerpoint/2010/main" val="26764687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4425" cy="3486150"/>
          </a:xfrm>
        </p:spPr>
      </p:sp>
      <p:sp>
        <p:nvSpPr>
          <p:cNvPr id="3" name="Notes Placeholder 2"/>
          <p:cNvSpPr>
            <a:spLocks noGrp="1"/>
          </p:cNvSpPr>
          <p:nvPr>
            <p:ph type="body" idx="1"/>
          </p:nvPr>
        </p:nvSpPr>
        <p:spPr/>
        <p:txBody>
          <a:bodyPr/>
          <a:lstStyle/>
          <a:p>
            <a:endParaRPr lang="en-US"/>
          </a:p>
        </p:txBody>
      </p:sp>
      <p:sp>
        <p:nvSpPr>
          <p:cNvPr id="4" name="日期占位符 3"/>
          <p:cNvSpPr>
            <a:spLocks noGrp="1"/>
          </p:cNvSpPr>
          <p:nvPr>
            <p:ph type="dt" idx="10"/>
          </p:nvPr>
        </p:nvSpPr>
        <p:spPr/>
        <p:txBody>
          <a:bodyPr/>
          <a:lstStyle/>
          <a:p>
            <a:fld id="{163F3DDD-678A-4AE2-9BAE-30CCD29F6322}" type="datetime1">
              <a:rPr lang="en-US" altLang="zh-CN" smtClean="0"/>
              <a:t>5/16/2019</a:t>
            </a:fld>
            <a:endParaRPr lang="en-US"/>
          </a:p>
        </p:txBody>
      </p:sp>
      <p:sp>
        <p:nvSpPr>
          <p:cNvPr id="5" name="灯片编号占位符 4"/>
          <p:cNvSpPr>
            <a:spLocks noGrp="1"/>
          </p:cNvSpPr>
          <p:nvPr>
            <p:ph type="sldNum" sz="quarter" idx="11"/>
          </p:nvPr>
        </p:nvSpPr>
        <p:spPr/>
        <p:txBody>
          <a:bodyPr/>
          <a:lstStyle/>
          <a:p>
            <a:fld id="{18DB4C88-242B-4A4C-8F58-46F070C01A36}" type="slidenum">
              <a:rPr lang="en-US" smtClean="0"/>
              <a:pPr/>
              <a:t>6</a:t>
            </a:fld>
            <a:endParaRPr lang="en-US"/>
          </a:p>
        </p:txBody>
      </p:sp>
    </p:spTree>
    <p:extLst>
      <p:ext uri="{BB962C8B-B14F-4D97-AF65-F5344CB8AC3E}">
        <p14:creationId xmlns:p14="http://schemas.microsoft.com/office/powerpoint/2010/main" val="35098634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4425" cy="3486150"/>
          </a:xfrm>
        </p:spPr>
      </p:sp>
      <p:sp>
        <p:nvSpPr>
          <p:cNvPr id="3" name="Notes Placeholder 2"/>
          <p:cNvSpPr>
            <a:spLocks noGrp="1"/>
          </p:cNvSpPr>
          <p:nvPr>
            <p:ph type="body" idx="1"/>
          </p:nvPr>
        </p:nvSpPr>
        <p:spPr/>
        <p:txBody>
          <a:bodyPr/>
          <a:lstStyle/>
          <a:p>
            <a:endParaRPr lang="en-US"/>
          </a:p>
        </p:txBody>
      </p:sp>
      <p:sp>
        <p:nvSpPr>
          <p:cNvPr id="4" name="日期占位符 3"/>
          <p:cNvSpPr>
            <a:spLocks noGrp="1"/>
          </p:cNvSpPr>
          <p:nvPr>
            <p:ph type="dt" idx="10"/>
          </p:nvPr>
        </p:nvSpPr>
        <p:spPr/>
        <p:txBody>
          <a:bodyPr/>
          <a:lstStyle/>
          <a:p>
            <a:fld id="{9AD84036-E5C3-42D6-A110-C291BAA6D60F}" type="datetime1">
              <a:rPr lang="en-US" altLang="zh-CN" smtClean="0"/>
              <a:t>5/16/2019</a:t>
            </a:fld>
            <a:endParaRPr lang="en-US"/>
          </a:p>
        </p:txBody>
      </p:sp>
      <p:sp>
        <p:nvSpPr>
          <p:cNvPr id="5" name="灯片编号占位符 4"/>
          <p:cNvSpPr>
            <a:spLocks noGrp="1"/>
          </p:cNvSpPr>
          <p:nvPr>
            <p:ph type="sldNum" sz="quarter" idx="11"/>
          </p:nvPr>
        </p:nvSpPr>
        <p:spPr/>
        <p:txBody>
          <a:bodyPr/>
          <a:lstStyle/>
          <a:p>
            <a:fld id="{18DB4C88-242B-4A4C-8F58-46F070C01A36}" type="slidenum">
              <a:rPr lang="en-US" smtClean="0"/>
              <a:pPr/>
              <a:t>7</a:t>
            </a:fld>
            <a:endParaRPr lang="en-US"/>
          </a:p>
        </p:txBody>
      </p:sp>
    </p:spTree>
    <p:extLst>
      <p:ext uri="{BB962C8B-B14F-4D97-AF65-F5344CB8AC3E}">
        <p14:creationId xmlns:p14="http://schemas.microsoft.com/office/powerpoint/2010/main" val="2144945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4425" cy="3486150"/>
          </a:xfrm>
        </p:spPr>
      </p:sp>
      <p:sp>
        <p:nvSpPr>
          <p:cNvPr id="3" name="Notes Placeholder 2"/>
          <p:cNvSpPr>
            <a:spLocks noGrp="1"/>
          </p:cNvSpPr>
          <p:nvPr>
            <p:ph type="body" idx="1"/>
          </p:nvPr>
        </p:nvSpPr>
        <p:spPr/>
        <p:txBody>
          <a:bodyPr/>
          <a:lstStyle/>
          <a:p>
            <a:endParaRPr lang="en-US"/>
          </a:p>
        </p:txBody>
      </p:sp>
      <p:sp>
        <p:nvSpPr>
          <p:cNvPr id="4" name="日期占位符 3"/>
          <p:cNvSpPr>
            <a:spLocks noGrp="1"/>
          </p:cNvSpPr>
          <p:nvPr>
            <p:ph type="dt" idx="10"/>
          </p:nvPr>
        </p:nvSpPr>
        <p:spPr/>
        <p:txBody>
          <a:bodyPr/>
          <a:lstStyle/>
          <a:p>
            <a:fld id="{4FB0CAE7-0208-406A-9087-7D3E1D5574BD}" type="datetime1">
              <a:rPr lang="en-US" altLang="zh-CN" smtClean="0"/>
              <a:t>5/16/2019</a:t>
            </a:fld>
            <a:endParaRPr lang="en-US"/>
          </a:p>
        </p:txBody>
      </p:sp>
      <p:sp>
        <p:nvSpPr>
          <p:cNvPr id="5" name="灯片编号占位符 4"/>
          <p:cNvSpPr>
            <a:spLocks noGrp="1"/>
          </p:cNvSpPr>
          <p:nvPr>
            <p:ph type="sldNum" sz="quarter" idx="11"/>
          </p:nvPr>
        </p:nvSpPr>
        <p:spPr/>
        <p:txBody>
          <a:bodyPr/>
          <a:lstStyle/>
          <a:p>
            <a:fld id="{18DB4C88-242B-4A4C-8F58-46F070C01A36}" type="slidenum">
              <a:rPr lang="en-US" smtClean="0"/>
              <a:pPr/>
              <a:t>8</a:t>
            </a:fld>
            <a:endParaRPr lang="en-US"/>
          </a:p>
        </p:txBody>
      </p:sp>
    </p:spTree>
    <p:extLst>
      <p:ext uri="{BB962C8B-B14F-4D97-AF65-F5344CB8AC3E}">
        <p14:creationId xmlns:p14="http://schemas.microsoft.com/office/powerpoint/2010/main" val="31169707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4425" cy="3486150"/>
          </a:xfrm>
        </p:spPr>
      </p:sp>
      <p:sp>
        <p:nvSpPr>
          <p:cNvPr id="3" name="Notes Placeholder 2"/>
          <p:cNvSpPr>
            <a:spLocks noGrp="1"/>
          </p:cNvSpPr>
          <p:nvPr>
            <p:ph type="body" idx="1"/>
          </p:nvPr>
        </p:nvSpPr>
        <p:spPr/>
        <p:txBody>
          <a:bodyPr/>
          <a:lstStyle/>
          <a:p>
            <a:endParaRPr lang="en-US"/>
          </a:p>
        </p:txBody>
      </p:sp>
      <p:sp>
        <p:nvSpPr>
          <p:cNvPr id="4" name="日期占位符 3"/>
          <p:cNvSpPr>
            <a:spLocks noGrp="1"/>
          </p:cNvSpPr>
          <p:nvPr>
            <p:ph type="dt" idx="10"/>
          </p:nvPr>
        </p:nvSpPr>
        <p:spPr/>
        <p:txBody>
          <a:bodyPr/>
          <a:lstStyle/>
          <a:p>
            <a:fld id="{1070F45C-BBFB-4DA7-A32E-87781D3A22DB}" type="datetime1">
              <a:rPr lang="en-US" altLang="zh-CN" smtClean="0"/>
              <a:t>5/16/2019</a:t>
            </a:fld>
            <a:endParaRPr lang="en-US"/>
          </a:p>
        </p:txBody>
      </p:sp>
      <p:sp>
        <p:nvSpPr>
          <p:cNvPr id="5" name="灯片编号占位符 4"/>
          <p:cNvSpPr>
            <a:spLocks noGrp="1"/>
          </p:cNvSpPr>
          <p:nvPr>
            <p:ph type="sldNum" sz="quarter" idx="11"/>
          </p:nvPr>
        </p:nvSpPr>
        <p:spPr/>
        <p:txBody>
          <a:bodyPr/>
          <a:lstStyle/>
          <a:p>
            <a:fld id="{18DB4C88-242B-4A4C-8F58-46F070C01A36}" type="slidenum">
              <a:rPr lang="en-US" smtClean="0"/>
              <a:pPr/>
              <a:t>9</a:t>
            </a:fld>
            <a:endParaRPr lang="en-US"/>
          </a:p>
        </p:txBody>
      </p:sp>
    </p:spTree>
    <p:extLst>
      <p:ext uri="{BB962C8B-B14F-4D97-AF65-F5344CB8AC3E}">
        <p14:creationId xmlns:p14="http://schemas.microsoft.com/office/powerpoint/2010/main" val="28933274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40477" y="173831"/>
            <a:ext cx="11528584" cy="706861"/>
          </a:xfrm>
          <a:prstGeom prst="rect">
            <a:avLst/>
          </a:prstGeom>
        </p:spPr>
        <p:txBody>
          <a:bodyPr>
            <a:normAutofit/>
          </a:bodyPr>
          <a:lstStyle>
            <a:lvl1pPr>
              <a:defRPr sz="3400" b="1">
                <a:solidFill>
                  <a:srgbClr val="007900"/>
                </a:solidFill>
              </a:defRPr>
            </a:lvl1pPr>
          </a:lstStyle>
          <a:p>
            <a:r>
              <a:rPr lang="en-US" dirty="0" smtClean="0"/>
              <a:t>Click to edit Master title style</a:t>
            </a:r>
            <a:endParaRPr lang="en-US" dirty="0"/>
          </a:p>
        </p:txBody>
      </p:sp>
      <p:cxnSp>
        <p:nvCxnSpPr>
          <p:cNvPr id="10" name="Straight Connector 9"/>
          <p:cNvCxnSpPr/>
          <p:nvPr userDrawn="1"/>
        </p:nvCxnSpPr>
        <p:spPr>
          <a:xfrm>
            <a:off x="640477" y="880692"/>
            <a:ext cx="11528584"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7" name="Slide Number Placeholder 7"/>
          <p:cNvSpPr>
            <a:spLocks noGrp="1"/>
          </p:cNvSpPr>
          <p:nvPr>
            <p:ph type="sldNum" sz="quarter" idx="10"/>
          </p:nvPr>
        </p:nvSpPr>
        <p:spPr>
          <a:xfrm>
            <a:off x="11848823" y="6805348"/>
            <a:ext cx="853969" cy="320252"/>
          </a:xfrm>
          <a:prstGeom prst="rect">
            <a:avLst/>
          </a:prstGeom>
          <a:ln>
            <a:noFill/>
          </a:ln>
        </p:spPr>
        <p:txBody>
          <a:bodyPr/>
          <a:lstStyle>
            <a:lvl1pPr>
              <a:defRPr>
                <a:solidFill>
                  <a:srgbClr val="007900"/>
                </a:solidFill>
                <a:latin typeface="Arial" panose="020B0604020202020204" pitchFamily="34" charset="0"/>
                <a:cs typeface="Arial" panose="020B0604020202020204" pitchFamily="34" charset="0"/>
              </a:defRPr>
            </a:lvl1pPr>
          </a:lstStyle>
          <a:p>
            <a:pPr>
              <a:defRPr/>
            </a:pPr>
            <a:fld id="{C828D3FC-A0B5-43DE-98B8-D1D2A830C5C7}" type="slidenum">
              <a:rPr lang="en-US" smtClean="0"/>
              <a:pPr>
                <a:defRPr/>
              </a:pPr>
              <a:t>‹#›</a:t>
            </a:fld>
            <a:endParaRPr lang="en-US" dirty="0"/>
          </a:p>
        </p:txBody>
      </p:sp>
    </p:spTree>
    <p:extLst>
      <p:ext uri="{BB962C8B-B14F-4D97-AF65-F5344CB8AC3E}">
        <p14:creationId xmlns:p14="http://schemas.microsoft.com/office/powerpoint/2010/main" val="1617920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cxnSp>
        <p:nvCxnSpPr>
          <p:cNvPr id="7" name="Straight Connector 6"/>
          <p:cNvCxnSpPr/>
          <p:nvPr userDrawn="1"/>
        </p:nvCxnSpPr>
        <p:spPr>
          <a:xfrm>
            <a:off x="640477" y="1200944"/>
            <a:ext cx="11528584" cy="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81478589"/>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7"/>
          <p:cNvSpPr>
            <a:spLocks noGrp="1"/>
          </p:cNvSpPr>
          <p:nvPr>
            <p:ph type="sldNum" sz="quarter" idx="4"/>
          </p:nvPr>
        </p:nvSpPr>
        <p:spPr>
          <a:xfrm>
            <a:off x="11848823" y="6805348"/>
            <a:ext cx="853969" cy="320252"/>
          </a:xfrm>
          <a:prstGeom prst="rect">
            <a:avLst/>
          </a:prstGeom>
          <a:ln>
            <a:noFill/>
          </a:ln>
        </p:spPr>
        <p:txBody>
          <a:bodyPr lIns="96030" tIns="48015" rIns="96030" bIns="48015"/>
          <a:lstStyle>
            <a:lvl1pPr>
              <a:defRPr sz="1300">
                <a:solidFill>
                  <a:srgbClr val="007900"/>
                </a:solidFill>
              </a:defRPr>
            </a:lvl1pPr>
          </a:lstStyle>
          <a:p>
            <a:pPr>
              <a:defRPr/>
            </a:pPr>
            <a:fld id="{C828D3FC-A0B5-43DE-98B8-D1D2A830C5C7}" type="slidenum">
              <a:rPr lang="en-US" smtClean="0"/>
              <a:pPr>
                <a:defRPr/>
              </a:pPr>
              <a:t>‹#›</a:t>
            </a:fld>
            <a:endParaRPr lang="en-US" dirty="0"/>
          </a:p>
        </p:txBody>
      </p:sp>
    </p:spTree>
    <p:extLst>
      <p:ext uri="{BB962C8B-B14F-4D97-AF65-F5344CB8AC3E}">
        <p14:creationId xmlns:p14="http://schemas.microsoft.com/office/powerpoint/2010/main" val="1872092942"/>
      </p:ext>
    </p:extLst>
  </p:cSld>
  <p:clrMap bg1="lt1" tx1="dk1" bg2="lt2" tx2="dk2" accent1="accent1" accent2="accent2" accent3="accent3" accent4="accent4" accent5="accent5" accent6="accent6" hlink="hlink" folHlink="folHlink"/>
  <p:sldLayoutIdLst>
    <p:sldLayoutId id="2147483742" r:id="rId1"/>
    <p:sldLayoutId id="2147483767" r:id="rId2"/>
  </p:sldLayoutIdLst>
  <p:timing>
    <p:tnLst>
      <p:par>
        <p:cTn id="1" dur="indefinite" restart="never" nodeType="tmRoot"/>
      </p:par>
    </p:tnLst>
  </p:timing>
  <p:hf hdr="0" ftr="0" dt="0"/>
  <p:txStyles>
    <p:titleStyle>
      <a:lvl1pPr algn="ctr" defTabSz="960303" rtl="0" eaLnBrk="1" latinLnBrk="0" hangingPunct="1">
        <a:spcBef>
          <a:spcPct val="0"/>
        </a:spcBef>
        <a:buNone/>
        <a:defRPr sz="3400" kern="1200">
          <a:solidFill>
            <a:srgbClr val="007900"/>
          </a:solidFill>
          <a:latin typeface="Arial" pitchFamily="34" charset="0"/>
          <a:ea typeface="+mj-ea"/>
          <a:cs typeface="Arial" pitchFamily="34" charset="0"/>
        </a:defRPr>
      </a:lvl1pPr>
    </p:titleStyle>
    <p:bodyStyle>
      <a:lvl1pPr marL="360114" indent="-360114" algn="l" defTabSz="960303" rtl="0" eaLnBrk="1" latinLnBrk="0" hangingPunct="1">
        <a:spcBef>
          <a:spcPct val="20000"/>
        </a:spcBef>
        <a:buFont typeface="Arial"/>
        <a:buChar char="•"/>
        <a:defRPr sz="3400" kern="1200">
          <a:solidFill>
            <a:schemeClr val="tx1">
              <a:lumMod val="50000"/>
            </a:schemeClr>
          </a:solidFill>
          <a:latin typeface="Arial" pitchFamily="34" charset="0"/>
          <a:ea typeface="+mn-ea"/>
          <a:cs typeface="Arial" pitchFamily="34" charset="0"/>
        </a:defRPr>
      </a:lvl1pPr>
      <a:lvl2pPr marL="780246" indent="-300095" algn="l" defTabSz="960303" rtl="0" eaLnBrk="1" latinLnBrk="0" hangingPunct="1">
        <a:spcBef>
          <a:spcPct val="20000"/>
        </a:spcBef>
        <a:buClrTx/>
        <a:buSzPct val="75000"/>
        <a:buFont typeface="Wingdings 2" pitchFamily="18" charset="2"/>
        <a:buChar char=""/>
        <a:defRPr sz="2900" kern="1200">
          <a:solidFill>
            <a:schemeClr val="tx1">
              <a:lumMod val="50000"/>
            </a:schemeClr>
          </a:solidFill>
          <a:latin typeface="Arial" pitchFamily="34" charset="0"/>
          <a:ea typeface="+mn-ea"/>
          <a:cs typeface="Arial" pitchFamily="34" charset="0"/>
        </a:defRPr>
      </a:lvl2pPr>
      <a:lvl3pPr marL="1200379" indent="-240076" algn="l" defTabSz="960303" rtl="0" eaLnBrk="1" latinLnBrk="0" hangingPunct="1">
        <a:spcBef>
          <a:spcPct val="20000"/>
        </a:spcBef>
        <a:buFont typeface="Wingdings" pitchFamily="2" charset="2"/>
        <a:buChar char="§"/>
        <a:defRPr sz="2500" kern="1200">
          <a:solidFill>
            <a:schemeClr val="tx1">
              <a:lumMod val="50000"/>
            </a:schemeClr>
          </a:solidFill>
          <a:latin typeface="Arial" pitchFamily="34" charset="0"/>
          <a:ea typeface="+mn-ea"/>
          <a:cs typeface="Arial" pitchFamily="34" charset="0"/>
        </a:defRPr>
      </a:lvl3pPr>
      <a:lvl4pPr marL="1685532" indent="-235075" algn="l" defTabSz="960303" rtl="0" eaLnBrk="1" latinLnBrk="0" hangingPunct="1">
        <a:spcBef>
          <a:spcPct val="20000"/>
        </a:spcBef>
        <a:buFont typeface="Arial" pitchFamily="34" charset="0"/>
        <a:buChar char="•"/>
        <a:defRPr sz="2100" kern="1200">
          <a:solidFill>
            <a:schemeClr val="tx1">
              <a:lumMod val="50000"/>
            </a:schemeClr>
          </a:solidFill>
          <a:latin typeface="Arial" pitchFamily="34" charset="0"/>
          <a:ea typeface="+mn-ea"/>
          <a:cs typeface="Arial" pitchFamily="34" charset="0"/>
        </a:defRPr>
      </a:lvl4pPr>
      <a:lvl5pPr marL="2160681" indent="-240076" algn="l" defTabSz="960303" rtl="0" eaLnBrk="1" latinLnBrk="0" hangingPunct="1">
        <a:spcBef>
          <a:spcPct val="20000"/>
        </a:spcBef>
        <a:buFont typeface="Arial" pitchFamily="34" charset="0"/>
        <a:buChar char="»"/>
        <a:defRPr sz="2100" kern="1200">
          <a:solidFill>
            <a:schemeClr val="tx1">
              <a:lumMod val="50000"/>
            </a:schemeClr>
          </a:solidFill>
          <a:latin typeface="Arial" pitchFamily="34" charset="0"/>
          <a:ea typeface="+mn-ea"/>
          <a:cs typeface="Arial" pitchFamily="34" charset="0"/>
        </a:defRPr>
      </a:lvl5pPr>
      <a:lvl6pPr marL="2640833" indent="-240076" algn="l" defTabSz="960303" rtl="0" eaLnBrk="1" latinLnBrk="0" hangingPunct="1">
        <a:spcBef>
          <a:spcPct val="20000"/>
        </a:spcBef>
        <a:buFont typeface="Arial" pitchFamily="34" charset="0"/>
        <a:buChar char="•"/>
        <a:defRPr sz="2100" kern="1200">
          <a:solidFill>
            <a:schemeClr val="tx1"/>
          </a:solidFill>
          <a:latin typeface="+mn-lt"/>
          <a:ea typeface="+mn-ea"/>
          <a:cs typeface="+mn-cs"/>
        </a:defRPr>
      </a:lvl6pPr>
      <a:lvl7pPr marL="3120984" indent="-240076" algn="l" defTabSz="960303" rtl="0" eaLnBrk="1" latinLnBrk="0" hangingPunct="1">
        <a:spcBef>
          <a:spcPct val="20000"/>
        </a:spcBef>
        <a:buFont typeface="Arial" pitchFamily="34" charset="0"/>
        <a:buChar char="•"/>
        <a:defRPr sz="2100" kern="1200">
          <a:solidFill>
            <a:schemeClr val="tx1"/>
          </a:solidFill>
          <a:latin typeface="+mn-lt"/>
          <a:ea typeface="+mn-ea"/>
          <a:cs typeface="+mn-cs"/>
        </a:defRPr>
      </a:lvl7pPr>
      <a:lvl8pPr marL="3601136" indent="-240076" algn="l" defTabSz="960303" rtl="0" eaLnBrk="1" latinLnBrk="0" hangingPunct="1">
        <a:spcBef>
          <a:spcPct val="20000"/>
        </a:spcBef>
        <a:buFont typeface="Arial" pitchFamily="34" charset="0"/>
        <a:buChar char="•"/>
        <a:defRPr sz="2100" kern="1200">
          <a:solidFill>
            <a:schemeClr val="tx1"/>
          </a:solidFill>
          <a:latin typeface="+mn-lt"/>
          <a:ea typeface="+mn-ea"/>
          <a:cs typeface="+mn-cs"/>
        </a:defRPr>
      </a:lvl8pPr>
      <a:lvl9pPr marL="4081287" indent="-240076" algn="l" defTabSz="960303" rtl="0" eaLnBrk="1" latinLnBrk="0" hangingPunct="1">
        <a:spcBef>
          <a:spcPct val="20000"/>
        </a:spcBef>
        <a:buFont typeface="Arial" pitchFamily="34" charset="0"/>
        <a:buChar char="•"/>
        <a:defRPr sz="2100" kern="1200">
          <a:solidFill>
            <a:schemeClr val="tx1"/>
          </a:solidFill>
          <a:latin typeface="+mn-lt"/>
          <a:ea typeface="+mn-ea"/>
          <a:cs typeface="+mn-cs"/>
        </a:defRPr>
      </a:lvl9pPr>
    </p:bodyStyle>
    <p:otherStyle>
      <a:defPPr>
        <a:defRPr lang="en-US"/>
      </a:defPPr>
      <a:lvl1pPr marL="0" algn="l" defTabSz="960303" rtl="0" eaLnBrk="1" latinLnBrk="0" hangingPunct="1">
        <a:defRPr sz="1900" kern="1200">
          <a:solidFill>
            <a:schemeClr val="tx1"/>
          </a:solidFill>
          <a:latin typeface="+mn-lt"/>
          <a:ea typeface="+mn-ea"/>
          <a:cs typeface="+mn-cs"/>
        </a:defRPr>
      </a:lvl1pPr>
      <a:lvl2pPr marL="480151" algn="l" defTabSz="960303" rtl="0" eaLnBrk="1" latinLnBrk="0" hangingPunct="1">
        <a:defRPr sz="1900" kern="1200">
          <a:solidFill>
            <a:schemeClr val="tx1"/>
          </a:solidFill>
          <a:latin typeface="+mn-lt"/>
          <a:ea typeface="+mn-ea"/>
          <a:cs typeface="+mn-cs"/>
        </a:defRPr>
      </a:lvl2pPr>
      <a:lvl3pPr marL="960303" algn="l" defTabSz="960303" rtl="0" eaLnBrk="1" latinLnBrk="0" hangingPunct="1">
        <a:defRPr sz="1900" kern="1200">
          <a:solidFill>
            <a:schemeClr val="tx1"/>
          </a:solidFill>
          <a:latin typeface="+mn-lt"/>
          <a:ea typeface="+mn-ea"/>
          <a:cs typeface="+mn-cs"/>
        </a:defRPr>
      </a:lvl3pPr>
      <a:lvl4pPr marL="1440454" algn="l" defTabSz="960303" rtl="0" eaLnBrk="1" latinLnBrk="0" hangingPunct="1">
        <a:defRPr sz="1900" kern="1200">
          <a:solidFill>
            <a:schemeClr val="tx1"/>
          </a:solidFill>
          <a:latin typeface="+mn-lt"/>
          <a:ea typeface="+mn-ea"/>
          <a:cs typeface="+mn-cs"/>
        </a:defRPr>
      </a:lvl4pPr>
      <a:lvl5pPr marL="1920606" algn="l" defTabSz="960303" rtl="0" eaLnBrk="1" latinLnBrk="0" hangingPunct="1">
        <a:defRPr sz="1900" kern="1200">
          <a:solidFill>
            <a:schemeClr val="tx1"/>
          </a:solidFill>
          <a:latin typeface="+mn-lt"/>
          <a:ea typeface="+mn-ea"/>
          <a:cs typeface="+mn-cs"/>
        </a:defRPr>
      </a:lvl5pPr>
      <a:lvl6pPr marL="2400757" algn="l" defTabSz="960303" rtl="0" eaLnBrk="1" latinLnBrk="0" hangingPunct="1">
        <a:defRPr sz="1900" kern="1200">
          <a:solidFill>
            <a:schemeClr val="tx1"/>
          </a:solidFill>
          <a:latin typeface="+mn-lt"/>
          <a:ea typeface="+mn-ea"/>
          <a:cs typeface="+mn-cs"/>
        </a:defRPr>
      </a:lvl6pPr>
      <a:lvl7pPr marL="2880909" algn="l" defTabSz="960303" rtl="0" eaLnBrk="1" latinLnBrk="0" hangingPunct="1">
        <a:defRPr sz="1900" kern="1200">
          <a:solidFill>
            <a:schemeClr val="tx1"/>
          </a:solidFill>
          <a:latin typeface="+mn-lt"/>
          <a:ea typeface="+mn-ea"/>
          <a:cs typeface="+mn-cs"/>
        </a:defRPr>
      </a:lvl7pPr>
      <a:lvl8pPr marL="3361060" algn="l" defTabSz="960303" rtl="0" eaLnBrk="1" latinLnBrk="0" hangingPunct="1">
        <a:defRPr sz="1900" kern="1200">
          <a:solidFill>
            <a:schemeClr val="tx1"/>
          </a:solidFill>
          <a:latin typeface="+mn-lt"/>
          <a:ea typeface="+mn-ea"/>
          <a:cs typeface="+mn-cs"/>
        </a:defRPr>
      </a:lvl8pPr>
      <a:lvl9pPr marL="3841212" algn="l" defTabSz="960303" rtl="0" eaLnBrk="1" latinLnBrk="0" hangingPunct="1">
        <a:defRPr sz="1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tiff"/></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1.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image" Target="../media/image22.png"/></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2.xml"/><Relationship Id="rId1" Type="http://schemas.openxmlformats.org/officeDocument/2006/relationships/slideLayout" Target="../slideLayouts/slideLayout1.xml"/><Relationship Id="rId4" Type="http://schemas.openxmlformats.org/officeDocument/2006/relationships/image" Target="../media/image24.png"/></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918369" y="1117019"/>
            <a:ext cx="11049000" cy="2562012"/>
          </a:xfrm>
          <a:prstGeom prst="rect">
            <a:avLst/>
          </a:prstGeom>
        </p:spPr>
        <p:txBody>
          <a:bodyPr/>
          <a:lstStyle/>
          <a:p>
            <a:pPr>
              <a:lnSpc>
                <a:spcPct val="300000"/>
              </a:lnSpc>
            </a:pPr>
            <a:r>
              <a:rPr lang="en-US" sz="4800" b="1" dirty="0" smtClean="0"/>
              <a:t>Digital </a:t>
            </a:r>
            <a:r>
              <a:rPr lang="en-US" sz="4800" b="1" dirty="0"/>
              <a:t>Control in </a:t>
            </a:r>
            <a:r>
              <a:rPr lang="en-US" sz="4800" b="1" dirty="0" smtClean="0"/>
              <a:t>Power Electronics</a:t>
            </a:r>
            <a:endParaRPr lang="en-US" sz="4800" b="1" dirty="0"/>
          </a:p>
        </p:txBody>
      </p:sp>
      <p:sp>
        <p:nvSpPr>
          <p:cNvPr id="8" name="Subtitle 7"/>
          <p:cNvSpPr>
            <a:spLocks noGrp="1"/>
          </p:cNvSpPr>
          <p:nvPr>
            <p:ph type="subTitle" idx="4294967295"/>
          </p:nvPr>
        </p:nvSpPr>
        <p:spPr>
          <a:xfrm>
            <a:off x="3082449" y="4102723"/>
            <a:ext cx="6720840" cy="2161699"/>
          </a:xfrm>
          <a:prstGeom prst="rect">
            <a:avLst/>
          </a:prstGeom>
        </p:spPr>
        <p:txBody>
          <a:bodyPr>
            <a:normAutofit/>
          </a:bodyPr>
          <a:lstStyle/>
          <a:p>
            <a:pPr marL="0" indent="0" algn="ctr">
              <a:buNone/>
            </a:pPr>
            <a:r>
              <a:rPr lang="zh-CN" altLang="en-US" sz="2800" b="1" dirty="0">
                <a:solidFill>
                  <a:srgbClr val="002060"/>
                </a:solidFill>
                <a:latin typeface="Times" pitchFamily="18" charset="0"/>
                <a:ea typeface="方正姚体" pitchFamily="2" charset="-122"/>
                <a:cs typeface="Times" pitchFamily="18" charset="0"/>
              </a:rPr>
              <a:t>杭丽君</a:t>
            </a:r>
          </a:p>
          <a:p>
            <a:pPr marL="0" indent="0" algn="ctr">
              <a:buNone/>
            </a:pPr>
            <a:r>
              <a:rPr lang="en-US" altLang="zh-CN" sz="2800" b="1" dirty="0" smtClean="0">
                <a:solidFill>
                  <a:srgbClr val="002060"/>
                </a:solidFill>
                <a:latin typeface="Times" pitchFamily="18" charset="0"/>
                <a:ea typeface="方正姚体" pitchFamily="2" charset="-122"/>
                <a:cs typeface="Times" pitchFamily="18" charset="0"/>
              </a:rPr>
              <a:t>ljhang@hdu.edu.cn</a:t>
            </a:r>
            <a:endParaRPr lang="en-US" altLang="zh-CN" sz="2800" b="1" dirty="0">
              <a:solidFill>
                <a:srgbClr val="002060"/>
              </a:solidFill>
              <a:latin typeface="Times" pitchFamily="18" charset="0"/>
              <a:ea typeface="方正姚体" pitchFamily="2" charset="-122"/>
              <a:cs typeface="Times" pitchFamily="18" charset="0"/>
            </a:endParaRPr>
          </a:p>
        </p:txBody>
      </p:sp>
      <p:sp>
        <p:nvSpPr>
          <p:cNvPr id="7" name="Title 6"/>
          <p:cNvSpPr txBox="1">
            <a:spLocks/>
          </p:cNvSpPr>
          <p:nvPr/>
        </p:nvSpPr>
        <p:spPr>
          <a:xfrm>
            <a:off x="964089" y="1281009"/>
            <a:ext cx="10881360" cy="2562012"/>
          </a:xfrm>
          <a:prstGeom prst="rect">
            <a:avLst/>
          </a:prstGeom>
        </p:spPr>
        <p:txBody>
          <a:bodyPr vert="horz" lIns="96030" tIns="48015" rIns="96030" bIns="48015" rtlCol="0" anchor="ctr">
            <a:normAutofit/>
          </a:bodyPr>
          <a:lstStyle>
            <a:lvl1pPr algn="ctr" defTabSz="914400" rtl="0" eaLnBrk="1" latinLnBrk="0" hangingPunct="1">
              <a:spcBef>
                <a:spcPct val="0"/>
              </a:spcBef>
              <a:buNone/>
              <a:defRPr sz="3600" kern="1200">
                <a:solidFill>
                  <a:srgbClr val="007900"/>
                </a:solidFill>
                <a:latin typeface="Arial" pitchFamily="34" charset="0"/>
                <a:ea typeface="+mj-ea"/>
                <a:cs typeface="Arial" pitchFamily="34" charset="0"/>
              </a:defRPr>
            </a:lvl1pPr>
          </a:lstStyle>
          <a:p>
            <a:pPr fontAlgn="auto">
              <a:spcAft>
                <a:spcPts val="0"/>
              </a:spcAft>
            </a:pPr>
            <a:endParaRPr lang="en-US" sz="4800" b="1" dirty="0">
              <a:latin typeface="Times" pitchFamily="18" charset="0"/>
              <a:ea typeface="黑体" pitchFamily="49" charset="-122"/>
              <a:cs typeface="Times" pitchFamily="18" charset="0"/>
            </a:endParaRPr>
          </a:p>
        </p:txBody>
      </p:sp>
      <p:pic>
        <p:nvPicPr>
          <p:cNvPr id="3" name="图片 2"/>
          <p:cNvPicPr>
            <a:picLocks noChangeAspect="1"/>
          </p:cNvPicPr>
          <p:nvPr/>
        </p:nvPicPr>
        <p:blipFill rotWithShape="1">
          <a:blip r:embed="rId3" cstate="print">
            <a:extLst>
              <a:ext uri="{28A0092B-C50C-407E-A947-70E740481C1C}">
                <a14:useLocalDpi xmlns:a14="http://schemas.microsoft.com/office/drawing/2010/main" val="0"/>
              </a:ext>
            </a:extLst>
          </a:blip>
          <a:srcRect l="7474" r="6619"/>
          <a:stretch/>
        </p:blipFill>
        <p:spPr>
          <a:xfrm>
            <a:off x="14019" y="-871"/>
            <a:ext cx="1285350" cy="1281009"/>
          </a:xfrm>
          <a:prstGeom prst="rect">
            <a:avLst/>
          </a:prstGeom>
        </p:spPr>
      </p:pic>
      <p:pic>
        <p:nvPicPr>
          <p:cNvPr id="9" name="图片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586369" y="-871"/>
            <a:ext cx="912796" cy="1164431"/>
          </a:xfrm>
          <a:prstGeom prst="rect">
            <a:avLst/>
          </a:prstGeom>
        </p:spPr>
      </p:pic>
      <p:pic>
        <p:nvPicPr>
          <p:cNvPr id="11" name="Picture 1"/>
          <p:cNvPicPr>
            <a:picLocks noChangeAspect="1"/>
          </p:cNvPicPr>
          <p:nvPr/>
        </p:nvPicPr>
        <p:blipFill rotWithShape="1">
          <a:blip r:embed="rId5" cstate="print">
            <a:extLst>
              <a:ext uri="{28A0092B-C50C-407E-A947-70E740481C1C}">
                <a14:useLocalDpi xmlns:a14="http://schemas.microsoft.com/office/drawing/2010/main" val="0"/>
              </a:ext>
            </a:extLst>
          </a:blip>
          <a:srcRect l="26126"/>
          <a:stretch/>
        </p:blipFill>
        <p:spPr>
          <a:xfrm>
            <a:off x="1386455" y="295925"/>
            <a:ext cx="2362200" cy="774691"/>
          </a:xfrm>
          <a:prstGeom prst="rect">
            <a:avLst/>
          </a:prstGeom>
        </p:spPr>
      </p:pic>
      <p:sp>
        <p:nvSpPr>
          <p:cNvPr id="12" name="文本框 2"/>
          <p:cNvSpPr txBox="1"/>
          <p:nvPr/>
        </p:nvSpPr>
        <p:spPr>
          <a:xfrm>
            <a:off x="2085862" y="6524124"/>
            <a:ext cx="8637814" cy="707886"/>
          </a:xfrm>
          <a:prstGeom prst="rect">
            <a:avLst/>
          </a:prstGeom>
          <a:noFill/>
          <a:ln>
            <a:noFill/>
          </a:ln>
          <a:effectLst>
            <a:glow rad="101600">
              <a:schemeClr val="accent4">
                <a:satMod val="175000"/>
                <a:alpha val="40000"/>
              </a:schemeClr>
            </a:glow>
          </a:effectLst>
          <a:scene3d>
            <a:camera prst="perspectiveFront"/>
            <a:lightRig rig="flood" dir="t">
              <a:rot lat="0" lon="0" rev="13800000"/>
            </a:lightRig>
          </a:scene3d>
          <a:sp3d extrusionH="107950" prstMaterial="plastic">
            <a:bevelT w="82550" h="63500" prst="relaxedInset"/>
            <a:bevelB/>
          </a:sp3d>
        </p:spPr>
        <p:txBody>
          <a:bodyPr wrap="square">
            <a:spAutoFit/>
          </a:bodyPr>
          <a:lstStyle/>
          <a:p>
            <a:pPr lvl="0" algn="ctr">
              <a:defRPr/>
            </a:pPr>
            <a:r>
              <a:rPr lang="zh-CN" altLang="en-US" sz="2000" b="1" dirty="0">
                <a:solidFill>
                  <a:srgbClr val="007900"/>
                </a:solidFill>
                <a:latin typeface="华文彩云" panose="02010800040101010101" pitchFamily="2" charset="-122"/>
                <a:ea typeface="华文彩云" panose="02010800040101010101" pitchFamily="2" charset="-122"/>
              </a:rPr>
              <a:t>可再生能源及微型电力网技术实验室</a:t>
            </a:r>
            <a:endParaRPr lang="en-US" altLang="zh-CN" sz="2000" b="1" dirty="0">
              <a:solidFill>
                <a:srgbClr val="007900"/>
              </a:solidFill>
              <a:latin typeface="华文彩云" panose="02010800040101010101" pitchFamily="2" charset="-122"/>
              <a:ea typeface="华文彩云" panose="02010800040101010101" pitchFamily="2" charset="-122"/>
            </a:endParaRPr>
          </a:p>
          <a:p>
            <a:pPr algn="ctr" eaLnBrk="1" hangingPunct="1">
              <a:defRPr/>
            </a:pPr>
            <a:r>
              <a:rPr lang="en-US" altLang="zh-CN" sz="2000" b="1" i="1" dirty="0">
                <a:solidFill>
                  <a:srgbClr val="007900"/>
                </a:solidFill>
                <a:latin typeface="Times New Roman" panose="02020603050405020304" pitchFamily="18" charset="0"/>
                <a:ea typeface="华文彩云" panose="02010800040101010101" pitchFamily="2" charset="-122"/>
                <a:cs typeface="Times New Roman" panose="02020603050405020304" pitchFamily="18" charset="0"/>
              </a:rPr>
              <a:t>Regeneration energy and </a:t>
            </a:r>
            <a:r>
              <a:rPr lang="en-US" altLang="zh-CN" sz="2000" b="1" i="1" dirty="0" err="1">
                <a:solidFill>
                  <a:srgbClr val="007900"/>
                </a:solidFill>
                <a:latin typeface="Times New Roman" panose="02020603050405020304" pitchFamily="18" charset="0"/>
                <a:ea typeface="华文彩云" panose="02010800040101010101" pitchFamily="2" charset="-122"/>
                <a:cs typeface="Times New Roman" panose="02020603050405020304" pitchFamily="18" charset="0"/>
              </a:rPr>
              <a:t>microgrid</a:t>
            </a:r>
            <a:r>
              <a:rPr lang="en-US" altLang="zh-CN" sz="2000" b="1" i="1" dirty="0">
                <a:solidFill>
                  <a:srgbClr val="007900"/>
                </a:solidFill>
                <a:latin typeface="Times New Roman" panose="02020603050405020304" pitchFamily="18" charset="0"/>
                <a:ea typeface="华文彩云" panose="02010800040101010101" pitchFamily="2" charset="-122"/>
                <a:cs typeface="Times New Roman" panose="02020603050405020304" pitchFamily="18" charset="0"/>
              </a:rPr>
              <a:t> Technology Lab(REMT)</a:t>
            </a:r>
            <a:endParaRPr lang="zh-CN" altLang="en-US" sz="2000" b="1" i="1" dirty="0">
              <a:solidFill>
                <a:srgbClr val="007900"/>
              </a:solidFill>
              <a:latin typeface="Times New Roman" panose="02020603050405020304" pitchFamily="18" charset="0"/>
              <a:ea typeface="华文彩云" panose="02010800040101010101" pitchFamily="2" charset="-122"/>
              <a:cs typeface="Times New Roman" panose="02020603050405020304" pitchFamily="18" charset="0"/>
            </a:endParaRPr>
          </a:p>
        </p:txBody>
      </p:sp>
    </p:spTree>
    <p:extLst>
      <p:ext uri="{BB962C8B-B14F-4D97-AF65-F5344CB8AC3E}">
        <p14:creationId xmlns:p14="http://schemas.microsoft.com/office/powerpoint/2010/main" val="348409540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5924710" y="7205664"/>
            <a:ext cx="193968" cy="388055"/>
          </a:xfrm>
          <a:prstGeom prst="rect">
            <a:avLst/>
          </a:prstGeom>
          <a:noFill/>
        </p:spPr>
        <p:txBody>
          <a:bodyPr wrap="none" lIns="96030" tIns="48015" rIns="96030" bIns="48015" rtlCol="0">
            <a:spAutoFit/>
          </a:bodyPr>
          <a:lstStyle/>
          <a:p>
            <a:endParaRPr lang="en-US" dirty="0"/>
          </a:p>
        </p:txBody>
      </p:sp>
      <p:sp>
        <p:nvSpPr>
          <p:cNvPr id="4" name="灯片编号占位符 3"/>
          <p:cNvSpPr>
            <a:spLocks noGrp="1"/>
          </p:cNvSpPr>
          <p:nvPr>
            <p:ph type="sldNum" sz="quarter" idx="10"/>
          </p:nvPr>
        </p:nvSpPr>
        <p:spPr/>
        <p:txBody>
          <a:bodyPr/>
          <a:lstStyle/>
          <a:p>
            <a:fld id="{C828D3FC-A0B5-43DE-98B8-D1D2A830C5C7}" type="slidenum">
              <a:rPr lang="en-US" smtClean="0"/>
              <a:pPr/>
              <a:t>10</a:t>
            </a:fld>
            <a:endParaRPr lang="en-US" dirty="0"/>
          </a:p>
        </p:txBody>
      </p:sp>
      <p:sp>
        <p:nvSpPr>
          <p:cNvPr id="10" name="矩形 46"/>
          <p:cNvSpPr>
            <a:spLocks noChangeArrowheads="1"/>
          </p:cNvSpPr>
          <p:nvPr/>
        </p:nvSpPr>
        <p:spPr bwMode="auto">
          <a:xfrm>
            <a:off x="255489" y="172519"/>
            <a:ext cx="2879310" cy="46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buNone/>
            </a:pPr>
            <a:r>
              <a:rPr lang="en-US" altLang="zh-CN" sz="2400" b="1" dirty="0">
                <a:solidFill>
                  <a:srgbClr val="007900"/>
                </a:solidFill>
              </a:rPr>
              <a:t>2.1.4 Dead-Times</a:t>
            </a:r>
            <a:endParaRPr lang="zh-CN" altLang="en-US" sz="2400" b="1" dirty="0">
              <a:solidFill>
                <a:srgbClr val="007900"/>
              </a:solidFill>
              <a:latin typeface="Arial" panose="020B0604020202020204" pitchFamily="34" charset="0"/>
            </a:endParaRPr>
          </a:p>
        </p:txBody>
      </p:sp>
      <p:sp>
        <p:nvSpPr>
          <p:cNvPr id="11" name="矩形 10"/>
          <p:cNvSpPr/>
          <p:nvPr/>
        </p:nvSpPr>
        <p:spPr>
          <a:xfrm>
            <a:off x="3969" y="114004"/>
            <a:ext cx="269776" cy="578693"/>
          </a:xfrm>
          <a:prstGeom prst="rect">
            <a:avLst/>
          </a:prstGeom>
          <a:solidFill>
            <a:srgbClr val="007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7900"/>
              </a:solidFill>
            </a:endParaRPr>
          </a:p>
        </p:txBody>
      </p:sp>
      <p:sp>
        <p:nvSpPr>
          <p:cNvPr id="2" name="矩形 1"/>
          <p:cNvSpPr/>
          <p:nvPr/>
        </p:nvSpPr>
        <p:spPr>
          <a:xfrm>
            <a:off x="8919369" y="2993231"/>
            <a:ext cx="3505200" cy="2862322"/>
          </a:xfrm>
          <a:prstGeom prst="rect">
            <a:avLst/>
          </a:prstGeom>
          <a:ln w="22225" cap="rnd" cmpd="dbl">
            <a:solidFill>
              <a:srgbClr val="00B050"/>
            </a:solidFill>
            <a:prstDash val="solid"/>
          </a:ln>
        </p:spPr>
        <p:txBody>
          <a:bodyPr wrap="square">
            <a:spAutoFit/>
          </a:bodyPr>
          <a:lstStyle/>
          <a:p>
            <a:r>
              <a:rPr lang="zh-CN" altLang="en-US" sz="2000" dirty="0">
                <a:solidFill>
                  <a:srgbClr val="FF0000"/>
                </a:solidFill>
                <a:latin typeface="微软雅黑" panose="020B0503020204020204" pitchFamily="34" charset="-122"/>
                <a:ea typeface="微软雅黑" panose="020B0503020204020204" pitchFamily="34" charset="-122"/>
              </a:rPr>
              <a:t> Dead-times effect: </a:t>
            </a:r>
            <a:r>
              <a:rPr lang="zh-CN" altLang="en-US" sz="2000" dirty="0">
                <a:latin typeface="微软雅黑" panose="020B0503020204020204" pitchFamily="34" charset="-122"/>
                <a:ea typeface="微软雅黑" panose="020B0503020204020204" pitchFamily="34" charset="-122"/>
              </a:rPr>
              <a:t>when a positive current </a:t>
            </a:r>
            <a:r>
              <a:rPr lang="zh-CN" altLang="en-US" sz="2000" i="1" dirty="0" smtClean="0">
                <a:latin typeface="微软雅黑" panose="020B0503020204020204" pitchFamily="34" charset="-122"/>
                <a:ea typeface="微软雅黑" panose="020B0503020204020204" pitchFamily="34" charset="-122"/>
              </a:rPr>
              <a:t>I</a:t>
            </a:r>
            <a:r>
              <a:rPr lang="en-US" altLang="zh-CN" sz="2000" i="1" baseline="-25000" dirty="0" smtClean="0">
                <a:latin typeface="微软雅黑" panose="020B0503020204020204" pitchFamily="34" charset="-122"/>
                <a:ea typeface="微软雅黑" panose="020B0503020204020204" pitchFamily="34" charset="-122"/>
              </a:rPr>
              <a:t>o</a:t>
            </a:r>
            <a:r>
              <a:rPr lang="zh-CN" altLang="en-US" sz="2000" dirty="0" smtClean="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flows through the load, the actual on </a:t>
            </a:r>
            <a:r>
              <a:rPr lang="zh-CN" altLang="en-US" sz="2000" dirty="0" smtClean="0">
                <a:latin typeface="微软雅黑" panose="020B0503020204020204" pitchFamily="34" charset="-122"/>
                <a:ea typeface="微软雅黑" panose="020B0503020204020204" pitchFamily="34" charset="-122"/>
              </a:rPr>
              <a:t>time for switch </a:t>
            </a:r>
            <a:r>
              <a:rPr lang="zh-CN" altLang="en-US" sz="2000" i="1" dirty="0" smtClean="0">
                <a:latin typeface="微软雅黑" panose="020B0503020204020204" pitchFamily="34" charset="-122"/>
                <a:ea typeface="微软雅黑" panose="020B0503020204020204" pitchFamily="34" charset="-122"/>
              </a:rPr>
              <a:t>S</a:t>
            </a:r>
            <a:r>
              <a:rPr lang="en-US" altLang="zh-CN" sz="2000" i="1" baseline="-25000" dirty="0" smtClean="0">
                <a:latin typeface="微软雅黑" panose="020B0503020204020204" pitchFamily="34" charset="-122"/>
                <a:ea typeface="微软雅黑" panose="020B0503020204020204" pitchFamily="34" charset="-122"/>
              </a:rPr>
              <a:t>1</a:t>
            </a:r>
            <a:r>
              <a:rPr lang="zh-CN" altLang="en-US" sz="2000" dirty="0" smtClean="0">
                <a:latin typeface="微软雅黑" panose="020B0503020204020204" pitchFamily="34" charset="-122"/>
                <a:ea typeface="微软雅黑" panose="020B0503020204020204" pitchFamily="34" charset="-122"/>
              </a:rPr>
              <a:t> is shorter than the desired one. Consequently</a:t>
            </a:r>
            <a:r>
              <a:rPr lang="zh-CN" altLang="en-US" sz="2000" dirty="0">
                <a:latin typeface="微软雅黑" panose="020B0503020204020204" pitchFamily="34" charset="-122"/>
                <a:ea typeface="微软雅黑" panose="020B0503020204020204" pitchFamily="34" charset="-122"/>
              </a:rPr>
              <a:t>,</a:t>
            </a:r>
            <a:r>
              <a:rPr lang="zh-CN" altLang="en-US" sz="2000" dirty="0" smtClean="0">
                <a:latin typeface="微软雅黑" panose="020B0503020204020204" pitchFamily="34" charset="-122"/>
                <a:ea typeface="微软雅黑" panose="020B0503020204020204" pitchFamily="34" charset="-122"/>
              </a:rPr>
              <a:t>the average voltage across the load is different from </a:t>
            </a:r>
            <a:r>
              <a:rPr lang="zh-CN" altLang="en-US" sz="2000" dirty="0">
                <a:latin typeface="微软雅黑" panose="020B0503020204020204" pitchFamily="34" charset="-122"/>
                <a:ea typeface="微软雅黑" panose="020B0503020204020204" pitchFamily="34" charset="-122"/>
              </a:rPr>
              <a:t>the desired one.</a:t>
            </a:r>
          </a:p>
        </p:txBody>
      </p:sp>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8369" y="935831"/>
            <a:ext cx="7772400" cy="6281802"/>
          </a:xfrm>
          <a:prstGeom prst="rect">
            <a:avLst/>
          </a:prstGeom>
        </p:spPr>
      </p:pic>
    </p:spTree>
    <p:extLst>
      <p:ext uri="{BB962C8B-B14F-4D97-AF65-F5344CB8AC3E}">
        <p14:creationId xmlns:p14="http://schemas.microsoft.com/office/powerpoint/2010/main" val="3055627585"/>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5924710" y="7205664"/>
            <a:ext cx="193968" cy="388055"/>
          </a:xfrm>
          <a:prstGeom prst="rect">
            <a:avLst/>
          </a:prstGeom>
          <a:noFill/>
        </p:spPr>
        <p:txBody>
          <a:bodyPr wrap="none" lIns="96030" tIns="48015" rIns="96030" bIns="48015" rtlCol="0">
            <a:spAutoFit/>
          </a:bodyPr>
          <a:lstStyle/>
          <a:p>
            <a:endParaRPr lang="en-US" dirty="0"/>
          </a:p>
        </p:txBody>
      </p:sp>
      <p:sp>
        <p:nvSpPr>
          <p:cNvPr id="4" name="灯片编号占位符 3"/>
          <p:cNvSpPr>
            <a:spLocks noGrp="1"/>
          </p:cNvSpPr>
          <p:nvPr>
            <p:ph type="sldNum" sz="quarter" idx="10"/>
          </p:nvPr>
        </p:nvSpPr>
        <p:spPr/>
        <p:txBody>
          <a:bodyPr/>
          <a:lstStyle/>
          <a:p>
            <a:fld id="{C828D3FC-A0B5-43DE-98B8-D1D2A830C5C7}" type="slidenum">
              <a:rPr lang="en-US" smtClean="0"/>
              <a:pPr/>
              <a:t>11</a:t>
            </a:fld>
            <a:endParaRPr lang="en-US" dirty="0"/>
          </a:p>
        </p:txBody>
      </p:sp>
      <p:sp>
        <p:nvSpPr>
          <p:cNvPr id="10" name="矩形 46"/>
          <p:cNvSpPr>
            <a:spLocks noChangeArrowheads="1"/>
          </p:cNvSpPr>
          <p:nvPr/>
        </p:nvSpPr>
        <p:spPr bwMode="auto">
          <a:xfrm>
            <a:off x="255489" y="172519"/>
            <a:ext cx="2879310" cy="46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buNone/>
            </a:pPr>
            <a:r>
              <a:rPr lang="en-US" altLang="zh-CN" sz="2400" b="1" dirty="0">
                <a:solidFill>
                  <a:srgbClr val="007900"/>
                </a:solidFill>
              </a:rPr>
              <a:t>2.1.4 Dead-Times</a:t>
            </a:r>
            <a:endParaRPr lang="zh-CN" altLang="en-US" sz="2400" b="1" dirty="0">
              <a:solidFill>
                <a:srgbClr val="007900"/>
              </a:solidFill>
              <a:latin typeface="Arial" panose="020B0604020202020204" pitchFamily="34" charset="0"/>
            </a:endParaRPr>
          </a:p>
        </p:txBody>
      </p:sp>
      <p:sp>
        <p:nvSpPr>
          <p:cNvPr id="11" name="矩形 10"/>
          <p:cNvSpPr/>
          <p:nvPr/>
        </p:nvSpPr>
        <p:spPr>
          <a:xfrm>
            <a:off x="3969" y="114004"/>
            <a:ext cx="269776" cy="578693"/>
          </a:xfrm>
          <a:prstGeom prst="rect">
            <a:avLst/>
          </a:prstGeom>
          <a:solidFill>
            <a:srgbClr val="007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7900"/>
              </a:solidFill>
            </a:endParaRPr>
          </a:p>
        </p:txBody>
      </p:sp>
      <p:sp>
        <p:nvSpPr>
          <p:cNvPr id="2" name="矩形 1"/>
          <p:cNvSpPr/>
          <p:nvPr/>
        </p:nvSpPr>
        <p:spPr>
          <a:xfrm>
            <a:off x="1374997" y="3526631"/>
            <a:ext cx="10135171" cy="1938992"/>
          </a:xfrm>
          <a:prstGeom prst="rect">
            <a:avLst/>
          </a:prstGeom>
          <a:ln w="22225" cap="rnd" cmpd="dbl">
            <a:solidFill>
              <a:srgbClr val="00B050"/>
            </a:solidFill>
            <a:prstDash val="solid"/>
          </a:ln>
        </p:spPr>
        <p:txBody>
          <a:bodyPr wrap="square">
            <a:spAutoFit/>
          </a:bodyPr>
          <a:lstStyle/>
          <a:p>
            <a:r>
              <a:rPr lang="en-US" altLang="zh-CN" sz="2000" dirty="0" smtClean="0">
                <a:latin typeface="微软雅黑" panose="020B0503020204020204" pitchFamily="34" charset="-122"/>
                <a:ea typeface="微软雅黑" panose="020B0503020204020204" pitchFamily="34" charset="-122"/>
              </a:rPr>
              <a:t>B</a:t>
            </a:r>
            <a:r>
              <a:rPr lang="zh-CN" altLang="en-US" sz="2000" dirty="0" smtClean="0">
                <a:latin typeface="微软雅黑" panose="020B0503020204020204" pitchFamily="34" charset="-122"/>
                <a:ea typeface="微软雅黑" panose="020B0503020204020204" pitchFamily="34" charset="-122"/>
              </a:rPr>
              <a:t>ecause </a:t>
            </a:r>
            <a:r>
              <a:rPr lang="zh-CN" altLang="en-US" sz="2000" dirty="0">
                <a:latin typeface="微软雅黑" panose="020B0503020204020204" pitchFamily="34" charset="-122"/>
                <a:ea typeface="微软雅黑" panose="020B0503020204020204" pitchFamily="34" charset="-122"/>
              </a:rPr>
              <a:t>of dead-times, no matter what the </a:t>
            </a:r>
            <a:r>
              <a:rPr lang="zh-CN" altLang="en-US" sz="2000" dirty="0" smtClean="0">
                <a:latin typeface="微软雅黑" panose="020B0503020204020204" pitchFamily="34" charset="-122"/>
                <a:ea typeface="微软雅黑" panose="020B0503020204020204" pitchFamily="34" charset="-122"/>
              </a:rPr>
              <a:t>modulator implementation </a:t>
            </a:r>
            <a:r>
              <a:rPr lang="zh-CN" altLang="en-US" sz="2000" dirty="0">
                <a:latin typeface="微软雅黑" panose="020B0503020204020204" pitchFamily="34" charset="-122"/>
                <a:ea typeface="微软雅黑" panose="020B0503020204020204" pitchFamily="34" charset="-122"/>
              </a:rPr>
              <a:t>is, an error on the load voltage will always be generated</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 whose entity is a direct function of the dead-time duration and whose polarity depends on the </a:t>
            </a:r>
            <a:r>
              <a:rPr lang="en-US" altLang="zh-CN" sz="2000" dirty="0">
                <a:latin typeface="微软雅黑" panose="020B0503020204020204" pitchFamily="34" charset="-122"/>
                <a:ea typeface="微软雅黑" panose="020B0503020204020204" pitchFamily="34" charset="-122"/>
              </a:rPr>
              <a:t>load current sign according to the </a:t>
            </a:r>
            <a:r>
              <a:rPr lang="en-US" altLang="zh-CN" sz="2000" dirty="0" smtClean="0">
                <a:latin typeface="微软雅黑" panose="020B0503020204020204" pitchFamily="34" charset="-122"/>
                <a:ea typeface="微软雅黑" panose="020B0503020204020204" pitchFamily="34" charset="-122"/>
              </a:rPr>
              <a:t>relation above</a:t>
            </a:r>
            <a:r>
              <a:rPr lang="en-US" altLang="zh-CN" sz="2000" dirty="0">
                <a:latin typeface="微软雅黑" panose="020B0503020204020204" pitchFamily="34" charset="-122"/>
                <a:ea typeface="微软雅黑" panose="020B0503020204020204" pitchFamily="34" charset="-122"/>
              </a:rPr>
              <a:t>, which </a:t>
            </a:r>
            <a:r>
              <a:rPr lang="zh-CN" altLang="en-US" sz="2000" dirty="0">
                <a:latin typeface="微软雅黑" panose="020B0503020204020204" pitchFamily="34" charset="-122"/>
                <a:ea typeface="微软雅黑" panose="020B0503020204020204" pitchFamily="34" charset="-122"/>
              </a:rPr>
              <a:t>will have to be compensated by the current controller.</a:t>
            </a:r>
          </a:p>
          <a:p>
            <a:endParaRPr lang="zh-CN" altLang="en-US" sz="2000" dirty="0">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32769" y="1697831"/>
            <a:ext cx="5988221" cy="1134091"/>
          </a:xfrm>
          <a:prstGeom prst="rect">
            <a:avLst/>
          </a:prstGeom>
        </p:spPr>
      </p:pic>
    </p:spTree>
    <p:extLst>
      <p:ext uri="{BB962C8B-B14F-4D97-AF65-F5344CB8AC3E}">
        <p14:creationId xmlns:p14="http://schemas.microsoft.com/office/powerpoint/2010/main" val="636144223"/>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5924710" y="7205664"/>
            <a:ext cx="193968" cy="388055"/>
          </a:xfrm>
          <a:prstGeom prst="rect">
            <a:avLst/>
          </a:prstGeom>
          <a:noFill/>
        </p:spPr>
        <p:txBody>
          <a:bodyPr wrap="none" lIns="96030" tIns="48015" rIns="96030" bIns="48015" rtlCol="0">
            <a:spAutoFit/>
          </a:bodyPr>
          <a:lstStyle/>
          <a:p>
            <a:endParaRPr lang="en-US" dirty="0"/>
          </a:p>
        </p:txBody>
      </p:sp>
      <p:sp>
        <p:nvSpPr>
          <p:cNvPr id="4" name="灯片编号占位符 3"/>
          <p:cNvSpPr>
            <a:spLocks noGrp="1"/>
          </p:cNvSpPr>
          <p:nvPr>
            <p:ph type="sldNum" sz="quarter" idx="10"/>
          </p:nvPr>
        </p:nvSpPr>
        <p:spPr/>
        <p:txBody>
          <a:bodyPr/>
          <a:lstStyle/>
          <a:p>
            <a:fld id="{C828D3FC-A0B5-43DE-98B8-D1D2A830C5C7}" type="slidenum">
              <a:rPr lang="en-US" smtClean="0"/>
              <a:pPr/>
              <a:t>12</a:t>
            </a:fld>
            <a:endParaRPr lang="en-US" dirty="0"/>
          </a:p>
        </p:txBody>
      </p:sp>
      <p:sp>
        <p:nvSpPr>
          <p:cNvPr id="10" name="矩形 46"/>
          <p:cNvSpPr>
            <a:spLocks noChangeArrowheads="1"/>
          </p:cNvSpPr>
          <p:nvPr/>
        </p:nvSpPr>
        <p:spPr bwMode="auto">
          <a:xfrm>
            <a:off x="255489" y="172519"/>
            <a:ext cx="14759880" cy="46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8" tIns="45719" rIns="91438" bIns="45719">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buNone/>
            </a:pPr>
            <a:r>
              <a:rPr lang="en-US" altLang="zh-CN" sz="2400" b="1" dirty="0">
                <a:solidFill>
                  <a:srgbClr val="007900"/>
                </a:solidFill>
              </a:rPr>
              <a:t>2.2 </a:t>
            </a:r>
            <a:r>
              <a:rPr lang="en-US" altLang="zh-CN" sz="2000" b="1" dirty="0">
                <a:solidFill>
                  <a:srgbClr val="007900"/>
                </a:solidFill>
              </a:rPr>
              <a:t>LOW-LEVEL CONTROL OF THE VOLTAGE SOURCE </a:t>
            </a:r>
            <a:r>
              <a:rPr lang="en-US" altLang="zh-CN" sz="2000" b="1" dirty="0" smtClean="0">
                <a:solidFill>
                  <a:srgbClr val="007900"/>
                </a:solidFill>
              </a:rPr>
              <a:t>INVERTER: </a:t>
            </a:r>
            <a:r>
              <a:rPr lang="en-US" altLang="zh-CN" sz="2400" b="1" dirty="0" smtClean="0">
                <a:solidFill>
                  <a:srgbClr val="007900"/>
                </a:solidFill>
              </a:rPr>
              <a:t>PWM </a:t>
            </a:r>
            <a:r>
              <a:rPr lang="en-US" altLang="zh-CN" sz="2400" b="1" dirty="0">
                <a:solidFill>
                  <a:srgbClr val="007900"/>
                </a:solidFill>
              </a:rPr>
              <a:t>MODULATION</a:t>
            </a:r>
            <a:endParaRPr lang="zh-CN" altLang="en-US" sz="2400" b="1" dirty="0">
              <a:solidFill>
                <a:srgbClr val="007900"/>
              </a:solidFill>
              <a:latin typeface="Arial" panose="020B0604020202020204" pitchFamily="34" charset="0"/>
            </a:endParaRPr>
          </a:p>
        </p:txBody>
      </p:sp>
      <p:sp>
        <p:nvSpPr>
          <p:cNvPr id="11" name="矩形 10"/>
          <p:cNvSpPr/>
          <p:nvPr/>
        </p:nvSpPr>
        <p:spPr>
          <a:xfrm>
            <a:off x="3969" y="114004"/>
            <a:ext cx="269776" cy="578693"/>
          </a:xfrm>
          <a:prstGeom prst="rect">
            <a:avLst/>
          </a:prstGeom>
          <a:solidFill>
            <a:srgbClr val="007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7900"/>
              </a:solidFill>
            </a:endParaRPr>
          </a:p>
        </p:txBody>
      </p:sp>
      <p:sp>
        <p:nvSpPr>
          <p:cNvPr id="2" name="矩形 1"/>
          <p:cNvSpPr/>
          <p:nvPr/>
        </p:nvSpPr>
        <p:spPr>
          <a:xfrm>
            <a:off x="1070769" y="1545431"/>
            <a:ext cx="4607800" cy="1689052"/>
          </a:xfrm>
          <a:prstGeom prst="rect">
            <a:avLst/>
          </a:prstGeom>
        </p:spPr>
        <p:txBody>
          <a:bodyPr wrap="none">
            <a:spAutoFit/>
          </a:bodyPr>
          <a:lstStyle/>
          <a:p>
            <a:pPr marL="285750" indent="-285750">
              <a:lnSpc>
                <a:spcPct val="150000"/>
              </a:lnSpc>
              <a:buFont typeface="Arial" panose="020B0604020202020204" pitchFamily="34" charset="0"/>
              <a:buChar char="•"/>
            </a:pPr>
            <a:r>
              <a:rPr lang="en-US" altLang="zh-CN" sz="2400" dirty="0" smtClean="0">
                <a:latin typeface="微软雅黑" panose="020B0503020204020204" pitchFamily="34" charset="-122"/>
                <a:ea typeface="微软雅黑" panose="020B0503020204020204" pitchFamily="34" charset="-122"/>
              </a:rPr>
              <a:t>P</a:t>
            </a:r>
            <a:r>
              <a:rPr lang="zh-CN" altLang="en-US" sz="2400" dirty="0" smtClean="0">
                <a:latin typeface="微软雅黑" panose="020B0503020204020204" pitchFamily="34" charset="-122"/>
                <a:ea typeface="微软雅黑" panose="020B0503020204020204" pitchFamily="34" charset="-122"/>
              </a:rPr>
              <a:t>ulse density modulation</a:t>
            </a:r>
            <a:endParaRPr lang="en-US" altLang="zh-CN" sz="2400" dirty="0" smtClean="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2400" dirty="0" smtClean="0">
                <a:latin typeface="微软雅黑" panose="020B0503020204020204" pitchFamily="34" charset="-122"/>
                <a:ea typeface="微软雅黑" panose="020B0503020204020204" pitchFamily="34" charset="-122"/>
              </a:rPr>
              <a:t>pulse frequency modulation</a:t>
            </a:r>
            <a:endParaRPr lang="en-US" altLang="zh-CN" sz="2400" dirty="0" smtClean="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en-US" altLang="zh-CN" sz="2400" dirty="0" smtClean="0">
                <a:solidFill>
                  <a:srgbClr val="FF0000"/>
                </a:solidFill>
                <a:latin typeface="微软雅黑" panose="020B0503020204020204" pitchFamily="34" charset="-122"/>
                <a:ea typeface="微软雅黑" panose="020B0503020204020204" pitchFamily="34" charset="-122"/>
              </a:rPr>
              <a:t>PWM</a:t>
            </a:r>
            <a:endParaRPr lang="zh-CN" altLang="en-US" sz="2400" dirty="0">
              <a:solidFill>
                <a:srgbClr val="FF0000"/>
              </a:solidFill>
              <a:latin typeface="微软雅黑" panose="020B0503020204020204" pitchFamily="34" charset="-122"/>
              <a:ea typeface="微软雅黑" panose="020B0503020204020204" pitchFamily="34" charset="-122"/>
            </a:endParaRPr>
          </a:p>
        </p:txBody>
      </p:sp>
      <p:sp>
        <p:nvSpPr>
          <p:cNvPr id="3" name="矩形 2"/>
          <p:cNvSpPr/>
          <p:nvPr/>
        </p:nvSpPr>
        <p:spPr>
          <a:xfrm>
            <a:off x="1070769" y="3679031"/>
            <a:ext cx="6356712" cy="1938992"/>
          </a:xfrm>
          <a:prstGeom prst="rect">
            <a:avLst/>
          </a:prstGeom>
        </p:spPr>
        <p:txBody>
          <a:bodyPr wrap="square">
            <a:spAutoFit/>
          </a:bodyPr>
          <a:lstStyle/>
          <a:p>
            <a:r>
              <a:rPr lang="en-US" altLang="zh-CN" sz="2400" dirty="0" smtClean="0">
                <a:latin typeface="微软雅黑" panose="020B0503020204020204" pitchFamily="34" charset="-122"/>
                <a:ea typeface="微软雅黑" panose="020B0503020204020204" pitchFamily="34" charset="-122"/>
              </a:rPr>
              <a:t>A</a:t>
            </a:r>
            <a:r>
              <a:rPr lang="zh-CN" altLang="en-US" sz="2400" dirty="0" smtClean="0">
                <a:latin typeface="微软雅黑" panose="020B0503020204020204" pitchFamily="34" charset="-122"/>
                <a:ea typeface="微软雅黑" panose="020B0503020204020204" pitchFamily="34" charset="-122"/>
              </a:rPr>
              <a:t>dvantages：</a:t>
            </a:r>
            <a:endParaRPr lang="en-US" altLang="zh-CN" sz="2400" dirty="0" smtClean="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2400" dirty="0" smtClean="0">
                <a:latin typeface="微软雅黑" panose="020B0503020204020204" pitchFamily="34" charset="-122"/>
                <a:ea typeface="微软雅黑" panose="020B0503020204020204" pitchFamily="34" charset="-122"/>
              </a:rPr>
              <a:t>ease of implementation</a:t>
            </a:r>
            <a:endParaRPr lang="en-US" altLang="zh-CN" sz="2400" dirty="0" smtClean="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en-US" altLang="zh-CN" sz="2400" dirty="0" smtClean="0">
                <a:latin typeface="微软雅黑" panose="020B0503020204020204" pitchFamily="34" charset="-122"/>
                <a:ea typeface="微软雅黑" panose="020B0503020204020204" pitchFamily="34" charset="-122"/>
              </a:rPr>
              <a:t>C</a:t>
            </a:r>
            <a:r>
              <a:rPr lang="zh-CN" altLang="en-US" sz="2400" dirty="0" smtClean="0">
                <a:latin typeface="微软雅黑" panose="020B0503020204020204" pitchFamily="34" charset="-122"/>
                <a:ea typeface="微软雅黑" panose="020B0503020204020204" pitchFamily="34" charset="-122"/>
              </a:rPr>
              <a:t>onstant</a:t>
            </a:r>
            <a:r>
              <a:rPr lang="en-US" altLang="zh-CN" sz="2400" dirty="0" smtClean="0">
                <a:latin typeface="微软雅黑" panose="020B0503020204020204" pitchFamily="34" charset="-122"/>
                <a:ea typeface="微软雅黑" panose="020B0503020204020204" pitchFamily="34" charset="-122"/>
              </a:rPr>
              <a:t> f</a:t>
            </a:r>
            <a:r>
              <a:rPr lang="zh-CN" altLang="en-US" sz="2400" dirty="0" smtClean="0">
                <a:latin typeface="微软雅黑" panose="020B0503020204020204" pitchFamily="34" charset="-122"/>
                <a:ea typeface="微软雅黑" panose="020B0503020204020204" pitchFamily="34" charset="-122"/>
              </a:rPr>
              <a:t>requency inverter operation</a:t>
            </a:r>
            <a:endParaRPr lang="en-US" altLang="zh-CN" sz="2400" dirty="0" smtClean="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2400" dirty="0" smtClean="0">
                <a:latin typeface="微软雅黑" panose="020B0503020204020204" pitchFamily="34" charset="-122"/>
                <a:ea typeface="微软雅黑" panose="020B0503020204020204" pitchFamily="34" charset="-122"/>
              </a:rPr>
              <a:t>immediate</a:t>
            </a:r>
            <a:r>
              <a:rPr lang="zh-CN" altLang="en-US" sz="2400" dirty="0" smtClean="0">
                <a:solidFill>
                  <a:srgbClr val="FF0000"/>
                </a:solidFill>
                <a:latin typeface="微软雅黑" panose="020B0503020204020204" pitchFamily="34" charset="-122"/>
                <a:ea typeface="微软雅黑" panose="020B0503020204020204" pitchFamily="34" charset="-122"/>
              </a:rPr>
              <a:t>de</a:t>
            </a:r>
            <a:r>
              <a:rPr lang="zh-CN" altLang="en-US" sz="2400" dirty="0" smtClean="0">
                <a:latin typeface="微软雅黑" panose="020B0503020204020204" pitchFamily="34" charset="-122"/>
                <a:ea typeface="微软雅黑" panose="020B0503020204020204" pitchFamily="34" charset="-122"/>
              </a:rPr>
              <a:t> modulation by means of simple low</a:t>
            </a:r>
            <a:r>
              <a:rPr lang="zh-CN" altLang="en-US" sz="2400" dirty="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pass filters</a:t>
            </a:r>
            <a:r>
              <a:rPr lang="en-US" altLang="zh-CN" sz="2400" dirty="0" smtClean="0">
                <a:latin typeface="微软雅黑" panose="020B0503020204020204" pitchFamily="34" charset="-122"/>
                <a:ea typeface="微软雅黑" panose="020B0503020204020204" pitchFamily="34" charset="-122"/>
              </a:rPr>
              <a:t>…</a:t>
            </a:r>
            <a:endParaRPr lang="zh-CN" altLang="en-US" sz="2400" dirty="0">
              <a:latin typeface="微软雅黑" panose="020B0503020204020204" pitchFamily="34" charset="-122"/>
              <a:ea typeface="微软雅黑" panose="020B0503020204020204" pitchFamily="34" charset="-122"/>
            </a:endParaRPr>
          </a:p>
        </p:txBody>
      </p:sp>
      <p:sp>
        <p:nvSpPr>
          <p:cNvPr id="5" name="矩形 4"/>
          <p:cNvSpPr/>
          <p:nvPr/>
        </p:nvSpPr>
        <p:spPr>
          <a:xfrm>
            <a:off x="8843169" y="4833699"/>
            <a:ext cx="2552174" cy="369332"/>
          </a:xfrm>
          <a:prstGeom prst="rect">
            <a:avLst/>
          </a:prstGeom>
        </p:spPr>
        <p:txBody>
          <a:bodyPr wrap="none">
            <a:spAutoFit/>
          </a:bodyPr>
          <a:lstStyle/>
          <a:p>
            <a:r>
              <a:rPr lang="zh-CN" altLang="en-US" dirty="0">
                <a:solidFill>
                  <a:srgbClr val="FF0000"/>
                </a:solidFill>
                <a:latin typeface="微软雅黑" panose="020B0503020204020204" pitchFamily="34" charset="-122"/>
                <a:ea typeface="微软雅黑" panose="020B0503020204020204" pitchFamily="34" charset="-122"/>
              </a:rPr>
              <a:t>A simple PWM circuit</a:t>
            </a:r>
          </a:p>
        </p:txBody>
      </p:sp>
      <p:pic>
        <p:nvPicPr>
          <p:cNvPr id="7" name="图片 6"/>
          <p:cNvPicPr>
            <a:picLocks noChangeAspect="1"/>
          </p:cNvPicPr>
          <p:nvPr/>
        </p:nvPicPr>
        <p:blipFill>
          <a:blip r:embed="rId3"/>
          <a:stretch>
            <a:fillRect/>
          </a:stretch>
        </p:blipFill>
        <p:spPr>
          <a:xfrm>
            <a:off x="6742241" y="1577292"/>
            <a:ext cx="5225128" cy="2787539"/>
          </a:xfrm>
          <a:prstGeom prst="rect">
            <a:avLst/>
          </a:prstGeom>
        </p:spPr>
      </p:pic>
    </p:spTree>
    <p:extLst>
      <p:ext uri="{BB962C8B-B14F-4D97-AF65-F5344CB8AC3E}">
        <p14:creationId xmlns:p14="http://schemas.microsoft.com/office/powerpoint/2010/main" val="319704858"/>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5924710" y="7205664"/>
            <a:ext cx="193968" cy="388055"/>
          </a:xfrm>
          <a:prstGeom prst="rect">
            <a:avLst/>
          </a:prstGeom>
          <a:noFill/>
        </p:spPr>
        <p:txBody>
          <a:bodyPr wrap="none" lIns="96030" tIns="48015" rIns="96030" bIns="48015" rtlCol="0">
            <a:spAutoFit/>
          </a:bodyPr>
          <a:lstStyle/>
          <a:p>
            <a:endParaRPr lang="en-US" dirty="0"/>
          </a:p>
        </p:txBody>
      </p:sp>
      <p:sp>
        <p:nvSpPr>
          <p:cNvPr id="4" name="灯片编号占位符 3"/>
          <p:cNvSpPr>
            <a:spLocks noGrp="1"/>
          </p:cNvSpPr>
          <p:nvPr>
            <p:ph type="sldNum" sz="quarter" idx="10"/>
          </p:nvPr>
        </p:nvSpPr>
        <p:spPr/>
        <p:txBody>
          <a:bodyPr/>
          <a:lstStyle/>
          <a:p>
            <a:fld id="{C828D3FC-A0B5-43DE-98B8-D1D2A830C5C7}" type="slidenum">
              <a:rPr lang="en-US" smtClean="0"/>
              <a:pPr/>
              <a:t>13</a:t>
            </a:fld>
            <a:endParaRPr lang="en-US" dirty="0"/>
          </a:p>
        </p:txBody>
      </p:sp>
      <p:sp>
        <p:nvSpPr>
          <p:cNvPr id="10" name="矩形 46"/>
          <p:cNvSpPr>
            <a:spLocks noChangeArrowheads="1"/>
          </p:cNvSpPr>
          <p:nvPr/>
        </p:nvSpPr>
        <p:spPr bwMode="auto">
          <a:xfrm>
            <a:off x="255489" y="172519"/>
            <a:ext cx="9303568" cy="46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buNone/>
            </a:pPr>
            <a:r>
              <a:rPr lang="en-US" altLang="zh-CN" sz="2400" b="1" dirty="0">
                <a:solidFill>
                  <a:srgbClr val="007900"/>
                </a:solidFill>
              </a:rPr>
              <a:t>2.2.1 Analog PWM: the Naturally Sampled Implementation</a:t>
            </a:r>
            <a:endParaRPr lang="zh-CN" altLang="en-US" sz="2400" b="1" dirty="0">
              <a:solidFill>
                <a:srgbClr val="007900"/>
              </a:solidFill>
              <a:latin typeface="Arial" panose="020B0604020202020204" pitchFamily="34" charset="0"/>
            </a:endParaRPr>
          </a:p>
        </p:txBody>
      </p:sp>
      <p:sp>
        <p:nvSpPr>
          <p:cNvPr id="11" name="矩形 10"/>
          <p:cNvSpPr/>
          <p:nvPr/>
        </p:nvSpPr>
        <p:spPr>
          <a:xfrm>
            <a:off x="3969" y="114004"/>
            <a:ext cx="269776" cy="578693"/>
          </a:xfrm>
          <a:prstGeom prst="rect">
            <a:avLst/>
          </a:prstGeom>
          <a:solidFill>
            <a:srgbClr val="007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7900"/>
              </a:solidFill>
            </a:endParaRPr>
          </a:p>
        </p:txBody>
      </p:sp>
      <p:pic>
        <p:nvPicPr>
          <p:cNvPr id="2" name="图片 1"/>
          <p:cNvPicPr>
            <a:picLocks noChangeAspect="1"/>
          </p:cNvPicPr>
          <p:nvPr/>
        </p:nvPicPr>
        <p:blipFill>
          <a:blip r:embed="rId3"/>
          <a:stretch>
            <a:fillRect/>
          </a:stretch>
        </p:blipFill>
        <p:spPr>
          <a:xfrm>
            <a:off x="420333" y="1012031"/>
            <a:ext cx="5540301" cy="6015816"/>
          </a:xfrm>
          <a:prstGeom prst="rect">
            <a:avLst/>
          </a:prstGeom>
        </p:spPr>
      </p:pic>
      <p:sp>
        <p:nvSpPr>
          <p:cNvPr id="3" name="矩形 2"/>
          <p:cNvSpPr/>
          <p:nvPr/>
        </p:nvSpPr>
        <p:spPr>
          <a:xfrm>
            <a:off x="5924710" y="3017488"/>
            <a:ext cx="6403975" cy="1938992"/>
          </a:xfrm>
          <a:prstGeom prst="rect">
            <a:avLst/>
          </a:prstGeom>
          <a:ln w="22225" cap="rnd" cmpd="dbl">
            <a:solidFill>
              <a:srgbClr val="00B050"/>
            </a:solidFill>
            <a:prstDash val="solid"/>
          </a:ln>
        </p:spPr>
        <p:txBody>
          <a:bodyPr wrap="square">
            <a:spAutoFit/>
          </a:bodyPr>
          <a:lstStyle/>
          <a:p>
            <a:r>
              <a:rPr lang="zh-CN" altLang="en-US" sz="2000" dirty="0">
                <a:solidFill>
                  <a:srgbClr val="FF0000"/>
                </a:solidFill>
                <a:latin typeface="微软雅黑" panose="020B0503020204020204" pitchFamily="34" charset="-122"/>
                <a:ea typeface="微软雅黑" panose="020B0503020204020204" pitchFamily="34" charset="-122"/>
              </a:rPr>
              <a:t>Analog implementation of a PWM modulator</a:t>
            </a:r>
            <a:r>
              <a:rPr lang="zh-CN" altLang="en-US" sz="2000" dirty="0">
                <a:latin typeface="微软雅黑" panose="020B0503020204020204" pitchFamily="34" charset="-122"/>
                <a:ea typeface="微软雅黑" panose="020B0503020204020204" pitchFamily="34" charset="-122"/>
              </a:rPr>
              <a:t>. The analog comparator determines the state of the switches by comparing the carrier signal c(t) and the modulating signal m(t). The figure shows the logic state of each switch and the resulting inverter voltage. No dead-time is considered.</a:t>
            </a:r>
          </a:p>
        </p:txBody>
      </p:sp>
    </p:spTree>
    <p:extLst>
      <p:ext uri="{BB962C8B-B14F-4D97-AF65-F5344CB8AC3E}">
        <p14:creationId xmlns:p14="http://schemas.microsoft.com/office/powerpoint/2010/main" val="1401428079"/>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5924710" y="7205664"/>
            <a:ext cx="193968" cy="388055"/>
          </a:xfrm>
          <a:prstGeom prst="rect">
            <a:avLst/>
          </a:prstGeom>
          <a:noFill/>
        </p:spPr>
        <p:txBody>
          <a:bodyPr wrap="none" lIns="96030" tIns="48015" rIns="96030" bIns="48015" rtlCol="0">
            <a:spAutoFit/>
          </a:bodyPr>
          <a:lstStyle/>
          <a:p>
            <a:endParaRPr lang="en-US" dirty="0"/>
          </a:p>
        </p:txBody>
      </p:sp>
      <p:sp>
        <p:nvSpPr>
          <p:cNvPr id="4" name="灯片编号占位符 3"/>
          <p:cNvSpPr>
            <a:spLocks noGrp="1"/>
          </p:cNvSpPr>
          <p:nvPr>
            <p:ph type="sldNum" sz="quarter" idx="10"/>
          </p:nvPr>
        </p:nvSpPr>
        <p:spPr/>
        <p:txBody>
          <a:bodyPr/>
          <a:lstStyle/>
          <a:p>
            <a:fld id="{C828D3FC-A0B5-43DE-98B8-D1D2A830C5C7}" type="slidenum">
              <a:rPr lang="en-US" smtClean="0"/>
              <a:pPr/>
              <a:t>14</a:t>
            </a:fld>
            <a:endParaRPr lang="en-US" dirty="0"/>
          </a:p>
        </p:txBody>
      </p:sp>
      <p:sp>
        <p:nvSpPr>
          <p:cNvPr id="10" name="矩形 46"/>
          <p:cNvSpPr>
            <a:spLocks noChangeArrowheads="1"/>
          </p:cNvSpPr>
          <p:nvPr/>
        </p:nvSpPr>
        <p:spPr bwMode="auto">
          <a:xfrm>
            <a:off x="255489" y="172519"/>
            <a:ext cx="9303568" cy="46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buNone/>
            </a:pPr>
            <a:r>
              <a:rPr lang="en-US" altLang="zh-CN" sz="2400" b="1" dirty="0">
                <a:solidFill>
                  <a:srgbClr val="007900"/>
                </a:solidFill>
              </a:rPr>
              <a:t>2.2.1 Analog PWM: the Naturally Sampled Implementation</a:t>
            </a:r>
            <a:endParaRPr lang="zh-CN" altLang="en-US" sz="2400" b="1" dirty="0">
              <a:solidFill>
                <a:srgbClr val="007900"/>
              </a:solidFill>
              <a:latin typeface="Arial" panose="020B0604020202020204" pitchFamily="34" charset="0"/>
            </a:endParaRPr>
          </a:p>
        </p:txBody>
      </p:sp>
      <p:sp>
        <p:nvSpPr>
          <p:cNvPr id="11" name="矩形 10"/>
          <p:cNvSpPr/>
          <p:nvPr/>
        </p:nvSpPr>
        <p:spPr>
          <a:xfrm>
            <a:off x="3969" y="114004"/>
            <a:ext cx="269776" cy="578693"/>
          </a:xfrm>
          <a:prstGeom prst="rect">
            <a:avLst/>
          </a:prstGeom>
          <a:solidFill>
            <a:srgbClr val="007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7900"/>
              </a:solidFill>
            </a:endParaRPr>
          </a:p>
        </p:txBody>
      </p:sp>
      <p:pic>
        <p:nvPicPr>
          <p:cNvPr id="2" name="图片 1"/>
          <p:cNvPicPr>
            <a:picLocks noChangeAspect="1"/>
          </p:cNvPicPr>
          <p:nvPr/>
        </p:nvPicPr>
        <p:blipFill>
          <a:blip r:embed="rId3"/>
          <a:stretch>
            <a:fillRect/>
          </a:stretch>
        </p:blipFill>
        <p:spPr>
          <a:xfrm>
            <a:off x="7014369" y="1661634"/>
            <a:ext cx="4233679" cy="805717"/>
          </a:xfrm>
          <a:prstGeom prst="rect">
            <a:avLst/>
          </a:prstGeom>
        </p:spPr>
      </p:pic>
      <p:sp>
        <p:nvSpPr>
          <p:cNvPr id="3" name="矩形 2"/>
          <p:cNvSpPr/>
          <p:nvPr/>
        </p:nvSpPr>
        <p:spPr>
          <a:xfrm>
            <a:off x="762794" y="1545431"/>
            <a:ext cx="6403975" cy="646331"/>
          </a:xfrm>
          <a:prstGeom prst="rect">
            <a:avLst/>
          </a:prstGeom>
        </p:spPr>
        <p:txBody>
          <a:bodyPr wrap="square">
            <a:spAutoFit/>
          </a:bodyPr>
          <a:lstStyle/>
          <a:p>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I</a:t>
            </a:r>
            <a:r>
              <a:rPr lang="zh-CN" altLang="en-US" dirty="0">
                <a:latin typeface="微软雅黑" panose="020B0503020204020204" pitchFamily="34" charset="-122"/>
                <a:ea typeface="微软雅黑" panose="020B0503020204020204" pitchFamily="34" charset="-122"/>
              </a:rPr>
              <a:t>n each modulation period, where a constant m is assumed, the equation holds</a:t>
            </a:r>
            <a:r>
              <a:rPr lang="en-US" altLang="zh-CN" dirty="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4"/>
          <a:stretch>
            <a:fillRect/>
          </a:stretch>
        </p:blipFill>
        <p:spPr>
          <a:xfrm>
            <a:off x="135553" y="2716972"/>
            <a:ext cx="6829425" cy="3752850"/>
          </a:xfrm>
          <a:prstGeom prst="rect">
            <a:avLst/>
          </a:prstGeom>
        </p:spPr>
      </p:pic>
      <p:sp>
        <p:nvSpPr>
          <p:cNvPr id="7" name="矩形 6"/>
          <p:cNvSpPr/>
          <p:nvPr/>
        </p:nvSpPr>
        <p:spPr>
          <a:xfrm>
            <a:off x="7115382" y="3526631"/>
            <a:ext cx="5002391" cy="2862322"/>
          </a:xfrm>
          <a:prstGeom prst="rect">
            <a:avLst/>
          </a:prstGeom>
          <a:ln>
            <a:solidFill>
              <a:schemeClr val="accent1"/>
            </a:solidFill>
          </a:ln>
        </p:spPr>
        <p:txBody>
          <a:bodyPr wrap="square">
            <a:spAutoFit/>
          </a:bodyPr>
          <a:lstStyle/>
          <a:p>
            <a:r>
              <a:rPr lang="zh-CN" altLang="en-US" dirty="0">
                <a:solidFill>
                  <a:srgbClr val="FF0000"/>
                </a:solidFill>
                <a:latin typeface="微软雅黑" panose="020B0503020204020204" pitchFamily="34" charset="-122"/>
                <a:ea typeface="微软雅黑" panose="020B0503020204020204" pitchFamily="34" charset="-122"/>
              </a:rPr>
              <a:t>Example of PWM </a:t>
            </a:r>
            <a:r>
              <a:rPr lang="zh-CN" altLang="en-US" dirty="0" smtClean="0">
                <a:solidFill>
                  <a:srgbClr val="FF0000"/>
                </a:solidFill>
                <a:latin typeface="微软雅黑" panose="020B0503020204020204" pitchFamily="34" charset="-122"/>
                <a:ea typeface="微软雅黑" panose="020B0503020204020204" pitchFamily="34" charset="-122"/>
              </a:rPr>
              <a:t>application to the VSI. </a:t>
            </a:r>
            <a:r>
              <a:rPr lang="zh-CN" altLang="en-US" dirty="0">
                <a:latin typeface="微软雅黑" panose="020B0503020204020204" pitchFamily="34" charset="-122"/>
                <a:ea typeface="微软雅黑" panose="020B0503020204020204" pitchFamily="34" charset="-122"/>
              </a:rPr>
              <a:t>The instantaneous load </a:t>
            </a:r>
            <a:r>
              <a:rPr lang="zh-CN" altLang="en-US" dirty="0" smtClean="0">
                <a:latin typeface="微软雅黑" panose="020B0503020204020204" pitchFamily="34" charset="-122"/>
                <a:ea typeface="微软雅黑" panose="020B0503020204020204" pitchFamily="34" charset="-122"/>
              </a:rPr>
              <a:t>voltage </a:t>
            </a:r>
            <a:r>
              <a:rPr lang="zh-CN" altLang="en-US" i="1" dirty="0" smtClean="0">
                <a:latin typeface="微软雅黑" panose="020B0503020204020204" pitchFamily="34" charset="-122"/>
                <a:ea typeface="微软雅黑" panose="020B0503020204020204" pitchFamily="34" charset="-122"/>
              </a:rPr>
              <a:t>V </a:t>
            </a:r>
            <a:r>
              <a:rPr lang="zh-CN" altLang="en-US" i="1" baseline="-25000" dirty="0">
                <a:latin typeface="微软雅黑" panose="020B0503020204020204" pitchFamily="34" charset="-122"/>
                <a:ea typeface="微软雅黑" panose="020B0503020204020204" pitchFamily="34" charset="-122"/>
              </a:rPr>
              <a:t>OC</a:t>
            </a:r>
            <a:r>
              <a:rPr lang="zh-CN" altLang="en-US" i="1" dirty="0">
                <a:latin typeface="微软雅黑" panose="020B0503020204020204" pitchFamily="34" charset="-122"/>
                <a:ea typeface="微软雅黑" panose="020B0503020204020204" pitchFamily="34" charset="-122"/>
              </a:rPr>
              <a:t> (t) </a:t>
            </a:r>
            <a:r>
              <a:rPr lang="zh-CN" altLang="en-US" dirty="0">
                <a:latin typeface="微软雅黑" panose="020B0503020204020204" pitchFamily="34" charset="-122"/>
                <a:ea typeface="微软雅黑" panose="020B0503020204020204" pitchFamily="34" charset="-122"/>
              </a:rPr>
              <a:t>is demodulated by the low-pass filter action of the inverter load. The resulting load current </a:t>
            </a:r>
            <a:endParaRPr lang="en-US" altLang="zh-CN" dirty="0" smtClean="0">
              <a:latin typeface="微软雅黑" panose="020B0503020204020204" pitchFamily="34" charset="-122"/>
              <a:ea typeface="微软雅黑" panose="020B0503020204020204" pitchFamily="34" charset="-122"/>
            </a:endParaRPr>
          </a:p>
          <a:p>
            <a:r>
              <a:rPr lang="zh-CN" altLang="en-US" i="1" dirty="0" smtClean="0">
                <a:latin typeface="微软雅黑" panose="020B0503020204020204" pitchFamily="34" charset="-122"/>
                <a:ea typeface="微软雅黑" panose="020B0503020204020204" pitchFamily="34" charset="-122"/>
              </a:rPr>
              <a:t>I </a:t>
            </a:r>
            <a:r>
              <a:rPr lang="zh-CN" altLang="en-US" i="1" baseline="-25000" dirty="0">
                <a:latin typeface="微软雅黑" panose="020B0503020204020204" pitchFamily="34" charset="-122"/>
                <a:ea typeface="微软雅黑" panose="020B0503020204020204" pitchFamily="34" charset="-122"/>
              </a:rPr>
              <a:t>O</a:t>
            </a:r>
            <a:r>
              <a:rPr lang="zh-CN" altLang="en-US" i="1" dirty="0">
                <a:latin typeface="微软雅黑" panose="020B0503020204020204" pitchFamily="34" charset="-122"/>
                <a:ea typeface="微软雅黑" panose="020B0503020204020204" pitchFamily="34" charset="-122"/>
              </a:rPr>
              <a:t> (t</a:t>
            </a:r>
            <a:r>
              <a:rPr lang="zh-CN" altLang="en-US" i="1" dirty="0" smtClean="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has </a:t>
            </a:r>
            <a:r>
              <a:rPr lang="zh-CN" altLang="en-US" dirty="0">
                <a:latin typeface="微软雅黑" panose="020B0503020204020204" pitchFamily="34" charset="-122"/>
                <a:ea typeface="微软雅黑" panose="020B0503020204020204" pitchFamily="34" charset="-122"/>
              </a:rPr>
              <a:t>an average value, </a:t>
            </a:r>
            <a:r>
              <a:rPr lang="zh-CN" altLang="en-US" dirty="0" smtClean="0">
                <a:latin typeface="微软雅黑" panose="020B0503020204020204" pitchFamily="34" charset="-122"/>
                <a:ea typeface="微软雅黑" panose="020B0503020204020204" pitchFamily="34" charset="-122"/>
              </a:rPr>
              <a:t>whose </a:t>
            </a:r>
            <a:r>
              <a:rPr lang="zh-CN" altLang="en-US" dirty="0">
                <a:latin typeface="微软雅黑" panose="020B0503020204020204" pitchFamily="34" charset="-122"/>
                <a:ea typeface="微软雅黑" panose="020B0503020204020204" pitchFamily="34" charset="-122"/>
              </a:rPr>
              <a:t>waveform is determined by </a:t>
            </a:r>
            <a:r>
              <a:rPr lang="zh-CN" altLang="en-US" dirty="0" smtClean="0">
                <a:latin typeface="微软雅黑" panose="020B0503020204020204" pitchFamily="34" charset="-122"/>
                <a:ea typeface="微软雅黑" panose="020B0503020204020204" pitchFamily="34" charset="-122"/>
              </a:rPr>
              <a:t>the </a:t>
            </a:r>
            <a:r>
              <a:rPr lang="en-US" altLang="zh-CN" dirty="0" err="1" smtClean="0">
                <a:latin typeface="微软雅黑" panose="020B0503020204020204" pitchFamily="34" charset="-122"/>
                <a:ea typeface="微软雅黑" panose="020B0503020204020204" pitchFamily="34" charset="-122"/>
              </a:rPr>
              <a:t>i</a:t>
            </a:r>
            <a:r>
              <a:rPr lang="zh-CN" altLang="en-US" dirty="0" smtClean="0">
                <a:latin typeface="微软雅黑" panose="020B0503020204020204" pitchFamily="34" charset="-122"/>
                <a:ea typeface="微软雅黑" panose="020B0503020204020204" pitchFamily="34" charset="-122"/>
              </a:rPr>
              <a:t>nstantaneous </a:t>
            </a:r>
            <a:r>
              <a:rPr lang="zh-CN" altLang="en-US" dirty="0">
                <a:latin typeface="微软雅黑" panose="020B0503020204020204" pitchFamily="34" charset="-122"/>
                <a:ea typeface="微软雅黑" panose="020B0503020204020204" pitchFamily="34" charset="-122"/>
              </a:rPr>
              <a:t>voltage average </a:t>
            </a:r>
            <a:r>
              <a:rPr lang="zh-CN" altLang="en-US" dirty="0" smtClean="0">
                <a:latin typeface="微软雅黑" panose="020B0503020204020204" pitchFamily="34" charset="-122"/>
                <a:ea typeface="微软雅黑" panose="020B0503020204020204" pitchFamily="34" charset="-122"/>
              </a:rPr>
              <a:t>value </a:t>
            </a:r>
            <a:r>
              <a:rPr lang="zh-CN" altLang="en-US" i="1" dirty="0">
                <a:latin typeface="微软雅黑" panose="020B0503020204020204" pitchFamily="34" charset="-122"/>
                <a:ea typeface="微软雅黑" panose="020B0503020204020204" pitchFamily="34" charset="-122"/>
              </a:rPr>
              <a:t>V </a:t>
            </a:r>
            <a:r>
              <a:rPr lang="zh-CN" altLang="en-US" i="1" baseline="-25000" dirty="0">
                <a:latin typeface="微软雅黑" panose="020B0503020204020204" pitchFamily="34" charset="-122"/>
                <a:ea typeface="微软雅黑" panose="020B0503020204020204" pitchFamily="34" charset="-122"/>
              </a:rPr>
              <a:t>OC</a:t>
            </a:r>
            <a:r>
              <a:rPr lang="zh-CN" altLang="en-US" i="1" dirty="0">
                <a:latin typeface="微软雅黑" panose="020B0503020204020204" pitchFamily="34" charset="-122"/>
                <a:ea typeface="微软雅黑" panose="020B0503020204020204" pitchFamily="34" charset="-122"/>
              </a:rPr>
              <a:t> (t) </a:t>
            </a:r>
            <a:r>
              <a:rPr lang="zh-CN" altLang="en-US" dirty="0" smtClean="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and by the load voltage </a:t>
            </a:r>
            <a:r>
              <a:rPr lang="zh-CN" altLang="en-US" i="1" dirty="0">
                <a:latin typeface="微软雅黑" panose="020B0503020204020204" pitchFamily="34" charset="-122"/>
                <a:ea typeface="微软雅黑" panose="020B0503020204020204" pitchFamily="34" charset="-122"/>
              </a:rPr>
              <a:t>E </a:t>
            </a:r>
            <a:r>
              <a:rPr lang="zh-CN" altLang="en-US" i="1" baseline="-25000" dirty="0">
                <a:latin typeface="微软雅黑" panose="020B0503020204020204" pitchFamily="34" charset="-122"/>
                <a:ea typeface="微软雅黑" panose="020B0503020204020204" pitchFamily="34" charset="-122"/>
              </a:rPr>
              <a:t>S</a:t>
            </a:r>
            <a:r>
              <a:rPr lang="zh-CN" altLang="en-US" dirty="0">
                <a:latin typeface="微软雅黑" panose="020B0503020204020204" pitchFamily="34" charset="-122"/>
                <a:ea typeface="微软雅黑" panose="020B0503020204020204" pitchFamily="34" charset="-122"/>
              </a:rPr>
              <a:t> , </a:t>
            </a:r>
            <a:r>
              <a:rPr lang="zh-CN" altLang="en-US" dirty="0" smtClean="0">
                <a:latin typeface="微软雅黑" panose="020B0503020204020204" pitchFamily="34" charset="-122"/>
                <a:ea typeface="微软雅黑" panose="020B0503020204020204" pitchFamily="34" charset="-122"/>
              </a:rPr>
              <a:t>here assumed </a:t>
            </a:r>
            <a:r>
              <a:rPr lang="zh-CN" altLang="en-US" dirty="0">
                <a:latin typeface="微软雅黑" panose="020B0503020204020204" pitchFamily="34" charset="-122"/>
                <a:ea typeface="微软雅黑" panose="020B0503020204020204" pitchFamily="34" charset="-122"/>
              </a:rPr>
              <a:t>to be sinusoidal).</a:t>
            </a:r>
          </a:p>
        </p:txBody>
      </p:sp>
    </p:spTree>
    <p:extLst>
      <p:ext uri="{BB962C8B-B14F-4D97-AF65-F5344CB8AC3E}">
        <p14:creationId xmlns:p14="http://schemas.microsoft.com/office/powerpoint/2010/main" val="268887741"/>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5924710" y="7205664"/>
            <a:ext cx="193968" cy="388055"/>
          </a:xfrm>
          <a:prstGeom prst="rect">
            <a:avLst/>
          </a:prstGeom>
          <a:noFill/>
        </p:spPr>
        <p:txBody>
          <a:bodyPr wrap="none" lIns="96030" tIns="48015" rIns="96030" bIns="48015" rtlCol="0">
            <a:spAutoFit/>
          </a:bodyPr>
          <a:lstStyle/>
          <a:p>
            <a:endParaRPr lang="en-US" dirty="0"/>
          </a:p>
        </p:txBody>
      </p:sp>
      <p:sp>
        <p:nvSpPr>
          <p:cNvPr id="4" name="灯片编号占位符 3"/>
          <p:cNvSpPr>
            <a:spLocks noGrp="1"/>
          </p:cNvSpPr>
          <p:nvPr>
            <p:ph type="sldNum" sz="quarter" idx="10"/>
          </p:nvPr>
        </p:nvSpPr>
        <p:spPr/>
        <p:txBody>
          <a:bodyPr/>
          <a:lstStyle/>
          <a:p>
            <a:fld id="{C828D3FC-A0B5-43DE-98B8-D1D2A830C5C7}" type="slidenum">
              <a:rPr lang="en-US" smtClean="0"/>
              <a:pPr/>
              <a:t>15</a:t>
            </a:fld>
            <a:endParaRPr lang="en-US" dirty="0"/>
          </a:p>
        </p:txBody>
      </p:sp>
      <p:sp>
        <p:nvSpPr>
          <p:cNvPr id="10" name="矩形 46"/>
          <p:cNvSpPr>
            <a:spLocks noChangeArrowheads="1"/>
          </p:cNvSpPr>
          <p:nvPr/>
        </p:nvSpPr>
        <p:spPr bwMode="auto">
          <a:xfrm>
            <a:off x="255489" y="172519"/>
            <a:ext cx="9350826" cy="46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buNone/>
            </a:pPr>
            <a:r>
              <a:rPr lang="en-US" altLang="zh-CN" sz="2400" b="1" dirty="0">
                <a:solidFill>
                  <a:srgbClr val="007900"/>
                </a:solidFill>
              </a:rPr>
              <a:t>2.2.2 Digital PWM: the Uniformly Sampled Implementation</a:t>
            </a:r>
            <a:endParaRPr lang="zh-CN" altLang="en-US" sz="2400" b="1" dirty="0">
              <a:solidFill>
                <a:srgbClr val="007900"/>
              </a:solidFill>
              <a:latin typeface="Arial" panose="020B0604020202020204" pitchFamily="34" charset="0"/>
            </a:endParaRPr>
          </a:p>
        </p:txBody>
      </p:sp>
      <p:sp>
        <p:nvSpPr>
          <p:cNvPr id="11" name="矩形 10"/>
          <p:cNvSpPr/>
          <p:nvPr/>
        </p:nvSpPr>
        <p:spPr>
          <a:xfrm>
            <a:off x="3969" y="114004"/>
            <a:ext cx="269776" cy="578693"/>
          </a:xfrm>
          <a:prstGeom prst="rect">
            <a:avLst/>
          </a:prstGeom>
          <a:solidFill>
            <a:srgbClr val="007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7900"/>
              </a:solidFill>
            </a:endParaRPr>
          </a:p>
        </p:txBody>
      </p:sp>
      <p:pic>
        <p:nvPicPr>
          <p:cNvPr id="2" name="图片 1"/>
          <p:cNvPicPr>
            <a:picLocks noChangeAspect="1"/>
          </p:cNvPicPr>
          <p:nvPr/>
        </p:nvPicPr>
        <p:blipFill>
          <a:blip r:embed="rId3"/>
          <a:stretch>
            <a:fillRect/>
          </a:stretch>
        </p:blipFill>
        <p:spPr>
          <a:xfrm>
            <a:off x="1680369" y="1764506"/>
            <a:ext cx="9324975" cy="4048125"/>
          </a:xfrm>
          <a:prstGeom prst="rect">
            <a:avLst/>
          </a:prstGeom>
        </p:spPr>
      </p:pic>
    </p:spTree>
    <p:extLst>
      <p:ext uri="{BB962C8B-B14F-4D97-AF65-F5344CB8AC3E}">
        <p14:creationId xmlns:p14="http://schemas.microsoft.com/office/powerpoint/2010/main" val="3466845597"/>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5924710" y="7205664"/>
            <a:ext cx="193968" cy="388055"/>
          </a:xfrm>
          <a:prstGeom prst="rect">
            <a:avLst/>
          </a:prstGeom>
          <a:noFill/>
        </p:spPr>
        <p:txBody>
          <a:bodyPr wrap="none" lIns="96030" tIns="48015" rIns="96030" bIns="48015" rtlCol="0">
            <a:spAutoFit/>
          </a:bodyPr>
          <a:lstStyle/>
          <a:p>
            <a:endParaRPr lang="en-US" dirty="0"/>
          </a:p>
        </p:txBody>
      </p:sp>
      <p:sp>
        <p:nvSpPr>
          <p:cNvPr id="4" name="灯片编号占位符 3"/>
          <p:cNvSpPr>
            <a:spLocks noGrp="1"/>
          </p:cNvSpPr>
          <p:nvPr>
            <p:ph type="sldNum" sz="quarter" idx="10"/>
          </p:nvPr>
        </p:nvSpPr>
        <p:spPr/>
        <p:txBody>
          <a:bodyPr/>
          <a:lstStyle/>
          <a:p>
            <a:fld id="{C828D3FC-A0B5-43DE-98B8-D1D2A830C5C7}" type="slidenum">
              <a:rPr lang="en-US" smtClean="0"/>
              <a:pPr/>
              <a:t>16</a:t>
            </a:fld>
            <a:endParaRPr lang="en-US" dirty="0"/>
          </a:p>
        </p:txBody>
      </p:sp>
      <p:sp>
        <p:nvSpPr>
          <p:cNvPr id="10" name="矩形 46"/>
          <p:cNvSpPr>
            <a:spLocks noChangeArrowheads="1"/>
          </p:cNvSpPr>
          <p:nvPr/>
        </p:nvSpPr>
        <p:spPr bwMode="auto">
          <a:xfrm>
            <a:off x="255489" y="172519"/>
            <a:ext cx="9350826" cy="46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buNone/>
            </a:pPr>
            <a:r>
              <a:rPr lang="en-US" altLang="zh-CN" sz="2400" b="1" dirty="0">
                <a:solidFill>
                  <a:srgbClr val="007900"/>
                </a:solidFill>
              </a:rPr>
              <a:t>2.2.2 Digital PWM: the Uniformly Sampled Implementation</a:t>
            </a:r>
            <a:endParaRPr lang="zh-CN" altLang="en-US" sz="2400" b="1" dirty="0">
              <a:solidFill>
                <a:srgbClr val="007900"/>
              </a:solidFill>
              <a:latin typeface="Arial" panose="020B0604020202020204" pitchFamily="34" charset="0"/>
            </a:endParaRPr>
          </a:p>
        </p:txBody>
      </p:sp>
      <p:sp>
        <p:nvSpPr>
          <p:cNvPr id="11" name="矩形 10"/>
          <p:cNvSpPr/>
          <p:nvPr/>
        </p:nvSpPr>
        <p:spPr>
          <a:xfrm>
            <a:off x="3969" y="114004"/>
            <a:ext cx="269776" cy="578693"/>
          </a:xfrm>
          <a:prstGeom prst="rect">
            <a:avLst/>
          </a:prstGeom>
          <a:solidFill>
            <a:srgbClr val="007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7900"/>
              </a:solidFill>
            </a:endParaRPr>
          </a:p>
        </p:txBody>
      </p:sp>
      <p:pic>
        <p:nvPicPr>
          <p:cNvPr id="3" name="图片 2"/>
          <p:cNvPicPr>
            <a:picLocks noChangeAspect="1"/>
          </p:cNvPicPr>
          <p:nvPr/>
        </p:nvPicPr>
        <p:blipFill>
          <a:blip r:embed="rId3"/>
          <a:stretch>
            <a:fillRect/>
          </a:stretch>
        </p:blipFill>
        <p:spPr>
          <a:xfrm>
            <a:off x="1645334" y="1012031"/>
            <a:ext cx="9560035" cy="4495800"/>
          </a:xfrm>
          <a:prstGeom prst="rect">
            <a:avLst/>
          </a:prstGeom>
        </p:spPr>
      </p:pic>
      <p:sp>
        <p:nvSpPr>
          <p:cNvPr id="5" name="矩形 4"/>
          <p:cNvSpPr/>
          <p:nvPr/>
        </p:nvSpPr>
        <p:spPr>
          <a:xfrm>
            <a:off x="1451769" y="5602902"/>
            <a:ext cx="10440635" cy="1200329"/>
          </a:xfrm>
          <a:prstGeom prst="rect">
            <a:avLst/>
          </a:prstGeom>
        </p:spPr>
        <p:txBody>
          <a:bodyPr wrap="square">
            <a:spAutoFit/>
          </a:bodyPr>
          <a:lstStyle/>
          <a:p>
            <a:r>
              <a:rPr lang="zh-CN" altLang="en-US" dirty="0" smtClean="0">
                <a:solidFill>
                  <a:srgbClr val="FF0000"/>
                </a:solidFill>
                <a:latin typeface="微软雅黑" panose="020B0503020204020204" pitchFamily="34" charset="-122"/>
                <a:ea typeface="微软雅黑" panose="020B0503020204020204" pitchFamily="34" charset="-122"/>
              </a:rPr>
              <a:t>Simplified organization of a digital pulse width modulator. </a:t>
            </a:r>
            <a:r>
              <a:rPr lang="zh-CN" altLang="en-US" dirty="0" smtClean="0">
                <a:latin typeface="微软雅黑" panose="020B0503020204020204" pitchFamily="34" charset="-122"/>
                <a:ea typeface="微软雅黑" panose="020B0503020204020204" pitchFamily="34" charset="-122"/>
              </a:rPr>
              <a:t>The binary comparator triggers an </a:t>
            </a:r>
            <a:r>
              <a:rPr lang="zh-CN" altLang="en-US" dirty="0">
                <a:latin typeface="微软雅黑" panose="020B0503020204020204" pitchFamily="34" charset="-122"/>
                <a:ea typeface="微软雅黑" panose="020B0503020204020204" pitchFamily="34" charset="-122"/>
              </a:rPr>
              <a:t>interrupt request for the microprocessor any time the binary counter value is equal to the </a:t>
            </a:r>
            <a:r>
              <a:rPr lang="zh-CN" altLang="en-US" dirty="0" smtClean="0">
                <a:latin typeface="微软雅黑" panose="020B0503020204020204" pitchFamily="34" charset="-122"/>
                <a:ea typeface="微软雅黑" panose="020B0503020204020204" pitchFamily="34" charset="-122"/>
              </a:rPr>
              <a:t>programmed duty</a:t>
            </a:r>
            <a:r>
              <a:rPr lang="zh-CN" altLang="en-US" dirty="0">
                <a:latin typeface="微软雅黑" panose="020B0503020204020204" pitchFamily="34" charset="-122"/>
                <a:ea typeface="微软雅黑" panose="020B0503020204020204" pitchFamily="34" charset="-122"/>
              </a:rPr>
              <a:t>-cycle (match condition). At the beginning of the counting period, the gate signal is set to high </a:t>
            </a:r>
            <a:r>
              <a:rPr lang="zh-CN" altLang="en-US" dirty="0" smtClean="0">
                <a:latin typeface="微软雅黑" panose="020B0503020204020204" pitchFamily="34" charset="-122"/>
                <a:ea typeface="微软雅黑" panose="020B0503020204020204" pitchFamily="34" charset="-122"/>
              </a:rPr>
              <a:t>and goes </a:t>
            </a:r>
            <a:r>
              <a:rPr lang="zh-CN" altLang="en-US" dirty="0">
                <a:latin typeface="微软雅黑" panose="020B0503020204020204" pitchFamily="34" charset="-122"/>
                <a:ea typeface="微软雅黑" panose="020B0503020204020204" pitchFamily="34" charset="-122"/>
              </a:rPr>
              <a:t>low at the match condition occurrence.</a:t>
            </a:r>
          </a:p>
        </p:txBody>
      </p:sp>
    </p:spTree>
    <p:extLst>
      <p:ext uri="{BB962C8B-B14F-4D97-AF65-F5344CB8AC3E}">
        <p14:creationId xmlns:p14="http://schemas.microsoft.com/office/powerpoint/2010/main" val="30656346"/>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5924710" y="7205664"/>
            <a:ext cx="193968" cy="388055"/>
          </a:xfrm>
          <a:prstGeom prst="rect">
            <a:avLst/>
          </a:prstGeom>
          <a:noFill/>
        </p:spPr>
        <p:txBody>
          <a:bodyPr wrap="none" lIns="96030" tIns="48015" rIns="96030" bIns="48015" rtlCol="0">
            <a:spAutoFit/>
          </a:bodyPr>
          <a:lstStyle/>
          <a:p>
            <a:endParaRPr lang="en-US" dirty="0"/>
          </a:p>
        </p:txBody>
      </p:sp>
      <p:sp>
        <p:nvSpPr>
          <p:cNvPr id="4" name="灯片编号占位符 3"/>
          <p:cNvSpPr>
            <a:spLocks noGrp="1"/>
          </p:cNvSpPr>
          <p:nvPr>
            <p:ph type="sldNum" sz="quarter" idx="10"/>
          </p:nvPr>
        </p:nvSpPr>
        <p:spPr/>
        <p:txBody>
          <a:bodyPr/>
          <a:lstStyle/>
          <a:p>
            <a:fld id="{C828D3FC-A0B5-43DE-98B8-D1D2A830C5C7}" type="slidenum">
              <a:rPr lang="en-US" smtClean="0"/>
              <a:pPr/>
              <a:t>17</a:t>
            </a:fld>
            <a:endParaRPr lang="en-US" dirty="0"/>
          </a:p>
        </p:txBody>
      </p:sp>
      <p:sp>
        <p:nvSpPr>
          <p:cNvPr id="10" name="矩形 46"/>
          <p:cNvSpPr>
            <a:spLocks noChangeArrowheads="1"/>
          </p:cNvSpPr>
          <p:nvPr/>
        </p:nvSpPr>
        <p:spPr bwMode="auto">
          <a:xfrm>
            <a:off x="255489" y="172519"/>
            <a:ext cx="9350826" cy="46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buNone/>
            </a:pPr>
            <a:r>
              <a:rPr lang="en-US" altLang="zh-CN" sz="2400" b="1" dirty="0">
                <a:solidFill>
                  <a:srgbClr val="007900"/>
                </a:solidFill>
              </a:rPr>
              <a:t>2.2.2 Digital PWM: the Uniformly Sampled Implementation</a:t>
            </a:r>
            <a:endParaRPr lang="zh-CN" altLang="en-US" sz="2400" b="1" dirty="0">
              <a:solidFill>
                <a:srgbClr val="007900"/>
              </a:solidFill>
              <a:latin typeface="Arial" panose="020B0604020202020204" pitchFamily="34" charset="0"/>
            </a:endParaRPr>
          </a:p>
        </p:txBody>
      </p:sp>
      <p:sp>
        <p:nvSpPr>
          <p:cNvPr id="11" name="矩形 10"/>
          <p:cNvSpPr/>
          <p:nvPr/>
        </p:nvSpPr>
        <p:spPr>
          <a:xfrm>
            <a:off x="3969" y="114004"/>
            <a:ext cx="269776" cy="578693"/>
          </a:xfrm>
          <a:prstGeom prst="rect">
            <a:avLst/>
          </a:prstGeom>
          <a:solidFill>
            <a:srgbClr val="007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7900"/>
              </a:solidFill>
            </a:endParaRPr>
          </a:p>
        </p:txBody>
      </p:sp>
      <p:pic>
        <p:nvPicPr>
          <p:cNvPr id="5" name="图片 4"/>
          <p:cNvPicPr>
            <a:picLocks noChangeAspect="1"/>
          </p:cNvPicPr>
          <p:nvPr/>
        </p:nvPicPr>
        <p:blipFill>
          <a:blip r:embed="rId3"/>
          <a:stretch>
            <a:fillRect/>
          </a:stretch>
        </p:blipFill>
        <p:spPr>
          <a:xfrm>
            <a:off x="1146969" y="1048762"/>
            <a:ext cx="10696937" cy="5068669"/>
          </a:xfrm>
          <a:prstGeom prst="rect">
            <a:avLst/>
          </a:prstGeom>
        </p:spPr>
      </p:pic>
      <p:sp>
        <p:nvSpPr>
          <p:cNvPr id="7" name="矩形 6"/>
          <p:cNvSpPr/>
          <p:nvPr/>
        </p:nvSpPr>
        <p:spPr>
          <a:xfrm>
            <a:off x="1604169" y="6156900"/>
            <a:ext cx="10363200" cy="646331"/>
          </a:xfrm>
          <a:prstGeom prst="rect">
            <a:avLst/>
          </a:prstGeom>
        </p:spPr>
        <p:txBody>
          <a:bodyPr wrap="square">
            <a:spAutoFit/>
          </a:bodyPr>
          <a:lstStyle/>
          <a:p>
            <a:r>
              <a:rPr lang="zh-CN" altLang="en-US" dirty="0">
                <a:latin typeface="微软雅黑" panose="020B0503020204020204" pitchFamily="34" charset="-122"/>
                <a:ea typeface="微软雅黑" panose="020B0503020204020204" pitchFamily="34" charset="-122"/>
              </a:rPr>
              <a:t> Uniformly sampled PWM with single update mode: </a:t>
            </a:r>
            <a:r>
              <a:rPr lang="zh-CN" altLang="en-US" dirty="0">
                <a:solidFill>
                  <a:srgbClr val="FF0000"/>
                </a:solidFill>
                <a:latin typeface="微软雅黑" panose="020B0503020204020204" pitchFamily="34" charset="-122"/>
                <a:ea typeface="微软雅黑" panose="020B0503020204020204" pitchFamily="34" charset="-122"/>
              </a:rPr>
              <a:t>(a)</a:t>
            </a:r>
            <a:r>
              <a:rPr lang="zh-CN" altLang="en-US" dirty="0">
                <a:latin typeface="微软雅黑" panose="020B0503020204020204" pitchFamily="34" charset="-122"/>
                <a:ea typeface="微软雅黑" panose="020B0503020204020204" pitchFamily="34" charset="-122"/>
              </a:rPr>
              <a:t> general block diagram, </a:t>
            </a:r>
            <a:endParaRPr lang="en-US" altLang="zh-CN" dirty="0" smtClean="0">
              <a:latin typeface="微软雅黑" panose="020B0503020204020204" pitchFamily="34" charset="-122"/>
              <a:ea typeface="微软雅黑" panose="020B0503020204020204" pitchFamily="34" charset="-122"/>
            </a:endParaRPr>
          </a:p>
          <a:p>
            <a:r>
              <a:rPr lang="zh-CN" altLang="en-US" dirty="0" smtClean="0">
                <a:solidFill>
                  <a:srgbClr val="FF0000"/>
                </a:solidFill>
                <a:latin typeface="微软雅黑" panose="020B0503020204020204" pitchFamily="34" charset="-122"/>
                <a:ea typeface="微软雅黑" panose="020B0503020204020204" pitchFamily="34" charset="-122"/>
              </a:rPr>
              <a:t>(</a:t>
            </a:r>
            <a:r>
              <a:rPr lang="zh-CN" altLang="en-US" dirty="0">
                <a:solidFill>
                  <a:srgbClr val="FF0000"/>
                </a:solidFill>
                <a:latin typeface="微软雅黑" panose="020B0503020204020204" pitchFamily="34" charset="-122"/>
                <a:ea typeface="微软雅黑" panose="020B0503020204020204" pitchFamily="34" charset="-122"/>
              </a:rPr>
              <a:t>b</a:t>
            </a:r>
            <a:r>
              <a:rPr lang="zh-CN" altLang="en-US" dirty="0" smtClean="0">
                <a:solidFill>
                  <a:srgbClr val="FF0000"/>
                </a:solidFill>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trailing</a:t>
            </a:r>
            <a:r>
              <a:rPr lang="zh-CN" altLang="en-US" dirty="0">
                <a:latin typeface="微软雅黑" panose="020B0503020204020204" pitchFamily="34" charset="-122"/>
                <a:ea typeface="微软雅黑" panose="020B0503020204020204" pitchFamily="34" charset="-122"/>
              </a:rPr>
              <a:t>-edge modulation, </a:t>
            </a:r>
            <a:r>
              <a:rPr lang="zh-CN" altLang="en-US" dirty="0">
                <a:solidFill>
                  <a:srgbClr val="FF0000"/>
                </a:solidFill>
                <a:latin typeface="微软雅黑" panose="020B0503020204020204" pitchFamily="34" charset="-122"/>
                <a:ea typeface="微软雅黑" panose="020B0503020204020204" pitchFamily="34" charset="-122"/>
              </a:rPr>
              <a:t>(c) </a:t>
            </a:r>
            <a:r>
              <a:rPr lang="zh-CN" altLang="en-US" dirty="0">
                <a:latin typeface="微软雅黑" panose="020B0503020204020204" pitchFamily="34" charset="-122"/>
                <a:ea typeface="微软雅黑" panose="020B0503020204020204" pitchFamily="34" charset="-122"/>
              </a:rPr>
              <a:t>leading-edge modulation, </a:t>
            </a:r>
            <a:r>
              <a:rPr lang="zh-CN" altLang="en-US" dirty="0">
                <a:solidFill>
                  <a:srgbClr val="FF0000"/>
                </a:solidFill>
                <a:latin typeface="微软雅黑" panose="020B0503020204020204" pitchFamily="34" charset="-122"/>
                <a:ea typeface="微软雅黑" panose="020B0503020204020204" pitchFamily="34" charset="-122"/>
              </a:rPr>
              <a:t>(d) </a:t>
            </a:r>
            <a:r>
              <a:rPr lang="zh-CN" altLang="en-US" dirty="0">
                <a:latin typeface="微软雅黑" panose="020B0503020204020204" pitchFamily="34" charset="-122"/>
                <a:ea typeface="微软雅黑" panose="020B0503020204020204" pitchFamily="34" charset="-122"/>
              </a:rPr>
              <a:t>triangular carrier modulation</a:t>
            </a:r>
          </a:p>
        </p:txBody>
      </p:sp>
    </p:spTree>
    <p:extLst>
      <p:ext uri="{BB962C8B-B14F-4D97-AF65-F5344CB8AC3E}">
        <p14:creationId xmlns:p14="http://schemas.microsoft.com/office/powerpoint/2010/main" val="104006581"/>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5924710" y="7205664"/>
            <a:ext cx="193968" cy="388055"/>
          </a:xfrm>
          <a:prstGeom prst="rect">
            <a:avLst/>
          </a:prstGeom>
          <a:noFill/>
        </p:spPr>
        <p:txBody>
          <a:bodyPr wrap="none" lIns="96030" tIns="48015" rIns="96030" bIns="48015" rtlCol="0">
            <a:spAutoFit/>
          </a:bodyPr>
          <a:lstStyle/>
          <a:p>
            <a:endParaRPr lang="en-US" dirty="0"/>
          </a:p>
        </p:txBody>
      </p:sp>
      <p:sp>
        <p:nvSpPr>
          <p:cNvPr id="4" name="灯片编号占位符 3"/>
          <p:cNvSpPr>
            <a:spLocks noGrp="1"/>
          </p:cNvSpPr>
          <p:nvPr>
            <p:ph type="sldNum" sz="quarter" idx="10"/>
          </p:nvPr>
        </p:nvSpPr>
        <p:spPr/>
        <p:txBody>
          <a:bodyPr/>
          <a:lstStyle/>
          <a:p>
            <a:fld id="{C828D3FC-A0B5-43DE-98B8-D1D2A830C5C7}" type="slidenum">
              <a:rPr lang="en-US" smtClean="0"/>
              <a:pPr/>
              <a:t>18</a:t>
            </a:fld>
            <a:endParaRPr lang="en-US" dirty="0"/>
          </a:p>
        </p:txBody>
      </p:sp>
      <p:sp>
        <p:nvSpPr>
          <p:cNvPr id="10" name="矩形 46"/>
          <p:cNvSpPr>
            <a:spLocks noChangeArrowheads="1"/>
          </p:cNvSpPr>
          <p:nvPr/>
        </p:nvSpPr>
        <p:spPr bwMode="auto">
          <a:xfrm>
            <a:off x="255489" y="172519"/>
            <a:ext cx="9350826" cy="46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buNone/>
            </a:pPr>
            <a:r>
              <a:rPr lang="en-US" altLang="zh-CN" sz="2400" b="1" dirty="0">
                <a:solidFill>
                  <a:srgbClr val="007900"/>
                </a:solidFill>
              </a:rPr>
              <a:t>2.2.2 Digital PWM: the Uniformly Sampled Implementation</a:t>
            </a:r>
            <a:endParaRPr lang="zh-CN" altLang="en-US" sz="2400" b="1" dirty="0">
              <a:solidFill>
                <a:srgbClr val="007900"/>
              </a:solidFill>
              <a:latin typeface="Arial" panose="020B0604020202020204" pitchFamily="34" charset="0"/>
            </a:endParaRPr>
          </a:p>
        </p:txBody>
      </p:sp>
      <p:sp>
        <p:nvSpPr>
          <p:cNvPr id="11" name="矩形 10"/>
          <p:cNvSpPr/>
          <p:nvPr/>
        </p:nvSpPr>
        <p:spPr>
          <a:xfrm>
            <a:off x="3969" y="114004"/>
            <a:ext cx="269776" cy="578693"/>
          </a:xfrm>
          <a:prstGeom prst="rect">
            <a:avLst/>
          </a:prstGeom>
          <a:solidFill>
            <a:srgbClr val="007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7900"/>
              </a:solidFill>
            </a:endParaRPr>
          </a:p>
        </p:txBody>
      </p:sp>
      <p:pic>
        <p:nvPicPr>
          <p:cNvPr id="3" name="图片 2"/>
          <p:cNvPicPr>
            <a:picLocks noChangeAspect="1"/>
          </p:cNvPicPr>
          <p:nvPr/>
        </p:nvPicPr>
        <p:blipFill>
          <a:blip r:embed="rId3"/>
          <a:stretch>
            <a:fillRect/>
          </a:stretch>
        </p:blipFill>
        <p:spPr>
          <a:xfrm>
            <a:off x="232569" y="1240631"/>
            <a:ext cx="5422900" cy="1143000"/>
          </a:xfrm>
          <a:prstGeom prst="rect">
            <a:avLst/>
          </a:prstGeom>
        </p:spPr>
      </p:pic>
      <p:pic>
        <p:nvPicPr>
          <p:cNvPr id="5" name="图片 4"/>
          <p:cNvPicPr>
            <a:picLocks noChangeAspect="1"/>
          </p:cNvPicPr>
          <p:nvPr/>
        </p:nvPicPr>
        <p:blipFill>
          <a:blip r:embed="rId4"/>
          <a:stretch>
            <a:fillRect/>
          </a:stretch>
        </p:blipFill>
        <p:spPr>
          <a:xfrm>
            <a:off x="689769" y="2537642"/>
            <a:ext cx="11818937" cy="1293789"/>
          </a:xfrm>
          <a:prstGeom prst="rect">
            <a:avLst/>
          </a:prstGeom>
        </p:spPr>
      </p:pic>
      <p:pic>
        <p:nvPicPr>
          <p:cNvPr id="7" name="图片 6"/>
          <p:cNvPicPr>
            <a:picLocks noChangeAspect="1"/>
          </p:cNvPicPr>
          <p:nvPr/>
        </p:nvPicPr>
        <p:blipFill>
          <a:blip r:embed="rId5"/>
          <a:stretch>
            <a:fillRect/>
          </a:stretch>
        </p:blipFill>
        <p:spPr>
          <a:xfrm>
            <a:off x="5337969" y="4304322"/>
            <a:ext cx="4291783" cy="1037454"/>
          </a:xfrm>
          <a:prstGeom prst="rect">
            <a:avLst/>
          </a:prstGeom>
        </p:spPr>
      </p:pic>
      <p:sp>
        <p:nvSpPr>
          <p:cNvPr id="8" name="矩形 7"/>
          <p:cNvSpPr/>
          <p:nvPr/>
        </p:nvSpPr>
        <p:spPr>
          <a:xfrm>
            <a:off x="701190" y="4638383"/>
            <a:ext cx="4296369" cy="400110"/>
          </a:xfrm>
          <a:prstGeom prst="rect">
            <a:avLst/>
          </a:prstGeom>
        </p:spPr>
        <p:txBody>
          <a:bodyPr wrap="none">
            <a:spAutoFit/>
          </a:bodyPr>
          <a:lstStyle/>
          <a:p>
            <a:r>
              <a:rPr lang="zh-CN" altLang="en-US" sz="2000" dirty="0" smtClean="0">
                <a:latin typeface="微软雅黑" panose="020B0503020204020204" pitchFamily="34" charset="-122"/>
                <a:ea typeface="微软雅黑" panose="020B0503020204020204" pitchFamily="34" charset="-122"/>
              </a:rPr>
              <a:t>the </a:t>
            </a:r>
            <a:r>
              <a:rPr lang="zh-CN" altLang="en-US" sz="2000" dirty="0">
                <a:latin typeface="微软雅黑" panose="020B0503020204020204" pitchFamily="34" charset="-122"/>
                <a:ea typeface="微软雅黑" panose="020B0503020204020204" pitchFamily="34" charset="-122"/>
              </a:rPr>
              <a:t>leading-edge </a:t>
            </a:r>
            <a:r>
              <a:rPr lang="zh-CN" altLang="en-US" sz="2000" dirty="0" smtClean="0">
                <a:latin typeface="微软雅黑" panose="020B0503020204020204" pitchFamily="34" charset="-122"/>
                <a:ea typeface="微软雅黑" panose="020B0503020204020204" pitchFamily="34" charset="-122"/>
              </a:rPr>
              <a:t>modulation</a:t>
            </a:r>
            <a:r>
              <a:rPr lang="en-US" altLang="zh-CN" sz="2000" dirty="0" smtClean="0">
                <a:latin typeface="微软雅黑" panose="020B0503020204020204" pitchFamily="34" charset="-122"/>
                <a:ea typeface="微软雅黑" panose="020B0503020204020204" pitchFamily="34" charset="-122"/>
              </a:rPr>
              <a:t>(c):</a:t>
            </a:r>
            <a:endParaRPr lang="zh-CN" altLang="en-US" sz="2000" dirty="0">
              <a:latin typeface="微软雅黑" panose="020B0503020204020204" pitchFamily="34" charset="-122"/>
              <a:ea typeface="微软雅黑" panose="020B0503020204020204" pitchFamily="34" charset="-122"/>
            </a:endParaRPr>
          </a:p>
        </p:txBody>
      </p:sp>
      <p:sp>
        <p:nvSpPr>
          <p:cNvPr id="9" name="矩形 8"/>
          <p:cNvSpPr/>
          <p:nvPr/>
        </p:nvSpPr>
        <p:spPr>
          <a:xfrm>
            <a:off x="720922" y="5627466"/>
            <a:ext cx="4769447" cy="400110"/>
          </a:xfrm>
          <a:prstGeom prst="rect">
            <a:avLst/>
          </a:prstGeom>
        </p:spPr>
        <p:txBody>
          <a:bodyPr wrap="none">
            <a:spAutoFit/>
          </a:bodyPr>
          <a:lstStyle/>
          <a:p>
            <a:r>
              <a:rPr lang="zh-CN" altLang="en-US" sz="2000" dirty="0" smtClean="0">
                <a:latin typeface="微软雅黑" panose="020B0503020204020204" pitchFamily="34" charset="-122"/>
                <a:ea typeface="微软雅黑" panose="020B0503020204020204" pitchFamily="34" charset="-122"/>
              </a:rPr>
              <a:t>the </a:t>
            </a:r>
            <a:r>
              <a:rPr lang="zh-CN" altLang="en-US" sz="2000" dirty="0">
                <a:latin typeface="微软雅黑" panose="020B0503020204020204" pitchFamily="34" charset="-122"/>
                <a:ea typeface="微软雅黑" panose="020B0503020204020204" pitchFamily="34" charset="-122"/>
              </a:rPr>
              <a:t>triangular carrier </a:t>
            </a:r>
            <a:r>
              <a:rPr lang="zh-CN" altLang="en-US" sz="2000" dirty="0" smtClean="0">
                <a:latin typeface="微软雅黑" panose="020B0503020204020204" pitchFamily="34" charset="-122"/>
                <a:ea typeface="微软雅黑" panose="020B0503020204020204" pitchFamily="34" charset="-122"/>
              </a:rPr>
              <a:t>modulation</a:t>
            </a:r>
            <a:r>
              <a:rPr lang="en-US" altLang="zh-CN" sz="2000" dirty="0" smtClean="0">
                <a:latin typeface="微软雅黑" panose="020B0503020204020204" pitchFamily="34" charset="-122"/>
                <a:ea typeface="微软雅黑" panose="020B0503020204020204" pitchFamily="34" charset="-122"/>
              </a:rPr>
              <a:t>(d):</a:t>
            </a:r>
            <a:endParaRPr lang="zh-CN" altLang="en-US" sz="2000" dirty="0">
              <a:latin typeface="微软雅黑" panose="020B0503020204020204" pitchFamily="34" charset="-122"/>
              <a:ea typeface="微软雅黑" panose="020B0503020204020204" pitchFamily="34" charset="-122"/>
            </a:endParaRPr>
          </a:p>
        </p:txBody>
      </p:sp>
      <p:pic>
        <p:nvPicPr>
          <p:cNvPr id="12" name="图片 11"/>
          <p:cNvPicPr>
            <a:picLocks noChangeAspect="1"/>
          </p:cNvPicPr>
          <p:nvPr/>
        </p:nvPicPr>
        <p:blipFill>
          <a:blip r:embed="rId6"/>
          <a:stretch>
            <a:fillRect/>
          </a:stretch>
        </p:blipFill>
        <p:spPr>
          <a:xfrm>
            <a:off x="5337278" y="5417976"/>
            <a:ext cx="6782491" cy="851855"/>
          </a:xfrm>
          <a:prstGeom prst="rect">
            <a:avLst/>
          </a:prstGeom>
        </p:spPr>
      </p:pic>
    </p:spTree>
    <p:extLst>
      <p:ext uri="{BB962C8B-B14F-4D97-AF65-F5344CB8AC3E}">
        <p14:creationId xmlns:p14="http://schemas.microsoft.com/office/powerpoint/2010/main" val="1130541521"/>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5924710" y="7205664"/>
            <a:ext cx="193968" cy="388055"/>
          </a:xfrm>
          <a:prstGeom prst="rect">
            <a:avLst/>
          </a:prstGeom>
          <a:noFill/>
        </p:spPr>
        <p:txBody>
          <a:bodyPr wrap="none" lIns="96030" tIns="48015" rIns="96030" bIns="48015" rtlCol="0">
            <a:spAutoFit/>
          </a:bodyPr>
          <a:lstStyle/>
          <a:p>
            <a:endParaRPr lang="en-US" dirty="0"/>
          </a:p>
        </p:txBody>
      </p:sp>
      <p:sp>
        <p:nvSpPr>
          <p:cNvPr id="4" name="灯片编号占位符 3"/>
          <p:cNvSpPr>
            <a:spLocks noGrp="1"/>
          </p:cNvSpPr>
          <p:nvPr>
            <p:ph type="sldNum" sz="quarter" idx="10"/>
          </p:nvPr>
        </p:nvSpPr>
        <p:spPr/>
        <p:txBody>
          <a:bodyPr/>
          <a:lstStyle/>
          <a:p>
            <a:fld id="{C828D3FC-A0B5-43DE-98B8-D1D2A830C5C7}" type="slidenum">
              <a:rPr lang="en-US" smtClean="0"/>
              <a:pPr/>
              <a:t>19</a:t>
            </a:fld>
            <a:endParaRPr lang="en-US" dirty="0"/>
          </a:p>
        </p:txBody>
      </p:sp>
      <p:sp>
        <p:nvSpPr>
          <p:cNvPr id="10" name="矩形 46"/>
          <p:cNvSpPr>
            <a:spLocks noChangeArrowheads="1"/>
          </p:cNvSpPr>
          <p:nvPr/>
        </p:nvSpPr>
        <p:spPr bwMode="auto">
          <a:xfrm>
            <a:off x="255489" y="172519"/>
            <a:ext cx="8247703" cy="46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buNone/>
            </a:pPr>
            <a:r>
              <a:rPr lang="en-US" altLang="zh-CN" sz="2400" b="1" dirty="0">
                <a:solidFill>
                  <a:srgbClr val="007900"/>
                </a:solidFill>
              </a:rPr>
              <a:t>2.2.3 Single Update and Double Update PWM Mode</a:t>
            </a:r>
            <a:endParaRPr lang="zh-CN" altLang="en-US" sz="2400" b="1" dirty="0">
              <a:solidFill>
                <a:srgbClr val="007900"/>
              </a:solidFill>
              <a:latin typeface="Arial" panose="020B0604020202020204" pitchFamily="34" charset="0"/>
            </a:endParaRPr>
          </a:p>
        </p:txBody>
      </p:sp>
      <p:sp>
        <p:nvSpPr>
          <p:cNvPr id="11" name="矩形 10"/>
          <p:cNvSpPr/>
          <p:nvPr/>
        </p:nvSpPr>
        <p:spPr>
          <a:xfrm>
            <a:off x="3969" y="114004"/>
            <a:ext cx="269776" cy="578693"/>
          </a:xfrm>
          <a:prstGeom prst="rect">
            <a:avLst/>
          </a:prstGeom>
          <a:solidFill>
            <a:srgbClr val="007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7900"/>
              </a:solidFill>
            </a:endParaRPr>
          </a:p>
        </p:txBody>
      </p:sp>
      <p:pic>
        <p:nvPicPr>
          <p:cNvPr id="2" name="图片 1"/>
          <p:cNvPicPr>
            <a:picLocks noChangeAspect="1"/>
          </p:cNvPicPr>
          <p:nvPr/>
        </p:nvPicPr>
        <p:blipFill>
          <a:blip r:embed="rId3"/>
          <a:stretch>
            <a:fillRect/>
          </a:stretch>
        </p:blipFill>
        <p:spPr>
          <a:xfrm>
            <a:off x="502704" y="1022708"/>
            <a:ext cx="11372211" cy="4866123"/>
          </a:xfrm>
          <a:prstGeom prst="rect">
            <a:avLst/>
          </a:prstGeom>
        </p:spPr>
      </p:pic>
      <p:sp>
        <p:nvSpPr>
          <p:cNvPr id="3" name="矩形 2"/>
          <p:cNvSpPr/>
          <p:nvPr/>
        </p:nvSpPr>
        <p:spPr>
          <a:xfrm>
            <a:off x="1223169" y="5888831"/>
            <a:ext cx="10134600" cy="923330"/>
          </a:xfrm>
          <a:prstGeom prst="rect">
            <a:avLst/>
          </a:prstGeom>
        </p:spPr>
        <p:txBody>
          <a:bodyPr wrap="square">
            <a:spAutoFit/>
          </a:bodyPr>
          <a:lstStyle/>
          <a:p>
            <a:r>
              <a:rPr lang="zh-CN" altLang="en-US" smtClean="0">
                <a:solidFill>
                  <a:srgbClr val="FF0000"/>
                </a:solidFill>
                <a:latin typeface="微软雅黑" panose="020B0503020204020204" pitchFamily="34" charset="-122"/>
                <a:ea typeface="微软雅黑" panose="020B0503020204020204" pitchFamily="34" charset="-122"/>
              </a:rPr>
              <a:t>Double </a:t>
            </a:r>
            <a:r>
              <a:rPr lang="zh-CN" altLang="en-US" dirty="0">
                <a:solidFill>
                  <a:srgbClr val="FF0000"/>
                </a:solidFill>
                <a:latin typeface="微软雅黑" panose="020B0503020204020204" pitchFamily="34" charset="-122"/>
                <a:ea typeface="微软雅黑" panose="020B0503020204020204" pitchFamily="34" charset="-122"/>
              </a:rPr>
              <a:t>update mode of operation for a digital pulse width modulator. </a:t>
            </a:r>
            <a:r>
              <a:rPr lang="zh-CN" altLang="en-US" dirty="0">
                <a:latin typeface="微软雅黑" panose="020B0503020204020204" pitchFamily="34" charset="-122"/>
                <a:ea typeface="微软雅黑" panose="020B0503020204020204" pitchFamily="34" charset="-122"/>
              </a:rPr>
              <a:t>Duty-cycle </a:t>
            </a:r>
            <a:r>
              <a:rPr lang="zh-CN" altLang="en-US" dirty="0" smtClean="0">
                <a:latin typeface="微软雅黑" panose="020B0503020204020204" pitchFamily="34" charset="-122"/>
                <a:ea typeface="微软雅黑" panose="020B0503020204020204" pitchFamily="34" charset="-122"/>
              </a:rPr>
              <a:t>update is </a:t>
            </a:r>
            <a:r>
              <a:rPr lang="zh-CN" altLang="en-US" dirty="0">
                <a:latin typeface="微软雅黑" panose="020B0503020204020204" pitchFamily="34" charset="-122"/>
                <a:ea typeface="微软雅黑" panose="020B0503020204020204" pitchFamily="34" charset="-122"/>
              </a:rPr>
              <a:t>allowed at the beginning and at a half of the modulation period. Note that the gate pulses are </a:t>
            </a:r>
            <a:r>
              <a:rPr lang="zh-CN" altLang="en-US" dirty="0" smtClean="0">
                <a:latin typeface="微软雅黑" panose="020B0503020204020204" pitchFamily="34" charset="-122"/>
                <a:ea typeface="微软雅黑" panose="020B0503020204020204" pitchFamily="34" charset="-122"/>
              </a:rPr>
              <a:t>now symmetrically </a:t>
            </a:r>
            <a:r>
              <a:rPr lang="zh-CN" altLang="en-US" dirty="0">
                <a:latin typeface="微软雅黑" panose="020B0503020204020204" pitchFamily="34" charset="-122"/>
                <a:ea typeface="微软雅黑" panose="020B0503020204020204" pitchFamily="34" charset="-122"/>
              </a:rPr>
              <a:t>allocated within the modulation period (in steady state).</a:t>
            </a:r>
          </a:p>
        </p:txBody>
      </p:sp>
    </p:spTree>
    <p:extLst>
      <p:ext uri="{BB962C8B-B14F-4D97-AF65-F5344CB8AC3E}">
        <p14:creationId xmlns:p14="http://schemas.microsoft.com/office/powerpoint/2010/main" val="2926341150"/>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689769" y="707231"/>
            <a:ext cx="11551920" cy="5486400"/>
          </a:xfrm>
          <a:prstGeom prst="rect">
            <a:avLst/>
          </a:prstGeom>
        </p:spPr>
        <p:txBody>
          <a:bodyPr>
            <a:noAutofit/>
          </a:bodyPr>
          <a:lstStyle/>
          <a:p>
            <a:pPr marL="0" lvl="1" indent="0" algn="just">
              <a:lnSpc>
                <a:spcPct val="200000"/>
              </a:lnSpc>
              <a:buNone/>
            </a:pPr>
            <a:endParaRPr lang="en-US" sz="2600" b="1" dirty="0">
              <a:solidFill>
                <a:srgbClr val="800000"/>
              </a:solidFill>
            </a:endParaRPr>
          </a:p>
          <a:p>
            <a:pPr marL="399584" lvl="1" indent="-342900">
              <a:lnSpc>
                <a:spcPct val="200000"/>
              </a:lnSpc>
              <a:buFont typeface="Wingdings" pitchFamily="2" charset="2"/>
              <a:buChar char="l"/>
            </a:pPr>
            <a:r>
              <a:rPr lang="en-US" altLang="zh-CN" sz="2600" b="1" dirty="0" smtClean="0">
                <a:solidFill>
                  <a:srgbClr val="800000"/>
                </a:solidFill>
              </a:rPr>
              <a:t>Introduction</a:t>
            </a:r>
            <a:r>
              <a:rPr lang="en-US" altLang="zh-CN" sz="2600" b="1" dirty="0">
                <a:solidFill>
                  <a:srgbClr val="800000"/>
                </a:solidFill>
              </a:rPr>
              <a:t>: Digital Control Application to </a:t>
            </a:r>
            <a:r>
              <a:rPr lang="en-US" altLang="zh-CN" sz="2600" b="1" dirty="0" smtClean="0">
                <a:solidFill>
                  <a:srgbClr val="800000"/>
                </a:solidFill>
              </a:rPr>
              <a:t>Power Electronic </a:t>
            </a:r>
            <a:r>
              <a:rPr lang="en-US" altLang="zh-CN" sz="2600" b="1" dirty="0">
                <a:solidFill>
                  <a:srgbClr val="800000"/>
                </a:solidFill>
              </a:rPr>
              <a:t>Circuits</a:t>
            </a:r>
            <a:endParaRPr lang="en-US" altLang="zh-CN" sz="2600" b="1" dirty="0" smtClean="0">
              <a:solidFill>
                <a:srgbClr val="800000"/>
              </a:solidFill>
            </a:endParaRPr>
          </a:p>
          <a:p>
            <a:pPr marL="399584" lvl="1" indent="-342900">
              <a:lnSpc>
                <a:spcPct val="200000"/>
              </a:lnSpc>
              <a:buFont typeface="Wingdings" pitchFamily="2" charset="2"/>
              <a:buChar char="l"/>
            </a:pPr>
            <a:r>
              <a:rPr lang="en-US" altLang="zh-CN" sz="2600" b="1" dirty="0">
                <a:solidFill>
                  <a:srgbClr val="FF0000"/>
                </a:solidFill>
              </a:rPr>
              <a:t>The Test Case: a Single-Phase Voltage Source Inverter</a:t>
            </a:r>
            <a:endParaRPr lang="zh-CN" altLang="en-US" sz="2600" b="1" dirty="0" smtClean="0">
              <a:solidFill>
                <a:srgbClr val="FF0000"/>
              </a:solidFill>
            </a:endParaRPr>
          </a:p>
          <a:p>
            <a:pPr marL="399584" lvl="1" indent="-342900">
              <a:lnSpc>
                <a:spcPct val="200000"/>
              </a:lnSpc>
              <a:buFont typeface="Wingdings" pitchFamily="2" charset="2"/>
              <a:buChar char="l"/>
            </a:pPr>
            <a:r>
              <a:rPr lang="en-US" altLang="zh-CN" sz="2600" b="1" dirty="0">
                <a:solidFill>
                  <a:srgbClr val="800000"/>
                </a:solidFill>
              </a:rPr>
              <a:t>Digital Current Mode Control</a:t>
            </a:r>
          </a:p>
          <a:p>
            <a:pPr marL="399584" lvl="1" indent="-342900">
              <a:lnSpc>
                <a:spcPct val="200000"/>
              </a:lnSpc>
              <a:buFont typeface="Wingdings" pitchFamily="2" charset="2"/>
              <a:buChar char="l"/>
            </a:pPr>
            <a:r>
              <a:rPr lang="en-US" altLang="zh-CN" sz="2600" b="1" dirty="0">
                <a:solidFill>
                  <a:srgbClr val="800000"/>
                </a:solidFill>
              </a:rPr>
              <a:t>Extension to Three-Phase </a:t>
            </a:r>
            <a:r>
              <a:rPr lang="en-US" altLang="zh-CN" sz="2600" b="1" dirty="0" smtClean="0">
                <a:solidFill>
                  <a:srgbClr val="800000"/>
                </a:solidFill>
              </a:rPr>
              <a:t>Inverters</a:t>
            </a:r>
          </a:p>
          <a:p>
            <a:pPr marL="399584" lvl="1" indent="-342900">
              <a:lnSpc>
                <a:spcPct val="200000"/>
              </a:lnSpc>
              <a:buFont typeface="Wingdings" pitchFamily="2" charset="2"/>
              <a:buChar char="l"/>
            </a:pPr>
            <a:r>
              <a:rPr lang="en-US" altLang="zh-CN" sz="2600" b="1" dirty="0">
                <a:solidFill>
                  <a:srgbClr val="800000"/>
                </a:solidFill>
              </a:rPr>
              <a:t>External Control </a:t>
            </a:r>
            <a:r>
              <a:rPr lang="en-US" altLang="zh-CN" sz="2600" b="1" dirty="0" smtClean="0">
                <a:solidFill>
                  <a:srgbClr val="800000"/>
                </a:solidFill>
              </a:rPr>
              <a:t>Loops</a:t>
            </a:r>
            <a:endParaRPr lang="en-US" altLang="zh-CN" sz="2600" b="1" dirty="0">
              <a:solidFill>
                <a:srgbClr val="800000"/>
              </a:solidFill>
            </a:endParaRPr>
          </a:p>
          <a:p>
            <a:pPr marL="399584" lvl="1" indent="-342900">
              <a:lnSpc>
                <a:spcPct val="200000"/>
              </a:lnSpc>
              <a:buFont typeface="Wingdings" pitchFamily="2" charset="2"/>
              <a:buChar char="l"/>
            </a:pPr>
            <a:endParaRPr lang="en-US" sz="2600" dirty="0">
              <a:solidFill>
                <a:srgbClr val="800000"/>
              </a:solidFill>
            </a:endParaRPr>
          </a:p>
          <a:p>
            <a:pPr marL="0" indent="0">
              <a:lnSpc>
                <a:spcPct val="200000"/>
              </a:lnSpc>
              <a:buNone/>
            </a:pPr>
            <a:endParaRPr lang="en-US" sz="2600" b="1" dirty="0">
              <a:solidFill>
                <a:srgbClr val="800000"/>
              </a:solidFill>
            </a:endParaRPr>
          </a:p>
        </p:txBody>
      </p:sp>
      <p:sp>
        <p:nvSpPr>
          <p:cNvPr id="6" name="TextBox 5"/>
          <p:cNvSpPr txBox="1"/>
          <p:nvPr/>
        </p:nvSpPr>
        <p:spPr>
          <a:xfrm>
            <a:off x="5924710" y="7205664"/>
            <a:ext cx="193968" cy="388055"/>
          </a:xfrm>
          <a:prstGeom prst="rect">
            <a:avLst/>
          </a:prstGeom>
          <a:noFill/>
        </p:spPr>
        <p:txBody>
          <a:bodyPr wrap="none" lIns="96030" tIns="48015" rIns="96030" bIns="48015" rtlCol="0">
            <a:spAutoFit/>
          </a:bodyPr>
          <a:lstStyle/>
          <a:p>
            <a:endParaRPr lang="en-US" dirty="0"/>
          </a:p>
        </p:txBody>
      </p:sp>
      <p:sp>
        <p:nvSpPr>
          <p:cNvPr id="4" name="灯片编号占位符 3"/>
          <p:cNvSpPr>
            <a:spLocks noGrp="1"/>
          </p:cNvSpPr>
          <p:nvPr>
            <p:ph type="sldNum" sz="quarter" idx="10"/>
          </p:nvPr>
        </p:nvSpPr>
        <p:spPr/>
        <p:txBody>
          <a:bodyPr/>
          <a:lstStyle/>
          <a:p>
            <a:pPr>
              <a:defRPr/>
            </a:pPr>
            <a:fld id="{C828D3FC-A0B5-43DE-98B8-D1D2A830C5C7}" type="slidenum">
              <a:rPr lang="en-US" smtClean="0"/>
              <a:pPr>
                <a:defRPr/>
              </a:pPr>
              <a:t>2</a:t>
            </a:fld>
            <a:endParaRPr lang="en-US" dirty="0"/>
          </a:p>
        </p:txBody>
      </p:sp>
      <p:sp>
        <p:nvSpPr>
          <p:cNvPr id="7" name="Title 6"/>
          <p:cNvSpPr txBox="1">
            <a:spLocks/>
          </p:cNvSpPr>
          <p:nvPr/>
        </p:nvSpPr>
        <p:spPr>
          <a:xfrm>
            <a:off x="4347369" y="61809"/>
            <a:ext cx="3764280" cy="874022"/>
          </a:xfrm>
          <a:prstGeom prst="rect">
            <a:avLst/>
          </a:prstGeom>
        </p:spPr>
        <p:txBody>
          <a:bodyPr vert="horz" lIns="96030" tIns="48015" rIns="96030" bIns="48015" rtlCol="0" anchor="ctr">
            <a:normAutofit/>
          </a:bodyPr>
          <a:lstStyle>
            <a:lvl1pPr algn="ctr" defTabSz="914400" rtl="0" eaLnBrk="1" latinLnBrk="0" hangingPunct="1">
              <a:spcBef>
                <a:spcPct val="0"/>
              </a:spcBef>
              <a:buNone/>
              <a:defRPr sz="3600" kern="1200">
                <a:solidFill>
                  <a:srgbClr val="007900"/>
                </a:solidFill>
                <a:latin typeface="Arial" pitchFamily="34" charset="0"/>
                <a:ea typeface="+mj-ea"/>
                <a:cs typeface="Arial" pitchFamily="34" charset="0"/>
              </a:defRPr>
            </a:lvl1pPr>
          </a:lstStyle>
          <a:p>
            <a:pPr fontAlgn="auto">
              <a:spcAft>
                <a:spcPts val="0"/>
              </a:spcAft>
            </a:pPr>
            <a:r>
              <a:rPr lang="zh-CN" altLang="en-US" b="1" dirty="0" smtClean="0">
                <a:latin typeface="黑体" pitchFamily="49" charset="-122"/>
                <a:ea typeface="黑体" pitchFamily="49" charset="-122"/>
              </a:rPr>
              <a:t>课 程 </a:t>
            </a:r>
            <a:r>
              <a:rPr lang="zh-CN" altLang="en-US" b="1" dirty="0">
                <a:latin typeface="黑体" pitchFamily="49" charset="-122"/>
                <a:ea typeface="黑体" pitchFamily="49" charset="-122"/>
              </a:rPr>
              <a:t>内 容</a:t>
            </a:r>
            <a:endParaRPr lang="en-US" b="1" dirty="0">
              <a:latin typeface="黑体" pitchFamily="49" charset="-122"/>
              <a:ea typeface="黑体" pitchFamily="49" charset="-122"/>
            </a:endParaRPr>
          </a:p>
        </p:txBody>
      </p:sp>
    </p:spTree>
    <p:extLst>
      <p:ext uri="{BB962C8B-B14F-4D97-AF65-F5344CB8AC3E}">
        <p14:creationId xmlns:p14="http://schemas.microsoft.com/office/powerpoint/2010/main" val="2468625075"/>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5924710" y="7205664"/>
            <a:ext cx="193968" cy="388055"/>
          </a:xfrm>
          <a:prstGeom prst="rect">
            <a:avLst/>
          </a:prstGeom>
          <a:noFill/>
        </p:spPr>
        <p:txBody>
          <a:bodyPr wrap="none" lIns="96030" tIns="48015" rIns="96030" bIns="48015" rtlCol="0">
            <a:spAutoFit/>
          </a:bodyPr>
          <a:lstStyle/>
          <a:p>
            <a:endParaRPr lang="en-US" dirty="0"/>
          </a:p>
        </p:txBody>
      </p:sp>
      <p:sp>
        <p:nvSpPr>
          <p:cNvPr id="4" name="灯片编号占位符 3"/>
          <p:cNvSpPr>
            <a:spLocks noGrp="1"/>
          </p:cNvSpPr>
          <p:nvPr>
            <p:ph type="sldNum" sz="quarter" idx="10"/>
          </p:nvPr>
        </p:nvSpPr>
        <p:spPr/>
        <p:txBody>
          <a:bodyPr/>
          <a:lstStyle/>
          <a:p>
            <a:fld id="{C828D3FC-A0B5-43DE-98B8-D1D2A830C5C7}" type="slidenum">
              <a:rPr lang="en-US" smtClean="0"/>
              <a:pPr/>
              <a:t>20</a:t>
            </a:fld>
            <a:endParaRPr lang="en-US" dirty="0"/>
          </a:p>
        </p:txBody>
      </p:sp>
      <p:sp>
        <p:nvSpPr>
          <p:cNvPr id="10" name="矩形 46"/>
          <p:cNvSpPr>
            <a:spLocks noChangeArrowheads="1"/>
          </p:cNvSpPr>
          <p:nvPr/>
        </p:nvSpPr>
        <p:spPr bwMode="auto">
          <a:xfrm>
            <a:off x="255489" y="172519"/>
            <a:ext cx="8247703" cy="46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buNone/>
            </a:pPr>
            <a:r>
              <a:rPr lang="en-US" altLang="zh-CN" sz="2400" b="1" dirty="0">
                <a:solidFill>
                  <a:srgbClr val="007900"/>
                </a:solidFill>
              </a:rPr>
              <a:t>2.2.3 Single Update and Double Update PWM Mode</a:t>
            </a:r>
            <a:endParaRPr lang="zh-CN" altLang="en-US" sz="2400" b="1" dirty="0">
              <a:solidFill>
                <a:srgbClr val="007900"/>
              </a:solidFill>
              <a:latin typeface="Arial" panose="020B0604020202020204" pitchFamily="34" charset="0"/>
            </a:endParaRPr>
          </a:p>
        </p:txBody>
      </p:sp>
      <p:sp>
        <p:nvSpPr>
          <p:cNvPr id="11" name="矩形 10"/>
          <p:cNvSpPr/>
          <p:nvPr/>
        </p:nvSpPr>
        <p:spPr>
          <a:xfrm>
            <a:off x="3969" y="114004"/>
            <a:ext cx="269776" cy="578693"/>
          </a:xfrm>
          <a:prstGeom prst="rect">
            <a:avLst/>
          </a:prstGeom>
          <a:solidFill>
            <a:srgbClr val="007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7900"/>
              </a:solidFill>
            </a:endParaRPr>
          </a:p>
        </p:txBody>
      </p:sp>
      <p:pic>
        <p:nvPicPr>
          <p:cNvPr id="2" name="图片 1"/>
          <p:cNvPicPr>
            <a:picLocks noChangeAspect="1"/>
          </p:cNvPicPr>
          <p:nvPr/>
        </p:nvPicPr>
        <p:blipFill>
          <a:blip r:embed="rId3"/>
          <a:stretch>
            <a:fillRect/>
          </a:stretch>
        </p:blipFill>
        <p:spPr>
          <a:xfrm>
            <a:off x="356345" y="1593056"/>
            <a:ext cx="11524666" cy="3533775"/>
          </a:xfrm>
          <a:prstGeom prst="rect">
            <a:avLst/>
          </a:prstGeom>
        </p:spPr>
      </p:pic>
      <p:sp>
        <p:nvSpPr>
          <p:cNvPr id="3" name="矩形 2"/>
          <p:cNvSpPr/>
          <p:nvPr/>
        </p:nvSpPr>
        <p:spPr>
          <a:xfrm>
            <a:off x="2670969" y="5488721"/>
            <a:ext cx="8229600" cy="400110"/>
          </a:xfrm>
          <a:prstGeom prst="rect">
            <a:avLst/>
          </a:prstGeom>
        </p:spPr>
        <p:txBody>
          <a:bodyPr wrap="square">
            <a:spAutoFit/>
          </a:bodyPr>
          <a:lstStyle/>
          <a:p>
            <a:r>
              <a:rPr lang="zh-CN" altLang="en-US" sz="2000" dirty="0">
                <a:latin typeface="微软雅黑" panose="020B0503020204020204" pitchFamily="34" charset="-122"/>
                <a:ea typeface="微软雅黑" panose="020B0503020204020204" pitchFamily="34" charset="-122"/>
              </a:rPr>
              <a:t> Model of the uniformly sampled PWM with double update.</a:t>
            </a:r>
          </a:p>
        </p:txBody>
      </p:sp>
    </p:spTree>
    <p:extLst>
      <p:ext uri="{BB962C8B-B14F-4D97-AF65-F5344CB8AC3E}">
        <p14:creationId xmlns:p14="http://schemas.microsoft.com/office/powerpoint/2010/main" val="4065384740"/>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5924710" y="7205664"/>
            <a:ext cx="193968" cy="388055"/>
          </a:xfrm>
          <a:prstGeom prst="rect">
            <a:avLst/>
          </a:prstGeom>
          <a:noFill/>
        </p:spPr>
        <p:txBody>
          <a:bodyPr wrap="none" lIns="96030" tIns="48015" rIns="96030" bIns="48015" rtlCol="0">
            <a:spAutoFit/>
          </a:bodyPr>
          <a:lstStyle/>
          <a:p>
            <a:endParaRPr lang="en-US" dirty="0"/>
          </a:p>
        </p:txBody>
      </p:sp>
      <p:sp>
        <p:nvSpPr>
          <p:cNvPr id="4" name="灯片编号占位符 3"/>
          <p:cNvSpPr>
            <a:spLocks noGrp="1"/>
          </p:cNvSpPr>
          <p:nvPr>
            <p:ph type="sldNum" sz="quarter" idx="10"/>
          </p:nvPr>
        </p:nvSpPr>
        <p:spPr/>
        <p:txBody>
          <a:bodyPr/>
          <a:lstStyle/>
          <a:p>
            <a:fld id="{C828D3FC-A0B5-43DE-98B8-D1D2A830C5C7}" type="slidenum">
              <a:rPr lang="en-US" smtClean="0"/>
              <a:pPr/>
              <a:t>21</a:t>
            </a:fld>
            <a:endParaRPr lang="en-US" dirty="0"/>
          </a:p>
        </p:txBody>
      </p:sp>
      <p:sp>
        <p:nvSpPr>
          <p:cNvPr id="10" name="矩形 46"/>
          <p:cNvSpPr>
            <a:spLocks noChangeArrowheads="1"/>
          </p:cNvSpPr>
          <p:nvPr/>
        </p:nvSpPr>
        <p:spPr bwMode="auto">
          <a:xfrm>
            <a:off x="255489" y="172519"/>
            <a:ext cx="8247703" cy="46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buNone/>
            </a:pPr>
            <a:r>
              <a:rPr lang="en-US" altLang="zh-CN" sz="2400" b="1" dirty="0">
                <a:solidFill>
                  <a:srgbClr val="007900"/>
                </a:solidFill>
              </a:rPr>
              <a:t>2.2.3 Single Update and Double Update PWM Mode</a:t>
            </a:r>
            <a:endParaRPr lang="zh-CN" altLang="en-US" sz="2400" b="1" dirty="0">
              <a:solidFill>
                <a:srgbClr val="007900"/>
              </a:solidFill>
              <a:latin typeface="Arial" panose="020B0604020202020204" pitchFamily="34" charset="0"/>
            </a:endParaRPr>
          </a:p>
        </p:txBody>
      </p:sp>
      <p:sp>
        <p:nvSpPr>
          <p:cNvPr id="11" name="矩形 10"/>
          <p:cNvSpPr/>
          <p:nvPr/>
        </p:nvSpPr>
        <p:spPr>
          <a:xfrm>
            <a:off x="3969" y="114004"/>
            <a:ext cx="269776" cy="578693"/>
          </a:xfrm>
          <a:prstGeom prst="rect">
            <a:avLst/>
          </a:prstGeom>
          <a:solidFill>
            <a:srgbClr val="007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7900"/>
              </a:solidFill>
            </a:endParaRPr>
          </a:p>
        </p:txBody>
      </p:sp>
      <p:pic>
        <p:nvPicPr>
          <p:cNvPr id="2" name="图片 1"/>
          <p:cNvPicPr>
            <a:picLocks noChangeAspect="1"/>
          </p:cNvPicPr>
          <p:nvPr/>
        </p:nvPicPr>
        <p:blipFill>
          <a:blip r:embed="rId3"/>
          <a:stretch>
            <a:fillRect/>
          </a:stretch>
        </p:blipFill>
        <p:spPr>
          <a:xfrm>
            <a:off x="1269681" y="1469231"/>
            <a:ext cx="7802088" cy="914400"/>
          </a:xfrm>
          <a:prstGeom prst="rect">
            <a:avLst/>
          </a:prstGeom>
        </p:spPr>
      </p:pic>
      <p:pic>
        <p:nvPicPr>
          <p:cNvPr id="3" name="图片 2"/>
          <p:cNvPicPr>
            <a:picLocks noChangeAspect="1"/>
          </p:cNvPicPr>
          <p:nvPr/>
        </p:nvPicPr>
        <p:blipFill>
          <a:blip r:embed="rId4"/>
          <a:stretch>
            <a:fillRect/>
          </a:stretch>
        </p:blipFill>
        <p:spPr>
          <a:xfrm>
            <a:off x="1161183" y="2518893"/>
            <a:ext cx="10348986" cy="3658629"/>
          </a:xfrm>
          <a:prstGeom prst="rect">
            <a:avLst/>
          </a:prstGeom>
        </p:spPr>
      </p:pic>
      <p:sp>
        <p:nvSpPr>
          <p:cNvPr id="5" name="矩形 4"/>
          <p:cNvSpPr/>
          <p:nvPr/>
        </p:nvSpPr>
        <p:spPr>
          <a:xfrm>
            <a:off x="4748781" y="6129099"/>
            <a:ext cx="2545825" cy="369332"/>
          </a:xfrm>
          <a:prstGeom prst="rect">
            <a:avLst/>
          </a:prstGeom>
        </p:spPr>
        <p:txBody>
          <a:bodyPr wrap="square">
            <a:spAutoFit/>
          </a:bodyPr>
          <a:lstStyle/>
          <a:p>
            <a:r>
              <a:rPr lang="zh-CN" altLang="en-US" dirty="0">
                <a:latin typeface="微软雅黑" panose="020B0503020204020204" pitchFamily="34" charset="-122"/>
                <a:ea typeface="微软雅黑" panose="020B0503020204020204" pitchFamily="34" charset="-122"/>
              </a:rPr>
              <a:t> Multi-sampled PWM</a:t>
            </a:r>
          </a:p>
        </p:txBody>
      </p:sp>
    </p:spTree>
    <p:extLst>
      <p:ext uri="{BB962C8B-B14F-4D97-AF65-F5344CB8AC3E}">
        <p14:creationId xmlns:p14="http://schemas.microsoft.com/office/powerpoint/2010/main" val="1346116969"/>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5924710" y="7205664"/>
            <a:ext cx="193968" cy="388055"/>
          </a:xfrm>
          <a:prstGeom prst="rect">
            <a:avLst/>
          </a:prstGeom>
          <a:noFill/>
        </p:spPr>
        <p:txBody>
          <a:bodyPr wrap="none" lIns="96030" tIns="48015" rIns="96030" bIns="48015" rtlCol="0">
            <a:spAutoFit/>
          </a:bodyPr>
          <a:lstStyle/>
          <a:p>
            <a:endParaRPr lang="en-US" dirty="0"/>
          </a:p>
        </p:txBody>
      </p:sp>
      <p:sp>
        <p:nvSpPr>
          <p:cNvPr id="4" name="灯片编号占位符 3"/>
          <p:cNvSpPr>
            <a:spLocks noGrp="1"/>
          </p:cNvSpPr>
          <p:nvPr>
            <p:ph type="sldNum" sz="quarter" idx="10"/>
          </p:nvPr>
        </p:nvSpPr>
        <p:spPr/>
        <p:txBody>
          <a:bodyPr/>
          <a:lstStyle/>
          <a:p>
            <a:fld id="{C828D3FC-A0B5-43DE-98B8-D1D2A830C5C7}" type="slidenum">
              <a:rPr lang="en-US" smtClean="0"/>
              <a:pPr/>
              <a:t>22</a:t>
            </a:fld>
            <a:endParaRPr lang="en-US" dirty="0"/>
          </a:p>
        </p:txBody>
      </p:sp>
      <p:sp>
        <p:nvSpPr>
          <p:cNvPr id="10" name="矩形 46"/>
          <p:cNvSpPr>
            <a:spLocks noChangeArrowheads="1"/>
          </p:cNvSpPr>
          <p:nvPr/>
        </p:nvSpPr>
        <p:spPr bwMode="auto">
          <a:xfrm>
            <a:off x="255489" y="172519"/>
            <a:ext cx="11139199" cy="46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buNone/>
            </a:pPr>
            <a:r>
              <a:rPr lang="en-US" altLang="zh-CN" sz="2400" b="1" dirty="0">
                <a:solidFill>
                  <a:srgbClr val="007900"/>
                </a:solidFill>
              </a:rPr>
              <a:t>2.2.4 Minimization of Modulator Delay: a Motivation </a:t>
            </a:r>
            <a:r>
              <a:rPr lang="en-US" altLang="zh-CN" sz="2400" b="1" dirty="0" smtClean="0">
                <a:solidFill>
                  <a:srgbClr val="007900"/>
                </a:solidFill>
              </a:rPr>
              <a:t>for Multisampling</a:t>
            </a:r>
            <a:endParaRPr lang="zh-CN" altLang="en-US" sz="2400" b="1" dirty="0">
              <a:solidFill>
                <a:srgbClr val="007900"/>
              </a:solidFill>
              <a:latin typeface="Arial" panose="020B0604020202020204" pitchFamily="34" charset="0"/>
            </a:endParaRPr>
          </a:p>
        </p:txBody>
      </p:sp>
      <p:sp>
        <p:nvSpPr>
          <p:cNvPr id="11" name="矩形 10"/>
          <p:cNvSpPr/>
          <p:nvPr/>
        </p:nvSpPr>
        <p:spPr>
          <a:xfrm>
            <a:off x="3969" y="114004"/>
            <a:ext cx="269776" cy="578693"/>
          </a:xfrm>
          <a:prstGeom prst="rect">
            <a:avLst/>
          </a:prstGeom>
          <a:solidFill>
            <a:srgbClr val="007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7900"/>
              </a:solidFill>
            </a:endParaRPr>
          </a:p>
        </p:txBody>
      </p:sp>
      <p:sp>
        <p:nvSpPr>
          <p:cNvPr id="2" name="矩形 1"/>
          <p:cNvSpPr/>
          <p:nvPr/>
        </p:nvSpPr>
        <p:spPr>
          <a:xfrm>
            <a:off x="1146969" y="1545431"/>
            <a:ext cx="8763000" cy="646331"/>
          </a:xfrm>
          <a:prstGeom prst="rect">
            <a:avLst/>
          </a:prstGeom>
        </p:spPr>
        <p:txBody>
          <a:bodyPr wrap="square">
            <a:spAutoFit/>
          </a:bodyPr>
          <a:lstStyle/>
          <a:p>
            <a:r>
              <a:rPr lang="zh-CN" altLang="en-US" dirty="0">
                <a:latin typeface="微软雅黑" panose="020B0503020204020204" pitchFamily="34" charset="-122"/>
                <a:ea typeface="微软雅黑" panose="020B0503020204020204" pitchFamily="34" charset="-122"/>
              </a:rPr>
              <a:t>the low-frequency, small-signal behavior of the multisampled digital PWM is again that of a pure delay,</a:t>
            </a:r>
          </a:p>
        </p:txBody>
      </p:sp>
      <p:pic>
        <p:nvPicPr>
          <p:cNvPr id="3" name="图片 2"/>
          <p:cNvPicPr>
            <a:picLocks noChangeAspect="1"/>
          </p:cNvPicPr>
          <p:nvPr/>
        </p:nvPicPr>
        <p:blipFill>
          <a:blip r:embed="rId3"/>
          <a:stretch>
            <a:fillRect/>
          </a:stretch>
        </p:blipFill>
        <p:spPr>
          <a:xfrm>
            <a:off x="3301497" y="2411611"/>
            <a:ext cx="3593390" cy="867370"/>
          </a:xfrm>
          <a:prstGeom prst="rect">
            <a:avLst/>
          </a:prstGeom>
        </p:spPr>
      </p:pic>
      <p:sp>
        <p:nvSpPr>
          <p:cNvPr id="5" name="矩形 4"/>
          <p:cNvSpPr/>
          <p:nvPr/>
        </p:nvSpPr>
        <p:spPr>
          <a:xfrm>
            <a:off x="1146969" y="3699450"/>
            <a:ext cx="5293437" cy="369332"/>
          </a:xfrm>
          <a:prstGeom prst="rect">
            <a:avLst/>
          </a:prstGeom>
        </p:spPr>
        <p:txBody>
          <a:bodyPr wrap="square">
            <a:spAutoFit/>
          </a:bodyPr>
          <a:lstStyle/>
          <a:p>
            <a:r>
              <a:rPr lang="zh-CN" altLang="en-US" dirty="0">
                <a:latin typeface="微软雅黑" panose="020B0503020204020204" pitchFamily="34" charset="-122"/>
                <a:ea typeface="微软雅黑" panose="020B0503020204020204" pitchFamily="34" charset="-122"/>
              </a:rPr>
              <a:t>but the equivalent delay time is now given by</a:t>
            </a:r>
          </a:p>
        </p:txBody>
      </p:sp>
      <p:pic>
        <p:nvPicPr>
          <p:cNvPr id="7" name="图片 6"/>
          <p:cNvPicPr>
            <a:picLocks noChangeAspect="1"/>
          </p:cNvPicPr>
          <p:nvPr/>
        </p:nvPicPr>
        <p:blipFill>
          <a:blip r:embed="rId4"/>
          <a:stretch>
            <a:fillRect/>
          </a:stretch>
        </p:blipFill>
        <p:spPr>
          <a:xfrm>
            <a:off x="3128169" y="4593431"/>
            <a:ext cx="4309056" cy="838200"/>
          </a:xfrm>
          <a:prstGeom prst="rect">
            <a:avLst/>
          </a:prstGeom>
        </p:spPr>
      </p:pic>
    </p:spTree>
    <p:extLst>
      <p:ext uri="{BB962C8B-B14F-4D97-AF65-F5344CB8AC3E}">
        <p14:creationId xmlns:p14="http://schemas.microsoft.com/office/powerpoint/2010/main" val="1904777201"/>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5924710" y="7205664"/>
            <a:ext cx="193968" cy="388055"/>
          </a:xfrm>
          <a:prstGeom prst="rect">
            <a:avLst/>
          </a:prstGeom>
          <a:noFill/>
        </p:spPr>
        <p:txBody>
          <a:bodyPr wrap="none" lIns="96030" tIns="48015" rIns="96030" bIns="48015" rtlCol="0">
            <a:spAutoFit/>
          </a:bodyPr>
          <a:lstStyle/>
          <a:p>
            <a:endParaRPr lang="en-US" dirty="0"/>
          </a:p>
        </p:txBody>
      </p:sp>
      <p:sp>
        <p:nvSpPr>
          <p:cNvPr id="4" name="灯片编号占位符 3"/>
          <p:cNvSpPr>
            <a:spLocks noGrp="1"/>
          </p:cNvSpPr>
          <p:nvPr>
            <p:ph type="sldNum" sz="quarter" idx="10"/>
          </p:nvPr>
        </p:nvSpPr>
        <p:spPr/>
        <p:txBody>
          <a:bodyPr/>
          <a:lstStyle/>
          <a:p>
            <a:fld id="{C828D3FC-A0B5-43DE-98B8-D1D2A830C5C7}" type="slidenum">
              <a:rPr lang="en-US" smtClean="0"/>
              <a:pPr/>
              <a:t>23</a:t>
            </a:fld>
            <a:endParaRPr lang="en-US" dirty="0"/>
          </a:p>
        </p:txBody>
      </p:sp>
      <p:sp>
        <p:nvSpPr>
          <p:cNvPr id="10" name="矩形 46"/>
          <p:cNvSpPr>
            <a:spLocks noChangeArrowheads="1"/>
          </p:cNvSpPr>
          <p:nvPr/>
        </p:nvSpPr>
        <p:spPr bwMode="auto">
          <a:xfrm>
            <a:off x="255489" y="172519"/>
            <a:ext cx="5975734" cy="46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buNone/>
            </a:pPr>
            <a:r>
              <a:rPr lang="en-US" altLang="zh-CN" sz="2400" b="1" dirty="0">
                <a:solidFill>
                  <a:srgbClr val="007900"/>
                </a:solidFill>
              </a:rPr>
              <a:t>2.3 ANALOG CONTROL APPROACHES</a:t>
            </a:r>
            <a:endParaRPr lang="zh-CN" altLang="en-US" sz="2400" b="1" dirty="0">
              <a:solidFill>
                <a:srgbClr val="007900"/>
              </a:solidFill>
              <a:latin typeface="Arial" panose="020B0604020202020204" pitchFamily="34" charset="0"/>
            </a:endParaRPr>
          </a:p>
        </p:txBody>
      </p:sp>
      <p:sp>
        <p:nvSpPr>
          <p:cNvPr id="11" name="矩形 10"/>
          <p:cNvSpPr/>
          <p:nvPr/>
        </p:nvSpPr>
        <p:spPr>
          <a:xfrm>
            <a:off x="3969" y="114004"/>
            <a:ext cx="269776" cy="578693"/>
          </a:xfrm>
          <a:prstGeom prst="rect">
            <a:avLst/>
          </a:prstGeom>
          <a:solidFill>
            <a:srgbClr val="007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7900"/>
              </a:solidFill>
            </a:endParaRPr>
          </a:p>
        </p:txBody>
      </p:sp>
      <p:sp>
        <p:nvSpPr>
          <p:cNvPr id="2" name="矩形 1"/>
          <p:cNvSpPr/>
          <p:nvPr/>
        </p:nvSpPr>
        <p:spPr>
          <a:xfrm>
            <a:off x="1146969" y="1316831"/>
            <a:ext cx="10701854" cy="830997"/>
          </a:xfrm>
          <a:prstGeom prst="rect">
            <a:avLst/>
          </a:prstGeom>
        </p:spPr>
        <p:txBody>
          <a:bodyPr wrap="square">
            <a:spAutoFit/>
          </a:bodyPr>
          <a:lstStyle/>
          <a:p>
            <a:r>
              <a:rPr lang="en-US" altLang="zh-CN" sz="2400" dirty="0">
                <a:latin typeface="微软雅黑" panose="020B0503020204020204" pitchFamily="34" charset="-122"/>
                <a:ea typeface="微软雅黑" panose="020B0503020204020204" pitchFamily="34" charset="-122"/>
              </a:rPr>
              <a:t>T</a:t>
            </a:r>
            <a:r>
              <a:rPr lang="zh-CN" altLang="en-US" sz="2400" dirty="0">
                <a:latin typeface="微软雅黑" panose="020B0503020204020204" pitchFamily="34" charset="-122"/>
                <a:ea typeface="微软雅黑" panose="020B0503020204020204" pitchFamily="34" charset="-122"/>
              </a:rPr>
              <a:t>wo possible analog implementations of a current control loop: the </a:t>
            </a:r>
            <a:r>
              <a:rPr lang="zh-CN" altLang="en-US" sz="2400" dirty="0">
                <a:solidFill>
                  <a:srgbClr val="FF0000"/>
                </a:solidFill>
                <a:latin typeface="微软雅黑" panose="020B0503020204020204" pitchFamily="34" charset="-122"/>
                <a:ea typeface="微软雅黑" panose="020B0503020204020204" pitchFamily="34" charset="-122"/>
              </a:rPr>
              <a:t>PI linear controller </a:t>
            </a:r>
            <a:r>
              <a:rPr lang="zh-CN" altLang="en-US" sz="2400" dirty="0">
                <a:latin typeface="微软雅黑" panose="020B0503020204020204" pitchFamily="34" charset="-122"/>
                <a:ea typeface="微软雅黑" panose="020B0503020204020204" pitchFamily="34" charset="-122"/>
              </a:rPr>
              <a:t>and the </a:t>
            </a:r>
            <a:r>
              <a:rPr lang="zh-CN" altLang="en-US" sz="2400" dirty="0">
                <a:solidFill>
                  <a:srgbClr val="FF0000"/>
                </a:solidFill>
                <a:latin typeface="微软雅黑" panose="020B0503020204020204" pitchFamily="34" charset="-122"/>
                <a:ea typeface="微软雅黑" panose="020B0503020204020204" pitchFamily="34" charset="-122"/>
              </a:rPr>
              <a:t>nonlinear hysteresis controller</a:t>
            </a:r>
            <a:r>
              <a:rPr lang="zh-CN" altLang="en-US" sz="2400" dirty="0">
                <a:latin typeface="微软雅黑" panose="020B0503020204020204" pitchFamily="34" charset="-122"/>
                <a:ea typeface="微软雅黑" panose="020B0503020204020204" pitchFamily="34" charset="-122"/>
              </a:rPr>
              <a:t>.</a:t>
            </a:r>
          </a:p>
        </p:txBody>
      </p:sp>
      <p:pic>
        <p:nvPicPr>
          <p:cNvPr id="3" name="图片 2"/>
          <p:cNvPicPr>
            <a:picLocks noChangeAspect="1"/>
          </p:cNvPicPr>
          <p:nvPr/>
        </p:nvPicPr>
        <p:blipFill>
          <a:blip r:embed="rId3"/>
          <a:stretch>
            <a:fillRect/>
          </a:stretch>
        </p:blipFill>
        <p:spPr>
          <a:xfrm>
            <a:off x="3137694" y="2336006"/>
            <a:ext cx="6086475" cy="4391025"/>
          </a:xfrm>
          <a:prstGeom prst="rect">
            <a:avLst/>
          </a:prstGeom>
        </p:spPr>
      </p:pic>
    </p:spTree>
    <p:extLst>
      <p:ext uri="{BB962C8B-B14F-4D97-AF65-F5344CB8AC3E}">
        <p14:creationId xmlns:p14="http://schemas.microsoft.com/office/powerpoint/2010/main" val="1936352272"/>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5924710" y="7205664"/>
            <a:ext cx="193968" cy="388055"/>
          </a:xfrm>
          <a:prstGeom prst="rect">
            <a:avLst/>
          </a:prstGeom>
          <a:noFill/>
        </p:spPr>
        <p:txBody>
          <a:bodyPr wrap="none" lIns="96030" tIns="48015" rIns="96030" bIns="48015" rtlCol="0">
            <a:spAutoFit/>
          </a:bodyPr>
          <a:lstStyle/>
          <a:p>
            <a:endParaRPr lang="en-US" dirty="0"/>
          </a:p>
        </p:txBody>
      </p:sp>
      <p:sp>
        <p:nvSpPr>
          <p:cNvPr id="4" name="灯片编号占位符 3"/>
          <p:cNvSpPr>
            <a:spLocks noGrp="1"/>
          </p:cNvSpPr>
          <p:nvPr>
            <p:ph type="sldNum" sz="quarter" idx="10"/>
          </p:nvPr>
        </p:nvSpPr>
        <p:spPr/>
        <p:txBody>
          <a:bodyPr/>
          <a:lstStyle/>
          <a:p>
            <a:fld id="{C828D3FC-A0B5-43DE-98B8-D1D2A830C5C7}" type="slidenum">
              <a:rPr lang="en-US" smtClean="0"/>
              <a:pPr/>
              <a:t>24</a:t>
            </a:fld>
            <a:endParaRPr lang="en-US" dirty="0"/>
          </a:p>
        </p:txBody>
      </p:sp>
      <p:sp>
        <p:nvSpPr>
          <p:cNvPr id="10" name="矩形 46"/>
          <p:cNvSpPr>
            <a:spLocks noChangeArrowheads="1"/>
          </p:cNvSpPr>
          <p:nvPr/>
        </p:nvSpPr>
        <p:spPr bwMode="auto">
          <a:xfrm>
            <a:off x="255489" y="172519"/>
            <a:ext cx="6350068" cy="46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buNone/>
            </a:pPr>
            <a:r>
              <a:rPr lang="en-US" altLang="zh-CN" sz="2400" b="1" dirty="0">
                <a:solidFill>
                  <a:srgbClr val="007900"/>
                </a:solidFill>
              </a:rPr>
              <a:t>2.3.1 Linear Current Control: PI Solution</a:t>
            </a:r>
            <a:endParaRPr lang="zh-CN" altLang="en-US" sz="2400" b="1" dirty="0">
              <a:solidFill>
                <a:srgbClr val="007900"/>
              </a:solidFill>
              <a:latin typeface="Arial" panose="020B0604020202020204" pitchFamily="34" charset="0"/>
            </a:endParaRPr>
          </a:p>
        </p:txBody>
      </p:sp>
      <p:sp>
        <p:nvSpPr>
          <p:cNvPr id="11" name="矩形 10"/>
          <p:cNvSpPr/>
          <p:nvPr/>
        </p:nvSpPr>
        <p:spPr>
          <a:xfrm>
            <a:off x="3969" y="114004"/>
            <a:ext cx="269776" cy="578693"/>
          </a:xfrm>
          <a:prstGeom prst="rect">
            <a:avLst/>
          </a:prstGeom>
          <a:solidFill>
            <a:srgbClr val="007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7900"/>
              </a:solidFill>
            </a:endParaRPr>
          </a:p>
        </p:txBody>
      </p:sp>
      <p:pic>
        <p:nvPicPr>
          <p:cNvPr id="2" name="图片 1"/>
          <p:cNvPicPr>
            <a:picLocks noChangeAspect="1"/>
          </p:cNvPicPr>
          <p:nvPr/>
        </p:nvPicPr>
        <p:blipFill>
          <a:blip r:embed="rId3"/>
          <a:stretch>
            <a:fillRect/>
          </a:stretch>
        </p:blipFill>
        <p:spPr>
          <a:xfrm>
            <a:off x="427280" y="1316831"/>
            <a:ext cx="11616289" cy="4038600"/>
          </a:xfrm>
          <a:prstGeom prst="rect">
            <a:avLst/>
          </a:prstGeom>
        </p:spPr>
      </p:pic>
      <p:sp>
        <p:nvSpPr>
          <p:cNvPr id="3" name="矩形 2"/>
          <p:cNvSpPr/>
          <p:nvPr/>
        </p:nvSpPr>
        <p:spPr>
          <a:xfrm>
            <a:off x="2972106" y="5775900"/>
            <a:ext cx="7242663" cy="646331"/>
          </a:xfrm>
          <a:prstGeom prst="rect">
            <a:avLst/>
          </a:prstGeom>
        </p:spPr>
        <p:txBody>
          <a:bodyPr wrap="square">
            <a:spAutoFit/>
          </a:bodyPr>
          <a:lstStyle/>
          <a:p>
            <a:r>
              <a:rPr lang="en-US" altLang="zh-CN" dirty="0">
                <a:solidFill>
                  <a:srgbClr val="FF0000"/>
                </a:solidFill>
                <a:latin typeface="微软雅黑" panose="020B0503020204020204" pitchFamily="34" charset="-122"/>
                <a:ea typeface="微软雅黑" panose="020B0503020204020204" pitchFamily="34" charset="-122"/>
              </a:rPr>
              <a:t> the control loop block </a:t>
            </a:r>
            <a:r>
              <a:rPr lang="en-US" altLang="zh-CN" dirty="0" smtClean="0">
                <a:solidFill>
                  <a:srgbClr val="FF0000"/>
                </a:solidFill>
                <a:latin typeface="微软雅黑" panose="020B0503020204020204" pitchFamily="34" charset="-122"/>
                <a:ea typeface="微软雅黑" panose="020B0503020204020204" pitchFamily="34" charset="-122"/>
              </a:rPr>
              <a:t>diagram</a:t>
            </a:r>
            <a:r>
              <a:rPr lang="en-US" altLang="zh-CN" dirty="0" smtClean="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where </a:t>
            </a:r>
            <a:r>
              <a:rPr lang="zh-CN" altLang="en-US" dirty="0">
                <a:latin typeface="微软雅黑" panose="020B0503020204020204" pitchFamily="34" charset="-122"/>
                <a:ea typeface="微软雅黑" panose="020B0503020204020204" pitchFamily="34" charset="-122"/>
              </a:rPr>
              <a:t>all the components are represented </a:t>
            </a:r>
            <a:r>
              <a:rPr lang="zh-CN" altLang="en-US" dirty="0" smtClean="0">
                <a:latin typeface="微软雅黑" panose="020B0503020204020204" pitchFamily="34" charset="-122"/>
                <a:ea typeface="微软雅黑" panose="020B0503020204020204" pitchFamily="34" charset="-122"/>
              </a:rPr>
              <a:t>by their </a:t>
            </a:r>
            <a:r>
              <a:rPr lang="zh-CN" altLang="en-US" dirty="0">
                <a:latin typeface="微软雅黑" panose="020B0503020204020204" pitchFamily="34" charset="-122"/>
                <a:ea typeface="微软雅黑" panose="020B0503020204020204" pitchFamily="34" charset="-122"/>
              </a:rPr>
              <a:t>respective transfer functions or gains</a:t>
            </a:r>
          </a:p>
        </p:txBody>
      </p:sp>
    </p:spTree>
    <p:extLst>
      <p:ext uri="{BB962C8B-B14F-4D97-AF65-F5344CB8AC3E}">
        <p14:creationId xmlns:p14="http://schemas.microsoft.com/office/powerpoint/2010/main" val="339992802"/>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5924710" y="7205664"/>
            <a:ext cx="193968" cy="388055"/>
          </a:xfrm>
          <a:prstGeom prst="rect">
            <a:avLst/>
          </a:prstGeom>
          <a:noFill/>
        </p:spPr>
        <p:txBody>
          <a:bodyPr wrap="none" lIns="96030" tIns="48015" rIns="96030" bIns="48015" rtlCol="0">
            <a:spAutoFit/>
          </a:bodyPr>
          <a:lstStyle/>
          <a:p>
            <a:endParaRPr lang="en-US" dirty="0"/>
          </a:p>
        </p:txBody>
      </p:sp>
      <p:sp>
        <p:nvSpPr>
          <p:cNvPr id="4" name="灯片编号占位符 3"/>
          <p:cNvSpPr>
            <a:spLocks noGrp="1"/>
          </p:cNvSpPr>
          <p:nvPr>
            <p:ph type="sldNum" sz="quarter" idx="10"/>
          </p:nvPr>
        </p:nvSpPr>
        <p:spPr/>
        <p:txBody>
          <a:bodyPr/>
          <a:lstStyle/>
          <a:p>
            <a:fld id="{C828D3FC-A0B5-43DE-98B8-D1D2A830C5C7}" type="slidenum">
              <a:rPr lang="en-US" smtClean="0"/>
              <a:pPr/>
              <a:t>25</a:t>
            </a:fld>
            <a:endParaRPr lang="en-US" dirty="0"/>
          </a:p>
        </p:txBody>
      </p:sp>
      <p:sp>
        <p:nvSpPr>
          <p:cNvPr id="10" name="矩形 46"/>
          <p:cNvSpPr>
            <a:spLocks noChangeArrowheads="1"/>
          </p:cNvSpPr>
          <p:nvPr/>
        </p:nvSpPr>
        <p:spPr bwMode="auto">
          <a:xfrm>
            <a:off x="255489" y="172519"/>
            <a:ext cx="6350068" cy="46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buNone/>
            </a:pPr>
            <a:r>
              <a:rPr lang="en-US" altLang="zh-CN" sz="2400" b="1" dirty="0">
                <a:solidFill>
                  <a:srgbClr val="007900"/>
                </a:solidFill>
              </a:rPr>
              <a:t>2.3.1 Linear Current Control: PI Solution</a:t>
            </a:r>
            <a:endParaRPr lang="zh-CN" altLang="en-US" sz="2400" b="1" dirty="0">
              <a:solidFill>
                <a:srgbClr val="007900"/>
              </a:solidFill>
              <a:latin typeface="Arial" panose="020B0604020202020204" pitchFamily="34" charset="0"/>
            </a:endParaRPr>
          </a:p>
        </p:txBody>
      </p:sp>
      <p:sp>
        <p:nvSpPr>
          <p:cNvPr id="11" name="矩形 10"/>
          <p:cNvSpPr/>
          <p:nvPr/>
        </p:nvSpPr>
        <p:spPr>
          <a:xfrm>
            <a:off x="3969" y="114004"/>
            <a:ext cx="269776" cy="578693"/>
          </a:xfrm>
          <a:prstGeom prst="rect">
            <a:avLst/>
          </a:prstGeom>
          <a:solidFill>
            <a:srgbClr val="007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7900"/>
              </a:solidFill>
            </a:endParaRPr>
          </a:p>
        </p:txBody>
      </p:sp>
      <p:sp>
        <p:nvSpPr>
          <p:cNvPr id="3" name="矩形 2"/>
          <p:cNvSpPr/>
          <p:nvPr/>
        </p:nvSpPr>
        <p:spPr>
          <a:xfrm>
            <a:off x="461169" y="5874122"/>
            <a:ext cx="11814638" cy="923330"/>
          </a:xfrm>
          <a:prstGeom prst="rect">
            <a:avLst/>
          </a:prstGeom>
        </p:spPr>
        <p:txBody>
          <a:bodyPr wrap="square">
            <a:spAutoFit/>
          </a:bodyPr>
          <a:lstStyle/>
          <a:p>
            <a:r>
              <a:rPr lang="en-US" altLang="zh-CN" dirty="0">
                <a:solidFill>
                  <a:srgbClr val="FF0000"/>
                </a:solidFill>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(a) </a:t>
            </a:r>
            <a:r>
              <a:rPr lang="en-US" altLang="zh-CN" dirty="0" smtClean="0">
                <a:latin typeface="微软雅黑" panose="020B0503020204020204" pitchFamily="34" charset="-122"/>
                <a:ea typeface="微软雅黑" panose="020B0503020204020204" pitchFamily="34" charset="-122"/>
              </a:rPr>
              <a:t>Controller response </a:t>
            </a:r>
            <a:r>
              <a:rPr lang="en-US" altLang="zh-CN" dirty="0">
                <a:latin typeface="微软雅黑" panose="020B0503020204020204" pitchFamily="34" charset="-122"/>
                <a:ea typeface="微软雅黑" panose="020B0503020204020204" pitchFamily="34" charset="-122"/>
              </a:rPr>
              <a:t>to a step reference amplitude change</a:t>
            </a:r>
            <a:r>
              <a:rPr lang="en-US" altLang="zh-CN" dirty="0" smtClean="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b) Details of the previous figure</a:t>
            </a:r>
            <a:r>
              <a:rPr lang="en-US" altLang="zh-CN" dirty="0" smtClean="0">
                <a:latin typeface="微软雅黑" panose="020B0503020204020204" pitchFamily="34" charset="-122"/>
                <a:ea typeface="微软雅黑" panose="020B0503020204020204" pitchFamily="34" charset="-122"/>
              </a:rPr>
              <a:t>.</a:t>
            </a:r>
          </a:p>
          <a:p>
            <a:endParaRPr lang="en-US" altLang="zh-CN" dirty="0" smtClean="0">
              <a:latin typeface="微软雅黑" panose="020B0503020204020204" pitchFamily="34" charset="-122"/>
              <a:ea typeface="微软雅黑" panose="020B0503020204020204" pitchFamily="34" charset="-122"/>
            </a:endParaRPr>
          </a:p>
          <a:p>
            <a:pPr algn="ctr"/>
            <a:r>
              <a:rPr lang="en-US" altLang="zh-CN" dirty="0" smtClean="0">
                <a:solidFill>
                  <a:srgbClr val="FF0000"/>
                </a:solidFill>
                <a:latin typeface="微软雅黑" panose="020B0503020204020204" pitchFamily="34" charset="-122"/>
                <a:ea typeface="微软雅黑" panose="020B0503020204020204" pitchFamily="34" charset="-122"/>
              </a:rPr>
              <a:t>Simulation of VSI</a:t>
            </a:r>
            <a:endParaRPr lang="zh-CN" altLang="en-US" dirty="0">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3"/>
          <a:stretch>
            <a:fillRect/>
          </a:stretch>
        </p:blipFill>
        <p:spPr>
          <a:xfrm>
            <a:off x="722773" y="1123848"/>
            <a:ext cx="11553034" cy="4557713"/>
          </a:xfrm>
          <a:prstGeom prst="rect">
            <a:avLst/>
          </a:prstGeom>
        </p:spPr>
      </p:pic>
    </p:spTree>
    <p:extLst>
      <p:ext uri="{BB962C8B-B14F-4D97-AF65-F5344CB8AC3E}">
        <p14:creationId xmlns:p14="http://schemas.microsoft.com/office/powerpoint/2010/main" val="3027339788"/>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5924710" y="7205664"/>
            <a:ext cx="193968" cy="388055"/>
          </a:xfrm>
          <a:prstGeom prst="rect">
            <a:avLst/>
          </a:prstGeom>
          <a:noFill/>
        </p:spPr>
        <p:txBody>
          <a:bodyPr wrap="none" lIns="96030" tIns="48015" rIns="96030" bIns="48015" rtlCol="0">
            <a:spAutoFit/>
          </a:bodyPr>
          <a:lstStyle/>
          <a:p>
            <a:endParaRPr lang="en-US" dirty="0"/>
          </a:p>
        </p:txBody>
      </p:sp>
      <p:sp>
        <p:nvSpPr>
          <p:cNvPr id="4" name="灯片编号占位符 3"/>
          <p:cNvSpPr>
            <a:spLocks noGrp="1"/>
          </p:cNvSpPr>
          <p:nvPr>
            <p:ph type="sldNum" sz="quarter" idx="10"/>
          </p:nvPr>
        </p:nvSpPr>
        <p:spPr/>
        <p:txBody>
          <a:bodyPr/>
          <a:lstStyle/>
          <a:p>
            <a:fld id="{C828D3FC-A0B5-43DE-98B8-D1D2A830C5C7}" type="slidenum">
              <a:rPr lang="en-US" smtClean="0"/>
              <a:pPr/>
              <a:t>26</a:t>
            </a:fld>
            <a:endParaRPr lang="en-US" dirty="0"/>
          </a:p>
        </p:txBody>
      </p:sp>
      <p:sp>
        <p:nvSpPr>
          <p:cNvPr id="10" name="矩形 46"/>
          <p:cNvSpPr>
            <a:spLocks noChangeArrowheads="1"/>
          </p:cNvSpPr>
          <p:nvPr/>
        </p:nvSpPr>
        <p:spPr bwMode="auto">
          <a:xfrm>
            <a:off x="255489" y="172519"/>
            <a:ext cx="8081824" cy="46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buNone/>
            </a:pPr>
            <a:r>
              <a:rPr lang="en-US" altLang="zh-CN" sz="2400" b="1" dirty="0">
                <a:solidFill>
                  <a:srgbClr val="007900"/>
                </a:solidFill>
              </a:rPr>
              <a:t>2.3.2 Nonlinear Current Control: Hysteresis Control</a:t>
            </a:r>
            <a:endParaRPr lang="zh-CN" altLang="en-US" sz="2400" b="1" dirty="0">
              <a:solidFill>
                <a:srgbClr val="007900"/>
              </a:solidFill>
              <a:latin typeface="Arial" panose="020B0604020202020204" pitchFamily="34" charset="0"/>
            </a:endParaRPr>
          </a:p>
        </p:txBody>
      </p:sp>
      <p:sp>
        <p:nvSpPr>
          <p:cNvPr id="11" name="矩形 10"/>
          <p:cNvSpPr/>
          <p:nvPr/>
        </p:nvSpPr>
        <p:spPr>
          <a:xfrm>
            <a:off x="3969" y="114004"/>
            <a:ext cx="269776" cy="578693"/>
          </a:xfrm>
          <a:prstGeom prst="rect">
            <a:avLst/>
          </a:prstGeom>
          <a:solidFill>
            <a:srgbClr val="007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7900"/>
              </a:solidFill>
            </a:endParaRPr>
          </a:p>
        </p:txBody>
      </p:sp>
      <p:sp>
        <p:nvSpPr>
          <p:cNvPr id="3" name="矩形 2"/>
          <p:cNvSpPr/>
          <p:nvPr/>
        </p:nvSpPr>
        <p:spPr>
          <a:xfrm>
            <a:off x="3432969" y="5793521"/>
            <a:ext cx="7242663" cy="400110"/>
          </a:xfrm>
          <a:prstGeom prst="rect">
            <a:avLst/>
          </a:prstGeom>
        </p:spPr>
        <p:txBody>
          <a:bodyPr wrap="square">
            <a:spAutoFit/>
          </a:bodyPr>
          <a:lstStyle/>
          <a:p>
            <a:r>
              <a:rPr lang="en-US" altLang="zh-CN" sz="2000" dirty="0">
                <a:latin typeface="微软雅黑" panose="020B0503020204020204" pitchFamily="34" charset="-122"/>
                <a:ea typeface="微软雅黑" panose="020B0503020204020204" pitchFamily="34" charset="-122"/>
              </a:rPr>
              <a:t> Hysteresis current control hardware organization</a:t>
            </a:r>
            <a:r>
              <a:rPr lang="en-US" altLang="zh-CN" sz="2000" dirty="0" smtClean="0">
                <a:latin typeface="微软雅黑" panose="020B0503020204020204" pitchFamily="34" charset="-122"/>
                <a:ea typeface="微软雅黑" panose="020B0503020204020204" pitchFamily="34" charset="-122"/>
              </a:rPr>
              <a:t>.</a:t>
            </a:r>
            <a:endParaRPr lang="zh-CN" altLang="en-US" sz="2000" dirty="0">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3"/>
          <a:stretch>
            <a:fillRect/>
          </a:stretch>
        </p:blipFill>
        <p:spPr>
          <a:xfrm>
            <a:off x="951737" y="1193006"/>
            <a:ext cx="10333882" cy="4162425"/>
          </a:xfrm>
          <a:prstGeom prst="rect">
            <a:avLst/>
          </a:prstGeom>
        </p:spPr>
      </p:pic>
    </p:spTree>
    <p:extLst>
      <p:ext uri="{BB962C8B-B14F-4D97-AF65-F5344CB8AC3E}">
        <p14:creationId xmlns:p14="http://schemas.microsoft.com/office/powerpoint/2010/main" val="2239396783"/>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5924710" y="7205664"/>
            <a:ext cx="193968" cy="388055"/>
          </a:xfrm>
          <a:prstGeom prst="rect">
            <a:avLst/>
          </a:prstGeom>
          <a:noFill/>
        </p:spPr>
        <p:txBody>
          <a:bodyPr wrap="none" lIns="96030" tIns="48015" rIns="96030" bIns="48015" rtlCol="0">
            <a:spAutoFit/>
          </a:bodyPr>
          <a:lstStyle/>
          <a:p>
            <a:endParaRPr lang="en-US" dirty="0"/>
          </a:p>
        </p:txBody>
      </p:sp>
      <p:sp>
        <p:nvSpPr>
          <p:cNvPr id="4" name="灯片编号占位符 3"/>
          <p:cNvSpPr>
            <a:spLocks noGrp="1"/>
          </p:cNvSpPr>
          <p:nvPr>
            <p:ph type="sldNum" sz="quarter" idx="10"/>
          </p:nvPr>
        </p:nvSpPr>
        <p:spPr/>
        <p:txBody>
          <a:bodyPr/>
          <a:lstStyle/>
          <a:p>
            <a:fld id="{C828D3FC-A0B5-43DE-98B8-D1D2A830C5C7}" type="slidenum">
              <a:rPr lang="en-US" smtClean="0"/>
              <a:pPr/>
              <a:t>27</a:t>
            </a:fld>
            <a:endParaRPr lang="en-US" dirty="0"/>
          </a:p>
        </p:txBody>
      </p:sp>
      <p:sp>
        <p:nvSpPr>
          <p:cNvPr id="10" name="矩形 46"/>
          <p:cNvSpPr>
            <a:spLocks noChangeArrowheads="1"/>
          </p:cNvSpPr>
          <p:nvPr/>
        </p:nvSpPr>
        <p:spPr bwMode="auto">
          <a:xfrm>
            <a:off x="255489" y="172519"/>
            <a:ext cx="8081824" cy="46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buNone/>
            </a:pPr>
            <a:r>
              <a:rPr lang="en-US" altLang="zh-CN" sz="2400" b="1" dirty="0">
                <a:solidFill>
                  <a:srgbClr val="007900"/>
                </a:solidFill>
              </a:rPr>
              <a:t>2.3.2 Nonlinear Current Control: Hysteresis Control</a:t>
            </a:r>
            <a:endParaRPr lang="zh-CN" altLang="en-US" sz="2400" b="1" dirty="0">
              <a:solidFill>
                <a:srgbClr val="007900"/>
              </a:solidFill>
              <a:latin typeface="Arial" panose="020B0604020202020204" pitchFamily="34" charset="0"/>
            </a:endParaRPr>
          </a:p>
        </p:txBody>
      </p:sp>
      <p:sp>
        <p:nvSpPr>
          <p:cNvPr id="11" name="矩形 10"/>
          <p:cNvSpPr/>
          <p:nvPr/>
        </p:nvSpPr>
        <p:spPr>
          <a:xfrm>
            <a:off x="3969" y="114004"/>
            <a:ext cx="269776" cy="578693"/>
          </a:xfrm>
          <a:prstGeom prst="rect">
            <a:avLst/>
          </a:prstGeom>
          <a:solidFill>
            <a:srgbClr val="007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7900"/>
              </a:solidFill>
            </a:endParaRPr>
          </a:p>
        </p:txBody>
      </p:sp>
      <p:sp>
        <p:nvSpPr>
          <p:cNvPr id="2" name="矩形 1"/>
          <p:cNvSpPr/>
          <p:nvPr/>
        </p:nvSpPr>
        <p:spPr>
          <a:xfrm>
            <a:off x="1223169" y="1393031"/>
            <a:ext cx="11353800" cy="4247317"/>
          </a:xfrm>
          <a:prstGeom prst="rect">
            <a:avLst/>
          </a:prstGeom>
        </p:spPr>
        <p:txBody>
          <a:bodyPr wrap="square">
            <a:spAutoFit/>
          </a:bodyPr>
          <a:lstStyle/>
          <a:p>
            <a:pPr algn="just"/>
            <a:r>
              <a:rPr lang="en-US" altLang="zh-CN" dirty="0" smtClean="0"/>
              <a:t>1) an </a:t>
            </a:r>
            <a:r>
              <a:rPr lang="en-US" altLang="zh-CN" dirty="0"/>
              <a:t>analog comparator is fed by the instantaneous current error, and</a:t>
            </a:r>
          </a:p>
          <a:p>
            <a:pPr algn="just"/>
            <a:r>
              <a:rPr lang="en-US" altLang="zh-CN" dirty="0"/>
              <a:t>its output directly drives the converter switches. </a:t>
            </a:r>
            <a:endParaRPr lang="en-US" altLang="zh-CN" dirty="0" smtClean="0"/>
          </a:p>
          <a:p>
            <a:pPr algn="just"/>
            <a:endParaRPr lang="en-US" altLang="zh-CN" dirty="0" smtClean="0"/>
          </a:p>
          <a:p>
            <a:pPr algn="just"/>
            <a:r>
              <a:rPr lang="en-US" altLang="zh-CN" dirty="0" smtClean="0"/>
              <a:t>2)Thanks </a:t>
            </a:r>
            <a:r>
              <a:rPr lang="en-US" altLang="zh-CN" dirty="0"/>
              <a:t>to the VSI topology and to the </a:t>
            </a:r>
            <a:r>
              <a:rPr lang="en-US" altLang="zh-CN" dirty="0" smtClean="0"/>
              <a:t>fact that </a:t>
            </a:r>
            <a:r>
              <a:rPr lang="en-US" altLang="zh-CN" dirty="0"/>
              <a:t>the dc link </a:t>
            </a:r>
            <a:r>
              <a:rPr lang="en-US" altLang="zh-CN" i="1" dirty="0"/>
              <a:t>V</a:t>
            </a:r>
            <a:r>
              <a:rPr lang="en-US" altLang="zh-CN" dirty="0"/>
              <a:t>DC voltage will always be higher than the output voltage </a:t>
            </a:r>
            <a:r>
              <a:rPr lang="en-US" altLang="zh-CN" i="1" dirty="0"/>
              <a:t>E</a:t>
            </a:r>
            <a:r>
              <a:rPr lang="en-US" altLang="zh-CN" baseline="-25000" dirty="0"/>
              <a:t>S</a:t>
            </a:r>
            <a:r>
              <a:rPr lang="en-US" altLang="zh-CN" dirty="0"/>
              <a:t> peak value, </a:t>
            </a:r>
            <a:r>
              <a:rPr lang="en-US" altLang="zh-CN" dirty="0" smtClean="0"/>
              <a:t>the current </a:t>
            </a:r>
            <a:r>
              <a:rPr lang="en-US" altLang="zh-CN" dirty="0"/>
              <a:t>derivative sign will be positive any time the high-side switch is closed and </a:t>
            </a:r>
            <a:r>
              <a:rPr lang="en-US" altLang="zh-CN" dirty="0" smtClean="0"/>
              <a:t>negative any </a:t>
            </a:r>
            <a:r>
              <a:rPr lang="en-US" altLang="zh-CN" dirty="0"/>
              <a:t>time the low-side switch is closed. This guarantees that the controller organization </a:t>
            </a:r>
            <a:r>
              <a:rPr lang="en-US" altLang="zh-CN" dirty="0" smtClean="0"/>
              <a:t>in the figure will </a:t>
            </a:r>
            <a:r>
              <a:rPr lang="en-US" altLang="zh-CN" dirty="0"/>
              <a:t>maintain the converter output current always close to its reference. </a:t>
            </a:r>
            <a:endParaRPr lang="en-US" altLang="zh-CN" dirty="0" smtClean="0"/>
          </a:p>
          <a:p>
            <a:pPr algn="just"/>
            <a:endParaRPr lang="en-US" altLang="zh-CN" dirty="0" smtClean="0"/>
          </a:p>
          <a:p>
            <a:pPr algn="just"/>
            <a:r>
              <a:rPr lang="en-US" altLang="zh-CN" dirty="0" smtClean="0"/>
              <a:t>3)Under the limit </a:t>
            </a:r>
            <a:r>
              <a:rPr lang="en-US" altLang="zh-CN" dirty="0"/>
              <a:t>condition of zero hysteresis bandwidth, the current error can be forced to zero as </a:t>
            </a:r>
            <a:r>
              <a:rPr lang="en-US" altLang="zh-CN" dirty="0" smtClean="0"/>
              <a:t>well: unfortunately </a:t>
            </a:r>
            <a:r>
              <a:rPr lang="en-US" altLang="zh-CN" dirty="0"/>
              <a:t>this condition implies an infinite frequency for the switch commutations, which is,</a:t>
            </a:r>
          </a:p>
          <a:p>
            <a:pPr algn="just"/>
            <a:r>
              <a:rPr lang="en-US" altLang="zh-CN" dirty="0"/>
              <a:t>of course, not practical. In real-life implementations, the hysteresis bandwidth is kept sufficiently</a:t>
            </a:r>
          </a:p>
          <a:p>
            <a:pPr algn="just"/>
            <a:r>
              <a:rPr lang="en-US" altLang="zh-CN" dirty="0"/>
              <a:t>small to minimize the tracking error without implying too high switching frequencies. As</a:t>
            </a:r>
          </a:p>
          <a:p>
            <a:pPr algn="just"/>
            <a:r>
              <a:rPr lang="en-US" altLang="zh-CN" dirty="0"/>
              <a:t>a consequence, also the compensation of dead-time induced current distortion will be very</a:t>
            </a:r>
          </a:p>
          <a:p>
            <a:pPr algn="just"/>
            <a:r>
              <a:rPr lang="en-US" altLang="zh-CN" dirty="0"/>
              <a:t>good.</a:t>
            </a:r>
            <a:endParaRPr lang="zh-CN" altLang="en-US" dirty="0"/>
          </a:p>
        </p:txBody>
      </p:sp>
    </p:spTree>
    <p:extLst>
      <p:ext uri="{BB962C8B-B14F-4D97-AF65-F5344CB8AC3E}">
        <p14:creationId xmlns:p14="http://schemas.microsoft.com/office/powerpoint/2010/main" val="730946379"/>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5924710" y="7205664"/>
            <a:ext cx="193968" cy="388055"/>
          </a:xfrm>
          <a:prstGeom prst="rect">
            <a:avLst/>
          </a:prstGeom>
          <a:noFill/>
        </p:spPr>
        <p:txBody>
          <a:bodyPr wrap="none" lIns="96030" tIns="48015" rIns="96030" bIns="48015" rtlCol="0">
            <a:spAutoFit/>
          </a:bodyPr>
          <a:lstStyle/>
          <a:p>
            <a:endParaRPr lang="en-US" dirty="0"/>
          </a:p>
        </p:txBody>
      </p:sp>
      <p:sp>
        <p:nvSpPr>
          <p:cNvPr id="4" name="灯片编号占位符 3"/>
          <p:cNvSpPr>
            <a:spLocks noGrp="1"/>
          </p:cNvSpPr>
          <p:nvPr>
            <p:ph type="sldNum" sz="quarter" idx="10"/>
          </p:nvPr>
        </p:nvSpPr>
        <p:spPr/>
        <p:txBody>
          <a:bodyPr/>
          <a:lstStyle/>
          <a:p>
            <a:fld id="{C828D3FC-A0B5-43DE-98B8-D1D2A830C5C7}" type="slidenum">
              <a:rPr lang="en-US" smtClean="0"/>
              <a:pPr/>
              <a:t>3</a:t>
            </a:fld>
            <a:endParaRPr lang="en-US" dirty="0"/>
          </a:p>
        </p:txBody>
      </p:sp>
      <p:sp>
        <p:nvSpPr>
          <p:cNvPr id="10" name="矩形 46"/>
          <p:cNvSpPr>
            <a:spLocks noChangeArrowheads="1"/>
          </p:cNvSpPr>
          <p:nvPr/>
        </p:nvSpPr>
        <p:spPr bwMode="auto">
          <a:xfrm>
            <a:off x="255489" y="172519"/>
            <a:ext cx="5886416" cy="46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buNone/>
            </a:pPr>
            <a:r>
              <a:rPr lang="en-US" altLang="zh-CN" sz="2400" b="1" dirty="0">
                <a:solidFill>
                  <a:srgbClr val="007900"/>
                </a:solidFill>
              </a:rPr>
              <a:t>2.1 THE VOLTAGE SOURCE INVERTER</a:t>
            </a:r>
            <a:endParaRPr lang="zh-CN" altLang="en-US" sz="2400" b="1" dirty="0">
              <a:solidFill>
                <a:srgbClr val="007900"/>
              </a:solidFill>
              <a:latin typeface="Arial" panose="020B0604020202020204" pitchFamily="34" charset="0"/>
            </a:endParaRPr>
          </a:p>
        </p:txBody>
      </p:sp>
      <p:sp>
        <p:nvSpPr>
          <p:cNvPr id="11" name="矩形 10"/>
          <p:cNvSpPr/>
          <p:nvPr/>
        </p:nvSpPr>
        <p:spPr>
          <a:xfrm>
            <a:off x="3969" y="114004"/>
            <a:ext cx="269776" cy="578693"/>
          </a:xfrm>
          <a:prstGeom prst="rect">
            <a:avLst/>
          </a:prstGeom>
          <a:solidFill>
            <a:srgbClr val="007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7900"/>
              </a:solidFill>
            </a:endParaRPr>
          </a:p>
        </p:txBody>
      </p:sp>
      <p:sp>
        <p:nvSpPr>
          <p:cNvPr id="12" name="文本框 11"/>
          <p:cNvSpPr txBox="1"/>
          <p:nvPr/>
        </p:nvSpPr>
        <p:spPr>
          <a:xfrm>
            <a:off x="384969" y="6041231"/>
            <a:ext cx="11506200" cy="461665"/>
          </a:xfrm>
          <a:prstGeom prst="rect">
            <a:avLst/>
          </a:prstGeom>
          <a:noFill/>
        </p:spPr>
        <p:txBody>
          <a:bodyPr wrap="square" rtlCol="0">
            <a:spAutoFit/>
          </a:bodyPr>
          <a:lstStyle/>
          <a:p>
            <a:pPr algn="ctr"/>
            <a:r>
              <a:rPr lang="en-US" altLang="zh-CN" sz="2400" dirty="0">
                <a:latin typeface="Arial" panose="020B0604020202020204" pitchFamily="34" charset="0"/>
                <a:ea typeface="微软雅黑" panose="020B0503020204020204" pitchFamily="34" charset="-122"/>
                <a:cs typeface="Arial" panose="020B0604020202020204" pitchFamily="34" charset="0"/>
              </a:rPr>
              <a:t>a single-phase </a:t>
            </a:r>
            <a:r>
              <a:rPr lang="en-US" altLang="zh-CN" sz="2400" dirty="0" smtClean="0">
                <a:latin typeface="Arial" panose="020B0604020202020204" pitchFamily="34" charset="0"/>
                <a:ea typeface="微软雅黑" panose="020B0503020204020204" pitchFamily="34" charset="-122"/>
                <a:cs typeface="Arial" panose="020B0604020202020204" pitchFamily="34" charset="0"/>
              </a:rPr>
              <a:t>half-bridge voltage </a:t>
            </a:r>
            <a:r>
              <a:rPr lang="en-US" altLang="zh-CN" sz="2400" dirty="0">
                <a:latin typeface="Arial" panose="020B0604020202020204" pitchFamily="34" charset="0"/>
                <a:ea typeface="微软雅黑" panose="020B0503020204020204" pitchFamily="34" charset="-122"/>
                <a:cs typeface="Arial" panose="020B0604020202020204" pitchFamily="34" charset="0"/>
              </a:rPr>
              <a:t>source inverter (VSI) </a:t>
            </a:r>
            <a:r>
              <a:rPr lang="en-US" altLang="zh-CN" sz="2400" dirty="0" smtClean="0">
                <a:latin typeface="Arial" panose="020B0604020202020204" pitchFamily="34" charset="0"/>
                <a:ea typeface="微软雅黑" panose="020B0503020204020204" pitchFamily="34" charset="-122"/>
                <a:cs typeface="Arial" panose="020B0604020202020204" pitchFamily="34" charset="0"/>
              </a:rPr>
              <a:t> </a:t>
            </a: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28169" y="964870"/>
            <a:ext cx="5838095" cy="4923809"/>
          </a:xfrm>
          <a:prstGeom prst="rect">
            <a:avLst/>
          </a:prstGeom>
        </p:spPr>
      </p:pic>
    </p:spTree>
    <p:extLst>
      <p:ext uri="{BB962C8B-B14F-4D97-AF65-F5344CB8AC3E}">
        <p14:creationId xmlns:p14="http://schemas.microsoft.com/office/powerpoint/2010/main" val="1184668264"/>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5924710" y="7205664"/>
            <a:ext cx="193968" cy="388055"/>
          </a:xfrm>
          <a:prstGeom prst="rect">
            <a:avLst/>
          </a:prstGeom>
          <a:noFill/>
        </p:spPr>
        <p:txBody>
          <a:bodyPr wrap="none" lIns="96030" tIns="48015" rIns="96030" bIns="48015" rtlCol="0">
            <a:spAutoFit/>
          </a:bodyPr>
          <a:lstStyle/>
          <a:p>
            <a:endParaRPr lang="en-US" dirty="0"/>
          </a:p>
        </p:txBody>
      </p:sp>
      <p:sp>
        <p:nvSpPr>
          <p:cNvPr id="4" name="灯片编号占位符 3"/>
          <p:cNvSpPr>
            <a:spLocks noGrp="1"/>
          </p:cNvSpPr>
          <p:nvPr>
            <p:ph type="sldNum" sz="quarter" idx="10"/>
          </p:nvPr>
        </p:nvSpPr>
        <p:spPr/>
        <p:txBody>
          <a:bodyPr/>
          <a:lstStyle/>
          <a:p>
            <a:fld id="{C828D3FC-A0B5-43DE-98B8-D1D2A830C5C7}" type="slidenum">
              <a:rPr lang="en-US" smtClean="0"/>
              <a:pPr/>
              <a:t>4</a:t>
            </a:fld>
            <a:endParaRPr lang="en-US" dirty="0"/>
          </a:p>
        </p:txBody>
      </p:sp>
      <p:sp>
        <p:nvSpPr>
          <p:cNvPr id="10" name="矩形 46"/>
          <p:cNvSpPr>
            <a:spLocks noChangeArrowheads="1"/>
          </p:cNvSpPr>
          <p:nvPr/>
        </p:nvSpPr>
        <p:spPr bwMode="auto">
          <a:xfrm>
            <a:off x="255489" y="172519"/>
            <a:ext cx="5118705" cy="46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buNone/>
            </a:pPr>
            <a:r>
              <a:rPr lang="en-US" altLang="zh-CN" sz="2400" b="1" dirty="0" smtClean="0">
                <a:solidFill>
                  <a:srgbClr val="007900"/>
                </a:solidFill>
              </a:rPr>
              <a:t>2.1.1</a:t>
            </a:r>
            <a:r>
              <a:rPr lang="en-US" altLang="zh-CN" sz="2400" b="1" dirty="0">
                <a:solidFill>
                  <a:srgbClr val="007900"/>
                </a:solidFill>
              </a:rPr>
              <a:t> </a:t>
            </a:r>
            <a:r>
              <a:rPr lang="en-US" altLang="zh-CN" sz="2400" b="1" dirty="0" smtClean="0">
                <a:solidFill>
                  <a:srgbClr val="007900"/>
                </a:solidFill>
              </a:rPr>
              <a:t>Fundamental Components</a:t>
            </a:r>
            <a:endParaRPr lang="zh-CN" altLang="en-US" sz="2400" b="1" dirty="0">
              <a:solidFill>
                <a:srgbClr val="007900"/>
              </a:solidFill>
              <a:latin typeface="Arial" panose="020B0604020202020204" pitchFamily="34" charset="0"/>
            </a:endParaRPr>
          </a:p>
        </p:txBody>
      </p:sp>
      <p:sp>
        <p:nvSpPr>
          <p:cNvPr id="11" name="矩形 10"/>
          <p:cNvSpPr/>
          <p:nvPr/>
        </p:nvSpPr>
        <p:spPr>
          <a:xfrm>
            <a:off x="3969" y="114004"/>
            <a:ext cx="269776" cy="578693"/>
          </a:xfrm>
          <a:prstGeom prst="rect">
            <a:avLst/>
          </a:prstGeom>
          <a:solidFill>
            <a:srgbClr val="007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7900"/>
              </a:solidFill>
            </a:endParaRPr>
          </a:p>
        </p:txBody>
      </p:sp>
      <p:sp>
        <p:nvSpPr>
          <p:cNvPr id="8" name="文本框 7"/>
          <p:cNvSpPr txBox="1"/>
          <p:nvPr/>
        </p:nvSpPr>
        <p:spPr>
          <a:xfrm>
            <a:off x="613569" y="1294745"/>
            <a:ext cx="2362200" cy="707886"/>
          </a:xfrm>
          <a:prstGeom prst="rect">
            <a:avLst/>
          </a:prstGeom>
          <a:noFill/>
        </p:spPr>
        <p:txBody>
          <a:bodyPr wrap="square" rtlCol="0">
            <a:spAutoFit/>
          </a:bodyPr>
          <a:lstStyle/>
          <a:p>
            <a:r>
              <a:rPr lang="en-US" altLang="zh-CN" sz="2000" dirty="0" smtClean="0">
                <a:latin typeface="Arial" panose="020B0604020202020204" pitchFamily="34" charset="0"/>
                <a:ea typeface="微软雅黑" panose="020B0503020204020204" pitchFamily="34" charset="-122"/>
                <a:cs typeface="Arial" panose="020B0604020202020204" pitchFamily="34" charset="0"/>
              </a:rPr>
              <a:t>The ideal voltage sources, the input</a:t>
            </a:r>
            <a:endParaRPr lang="zh-CN" altLang="en-US" sz="2000" dirty="0">
              <a:latin typeface="Arial" panose="020B0604020202020204" pitchFamily="34" charset="0"/>
              <a:ea typeface="微软雅黑" panose="020B0503020204020204" pitchFamily="34" charset="-122"/>
              <a:cs typeface="Arial" panose="020B0604020202020204" pitchFamily="34" charset="0"/>
            </a:endParaRPr>
          </a:p>
        </p:txBody>
      </p:sp>
      <p:sp>
        <p:nvSpPr>
          <p:cNvPr id="9" name="矩形 8"/>
          <p:cNvSpPr/>
          <p:nvPr/>
        </p:nvSpPr>
        <p:spPr>
          <a:xfrm>
            <a:off x="9147969" y="2657415"/>
            <a:ext cx="3276599" cy="1631216"/>
          </a:xfrm>
          <a:prstGeom prst="rect">
            <a:avLst/>
          </a:prstGeom>
        </p:spPr>
        <p:txBody>
          <a:bodyPr wrap="square">
            <a:spAutoFit/>
          </a:bodyPr>
          <a:lstStyle/>
          <a:p>
            <a:r>
              <a:rPr lang="zh-CN" altLang="en-US" sz="2000" dirty="0">
                <a:latin typeface="Arial" panose="020B0604020202020204" pitchFamily="34" charset="0"/>
                <a:ea typeface="微软雅黑" panose="020B0503020204020204" pitchFamily="34" charset="-122"/>
                <a:cs typeface="Arial" panose="020B0604020202020204" pitchFamily="34" charset="0"/>
              </a:rPr>
              <a:t> </a:t>
            </a:r>
            <a:r>
              <a:rPr lang="en-US" altLang="zh-CN" sz="2000" dirty="0">
                <a:latin typeface="Arial" panose="020B0604020202020204" pitchFamily="34" charset="0"/>
                <a:ea typeface="微软雅黑" panose="020B0503020204020204" pitchFamily="34" charset="-122"/>
                <a:cs typeface="Arial" panose="020B0604020202020204" pitchFamily="34" charset="0"/>
              </a:rPr>
              <a:t>power </a:t>
            </a:r>
            <a:r>
              <a:rPr lang="en-US" altLang="zh-CN" sz="2000" dirty="0" smtClean="0">
                <a:latin typeface="Arial" panose="020B0604020202020204" pitchFamily="34" charset="0"/>
                <a:ea typeface="微软雅黑" panose="020B0503020204020204" pitchFamily="34" charset="-122"/>
                <a:cs typeface="Arial" panose="020B0604020202020204" pitchFamily="34" charset="0"/>
              </a:rPr>
              <a:t>switches (</a:t>
            </a:r>
            <a:r>
              <a:rPr lang="zh-CN" altLang="en-US" sz="2000" dirty="0" smtClean="0">
                <a:latin typeface="Arial" panose="020B0604020202020204" pitchFamily="34" charset="0"/>
                <a:ea typeface="微软雅黑" panose="020B0503020204020204" pitchFamily="34" charset="-122"/>
                <a:cs typeface="Arial" panose="020B0604020202020204" pitchFamily="34" charset="0"/>
              </a:rPr>
              <a:t>the </a:t>
            </a:r>
            <a:r>
              <a:rPr lang="zh-CN" altLang="en-US" sz="2000" dirty="0">
                <a:latin typeface="Arial" panose="020B0604020202020204" pitchFamily="34" charset="0"/>
                <a:ea typeface="微软雅黑" panose="020B0503020204020204" pitchFamily="34" charset="-122"/>
                <a:cs typeface="Arial" panose="020B0604020202020204" pitchFamily="34" charset="0"/>
              </a:rPr>
              <a:t>conventional IGBT </a:t>
            </a:r>
            <a:r>
              <a:rPr lang="zh-CN" altLang="en-US" sz="2000" dirty="0" smtClean="0">
                <a:latin typeface="Arial" panose="020B0604020202020204" pitchFamily="34" charset="0"/>
                <a:ea typeface="微软雅黑" panose="020B0503020204020204" pitchFamily="34" charset="-122"/>
                <a:cs typeface="Arial" panose="020B0604020202020204" pitchFamily="34" charset="0"/>
              </a:rPr>
              <a:t>symbol</a:t>
            </a:r>
            <a:r>
              <a:rPr lang="en-US" altLang="zh-CN" sz="2000" dirty="0" smtClean="0">
                <a:latin typeface="Arial" panose="020B0604020202020204" pitchFamily="34" charset="0"/>
                <a:ea typeface="微软雅黑" panose="020B0503020204020204" pitchFamily="34" charset="-122"/>
                <a:cs typeface="Arial" panose="020B0604020202020204" pitchFamily="34" charset="0"/>
              </a:rPr>
              <a:t>, but can be replaced by power MOSFETs or </a:t>
            </a:r>
            <a:r>
              <a:rPr lang="en-US" altLang="zh-CN" sz="2000" dirty="0" err="1" smtClean="0">
                <a:latin typeface="Arial" panose="020B0604020202020204" pitchFamily="34" charset="0"/>
                <a:ea typeface="微软雅黑" panose="020B0503020204020204" pitchFamily="34" charset="-122"/>
                <a:cs typeface="Arial" panose="020B0604020202020204" pitchFamily="34" charset="0"/>
              </a:rPr>
              <a:t>thyristors</a:t>
            </a:r>
            <a:r>
              <a:rPr lang="en-US" altLang="zh-CN" sz="2000" dirty="0">
                <a:latin typeface="Arial" panose="020B0604020202020204" pitchFamily="34" charset="0"/>
                <a:ea typeface="微软雅黑" panose="020B0503020204020204" pitchFamily="34" charset="-122"/>
                <a:cs typeface="Arial" panose="020B0604020202020204" pitchFamily="34" charset="0"/>
              </a:rPr>
              <a:t>)</a:t>
            </a:r>
            <a:endParaRPr lang="zh-CN" altLang="en-US" sz="2000" dirty="0">
              <a:latin typeface="Arial" panose="020B0604020202020204" pitchFamily="34" charset="0"/>
              <a:ea typeface="微软雅黑" panose="020B0503020204020204" pitchFamily="34" charset="-122"/>
              <a:cs typeface="Arial" panose="020B0604020202020204" pitchFamily="34" charset="0"/>
            </a:endParaRPr>
          </a:p>
        </p:txBody>
      </p:sp>
      <p:sp>
        <p:nvSpPr>
          <p:cNvPr id="14" name="矩形 13"/>
          <p:cNvSpPr/>
          <p:nvPr/>
        </p:nvSpPr>
        <p:spPr>
          <a:xfrm>
            <a:off x="9300369" y="4974431"/>
            <a:ext cx="2878865" cy="400110"/>
          </a:xfrm>
          <a:prstGeom prst="rect">
            <a:avLst/>
          </a:prstGeom>
        </p:spPr>
        <p:txBody>
          <a:bodyPr wrap="square">
            <a:spAutoFit/>
          </a:bodyPr>
          <a:lstStyle/>
          <a:p>
            <a:r>
              <a:rPr lang="zh-CN" altLang="en-US" sz="2000" dirty="0">
                <a:latin typeface="Arial" panose="020B0604020202020204" pitchFamily="34" charset="0"/>
                <a:ea typeface="微软雅黑" panose="020B0503020204020204" pitchFamily="34" charset="-122"/>
                <a:cs typeface="Arial" panose="020B0604020202020204" pitchFamily="34" charset="0"/>
              </a:rPr>
              <a:t>a free-wheeling diode</a:t>
            </a:r>
          </a:p>
        </p:txBody>
      </p:sp>
      <p:pic>
        <p:nvPicPr>
          <p:cNvPr id="13" name="图片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28169" y="964870"/>
            <a:ext cx="5838095" cy="4923809"/>
          </a:xfrm>
          <a:prstGeom prst="rect">
            <a:avLst/>
          </a:prstGeom>
        </p:spPr>
      </p:pic>
      <p:sp>
        <p:nvSpPr>
          <p:cNvPr id="7" name="椭圆形标注 6"/>
          <p:cNvSpPr/>
          <p:nvPr/>
        </p:nvSpPr>
        <p:spPr>
          <a:xfrm>
            <a:off x="7776369" y="4288631"/>
            <a:ext cx="609600" cy="609600"/>
          </a:xfrm>
          <a:prstGeom prst="wedgeEllipseCallout">
            <a:avLst>
              <a:gd name="adj1" fmla="val 207201"/>
              <a:gd name="adj2" fmla="val 67339"/>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形标注 17"/>
          <p:cNvSpPr/>
          <p:nvPr/>
        </p:nvSpPr>
        <p:spPr>
          <a:xfrm>
            <a:off x="4118769" y="2688431"/>
            <a:ext cx="3353747" cy="1269512"/>
          </a:xfrm>
          <a:prstGeom prst="wedgeEllipseCallout">
            <a:avLst>
              <a:gd name="adj1" fmla="val -90444"/>
              <a:gd name="adj2" fmla="val 66752"/>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形标注 20"/>
          <p:cNvSpPr/>
          <p:nvPr/>
        </p:nvSpPr>
        <p:spPr>
          <a:xfrm>
            <a:off x="4194969" y="1926431"/>
            <a:ext cx="798225" cy="609600"/>
          </a:xfrm>
          <a:prstGeom prst="wedgeEllipseCallout">
            <a:avLst>
              <a:gd name="adj1" fmla="val -214411"/>
              <a:gd name="adj2" fmla="val -94758"/>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形标注 23"/>
          <p:cNvSpPr/>
          <p:nvPr/>
        </p:nvSpPr>
        <p:spPr>
          <a:xfrm>
            <a:off x="6785769" y="1693383"/>
            <a:ext cx="1066800" cy="842648"/>
          </a:xfrm>
          <a:prstGeom prst="wedgeEllipseCallout">
            <a:avLst>
              <a:gd name="adj1" fmla="val 194819"/>
              <a:gd name="adj2" fmla="val 57916"/>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2178478" y="6071542"/>
            <a:ext cx="7737475" cy="707886"/>
          </a:xfrm>
          <a:prstGeom prst="rect">
            <a:avLst/>
          </a:prstGeom>
          <a:solidFill>
            <a:srgbClr val="FFC000"/>
          </a:solidFill>
        </p:spPr>
        <p:txBody>
          <a:bodyPr wrap="square">
            <a:spAutoFit/>
          </a:bodyPr>
          <a:lstStyle/>
          <a:p>
            <a:r>
              <a:rPr lang="zh-CN" altLang="en-US" sz="2000" dirty="0">
                <a:latin typeface="Arial" panose="020B0604020202020204" pitchFamily="34" charset="0"/>
                <a:ea typeface="微软雅黑" panose="020B0503020204020204" pitchFamily="34" charset="-122"/>
                <a:cs typeface="Arial" panose="020B0604020202020204" pitchFamily="34" charset="0"/>
              </a:rPr>
              <a:t> a four-quadrant converter, with the capability of both delivering and </a:t>
            </a:r>
            <a:r>
              <a:rPr lang="zh-CN" altLang="en-US" sz="2000" dirty="0" smtClean="0">
                <a:latin typeface="Arial" panose="020B0604020202020204" pitchFamily="34" charset="0"/>
                <a:ea typeface="微软雅黑" panose="020B0503020204020204" pitchFamily="34" charset="-122"/>
                <a:cs typeface="Arial" panose="020B0604020202020204" pitchFamily="34" charset="0"/>
              </a:rPr>
              <a:t>absorbing power</a:t>
            </a:r>
            <a:r>
              <a:rPr lang="en-US" altLang="zh-CN" sz="2000" dirty="0" smtClean="0">
                <a:latin typeface="Arial" panose="020B0604020202020204" pitchFamily="34" charset="0"/>
                <a:ea typeface="微软雅黑" panose="020B0503020204020204" pitchFamily="34" charset="-122"/>
                <a:cs typeface="Arial" panose="020B0604020202020204" pitchFamily="34" charset="0"/>
              </a:rPr>
              <a:t>.</a:t>
            </a:r>
            <a:endParaRPr lang="zh-CN" altLang="en-US" sz="2000" dirty="0">
              <a:latin typeface="Arial" panose="020B0604020202020204" pitchFamily="34" charset="0"/>
              <a:ea typeface="微软雅黑" panose="020B0503020204020204" pitchFamily="34" charset="-122"/>
              <a:cs typeface="Arial" panose="020B0604020202020204" pitchFamily="34" charset="0"/>
            </a:endParaRPr>
          </a:p>
        </p:txBody>
      </p:sp>
      <p:sp>
        <p:nvSpPr>
          <p:cNvPr id="26" name="矩形 25"/>
          <p:cNvSpPr/>
          <p:nvPr/>
        </p:nvSpPr>
        <p:spPr>
          <a:xfrm>
            <a:off x="273745" y="3623935"/>
            <a:ext cx="2724096" cy="1938992"/>
          </a:xfrm>
          <a:prstGeom prst="rect">
            <a:avLst/>
          </a:prstGeom>
        </p:spPr>
        <p:txBody>
          <a:bodyPr wrap="square">
            <a:spAutoFit/>
          </a:bodyPr>
          <a:lstStyle/>
          <a:p>
            <a:r>
              <a:rPr lang="zh-CN" altLang="en-US" sz="2000" dirty="0" smtClean="0">
                <a:latin typeface="Arial" panose="020B0604020202020204" pitchFamily="34" charset="0"/>
                <a:cs typeface="Arial" panose="020B0604020202020204" pitchFamily="34" charset="0"/>
              </a:rPr>
              <a:t>the load</a:t>
            </a:r>
            <a:r>
              <a:rPr lang="en-US" altLang="zh-CN" sz="2000" dirty="0" smtClean="0">
                <a:latin typeface="Arial" panose="020B0604020202020204" pitchFamily="34" charset="0"/>
                <a:cs typeface="Arial" panose="020B0604020202020204" pitchFamily="34" charset="0"/>
              </a:rPr>
              <a:t>, </a:t>
            </a:r>
            <a:r>
              <a:rPr lang="zh-CN" altLang="en-US" sz="2000" dirty="0" smtClean="0">
                <a:latin typeface="Arial" panose="020B0604020202020204" pitchFamily="34" charset="0"/>
                <a:cs typeface="Arial" panose="020B0604020202020204" pitchFamily="34" charset="0"/>
              </a:rPr>
              <a:t>the </a:t>
            </a:r>
            <a:r>
              <a:rPr lang="zh-CN" altLang="en-US" sz="2000" dirty="0">
                <a:latin typeface="Arial" panose="020B0604020202020204" pitchFamily="34" charset="0"/>
                <a:cs typeface="Arial" panose="020B0604020202020204" pitchFamily="34" charset="0"/>
              </a:rPr>
              <a:t>series connection of a resistor </a:t>
            </a:r>
            <a:r>
              <a:rPr lang="zh-CN" altLang="en-US" sz="2000" i="1" dirty="0" smtClean="0">
                <a:latin typeface="Arial" panose="020B0604020202020204" pitchFamily="34" charset="0"/>
                <a:cs typeface="Arial" panose="020B0604020202020204" pitchFamily="34" charset="0"/>
              </a:rPr>
              <a:t>R</a:t>
            </a:r>
            <a:r>
              <a:rPr lang="en-US" altLang="zh-CN" sz="2000" i="1" baseline="-25000" dirty="0" smtClean="0">
                <a:latin typeface="Arial" panose="020B0604020202020204" pitchFamily="34" charset="0"/>
                <a:cs typeface="Arial" panose="020B0604020202020204" pitchFamily="34" charset="0"/>
              </a:rPr>
              <a:t>s</a:t>
            </a:r>
            <a:r>
              <a:rPr lang="en-US" altLang="zh-CN" sz="2000" i="1" dirty="0">
                <a:latin typeface="Arial" panose="020B0604020202020204" pitchFamily="34" charset="0"/>
                <a:cs typeface="Arial" panose="020B0604020202020204" pitchFamily="34" charset="0"/>
              </a:rPr>
              <a:t> </a:t>
            </a:r>
            <a:r>
              <a:rPr lang="zh-CN" altLang="en-US" sz="2000" dirty="0" smtClean="0">
                <a:latin typeface="Arial" panose="020B0604020202020204" pitchFamily="34" charset="0"/>
                <a:cs typeface="Arial" panose="020B0604020202020204" pitchFamily="34" charset="0"/>
              </a:rPr>
              <a:t>an inductor </a:t>
            </a:r>
            <a:r>
              <a:rPr lang="zh-CN" altLang="en-US" sz="2000" i="1" dirty="0" smtClean="0">
                <a:latin typeface="Arial" panose="020B0604020202020204" pitchFamily="34" charset="0"/>
                <a:cs typeface="Arial" panose="020B0604020202020204" pitchFamily="34" charset="0"/>
              </a:rPr>
              <a:t>L</a:t>
            </a:r>
            <a:r>
              <a:rPr lang="en-US" altLang="zh-CN" sz="2000" i="1" baseline="-25000" dirty="0" smtClean="0">
                <a:latin typeface="Arial" panose="020B0604020202020204" pitchFamily="34" charset="0"/>
                <a:cs typeface="Arial" panose="020B0604020202020204" pitchFamily="34" charset="0"/>
              </a:rPr>
              <a:t>s</a:t>
            </a:r>
            <a:r>
              <a:rPr lang="zh-CN" altLang="en-US" sz="2000" dirty="0" smtClean="0">
                <a:latin typeface="Arial" panose="020B0604020202020204" pitchFamily="34" charset="0"/>
                <a:cs typeface="Arial" panose="020B0604020202020204" pitchFamily="34" charset="0"/>
              </a:rPr>
              <a:t> and a voltage source </a:t>
            </a:r>
            <a:r>
              <a:rPr lang="zh-CN" altLang="en-US" sz="2000" i="1" dirty="0" smtClean="0">
                <a:latin typeface="Arial" panose="020B0604020202020204" pitchFamily="34" charset="0"/>
                <a:cs typeface="Arial" panose="020B0604020202020204" pitchFamily="34" charset="0"/>
              </a:rPr>
              <a:t>E</a:t>
            </a:r>
            <a:r>
              <a:rPr lang="en-US" altLang="zh-CN" sz="2000" i="1" baseline="-25000" dirty="0" smtClean="0">
                <a:latin typeface="Arial" panose="020B0604020202020204" pitchFamily="34" charset="0"/>
                <a:cs typeface="Arial" panose="020B0604020202020204" pitchFamily="34" charset="0"/>
              </a:rPr>
              <a:t>s</a:t>
            </a:r>
            <a:r>
              <a:rPr lang="zh-CN" altLang="en-US" sz="2000" dirty="0" smtClean="0">
                <a:latin typeface="Arial" panose="020B0604020202020204" pitchFamily="34" charset="0"/>
                <a:cs typeface="Arial" panose="020B0604020202020204" pitchFamily="34" charset="0"/>
              </a:rPr>
              <a:t> ,which can be either dc or ac.</a:t>
            </a:r>
            <a:endParaRPr lang="zh-CN" alt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9129349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fade">
                                      <p:cBhvr>
                                        <p:cTn id="17" dur="500"/>
                                        <p:tgtEl>
                                          <p:spTgt spid="2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fade">
                                      <p:cBhvr>
                                        <p:cTn id="32" dur="500"/>
                                        <p:tgtEl>
                                          <p:spTgt spid="14"/>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fade">
                                      <p:cBhvr>
                                        <p:cTn id="37" dur="500"/>
                                        <p:tgtEl>
                                          <p:spTgt spid="18"/>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6"/>
                                        </p:tgtEl>
                                        <p:attrNameLst>
                                          <p:attrName>style.visibility</p:attrName>
                                        </p:attrNameLst>
                                      </p:cBhvr>
                                      <p:to>
                                        <p:strVal val="visible"/>
                                      </p:to>
                                    </p:set>
                                    <p:animEffect transition="in" filter="fade">
                                      <p:cBhvr>
                                        <p:cTn id="42" dur="500"/>
                                        <p:tgtEl>
                                          <p:spTgt spid="26"/>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grpId="0" nodeType="clickEffect">
                                  <p:stCondLst>
                                    <p:cond delay="0"/>
                                  </p:stCondLst>
                                  <p:childTnLst>
                                    <p:set>
                                      <p:cBhvr>
                                        <p:cTn id="46" dur="1" fill="hold">
                                          <p:stCondLst>
                                            <p:cond delay="0"/>
                                          </p:stCondLst>
                                        </p:cTn>
                                        <p:tgtEl>
                                          <p:spTgt spid="15"/>
                                        </p:tgtEl>
                                        <p:attrNameLst>
                                          <p:attrName>style.visibility</p:attrName>
                                        </p:attrNameLst>
                                      </p:cBhvr>
                                      <p:to>
                                        <p:strVal val="visible"/>
                                      </p:to>
                                    </p:set>
                                    <p:animEffect transition="in" filter="wipe(up)">
                                      <p:cBhvr>
                                        <p:cTn id="4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4" grpId="0"/>
      <p:bldP spid="7" grpId="0" animBg="1"/>
      <p:bldP spid="18" grpId="0" animBg="1"/>
      <p:bldP spid="21" grpId="0" animBg="1"/>
      <p:bldP spid="24" grpId="0" animBg="1"/>
      <p:bldP spid="15" grpId="0" animBg="1"/>
      <p:bldP spid="2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5924710" y="7205664"/>
            <a:ext cx="193968" cy="388055"/>
          </a:xfrm>
          <a:prstGeom prst="rect">
            <a:avLst/>
          </a:prstGeom>
          <a:noFill/>
        </p:spPr>
        <p:txBody>
          <a:bodyPr wrap="none" lIns="96030" tIns="48015" rIns="96030" bIns="48015" rtlCol="0">
            <a:spAutoFit/>
          </a:bodyPr>
          <a:lstStyle/>
          <a:p>
            <a:endParaRPr lang="en-US" dirty="0"/>
          </a:p>
        </p:txBody>
      </p:sp>
      <p:sp>
        <p:nvSpPr>
          <p:cNvPr id="4" name="灯片编号占位符 3"/>
          <p:cNvSpPr>
            <a:spLocks noGrp="1"/>
          </p:cNvSpPr>
          <p:nvPr>
            <p:ph type="sldNum" sz="quarter" idx="10"/>
          </p:nvPr>
        </p:nvSpPr>
        <p:spPr/>
        <p:txBody>
          <a:bodyPr/>
          <a:lstStyle/>
          <a:p>
            <a:fld id="{C828D3FC-A0B5-43DE-98B8-D1D2A830C5C7}" type="slidenum">
              <a:rPr lang="en-US" smtClean="0"/>
              <a:pPr/>
              <a:t>5</a:t>
            </a:fld>
            <a:endParaRPr lang="en-US" dirty="0"/>
          </a:p>
        </p:txBody>
      </p:sp>
      <p:sp>
        <p:nvSpPr>
          <p:cNvPr id="10" name="矩形 46"/>
          <p:cNvSpPr>
            <a:spLocks noChangeArrowheads="1"/>
          </p:cNvSpPr>
          <p:nvPr/>
        </p:nvSpPr>
        <p:spPr bwMode="auto">
          <a:xfrm>
            <a:off x="255489" y="172519"/>
            <a:ext cx="5118705" cy="46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buNone/>
            </a:pPr>
            <a:r>
              <a:rPr lang="en-US" altLang="zh-CN" sz="2400" b="1" dirty="0">
                <a:solidFill>
                  <a:srgbClr val="007900"/>
                </a:solidFill>
              </a:rPr>
              <a:t>2.1.1 Fundamental Components</a:t>
            </a:r>
            <a:endParaRPr lang="zh-CN" altLang="en-US" sz="2400" b="1" dirty="0">
              <a:solidFill>
                <a:srgbClr val="007900"/>
              </a:solidFill>
              <a:latin typeface="Arial" panose="020B0604020202020204" pitchFamily="34" charset="0"/>
            </a:endParaRPr>
          </a:p>
        </p:txBody>
      </p:sp>
      <p:sp>
        <p:nvSpPr>
          <p:cNvPr id="11" name="矩形 10"/>
          <p:cNvSpPr/>
          <p:nvPr/>
        </p:nvSpPr>
        <p:spPr>
          <a:xfrm>
            <a:off x="3969" y="114004"/>
            <a:ext cx="269776" cy="578693"/>
          </a:xfrm>
          <a:prstGeom prst="rect">
            <a:avLst/>
          </a:prstGeom>
          <a:solidFill>
            <a:srgbClr val="007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7900"/>
              </a:solidFill>
            </a:endParaRPr>
          </a:p>
        </p:txBody>
      </p:sp>
      <p:sp>
        <p:nvSpPr>
          <p:cNvPr id="2" name="矩形 1"/>
          <p:cNvSpPr/>
          <p:nvPr/>
        </p:nvSpPr>
        <p:spPr>
          <a:xfrm>
            <a:off x="1451769" y="1926431"/>
            <a:ext cx="9906000" cy="2308324"/>
          </a:xfrm>
          <a:prstGeom prst="rect">
            <a:avLst/>
          </a:prstGeom>
          <a:ln>
            <a:solidFill>
              <a:srgbClr val="FFC000"/>
            </a:solidFill>
          </a:ln>
        </p:spPr>
        <p:txBody>
          <a:bodyPr wrap="square">
            <a:spAutoFit/>
          </a:bodyPr>
          <a:lstStyle/>
          <a:p>
            <a:r>
              <a:rPr lang="zh-CN" altLang="en-US" sz="2400" dirty="0">
                <a:latin typeface="Arial" panose="020B0604020202020204" pitchFamily="34" charset="0"/>
                <a:cs typeface="Arial" panose="020B0604020202020204" pitchFamily="34" charset="0"/>
              </a:rPr>
              <a:t> </a:t>
            </a:r>
            <a:r>
              <a:rPr lang="en-US" altLang="zh-CN" sz="2400" dirty="0" smtClean="0">
                <a:latin typeface="Arial" panose="020B0604020202020204" pitchFamily="34" charset="0"/>
                <a:cs typeface="Arial" panose="020B0604020202020204" pitchFamily="34" charset="0"/>
              </a:rPr>
              <a:t>I</a:t>
            </a:r>
            <a:r>
              <a:rPr lang="zh-CN" altLang="en-US" sz="2400" dirty="0" smtClean="0">
                <a:latin typeface="Arial" panose="020B0604020202020204" pitchFamily="34" charset="0"/>
                <a:cs typeface="Arial" panose="020B0604020202020204" pitchFamily="34" charset="0"/>
              </a:rPr>
              <a:t>n </a:t>
            </a:r>
            <a:r>
              <a:rPr lang="zh-CN" altLang="en-US" sz="2400" dirty="0">
                <a:latin typeface="Arial" panose="020B0604020202020204" pitchFamily="34" charset="0"/>
                <a:cs typeface="Arial" panose="020B0604020202020204" pitchFamily="34" charset="0"/>
              </a:rPr>
              <a:t>order to simplify the treatment of our control problems and without any loss </a:t>
            </a:r>
            <a:r>
              <a:rPr lang="zh-CN" altLang="en-US" sz="2400" dirty="0" smtClean="0">
                <a:latin typeface="Arial" panose="020B0604020202020204" pitchFamily="34" charset="0"/>
                <a:cs typeface="Arial" panose="020B0604020202020204" pitchFamily="34" charset="0"/>
              </a:rPr>
              <a:t>of generality</a:t>
            </a:r>
            <a:r>
              <a:rPr lang="zh-CN" altLang="en-US" sz="2400" dirty="0">
                <a:latin typeface="Arial" panose="020B0604020202020204" pitchFamily="34" charset="0"/>
                <a:cs typeface="Arial" panose="020B0604020202020204" pitchFamily="34" charset="0"/>
              </a:rPr>
              <a:t>, we will assume that the switch plus diode couple behaves like </a:t>
            </a:r>
            <a:r>
              <a:rPr lang="zh-CN" altLang="en-US" sz="2400" dirty="0">
                <a:solidFill>
                  <a:srgbClr val="FF0000"/>
                </a:solidFill>
                <a:latin typeface="Arial" panose="020B0604020202020204" pitchFamily="34" charset="0"/>
                <a:cs typeface="Arial" panose="020B0604020202020204" pitchFamily="34" charset="0"/>
              </a:rPr>
              <a:t>an ideal switch</a:t>
            </a:r>
            <a:r>
              <a:rPr lang="zh-CN" altLang="en-US" sz="2400" dirty="0">
                <a:latin typeface="Arial" panose="020B0604020202020204" pitchFamily="34" charset="0"/>
                <a:cs typeface="Arial" panose="020B0604020202020204" pitchFamily="34" charset="0"/>
              </a:rPr>
              <a:t>, i.e.</a:t>
            </a:r>
            <a:r>
              <a:rPr lang="zh-CN" altLang="en-US" sz="2400" dirty="0" smtClean="0">
                <a:latin typeface="Arial" panose="020B0604020202020204" pitchFamily="34" charset="0"/>
                <a:cs typeface="Arial" panose="020B0604020202020204" pitchFamily="34" charset="0"/>
              </a:rPr>
              <a:t>, one whose voltage is zero in the “on” state and whose current is zero in the “off” state. Moreover, we </a:t>
            </a:r>
            <a:r>
              <a:rPr lang="zh-CN" altLang="en-US" sz="2400" dirty="0">
                <a:latin typeface="Arial" panose="020B0604020202020204" pitchFamily="34" charset="0"/>
                <a:cs typeface="Arial" panose="020B0604020202020204" pitchFamily="34" charset="0"/>
              </a:rPr>
              <a:t>will assume that the change from </a:t>
            </a:r>
            <a:r>
              <a:rPr lang="zh-CN" altLang="en-US" sz="2400" dirty="0" smtClean="0">
                <a:latin typeface="Arial" panose="020B0604020202020204" pitchFamily="34" charset="0"/>
                <a:cs typeface="Arial" panose="020B0604020202020204" pitchFamily="34" charset="0"/>
              </a:rPr>
              <a:t>the </a:t>
            </a:r>
            <a:r>
              <a:rPr lang="zh-CN" altLang="en-US" sz="2400" dirty="0">
                <a:latin typeface="Arial" panose="020B0604020202020204" pitchFamily="34" charset="0"/>
                <a:cs typeface="Arial" panose="020B0604020202020204" pitchFamily="34" charset="0"/>
              </a:rPr>
              <a:t>“on” state to the “off” state and vice versa takes </a:t>
            </a:r>
            <a:r>
              <a:rPr lang="zh-CN" altLang="en-US" sz="2400" dirty="0" smtClean="0">
                <a:latin typeface="Arial" panose="020B0604020202020204" pitchFamily="34" charset="0"/>
                <a:cs typeface="Arial" panose="020B0604020202020204" pitchFamily="34" charset="0"/>
              </a:rPr>
              <a:t>place in </a:t>
            </a:r>
            <a:r>
              <a:rPr lang="zh-CN" altLang="en-US" sz="2400" dirty="0">
                <a:solidFill>
                  <a:srgbClr val="FF0000"/>
                </a:solidFill>
                <a:latin typeface="Arial" panose="020B0604020202020204" pitchFamily="34" charset="0"/>
                <a:cs typeface="Arial" panose="020B0604020202020204" pitchFamily="34" charset="0"/>
              </a:rPr>
              <a:t>a null amount of time</a:t>
            </a:r>
            <a:r>
              <a:rPr lang="zh-CN" altLang="en-US" sz="2400"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2256463610"/>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5924710" y="7205664"/>
            <a:ext cx="193968" cy="388055"/>
          </a:xfrm>
          <a:prstGeom prst="rect">
            <a:avLst/>
          </a:prstGeom>
          <a:noFill/>
        </p:spPr>
        <p:txBody>
          <a:bodyPr wrap="none" lIns="96030" tIns="48015" rIns="96030" bIns="48015" rtlCol="0">
            <a:spAutoFit/>
          </a:bodyPr>
          <a:lstStyle/>
          <a:p>
            <a:endParaRPr lang="en-US" dirty="0"/>
          </a:p>
        </p:txBody>
      </p:sp>
      <p:sp>
        <p:nvSpPr>
          <p:cNvPr id="4" name="灯片编号占位符 3"/>
          <p:cNvSpPr>
            <a:spLocks noGrp="1"/>
          </p:cNvSpPr>
          <p:nvPr>
            <p:ph type="sldNum" sz="quarter" idx="10"/>
          </p:nvPr>
        </p:nvSpPr>
        <p:spPr/>
        <p:txBody>
          <a:bodyPr/>
          <a:lstStyle/>
          <a:p>
            <a:fld id="{C828D3FC-A0B5-43DE-98B8-D1D2A830C5C7}" type="slidenum">
              <a:rPr lang="en-US" smtClean="0"/>
              <a:pPr/>
              <a:t>6</a:t>
            </a:fld>
            <a:endParaRPr lang="en-US" dirty="0"/>
          </a:p>
        </p:txBody>
      </p:sp>
      <p:sp>
        <p:nvSpPr>
          <p:cNvPr id="10" name="矩形 46"/>
          <p:cNvSpPr>
            <a:spLocks noChangeArrowheads="1"/>
          </p:cNvSpPr>
          <p:nvPr/>
        </p:nvSpPr>
        <p:spPr bwMode="auto">
          <a:xfrm>
            <a:off x="255489" y="172519"/>
            <a:ext cx="9180010" cy="46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buNone/>
            </a:pPr>
            <a:r>
              <a:rPr lang="en-US" altLang="zh-CN" sz="2400" b="1" dirty="0">
                <a:solidFill>
                  <a:srgbClr val="007900"/>
                </a:solidFill>
              </a:rPr>
              <a:t>2.1.2 Required Additional Electronics: Driving and Sensing</a:t>
            </a:r>
            <a:endParaRPr lang="zh-CN" altLang="en-US" sz="2400" b="1" dirty="0">
              <a:solidFill>
                <a:srgbClr val="007900"/>
              </a:solidFill>
              <a:latin typeface="Arial" panose="020B0604020202020204" pitchFamily="34" charset="0"/>
            </a:endParaRPr>
          </a:p>
        </p:txBody>
      </p:sp>
      <p:sp>
        <p:nvSpPr>
          <p:cNvPr id="11" name="矩形 10"/>
          <p:cNvSpPr/>
          <p:nvPr/>
        </p:nvSpPr>
        <p:spPr>
          <a:xfrm>
            <a:off x="3969" y="114004"/>
            <a:ext cx="269776" cy="578693"/>
          </a:xfrm>
          <a:prstGeom prst="rect">
            <a:avLst/>
          </a:prstGeom>
          <a:solidFill>
            <a:srgbClr val="007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7900"/>
              </a:solidFill>
            </a:endParaRPr>
          </a:p>
        </p:txBody>
      </p:sp>
      <p:sp>
        <p:nvSpPr>
          <p:cNvPr id="3" name="矩形 2"/>
          <p:cNvSpPr/>
          <p:nvPr/>
        </p:nvSpPr>
        <p:spPr>
          <a:xfrm>
            <a:off x="1070768" y="2331779"/>
            <a:ext cx="11125201" cy="3785652"/>
          </a:xfrm>
          <a:prstGeom prst="rect">
            <a:avLst/>
          </a:prstGeom>
        </p:spPr>
        <p:txBody>
          <a:bodyPr wrap="square">
            <a:spAutoFit/>
          </a:bodyPr>
          <a:lstStyle/>
          <a:p>
            <a:pPr marL="285750" indent="-285750">
              <a:buFont typeface="Arial" panose="020B0604020202020204" pitchFamily="34" charset="0"/>
              <a:buChar char="•"/>
            </a:pPr>
            <a:r>
              <a:rPr lang="zh-CN" altLang="en-US" sz="2400" dirty="0" smtClean="0">
                <a:latin typeface="微软雅黑" panose="020B0503020204020204" pitchFamily="34" charset="-122"/>
                <a:ea typeface="微软雅黑" panose="020B0503020204020204" pitchFamily="34" charset="-122"/>
              </a:rPr>
              <a:t>the </a:t>
            </a:r>
            <a:r>
              <a:rPr lang="zh-CN" altLang="en-US" sz="2400" dirty="0">
                <a:latin typeface="微软雅黑" panose="020B0503020204020204" pitchFamily="34" charset="-122"/>
                <a:ea typeface="微软雅黑" panose="020B0503020204020204" pitchFamily="34" charset="-122"/>
              </a:rPr>
              <a:t>power switches need to be driven by a </a:t>
            </a:r>
            <a:r>
              <a:rPr lang="zh-CN" altLang="en-US" sz="2400" dirty="0">
                <a:solidFill>
                  <a:srgbClr val="FF0000"/>
                </a:solidFill>
                <a:latin typeface="微软雅黑" panose="020B0503020204020204" pitchFamily="34" charset="-122"/>
                <a:ea typeface="微软雅黑" panose="020B0503020204020204" pitchFamily="34" charset="-122"/>
              </a:rPr>
              <a:t>suitable </a:t>
            </a:r>
            <a:r>
              <a:rPr lang="zh-CN" altLang="en-US" sz="2400" dirty="0" smtClean="0">
                <a:solidFill>
                  <a:srgbClr val="FF0000"/>
                </a:solidFill>
                <a:latin typeface="微软雅黑" panose="020B0503020204020204" pitchFamily="34" charset="-122"/>
                <a:ea typeface="微软雅黑" panose="020B0503020204020204" pitchFamily="34" charset="-122"/>
              </a:rPr>
              <a:t>control circuit</a:t>
            </a:r>
            <a:r>
              <a:rPr lang="zh-CN" altLang="en-US" sz="2400" dirty="0">
                <a:latin typeface="微软雅黑" panose="020B0503020204020204" pitchFamily="34" charset="-122"/>
                <a:ea typeface="微软雅黑" panose="020B0503020204020204" pitchFamily="34" charset="-122"/>
              </a:rPr>
              <a:t>, allowing the controlled commutation of the device from the “on” to the “off” </a:t>
            </a:r>
            <a:r>
              <a:rPr lang="zh-CN" altLang="en-US" sz="2400" dirty="0" smtClean="0">
                <a:latin typeface="微软雅黑" panose="020B0503020204020204" pitchFamily="34" charset="-122"/>
                <a:ea typeface="微软雅黑" panose="020B0503020204020204" pitchFamily="34" charset="-122"/>
              </a:rPr>
              <a:t>state and </a:t>
            </a:r>
            <a:r>
              <a:rPr lang="zh-CN" altLang="en-US" sz="2400" dirty="0">
                <a:latin typeface="微软雅黑" panose="020B0503020204020204" pitchFamily="34" charset="-122"/>
                <a:ea typeface="微软雅黑" panose="020B0503020204020204" pitchFamily="34" charset="-122"/>
              </a:rPr>
              <a:t>vice </a:t>
            </a:r>
            <a:r>
              <a:rPr lang="zh-CN" altLang="en-US" sz="2400" dirty="0" smtClean="0">
                <a:latin typeface="微软雅黑" panose="020B0503020204020204" pitchFamily="34" charset="-122"/>
                <a:ea typeface="微软雅黑" panose="020B0503020204020204" pitchFamily="34" charset="-122"/>
              </a:rPr>
              <a:t>versa</a:t>
            </a:r>
            <a:r>
              <a:rPr lang="en-US" altLang="zh-CN" sz="2400" dirty="0">
                <a:latin typeface="微软雅黑" panose="020B0503020204020204" pitchFamily="34" charset="-122"/>
                <a:ea typeface="微软雅黑" panose="020B0503020204020204" pitchFamily="34" charset="-122"/>
              </a:rPr>
              <a:t>. </a:t>
            </a:r>
            <a:r>
              <a:rPr lang="en-US" altLang="zh-CN" sz="2400" dirty="0" smtClean="0">
                <a:latin typeface="微软雅黑" panose="020B0503020204020204" pitchFamily="34" charset="-122"/>
                <a:ea typeface="微软雅黑" panose="020B0503020204020204" pitchFamily="34" charset="-122"/>
              </a:rPr>
              <a:t>Depending on different switch technologies, </a:t>
            </a:r>
            <a:r>
              <a:rPr lang="en-US" altLang="zh-CN" sz="2400" dirty="0">
                <a:solidFill>
                  <a:srgbClr val="FF0000"/>
                </a:solidFill>
                <a:latin typeface="微软雅黑" panose="020B0503020204020204" pitchFamily="34" charset="-122"/>
                <a:ea typeface="微软雅黑" panose="020B0503020204020204" pitchFamily="34" charset="-122"/>
              </a:rPr>
              <a:t>suitable drivers </a:t>
            </a:r>
            <a:r>
              <a:rPr lang="en-US" altLang="zh-CN" sz="2400" dirty="0">
                <a:latin typeface="微软雅黑" panose="020B0503020204020204" pitchFamily="34" charset="-122"/>
                <a:ea typeface="微软雅黑" panose="020B0503020204020204" pitchFamily="34" charset="-122"/>
              </a:rPr>
              <a:t>must be </a:t>
            </a:r>
            <a:r>
              <a:rPr lang="en-US" altLang="zh-CN" sz="2400" dirty="0" smtClean="0">
                <a:latin typeface="微软雅黑" panose="020B0503020204020204" pitchFamily="34" charset="-122"/>
                <a:ea typeface="微软雅黑" panose="020B0503020204020204" pitchFamily="34" charset="-122"/>
              </a:rPr>
              <a:t>adopted accordingly.</a:t>
            </a:r>
          </a:p>
          <a:p>
            <a:endParaRPr lang="en-US" altLang="zh-CN" sz="2400" dirty="0" smtClean="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en-US" altLang="zh-CN" sz="2400" dirty="0" smtClean="0">
                <a:latin typeface="微软雅黑" panose="020B0503020204020204" pitchFamily="34" charset="-122"/>
                <a:ea typeface="微软雅黑" panose="020B0503020204020204" pitchFamily="34" charset="-122"/>
              </a:rPr>
              <a:t>The acquisition of voltage and other signals requires </a:t>
            </a:r>
            <a:r>
              <a:rPr lang="en-US" altLang="zh-CN" sz="2400" dirty="0" smtClean="0">
                <a:solidFill>
                  <a:srgbClr val="FF0000"/>
                </a:solidFill>
                <a:latin typeface="微软雅黑" panose="020B0503020204020204" pitchFamily="34" charset="-122"/>
                <a:ea typeface="微软雅黑" panose="020B0503020204020204" pitchFamily="34" charset="-122"/>
              </a:rPr>
              <a:t>suitable signal conditioning </a:t>
            </a:r>
            <a:r>
              <a:rPr lang="en-US" altLang="zh-CN" sz="2400" dirty="0">
                <a:solidFill>
                  <a:srgbClr val="FF0000"/>
                </a:solidFill>
                <a:latin typeface="微软雅黑" panose="020B0503020204020204" pitchFamily="34" charset="-122"/>
                <a:ea typeface="微软雅黑" panose="020B0503020204020204" pitchFamily="34" charset="-122"/>
              </a:rPr>
              <a:t>circuits</a:t>
            </a:r>
            <a:r>
              <a:rPr lang="en-US" altLang="zh-CN" sz="2400" dirty="0">
                <a:latin typeface="微软雅黑" panose="020B0503020204020204" pitchFamily="34" charset="-122"/>
                <a:ea typeface="微软雅黑" panose="020B0503020204020204" pitchFamily="34" charset="-122"/>
              </a:rPr>
              <a:t>, analog in nature, </a:t>
            </a:r>
            <a:r>
              <a:rPr lang="en-US" altLang="zh-CN" sz="2400" dirty="0" smtClean="0">
                <a:latin typeface="微软雅黑" panose="020B0503020204020204" pitchFamily="34" charset="-122"/>
                <a:ea typeface="微软雅黑" panose="020B0503020204020204" pitchFamily="34" charset="-122"/>
              </a:rPr>
              <a:t>for example </a:t>
            </a:r>
            <a:r>
              <a:rPr lang="en-US" altLang="zh-CN" sz="2400" dirty="0">
                <a:latin typeface="微软雅黑" panose="020B0503020204020204" pitchFamily="34" charset="-122"/>
                <a:ea typeface="微软雅黑" panose="020B0503020204020204" pitchFamily="34" charset="-122"/>
              </a:rPr>
              <a:t>those employing operational amplifiers, to implement active filters and signal </a:t>
            </a:r>
            <a:r>
              <a:rPr lang="en-US" altLang="zh-CN" sz="2400" dirty="0" smtClean="0">
                <a:latin typeface="微软雅黑" panose="020B0503020204020204" pitchFamily="34" charset="-122"/>
                <a:ea typeface="微软雅黑" panose="020B0503020204020204" pitchFamily="34" charset="-122"/>
              </a:rPr>
              <a:t>scaling, or </a:t>
            </a:r>
            <a:r>
              <a:rPr lang="en-US" altLang="zh-CN" sz="2400" dirty="0">
                <a:latin typeface="微软雅黑" panose="020B0503020204020204" pitchFamily="34" charset="-122"/>
                <a:ea typeface="微软雅黑" panose="020B0503020204020204" pitchFamily="34" charset="-122"/>
              </a:rPr>
              <a:t>Hall sensors, to measure currents without interfering with the power circuit.</a:t>
            </a:r>
            <a:endParaRPr lang="zh-CN" altLang="en-US" sz="2400" dirty="0">
              <a:latin typeface="微软雅黑" panose="020B0503020204020204" pitchFamily="34" charset="-122"/>
              <a:ea typeface="微软雅黑" panose="020B0503020204020204" pitchFamily="34" charset="-122"/>
            </a:endParaRPr>
          </a:p>
        </p:txBody>
      </p:sp>
      <p:sp>
        <p:nvSpPr>
          <p:cNvPr id="5" name="矩形 4"/>
          <p:cNvSpPr/>
          <p:nvPr/>
        </p:nvSpPr>
        <p:spPr>
          <a:xfrm>
            <a:off x="743110" y="1124724"/>
            <a:ext cx="11376659" cy="954107"/>
          </a:xfrm>
          <a:prstGeom prst="rect">
            <a:avLst/>
          </a:prstGeom>
        </p:spPr>
        <p:txBody>
          <a:bodyPr wrap="square">
            <a:spAutoFit/>
          </a:bodyPr>
          <a:lstStyle/>
          <a:p>
            <a:r>
              <a:rPr lang="zh-CN" altLang="en-US" sz="2800" dirty="0" smtClean="0">
                <a:latin typeface="微软雅黑" panose="020B0503020204020204" pitchFamily="34" charset="-122"/>
                <a:ea typeface="微软雅黑" panose="020B0503020204020204" pitchFamily="34" charset="-122"/>
                <a:cs typeface="Arial" panose="020B0604020202020204" pitchFamily="34" charset="0"/>
              </a:rPr>
              <a:t>Several components are needed to allow the proper operation of the VSI</a:t>
            </a:r>
            <a:r>
              <a:rPr lang="en-US" altLang="zh-CN" sz="2800" dirty="0" smtClean="0">
                <a:latin typeface="微软雅黑" panose="020B0503020204020204" pitchFamily="34" charset="-122"/>
                <a:ea typeface="微软雅黑" panose="020B0503020204020204" pitchFamily="34" charset="-122"/>
                <a:cs typeface="Arial" panose="020B0604020202020204" pitchFamily="34" charset="0"/>
              </a:rPr>
              <a:t>:</a:t>
            </a:r>
            <a:endParaRPr lang="zh-CN" altLang="en-US" sz="2800" dirty="0">
              <a:latin typeface="微软雅黑" panose="020B0503020204020204" pitchFamily="34" charset="-122"/>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2466189859"/>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5924710" y="7205664"/>
            <a:ext cx="193968" cy="388055"/>
          </a:xfrm>
          <a:prstGeom prst="rect">
            <a:avLst/>
          </a:prstGeom>
          <a:noFill/>
        </p:spPr>
        <p:txBody>
          <a:bodyPr wrap="none" lIns="96030" tIns="48015" rIns="96030" bIns="48015" rtlCol="0">
            <a:spAutoFit/>
          </a:bodyPr>
          <a:lstStyle/>
          <a:p>
            <a:endParaRPr lang="en-US" dirty="0"/>
          </a:p>
        </p:txBody>
      </p:sp>
      <p:sp>
        <p:nvSpPr>
          <p:cNvPr id="4" name="灯片编号占位符 3"/>
          <p:cNvSpPr>
            <a:spLocks noGrp="1"/>
          </p:cNvSpPr>
          <p:nvPr>
            <p:ph type="sldNum" sz="quarter" idx="10"/>
          </p:nvPr>
        </p:nvSpPr>
        <p:spPr/>
        <p:txBody>
          <a:bodyPr/>
          <a:lstStyle/>
          <a:p>
            <a:fld id="{C828D3FC-A0B5-43DE-98B8-D1D2A830C5C7}" type="slidenum">
              <a:rPr lang="en-US" smtClean="0"/>
              <a:pPr/>
              <a:t>7</a:t>
            </a:fld>
            <a:endParaRPr lang="en-US" dirty="0"/>
          </a:p>
        </p:txBody>
      </p:sp>
      <p:sp>
        <p:nvSpPr>
          <p:cNvPr id="10" name="矩形 46"/>
          <p:cNvSpPr>
            <a:spLocks noChangeArrowheads="1"/>
          </p:cNvSpPr>
          <p:nvPr/>
        </p:nvSpPr>
        <p:spPr bwMode="auto">
          <a:xfrm>
            <a:off x="255489" y="172519"/>
            <a:ext cx="4502832" cy="46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buNone/>
            </a:pPr>
            <a:r>
              <a:rPr lang="en-US" altLang="zh-CN" sz="2400" b="1" dirty="0">
                <a:solidFill>
                  <a:srgbClr val="007900"/>
                </a:solidFill>
              </a:rPr>
              <a:t>2.1.3 Principle of Operation</a:t>
            </a:r>
            <a:endParaRPr lang="zh-CN" altLang="en-US" sz="2400" b="1" dirty="0">
              <a:solidFill>
                <a:srgbClr val="007900"/>
              </a:solidFill>
              <a:latin typeface="Arial" panose="020B0604020202020204" pitchFamily="34" charset="0"/>
            </a:endParaRPr>
          </a:p>
        </p:txBody>
      </p:sp>
      <p:sp>
        <p:nvSpPr>
          <p:cNvPr id="11" name="矩形 10"/>
          <p:cNvSpPr/>
          <p:nvPr/>
        </p:nvSpPr>
        <p:spPr>
          <a:xfrm>
            <a:off x="3969" y="114004"/>
            <a:ext cx="269776" cy="578693"/>
          </a:xfrm>
          <a:prstGeom prst="rect">
            <a:avLst/>
          </a:prstGeom>
          <a:solidFill>
            <a:srgbClr val="007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7900"/>
              </a:solidFill>
            </a:endParaRPr>
          </a:p>
        </p:txBody>
      </p:sp>
      <p:sp>
        <p:nvSpPr>
          <p:cNvPr id="2" name="矩形 1"/>
          <p:cNvSpPr/>
          <p:nvPr/>
        </p:nvSpPr>
        <p:spPr>
          <a:xfrm>
            <a:off x="918369" y="1240631"/>
            <a:ext cx="9914637" cy="1200329"/>
          </a:xfrm>
          <a:prstGeom prst="rect">
            <a:avLst/>
          </a:prstGeom>
        </p:spPr>
        <p:txBody>
          <a:bodyPr wrap="none">
            <a:spAutoFit/>
          </a:bodyPr>
          <a:lstStyle/>
          <a:p>
            <a:r>
              <a:rPr lang="zh-CN" altLang="en-US" sz="2400" dirty="0">
                <a:latin typeface="微软雅黑" panose="020B0503020204020204" pitchFamily="34" charset="-122"/>
                <a:ea typeface="微软雅黑" panose="020B0503020204020204" pitchFamily="34" charset="-122"/>
              </a:rPr>
              <a:t>The principle of operation of the half-bridge </a:t>
            </a:r>
            <a:r>
              <a:rPr lang="zh-CN" altLang="en-US" sz="2400" dirty="0" smtClean="0">
                <a:latin typeface="微软雅黑" panose="020B0503020204020204" pitchFamily="34" charset="-122"/>
                <a:ea typeface="微软雅黑" panose="020B0503020204020204" pitchFamily="34" charset="-122"/>
              </a:rPr>
              <a:t>inverter</a:t>
            </a:r>
            <a:r>
              <a:rPr lang="en-US" altLang="zh-CN" sz="2400" dirty="0" smtClean="0">
                <a:latin typeface="微软雅黑" panose="020B0503020204020204" pitchFamily="34" charset="-122"/>
                <a:ea typeface="微软雅黑" panose="020B0503020204020204" pitchFamily="34" charset="-122"/>
              </a:rPr>
              <a:t>:</a:t>
            </a:r>
          </a:p>
          <a:p>
            <a:r>
              <a:rPr lang="en-US" altLang="zh-CN" sz="2400" dirty="0">
                <a:latin typeface="微软雅黑" panose="020B0503020204020204" pitchFamily="34" charset="-122"/>
                <a:ea typeface="微软雅黑" panose="020B0503020204020204" pitchFamily="34" charset="-122"/>
              </a:rPr>
              <a:t>Considering, as an example, the particular case where </a:t>
            </a:r>
            <a:r>
              <a:rPr lang="en-US" altLang="zh-CN" sz="2400" i="1" dirty="0" err="1" smtClean="0">
                <a:latin typeface="微软雅黑" panose="020B0503020204020204" pitchFamily="34" charset="-122"/>
                <a:ea typeface="微软雅黑" panose="020B0503020204020204" pitchFamily="34" charset="-122"/>
              </a:rPr>
              <a:t>E</a:t>
            </a:r>
            <a:r>
              <a:rPr lang="en-US" altLang="zh-CN" sz="2400" i="1" baseline="-25000" dirty="0" err="1" smtClean="0">
                <a:latin typeface="微软雅黑" panose="020B0503020204020204" pitchFamily="34" charset="-122"/>
                <a:ea typeface="微软雅黑" panose="020B0503020204020204" pitchFamily="34" charset="-122"/>
              </a:rPr>
              <a:t>s</a:t>
            </a:r>
            <a:r>
              <a:rPr lang="en-US" altLang="zh-CN" sz="2400" dirty="0" smtClean="0">
                <a:latin typeface="微软雅黑" panose="020B0503020204020204" pitchFamily="34" charset="-122"/>
                <a:ea typeface="微软雅黑" panose="020B0503020204020204" pitchFamily="34" charset="-122"/>
              </a:rPr>
              <a:t> </a:t>
            </a:r>
            <a:r>
              <a:rPr lang="en-US" altLang="zh-CN" sz="2400" dirty="0">
                <a:latin typeface="微软雅黑" panose="020B0503020204020204" pitchFamily="34" charset="-122"/>
                <a:ea typeface="微软雅黑" panose="020B0503020204020204" pitchFamily="34" charset="-122"/>
              </a:rPr>
              <a:t>and </a:t>
            </a:r>
            <a:r>
              <a:rPr lang="en-US" altLang="zh-CN" sz="2400" i="1" dirty="0" err="1" smtClean="0">
                <a:latin typeface="微软雅黑" panose="020B0503020204020204" pitchFamily="34" charset="-122"/>
                <a:ea typeface="微软雅黑" panose="020B0503020204020204" pitchFamily="34" charset="-122"/>
              </a:rPr>
              <a:t>R</a:t>
            </a:r>
            <a:r>
              <a:rPr lang="en-US" altLang="zh-CN" sz="2400" i="1" baseline="-25000" dirty="0" err="1" smtClean="0">
                <a:latin typeface="微软雅黑" panose="020B0503020204020204" pitchFamily="34" charset="-122"/>
                <a:ea typeface="微软雅黑" panose="020B0503020204020204" pitchFamily="34" charset="-122"/>
              </a:rPr>
              <a:t>s</a:t>
            </a:r>
            <a:r>
              <a:rPr lang="en-US" altLang="zh-CN" sz="2400" dirty="0" smtClean="0">
                <a:latin typeface="微软雅黑" panose="020B0503020204020204" pitchFamily="34" charset="-122"/>
                <a:ea typeface="微软雅黑" panose="020B0503020204020204" pitchFamily="34" charset="-122"/>
              </a:rPr>
              <a:t> </a:t>
            </a:r>
            <a:r>
              <a:rPr lang="en-US" altLang="zh-CN" sz="2400" dirty="0">
                <a:latin typeface="微软雅黑" panose="020B0503020204020204" pitchFamily="34" charset="-122"/>
                <a:ea typeface="微软雅黑" panose="020B0503020204020204" pitchFamily="34" charset="-122"/>
              </a:rPr>
              <a:t>are</a:t>
            </a:r>
          </a:p>
          <a:p>
            <a:r>
              <a:rPr lang="en-US" altLang="zh-CN" sz="2400" dirty="0">
                <a:latin typeface="微软雅黑" panose="020B0503020204020204" pitchFamily="34" charset="-122"/>
                <a:ea typeface="微软雅黑" panose="020B0503020204020204" pitchFamily="34" charset="-122"/>
              </a:rPr>
              <a:t>both equal to zero, the current </a:t>
            </a:r>
            <a:r>
              <a:rPr lang="en-US" altLang="zh-CN" sz="2400" i="1" dirty="0" smtClean="0">
                <a:latin typeface="微软雅黑" panose="020B0503020204020204" pitchFamily="34" charset="-122"/>
                <a:ea typeface="微软雅黑" panose="020B0503020204020204" pitchFamily="34" charset="-122"/>
              </a:rPr>
              <a:t>I</a:t>
            </a:r>
            <a:r>
              <a:rPr lang="en-US" altLang="zh-CN" sz="2400" i="1" baseline="-25000" dirty="0" smtClean="0">
                <a:latin typeface="微软雅黑" panose="020B0503020204020204" pitchFamily="34" charset="-122"/>
                <a:ea typeface="微软雅黑" panose="020B0503020204020204" pitchFamily="34" charset="-122"/>
              </a:rPr>
              <a:t>o</a:t>
            </a:r>
            <a:r>
              <a:rPr lang="en-US" altLang="zh-CN" sz="2400" dirty="0" smtClean="0">
                <a:latin typeface="微软雅黑" panose="020B0503020204020204" pitchFamily="34" charset="-122"/>
                <a:ea typeface="微软雅黑" panose="020B0503020204020204" pitchFamily="34" charset="-122"/>
              </a:rPr>
              <a:t>  will </a:t>
            </a:r>
            <a:r>
              <a:rPr lang="en-US" altLang="zh-CN" sz="2400" dirty="0">
                <a:latin typeface="微软雅黑" panose="020B0503020204020204" pitchFamily="34" charset="-122"/>
                <a:ea typeface="微软雅黑" panose="020B0503020204020204" pitchFamily="34" charset="-122"/>
              </a:rPr>
              <a:t>be limited in its </a:t>
            </a:r>
            <a:r>
              <a:rPr lang="en-US" altLang="zh-CN" sz="2400" dirty="0" smtClean="0">
                <a:latin typeface="微软雅黑" panose="020B0503020204020204" pitchFamily="34" charset="-122"/>
                <a:ea typeface="微软雅黑" panose="020B0503020204020204" pitchFamily="34" charset="-122"/>
              </a:rPr>
              <a:t>variations</a:t>
            </a:r>
            <a:r>
              <a:rPr lang="zh-CN" altLang="en-US" sz="2400" dirty="0" smtClean="0">
                <a:latin typeface="微软雅黑" panose="020B0503020204020204" pitchFamily="34" charset="-122"/>
                <a:ea typeface="微软雅黑" panose="020B0503020204020204" pitchFamily="34" charset="-122"/>
              </a:rPr>
              <a:t>：</a:t>
            </a:r>
            <a:endParaRPr lang="zh-CN" altLang="en-US" sz="2400" dirty="0">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35005" y="2764631"/>
            <a:ext cx="2645764" cy="1218990"/>
          </a:xfrm>
          <a:prstGeom prst="rect">
            <a:avLst/>
          </a:prstGeom>
        </p:spPr>
      </p:pic>
      <p:sp>
        <p:nvSpPr>
          <p:cNvPr id="5" name="矩形 4"/>
          <p:cNvSpPr/>
          <p:nvPr/>
        </p:nvSpPr>
        <p:spPr>
          <a:xfrm>
            <a:off x="1146969" y="4459692"/>
            <a:ext cx="9829800" cy="1631216"/>
          </a:xfrm>
          <a:prstGeom prst="rect">
            <a:avLst/>
          </a:prstGeom>
          <a:solidFill>
            <a:srgbClr val="FFC000"/>
          </a:solidFill>
        </p:spPr>
        <p:txBody>
          <a:bodyPr wrap="square">
            <a:spAutoFit/>
          </a:bodyPr>
          <a:lstStyle/>
          <a:p>
            <a:r>
              <a:rPr lang="en-US" altLang="zh-CN" sz="2400" dirty="0" smtClean="0">
                <a:latin typeface="微软雅黑" panose="020B0503020204020204" pitchFamily="34" charset="-122"/>
                <a:ea typeface="微软雅黑" panose="020B0503020204020204" pitchFamily="34" charset="-122"/>
              </a:rPr>
              <a:t>A</a:t>
            </a:r>
            <a:r>
              <a:rPr lang="zh-CN" altLang="en-US" sz="2400" dirty="0" smtClean="0">
                <a:latin typeface="微软雅黑" panose="020B0503020204020204" pitchFamily="34" charset="-122"/>
                <a:ea typeface="微软雅黑" panose="020B0503020204020204" pitchFamily="34" charset="-122"/>
              </a:rPr>
              <a:t>ny </a:t>
            </a:r>
            <a:r>
              <a:rPr lang="zh-CN" altLang="en-US" sz="2400" dirty="0">
                <a:latin typeface="微软雅黑" panose="020B0503020204020204" pitchFamily="34" charset="-122"/>
                <a:ea typeface="微软雅黑" panose="020B0503020204020204" pitchFamily="34" charset="-122"/>
              </a:rPr>
              <a:t>controller </a:t>
            </a:r>
            <a:r>
              <a:rPr lang="zh-CN" altLang="en-US" sz="2400" dirty="0" smtClean="0">
                <a:latin typeface="微软雅黑" panose="020B0503020204020204" pitchFamily="34" charset="-122"/>
                <a:ea typeface="微软雅黑" panose="020B0503020204020204" pitchFamily="34" charset="-122"/>
              </a:rPr>
              <a:t>trying to </a:t>
            </a:r>
            <a:r>
              <a:rPr lang="zh-CN" altLang="en-US" sz="2400" dirty="0">
                <a:latin typeface="微软雅黑" panose="020B0503020204020204" pitchFamily="34" charset="-122"/>
                <a:ea typeface="微软雅黑" panose="020B0503020204020204" pitchFamily="34" charset="-122"/>
              </a:rPr>
              <a:t>impose voltages, currents, or current rates of change beyond the above-described limits </a:t>
            </a:r>
            <a:r>
              <a:rPr lang="zh-CN" altLang="en-US" sz="2400" dirty="0" smtClean="0">
                <a:latin typeface="微软雅黑" panose="020B0503020204020204" pitchFamily="34" charset="-122"/>
                <a:ea typeface="微软雅黑" panose="020B0503020204020204" pitchFamily="34" charset="-122"/>
              </a:rPr>
              <a:t>will not </a:t>
            </a:r>
            <a:r>
              <a:rPr lang="zh-CN" altLang="en-US" sz="2400" dirty="0">
                <a:latin typeface="微软雅黑" panose="020B0503020204020204" pitchFamily="34" charset="-122"/>
                <a:ea typeface="微软雅黑" panose="020B0503020204020204" pitchFamily="34" charset="-122"/>
              </a:rPr>
              <a:t>be successful: the limit violation will simply result in what is called </a:t>
            </a:r>
            <a:r>
              <a:rPr lang="zh-CN" altLang="en-US" sz="2400" dirty="0">
                <a:solidFill>
                  <a:srgbClr val="FF0000"/>
                </a:solidFill>
                <a:latin typeface="微软雅黑" panose="020B0503020204020204" pitchFamily="34" charset="-122"/>
                <a:ea typeface="微软雅黑" panose="020B0503020204020204" pitchFamily="34" charset="-122"/>
              </a:rPr>
              <a:t>inverter saturation</a:t>
            </a:r>
            <a:r>
              <a:rPr lang="zh-CN" altLang="en-US" sz="2400" dirty="0">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2166396182"/>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5924710" y="7205664"/>
            <a:ext cx="193968" cy="388055"/>
          </a:xfrm>
          <a:prstGeom prst="rect">
            <a:avLst/>
          </a:prstGeom>
          <a:noFill/>
        </p:spPr>
        <p:txBody>
          <a:bodyPr wrap="none" lIns="96030" tIns="48015" rIns="96030" bIns="48015" rtlCol="0">
            <a:spAutoFit/>
          </a:bodyPr>
          <a:lstStyle/>
          <a:p>
            <a:endParaRPr lang="en-US" dirty="0"/>
          </a:p>
        </p:txBody>
      </p:sp>
      <p:sp>
        <p:nvSpPr>
          <p:cNvPr id="4" name="灯片编号占位符 3"/>
          <p:cNvSpPr>
            <a:spLocks noGrp="1"/>
          </p:cNvSpPr>
          <p:nvPr>
            <p:ph type="sldNum" sz="quarter" idx="10"/>
          </p:nvPr>
        </p:nvSpPr>
        <p:spPr/>
        <p:txBody>
          <a:bodyPr/>
          <a:lstStyle/>
          <a:p>
            <a:fld id="{C828D3FC-A0B5-43DE-98B8-D1D2A830C5C7}" type="slidenum">
              <a:rPr lang="en-US" smtClean="0"/>
              <a:pPr/>
              <a:t>8</a:t>
            </a:fld>
            <a:endParaRPr lang="en-US" dirty="0"/>
          </a:p>
        </p:txBody>
      </p:sp>
      <p:sp>
        <p:nvSpPr>
          <p:cNvPr id="10" name="矩形 46"/>
          <p:cNvSpPr>
            <a:spLocks noChangeArrowheads="1"/>
          </p:cNvSpPr>
          <p:nvPr/>
        </p:nvSpPr>
        <p:spPr bwMode="auto">
          <a:xfrm>
            <a:off x="255489" y="172519"/>
            <a:ext cx="4438134" cy="46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buNone/>
            </a:pPr>
            <a:r>
              <a:rPr lang="en-US" altLang="zh-CN" sz="2400" b="1" dirty="0">
                <a:solidFill>
                  <a:srgbClr val="007900"/>
                </a:solidFill>
              </a:rPr>
              <a:t>2.1.3 Principle of Operation</a:t>
            </a:r>
            <a:endParaRPr lang="zh-CN" altLang="en-US" sz="2400" b="1" dirty="0">
              <a:solidFill>
                <a:srgbClr val="007900"/>
              </a:solidFill>
              <a:latin typeface="Arial" panose="020B0604020202020204" pitchFamily="34" charset="0"/>
            </a:endParaRPr>
          </a:p>
        </p:txBody>
      </p:sp>
      <p:sp>
        <p:nvSpPr>
          <p:cNvPr id="11" name="矩形 10"/>
          <p:cNvSpPr/>
          <p:nvPr/>
        </p:nvSpPr>
        <p:spPr>
          <a:xfrm>
            <a:off x="3969" y="114004"/>
            <a:ext cx="269776" cy="578693"/>
          </a:xfrm>
          <a:prstGeom prst="rect">
            <a:avLst/>
          </a:prstGeom>
          <a:solidFill>
            <a:srgbClr val="007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7900"/>
              </a:solidFill>
            </a:endParaRPr>
          </a:p>
        </p:txBody>
      </p:sp>
      <p:sp>
        <p:nvSpPr>
          <p:cNvPr id="2" name="矩形 1"/>
          <p:cNvSpPr/>
          <p:nvPr/>
        </p:nvSpPr>
        <p:spPr>
          <a:xfrm>
            <a:off x="1146969" y="1880771"/>
            <a:ext cx="10668000" cy="1569660"/>
          </a:xfrm>
          <a:prstGeom prst="rect">
            <a:avLst/>
          </a:prstGeom>
          <a:noFill/>
          <a:ln>
            <a:solidFill>
              <a:srgbClr val="92D050"/>
            </a:solidFill>
          </a:ln>
        </p:spPr>
        <p:txBody>
          <a:bodyPr wrap="square">
            <a:spAutoFit/>
          </a:bodyPr>
          <a:lstStyle/>
          <a:p>
            <a:r>
              <a:rPr lang="zh-CN" altLang="en-US" sz="2400" dirty="0">
                <a:latin typeface="微软雅黑" panose="020B0503020204020204" pitchFamily="34" charset="-122"/>
                <a:ea typeface="微软雅黑" panose="020B0503020204020204" pitchFamily="34" charset="-122"/>
              </a:rPr>
              <a:t> In the lowest </a:t>
            </a:r>
            <a:r>
              <a:rPr lang="zh-CN" altLang="en-US" sz="2400" dirty="0" smtClean="0">
                <a:latin typeface="微软雅黑" panose="020B0503020204020204" pitchFamily="34" charset="-122"/>
                <a:ea typeface="微软雅黑" panose="020B0503020204020204" pitchFamily="34" charset="-122"/>
              </a:rPr>
              <a:t>level a </a:t>
            </a:r>
            <a:r>
              <a:rPr lang="zh-CN" altLang="en-US" sz="2400" dirty="0">
                <a:latin typeface="微软雅黑" panose="020B0503020204020204" pitchFamily="34" charset="-122"/>
                <a:ea typeface="微软雅黑" panose="020B0503020204020204" pitchFamily="34" charset="-122"/>
              </a:rPr>
              <a:t>controller determines the state of each of the two switches, and in doing so, the average </a:t>
            </a:r>
            <a:r>
              <a:rPr lang="zh-CN" altLang="en-US" sz="2400" dirty="0" smtClean="0">
                <a:latin typeface="微软雅黑" panose="020B0503020204020204" pitchFamily="34" charset="-122"/>
                <a:ea typeface="微软雅黑" panose="020B0503020204020204" pitchFamily="34" charset="-122"/>
              </a:rPr>
              <a:t>load voltage</a:t>
            </a:r>
            <a:r>
              <a:rPr lang="zh-CN" altLang="en-US" sz="2400" dirty="0">
                <a:latin typeface="微软雅黑" panose="020B0503020204020204" pitchFamily="34" charset="-122"/>
                <a:ea typeface="微软雅黑" panose="020B0503020204020204" pitchFamily="34" charset="-122"/>
              </a:rPr>
              <a:t>. This level is called the </a:t>
            </a:r>
            <a:r>
              <a:rPr lang="zh-CN" altLang="en-US" sz="2400" dirty="0">
                <a:solidFill>
                  <a:srgbClr val="FF0000"/>
                </a:solidFill>
                <a:latin typeface="微软雅黑" panose="020B0503020204020204" pitchFamily="34" charset="-122"/>
                <a:ea typeface="微软雅黑" panose="020B0503020204020204" pitchFamily="34" charset="-122"/>
              </a:rPr>
              <a:t>modulator level</a:t>
            </a:r>
            <a:r>
              <a:rPr lang="zh-CN" altLang="en-US" sz="2400" dirty="0">
                <a:latin typeface="微软雅黑" panose="020B0503020204020204" pitchFamily="34" charset="-122"/>
                <a:ea typeface="微软雅黑" panose="020B0503020204020204" pitchFamily="34" charset="-122"/>
              </a:rPr>
              <a:t>. The strategy according to which the state of the</a:t>
            </a:r>
          </a:p>
          <a:p>
            <a:r>
              <a:rPr lang="zh-CN" altLang="en-US" sz="2400" dirty="0">
                <a:latin typeface="微软雅黑" panose="020B0503020204020204" pitchFamily="34" charset="-122"/>
                <a:ea typeface="微软雅黑" panose="020B0503020204020204" pitchFamily="34" charset="-122"/>
              </a:rPr>
              <a:t>switches is changed along time is called the </a:t>
            </a:r>
            <a:r>
              <a:rPr lang="zh-CN" altLang="en-US" sz="2400" dirty="0">
                <a:solidFill>
                  <a:srgbClr val="FF0000"/>
                </a:solidFill>
                <a:latin typeface="微软雅黑" panose="020B0503020204020204" pitchFamily="34" charset="-122"/>
                <a:ea typeface="微软雅黑" panose="020B0503020204020204" pitchFamily="34" charset="-122"/>
              </a:rPr>
              <a:t>modulation law</a:t>
            </a:r>
            <a:r>
              <a:rPr lang="zh-CN" altLang="en-US" sz="2400" dirty="0">
                <a:latin typeface="微软雅黑" panose="020B0503020204020204" pitchFamily="34" charset="-122"/>
                <a:ea typeface="微软雅黑" panose="020B0503020204020204" pitchFamily="34" charset="-122"/>
              </a:rPr>
              <a:t>.</a:t>
            </a:r>
          </a:p>
        </p:txBody>
      </p:sp>
      <p:sp>
        <p:nvSpPr>
          <p:cNvPr id="3" name="矩形 2"/>
          <p:cNvSpPr/>
          <p:nvPr/>
        </p:nvSpPr>
        <p:spPr>
          <a:xfrm>
            <a:off x="1146969" y="4014371"/>
            <a:ext cx="10744200" cy="1569660"/>
          </a:xfrm>
          <a:prstGeom prst="rect">
            <a:avLst/>
          </a:prstGeom>
          <a:noFill/>
          <a:ln>
            <a:solidFill>
              <a:srgbClr val="92D050"/>
            </a:solidFill>
          </a:ln>
        </p:spPr>
        <p:txBody>
          <a:bodyPr wrap="square">
            <a:spAutoFit/>
          </a:bodyPr>
          <a:lstStyle/>
          <a:p>
            <a:r>
              <a:rPr lang="zh-CN" altLang="en-US" sz="2400" dirty="0" smtClean="0">
                <a:latin typeface="微软雅黑" panose="020B0503020204020204" pitchFamily="34" charset="-122"/>
                <a:ea typeface="微软雅黑" panose="020B0503020204020204" pitchFamily="34" charset="-122"/>
              </a:rPr>
              <a:t> the current controller set-point can be provided by a further external control loop or directly by the user. In the latter case, the VSI is said to operate in </a:t>
            </a:r>
            <a:r>
              <a:rPr lang="zh-CN" altLang="en-US" sz="2400" dirty="0" smtClean="0">
                <a:solidFill>
                  <a:srgbClr val="FF0000"/>
                </a:solidFill>
                <a:latin typeface="微软雅黑" panose="020B0503020204020204" pitchFamily="34" charset="-122"/>
                <a:ea typeface="微软雅黑" panose="020B0503020204020204" pitchFamily="34" charset="-122"/>
              </a:rPr>
              <a:t>current mode</a:t>
            </a:r>
            <a:r>
              <a:rPr lang="zh-CN" altLang="en-US" sz="2400" dirty="0" smtClean="0">
                <a:latin typeface="微软雅黑" panose="020B0503020204020204" pitchFamily="34" charset="-122"/>
                <a:ea typeface="微软雅黑" panose="020B0503020204020204" pitchFamily="34" charset="-122"/>
              </a:rPr>
              <a:t>, meaning that the control circuit has turned a voltage source topology into a controlled current source.</a:t>
            </a:r>
            <a:endParaRPr lang="zh-CN" altLang="en-US" sz="2400" dirty="0">
              <a:latin typeface="微软雅黑" panose="020B0503020204020204" pitchFamily="34" charset="-122"/>
              <a:ea typeface="微软雅黑" panose="020B0503020204020204" pitchFamily="34" charset="-122"/>
            </a:endParaRPr>
          </a:p>
        </p:txBody>
      </p:sp>
      <p:sp>
        <p:nvSpPr>
          <p:cNvPr id="5" name="矩形 4"/>
          <p:cNvSpPr/>
          <p:nvPr/>
        </p:nvSpPr>
        <p:spPr>
          <a:xfrm>
            <a:off x="689268" y="1159966"/>
            <a:ext cx="5639301" cy="461665"/>
          </a:xfrm>
          <a:prstGeom prst="rect">
            <a:avLst/>
          </a:prstGeom>
        </p:spPr>
        <p:txBody>
          <a:bodyPr wrap="none">
            <a:spAutoFit/>
          </a:bodyPr>
          <a:lstStyle/>
          <a:p>
            <a:r>
              <a:rPr lang="zh-CN" altLang="en-US" sz="2400" dirty="0">
                <a:solidFill>
                  <a:srgbClr val="FF0000"/>
                </a:solidFill>
                <a:latin typeface="微软雅黑" panose="020B0503020204020204" pitchFamily="34" charset="-122"/>
                <a:ea typeface="微软雅黑" panose="020B0503020204020204" pitchFamily="34" charset="-122"/>
              </a:rPr>
              <a:t>modulator and current control </a:t>
            </a:r>
            <a:r>
              <a:rPr lang="zh-CN" altLang="en-US" sz="2400" dirty="0" smtClean="0">
                <a:solidFill>
                  <a:srgbClr val="FF0000"/>
                </a:solidFill>
                <a:latin typeface="微软雅黑" panose="020B0503020204020204" pitchFamily="34" charset="-122"/>
                <a:ea typeface="微软雅黑" panose="020B0503020204020204" pitchFamily="34" charset="-122"/>
              </a:rPr>
              <a:t>levels</a:t>
            </a:r>
            <a:r>
              <a:rPr lang="en-US" altLang="zh-CN" sz="2400" dirty="0" smtClean="0">
                <a:solidFill>
                  <a:srgbClr val="FF0000"/>
                </a:solidFill>
                <a:latin typeface="微软雅黑" panose="020B0503020204020204" pitchFamily="34" charset="-122"/>
                <a:ea typeface="微软雅黑" panose="020B0503020204020204" pitchFamily="34" charset="-122"/>
              </a:rPr>
              <a:t>:</a:t>
            </a:r>
            <a:endParaRPr lang="zh-CN" altLang="en-US" sz="2400"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122853351"/>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5924710" y="7205664"/>
            <a:ext cx="193968" cy="388055"/>
          </a:xfrm>
          <a:prstGeom prst="rect">
            <a:avLst/>
          </a:prstGeom>
          <a:noFill/>
        </p:spPr>
        <p:txBody>
          <a:bodyPr wrap="none" lIns="96030" tIns="48015" rIns="96030" bIns="48015" rtlCol="0">
            <a:spAutoFit/>
          </a:bodyPr>
          <a:lstStyle/>
          <a:p>
            <a:endParaRPr lang="en-US" dirty="0"/>
          </a:p>
        </p:txBody>
      </p:sp>
      <p:sp>
        <p:nvSpPr>
          <p:cNvPr id="4" name="灯片编号占位符 3"/>
          <p:cNvSpPr>
            <a:spLocks noGrp="1"/>
          </p:cNvSpPr>
          <p:nvPr>
            <p:ph type="sldNum" sz="quarter" idx="10"/>
          </p:nvPr>
        </p:nvSpPr>
        <p:spPr/>
        <p:txBody>
          <a:bodyPr/>
          <a:lstStyle/>
          <a:p>
            <a:fld id="{C828D3FC-A0B5-43DE-98B8-D1D2A830C5C7}" type="slidenum">
              <a:rPr lang="en-US" smtClean="0"/>
              <a:pPr/>
              <a:t>9</a:t>
            </a:fld>
            <a:endParaRPr lang="en-US" dirty="0"/>
          </a:p>
        </p:txBody>
      </p:sp>
      <p:sp>
        <p:nvSpPr>
          <p:cNvPr id="10" name="矩形 46"/>
          <p:cNvSpPr>
            <a:spLocks noChangeArrowheads="1"/>
          </p:cNvSpPr>
          <p:nvPr/>
        </p:nvSpPr>
        <p:spPr bwMode="auto">
          <a:xfrm>
            <a:off x="255489" y="172519"/>
            <a:ext cx="2879310" cy="46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buNone/>
            </a:pPr>
            <a:r>
              <a:rPr lang="en-US" altLang="zh-CN" sz="2400" b="1" dirty="0" smtClean="0">
                <a:solidFill>
                  <a:srgbClr val="007900"/>
                </a:solidFill>
              </a:rPr>
              <a:t>2</a:t>
            </a:r>
            <a:r>
              <a:rPr lang="en-US" altLang="zh-CN" sz="2400" b="1" dirty="0">
                <a:solidFill>
                  <a:srgbClr val="007900"/>
                </a:solidFill>
              </a:rPr>
              <a:t>.1.4 Dead-Times</a:t>
            </a:r>
            <a:endParaRPr lang="zh-CN" altLang="en-US" sz="2400" b="1" dirty="0">
              <a:solidFill>
                <a:srgbClr val="007900"/>
              </a:solidFill>
              <a:latin typeface="Arial" panose="020B0604020202020204" pitchFamily="34" charset="0"/>
            </a:endParaRPr>
          </a:p>
        </p:txBody>
      </p:sp>
      <p:sp>
        <p:nvSpPr>
          <p:cNvPr id="11" name="矩形 10"/>
          <p:cNvSpPr/>
          <p:nvPr/>
        </p:nvSpPr>
        <p:spPr>
          <a:xfrm>
            <a:off x="3969" y="114004"/>
            <a:ext cx="269776" cy="578693"/>
          </a:xfrm>
          <a:prstGeom prst="rect">
            <a:avLst/>
          </a:prstGeom>
          <a:solidFill>
            <a:srgbClr val="007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7900"/>
              </a:solidFill>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8369" y="935831"/>
            <a:ext cx="7543800" cy="6097043"/>
          </a:xfrm>
          <a:prstGeom prst="rect">
            <a:avLst/>
          </a:prstGeom>
        </p:spPr>
      </p:pic>
      <p:sp>
        <p:nvSpPr>
          <p:cNvPr id="5" name="矩形 4"/>
          <p:cNvSpPr/>
          <p:nvPr/>
        </p:nvSpPr>
        <p:spPr>
          <a:xfrm>
            <a:off x="8843169" y="3181886"/>
            <a:ext cx="3581400" cy="2554545"/>
          </a:xfrm>
          <a:prstGeom prst="rect">
            <a:avLst/>
          </a:prstGeom>
          <a:ln w="22225" cap="rnd" cmpd="dbl">
            <a:solidFill>
              <a:srgbClr val="00B050"/>
            </a:solidFill>
            <a:prstDash val="solid"/>
          </a:ln>
        </p:spPr>
        <p:txBody>
          <a:bodyPr wrap="square">
            <a:spAutoFit/>
          </a:bodyPr>
          <a:lstStyle/>
          <a:p>
            <a:r>
              <a:rPr lang="en-US" altLang="zh-CN" sz="2000" dirty="0" smtClean="0">
                <a:solidFill>
                  <a:srgbClr val="FF0000"/>
                </a:solidFill>
                <a:latin typeface="微软雅黑" panose="020B0503020204020204" pitchFamily="34" charset="-122"/>
                <a:ea typeface="微软雅黑" panose="020B0503020204020204" pitchFamily="34" charset="-122"/>
              </a:rPr>
              <a:t>S</a:t>
            </a:r>
            <a:r>
              <a:rPr lang="zh-CN" altLang="en-US" sz="2000" dirty="0">
                <a:solidFill>
                  <a:srgbClr val="FF0000"/>
                </a:solidFill>
                <a:latin typeface="微软雅黑" panose="020B0503020204020204" pitchFamily="34" charset="-122"/>
                <a:ea typeface="微软雅黑" panose="020B0503020204020204" pitchFamily="34" charset="-122"/>
              </a:rPr>
              <a:t>witching dead-</a:t>
            </a:r>
            <a:r>
              <a:rPr lang="zh-CN" altLang="en-US" sz="2000" dirty="0" smtClean="0">
                <a:solidFill>
                  <a:srgbClr val="FF0000"/>
                </a:solidFill>
                <a:latin typeface="微软雅黑" panose="020B0503020204020204" pitchFamily="34" charset="-122"/>
                <a:ea typeface="微软雅黑" panose="020B0503020204020204" pitchFamily="34" charset="-122"/>
              </a:rPr>
              <a:t>time</a:t>
            </a:r>
            <a:r>
              <a:rPr lang="en-US" altLang="zh-CN" sz="2000" dirty="0" smtClean="0">
                <a:latin typeface="微软雅黑" panose="020B0503020204020204" pitchFamily="34" charset="-122"/>
                <a:ea typeface="微软雅黑" panose="020B0503020204020204" pitchFamily="34" charset="-122"/>
              </a:rPr>
              <a:t>:</a:t>
            </a:r>
          </a:p>
          <a:p>
            <a:r>
              <a:rPr lang="zh-CN" altLang="en-US" sz="2000" dirty="0" smtClean="0">
                <a:latin typeface="微软雅黑" panose="020B0503020204020204" pitchFamily="34" charset="-122"/>
                <a:ea typeface="微软雅黑" panose="020B0503020204020204" pitchFamily="34" charset="-122"/>
              </a:rPr>
              <a:t>would </a:t>
            </a:r>
            <a:r>
              <a:rPr lang="zh-CN" altLang="en-US" sz="2000" dirty="0">
                <a:latin typeface="微软雅黑" panose="020B0503020204020204" pitchFamily="34" charset="-122"/>
                <a:ea typeface="微软雅黑" panose="020B0503020204020204" pitchFamily="34" charset="-122"/>
              </a:rPr>
              <a:t>indeed result into a short circuit across the </a:t>
            </a:r>
            <a:r>
              <a:rPr lang="zh-CN" altLang="en-US" sz="2000" dirty="0" smtClean="0">
                <a:latin typeface="微软雅黑" panose="020B0503020204020204" pitchFamily="34" charset="-122"/>
                <a:ea typeface="微软雅黑" panose="020B0503020204020204" pitchFamily="34" charset="-122"/>
              </a:rPr>
              <a:t>input voltage </a:t>
            </a:r>
            <a:r>
              <a:rPr lang="zh-CN" altLang="en-US" sz="2000" dirty="0">
                <a:latin typeface="微软雅黑" panose="020B0503020204020204" pitchFamily="34" charset="-122"/>
                <a:ea typeface="微软雅黑" panose="020B0503020204020204" pitchFamily="34" charset="-122"/>
              </a:rPr>
              <a:t>sources, leading to </a:t>
            </a:r>
            <a:r>
              <a:rPr lang="zh-CN" altLang="en-US" sz="2000" dirty="0" smtClean="0">
                <a:latin typeface="微软雅黑" panose="020B0503020204020204" pitchFamily="34" charset="-122"/>
                <a:ea typeface="微软雅黑" panose="020B0503020204020204" pitchFamily="34" charset="-122"/>
              </a:rPr>
              <a:t>an uncontrolled </a:t>
            </a:r>
            <a:r>
              <a:rPr lang="zh-CN" altLang="en-US" sz="2000" dirty="0">
                <a:latin typeface="微软雅黑" panose="020B0503020204020204" pitchFamily="34" charset="-122"/>
                <a:ea typeface="微软雅黑" panose="020B0503020204020204" pitchFamily="34" charset="-122"/>
              </a:rPr>
              <a:t>current circulation through the switches and, </a:t>
            </a:r>
            <a:r>
              <a:rPr lang="zh-CN" altLang="en-US" sz="2000" dirty="0" smtClean="0">
                <a:latin typeface="微软雅黑" panose="020B0503020204020204" pitchFamily="34" charset="-122"/>
                <a:ea typeface="微软雅黑" panose="020B0503020204020204" pitchFamily="34" charset="-122"/>
              </a:rPr>
              <a:t>very likely</a:t>
            </a:r>
            <a:r>
              <a:rPr lang="zh-CN" altLang="en-US" sz="2000" dirty="0">
                <a:latin typeface="微软雅黑" panose="020B0503020204020204" pitchFamily="34" charset="-122"/>
                <a:ea typeface="微软雅黑" panose="020B0503020204020204" pitchFamily="34" charset="-122"/>
              </a:rPr>
              <a:t>, to inverter fatal </a:t>
            </a:r>
            <a:r>
              <a:rPr lang="zh-CN" altLang="en-US" sz="2000" dirty="0" smtClean="0">
                <a:latin typeface="微软雅黑" panose="020B0503020204020204" pitchFamily="34" charset="-122"/>
                <a:ea typeface="微软雅黑" panose="020B0503020204020204" pitchFamily="34" charset="-122"/>
              </a:rPr>
              <a:t>damage</a:t>
            </a:r>
            <a:r>
              <a:rPr lang="en-US" altLang="zh-CN" sz="2000" dirty="0" smtClean="0">
                <a:latin typeface="微软雅黑" panose="020B0503020204020204" pitchFamily="34" charset="-122"/>
                <a:ea typeface="微软雅黑" panose="020B0503020204020204" pitchFamily="34" charset="-122"/>
              </a:rPr>
              <a:t>.</a:t>
            </a:r>
            <a:endParaRPr lang="zh-CN" altLang="en-US"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92285521"/>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CURENT PPT Template_v2">
  <a:themeElements>
    <a:clrScheme name="CURENT">
      <a:dk1>
        <a:srgbClr val="4C4C4C"/>
      </a:dk1>
      <a:lt1>
        <a:sysClr val="window" lastClr="FFFFFF"/>
      </a:lt1>
      <a:dk2>
        <a:srgbClr val="4C4C4C"/>
      </a:dk2>
      <a:lt2>
        <a:srgbClr val="FFFFFF"/>
      </a:lt2>
      <a:accent1>
        <a:srgbClr val="007900"/>
      </a:accent1>
      <a:accent2>
        <a:srgbClr val="F77F00"/>
      </a:accent2>
      <a:accent3>
        <a:srgbClr val="7992B1"/>
      </a:accent3>
      <a:accent4>
        <a:srgbClr val="999999"/>
      </a:accent4>
      <a:accent5>
        <a:srgbClr val="9FFF9F"/>
      </a:accent5>
      <a:accent6>
        <a:srgbClr val="FFC789"/>
      </a:accent6>
      <a:hlink>
        <a:srgbClr val="F77F00"/>
      </a:hlink>
      <a:folHlink>
        <a:srgbClr val="FFC789"/>
      </a:folHlink>
    </a:clrScheme>
    <a:fontScheme name="Custom 2">
      <a:majorFont>
        <a:latin typeface="Century Gothic"/>
        <a:ea typeface=""/>
        <a:cs typeface=""/>
      </a:majorFont>
      <a:minorFont>
        <a:latin typeface="Century Gothic"/>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21121</TotalTime>
  <Words>1547</Words>
  <Application>Microsoft Office PowerPoint</Application>
  <PresentationFormat>自定义</PresentationFormat>
  <Paragraphs>178</Paragraphs>
  <Slides>27</Slides>
  <Notes>27</Notes>
  <HiddenSlides>0</HiddenSlides>
  <MMClips>0</MMClips>
  <ScaleCrop>false</ScaleCrop>
  <HeadingPairs>
    <vt:vector size="4" baseType="variant">
      <vt:variant>
        <vt:lpstr>主题</vt:lpstr>
      </vt:variant>
      <vt:variant>
        <vt:i4>1</vt:i4>
      </vt:variant>
      <vt:variant>
        <vt:lpstr>幻灯片标题</vt:lpstr>
      </vt:variant>
      <vt:variant>
        <vt:i4>27</vt:i4>
      </vt:variant>
    </vt:vector>
  </HeadingPairs>
  <TitlesOfParts>
    <vt:vector size="28" baseType="lpstr">
      <vt:lpstr>CURENT PPT Template_v2</vt:lpstr>
      <vt:lpstr>Digital Control in Power Electronics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University of Tennessee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Testbed Thrust Overview</dc:title>
  <dc:creator>Oldham, Cary Rebecca</dc:creator>
  <cp:lastModifiedBy>work405</cp:lastModifiedBy>
  <cp:revision>715</cp:revision>
  <cp:lastPrinted>2015-10-01T13:18:34Z</cp:lastPrinted>
  <dcterms:created xsi:type="dcterms:W3CDTF">2012-03-15T15:28:55Z</dcterms:created>
  <dcterms:modified xsi:type="dcterms:W3CDTF">2019-05-16T06:57:53Z</dcterms:modified>
</cp:coreProperties>
</file>