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40" r:id="rId1"/>
  </p:sldMasterIdLst>
  <p:notesMasterIdLst>
    <p:notesMasterId r:id="rId30"/>
  </p:notesMasterIdLst>
  <p:handoutMasterIdLst>
    <p:handoutMasterId r:id="rId31"/>
  </p:handoutMasterIdLst>
  <p:sldIdLst>
    <p:sldId id="442" r:id="rId2"/>
    <p:sldId id="453" r:id="rId3"/>
    <p:sldId id="460" r:id="rId4"/>
    <p:sldId id="489" r:id="rId5"/>
    <p:sldId id="472" r:id="rId6"/>
    <p:sldId id="490" r:id="rId7"/>
    <p:sldId id="473" r:id="rId8"/>
    <p:sldId id="474" r:id="rId9"/>
    <p:sldId id="491" r:id="rId10"/>
    <p:sldId id="492" r:id="rId11"/>
    <p:sldId id="493" r:id="rId12"/>
    <p:sldId id="494" r:id="rId13"/>
    <p:sldId id="495" r:id="rId14"/>
    <p:sldId id="496" r:id="rId15"/>
    <p:sldId id="497" r:id="rId16"/>
    <p:sldId id="498" r:id="rId17"/>
    <p:sldId id="499" r:id="rId18"/>
    <p:sldId id="500" r:id="rId19"/>
    <p:sldId id="475" r:id="rId20"/>
    <p:sldId id="501" r:id="rId21"/>
    <p:sldId id="502" r:id="rId22"/>
    <p:sldId id="503" r:id="rId23"/>
    <p:sldId id="504" r:id="rId24"/>
    <p:sldId id="505" r:id="rId25"/>
    <p:sldId id="506" r:id="rId26"/>
    <p:sldId id="507" r:id="rId27"/>
    <p:sldId id="508" r:id="rId28"/>
    <p:sldId id="509" r:id="rId29"/>
  </p:sldIdLst>
  <p:sldSz cx="12809538" cy="720566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1pPr>
    <a:lvl2pPr marL="48015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2pPr>
    <a:lvl3pPr marL="96030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3pPr>
    <a:lvl4pPr marL="14404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4pPr>
    <a:lvl5pPr marL="192060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5pPr>
    <a:lvl6pPr marL="2400757" algn="l" defTabSz="960303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6pPr>
    <a:lvl7pPr marL="2880909" algn="l" defTabSz="960303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7pPr>
    <a:lvl8pPr marL="3361060" algn="l" defTabSz="960303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8pPr>
    <a:lvl9pPr marL="3841212" algn="l" defTabSz="960303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FE75940D-1E0C-5848-9DA8-40CB90B63804}">
          <p14:sldIdLst>
            <p14:sldId id="442"/>
            <p14:sldId id="453"/>
            <p14:sldId id="460"/>
            <p14:sldId id="489"/>
            <p14:sldId id="472"/>
            <p14:sldId id="490"/>
            <p14:sldId id="473"/>
            <p14:sldId id="474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475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2" userDrawn="1">
          <p15:clr>
            <a:srgbClr val="A4A3A4"/>
          </p15:clr>
        </p15:guide>
        <p15:guide id="3" orient="horz" pos="2270" userDrawn="1">
          <p15:clr>
            <a:srgbClr val="A4A3A4"/>
          </p15:clr>
        </p15:guide>
        <p15:guide id="4" pos="40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07900"/>
    <a:srgbClr val="A40000"/>
    <a:srgbClr val="000000"/>
    <a:srgbClr val="CBECDE"/>
    <a:srgbClr val="E7F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0976" autoAdjust="0"/>
  </p:normalViewPr>
  <p:slideViewPr>
    <p:cSldViewPr>
      <p:cViewPr varScale="1">
        <p:scale>
          <a:sx n="98" d="100"/>
          <a:sy n="98" d="100"/>
        </p:scale>
        <p:origin x="-816" y="36"/>
      </p:cViewPr>
      <p:guideLst>
        <p:guide orient="horz" pos="2160"/>
        <p:guide orient="horz" pos="2270"/>
        <p:guide pos="3842"/>
        <p:guide pos="40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168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87152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r">
              <a:defRPr sz="1200"/>
            </a:lvl1pPr>
          </a:lstStyle>
          <a:p>
            <a:fld id="{A1DE4703-38C0-4D8A-9B20-69EBF8DDF774}" type="datetime1">
              <a:rPr lang="en-US" altLang="zh-CN" smtClean="0"/>
              <a:t>5/23/2019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4" tIns="46582" rIns="93164" bIns="4658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64" tIns="46582" rIns="93164" bIns="4658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r">
              <a:defRPr sz="1200"/>
            </a:lvl1pPr>
          </a:lstStyle>
          <a:p>
            <a:fld id="{18DB4C88-242B-4A4C-8F58-46F070C01A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6602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0151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60303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40454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20606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00757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80909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61060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41212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5038" y="696913"/>
            <a:ext cx="5668962" cy="31892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1FAAC12-A8A9-4CEC-A4CA-54473C5D8C0E}" type="datetime1">
              <a:rPr lang="en-US" altLang="zh-CN" smtClean="0"/>
              <a:t>5/23/2019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79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F881D4C-FBB0-4B62-B61E-2BBB193E0604}" type="datetime1">
              <a:rPr lang="en-US" altLang="zh-CN" smtClean="0"/>
              <a:t>5/23/2019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93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E08A26F-4072-4B7A-A874-B9FAACC177CF}" type="datetime1">
              <a:rPr lang="en-US" altLang="zh-CN" smtClean="0"/>
              <a:t>5/23/2019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93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970777B-9A03-4CBE-B88A-5E28E0CF7916}" type="datetime1">
              <a:rPr lang="en-US" altLang="zh-CN" smtClean="0"/>
              <a:t>5/23/2019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67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99C61CA-6A20-4D4A-9772-55278263DFA3}" type="datetime1">
              <a:rPr lang="en-US" altLang="zh-CN" smtClean="0"/>
              <a:t>5/23/2019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52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3CD584-3CA1-43A3-B07C-8172789BD486}" type="datetime1">
              <a:rPr lang="en-US" altLang="zh-CN" smtClean="0"/>
              <a:t>5/23/2019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32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CD46A30-B86D-4B01-85E7-DC20B599EDC5}" type="datetime1">
              <a:rPr lang="en-US" altLang="zh-CN" smtClean="0"/>
              <a:t>5/23/2019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08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086C3D5-947A-452D-90AE-8169F6236836}" type="datetime1">
              <a:rPr lang="en-US" altLang="zh-CN" smtClean="0"/>
              <a:t>5/23/2019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23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BA313F6-F3DC-4C1C-B552-22BAB36FFBF5}" type="datetime1">
              <a:rPr lang="en-US" altLang="zh-CN" smtClean="0"/>
              <a:t>5/23/2019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07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9BE1AD-5C87-4597-BC1B-99278191FF8E}" type="datetime1">
              <a:rPr lang="en-US" altLang="zh-CN" smtClean="0"/>
              <a:t>5/23/2019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402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3AC039F-E447-4DB1-A3C3-35AD8083AD83}" type="datetime1">
              <a:rPr lang="en-US" altLang="zh-CN" smtClean="0"/>
              <a:t>5/23/2019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73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283F561-5518-4022-9FEF-F03F8D008671}" type="datetime1">
              <a:rPr lang="en-US" altLang="zh-CN" smtClean="0"/>
              <a:t>5/23/2019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55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12FBE2D-6526-4A46-A693-3C810B8EAE58}" type="datetime1">
              <a:rPr lang="en-US" altLang="zh-CN" smtClean="0"/>
              <a:t>5/23/2019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10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F551CA6-8BF4-40AF-9DD6-F8394005AD83}" type="datetime1">
              <a:rPr lang="en-US" altLang="zh-CN" smtClean="0"/>
              <a:t>5/23/2019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79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A89FF51-C388-401A-BA5B-962725497299}" type="datetime1">
              <a:rPr lang="en-US" altLang="zh-CN" smtClean="0"/>
              <a:t>5/23/2019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861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BCD9F21-C990-4A68-836F-10FB7FD426D8}" type="datetime1">
              <a:rPr lang="en-US" altLang="zh-CN" smtClean="0"/>
              <a:t>5/23/2019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758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C546D47-F0C6-45CA-8A6E-702ABE49FE12}" type="datetime1">
              <a:rPr lang="en-US" altLang="zh-CN" smtClean="0"/>
              <a:t>5/23/2019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841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3C6CF85-9B0B-4D99-9B7C-01723429AD34}" type="datetime1">
              <a:rPr lang="en-US" altLang="zh-CN" smtClean="0"/>
              <a:t>5/23/2019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526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9D8FF47-4BC7-41F3-B3AC-31D4763EAAA0}" type="datetime1">
              <a:rPr lang="en-US" altLang="zh-CN" smtClean="0"/>
              <a:t>5/23/2019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864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3954B8-D44F-47C8-BC21-2D9AC01BADFB}" type="datetime1">
              <a:rPr lang="en-US" altLang="zh-CN" smtClean="0"/>
              <a:t>5/23/2019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184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CD599DC-B3C0-4F99-8F1F-C107DE14FF7C}" type="datetime1">
              <a:rPr lang="en-US" altLang="zh-CN" smtClean="0"/>
              <a:t>5/23/2019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79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C11A50C-FC49-42A6-9F69-FD3ED7CA27B3}" type="datetime1">
              <a:rPr lang="en-US" altLang="zh-CN" smtClean="0"/>
              <a:t>5/23/2019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43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CF54263-0B71-4F03-8BE2-8A17C8AECCB0}" type="datetime1">
              <a:rPr lang="en-US" altLang="zh-CN" smtClean="0"/>
              <a:t>5/23/2019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89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B922D59-962C-4889-880A-BB5A7537A4ED}" type="datetime1">
              <a:rPr lang="en-US" altLang="zh-CN" smtClean="0"/>
              <a:t>5/23/2019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68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C37BEC9-F1FF-410C-8BCB-5FE0749C8F3F}" type="datetime1">
              <a:rPr lang="en-US" altLang="zh-CN" smtClean="0"/>
              <a:t>5/23/2019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75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A88E446-E196-4DE9-B399-F0A27C9EFD31}" type="datetime1">
              <a:rPr lang="en-US" altLang="zh-CN" smtClean="0"/>
              <a:t>5/23/2019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50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2AEB33E-7C8B-4F4D-8A62-10C68DF9DDA7}" type="datetime1">
              <a:rPr lang="en-US" altLang="zh-CN" smtClean="0"/>
              <a:t>5/23/2019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78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CE790F1-2A6B-43AD-BC2C-290EC5BE5780}" type="datetime1">
              <a:rPr lang="en-US" altLang="zh-CN" smtClean="0"/>
              <a:t>5/23/2019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5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477" y="173831"/>
            <a:ext cx="11528584" cy="7068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400" b="1">
                <a:solidFill>
                  <a:srgbClr val="0079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40477" y="880692"/>
            <a:ext cx="115285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11848823" y="6805348"/>
            <a:ext cx="853969" cy="320252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0079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640477" y="1200944"/>
            <a:ext cx="115285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478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848823" y="6805348"/>
            <a:ext cx="853969" cy="320252"/>
          </a:xfrm>
          <a:prstGeom prst="rect">
            <a:avLst/>
          </a:prstGeom>
          <a:ln>
            <a:noFill/>
          </a:ln>
        </p:spPr>
        <p:txBody>
          <a:bodyPr lIns="96030" tIns="48015" rIns="96030" bIns="48015"/>
          <a:lstStyle>
            <a:lvl1pPr>
              <a:defRPr sz="1300">
                <a:solidFill>
                  <a:srgbClr val="007900"/>
                </a:solidFill>
              </a:defRPr>
            </a:lvl1pPr>
          </a:lstStyle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9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67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60303" rtl="0" eaLnBrk="1" latinLnBrk="0" hangingPunct="1">
        <a:spcBef>
          <a:spcPct val="0"/>
        </a:spcBef>
        <a:buNone/>
        <a:defRPr sz="3400" kern="1200">
          <a:solidFill>
            <a:srgbClr val="0079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114" indent="-360114" algn="l" defTabSz="96030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80246" indent="-300095" algn="l" defTabSz="960303" rtl="0" eaLnBrk="1" latinLnBrk="0" hangingPunct="1">
        <a:spcBef>
          <a:spcPct val="20000"/>
        </a:spcBef>
        <a:buClrTx/>
        <a:buSzPct val="75000"/>
        <a:buFont typeface="Wingdings 2" pitchFamily="18" charset="2"/>
        <a:buChar char=""/>
        <a:defRPr sz="2900" kern="1200">
          <a:solidFill>
            <a:schemeClr val="tx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200379" indent="-240076" algn="l" defTabSz="960303" rtl="0" eaLnBrk="1" latinLnBrk="0" hangingPunct="1">
        <a:spcBef>
          <a:spcPct val="20000"/>
        </a:spcBef>
        <a:buFont typeface="Wingdings" pitchFamily="2" charset="2"/>
        <a:buChar char="§"/>
        <a:defRPr sz="2500" kern="1200">
          <a:solidFill>
            <a:schemeClr val="tx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85532" indent="-235075" algn="l" defTabSz="96030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160681" indent="-240076" algn="l" defTabSz="960303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640833" indent="-240076" algn="l" defTabSz="96030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0984" indent="-240076" algn="l" defTabSz="96030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01136" indent="-240076" algn="l" defTabSz="96030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81287" indent="-240076" algn="l" defTabSz="96030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0151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0303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454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606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757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80909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61060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41212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18369" y="1117019"/>
            <a:ext cx="11049000" cy="256201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sz="4800" b="1" dirty="0" smtClean="0"/>
              <a:t>Digital </a:t>
            </a:r>
            <a:r>
              <a:rPr lang="en-US" sz="4800" b="1" dirty="0"/>
              <a:t>Control in </a:t>
            </a:r>
            <a:r>
              <a:rPr lang="en-US" sz="4800" b="1" dirty="0" smtClean="0"/>
              <a:t>Power Electronics</a:t>
            </a:r>
            <a:endParaRPr lang="en-US" sz="4800" b="1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4294967295"/>
          </p:nvPr>
        </p:nvSpPr>
        <p:spPr>
          <a:xfrm>
            <a:off x="3082449" y="4102723"/>
            <a:ext cx="6720840" cy="216169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Times" pitchFamily="18" charset="0"/>
                <a:ea typeface="方正姚体" pitchFamily="2" charset="-122"/>
                <a:cs typeface="Times" pitchFamily="18" charset="0"/>
              </a:rPr>
              <a:t>杭丽君</a:t>
            </a:r>
          </a:p>
          <a:p>
            <a:pPr marL="0" indent="0" algn="ctr"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Times" pitchFamily="18" charset="0"/>
                <a:ea typeface="方正姚体" pitchFamily="2" charset="-122"/>
                <a:cs typeface="Times" pitchFamily="18" charset="0"/>
              </a:rPr>
              <a:t>ljhang@hdu.edu.cn</a:t>
            </a:r>
          </a:p>
          <a:p>
            <a:pPr marL="0" indent="0" algn="ctr"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Times" pitchFamily="18" charset="0"/>
                <a:ea typeface="方正姚体" pitchFamily="2" charset="-122"/>
                <a:cs typeface="Times" pitchFamily="18" charset="0"/>
              </a:rPr>
              <a:t>2018/7/15</a:t>
            </a:r>
          </a:p>
        </p:txBody>
      </p:sp>
      <p:sp>
        <p:nvSpPr>
          <p:cNvPr id="7" name="Title 6"/>
          <p:cNvSpPr txBox="1">
            <a:spLocks/>
          </p:cNvSpPr>
          <p:nvPr/>
        </p:nvSpPr>
        <p:spPr>
          <a:xfrm>
            <a:off x="964089" y="1281009"/>
            <a:ext cx="10881360" cy="2562012"/>
          </a:xfrm>
          <a:prstGeom prst="rect">
            <a:avLst/>
          </a:prstGeom>
        </p:spPr>
        <p:txBody>
          <a:bodyPr vert="horz" lIns="96030" tIns="48015" rIns="96030" bIns="48015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79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4800" b="1" dirty="0">
              <a:latin typeface="Times" pitchFamily="18" charset="0"/>
              <a:ea typeface="黑体" pitchFamily="49" charset="-122"/>
              <a:cs typeface="Times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4" r="6619"/>
          <a:stretch/>
        </p:blipFill>
        <p:spPr>
          <a:xfrm>
            <a:off x="14019" y="-871"/>
            <a:ext cx="1285350" cy="12810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369" y="-871"/>
            <a:ext cx="912796" cy="1164431"/>
          </a:xfrm>
          <a:prstGeom prst="rect">
            <a:avLst/>
          </a:prstGeom>
        </p:spPr>
      </p:pic>
      <p:pic>
        <p:nvPicPr>
          <p:cNvPr id="11" name="Picture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6"/>
          <a:stretch/>
        </p:blipFill>
        <p:spPr>
          <a:xfrm>
            <a:off x="1386455" y="295925"/>
            <a:ext cx="2362200" cy="774691"/>
          </a:xfrm>
          <a:prstGeom prst="rect">
            <a:avLst/>
          </a:prstGeom>
        </p:spPr>
      </p:pic>
      <p:sp>
        <p:nvSpPr>
          <p:cNvPr id="12" name="文本框 2"/>
          <p:cNvSpPr txBox="1"/>
          <p:nvPr/>
        </p:nvSpPr>
        <p:spPr>
          <a:xfrm>
            <a:off x="2085862" y="6524124"/>
            <a:ext cx="8637814" cy="70788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  <a:scene3d>
            <a:camera prst="perspectiveFront"/>
            <a:lightRig rig="flood" dir="t">
              <a:rot lat="0" lon="0" rev="13800000"/>
            </a:lightRig>
          </a:scene3d>
          <a:sp3d extrusionH="107950" prstMaterial="plastic">
            <a:bevelT w="82550" h="63500" prst="relaxedInset"/>
            <a:bevelB/>
          </a:sp3d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2000" b="1" dirty="0">
                <a:solidFill>
                  <a:srgbClr val="0079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可再生能源及微型电力网技术实验室</a:t>
            </a:r>
            <a:endParaRPr lang="en-US" altLang="zh-CN" sz="2000" b="1" dirty="0">
              <a:solidFill>
                <a:srgbClr val="0079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 algn="ctr" eaLnBrk="1" hangingPunct="1">
              <a:defRPr/>
            </a:pPr>
            <a:r>
              <a:rPr lang="en-US" altLang="zh-CN" sz="2000" b="1" i="1" dirty="0">
                <a:solidFill>
                  <a:srgbClr val="007900"/>
                </a:solidFill>
                <a:latin typeface="Times New Roman" panose="02020603050405020304" pitchFamily="18" charset="0"/>
                <a:ea typeface="华文彩云" panose="02010800040101010101" pitchFamily="2" charset="-122"/>
                <a:cs typeface="Times New Roman" panose="02020603050405020304" pitchFamily="18" charset="0"/>
              </a:rPr>
              <a:t>Regeneration energy and </a:t>
            </a:r>
            <a:r>
              <a:rPr lang="en-US" altLang="zh-CN" sz="2000" b="1" i="1" dirty="0" err="1">
                <a:solidFill>
                  <a:srgbClr val="007900"/>
                </a:solidFill>
                <a:latin typeface="Times New Roman" panose="02020603050405020304" pitchFamily="18" charset="0"/>
                <a:ea typeface="华文彩云" panose="02010800040101010101" pitchFamily="2" charset="-122"/>
                <a:cs typeface="Times New Roman" panose="02020603050405020304" pitchFamily="18" charset="0"/>
              </a:rPr>
              <a:t>microgrid</a:t>
            </a:r>
            <a:r>
              <a:rPr lang="en-US" altLang="zh-CN" sz="2000" b="1" i="1" dirty="0">
                <a:solidFill>
                  <a:srgbClr val="007900"/>
                </a:solidFill>
                <a:latin typeface="Times New Roman" panose="02020603050405020304" pitchFamily="18" charset="0"/>
                <a:ea typeface="华文彩云" panose="02010800040101010101" pitchFamily="2" charset="-122"/>
                <a:cs typeface="Times New Roman" panose="02020603050405020304" pitchFamily="18" charset="0"/>
              </a:rPr>
              <a:t> Technology Lab(REMT)</a:t>
            </a:r>
            <a:endParaRPr lang="zh-CN" altLang="en-US" sz="2000" b="1" i="1" dirty="0">
              <a:solidFill>
                <a:srgbClr val="007900"/>
              </a:solidFill>
              <a:latin typeface="Times New Roman" panose="02020603050405020304" pitchFamily="18" charset="0"/>
              <a:ea typeface="华文彩云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09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738477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3.1.3 Quantization Noise and Arithmetic Noise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15" y="1088231"/>
            <a:ext cx="11290460" cy="44958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89969" y="6004500"/>
            <a:ext cx="84582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Digitally controlled power converter with ADC and DPWM quantization;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quan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-tization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 state variable x(t) and effects of DPWM quantization.</a:t>
            </a:r>
          </a:p>
        </p:txBody>
      </p:sp>
    </p:spTree>
    <p:extLst>
      <p:ext uri="{BB962C8B-B14F-4D97-AF65-F5344CB8AC3E}">
        <p14:creationId xmlns:p14="http://schemas.microsoft.com/office/powerpoint/2010/main" val="2682284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943039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3.2 BASIC DIGITAL CURRENT CONTROL IMPLEMENTATIONS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59100" y="1751945"/>
            <a:ext cx="92842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ifferent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 algorithms and the related design criteria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,with the intention of high lighting the merits and the limitations of each solution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35300" y="3038415"/>
            <a:ext cx="9589069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 will focus our attention on the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performance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allowed by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different solutions and on the impact of the digital controller implementation on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dynamic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response of the converter, considering, in particular, figures of merit like the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response delay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step changes in the current reference, or the residual tracking error in the presence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 sinusoidal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 current signals.</a:t>
            </a:r>
          </a:p>
        </p:txBody>
      </p:sp>
    </p:spTree>
    <p:extLst>
      <p:ext uri="{BB962C8B-B14F-4D97-AF65-F5344CB8AC3E}">
        <p14:creationId xmlns:p14="http://schemas.microsoft.com/office/powerpoint/2010/main" val="2926341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825680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3.2.1 The Proportional Integral Controller: Overview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69" y="1164431"/>
            <a:ext cx="10335142" cy="457886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442369" y="6198222"/>
            <a:ext cx="82452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 diagram of the digital current control loop with PI regulator.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49533" y="535543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" pitchFamily="18" charset="0"/>
                <a:cs typeface="Times" pitchFamily="18" charset="0"/>
              </a:rPr>
              <a:t>Full scale range</a:t>
            </a:r>
            <a:endParaRPr lang="zh-CN" altLang="en-US" dirty="0">
              <a:latin typeface="Times" pitchFamily="18" charset="0"/>
              <a:cs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116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664123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3.2.2 Simplified Dynamic Model of </a:t>
            </a:r>
            <a:r>
              <a:rPr lang="en-US" altLang="zh-CN" sz="2400" b="1" dirty="0" smtClean="0">
                <a:solidFill>
                  <a:srgbClr val="007900"/>
                </a:solidFill>
              </a:rPr>
              <a:t>Delays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62" y="1712118"/>
            <a:ext cx="12062907" cy="303371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366169" y="5333345"/>
            <a:ext cx="883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Procedure to define the continuous time equivalent of the digital current control loop.</a:t>
            </a:r>
          </a:p>
        </p:txBody>
      </p:sp>
    </p:spTree>
    <p:extLst>
      <p:ext uri="{BB962C8B-B14F-4D97-AF65-F5344CB8AC3E}">
        <p14:creationId xmlns:p14="http://schemas.microsoft.com/office/powerpoint/2010/main" val="1904777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664123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3.2.2 Simplified Dynamic Model of Delays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69" y="1316831"/>
            <a:ext cx="10588011" cy="3810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94769" y="5670274"/>
            <a:ext cx="7890183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diagram of the continuous time equivalent of the digital current control loop.</a:t>
            </a:r>
          </a:p>
        </p:txBody>
      </p:sp>
    </p:spTree>
    <p:extLst>
      <p:ext uri="{BB962C8B-B14F-4D97-AF65-F5344CB8AC3E}">
        <p14:creationId xmlns:p14="http://schemas.microsoft.com/office/powerpoint/2010/main" val="1956178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10566286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3.2.3 The Proportional Integral Controller</a:t>
            </a:r>
            <a:r>
              <a:rPr lang="en-US" altLang="zh-CN" sz="2400" b="1" dirty="0" smtClean="0">
                <a:solidFill>
                  <a:srgbClr val="007900"/>
                </a:solidFill>
              </a:rPr>
              <a:t>: Discretization Strategies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02" y="1240631"/>
            <a:ext cx="10876752" cy="42767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5888831"/>
            <a:ext cx="125769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a) Euler integration method (forward and backward).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b) Trapezoidal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integration method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6352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10566286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3.2.3 The Proportional Integral Controller: Discretization Strategies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69" y="1316831"/>
            <a:ext cx="10125594" cy="356711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61309" y="5177968"/>
            <a:ext cx="98636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 transformations that are obtained for the two discretization methods, where the two possible versions of the Euler integration method are considered. These are called Z-forms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992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10566286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3.2.3 The Proportional Integral Controller: Discretization Strategies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69" y="1164431"/>
            <a:ext cx="10039350" cy="38385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47556" y="5327392"/>
            <a:ext cx="106705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Simulation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 the VSI with the controller designed according to the procedure reported in Aside 3. The depicted variable is the VSI output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current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(a) Controller response to a step reference amplitude change. (b) Details of the previous figure. It is possible to see that no calculation delay effect has been included in the simulation.</a:t>
            </a:r>
          </a:p>
        </p:txBody>
      </p:sp>
    </p:spTree>
    <p:extLst>
      <p:ext uri="{BB962C8B-B14F-4D97-AF65-F5344CB8AC3E}">
        <p14:creationId xmlns:p14="http://schemas.microsoft.com/office/powerpoint/2010/main" val="2606982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616995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3.2.4 Effects of the Computation Delay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569" y="1012031"/>
            <a:ext cx="10690654" cy="44196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29115" y="5507831"/>
            <a:ext cx="105382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Simulation of the VSI with the digital PI controller including the calculation delay. (a) Details of the controller response to a step reference amplitude change without redesign: undershoot and oscillating response. (b) Details of controller response with redesign: reduced undershoot, reduced speed of response, increase of phase shift.</a:t>
            </a:r>
          </a:p>
        </p:txBody>
      </p:sp>
    </p:spTree>
    <p:extLst>
      <p:ext uri="{BB962C8B-B14F-4D97-AF65-F5344CB8AC3E}">
        <p14:creationId xmlns:p14="http://schemas.microsoft.com/office/powerpoint/2010/main" val="1087828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1099127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3.2.5 Derivation of a Discrete Time Domain Converter Dynamic Model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69" y="1442341"/>
            <a:ext cx="11908355" cy="37814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747169" y="5660717"/>
            <a:ext cx="82206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Model of the control loop for digitally controlled converters.</a:t>
            </a:r>
          </a:p>
        </p:txBody>
      </p:sp>
    </p:spTree>
    <p:extLst>
      <p:ext uri="{BB962C8B-B14F-4D97-AF65-F5344CB8AC3E}">
        <p14:creationId xmlns:p14="http://schemas.microsoft.com/office/powerpoint/2010/main" val="2662112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9769" y="707231"/>
            <a:ext cx="11551920" cy="5486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1" indent="0" algn="just">
              <a:lnSpc>
                <a:spcPct val="200000"/>
              </a:lnSpc>
              <a:buNone/>
            </a:pPr>
            <a:endParaRPr lang="en-US" sz="2600" b="1" dirty="0">
              <a:solidFill>
                <a:srgbClr val="800000"/>
              </a:solidFill>
            </a:endParaRPr>
          </a:p>
          <a:p>
            <a:pPr marL="399584" lvl="1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sz="2600" b="1" dirty="0" smtClean="0">
                <a:solidFill>
                  <a:srgbClr val="800000"/>
                </a:solidFill>
              </a:rPr>
              <a:t>Introduction</a:t>
            </a:r>
            <a:r>
              <a:rPr lang="en-US" altLang="zh-CN" sz="2600" b="1" dirty="0">
                <a:solidFill>
                  <a:srgbClr val="800000"/>
                </a:solidFill>
              </a:rPr>
              <a:t>: Digital Control Application to </a:t>
            </a:r>
            <a:r>
              <a:rPr lang="en-US" altLang="zh-CN" sz="2600" b="1" dirty="0" smtClean="0">
                <a:solidFill>
                  <a:srgbClr val="800000"/>
                </a:solidFill>
              </a:rPr>
              <a:t>Power Electronic </a:t>
            </a:r>
            <a:r>
              <a:rPr lang="en-US" altLang="zh-CN" sz="2600" b="1" dirty="0">
                <a:solidFill>
                  <a:srgbClr val="800000"/>
                </a:solidFill>
              </a:rPr>
              <a:t>Circuits</a:t>
            </a:r>
            <a:endParaRPr lang="en-US" altLang="zh-CN" sz="2600" b="1" dirty="0" smtClean="0">
              <a:solidFill>
                <a:srgbClr val="800000"/>
              </a:solidFill>
            </a:endParaRPr>
          </a:p>
          <a:p>
            <a:pPr marL="399584" lvl="1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sz="2600" b="1" dirty="0">
                <a:solidFill>
                  <a:srgbClr val="800000"/>
                </a:solidFill>
              </a:rPr>
              <a:t>The Test Case: a Single-Phase Voltage Source Inverter</a:t>
            </a:r>
            <a:endParaRPr lang="zh-CN" altLang="en-US" sz="2600" b="1" dirty="0" smtClean="0">
              <a:solidFill>
                <a:srgbClr val="800000"/>
              </a:solidFill>
            </a:endParaRPr>
          </a:p>
          <a:p>
            <a:pPr marL="399584" lvl="1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sz="2600" b="1" dirty="0">
                <a:solidFill>
                  <a:srgbClr val="FF0000"/>
                </a:solidFill>
              </a:rPr>
              <a:t>Digital Current Mode Control</a:t>
            </a:r>
          </a:p>
          <a:p>
            <a:pPr marL="399584" lvl="1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sz="2600" b="1" dirty="0">
                <a:solidFill>
                  <a:srgbClr val="800000"/>
                </a:solidFill>
              </a:rPr>
              <a:t>Extension to Three-Phase </a:t>
            </a:r>
            <a:r>
              <a:rPr lang="en-US" altLang="zh-CN" sz="2600" b="1" dirty="0" smtClean="0">
                <a:solidFill>
                  <a:srgbClr val="800000"/>
                </a:solidFill>
              </a:rPr>
              <a:t>Inverters</a:t>
            </a:r>
          </a:p>
          <a:p>
            <a:pPr marL="399584" lvl="1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sz="2600" b="1" dirty="0">
                <a:solidFill>
                  <a:srgbClr val="800000"/>
                </a:solidFill>
              </a:rPr>
              <a:t>External Control </a:t>
            </a:r>
            <a:r>
              <a:rPr lang="en-US" altLang="zh-CN" sz="2600" b="1" dirty="0" smtClean="0">
                <a:solidFill>
                  <a:srgbClr val="800000"/>
                </a:solidFill>
              </a:rPr>
              <a:t>Loops</a:t>
            </a:r>
            <a:endParaRPr lang="en-US" altLang="zh-CN" sz="2600" b="1" dirty="0">
              <a:solidFill>
                <a:srgbClr val="800000"/>
              </a:solidFill>
            </a:endParaRPr>
          </a:p>
          <a:p>
            <a:pPr marL="399584" lvl="1" indent="-342900">
              <a:lnSpc>
                <a:spcPct val="200000"/>
              </a:lnSpc>
              <a:buFont typeface="Wingdings" pitchFamily="2" charset="2"/>
              <a:buChar char="l"/>
            </a:pPr>
            <a:endParaRPr lang="en-US" sz="2600" dirty="0">
              <a:solidFill>
                <a:srgbClr val="80000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n-US" sz="2600" b="1" dirty="0">
              <a:solidFill>
                <a:srgbClr val="8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itle 6"/>
          <p:cNvSpPr txBox="1">
            <a:spLocks/>
          </p:cNvSpPr>
          <p:nvPr/>
        </p:nvSpPr>
        <p:spPr>
          <a:xfrm>
            <a:off x="4347369" y="61809"/>
            <a:ext cx="3764280" cy="874022"/>
          </a:xfrm>
          <a:prstGeom prst="rect">
            <a:avLst/>
          </a:prstGeom>
        </p:spPr>
        <p:txBody>
          <a:bodyPr vert="horz" lIns="96030" tIns="48015" rIns="96030" bIns="48015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79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课 程 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内 容</a:t>
            </a:r>
            <a:endParaRPr lang="en-US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8625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1099127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solidFill>
                  <a:srgbClr val="007900"/>
                </a:solidFill>
              </a:rPr>
              <a:t>3.2.5 Derivation of a Discrete Time Domain Converter Dynamic Model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62269" y="5474462"/>
            <a:ext cx="110224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Equivalent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dynamic model of computation delay, the PWM transfer function, the 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converter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and the sampler: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general form,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simplified representation, where the PWM is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approximated as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zero-order hold (ZOH) and the control delay is equal to one modulation period.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391" y="1153601"/>
            <a:ext cx="9146605" cy="432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07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717343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3.2.6 Minimization of the Computation Delay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51969" y="5953297"/>
            <a:ext cx="82206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Sampling of variable x(t) shifted toward the PWM update.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969" y="1126817"/>
            <a:ext cx="64293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11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717343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3.2.6 Minimization of the Computation Delay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7169" y="5660717"/>
            <a:ext cx="82206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Model of the control loop for digitally controlled converters.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369" y="1316831"/>
            <a:ext cx="638461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0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48703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zh-CN" altLang="en-US" sz="2400" b="1" dirty="0">
                <a:solidFill>
                  <a:srgbClr val="007900"/>
                </a:solidFill>
                <a:latin typeface="微软雅黑" pitchFamily="34" charset="-122"/>
                <a:ea typeface="微软雅黑" pitchFamily="34" charset="-122"/>
              </a:rPr>
              <a:t>3.2.7 The Predictive Controller</a:t>
            </a: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28169" y="6446160"/>
            <a:ext cx="82206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Block diagram of the dead-beat current control loop.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369" y="1012031"/>
            <a:ext cx="8659326" cy="510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64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717343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3.2.7.1 Derivation of the Predictive Controller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04169" y="5718326"/>
            <a:ext cx="9753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Average equivalent circuit for the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VSI.     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b)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Average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 instantaneous idealized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waveforms for the inverter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 VSI.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61" y="1057582"/>
            <a:ext cx="11005186" cy="423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70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720472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3.2.7.1 Derivation of the Predictive </a:t>
            </a:r>
            <a:r>
              <a:rPr lang="en-US" altLang="zh-CN" sz="2400" b="1" dirty="0" smtClean="0">
                <a:solidFill>
                  <a:srgbClr val="007900"/>
                </a:solidFill>
              </a:rPr>
              <a:t>Controller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37569" y="5789685"/>
            <a:ext cx="92583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Simulation of the VSI with the predictive controller. The depicted variable is the VSI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output current I</a:t>
            </a:r>
            <a:r>
              <a:rPr lang="en-US" altLang="zh-CN" sz="20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 Controller response to a step reference amplitude change. (b) Details of the previous figure.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69" y="1287436"/>
            <a:ext cx="111633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77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764125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solidFill>
                  <a:srgbClr val="007900"/>
                </a:solidFill>
              </a:rPr>
              <a:t>3.2.7.2 </a:t>
            </a:r>
            <a:r>
              <a:rPr lang="en-US" altLang="zh-CN" sz="2400" b="1" dirty="0">
                <a:solidFill>
                  <a:srgbClr val="007900"/>
                </a:solidFill>
              </a:rPr>
              <a:t>Robustness of the Predictive Controller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69" y="1200535"/>
            <a:ext cx="7439025" cy="54387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462169" y="2536031"/>
            <a:ext cx="3579812" cy="2308324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Simulation of the VSI with the predictive controller and different level of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mismatch 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parameter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figure shows the response to a step reference change of the sampled VSI output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current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1987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633506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3.2.7.3 Effects of Converter Dead-Times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69" y="1023283"/>
            <a:ext cx="8358943" cy="477800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87249" y="2253788"/>
            <a:ext cx="4015543" cy="3970318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Simulation of the VSI with the predictive controller and dead-times. The dead-time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effects are as follows: 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cross over distortion, visible in the inset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;(ii)steady-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 error between the amplitude of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converter current and its reference. The sampled output current is shown instead of the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instantaneous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one to eliminate the ripple, which can mask the error. Dead-times are set to 5% of the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modulation period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just to magnify the effect.</a:t>
            </a:r>
          </a:p>
        </p:txBody>
      </p:sp>
    </p:spTree>
    <p:extLst>
      <p:ext uri="{BB962C8B-B14F-4D97-AF65-F5344CB8AC3E}">
        <p14:creationId xmlns:p14="http://schemas.microsoft.com/office/powerpoint/2010/main" val="1609839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598189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3.2.7.4 Comparison with PI Controller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6424" y="1697831"/>
            <a:ext cx="1067451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predictive controller is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capable of a very fast dynamic response, the best among digital current controllers and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clearly superior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that achievable by any digital PI controller. Therefore, it is very well suited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 those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applications of VSIs where the capability of tracking rapidly variable current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 signals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 required.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active power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filters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the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-performance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adjustable speed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drives 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other hand, the predictive controller, at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least in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its basic implementation, requires the measurement of the load voltage, which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generally complicates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hardware needed for its implementation well beyond what is required by a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 controller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87606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801180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3.1 REQUIREMENTS OF THE DIGITAL CONTROLLER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969" y="1007357"/>
            <a:ext cx="7391400" cy="556727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66851" y="6662499"/>
            <a:ext cx="5657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Typical organization of a digital current controller</a:t>
            </a:r>
          </a:p>
        </p:txBody>
      </p:sp>
    </p:spTree>
    <p:extLst>
      <p:ext uri="{BB962C8B-B14F-4D97-AF65-F5344CB8AC3E}">
        <p14:creationId xmlns:p14="http://schemas.microsoft.com/office/powerpoint/2010/main" val="1184668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6304927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3.1.1 Signal Conditioning and Sampling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85" y="1469231"/>
            <a:ext cx="12186684" cy="33289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23169" y="4974431"/>
            <a:ext cx="10972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Effect of a too low sampling frequency on the reconstructed signal (aliasing).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Interpretation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 the aliasing effect of (a) in the frequency domain. Note how a low-frequency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spectrum component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 generated because of aliasing.</a:t>
            </a:r>
          </a:p>
        </p:txBody>
      </p:sp>
      <p:sp>
        <p:nvSpPr>
          <p:cNvPr id="2" name="矩形 1"/>
          <p:cNvSpPr/>
          <p:nvPr/>
        </p:nvSpPr>
        <p:spPr>
          <a:xfrm>
            <a:off x="2594769" y="6193631"/>
            <a:ext cx="640397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混叠的意思</a:t>
            </a:r>
            <a:r>
              <a:rPr lang="en-US" altLang="zh-CN" dirty="0"/>
              <a:t>,</a:t>
            </a:r>
            <a:r>
              <a:rPr lang="zh-CN" altLang="en-US" dirty="0"/>
              <a:t>即对模拟信号进行抽样</a:t>
            </a:r>
            <a:r>
              <a:rPr lang="en-US" altLang="zh-CN" dirty="0"/>
              <a:t>,</a:t>
            </a:r>
            <a:r>
              <a:rPr lang="zh-CN" altLang="en-US" dirty="0"/>
              <a:t>当抽样频率小于信号最大频率</a:t>
            </a:r>
            <a:r>
              <a:rPr lang="en-US" altLang="zh-CN" dirty="0"/>
              <a:t>2</a:t>
            </a:r>
            <a:r>
              <a:rPr lang="zh-CN" altLang="en-US" dirty="0"/>
              <a:t>倍时</a:t>
            </a:r>
            <a:r>
              <a:rPr lang="en-US" altLang="zh-CN" dirty="0"/>
              <a:t>,</a:t>
            </a:r>
            <a:r>
              <a:rPr lang="zh-CN" altLang="en-US" dirty="0"/>
              <a:t>不满足奈奎斯特采样定律</a:t>
            </a:r>
            <a:r>
              <a:rPr lang="en-US" altLang="zh-CN" dirty="0"/>
              <a:t>,</a:t>
            </a:r>
            <a:r>
              <a:rPr lang="zh-CN" altLang="en-US" dirty="0"/>
              <a:t>信号在频域会产生混叠效应。</a:t>
            </a:r>
          </a:p>
        </p:txBody>
      </p:sp>
    </p:spTree>
    <p:extLst>
      <p:ext uri="{BB962C8B-B14F-4D97-AF65-F5344CB8AC3E}">
        <p14:creationId xmlns:p14="http://schemas.microsoft.com/office/powerpoint/2010/main" val="1391293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6304927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3.1.1 Signal Conditioning and Sampling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69" y="1996203"/>
            <a:ext cx="7545686" cy="307855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7964" y="5603765"/>
            <a:ext cx="77655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more general situation: a distorted, aliasing-affected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spectrum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reconstructed because of the partial overlap of spectrum replicas.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63" y="1069865"/>
            <a:ext cx="4191000" cy="4533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063" y="5871166"/>
            <a:ext cx="40386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63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6304927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3.1.1 Signal Conditioning and Sampling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794" y="954881"/>
            <a:ext cx="9505950" cy="47053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651794" y="5803701"/>
            <a:ext cx="103656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Uniform quantizer transcharacteristic and quantization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error. 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Sample and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hold delay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effect: compare the input signal (continuous line) and the reconstructed output signal, i.e.,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fundamental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harmonic component of the sampled signal (dotted line).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697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8106126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3.1.2 </a:t>
            </a:r>
            <a:r>
              <a:rPr lang="en-US" altLang="zh-CN" sz="2400" b="1" dirty="0" smtClean="0">
                <a:solidFill>
                  <a:srgbClr val="007900"/>
                </a:solidFill>
              </a:rPr>
              <a:t>Synchronization Between Sampling and PWM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" y="1493043"/>
            <a:ext cx="8210315" cy="439578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542338" y="2420898"/>
            <a:ext cx="3958431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 of synchronized sampling and switching processes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In case the sampling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takes place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always at the beginning (or in the middle) of the modulation period, the average current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 is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automatically obtained. If the sampling frequency is lower than the switching one, an aliased, low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-frequency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 appears on the reconstructed signal.</a:t>
            </a:r>
          </a:p>
        </p:txBody>
      </p:sp>
    </p:spTree>
    <p:extLst>
      <p:ext uri="{BB962C8B-B14F-4D97-AF65-F5344CB8AC3E}">
        <p14:creationId xmlns:p14="http://schemas.microsoft.com/office/powerpoint/2010/main" val="4190241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738477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3.1.3 Quantization Noise and Arithmetic Noise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443" y="2383631"/>
            <a:ext cx="5886450" cy="1409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969" y="4323580"/>
            <a:ext cx="1638259" cy="9556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9679" y="5657078"/>
            <a:ext cx="6034890" cy="84135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94569" y="1349152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Quantization of variables and finite arithmetic precision are two among the most critical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issues in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digital control.</a:t>
            </a:r>
          </a:p>
        </p:txBody>
      </p:sp>
    </p:spTree>
    <p:extLst>
      <p:ext uri="{BB962C8B-B14F-4D97-AF65-F5344CB8AC3E}">
        <p14:creationId xmlns:p14="http://schemas.microsoft.com/office/powerpoint/2010/main" val="5851212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738477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3.1.3 Quantization Noise and Arithmetic Noise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569" y="1247897"/>
            <a:ext cx="9982200" cy="349793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23169" y="5279231"/>
            <a:ext cx="105156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 of limit cycle occurrence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The desired set-point for the output control variable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 is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 one of the possible output values. Consequently, the system oscillates, with period T LCO 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between the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two closest outputs. Here we assume that the system includes at least one integral action in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transfer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from the input to the output.</a:t>
            </a:r>
          </a:p>
        </p:txBody>
      </p:sp>
    </p:spTree>
    <p:extLst>
      <p:ext uri="{BB962C8B-B14F-4D97-AF65-F5344CB8AC3E}">
        <p14:creationId xmlns:p14="http://schemas.microsoft.com/office/powerpoint/2010/main" val="1437574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ENT PPT Template_v2">
  <a:themeElements>
    <a:clrScheme name="CURENT">
      <a:dk1>
        <a:srgbClr val="4C4C4C"/>
      </a:dk1>
      <a:lt1>
        <a:sysClr val="window" lastClr="FFFFFF"/>
      </a:lt1>
      <a:dk2>
        <a:srgbClr val="4C4C4C"/>
      </a:dk2>
      <a:lt2>
        <a:srgbClr val="FFFFFF"/>
      </a:lt2>
      <a:accent1>
        <a:srgbClr val="007900"/>
      </a:accent1>
      <a:accent2>
        <a:srgbClr val="F77F00"/>
      </a:accent2>
      <a:accent3>
        <a:srgbClr val="7992B1"/>
      </a:accent3>
      <a:accent4>
        <a:srgbClr val="999999"/>
      </a:accent4>
      <a:accent5>
        <a:srgbClr val="9FFF9F"/>
      </a:accent5>
      <a:accent6>
        <a:srgbClr val="FFC789"/>
      </a:accent6>
      <a:hlink>
        <a:srgbClr val="F77F00"/>
      </a:hlink>
      <a:folHlink>
        <a:srgbClr val="FFC789"/>
      </a:folHlink>
    </a:clrScheme>
    <a:fontScheme name="Custom 2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21079</TotalTime>
  <Words>1359</Words>
  <Application>Microsoft Office PowerPoint</Application>
  <PresentationFormat>自定义</PresentationFormat>
  <Paragraphs>161</Paragraphs>
  <Slides>28</Slides>
  <Notes>28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CURENT PPT Template_v2</vt:lpstr>
      <vt:lpstr>Digital Control in Power Electronics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University of Tennessee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Testbed Thrust Overview</dc:title>
  <dc:creator>Oldham, Cary Rebecca</dc:creator>
  <cp:lastModifiedBy>work405</cp:lastModifiedBy>
  <cp:revision>676</cp:revision>
  <cp:lastPrinted>2015-10-01T13:18:34Z</cp:lastPrinted>
  <dcterms:created xsi:type="dcterms:W3CDTF">2012-03-15T15:28:55Z</dcterms:created>
  <dcterms:modified xsi:type="dcterms:W3CDTF">2019-05-23T06:46:22Z</dcterms:modified>
</cp:coreProperties>
</file>