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40" r:id="rId1"/>
  </p:sldMasterIdLst>
  <p:notesMasterIdLst>
    <p:notesMasterId r:id="rId10"/>
  </p:notesMasterIdLst>
  <p:handoutMasterIdLst>
    <p:handoutMasterId r:id="rId11"/>
  </p:handoutMasterIdLst>
  <p:sldIdLst>
    <p:sldId id="442" r:id="rId2"/>
    <p:sldId id="453" r:id="rId3"/>
    <p:sldId id="460" r:id="rId4"/>
    <p:sldId id="489" r:id="rId5"/>
    <p:sldId id="472" r:id="rId6"/>
    <p:sldId id="490" r:id="rId7"/>
    <p:sldId id="473" r:id="rId8"/>
    <p:sldId id="474" r:id="rId9"/>
  </p:sldIdLst>
  <p:sldSz cx="12809538" cy="720566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1pPr>
    <a:lvl2pPr marL="48015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2pPr>
    <a:lvl3pPr marL="96030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3pPr>
    <a:lvl4pPr marL="14404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4pPr>
    <a:lvl5pPr marL="192060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5pPr>
    <a:lvl6pPr marL="2400757" algn="l" defTabSz="960303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6pPr>
    <a:lvl7pPr marL="2880909" algn="l" defTabSz="960303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7pPr>
    <a:lvl8pPr marL="3361060" algn="l" defTabSz="960303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8pPr>
    <a:lvl9pPr marL="3841212" algn="l" defTabSz="960303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FE75940D-1E0C-5848-9DA8-40CB90B63804}">
          <p14:sldIdLst>
            <p14:sldId id="442"/>
            <p14:sldId id="453"/>
            <p14:sldId id="460"/>
            <p14:sldId id="489"/>
            <p14:sldId id="472"/>
            <p14:sldId id="490"/>
            <p14:sldId id="473"/>
            <p14:sldId id="4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2" userDrawn="1">
          <p15:clr>
            <a:srgbClr val="A4A3A4"/>
          </p15:clr>
        </p15:guide>
        <p15:guide id="3" orient="horz" pos="2270" userDrawn="1">
          <p15:clr>
            <a:srgbClr val="A4A3A4"/>
          </p15:clr>
        </p15:guide>
        <p15:guide id="4" pos="40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07900"/>
    <a:srgbClr val="A40000"/>
    <a:srgbClr val="000000"/>
    <a:srgbClr val="CBECDE"/>
    <a:srgbClr val="E7F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0976" autoAdjust="0"/>
  </p:normalViewPr>
  <p:slideViewPr>
    <p:cSldViewPr>
      <p:cViewPr varScale="1">
        <p:scale>
          <a:sx n="65" d="100"/>
          <a:sy n="65" d="100"/>
        </p:scale>
        <p:origin x="786" y="48"/>
      </p:cViewPr>
      <p:guideLst>
        <p:guide orient="horz" pos="2160"/>
        <p:guide pos="3842"/>
        <p:guide orient="horz" pos="2270"/>
        <p:guide pos="40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168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87152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r">
              <a:defRPr sz="1200"/>
            </a:lvl1pPr>
          </a:lstStyle>
          <a:p>
            <a:fld id="{A0AC74E0-9BCA-4F1D-A9DA-12726FABEB1C}" type="datetime1">
              <a:rPr lang="en-US" altLang="zh-CN" smtClean="0"/>
              <a:t>12/15/2018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4" tIns="46582" rIns="93164" bIns="4658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64" tIns="46582" rIns="93164" bIns="4658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r">
              <a:defRPr sz="1200"/>
            </a:lvl1pPr>
          </a:lstStyle>
          <a:p>
            <a:fld id="{18DB4C88-242B-4A4C-8F58-46F070C01A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6602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0151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60303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40454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20606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00757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80909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61060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41212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5038" y="696913"/>
            <a:ext cx="5668962" cy="31892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E222F10-44B4-4A3E-9B81-7E295ED0505D}" type="datetime1">
              <a:rPr lang="en-US" altLang="zh-CN" smtClean="0"/>
              <a:t>12/15/2018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79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990B79-900D-4FFC-B55E-5783CA7FC8D1}" type="datetime1">
              <a:rPr lang="en-US" altLang="zh-CN" smtClean="0"/>
              <a:t>12/15/2018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55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9643498-40D4-44F3-A5BB-A1B7AA0EE62D}" type="datetime1">
              <a:rPr lang="en-US" altLang="zh-CN" smtClean="0"/>
              <a:t>12/15/2018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43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35D06A2-4576-40F6-93ED-0EAE6621F743}" type="datetime1">
              <a:rPr lang="en-US" altLang="zh-CN" smtClean="0"/>
              <a:t>12/15/2018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89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39AD803-22BF-4403-AE76-6953BABFDB34}" type="datetime1">
              <a:rPr lang="en-US" altLang="zh-CN" smtClean="0"/>
              <a:t>12/15/2018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68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EA726B9-2609-4BAE-861A-F850017ABE21}" type="datetime1">
              <a:rPr lang="en-US" altLang="zh-CN" smtClean="0"/>
              <a:t>12/15/2018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75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1C5105C-BA9B-41CB-882F-0FAB20E4E4C9}" type="datetime1">
              <a:rPr lang="en-US" altLang="zh-CN" smtClean="0"/>
              <a:t>12/15/2018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50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75A734A-5344-4095-AAE3-A2337419A8B8}" type="datetime1">
              <a:rPr lang="en-US" altLang="zh-CN" smtClean="0"/>
              <a:t>12/15/2018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7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477" y="173831"/>
            <a:ext cx="11528584" cy="7068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400" b="1">
                <a:solidFill>
                  <a:srgbClr val="0079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40477" y="880692"/>
            <a:ext cx="115285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11848823" y="6805348"/>
            <a:ext cx="853969" cy="320252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0079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640477" y="1200944"/>
            <a:ext cx="115285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478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848823" y="6805348"/>
            <a:ext cx="853969" cy="320252"/>
          </a:xfrm>
          <a:prstGeom prst="rect">
            <a:avLst/>
          </a:prstGeom>
          <a:ln>
            <a:noFill/>
          </a:ln>
        </p:spPr>
        <p:txBody>
          <a:bodyPr lIns="96030" tIns="48015" rIns="96030" bIns="48015"/>
          <a:lstStyle>
            <a:lvl1pPr>
              <a:defRPr sz="1300">
                <a:solidFill>
                  <a:srgbClr val="007900"/>
                </a:solidFill>
              </a:defRPr>
            </a:lvl1pPr>
          </a:lstStyle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9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67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60303" rtl="0" eaLnBrk="1" latinLnBrk="0" hangingPunct="1">
        <a:spcBef>
          <a:spcPct val="0"/>
        </a:spcBef>
        <a:buNone/>
        <a:defRPr sz="3400" kern="1200">
          <a:solidFill>
            <a:srgbClr val="0079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114" indent="-360114" algn="l" defTabSz="96030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80246" indent="-300095" algn="l" defTabSz="960303" rtl="0" eaLnBrk="1" latinLnBrk="0" hangingPunct="1">
        <a:spcBef>
          <a:spcPct val="20000"/>
        </a:spcBef>
        <a:buClrTx/>
        <a:buSzPct val="75000"/>
        <a:buFont typeface="Wingdings 2" pitchFamily="18" charset="2"/>
        <a:buChar char=""/>
        <a:defRPr sz="2900" kern="1200">
          <a:solidFill>
            <a:schemeClr val="tx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200379" indent="-240076" algn="l" defTabSz="960303" rtl="0" eaLnBrk="1" latinLnBrk="0" hangingPunct="1">
        <a:spcBef>
          <a:spcPct val="20000"/>
        </a:spcBef>
        <a:buFont typeface="Wingdings" pitchFamily="2" charset="2"/>
        <a:buChar char="§"/>
        <a:defRPr sz="2500" kern="1200">
          <a:solidFill>
            <a:schemeClr val="tx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85532" indent="-235075" algn="l" defTabSz="96030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160681" indent="-240076" algn="l" defTabSz="960303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640833" indent="-240076" algn="l" defTabSz="96030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0984" indent="-240076" algn="l" defTabSz="96030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01136" indent="-240076" algn="l" defTabSz="96030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81287" indent="-240076" algn="l" defTabSz="96030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0151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0303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454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606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757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80909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61060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41212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18369" y="1117019"/>
            <a:ext cx="11049000" cy="256201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sz="4800" b="1" dirty="0" smtClean="0"/>
              <a:t>Digital </a:t>
            </a:r>
            <a:r>
              <a:rPr lang="en-US" sz="4800" b="1" dirty="0"/>
              <a:t>Control in </a:t>
            </a:r>
            <a:r>
              <a:rPr lang="en-US" sz="4800" b="1" dirty="0" smtClean="0"/>
              <a:t>Power Electronics</a:t>
            </a:r>
            <a:endParaRPr lang="en-US" sz="4800" b="1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4294967295"/>
          </p:nvPr>
        </p:nvSpPr>
        <p:spPr>
          <a:xfrm>
            <a:off x="3082449" y="4102723"/>
            <a:ext cx="6720840" cy="216169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Times" pitchFamily="18" charset="0"/>
                <a:ea typeface="方正姚体" pitchFamily="2" charset="-122"/>
                <a:cs typeface="Times" pitchFamily="18" charset="0"/>
              </a:rPr>
              <a:t>杭丽君</a:t>
            </a:r>
          </a:p>
          <a:p>
            <a:pPr marL="0" indent="0" algn="ctr"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Times" pitchFamily="18" charset="0"/>
                <a:ea typeface="方正姚体" pitchFamily="2" charset="-122"/>
                <a:cs typeface="Times" pitchFamily="18" charset="0"/>
              </a:rPr>
              <a:t>ljhang@hdu.edu.cn</a:t>
            </a:r>
          </a:p>
          <a:p>
            <a:pPr marL="0" indent="0" algn="ctr"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Times" pitchFamily="18" charset="0"/>
                <a:ea typeface="方正姚体" pitchFamily="2" charset="-122"/>
                <a:cs typeface="Times" pitchFamily="18" charset="0"/>
              </a:rPr>
              <a:t>2018/7/15</a:t>
            </a:r>
          </a:p>
        </p:txBody>
      </p:sp>
      <p:sp>
        <p:nvSpPr>
          <p:cNvPr id="7" name="Title 6"/>
          <p:cNvSpPr txBox="1">
            <a:spLocks/>
          </p:cNvSpPr>
          <p:nvPr/>
        </p:nvSpPr>
        <p:spPr>
          <a:xfrm>
            <a:off x="964089" y="1281009"/>
            <a:ext cx="10881360" cy="2562012"/>
          </a:xfrm>
          <a:prstGeom prst="rect">
            <a:avLst/>
          </a:prstGeom>
        </p:spPr>
        <p:txBody>
          <a:bodyPr vert="horz" lIns="96030" tIns="48015" rIns="96030" bIns="48015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79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4800" b="1" dirty="0">
              <a:latin typeface="Times" pitchFamily="18" charset="0"/>
              <a:ea typeface="黑体" pitchFamily="49" charset="-122"/>
              <a:cs typeface="Times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4" r="6619"/>
          <a:stretch/>
        </p:blipFill>
        <p:spPr>
          <a:xfrm>
            <a:off x="14019" y="-871"/>
            <a:ext cx="1285350" cy="12810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369" y="-871"/>
            <a:ext cx="912796" cy="1164431"/>
          </a:xfrm>
          <a:prstGeom prst="rect">
            <a:avLst/>
          </a:prstGeom>
        </p:spPr>
      </p:pic>
      <p:pic>
        <p:nvPicPr>
          <p:cNvPr id="11" name="Picture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6"/>
          <a:stretch/>
        </p:blipFill>
        <p:spPr>
          <a:xfrm>
            <a:off x="1386455" y="295925"/>
            <a:ext cx="2362200" cy="774691"/>
          </a:xfrm>
          <a:prstGeom prst="rect">
            <a:avLst/>
          </a:prstGeom>
        </p:spPr>
      </p:pic>
      <p:sp>
        <p:nvSpPr>
          <p:cNvPr id="12" name="文本框 2"/>
          <p:cNvSpPr txBox="1"/>
          <p:nvPr/>
        </p:nvSpPr>
        <p:spPr>
          <a:xfrm>
            <a:off x="2085862" y="6524124"/>
            <a:ext cx="8637814" cy="70788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  <a:scene3d>
            <a:camera prst="perspectiveFront"/>
            <a:lightRig rig="flood" dir="t">
              <a:rot lat="0" lon="0" rev="13800000"/>
            </a:lightRig>
          </a:scene3d>
          <a:sp3d extrusionH="107950" prstMaterial="plastic">
            <a:bevelT w="82550" h="63500" prst="relaxedInset"/>
            <a:bevelB/>
          </a:sp3d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2000" b="1" dirty="0">
                <a:solidFill>
                  <a:srgbClr val="0079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可再生能源及微型电力网技术实验室</a:t>
            </a:r>
            <a:endParaRPr lang="en-US" altLang="zh-CN" sz="2000" b="1" dirty="0">
              <a:solidFill>
                <a:srgbClr val="0079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 algn="ctr" eaLnBrk="1" hangingPunct="1">
              <a:defRPr/>
            </a:pPr>
            <a:r>
              <a:rPr lang="en-US" altLang="zh-CN" sz="2000" b="1" i="1" dirty="0">
                <a:solidFill>
                  <a:srgbClr val="007900"/>
                </a:solidFill>
                <a:latin typeface="Times New Roman" panose="02020603050405020304" pitchFamily="18" charset="0"/>
                <a:ea typeface="华文彩云" panose="02010800040101010101" pitchFamily="2" charset="-122"/>
                <a:cs typeface="Times New Roman" panose="02020603050405020304" pitchFamily="18" charset="0"/>
              </a:rPr>
              <a:t>Regeneration energy and </a:t>
            </a:r>
            <a:r>
              <a:rPr lang="en-US" altLang="zh-CN" sz="2000" b="1" i="1" dirty="0" err="1">
                <a:solidFill>
                  <a:srgbClr val="007900"/>
                </a:solidFill>
                <a:latin typeface="Times New Roman" panose="02020603050405020304" pitchFamily="18" charset="0"/>
                <a:ea typeface="华文彩云" panose="02010800040101010101" pitchFamily="2" charset="-122"/>
                <a:cs typeface="Times New Roman" panose="02020603050405020304" pitchFamily="18" charset="0"/>
              </a:rPr>
              <a:t>microgrid</a:t>
            </a:r>
            <a:r>
              <a:rPr lang="en-US" altLang="zh-CN" sz="2000" b="1" i="1" dirty="0">
                <a:solidFill>
                  <a:srgbClr val="007900"/>
                </a:solidFill>
                <a:latin typeface="Times New Roman" panose="02020603050405020304" pitchFamily="18" charset="0"/>
                <a:ea typeface="华文彩云" panose="02010800040101010101" pitchFamily="2" charset="-122"/>
                <a:cs typeface="Times New Roman" panose="02020603050405020304" pitchFamily="18" charset="0"/>
              </a:rPr>
              <a:t> Technology Lab(REMT)</a:t>
            </a:r>
            <a:endParaRPr lang="zh-CN" altLang="en-US" sz="2000" b="1" i="1" dirty="0">
              <a:solidFill>
                <a:srgbClr val="007900"/>
              </a:solidFill>
              <a:latin typeface="Times New Roman" panose="02020603050405020304" pitchFamily="18" charset="0"/>
              <a:ea typeface="华文彩云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09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itle 6"/>
          <p:cNvSpPr txBox="1">
            <a:spLocks/>
          </p:cNvSpPr>
          <p:nvPr/>
        </p:nvSpPr>
        <p:spPr>
          <a:xfrm>
            <a:off x="4347369" y="61809"/>
            <a:ext cx="3764280" cy="874022"/>
          </a:xfrm>
          <a:prstGeom prst="rect">
            <a:avLst/>
          </a:prstGeom>
        </p:spPr>
        <p:txBody>
          <a:bodyPr vert="horz" lIns="96030" tIns="48015" rIns="96030" bIns="48015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79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课 程 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内 容</a:t>
            </a:r>
            <a:endParaRPr 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9769" y="707231"/>
            <a:ext cx="11551920" cy="5486400"/>
          </a:xfrm>
          <a:prstGeom prst="rect">
            <a:avLst/>
          </a:prstGeom>
        </p:spPr>
        <p:txBody>
          <a:bodyPr>
            <a:noAutofit/>
          </a:bodyPr>
          <a:lstStyle>
            <a:lvl1pPr marL="360114" indent="-360114" algn="l" defTabSz="96030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80246" indent="-300095" algn="l" defTabSz="960303" rtl="0" eaLnBrk="1" latinLnBrk="0" hangingPunct="1">
              <a:spcBef>
                <a:spcPct val="20000"/>
              </a:spcBef>
              <a:buClrTx/>
              <a:buSzPct val="75000"/>
              <a:buFont typeface="Wingdings 2" pitchFamily="18" charset="2"/>
              <a:buChar char=""/>
              <a:defRPr sz="2900" kern="120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200379" indent="-240076" algn="l" defTabSz="960303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500" kern="120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85532" indent="-235075" algn="l" defTabSz="96030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160681" indent="-240076" algn="l" defTabSz="96030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100" kern="120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640833" indent="-240076" algn="l" defTabSz="96030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984" indent="-240076" algn="l" defTabSz="96030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1136" indent="-240076" algn="l" defTabSz="96030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1287" indent="-240076" algn="l" defTabSz="96030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 fontAlgn="auto">
              <a:lnSpc>
                <a:spcPct val="200000"/>
              </a:lnSpc>
              <a:spcAft>
                <a:spcPts val="0"/>
              </a:spcAft>
              <a:buFont typeface="Wingdings 2" pitchFamily="18" charset="2"/>
              <a:buNone/>
            </a:pPr>
            <a:endParaRPr lang="en-US" sz="2600" b="1" dirty="0" smtClean="0">
              <a:solidFill>
                <a:srgbClr val="800000"/>
              </a:solidFill>
            </a:endParaRPr>
          </a:p>
          <a:p>
            <a:pPr marL="399584" lvl="1" indent="-342900" fontAlgn="auto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lang="en-US" altLang="zh-CN" sz="2600" b="1" dirty="0">
                <a:solidFill>
                  <a:srgbClr val="800000"/>
                </a:solidFill>
              </a:rPr>
              <a:t>Introduction: Power Electronic Converters</a:t>
            </a:r>
          </a:p>
          <a:p>
            <a:pPr marL="399584" lvl="1" indent="-342900" fontAlgn="auto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lang="en-US" altLang="zh-CN" sz="2600" b="1" dirty="0" smtClean="0">
                <a:solidFill>
                  <a:srgbClr val="FF0000"/>
                </a:solidFill>
              </a:rPr>
              <a:t>Introduction</a:t>
            </a:r>
            <a:r>
              <a:rPr lang="en-US" altLang="zh-CN" sz="2600" b="1" smtClean="0">
                <a:solidFill>
                  <a:srgbClr val="FF0000"/>
                </a:solidFill>
              </a:rPr>
              <a:t>: Digital 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Control Application to Power Electronic Circuits</a:t>
            </a:r>
            <a:endParaRPr lang="zh-CN" altLang="en-US" sz="2600" b="1" dirty="0" smtClean="0">
              <a:solidFill>
                <a:srgbClr val="FF0000"/>
              </a:solidFill>
            </a:endParaRPr>
          </a:p>
          <a:p>
            <a:pPr marL="399584" lvl="1" indent="-342900" fontAlgn="auto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l"/>
            </a:pPr>
            <a:r>
              <a:rPr lang="en-US" altLang="zh-CN" sz="2600" b="1" dirty="0" smtClean="0">
                <a:solidFill>
                  <a:srgbClr val="800000"/>
                </a:solidFill>
              </a:rPr>
              <a:t>Introduction: Digital control of high frequency switched mode power converters</a:t>
            </a:r>
            <a:endParaRPr lang="en-US" sz="2600" dirty="0" smtClean="0">
              <a:solidFill>
                <a:srgbClr val="800000"/>
              </a:solidFill>
            </a:endParaRPr>
          </a:p>
          <a:p>
            <a:pPr marL="0" indent="0" fontAlgn="auto">
              <a:lnSpc>
                <a:spcPct val="200000"/>
              </a:lnSpc>
              <a:spcAft>
                <a:spcPts val="0"/>
              </a:spcAft>
              <a:buFont typeface="Arial"/>
              <a:buNone/>
            </a:pPr>
            <a:endParaRPr lang="en-US" sz="26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625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570514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1.1 </a:t>
            </a:r>
            <a:r>
              <a:rPr lang="en-US" altLang="zh-CN" sz="2400" b="1" dirty="0" smtClean="0">
                <a:solidFill>
                  <a:srgbClr val="007900"/>
                </a:solidFill>
              </a:rPr>
              <a:t>MODERN POWER ELECTRONICS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2169" y="1775043"/>
            <a:ext cx="1150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A4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Classical power electronics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may be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considered as a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mature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discipline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A4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 </a:t>
            </a:r>
            <a:r>
              <a:rPr lang="en-US" altLang="zh-CN" sz="2400" dirty="0">
                <a:solidFill>
                  <a:srgbClr val="A4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converter topologies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the related conventional, </a:t>
            </a:r>
            <a:r>
              <a:rPr lang="en-US" altLang="zh-CN" sz="2400" dirty="0" smtClean="0">
                <a:solidFill>
                  <a:srgbClr val="A4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analog control </a:t>
            </a:r>
            <a:r>
              <a:rPr lang="en-US" altLang="zh-CN" sz="2400" dirty="0">
                <a:solidFill>
                  <a:srgbClr val="A4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strategies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seem to have been thoroughly explored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 the other hand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some very promising research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fields such as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A4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innovation in large </a:t>
            </a:r>
            <a:r>
              <a:rPr lang="en-US" altLang="zh-CN" sz="2400" dirty="0">
                <a:solidFill>
                  <a:srgbClr val="A4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bandgap semiconductor devices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in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particular the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semiconductor technologies based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GaAs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3569" y="1148298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The current situation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 rot="5400000">
            <a:off x="1940487" y="5019113"/>
            <a:ext cx="54656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223169" y="5635168"/>
            <a:ext cx="10744200" cy="1015663"/>
            <a:chOff x="1223169" y="5343939"/>
            <a:chExt cx="10744200" cy="1015663"/>
          </a:xfrm>
        </p:grpSpPr>
        <p:sp>
          <p:nvSpPr>
            <p:cNvPr id="15" name="矩形 14"/>
            <p:cNvSpPr/>
            <p:nvPr/>
          </p:nvSpPr>
          <p:spPr>
            <a:xfrm>
              <a:off x="1223169" y="5343939"/>
              <a:ext cx="10744200" cy="101566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ultra-high-frequency amplification of radio 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signals</a:t>
              </a: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opening 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the door to high-frequency (multi-MHz) and/or high-temperature power converter 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circuits,            to 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 very significant leap in the </a:t>
              </a:r>
              <a:r>
                <a: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achievable power densities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右箭头 16"/>
            <p:cNvSpPr/>
            <p:nvPr/>
          </p:nvSpPr>
          <p:spPr>
            <a:xfrm>
              <a:off x="3966369" y="6041231"/>
              <a:ext cx="609600" cy="2711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46682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570514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1.1 </a:t>
            </a:r>
            <a:r>
              <a:rPr lang="en-US" altLang="zh-CN" sz="2400" b="1" dirty="0" smtClean="0">
                <a:solidFill>
                  <a:srgbClr val="007900"/>
                </a:solidFill>
              </a:rPr>
              <a:t>MODERN POWER ELECTRONICS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7694" y="1277124"/>
            <a:ext cx="101366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rush for 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higher and higher power densities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motivates research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in: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6982" y="2436909"/>
            <a:ext cx="110651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the integration in a single device of magnetic and capacitive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passive components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the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mitigation of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electromagnetic interference 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EMI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development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 technologies and design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tool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9769" y="5888831"/>
            <a:ext cx="55183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modern power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electronics</a:t>
            </a:r>
          </a:p>
        </p:txBody>
      </p:sp>
      <p:sp>
        <p:nvSpPr>
          <p:cNvPr id="23" name="矩形 22"/>
          <p:cNvSpPr/>
          <p:nvPr/>
        </p:nvSpPr>
        <p:spPr>
          <a:xfrm>
            <a:off x="5337970" y="5431631"/>
            <a:ext cx="6705600" cy="707886"/>
          </a:xfrm>
          <a:prstGeom prst="rect">
            <a:avLst/>
          </a:prstGeom>
          <a:noFill/>
          <a:ln>
            <a:solidFill>
              <a:srgbClr val="00790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 of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digital control techniques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switch mode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power supplies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 play a very significant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role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2213769" y="4898231"/>
            <a:ext cx="533400" cy="750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2934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4502832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1.2 </a:t>
            </a:r>
            <a:r>
              <a:rPr lang="en-US" altLang="zh-CN" sz="2400" b="1" dirty="0" smtClean="0">
                <a:solidFill>
                  <a:srgbClr val="007900"/>
                </a:solidFill>
              </a:rPr>
              <a:t>WHY DIGITAL CONTROL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2140" y="1393031"/>
            <a:ext cx="76638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everal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advantages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digital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32" y="2155031"/>
            <a:ext cx="107286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implementing sophisticated control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laws, taking care of nonlinearities, parameter variations or construction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tolerances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The flexibility inherent in any digital controller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higher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tolerance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 signal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noise and the complete absence of ageing effects or thermal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drifts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large variety of electronic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devices require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presence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 machine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interface (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MMI), which needs embedded microprocessor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463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4502832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1.2 </a:t>
            </a:r>
            <a:r>
              <a:rPr lang="en-US" altLang="zh-CN" sz="2400" b="1" dirty="0" smtClean="0">
                <a:solidFill>
                  <a:srgbClr val="007900"/>
                </a:solidFill>
              </a:rPr>
              <a:t>WHY DIGITAL CONTROL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08769" y="1545431"/>
            <a:ext cx="12039601" cy="2023704"/>
            <a:chOff x="222274" y="1257575"/>
            <a:chExt cx="12039601" cy="2023704"/>
          </a:xfrm>
        </p:grpSpPr>
        <p:sp>
          <p:nvSpPr>
            <p:cNvPr id="18" name="矩形 17"/>
            <p:cNvSpPr/>
            <p:nvPr/>
          </p:nvSpPr>
          <p:spPr>
            <a:xfrm>
              <a:off x="3966369" y="1499771"/>
              <a:ext cx="8295506" cy="156966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adjustable speed drives (ASDs)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uninterruptible power supplies (UPSs) are nowadays fully controlled by digital means.</a:t>
              </a:r>
              <a:endPara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222274" y="1257575"/>
              <a:ext cx="3744095" cy="2023704"/>
              <a:chOff x="0" y="-39634"/>
              <a:chExt cx="3380667" cy="1415717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0" y="-39634"/>
                <a:ext cx="3380667" cy="1415717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圆角矩形 4"/>
              <p:cNvSpPr txBox="1"/>
              <p:nvPr/>
            </p:nvSpPr>
            <p:spPr>
              <a:xfrm>
                <a:off x="67073" y="168086"/>
                <a:ext cx="3246521" cy="114092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1920" tIns="60960" rIns="121920" bIns="60960" numCol="1" spcCol="1270" anchor="ctr" anchorCtr="0">
                <a:noAutofit/>
              </a:bodyPr>
              <a:lstStyle/>
              <a:p>
                <a:pPr defTabSz="14224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industrial 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power 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supply production areas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800" b="1" kern="1200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308769" y="4060031"/>
            <a:ext cx="12039601" cy="2005826"/>
            <a:chOff x="222274" y="3578205"/>
            <a:chExt cx="12039601" cy="2005826"/>
          </a:xfrm>
        </p:grpSpPr>
        <p:sp>
          <p:nvSpPr>
            <p:cNvPr id="17" name="矩形 16"/>
            <p:cNvSpPr/>
            <p:nvPr/>
          </p:nvSpPr>
          <p:spPr>
            <a:xfrm>
              <a:off x="3966368" y="3799207"/>
              <a:ext cx="8295507" cy="156966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low-cost, high-performance, microcontrollers and digital signal 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processors 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stimulate the use of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digital 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controllers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 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power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supplies for portable equipment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battery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chargers, electronic welders and several others.</a:t>
              </a: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22274" y="3578205"/>
              <a:ext cx="3744095" cy="2005826"/>
              <a:chOff x="0" y="2081"/>
              <a:chExt cx="3380667" cy="1374002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0" y="2081"/>
                <a:ext cx="3380667" cy="1374002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圆角矩形 4"/>
              <p:cNvSpPr txBox="1"/>
              <p:nvPr/>
            </p:nvSpPr>
            <p:spPr>
              <a:xfrm>
                <a:off x="120954" y="347314"/>
                <a:ext cx="3246521" cy="68353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1920" tIns="60960" rIns="121920" bIns="60960" numCol="1" spcCol="1270" anchor="ctr" anchorCtr="0">
                <a:noAutofit/>
              </a:bodyPr>
              <a:lstStyle/>
              <a:p>
                <a:pPr defTabSz="14224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areas where the cost of the control circuitry is a truly critical issue</a:t>
                </a:r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697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5176413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1.3 </a:t>
            </a:r>
            <a:r>
              <a:rPr lang="en-US" altLang="zh-CN" sz="2400" b="1" dirty="0" smtClean="0">
                <a:solidFill>
                  <a:srgbClr val="007900"/>
                </a:solidFill>
              </a:rPr>
              <a:t>TRENDS AND PERSPECTIVES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9769" y="1288790"/>
            <a:ext cx="10820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the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future development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 digital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s: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70769" y="2078831"/>
            <a:ext cx="10439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medium-to high-power 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likely to be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developed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according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the same basic hardware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organization.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application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 microcontroller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units or digital signal processors in this area is likely to remain very intensive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0769" y="3790167"/>
            <a:ext cx="10210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 power 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applications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at the moment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describe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 established market for digital controllers.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However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the application of digital control in this field is the object of an intensive research. In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near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future, new control solutions can be anticipated, which will replace analog controllers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with equivalent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digital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solutions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0241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4749951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solidFill>
                  <a:srgbClr val="007900"/>
                </a:solidFill>
              </a:rPr>
              <a:t>1.4 WHAT IS IN THIS COURSE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8369" y="1290417"/>
            <a:ext cx="1076447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basic and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introductory knowledge of some typical power converter control problems and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their digital solutions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current state of the art for industrial applications of digitally controlled power supplies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let students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have an overview of the most widespread digital control techniques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45237" y="3885307"/>
            <a:ext cx="104935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are needed in this course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basic knowledge of some power electronic circuits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(essentially half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-bridge and full-bridge voltage source inverters)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fundamental mathematical 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tools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that are commonly employed in modeling continuous and discrete time dynamic system (Laplace transform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Z transform, for starters)</a:t>
            </a:r>
          </a:p>
        </p:txBody>
      </p:sp>
    </p:spTree>
    <p:extLst>
      <p:ext uri="{BB962C8B-B14F-4D97-AF65-F5344CB8AC3E}">
        <p14:creationId xmlns:p14="http://schemas.microsoft.com/office/powerpoint/2010/main" val="585121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CURENT PPT Template_v2">
  <a:themeElements>
    <a:clrScheme name="CURENT">
      <a:dk1>
        <a:srgbClr val="4C4C4C"/>
      </a:dk1>
      <a:lt1>
        <a:sysClr val="window" lastClr="FFFFFF"/>
      </a:lt1>
      <a:dk2>
        <a:srgbClr val="4C4C4C"/>
      </a:dk2>
      <a:lt2>
        <a:srgbClr val="FFFFFF"/>
      </a:lt2>
      <a:accent1>
        <a:srgbClr val="007900"/>
      </a:accent1>
      <a:accent2>
        <a:srgbClr val="F77F00"/>
      </a:accent2>
      <a:accent3>
        <a:srgbClr val="7992B1"/>
      </a:accent3>
      <a:accent4>
        <a:srgbClr val="999999"/>
      </a:accent4>
      <a:accent5>
        <a:srgbClr val="9FFF9F"/>
      </a:accent5>
      <a:accent6>
        <a:srgbClr val="FFC789"/>
      </a:accent6>
      <a:hlink>
        <a:srgbClr val="F77F00"/>
      </a:hlink>
      <a:folHlink>
        <a:srgbClr val="FFC789"/>
      </a:folHlink>
    </a:clrScheme>
    <a:fontScheme name="Custom 2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20808</TotalTime>
  <Words>628</Words>
  <Application>Microsoft Office PowerPoint</Application>
  <PresentationFormat>自定义</PresentationFormat>
  <Paragraphs>72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方正姚体</vt:lpstr>
      <vt:lpstr>黑体</vt:lpstr>
      <vt:lpstr>华文彩云</vt:lpstr>
      <vt:lpstr>宋体</vt:lpstr>
      <vt:lpstr>微软雅黑</vt:lpstr>
      <vt:lpstr>Arial</vt:lpstr>
      <vt:lpstr>Calibri</vt:lpstr>
      <vt:lpstr>Century Gothic</vt:lpstr>
      <vt:lpstr>Times</vt:lpstr>
      <vt:lpstr>Times New Roman</vt:lpstr>
      <vt:lpstr>Wingdings</vt:lpstr>
      <vt:lpstr>Wingdings 2</vt:lpstr>
      <vt:lpstr>CURENT PPT Template_v2</vt:lpstr>
      <vt:lpstr>Digital Control in Power Electronics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University of Tennessee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Testbed Thrust Overview</dc:title>
  <dc:creator>Oldham, Cary Rebecca</dc:creator>
  <cp:lastModifiedBy>mxn</cp:lastModifiedBy>
  <cp:revision>587</cp:revision>
  <cp:lastPrinted>2015-10-01T13:18:34Z</cp:lastPrinted>
  <dcterms:created xsi:type="dcterms:W3CDTF">2012-03-15T15:28:55Z</dcterms:created>
  <dcterms:modified xsi:type="dcterms:W3CDTF">2018-12-15T11:45:26Z</dcterms:modified>
</cp:coreProperties>
</file>