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0" r:id="rId1"/>
  </p:sldMasterIdLst>
  <p:notesMasterIdLst>
    <p:notesMasterId r:id="rId20"/>
  </p:notesMasterIdLst>
  <p:handoutMasterIdLst>
    <p:handoutMasterId r:id="rId21"/>
  </p:handoutMasterIdLst>
  <p:sldIdLst>
    <p:sldId id="442" r:id="rId2"/>
    <p:sldId id="453" r:id="rId3"/>
    <p:sldId id="460" r:id="rId4"/>
    <p:sldId id="489" r:id="rId5"/>
    <p:sldId id="472" r:id="rId6"/>
    <p:sldId id="490" r:id="rId7"/>
    <p:sldId id="473" r:id="rId8"/>
    <p:sldId id="474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</p:sldIdLst>
  <p:sldSz cx="12809538" cy="720566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8015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603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4404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9206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400757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880909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361060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841212" algn="l" defTabSz="960303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E75940D-1E0C-5848-9DA8-40CB90B63804}">
          <p14:sldIdLst>
            <p14:sldId id="442"/>
            <p14:sldId id="453"/>
            <p14:sldId id="460"/>
            <p14:sldId id="489"/>
            <p14:sldId id="472"/>
            <p14:sldId id="490"/>
            <p14:sldId id="473"/>
            <p14:sldId id="474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orient="horz" pos="2270" userDrawn="1">
          <p15:clr>
            <a:srgbClr val="A4A3A4"/>
          </p15:clr>
        </p15:guide>
        <p15:guide id="4" pos="40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7900"/>
    <a:srgbClr val="A40000"/>
    <a:srgbClr val="000000"/>
    <a:srgbClr val="CBECDE"/>
    <a:srgbClr val="E7F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976" autoAdjust="0"/>
  </p:normalViewPr>
  <p:slideViewPr>
    <p:cSldViewPr>
      <p:cViewPr varScale="1">
        <p:scale>
          <a:sx n="65" d="100"/>
          <a:sy n="65" d="100"/>
        </p:scale>
        <p:origin x="786" y="-78"/>
      </p:cViewPr>
      <p:guideLst>
        <p:guide orient="horz" pos="2160"/>
        <p:guide pos="3842"/>
        <p:guide orient="horz" pos="2270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7152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6DC8968-6F58-413F-AEA5-C713268293FD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18DB4C88-242B-4A4C-8F58-46F070C01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602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0151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0303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0454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0606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0757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909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1060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1212" algn="l" defTabSz="9603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5038" y="696913"/>
            <a:ext cx="5668962" cy="3189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62A65FF-47F5-40A0-8DD4-0606D071959A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9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20FF08C-6303-4407-8CD6-DFE2AA308C76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A9EDEF8-086A-4574-92D5-12E9CF2E55A6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3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E8F47E5-1845-4D65-B393-580824297214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32DF1-F190-482C-BF64-A36360754190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37C3DEE-529C-4078-A97A-36055365C473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2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57A5C04-46BF-462D-83E6-81ECD8A95A8A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BC0C412-F3BE-41AD-B30A-13656F6D5788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3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C72A65B-336F-4169-B9D8-B78171C4F4CE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7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DA24CA7-45B2-4BBB-8DD1-192BD8772376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4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BB2E008-FC31-4C64-AF11-EBE5A10A7B2F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7BE6B50-DC08-46C8-9F88-56B55843D3D3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90DEFC-C7C5-45E6-8031-8EE4A0CDF245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082C34-676F-4B93-AE20-BAB184C6F2A7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B8EF65-2221-4EDE-B609-8A74CCB50A46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75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B721DFB-403B-4225-BF28-DAF1F79AC7A3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B989758-A3E9-40F2-99BE-47FB5087CE76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7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986830-8F0E-404D-B69D-9496469109F5}" type="datetime1">
              <a:rPr lang="en-US" altLang="zh-CN" smtClean="0"/>
              <a:t>7/22/2018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B4C88-242B-4A4C-8F58-46F070C01A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7" y="173831"/>
            <a:ext cx="11528584" cy="70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400" b="1">
                <a:solidFill>
                  <a:srgbClr val="007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0477" y="880692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007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40477" y="1200944"/>
            <a:ext cx="115285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7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848823" y="6805348"/>
            <a:ext cx="853969" cy="320252"/>
          </a:xfrm>
          <a:prstGeom prst="rect">
            <a:avLst/>
          </a:prstGeom>
          <a:ln>
            <a:noFill/>
          </a:ln>
        </p:spPr>
        <p:txBody>
          <a:bodyPr lIns="96030" tIns="48015" rIns="96030" bIns="48015"/>
          <a:lstStyle>
            <a:lvl1pPr>
              <a:defRPr sz="1300">
                <a:solidFill>
                  <a:srgbClr val="007900"/>
                </a:solidFill>
              </a:defRPr>
            </a:lvl1pPr>
          </a:lstStyle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60303" rtl="0" eaLnBrk="1" latinLnBrk="0" hangingPunct="1">
        <a:spcBef>
          <a:spcPct val="0"/>
        </a:spcBef>
        <a:buNone/>
        <a:defRPr sz="3400" kern="1200">
          <a:solidFill>
            <a:srgbClr val="0079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114" indent="-360114" algn="l" defTabSz="96030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80246" indent="-300095" algn="l" defTabSz="960303" rtl="0" eaLnBrk="1" latinLnBrk="0" hangingPunct="1">
        <a:spcBef>
          <a:spcPct val="20000"/>
        </a:spcBef>
        <a:buClrTx/>
        <a:buSzPct val="75000"/>
        <a:buFont typeface="Wingdings 2" pitchFamily="18" charset="2"/>
        <a:buChar char=""/>
        <a:defRPr sz="29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200379" indent="-240076" algn="l" defTabSz="960303" rtl="0" eaLnBrk="1" latinLnBrk="0" hangingPunct="1">
        <a:spcBef>
          <a:spcPct val="20000"/>
        </a:spcBef>
        <a:buFont typeface="Wingdings" pitchFamily="2" charset="2"/>
        <a:buChar char="§"/>
        <a:defRPr sz="25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85532" indent="-235075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160681" indent="-240076" algn="l" defTabSz="96030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640833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984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1136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1287" indent="-240076" algn="l" defTabSz="96030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151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303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454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606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757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909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1060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1212" algn="l" defTabSz="96030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18369" y="1117019"/>
            <a:ext cx="11049000" cy="25620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4800" b="1" dirty="0" smtClean="0"/>
              <a:t>Digital </a:t>
            </a:r>
            <a:r>
              <a:rPr lang="en-US" sz="4800" b="1" dirty="0"/>
              <a:t>Control in </a:t>
            </a:r>
            <a:r>
              <a:rPr lang="en-US" sz="4800" b="1" dirty="0" smtClean="0"/>
              <a:t>Power Electronics</a:t>
            </a:r>
            <a:endParaRPr lang="en-US" sz="48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4294967295"/>
          </p:nvPr>
        </p:nvSpPr>
        <p:spPr>
          <a:xfrm>
            <a:off x="3082449" y="4102723"/>
            <a:ext cx="6720840" cy="21616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杭丽君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ljhang@hdu.edu.cn</a:t>
            </a: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" pitchFamily="18" charset="0"/>
                <a:ea typeface="方正姚体" pitchFamily="2" charset="-122"/>
                <a:cs typeface="Times" pitchFamily="18" charset="0"/>
              </a:rPr>
              <a:t>2018/7/15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964089" y="1281009"/>
            <a:ext cx="10881360" cy="256201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4800" b="1" dirty="0">
              <a:latin typeface="Times" pitchFamily="18" charset="0"/>
              <a:ea typeface="黑体" pitchFamily="49" charset="-122"/>
              <a:cs typeface="Times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6619"/>
          <a:stretch/>
        </p:blipFill>
        <p:spPr>
          <a:xfrm>
            <a:off x="14019" y="-871"/>
            <a:ext cx="1285350" cy="1281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369" y="-871"/>
            <a:ext cx="912796" cy="1164431"/>
          </a:xfrm>
          <a:prstGeom prst="rect">
            <a:avLst/>
          </a:prstGeom>
        </p:spPr>
      </p:pic>
      <p:pic>
        <p:nvPicPr>
          <p:cNvPr id="11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6"/>
          <a:stretch/>
        </p:blipFill>
        <p:spPr>
          <a:xfrm>
            <a:off x="1386455" y="295925"/>
            <a:ext cx="2362200" cy="774691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2085862" y="6524124"/>
            <a:ext cx="8637814" cy="70788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perspectiveFront"/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rgbClr val="0079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可再生能源及微型电力网技术实验室</a:t>
            </a:r>
            <a:endParaRPr lang="en-US" altLang="zh-CN" sz="2000" b="1" dirty="0">
              <a:solidFill>
                <a:srgbClr val="0079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Regeneration energy and </a:t>
            </a:r>
            <a:r>
              <a:rPr lang="en-US" altLang="zh-CN" sz="2000" b="1" i="1" dirty="0" err="1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microgrid</a:t>
            </a:r>
            <a:r>
              <a:rPr lang="en-US" altLang="zh-CN" sz="2000" b="1" i="1" dirty="0">
                <a:solidFill>
                  <a:srgbClr val="007900"/>
                </a:solidFill>
                <a:latin typeface="Times New Roman" panose="02020603050405020304" pitchFamily="18" charset="0"/>
                <a:ea typeface="华文彩云" panose="02010800040101010101" pitchFamily="2" charset="-122"/>
                <a:cs typeface="Times New Roman" panose="02020603050405020304" pitchFamily="18" charset="0"/>
              </a:rPr>
              <a:t> Technology Lab(REMT)</a:t>
            </a:r>
            <a:endParaRPr lang="zh-CN" altLang="en-US" sz="2000" b="1" i="1" dirty="0">
              <a:solidFill>
                <a:srgbClr val="007900"/>
              </a:solidFill>
              <a:latin typeface="Times New Roman" panose="02020603050405020304" pitchFamily="18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9230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4.2 SPACE VECTOR MODULATION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33" y="1450716"/>
            <a:ext cx="5773615" cy="3752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41854" y="5737562"/>
            <a:ext cx="6278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Tridimensional view of the space vector hexagon.</a:t>
            </a:r>
          </a:p>
        </p:txBody>
      </p:sp>
    </p:spTree>
    <p:extLst>
      <p:ext uri="{BB962C8B-B14F-4D97-AF65-F5344CB8AC3E}">
        <p14:creationId xmlns:p14="http://schemas.microsoft.com/office/powerpoint/2010/main" val="268228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73275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4.2.1 Space Vector Modulation Based Controllers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769" y="1858535"/>
            <a:ext cx="6705600" cy="492154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2169" y="1252299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Organization of a three-phase digital current controller based on SVM.</a:t>
            </a:r>
          </a:p>
        </p:txBody>
      </p:sp>
    </p:spTree>
    <p:extLst>
      <p:ext uri="{BB962C8B-B14F-4D97-AF65-F5344CB8AC3E}">
        <p14:creationId xmlns:p14="http://schemas.microsoft.com/office/powerpoint/2010/main" val="292634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773275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4.2.1 Space Vector Modulation Based Controllers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89969" y="1316831"/>
            <a:ext cx="7772400" cy="4735116"/>
            <a:chOff x="1299369" y="1316831"/>
            <a:chExt cx="7772400" cy="473511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6569" y="1316831"/>
              <a:ext cx="6477000" cy="20903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6569" y="3955256"/>
              <a:ext cx="7315200" cy="9429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3244" y="5442347"/>
              <a:ext cx="4048125" cy="609600"/>
            </a:xfrm>
            <a:prstGeom prst="rect">
              <a:avLst/>
            </a:prstGeom>
          </p:spPr>
        </p:pic>
        <p:sp>
          <p:nvSpPr>
            <p:cNvPr id="9" name="等腰三角形 8"/>
            <p:cNvSpPr/>
            <p:nvPr/>
          </p:nvSpPr>
          <p:spPr>
            <a:xfrm>
              <a:off x="1299369" y="177403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299369" y="435068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1299369" y="558403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116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9927329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4.3 THE ROTATING REFERENCE FRAME CURRENT 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0823" y="2002631"/>
            <a:ext cx="10668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 this is not possible for the dead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beat controller, which already provides the best possible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dynamic response among digital current regulators, in the case of the PI current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the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answer to the above question is affirmative. The implementation of the so-called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rotating reference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controller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indeed allows a significant improvement of the reference tracking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capabilities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the PI regulator.</a:t>
            </a:r>
          </a:p>
        </p:txBody>
      </p:sp>
    </p:spTree>
    <p:extLst>
      <p:ext uri="{BB962C8B-B14F-4D97-AF65-F5344CB8AC3E}">
        <p14:creationId xmlns:p14="http://schemas.microsoft.com/office/powerpoint/2010/main" val="190477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61401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4.3.1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Park’s </a:t>
            </a:r>
            <a:r>
              <a:rPr lang="en-US" altLang="zh-CN" sz="2400" b="1" dirty="0">
                <a:solidFill>
                  <a:srgbClr val="007900"/>
                </a:solidFill>
              </a:rPr>
              <a:t>Transformation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69" y="1393031"/>
            <a:ext cx="8822964" cy="4038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26716" y="5869721"/>
            <a:ext cx="554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diagrams for Park’s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95617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461401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4.3.1 Park’s Transformation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76" y="1088231"/>
            <a:ext cx="4977493" cy="4495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00169" y="5840876"/>
            <a:ext cx="4988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Organization of a three-phase digital current controller in the dq reference frame.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61421" y="1489469"/>
            <a:ext cx="6962548" cy="4856562"/>
            <a:chOff x="613569" y="1337069"/>
            <a:chExt cx="6962548" cy="48565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969" y="1337069"/>
              <a:ext cx="5457073" cy="104656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969" y="3831431"/>
              <a:ext cx="6152444" cy="1143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221" y="5337572"/>
              <a:ext cx="5296152" cy="85605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656" y="2815827"/>
              <a:ext cx="6737461" cy="482204"/>
            </a:xfrm>
            <a:prstGeom prst="rect">
              <a:avLst/>
            </a:prstGeom>
          </p:spPr>
        </p:pic>
        <p:sp>
          <p:nvSpPr>
            <p:cNvPr id="12" name="等腰三角形 11"/>
            <p:cNvSpPr/>
            <p:nvPr/>
          </p:nvSpPr>
          <p:spPr>
            <a:xfrm>
              <a:off x="613569" y="177403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13569" y="305528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613569" y="427448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13569" y="564608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35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18990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4.3.2 Design of a Rotating Reference Frame PI Current 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69" y="1012930"/>
            <a:ext cx="8305800" cy="50283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61369" y="6357699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Organization of the rotating reference controller in the continuous time domain.</a:t>
            </a:r>
          </a:p>
        </p:txBody>
      </p:sp>
    </p:spTree>
    <p:extLst>
      <p:ext uri="{BB962C8B-B14F-4D97-AF65-F5344CB8AC3E}">
        <p14:creationId xmlns:p14="http://schemas.microsoft.com/office/powerpoint/2010/main" val="339992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0189901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4.3.2 Design of a Rotating Reference Frame PI Current Controller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69" y="977222"/>
            <a:ext cx="8110538" cy="50640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09623" y="6269223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Discretized version of the rotating reference PI current controller.</a:t>
            </a:r>
          </a:p>
        </p:txBody>
      </p:sp>
    </p:spTree>
    <p:extLst>
      <p:ext uri="{BB962C8B-B14F-4D97-AF65-F5344CB8AC3E}">
        <p14:creationId xmlns:p14="http://schemas.microsoft.com/office/powerpoint/2010/main" val="2606982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147598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4.3.3 </a:t>
            </a:r>
            <a:r>
              <a:rPr lang="en-US" altLang="zh-CN" sz="2000" b="1" dirty="0">
                <a:solidFill>
                  <a:srgbClr val="007900"/>
                </a:solidFill>
              </a:rPr>
              <a:t>A Different Implementation of the </a:t>
            </a:r>
            <a:r>
              <a:rPr lang="en-US" altLang="zh-CN" sz="2400" b="1" dirty="0" smtClean="0">
                <a:solidFill>
                  <a:srgbClr val="007900"/>
                </a:solidFill>
              </a:rPr>
              <a:t>Rotating Reference Frame </a:t>
            </a:r>
            <a:r>
              <a:rPr lang="en-US" altLang="zh-CN" sz="2000" b="1" dirty="0" smtClean="0">
                <a:solidFill>
                  <a:srgbClr val="007900"/>
                </a:solidFill>
              </a:rPr>
              <a:t>PI </a:t>
            </a:r>
            <a:r>
              <a:rPr lang="en-US" altLang="zh-CN" sz="2000" b="1" dirty="0">
                <a:solidFill>
                  <a:srgbClr val="007900"/>
                </a:solidFill>
              </a:rPr>
              <a:t>Current Controller</a:t>
            </a:r>
            <a:endParaRPr lang="zh-CN" altLang="en-US" sz="20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6" y="1393031"/>
            <a:ext cx="7112343" cy="8613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528" y="2840831"/>
            <a:ext cx="8327572" cy="2667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48711" y="5965031"/>
            <a:ext cx="7866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 transformation of the rotating reference controller.</a:t>
            </a:r>
          </a:p>
        </p:txBody>
      </p:sp>
    </p:spTree>
    <p:extLst>
      <p:ext uri="{BB962C8B-B14F-4D97-AF65-F5344CB8AC3E}">
        <p14:creationId xmlns:p14="http://schemas.microsoft.com/office/powerpoint/2010/main" val="10878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9769" y="707231"/>
            <a:ext cx="1155192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1" indent="0" algn="just">
              <a:lnSpc>
                <a:spcPct val="200000"/>
              </a:lnSpc>
              <a:buNone/>
            </a:pPr>
            <a:endParaRPr lang="en-US" sz="2600" b="1" dirty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 smtClean="0">
                <a:solidFill>
                  <a:srgbClr val="800000"/>
                </a:solidFill>
              </a:rPr>
              <a:t>Introduction</a:t>
            </a:r>
            <a:r>
              <a:rPr lang="en-US" altLang="zh-CN" sz="2600" b="1" dirty="0">
                <a:solidFill>
                  <a:srgbClr val="800000"/>
                </a:solidFill>
              </a:rPr>
              <a:t>: Digital Control Application to </a:t>
            </a:r>
            <a:r>
              <a:rPr lang="en-US" altLang="zh-CN" sz="2600" b="1" dirty="0" smtClean="0">
                <a:solidFill>
                  <a:srgbClr val="800000"/>
                </a:solidFill>
              </a:rPr>
              <a:t>Power Electronic </a:t>
            </a:r>
            <a:r>
              <a:rPr lang="en-US" altLang="zh-CN" sz="2600" b="1" dirty="0">
                <a:solidFill>
                  <a:srgbClr val="800000"/>
                </a:solidFill>
              </a:rPr>
              <a:t>Circuits</a:t>
            </a:r>
            <a:endParaRPr lang="en-US" altLang="zh-CN" sz="2600" b="1" dirty="0" smtClean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The Test Case: a Single-Phase Voltage Source Inverter</a:t>
            </a:r>
            <a:endParaRPr lang="zh-CN" altLang="en-US" sz="2600" b="1" dirty="0" smtClean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Digital Current Mode Control</a:t>
            </a: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FF0000"/>
                </a:solidFill>
              </a:rPr>
              <a:t>Extension to Three-Phase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Inverters</a:t>
            </a: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800000"/>
                </a:solidFill>
              </a:rPr>
              <a:t>External Control </a:t>
            </a:r>
            <a:r>
              <a:rPr lang="en-US" altLang="zh-CN" sz="2600" b="1" dirty="0" smtClean="0">
                <a:solidFill>
                  <a:srgbClr val="800000"/>
                </a:solidFill>
              </a:rPr>
              <a:t>Loops</a:t>
            </a:r>
            <a:endParaRPr lang="en-US" altLang="zh-CN" sz="2600" b="1" dirty="0">
              <a:solidFill>
                <a:srgbClr val="800000"/>
              </a:solidFill>
            </a:endParaRPr>
          </a:p>
          <a:p>
            <a:pPr marL="399584" lvl="1" indent="-342900">
              <a:lnSpc>
                <a:spcPct val="200000"/>
              </a:lnSpc>
              <a:buFont typeface="Wingdings" pitchFamily="2" charset="2"/>
              <a:buChar char="l"/>
            </a:pPr>
            <a:endParaRPr lang="en-US" sz="2600" dirty="0">
              <a:solidFill>
                <a:srgbClr val="80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600" b="1" dirty="0">
              <a:solidFill>
                <a:srgbClr val="8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4347369" y="61809"/>
            <a:ext cx="3764280" cy="874022"/>
          </a:xfrm>
          <a:prstGeom prst="rect">
            <a:avLst/>
          </a:prstGeom>
        </p:spPr>
        <p:txBody>
          <a:bodyPr vert="horz" lIns="96030" tIns="48015" rIns="96030" bIns="48015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9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课 程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内 容</a:t>
            </a:r>
            <a:endParaRPr 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62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015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4.1 THE </a:t>
            </a:r>
            <a:r>
              <a:rPr lang="el-GR" altLang="zh-CN" sz="2400" b="1" dirty="0">
                <a:solidFill>
                  <a:srgbClr val="007900"/>
                </a:solidFill>
              </a:rPr>
              <a:t>αβ </a:t>
            </a:r>
            <a:r>
              <a:rPr lang="en-US" altLang="zh-CN" sz="2400" b="1" dirty="0">
                <a:solidFill>
                  <a:srgbClr val="007900"/>
                </a:solidFill>
              </a:rPr>
              <a:t>TRANSFORMATION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94569" y="1594393"/>
            <a:ext cx="11734800" cy="4065838"/>
            <a:chOff x="918369" y="1518193"/>
            <a:chExt cx="11734800" cy="406583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549" y="1518193"/>
              <a:ext cx="7071220" cy="12954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369" y="3326761"/>
              <a:ext cx="6427371" cy="42303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5463" y="4166407"/>
              <a:ext cx="11197706" cy="57942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5569" y="5211984"/>
              <a:ext cx="4553855" cy="372047"/>
            </a:xfrm>
            <a:prstGeom prst="rect">
              <a:avLst/>
            </a:prstGeom>
          </p:spPr>
        </p:pic>
        <p:sp>
          <p:nvSpPr>
            <p:cNvPr id="12" name="等腰三角形 11"/>
            <p:cNvSpPr/>
            <p:nvPr/>
          </p:nvSpPr>
          <p:spPr>
            <a:xfrm>
              <a:off x="918369" y="200263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18369" y="3450431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18369" y="4374962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918369" y="5272642"/>
              <a:ext cx="193198" cy="16655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668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015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4.1 THE </a:t>
            </a:r>
            <a:r>
              <a:rPr lang="el-GR" altLang="zh-CN" sz="2400" b="1" dirty="0">
                <a:solidFill>
                  <a:srgbClr val="007900"/>
                </a:solidFill>
              </a:rPr>
              <a:t>αβ </a:t>
            </a:r>
            <a:r>
              <a:rPr lang="en-US" altLang="zh-CN" sz="2400" b="1" dirty="0">
                <a:solidFill>
                  <a:srgbClr val="007900"/>
                </a:solidFill>
              </a:rPr>
              <a:t>TRANSFORMATION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09" y="1569243"/>
            <a:ext cx="8720745" cy="317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969" y="5609147"/>
            <a:ext cx="8001000" cy="432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1293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01528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4.1 THE </a:t>
            </a:r>
            <a:r>
              <a:rPr lang="el-GR" altLang="zh-CN" sz="2400" b="1" dirty="0">
                <a:solidFill>
                  <a:srgbClr val="007900"/>
                </a:solidFill>
              </a:rPr>
              <a:t>αβ </a:t>
            </a:r>
            <a:r>
              <a:rPr lang="en-US" altLang="zh-CN" sz="2400" b="1" dirty="0">
                <a:solidFill>
                  <a:srgbClr val="007900"/>
                </a:solidFill>
              </a:rPr>
              <a:t>TRANSFORMATION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19" y="1316831"/>
            <a:ext cx="7118350" cy="1447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969" y="3221832"/>
            <a:ext cx="7696200" cy="13239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501" y="5279231"/>
            <a:ext cx="2970068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834" y="4898231"/>
            <a:ext cx="2500535" cy="1528763"/>
          </a:xfrm>
          <a:prstGeom prst="rect">
            <a:avLst/>
          </a:prstGeom>
        </p:spPr>
      </p:pic>
      <p:sp>
        <p:nvSpPr>
          <p:cNvPr id="8" name="双大括号 7"/>
          <p:cNvSpPr/>
          <p:nvPr/>
        </p:nvSpPr>
        <p:spPr>
          <a:xfrm>
            <a:off x="1223169" y="1469231"/>
            <a:ext cx="9906000" cy="4876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63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9230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4.2 SPACE VECTOR MODULATION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9" y="2419569"/>
            <a:ext cx="6454091" cy="3096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5080" y="1545431"/>
            <a:ext cx="5834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Three-phase VSI simplified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schematic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15" y="2715362"/>
            <a:ext cx="3280154" cy="11160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359" y="4136231"/>
            <a:ext cx="2359744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659" y="5126831"/>
            <a:ext cx="5654815" cy="44178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395369" y="1411902"/>
            <a:ext cx="4878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length of each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determines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fraction δ of the modulation period that will be occupied by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each output vector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8D3FC-A0B5-43DE-98B8-D1D2A830C5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97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9230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4.2 SPACE VECTOR MODULATION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70" y="1498993"/>
            <a:ext cx="9524999" cy="56090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5969" y="1099899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Three-phase inverter output voltage vectors and their projection on the plane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241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9230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4.2 SPACE VECTOR MODULATION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31" y="935831"/>
            <a:ext cx="10421338" cy="62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1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24710" y="7205664"/>
            <a:ext cx="193968" cy="388055"/>
          </a:xfrm>
          <a:prstGeom prst="rect">
            <a:avLst/>
          </a:prstGeom>
          <a:noFill/>
        </p:spPr>
        <p:txBody>
          <a:bodyPr wrap="none" lIns="96030" tIns="48015" rIns="96030" bIns="48015" rtlCol="0">
            <a:sp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8D3FC-A0B5-43DE-98B8-D1D2A830C5C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矩形 46"/>
          <p:cNvSpPr>
            <a:spLocks noChangeArrowheads="1"/>
          </p:cNvSpPr>
          <p:nvPr/>
        </p:nvSpPr>
        <p:spPr bwMode="auto">
          <a:xfrm>
            <a:off x="255489" y="172519"/>
            <a:ext cx="5392306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>
                <a:solidFill>
                  <a:srgbClr val="007900"/>
                </a:solidFill>
              </a:rPr>
              <a:t>4.2 SPACE VECTOR MODULATION</a:t>
            </a:r>
            <a:endParaRPr lang="zh-CN" altLang="en-US" sz="2400" b="1" dirty="0">
              <a:solidFill>
                <a:srgbClr val="0079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9" y="114004"/>
            <a:ext cx="269776" cy="578693"/>
          </a:xfrm>
          <a:prstGeom prst="rect">
            <a:avLst/>
          </a:prstGeom>
          <a:solidFill>
            <a:srgbClr val="007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9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69" y="1164431"/>
            <a:ext cx="10828020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969" y="5362996"/>
            <a:ext cx="6867286" cy="6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ENT PPT Template_v2">
  <a:themeElements>
    <a:clrScheme name="CURENT">
      <a:dk1>
        <a:srgbClr val="4C4C4C"/>
      </a:dk1>
      <a:lt1>
        <a:sysClr val="window" lastClr="FFFFFF"/>
      </a:lt1>
      <a:dk2>
        <a:srgbClr val="4C4C4C"/>
      </a:dk2>
      <a:lt2>
        <a:srgbClr val="FFFFFF"/>
      </a:lt2>
      <a:accent1>
        <a:srgbClr val="007900"/>
      </a:accent1>
      <a:accent2>
        <a:srgbClr val="F77F00"/>
      </a:accent2>
      <a:accent3>
        <a:srgbClr val="7992B1"/>
      </a:accent3>
      <a:accent4>
        <a:srgbClr val="999999"/>
      </a:accent4>
      <a:accent5>
        <a:srgbClr val="9FFF9F"/>
      </a:accent5>
      <a:accent6>
        <a:srgbClr val="FFC789"/>
      </a:accent6>
      <a:hlink>
        <a:srgbClr val="F77F00"/>
      </a:hlink>
      <a:folHlink>
        <a:srgbClr val="FFC789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20873</TotalTime>
  <Words>390</Words>
  <Application>Microsoft Office PowerPoint</Application>
  <PresentationFormat>自定义</PresentationFormat>
  <Paragraphs>93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方正姚体</vt:lpstr>
      <vt:lpstr>黑体</vt:lpstr>
      <vt:lpstr>华文彩云</vt:lpstr>
      <vt:lpstr>宋体</vt:lpstr>
      <vt:lpstr>微软雅黑</vt:lpstr>
      <vt:lpstr>Arial</vt:lpstr>
      <vt:lpstr>Calibri</vt:lpstr>
      <vt:lpstr>Century Gothic</vt:lpstr>
      <vt:lpstr>Times</vt:lpstr>
      <vt:lpstr>Times New Roman</vt:lpstr>
      <vt:lpstr>Wingdings</vt:lpstr>
      <vt:lpstr>Wingdings 2</vt:lpstr>
      <vt:lpstr>CURENT PPT Template_v2</vt:lpstr>
      <vt:lpstr>Digital Control in Power Electronics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Testbed Thrust Overview</dc:title>
  <dc:creator>Oldham, Cary Rebecca</dc:creator>
  <cp:lastModifiedBy>mxn</cp:lastModifiedBy>
  <cp:revision>634</cp:revision>
  <cp:lastPrinted>2015-10-01T13:18:34Z</cp:lastPrinted>
  <dcterms:created xsi:type="dcterms:W3CDTF">2012-03-15T15:28:55Z</dcterms:created>
  <dcterms:modified xsi:type="dcterms:W3CDTF">2018-07-22T10:18:49Z</dcterms:modified>
</cp:coreProperties>
</file>