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40" r:id="rId1"/>
  </p:sldMasterIdLst>
  <p:notesMasterIdLst>
    <p:notesMasterId r:id="rId35"/>
  </p:notesMasterIdLst>
  <p:handoutMasterIdLst>
    <p:handoutMasterId r:id="rId36"/>
  </p:handoutMasterIdLst>
  <p:sldIdLst>
    <p:sldId id="442" r:id="rId2"/>
    <p:sldId id="453" r:id="rId3"/>
    <p:sldId id="460" r:id="rId4"/>
    <p:sldId id="489" r:id="rId5"/>
    <p:sldId id="472" r:id="rId6"/>
    <p:sldId id="490" r:id="rId7"/>
    <p:sldId id="473" r:id="rId8"/>
    <p:sldId id="474" r:id="rId9"/>
    <p:sldId id="491" r:id="rId10"/>
    <p:sldId id="492" r:id="rId11"/>
    <p:sldId id="493" r:id="rId12"/>
    <p:sldId id="494" r:id="rId13"/>
    <p:sldId id="495" r:id="rId14"/>
    <p:sldId id="496" r:id="rId15"/>
    <p:sldId id="497" r:id="rId16"/>
    <p:sldId id="498" r:id="rId17"/>
    <p:sldId id="499" r:id="rId18"/>
    <p:sldId id="502" r:id="rId19"/>
    <p:sldId id="500" r:id="rId20"/>
    <p:sldId id="501" r:id="rId21"/>
    <p:sldId id="475" r:id="rId22"/>
    <p:sldId id="503" r:id="rId23"/>
    <p:sldId id="504" r:id="rId24"/>
    <p:sldId id="505" r:id="rId25"/>
    <p:sldId id="506" r:id="rId26"/>
    <p:sldId id="507" r:id="rId27"/>
    <p:sldId id="508" r:id="rId28"/>
    <p:sldId id="509" r:id="rId29"/>
    <p:sldId id="510" r:id="rId30"/>
    <p:sldId id="511" r:id="rId31"/>
    <p:sldId id="512" r:id="rId32"/>
    <p:sldId id="515" r:id="rId33"/>
    <p:sldId id="516" r:id="rId34"/>
  </p:sldIdLst>
  <p:sldSz cx="12809538" cy="7205663"/>
  <p:notesSz cx="7010400" cy="9296400"/>
  <p:defaultTextStyle>
    <a:defPPr>
      <a:defRPr lang="en-US"/>
    </a:defPPr>
    <a:lvl1pPr algn="l" rtl="0" fontAlgn="base">
      <a:spcBef>
        <a:spcPct val="0"/>
      </a:spcBef>
      <a:spcAft>
        <a:spcPct val="0"/>
      </a:spcAft>
      <a:defRPr kern="1200">
        <a:solidFill>
          <a:schemeClr val="tx1"/>
        </a:solidFill>
        <a:latin typeface="Century Gothic" pitchFamily="34" charset="0"/>
        <a:ea typeface="+mn-ea"/>
        <a:cs typeface="Arial" charset="0"/>
      </a:defRPr>
    </a:lvl1pPr>
    <a:lvl2pPr marL="480151" algn="l" rtl="0" fontAlgn="base">
      <a:spcBef>
        <a:spcPct val="0"/>
      </a:spcBef>
      <a:spcAft>
        <a:spcPct val="0"/>
      </a:spcAft>
      <a:defRPr kern="1200">
        <a:solidFill>
          <a:schemeClr val="tx1"/>
        </a:solidFill>
        <a:latin typeface="Century Gothic" pitchFamily="34" charset="0"/>
        <a:ea typeface="+mn-ea"/>
        <a:cs typeface="Arial" charset="0"/>
      </a:defRPr>
    </a:lvl2pPr>
    <a:lvl3pPr marL="960303" algn="l" rtl="0" fontAlgn="base">
      <a:spcBef>
        <a:spcPct val="0"/>
      </a:spcBef>
      <a:spcAft>
        <a:spcPct val="0"/>
      </a:spcAft>
      <a:defRPr kern="1200">
        <a:solidFill>
          <a:schemeClr val="tx1"/>
        </a:solidFill>
        <a:latin typeface="Century Gothic" pitchFamily="34" charset="0"/>
        <a:ea typeface="+mn-ea"/>
        <a:cs typeface="Arial" charset="0"/>
      </a:defRPr>
    </a:lvl3pPr>
    <a:lvl4pPr marL="1440454" algn="l" rtl="0" fontAlgn="base">
      <a:spcBef>
        <a:spcPct val="0"/>
      </a:spcBef>
      <a:spcAft>
        <a:spcPct val="0"/>
      </a:spcAft>
      <a:defRPr kern="1200">
        <a:solidFill>
          <a:schemeClr val="tx1"/>
        </a:solidFill>
        <a:latin typeface="Century Gothic" pitchFamily="34" charset="0"/>
        <a:ea typeface="+mn-ea"/>
        <a:cs typeface="Arial" charset="0"/>
      </a:defRPr>
    </a:lvl4pPr>
    <a:lvl5pPr marL="1920606" algn="l" rtl="0" fontAlgn="base">
      <a:spcBef>
        <a:spcPct val="0"/>
      </a:spcBef>
      <a:spcAft>
        <a:spcPct val="0"/>
      </a:spcAft>
      <a:defRPr kern="1200">
        <a:solidFill>
          <a:schemeClr val="tx1"/>
        </a:solidFill>
        <a:latin typeface="Century Gothic" pitchFamily="34" charset="0"/>
        <a:ea typeface="+mn-ea"/>
        <a:cs typeface="Arial" charset="0"/>
      </a:defRPr>
    </a:lvl5pPr>
    <a:lvl6pPr marL="2400757" algn="l" defTabSz="960303" rtl="0" eaLnBrk="1" latinLnBrk="0" hangingPunct="1">
      <a:defRPr kern="1200">
        <a:solidFill>
          <a:schemeClr val="tx1"/>
        </a:solidFill>
        <a:latin typeface="Century Gothic" pitchFamily="34" charset="0"/>
        <a:ea typeface="+mn-ea"/>
        <a:cs typeface="Arial" charset="0"/>
      </a:defRPr>
    </a:lvl6pPr>
    <a:lvl7pPr marL="2880909" algn="l" defTabSz="960303" rtl="0" eaLnBrk="1" latinLnBrk="0" hangingPunct="1">
      <a:defRPr kern="1200">
        <a:solidFill>
          <a:schemeClr val="tx1"/>
        </a:solidFill>
        <a:latin typeface="Century Gothic" pitchFamily="34" charset="0"/>
        <a:ea typeface="+mn-ea"/>
        <a:cs typeface="Arial" charset="0"/>
      </a:defRPr>
    </a:lvl7pPr>
    <a:lvl8pPr marL="3361060" algn="l" defTabSz="960303" rtl="0" eaLnBrk="1" latinLnBrk="0" hangingPunct="1">
      <a:defRPr kern="1200">
        <a:solidFill>
          <a:schemeClr val="tx1"/>
        </a:solidFill>
        <a:latin typeface="Century Gothic" pitchFamily="34" charset="0"/>
        <a:ea typeface="+mn-ea"/>
        <a:cs typeface="Arial" charset="0"/>
      </a:defRPr>
    </a:lvl8pPr>
    <a:lvl9pPr marL="3841212" algn="l" defTabSz="960303" rtl="0" eaLnBrk="1" latinLnBrk="0" hangingPunct="1">
      <a:defRPr kern="1200">
        <a:solidFill>
          <a:schemeClr val="tx1"/>
        </a:solidFill>
        <a:latin typeface="Century Gothic" pitchFamily="34" charset="0"/>
        <a:ea typeface="+mn-ea"/>
        <a:cs typeface="Arial" charset="0"/>
      </a:defRPr>
    </a:lvl9pPr>
  </p:defaultTextStyle>
  <p:extLst>
    <p:ext uri="{521415D9-36F7-43E2-AB2F-B90AF26B5E84}">
      <p14:sectionLst xmlns:p14="http://schemas.microsoft.com/office/powerpoint/2010/main">
        <p14:section name="Default Section" id="{FE75940D-1E0C-5848-9DA8-40CB90B63804}">
          <p14:sldIdLst>
            <p14:sldId id="442"/>
            <p14:sldId id="453"/>
            <p14:sldId id="460"/>
            <p14:sldId id="489"/>
            <p14:sldId id="472"/>
            <p14:sldId id="490"/>
            <p14:sldId id="473"/>
            <p14:sldId id="474"/>
            <p14:sldId id="491"/>
            <p14:sldId id="492"/>
            <p14:sldId id="493"/>
            <p14:sldId id="494"/>
            <p14:sldId id="495"/>
            <p14:sldId id="496"/>
            <p14:sldId id="497"/>
            <p14:sldId id="498"/>
            <p14:sldId id="499"/>
            <p14:sldId id="502"/>
            <p14:sldId id="500"/>
            <p14:sldId id="501"/>
            <p14:sldId id="475"/>
            <p14:sldId id="503"/>
            <p14:sldId id="504"/>
            <p14:sldId id="505"/>
            <p14:sldId id="506"/>
            <p14:sldId id="507"/>
            <p14:sldId id="508"/>
            <p14:sldId id="509"/>
            <p14:sldId id="510"/>
            <p14:sldId id="511"/>
            <p14:sldId id="512"/>
            <p14:sldId id="515"/>
            <p14:sldId id="516"/>
          </p14:sldIdLst>
        </p14:section>
      </p14:sectionLst>
    </p:ext>
    <p:ext uri="{EFAFB233-063F-42B5-8137-9DF3F51BA10A}">
      <p15:sldGuideLst xmlns:p15="http://schemas.microsoft.com/office/powerpoint/2012/main">
        <p15:guide id="1" orient="horz" pos="2160" userDrawn="1">
          <p15:clr>
            <a:srgbClr val="A4A3A4"/>
          </p15:clr>
        </p15:guide>
        <p15:guide id="2" pos="3842" userDrawn="1">
          <p15:clr>
            <a:srgbClr val="A4A3A4"/>
          </p15:clr>
        </p15:guide>
        <p15:guide id="3" orient="horz" pos="2270" userDrawn="1">
          <p15:clr>
            <a:srgbClr val="A4A3A4"/>
          </p15:clr>
        </p15:guide>
        <p15:guide id="4" pos="4035"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007900"/>
    <a:srgbClr val="A40000"/>
    <a:srgbClr val="000000"/>
    <a:srgbClr val="CBECDE"/>
    <a:srgbClr val="E7F6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1" autoAdjust="0"/>
    <p:restoredTop sz="94464" autoAdjust="0"/>
  </p:normalViewPr>
  <p:slideViewPr>
    <p:cSldViewPr>
      <p:cViewPr varScale="1">
        <p:scale>
          <a:sx n="69" d="100"/>
          <a:sy n="69" d="100"/>
        </p:scale>
        <p:origin x="72" y="48"/>
      </p:cViewPr>
      <p:guideLst>
        <p:guide orient="horz" pos="2160"/>
        <p:guide pos="3842"/>
        <p:guide orient="horz" pos="2270"/>
        <p:guide pos="4035"/>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81" d="100"/>
          <a:sy n="81" d="100"/>
        </p:scale>
        <p:origin x="-3168"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7871523"/>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64" tIns="46582" rIns="93164" bIns="46582"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64" tIns="46582" rIns="93164" bIns="46582" rtlCol="0"/>
          <a:lstStyle>
            <a:lvl1pPr algn="r">
              <a:defRPr sz="1200"/>
            </a:lvl1pPr>
          </a:lstStyle>
          <a:p>
            <a:fld id="{BDC30C58-32B0-4292-88EC-853D1012220C}" type="datetimeFigureOut">
              <a:rPr lang="en-US" smtClean="0"/>
              <a:pPr/>
              <a:t>7/22/2018</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3164" tIns="46582" rIns="93164" bIns="46582"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64" tIns="46582" rIns="93164" bIns="4658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64" tIns="46582" rIns="93164" bIns="46582"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64" tIns="46582" rIns="93164" bIns="46582" rtlCol="0" anchor="b"/>
          <a:lstStyle>
            <a:lvl1pPr algn="r">
              <a:defRPr sz="1200"/>
            </a:lvl1pPr>
          </a:lstStyle>
          <a:p>
            <a:fld id="{18DB4C88-242B-4A4C-8F58-46F070C01A36}" type="slidenum">
              <a:rPr lang="en-US" smtClean="0"/>
              <a:pPr/>
              <a:t>‹#›</a:t>
            </a:fld>
            <a:endParaRPr lang="en-US"/>
          </a:p>
        </p:txBody>
      </p:sp>
    </p:spTree>
    <p:extLst>
      <p:ext uri="{BB962C8B-B14F-4D97-AF65-F5344CB8AC3E}">
        <p14:creationId xmlns:p14="http://schemas.microsoft.com/office/powerpoint/2010/main" val="2746266021"/>
      </p:ext>
    </p:extLst>
  </p:cSld>
  <p:clrMap bg1="lt1" tx1="dk1" bg2="lt2" tx2="dk2" accent1="accent1" accent2="accent2" accent3="accent3" accent4="accent4" accent5="accent5" accent6="accent6" hlink="hlink" folHlink="folHlink"/>
  <p:hf hdr="0" ftr="0"/>
  <p:notesStyle>
    <a:lvl1pPr marL="0" algn="l" defTabSz="960303" rtl="0" eaLnBrk="1" latinLnBrk="0" hangingPunct="1">
      <a:defRPr sz="1300" kern="1200">
        <a:solidFill>
          <a:schemeClr val="tx1"/>
        </a:solidFill>
        <a:latin typeface="+mn-lt"/>
        <a:ea typeface="+mn-ea"/>
        <a:cs typeface="+mn-cs"/>
      </a:defRPr>
    </a:lvl1pPr>
    <a:lvl2pPr marL="480151" algn="l" defTabSz="960303" rtl="0" eaLnBrk="1" latinLnBrk="0" hangingPunct="1">
      <a:defRPr sz="1300" kern="1200">
        <a:solidFill>
          <a:schemeClr val="tx1"/>
        </a:solidFill>
        <a:latin typeface="+mn-lt"/>
        <a:ea typeface="+mn-ea"/>
        <a:cs typeface="+mn-cs"/>
      </a:defRPr>
    </a:lvl2pPr>
    <a:lvl3pPr marL="960303" algn="l" defTabSz="960303" rtl="0" eaLnBrk="1" latinLnBrk="0" hangingPunct="1">
      <a:defRPr sz="1300" kern="1200">
        <a:solidFill>
          <a:schemeClr val="tx1"/>
        </a:solidFill>
        <a:latin typeface="+mn-lt"/>
        <a:ea typeface="+mn-ea"/>
        <a:cs typeface="+mn-cs"/>
      </a:defRPr>
    </a:lvl3pPr>
    <a:lvl4pPr marL="1440454" algn="l" defTabSz="960303" rtl="0" eaLnBrk="1" latinLnBrk="0" hangingPunct="1">
      <a:defRPr sz="1300" kern="1200">
        <a:solidFill>
          <a:schemeClr val="tx1"/>
        </a:solidFill>
        <a:latin typeface="+mn-lt"/>
        <a:ea typeface="+mn-ea"/>
        <a:cs typeface="+mn-cs"/>
      </a:defRPr>
    </a:lvl4pPr>
    <a:lvl5pPr marL="1920606" algn="l" defTabSz="960303" rtl="0" eaLnBrk="1" latinLnBrk="0" hangingPunct="1">
      <a:defRPr sz="1300" kern="1200">
        <a:solidFill>
          <a:schemeClr val="tx1"/>
        </a:solidFill>
        <a:latin typeface="+mn-lt"/>
        <a:ea typeface="+mn-ea"/>
        <a:cs typeface="+mn-cs"/>
      </a:defRPr>
    </a:lvl5pPr>
    <a:lvl6pPr marL="2400757" algn="l" defTabSz="960303" rtl="0" eaLnBrk="1" latinLnBrk="0" hangingPunct="1">
      <a:defRPr sz="1300" kern="1200">
        <a:solidFill>
          <a:schemeClr val="tx1"/>
        </a:solidFill>
        <a:latin typeface="+mn-lt"/>
        <a:ea typeface="+mn-ea"/>
        <a:cs typeface="+mn-cs"/>
      </a:defRPr>
    </a:lvl6pPr>
    <a:lvl7pPr marL="2880909" algn="l" defTabSz="960303" rtl="0" eaLnBrk="1" latinLnBrk="0" hangingPunct="1">
      <a:defRPr sz="1300" kern="1200">
        <a:solidFill>
          <a:schemeClr val="tx1"/>
        </a:solidFill>
        <a:latin typeface="+mn-lt"/>
        <a:ea typeface="+mn-ea"/>
        <a:cs typeface="+mn-cs"/>
      </a:defRPr>
    </a:lvl7pPr>
    <a:lvl8pPr marL="3361060" algn="l" defTabSz="960303" rtl="0" eaLnBrk="1" latinLnBrk="0" hangingPunct="1">
      <a:defRPr sz="1300" kern="1200">
        <a:solidFill>
          <a:schemeClr val="tx1"/>
        </a:solidFill>
        <a:latin typeface="+mn-lt"/>
        <a:ea typeface="+mn-ea"/>
        <a:cs typeface="+mn-cs"/>
      </a:defRPr>
    </a:lvl8pPr>
    <a:lvl9pPr marL="3841212" algn="l" defTabSz="960303"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5038" y="696913"/>
            <a:ext cx="5668962" cy="3189287"/>
          </a:xfrm>
        </p:spPr>
      </p:sp>
      <p:sp>
        <p:nvSpPr>
          <p:cNvPr id="3" name="Notes Placeholder 2"/>
          <p:cNvSpPr>
            <a:spLocks noGrp="1"/>
          </p:cNvSpPr>
          <p:nvPr>
            <p:ph type="body" idx="1"/>
          </p:nvPr>
        </p:nvSpPr>
        <p:spPr>
          <a:xfrm>
            <a:off x="701040" y="4415790"/>
            <a:ext cx="5608320" cy="4183380"/>
          </a:xfrm>
          <a:prstGeom prst="rect">
            <a:avLst/>
          </a:prstGeom>
        </p:spPr>
        <p:txBody>
          <a:bodyPr/>
          <a:lstStyle/>
          <a:p>
            <a:endParaRPr lang="en-US" dirty="0"/>
          </a:p>
        </p:txBody>
      </p:sp>
      <p:sp>
        <p:nvSpPr>
          <p:cNvPr id="4" name="日期占位符 3"/>
          <p:cNvSpPr>
            <a:spLocks noGrp="1"/>
          </p:cNvSpPr>
          <p:nvPr>
            <p:ph type="dt" idx="10"/>
          </p:nvPr>
        </p:nvSpPr>
        <p:spPr/>
        <p:txBody>
          <a:bodyPr/>
          <a:lstStyle/>
          <a:p>
            <a:fld id="{DBEA6941-8CBD-4333-9685-EA8652E3A67D}" type="datetime1">
              <a:rPr lang="en-US" altLang="zh-CN" smtClean="0"/>
              <a:t>7/22/2018</a:t>
            </a:fld>
            <a:endParaRPr lang="en-US"/>
          </a:p>
        </p:txBody>
      </p:sp>
      <p:sp>
        <p:nvSpPr>
          <p:cNvPr id="5" name="灯片编号占位符 4"/>
          <p:cNvSpPr>
            <a:spLocks noGrp="1"/>
          </p:cNvSpPr>
          <p:nvPr>
            <p:ph type="sldNum" sz="quarter" idx="11"/>
          </p:nvPr>
        </p:nvSpPr>
        <p:spPr/>
        <p:txBody>
          <a:bodyPr/>
          <a:lstStyle/>
          <a:p>
            <a:fld id="{18DB4C88-242B-4A4C-8F58-46F070C01A36}" type="slidenum">
              <a:rPr lang="en-US" smtClean="0"/>
              <a:pPr/>
              <a:t>1</a:t>
            </a:fld>
            <a:endParaRPr lang="en-US"/>
          </a:p>
        </p:txBody>
      </p:sp>
    </p:spTree>
    <p:extLst>
      <p:ext uri="{BB962C8B-B14F-4D97-AF65-F5344CB8AC3E}">
        <p14:creationId xmlns:p14="http://schemas.microsoft.com/office/powerpoint/2010/main" val="40052793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日期占位符 3"/>
          <p:cNvSpPr>
            <a:spLocks noGrp="1"/>
          </p:cNvSpPr>
          <p:nvPr>
            <p:ph type="dt" idx="10"/>
          </p:nvPr>
        </p:nvSpPr>
        <p:spPr/>
        <p:txBody>
          <a:bodyPr/>
          <a:lstStyle/>
          <a:p>
            <a:fld id="{C9CD11A3-BCE7-42A8-92D1-684104585FDD}" type="datetime1">
              <a:rPr lang="en-US" altLang="zh-CN" smtClean="0"/>
              <a:t>7/22/2018</a:t>
            </a:fld>
            <a:endParaRPr lang="en-US"/>
          </a:p>
        </p:txBody>
      </p:sp>
      <p:sp>
        <p:nvSpPr>
          <p:cNvPr id="5" name="灯片编号占位符 4"/>
          <p:cNvSpPr>
            <a:spLocks noGrp="1"/>
          </p:cNvSpPr>
          <p:nvPr>
            <p:ph type="sldNum" sz="quarter" idx="11"/>
          </p:nvPr>
        </p:nvSpPr>
        <p:spPr/>
        <p:txBody>
          <a:bodyPr/>
          <a:lstStyle/>
          <a:p>
            <a:fld id="{18DB4C88-242B-4A4C-8F58-46F070C01A36}" type="slidenum">
              <a:rPr lang="en-US" smtClean="0"/>
              <a:pPr/>
              <a:t>10</a:t>
            </a:fld>
            <a:endParaRPr lang="en-US"/>
          </a:p>
        </p:txBody>
      </p:sp>
    </p:spTree>
    <p:extLst>
      <p:ext uri="{BB962C8B-B14F-4D97-AF65-F5344CB8AC3E}">
        <p14:creationId xmlns:p14="http://schemas.microsoft.com/office/powerpoint/2010/main" val="3650193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日期占位符 3"/>
          <p:cNvSpPr>
            <a:spLocks noGrp="1"/>
          </p:cNvSpPr>
          <p:nvPr>
            <p:ph type="dt" idx="10"/>
          </p:nvPr>
        </p:nvSpPr>
        <p:spPr/>
        <p:txBody>
          <a:bodyPr/>
          <a:lstStyle/>
          <a:p>
            <a:fld id="{C9CD11A3-BCE7-42A8-92D1-684104585FDD}" type="datetime1">
              <a:rPr lang="en-US" altLang="zh-CN" smtClean="0"/>
              <a:t>7/22/2018</a:t>
            </a:fld>
            <a:endParaRPr lang="en-US"/>
          </a:p>
        </p:txBody>
      </p:sp>
      <p:sp>
        <p:nvSpPr>
          <p:cNvPr id="5" name="灯片编号占位符 4"/>
          <p:cNvSpPr>
            <a:spLocks noGrp="1"/>
          </p:cNvSpPr>
          <p:nvPr>
            <p:ph type="sldNum" sz="quarter" idx="11"/>
          </p:nvPr>
        </p:nvSpPr>
        <p:spPr/>
        <p:txBody>
          <a:bodyPr/>
          <a:lstStyle/>
          <a:p>
            <a:fld id="{18DB4C88-242B-4A4C-8F58-46F070C01A36}" type="slidenum">
              <a:rPr lang="en-US" smtClean="0"/>
              <a:pPr/>
              <a:t>11</a:t>
            </a:fld>
            <a:endParaRPr lang="en-US"/>
          </a:p>
        </p:txBody>
      </p:sp>
    </p:spTree>
    <p:extLst>
      <p:ext uri="{BB962C8B-B14F-4D97-AF65-F5344CB8AC3E}">
        <p14:creationId xmlns:p14="http://schemas.microsoft.com/office/powerpoint/2010/main" val="1347593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日期占位符 3"/>
          <p:cNvSpPr>
            <a:spLocks noGrp="1"/>
          </p:cNvSpPr>
          <p:nvPr>
            <p:ph type="dt" idx="10"/>
          </p:nvPr>
        </p:nvSpPr>
        <p:spPr/>
        <p:txBody>
          <a:bodyPr/>
          <a:lstStyle/>
          <a:p>
            <a:fld id="{C9CD11A3-BCE7-42A8-92D1-684104585FDD}" type="datetime1">
              <a:rPr lang="en-US" altLang="zh-CN" smtClean="0"/>
              <a:t>7/22/2018</a:t>
            </a:fld>
            <a:endParaRPr lang="en-US"/>
          </a:p>
        </p:txBody>
      </p:sp>
      <p:sp>
        <p:nvSpPr>
          <p:cNvPr id="5" name="灯片编号占位符 4"/>
          <p:cNvSpPr>
            <a:spLocks noGrp="1"/>
          </p:cNvSpPr>
          <p:nvPr>
            <p:ph type="sldNum" sz="quarter" idx="11"/>
          </p:nvPr>
        </p:nvSpPr>
        <p:spPr/>
        <p:txBody>
          <a:bodyPr/>
          <a:lstStyle/>
          <a:p>
            <a:fld id="{18DB4C88-242B-4A4C-8F58-46F070C01A36}" type="slidenum">
              <a:rPr lang="en-US" smtClean="0"/>
              <a:pPr/>
              <a:t>12</a:t>
            </a:fld>
            <a:endParaRPr lang="en-US"/>
          </a:p>
        </p:txBody>
      </p:sp>
    </p:spTree>
    <p:extLst>
      <p:ext uri="{BB962C8B-B14F-4D97-AF65-F5344CB8AC3E}">
        <p14:creationId xmlns:p14="http://schemas.microsoft.com/office/powerpoint/2010/main" val="2227967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日期占位符 3"/>
          <p:cNvSpPr>
            <a:spLocks noGrp="1"/>
          </p:cNvSpPr>
          <p:nvPr>
            <p:ph type="dt" idx="10"/>
          </p:nvPr>
        </p:nvSpPr>
        <p:spPr/>
        <p:txBody>
          <a:bodyPr/>
          <a:lstStyle/>
          <a:p>
            <a:fld id="{C9CD11A3-BCE7-42A8-92D1-684104585FDD}" type="datetime1">
              <a:rPr lang="en-US" altLang="zh-CN" smtClean="0"/>
              <a:t>7/22/2018</a:t>
            </a:fld>
            <a:endParaRPr lang="en-US"/>
          </a:p>
        </p:txBody>
      </p:sp>
      <p:sp>
        <p:nvSpPr>
          <p:cNvPr id="5" name="灯片编号占位符 4"/>
          <p:cNvSpPr>
            <a:spLocks noGrp="1"/>
          </p:cNvSpPr>
          <p:nvPr>
            <p:ph type="sldNum" sz="quarter" idx="11"/>
          </p:nvPr>
        </p:nvSpPr>
        <p:spPr/>
        <p:txBody>
          <a:bodyPr/>
          <a:lstStyle/>
          <a:p>
            <a:fld id="{18DB4C88-242B-4A4C-8F58-46F070C01A36}" type="slidenum">
              <a:rPr lang="en-US" smtClean="0"/>
              <a:pPr/>
              <a:t>13</a:t>
            </a:fld>
            <a:endParaRPr lang="en-US"/>
          </a:p>
        </p:txBody>
      </p:sp>
    </p:spTree>
    <p:extLst>
      <p:ext uri="{BB962C8B-B14F-4D97-AF65-F5344CB8AC3E}">
        <p14:creationId xmlns:p14="http://schemas.microsoft.com/office/powerpoint/2010/main" val="477852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日期占位符 3"/>
          <p:cNvSpPr>
            <a:spLocks noGrp="1"/>
          </p:cNvSpPr>
          <p:nvPr>
            <p:ph type="dt" idx="10"/>
          </p:nvPr>
        </p:nvSpPr>
        <p:spPr/>
        <p:txBody>
          <a:bodyPr/>
          <a:lstStyle/>
          <a:p>
            <a:fld id="{C9CD11A3-BCE7-42A8-92D1-684104585FDD}" type="datetime1">
              <a:rPr lang="en-US" altLang="zh-CN" smtClean="0"/>
              <a:t>7/22/2018</a:t>
            </a:fld>
            <a:endParaRPr lang="en-US"/>
          </a:p>
        </p:txBody>
      </p:sp>
      <p:sp>
        <p:nvSpPr>
          <p:cNvPr id="5" name="灯片编号占位符 4"/>
          <p:cNvSpPr>
            <a:spLocks noGrp="1"/>
          </p:cNvSpPr>
          <p:nvPr>
            <p:ph type="sldNum" sz="quarter" idx="11"/>
          </p:nvPr>
        </p:nvSpPr>
        <p:spPr/>
        <p:txBody>
          <a:bodyPr/>
          <a:lstStyle/>
          <a:p>
            <a:fld id="{18DB4C88-242B-4A4C-8F58-46F070C01A36}" type="slidenum">
              <a:rPr lang="en-US" smtClean="0"/>
              <a:pPr/>
              <a:t>14</a:t>
            </a:fld>
            <a:endParaRPr lang="en-US"/>
          </a:p>
        </p:txBody>
      </p:sp>
    </p:spTree>
    <p:extLst>
      <p:ext uri="{BB962C8B-B14F-4D97-AF65-F5344CB8AC3E}">
        <p14:creationId xmlns:p14="http://schemas.microsoft.com/office/powerpoint/2010/main" val="11048323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日期占位符 3"/>
          <p:cNvSpPr>
            <a:spLocks noGrp="1"/>
          </p:cNvSpPr>
          <p:nvPr>
            <p:ph type="dt" idx="10"/>
          </p:nvPr>
        </p:nvSpPr>
        <p:spPr/>
        <p:txBody>
          <a:bodyPr/>
          <a:lstStyle/>
          <a:p>
            <a:fld id="{C9CD11A3-BCE7-42A8-92D1-684104585FDD}" type="datetime1">
              <a:rPr lang="en-US" altLang="zh-CN" smtClean="0"/>
              <a:t>7/22/2018</a:t>
            </a:fld>
            <a:endParaRPr lang="en-US"/>
          </a:p>
        </p:txBody>
      </p:sp>
      <p:sp>
        <p:nvSpPr>
          <p:cNvPr id="5" name="灯片编号占位符 4"/>
          <p:cNvSpPr>
            <a:spLocks noGrp="1"/>
          </p:cNvSpPr>
          <p:nvPr>
            <p:ph type="sldNum" sz="quarter" idx="11"/>
          </p:nvPr>
        </p:nvSpPr>
        <p:spPr/>
        <p:txBody>
          <a:bodyPr/>
          <a:lstStyle/>
          <a:p>
            <a:fld id="{18DB4C88-242B-4A4C-8F58-46F070C01A36}" type="slidenum">
              <a:rPr lang="en-US" smtClean="0"/>
              <a:pPr/>
              <a:t>15</a:t>
            </a:fld>
            <a:endParaRPr lang="en-US"/>
          </a:p>
        </p:txBody>
      </p:sp>
    </p:spTree>
    <p:extLst>
      <p:ext uri="{BB962C8B-B14F-4D97-AF65-F5344CB8AC3E}">
        <p14:creationId xmlns:p14="http://schemas.microsoft.com/office/powerpoint/2010/main" val="14302087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日期占位符 3"/>
          <p:cNvSpPr>
            <a:spLocks noGrp="1"/>
          </p:cNvSpPr>
          <p:nvPr>
            <p:ph type="dt" idx="10"/>
          </p:nvPr>
        </p:nvSpPr>
        <p:spPr/>
        <p:txBody>
          <a:bodyPr/>
          <a:lstStyle/>
          <a:p>
            <a:fld id="{C9CD11A3-BCE7-42A8-92D1-684104585FDD}" type="datetime1">
              <a:rPr lang="en-US" altLang="zh-CN" smtClean="0"/>
              <a:t>7/22/2018</a:t>
            </a:fld>
            <a:endParaRPr lang="en-US"/>
          </a:p>
        </p:txBody>
      </p:sp>
      <p:sp>
        <p:nvSpPr>
          <p:cNvPr id="5" name="灯片编号占位符 4"/>
          <p:cNvSpPr>
            <a:spLocks noGrp="1"/>
          </p:cNvSpPr>
          <p:nvPr>
            <p:ph type="sldNum" sz="quarter" idx="11"/>
          </p:nvPr>
        </p:nvSpPr>
        <p:spPr/>
        <p:txBody>
          <a:bodyPr/>
          <a:lstStyle/>
          <a:p>
            <a:fld id="{18DB4C88-242B-4A4C-8F58-46F070C01A36}" type="slidenum">
              <a:rPr lang="en-US" smtClean="0"/>
              <a:pPr/>
              <a:t>16</a:t>
            </a:fld>
            <a:endParaRPr lang="en-US"/>
          </a:p>
        </p:txBody>
      </p:sp>
    </p:spTree>
    <p:extLst>
      <p:ext uri="{BB962C8B-B14F-4D97-AF65-F5344CB8AC3E}">
        <p14:creationId xmlns:p14="http://schemas.microsoft.com/office/powerpoint/2010/main" val="29920239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日期占位符 3"/>
          <p:cNvSpPr>
            <a:spLocks noGrp="1"/>
          </p:cNvSpPr>
          <p:nvPr>
            <p:ph type="dt" idx="10"/>
          </p:nvPr>
        </p:nvSpPr>
        <p:spPr/>
        <p:txBody>
          <a:bodyPr/>
          <a:lstStyle/>
          <a:p>
            <a:fld id="{C9CD11A3-BCE7-42A8-92D1-684104585FDD}" type="datetime1">
              <a:rPr lang="en-US" altLang="zh-CN" smtClean="0"/>
              <a:t>7/22/2018</a:t>
            </a:fld>
            <a:endParaRPr lang="en-US"/>
          </a:p>
        </p:txBody>
      </p:sp>
      <p:sp>
        <p:nvSpPr>
          <p:cNvPr id="5" name="灯片编号占位符 4"/>
          <p:cNvSpPr>
            <a:spLocks noGrp="1"/>
          </p:cNvSpPr>
          <p:nvPr>
            <p:ph type="sldNum" sz="quarter" idx="11"/>
          </p:nvPr>
        </p:nvSpPr>
        <p:spPr/>
        <p:txBody>
          <a:bodyPr/>
          <a:lstStyle/>
          <a:p>
            <a:fld id="{18DB4C88-242B-4A4C-8F58-46F070C01A36}" type="slidenum">
              <a:rPr lang="en-US" smtClean="0"/>
              <a:pPr/>
              <a:t>17</a:t>
            </a:fld>
            <a:endParaRPr lang="en-US"/>
          </a:p>
        </p:txBody>
      </p:sp>
    </p:spTree>
    <p:extLst>
      <p:ext uri="{BB962C8B-B14F-4D97-AF65-F5344CB8AC3E}">
        <p14:creationId xmlns:p14="http://schemas.microsoft.com/office/powerpoint/2010/main" val="21842074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日期占位符 3"/>
          <p:cNvSpPr>
            <a:spLocks noGrp="1"/>
          </p:cNvSpPr>
          <p:nvPr>
            <p:ph type="dt" idx="10"/>
          </p:nvPr>
        </p:nvSpPr>
        <p:spPr/>
        <p:txBody>
          <a:bodyPr/>
          <a:lstStyle/>
          <a:p>
            <a:fld id="{C9CD11A3-BCE7-42A8-92D1-684104585FDD}" type="datetime1">
              <a:rPr lang="en-US" altLang="zh-CN" smtClean="0"/>
              <a:t>7/22/2018</a:t>
            </a:fld>
            <a:endParaRPr lang="en-US"/>
          </a:p>
        </p:txBody>
      </p:sp>
      <p:sp>
        <p:nvSpPr>
          <p:cNvPr id="5" name="灯片编号占位符 4"/>
          <p:cNvSpPr>
            <a:spLocks noGrp="1"/>
          </p:cNvSpPr>
          <p:nvPr>
            <p:ph type="sldNum" sz="quarter" idx="11"/>
          </p:nvPr>
        </p:nvSpPr>
        <p:spPr/>
        <p:txBody>
          <a:bodyPr/>
          <a:lstStyle/>
          <a:p>
            <a:fld id="{18DB4C88-242B-4A4C-8F58-46F070C01A36}" type="slidenum">
              <a:rPr lang="en-US" smtClean="0"/>
              <a:pPr/>
              <a:t>18</a:t>
            </a:fld>
            <a:endParaRPr lang="en-US"/>
          </a:p>
        </p:txBody>
      </p:sp>
    </p:spTree>
    <p:extLst>
      <p:ext uri="{BB962C8B-B14F-4D97-AF65-F5344CB8AC3E}">
        <p14:creationId xmlns:p14="http://schemas.microsoft.com/office/powerpoint/2010/main" val="4883066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日期占位符 3"/>
          <p:cNvSpPr>
            <a:spLocks noGrp="1"/>
          </p:cNvSpPr>
          <p:nvPr>
            <p:ph type="dt" idx="10"/>
          </p:nvPr>
        </p:nvSpPr>
        <p:spPr/>
        <p:txBody>
          <a:bodyPr/>
          <a:lstStyle/>
          <a:p>
            <a:fld id="{C9CD11A3-BCE7-42A8-92D1-684104585FDD}" type="datetime1">
              <a:rPr lang="en-US" altLang="zh-CN" smtClean="0"/>
              <a:t>7/22/2018</a:t>
            </a:fld>
            <a:endParaRPr lang="en-US"/>
          </a:p>
        </p:txBody>
      </p:sp>
      <p:sp>
        <p:nvSpPr>
          <p:cNvPr id="5" name="灯片编号占位符 4"/>
          <p:cNvSpPr>
            <a:spLocks noGrp="1"/>
          </p:cNvSpPr>
          <p:nvPr>
            <p:ph type="sldNum" sz="quarter" idx="11"/>
          </p:nvPr>
        </p:nvSpPr>
        <p:spPr/>
        <p:txBody>
          <a:bodyPr/>
          <a:lstStyle/>
          <a:p>
            <a:fld id="{18DB4C88-242B-4A4C-8F58-46F070C01A36}" type="slidenum">
              <a:rPr lang="en-US" smtClean="0"/>
              <a:pPr/>
              <a:t>19</a:t>
            </a:fld>
            <a:endParaRPr lang="en-US"/>
          </a:p>
        </p:txBody>
      </p:sp>
    </p:spTree>
    <p:extLst>
      <p:ext uri="{BB962C8B-B14F-4D97-AF65-F5344CB8AC3E}">
        <p14:creationId xmlns:p14="http://schemas.microsoft.com/office/powerpoint/2010/main" val="2237540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日期占位符 3"/>
          <p:cNvSpPr>
            <a:spLocks noGrp="1"/>
          </p:cNvSpPr>
          <p:nvPr>
            <p:ph type="dt" idx="10"/>
          </p:nvPr>
        </p:nvSpPr>
        <p:spPr/>
        <p:txBody>
          <a:bodyPr/>
          <a:lstStyle/>
          <a:p>
            <a:fld id="{C9CD11A3-BCE7-42A8-92D1-684104585FDD}" type="datetime1">
              <a:rPr lang="en-US" altLang="zh-CN" smtClean="0"/>
              <a:t>7/22/2018</a:t>
            </a:fld>
            <a:endParaRPr lang="en-US"/>
          </a:p>
        </p:txBody>
      </p:sp>
      <p:sp>
        <p:nvSpPr>
          <p:cNvPr id="5" name="灯片编号占位符 4"/>
          <p:cNvSpPr>
            <a:spLocks noGrp="1"/>
          </p:cNvSpPr>
          <p:nvPr>
            <p:ph type="sldNum" sz="quarter" idx="11"/>
          </p:nvPr>
        </p:nvSpPr>
        <p:spPr/>
        <p:txBody>
          <a:bodyPr/>
          <a:lstStyle/>
          <a:p>
            <a:fld id="{18DB4C88-242B-4A4C-8F58-46F070C01A36}" type="slidenum">
              <a:rPr lang="en-US" smtClean="0"/>
              <a:pPr/>
              <a:t>2</a:t>
            </a:fld>
            <a:endParaRPr lang="en-US"/>
          </a:p>
        </p:txBody>
      </p:sp>
    </p:spTree>
    <p:extLst>
      <p:ext uri="{BB962C8B-B14F-4D97-AF65-F5344CB8AC3E}">
        <p14:creationId xmlns:p14="http://schemas.microsoft.com/office/powerpoint/2010/main" val="24885558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日期占位符 3"/>
          <p:cNvSpPr>
            <a:spLocks noGrp="1"/>
          </p:cNvSpPr>
          <p:nvPr>
            <p:ph type="dt" idx="10"/>
          </p:nvPr>
        </p:nvSpPr>
        <p:spPr/>
        <p:txBody>
          <a:bodyPr/>
          <a:lstStyle/>
          <a:p>
            <a:fld id="{C9CD11A3-BCE7-42A8-92D1-684104585FDD}" type="datetime1">
              <a:rPr lang="en-US" altLang="zh-CN" smtClean="0"/>
              <a:t>7/22/2018</a:t>
            </a:fld>
            <a:endParaRPr lang="en-US"/>
          </a:p>
        </p:txBody>
      </p:sp>
      <p:sp>
        <p:nvSpPr>
          <p:cNvPr id="5" name="灯片编号占位符 4"/>
          <p:cNvSpPr>
            <a:spLocks noGrp="1"/>
          </p:cNvSpPr>
          <p:nvPr>
            <p:ph type="sldNum" sz="quarter" idx="11"/>
          </p:nvPr>
        </p:nvSpPr>
        <p:spPr/>
        <p:txBody>
          <a:bodyPr/>
          <a:lstStyle/>
          <a:p>
            <a:fld id="{18DB4C88-242B-4A4C-8F58-46F070C01A36}" type="slidenum">
              <a:rPr lang="en-US" smtClean="0"/>
              <a:pPr/>
              <a:t>20</a:t>
            </a:fld>
            <a:endParaRPr lang="en-US"/>
          </a:p>
        </p:txBody>
      </p:sp>
    </p:spTree>
    <p:extLst>
      <p:ext uri="{BB962C8B-B14F-4D97-AF65-F5344CB8AC3E}">
        <p14:creationId xmlns:p14="http://schemas.microsoft.com/office/powerpoint/2010/main" val="10883609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日期占位符 3"/>
          <p:cNvSpPr>
            <a:spLocks noGrp="1"/>
          </p:cNvSpPr>
          <p:nvPr>
            <p:ph type="dt" idx="10"/>
          </p:nvPr>
        </p:nvSpPr>
        <p:spPr/>
        <p:txBody>
          <a:bodyPr/>
          <a:lstStyle/>
          <a:p>
            <a:fld id="{C9CD11A3-BCE7-42A8-92D1-684104585FDD}" type="datetime1">
              <a:rPr lang="en-US" altLang="zh-CN" smtClean="0"/>
              <a:t>7/22/2018</a:t>
            </a:fld>
            <a:endParaRPr lang="en-US"/>
          </a:p>
        </p:txBody>
      </p:sp>
      <p:sp>
        <p:nvSpPr>
          <p:cNvPr id="5" name="灯片编号占位符 4"/>
          <p:cNvSpPr>
            <a:spLocks noGrp="1"/>
          </p:cNvSpPr>
          <p:nvPr>
            <p:ph type="sldNum" sz="quarter" idx="11"/>
          </p:nvPr>
        </p:nvSpPr>
        <p:spPr/>
        <p:txBody>
          <a:bodyPr/>
          <a:lstStyle/>
          <a:p>
            <a:fld id="{18DB4C88-242B-4A4C-8F58-46F070C01A36}" type="slidenum">
              <a:rPr lang="en-US" smtClean="0"/>
              <a:pPr/>
              <a:t>21</a:t>
            </a:fld>
            <a:endParaRPr lang="en-US"/>
          </a:p>
        </p:txBody>
      </p:sp>
    </p:spTree>
    <p:extLst>
      <p:ext uri="{BB962C8B-B14F-4D97-AF65-F5344CB8AC3E}">
        <p14:creationId xmlns:p14="http://schemas.microsoft.com/office/powerpoint/2010/main" val="30420730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日期占位符 3"/>
          <p:cNvSpPr>
            <a:spLocks noGrp="1"/>
          </p:cNvSpPr>
          <p:nvPr>
            <p:ph type="dt" idx="10"/>
          </p:nvPr>
        </p:nvSpPr>
        <p:spPr/>
        <p:txBody>
          <a:bodyPr/>
          <a:lstStyle/>
          <a:p>
            <a:fld id="{C9CD11A3-BCE7-42A8-92D1-684104585FDD}" type="datetime1">
              <a:rPr lang="en-US" altLang="zh-CN" smtClean="0"/>
              <a:t>7/22/2018</a:t>
            </a:fld>
            <a:endParaRPr lang="en-US"/>
          </a:p>
        </p:txBody>
      </p:sp>
      <p:sp>
        <p:nvSpPr>
          <p:cNvPr id="5" name="灯片编号占位符 4"/>
          <p:cNvSpPr>
            <a:spLocks noGrp="1"/>
          </p:cNvSpPr>
          <p:nvPr>
            <p:ph type="sldNum" sz="quarter" idx="11"/>
          </p:nvPr>
        </p:nvSpPr>
        <p:spPr/>
        <p:txBody>
          <a:bodyPr/>
          <a:lstStyle/>
          <a:p>
            <a:fld id="{18DB4C88-242B-4A4C-8F58-46F070C01A36}" type="slidenum">
              <a:rPr lang="en-US" smtClean="0"/>
              <a:pPr/>
              <a:t>22</a:t>
            </a:fld>
            <a:endParaRPr lang="en-US"/>
          </a:p>
        </p:txBody>
      </p:sp>
    </p:spTree>
    <p:extLst>
      <p:ext uri="{BB962C8B-B14F-4D97-AF65-F5344CB8AC3E}">
        <p14:creationId xmlns:p14="http://schemas.microsoft.com/office/powerpoint/2010/main" val="38490123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日期占位符 3"/>
          <p:cNvSpPr>
            <a:spLocks noGrp="1"/>
          </p:cNvSpPr>
          <p:nvPr>
            <p:ph type="dt" idx="10"/>
          </p:nvPr>
        </p:nvSpPr>
        <p:spPr/>
        <p:txBody>
          <a:bodyPr/>
          <a:lstStyle/>
          <a:p>
            <a:fld id="{C9CD11A3-BCE7-42A8-92D1-684104585FDD}" type="datetime1">
              <a:rPr lang="en-US" altLang="zh-CN" smtClean="0"/>
              <a:t>7/22/2018</a:t>
            </a:fld>
            <a:endParaRPr lang="en-US"/>
          </a:p>
        </p:txBody>
      </p:sp>
      <p:sp>
        <p:nvSpPr>
          <p:cNvPr id="5" name="灯片编号占位符 4"/>
          <p:cNvSpPr>
            <a:spLocks noGrp="1"/>
          </p:cNvSpPr>
          <p:nvPr>
            <p:ph type="sldNum" sz="quarter" idx="11"/>
          </p:nvPr>
        </p:nvSpPr>
        <p:spPr/>
        <p:txBody>
          <a:bodyPr/>
          <a:lstStyle/>
          <a:p>
            <a:fld id="{18DB4C88-242B-4A4C-8F58-46F070C01A36}" type="slidenum">
              <a:rPr lang="en-US" smtClean="0"/>
              <a:pPr/>
              <a:t>23</a:t>
            </a:fld>
            <a:endParaRPr lang="en-US"/>
          </a:p>
        </p:txBody>
      </p:sp>
    </p:spTree>
    <p:extLst>
      <p:ext uri="{BB962C8B-B14F-4D97-AF65-F5344CB8AC3E}">
        <p14:creationId xmlns:p14="http://schemas.microsoft.com/office/powerpoint/2010/main" val="20385716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日期占位符 3"/>
          <p:cNvSpPr>
            <a:spLocks noGrp="1"/>
          </p:cNvSpPr>
          <p:nvPr>
            <p:ph type="dt" idx="10"/>
          </p:nvPr>
        </p:nvSpPr>
        <p:spPr/>
        <p:txBody>
          <a:bodyPr/>
          <a:lstStyle/>
          <a:p>
            <a:fld id="{C9CD11A3-BCE7-42A8-92D1-684104585FDD}" type="datetime1">
              <a:rPr lang="en-US" altLang="zh-CN" smtClean="0"/>
              <a:t>7/22/2018</a:t>
            </a:fld>
            <a:endParaRPr lang="en-US"/>
          </a:p>
        </p:txBody>
      </p:sp>
      <p:sp>
        <p:nvSpPr>
          <p:cNvPr id="5" name="灯片编号占位符 4"/>
          <p:cNvSpPr>
            <a:spLocks noGrp="1"/>
          </p:cNvSpPr>
          <p:nvPr>
            <p:ph type="sldNum" sz="quarter" idx="11"/>
          </p:nvPr>
        </p:nvSpPr>
        <p:spPr/>
        <p:txBody>
          <a:bodyPr/>
          <a:lstStyle/>
          <a:p>
            <a:fld id="{18DB4C88-242B-4A4C-8F58-46F070C01A36}" type="slidenum">
              <a:rPr lang="en-US" smtClean="0"/>
              <a:pPr/>
              <a:t>24</a:t>
            </a:fld>
            <a:endParaRPr lang="en-US"/>
          </a:p>
        </p:txBody>
      </p:sp>
    </p:spTree>
    <p:extLst>
      <p:ext uri="{BB962C8B-B14F-4D97-AF65-F5344CB8AC3E}">
        <p14:creationId xmlns:p14="http://schemas.microsoft.com/office/powerpoint/2010/main" val="27575418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日期占位符 3"/>
          <p:cNvSpPr>
            <a:spLocks noGrp="1"/>
          </p:cNvSpPr>
          <p:nvPr>
            <p:ph type="dt" idx="10"/>
          </p:nvPr>
        </p:nvSpPr>
        <p:spPr/>
        <p:txBody>
          <a:bodyPr/>
          <a:lstStyle/>
          <a:p>
            <a:fld id="{C9CD11A3-BCE7-42A8-92D1-684104585FDD}" type="datetime1">
              <a:rPr lang="en-US" altLang="zh-CN" smtClean="0"/>
              <a:t>7/22/2018</a:t>
            </a:fld>
            <a:endParaRPr lang="en-US"/>
          </a:p>
        </p:txBody>
      </p:sp>
      <p:sp>
        <p:nvSpPr>
          <p:cNvPr id="5" name="灯片编号占位符 4"/>
          <p:cNvSpPr>
            <a:spLocks noGrp="1"/>
          </p:cNvSpPr>
          <p:nvPr>
            <p:ph type="sldNum" sz="quarter" idx="11"/>
          </p:nvPr>
        </p:nvSpPr>
        <p:spPr/>
        <p:txBody>
          <a:bodyPr/>
          <a:lstStyle/>
          <a:p>
            <a:fld id="{18DB4C88-242B-4A4C-8F58-46F070C01A36}" type="slidenum">
              <a:rPr lang="en-US" smtClean="0"/>
              <a:pPr/>
              <a:t>25</a:t>
            </a:fld>
            <a:endParaRPr lang="en-US"/>
          </a:p>
        </p:txBody>
      </p:sp>
    </p:spTree>
    <p:extLst>
      <p:ext uri="{BB962C8B-B14F-4D97-AF65-F5344CB8AC3E}">
        <p14:creationId xmlns:p14="http://schemas.microsoft.com/office/powerpoint/2010/main" val="17271737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日期占位符 3"/>
          <p:cNvSpPr>
            <a:spLocks noGrp="1"/>
          </p:cNvSpPr>
          <p:nvPr>
            <p:ph type="dt" idx="10"/>
          </p:nvPr>
        </p:nvSpPr>
        <p:spPr/>
        <p:txBody>
          <a:bodyPr/>
          <a:lstStyle/>
          <a:p>
            <a:fld id="{C9CD11A3-BCE7-42A8-92D1-684104585FDD}" type="datetime1">
              <a:rPr lang="en-US" altLang="zh-CN" smtClean="0"/>
              <a:t>7/22/2018</a:t>
            </a:fld>
            <a:endParaRPr lang="en-US"/>
          </a:p>
        </p:txBody>
      </p:sp>
      <p:sp>
        <p:nvSpPr>
          <p:cNvPr id="5" name="灯片编号占位符 4"/>
          <p:cNvSpPr>
            <a:spLocks noGrp="1"/>
          </p:cNvSpPr>
          <p:nvPr>
            <p:ph type="sldNum" sz="quarter" idx="11"/>
          </p:nvPr>
        </p:nvSpPr>
        <p:spPr/>
        <p:txBody>
          <a:bodyPr/>
          <a:lstStyle/>
          <a:p>
            <a:fld id="{18DB4C88-242B-4A4C-8F58-46F070C01A36}" type="slidenum">
              <a:rPr lang="en-US" smtClean="0"/>
              <a:pPr/>
              <a:t>26</a:t>
            </a:fld>
            <a:endParaRPr lang="en-US"/>
          </a:p>
        </p:txBody>
      </p:sp>
    </p:spTree>
    <p:extLst>
      <p:ext uri="{BB962C8B-B14F-4D97-AF65-F5344CB8AC3E}">
        <p14:creationId xmlns:p14="http://schemas.microsoft.com/office/powerpoint/2010/main" val="11211427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日期占位符 3"/>
          <p:cNvSpPr>
            <a:spLocks noGrp="1"/>
          </p:cNvSpPr>
          <p:nvPr>
            <p:ph type="dt" idx="10"/>
          </p:nvPr>
        </p:nvSpPr>
        <p:spPr/>
        <p:txBody>
          <a:bodyPr/>
          <a:lstStyle/>
          <a:p>
            <a:fld id="{C9CD11A3-BCE7-42A8-92D1-684104585FDD}" type="datetime1">
              <a:rPr lang="en-US" altLang="zh-CN" smtClean="0"/>
              <a:t>7/22/2018</a:t>
            </a:fld>
            <a:endParaRPr lang="en-US"/>
          </a:p>
        </p:txBody>
      </p:sp>
      <p:sp>
        <p:nvSpPr>
          <p:cNvPr id="5" name="灯片编号占位符 4"/>
          <p:cNvSpPr>
            <a:spLocks noGrp="1"/>
          </p:cNvSpPr>
          <p:nvPr>
            <p:ph type="sldNum" sz="quarter" idx="11"/>
          </p:nvPr>
        </p:nvSpPr>
        <p:spPr/>
        <p:txBody>
          <a:bodyPr/>
          <a:lstStyle/>
          <a:p>
            <a:fld id="{18DB4C88-242B-4A4C-8F58-46F070C01A36}" type="slidenum">
              <a:rPr lang="en-US" smtClean="0"/>
              <a:pPr/>
              <a:t>27</a:t>
            </a:fld>
            <a:endParaRPr lang="en-US"/>
          </a:p>
        </p:txBody>
      </p:sp>
    </p:spTree>
    <p:extLst>
      <p:ext uri="{BB962C8B-B14F-4D97-AF65-F5344CB8AC3E}">
        <p14:creationId xmlns:p14="http://schemas.microsoft.com/office/powerpoint/2010/main" val="6708425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日期占位符 3"/>
          <p:cNvSpPr>
            <a:spLocks noGrp="1"/>
          </p:cNvSpPr>
          <p:nvPr>
            <p:ph type="dt" idx="10"/>
          </p:nvPr>
        </p:nvSpPr>
        <p:spPr/>
        <p:txBody>
          <a:bodyPr/>
          <a:lstStyle/>
          <a:p>
            <a:fld id="{C9CD11A3-BCE7-42A8-92D1-684104585FDD}" type="datetime1">
              <a:rPr lang="en-US" altLang="zh-CN" smtClean="0"/>
              <a:t>7/22/2018</a:t>
            </a:fld>
            <a:endParaRPr lang="en-US"/>
          </a:p>
        </p:txBody>
      </p:sp>
      <p:sp>
        <p:nvSpPr>
          <p:cNvPr id="5" name="灯片编号占位符 4"/>
          <p:cNvSpPr>
            <a:spLocks noGrp="1"/>
          </p:cNvSpPr>
          <p:nvPr>
            <p:ph type="sldNum" sz="quarter" idx="11"/>
          </p:nvPr>
        </p:nvSpPr>
        <p:spPr/>
        <p:txBody>
          <a:bodyPr/>
          <a:lstStyle/>
          <a:p>
            <a:fld id="{18DB4C88-242B-4A4C-8F58-46F070C01A36}" type="slidenum">
              <a:rPr lang="en-US" smtClean="0"/>
              <a:pPr/>
              <a:t>28</a:t>
            </a:fld>
            <a:endParaRPr lang="en-US"/>
          </a:p>
        </p:txBody>
      </p:sp>
    </p:spTree>
    <p:extLst>
      <p:ext uri="{BB962C8B-B14F-4D97-AF65-F5344CB8AC3E}">
        <p14:creationId xmlns:p14="http://schemas.microsoft.com/office/powerpoint/2010/main" val="11573965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日期占位符 3"/>
          <p:cNvSpPr>
            <a:spLocks noGrp="1"/>
          </p:cNvSpPr>
          <p:nvPr>
            <p:ph type="dt" idx="10"/>
          </p:nvPr>
        </p:nvSpPr>
        <p:spPr/>
        <p:txBody>
          <a:bodyPr/>
          <a:lstStyle/>
          <a:p>
            <a:fld id="{C9CD11A3-BCE7-42A8-92D1-684104585FDD}" type="datetime1">
              <a:rPr lang="en-US" altLang="zh-CN" smtClean="0"/>
              <a:t>7/22/2018</a:t>
            </a:fld>
            <a:endParaRPr lang="en-US"/>
          </a:p>
        </p:txBody>
      </p:sp>
      <p:sp>
        <p:nvSpPr>
          <p:cNvPr id="5" name="灯片编号占位符 4"/>
          <p:cNvSpPr>
            <a:spLocks noGrp="1"/>
          </p:cNvSpPr>
          <p:nvPr>
            <p:ph type="sldNum" sz="quarter" idx="11"/>
          </p:nvPr>
        </p:nvSpPr>
        <p:spPr/>
        <p:txBody>
          <a:bodyPr/>
          <a:lstStyle/>
          <a:p>
            <a:fld id="{18DB4C88-242B-4A4C-8F58-46F070C01A36}" type="slidenum">
              <a:rPr lang="en-US" smtClean="0"/>
              <a:pPr/>
              <a:t>29</a:t>
            </a:fld>
            <a:endParaRPr lang="en-US"/>
          </a:p>
        </p:txBody>
      </p:sp>
    </p:spTree>
    <p:extLst>
      <p:ext uri="{BB962C8B-B14F-4D97-AF65-F5344CB8AC3E}">
        <p14:creationId xmlns:p14="http://schemas.microsoft.com/office/powerpoint/2010/main" val="1492557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日期占位符 3"/>
          <p:cNvSpPr>
            <a:spLocks noGrp="1"/>
          </p:cNvSpPr>
          <p:nvPr>
            <p:ph type="dt" idx="10"/>
          </p:nvPr>
        </p:nvSpPr>
        <p:spPr/>
        <p:txBody>
          <a:bodyPr/>
          <a:lstStyle/>
          <a:p>
            <a:fld id="{C9CD11A3-BCE7-42A8-92D1-684104585FDD}" type="datetime1">
              <a:rPr lang="en-US" altLang="zh-CN" smtClean="0"/>
              <a:t>7/22/2018</a:t>
            </a:fld>
            <a:endParaRPr lang="en-US"/>
          </a:p>
        </p:txBody>
      </p:sp>
      <p:sp>
        <p:nvSpPr>
          <p:cNvPr id="5" name="灯片编号占位符 4"/>
          <p:cNvSpPr>
            <a:spLocks noGrp="1"/>
          </p:cNvSpPr>
          <p:nvPr>
            <p:ph type="sldNum" sz="quarter" idx="11"/>
          </p:nvPr>
        </p:nvSpPr>
        <p:spPr/>
        <p:txBody>
          <a:bodyPr/>
          <a:lstStyle/>
          <a:p>
            <a:fld id="{18DB4C88-242B-4A4C-8F58-46F070C01A36}" type="slidenum">
              <a:rPr lang="en-US" smtClean="0"/>
              <a:pPr/>
              <a:t>3</a:t>
            </a:fld>
            <a:endParaRPr lang="en-US"/>
          </a:p>
        </p:txBody>
      </p:sp>
    </p:spTree>
    <p:extLst>
      <p:ext uri="{BB962C8B-B14F-4D97-AF65-F5344CB8AC3E}">
        <p14:creationId xmlns:p14="http://schemas.microsoft.com/office/powerpoint/2010/main" val="41344435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日期占位符 3"/>
          <p:cNvSpPr>
            <a:spLocks noGrp="1"/>
          </p:cNvSpPr>
          <p:nvPr>
            <p:ph type="dt" idx="10"/>
          </p:nvPr>
        </p:nvSpPr>
        <p:spPr/>
        <p:txBody>
          <a:bodyPr/>
          <a:lstStyle/>
          <a:p>
            <a:fld id="{C9CD11A3-BCE7-42A8-92D1-684104585FDD}" type="datetime1">
              <a:rPr lang="en-US" altLang="zh-CN" smtClean="0"/>
              <a:t>7/22/2018</a:t>
            </a:fld>
            <a:endParaRPr lang="en-US"/>
          </a:p>
        </p:txBody>
      </p:sp>
      <p:sp>
        <p:nvSpPr>
          <p:cNvPr id="5" name="灯片编号占位符 4"/>
          <p:cNvSpPr>
            <a:spLocks noGrp="1"/>
          </p:cNvSpPr>
          <p:nvPr>
            <p:ph type="sldNum" sz="quarter" idx="11"/>
          </p:nvPr>
        </p:nvSpPr>
        <p:spPr/>
        <p:txBody>
          <a:bodyPr/>
          <a:lstStyle/>
          <a:p>
            <a:fld id="{18DB4C88-242B-4A4C-8F58-46F070C01A36}" type="slidenum">
              <a:rPr lang="en-US" smtClean="0"/>
              <a:pPr/>
              <a:t>30</a:t>
            </a:fld>
            <a:endParaRPr lang="en-US"/>
          </a:p>
        </p:txBody>
      </p:sp>
    </p:spTree>
    <p:extLst>
      <p:ext uri="{BB962C8B-B14F-4D97-AF65-F5344CB8AC3E}">
        <p14:creationId xmlns:p14="http://schemas.microsoft.com/office/powerpoint/2010/main" val="20469061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日期占位符 3"/>
          <p:cNvSpPr>
            <a:spLocks noGrp="1"/>
          </p:cNvSpPr>
          <p:nvPr>
            <p:ph type="dt" idx="10"/>
          </p:nvPr>
        </p:nvSpPr>
        <p:spPr/>
        <p:txBody>
          <a:bodyPr/>
          <a:lstStyle/>
          <a:p>
            <a:fld id="{C9CD11A3-BCE7-42A8-92D1-684104585FDD}" type="datetime1">
              <a:rPr lang="en-US" altLang="zh-CN" smtClean="0"/>
              <a:t>7/22/2018</a:t>
            </a:fld>
            <a:endParaRPr lang="en-US"/>
          </a:p>
        </p:txBody>
      </p:sp>
      <p:sp>
        <p:nvSpPr>
          <p:cNvPr id="5" name="灯片编号占位符 4"/>
          <p:cNvSpPr>
            <a:spLocks noGrp="1"/>
          </p:cNvSpPr>
          <p:nvPr>
            <p:ph type="sldNum" sz="quarter" idx="11"/>
          </p:nvPr>
        </p:nvSpPr>
        <p:spPr/>
        <p:txBody>
          <a:bodyPr/>
          <a:lstStyle/>
          <a:p>
            <a:fld id="{18DB4C88-242B-4A4C-8F58-46F070C01A36}" type="slidenum">
              <a:rPr lang="en-US" smtClean="0"/>
              <a:pPr/>
              <a:t>31</a:t>
            </a:fld>
            <a:endParaRPr lang="en-US"/>
          </a:p>
        </p:txBody>
      </p:sp>
    </p:spTree>
    <p:extLst>
      <p:ext uri="{BB962C8B-B14F-4D97-AF65-F5344CB8AC3E}">
        <p14:creationId xmlns:p14="http://schemas.microsoft.com/office/powerpoint/2010/main" val="31937574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日期占位符 3"/>
          <p:cNvSpPr>
            <a:spLocks noGrp="1"/>
          </p:cNvSpPr>
          <p:nvPr>
            <p:ph type="dt" idx="10"/>
          </p:nvPr>
        </p:nvSpPr>
        <p:spPr/>
        <p:txBody>
          <a:bodyPr/>
          <a:lstStyle/>
          <a:p>
            <a:fld id="{C9CD11A3-BCE7-42A8-92D1-684104585FDD}" type="datetime1">
              <a:rPr lang="en-US" altLang="zh-CN" smtClean="0"/>
              <a:t>7/22/2018</a:t>
            </a:fld>
            <a:endParaRPr lang="en-US"/>
          </a:p>
        </p:txBody>
      </p:sp>
      <p:sp>
        <p:nvSpPr>
          <p:cNvPr id="5" name="灯片编号占位符 4"/>
          <p:cNvSpPr>
            <a:spLocks noGrp="1"/>
          </p:cNvSpPr>
          <p:nvPr>
            <p:ph type="sldNum" sz="quarter" idx="11"/>
          </p:nvPr>
        </p:nvSpPr>
        <p:spPr/>
        <p:txBody>
          <a:bodyPr/>
          <a:lstStyle/>
          <a:p>
            <a:fld id="{18DB4C88-242B-4A4C-8F58-46F070C01A36}" type="slidenum">
              <a:rPr lang="en-US" smtClean="0"/>
              <a:pPr/>
              <a:t>32</a:t>
            </a:fld>
            <a:endParaRPr lang="en-US"/>
          </a:p>
        </p:txBody>
      </p:sp>
    </p:spTree>
    <p:extLst>
      <p:ext uri="{BB962C8B-B14F-4D97-AF65-F5344CB8AC3E}">
        <p14:creationId xmlns:p14="http://schemas.microsoft.com/office/powerpoint/2010/main" val="14829894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日期占位符 3"/>
          <p:cNvSpPr>
            <a:spLocks noGrp="1"/>
          </p:cNvSpPr>
          <p:nvPr>
            <p:ph type="dt" idx="10"/>
          </p:nvPr>
        </p:nvSpPr>
        <p:spPr/>
        <p:txBody>
          <a:bodyPr/>
          <a:lstStyle/>
          <a:p>
            <a:fld id="{C9CD11A3-BCE7-42A8-92D1-684104585FDD}" type="datetime1">
              <a:rPr lang="en-US" altLang="zh-CN" smtClean="0"/>
              <a:t>7/22/2018</a:t>
            </a:fld>
            <a:endParaRPr lang="en-US"/>
          </a:p>
        </p:txBody>
      </p:sp>
      <p:sp>
        <p:nvSpPr>
          <p:cNvPr id="5" name="灯片编号占位符 4"/>
          <p:cNvSpPr>
            <a:spLocks noGrp="1"/>
          </p:cNvSpPr>
          <p:nvPr>
            <p:ph type="sldNum" sz="quarter" idx="11"/>
          </p:nvPr>
        </p:nvSpPr>
        <p:spPr/>
        <p:txBody>
          <a:bodyPr/>
          <a:lstStyle/>
          <a:p>
            <a:fld id="{18DB4C88-242B-4A4C-8F58-46F070C01A36}" type="slidenum">
              <a:rPr lang="en-US" smtClean="0"/>
              <a:pPr/>
              <a:t>33</a:t>
            </a:fld>
            <a:endParaRPr lang="en-US"/>
          </a:p>
        </p:txBody>
      </p:sp>
    </p:spTree>
    <p:extLst>
      <p:ext uri="{BB962C8B-B14F-4D97-AF65-F5344CB8AC3E}">
        <p14:creationId xmlns:p14="http://schemas.microsoft.com/office/powerpoint/2010/main" val="1614840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日期占位符 3"/>
          <p:cNvSpPr>
            <a:spLocks noGrp="1"/>
          </p:cNvSpPr>
          <p:nvPr>
            <p:ph type="dt" idx="10"/>
          </p:nvPr>
        </p:nvSpPr>
        <p:spPr/>
        <p:txBody>
          <a:bodyPr/>
          <a:lstStyle/>
          <a:p>
            <a:fld id="{C9CD11A3-BCE7-42A8-92D1-684104585FDD}" type="datetime1">
              <a:rPr lang="en-US" altLang="zh-CN" smtClean="0"/>
              <a:t>7/22/2018</a:t>
            </a:fld>
            <a:endParaRPr lang="en-US"/>
          </a:p>
        </p:txBody>
      </p:sp>
      <p:sp>
        <p:nvSpPr>
          <p:cNvPr id="5" name="灯片编号占位符 4"/>
          <p:cNvSpPr>
            <a:spLocks noGrp="1"/>
          </p:cNvSpPr>
          <p:nvPr>
            <p:ph type="sldNum" sz="quarter" idx="11"/>
          </p:nvPr>
        </p:nvSpPr>
        <p:spPr/>
        <p:txBody>
          <a:bodyPr/>
          <a:lstStyle/>
          <a:p>
            <a:fld id="{18DB4C88-242B-4A4C-8F58-46F070C01A36}" type="slidenum">
              <a:rPr lang="en-US" smtClean="0"/>
              <a:pPr/>
              <a:t>4</a:t>
            </a:fld>
            <a:endParaRPr lang="en-US"/>
          </a:p>
        </p:txBody>
      </p:sp>
    </p:spTree>
    <p:extLst>
      <p:ext uri="{BB962C8B-B14F-4D97-AF65-F5344CB8AC3E}">
        <p14:creationId xmlns:p14="http://schemas.microsoft.com/office/powerpoint/2010/main" val="4265389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日期占位符 3"/>
          <p:cNvSpPr>
            <a:spLocks noGrp="1"/>
          </p:cNvSpPr>
          <p:nvPr>
            <p:ph type="dt" idx="10"/>
          </p:nvPr>
        </p:nvSpPr>
        <p:spPr/>
        <p:txBody>
          <a:bodyPr/>
          <a:lstStyle/>
          <a:p>
            <a:fld id="{C9CD11A3-BCE7-42A8-92D1-684104585FDD}" type="datetime1">
              <a:rPr lang="en-US" altLang="zh-CN" smtClean="0"/>
              <a:t>7/22/2018</a:t>
            </a:fld>
            <a:endParaRPr lang="en-US"/>
          </a:p>
        </p:txBody>
      </p:sp>
      <p:sp>
        <p:nvSpPr>
          <p:cNvPr id="5" name="灯片编号占位符 4"/>
          <p:cNvSpPr>
            <a:spLocks noGrp="1"/>
          </p:cNvSpPr>
          <p:nvPr>
            <p:ph type="sldNum" sz="quarter" idx="11"/>
          </p:nvPr>
        </p:nvSpPr>
        <p:spPr/>
        <p:txBody>
          <a:bodyPr/>
          <a:lstStyle/>
          <a:p>
            <a:fld id="{18DB4C88-242B-4A4C-8F58-46F070C01A36}" type="slidenum">
              <a:rPr lang="en-US" smtClean="0"/>
              <a:pPr/>
              <a:t>5</a:t>
            </a:fld>
            <a:endParaRPr lang="en-US"/>
          </a:p>
        </p:txBody>
      </p:sp>
    </p:spTree>
    <p:extLst>
      <p:ext uri="{BB962C8B-B14F-4D97-AF65-F5344CB8AC3E}">
        <p14:creationId xmlns:p14="http://schemas.microsoft.com/office/powerpoint/2010/main" val="2676468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日期占位符 3"/>
          <p:cNvSpPr>
            <a:spLocks noGrp="1"/>
          </p:cNvSpPr>
          <p:nvPr>
            <p:ph type="dt" idx="10"/>
          </p:nvPr>
        </p:nvSpPr>
        <p:spPr/>
        <p:txBody>
          <a:bodyPr/>
          <a:lstStyle/>
          <a:p>
            <a:fld id="{C9CD11A3-BCE7-42A8-92D1-684104585FDD}" type="datetime1">
              <a:rPr lang="en-US" altLang="zh-CN" smtClean="0"/>
              <a:t>7/22/2018</a:t>
            </a:fld>
            <a:endParaRPr lang="en-US"/>
          </a:p>
        </p:txBody>
      </p:sp>
      <p:sp>
        <p:nvSpPr>
          <p:cNvPr id="5" name="灯片编号占位符 4"/>
          <p:cNvSpPr>
            <a:spLocks noGrp="1"/>
          </p:cNvSpPr>
          <p:nvPr>
            <p:ph type="sldNum" sz="quarter" idx="11"/>
          </p:nvPr>
        </p:nvSpPr>
        <p:spPr/>
        <p:txBody>
          <a:bodyPr/>
          <a:lstStyle/>
          <a:p>
            <a:fld id="{18DB4C88-242B-4A4C-8F58-46F070C01A36}" type="slidenum">
              <a:rPr lang="en-US" smtClean="0"/>
              <a:pPr/>
              <a:t>6</a:t>
            </a:fld>
            <a:endParaRPr lang="en-US"/>
          </a:p>
        </p:txBody>
      </p:sp>
    </p:spTree>
    <p:extLst>
      <p:ext uri="{BB962C8B-B14F-4D97-AF65-F5344CB8AC3E}">
        <p14:creationId xmlns:p14="http://schemas.microsoft.com/office/powerpoint/2010/main" val="814075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日期占位符 3"/>
          <p:cNvSpPr>
            <a:spLocks noGrp="1"/>
          </p:cNvSpPr>
          <p:nvPr>
            <p:ph type="dt" idx="10"/>
          </p:nvPr>
        </p:nvSpPr>
        <p:spPr/>
        <p:txBody>
          <a:bodyPr/>
          <a:lstStyle/>
          <a:p>
            <a:fld id="{C9CD11A3-BCE7-42A8-92D1-684104585FDD}" type="datetime1">
              <a:rPr lang="en-US" altLang="zh-CN" smtClean="0"/>
              <a:t>7/22/2018</a:t>
            </a:fld>
            <a:endParaRPr lang="en-US"/>
          </a:p>
        </p:txBody>
      </p:sp>
      <p:sp>
        <p:nvSpPr>
          <p:cNvPr id="5" name="灯片编号占位符 4"/>
          <p:cNvSpPr>
            <a:spLocks noGrp="1"/>
          </p:cNvSpPr>
          <p:nvPr>
            <p:ph type="sldNum" sz="quarter" idx="11"/>
          </p:nvPr>
        </p:nvSpPr>
        <p:spPr/>
        <p:txBody>
          <a:bodyPr/>
          <a:lstStyle/>
          <a:p>
            <a:fld id="{18DB4C88-242B-4A4C-8F58-46F070C01A36}" type="slidenum">
              <a:rPr lang="en-US" smtClean="0"/>
              <a:pPr/>
              <a:t>7</a:t>
            </a:fld>
            <a:endParaRPr lang="en-US"/>
          </a:p>
        </p:txBody>
      </p:sp>
    </p:spTree>
    <p:extLst>
      <p:ext uri="{BB962C8B-B14F-4D97-AF65-F5344CB8AC3E}">
        <p14:creationId xmlns:p14="http://schemas.microsoft.com/office/powerpoint/2010/main" val="3190850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日期占位符 3"/>
          <p:cNvSpPr>
            <a:spLocks noGrp="1"/>
          </p:cNvSpPr>
          <p:nvPr>
            <p:ph type="dt" idx="10"/>
          </p:nvPr>
        </p:nvSpPr>
        <p:spPr/>
        <p:txBody>
          <a:bodyPr/>
          <a:lstStyle/>
          <a:p>
            <a:fld id="{C9CD11A3-BCE7-42A8-92D1-684104585FDD}" type="datetime1">
              <a:rPr lang="en-US" altLang="zh-CN" smtClean="0"/>
              <a:t>7/22/2018</a:t>
            </a:fld>
            <a:endParaRPr lang="en-US"/>
          </a:p>
        </p:txBody>
      </p:sp>
      <p:sp>
        <p:nvSpPr>
          <p:cNvPr id="5" name="灯片编号占位符 4"/>
          <p:cNvSpPr>
            <a:spLocks noGrp="1"/>
          </p:cNvSpPr>
          <p:nvPr>
            <p:ph type="sldNum" sz="quarter" idx="11"/>
          </p:nvPr>
        </p:nvSpPr>
        <p:spPr/>
        <p:txBody>
          <a:bodyPr/>
          <a:lstStyle/>
          <a:p>
            <a:fld id="{18DB4C88-242B-4A4C-8F58-46F070C01A36}" type="slidenum">
              <a:rPr lang="en-US" smtClean="0"/>
              <a:pPr/>
              <a:t>8</a:t>
            </a:fld>
            <a:endParaRPr lang="en-US"/>
          </a:p>
        </p:txBody>
      </p:sp>
    </p:spTree>
    <p:extLst>
      <p:ext uri="{BB962C8B-B14F-4D97-AF65-F5344CB8AC3E}">
        <p14:creationId xmlns:p14="http://schemas.microsoft.com/office/powerpoint/2010/main" val="2596778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日期占位符 3"/>
          <p:cNvSpPr>
            <a:spLocks noGrp="1"/>
          </p:cNvSpPr>
          <p:nvPr>
            <p:ph type="dt" idx="10"/>
          </p:nvPr>
        </p:nvSpPr>
        <p:spPr/>
        <p:txBody>
          <a:bodyPr/>
          <a:lstStyle/>
          <a:p>
            <a:fld id="{C9CD11A3-BCE7-42A8-92D1-684104585FDD}" type="datetime1">
              <a:rPr lang="en-US" altLang="zh-CN" smtClean="0"/>
              <a:t>7/22/2018</a:t>
            </a:fld>
            <a:endParaRPr lang="en-US"/>
          </a:p>
        </p:txBody>
      </p:sp>
      <p:sp>
        <p:nvSpPr>
          <p:cNvPr id="5" name="灯片编号占位符 4"/>
          <p:cNvSpPr>
            <a:spLocks noGrp="1"/>
          </p:cNvSpPr>
          <p:nvPr>
            <p:ph type="sldNum" sz="quarter" idx="11"/>
          </p:nvPr>
        </p:nvSpPr>
        <p:spPr/>
        <p:txBody>
          <a:bodyPr/>
          <a:lstStyle/>
          <a:p>
            <a:fld id="{18DB4C88-242B-4A4C-8F58-46F070C01A36}" type="slidenum">
              <a:rPr lang="en-US" smtClean="0"/>
              <a:pPr/>
              <a:t>9</a:t>
            </a:fld>
            <a:endParaRPr lang="en-US"/>
          </a:p>
        </p:txBody>
      </p:sp>
    </p:spTree>
    <p:extLst>
      <p:ext uri="{BB962C8B-B14F-4D97-AF65-F5344CB8AC3E}">
        <p14:creationId xmlns:p14="http://schemas.microsoft.com/office/powerpoint/2010/main" val="2619885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0477" y="173831"/>
            <a:ext cx="11528584" cy="706861"/>
          </a:xfrm>
          <a:prstGeom prst="rect">
            <a:avLst/>
          </a:prstGeom>
        </p:spPr>
        <p:txBody>
          <a:bodyPr>
            <a:normAutofit/>
          </a:bodyPr>
          <a:lstStyle>
            <a:lvl1pPr>
              <a:defRPr sz="3400" b="1">
                <a:solidFill>
                  <a:srgbClr val="007900"/>
                </a:solidFill>
              </a:defRPr>
            </a:lvl1pPr>
          </a:lstStyle>
          <a:p>
            <a:r>
              <a:rPr lang="en-US" dirty="0" smtClean="0"/>
              <a:t>Click to edit Master title style</a:t>
            </a:r>
            <a:endParaRPr lang="en-US" dirty="0"/>
          </a:p>
        </p:txBody>
      </p:sp>
      <p:cxnSp>
        <p:nvCxnSpPr>
          <p:cNvPr id="10" name="Straight Connector 9"/>
          <p:cNvCxnSpPr/>
          <p:nvPr userDrawn="1"/>
        </p:nvCxnSpPr>
        <p:spPr>
          <a:xfrm>
            <a:off x="640477" y="880692"/>
            <a:ext cx="11528584"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Slide Number Placeholder 7"/>
          <p:cNvSpPr>
            <a:spLocks noGrp="1"/>
          </p:cNvSpPr>
          <p:nvPr>
            <p:ph type="sldNum" sz="quarter" idx="10"/>
          </p:nvPr>
        </p:nvSpPr>
        <p:spPr>
          <a:xfrm>
            <a:off x="11848823" y="6805348"/>
            <a:ext cx="853969" cy="320252"/>
          </a:xfrm>
          <a:prstGeom prst="rect">
            <a:avLst/>
          </a:prstGeom>
          <a:ln>
            <a:noFill/>
          </a:ln>
        </p:spPr>
        <p:txBody>
          <a:bodyPr/>
          <a:lstStyle>
            <a:lvl1pPr>
              <a:defRPr>
                <a:solidFill>
                  <a:srgbClr val="007900"/>
                </a:solidFill>
                <a:latin typeface="Arial" panose="020B0604020202020204" pitchFamily="34" charset="0"/>
                <a:cs typeface="Arial" panose="020B0604020202020204" pitchFamily="34" charset="0"/>
              </a:defRPr>
            </a:lvl1pPr>
          </a:lstStyle>
          <a:p>
            <a:pPr>
              <a:defRPr/>
            </a:pPr>
            <a:fld id="{C828D3FC-A0B5-43DE-98B8-D1D2A830C5C7}" type="slidenum">
              <a:rPr lang="en-US" smtClean="0"/>
              <a:pPr>
                <a:defRPr/>
              </a:pPr>
              <a:t>‹#›</a:t>
            </a:fld>
            <a:endParaRPr lang="en-US" dirty="0"/>
          </a:p>
        </p:txBody>
      </p:sp>
    </p:spTree>
    <p:extLst>
      <p:ext uri="{BB962C8B-B14F-4D97-AF65-F5344CB8AC3E}">
        <p14:creationId xmlns:p14="http://schemas.microsoft.com/office/powerpoint/2010/main" val="1617920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cxnSp>
        <p:nvCxnSpPr>
          <p:cNvPr id="7" name="Straight Connector 6"/>
          <p:cNvCxnSpPr/>
          <p:nvPr userDrawn="1"/>
        </p:nvCxnSpPr>
        <p:spPr>
          <a:xfrm>
            <a:off x="640477" y="1200944"/>
            <a:ext cx="11528584"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147858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7"/>
          <p:cNvSpPr>
            <a:spLocks noGrp="1"/>
          </p:cNvSpPr>
          <p:nvPr>
            <p:ph type="sldNum" sz="quarter" idx="4"/>
          </p:nvPr>
        </p:nvSpPr>
        <p:spPr>
          <a:xfrm>
            <a:off x="11848823" y="6805348"/>
            <a:ext cx="853969" cy="320252"/>
          </a:xfrm>
          <a:prstGeom prst="rect">
            <a:avLst/>
          </a:prstGeom>
          <a:ln>
            <a:noFill/>
          </a:ln>
        </p:spPr>
        <p:txBody>
          <a:bodyPr lIns="96030" tIns="48015" rIns="96030" bIns="48015"/>
          <a:lstStyle>
            <a:lvl1pPr>
              <a:defRPr sz="1300">
                <a:solidFill>
                  <a:srgbClr val="007900"/>
                </a:solidFill>
              </a:defRPr>
            </a:lvl1pPr>
          </a:lstStyle>
          <a:p>
            <a:pPr>
              <a:defRPr/>
            </a:pPr>
            <a:fld id="{C828D3FC-A0B5-43DE-98B8-D1D2A830C5C7}" type="slidenum">
              <a:rPr lang="en-US" smtClean="0"/>
              <a:pPr>
                <a:defRPr/>
              </a:pPr>
              <a:t>‹#›</a:t>
            </a:fld>
            <a:endParaRPr lang="en-US" dirty="0"/>
          </a:p>
        </p:txBody>
      </p:sp>
    </p:spTree>
    <p:extLst>
      <p:ext uri="{BB962C8B-B14F-4D97-AF65-F5344CB8AC3E}">
        <p14:creationId xmlns:p14="http://schemas.microsoft.com/office/powerpoint/2010/main" val="1872092942"/>
      </p:ext>
    </p:extLst>
  </p:cSld>
  <p:clrMap bg1="lt1" tx1="dk1" bg2="lt2" tx2="dk2" accent1="accent1" accent2="accent2" accent3="accent3" accent4="accent4" accent5="accent5" accent6="accent6" hlink="hlink" folHlink="folHlink"/>
  <p:sldLayoutIdLst>
    <p:sldLayoutId id="2147483742" r:id="rId1"/>
    <p:sldLayoutId id="2147483767" r:id="rId2"/>
  </p:sldLayoutIdLst>
  <p:timing>
    <p:tnLst>
      <p:par>
        <p:cTn id="1" dur="indefinite" restart="never" nodeType="tmRoot"/>
      </p:par>
    </p:tnLst>
  </p:timing>
  <p:hf hdr="0" ftr="0"/>
  <p:txStyles>
    <p:titleStyle>
      <a:lvl1pPr algn="ctr" defTabSz="960303" rtl="0" eaLnBrk="1" latinLnBrk="0" hangingPunct="1">
        <a:spcBef>
          <a:spcPct val="0"/>
        </a:spcBef>
        <a:buNone/>
        <a:defRPr sz="3400" kern="1200">
          <a:solidFill>
            <a:srgbClr val="007900"/>
          </a:solidFill>
          <a:latin typeface="Arial" pitchFamily="34" charset="0"/>
          <a:ea typeface="+mj-ea"/>
          <a:cs typeface="Arial" pitchFamily="34" charset="0"/>
        </a:defRPr>
      </a:lvl1pPr>
    </p:titleStyle>
    <p:bodyStyle>
      <a:lvl1pPr marL="360114" indent="-360114" algn="l" defTabSz="960303" rtl="0" eaLnBrk="1" latinLnBrk="0" hangingPunct="1">
        <a:spcBef>
          <a:spcPct val="20000"/>
        </a:spcBef>
        <a:buFont typeface="Arial"/>
        <a:buChar char="•"/>
        <a:defRPr sz="3400" kern="1200">
          <a:solidFill>
            <a:schemeClr val="tx1">
              <a:lumMod val="50000"/>
            </a:schemeClr>
          </a:solidFill>
          <a:latin typeface="Arial" pitchFamily="34" charset="0"/>
          <a:ea typeface="+mn-ea"/>
          <a:cs typeface="Arial" pitchFamily="34" charset="0"/>
        </a:defRPr>
      </a:lvl1pPr>
      <a:lvl2pPr marL="780246" indent="-300095" algn="l" defTabSz="960303" rtl="0" eaLnBrk="1" latinLnBrk="0" hangingPunct="1">
        <a:spcBef>
          <a:spcPct val="20000"/>
        </a:spcBef>
        <a:buClrTx/>
        <a:buSzPct val="75000"/>
        <a:buFont typeface="Wingdings 2" pitchFamily="18" charset="2"/>
        <a:buChar char=""/>
        <a:defRPr sz="2900" kern="1200">
          <a:solidFill>
            <a:schemeClr val="tx1">
              <a:lumMod val="50000"/>
            </a:schemeClr>
          </a:solidFill>
          <a:latin typeface="Arial" pitchFamily="34" charset="0"/>
          <a:ea typeface="+mn-ea"/>
          <a:cs typeface="Arial" pitchFamily="34" charset="0"/>
        </a:defRPr>
      </a:lvl2pPr>
      <a:lvl3pPr marL="1200379" indent="-240076" algn="l" defTabSz="960303" rtl="0" eaLnBrk="1" latinLnBrk="0" hangingPunct="1">
        <a:spcBef>
          <a:spcPct val="20000"/>
        </a:spcBef>
        <a:buFont typeface="Wingdings" pitchFamily="2" charset="2"/>
        <a:buChar char="§"/>
        <a:defRPr sz="2500" kern="1200">
          <a:solidFill>
            <a:schemeClr val="tx1">
              <a:lumMod val="50000"/>
            </a:schemeClr>
          </a:solidFill>
          <a:latin typeface="Arial" pitchFamily="34" charset="0"/>
          <a:ea typeface="+mn-ea"/>
          <a:cs typeface="Arial" pitchFamily="34" charset="0"/>
        </a:defRPr>
      </a:lvl3pPr>
      <a:lvl4pPr marL="1685532" indent="-235075" algn="l" defTabSz="960303" rtl="0" eaLnBrk="1" latinLnBrk="0" hangingPunct="1">
        <a:spcBef>
          <a:spcPct val="20000"/>
        </a:spcBef>
        <a:buFont typeface="Arial" pitchFamily="34" charset="0"/>
        <a:buChar char="•"/>
        <a:defRPr sz="2100" kern="1200">
          <a:solidFill>
            <a:schemeClr val="tx1">
              <a:lumMod val="50000"/>
            </a:schemeClr>
          </a:solidFill>
          <a:latin typeface="Arial" pitchFamily="34" charset="0"/>
          <a:ea typeface="+mn-ea"/>
          <a:cs typeface="Arial" pitchFamily="34" charset="0"/>
        </a:defRPr>
      </a:lvl4pPr>
      <a:lvl5pPr marL="2160681" indent="-240076" algn="l" defTabSz="960303" rtl="0" eaLnBrk="1" latinLnBrk="0" hangingPunct="1">
        <a:spcBef>
          <a:spcPct val="20000"/>
        </a:spcBef>
        <a:buFont typeface="Arial" pitchFamily="34" charset="0"/>
        <a:buChar char="»"/>
        <a:defRPr sz="2100" kern="1200">
          <a:solidFill>
            <a:schemeClr val="tx1">
              <a:lumMod val="50000"/>
            </a:schemeClr>
          </a:solidFill>
          <a:latin typeface="Arial" pitchFamily="34" charset="0"/>
          <a:ea typeface="+mn-ea"/>
          <a:cs typeface="Arial" pitchFamily="34" charset="0"/>
        </a:defRPr>
      </a:lvl5pPr>
      <a:lvl6pPr marL="2640833" indent="-240076" algn="l" defTabSz="960303"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20984" indent="-240076" algn="l" defTabSz="960303"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601136" indent="-240076" algn="l" defTabSz="960303"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081287" indent="-240076" algn="l" defTabSz="960303" rtl="0" eaLnBrk="1" latinLnBrk="0" hangingPunct="1">
        <a:spcBef>
          <a:spcPct val="20000"/>
        </a:spcBef>
        <a:buFont typeface="Arial" pitchFamily="34" charset="0"/>
        <a:buChar char="•"/>
        <a:defRPr sz="2100" kern="1200">
          <a:solidFill>
            <a:schemeClr val="tx1"/>
          </a:solidFill>
          <a:latin typeface="+mn-lt"/>
          <a:ea typeface="+mn-ea"/>
          <a:cs typeface="+mn-cs"/>
        </a:defRPr>
      </a:lvl9pPr>
    </p:bodyStyle>
    <p:otherStyle>
      <a:defPPr>
        <a:defRPr lang="en-US"/>
      </a:defPPr>
      <a:lvl1pPr marL="0" algn="l" defTabSz="960303" rtl="0" eaLnBrk="1" latinLnBrk="0" hangingPunct="1">
        <a:defRPr sz="1900" kern="1200">
          <a:solidFill>
            <a:schemeClr val="tx1"/>
          </a:solidFill>
          <a:latin typeface="+mn-lt"/>
          <a:ea typeface="+mn-ea"/>
          <a:cs typeface="+mn-cs"/>
        </a:defRPr>
      </a:lvl1pPr>
      <a:lvl2pPr marL="480151" algn="l" defTabSz="960303" rtl="0" eaLnBrk="1" latinLnBrk="0" hangingPunct="1">
        <a:defRPr sz="1900" kern="1200">
          <a:solidFill>
            <a:schemeClr val="tx1"/>
          </a:solidFill>
          <a:latin typeface="+mn-lt"/>
          <a:ea typeface="+mn-ea"/>
          <a:cs typeface="+mn-cs"/>
        </a:defRPr>
      </a:lvl2pPr>
      <a:lvl3pPr marL="960303" algn="l" defTabSz="960303" rtl="0" eaLnBrk="1" latinLnBrk="0" hangingPunct="1">
        <a:defRPr sz="1900" kern="1200">
          <a:solidFill>
            <a:schemeClr val="tx1"/>
          </a:solidFill>
          <a:latin typeface="+mn-lt"/>
          <a:ea typeface="+mn-ea"/>
          <a:cs typeface="+mn-cs"/>
        </a:defRPr>
      </a:lvl3pPr>
      <a:lvl4pPr marL="1440454" algn="l" defTabSz="960303" rtl="0" eaLnBrk="1" latinLnBrk="0" hangingPunct="1">
        <a:defRPr sz="1900" kern="1200">
          <a:solidFill>
            <a:schemeClr val="tx1"/>
          </a:solidFill>
          <a:latin typeface="+mn-lt"/>
          <a:ea typeface="+mn-ea"/>
          <a:cs typeface="+mn-cs"/>
        </a:defRPr>
      </a:lvl4pPr>
      <a:lvl5pPr marL="1920606" algn="l" defTabSz="960303" rtl="0" eaLnBrk="1" latinLnBrk="0" hangingPunct="1">
        <a:defRPr sz="1900" kern="1200">
          <a:solidFill>
            <a:schemeClr val="tx1"/>
          </a:solidFill>
          <a:latin typeface="+mn-lt"/>
          <a:ea typeface="+mn-ea"/>
          <a:cs typeface="+mn-cs"/>
        </a:defRPr>
      </a:lvl5pPr>
      <a:lvl6pPr marL="2400757" algn="l" defTabSz="960303" rtl="0" eaLnBrk="1" latinLnBrk="0" hangingPunct="1">
        <a:defRPr sz="1900" kern="1200">
          <a:solidFill>
            <a:schemeClr val="tx1"/>
          </a:solidFill>
          <a:latin typeface="+mn-lt"/>
          <a:ea typeface="+mn-ea"/>
          <a:cs typeface="+mn-cs"/>
        </a:defRPr>
      </a:lvl6pPr>
      <a:lvl7pPr marL="2880909" algn="l" defTabSz="960303" rtl="0" eaLnBrk="1" latinLnBrk="0" hangingPunct="1">
        <a:defRPr sz="1900" kern="1200">
          <a:solidFill>
            <a:schemeClr val="tx1"/>
          </a:solidFill>
          <a:latin typeface="+mn-lt"/>
          <a:ea typeface="+mn-ea"/>
          <a:cs typeface="+mn-cs"/>
        </a:defRPr>
      </a:lvl7pPr>
      <a:lvl8pPr marL="3361060" algn="l" defTabSz="960303" rtl="0" eaLnBrk="1" latinLnBrk="0" hangingPunct="1">
        <a:defRPr sz="1900" kern="1200">
          <a:solidFill>
            <a:schemeClr val="tx1"/>
          </a:solidFill>
          <a:latin typeface="+mn-lt"/>
          <a:ea typeface="+mn-ea"/>
          <a:cs typeface="+mn-cs"/>
        </a:defRPr>
      </a:lvl8pPr>
      <a:lvl9pPr marL="3841212" algn="l" defTabSz="960303"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3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55.png"/></Relationships>
</file>

<file path=ppt/slides/_rels/slide3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918369" y="1117019"/>
            <a:ext cx="11049000" cy="2562012"/>
          </a:xfrm>
          <a:prstGeom prst="rect">
            <a:avLst/>
          </a:prstGeom>
        </p:spPr>
        <p:txBody>
          <a:bodyPr/>
          <a:lstStyle/>
          <a:p>
            <a:pPr>
              <a:lnSpc>
                <a:spcPct val="300000"/>
              </a:lnSpc>
            </a:pPr>
            <a:r>
              <a:rPr lang="en-US" sz="4800" b="1" dirty="0" smtClean="0"/>
              <a:t>Digital </a:t>
            </a:r>
            <a:r>
              <a:rPr lang="en-US" sz="4800" b="1" dirty="0"/>
              <a:t>Control in </a:t>
            </a:r>
            <a:r>
              <a:rPr lang="en-US" sz="4800" b="1" dirty="0" smtClean="0"/>
              <a:t>Power Electronics</a:t>
            </a:r>
            <a:endParaRPr lang="en-US" sz="4800" b="1" dirty="0"/>
          </a:p>
        </p:txBody>
      </p:sp>
      <p:sp>
        <p:nvSpPr>
          <p:cNvPr id="8" name="Subtitle 7"/>
          <p:cNvSpPr>
            <a:spLocks noGrp="1"/>
          </p:cNvSpPr>
          <p:nvPr>
            <p:ph type="subTitle" idx="4294967295"/>
          </p:nvPr>
        </p:nvSpPr>
        <p:spPr>
          <a:xfrm>
            <a:off x="3082449" y="4102723"/>
            <a:ext cx="6720840" cy="2161699"/>
          </a:xfrm>
          <a:prstGeom prst="rect">
            <a:avLst/>
          </a:prstGeom>
        </p:spPr>
        <p:txBody>
          <a:bodyPr>
            <a:normAutofit/>
          </a:bodyPr>
          <a:lstStyle/>
          <a:p>
            <a:pPr marL="0" indent="0" algn="ctr">
              <a:buNone/>
            </a:pPr>
            <a:r>
              <a:rPr lang="zh-CN" altLang="en-US" sz="2800" b="1" dirty="0">
                <a:solidFill>
                  <a:srgbClr val="002060"/>
                </a:solidFill>
                <a:latin typeface="Times" pitchFamily="18" charset="0"/>
                <a:ea typeface="方正姚体" pitchFamily="2" charset="-122"/>
                <a:cs typeface="Times" pitchFamily="18" charset="0"/>
              </a:rPr>
              <a:t>杭丽君</a:t>
            </a:r>
          </a:p>
          <a:p>
            <a:pPr marL="0" indent="0" algn="ctr">
              <a:buNone/>
            </a:pPr>
            <a:r>
              <a:rPr lang="en-US" altLang="zh-CN" sz="2800" b="1" dirty="0">
                <a:solidFill>
                  <a:srgbClr val="002060"/>
                </a:solidFill>
                <a:latin typeface="Times" pitchFamily="18" charset="0"/>
                <a:ea typeface="方正姚体" pitchFamily="2" charset="-122"/>
                <a:cs typeface="Times" pitchFamily="18" charset="0"/>
              </a:rPr>
              <a:t>ljhang@hdu.edu.cn</a:t>
            </a:r>
          </a:p>
          <a:p>
            <a:pPr marL="0" indent="0" algn="ctr">
              <a:buNone/>
            </a:pPr>
            <a:r>
              <a:rPr lang="en-US" altLang="zh-CN" sz="2800" b="1" dirty="0">
                <a:solidFill>
                  <a:srgbClr val="002060"/>
                </a:solidFill>
                <a:latin typeface="Times" pitchFamily="18" charset="0"/>
                <a:ea typeface="方正姚体" pitchFamily="2" charset="-122"/>
                <a:cs typeface="Times" pitchFamily="18" charset="0"/>
              </a:rPr>
              <a:t>2018/7/15</a:t>
            </a:r>
          </a:p>
        </p:txBody>
      </p:sp>
      <p:sp>
        <p:nvSpPr>
          <p:cNvPr id="7" name="Title 6"/>
          <p:cNvSpPr txBox="1">
            <a:spLocks/>
          </p:cNvSpPr>
          <p:nvPr/>
        </p:nvSpPr>
        <p:spPr>
          <a:xfrm>
            <a:off x="964089" y="1281009"/>
            <a:ext cx="10881360" cy="2562012"/>
          </a:xfrm>
          <a:prstGeom prst="rect">
            <a:avLst/>
          </a:prstGeom>
        </p:spPr>
        <p:txBody>
          <a:bodyPr vert="horz" lIns="96030" tIns="48015" rIns="96030" bIns="48015" rtlCol="0" anchor="ctr">
            <a:normAutofit/>
          </a:bodyPr>
          <a:lstStyle>
            <a:lvl1pPr algn="ctr" defTabSz="914400" rtl="0" eaLnBrk="1" latinLnBrk="0" hangingPunct="1">
              <a:spcBef>
                <a:spcPct val="0"/>
              </a:spcBef>
              <a:buNone/>
              <a:defRPr sz="3600" kern="1200">
                <a:solidFill>
                  <a:srgbClr val="007900"/>
                </a:solidFill>
                <a:latin typeface="Arial" pitchFamily="34" charset="0"/>
                <a:ea typeface="+mj-ea"/>
                <a:cs typeface="Arial" pitchFamily="34" charset="0"/>
              </a:defRPr>
            </a:lvl1pPr>
          </a:lstStyle>
          <a:p>
            <a:pPr fontAlgn="auto">
              <a:spcAft>
                <a:spcPts val="0"/>
              </a:spcAft>
            </a:pPr>
            <a:endParaRPr lang="en-US" sz="4800" b="1" dirty="0">
              <a:latin typeface="Times" pitchFamily="18" charset="0"/>
              <a:ea typeface="黑体" pitchFamily="49" charset="-122"/>
              <a:cs typeface="Times" pitchFamily="18" charset="0"/>
            </a:endParaRPr>
          </a:p>
        </p:txBody>
      </p:sp>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l="7474" r="6619"/>
          <a:stretch/>
        </p:blipFill>
        <p:spPr>
          <a:xfrm>
            <a:off x="14019" y="-871"/>
            <a:ext cx="1285350" cy="1281009"/>
          </a:xfrm>
          <a:prstGeom prst="rect">
            <a:avLst/>
          </a:prstGeom>
        </p:spPr>
      </p:pic>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86369" y="-871"/>
            <a:ext cx="912796" cy="1164431"/>
          </a:xfrm>
          <a:prstGeom prst="rect">
            <a:avLst/>
          </a:prstGeom>
        </p:spPr>
      </p:pic>
      <p:pic>
        <p:nvPicPr>
          <p:cNvPr id="11" name="Picture 1"/>
          <p:cNvPicPr>
            <a:picLocks noChangeAspect="1"/>
          </p:cNvPicPr>
          <p:nvPr/>
        </p:nvPicPr>
        <p:blipFill rotWithShape="1">
          <a:blip r:embed="rId5" cstate="print">
            <a:extLst>
              <a:ext uri="{28A0092B-C50C-407E-A947-70E740481C1C}">
                <a14:useLocalDpi xmlns:a14="http://schemas.microsoft.com/office/drawing/2010/main" val="0"/>
              </a:ext>
            </a:extLst>
          </a:blip>
          <a:srcRect l="26126"/>
          <a:stretch/>
        </p:blipFill>
        <p:spPr>
          <a:xfrm>
            <a:off x="1386455" y="295925"/>
            <a:ext cx="2362200" cy="774691"/>
          </a:xfrm>
          <a:prstGeom prst="rect">
            <a:avLst/>
          </a:prstGeom>
        </p:spPr>
      </p:pic>
      <p:sp>
        <p:nvSpPr>
          <p:cNvPr id="12" name="文本框 2"/>
          <p:cNvSpPr txBox="1"/>
          <p:nvPr/>
        </p:nvSpPr>
        <p:spPr>
          <a:xfrm>
            <a:off x="2085862" y="6524124"/>
            <a:ext cx="8637814" cy="707886"/>
          </a:xfrm>
          <a:prstGeom prst="rect">
            <a:avLst/>
          </a:prstGeom>
          <a:noFill/>
          <a:ln>
            <a:noFill/>
          </a:ln>
          <a:effectLst>
            <a:glow rad="101600">
              <a:schemeClr val="accent4">
                <a:satMod val="175000"/>
                <a:alpha val="40000"/>
              </a:schemeClr>
            </a:glow>
          </a:effectLst>
          <a:scene3d>
            <a:camera prst="perspectiveFront"/>
            <a:lightRig rig="flood" dir="t">
              <a:rot lat="0" lon="0" rev="13800000"/>
            </a:lightRig>
          </a:scene3d>
          <a:sp3d extrusionH="107950" prstMaterial="plastic">
            <a:bevelT w="82550" h="63500" prst="relaxedInset"/>
            <a:bevelB/>
          </a:sp3d>
        </p:spPr>
        <p:txBody>
          <a:bodyPr wrap="square">
            <a:spAutoFit/>
          </a:bodyPr>
          <a:lstStyle/>
          <a:p>
            <a:pPr lvl="0" algn="ctr">
              <a:defRPr/>
            </a:pPr>
            <a:r>
              <a:rPr lang="zh-CN" altLang="en-US" sz="2000" b="1" dirty="0">
                <a:solidFill>
                  <a:srgbClr val="007900"/>
                </a:solidFill>
                <a:latin typeface="华文彩云" panose="02010800040101010101" pitchFamily="2" charset="-122"/>
                <a:ea typeface="华文彩云" panose="02010800040101010101" pitchFamily="2" charset="-122"/>
              </a:rPr>
              <a:t>可再生能源及微型电力网技术实验室</a:t>
            </a:r>
            <a:endParaRPr lang="en-US" altLang="zh-CN" sz="2000" b="1" dirty="0">
              <a:solidFill>
                <a:srgbClr val="007900"/>
              </a:solidFill>
              <a:latin typeface="华文彩云" panose="02010800040101010101" pitchFamily="2" charset="-122"/>
              <a:ea typeface="华文彩云" panose="02010800040101010101" pitchFamily="2" charset="-122"/>
            </a:endParaRPr>
          </a:p>
          <a:p>
            <a:pPr algn="ctr" eaLnBrk="1" hangingPunct="1">
              <a:defRPr/>
            </a:pPr>
            <a:r>
              <a:rPr lang="en-US" altLang="zh-CN" sz="2000" b="1" i="1" dirty="0">
                <a:solidFill>
                  <a:srgbClr val="007900"/>
                </a:solidFill>
                <a:latin typeface="Times New Roman" panose="02020603050405020304" pitchFamily="18" charset="0"/>
                <a:ea typeface="华文彩云" panose="02010800040101010101" pitchFamily="2" charset="-122"/>
                <a:cs typeface="Times New Roman" panose="02020603050405020304" pitchFamily="18" charset="0"/>
              </a:rPr>
              <a:t>Regeneration energy and </a:t>
            </a:r>
            <a:r>
              <a:rPr lang="en-US" altLang="zh-CN" sz="2000" b="1" i="1" dirty="0" err="1">
                <a:solidFill>
                  <a:srgbClr val="007900"/>
                </a:solidFill>
                <a:latin typeface="Times New Roman" panose="02020603050405020304" pitchFamily="18" charset="0"/>
                <a:ea typeface="华文彩云" panose="02010800040101010101" pitchFamily="2" charset="-122"/>
                <a:cs typeface="Times New Roman" panose="02020603050405020304" pitchFamily="18" charset="0"/>
              </a:rPr>
              <a:t>microgrid</a:t>
            </a:r>
            <a:r>
              <a:rPr lang="en-US" altLang="zh-CN" sz="2000" b="1" i="1" dirty="0">
                <a:solidFill>
                  <a:srgbClr val="007900"/>
                </a:solidFill>
                <a:latin typeface="Times New Roman" panose="02020603050405020304" pitchFamily="18" charset="0"/>
                <a:ea typeface="华文彩云" panose="02010800040101010101" pitchFamily="2" charset="-122"/>
                <a:cs typeface="Times New Roman" panose="02020603050405020304" pitchFamily="18" charset="0"/>
              </a:rPr>
              <a:t> Technology Lab(REMT)</a:t>
            </a:r>
            <a:endParaRPr lang="zh-CN" altLang="en-US" sz="2000" b="1" i="1" dirty="0">
              <a:solidFill>
                <a:srgbClr val="007900"/>
              </a:solidFill>
              <a:latin typeface="Times New Roman" panose="02020603050405020304" pitchFamily="18" charset="0"/>
              <a:ea typeface="华文彩云"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34840954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924710" y="7205664"/>
            <a:ext cx="193968" cy="388055"/>
          </a:xfrm>
          <a:prstGeom prst="rect">
            <a:avLst/>
          </a:prstGeom>
          <a:noFill/>
        </p:spPr>
        <p:txBody>
          <a:bodyPr wrap="none" lIns="96030" tIns="48015" rIns="96030" bIns="48015" rtlCol="0">
            <a:spAutoFit/>
          </a:bodyPr>
          <a:lstStyle/>
          <a:p>
            <a:endParaRPr lang="en-US" dirty="0"/>
          </a:p>
        </p:txBody>
      </p:sp>
      <p:sp>
        <p:nvSpPr>
          <p:cNvPr id="4" name="灯片编号占位符 3"/>
          <p:cNvSpPr>
            <a:spLocks noGrp="1"/>
          </p:cNvSpPr>
          <p:nvPr>
            <p:ph type="sldNum" sz="quarter" idx="10"/>
          </p:nvPr>
        </p:nvSpPr>
        <p:spPr/>
        <p:txBody>
          <a:bodyPr/>
          <a:lstStyle/>
          <a:p>
            <a:fld id="{C828D3FC-A0B5-43DE-98B8-D1D2A830C5C7}" type="slidenum">
              <a:rPr lang="en-US" smtClean="0"/>
              <a:pPr/>
              <a:t>10</a:t>
            </a:fld>
            <a:endParaRPr lang="en-US" dirty="0"/>
          </a:p>
        </p:txBody>
      </p:sp>
      <p:sp>
        <p:nvSpPr>
          <p:cNvPr id="10" name="矩形 46"/>
          <p:cNvSpPr>
            <a:spLocks noChangeArrowheads="1"/>
          </p:cNvSpPr>
          <p:nvPr/>
        </p:nvSpPr>
        <p:spPr bwMode="auto">
          <a:xfrm>
            <a:off x="255489" y="172519"/>
            <a:ext cx="2974015"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a:solidFill>
                  <a:srgbClr val="007900"/>
                </a:solidFill>
              </a:rPr>
              <a:t>5.3.1 PI Controller</a:t>
            </a:r>
            <a:endParaRPr lang="zh-CN" altLang="en-US" sz="2400" b="1" dirty="0">
              <a:solidFill>
                <a:srgbClr val="007900"/>
              </a:solidFill>
              <a:latin typeface="Arial" panose="020B0604020202020204" pitchFamily="34" charset="0"/>
            </a:endParaRPr>
          </a:p>
        </p:txBody>
      </p:sp>
      <p:sp>
        <p:nvSpPr>
          <p:cNvPr id="11" name="矩形 10"/>
          <p:cNvSpPr/>
          <p:nvPr/>
        </p:nvSpPr>
        <p:spPr>
          <a:xfrm>
            <a:off x="3969" y="114004"/>
            <a:ext cx="269776" cy="578693"/>
          </a:xfrm>
          <a:prstGeom prst="rect">
            <a:avLst/>
          </a:prstGeom>
          <a:solidFill>
            <a:srgbClr val="007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900"/>
              </a:solidFill>
            </a:endParaRPr>
          </a:p>
        </p:txBody>
      </p:sp>
      <p:pic>
        <p:nvPicPr>
          <p:cNvPr id="2" name="图片 1"/>
          <p:cNvPicPr>
            <a:picLocks noChangeAspect="1"/>
          </p:cNvPicPr>
          <p:nvPr/>
        </p:nvPicPr>
        <p:blipFill>
          <a:blip r:embed="rId3"/>
          <a:stretch>
            <a:fillRect/>
          </a:stretch>
        </p:blipFill>
        <p:spPr>
          <a:xfrm>
            <a:off x="1832769" y="1926431"/>
            <a:ext cx="8843963" cy="2743200"/>
          </a:xfrm>
          <a:prstGeom prst="rect">
            <a:avLst/>
          </a:prstGeom>
        </p:spPr>
      </p:pic>
      <p:sp>
        <p:nvSpPr>
          <p:cNvPr id="3" name="矩形 2"/>
          <p:cNvSpPr/>
          <p:nvPr/>
        </p:nvSpPr>
        <p:spPr>
          <a:xfrm>
            <a:off x="994569" y="1240631"/>
            <a:ext cx="8305007" cy="400110"/>
          </a:xfrm>
          <a:prstGeom prst="rect">
            <a:avLst/>
          </a:prstGeom>
        </p:spPr>
        <p:txBody>
          <a:bodyPr wrap="square">
            <a:spAutoFit/>
          </a:bodyPr>
          <a:lstStyle/>
          <a:p>
            <a:r>
              <a:rPr lang="zh-CN" altLang="en-US" sz="2000" dirty="0">
                <a:solidFill>
                  <a:srgbClr val="FF0000"/>
                </a:solidFill>
                <a:latin typeface="微软雅黑" panose="020B0503020204020204" pitchFamily="34" charset="-122"/>
                <a:ea typeface="微软雅黑" panose="020B0503020204020204" pitchFamily="34" charset="-122"/>
              </a:rPr>
              <a:t>Block diagram of the voltage loop digital PI controller for the UPS </a:t>
            </a:r>
          </a:p>
        </p:txBody>
      </p:sp>
      <p:pic>
        <p:nvPicPr>
          <p:cNvPr id="5" name="图片 4"/>
          <p:cNvPicPr>
            <a:picLocks noChangeAspect="1"/>
          </p:cNvPicPr>
          <p:nvPr/>
        </p:nvPicPr>
        <p:blipFill>
          <a:blip r:embed="rId4"/>
          <a:stretch>
            <a:fillRect/>
          </a:stretch>
        </p:blipFill>
        <p:spPr>
          <a:xfrm>
            <a:off x="8099361" y="5459989"/>
            <a:ext cx="1810608" cy="886042"/>
          </a:xfrm>
          <a:prstGeom prst="rect">
            <a:avLst/>
          </a:prstGeom>
          <a:ln>
            <a:solidFill>
              <a:srgbClr val="92D050"/>
            </a:solidFill>
          </a:ln>
        </p:spPr>
      </p:pic>
      <p:pic>
        <p:nvPicPr>
          <p:cNvPr id="7" name="图片 6"/>
          <p:cNvPicPr>
            <a:picLocks noChangeAspect="1"/>
          </p:cNvPicPr>
          <p:nvPr/>
        </p:nvPicPr>
        <p:blipFill>
          <a:blip r:embed="rId5"/>
          <a:stretch>
            <a:fillRect/>
          </a:stretch>
        </p:blipFill>
        <p:spPr>
          <a:xfrm>
            <a:off x="1556544" y="4836850"/>
            <a:ext cx="4924425" cy="762000"/>
          </a:xfrm>
          <a:prstGeom prst="rect">
            <a:avLst/>
          </a:prstGeom>
        </p:spPr>
      </p:pic>
      <p:pic>
        <p:nvPicPr>
          <p:cNvPr id="8" name="图片 7"/>
          <p:cNvPicPr>
            <a:picLocks noChangeAspect="1"/>
          </p:cNvPicPr>
          <p:nvPr/>
        </p:nvPicPr>
        <p:blipFill>
          <a:blip r:embed="rId6"/>
          <a:stretch>
            <a:fillRect/>
          </a:stretch>
        </p:blipFill>
        <p:spPr>
          <a:xfrm>
            <a:off x="1661319" y="5812631"/>
            <a:ext cx="2686050" cy="790575"/>
          </a:xfrm>
          <a:prstGeom prst="rect">
            <a:avLst/>
          </a:prstGeom>
        </p:spPr>
      </p:pic>
    </p:spTree>
    <p:extLst>
      <p:ext uri="{BB962C8B-B14F-4D97-AF65-F5344CB8AC3E}">
        <p14:creationId xmlns:p14="http://schemas.microsoft.com/office/powerpoint/2010/main" val="268228437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924710" y="7205664"/>
            <a:ext cx="193968" cy="388055"/>
          </a:xfrm>
          <a:prstGeom prst="rect">
            <a:avLst/>
          </a:prstGeom>
          <a:noFill/>
        </p:spPr>
        <p:txBody>
          <a:bodyPr wrap="none" lIns="96030" tIns="48015" rIns="96030" bIns="48015" rtlCol="0">
            <a:spAutoFit/>
          </a:bodyPr>
          <a:lstStyle/>
          <a:p>
            <a:endParaRPr lang="en-US" dirty="0"/>
          </a:p>
        </p:txBody>
      </p:sp>
      <p:sp>
        <p:nvSpPr>
          <p:cNvPr id="4" name="灯片编号占位符 3"/>
          <p:cNvSpPr>
            <a:spLocks noGrp="1"/>
          </p:cNvSpPr>
          <p:nvPr>
            <p:ph type="sldNum" sz="quarter" idx="10"/>
          </p:nvPr>
        </p:nvSpPr>
        <p:spPr/>
        <p:txBody>
          <a:bodyPr/>
          <a:lstStyle/>
          <a:p>
            <a:fld id="{C828D3FC-A0B5-43DE-98B8-D1D2A830C5C7}" type="slidenum">
              <a:rPr lang="en-US" smtClean="0"/>
              <a:pPr/>
              <a:t>11</a:t>
            </a:fld>
            <a:endParaRPr lang="en-US" dirty="0"/>
          </a:p>
        </p:txBody>
      </p:sp>
      <p:sp>
        <p:nvSpPr>
          <p:cNvPr id="10" name="矩形 46"/>
          <p:cNvSpPr>
            <a:spLocks noChangeArrowheads="1"/>
          </p:cNvSpPr>
          <p:nvPr/>
        </p:nvSpPr>
        <p:spPr bwMode="auto">
          <a:xfrm>
            <a:off x="255489" y="172519"/>
            <a:ext cx="2974015"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a:solidFill>
                  <a:srgbClr val="007900"/>
                </a:solidFill>
              </a:rPr>
              <a:t>5.3.1 PI Controller</a:t>
            </a:r>
            <a:endParaRPr lang="zh-CN" altLang="en-US" sz="2400" b="1" dirty="0">
              <a:solidFill>
                <a:srgbClr val="007900"/>
              </a:solidFill>
              <a:latin typeface="Arial" panose="020B0604020202020204" pitchFamily="34" charset="0"/>
            </a:endParaRPr>
          </a:p>
        </p:txBody>
      </p:sp>
      <p:sp>
        <p:nvSpPr>
          <p:cNvPr id="11" name="矩形 10"/>
          <p:cNvSpPr/>
          <p:nvPr/>
        </p:nvSpPr>
        <p:spPr>
          <a:xfrm>
            <a:off x="3969" y="114004"/>
            <a:ext cx="269776" cy="578693"/>
          </a:xfrm>
          <a:prstGeom prst="rect">
            <a:avLst/>
          </a:prstGeom>
          <a:solidFill>
            <a:srgbClr val="007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900"/>
              </a:solidFill>
            </a:endParaRPr>
          </a:p>
        </p:txBody>
      </p:sp>
      <p:pic>
        <p:nvPicPr>
          <p:cNvPr id="2" name="图片 1"/>
          <p:cNvPicPr>
            <a:picLocks noChangeAspect="1"/>
          </p:cNvPicPr>
          <p:nvPr/>
        </p:nvPicPr>
        <p:blipFill>
          <a:blip r:embed="rId3"/>
          <a:stretch>
            <a:fillRect/>
          </a:stretch>
        </p:blipFill>
        <p:spPr>
          <a:xfrm>
            <a:off x="1070769" y="1164431"/>
            <a:ext cx="10438395" cy="3886200"/>
          </a:xfrm>
          <a:prstGeom prst="rect">
            <a:avLst/>
          </a:prstGeom>
        </p:spPr>
      </p:pic>
      <p:sp>
        <p:nvSpPr>
          <p:cNvPr id="3" name="矩形 2"/>
          <p:cNvSpPr/>
          <p:nvPr/>
        </p:nvSpPr>
        <p:spPr>
          <a:xfrm>
            <a:off x="2210811" y="5431631"/>
            <a:ext cx="9398094" cy="923330"/>
          </a:xfrm>
          <a:prstGeom prst="rect">
            <a:avLst/>
          </a:prstGeom>
        </p:spPr>
        <p:txBody>
          <a:bodyPr wrap="square">
            <a:spAutoFit/>
          </a:bodyPr>
          <a:lstStyle/>
          <a:p>
            <a:r>
              <a:rPr lang="zh-CN" altLang="en-US" dirty="0" smtClean="0">
                <a:latin typeface="微软雅黑" panose="020B0503020204020204" pitchFamily="34" charset="-122"/>
                <a:ea typeface="微软雅黑" panose="020B0503020204020204" pitchFamily="34" charset="-122"/>
              </a:rPr>
              <a:t>Dynamic response of the digital PI voltage controller: </a:t>
            </a:r>
            <a:endParaRPr lang="en-US" altLang="zh-CN" dirty="0" smtClean="0">
              <a:latin typeface="微软雅黑" panose="020B0503020204020204" pitchFamily="34" charset="-122"/>
              <a:ea typeface="微软雅黑" panose="020B0503020204020204" pitchFamily="34" charset="-122"/>
            </a:endParaRPr>
          </a:p>
          <a:p>
            <a:r>
              <a:rPr lang="zh-CN" altLang="en-US" dirty="0" smtClean="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a)</a:t>
            </a:r>
            <a:r>
              <a:rPr lang="zh-CN" altLang="en-US" dirty="0" smtClean="0">
                <a:latin typeface="微软雅黑" panose="020B0503020204020204" pitchFamily="34" charset="-122"/>
                <a:ea typeface="微软雅黑" panose="020B0503020204020204" pitchFamily="34" charset="-122"/>
              </a:rPr>
              <a:t>response to a step load disconnection</a:t>
            </a:r>
            <a:r>
              <a:rPr lang="zh-CN" altLang="en-US" dirty="0">
                <a:latin typeface="微软雅黑" panose="020B0503020204020204" pitchFamily="34" charset="-122"/>
                <a:ea typeface="微软雅黑" panose="020B0503020204020204" pitchFamily="34" charset="-122"/>
              </a:rPr>
              <a:t>: the load current instantaneously reduces from about 9.1 A RMS to 0; </a:t>
            </a:r>
            <a:r>
              <a:rPr lang="zh-CN" altLang="en-US" dirty="0" smtClean="0">
                <a:latin typeface="微软雅黑" panose="020B0503020204020204" pitchFamily="34" charset="-122"/>
                <a:ea typeface="微软雅黑" panose="020B0503020204020204" pitchFamily="34" charset="-122"/>
              </a:rPr>
              <a:t>       </a:t>
            </a:r>
            <a:r>
              <a:rPr lang="zh-CN" altLang="en-US" dirty="0" smtClean="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 details of the previous figure.</a:t>
            </a:r>
          </a:p>
        </p:txBody>
      </p:sp>
    </p:spTree>
    <p:extLst>
      <p:ext uri="{BB962C8B-B14F-4D97-AF65-F5344CB8AC3E}">
        <p14:creationId xmlns:p14="http://schemas.microsoft.com/office/powerpoint/2010/main" val="292634115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924710" y="7205664"/>
            <a:ext cx="193968" cy="388055"/>
          </a:xfrm>
          <a:prstGeom prst="rect">
            <a:avLst/>
          </a:prstGeom>
          <a:noFill/>
        </p:spPr>
        <p:txBody>
          <a:bodyPr wrap="none" lIns="96030" tIns="48015" rIns="96030" bIns="48015" rtlCol="0">
            <a:spAutoFit/>
          </a:bodyPr>
          <a:lstStyle/>
          <a:p>
            <a:endParaRPr lang="en-US" dirty="0"/>
          </a:p>
        </p:txBody>
      </p:sp>
      <p:sp>
        <p:nvSpPr>
          <p:cNvPr id="4" name="灯片编号占位符 3"/>
          <p:cNvSpPr>
            <a:spLocks noGrp="1"/>
          </p:cNvSpPr>
          <p:nvPr>
            <p:ph type="sldNum" sz="quarter" idx="10"/>
          </p:nvPr>
        </p:nvSpPr>
        <p:spPr/>
        <p:txBody>
          <a:bodyPr/>
          <a:lstStyle/>
          <a:p>
            <a:fld id="{C828D3FC-A0B5-43DE-98B8-D1D2A830C5C7}" type="slidenum">
              <a:rPr lang="en-US" smtClean="0"/>
              <a:pPr/>
              <a:t>12</a:t>
            </a:fld>
            <a:endParaRPr lang="en-US" dirty="0"/>
          </a:p>
        </p:txBody>
      </p:sp>
      <p:sp>
        <p:nvSpPr>
          <p:cNvPr id="10" name="矩形 46"/>
          <p:cNvSpPr>
            <a:spLocks noChangeArrowheads="1"/>
          </p:cNvSpPr>
          <p:nvPr/>
        </p:nvSpPr>
        <p:spPr bwMode="auto">
          <a:xfrm>
            <a:off x="255489" y="172519"/>
            <a:ext cx="2974015"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a:solidFill>
                  <a:srgbClr val="007900"/>
                </a:solidFill>
              </a:rPr>
              <a:t>5.3.1 PI Controller</a:t>
            </a:r>
            <a:endParaRPr lang="zh-CN" altLang="en-US" sz="2400" b="1" dirty="0">
              <a:solidFill>
                <a:srgbClr val="007900"/>
              </a:solidFill>
              <a:latin typeface="Arial" panose="020B0604020202020204" pitchFamily="34" charset="0"/>
            </a:endParaRPr>
          </a:p>
        </p:txBody>
      </p:sp>
      <p:sp>
        <p:nvSpPr>
          <p:cNvPr id="11" name="矩形 10"/>
          <p:cNvSpPr/>
          <p:nvPr/>
        </p:nvSpPr>
        <p:spPr>
          <a:xfrm>
            <a:off x="3969" y="114004"/>
            <a:ext cx="269776" cy="578693"/>
          </a:xfrm>
          <a:prstGeom prst="rect">
            <a:avLst/>
          </a:prstGeom>
          <a:solidFill>
            <a:srgbClr val="007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900"/>
              </a:solidFill>
            </a:endParaRPr>
          </a:p>
        </p:txBody>
      </p:sp>
      <p:sp>
        <p:nvSpPr>
          <p:cNvPr id="2" name="矩形 1"/>
          <p:cNvSpPr/>
          <p:nvPr/>
        </p:nvSpPr>
        <p:spPr>
          <a:xfrm>
            <a:off x="918369" y="1316831"/>
            <a:ext cx="11353800" cy="4401205"/>
          </a:xfrm>
          <a:prstGeom prst="rect">
            <a:avLst/>
          </a:prstGeom>
        </p:spPr>
        <p:txBody>
          <a:bodyPr wrap="square">
            <a:spAutoFit/>
          </a:bodyPr>
          <a:lstStyle/>
          <a:p>
            <a:r>
              <a:rPr lang="en-US" altLang="zh-CN" sz="2000" dirty="0">
                <a:latin typeface="微软雅黑" panose="020B0503020204020204" pitchFamily="34" charset="-122"/>
                <a:ea typeface="微软雅黑" panose="020B0503020204020204" pitchFamily="34" charset="-122"/>
              </a:rPr>
              <a:t>T</a:t>
            </a:r>
            <a:r>
              <a:rPr lang="zh-CN" altLang="en-US" sz="2000" dirty="0" smtClean="0">
                <a:latin typeface="微软雅黑" panose="020B0503020204020204" pitchFamily="34" charset="-122"/>
                <a:ea typeface="微软雅黑" panose="020B0503020204020204" pitchFamily="34" charset="-122"/>
              </a:rPr>
              <a:t>he steady</a:t>
            </a:r>
            <a:r>
              <a:rPr lang="zh-CN" altLang="en-US" sz="2000" dirty="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state reference tracking capabilities of the voltage controller are pretty </a:t>
            </a:r>
            <a:r>
              <a:rPr lang="zh-CN" altLang="en-US" sz="2000" dirty="0">
                <a:latin typeface="微软雅黑" panose="020B0503020204020204" pitchFamily="34" charset="-122"/>
                <a:ea typeface="微软雅黑" panose="020B0503020204020204" pitchFamily="34" charset="-122"/>
              </a:rPr>
              <a:t>fair. A steady-state sinusoidal tracking error is recognizable, that, as in the current </a:t>
            </a:r>
            <a:r>
              <a:rPr lang="zh-CN" altLang="en-US" sz="2000" dirty="0" smtClean="0">
                <a:latin typeface="微软雅黑" panose="020B0503020204020204" pitchFamily="34" charset="-122"/>
                <a:ea typeface="微软雅黑" panose="020B0503020204020204" pitchFamily="34" charset="-122"/>
              </a:rPr>
              <a:t>loop case</a:t>
            </a:r>
            <a:r>
              <a:rPr lang="zh-CN" altLang="en-US" sz="2000" dirty="0">
                <a:latin typeface="微软雅黑" panose="020B0503020204020204" pitchFamily="34" charset="-122"/>
                <a:ea typeface="微软雅黑" panose="020B0503020204020204" pitchFamily="34" charset="-122"/>
              </a:rPr>
              <a:t>, is due to the finite amplification the PI controller offers at the reference frequency. </a:t>
            </a:r>
            <a:endParaRPr lang="en-US" altLang="zh-CN" sz="2000" dirty="0" smtClean="0">
              <a:latin typeface="微软雅黑" panose="020B0503020204020204" pitchFamily="34" charset="-122"/>
              <a:ea typeface="微软雅黑" panose="020B0503020204020204" pitchFamily="34" charset="-122"/>
            </a:endParaRPr>
          </a:p>
          <a:p>
            <a:endParaRPr lang="en-US" altLang="zh-CN" sz="20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ü"/>
            </a:pPr>
            <a:r>
              <a:rPr lang="zh-CN" altLang="en-US" sz="2000" dirty="0" smtClean="0">
                <a:solidFill>
                  <a:srgbClr val="FF0000"/>
                </a:solidFill>
                <a:latin typeface="微软雅黑" panose="020B0503020204020204" pitchFamily="34" charset="-122"/>
                <a:ea typeface="微软雅黑" panose="020B0503020204020204" pitchFamily="34" charset="-122"/>
              </a:rPr>
              <a:t>modifying </a:t>
            </a:r>
            <a:r>
              <a:rPr lang="zh-CN" altLang="en-US" sz="2000" dirty="0">
                <a:solidFill>
                  <a:srgbClr val="FF0000"/>
                </a:solidFill>
                <a:latin typeface="微软雅黑" panose="020B0503020204020204" pitchFamily="34" charset="-122"/>
                <a:ea typeface="微软雅黑" panose="020B0503020204020204" pitchFamily="34" charset="-122"/>
              </a:rPr>
              <a:t>the controller </a:t>
            </a:r>
            <a:r>
              <a:rPr lang="zh-CN" altLang="en-US" sz="2000" dirty="0" smtClean="0">
                <a:solidFill>
                  <a:srgbClr val="FF0000"/>
                </a:solidFill>
                <a:latin typeface="微软雅黑" panose="020B0503020204020204" pitchFamily="34" charset="-122"/>
                <a:ea typeface="微软雅黑" panose="020B0503020204020204" pitchFamily="34" charset="-122"/>
              </a:rPr>
              <a:t>structure </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as </a:t>
            </a:r>
            <a:r>
              <a:rPr lang="zh-CN" altLang="en-US" sz="2000" dirty="0">
                <a:latin typeface="微软雅黑" panose="020B0503020204020204" pitchFamily="34" charset="-122"/>
                <a:ea typeface="微软雅黑" panose="020B0503020204020204" pitchFamily="34" charset="-122"/>
              </a:rPr>
              <a:t>will be explained in Section 5.</a:t>
            </a:r>
            <a:r>
              <a:rPr lang="zh-CN" altLang="en-US" sz="2000" dirty="0" smtClean="0">
                <a:latin typeface="微软雅黑" panose="020B0503020204020204" pitchFamily="34" charset="-122"/>
                <a:ea typeface="微软雅黑" panose="020B0503020204020204" pitchFamily="34" charset="-122"/>
              </a:rPr>
              <a:t>4</a:t>
            </a:r>
            <a:r>
              <a:rPr lang="en-US" altLang="zh-CN"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ü"/>
            </a:pPr>
            <a:r>
              <a:rPr lang="zh-CN" altLang="en-US" sz="2000" dirty="0" smtClean="0">
                <a:solidFill>
                  <a:srgbClr val="FF0000"/>
                </a:solidFill>
                <a:latin typeface="微软雅黑" panose="020B0503020204020204" pitchFamily="34" charset="-122"/>
                <a:ea typeface="微软雅黑" panose="020B0503020204020204" pitchFamily="34" charset="-122"/>
              </a:rPr>
              <a:t>adding </a:t>
            </a:r>
            <a:r>
              <a:rPr lang="zh-CN" altLang="en-US" sz="2000" dirty="0">
                <a:solidFill>
                  <a:srgbClr val="FF0000"/>
                </a:solidFill>
                <a:latin typeface="微软雅黑" panose="020B0503020204020204" pitchFamily="34" charset="-122"/>
                <a:ea typeface="微软雅黑" panose="020B0503020204020204" pitchFamily="34" charset="-122"/>
              </a:rPr>
              <a:t>some form of feed-forward compensation</a:t>
            </a:r>
            <a:r>
              <a:rPr lang="zh-CN" altLang="en-US" sz="2000" dirty="0">
                <a:latin typeface="微软雅黑" panose="020B0503020204020204" pitchFamily="34" charset="-122"/>
                <a:ea typeface="微软雅黑" panose="020B0503020204020204" pitchFamily="34" charset="-122"/>
              </a:rPr>
              <a:t>, e.g., of the capacitive component </a:t>
            </a:r>
            <a:r>
              <a:rPr lang="zh-CN" altLang="en-US" sz="2000" dirty="0" smtClean="0">
                <a:latin typeface="微软雅黑" panose="020B0503020204020204" pitchFamily="34" charset="-122"/>
                <a:ea typeface="微软雅黑" panose="020B0503020204020204" pitchFamily="34" charset="-122"/>
              </a:rPr>
              <a:t>of the </a:t>
            </a:r>
            <a:r>
              <a:rPr lang="zh-CN" altLang="en-US" sz="2000" dirty="0">
                <a:latin typeface="微软雅黑" panose="020B0503020204020204" pitchFamily="34" charset="-122"/>
                <a:ea typeface="微软雅黑" panose="020B0503020204020204" pitchFamily="34" charset="-122"/>
              </a:rPr>
              <a:t>inverter output current</a:t>
            </a:r>
            <a:r>
              <a:rPr lang="zh-CN" altLang="en-US" sz="2000" dirty="0" smtClean="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endParaRPr lang="en-US" altLang="zh-CN" sz="2000" dirty="0" smtClean="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en-US" altLang="zh-CN" sz="2000" dirty="0" smtClean="0">
                <a:latin typeface="微软雅黑" panose="020B0503020204020204" pitchFamily="34" charset="-122"/>
                <a:ea typeface="微软雅黑" panose="020B0503020204020204" pitchFamily="34" charset="-122"/>
              </a:rPr>
              <a:t>The behavior illustrated by Fig in the last page can be considered a consequence of the regulator properties, not influenced by </a:t>
            </a:r>
            <a:r>
              <a:rPr lang="en-US" altLang="zh-CN" sz="2000" dirty="0">
                <a:latin typeface="微软雅黑" panose="020B0503020204020204" pitchFamily="34" charset="-122"/>
                <a:ea typeface="微软雅黑" panose="020B0503020204020204" pitchFamily="34" charset="-122"/>
              </a:rPr>
              <a:t>saturation effects or other system nonlinearities. The regulation bandwidth determines </a:t>
            </a:r>
            <a:r>
              <a:rPr lang="en-US" altLang="zh-CN" sz="2000" dirty="0" smtClean="0">
                <a:latin typeface="微软雅黑" panose="020B0503020204020204" pitchFamily="34" charset="-122"/>
                <a:ea typeface="微软雅黑" panose="020B0503020204020204" pitchFamily="34" charset="-122"/>
              </a:rPr>
              <a:t>the significant </a:t>
            </a:r>
            <a:r>
              <a:rPr lang="en-US" altLang="zh-CN" sz="2000" dirty="0">
                <a:latin typeface="微软雅黑" panose="020B0503020204020204" pitchFamily="34" charset="-122"/>
                <a:ea typeface="微软雅黑" panose="020B0503020204020204" pitchFamily="34" charset="-122"/>
              </a:rPr>
              <a:t>voltage error peak at the instant of the load step change. This is recovered in </a:t>
            </a:r>
            <a:r>
              <a:rPr lang="en-US" altLang="zh-CN" sz="2000" dirty="0" smtClean="0">
                <a:latin typeface="微软雅黑" panose="020B0503020204020204" pitchFamily="34" charset="-122"/>
                <a:ea typeface="微软雅黑" panose="020B0503020204020204" pitchFamily="34" charset="-122"/>
              </a:rPr>
              <a:t>a relatively </a:t>
            </a:r>
            <a:r>
              <a:rPr lang="en-US" altLang="zh-CN" sz="2000" dirty="0">
                <a:latin typeface="微软雅黑" panose="020B0503020204020204" pitchFamily="34" charset="-122"/>
                <a:ea typeface="微软雅黑" panose="020B0503020204020204" pitchFamily="34" charset="-122"/>
              </a:rPr>
              <a:t>small fraction of the reference period, with adequate damping, i.e., without </a:t>
            </a:r>
            <a:r>
              <a:rPr lang="en-US" altLang="zh-CN" sz="2000" dirty="0" smtClean="0">
                <a:latin typeface="微软雅黑" panose="020B0503020204020204" pitchFamily="34" charset="-122"/>
                <a:ea typeface="微软雅黑" panose="020B0503020204020204" pitchFamily="34" charset="-122"/>
              </a:rPr>
              <a:t>ringing or </a:t>
            </a:r>
            <a:r>
              <a:rPr lang="en-US" altLang="zh-CN" sz="2000" dirty="0">
                <a:latin typeface="微软雅黑" panose="020B0503020204020204" pitchFamily="34" charset="-122"/>
                <a:ea typeface="微软雅黑" panose="020B0503020204020204" pitchFamily="34" charset="-122"/>
              </a:rPr>
              <a:t>persistent oscillations.</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4611696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924710" y="7205664"/>
            <a:ext cx="193968" cy="388055"/>
          </a:xfrm>
          <a:prstGeom prst="rect">
            <a:avLst/>
          </a:prstGeom>
          <a:noFill/>
        </p:spPr>
        <p:txBody>
          <a:bodyPr wrap="none" lIns="96030" tIns="48015" rIns="96030" bIns="48015" rtlCol="0">
            <a:spAutoFit/>
          </a:bodyPr>
          <a:lstStyle/>
          <a:p>
            <a:endParaRPr lang="en-US" dirty="0"/>
          </a:p>
        </p:txBody>
      </p:sp>
      <p:sp>
        <p:nvSpPr>
          <p:cNvPr id="4" name="灯片编号占位符 3"/>
          <p:cNvSpPr>
            <a:spLocks noGrp="1"/>
          </p:cNvSpPr>
          <p:nvPr>
            <p:ph type="sldNum" sz="quarter" idx="10"/>
          </p:nvPr>
        </p:nvSpPr>
        <p:spPr/>
        <p:txBody>
          <a:bodyPr/>
          <a:lstStyle/>
          <a:p>
            <a:fld id="{C828D3FC-A0B5-43DE-98B8-D1D2A830C5C7}" type="slidenum">
              <a:rPr lang="en-US" smtClean="0"/>
              <a:pPr/>
              <a:t>13</a:t>
            </a:fld>
            <a:endParaRPr lang="en-US" dirty="0"/>
          </a:p>
        </p:txBody>
      </p:sp>
      <p:sp>
        <p:nvSpPr>
          <p:cNvPr id="10" name="矩形 46"/>
          <p:cNvSpPr>
            <a:spLocks noChangeArrowheads="1"/>
          </p:cNvSpPr>
          <p:nvPr/>
        </p:nvSpPr>
        <p:spPr bwMode="auto">
          <a:xfrm>
            <a:off x="255489" y="172519"/>
            <a:ext cx="487036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a:solidFill>
                  <a:srgbClr val="007900"/>
                </a:solidFill>
              </a:rPr>
              <a:t>5.3.2 The Predictive </a:t>
            </a:r>
            <a:r>
              <a:rPr lang="en-US" altLang="zh-CN" sz="2400" b="1" dirty="0" smtClean="0">
                <a:solidFill>
                  <a:srgbClr val="007900"/>
                </a:solidFill>
              </a:rPr>
              <a:t>Controller</a:t>
            </a:r>
            <a:endParaRPr lang="zh-CN" altLang="en-US" sz="2400" b="1" dirty="0">
              <a:solidFill>
                <a:srgbClr val="007900"/>
              </a:solidFill>
              <a:latin typeface="Arial" panose="020B0604020202020204" pitchFamily="34" charset="0"/>
            </a:endParaRPr>
          </a:p>
        </p:txBody>
      </p:sp>
      <p:sp>
        <p:nvSpPr>
          <p:cNvPr id="11" name="矩形 10"/>
          <p:cNvSpPr/>
          <p:nvPr/>
        </p:nvSpPr>
        <p:spPr>
          <a:xfrm>
            <a:off x="3969" y="114004"/>
            <a:ext cx="269776" cy="578693"/>
          </a:xfrm>
          <a:prstGeom prst="rect">
            <a:avLst/>
          </a:prstGeom>
          <a:solidFill>
            <a:srgbClr val="007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900"/>
              </a:solidFill>
            </a:endParaRPr>
          </a:p>
        </p:txBody>
      </p:sp>
      <p:sp>
        <p:nvSpPr>
          <p:cNvPr id="2" name="矩形 1"/>
          <p:cNvSpPr/>
          <p:nvPr/>
        </p:nvSpPr>
        <p:spPr>
          <a:xfrm>
            <a:off x="1200310" y="1514415"/>
            <a:ext cx="9448800" cy="1631216"/>
          </a:xfrm>
          <a:prstGeom prst="rect">
            <a:avLst/>
          </a:prstGeom>
          <a:ln>
            <a:solidFill>
              <a:srgbClr val="92D050"/>
            </a:solidFill>
          </a:ln>
        </p:spPr>
        <p:txBody>
          <a:bodyPr wrap="square">
            <a:spAutoFit/>
          </a:bodyPr>
          <a:lstStyle/>
          <a:p>
            <a:r>
              <a:rPr lang="en-US" altLang="zh-CN" sz="2000" dirty="0" smtClean="0">
                <a:latin typeface="微软雅黑" panose="020B0503020204020204" pitchFamily="34" charset="-122"/>
                <a:ea typeface="微软雅黑" panose="020B0503020204020204" pitchFamily="34" charset="-122"/>
              </a:rPr>
              <a:t>I</a:t>
            </a:r>
            <a:r>
              <a:rPr lang="zh-CN" altLang="en-US" sz="2000" dirty="0" smtClean="0">
                <a:latin typeface="微软雅黑" panose="020B0503020204020204" pitchFamily="34" charset="-122"/>
                <a:ea typeface="微软雅黑" panose="020B0503020204020204" pitchFamily="34" charset="-122"/>
              </a:rPr>
              <a:t>t is indeed possible to implement a predictive controller for </a:t>
            </a:r>
            <a:r>
              <a:rPr lang="zh-CN" altLang="en-US" sz="2000" dirty="0">
                <a:latin typeface="微软雅黑" panose="020B0503020204020204" pitchFamily="34" charset="-122"/>
                <a:ea typeface="微软雅黑" panose="020B0503020204020204" pitchFamily="34" charset="-122"/>
              </a:rPr>
              <a:t>the voltage control loop and get again a very fast dynamic performance. Following </a:t>
            </a:r>
            <a:r>
              <a:rPr lang="zh-CN" altLang="en-US" sz="2000" dirty="0" smtClean="0">
                <a:latin typeface="微软雅黑" panose="020B0503020204020204" pitchFamily="34" charset="-122"/>
                <a:ea typeface="微软雅黑" panose="020B0503020204020204" pitchFamily="34" charset="-122"/>
              </a:rPr>
              <a:t>this approach</a:t>
            </a:r>
            <a:r>
              <a:rPr lang="zh-CN" altLang="en-US" sz="2000" dirty="0">
                <a:latin typeface="微软雅黑" panose="020B0503020204020204" pitchFamily="34" charset="-122"/>
                <a:ea typeface="微软雅黑" panose="020B0503020204020204" pitchFamily="34" charset="-122"/>
              </a:rPr>
              <a:t>, it is possible to set up a multiloop controller based on decoupled current and </a:t>
            </a:r>
            <a:r>
              <a:rPr lang="zh-CN" altLang="en-US" sz="2000" dirty="0" smtClean="0">
                <a:latin typeface="微软雅黑" panose="020B0503020204020204" pitchFamily="34" charset="-122"/>
                <a:ea typeface="微软雅黑" panose="020B0503020204020204" pitchFamily="34" charset="-122"/>
              </a:rPr>
              <a:t>voltage predictive </a:t>
            </a:r>
            <a:r>
              <a:rPr lang="zh-CN" altLang="en-US" sz="2000" dirty="0">
                <a:latin typeface="微软雅黑" panose="020B0503020204020204" pitchFamily="34" charset="-122"/>
                <a:ea typeface="微软雅黑" panose="020B0503020204020204" pitchFamily="34" charset="-122"/>
              </a:rPr>
              <a:t>regulators, whose dynamic response delay turns out to be equal to four </a:t>
            </a:r>
            <a:r>
              <a:rPr lang="zh-CN" altLang="en-US" sz="2000" dirty="0" smtClean="0">
                <a:latin typeface="微软雅黑" panose="020B0503020204020204" pitchFamily="34" charset="-122"/>
                <a:ea typeface="微软雅黑" panose="020B0503020204020204" pitchFamily="34" charset="-122"/>
              </a:rPr>
              <a:t>modulation periods</a:t>
            </a:r>
            <a:r>
              <a:rPr lang="zh-CN" altLang="en-US" sz="2000" dirty="0">
                <a:latin typeface="微软雅黑" panose="020B0503020204020204" pitchFamily="34" charset="-122"/>
                <a:ea typeface="微软雅黑" panose="020B0503020204020204" pitchFamily="34" charset="-122"/>
              </a:rPr>
              <a:t>.</a:t>
            </a:r>
          </a:p>
        </p:txBody>
      </p:sp>
      <p:sp>
        <p:nvSpPr>
          <p:cNvPr id="3" name="矩形 2"/>
          <p:cNvSpPr/>
          <p:nvPr/>
        </p:nvSpPr>
        <p:spPr>
          <a:xfrm>
            <a:off x="1200310" y="3639086"/>
            <a:ext cx="10309608" cy="2246769"/>
          </a:xfrm>
          <a:prstGeom prst="rect">
            <a:avLst/>
          </a:prstGeom>
          <a:ln>
            <a:solidFill>
              <a:srgbClr val="92D050"/>
            </a:solidFill>
          </a:ln>
        </p:spPr>
        <p:txBody>
          <a:bodyPr wrap="square">
            <a:spAutoFit/>
          </a:bodyPr>
          <a:lstStyle/>
          <a:p>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he more direct and well-known application of dead-beat control to the converter does not actually follow the multiloop approach. In this case, the direct pole allocation and dynamic state feedback are applied to the second-order system</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A multivariable controller is consequently achieved, whose dynamic response delay is equal to three modulation periods, faster than the previously described one. However, as it almost always happens, the price to pay for the speedup is not negligible. </a:t>
            </a:r>
          </a:p>
        </p:txBody>
      </p:sp>
    </p:spTree>
    <p:extLst>
      <p:ext uri="{BB962C8B-B14F-4D97-AF65-F5344CB8AC3E}">
        <p14:creationId xmlns:p14="http://schemas.microsoft.com/office/powerpoint/2010/main" val="190477720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924710" y="7205664"/>
            <a:ext cx="193968" cy="388055"/>
          </a:xfrm>
          <a:prstGeom prst="rect">
            <a:avLst/>
          </a:prstGeom>
          <a:noFill/>
        </p:spPr>
        <p:txBody>
          <a:bodyPr wrap="none" lIns="96030" tIns="48015" rIns="96030" bIns="48015" rtlCol="0">
            <a:spAutoFit/>
          </a:bodyPr>
          <a:lstStyle/>
          <a:p>
            <a:endParaRPr lang="en-US" dirty="0"/>
          </a:p>
        </p:txBody>
      </p:sp>
      <p:sp>
        <p:nvSpPr>
          <p:cNvPr id="4" name="灯片编号占位符 3"/>
          <p:cNvSpPr>
            <a:spLocks noGrp="1"/>
          </p:cNvSpPr>
          <p:nvPr>
            <p:ph type="sldNum" sz="quarter" idx="10"/>
          </p:nvPr>
        </p:nvSpPr>
        <p:spPr/>
        <p:txBody>
          <a:bodyPr/>
          <a:lstStyle/>
          <a:p>
            <a:fld id="{C828D3FC-A0B5-43DE-98B8-D1D2A830C5C7}" type="slidenum">
              <a:rPr lang="en-US" smtClean="0"/>
              <a:pPr/>
              <a:t>14</a:t>
            </a:fld>
            <a:endParaRPr lang="en-US" dirty="0"/>
          </a:p>
        </p:txBody>
      </p:sp>
      <p:sp>
        <p:nvSpPr>
          <p:cNvPr id="10" name="矩形 46"/>
          <p:cNvSpPr>
            <a:spLocks noChangeArrowheads="1"/>
          </p:cNvSpPr>
          <p:nvPr/>
        </p:nvSpPr>
        <p:spPr bwMode="auto">
          <a:xfrm>
            <a:off x="255489" y="172519"/>
            <a:ext cx="6066080"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a:solidFill>
                  <a:srgbClr val="007900"/>
                </a:solidFill>
              </a:rPr>
              <a:t>5.3.2.1 The </a:t>
            </a:r>
            <a:r>
              <a:rPr lang="en-US" altLang="zh-CN" sz="2400" b="1" dirty="0" err="1">
                <a:solidFill>
                  <a:srgbClr val="007900"/>
                </a:solidFill>
              </a:rPr>
              <a:t>Multiloop</a:t>
            </a:r>
            <a:r>
              <a:rPr lang="en-US" altLang="zh-CN" sz="2400" b="1" dirty="0">
                <a:solidFill>
                  <a:srgbClr val="007900"/>
                </a:solidFill>
              </a:rPr>
              <a:t> Implementation</a:t>
            </a:r>
            <a:endParaRPr lang="zh-CN" altLang="en-US" sz="2400" b="1" dirty="0">
              <a:solidFill>
                <a:srgbClr val="007900"/>
              </a:solidFill>
              <a:latin typeface="Arial" panose="020B0604020202020204" pitchFamily="34" charset="0"/>
            </a:endParaRPr>
          </a:p>
        </p:txBody>
      </p:sp>
      <p:sp>
        <p:nvSpPr>
          <p:cNvPr id="11" name="矩形 10"/>
          <p:cNvSpPr/>
          <p:nvPr/>
        </p:nvSpPr>
        <p:spPr>
          <a:xfrm>
            <a:off x="3969" y="114004"/>
            <a:ext cx="269776" cy="578693"/>
          </a:xfrm>
          <a:prstGeom prst="rect">
            <a:avLst/>
          </a:prstGeom>
          <a:solidFill>
            <a:srgbClr val="007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900"/>
              </a:solidFill>
            </a:endParaRPr>
          </a:p>
        </p:txBody>
      </p:sp>
      <p:pic>
        <p:nvPicPr>
          <p:cNvPr id="2" name="图片 1"/>
          <p:cNvPicPr>
            <a:picLocks noChangeAspect="1"/>
          </p:cNvPicPr>
          <p:nvPr/>
        </p:nvPicPr>
        <p:blipFill>
          <a:blip r:embed="rId3"/>
          <a:stretch>
            <a:fillRect/>
          </a:stretch>
        </p:blipFill>
        <p:spPr>
          <a:xfrm>
            <a:off x="742042" y="1159590"/>
            <a:ext cx="11159054" cy="4043441"/>
          </a:xfrm>
          <a:prstGeom prst="rect">
            <a:avLst/>
          </a:prstGeom>
        </p:spPr>
      </p:pic>
      <p:sp>
        <p:nvSpPr>
          <p:cNvPr id="3" name="矩形 2"/>
          <p:cNvSpPr/>
          <p:nvPr/>
        </p:nvSpPr>
        <p:spPr>
          <a:xfrm>
            <a:off x="2442369" y="5717321"/>
            <a:ext cx="8593479" cy="400110"/>
          </a:xfrm>
          <a:prstGeom prst="rect">
            <a:avLst/>
          </a:prstGeom>
          <a:ln>
            <a:solidFill>
              <a:srgbClr val="92D050"/>
            </a:solidFill>
          </a:ln>
        </p:spPr>
        <p:txBody>
          <a:bodyPr wrap="square">
            <a:spAutoFit/>
          </a:bodyPr>
          <a:lstStyle/>
          <a:p>
            <a:r>
              <a:rPr lang="zh-CN" altLang="en-US" sz="2000" dirty="0">
                <a:latin typeface="微软雅黑" panose="020B0503020204020204" pitchFamily="34" charset="-122"/>
                <a:ea typeface="微软雅黑" panose="020B0503020204020204" pitchFamily="34" charset="-122"/>
              </a:rPr>
              <a:t>Schematic organization of the multiloop predictive voltage controller.</a:t>
            </a:r>
          </a:p>
        </p:txBody>
      </p:sp>
    </p:spTree>
    <p:extLst>
      <p:ext uri="{BB962C8B-B14F-4D97-AF65-F5344CB8AC3E}">
        <p14:creationId xmlns:p14="http://schemas.microsoft.com/office/powerpoint/2010/main" val="1956178868"/>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924710" y="7205664"/>
            <a:ext cx="193968" cy="388055"/>
          </a:xfrm>
          <a:prstGeom prst="rect">
            <a:avLst/>
          </a:prstGeom>
          <a:noFill/>
        </p:spPr>
        <p:txBody>
          <a:bodyPr wrap="none" lIns="96030" tIns="48015" rIns="96030" bIns="48015" rtlCol="0">
            <a:spAutoFit/>
          </a:bodyPr>
          <a:lstStyle/>
          <a:p>
            <a:endParaRPr lang="en-US" dirty="0"/>
          </a:p>
        </p:txBody>
      </p:sp>
      <p:sp>
        <p:nvSpPr>
          <p:cNvPr id="4" name="灯片编号占位符 3"/>
          <p:cNvSpPr>
            <a:spLocks noGrp="1"/>
          </p:cNvSpPr>
          <p:nvPr>
            <p:ph type="sldNum" sz="quarter" idx="10"/>
          </p:nvPr>
        </p:nvSpPr>
        <p:spPr/>
        <p:txBody>
          <a:bodyPr/>
          <a:lstStyle/>
          <a:p>
            <a:fld id="{C828D3FC-A0B5-43DE-98B8-D1D2A830C5C7}" type="slidenum">
              <a:rPr lang="en-US" smtClean="0"/>
              <a:pPr/>
              <a:t>15</a:t>
            </a:fld>
            <a:endParaRPr lang="en-US" dirty="0"/>
          </a:p>
        </p:txBody>
      </p:sp>
      <p:sp>
        <p:nvSpPr>
          <p:cNvPr id="10" name="矩形 46"/>
          <p:cNvSpPr>
            <a:spLocks noChangeArrowheads="1"/>
          </p:cNvSpPr>
          <p:nvPr/>
        </p:nvSpPr>
        <p:spPr bwMode="auto">
          <a:xfrm>
            <a:off x="255489" y="172519"/>
            <a:ext cx="6066080"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a:solidFill>
                  <a:srgbClr val="007900"/>
                </a:solidFill>
              </a:rPr>
              <a:t>5.3.2.1 The </a:t>
            </a:r>
            <a:r>
              <a:rPr lang="en-US" altLang="zh-CN" sz="2400" b="1" dirty="0" err="1">
                <a:solidFill>
                  <a:srgbClr val="007900"/>
                </a:solidFill>
              </a:rPr>
              <a:t>Multiloop</a:t>
            </a:r>
            <a:r>
              <a:rPr lang="en-US" altLang="zh-CN" sz="2400" b="1" dirty="0">
                <a:solidFill>
                  <a:srgbClr val="007900"/>
                </a:solidFill>
              </a:rPr>
              <a:t> Implementation</a:t>
            </a:r>
            <a:endParaRPr lang="zh-CN" altLang="en-US" sz="2400" b="1" dirty="0">
              <a:solidFill>
                <a:srgbClr val="007900"/>
              </a:solidFill>
              <a:latin typeface="Arial" panose="020B0604020202020204" pitchFamily="34" charset="0"/>
            </a:endParaRPr>
          </a:p>
        </p:txBody>
      </p:sp>
      <p:sp>
        <p:nvSpPr>
          <p:cNvPr id="11" name="矩形 10"/>
          <p:cNvSpPr/>
          <p:nvPr/>
        </p:nvSpPr>
        <p:spPr>
          <a:xfrm>
            <a:off x="3969" y="114004"/>
            <a:ext cx="269776" cy="578693"/>
          </a:xfrm>
          <a:prstGeom prst="rect">
            <a:avLst/>
          </a:prstGeom>
          <a:solidFill>
            <a:srgbClr val="007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900"/>
              </a:solidFill>
            </a:endParaRPr>
          </a:p>
        </p:txBody>
      </p:sp>
      <p:pic>
        <p:nvPicPr>
          <p:cNvPr id="2" name="图片 1"/>
          <p:cNvPicPr>
            <a:picLocks noChangeAspect="1"/>
          </p:cNvPicPr>
          <p:nvPr/>
        </p:nvPicPr>
        <p:blipFill>
          <a:blip r:embed="rId3"/>
          <a:stretch>
            <a:fillRect/>
          </a:stretch>
        </p:blipFill>
        <p:spPr>
          <a:xfrm>
            <a:off x="2985294" y="1697831"/>
            <a:ext cx="5857875" cy="714375"/>
          </a:xfrm>
          <a:prstGeom prst="rect">
            <a:avLst/>
          </a:prstGeom>
          <a:ln>
            <a:solidFill>
              <a:srgbClr val="92D050"/>
            </a:solidFill>
          </a:ln>
        </p:spPr>
      </p:pic>
      <p:pic>
        <p:nvPicPr>
          <p:cNvPr id="3" name="图片 2"/>
          <p:cNvPicPr>
            <a:picLocks noChangeAspect="1"/>
          </p:cNvPicPr>
          <p:nvPr/>
        </p:nvPicPr>
        <p:blipFill>
          <a:blip r:embed="rId4"/>
          <a:stretch>
            <a:fillRect/>
          </a:stretch>
        </p:blipFill>
        <p:spPr>
          <a:xfrm>
            <a:off x="2870994" y="2536031"/>
            <a:ext cx="8334375" cy="781050"/>
          </a:xfrm>
          <a:prstGeom prst="rect">
            <a:avLst/>
          </a:prstGeom>
        </p:spPr>
      </p:pic>
      <p:pic>
        <p:nvPicPr>
          <p:cNvPr id="5" name="图片 4"/>
          <p:cNvPicPr>
            <a:picLocks noChangeAspect="1"/>
          </p:cNvPicPr>
          <p:nvPr/>
        </p:nvPicPr>
        <p:blipFill>
          <a:blip r:embed="rId5"/>
          <a:stretch>
            <a:fillRect/>
          </a:stretch>
        </p:blipFill>
        <p:spPr>
          <a:xfrm>
            <a:off x="2969505" y="5193506"/>
            <a:ext cx="6772275" cy="771525"/>
          </a:xfrm>
          <a:prstGeom prst="rect">
            <a:avLst/>
          </a:prstGeom>
          <a:ln>
            <a:solidFill>
              <a:srgbClr val="92D050"/>
            </a:solidFill>
          </a:ln>
        </p:spPr>
      </p:pic>
      <p:pic>
        <p:nvPicPr>
          <p:cNvPr id="7" name="图片 6"/>
          <p:cNvPicPr>
            <a:picLocks noChangeAspect="1"/>
          </p:cNvPicPr>
          <p:nvPr/>
        </p:nvPicPr>
        <p:blipFill>
          <a:blip r:embed="rId6"/>
          <a:stretch>
            <a:fillRect/>
          </a:stretch>
        </p:blipFill>
        <p:spPr>
          <a:xfrm>
            <a:off x="3051969" y="6155531"/>
            <a:ext cx="6162675" cy="876300"/>
          </a:xfrm>
          <a:prstGeom prst="rect">
            <a:avLst/>
          </a:prstGeom>
        </p:spPr>
      </p:pic>
      <p:sp>
        <p:nvSpPr>
          <p:cNvPr id="8" name="矩形 7"/>
          <p:cNvSpPr/>
          <p:nvPr/>
        </p:nvSpPr>
        <p:spPr>
          <a:xfrm>
            <a:off x="1223169" y="1164431"/>
            <a:ext cx="7620000"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The voltage controller can be designed almost </a:t>
            </a:r>
            <a:r>
              <a:rPr lang="zh-CN" altLang="en-US" dirty="0" smtClean="0">
                <a:latin typeface="微软雅黑" panose="020B0503020204020204" pitchFamily="34" charset="-122"/>
                <a:ea typeface="微软雅黑" panose="020B0503020204020204" pitchFamily="34" charset="-122"/>
              </a:rPr>
              <a:t>identically</a:t>
            </a: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7"/>
          <a:stretch>
            <a:fillRect/>
          </a:stretch>
        </p:blipFill>
        <p:spPr>
          <a:xfrm>
            <a:off x="1070769" y="3344465"/>
            <a:ext cx="11205688" cy="791766"/>
          </a:xfrm>
          <a:prstGeom prst="rect">
            <a:avLst/>
          </a:prstGeom>
        </p:spPr>
      </p:pic>
      <p:sp>
        <p:nvSpPr>
          <p:cNvPr id="12" name="矩形 11"/>
          <p:cNvSpPr/>
          <p:nvPr/>
        </p:nvSpPr>
        <p:spPr>
          <a:xfrm>
            <a:off x="1146969" y="4364831"/>
            <a:ext cx="11053288" cy="646331"/>
          </a:xfrm>
          <a:prstGeom prst="rect">
            <a:avLst/>
          </a:prstGeom>
        </p:spPr>
        <p:txBody>
          <a:bodyPr wrap="square">
            <a:spAutoFit/>
          </a:bodyPr>
          <a:lstStyle/>
          <a:p>
            <a:r>
              <a:rPr lang="zh-CN" altLang="en-US" dirty="0">
                <a:solidFill>
                  <a:srgbClr val="FF0000"/>
                </a:solidFill>
                <a:latin typeface="微软雅黑" panose="020B0503020204020204" pitchFamily="34" charset="-122"/>
                <a:ea typeface="微软雅黑" panose="020B0503020204020204" pitchFamily="34" charset="-122"/>
              </a:rPr>
              <a:t>The basic estimation </a:t>
            </a:r>
            <a:r>
              <a:rPr lang="zh-CN" altLang="en-US" dirty="0" smtClean="0">
                <a:solidFill>
                  <a:srgbClr val="FF0000"/>
                </a:solidFill>
                <a:latin typeface="微软雅黑" panose="020B0503020204020204" pitchFamily="34" charset="-122"/>
                <a:ea typeface="微软雅黑" panose="020B0503020204020204" pitchFamily="34" charset="-122"/>
              </a:rPr>
              <a:t>equation</a:t>
            </a:r>
            <a:r>
              <a:rPr lang="en-US" altLang="zh-CN" dirty="0">
                <a:solidFill>
                  <a:srgbClr val="FF0000"/>
                </a:solidFill>
                <a:latin typeface="微软雅黑" panose="020B0503020204020204" pitchFamily="34" charset="-122"/>
                <a:ea typeface="微软雅黑" panose="020B0503020204020204" pitchFamily="34" charset="-122"/>
              </a:rPr>
              <a:t>, which can be actually improved by adding a cascaded low-pass filter, so as to remove </a:t>
            </a:r>
            <a:r>
              <a:rPr lang="en-US" altLang="zh-CN" dirty="0" smtClean="0">
                <a:solidFill>
                  <a:srgbClr val="FF0000"/>
                </a:solidFill>
                <a:latin typeface="微软雅黑" panose="020B0503020204020204" pitchFamily="34" charset="-122"/>
                <a:ea typeface="微软雅黑" panose="020B0503020204020204" pitchFamily="34" charset="-122"/>
              </a:rPr>
              <a:t>possible instabilities </a:t>
            </a:r>
            <a:r>
              <a:rPr lang="en-US" altLang="zh-CN" dirty="0">
                <a:solidFill>
                  <a:srgbClr val="FF0000"/>
                </a:solidFill>
                <a:latin typeface="微软雅黑" panose="020B0503020204020204" pitchFamily="34" charset="-122"/>
                <a:ea typeface="微软雅黑" panose="020B0503020204020204" pitchFamily="34" charset="-122"/>
              </a:rPr>
              <a:t>or measurement noise.</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3635227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924710" y="7205664"/>
            <a:ext cx="193968" cy="388055"/>
          </a:xfrm>
          <a:prstGeom prst="rect">
            <a:avLst/>
          </a:prstGeom>
          <a:noFill/>
        </p:spPr>
        <p:txBody>
          <a:bodyPr wrap="none" lIns="96030" tIns="48015" rIns="96030" bIns="48015" rtlCol="0">
            <a:spAutoFit/>
          </a:bodyPr>
          <a:lstStyle/>
          <a:p>
            <a:endParaRPr lang="en-US" dirty="0"/>
          </a:p>
        </p:txBody>
      </p:sp>
      <p:sp>
        <p:nvSpPr>
          <p:cNvPr id="4" name="灯片编号占位符 3"/>
          <p:cNvSpPr>
            <a:spLocks noGrp="1"/>
          </p:cNvSpPr>
          <p:nvPr>
            <p:ph type="sldNum" sz="quarter" idx="10"/>
          </p:nvPr>
        </p:nvSpPr>
        <p:spPr/>
        <p:txBody>
          <a:bodyPr/>
          <a:lstStyle/>
          <a:p>
            <a:fld id="{C828D3FC-A0B5-43DE-98B8-D1D2A830C5C7}" type="slidenum">
              <a:rPr lang="en-US" smtClean="0"/>
              <a:pPr/>
              <a:t>16</a:t>
            </a:fld>
            <a:endParaRPr lang="en-US" dirty="0"/>
          </a:p>
        </p:txBody>
      </p:sp>
      <p:sp>
        <p:nvSpPr>
          <p:cNvPr id="10" name="矩形 46"/>
          <p:cNvSpPr>
            <a:spLocks noChangeArrowheads="1"/>
          </p:cNvSpPr>
          <p:nvPr/>
        </p:nvSpPr>
        <p:spPr bwMode="auto">
          <a:xfrm>
            <a:off x="255489" y="172519"/>
            <a:ext cx="6066080"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a:solidFill>
                  <a:srgbClr val="007900"/>
                </a:solidFill>
              </a:rPr>
              <a:t>5.3.2.1 The </a:t>
            </a:r>
            <a:r>
              <a:rPr lang="en-US" altLang="zh-CN" sz="2400" b="1" dirty="0" err="1">
                <a:solidFill>
                  <a:srgbClr val="007900"/>
                </a:solidFill>
              </a:rPr>
              <a:t>Multiloop</a:t>
            </a:r>
            <a:r>
              <a:rPr lang="en-US" altLang="zh-CN" sz="2400" b="1" dirty="0">
                <a:solidFill>
                  <a:srgbClr val="007900"/>
                </a:solidFill>
              </a:rPr>
              <a:t> Implementation</a:t>
            </a:r>
            <a:endParaRPr lang="zh-CN" altLang="en-US" sz="2400" b="1" dirty="0">
              <a:solidFill>
                <a:srgbClr val="007900"/>
              </a:solidFill>
              <a:latin typeface="Arial" panose="020B0604020202020204" pitchFamily="34" charset="0"/>
            </a:endParaRPr>
          </a:p>
        </p:txBody>
      </p:sp>
      <p:sp>
        <p:nvSpPr>
          <p:cNvPr id="11" name="矩形 10"/>
          <p:cNvSpPr/>
          <p:nvPr/>
        </p:nvSpPr>
        <p:spPr>
          <a:xfrm>
            <a:off x="3969" y="114004"/>
            <a:ext cx="269776" cy="578693"/>
          </a:xfrm>
          <a:prstGeom prst="rect">
            <a:avLst/>
          </a:prstGeom>
          <a:solidFill>
            <a:srgbClr val="007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900"/>
              </a:solidFill>
            </a:endParaRPr>
          </a:p>
        </p:txBody>
      </p:sp>
      <p:pic>
        <p:nvPicPr>
          <p:cNvPr id="2" name="图片 1"/>
          <p:cNvPicPr>
            <a:picLocks noChangeAspect="1"/>
          </p:cNvPicPr>
          <p:nvPr/>
        </p:nvPicPr>
        <p:blipFill>
          <a:blip r:embed="rId3"/>
          <a:stretch>
            <a:fillRect/>
          </a:stretch>
        </p:blipFill>
        <p:spPr>
          <a:xfrm>
            <a:off x="842169" y="1240631"/>
            <a:ext cx="11068050" cy="4086225"/>
          </a:xfrm>
          <a:prstGeom prst="rect">
            <a:avLst/>
          </a:prstGeom>
        </p:spPr>
      </p:pic>
      <p:sp>
        <p:nvSpPr>
          <p:cNvPr id="3" name="矩形 2"/>
          <p:cNvSpPr/>
          <p:nvPr/>
        </p:nvSpPr>
        <p:spPr>
          <a:xfrm>
            <a:off x="1223169" y="5714345"/>
            <a:ext cx="10549454" cy="707886"/>
          </a:xfrm>
          <a:prstGeom prst="rect">
            <a:avLst/>
          </a:prstGeom>
          <a:ln>
            <a:solidFill>
              <a:srgbClr val="92D050"/>
            </a:solidFill>
          </a:ln>
        </p:spPr>
        <p:txBody>
          <a:bodyPr wrap="square">
            <a:spAutoFit/>
          </a:bodyPr>
          <a:lstStyle/>
          <a:p>
            <a:r>
              <a:rPr lang="zh-CN" altLang="en-US" sz="2000" dirty="0">
                <a:latin typeface="微软雅黑" panose="020B0503020204020204" pitchFamily="34" charset="-122"/>
                <a:ea typeface="微软雅黑" panose="020B0503020204020204" pitchFamily="34" charset="-122"/>
              </a:rPr>
              <a:t> Dynamic response of the digital dead-beat voltage controller: </a:t>
            </a:r>
            <a:r>
              <a:rPr lang="zh-CN" altLang="en-US" sz="2000" dirty="0">
                <a:solidFill>
                  <a:srgbClr val="FF0000"/>
                </a:solidFill>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 response to load step </a:t>
            </a:r>
            <a:r>
              <a:rPr lang="zh-CN" altLang="en-US" sz="2000" dirty="0" smtClean="0">
                <a:latin typeface="微软雅黑" panose="020B0503020204020204" pitchFamily="34" charset="-122"/>
                <a:ea typeface="微软雅黑" panose="020B0503020204020204" pitchFamily="34" charset="-122"/>
              </a:rPr>
              <a:t>disconnection</a:t>
            </a:r>
            <a:r>
              <a:rPr lang="zh-CN" altLang="en-US" sz="2000" dirty="0">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 details of the previous figure.</a:t>
            </a:r>
          </a:p>
        </p:txBody>
      </p:sp>
    </p:spTree>
    <p:extLst>
      <p:ext uri="{BB962C8B-B14F-4D97-AF65-F5344CB8AC3E}">
        <p14:creationId xmlns:p14="http://schemas.microsoft.com/office/powerpoint/2010/main" val="33999280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924710" y="7205664"/>
            <a:ext cx="193968" cy="388055"/>
          </a:xfrm>
          <a:prstGeom prst="rect">
            <a:avLst/>
          </a:prstGeom>
          <a:noFill/>
        </p:spPr>
        <p:txBody>
          <a:bodyPr wrap="none" lIns="96030" tIns="48015" rIns="96030" bIns="48015" rtlCol="0">
            <a:spAutoFit/>
          </a:bodyPr>
          <a:lstStyle/>
          <a:p>
            <a:endParaRPr lang="en-US" dirty="0"/>
          </a:p>
        </p:txBody>
      </p:sp>
      <p:sp>
        <p:nvSpPr>
          <p:cNvPr id="4" name="灯片编号占位符 3"/>
          <p:cNvSpPr>
            <a:spLocks noGrp="1"/>
          </p:cNvSpPr>
          <p:nvPr>
            <p:ph type="sldNum" sz="quarter" idx="10"/>
          </p:nvPr>
        </p:nvSpPr>
        <p:spPr/>
        <p:txBody>
          <a:bodyPr/>
          <a:lstStyle/>
          <a:p>
            <a:fld id="{C828D3FC-A0B5-43DE-98B8-D1D2A830C5C7}" type="slidenum">
              <a:rPr lang="en-US" smtClean="0"/>
              <a:pPr/>
              <a:t>17</a:t>
            </a:fld>
            <a:endParaRPr lang="en-US" dirty="0"/>
          </a:p>
        </p:txBody>
      </p:sp>
      <p:sp>
        <p:nvSpPr>
          <p:cNvPr id="10" name="矩形 46"/>
          <p:cNvSpPr>
            <a:spLocks noChangeArrowheads="1"/>
          </p:cNvSpPr>
          <p:nvPr/>
        </p:nvSpPr>
        <p:spPr bwMode="auto">
          <a:xfrm>
            <a:off x="255489" y="172519"/>
            <a:ext cx="6592570"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a:solidFill>
                  <a:srgbClr val="007900"/>
                </a:solidFill>
              </a:rPr>
              <a:t>5.3.2.2 The Multivariable Implementation</a:t>
            </a:r>
            <a:endParaRPr lang="zh-CN" altLang="en-US" sz="2400" b="1" dirty="0">
              <a:solidFill>
                <a:srgbClr val="007900"/>
              </a:solidFill>
              <a:latin typeface="Arial" panose="020B0604020202020204" pitchFamily="34" charset="0"/>
            </a:endParaRPr>
          </a:p>
        </p:txBody>
      </p:sp>
      <p:sp>
        <p:nvSpPr>
          <p:cNvPr id="11" name="矩形 10"/>
          <p:cNvSpPr/>
          <p:nvPr/>
        </p:nvSpPr>
        <p:spPr>
          <a:xfrm>
            <a:off x="3969" y="114004"/>
            <a:ext cx="269776" cy="578693"/>
          </a:xfrm>
          <a:prstGeom prst="rect">
            <a:avLst/>
          </a:prstGeom>
          <a:solidFill>
            <a:srgbClr val="007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900"/>
              </a:solidFill>
            </a:endParaRPr>
          </a:p>
        </p:txBody>
      </p:sp>
      <p:pic>
        <p:nvPicPr>
          <p:cNvPr id="2" name="图片 1"/>
          <p:cNvPicPr>
            <a:picLocks noChangeAspect="1"/>
          </p:cNvPicPr>
          <p:nvPr/>
        </p:nvPicPr>
        <p:blipFill>
          <a:blip r:embed="rId3"/>
          <a:stretch>
            <a:fillRect/>
          </a:stretch>
        </p:blipFill>
        <p:spPr>
          <a:xfrm>
            <a:off x="2440293" y="1621631"/>
            <a:ext cx="5945676" cy="627884"/>
          </a:xfrm>
          <a:prstGeom prst="rect">
            <a:avLst/>
          </a:prstGeom>
          <a:ln>
            <a:solidFill>
              <a:srgbClr val="92D050"/>
            </a:solidFill>
          </a:ln>
        </p:spPr>
      </p:pic>
      <p:sp>
        <p:nvSpPr>
          <p:cNvPr id="3" name="矩形 2"/>
          <p:cNvSpPr/>
          <p:nvPr/>
        </p:nvSpPr>
        <p:spPr>
          <a:xfrm>
            <a:off x="918369" y="1088231"/>
            <a:ext cx="6403975" cy="369332"/>
          </a:xfrm>
          <a:prstGeom prst="rect">
            <a:avLst/>
          </a:prstGeom>
        </p:spPr>
        <p:txBody>
          <a:bodyPr wrap="square">
            <a:spAutoFit/>
          </a:bodyPr>
          <a:lstStyle/>
          <a:p>
            <a:r>
              <a:rPr lang="zh-CN" altLang="en-US" dirty="0" smtClean="0">
                <a:latin typeface="微软雅黑" panose="020B0503020204020204" pitchFamily="34" charset="-122"/>
                <a:ea typeface="微软雅黑" panose="020B0503020204020204" pitchFamily="34" charset="-122"/>
              </a:rPr>
              <a:t>the basic </a:t>
            </a:r>
            <a:r>
              <a:rPr lang="zh-CN" altLang="en-US" dirty="0">
                <a:latin typeface="微软雅黑" panose="020B0503020204020204" pitchFamily="34" charset="-122"/>
                <a:ea typeface="微软雅黑" panose="020B0503020204020204" pitchFamily="34" charset="-122"/>
              </a:rPr>
              <a:t>static state feedback </a:t>
            </a:r>
            <a:r>
              <a:rPr lang="zh-CN" altLang="en-US" dirty="0" smtClean="0">
                <a:latin typeface="微软雅黑" panose="020B0503020204020204" pitchFamily="34" charset="-122"/>
                <a:ea typeface="微软雅黑" panose="020B0503020204020204" pitchFamily="34" charset="-122"/>
              </a:rPr>
              <a:t>implementation</a:t>
            </a: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4"/>
          <a:stretch>
            <a:fillRect/>
          </a:stretch>
        </p:blipFill>
        <p:spPr>
          <a:xfrm>
            <a:off x="2400955" y="3679031"/>
            <a:ext cx="6975614" cy="960648"/>
          </a:xfrm>
          <a:prstGeom prst="rect">
            <a:avLst/>
          </a:prstGeom>
          <a:ln>
            <a:solidFill>
              <a:srgbClr val="92D050"/>
            </a:solidFill>
          </a:ln>
        </p:spPr>
      </p:pic>
      <p:sp>
        <p:nvSpPr>
          <p:cNvPr id="9" name="矩形 8"/>
          <p:cNvSpPr/>
          <p:nvPr/>
        </p:nvSpPr>
        <p:spPr>
          <a:xfrm>
            <a:off x="1299369" y="5650319"/>
            <a:ext cx="10549454" cy="1200329"/>
          </a:xfrm>
          <a:prstGeom prst="rect">
            <a:avLst/>
          </a:prstGeom>
          <a:ln>
            <a:solidFill>
              <a:srgbClr val="92D050"/>
            </a:solidFill>
          </a:ln>
        </p:spPr>
        <p:txBody>
          <a:bodyPr wrap="square">
            <a:spAutoFit/>
          </a:bodyPr>
          <a:lstStyle/>
          <a:p>
            <a:r>
              <a:rPr lang="zh-CN" altLang="en-US" dirty="0">
                <a:latin typeface="微软雅黑" panose="020B0503020204020204" pitchFamily="34" charset="-122"/>
                <a:ea typeface="微软雅黑" panose="020B0503020204020204" pitchFamily="34" charset="-122"/>
              </a:rPr>
              <a:t>the approach we are discussing here is only meaningful if we do not take into</a:t>
            </a:r>
          </a:p>
          <a:p>
            <a:r>
              <a:rPr lang="zh-CN" altLang="en-US" dirty="0">
                <a:latin typeface="微软雅黑" panose="020B0503020204020204" pitchFamily="34" charset="-122"/>
                <a:ea typeface="微软雅黑" panose="020B0503020204020204" pitchFamily="34" charset="-122"/>
              </a:rPr>
              <a:t>account the dynamic decoupling hypothesis</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this could be the only correct way</a:t>
            </a:r>
          </a:p>
          <a:p>
            <a:r>
              <a:rPr lang="zh-CN" altLang="en-US" dirty="0">
                <a:latin typeface="微软雅黑" panose="020B0503020204020204" pitchFamily="34" charset="-122"/>
                <a:ea typeface="微软雅黑" panose="020B0503020204020204" pitchFamily="34" charset="-122"/>
              </a:rPr>
              <a:t>of synthesizing a dead-beat controller in all those cases where the second-order output filter</a:t>
            </a:r>
          </a:p>
          <a:p>
            <a:r>
              <a:rPr lang="zh-CN" altLang="en-US" dirty="0">
                <a:latin typeface="微软雅黑" panose="020B0503020204020204" pitchFamily="34" charset="-122"/>
                <a:ea typeface="微软雅黑" panose="020B0503020204020204" pitchFamily="34" charset="-122"/>
              </a:rPr>
              <a:t>does not guarantee that the condition                     </a:t>
            </a:r>
            <a:r>
              <a:rPr lang="zh-CN" altLang="en-US" dirty="0" smtClean="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is satisfied.</a:t>
            </a:r>
          </a:p>
        </p:txBody>
      </p:sp>
      <p:pic>
        <p:nvPicPr>
          <p:cNvPr id="12" name="图片 11"/>
          <p:cNvPicPr>
            <a:picLocks noChangeAspect="1"/>
          </p:cNvPicPr>
          <p:nvPr/>
        </p:nvPicPr>
        <p:blipFill>
          <a:blip r:embed="rId5"/>
          <a:stretch>
            <a:fillRect/>
          </a:stretch>
        </p:blipFill>
        <p:spPr>
          <a:xfrm>
            <a:off x="5718969" y="6497786"/>
            <a:ext cx="1266825" cy="304800"/>
          </a:xfrm>
          <a:prstGeom prst="rect">
            <a:avLst/>
          </a:prstGeom>
        </p:spPr>
      </p:pic>
      <p:grpSp>
        <p:nvGrpSpPr>
          <p:cNvPr id="16" name="组合 15"/>
          <p:cNvGrpSpPr/>
          <p:nvPr/>
        </p:nvGrpSpPr>
        <p:grpSpPr>
          <a:xfrm>
            <a:off x="765969" y="2454330"/>
            <a:ext cx="10896599" cy="1431389"/>
            <a:chOff x="765969" y="2308746"/>
            <a:chExt cx="11584215" cy="1652612"/>
          </a:xfrm>
        </p:grpSpPr>
        <p:pic>
          <p:nvPicPr>
            <p:cNvPr id="13" name="图片 12"/>
            <p:cNvPicPr>
              <a:picLocks noChangeAspect="1"/>
            </p:cNvPicPr>
            <p:nvPr/>
          </p:nvPicPr>
          <p:blipFill>
            <a:blip r:embed="rId6"/>
            <a:stretch>
              <a:fillRect/>
            </a:stretch>
          </p:blipFill>
          <p:spPr>
            <a:xfrm>
              <a:off x="842169" y="2308746"/>
              <a:ext cx="11508015" cy="1262243"/>
            </a:xfrm>
            <a:prstGeom prst="rect">
              <a:avLst/>
            </a:prstGeom>
          </p:spPr>
        </p:pic>
        <p:pic>
          <p:nvPicPr>
            <p:cNvPr id="14" name="图片 13"/>
            <p:cNvPicPr>
              <a:picLocks noChangeAspect="1"/>
            </p:cNvPicPr>
            <p:nvPr/>
          </p:nvPicPr>
          <p:blipFill>
            <a:blip r:embed="rId7"/>
            <a:stretch>
              <a:fillRect/>
            </a:stretch>
          </p:blipFill>
          <p:spPr>
            <a:xfrm>
              <a:off x="765969" y="3570833"/>
              <a:ext cx="1552575" cy="390525"/>
            </a:xfrm>
            <a:prstGeom prst="rect">
              <a:avLst/>
            </a:prstGeom>
          </p:spPr>
        </p:pic>
      </p:grpSp>
      <p:sp>
        <p:nvSpPr>
          <p:cNvPr id="15" name="矩形 14"/>
          <p:cNvSpPr/>
          <p:nvPr/>
        </p:nvSpPr>
        <p:spPr>
          <a:xfrm>
            <a:off x="909953" y="4785300"/>
            <a:ext cx="11440232" cy="646331"/>
          </a:xfrm>
          <a:prstGeom prst="rect">
            <a:avLst/>
          </a:prstGeom>
        </p:spPr>
        <p:txBody>
          <a:bodyPr wrap="square">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These values </a:t>
            </a:r>
            <a:r>
              <a:rPr lang="zh-CN" altLang="en-US" dirty="0" smtClean="0">
                <a:solidFill>
                  <a:srgbClr val="FF0000"/>
                </a:solidFill>
                <a:latin typeface="微软雅黑" panose="020B0503020204020204" pitchFamily="34" charset="-122"/>
                <a:ea typeface="微软雅黑" panose="020B0503020204020204" pitchFamily="34" charset="-122"/>
              </a:rPr>
              <a:t>achieve </a:t>
            </a:r>
            <a:r>
              <a:rPr lang="zh-CN" altLang="en-US" dirty="0">
                <a:solidFill>
                  <a:srgbClr val="FF0000"/>
                </a:solidFill>
                <a:latin typeface="微软雅黑" panose="020B0503020204020204" pitchFamily="34" charset="-122"/>
                <a:ea typeface="微软雅黑" panose="020B0503020204020204" pitchFamily="34" charset="-122"/>
              </a:rPr>
              <a:t>the desired </a:t>
            </a:r>
            <a:r>
              <a:rPr lang="zh-CN" altLang="en-US" dirty="0" smtClean="0">
                <a:solidFill>
                  <a:srgbClr val="FF0000"/>
                </a:solidFill>
                <a:latin typeface="微软雅黑" panose="020B0503020204020204" pitchFamily="34" charset="-122"/>
                <a:ea typeface="微软雅黑" panose="020B0503020204020204" pitchFamily="34" charset="-122"/>
              </a:rPr>
              <a:t>results, </a:t>
            </a:r>
            <a:r>
              <a:rPr lang="zh-CN" altLang="en-US" dirty="0">
                <a:solidFill>
                  <a:srgbClr val="FF0000"/>
                </a:solidFill>
                <a:latin typeface="微软雅黑" panose="020B0503020204020204" pitchFamily="34" charset="-122"/>
                <a:ea typeface="微软雅黑" panose="020B0503020204020204" pitchFamily="34" charset="-122"/>
              </a:rPr>
              <a:t>both the closed loop system eigenvalues are relocated in </a:t>
            </a:r>
            <a:r>
              <a:rPr lang="zh-CN" altLang="en-US" dirty="0" smtClean="0">
                <a:solidFill>
                  <a:srgbClr val="FF0000"/>
                </a:solidFill>
                <a:latin typeface="微软雅黑" panose="020B0503020204020204" pitchFamily="34" charset="-122"/>
                <a:ea typeface="微软雅黑" panose="020B0503020204020204" pitchFamily="34" charset="-122"/>
              </a:rPr>
              <a:t>the origin </a:t>
            </a:r>
            <a:r>
              <a:rPr lang="zh-CN" altLang="en-US" dirty="0">
                <a:solidFill>
                  <a:srgbClr val="FF0000"/>
                </a:solidFill>
                <a:latin typeface="微软雅黑" panose="020B0503020204020204" pitchFamily="34" charset="-122"/>
                <a:ea typeface="微软雅黑" panose="020B0503020204020204" pitchFamily="34" charset="-122"/>
              </a:rPr>
              <a:t>of the complex plane.</a:t>
            </a:r>
          </a:p>
        </p:txBody>
      </p:sp>
    </p:spTree>
    <p:extLst>
      <p:ext uri="{BB962C8B-B14F-4D97-AF65-F5344CB8AC3E}">
        <p14:creationId xmlns:p14="http://schemas.microsoft.com/office/powerpoint/2010/main" val="2606982413"/>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924710" y="7205664"/>
            <a:ext cx="193968" cy="388055"/>
          </a:xfrm>
          <a:prstGeom prst="rect">
            <a:avLst/>
          </a:prstGeom>
          <a:noFill/>
        </p:spPr>
        <p:txBody>
          <a:bodyPr wrap="none" lIns="96030" tIns="48015" rIns="96030" bIns="48015" rtlCol="0">
            <a:spAutoFit/>
          </a:bodyPr>
          <a:lstStyle/>
          <a:p>
            <a:endParaRPr lang="en-US" dirty="0"/>
          </a:p>
        </p:txBody>
      </p:sp>
      <p:sp>
        <p:nvSpPr>
          <p:cNvPr id="4" name="灯片编号占位符 3"/>
          <p:cNvSpPr>
            <a:spLocks noGrp="1"/>
          </p:cNvSpPr>
          <p:nvPr>
            <p:ph type="sldNum" sz="quarter" idx="10"/>
          </p:nvPr>
        </p:nvSpPr>
        <p:spPr/>
        <p:txBody>
          <a:bodyPr/>
          <a:lstStyle/>
          <a:p>
            <a:fld id="{C828D3FC-A0B5-43DE-98B8-D1D2A830C5C7}" type="slidenum">
              <a:rPr lang="en-US" smtClean="0"/>
              <a:pPr/>
              <a:t>18</a:t>
            </a:fld>
            <a:endParaRPr lang="en-US" dirty="0"/>
          </a:p>
        </p:txBody>
      </p:sp>
      <p:sp>
        <p:nvSpPr>
          <p:cNvPr id="10" name="矩形 46"/>
          <p:cNvSpPr>
            <a:spLocks noChangeArrowheads="1"/>
          </p:cNvSpPr>
          <p:nvPr/>
        </p:nvSpPr>
        <p:spPr bwMode="auto">
          <a:xfrm>
            <a:off x="255489" y="172519"/>
            <a:ext cx="6592570"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a:solidFill>
                  <a:srgbClr val="007900"/>
                </a:solidFill>
              </a:rPr>
              <a:t>5.3.2.2 The Multivariable Implementation</a:t>
            </a:r>
            <a:endParaRPr lang="zh-CN" altLang="en-US" sz="2400" b="1" dirty="0">
              <a:solidFill>
                <a:srgbClr val="007900"/>
              </a:solidFill>
              <a:latin typeface="Arial" panose="020B0604020202020204" pitchFamily="34" charset="0"/>
            </a:endParaRPr>
          </a:p>
        </p:txBody>
      </p:sp>
      <p:sp>
        <p:nvSpPr>
          <p:cNvPr id="11" name="矩形 10"/>
          <p:cNvSpPr/>
          <p:nvPr/>
        </p:nvSpPr>
        <p:spPr>
          <a:xfrm>
            <a:off x="3969" y="114004"/>
            <a:ext cx="269776" cy="578693"/>
          </a:xfrm>
          <a:prstGeom prst="rect">
            <a:avLst/>
          </a:prstGeom>
          <a:solidFill>
            <a:srgbClr val="007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900"/>
              </a:solidFill>
            </a:endParaRPr>
          </a:p>
        </p:txBody>
      </p:sp>
      <p:pic>
        <p:nvPicPr>
          <p:cNvPr id="7" name="图片 6"/>
          <p:cNvPicPr>
            <a:picLocks noChangeAspect="1"/>
          </p:cNvPicPr>
          <p:nvPr/>
        </p:nvPicPr>
        <p:blipFill>
          <a:blip r:embed="rId3"/>
          <a:stretch>
            <a:fillRect/>
          </a:stretch>
        </p:blipFill>
        <p:spPr>
          <a:xfrm>
            <a:off x="1070769" y="1297781"/>
            <a:ext cx="10765762" cy="3981450"/>
          </a:xfrm>
          <a:prstGeom prst="rect">
            <a:avLst/>
          </a:prstGeom>
        </p:spPr>
      </p:pic>
      <p:sp>
        <p:nvSpPr>
          <p:cNvPr id="8" name="矩形 7"/>
          <p:cNvSpPr/>
          <p:nvPr/>
        </p:nvSpPr>
        <p:spPr>
          <a:xfrm>
            <a:off x="1756569" y="5736431"/>
            <a:ext cx="9525000" cy="707886"/>
          </a:xfrm>
          <a:prstGeom prst="rect">
            <a:avLst/>
          </a:prstGeom>
          <a:ln>
            <a:solidFill>
              <a:srgbClr val="92D050"/>
            </a:solidFill>
          </a:ln>
        </p:spPr>
        <p:txBody>
          <a:bodyPr wrap="square">
            <a:spAutoFit/>
          </a:bodyPr>
          <a:lstStyle/>
          <a:p>
            <a:r>
              <a:rPr lang="zh-CN" altLang="en-US" sz="2000" dirty="0">
                <a:latin typeface="微软雅黑" panose="020B0503020204020204" pitchFamily="34" charset="-122"/>
                <a:ea typeface="微软雅黑" panose="020B0503020204020204" pitchFamily="34" charset="-122"/>
              </a:rPr>
              <a:t>Dynamic response of the digital dead-beat voltage controller: </a:t>
            </a:r>
            <a:r>
              <a:rPr lang="zh-CN" altLang="en-US" sz="2000" dirty="0">
                <a:solidFill>
                  <a:srgbClr val="FF0000"/>
                </a:solidFill>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 response to a load </a:t>
            </a:r>
            <a:r>
              <a:rPr lang="zh-CN" altLang="en-US" sz="2000" dirty="0" smtClean="0">
                <a:latin typeface="微软雅黑" panose="020B0503020204020204" pitchFamily="34" charset="-122"/>
                <a:ea typeface="微软雅黑" panose="020B0503020204020204" pitchFamily="34" charset="-122"/>
              </a:rPr>
              <a:t>step disconnection</a:t>
            </a:r>
            <a:r>
              <a:rPr lang="zh-CN" altLang="en-US" sz="2000" dirty="0">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 details of the previous figure.</a:t>
            </a:r>
          </a:p>
        </p:txBody>
      </p:sp>
    </p:spTree>
    <p:extLst>
      <p:ext uri="{BB962C8B-B14F-4D97-AF65-F5344CB8AC3E}">
        <p14:creationId xmlns:p14="http://schemas.microsoft.com/office/powerpoint/2010/main" val="79893938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924710" y="7205664"/>
            <a:ext cx="193968" cy="388055"/>
          </a:xfrm>
          <a:prstGeom prst="rect">
            <a:avLst/>
          </a:prstGeom>
          <a:noFill/>
        </p:spPr>
        <p:txBody>
          <a:bodyPr wrap="none" lIns="96030" tIns="48015" rIns="96030" bIns="48015" rtlCol="0">
            <a:spAutoFit/>
          </a:bodyPr>
          <a:lstStyle/>
          <a:p>
            <a:endParaRPr lang="en-US" dirty="0"/>
          </a:p>
        </p:txBody>
      </p:sp>
      <p:sp>
        <p:nvSpPr>
          <p:cNvPr id="4" name="灯片编号占位符 3"/>
          <p:cNvSpPr>
            <a:spLocks noGrp="1"/>
          </p:cNvSpPr>
          <p:nvPr>
            <p:ph type="sldNum" sz="quarter" idx="10"/>
          </p:nvPr>
        </p:nvSpPr>
        <p:spPr/>
        <p:txBody>
          <a:bodyPr/>
          <a:lstStyle/>
          <a:p>
            <a:fld id="{C828D3FC-A0B5-43DE-98B8-D1D2A830C5C7}" type="slidenum">
              <a:rPr lang="en-US" smtClean="0"/>
              <a:pPr/>
              <a:t>19</a:t>
            </a:fld>
            <a:endParaRPr lang="en-US" dirty="0"/>
          </a:p>
        </p:txBody>
      </p:sp>
      <p:sp>
        <p:nvSpPr>
          <p:cNvPr id="10" name="矩形 46"/>
          <p:cNvSpPr>
            <a:spLocks noChangeArrowheads="1"/>
          </p:cNvSpPr>
          <p:nvPr/>
        </p:nvSpPr>
        <p:spPr bwMode="auto">
          <a:xfrm>
            <a:off x="255489" y="172519"/>
            <a:ext cx="6769221"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a:solidFill>
                  <a:srgbClr val="007900"/>
                </a:solidFill>
              </a:rPr>
              <a:t>5.4 NARROW BANDWIDTH CONTROLLERS</a:t>
            </a:r>
            <a:endParaRPr lang="zh-CN" altLang="en-US" sz="2400" b="1" dirty="0">
              <a:solidFill>
                <a:srgbClr val="007900"/>
              </a:solidFill>
              <a:latin typeface="Arial" panose="020B0604020202020204" pitchFamily="34" charset="0"/>
            </a:endParaRPr>
          </a:p>
        </p:txBody>
      </p:sp>
      <p:sp>
        <p:nvSpPr>
          <p:cNvPr id="11" name="矩形 10"/>
          <p:cNvSpPr/>
          <p:nvPr/>
        </p:nvSpPr>
        <p:spPr>
          <a:xfrm>
            <a:off x="3969" y="114004"/>
            <a:ext cx="269776" cy="578693"/>
          </a:xfrm>
          <a:prstGeom prst="rect">
            <a:avLst/>
          </a:prstGeom>
          <a:solidFill>
            <a:srgbClr val="007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900"/>
              </a:solidFill>
            </a:endParaRPr>
          </a:p>
        </p:txBody>
      </p:sp>
      <p:sp>
        <p:nvSpPr>
          <p:cNvPr id="2" name="矩形 1"/>
          <p:cNvSpPr/>
          <p:nvPr/>
        </p:nvSpPr>
        <p:spPr>
          <a:xfrm>
            <a:off x="1146969" y="1697831"/>
            <a:ext cx="10591800" cy="3000821"/>
          </a:xfrm>
          <a:prstGeom prst="rect">
            <a:avLst/>
          </a:prstGeom>
          <a:ln>
            <a:solidFill>
              <a:srgbClr val="92D050"/>
            </a:solidFill>
          </a:ln>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A</a:t>
            </a:r>
            <a:r>
              <a:rPr lang="zh-CN" altLang="en-US" dirty="0" smtClean="0">
                <a:latin typeface="微软雅黑" panose="020B0503020204020204" pitchFamily="34" charset="-122"/>
                <a:ea typeface="微软雅黑" panose="020B0503020204020204" pitchFamily="34" charset="-122"/>
              </a:rPr>
              <a:t> </a:t>
            </a:r>
            <a:r>
              <a:rPr lang="zh-CN" altLang="en-US" dirty="0">
                <a:solidFill>
                  <a:srgbClr val="FF0000"/>
                </a:solidFill>
                <a:latin typeface="微软雅黑" panose="020B0503020204020204" pitchFamily="34" charset="-122"/>
                <a:ea typeface="微软雅黑" panose="020B0503020204020204" pitchFamily="34" charset="-122"/>
              </a:rPr>
              <a:t>summary </a:t>
            </a:r>
            <a:r>
              <a:rPr lang="zh-CN" altLang="en-US" dirty="0">
                <a:latin typeface="微软雅黑" panose="020B0503020204020204" pitchFamily="34" charset="-122"/>
                <a:ea typeface="微软雅黑" panose="020B0503020204020204" pitchFamily="34" charset="-122"/>
              </a:rPr>
              <a:t>of two very popular </a:t>
            </a:r>
            <a:r>
              <a:rPr lang="zh-CN" altLang="en-US" dirty="0">
                <a:solidFill>
                  <a:srgbClr val="00B0F0"/>
                </a:solidFill>
                <a:latin typeface="微软雅黑" panose="020B0503020204020204" pitchFamily="34" charset="-122"/>
                <a:ea typeface="微软雅黑" panose="020B0503020204020204" pitchFamily="34" charset="-122"/>
              </a:rPr>
              <a:t>narrow bandwidth voltage </a:t>
            </a:r>
            <a:r>
              <a:rPr lang="zh-CN" altLang="en-US" dirty="0" smtClean="0">
                <a:solidFill>
                  <a:srgbClr val="00B0F0"/>
                </a:solidFill>
                <a:latin typeface="微软雅黑" panose="020B0503020204020204" pitchFamily="34" charset="-122"/>
                <a:ea typeface="微软雅黑" panose="020B0503020204020204" pitchFamily="34" charset="-122"/>
              </a:rPr>
              <a:t>control strategies</a:t>
            </a:r>
            <a:r>
              <a:rPr lang="zh-CN" altLang="en-US" dirty="0" smtClean="0">
                <a:latin typeface="微软雅黑" panose="020B0503020204020204" pitchFamily="34" charset="-122"/>
                <a:ea typeface="微软雅黑" panose="020B0503020204020204" pitchFamily="34" charset="-122"/>
              </a:rPr>
              <a:t>, frequently employed in UPS systems. These are the repetitive</a:t>
            </a:r>
            <a:r>
              <a:rPr lang="zh-CN" altLang="en-US" dirty="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based voltage controller and</a:t>
            </a:r>
            <a:r>
              <a:rPr lang="zh-CN" altLang="en-US" dirty="0">
                <a:latin typeface="微软雅黑" panose="020B0503020204020204" pitchFamily="34" charset="-122"/>
                <a:ea typeface="微软雅黑" panose="020B0503020204020204" pitchFamily="34" charset="-122"/>
              </a:rPr>
              <a:t>, once again, the rotating reference frame voltage controller. </a:t>
            </a:r>
            <a:r>
              <a:rPr lang="zh-CN" altLang="en-US" dirty="0">
                <a:solidFill>
                  <a:srgbClr val="FFC000"/>
                </a:solidFill>
                <a:latin typeface="微软雅黑" panose="020B0503020204020204" pitchFamily="34" charset="-122"/>
                <a:ea typeface="微软雅黑" panose="020B0503020204020204" pitchFamily="34" charset="-122"/>
              </a:rPr>
              <a:t>The former </a:t>
            </a:r>
            <a:r>
              <a:rPr lang="zh-CN" altLang="en-US" dirty="0">
                <a:latin typeface="微软雅黑" panose="020B0503020204020204" pitchFamily="34" charset="-122"/>
                <a:ea typeface="微软雅黑" panose="020B0503020204020204" pitchFamily="34" charset="-122"/>
              </a:rPr>
              <a:t>is based a </a:t>
            </a:r>
            <a:r>
              <a:rPr lang="zh-CN" altLang="en-US" dirty="0" smtClean="0">
                <a:latin typeface="微软雅黑" panose="020B0503020204020204" pitchFamily="34" charset="-122"/>
                <a:ea typeface="微软雅黑" panose="020B0503020204020204" pitchFamily="34" charset="-122"/>
              </a:rPr>
              <a:t>totally new </a:t>
            </a:r>
            <a:r>
              <a:rPr lang="zh-CN" altLang="en-US" dirty="0">
                <a:latin typeface="微软雅黑" panose="020B0503020204020204" pitchFamily="34" charset="-122"/>
                <a:ea typeface="微软雅黑" panose="020B0503020204020204" pitchFamily="34" charset="-122"/>
              </a:rPr>
              <a:t>concept we never encountered before, and </a:t>
            </a:r>
            <a:r>
              <a:rPr lang="zh-CN" altLang="en-US" dirty="0">
                <a:solidFill>
                  <a:srgbClr val="FFC000"/>
                </a:solidFill>
                <a:latin typeface="微软雅黑" panose="020B0503020204020204" pitchFamily="34" charset="-122"/>
                <a:ea typeface="微软雅黑" panose="020B0503020204020204" pitchFamily="34" charset="-122"/>
              </a:rPr>
              <a:t>the latter</a:t>
            </a:r>
            <a:r>
              <a:rPr lang="zh-CN" altLang="en-US" dirty="0">
                <a:latin typeface="微软雅黑" panose="020B0503020204020204" pitchFamily="34" charset="-122"/>
                <a:ea typeface="微软雅黑" panose="020B0503020204020204" pitchFamily="34" charset="-122"/>
              </a:rPr>
              <a:t>, instead, is almost the direct </a:t>
            </a:r>
            <a:r>
              <a:rPr lang="zh-CN" altLang="en-US" dirty="0" smtClean="0">
                <a:latin typeface="微软雅黑" panose="020B0503020204020204" pitchFamily="34" charset="-122"/>
                <a:ea typeface="微软雅黑" panose="020B0503020204020204" pitchFamily="34" charset="-122"/>
              </a:rPr>
              <a:t>extension of what we have discussed in Chapter 4 for the current loop implementation. Essentially for this reason</a:t>
            </a:r>
            <a:r>
              <a:rPr lang="zh-CN" altLang="en-US" dirty="0">
                <a:latin typeface="微软雅黑" panose="020B0503020204020204" pitchFamily="34" charset="-122"/>
                <a:ea typeface="微软雅黑" panose="020B0503020204020204" pitchFamily="34" charset="-122"/>
              </a:rPr>
              <a:t>, we will here discuss a different implementation strategy for the same concept, which </a:t>
            </a:r>
            <a:r>
              <a:rPr lang="zh-CN" altLang="en-US" dirty="0" smtClean="0">
                <a:latin typeface="微软雅黑" panose="020B0503020204020204" pitchFamily="34" charset="-122"/>
                <a:ea typeface="微软雅黑" panose="020B0503020204020204" pitchFamily="34" charset="-122"/>
              </a:rPr>
              <a:t>is based </a:t>
            </a:r>
            <a:r>
              <a:rPr lang="zh-CN" altLang="en-US" dirty="0">
                <a:latin typeface="微软雅黑" panose="020B0503020204020204" pitchFamily="34" charset="-122"/>
                <a:ea typeface="微软雅黑" panose="020B0503020204020204" pitchFamily="34" charset="-122"/>
              </a:rPr>
              <a:t>on DFT (discrete Fourier transform) filters.</a:t>
            </a:r>
          </a:p>
        </p:txBody>
      </p:sp>
    </p:spTree>
    <p:extLst>
      <p:ext uri="{BB962C8B-B14F-4D97-AF65-F5344CB8AC3E}">
        <p14:creationId xmlns:p14="http://schemas.microsoft.com/office/powerpoint/2010/main" val="108782888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89769" y="707231"/>
            <a:ext cx="11551920" cy="5486400"/>
          </a:xfrm>
          <a:prstGeom prst="rect">
            <a:avLst/>
          </a:prstGeom>
        </p:spPr>
        <p:txBody>
          <a:bodyPr>
            <a:noAutofit/>
          </a:bodyPr>
          <a:lstStyle/>
          <a:p>
            <a:pPr marL="0" lvl="1" indent="0" algn="just">
              <a:lnSpc>
                <a:spcPct val="200000"/>
              </a:lnSpc>
              <a:buNone/>
            </a:pPr>
            <a:endParaRPr lang="en-US" sz="2600" b="1" dirty="0">
              <a:solidFill>
                <a:srgbClr val="800000"/>
              </a:solidFill>
            </a:endParaRPr>
          </a:p>
          <a:p>
            <a:pPr marL="399584" lvl="1" indent="-342900">
              <a:lnSpc>
                <a:spcPct val="200000"/>
              </a:lnSpc>
              <a:buFont typeface="Wingdings" pitchFamily="2" charset="2"/>
              <a:buChar char="l"/>
            </a:pPr>
            <a:r>
              <a:rPr lang="en-US" altLang="zh-CN" sz="2600" b="1" dirty="0" smtClean="0">
                <a:solidFill>
                  <a:srgbClr val="800000"/>
                </a:solidFill>
              </a:rPr>
              <a:t>Introduction</a:t>
            </a:r>
            <a:r>
              <a:rPr lang="en-US" altLang="zh-CN" sz="2600" b="1" dirty="0">
                <a:solidFill>
                  <a:srgbClr val="800000"/>
                </a:solidFill>
              </a:rPr>
              <a:t>: Digital Control Application to </a:t>
            </a:r>
            <a:r>
              <a:rPr lang="en-US" altLang="zh-CN" sz="2600" b="1" dirty="0" smtClean="0">
                <a:solidFill>
                  <a:srgbClr val="800000"/>
                </a:solidFill>
              </a:rPr>
              <a:t>Power Electronic </a:t>
            </a:r>
            <a:r>
              <a:rPr lang="en-US" altLang="zh-CN" sz="2600" b="1" dirty="0">
                <a:solidFill>
                  <a:srgbClr val="800000"/>
                </a:solidFill>
              </a:rPr>
              <a:t>Circuits</a:t>
            </a:r>
            <a:endParaRPr lang="en-US" altLang="zh-CN" sz="2600" b="1" dirty="0" smtClean="0">
              <a:solidFill>
                <a:srgbClr val="800000"/>
              </a:solidFill>
            </a:endParaRPr>
          </a:p>
          <a:p>
            <a:pPr marL="399584" lvl="1" indent="-342900">
              <a:lnSpc>
                <a:spcPct val="200000"/>
              </a:lnSpc>
              <a:buFont typeface="Wingdings" pitchFamily="2" charset="2"/>
              <a:buChar char="l"/>
            </a:pPr>
            <a:r>
              <a:rPr lang="en-US" altLang="zh-CN" sz="2600" b="1" dirty="0">
                <a:solidFill>
                  <a:srgbClr val="800000"/>
                </a:solidFill>
              </a:rPr>
              <a:t>The Test Case: a Single-Phase Voltage Source Inverter</a:t>
            </a:r>
            <a:endParaRPr lang="zh-CN" altLang="en-US" sz="2600" b="1" dirty="0" smtClean="0">
              <a:solidFill>
                <a:srgbClr val="800000"/>
              </a:solidFill>
            </a:endParaRPr>
          </a:p>
          <a:p>
            <a:pPr marL="399584" lvl="1" indent="-342900">
              <a:lnSpc>
                <a:spcPct val="200000"/>
              </a:lnSpc>
              <a:buFont typeface="Wingdings" pitchFamily="2" charset="2"/>
              <a:buChar char="l"/>
            </a:pPr>
            <a:r>
              <a:rPr lang="en-US" altLang="zh-CN" sz="2600" b="1" dirty="0">
                <a:solidFill>
                  <a:srgbClr val="800000"/>
                </a:solidFill>
              </a:rPr>
              <a:t>Digital Current Mode Control</a:t>
            </a:r>
          </a:p>
          <a:p>
            <a:pPr marL="399584" lvl="1" indent="-342900">
              <a:lnSpc>
                <a:spcPct val="200000"/>
              </a:lnSpc>
              <a:buFont typeface="Wingdings" pitchFamily="2" charset="2"/>
              <a:buChar char="l"/>
            </a:pPr>
            <a:r>
              <a:rPr lang="en-US" altLang="zh-CN" sz="2600" b="1" dirty="0">
                <a:solidFill>
                  <a:srgbClr val="800000"/>
                </a:solidFill>
              </a:rPr>
              <a:t>Extension to Three-Phase </a:t>
            </a:r>
            <a:r>
              <a:rPr lang="en-US" altLang="zh-CN" sz="2600" b="1" dirty="0" smtClean="0">
                <a:solidFill>
                  <a:srgbClr val="800000"/>
                </a:solidFill>
              </a:rPr>
              <a:t>Inverters</a:t>
            </a:r>
          </a:p>
          <a:p>
            <a:pPr marL="399584" lvl="1" indent="-342900">
              <a:lnSpc>
                <a:spcPct val="200000"/>
              </a:lnSpc>
              <a:buFont typeface="Wingdings" pitchFamily="2" charset="2"/>
              <a:buChar char="l"/>
            </a:pPr>
            <a:r>
              <a:rPr lang="en-US" altLang="zh-CN" sz="2600" b="1" dirty="0">
                <a:solidFill>
                  <a:srgbClr val="FF0000"/>
                </a:solidFill>
              </a:rPr>
              <a:t>External Control </a:t>
            </a:r>
            <a:r>
              <a:rPr lang="en-US" altLang="zh-CN" sz="2600" b="1" dirty="0" smtClean="0">
                <a:solidFill>
                  <a:srgbClr val="FF0000"/>
                </a:solidFill>
              </a:rPr>
              <a:t>Loops</a:t>
            </a:r>
            <a:endParaRPr lang="en-US" altLang="zh-CN" sz="2600" b="1" dirty="0">
              <a:solidFill>
                <a:srgbClr val="FF0000"/>
              </a:solidFill>
            </a:endParaRPr>
          </a:p>
          <a:p>
            <a:pPr marL="399584" lvl="1" indent="-342900">
              <a:lnSpc>
                <a:spcPct val="200000"/>
              </a:lnSpc>
              <a:buFont typeface="Wingdings" pitchFamily="2" charset="2"/>
              <a:buChar char="l"/>
            </a:pPr>
            <a:endParaRPr lang="en-US" sz="2600" dirty="0">
              <a:solidFill>
                <a:srgbClr val="800000"/>
              </a:solidFill>
            </a:endParaRPr>
          </a:p>
          <a:p>
            <a:pPr marL="0" indent="0">
              <a:lnSpc>
                <a:spcPct val="200000"/>
              </a:lnSpc>
              <a:buNone/>
            </a:pPr>
            <a:endParaRPr lang="en-US" sz="2600" b="1" dirty="0">
              <a:solidFill>
                <a:srgbClr val="800000"/>
              </a:solidFill>
            </a:endParaRPr>
          </a:p>
        </p:txBody>
      </p:sp>
      <p:sp>
        <p:nvSpPr>
          <p:cNvPr id="6" name="TextBox 5"/>
          <p:cNvSpPr txBox="1"/>
          <p:nvPr/>
        </p:nvSpPr>
        <p:spPr>
          <a:xfrm>
            <a:off x="5924710" y="7205664"/>
            <a:ext cx="193968" cy="388055"/>
          </a:xfrm>
          <a:prstGeom prst="rect">
            <a:avLst/>
          </a:prstGeom>
          <a:noFill/>
        </p:spPr>
        <p:txBody>
          <a:bodyPr wrap="none" lIns="96030" tIns="48015" rIns="96030" bIns="48015" rtlCol="0">
            <a:spAutoFit/>
          </a:bodyPr>
          <a:lstStyle/>
          <a:p>
            <a:endParaRPr lang="en-US" dirty="0"/>
          </a:p>
        </p:txBody>
      </p:sp>
      <p:sp>
        <p:nvSpPr>
          <p:cNvPr id="4" name="灯片编号占位符 3"/>
          <p:cNvSpPr>
            <a:spLocks noGrp="1"/>
          </p:cNvSpPr>
          <p:nvPr>
            <p:ph type="sldNum" sz="quarter" idx="10"/>
          </p:nvPr>
        </p:nvSpPr>
        <p:spPr/>
        <p:txBody>
          <a:bodyPr/>
          <a:lstStyle/>
          <a:p>
            <a:pPr>
              <a:defRPr/>
            </a:pPr>
            <a:fld id="{C828D3FC-A0B5-43DE-98B8-D1D2A830C5C7}" type="slidenum">
              <a:rPr lang="en-US" smtClean="0"/>
              <a:pPr>
                <a:defRPr/>
              </a:pPr>
              <a:t>2</a:t>
            </a:fld>
            <a:endParaRPr lang="en-US" dirty="0"/>
          </a:p>
        </p:txBody>
      </p:sp>
      <p:sp>
        <p:nvSpPr>
          <p:cNvPr id="7" name="Title 6"/>
          <p:cNvSpPr txBox="1">
            <a:spLocks/>
          </p:cNvSpPr>
          <p:nvPr/>
        </p:nvSpPr>
        <p:spPr>
          <a:xfrm>
            <a:off x="4347369" y="61809"/>
            <a:ext cx="3764280" cy="874022"/>
          </a:xfrm>
          <a:prstGeom prst="rect">
            <a:avLst/>
          </a:prstGeom>
        </p:spPr>
        <p:txBody>
          <a:bodyPr vert="horz" lIns="96030" tIns="48015" rIns="96030" bIns="48015" rtlCol="0" anchor="ctr">
            <a:normAutofit/>
          </a:bodyPr>
          <a:lstStyle>
            <a:lvl1pPr algn="ctr" defTabSz="914400" rtl="0" eaLnBrk="1" latinLnBrk="0" hangingPunct="1">
              <a:spcBef>
                <a:spcPct val="0"/>
              </a:spcBef>
              <a:buNone/>
              <a:defRPr sz="3600" kern="1200">
                <a:solidFill>
                  <a:srgbClr val="007900"/>
                </a:solidFill>
                <a:latin typeface="Arial" pitchFamily="34" charset="0"/>
                <a:ea typeface="+mj-ea"/>
                <a:cs typeface="Arial" pitchFamily="34" charset="0"/>
              </a:defRPr>
            </a:lvl1pPr>
          </a:lstStyle>
          <a:p>
            <a:pPr fontAlgn="auto">
              <a:spcAft>
                <a:spcPts val="0"/>
              </a:spcAft>
            </a:pPr>
            <a:r>
              <a:rPr lang="zh-CN" altLang="en-US" b="1" dirty="0" smtClean="0">
                <a:latin typeface="黑体" pitchFamily="49" charset="-122"/>
                <a:ea typeface="黑体" pitchFamily="49" charset="-122"/>
              </a:rPr>
              <a:t>课 程 </a:t>
            </a:r>
            <a:r>
              <a:rPr lang="zh-CN" altLang="en-US" b="1" dirty="0">
                <a:latin typeface="黑体" pitchFamily="49" charset="-122"/>
                <a:ea typeface="黑体" pitchFamily="49" charset="-122"/>
              </a:rPr>
              <a:t>内 容</a:t>
            </a:r>
            <a:endParaRPr lang="en-US" b="1" dirty="0">
              <a:latin typeface="黑体" pitchFamily="49" charset="-122"/>
              <a:ea typeface="黑体" pitchFamily="49" charset="-122"/>
            </a:endParaRPr>
          </a:p>
        </p:txBody>
      </p:sp>
    </p:spTree>
    <p:extLst>
      <p:ext uri="{BB962C8B-B14F-4D97-AF65-F5344CB8AC3E}">
        <p14:creationId xmlns:p14="http://schemas.microsoft.com/office/powerpoint/2010/main" val="246862507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924710" y="7205664"/>
            <a:ext cx="193968" cy="388055"/>
          </a:xfrm>
          <a:prstGeom prst="rect">
            <a:avLst/>
          </a:prstGeom>
          <a:noFill/>
        </p:spPr>
        <p:txBody>
          <a:bodyPr wrap="none" lIns="96030" tIns="48015" rIns="96030" bIns="48015" rtlCol="0">
            <a:spAutoFit/>
          </a:bodyPr>
          <a:lstStyle/>
          <a:p>
            <a:endParaRPr lang="en-US" dirty="0"/>
          </a:p>
        </p:txBody>
      </p:sp>
      <p:sp>
        <p:nvSpPr>
          <p:cNvPr id="4" name="灯片编号占位符 3"/>
          <p:cNvSpPr>
            <a:spLocks noGrp="1"/>
          </p:cNvSpPr>
          <p:nvPr>
            <p:ph type="sldNum" sz="quarter" idx="10"/>
          </p:nvPr>
        </p:nvSpPr>
        <p:spPr/>
        <p:txBody>
          <a:bodyPr/>
          <a:lstStyle/>
          <a:p>
            <a:fld id="{C828D3FC-A0B5-43DE-98B8-D1D2A830C5C7}" type="slidenum">
              <a:rPr lang="en-US" smtClean="0"/>
              <a:pPr/>
              <a:t>20</a:t>
            </a:fld>
            <a:endParaRPr lang="en-US" dirty="0"/>
          </a:p>
        </p:txBody>
      </p:sp>
      <p:sp>
        <p:nvSpPr>
          <p:cNvPr id="10" name="矩形 46"/>
          <p:cNvSpPr>
            <a:spLocks noChangeArrowheads="1"/>
          </p:cNvSpPr>
          <p:nvPr/>
        </p:nvSpPr>
        <p:spPr bwMode="auto">
          <a:xfrm>
            <a:off x="255489" y="172519"/>
            <a:ext cx="7228834"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a:solidFill>
                  <a:srgbClr val="007900"/>
                </a:solidFill>
              </a:rPr>
              <a:t>5.4.1 The Repetitive-Based Voltage Controller</a:t>
            </a:r>
            <a:endParaRPr lang="zh-CN" altLang="en-US" sz="2400" b="1" dirty="0">
              <a:solidFill>
                <a:srgbClr val="007900"/>
              </a:solidFill>
              <a:latin typeface="Arial" panose="020B0604020202020204" pitchFamily="34" charset="0"/>
            </a:endParaRPr>
          </a:p>
        </p:txBody>
      </p:sp>
      <p:sp>
        <p:nvSpPr>
          <p:cNvPr id="11" name="矩形 10"/>
          <p:cNvSpPr/>
          <p:nvPr/>
        </p:nvSpPr>
        <p:spPr>
          <a:xfrm>
            <a:off x="3969" y="114004"/>
            <a:ext cx="269776" cy="578693"/>
          </a:xfrm>
          <a:prstGeom prst="rect">
            <a:avLst/>
          </a:prstGeom>
          <a:solidFill>
            <a:srgbClr val="007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900"/>
              </a:solidFill>
            </a:endParaRPr>
          </a:p>
        </p:txBody>
      </p:sp>
      <p:pic>
        <p:nvPicPr>
          <p:cNvPr id="2" name="图片 1"/>
          <p:cNvPicPr>
            <a:picLocks noChangeAspect="1"/>
          </p:cNvPicPr>
          <p:nvPr/>
        </p:nvPicPr>
        <p:blipFill>
          <a:blip r:embed="rId3"/>
          <a:stretch>
            <a:fillRect/>
          </a:stretch>
        </p:blipFill>
        <p:spPr>
          <a:xfrm>
            <a:off x="3128169" y="935831"/>
            <a:ext cx="6543675" cy="5276850"/>
          </a:xfrm>
          <a:prstGeom prst="rect">
            <a:avLst/>
          </a:prstGeom>
        </p:spPr>
      </p:pic>
      <p:sp>
        <p:nvSpPr>
          <p:cNvPr id="3" name="矩形 2"/>
          <p:cNvSpPr/>
          <p:nvPr/>
        </p:nvSpPr>
        <p:spPr>
          <a:xfrm>
            <a:off x="1451769" y="6233100"/>
            <a:ext cx="10244654" cy="646331"/>
          </a:xfrm>
          <a:prstGeom prst="rect">
            <a:avLst/>
          </a:prstGeom>
          <a:ln>
            <a:solidFill>
              <a:srgbClr val="92D050"/>
            </a:solidFill>
          </a:ln>
        </p:spPr>
        <p:txBody>
          <a:bodyPr wrap="square">
            <a:spAutoFit/>
          </a:bodyPr>
          <a:lstStyle/>
          <a:p>
            <a:r>
              <a:rPr lang="zh-CN" altLang="en-US" dirty="0">
                <a:solidFill>
                  <a:srgbClr val="FF0000"/>
                </a:solidFill>
                <a:latin typeface="微软雅黑" panose="020B0503020204020204" pitchFamily="34" charset="-122"/>
                <a:ea typeface="微软雅黑" panose="020B0503020204020204" pitchFamily="34" charset="-122"/>
              </a:rPr>
              <a:t>(a) </a:t>
            </a:r>
            <a:r>
              <a:rPr lang="zh-CN" altLang="en-US" dirty="0">
                <a:latin typeface="微软雅黑" panose="020B0503020204020204" pitchFamily="34" charset="-122"/>
                <a:ea typeface="微软雅黑" panose="020B0503020204020204" pitchFamily="34" charset="-122"/>
              </a:rPr>
              <a:t>General implementation of the repetitive controller; </a:t>
            </a:r>
            <a:r>
              <a:rPr lang="zh-CN" altLang="en-US" dirty="0">
                <a:solidFill>
                  <a:srgbClr val="FF0000"/>
                </a:solidFill>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 provisions to improve </a:t>
            </a:r>
            <a:r>
              <a:rPr lang="zh-CN" altLang="en-US" dirty="0" smtClean="0">
                <a:latin typeface="微软雅黑" panose="020B0503020204020204" pitchFamily="34" charset="-122"/>
                <a:ea typeface="微软雅黑" panose="020B0503020204020204" pitchFamily="34" charset="-122"/>
              </a:rPr>
              <a:t>the stability </a:t>
            </a:r>
            <a:r>
              <a:rPr lang="zh-CN" altLang="en-US" dirty="0">
                <a:latin typeface="微软雅黑" panose="020B0503020204020204" pitchFamily="34" charset="-122"/>
                <a:ea typeface="微软雅黑" panose="020B0503020204020204" pitchFamily="34" charset="-122"/>
              </a:rPr>
              <a:t>margin; </a:t>
            </a:r>
            <a:r>
              <a:rPr lang="zh-CN" altLang="en-US" dirty="0">
                <a:solidFill>
                  <a:srgbClr val="FF0000"/>
                </a:solidFill>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 the considered implementation.</a:t>
            </a:r>
          </a:p>
        </p:txBody>
      </p:sp>
    </p:spTree>
    <p:extLst>
      <p:ext uri="{BB962C8B-B14F-4D97-AF65-F5344CB8AC3E}">
        <p14:creationId xmlns:p14="http://schemas.microsoft.com/office/powerpoint/2010/main" val="39178153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924710" y="7205664"/>
            <a:ext cx="193968" cy="388055"/>
          </a:xfrm>
          <a:prstGeom prst="rect">
            <a:avLst/>
          </a:prstGeom>
          <a:noFill/>
        </p:spPr>
        <p:txBody>
          <a:bodyPr wrap="none" lIns="96030" tIns="48015" rIns="96030" bIns="48015" rtlCol="0">
            <a:spAutoFit/>
          </a:bodyPr>
          <a:lstStyle/>
          <a:p>
            <a:endParaRPr lang="en-US" dirty="0"/>
          </a:p>
        </p:txBody>
      </p:sp>
      <p:sp>
        <p:nvSpPr>
          <p:cNvPr id="4" name="灯片编号占位符 3"/>
          <p:cNvSpPr>
            <a:spLocks noGrp="1"/>
          </p:cNvSpPr>
          <p:nvPr>
            <p:ph type="sldNum" sz="quarter" idx="10"/>
          </p:nvPr>
        </p:nvSpPr>
        <p:spPr/>
        <p:txBody>
          <a:bodyPr/>
          <a:lstStyle/>
          <a:p>
            <a:fld id="{C828D3FC-A0B5-43DE-98B8-D1D2A830C5C7}" type="slidenum">
              <a:rPr lang="en-US" smtClean="0"/>
              <a:pPr/>
              <a:t>21</a:t>
            </a:fld>
            <a:endParaRPr lang="en-US" dirty="0"/>
          </a:p>
        </p:txBody>
      </p:sp>
      <p:sp>
        <p:nvSpPr>
          <p:cNvPr id="10" name="矩形 46"/>
          <p:cNvSpPr>
            <a:spLocks noChangeArrowheads="1"/>
          </p:cNvSpPr>
          <p:nvPr/>
        </p:nvSpPr>
        <p:spPr bwMode="auto">
          <a:xfrm>
            <a:off x="255489" y="172519"/>
            <a:ext cx="7228834"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a:solidFill>
                  <a:srgbClr val="007900"/>
                </a:solidFill>
              </a:rPr>
              <a:t>5.4.1 The Repetitive-Based Voltage Controller</a:t>
            </a:r>
            <a:endParaRPr lang="zh-CN" altLang="en-US" sz="2400" b="1" dirty="0">
              <a:solidFill>
                <a:srgbClr val="007900"/>
              </a:solidFill>
              <a:latin typeface="Arial" panose="020B0604020202020204" pitchFamily="34" charset="0"/>
            </a:endParaRPr>
          </a:p>
        </p:txBody>
      </p:sp>
      <p:sp>
        <p:nvSpPr>
          <p:cNvPr id="11" name="矩形 10"/>
          <p:cNvSpPr/>
          <p:nvPr/>
        </p:nvSpPr>
        <p:spPr>
          <a:xfrm>
            <a:off x="3969" y="114004"/>
            <a:ext cx="269776" cy="578693"/>
          </a:xfrm>
          <a:prstGeom prst="rect">
            <a:avLst/>
          </a:prstGeom>
          <a:solidFill>
            <a:srgbClr val="007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900"/>
              </a:solidFill>
            </a:endParaRPr>
          </a:p>
        </p:txBody>
      </p:sp>
      <p:pic>
        <p:nvPicPr>
          <p:cNvPr id="2" name="图片 1"/>
          <p:cNvPicPr>
            <a:picLocks noChangeAspect="1"/>
          </p:cNvPicPr>
          <p:nvPr/>
        </p:nvPicPr>
        <p:blipFill>
          <a:blip r:embed="rId3"/>
          <a:stretch>
            <a:fillRect/>
          </a:stretch>
        </p:blipFill>
        <p:spPr>
          <a:xfrm>
            <a:off x="3128169" y="935831"/>
            <a:ext cx="6958481" cy="4538663"/>
          </a:xfrm>
          <a:prstGeom prst="rect">
            <a:avLst/>
          </a:prstGeom>
        </p:spPr>
      </p:pic>
      <p:sp>
        <p:nvSpPr>
          <p:cNvPr id="3" name="矩形 2"/>
          <p:cNvSpPr/>
          <p:nvPr/>
        </p:nvSpPr>
        <p:spPr>
          <a:xfrm>
            <a:off x="2120279" y="5793912"/>
            <a:ext cx="8974260" cy="923330"/>
          </a:xfrm>
          <a:prstGeom prst="rect">
            <a:avLst/>
          </a:prstGeom>
          <a:ln>
            <a:solidFill>
              <a:srgbClr val="92D050"/>
            </a:solidFill>
          </a:ln>
        </p:spPr>
        <p:txBody>
          <a:bodyPr wrap="square">
            <a:spAutoFit/>
          </a:bodyPr>
          <a:lstStyle/>
          <a:p>
            <a:r>
              <a:rPr lang="zh-CN" altLang="en-US" dirty="0">
                <a:latin typeface="微软雅黑" panose="020B0503020204020204" pitchFamily="34" charset="-122"/>
                <a:ea typeface="微软雅黑" panose="020B0503020204020204" pitchFamily="34" charset="-122"/>
              </a:rPr>
              <a:t> (a) Suggested repetitive-based voltage controller. The repetitive controller structure </a:t>
            </a:r>
            <a:r>
              <a:rPr lang="zh-CN" altLang="en-US" dirty="0" smtClean="0">
                <a:latin typeface="微软雅黑" panose="020B0503020204020204" pitchFamily="34" charset="-122"/>
                <a:ea typeface="微软雅黑" panose="020B0503020204020204" pitchFamily="34" charset="-122"/>
              </a:rPr>
              <a:t>of (</a:t>
            </a:r>
            <a:r>
              <a:rPr lang="zh-CN" altLang="en-US" dirty="0">
                <a:latin typeface="微软雅黑" panose="020B0503020204020204" pitchFamily="34" charset="-122"/>
                <a:ea typeface="微软雅黑" panose="020B0503020204020204" pitchFamily="34" charset="-122"/>
              </a:rPr>
              <a:t>c</a:t>
            </a:r>
            <a:r>
              <a:rPr lang="zh-CN" altLang="en-US" dirty="0"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in the last slide</a:t>
            </a:r>
            <a:r>
              <a:rPr lang="zh-CN" altLang="en-US" dirty="0" smtClean="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is connected parallel to a conventional purely proportional controller.</a:t>
            </a:r>
          </a:p>
        </p:txBody>
      </p:sp>
    </p:spTree>
    <p:extLst>
      <p:ext uri="{BB962C8B-B14F-4D97-AF65-F5344CB8AC3E}">
        <p14:creationId xmlns:p14="http://schemas.microsoft.com/office/powerpoint/2010/main" val="266211231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924710" y="7205664"/>
            <a:ext cx="193968" cy="388055"/>
          </a:xfrm>
          <a:prstGeom prst="rect">
            <a:avLst/>
          </a:prstGeom>
          <a:noFill/>
        </p:spPr>
        <p:txBody>
          <a:bodyPr wrap="none" lIns="96030" tIns="48015" rIns="96030" bIns="48015" rtlCol="0">
            <a:spAutoFit/>
          </a:bodyPr>
          <a:lstStyle/>
          <a:p>
            <a:endParaRPr lang="en-US" dirty="0"/>
          </a:p>
        </p:txBody>
      </p:sp>
      <p:sp>
        <p:nvSpPr>
          <p:cNvPr id="4" name="灯片编号占位符 3"/>
          <p:cNvSpPr>
            <a:spLocks noGrp="1"/>
          </p:cNvSpPr>
          <p:nvPr>
            <p:ph type="sldNum" sz="quarter" idx="10"/>
          </p:nvPr>
        </p:nvSpPr>
        <p:spPr/>
        <p:txBody>
          <a:bodyPr/>
          <a:lstStyle/>
          <a:p>
            <a:fld id="{C828D3FC-A0B5-43DE-98B8-D1D2A830C5C7}" type="slidenum">
              <a:rPr lang="en-US" smtClean="0"/>
              <a:pPr/>
              <a:t>22</a:t>
            </a:fld>
            <a:endParaRPr lang="en-US" dirty="0"/>
          </a:p>
        </p:txBody>
      </p:sp>
      <p:sp>
        <p:nvSpPr>
          <p:cNvPr id="10" name="矩形 46"/>
          <p:cNvSpPr>
            <a:spLocks noChangeArrowheads="1"/>
          </p:cNvSpPr>
          <p:nvPr/>
        </p:nvSpPr>
        <p:spPr bwMode="auto">
          <a:xfrm>
            <a:off x="255489" y="172519"/>
            <a:ext cx="7228834"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a:solidFill>
                  <a:srgbClr val="007900"/>
                </a:solidFill>
              </a:rPr>
              <a:t>5.4.1 The Repetitive-Based Voltage Controller</a:t>
            </a:r>
            <a:endParaRPr lang="zh-CN" altLang="en-US" sz="2400" b="1" dirty="0">
              <a:solidFill>
                <a:srgbClr val="007900"/>
              </a:solidFill>
              <a:latin typeface="Arial" panose="020B0604020202020204" pitchFamily="34" charset="0"/>
            </a:endParaRPr>
          </a:p>
        </p:txBody>
      </p:sp>
      <p:sp>
        <p:nvSpPr>
          <p:cNvPr id="11" name="矩形 10"/>
          <p:cNvSpPr/>
          <p:nvPr/>
        </p:nvSpPr>
        <p:spPr>
          <a:xfrm>
            <a:off x="3969" y="114004"/>
            <a:ext cx="269776" cy="578693"/>
          </a:xfrm>
          <a:prstGeom prst="rect">
            <a:avLst/>
          </a:prstGeom>
          <a:solidFill>
            <a:srgbClr val="007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900"/>
              </a:solidFill>
            </a:endParaRPr>
          </a:p>
        </p:txBody>
      </p:sp>
      <p:sp>
        <p:nvSpPr>
          <p:cNvPr id="3" name="矩形 2"/>
          <p:cNvSpPr/>
          <p:nvPr/>
        </p:nvSpPr>
        <p:spPr>
          <a:xfrm>
            <a:off x="1545309" y="1356300"/>
            <a:ext cx="8974260" cy="646331"/>
          </a:xfrm>
          <a:prstGeom prst="rect">
            <a:avLst/>
          </a:prstGeom>
          <a:ln>
            <a:solidFill>
              <a:srgbClr val="92D050"/>
            </a:solidFill>
          </a:ln>
        </p:spPr>
        <p:txBody>
          <a:bodyPr wrap="square">
            <a:spAutoFit/>
          </a:bodyPr>
          <a:lstStyle/>
          <a:p>
            <a:r>
              <a:rPr lang="zh-CN" altLang="en-US"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Repetitive-based </a:t>
            </a:r>
            <a:r>
              <a:rPr lang="en-US" altLang="zh-CN" dirty="0">
                <a:latin typeface="微软雅黑" panose="020B0503020204020204" pitchFamily="34" charset="-122"/>
                <a:ea typeface="微软雅黑" panose="020B0503020204020204" pitchFamily="34" charset="-122"/>
              </a:rPr>
              <a:t>voltage control loop. The scheme is used for the computation of </a:t>
            </a:r>
            <a:r>
              <a:rPr lang="en-US" altLang="zh-CN" dirty="0" smtClean="0">
                <a:latin typeface="微软雅黑" panose="020B0503020204020204" pitchFamily="34" charset="-122"/>
                <a:ea typeface="微软雅黑" panose="020B0503020204020204" pitchFamily="34" charset="-122"/>
              </a:rPr>
              <a:t>the open </a:t>
            </a:r>
            <a:r>
              <a:rPr lang="en-US" altLang="zh-CN" dirty="0">
                <a:latin typeface="微软雅黑" panose="020B0503020204020204" pitchFamily="34" charset="-122"/>
                <a:ea typeface="微软雅黑" panose="020B0503020204020204" pitchFamily="34" charset="-122"/>
              </a:rPr>
              <a:t>loop system gain.</a:t>
            </a:r>
            <a:endParaRPr lang="zh-CN" altLang="en-US"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1832769" y="2265604"/>
            <a:ext cx="9675713" cy="3166027"/>
          </a:xfrm>
          <a:prstGeom prst="rect">
            <a:avLst/>
          </a:prstGeom>
        </p:spPr>
      </p:pic>
      <p:pic>
        <p:nvPicPr>
          <p:cNvPr id="7" name="图片 6"/>
          <p:cNvPicPr>
            <a:picLocks noChangeAspect="1"/>
          </p:cNvPicPr>
          <p:nvPr/>
        </p:nvPicPr>
        <p:blipFill rotWithShape="1">
          <a:blip r:embed="rId4"/>
          <a:srcRect l="4082" t="17602"/>
          <a:stretch/>
        </p:blipFill>
        <p:spPr>
          <a:xfrm>
            <a:off x="3204369" y="5664208"/>
            <a:ext cx="3581400" cy="910423"/>
          </a:xfrm>
          <a:prstGeom prst="rect">
            <a:avLst/>
          </a:prstGeom>
        </p:spPr>
      </p:pic>
      <p:sp>
        <p:nvSpPr>
          <p:cNvPr id="8" name="椭圆形标注 7"/>
          <p:cNvSpPr/>
          <p:nvPr/>
        </p:nvSpPr>
        <p:spPr>
          <a:xfrm>
            <a:off x="4522628" y="3221831"/>
            <a:ext cx="1272541" cy="914400"/>
          </a:xfrm>
          <a:prstGeom prst="wedgeEllipseCallout">
            <a:avLst>
              <a:gd name="adj1" fmla="val -98357"/>
              <a:gd name="adj2" fmla="val 20158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32355790"/>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924710" y="7205664"/>
            <a:ext cx="193968" cy="388055"/>
          </a:xfrm>
          <a:prstGeom prst="rect">
            <a:avLst/>
          </a:prstGeom>
          <a:noFill/>
        </p:spPr>
        <p:txBody>
          <a:bodyPr wrap="none" lIns="96030" tIns="48015" rIns="96030" bIns="48015" rtlCol="0">
            <a:spAutoFit/>
          </a:bodyPr>
          <a:lstStyle/>
          <a:p>
            <a:endParaRPr lang="en-US" dirty="0"/>
          </a:p>
        </p:txBody>
      </p:sp>
      <p:sp>
        <p:nvSpPr>
          <p:cNvPr id="4" name="灯片编号占位符 3"/>
          <p:cNvSpPr>
            <a:spLocks noGrp="1"/>
          </p:cNvSpPr>
          <p:nvPr>
            <p:ph type="sldNum" sz="quarter" idx="10"/>
          </p:nvPr>
        </p:nvSpPr>
        <p:spPr/>
        <p:txBody>
          <a:bodyPr/>
          <a:lstStyle/>
          <a:p>
            <a:fld id="{C828D3FC-A0B5-43DE-98B8-D1D2A830C5C7}" type="slidenum">
              <a:rPr lang="en-US" smtClean="0"/>
              <a:pPr/>
              <a:t>23</a:t>
            </a:fld>
            <a:endParaRPr lang="en-US" dirty="0"/>
          </a:p>
        </p:txBody>
      </p:sp>
      <p:sp>
        <p:nvSpPr>
          <p:cNvPr id="10" name="矩形 46"/>
          <p:cNvSpPr>
            <a:spLocks noChangeArrowheads="1"/>
          </p:cNvSpPr>
          <p:nvPr/>
        </p:nvSpPr>
        <p:spPr bwMode="auto">
          <a:xfrm>
            <a:off x="255489" y="172519"/>
            <a:ext cx="7228834"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a:solidFill>
                  <a:srgbClr val="007900"/>
                </a:solidFill>
              </a:rPr>
              <a:t>5.4.1 The Repetitive-Based Voltage Controller</a:t>
            </a:r>
            <a:endParaRPr lang="zh-CN" altLang="en-US" sz="2400" b="1" dirty="0">
              <a:solidFill>
                <a:srgbClr val="007900"/>
              </a:solidFill>
              <a:latin typeface="Arial" panose="020B0604020202020204" pitchFamily="34" charset="0"/>
            </a:endParaRPr>
          </a:p>
        </p:txBody>
      </p:sp>
      <p:sp>
        <p:nvSpPr>
          <p:cNvPr id="11" name="矩形 10"/>
          <p:cNvSpPr/>
          <p:nvPr/>
        </p:nvSpPr>
        <p:spPr>
          <a:xfrm>
            <a:off x="3969" y="114004"/>
            <a:ext cx="269776" cy="578693"/>
          </a:xfrm>
          <a:prstGeom prst="rect">
            <a:avLst/>
          </a:prstGeom>
          <a:solidFill>
            <a:srgbClr val="007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900"/>
              </a:solidFill>
            </a:endParaRPr>
          </a:p>
        </p:txBody>
      </p:sp>
      <p:pic>
        <p:nvPicPr>
          <p:cNvPr id="5" name="图片 4"/>
          <p:cNvPicPr>
            <a:picLocks noChangeAspect="1"/>
          </p:cNvPicPr>
          <p:nvPr/>
        </p:nvPicPr>
        <p:blipFill>
          <a:blip r:embed="rId3"/>
          <a:stretch>
            <a:fillRect/>
          </a:stretch>
        </p:blipFill>
        <p:spPr>
          <a:xfrm>
            <a:off x="718344" y="1088231"/>
            <a:ext cx="7286625" cy="5486400"/>
          </a:xfrm>
          <a:prstGeom prst="rect">
            <a:avLst/>
          </a:prstGeom>
        </p:spPr>
      </p:pic>
      <p:sp>
        <p:nvSpPr>
          <p:cNvPr id="7" name="矩形 6"/>
          <p:cNvSpPr/>
          <p:nvPr/>
        </p:nvSpPr>
        <p:spPr>
          <a:xfrm>
            <a:off x="8213930" y="3831431"/>
            <a:ext cx="4061877" cy="707886"/>
          </a:xfrm>
          <a:prstGeom prst="rect">
            <a:avLst/>
          </a:prstGeom>
          <a:ln>
            <a:solidFill>
              <a:srgbClr val="92D050"/>
            </a:solidFill>
          </a:ln>
        </p:spPr>
        <p:txBody>
          <a:bodyPr wrap="square">
            <a:spAutoFit/>
          </a:bodyPr>
          <a:lstStyle/>
          <a:p>
            <a:r>
              <a:rPr lang="zh-CN" altLang="en-US" sz="2000" dirty="0">
                <a:latin typeface="微软雅黑" panose="020B0503020204020204" pitchFamily="34" charset="-122"/>
                <a:ea typeface="微软雅黑" panose="020B0503020204020204" pitchFamily="34" charset="-122"/>
              </a:rPr>
              <a:t> Open loop system gain for the repetitive-based controller.</a:t>
            </a:r>
          </a:p>
        </p:txBody>
      </p:sp>
    </p:spTree>
    <p:extLst>
      <p:ext uri="{BB962C8B-B14F-4D97-AF65-F5344CB8AC3E}">
        <p14:creationId xmlns:p14="http://schemas.microsoft.com/office/powerpoint/2010/main" val="1086910297"/>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924710" y="7205664"/>
            <a:ext cx="193968" cy="388055"/>
          </a:xfrm>
          <a:prstGeom prst="rect">
            <a:avLst/>
          </a:prstGeom>
          <a:noFill/>
        </p:spPr>
        <p:txBody>
          <a:bodyPr wrap="none" lIns="96030" tIns="48015" rIns="96030" bIns="48015" rtlCol="0">
            <a:spAutoFit/>
          </a:bodyPr>
          <a:lstStyle/>
          <a:p>
            <a:endParaRPr lang="en-US" dirty="0"/>
          </a:p>
        </p:txBody>
      </p:sp>
      <p:sp>
        <p:nvSpPr>
          <p:cNvPr id="4" name="灯片编号占位符 3"/>
          <p:cNvSpPr>
            <a:spLocks noGrp="1"/>
          </p:cNvSpPr>
          <p:nvPr>
            <p:ph type="sldNum" sz="quarter" idx="10"/>
          </p:nvPr>
        </p:nvSpPr>
        <p:spPr/>
        <p:txBody>
          <a:bodyPr/>
          <a:lstStyle/>
          <a:p>
            <a:fld id="{C828D3FC-A0B5-43DE-98B8-D1D2A830C5C7}" type="slidenum">
              <a:rPr lang="en-US" smtClean="0"/>
              <a:pPr/>
              <a:t>24</a:t>
            </a:fld>
            <a:endParaRPr lang="en-US" dirty="0"/>
          </a:p>
        </p:txBody>
      </p:sp>
      <p:sp>
        <p:nvSpPr>
          <p:cNvPr id="10" name="矩形 46"/>
          <p:cNvSpPr>
            <a:spLocks noChangeArrowheads="1"/>
          </p:cNvSpPr>
          <p:nvPr/>
        </p:nvSpPr>
        <p:spPr bwMode="auto">
          <a:xfrm>
            <a:off x="255489" y="172519"/>
            <a:ext cx="7228834"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a:solidFill>
                  <a:srgbClr val="007900"/>
                </a:solidFill>
              </a:rPr>
              <a:t>5.4.2 The DFT Filter Based Voltage Controller</a:t>
            </a:r>
            <a:endParaRPr lang="zh-CN" altLang="en-US" sz="2400" b="1" dirty="0">
              <a:solidFill>
                <a:srgbClr val="007900"/>
              </a:solidFill>
              <a:latin typeface="Arial" panose="020B0604020202020204" pitchFamily="34" charset="0"/>
            </a:endParaRPr>
          </a:p>
        </p:txBody>
      </p:sp>
      <p:sp>
        <p:nvSpPr>
          <p:cNvPr id="11" name="矩形 10"/>
          <p:cNvSpPr/>
          <p:nvPr/>
        </p:nvSpPr>
        <p:spPr>
          <a:xfrm>
            <a:off x="3969" y="114004"/>
            <a:ext cx="269776" cy="578693"/>
          </a:xfrm>
          <a:prstGeom prst="rect">
            <a:avLst/>
          </a:prstGeom>
          <a:solidFill>
            <a:srgbClr val="007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900"/>
              </a:solidFill>
            </a:endParaRPr>
          </a:p>
        </p:txBody>
      </p:sp>
      <p:pic>
        <p:nvPicPr>
          <p:cNvPr id="5" name="图片 4"/>
          <p:cNvPicPr>
            <a:picLocks noChangeAspect="1"/>
          </p:cNvPicPr>
          <p:nvPr/>
        </p:nvPicPr>
        <p:blipFill>
          <a:blip r:embed="rId3"/>
          <a:stretch>
            <a:fillRect/>
          </a:stretch>
        </p:blipFill>
        <p:spPr>
          <a:xfrm>
            <a:off x="765968" y="1012030"/>
            <a:ext cx="7641961" cy="6113569"/>
          </a:xfrm>
          <a:prstGeom prst="rect">
            <a:avLst/>
          </a:prstGeom>
        </p:spPr>
      </p:pic>
      <p:sp>
        <p:nvSpPr>
          <p:cNvPr id="7" name="矩形 6"/>
          <p:cNvSpPr/>
          <p:nvPr/>
        </p:nvSpPr>
        <p:spPr>
          <a:xfrm>
            <a:off x="8538369" y="3298031"/>
            <a:ext cx="3774963" cy="2308324"/>
          </a:xfrm>
          <a:prstGeom prst="rect">
            <a:avLst/>
          </a:prstGeom>
          <a:ln>
            <a:solidFill>
              <a:srgbClr val="92D050"/>
            </a:solidFill>
          </a:ln>
        </p:spPr>
        <p:txBody>
          <a:bodyPr wrap="square">
            <a:spAutoFit/>
          </a:bodyPr>
          <a:lstStyle/>
          <a:p>
            <a:r>
              <a:rPr lang="zh-CN" altLang="en-US" dirty="0">
                <a:latin typeface="微软雅黑" panose="020B0503020204020204" pitchFamily="34" charset="-122"/>
                <a:ea typeface="微软雅黑" panose="020B0503020204020204" pitchFamily="34" charset="-122"/>
              </a:rPr>
              <a:t>Repetitive-based </a:t>
            </a:r>
            <a:r>
              <a:rPr lang="zh-CN" altLang="en-US" dirty="0" smtClean="0">
                <a:latin typeface="微软雅黑" panose="020B0503020204020204" pitchFamily="34" charset="-122"/>
                <a:ea typeface="微软雅黑" panose="020B0503020204020204" pitchFamily="34" charset="-122"/>
              </a:rPr>
              <a:t>controller </a:t>
            </a:r>
            <a:r>
              <a:rPr lang="en-US" altLang="zh-CN" dirty="0" smtClean="0">
                <a:latin typeface="微软雅黑" panose="020B0503020204020204" pitchFamily="34" charset="-122"/>
                <a:ea typeface="微软雅黑" panose="020B0503020204020204" pitchFamily="34" charset="-122"/>
              </a:rPr>
              <a:t>o</a:t>
            </a:r>
            <a:r>
              <a:rPr lang="zh-CN" altLang="en-US" dirty="0" smtClean="0">
                <a:latin typeface="微软雅黑" panose="020B0503020204020204" pitchFamily="34" charset="-122"/>
                <a:ea typeface="微软雅黑" panose="020B0503020204020204" pitchFamily="34" charset="-122"/>
              </a:rPr>
              <a:t>peration</a:t>
            </a:r>
            <a:r>
              <a:rPr lang="zh-CN" altLang="en-US" dirty="0">
                <a:latin typeface="微软雅黑" panose="020B0503020204020204" pitchFamily="34" charset="-122"/>
                <a:ea typeface="微软雅黑" panose="020B0503020204020204" pitchFamily="34" charset="-122"/>
              </a:rPr>
              <a:t>. </a:t>
            </a:r>
            <a:endParaRPr lang="en-US" altLang="zh-CN" dirty="0" smtClean="0">
              <a:latin typeface="微软雅黑" panose="020B0503020204020204" pitchFamily="34" charset="-122"/>
              <a:ea typeface="微软雅黑" panose="020B0503020204020204" pitchFamily="34" charset="-122"/>
            </a:endParaRPr>
          </a:p>
          <a:p>
            <a:r>
              <a:rPr lang="en-US" altLang="zh-CN" dirty="0" smtClean="0">
                <a:solidFill>
                  <a:srgbClr val="FF0000"/>
                </a:solidFill>
                <a:latin typeface="微软雅黑" panose="020B0503020204020204" pitchFamily="34" charset="-122"/>
                <a:ea typeface="微软雅黑" panose="020B0503020204020204" pitchFamily="34" charset="-122"/>
              </a:rPr>
              <a:t>(a) </a:t>
            </a:r>
            <a:r>
              <a:rPr lang="zh-CN" altLang="en-US" dirty="0" smtClean="0">
                <a:latin typeface="微软雅黑" panose="020B0503020204020204" pitchFamily="34" charset="-122"/>
                <a:ea typeface="微软雅黑" panose="020B0503020204020204" pitchFamily="34" charset="-122"/>
              </a:rPr>
              <a:t>output </a:t>
            </a:r>
            <a:r>
              <a:rPr lang="zh-CN" altLang="en-US" dirty="0">
                <a:latin typeface="微软雅黑" panose="020B0503020204020204" pitchFamily="34" charset="-122"/>
                <a:ea typeface="微软雅黑" panose="020B0503020204020204" pitchFamily="34" charset="-122"/>
              </a:rPr>
              <a:t>voltage </a:t>
            </a:r>
            <a:r>
              <a:rPr lang="zh-CN" altLang="en-US" dirty="0" smtClean="0">
                <a:latin typeface="微软雅黑" panose="020B0503020204020204" pitchFamily="34" charset="-122"/>
                <a:ea typeface="微软雅黑" panose="020B0503020204020204" pitchFamily="34" charset="-122"/>
              </a:rPr>
              <a:t>transient</a:t>
            </a:r>
            <a:endParaRPr lang="en-US" altLang="zh-CN" dirty="0">
              <a:latin typeface="微软雅黑" panose="020B0503020204020204" pitchFamily="34" charset="-122"/>
              <a:ea typeface="微软雅黑" panose="020B0503020204020204" pitchFamily="34" charset="-122"/>
            </a:endParaRPr>
          </a:p>
          <a:p>
            <a:r>
              <a:rPr lang="en-US" altLang="zh-CN" dirty="0" smtClean="0">
                <a:solidFill>
                  <a:srgbClr val="FF0000"/>
                </a:solidFill>
                <a:latin typeface="微软雅黑" panose="020B0503020204020204" pitchFamily="34" charset="-122"/>
                <a:ea typeface="微软雅黑" panose="020B0503020204020204" pitchFamily="34" charset="-122"/>
              </a:rPr>
              <a:t>(b) </a:t>
            </a:r>
            <a:r>
              <a:rPr lang="zh-CN" altLang="en-US" dirty="0" smtClean="0">
                <a:latin typeface="微软雅黑" panose="020B0503020204020204" pitchFamily="34" charset="-122"/>
                <a:ea typeface="微软雅黑" panose="020B0503020204020204" pitchFamily="34" charset="-122"/>
              </a:rPr>
              <a:t>output current transient</a:t>
            </a:r>
            <a:endParaRPr lang="en-US" altLang="zh-CN" dirty="0" smtClean="0">
              <a:latin typeface="微软雅黑" panose="020B0503020204020204" pitchFamily="34" charset="-122"/>
              <a:ea typeface="微软雅黑" panose="020B0503020204020204" pitchFamily="34" charset="-122"/>
            </a:endParaRPr>
          </a:p>
          <a:p>
            <a:r>
              <a:rPr lang="en-US" altLang="zh-CN" dirty="0" smtClean="0">
                <a:solidFill>
                  <a:srgbClr val="FF0000"/>
                </a:solidFill>
                <a:latin typeface="微软雅黑" panose="020B0503020204020204" pitchFamily="34" charset="-122"/>
                <a:ea typeface="微软雅黑" panose="020B0503020204020204" pitchFamily="34" charset="-122"/>
              </a:rPr>
              <a:t>(c) </a:t>
            </a:r>
            <a:r>
              <a:rPr lang="en-US" altLang="zh-CN" dirty="0" smtClean="0">
                <a:latin typeface="微软雅黑" panose="020B0503020204020204" pitchFamily="34" charset="-122"/>
                <a:ea typeface="微软雅黑" panose="020B0503020204020204" pitchFamily="34" charset="-122"/>
              </a:rPr>
              <a:t>d</a:t>
            </a:r>
            <a:r>
              <a:rPr lang="zh-CN" altLang="en-US" dirty="0" smtClean="0">
                <a:latin typeface="微软雅黑" panose="020B0503020204020204" pitchFamily="34" charset="-122"/>
                <a:ea typeface="微软雅黑" panose="020B0503020204020204" pitchFamily="34" charset="-122"/>
              </a:rPr>
              <a:t>etails of (</a:t>
            </a:r>
            <a:r>
              <a:rPr lang="en-US" altLang="zh-CN" dirty="0">
                <a:latin typeface="微软雅黑" panose="020B0503020204020204" pitchFamily="34" charset="-122"/>
                <a:ea typeface="微软雅黑" panose="020B0503020204020204" pitchFamily="34" charset="-122"/>
              </a:rPr>
              <a:t>a</a:t>
            </a:r>
            <a:r>
              <a:rPr lang="zh-CN" altLang="en-US" dirty="0" smtClean="0">
                <a:latin typeface="微软雅黑" panose="020B0503020204020204" pitchFamily="34" charset="-122"/>
                <a:ea typeface="微软雅黑" panose="020B0503020204020204" pitchFamily="34" charset="-122"/>
              </a:rPr>
              <a:t>) before the repetitive controller is activated</a:t>
            </a:r>
            <a:endParaRPr lang="en-US" altLang="zh-CN" dirty="0" smtClean="0">
              <a:latin typeface="微软雅黑" panose="020B0503020204020204" pitchFamily="34" charset="-122"/>
              <a:ea typeface="微软雅黑" panose="020B0503020204020204" pitchFamily="34" charset="-122"/>
            </a:endParaRPr>
          </a:p>
          <a:p>
            <a:r>
              <a:rPr lang="en-US" altLang="zh-CN" dirty="0" smtClean="0">
                <a:solidFill>
                  <a:srgbClr val="FF0000"/>
                </a:solidFill>
                <a:latin typeface="微软雅黑" panose="020B0503020204020204" pitchFamily="34" charset="-122"/>
                <a:ea typeface="微软雅黑" panose="020B0503020204020204" pitchFamily="34" charset="-122"/>
              </a:rPr>
              <a:t>(d) </a:t>
            </a:r>
            <a:r>
              <a:rPr lang="en-US" altLang="zh-CN" dirty="0" smtClean="0">
                <a:latin typeface="微软雅黑" panose="020B0503020204020204" pitchFamily="34" charset="-122"/>
                <a:ea typeface="微软雅黑" panose="020B0503020204020204" pitchFamily="34" charset="-122"/>
              </a:rPr>
              <a:t>d</a:t>
            </a:r>
            <a:r>
              <a:rPr lang="zh-CN" altLang="en-US" dirty="0" smtClean="0">
                <a:latin typeface="微软雅黑" panose="020B0503020204020204" pitchFamily="34" charset="-122"/>
                <a:ea typeface="微软雅黑" panose="020B0503020204020204" pitchFamily="34" charset="-122"/>
              </a:rPr>
              <a:t>etails of (</a:t>
            </a:r>
            <a:r>
              <a:rPr lang="zh-CN" altLang="en-US" dirty="0">
                <a:latin typeface="微软雅黑" panose="020B0503020204020204" pitchFamily="34" charset="-122"/>
                <a:ea typeface="微软雅黑" panose="020B0503020204020204" pitchFamily="34" charset="-122"/>
              </a:rPr>
              <a:t>b</a:t>
            </a:r>
            <a:r>
              <a:rPr lang="zh-CN" altLang="en-US" dirty="0" smtClean="0">
                <a:latin typeface="微软雅黑" panose="020B0503020204020204" pitchFamily="34" charset="-122"/>
                <a:ea typeface="微软雅黑" panose="020B0503020204020204" pitchFamily="34" charset="-122"/>
              </a:rPr>
              <a:t>) before the repetitive controller </a:t>
            </a:r>
            <a:r>
              <a:rPr lang="zh-CN" altLang="en-US" dirty="0">
                <a:latin typeface="微软雅黑" panose="020B0503020204020204" pitchFamily="34" charset="-122"/>
                <a:ea typeface="微软雅黑" panose="020B0503020204020204" pitchFamily="34" charset="-122"/>
              </a:rPr>
              <a:t>is </a:t>
            </a:r>
            <a:r>
              <a:rPr lang="zh-CN" altLang="en-US" dirty="0" smtClean="0">
                <a:latin typeface="微软雅黑" panose="020B0503020204020204" pitchFamily="34" charset="-122"/>
                <a:ea typeface="微软雅黑" panose="020B0503020204020204" pitchFamily="34" charset="-122"/>
              </a:rPr>
              <a:t>activated</a:t>
            </a:r>
            <a:endParaRPr lang="en-US" altLang="zh-CN"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9159098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924710" y="7205664"/>
            <a:ext cx="193968" cy="388055"/>
          </a:xfrm>
          <a:prstGeom prst="rect">
            <a:avLst/>
          </a:prstGeom>
          <a:noFill/>
        </p:spPr>
        <p:txBody>
          <a:bodyPr wrap="none" lIns="96030" tIns="48015" rIns="96030" bIns="48015" rtlCol="0">
            <a:spAutoFit/>
          </a:bodyPr>
          <a:lstStyle/>
          <a:p>
            <a:endParaRPr lang="en-US" dirty="0"/>
          </a:p>
        </p:txBody>
      </p:sp>
      <p:sp>
        <p:nvSpPr>
          <p:cNvPr id="4" name="灯片编号占位符 3"/>
          <p:cNvSpPr>
            <a:spLocks noGrp="1"/>
          </p:cNvSpPr>
          <p:nvPr>
            <p:ph type="sldNum" sz="quarter" idx="10"/>
          </p:nvPr>
        </p:nvSpPr>
        <p:spPr/>
        <p:txBody>
          <a:bodyPr/>
          <a:lstStyle/>
          <a:p>
            <a:fld id="{C828D3FC-A0B5-43DE-98B8-D1D2A830C5C7}" type="slidenum">
              <a:rPr lang="en-US" smtClean="0"/>
              <a:pPr/>
              <a:t>25</a:t>
            </a:fld>
            <a:endParaRPr lang="en-US" dirty="0"/>
          </a:p>
        </p:txBody>
      </p:sp>
      <p:sp>
        <p:nvSpPr>
          <p:cNvPr id="10" name="矩形 46"/>
          <p:cNvSpPr>
            <a:spLocks noChangeArrowheads="1"/>
          </p:cNvSpPr>
          <p:nvPr/>
        </p:nvSpPr>
        <p:spPr bwMode="auto">
          <a:xfrm>
            <a:off x="255489" y="172519"/>
            <a:ext cx="7228834"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a:solidFill>
                  <a:srgbClr val="007900"/>
                </a:solidFill>
              </a:rPr>
              <a:t>5.4.2 The DFT Filter Based Voltage Controller</a:t>
            </a:r>
            <a:endParaRPr lang="zh-CN" altLang="en-US" sz="2400" b="1" dirty="0">
              <a:solidFill>
                <a:srgbClr val="007900"/>
              </a:solidFill>
              <a:latin typeface="Arial" panose="020B0604020202020204" pitchFamily="34" charset="0"/>
            </a:endParaRPr>
          </a:p>
        </p:txBody>
      </p:sp>
      <p:sp>
        <p:nvSpPr>
          <p:cNvPr id="11" name="矩形 10"/>
          <p:cNvSpPr/>
          <p:nvPr/>
        </p:nvSpPr>
        <p:spPr>
          <a:xfrm>
            <a:off x="3969" y="114004"/>
            <a:ext cx="269776" cy="578693"/>
          </a:xfrm>
          <a:prstGeom prst="rect">
            <a:avLst/>
          </a:prstGeom>
          <a:solidFill>
            <a:srgbClr val="007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900"/>
              </a:solidFill>
            </a:endParaRPr>
          </a:p>
        </p:txBody>
      </p:sp>
      <p:sp>
        <p:nvSpPr>
          <p:cNvPr id="8" name="矩形 7"/>
          <p:cNvSpPr/>
          <p:nvPr/>
        </p:nvSpPr>
        <p:spPr>
          <a:xfrm>
            <a:off x="2289969" y="5928300"/>
            <a:ext cx="8839200" cy="646331"/>
          </a:xfrm>
          <a:prstGeom prst="rect">
            <a:avLst/>
          </a:prstGeom>
          <a:ln>
            <a:solidFill>
              <a:srgbClr val="92D050"/>
            </a:solidFill>
          </a:ln>
        </p:spPr>
        <p:txBody>
          <a:bodyPr wrap="square">
            <a:spAutoFit/>
          </a:bodyPr>
          <a:lstStyle/>
          <a:p>
            <a:r>
              <a:rPr lang="zh-CN" altLang="en-US" dirty="0">
                <a:solidFill>
                  <a:srgbClr val="FF0000"/>
                </a:solidFill>
                <a:latin typeface="微软雅黑" panose="020B0503020204020204" pitchFamily="34" charset="-122"/>
                <a:ea typeface="微软雅黑" panose="020B0503020204020204" pitchFamily="34" charset="-122"/>
              </a:rPr>
              <a:t>(e) </a:t>
            </a:r>
            <a:r>
              <a:rPr lang="zh-CN" altLang="en-US" dirty="0">
                <a:latin typeface="微软雅黑" panose="020B0503020204020204" pitchFamily="34" charset="-122"/>
                <a:ea typeface="微软雅黑" panose="020B0503020204020204" pitchFamily="34" charset="-122"/>
              </a:rPr>
              <a:t>details of (a) after the steady state is reached with the repetitive controller;</a:t>
            </a:r>
          </a:p>
          <a:p>
            <a:r>
              <a:rPr lang="zh-CN" altLang="en-US" dirty="0">
                <a:solidFill>
                  <a:srgbClr val="FF0000"/>
                </a:solidFill>
                <a:latin typeface="微软雅黑" panose="020B0503020204020204" pitchFamily="34" charset="-122"/>
                <a:ea typeface="微软雅黑" panose="020B0503020204020204" pitchFamily="34" charset="-122"/>
              </a:rPr>
              <a:t>(f) </a:t>
            </a:r>
            <a:r>
              <a:rPr lang="zh-CN" altLang="en-US" dirty="0">
                <a:latin typeface="微软雅黑" panose="020B0503020204020204" pitchFamily="34" charset="-122"/>
                <a:ea typeface="微软雅黑" panose="020B0503020204020204" pitchFamily="34" charset="-122"/>
              </a:rPr>
              <a:t>details of (b) after the steady state is reached with the repetitive controller.</a:t>
            </a:r>
          </a:p>
        </p:txBody>
      </p:sp>
      <p:pic>
        <p:nvPicPr>
          <p:cNvPr id="2" name="图片 1"/>
          <p:cNvPicPr>
            <a:picLocks noChangeAspect="1"/>
          </p:cNvPicPr>
          <p:nvPr/>
        </p:nvPicPr>
        <p:blipFill>
          <a:blip r:embed="rId3"/>
          <a:stretch>
            <a:fillRect/>
          </a:stretch>
        </p:blipFill>
        <p:spPr>
          <a:xfrm>
            <a:off x="918369" y="1326356"/>
            <a:ext cx="10833665" cy="4257675"/>
          </a:xfrm>
          <a:prstGeom prst="rect">
            <a:avLst/>
          </a:prstGeom>
        </p:spPr>
      </p:pic>
    </p:spTree>
    <p:extLst>
      <p:ext uri="{BB962C8B-B14F-4D97-AF65-F5344CB8AC3E}">
        <p14:creationId xmlns:p14="http://schemas.microsoft.com/office/powerpoint/2010/main" val="289331525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924710" y="7205664"/>
            <a:ext cx="193968" cy="388055"/>
          </a:xfrm>
          <a:prstGeom prst="rect">
            <a:avLst/>
          </a:prstGeom>
          <a:noFill/>
        </p:spPr>
        <p:txBody>
          <a:bodyPr wrap="none" lIns="96030" tIns="48015" rIns="96030" bIns="48015" rtlCol="0">
            <a:spAutoFit/>
          </a:bodyPr>
          <a:lstStyle/>
          <a:p>
            <a:endParaRPr lang="en-US" dirty="0"/>
          </a:p>
        </p:txBody>
      </p:sp>
      <p:sp>
        <p:nvSpPr>
          <p:cNvPr id="4" name="灯片编号占位符 3"/>
          <p:cNvSpPr>
            <a:spLocks noGrp="1"/>
          </p:cNvSpPr>
          <p:nvPr>
            <p:ph type="sldNum" sz="quarter" idx="10"/>
          </p:nvPr>
        </p:nvSpPr>
        <p:spPr/>
        <p:txBody>
          <a:bodyPr/>
          <a:lstStyle/>
          <a:p>
            <a:fld id="{C828D3FC-A0B5-43DE-98B8-D1D2A830C5C7}" type="slidenum">
              <a:rPr lang="en-US" smtClean="0"/>
              <a:pPr/>
              <a:t>26</a:t>
            </a:fld>
            <a:endParaRPr lang="en-US" dirty="0"/>
          </a:p>
        </p:txBody>
      </p:sp>
      <p:sp>
        <p:nvSpPr>
          <p:cNvPr id="10" name="矩形 46"/>
          <p:cNvSpPr>
            <a:spLocks noChangeArrowheads="1"/>
          </p:cNvSpPr>
          <p:nvPr/>
        </p:nvSpPr>
        <p:spPr bwMode="auto">
          <a:xfrm>
            <a:off x="255489" y="172519"/>
            <a:ext cx="7228834"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a:solidFill>
                  <a:srgbClr val="007900"/>
                </a:solidFill>
              </a:rPr>
              <a:t>5.4.2 The DFT Filter Based Voltage Controller</a:t>
            </a:r>
            <a:endParaRPr lang="zh-CN" altLang="en-US" sz="2400" b="1" dirty="0">
              <a:solidFill>
                <a:srgbClr val="007900"/>
              </a:solidFill>
              <a:latin typeface="Arial" panose="020B0604020202020204" pitchFamily="34" charset="0"/>
            </a:endParaRPr>
          </a:p>
        </p:txBody>
      </p:sp>
      <p:sp>
        <p:nvSpPr>
          <p:cNvPr id="11" name="矩形 10"/>
          <p:cNvSpPr/>
          <p:nvPr/>
        </p:nvSpPr>
        <p:spPr>
          <a:xfrm>
            <a:off x="3969" y="114004"/>
            <a:ext cx="269776" cy="578693"/>
          </a:xfrm>
          <a:prstGeom prst="rect">
            <a:avLst/>
          </a:prstGeom>
          <a:solidFill>
            <a:srgbClr val="007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900"/>
              </a:solidFill>
            </a:endParaRPr>
          </a:p>
        </p:txBody>
      </p:sp>
      <p:sp>
        <p:nvSpPr>
          <p:cNvPr id="8" name="矩形 7"/>
          <p:cNvSpPr/>
          <p:nvPr/>
        </p:nvSpPr>
        <p:spPr>
          <a:xfrm>
            <a:off x="1918494" y="6193631"/>
            <a:ext cx="9067800" cy="646331"/>
          </a:xfrm>
          <a:prstGeom prst="rect">
            <a:avLst/>
          </a:prstGeom>
          <a:ln>
            <a:solidFill>
              <a:srgbClr val="92D050"/>
            </a:solidFill>
          </a:ln>
        </p:spPr>
        <p:txBody>
          <a:bodyPr wrap="square">
            <a:spAutoFit/>
          </a:bodyPr>
          <a:lstStyle/>
          <a:p>
            <a:r>
              <a:rPr lang="en-US" altLang="zh-CN" dirty="0">
                <a:latin typeface="微软雅黑" panose="020B0503020204020204" pitchFamily="34" charset="-122"/>
                <a:ea typeface="微软雅黑" panose="020B0503020204020204" pitchFamily="34" charset="-122"/>
              </a:rPr>
              <a:t> (a) Suggested DFT filter based voltage controller. A rotating reference frame PI </a:t>
            </a:r>
            <a:r>
              <a:rPr lang="en-US" altLang="zh-CN" dirty="0" smtClean="0">
                <a:latin typeface="微软雅黑" panose="020B0503020204020204" pitchFamily="34" charset="-122"/>
                <a:ea typeface="微软雅黑" panose="020B0503020204020204" pitchFamily="34" charset="-122"/>
              </a:rPr>
              <a:t>controller </a:t>
            </a:r>
            <a:r>
              <a:rPr lang="en-US" altLang="zh-CN" dirty="0">
                <a:latin typeface="微软雅黑" panose="020B0503020204020204" pitchFamily="34" charset="-122"/>
                <a:ea typeface="微软雅黑" panose="020B0503020204020204" pitchFamily="34" charset="-122"/>
              </a:rPr>
              <a:t>is parallel connected to the DFT filter based controller.</a:t>
            </a:r>
            <a:endParaRPr lang="zh-CN" altLang="en-US"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rotWithShape="1">
          <a:blip r:embed="rId3"/>
          <a:srcRect l="1173" t="2621"/>
          <a:stretch/>
        </p:blipFill>
        <p:spPr>
          <a:xfrm>
            <a:off x="3280569" y="1012031"/>
            <a:ext cx="6419850" cy="4953000"/>
          </a:xfrm>
          <a:prstGeom prst="rect">
            <a:avLst/>
          </a:prstGeom>
        </p:spPr>
      </p:pic>
    </p:spTree>
    <p:extLst>
      <p:ext uri="{BB962C8B-B14F-4D97-AF65-F5344CB8AC3E}">
        <p14:creationId xmlns:p14="http://schemas.microsoft.com/office/powerpoint/2010/main" val="3080411152"/>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924710" y="7205664"/>
            <a:ext cx="193968" cy="388055"/>
          </a:xfrm>
          <a:prstGeom prst="rect">
            <a:avLst/>
          </a:prstGeom>
          <a:noFill/>
        </p:spPr>
        <p:txBody>
          <a:bodyPr wrap="none" lIns="96030" tIns="48015" rIns="96030" bIns="48015" rtlCol="0">
            <a:spAutoFit/>
          </a:bodyPr>
          <a:lstStyle/>
          <a:p>
            <a:endParaRPr lang="en-US" dirty="0"/>
          </a:p>
        </p:txBody>
      </p:sp>
      <p:sp>
        <p:nvSpPr>
          <p:cNvPr id="4" name="灯片编号占位符 3"/>
          <p:cNvSpPr>
            <a:spLocks noGrp="1"/>
          </p:cNvSpPr>
          <p:nvPr>
            <p:ph type="sldNum" sz="quarter" idx="10"/>
          </p:nvPr>
        </p:nvSpPr>
        <p:spPr/>
        <p:txBody>
          <a:bodyPr/>
          <a:lstStyle/>
          <a:p>
            <a:fld id="{C828D3FC-A0B5-43DE-98B8-D1D2A830C5C7}" type="slidenum">
              <a:rPr lang="en-US" smtClean="0"/>
              <a:pPr/>
              <a:t>27</a:t>
            </a:fld>
            <a:endParaRPr lang="en-US" dirty="0"/>
          </a:p>
        </p:txBody>
      </p:sp>
      <p:sp>
        <p:nvSpPr>
          <p:cNvPr id="10" name="矩形 46"/>
          <p:cNvSpPr>
            <a:spLocks noChangeArrowheads="1"/>
          </p:cNvSpPr>
          <p:nvPr/>
        </p:nvSpPr>
        <p:spPr bwMode="auto">
          <a:xfrm>
            <a:off x="255489" y="172519"/>
            <a:ext cx="7228834"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a:solidFill>
                  <a:srgbClr val="007900"/>
                </a:solidFill>
              </a:rPr>
              <a:t>5.4.2 The DFT Filter Based Voltage Controller</a:t>
            </a:r>
            <a:endParaRPr lang="zh-CN" altLang="en-US" sz="2400" b="1" dirty="0">
              <a:solidFill>
                <a:srgbClr val="007900"/>
              </a:solidFill>
              <a:latin typeface="Arial" panose="020B0604020202020204" pitchFamily="34" charset="0"/>
            </a:endParaRPr>
          </a:p>
        </p:txBody>
      </p:sp>
      <p:sp>
        <p:nvSpPr>
          <p:cNvPr id="11" name="矩形 10"/>
          <p:cNvSpPr/>
          <p:nvPr/>
        </p:nvSpPr>
        <p:spPr>
          <a:xfrm>
            <a:off x="3969" y="114004"/>
            <a:ext cx="269776" cy="578693"/>
          </a:xfrm>
          <a:prstGeom prst="rect">
            <a:avLst/>
          </a:prstGeom>
          <a:solidFill>
            <a:srgbClr val="007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900"/>
              </a:solidFill>
            </a:endParaRPr>
          </a:p>
        </p:txBody>
      </p:sp>
      <p:sp>
        <p:nvSpPr>
          <p:cNvPr id="8" name="矩形 7"/>
          <p:cNvSpPr/>
          <p:nvPr/>
        </p:nvSpPr>
        <p:spPr>
          <a:xfrm>
            <a:off x="3729182" y="6282690"/>
            <a:ext cx="6162675" cy="369332"/>
          </a:xfrm>
          <a:prstGeom prst="rect">
            <a:avLst/>
          </a:prstGeom>
          <a:ln>
            <a:solidFill>
              <a:srgbClr val="92D050"/>
            </a:solidFill>
          </a:ln>
        </p:spPr>
        <p:txBody>
          <a:bodyPr wrap="square">
            <a:spAutoFit/>
          </a:bodyPr>
          <a:lstStyle/>
          <a:p>
            <a:r>
              <a:rPr lang="en-US" altLang="zh-CN" dirty="0">
                <a:latin typeface="微软雅黑" panose="020B0503020204020204" pitchFamily="34" charset="-122"/>
                <a:ea typeface="微软雅黑" panose="020B0503020204020204" pitchFamily="34" charset="-122"/>
              </a:rPr>
              <a:t> Open loop system gain for the DFT-based controller.</a:t>
            </a:r>
            <a:endParaRPr lang="zh-CN" altLang="en-US"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2942431" y="935831"/>
            <a:ext cx="6924675" cy="5162550"/>
          </a:xfrm>
          <a:prstGeom prst="rect">
            <a:avLst/>
          </a:prstGeom>
        </p:spPr>
      </p:pic>
    </p:spTree>
    <p:extLst>
      <p:ext uri="{BB962C8B-B14F-4D97-AF65-F5344CB8AC3E}">
        <p14:creationId xmlns:p14="http://schemas.microsoft.com/office/powerpoint/2010/main" val="2015272267"/>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924710" y="7205664"/>
            <a:ext cx="193968" cy="388055"/>
          </a:xfrm>
          <a:prstGeom prst="rect">
            <a:avLst/>
          </a:prstGeom>
          <a:noFill/>
        </p:spPr>
        <p:txBody>
          <a:bodyPr wrap="none" lIns="96030" tIns="48015" rIns="96030" bIns="48015" rtlCol="0">
            <a:spAutoFit/>
          </a:bodyPr>
          <a:lstStyle/>
          <a:p>
            <a:endParaRPr lang="en-US" dirty="0"/>
          </a:p>
        </p:txBody>
      </p:sp>
      <p:sp>
        <p:nvSpPr>
          <p:cNvPr id="4" name="灯片编号占位符 3"/>
          <p:cNvSpPr>
            <a:spLocks noGrp="1"/>
          </p:cNvSpPr>
          <p:nvPr>
            <p:ph type="sldNum" sz="quarter" idx="10"/>
          </p:nvPr>
        </p:nvSpPr>
        <p:spPr/>
        <p:txBody>
          <a:bodyPr/>
          <a:lstStyle/>
          <a:p>
            <a:fld id="{C828D3FC-A0B5-43DE-98B8-D1D2A830C5C7}" type="slidenum">
              <a:rPr lang="en-US" smtClean="0"/>
              <a:pPr/>
              <a:t>28</a:t>
            </a:fld>
            <a:endParaRPr lang="en-US" dirty="0"/>
          </a:p>
        </p:txBody>
      </p:sp>
      <p:sp>
        <p:nvSpPr>
          <p:cNvPr id="10" name="矩形 46"/>
          <p:cNvSpPr>
            <a:spLocks noChangeArrowheads="1"/>
          </p:cNvSpPr>
          <p:nvPr/>
        </p:nvSpPr>
        <p:spPr bwMode="auto">
          <a:xfrm>
            <a:off x="255489" y="172519"/>
            <a:ext cx="9862311"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a:solidFill>
                  <a:srgbClr val="007900"/>
                </a:solidFill>
              </a:rPr>
              <a:t>5.5 OTHER APPLICATIONS OF THE CURRENT CONTROLLED VSI</a:t>
            </a:r>
            <a:endParaRPr lang="zh-CN" altLang="en-US" sz="2400" b="1" dirty="0">
              <a:solidFill>
                <a:srgbClr val="007900"/>
              </a:solidFill>
              <a:latin typeface="Arial" panose="020B0604020202020204" pitchFamily="34" charset="0"/>
            </a:endParaRPr>
          </a:p>
        </p:txBody>
      </p:sp>
      <p:sp>
        <p:nvSpPr>
          <p:cNvPr id="11" name="矩形 10"/>
          <p:cNvSpPr/>
          <p:nvPr/>
        </p:nvSpPr>
        <p:spPr>
          <a:xfrm>
            <a:off x="3969" y="114004"/>
            <a:ext cx="269776" cy="578693"/>
          </a:xfrm>
          <a:prstGeom prst="rect">
            <a:avLst/>
          </a:prstGeom>
          <a:solidFill>
            <a:srgbClr val="007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900"/>
              </a:solidFill>
            </a:endParaRPr>
          </a:p>
        </p:txBody>
      </p:sp>
      <p:sp>
        <p:nvSpPr>
          <p:cNvPr id="8" name="矩形 7"/>
          <p:cNvSpPr/>
          <p:nvPr/>
        </p:nvSpPr>
        <p:spPr>
          <a:xfrm>
            <a:off x="8385969" y="3069431"/>
            <a:ext cx="3919021" cy="2308324"/>
          </a:xfrm>
          <a:prstGeom prst="rect">
            <a:avLst/>
          </a:prstGeom>
          <a:ln>
            <a:solidFill>
              <a:srgbClr val="92D050"/>
            </a:solidFill>
          </a:ln>
        </p:spPr>
        <p:txBody>
          <a:bodyPr wrap="square">
            <a:spAutoFit/>
          </a:bodyPr>
          <a:lstStyle/>
          <a:p>
            <a:r>
              <a:rPr lang="en-US" altLang="zh-CN" dirty="0">
                <a:latin typeface="微软雅黑" panose="020B0503020204020204" pitchFamily="34" charset="-122"/>
                <a:ea typeface="微软雅黑" panose="020B0503020204020204" pitchFamily="34" charset="-122"/>
              </a:rPr>
              <a:t> DFT filter based controller operation. </a:t>
            </a:r>
            <a:endParaRPr lang="en-US" altLang="zh-CN" dirty="0" smtClean="0">
              <a:latin typeface="微软雅黑" panose="020B0503020204020204" pitchFamily="34" charset="-122"/>
              <a:ea typeface="微软雅黑" panose="020B0503020204020204" pitchFamily="34" charset="-122"/>
            </a:endParaRPr>
          </a:p>
          <a:p>
            <a:r>
              <a:rPr lang="en-US" altLang="zh-CN" dirty="0" smtClean="0">
                <a:solidFill>
                  <a:srgbClr val="FF0000"/>
                </a:solidFill>
                <a:latin typeface="微软雅黑" panose="020B0503020204020204" pitchFamily="34" charset="-122"/>
                <a:ea typeface="微软雅黑" panose="020B0503020204020204" pitchFamily="34" charset="-122"/>
              </a:rPr>
              <a:t>(a) </a:t>
            </a:r>
            <a:r>
              <a:rPr lang="en-US" altLang="zh-CN" dirty="0" smtClean="0">
                <a:latin typeface="微软雅黑" panose="020B0503020204020204" pitchFamily="34" charset="-122"/>
                <a:ea typeface="微软雅黑" panose="020B0503020204020204" pitchFamily="34" charset="-122"/>
              </a:rPr>
              <a:t>output </a:t>
            </a:r>
            <a:r>
              <a:rPr lang="en-US" altLang="zh-CN" dirty="0">
                <a:latin typeface="微软雅黑" panose="020B0503020204020204" pitchFamily="34" charset="-122"/>
                <a:ea typeface="微软雅黑" panose="020B0503020204020204" pitchFamily="34" charset="-122"/>
              </a:rPr>
              <a:t>voltage transient; </a:t>
            </a:r>
            <a:endParaRPr lang="en-US" altLang="zh-CN" dirty="0" smtClean="0">
              <a:latin typeface="微软雅黑" panose="020B0503020204020204" pitchFamily="34" charset="-122"/>
              <a:ea typeface="微软雅黑" panose="020B0503020204020204" pitchFamily="34" charset="-122"/>
            </a:endParaRPr>
          </a:p>
          <a:p>
            <a:r>
              <a:rPr lang="en-US" altLang="zh-CN" dirty="0" smtClean="0">
                <a:solidFill>
                  <a:srgbClr val="FF0000"/>
                </a:solidFill>
                <a:latin typeface="微软雅黑" panose="020B0503020204020204" pitchFamily="34" charset="-122"/>
                <a:ea typeface="微软雅黑" panose="020B0503020204020204" pitchFamily="34" charset="-122"/>
              </a:rPr>
              <a:t>(</a:t>
            </a:r>
            <a:r>
              <a:rPr lang="en-US" altLang="zh-CN" dirty="0">
                <a:solidFill>
                  <a:srgbClr val="FF0000"/>
                </a:solidFill>
                <a:latin typeface="微软雅黑" panose="020B0503020204020204" pitchFamily="34" charset="-122"/>
                <a:ea typeface="微软雅黑" panose="020B0503020204020204" pitchFamily="34" charset="-122"/>
              </a:rPr>
              <a:t>b) </a:t>
            </a:r>
            <a:r>
              <a:rPr lang="en-US" altLang="zh-CN" dirty="0">
                <a:latin typeface="微软雅黑" panose="020B0503020204020204" pitchFamily="34" charset="-122"/>
                <a:ea typeface="微软雅黑" panose="020B0503020204020204" pitchFamily="34" charset="-122"/>
              </a:rPr>
              <a:t>output </a:t>
            </a:r>
            <a:r>
              <a:rPr lang="en-US" altLang="zh-CN" dirty="0" smtClean="0">
                <a:latin typeface="微软雅黑" panose="020B0503020204020204" pitchFamily="34" charset="-122"/>
                <a:ea typeface="微软雅黑" panose="020B0503020204020204" pitchFamily="34" charset="-122"/>
              </a:rPr>
              <a:t>current transient; </a:t>
            </a:r>
          </a:p>
          <a:p>
            <a:r>
              <a:rPr lang="en-US" altLang="zh-CN" dirty="0" smtClean="0">
                <a:solidFill>
                  <a:srgbClr val="FF0000"/>
                </a:solidFill>
                <a:latin typeface="微软雅黑" panose="020B0503020204020204" pitchFamily="34" charset="-122"/>
                <a:ea typeface="微软雅黑" panose="020B0503020204020204" pitchFamily="34" charset="-122"/>
              </a:rPr>
              <a:t>(</a:t>
            </a:r>
            <a:r>
              <a:rPr lang="en-US" altLang="zh-CN" dirty="0">
                <a:solidFill>
                  <a:srgbClr val="FF0000"/>
                </a:solidFill>
                <a:latin typeface="微软雅黑" panose="020B0503020204020204" pitchFamily="34" charset="-122"/>
                <a:ea typeface="微软雅黑" panose="020B0503020204020204" pitchFamily="34" charset="-122"/>
              </a:rPr>
              <a:t>c</a:t>
            </a:r>
            <a:r>
              <a:rPr lang="en-US" altLang="zh-CN" dirty="0" smtClean="0">
                <a:solidFill>
                  <a:srgbClr val="FF0000"/>
                </a:solidFill>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 details of (a) before the repetitive controller is activated; </a:t>
            </a:r>
            <a:r>
              <a:rPr lang="en-US" altLang="zh-CN" dirty="0" smtClean="0">
                <a:solidFill>
                  <a:srgbClr val="FF0000"/>
                </a:solidFill>
                <a:latin typeface="微软雅黑" panose="020B0503020204020204" pitchFamily="34" charset="-122"/>
                <a:ea typeface="微软雅黑" panose="020B0503020204020204" pitchFamily="34" charset="-122"/>
              </a:rPr>
              <a:t>(</a:t>
            </a:r>
            <a:r>
              <a:rPr lang="en-US" altLang="zh-CN" dirty="0">
                <a:solidFill>
                  <a:srgbClr val="FF0000"/>
                </a:solidFill>
                <a:latin typeface="微软雅黑" panose="020B0503020204020204" pitchFamily="34" charset="-122"/>
                <a:ea typeface="微软雅黑" panose="020B0503020204020204" pitchFamily="34" charset="-122"/>
              </a:rPr>
              <a:t>d</a:t>
            </a:r>
            <a:r>
              <a:rPr lang="en-US" altLang="zh-CN" dirty="0" smtClean="0">
                <a:solidFill>
                  <a:srgbClr val="FF0000"/>
                </a:solidFill>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 details of (b) before the repetitive controller </a:t>
            </a:r>
            <a:r>
              <a:rPr lang="en-US" altLang="zh-CN" dirty="0">
                <a:latin typeface="微软雅黑" panose="020B0503020204020204" pitchFamily="34" charset="-122"/>
                <a:ea typeface="微软雅黑" panose="020B0503020204020204" pitchFamily="34" charset="-122"/>
              </a:rPr>
              <a:t>is activated; </a:t>
            </a:r>
            <a:endParaRPr lang="zh-CN" altLang="en-US"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689769" y="960415"/>
            <a:ext cx="7468520" cy="6062040"/>
          </a:xfrm>
          <a:prstGeom prst="rect">
            <a:avLst/>
          </a:prstGeom>
        </p:spPr>
      </p:pic>
    </p:spTree>
    <p:extLst>
      <p:ext uri="{BB962C8B-B14F-4D97-AF65-F5344CB8AC3E}">
        <p14:creationId xmlns:p14="http://schemas.microsoft.com/office/powerpoint/2010/main" val="2877860134"/>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924710" y="7205664"/>
            <a:ext cx="193968" cy="388055"/>
          </a:xfrm>
          <a:prstGeom prst="rect">
            <a:avLst/>
          </a:prstGeom>
          <a:noFill/>
        </p:spPr>
        <p:txBody>
          <a:bodyPr wrap="none" lIns="96030" tIns="48015" rIns="96030" bIns="48015" rtlCol="0">
            <a:spAutoFit/>
          </a:bodyPr>
          <a:lstStyle/>
          <a:p>
            <a:endParaRPr lang="en-US" dirty="0"/>
          </a:p>
        </p:txBody>
      </p:sp>
      <p:sp>
        <p:nvSpPr>
          <p:cNvPr id="4" name="灯片编号占位符 3"/>
          <p:cNvSpPr>
            <a:spLocks noGrp="1"/>
          </p:cNvSpPr>
          <p:nvPr>
            <p:ph type="sldNum" sz="quarter" idx="10"/>
          </p:nvPr>
        </p:nvSpPr>
        <p:spPr/>
        <p:txBody>
          <a:bodyPr/>
          <a:lstStyle/>
          <a:p>
            <a:fld id="{C828D3FC-A0B5-43DE-98B8-D1D2A830C5C7}" type="slidenum">
              <a:rPr lang="en-US" smtClean="0"/>
              <a:pPr/>
              <a:t>29</a:t>
            </a:fld>
            <a:endParaRPr lang="en-US" dirty="0"/>
          </a:p>
        </p:txBody>
      </p:sp>
      <p:sp>
        <p:nvSpPr>
          <p:cNvPr id="10" name="矩形 46"/>
          <p:cNvSpPr>
            <a:spLocks noChangeArrowheads="1"/>
          </p:cNvSpPr>
          <p:nvPr/>
        </p:nvSpPr>
        <p:spPr bwMode="auto">
          <a:xfrm>
            <a:off x="255489" y="172519"/>
            <a:ext cx="9862311"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a:solidFill>
                  <a:srgbClr val="007900"/>
                </a:solidFill>
              </a:rPr>
              <a:t>5.5 OTHER APPLICATIONS OF THE CURRENT CONTROLLED VSI</a:t>
            </a:r>
            <a:endParaRPr lang="zh-CN" altLang="en-US" sz="2400" b="1" dirty="0">
              <a:solidFill>
                <a:srgbClr val="007900"/>
              </a:solidFill>
              <a:latin typeface="Arial" panose="020B0604020202020204" pitchFamily="34" charset="0"/>
            </a:endParaRPr>
          </a:p>
        </p:txBody>
      </p:sp>
      <p:sp>
        <p:nvSpPr>
          <p:cNvPr id="11" name="矩形 10"/>
          <p:cNvSpPr/>
          <p:nvPr/>
        </p:nvSpPr>
        <p:spPr>
          <a:xfrm>
            <a:off x="3969" y="114004"/>
            <a:ext cx="269776" cy="578693"/>
          </a:xfrm>
          <a:prstGeom prst="rect">
            <a:avLst/>
          </a:prstGeom>
          <a:solidFill>
            <a:srgbClr val="007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900"/>
              </a:solidFill>
            </a:endParaRPr>
          </a:p>
        </p:txBody>
      </p:sp>
      <p:sp>
        <p:nvSpPr>
          <p:cNvPr id="9" name="矩形 8"/>
          <p:cNvSpPr/>
          <p:nvPr/>
        </p:nvSpPr>
        <p:spPr>
          <a:xfrm>
            <a:off x="2137569" y="5888831"/>
            <a:ext cx="9117423" cy="646331"/>
          </a:xfrm>
          <a:prstGeom prst="rect">
            <a:avLst/>
          </a:prstGeom>
          <a:ln>
            <a:solidFill>
              <a:srgbClr val="92D050"/>
            </a:solidFill>
          </a:ln>
        </p:spPr>
        <p:txBody>
          <a:bodyPr wrap="square">
            <a:spAutoFit/>
          </a:bodyPr>
          <a:lstStyle/>
          <a:p>
            <a:r>
              <a:rPr lang="en-US" altLang="zh-CN" dirty="0">
                <a:solidFill>
                  <a:srgbClr val="FF0000"/>
                </a:solidFill>
                <a:latin typeface="微软雅黑" panose="020B0503020204020204" pitchFamily="34" charset="-122"/>
                <a:ea typeface="微软雅黑" panose="020B0503020204020204" pitchFamily="34" charset="-122"/>
              </a:rPr>
              <a:t>(e) </a:t>
            </a:r>
            <a:r>
              <a:rPr lang="en-US" altLang="zh-CN" dirty="0">
                <a:latin typeface="微软雅黑" panose="020B0503020204020204" pitchFamily="34" charset="-122"/>
                <a:ea typeface="微软雅黑" panose="020B0503020204020204" pitchFamily="34" charset="-122"/>
              </a:rPr>
              <a:t>details of (a) after the steady state is reached with the DFT-based controller;</a:t>
            </a:r>
          </a:p>
          <a:p>
            <a:r>
              <a:rPr lang="en-US" altLang="zh-CN" dirty="0">
                <a:solidFill>
                  <a:srgbClr val="FF0000"/>
                </a:solidFill>
                <a:latin typeface="微软雅黑" panose="020B0503020204020204" pitchFamily="34" charset="-122"/>
                <a:ea typeface="微软雅黑" panose="020B0503020204020204" pitchFamily="34" charset="-122"/>
              </a:rPr>
              <a:t>(f) </a:t>
            </a:r>
            <a:r>
              <a:rPr lang="en-US" altLang="zh-CN" dirty="0">
                <a:latin typeface="微软雅黑" panose="020B0503020204020204" pitchFamily="34" charset="-122"/>
                <a:ea typeface="微软雅黑" panose="020B0503020204020204" pitchFamily="34" charset="-122"/>
              </a:rPr>
              <a:t>details of (b) after the steady state is reached with the DFT-based controller.</a:t>
            </a:r>
            <a:endParaRPr lang="zh-CN" altLang="en-US"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1070769" y="1240631"/>
            <a:ext cx="10414319" cy="4191000"/>
          </a:xfrm>
          <a:prstGeom prst="rect">
            <a:avLst/>
          </a:prstGeom>
        </p:spPr>
      </p:pic>
    </p:spTree>
    <p:extLst>
      <p:ext uri="{BB962C8B-B14F-4D97-AF65-F5344CB8AC3E}">
        <p14:creationId xmlns:p14="http://schemas.microsoft.com/office/powerpoint/2010/main" val="98110290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924710" y="7205664"/>
            <a:ext cx="193968" cy="388055"/>
          </a:xfrm>
          <a:prstGeom prst="rect">
            <a:avLst/>
          </a:prstGeom>
          <a:noFill/>
        </p:spPr>
        <p:txBody>
          <a:bodyPr wrap="none" lIns="96030" tIns="48015" rIns="96030" bIns="48015" rtlCol="0">
            <a:spAutoFit/>
          </a:bodyPr>
          <a:lstStyle/>
          <a:p>
            <a:endParaRPr lang="en-US" dirty="0"/>
          </a:p>
        </p:txBody>
      </p:sp>
      <p:sp>
        <p:nvSpPr>
          <p:cNvPr id="4" name="灯片编号占位符 3"/>
          <p:cNvSpPr>
            <a:spLocks noGrp="1"/>
          </p:cNvSpPr>
          <p:nvPr>
            <p:ph type="sldNum" sz="quarter" idx="10"/>
          </p:nvPr>
        </p:nvSpPr>
        <p:spPr/>
        <p:txBody>
          <a:bodyPr/>
          <a:lstStyle/>
          <a:p>
            <a:fld id="{C828D3FC-A0B5-43DE-98B8-D1D2A830C5C7}" type="slidenum">
              <a:rPr lang="en-US" smtClean="0"/>
              <a:pPr/>
              <a:t>3</a:t>
            </a:fld>
            <a:endParaRPr lang="en-US" dirty="0"/>
          </a:p>
        </p:txBody>
      </p:sp>
      <p:sp>
        <p:nvSpPr>
          <p:cNvPr id="10" name="矩形 46"/>
          <p:cNvSpPr>
            <a:spLocks noChangeArrowheads="1"/>
          </p:cNvSpPr>
          <p:nvPr/>
        </p:nvSpPr>
        <p:spPr bwMode="auto">
          <a:xfrm>
            <a:off x="255489" y="172519"/>
            <a:ext cx="7463321"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a:solidFill>
                  <a:srgbClr val="007900"/>
                </a:solidFill>
              </a:rPr>
              <a:t>5.1 MODELING THE INTERNAL CURRENT LOOP</a:t>
            </a:r>
            <a:endParaRPr lang="zh-CN" altLang="en-US" sz="2400" b="1" dirty="0">
              <a:solidFill>
                <a:srgbClr val="007900"/>
              </a:solidFill>
              <a:latin typeface="Arial" panose="020B0604020202020204" pitchFamily="34" charset="0"/>
            </a:endParaRPr>
          </a:p>
        </p:txBody>
      </p:sp>
      <p:sp>
        <p:nvSpPr>
          <p:cNvPr id="11" name="矩形 10"/>
          <p:cNvSpPr/>
          <p:nvPr/>
        </p:nvSpPr>
        <p:spPr>
          <a:xfrm>
            <a:off x="3969" y="114004"/>
            <a:ext cx="269776" cy="578693"/>
          </a:xfrm>
          <a:prstGeom prst="rect">
            <a:avLst/>
          </a:prstGeom>
          <a:solidFill>
            <a:srgbClr val="007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900"/>
              </a:solidFill>
            </a:endParaRPr>
          </a:p>
        </p:txBody>
      </p:sp>
      <p:pic>
        <p:nvPicPr>
          <p:cNvPr id="2" name="图片 1"/>
          <p:cNvPicPr>
            <a:picLocks noChangeAspect="1"/>
          </p:cNvPicPr>
          <p:nvPr/>
        </p:nvPicPr>
        <p:blipFill>
          <a:blip r:embed="rId3"/>
          <a:stretch>
            <a:fillRect/>
          </a:stretch>
        </p:blipFill>
        <p:spPr>
          <a:xfrm>
            <a:off x="2747169" y="1044734"/>
            <a:ext cx="7748588" cy="5377497"/>
          </a:xfrm>
          <a:prstGeom prst="rect">
            <a:avLst/>
          </a:prstGeom>
        </p:spPr>
      </p:pic>
      <p:sp>
        <p:nvSpPr>
          <p:cNvPr id="3" name="矩形 2"/>
          <p:cNvSpPr/>
          <p:nvPr/>
        </p:nvSpPr>
        <p:spPr>
          <a:xfrm>
            <a:off x="3987149" y="6586299"/>
            <a:ext cx="5957080" cy="369332"/>
          </a:xfrm>
          <a:prstGeom prst="rect">
            <a:avLst/>
          </a:prstGeom>
        </p:spPr>
        <p:txBody>
          <a:bodyPr wrap="none">
            <a:spAutoFit/>
          </a:bodyPr>
          <a:lstStyle/>
          <a:p>
            <a:r>
              <a:rPr lang="zh-CN" altLang="en-US" dirty="0">
                <a:solidFill>
                  <a:srgbClr val="FF0000"/>
                </a:solidFill>
                <a:latin typeface="微软雅黑" panose="020B0503020204020204" pitchFamily="34" charset="-122"/>
                <a:ea typeface="微软雅黑" panose="020B0503020204020204" pitchFamily="34" charset="-122"/>
              </a:rPr>
              <a:t>Typical organization of a multiloop digital controller.</a:t>
            </a:r>
          </a:p>
        </p:txBody>
      </p:sp>
    </p:spTree>
    <p:extLst>
      <p:ext uri="{BB962C8B-B14F-4D97-AF65-F5344CB8AC3E}">
        <p14:creationId xmlns:p14="http://schemas.microsoft.com/office/powerpoint/2010/main" val="1184668264"/>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924710" y="7205664"/>
            <a:ext cx="193968" cy="388055"/>
          </a:xfrm>
          <a:prstGeom prst="rect">
            <a:avLst/>
          </a:prstGeom>
          <a:noFill/>
        </p:spPr>
        <p:txBody>
          <a:bodyPr wrap="none" lIns="96030" tIns="48015" rIns="96030" bIns="48015" rtlCol="0">
            <a:spAutoFit/>
          </a:bodyPr>
          <a:lstStyle/>
          <a:p>
            <a:endParaRPr lang="en-US" dirty="0"/>
          </a:p>
        </p:txBody>
      </p:sp>
      <p:sp>
        <p:nvSpPr>
          <p:cNvPr id="4" name="灯片编号占位符 3"/>
          <p:cNvSpPr>
            <a:spLocks noGrp="1"/>
          </p:cNvSpPr>
          <p:nvPr>
            <p:ph type="sldNum" sz="quarter" idx="10"/>
          </p:nvPr>
        </p:nvSpPr>
        <p:spPr/>
        <p:txBody>
          <a:bodyPr/>
          <a:lstStyle/>
          <a:p>
            <a:fld id="{C828D3FC-A0B5-43DE-98B8-D1D2A830C5C7}" type="slidenum">
              <a:rPr lang="en-US" smtClean="0"/>
              <a:pPr/>
              <a:t>30</a:t>
            </a:fld>
            <a:endParaRPr lang="en-US" dirty="0"/>
          </a:p>
        </p:txBody>
      </p:sp>
      <p:sp>
        <p:nvSpPr>
          <p:cNvPr id="10" name="矩形 46"/>
          <p:cNvSpPr>
            <a:spLocks noChangeArrowheads="1"/>
          </p:cNvSpPr>
          <p:nvPr/>
        </p:nvSpPr>
        <p:spPr bwMode="auto">
          <a:xfrm>
            <a:off x="255489" y="172519"/>
            <a:ext cx="9862311"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a:solidFill>
                  <a:srgbClr val="007900"/>
                </a:solidFill>
              </a:rPr>
              <a:t>5.5 OTHER APPLICATIONS OF THE CURRENT CONTROLLED VSI</a:t>
            </a:r>
            <a:endParaRPr lang="zh-CN" altLang="en-US" sz="2400" b="1" dirty="0">
              <a:solidFill>
                <a:srgbClr val="007900"/>
              </a:solidFill>
              <a:latin typeface="Arial" panose="020B0604020202020204" pitchFamily="34" charset="0"/>
            </a:endParaRPr>
          </a:p>
        </p:txBody>
      </p:sp>
      <p:sp>
        <p:nvSpPr>
          <p:cNvPr id="11" name="矩形 10"/>
          <p:cNvSpPr/>
          <p:nvPr/>
        </p:nvSpPr>
        <p:spPr>
          <a:xfrm>
            <a:off x="3969" y="114004"/>
            <a:ext cx="269776" cy="578693"/>
          </a:xfrm>
          <a:prstGeom prst="rect">
            <a:avLst/>
          </a:prstGeom>
          <a:solidFill>
            <a:srgbClr val="007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900"/>
              </a:solidFill>
            </a:endParaRPr>
          </a:p>
        </p:txBody>
      </p:sp>
      <p:sp>
        <p:nvSpPr>
          <p:cNvPr id="9" name="矩形 8"/>
          <p:cNvSpPr/>
          <p:nvPr/>
        </p:nvSpPr>
        <p:spPr>
          <a:xfrm>
            <a:off x="2609894" y="5519499"/>
            <a:ext cx="7528675" cy="369332"/>
          </a:xfrm>
          <a:prstGeom prst="rect">
            <a:avLst/>
          </a:prstGeom>
          <a:ln>
            <a:solidFill>
              <a:srgbClr val="92D050"/>
            </a:solidFill>
          </a:ln>
        </p:spPr>
        <p:txBody>
          <a:bodyPr wrap="square">
            <a:spAutoFit/>
          </a:bodyPr>
          <a:lstStyle/>
          <a:p>
            <a:r>
              <a:rPr lang="en-US" altLang="zh-CN" dirty="0">
                <a:latin typeface="微软雅黑" panose="020B0503020204020204" pitchFamily="34" charset="-122"/>
                <a:ea typeface="微软雅黑" panose="020B0503020204020204" pitchFamily="34" charset="-122"/>
              </a:rPr>
              <a:t> Typical organization of a controlled rectifier or active power filter.</a:t>
            </a:r>
            <a:endParaRPr lang="zh-CN" altLang="en-US"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961743" y="1316831"/>
            <a:ext cx="9925934" cy="3581400"/>
          </a:xfrm>
          <a:prstGeom prst="rect">
            <a:avLst/>
          </a:prstGeom>
        </p:spPr>
      </p:pic>
    </p:spTree>
    <p:extLst>
      <p:ext uri="{BB962C8B-B14F-4D97-AF65-F5344CB8AC3E}">
        <p14:creationId xmlns:p14="http://schemas.microsoft.com/office/powerpoint/2010/main" val="3746789641"/>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924710" y="7205664"/>
            <a:ext cx="193968" cy="388055"/>
          </a:xfrm>
          <a:prstGeom prst="rect">
            <a:avLst/>
          </a:prstGeom>
          <a:noFill/>
        </p:spPr>
        <p:txBody>
          <a:bodyPr wrap="none" lIns="96030" tIns="48015" rIns="96030" bIns="48015" rtlCol="0">
            <a:spAutoFit/>
          </a:bodyPr>
          <a:lstStyle/>
          <a:p>
            <a:endParaRPr lang="en-US" dirty="0"/>
          </a:p>
        </p:txBody>
      </p:sp>
      <p:sp>
        <p:nvSpPr>
          <p:cNvPr id="4" name="灯片编号占位符 3"/>
          <p:cNvSpPr>
            <a:spLocks noGrp="1"/>
          </p:cNvSpPr>
          <p:nvPr>
            <p:ph type="sldNum" sz="quarter" idx="10"/>
          </p:nvPr>
        </p:nvSpPr>
        <p:spPr/>
        <p:txBody>
          <a:bodyPr/>
          <a:lstStyle/>
          <a:p>
            <a:fld id="{C828D3FC-A0B5-43DE-98B8-D1D2A830C5C7}" type="slidenum">
              <a:rPr lang="en-US" smtClean="0"/>
              <a:pPr/>
              <a:t>31</a:t>
            </a:fld>
            <a:endParaRPr lang="en-US" dirty="0"/>
          </a:p>
        </p:txBody>
      </p:sp>
      <p:sp>
        <p:nvSpPr>
          <p:cNvPr id="10" name="矩形 46"/>
          <p:cNvSpPr>
            <a:spLocks noChangeArrowheads="1"/>
          </p:cNvSpPr>
          <p:nvPr/>
        </p:nvSpPr>
        <p:spPr bwMode="auto">
          <a:xfrm>
            <a:off x="255489" y="172519"/>
            <a:ext cx="4696859"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a:solidFill>
                  <a:srgbClr val="007900"/>
                </a:solidFill>
              </a:rPr>
              <a:t>5.5.1 The Controlled Rectifier</a:t>
            </a:r>
            <a:endParaRPr lang="zh-CN" altLang="en-US" sz="2400" b="1" dirty="0">
              <a:solidFill>
                <a:srgbClr val="007900"/>
              </a:solidFill>
              <a:latin typeface="Arial" panose="020B0604020202020204" pitchFamily="34" charset="0"/>
            </a:endParaRPr>
          </a:p>
        </p:txBody>
      </p:sp>
      <p:sp>
        <p:nvSpPr>
          <p:cNvPr id="11" name="矩形 10"/>
          <p:cNvSpPr/>
          <p:nvPr/>
        </p:nvSpPr>
        <p:spPr>
          <a:xfrm>
            <a:off x="3969" y="114004"/>
            <a:ext cx="269776" cy="578693"/>
          </a:xfrm>
          <a:prstGeom prst="rect">
            <a:avLst/>
          </a:prstGeom>
          <a:solidFill>
            <a:srgbClr val="007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900"/>
              </a:solidFill>
            </a:endParaRPr>
          </a:p>
        </p:txBody>
      </p:sp>
      <p:sp>
        <p:nvSpPr>
          <p:cNvPr id="12" name="矩形 11"/>
          <p:cNvSpPr/>
          <p:nvPr/>
        </p:nvSpPr>
        <p:spPr>
          <a:xfrm>
            <a:off x="1146969" y="1240631"/>
            <a:ext cx="9372600" cy="1477328"/>
          </a:xfrm>
          <a:prstGeom prst="rect">
            <a:avLst/>
          </a:prstGeom>
          <a:ln>
            <a:solidFill>
              <a:srgbClr val="92D050"/>
            </a:solidFill>
          </a:ln>
        </p:spPr>
        <p:txBody>
          <a:bodyPr wrap="square">
            <a:spAutoFit/>
          </a:bodyPr>
          <a:lstStyle/>
          <a:p>
            <a:r>
              <a:rPr lang="zh-CN" altLang="en-US" dirty="0">
                <a:latin typeface="微软雅黑" panose="020B0503020204020204" pitchFamily="34" charset="-122"/>
                <a:ea typeface="微软雅黑" panose="020B0503020204020204" pitchFamily="34" charset="-122"/>
              </a:rPr>
              <a:t> the voltage controller actually determines the amount of power absorbed by the rectifier from the ac source. In the steady state, this has to be equal to the sum of the load power and the converter losses. Instead, in dynamic conditions, the dc link capacitor can absorb or deliver the instantaneous power unbalance. Therefore, </a:t>
            </a:r>
            <a:r>
              <a:rPr lang="zh-CN" altLang="en-US" dirty="0">
                <a:solidFill>
                  <a:srgbClr val="FF0000"/>
                </a:solidFill>
                <a:latin typeface="微软雅黑" panose="020B0503020204020204" pitchFamily="34" charset="-122"/>
                <a:ea typeface="微软雅黑" panose="020B0503020204020204" pitchFamily="34" charset="-122"/>
              </a:rPr>
              <a:t>the fundamental equation that </a:t>
            </a:r>
            <a:r>
              <a:rPr lang="zh-CN" altLang="en-US" dirty="0" smtClean="0">
                <a:solidFill>
                  <a:srgbClr val="FF0000"/>
                </a:solidFill>
                <a:latin typeface="微软雅黑" panose="020B0503020204020204" pitchFamily="34" charset="-122"/>
                <a:ea typeface="微软雅黑" panose="020B0503020204020204" pitchFamily="34" charset="-122"/>
              </a:rPr>
              <a:t>describes the </a:t>
            </a:r>
            <a:r>
              <a:rPr lang="zh-CN" altLang="en-US" dirty="0">
                <a:solidFill>
                  <a:srgbClr val="FF0000"/>
                </a:solidFill>
                <a:latin typeface="微软雅黑" panose="020B0503020204020204" pitchFamily="34" charset="-122"/>
                <a:ea typeface="微软雅黑" panose="020B0503020204020204" pitchFamily="34" charset="-122"/>
              </a:rPr>
              <a:t>power balance of the system </a:t>
            </a:r>
            <a:r>
              <a:rPr lang="zh-CN" altLang="en-US" dirty="0">
                <a:latin typeface="微软雅黑" panose="020B0503020204020204" pitchFamily="34" charset="-122"/>
                <a:ea typeface="微软雅黑" panose="020B0503020204020204" pitchFamily="34" charset="-122"/>
              </a:rPr>
              <a:t>is as follows:</a:t>
            </a:r>
          </a:p>
        </p:txBody>
      </p:sp>
      <p:pic>
        <p:nvPicPr>
          <p:cNvPr id="13" name="图片 12"/>
          <p:cNvPicPr>
            <a:picLocks noChangeAspect="1"/>
          </p:cNvPicPr>
          <p:nvPr/>
        </p:nvPicPr>
        <p:blipFill>
          <a:blip r:embed="rId3"/>
          <a:stretch>
            <a:fillRect/>
          </a:stretch>
        </p:blipFill>
        <p:spPr>
          <a:xfrm>
            <a:off x="3509169" y="2840831"/>
            <a:ext cx="3819525" cy="762000"/>
          </a:xfrm>
          <a:prstGeom prst="rect">
            <a:avLst/>
          </a:prstGeom>
        </p:spPr>
      </p:pic>
      <p:grpSp>
        <p:nvGrpSpPr>
          <p:cNvPr id="16" name="组合 15"/>
          <p:cNvGrpSpPr/>
          <p:nvPr/>
        </p:nvGrpSpPr>
        <p:grpSpPr>
          <a:xfrm>
            <a:off x="842169" y="3831431"/>
            <a:ext cx="10687050" cy="1447800"/>
            <a:chOff x="842169" y="3602831"/>
            <a:chExt cx="10687050" cy="1447800"/>
          </a:xfrm>
        </p:grpSpPr>
        <p:pic>
          <p:nvPicPr>
            <p:cNvPr id="2" name="图片 1"/>
            <p:cNvPicPr>
              <a:picLocks noChangeAspect="1"/>
            </p:cNvPicPr>
            <p:nvPr/>
          </p:nvPicPr>
          <p:blipFill>
            <a:blip r:embed="rId4"/>
            <a:stretch>
              <a:fillRect/>
            </a:stretch>
          </p:blipFill>
          <p:spPr>
            <a:xfrm>
              <a:off x="1678294" y="3602831"/>
              <a:ext cx="8686800" cy="352425"/>
            </a:xfrm>
            <a:prstGeom prst="rect">
              <a:avLst/>
            </a:prstGeom>
          </p:spPr>
        </p:pic>
        <p:pic>
          <p:nvPicPr>
            <p:cNvPr id="7" name="图片 6"/>
            <p:cNvPicPr>
              <a:picLocks noChangeAspect="1"/>
            </p:cNvPicPr>
            <p:nvPr/>
          </p:nvPicPr>
          <p:blipFill>
            <a:blip r:embed="rId5"/>
            <a:stretch>
              <a:fillRect/>
            </a:stretch>
          </p:blipFill>
          <p:spPr>
            <a:xfrm>
              <a:off x="842169" y="4012406"/>
              <a:ext cx="10687050" cy="504825"/>
            </a:xfrm>
            <a:prstGeom prst="rect">
              <a:avLst/>
            </a:prstGeom>
          </p:spPr>
        </p:pic>
        <p:pic>
          <p:nvPicPr>
            <p:cNvPr id="8" name="图片 7"/>
            <p:cNvPicPr>
              <a:picLocks noChangeAspect="1"/>
            </p:cNvPicPr>
            <p:nvPr/>
          </p:nvPicPr>
          <p:blipFill>
            <a:blip r:embed="rId6"/>
            <a:stretch>
              <a:fillRect/>
            </a:stretch>
          </p:blipFill>
          <p:spPr>
            <a:xfrm>
              <a:off x="980281" y="4593431"/>
              <a:ext cx="10410825" cy="457200"/>
            </a:xfrm>
            <a:prstGeom prst="rect">
              <a:avLst/>
            </a:prstGeom>
          </p:spPr>
        </p:pic>
      </p:grpSp>
      <p:pic>
        <p:nvPicPr>
          <p:cNvPr id="14" name="图片 13"/>
          <p:cNvPicPr>
            <a:picLocks noChangeAspect="1"/>
          </p:cNvPicPr>
          <p:nvPr/>
        </p:nvPicPr>
        <p:blipFill>
          <a:blip r:embed="rId7"/>
          <a:stretch>
            <a:fillRect/>
          </a:stretch>
        </p:blipFill>
        <p:spPr>
          <a:xfrm>
            <a:off x="3509169" y="5431631"/>
            <a:ext cx="2838450" cy="533400"/>
          </a:xfrm>
          <a:prstGeom prst="rect">
            <a:avLst/>
          </a:prstGeom>
        </p:spPr>
      </p:pic>
      <p:pic>
        <p:nvPicPr>
          <p:cNvPr id="15" name="图片 14"/>
          <p:cNvPicPr>
            <a:picLocks noChangeAspect="1"/>
          </p:cNvPicPr>
          <p:nvPr/>
        </p:nvPicPr>
        <p:blipFill>
          <a:blip r:embed="rId8"/>
          <a:stretch>
            <a:fillRect/>
          </a:stretch>
        </p:blipFill>
        <p:spPr>
          <a:xfrm>
            <a:off x="1666081" y="6117431"/>
            <a:ext cx="5805488" cy="361653"/>
          </a:xfrm>
          <a:prstGeom prst="rect">
            <a:avLst/>
          </a:prstGeom>
        </p:spPr>
      </p:pic>
    </p:spTree>
    <p:extLst>
      <p:ext uri="{BB962C8B-B14F-4D97-AF65-F5344CB8AC3E}">
        <p14:creationId xmlns:p14="http://schemas.microsoft.com/office/powerpoint/2010/main" val="3910283477"/>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924710" y="7205664"/>
            <a:ext cx="193968" cy="388055"/>
          </a:xfrm>
          <a:prstGeom prst="rect">
            <a:avLst/>
          </a:prstGeom>
          <a:noFill/>
        </p:spPr>
        <p:txBody>
          <a:bodyPr wrap="none" lIns="96030" tIns="48015" rIns="96030" bIns="48015" rtlCol="0">
            <a:spAutoFit/>
          </a:bodyPr>
          <a:lstStyle/>
          <a:p>
            <a:endParaRPr lang="en-US" dirty="0"/>
          </a:p>
        </p:txBody>
      </p:sp>
      <p:sp>
        <p:nvSpPr>
          <p:cNvPr id="4" name="灯片编号占位符 3"/>
          <p:cNvSpPr>
            <a:spLocks noGrp="1"/>
          </p:cNvSpPr>
          <p:nvPr>
            <p:ph type="sldNum" sz="quarter" idx="10"/>
          </p:nvPr>
        </p:nvSpPr>
        <p:spPr/>
        <p:txBody>
          <a:bodyPr/>
          <a:lstStyle/>
          <a:p>
            <a:fld id="{C828D3FC-A0B5-43DE-98B8-D1D2A830C5C7}" type="slidenum">
              <a:rPr lang="en-US" smtClean="0"/>
              <a:pPr/>
              <a:t>32</a:t>
            </a:fld>
            <a:endParaRPr lang="en-US" dirty="0"/>
          </a:p>
        </p:txBody>
      </p:sp>
      <p:sp>
        <p:nvSpPr>
          <p:cNvPr id="10" name="矩形 46"/>
          <p:cNvSpPr>
            <a:spLocks noChangeArrowheads="1"/>
          </p:cNvSpPr>
          <p:nvPr/>
        </p:nvSpPr>
        <p:spPr bwMode="auto">
          <a:xfrm>
            <a:off x="255489" y="172519"/>
            <a:ext cx="4696859"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a:solidFill>
                  <a:srgbClr val="007900"/>
                </a:solidFill>
              </a:rPr>
              <a:t>5.5.1 The Controlled Rectifier</a:t>
            </a:r>
            <a:endParaRPr lang="zh-CN" altLang="en-US" sz="2400" b="1" dirty="0">
              <a:solidFill>
                <a:srgbClr val="007900"/>
              </a:solidFill>
              <a:latin typeface="Arial" panose="020B0604020202020204" pitchFamily="34" charset="0"/>
            </a:endParaRPr>
          </a:p>
        </p:txBody>
      </p:sp>
      <p:sp>
        <p:nvSpPr>
          <p:cNvPr id="11" name="矩形 10"/>
          <p:cNvSpPr/>
          <p:nvPr/>
        </p:nvSpPr>
        <p:spPr>
          <a:xfrm>
            <a:off x="3969" y="114004"/>
            <a:ext cx="269776" cy="578693"/>
          </a:xfrm>
          <a:prstGeom prst="rect">
            <a:avLst/>
          </a:prstGeom>
          <a:solidFill>
            <a:srgbClr val="007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900"/>
              </a:solidFill>
            </a:endParaRPr>
          </a:p>
        </p:txBody>
      </p:sp>
      <p:pic>
        <p:nvPicPr>
          <p:cNvPr id="7" name="图片 6"/>
          <p:cNvPicPr>
            <a:picLocks noChangeAspect="1"/>
          </p:cNvPicPr>
          <p:nvPr/>
        </p:nvPicPr>
        <p:blipFill>
          <a:blip r:embed="rId3"/>
          <a:stretch>
            <a:fillRect/>
          </a:stretch>
        </p:blipFill>
        <p:spPr>
          <a:xfrm>
            <a:off x="1286797" y="1316831"/>
            <a:ext cx="5270372" cy="849058"/>
          </a:xfrm>
          <a:prstGeom prst="rect">
            <a:avLst/>
          </a:prstGeom>
        </p:spPr>
      </p:pic>
      <p:pic>
        <p:nvPicPr>
          <p:cNvPr id="8" name="图片 7"/>
          <p:cNvPicPr>
            <a:picLocks noChangeAspect="1"/>
          </p:cNvPicPr>
          <p:nvPr/>
        </p:nvPicPr>
        <p:blipFill>
          <a:blip r:embed="rId4"/>
          <a:stretch>
            <a:fillRect/>
          </a:stretch>
        </p:blipFill>
        <p:spPr>
          <a:xfrm>
            <a:off x="1412730" y="3679031"/>
            <a:ext cx="4769463" cy="975572"/>
          </a:xfrm>
          <a:prstGeom prst="rect">
            <a:avLst/>
          </a:prstGeom>
          <a:ln>
            <a:solidFill>
              <a:srgbClr val="FF0000"/>
            </a:solidFill>
          </a:ln>
        </p:spPr>
      </p:pic>
      <p:sp>
        <p:nvSpPr>
          <p:cNvPr id="9" name="矩形 8"/>
          <p:cNvSpPr/>
          <p:nvPr/>
        </p:nvSpPr>
        <p:spPr>
          <a:xfrm>
            <a:off x="1389972" y="5042601"/>
            <a:ext cx="9069476" cy="1477328"/>
          </a:xfrm>
          <a:prstGeom prst="rect">
            <a:avLst/>
          </a:prstGeom>
          <a:ln>
            <a:solidFill>
              <a:srgbClr val="FF0000"/>
            </a:solidFill>
          </a:ln>
        </p:spPr>
        <p:txBody>
          <a:bodyPr wrap="square">
            <a:spAutoFit/>
          </a:bodyPr>
          <a:lstStyle/>
          <a:p>
            <a:r>
              <a:rPr lang="zh-CN" altLang="en-US" dirty="0">
                <a:latin typeface="微软雅黑" panose="020B0503020204020204" pitchFamily="34" charset="-122"/>
                <a:ea typeface="微软雅黑" panose="020B0503020204020204" pitchFamily="34" charset="-122"/>
              </a:rPr>
              <a:t>which can be used in the design of the dc link voltage regulator. The design of the </a:t>
            </a:r>
            <a:r>
              <a:rPr lang="zh-CN" altLang="en-US" dirty="0" smtClean="0">
                <a:latin typeface="微软雅黑" panose="020B0503020204020204" pitchFamily="34" charset="-122"/>
                <a:ea typeface="微软雅黑" panose="020B0503020204020204" pitchFamily="34" charset="-122"/>
              </a:rPr>
              <a:t>regulator can </a:t>
            </a:r>
            <a:r>
              <a:rPr lang="zh-CN" altLang="en-US" dirty="0">
                <a:latin typeface="微软雅黑" panose="020B0503020204020204" pitchFamily="34" charset="-122"/>
                <a:ea typeface="微软雅黑" panose="020B0503020204020204" pitchFamily="34" charset="-122"/>
              </a:rPr>
              <a:t>follow the same steps as in Chapters 2 and 3, with continuous time synthesis and </a:t>
            </a:r>
            <a:r>
              <a:rPr lang="zh-CN" altLang="en-US" dirty="0" smtClean="0">
                <a:latin typeface="微软雅黑" panose="020B0503020204020204" pitchFamily="34" charset="-122"/>
                <a:ea typeface="微软雅黑" panose="020B0503020204020204" pitchFamily="34" charset="-122"/>
              </a:rPr>
              <a:t>successive discretization</a:t>
            </a:r>
            <a:r>
              <a:rPr lang="zh-CN" altLang="en-US" dirty="0">
                <a:latin typeface="微软雅黑" panose="020B0503020204020204" pitchFamily="34" charset="-122"/>
                <a:ea typeface="微软雅黑" panose="020B0503020204020204" pitchFamily="34" charset="-122"/>
              </a:rPr>
              <a:t>. The only caution we need to take is to limit the required bandwidth and keep </a:t>
            </a:r>
            <a:r>
              <a:rPr lang="zh-CN" altLang="en-US" dirty="0" smtClean="0">
                <a:latin typeface="微软雅黑" panose="020B0503020204020204" pitchFamily="34" charset="-122"/>
                <a:ea typeface="微软雅黑" panose="020B0503020204020204" pitchFamily="34" charset="-122"/>
              </a:rPr>
              <a:t>it lower </a:t>
            </a:r>
            <a:r>
              <a:rPr lang="zh-CN" altLang="en-US" dirty="0">
                <a:latin typeface="微软雅黑" panose="020B0503020204020204" pitchFamily="34" charset="-122"/>
                <a:ea typeface="微软雅黑" panose="020B0503020204020204" pitchFamily="34" charset="-122"/>
              </a:rPr>
              <a:t>than the source fundamental frequency, so as to avoid source current distortion.</a:t>
            </a:r>
          </a:p>
        </p:txBody>
      </p:sp>
      <p:sp>
        <p:nvSpPr>
          <p:cNvPr id="12" name="矩形 11"/>
          <p:cNvSpPr/>
          <p:nvPr/>
        </p:nvSpPr>
        <p:spPr>
          <a:xfrm>
            <a:off x="6938169" y="1443358"/>
            <a:ext cx="4615728" cy="646331"/>
          </a:xfrm>
          <a:prstGeom prst="rect">
            <a:avLst/>
          </a:prstGeom>
          <a:ln>
            <a:solidFill>
              <a:schemeClr val="bg1"/>
            </a:solidFill>
          </a:ln>
        </p:spPr>
        <p:txBody>
          <a:bodyPr wrap="square">
            <a:spAutoFit/>
          </a:bodyPr>
          <a:lstStyle/>
          <a:p>
            <a:r>
              <a:rPr lang="zh-CN" altLang="en-US" dirty="0" smtClean="0">
                <a:latin typeface="微软雅黑" panose="020B0503020204020204" pitchFamily="34" charset="-122"/>
                <a:ea typeface="微软雅黑" panose="020B0503020204020204" pitchFamily="34" charset="-122"/>
              </a:rPr>
              <a:t>→ relates </a:t>
            </a:r>
            <a:r>
              <a:rPr lang="zh-CN" altLang="en-US" dirty="0">
                <a:latin typeface="微软雅黑" panose="020B0503020204020204" pitchFamily="34" charset="-122"/>
                <a:ea typeface="微软雅黑" panose="020B0503020204020204" pitchFamily="34" charset="-122"/>
              </a:rPr>
              <a:t>the controlled </a:t>
            </a:r>
            <a:r>
              <a:rPr lang="zh-CN" altLang="en-US" dirty="0" smtClean="0">
                <a:latin typeface="微软雅黑" panose="020B0503020204020204" pitchFamily="34" charset="-122"/>
                <a:ea typeface="微软雅黑" panose="020B0503020204020204" pitchFamily="34" charset="-122"/>
              </a:rPr>
              <a:t>variable </a:t>
            </a:r>
            <a:r>
              <a:rPr lang="en-US" altLang="zh-CN" i="1" dirty="0" smtClean="0">
                <a:solidFill>
                  <a:srgbClr val="FF0000"/>
                </a:solidFill>
                <a:latin typeface="微软雅黑" panose="020B0503020204020204" pitchFamily="34" charset="-122"/>
                <a:ea typeface="微软雅黑" panose="020B0503020204020204" pitchFamily="34" charset="-122"/>
              </a:rPr>
              <a:t>V</a:t>
            </a:r>
            <a:r>
              <a:rPr lang="en-US" altLang="zh-CN" i="1" baseline="-25000" dirty="0" smtClean="0">
                <a:solidFill>
                  <a:srgbClr val="FF0000"/>
                </a:solidFill>
                <a:latin typeface="微软雅黑" panose="020B0503020204020204" pitchFamily="34" charset="-122"/>
                <a:ea typeface="微软雅黑" panose="020B0503020204020204" pitchFamily="34" charset="-122"/>
              </a:rPr>
              <a:t>DC</a:t>
            </a:r>
            <a:r>
              <a:rPr lang="zh-CN" altLang="en-US" dirty="0" smtClean="0">
                <a:latin typeface="微软雅黑" panose="020B0503020204020204" pitchFamily="34" charset="-122"/>
                <a:ea typeface="微软雅黑" panose="020B0503020204020204" pitchFamily="34" charset="-122"/>
              </a:rPr>
              <a:t> to </a:t>
            </a:r>
            <a:r>
              <a:rPr lang="zh-CN" altLang="en-US" dirty="0">
                <a:latin typeface="微软雅黑" panose="020B0503020204020204" pitchFamily="34" charset="-122"/>
                <a:ea typeface="微软雅黑" panose="020B0503020204020204" pitchFamily="34" charset="-122"/>
              </a:rPr>
              <a:t>the </a:t>
            </a:r>
            <a:r>
              <a:rPr lang="zh-CN" altLang="en-US" dirty="0" smtClean="0">
                <a:latin typeface="微软雅黑" panose="020B0503020204020204" pitchFamily="34" charset="-122"/>
                <a:ea typeface="微软雅黑" panose="020B0503020204020204" pitchFamily="34" charset="-122"/>
              </a:rPr>
              <a:t>controller</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s output </a:t>
            </a:r>
            <a:r>
              <a:rPr lang="en-US" altLang="zh-CN" i="1" dirty="0" smtClean="0">
                <a:solidFill>
                  <a:srgbClr val="FF0000"/>
                </a:solidFill>
                <a:latin typeface="微软雅黑" panose="020B0503020204020204" pitchFamily="34" charset="-122"/>
                <a:ea typeface="微软雅黑" panose="020B0503020204020204" pitchFamily="34" charset="-122"/>
              </a:rPr>
              <a:t>G</a:t>
            </a:r>
            <a:r>
              <a:rPr lang="en-US" altLang="zh-CN" i="1" baseline="-25000" dirty="0" smtClean="0">
                <a:solidFill>
                  <a:srgbClr val="FF0000"/>
                </a:solidFill>
                <a:latin typeface="微软雅黑" panose="020B0503020204020204" pitchFamily="34" charset="-122"/>
                <a:ea typeface="微软雅黑" panose="020B0503020204020204" pitchFamily="34" charset="-122"/>
              </a:rPr>
              <a:t>eq</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13" name="矩形 12"/>
          <p:cNvSpPr/>
          <p:nvPr/>
        </p:nvSpPr>
        <p:spPr>
          <a:xfrm>
            <a:off x="1401834" y="2470689"/>
            <a:ext cx="9791195" cy="646331"/>
          </a:xfrm>
          <a:prstGeom prst="rect">
            <a:avLst/>
          </a:prstGeom>
          <a:ln>
            <a:solidFill>
              <a:srgbClr val="92D050"/>
            </a:solidFill>
          </a:ln>
        </p:spPr>
        <p:txBody>
          <a:bodyPr wrap="square">
            <a:spAutoFit/>
          </a:bodyPr>
          <a:lstStyle/>
          <a:p>
            <a:r>
              <a:rPr lang="en-US" altLang="zh-CN" dirty="0">
                <a:latin typeface="微软雅黑" panose="020B0503020204020204" pitchFamily="34" charset="-122"/>
                <a:ea typeface="微软雅黑" panose="020B0503020204020204" pitchFamily="34" charset="-122"/>
              </a:rPr>
              <a:t>S</a:t>
            </a:r>
            <a:r>
              <a:rPr lang="zh-CN" altLang="en-US" dirty="0" smtClean="0">
                <a:latin typeface="微软雅黑" panose="020B0503020204020204" pitchFamily="34" charset="-122"/>
                <a:ea typeface="微软雅黑" panose="020B0503020204020204" pitchFamily="34" charset="-122"/>
              </a:rPr>
              <a:t>ince </a:t>
            </a:r>
            <a:r>
              <a:rPr lang="zh-CN" altLang="en-US" dirty="0">
                <a:latin typeface="微软雅黑" panose="020B0503020204020204" pitchFamily="34" charset="-122"/>
                <a:ea typeface="微软雅黑" panose="020B0503020204020204" pitchFamily="34" charset="-122"/>
              </a:rPr>
              <a:t>the linearization is based on </a:t>
            </a:r>
            <a:r>
              <a:rPr lang="zh-CN" altLang="en-US" dirty="0" smtClean="0">
                <a:latin typeface="微软雅黑" panose="020B0503020204020204" pitchFamily="34" charset="-122"/>
                <a:ea typeface="微软雅黑" panose="020B0503020204020204" pitchFamily="34" charset="-122"/>
              </a:rPr>
              <a:t>variable perturbation </a:t>
            </a:r>
            <a:r>
              <a:rPr lang="zh-CN" altLang="en-US" dirty="0">
                <a:latin typeface="微软雅黑" panose="020B0503020204020204" pitchFamily="34" charset="-122"/>
                <a:ea typeface="微软雅黑" panose="020B0503020204020204" pitchFamily="34" charset="-122"/>
              </a:rPr>
              <a:t>and small signal approximation, the model will be only valid in the vicinity </a:t>
            </a:r>
            <a:r>
              <a:rPr lang="zh-CN" altLang="en-US" dirty="0" smtClean="0">
                <a:latin typeface="微软雅黑" panose="020B0503020204020204" pitchFamily="34" charset="-122"/>
                <a:ea typeface="微软雅黑" panose="020B0503020204020204" pitchFamily="34" charset="-122"/>
              </a:rPr>
              <a:t>of a </a:t>
            </a:r>
            <a:r>
              <a:rPr lang="zh-CN" altLang="en-US" dirty="0">
                <a:latin typeface="微软雅黑" panose="020B0503020204020204" pitchFamily="34" charset="-122"/>
                <a:ea typeface="微软雅黑" panose="020B0503020204020204" pitchFamily="34" charset="-122"/>
              </a:rPr>
              <a:t>steady-state operating point.</a:t>
            </a:r>
          </a:p>
        </p:txBody>
      </p:sp>
    </p:spTree>
    <p:extLst>
      <p:ext uri="{BB962C8B-B14F-4D97-AF65-F5344CB8AC3E}">
        <p14:creationId xmlns:p14="http://schemas.microsoft.com/office/powerpoint/2010/main" val="1143024169"/>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924710" y="7205664"/>
            <a:ext cx="193968" cy="388055"/>
          </a:xfrm>
          <a:prstGeom prst="rect">
            <a:avLst/>
          </a:prstGeom>
          <a:noFill/>
        </p:spPr>
        <p:txBody>
          <a:bodyPr wrap="none" lIns="96030" tIns="48015" rIns="96030" bIns="48015" rtlCol="0">
            <a:spAutoFit/>
          </a:bodyPr>
          <a:lstStyle/>
          <a:p>
            <a:endParaRPr lang="en-US" dirty="0"/>
          </a:p>
        </p:txBody>
      </p:sp>
      <p:sp>
        <p:nvSpPr>
          <p:cNvPr id="4" name="灯片编号占位符 3"/>
          <p:cNvSpPr>
            <a:spLocks noGrp="1"/>
          </p:cNvSpPr>
          <p:nvPr>
            <p:ph type="sldNum" sz="quarter" idx="10"/>
          </p:nvPr>
        </p:nvSpPr>
        <p:spPr/>
        <p:txBody>
          <a:bodyPr/>
          <a:lstStyle/>
          <a:p>
            <a:fld id="{C828D3FC-A0B5-43DE-98B8-D1D2A830C5C7}" type="slidenum">
              <a:rPr lang="en-US" smtClean="0"/>
              <a:pPr/>
              <a:t>33</a:t>
            </a:fld>
            <a:endParaRPr lang="en-US" dirty="0"/>
          </a:p>
        </p:txBody>
      </p:sp>
      <p:sp>
        <p:nvSpPr>
          <p:cNvPr id="10" name="矩形 46"/>
          <p:cNvSpPr>
            <a:spLocks noChangeArrowheads="1"/>
          </p:cNvSpPr>
          <p:nvPr/>
        </p:nvSpPr>
        <p:spPr bwMode="auto">
          <a:xfrm>
            <a:off x="255489" y="172519"/>
            <a:ext cx="4696859"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a:solidFill>
                  <a:srgbClr val="007900"/>
                </a:solidFill>
              </a:rPr>
              <a:t>5.5.2 The Active Power Filter</a:t>
            </a:r>
            <a:endParaRPr lang="zh-CN" altLang="en-US" sz="2400" b="1" dirty="0">
              <a:solidFill>
                <a:srgbClr val="007900"/>
              </a:solidFill>
              <a:latin typeface="Arial" panose="020B0604020202020204" pitchFamily="34" charset="0"/>
            </a:endParaRPr>
          </a:p>
        </p:txBody>
      </p:sp>
      <p:sp>
        <p:nvSpPr>
          <p:cNvPr id="11" name="矩形 10"/>
          <p:cNvSpPr/>
          <p:nvPr/>
        </p:nvSpPr>
        <p:spPr>
          <a:xfrm>
            <a:off x="3969" y="114004"/>
            <a:ext cx="269776" cy="578693"/>
          </a:xfrm>
          <a:prstGeom prst="rect">
            <a:avLst/>
          </a:prstGeom>
          <a:solidFill>
            <a:srgbClr val="007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900"/>
              </a:solidFill>
            </a:endParaRPr>
          </a:p>
        </p:txBody>
      </p:sp>
      <p:sp>
        <p:nvSpPr>
          <p:cNvPr id="2" name="矩形 1"/>
          <p:cNvSpPr/>
          <p:nvPr/>
        </p:nvSpPr>
        <p:spPr>
          <a:xfrm>
            <a:off x="1527969" y="1545431"/>
            <a:ext cx="9607550" cy="3416320"/>
          </a:xfrm>
          <a:prstGeom prst="rect">
            <a:avLst/>
          </a:prstGeom>
          <a:ln>
            <a:solidFill>
              <a:srgbClr val="92D050"/>
            </a:solidFill>
          </a:ln>
        </p:spPr>
        <p:txBody>
          <a:bodyPr wrap="square">
            <a:spAutoFit/>
          </a:bodyPr>
          <a:lstStyle/>
          <a:p>
            <a:r>
              <a:rPr lang="zh-CN" altLang="en-US" i="1" dirty="0" smtClean="0">
                <a:solidFill>
                  <a:srgbClr val="FF0000"/>
                </a:solidFill>
                <a:latin typeface="微软雅黑" panose="020B0503020204020204" pitchFamily="34" charset="-122"/>
                <a:ea typeface="微软雅黑" panose="020B0503020204020204" pitchFamily="34" charset="-122"/>
              </a:rPr>
              <a:t>I</a:t>
            </a:r>
            <a:r>
              <a:rPr lang="zh-CN" altLang="en-US" i="1" baseline="-25000" dirty="0" smtClean="0">
                <a:solidFill>
                  <a:srgbClr val="FF0000"/>
                </a:solidFill>
                <a:latin typeface="微软雅黑" panose="020B0503020204020204" pitchFamily="34" charset="-122"/>
                <a:ea typeface="微软雅黑" panose="020B0503020204020204" pitchFamily="34" charset="-122"/>
              </a:rPr>
              <a:t>LOAD</a:t>
            </a:r>
            <a:r>
              <a:rPr lang="zh-CN" altLang="en-US" dirty="0" smtClean="0">
                <a:solidFill>
                  <a:srgbClr val="FF0000"/>
                </a:solidFill>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generator is considered and used to represent the distorting or reactive loads the </a:t>
            </a:r>
            <a:r>
              <a:rPr lang="zh-CN" altLang="en-US" dirty="0" smtClean="0">
                <a:latin typeface="微软雅黑" panose="020B0503020204020204" pitchFamily="34" charset="-122"/>
                <a:ea typeface="微软雅黑" panose="020B0503020204020204" pitchFamily="34" charset="-122"/>
              </a:rPr>
              <a:t>filter has </a:t>
            </a:r>
            <a:r>
              <a:rPr lang="zh-CN" altLang="en-US" dirty="0">
                <a:latin typeface="微软雅黑" panose="020B0503020204020204" pitchFamily="34" charset="-122"/>
                <a:ea typeface="微软雅黑" panose="020B0503020204020204" pitchFamily="34" charset="-122"/>
              </a:rPr>
              <a:t>to compensate, while the dc load, </a:t>
            </a:r>
            <a:r>
              <a:rPr lang="zh-CN" altLang="en-US" i="1" dirty="0">
                <a:latin typeface="微软雅黑" panose="020B0503020204020204" pitchFamily="34" charset="-122"/>
                <a:ea typeface="微软雅黑" panose="020B0503020204020204" pitchFamily="34" charset="-122"/>
              </a:rPr>
              <a:t>R </a:t>
            </a:r>
            <a:r>
              <a:rPr lang="zh-CN" altLang="en-US" i="1" baseline="-25000" dirty="0">
                <a:latin typeface="微软雅黑" panose="020B0503020204020204" pitchFamily="34" charset="-122"/>
                <a:ea typeface="微软雅黑" panose="020B0503020204020204" pitchFamily="34" charset="-122"/>
              </a:rPr>
              <a:t>DC</a:t>
            </a:r>
            <a:r>
              <a:rPr lang="zh-CN" altLang="en-US" i="1"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 may not be present. </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If </a:t>
            </a:r>
            <a:r>
              <a:rPr lang="zh-CN" altLang="en-US" dirty="0">
                <a:latin typeface="微软雅黑" panose="020B0503020204020204" pitchFamily="34" charset="-122"/>
                <a:ea typeface="微软雅黑" panose="020B0503020204020204" pitchFamily="34" charset="-122"/>
              </a:rPr>
              <a:t>there is no dc load, the </a:t>
            </a:r>
            <a:r>
              <a:rPr lang="zh-CN" altLang="en-US" dirty="0" smtClean="0">
                <a:latin typeface="微软雅黑" panose="020B0503020204020204" pitchFamily="34" charset="-122"/>
                <a:ea typeface="微软雅黑" panose="020B0503020204020204" pitchFamily="34" charset="-122"/>
              </a:rPr>
              <a:t>active power </a:t>
            </a:r>
            <a:r>
              <a:rPr lang="zh-CN" altLang="en-US" dirty="0">
                <a:latin typeface="微软雅黑" panose="020B0503020204020204" pitchFamily="34" charset="-122"/>
                <a:ea typeface="微软雅黑" panose="020B0503020204020204" pitchFamily="34" charset="-122"/>
              </a:rPr>
              <a:t>filter is not required to process any active power, with the exception of that due to </a:t>
            </a:r>
            <a:r>
              <a:rPr lang="zh-CN" altLang="en-US" dirty="0" smtClean="0">
                <a:latin typeface="微软雅黑" panose="020B0503020204020204" pitchFamily="34" charset="-122"/>
                <a:ea typeface="微软雅黑" panose="020B0503020204020204" pitchFamily="34" charset="-122"/>
              </a:rPr>
              <a:t>its losses</a:t>
            </a:r>
            <a:r>
              <a:rPr lang="zh-CN" altLang="en-US" dirty="0">
                <a:latin typeface="微软雅黑" panose="020B0503020204020204" pitchFamily="34" charset="-122"/>
                <a:ea typeface="微软雅黑" panose="020B0503020204020204" pitchFamily="34" charset="-122"/>
              </a:rPr>
              <a:t>, and can thus be sized to sustain only the reactive and harmonic load currents. </a:t>
            </a:r>
            <a:endParaRPr lang="en-US" altLang="zh-CN" dirty="0" smtClean="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F</a:t>
            </a:r>
            <a:r>
              <a:rPr lang="zh-CN" altLang="en-US" dirty="0" smtClean="0">
                <a:latin typeface="微软雅黑" panose="020B0503020204020204" pitchFamily="34" charset="-122"/>
                <a:ea typeface="微软雅黑" panose="020B0503020204020204" pitchFamily="34" charset="-122"/>
              </a:rPr>
              <a:t>rom the </a:t>
            </a:r>
            <a:r>
              <a:rPr lang="zh-CN" altLang="en-US" dirty="0">
                <a:latin typeface="微软雅黑" panose="020B0503020204020204" pitchFamily="34" charset="-122"/>
                <a:ea typeface="微软雅黑" panose="020B0503020204020204" pitchFamily="34" charset="-122"/>
              </a:rPr>
              <a:t>source </a:t>
            </a:r>
            <a:r>
              <a:rPr lang="zh-CN" altLang="en-US" dirty="0" smtClean="0">
                <a:latin typeface="微软雅黑" panose="020B0503020204020204" pitchFamily="34" charset="-122"/>
                <a:ea typeface="微软雅黑" panose="020B0503020204020204" pitchFamily="34" charset="-122"/>
              </a:rPr>
              <a:t>standpoint</a:t>
            </a:r>
            <a:r>
              <a:rPr lang="zh-CN" altLang="en-US" dirty="0">
                <a:latin typeface="微软雅黑" panose="020B0503020204020204" pitchFamily="34" charset="-122"/>
                <a:ea typeface="微软雅黑" panose="020B0503020204020204" pitchFamily="34" charset="-122"/>
              </a:rPr>
              <a:t>, the load will be seen as an equivalent resistor, absorbing only the </a:t>
            </a:r>
            <a:r>
              <a:rPr lang="zh-CN" altLang="en-US" dirty="0" smtClean="0">
                <a:latin typeface="微软雅黑" panose="020B0503020204020204" pitchFamily="34" charset="-122"/>
                <a:ea typeface="微软雅黑" panose="020B0503020204020204" pitchFamily="34" charset="-122"/>
              </a:rPr>
              <a:t>active power </a:t>
            </a:r>
            <a:r>
              <a:rPr lang="zh-CN" altLang="en-US" dirty="0">
                <a:latin typeface="微软雅黑" panose="020B0503020204020204" pitchFamily="34" charset="-122"/>
                <a:ea typeface="微软雅黑" panose="020B0503020204020204" pitchFamily="34" charset="-122"/>
              </a:rPr>
              <a:t>required by the distorting loads. </a:t>
            </a:r>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The </a:t>
            </a:r>
            <a:r>
              <a:rPr lang="zh-CN" altLang="en-US" dirty="0">
                <a:latin typeface="微软雅黑" panose="020B0503020204020204" pitchFamily="34" charset="-122"/>
                <a:ea typeface="微软雅黑" panose="020B0503020204020204" pitchFamily="34" charset="-122"/>
              </a:rPr>
              <a:t>achievement of this objective requires again </a:t>
            </a:r>
            <a:r>
              <a:rPr lang="zh-CN" altLang="en-US" dirty="0" smtClean="0">
                <a:latin typeface="微软雅黑" panose="020B0503020204020204" pitchFamily="34" charset="-122"/>
                <a:ea typeface="微软雅黑" panose="020B0503020204020204" pitchFamily="34" charset="-122"/>
              </a:rPr>
              <a:t>two different </a:t>
            </a:r>
            <a:r>
              <a:rPr lang="zh-CN" altLang="en-US" dirty="0">
                <a:latin typeface="微软雅黑" panose="020B0503020204020204" pitchFamily="34" charset="-122"/>
                <a:ea typeface="微软雅黑" panose="020B0503020204020204" pitchFamily="34" charset="-122"/>
              </a:rPr>
              <a:t>control loops: </a:t>
            </a:r>
            <a:endParaRPr lang="en-US" altLang="zh-CN" dirty="0" smtClean="0">
              <a:latin typeface="微软雅黑" panose="020B0503020204020204" pitchFamily="34" charset="-122"/>
              <a:ea typeface="微软雅黑" panose="020B0503020204020204" pitchFamily="34" charset="-122"/>
            </a:endParaRPr>
          </a:p>
          <a:p>
            <a:pPr marL="400050" indent="-400050">
              <a:buAutoNum type="romanLcParenBoth"/>
            </a:pPr>
            <a:r>
              <a:rPr lang="zh-CN" altLang="en-US" dirty="0" smtClean="0">
                <a:solidFill>
                  <a:srgbClr val="FF0000"/>
                </a:solidFill>
                <a:latin typeface="微软雅黑" panose="020B0503020204020204" pitchFamily="34" charset="-122"/>
                <a:ea typeface="微软雅黑" panose="020B0503020204020204" pitchFamily="34" charset="-122"/>
              </a:rPr>
              <a:t>a </a:t>
            </a:r>
            <a:r>
              <a:rPr lang="zh-CN" altLang="en-US" dirty="0">
                <a:solidFill>
                  <a:srgbClr val="FF0000"/>
                </a:solidFill>
                <a:latin typeface="微软雅黑" panose="020B0503020204020204" pitchFamily="34" charset="-122"/>
                <a:ea typeface="微软雅黑" panose="020B0503020204020204" pitchFamily="34" charset="-122"/>
              </a:rPr>
              <a:t>current control loop, used to impose the desired ac current </a:t>
            </a:r>
            <a:r>
              <a:rPr lang="zh-CN" altLang="en-US" i="1" dirty="0">
                <a:solidFill>
                  <a:srgbClr val="FF0000"/>
                </a:solidFill>
                <a:latin typeface="微软雅黑" panose="020B0503020204020204" pitchFamily="34" charset="-122"/>
                <a:ea typeface="微软雅黑" panose="020B0503020204020204" pitchFamily="34" charset="-122"/>
              </a:rPr>
              <a:t>I </a:t>
            </a:r>
            <a:r>
              <a:rPr lang="zh-CN" altLang="en-US" i="1" baseline="-25000" dirty="0">
                <a:solidFill>
                  <a:srgbClr val="FF0000"/>
                </a:solidFill>
                <a:latin typeface="微软雅黑" panose="020B0503020204020204" pitchFamily="34" charset="-122"/>
                <a:ea typeface="微软雅黑" panose="020B0503020204020204" pitchFamily="34" charset="-122"/>
              </a:rPr>
              <a:t>AC</a:t>
            </a:r>
            <a:r>
              <a:rPr lang="zh-CN" altLang="en-US" i="1" dirty="0">
                <a:solidFill>
                  <a:srgbClr val="FF0000"/>
                </a:solidFill>
                <a:latin typeface="微软雅黑" panose="020B0503020204020204" pitchFamily="34" charset="-122"/>
                <a:ea typeface="微软雅黑" panose="020B0503020204020204" pitchFamily="34" charset="-122"/>
              </a:rPr>
              <a:t> </a:t>
            </a:r>
            <a:r>
              <a:rPr lang="zh-CN" altLang="en-US" dirty="0" smtClean="0">
                <a:solidFill>
                  <a:srgbClr val="FF0000"/>
                </a:solidFill>
                <a:latin typeface="微软雅黑" panose="020B0503020204020204" pitchFamily="34" charset="-122"/>
                <a:ea typeface="微软雅黑" panose="020B0503020204020204" pitchFamily="34" charset="-122"/>
              </a:rPr>
              <a:t>to the </a:t>
            </a:r>
            <a:r>
              <a:rPr lang="zh-CN" altLang="en-US" dirty="0">
                <a:solidFill>
                  <a:srgbClr val="FF0000"/>
                </a:solidFill>
                <a:latin typeface="微软雅黑" panose="020B0503020204020204" pitchFamily="34" charset="-122"/>
                <a:ea typeface="微软雅黑" panose="020B0503020204020204" pitchFamily="34" charset="-122"/>
              </a:rPr>
              <a:t>source, </a:t>
            </a:r>
            <a:endParaRPr lang="en-US" altLang="zh-CN" dirty="0">
              <a:solidFill>
                <a:srgbClr val="FF0000"/>
              </a:solidFill>
              <a:latin typeface="微软雅黑" panose="020B0503020204020204" pitchFamily="34" charset="-122"/>
              <a:ea typeface="微软雅黑" panose="020B0503020204020204" pitchFamily="34" charset="-122"/>
            </a:endParaRPr>
          </a:p>
          <a:p>
            <a:r>
              <a:rPr lang="zh-CN" altLang="en-US" dirty="0" smtClean="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ii) </a:t>
            </a:r>
            <a:r>
              <a:rPr lang="zh-CN" altLang="en-US" dirty="0" smtClean="0">
                <a:solidFill>
                  <a:srgbClr val="FF0000"/>
                </a:solidFill>
                <a:latin typeface="微软雅黑" panose="020B0503020204020204" pitchFamily="34" charset="-122"/>
                <a:ea typeface="微软雅黑" panose="020B0503020204020204" pitchFamily="34" charset="-122"/>
              </a:rPr>
              <a:t> a </a:t>
            </a:r>
            <a:r>
              <a:rPr lang="zh-CN" altLang="en-US" dirty="0">
                <a:solidFill>
                  <a:srgbClr val="FF0000"/>
                </a:solidFill>
                <a:latin typeface="微软雅黑" panose="020B0503020204020204" pitchFamily="34" charset="-122"/>
                <a:ea typeface="微软雅黑" panose="020B0503020204020204" pitchFamily="34" charset="-122"/>
              </a:rPr>
              <a:t>dc voltage control loop, used to regulate the load voltage, </a:t>
            </a:r>
            <a:r>
              <a:rPr lang="zh-CN" altLang="en-US" i="1" dirty="0">
                <a:solidFill>
                  <a:srgbClr val="FF0000"/>
                </a:solidFill>
                <a:latin typeface="微软雅黑" panose="020B0503020204020204" pitchFamily="34" charset="-122"/>
                <a:ea typeface="微软雅黑" panose="020B0503020204020204" pitchFamily="34" charset="-122"/>
              </a:rPr>
              <a:t>V </a:t>
            </a:r>
            <a:r>
              <a:rPr lang="zh-CN" altLang="en-US" i="1" baseline="-25000" dirty="0">
                <a:solidFill>
                  <a:srgbClr val="FF0000"/>
                </a:solidFill>
                <a:latin typeface="微软雅黑" panose="020B0503020204020204" pitchFamily="34" charset="-122"/>
                <a:ea typeface="微软雅黑" panose="020B0503020204020204" pitchFamily="34" charset="-122"/>
              </a:rPr>
              <a:t>DC</a:t>
            </a:r>
            <a:r>
              <a:rPr lang="zh-CN" altLang="en-US" i="1" dirty="0">
                <a:solidFill>
                  <a:srgbClr val="FF0000"/>
                </a:solidFill>
                <a:latin typeface="微软雅黑" panose="020B0503020204020204" pitchFamily="34" charset="-122"/>
                <a:ea typeface="微软雅黑" panose="020B0503020204020204" pitchFamily="34" charset="-122"/>
              </a:rPr>
              <a:t> </a:t>
            </a:r>
            <a:r>
              <a:rPr lang="zh-CN" altLang="en-US" dirty="0">
                <a:solidFill>
                  <a:srgbClr val="FF0000"/>
                </a:solidFill>
                <a:latin typeface="微软雅黑" panose="020B0503020204020204" pitchFamily="34" charset="-122"/>
                <a:ea typeface="微软雅黑" panose="020B0503020204020204" pitchFamily="34" charset="-122"/>
              </a:rPr>
              <a:t>, keeping </a:t>
            </a:r>
            <a:r>
              <a:rPr lang="zh-CN" altLang="en-US" dirty="0" smtClean="0">
                <a:solidFill>
                  <a:srgbClr val="FF0000"/>
                </a:solidFill>
                <a:latin typeface="微软雅黑" panose="020B0503020204020204" pitchFamily="34" charset="-122"/>
                <a:ea typeface="微软雅黑" panose="020B0503020204020204" pitchFamily="34" charset="-122"/>
              </a:rPr>
              <a:t>it equal </a:t>
            </a:r>
            <a:r>
              <a:rPr lang="zh-CN" altLang="en-US" dirty="0">
                <a:solidFill>
                  <a:srgbClr val="FF0000"/>
                </a:solidFill>
                <a:latin typeface="微软雅黑" panose="020B0503020204020204" pitchFamily="34" charset="-122"/>
                <a:ea typeface="微软雅黑" panose="020B0503020204020204" pitchFamily="34" charset="-122"/>
              </a:rPr>
              <a:t>to a given reference value.</a:t>
            </a:r>
          </a:p>
        </p:txBody>
      </p:sp>
      <p:pic>
        <p:nvPicPr>
          <p:cNvPr id="3" name="图片 2"/>
          <p:cNvPicPr>
            <a:picLocks noChangeAspect="1"/>
          </p:cNvPicPr>
          <p:nvPr/>
        </p:nvPicPr>
        <p:blipFill>
          <a:blip r:embed="rId3"/>
          <a:stretch>
            <a:fillRect/>
          </a:stretch>
        </p:blipFill>
        <p:spPr>
          <a:xfrm>
            <a:off x="5433219" y="5431631"/>
            <a:ext cx="5086350" cy="514350"/>
          </a:xfrm>
          <a:prstGeom prst="rect">
            <a:avLst/>
          </a:prstGeom>
        </p:spPr>
      </p:pic>
      <p:sp>
        <p:nvSpPr>
          <p:cNvPr id="7" name="矩形 6"/>
          <p:cNvSpPr/>
          <p:nvPr/>
        </p:nvSpPr>
        <p:spPr>
          <a:xfrm>
            <a:off x="1504229" y="5488751"/>
            <a:ext cx="3850478"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the inverter current </a:t>
            </a:r>
            <a:r>
              <a:rPr lang="zh-CN" altLang="en-US" sz="2000" dirty="0" smtClean="0">
                <a:latin typeface="微软雅黑" panose="020B0503020204020204" pitchFamily="34" charset="-122"/>
                <a:ea typeface="微软雅黑" panose="020B0503020204020204" pitchFamily="34" charset="-122"/>
              </a:rPr>
              <a:t>reference</a:t>
            </a:r>
            <a:r>
              <a:rPr lang="en-US" altLang="zh-CN"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2893871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924710" y="7205664"/>
            <a:ext cx="193968" cy="388055"/>
          </a:xfrm>
          <a:prstGeom prst="rect">
            <a:avLst/>
          </a:prstGeom>
          <a:noFill/>
        </p:spPr>
        <p:txBody>
          <a:bodyPr wrap="none" lIns="96030" tIns="48015" rIns="96030" bIns="48015" rtlCol="0">
            <a:spAutoFit/>
          </a:bodyPr>
          <a:lstStyle/>
          <a:p>
            <a:endParaRPr lang="en-US" dirty="0"/>
          </a:p>
        </p:txBody>
      </p:sp>
      <p:sp>
        <p:nvSpPr>
          <p:cNvPr id="4" name="灯片编号占位符 3"/>
          <p:cNvSpPr>
            <a:spLocks noGrp="1"/>
          </p:cNvSpPr>
          <p:nvPr>
            <p:ph type="sldNum" sz="quarter" idx="10"/>
          </p:nvPr>
        </p:nvSpPr>
        <p:spPr/>
        <p:txBody>
          <a:bodyPr/>
          <a:lstStyle/>
          <a:p>
            <a:fld id="{C828D3FC-A0B5-43DE-98B8-D1D2A830C5C7}" type="slidenum">
              <a:rPr lang="en-US" smtClean="0"/>
              <a:pPr/>
              <a:t>4</a:t>
            </a:fld>
            <a:endParaRPr lang="en-US" dirty="0"/>
          </a:p>
        </p:txBody>
      </p:sp>
      <p:sp>
        <p:nvSpPr>
          <p:cNvPr id="10" name="矩形 46"/>
          <p:cNvSpPr>
            <a:spLocks noChangeArrowheads="1"/>
          </p:cNvSpPr>
          <p:nvPr/>
        </p:nvSpPr>
        <p:spPr bwMode="auto">
          <a:xfrm>
            <a:off x="255489" y="172519"/>
            <a:ext cx="7463321"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a:solidFill>
                  <a:srgbClr val="007900"/>
                </a:solidFill>
              </a:rPr>
              <a:t>5.1 MODELING THE INTERNAL CURRENT LOOP</a:t>
            </a:r>
            <a:endParaRPr lang="zh-CN" altLang="en-US" sz="2400" b="1" dirty="0">
              <a:solidFill>
                <a:srgbClr val="007900"/>
              </a:solidFill>
              <a:latin typeface="Arial" panose="020B0604020202020204" pitchFamily="34" charset="0"/>
            </a:endParaRPr>
          </a:p>
        </p:txBody>
      </p:sp>
      <p:sp>
        <p:nvSpPr>
          <p:cNvPr id="11" name="矩形 10"/>
          <p:cNvSpPr/>
          <p:nvPr/>
        </p:nvSpPr>
        <p:spPr>
          <a:xfrm>
            <a:off x="3969" y="114004"/>
            <a:ext cx="269776" cy="578693"/>
          </a:xfrm>
          <a:prstGeom prst="rect">
            <a:avLst/>
          </a:prstGeom>
          <a:solidFill>
            <a:srgbClr val="007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900"/>
              </a:solidFill>
            </a:endParaRPr>
          </a:p>
        </p:txBody>
      </p:sp>
      <p:pic>
        <p:nvPicPr>
          <p:cNvPr id="3" name="图片 2"/>
          <p:cNvPicPr>
            <a:picLocks noChangeAspect="1"/>
          </p:cNvPicPr>
          <p:nvPr/>
        </p:nvPicPr>
        <p:blipFill>
          <a:blip r:embed="rId3"/>
          <a:stretch>
            <a:fillRect/>
          </a:stretch>
        </p:blipFill>
        <p:spPr>
          <a:xfrm>
            <a:off x="8538369" y="1316831"/>
            <a:ext cx="2971800" cy="762000"/>
          </a:xfrm>
          <a:prstGeom prst="rect">
            <a:avLst/>
          </a:prstGeom>
          <a:ln>
            <a:solidFill>
              <a:srgbClr val="92D050"/>
            </a:solidFill>
          </a:ln>
        </p:spPr>
      </p:pic>
      <p:pic>
        <p:nvPicPr>
          <p:cNvPr id="5" name="图片 4"/>
          <p:cNvPicPr>
            <a:picLocks noChangeAspect="1"/>
          </p:cNvPicPr>
          <p:nvPr/>
        </p:nvPicPr>
        <p:blipFill>
          <a:blip r:embed="rId4"/>
          <a:stretch>
            <a:fillRect/>
          </a:stretch>
        </p:blipFill>
        <p:spPr>
          <a:xfrm>
            <a:off x="729379" y="1545431"/>
            <a:ext cx="6894590" cy="3581400"/>
          </a:xfrm>
          <a:prstGeom prst="rect">
            <a:avLst/>
          </a:prstGeom>
        </p:spPr>
      </p:pic>
      <p:sp>
        <p:nvSpPr>
          <p:cNvPr id="7" name="矩形 6"/>
          <p:cNvSpPr/>
          <p:nvPr/>
        </p:nvSpPr>
        <p:spPr>
          <a:xfrm>
            <a:off x="1451769" y="5507831"/>
            <a:ext cx="6059672" cy="369332"/>
          </a:xfrm>
          <a:prstGeom prst="rect">
            <a:avLst/>
          </a:prstGeom>
        </p:spPr>
        <p:txBody>
          <a:bodyPr wrap="none">
            <a:spAutoFit/>
          </a:bodyPr>
          <a:lstStyle/>
          <a:p>
            <a:r>
              <a:rPr lang="zh-CN" altLang="en-US" dirty="0">
                <a:solidFill>
                  <a:srgbClr val="FF0000"/>
                </a:solidFill>
                <a:latin typeface="微软雅黑" panose="020B0503020204020204" pitchFamily="34" charset="-122"/>
                <a:ea typeface="微软雅黑" panose="020B0503020204020204" pitchFamily="34" charset="-122"/>
              </a:rPr>
              <a:t> Block diagram of the external loop digital controller.</a:t>
            </a:r>
          </a:p>
        </p:txBody>
      </p:sp>
      <p:pic>
        <p:nvPicPr>
          <p:cNvPr id="8" name="图片 7"/>
          <p:cNvPicPr>
            <a:picLocks noChangeAspect="1"/>
          </p:cNvPicPr>
          <p:nvPr/>
        </p:nvPicPr>
        <p:blipFill>
          <a:blip r:embed="rId5"/>
          <a:stretch>
            <a:fillRect/>
          </a:stretch>
        </p:blipFill>
        <p:spPr>
          <a:xfrm>
            <a:off x="8589208" y="2459831"/>
            <a:ext cx="2997161" cy="662294"/>
          </a:xfrm>
          <a:prstGeom prst="rect">
            <a:avLst/>
          </a:prstGeom>
          <a:ln>
            <a:solidFill>
              <a:srgbClr val="92D050"/>
            </a:solidFill>
          </a:ln>
        </p:spPr>
      </p:pic>
      <p:pic>
        <p:nvPicPr>
          <p:cNvPr id="9" name="图片 8"/>
          <p:cNvPicPr>
            <a:picLocks noChangeAspect="1"/>
          </p:cNvPicPr>
          <p:nvPr/>
        </p:nvPicPr>
        <p:blipFill>
          <a:blip r:embed="rId6"/>
          <a:stretch>
            <a:fillRect/>
          </a:stretch>
        </p:blipFill>
        <p:spPr>
          <a:xfrm>
            <a:off x="8574088" y="3526631"/>
            <a:ext cx="1564481" cy="685800"/>
          </a:xfrm>
          <a:prstGeom prst="rect">
            <a:avLst/>
          </a:prstGeom>
          <a:ln>
            <a:solidFill>
              <a:srgbClr val="92D050"/>
            </a:solidFill>
          </a:ln>
        </p:spPr>
      </p:pic>
      <p:pic>
        <p:nvPicPr>
          <p:cNvPr id="12" name="图片 11"/>
          <p:cNvPicPr>
            <a:picLocks noChangeAspect="1"/>
          </p:cNvPicPr>
          <p:nvPr/>
        </p:nvPicPr>
        <p:blipFill>
          <a:blip r:embed="rId7"/>
          <a:stretch>
            <a:fillRect/>
          </a:stretch>
        </p:blipFill>
        <p:spPr>
          <a:xfrm>
            <a:off x="8610840" y="4669631"/>
            <a:ext cx="2518329" cy="690869"/>
          </a:xfrm>
          <a:prstGeom prst="rect">
            <a:avLst/>
          </a:prstGeom>
          <a:ln>
            <a:solidFill>
              <a:srgbClr val="92D050"/>
            </a:solidFill>
          </a:ln>
        </p:spPr>
      </p:pic>
      <p:pic>
        <p:nvPicPr>
          <p:cNvPr id="13" name="图片 12"/>
          <p:cNvPicPr>
            <a:picLocks noChangeAspect="1"/>
          </p:cNvPicPr>
          <p:nvPr/>
        </p:nvPicPr>
        <p:blipFill>
          <a:blip r:embed="rId8"/>
          <a:stretch>
            <a:fillRect/>
          </a:stretch>
        </p:blipFill>
        <p:spPr>
          <a:xfrm>
            <a:off x="8610197" y="5765006"/>
            <a:ext cx="1680772" cy="657225"/>
          </a:xfrm>
          <a:prstGeom prst="rect">
            <a:avLst/>
          </a:prstGeom>
          <a:ln>
            <a:solidFill>
              <a:srgbClr val="92D050"/>
            </a:solidFill>
          </a:ln>
        </p:spPr>
      </p:pic>
    </p:spTree>
    <p:extLst>
      <p:ext uri="{BB962C8B-B14F-4D97-AF65-F5344CB8AC3E}">
        <p14:creationId xmlns:p14="http://schemas.microsoft.com/office/powerpoint/2010/main" val="139129349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924710" y="7205664"/>
            <a:ext cx="193968" cy="388055"/>
          </a:xfrm>
          <a:prstGeom prst="rect">
            <a:avLst/>
          </a:prstGeom>
          <a:noFill/>
        </p:spPr>
        <p:txBody>
          <a:bodyPr wrap="none" lIns="96030" tIns="48015" rIns="96030" bIns="48015" rtlCol="0">
            <a:spAutoFit/>
          </a:bodyPr>
          <a:lstStyle/>
          <a:p>
            <a:endParaRPr lang="en-US" dirty="0"/>
          </a:p>
        </p:txBody>
      </p:sp>
      <p:sp>
        <p:nvSpPr>
          <p:cNvPr id="4" name="灯片编号占位符 3"/>
          <p:cNvSpPr>
            <a:spLocks noGrp="1"/>
          </p:cNvSpPr>
          <p:nvPr>
            <p:ph type="sldNum" sz="quarter" idx="10"/>
          </p:nvPr>
        </p:nvSpPr>
        <p:spPr/>
        <p:txBody>
          <a:bodyPr/>
          <a:lstStyle/>
          <a:p>
            <a:fld id="{C828D3FC-A0B5-43DE-98B8-D1D2A830C5C7}" type="slidenum">
              <a:rPr lang="en-US" smtClean="0"/>
              <a:pPr/>
              <a:t>5</a:t>
            </a:fld>
            <a:endParaRPr lang="en-US" dirty="0"/>
          </a:p>
        </p:txBody>
      </p:sp>
      <p:sp>
        <p:nvSpPr>
          <p:cNvPr id="10" name="矩形 46"/>
          <p:cNvSpPr>
            <a:spLocks noChangeArrowheads="1"/>
          </p:cNvSpPr>
          <p:nvPr/>
        </p:nvSpPr>
        <p:spPr bwMode="auto">
          <a:xfrm>
            <a:off x="255489" y="172519"/>
            <a:ext cx="7463321"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a:solidFill>
                  <a:srgbClr val="007900"/>
                </a:solidFill>
              </a:rPr>
              <a:t>5.1 MODELING THE INTERNAL CURRENT LOOP</a:t>
            </a:r>
            <a:endParaRPr lang="zh-CN" altLang="en-US" sz="2400" b="1" dirty="0">
              <a:solidFill>
                <a:srgbClr val="007900"/>
              </a:solidFill>
              <a:latin typeface="Arial" panose="020B0604020202020204" pitchFamily="34" charset="0"/>
            </a:endParaRPr>
          </a:p>
        </p:txBody>
      </p:sp>
      <p:sp>
        <p:nvSpPr>
          <p:cNvPr id="11" name="矩形 10"/>
          <p:cNvSpPr/>
          <p:nvPr/>
        </p:nvSpPr>
        <p:spPr>
          <a:xfrm>
            <a:off x="3969" y="114004"/>
            <a:ext cx="269776" cy="578693"/>
          </a:xfrm>
          <a:prstGeom prst="rect">
            <a:avLst/>
          </a:prstGeom>
          <a:solidFill>
            <a:srgbClr val="007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900"/>
              </a:solidFill>
            </a:endParaRPr>
          </a:p>
        </p:txBody>
      </p:sp>
      <p:pic>
        <p:nvPicPr>
          <p:cNvPr id="2" name="图片 1"/>
          <p:cNvPicPr>
            <a:picLocks noChangeAspect="1"/>
          </p:cNvPicPr>
          <p:nvPr/>
        </p:nvPicPr>
        <p:blipFill>
          <a:blip r:embed="rId3"/>
          <a:stretch>
            <a:fillRect/>
          </a:stretch>
        </p:blipFill>
        <p:spPr>
          <a:xfrm>
            <a:off x="2594769" y="935831"/>
            <a:ext cx="8001000" cy="5429250"/>
          </a:xfrm>
          <a:prstGeom prst="rect">
            <a:avLst/>
          </a:prstGeom>
        </p:spPr>
      </p:pic>
      <p:sp>
        <p:nvSpPr>
          <p:cNvPr id="3" name="矩形 2"/>
          <p:cNvSpPr/>
          <p:nvPr/>
        </p:nvSpPr>
        <p:spPr>
          <a:xfrm>
            <a:off x="3204369" y="6482064"/>
            <a:ext cx="7546181" cy="369332"/>
          </a:xfrm>
          <a:prstGeom prst="rect">
            <a:avLst/>
          </a:prstGeom>
        </p:spPr>
        <p:txBody>
          <a:bodyPr wrap="square">
            <a:spAutoFit/>
          </a:bodyPr>
          <a:lstStyle/>
          <a:p>
            <a:r>
              <a:rPr lang="zh-CN" altLang="en-US" dirty="0">
                <a:solidFill>
                  <a:srgbClr val="FF0000"/>
                </a:solidFill>
                <a:latin typeface="微软雅黑" panose="020B0503020204020204" pitchFamily="34" charset="-122"/>
                <a:ea typeface="微软雅黑" panose="020B0503020204020204" pitchFamily="34" charset="-122"/>
              </a:rPr>
              <a:t> Typical organization of a single-phase UPS with digital control</a:t>
            </a:r>
          </a:p>
        </p:txBody>
      </p:sp>
    </p:spTree>
    <p:extLst>
      <p:ext uri="{BB962C8B-B14F-4D97-AF65-F5344CB8AC3E}">
        <p14:creationId xmlns:p14="http://schemas.microsoft.com/office/powerpoint/2010/main" val="225646361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46"/>
          <p:cNvSpPr>
            <a:spLocks noChangeArrowheads="1"/>
          </p:cNvSpPr>
          <p:nvPr/>
        </p:nvSpPr>
        <p:spPr bwMode="auto">
          <a:xfrm>
            <a:off x="255489" y="172519"/>
            <a:ext cx="6355710"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a:solidFill>
                  <a:srgbClr val="007900"/>
                </a:solidFill>
              </a:rPr>
              <a:t>5.2 DESIGN OF VOLTAGE CONTROLLERS</a:t>
            </a:r>
            <a:endParaRPr lang="zh-CN" altLang="en-US" sz="2400" b="1" dirty="0">
              <a:solidFill>
                <a:srgbClr val="007900"/>
              </a:solidFill>
              <a:latin typeface="Arial" panose="020B0604020202020204" pitchFamily="34" charset="0"/>
            </a:endParaRPr>
          </a:p>
        </p:txBody>
      </p:sp>
      <p:sp>
        <p:nvSpPr>
          <p:cNvPr id="11" name="矩形 10"/>
          <p:cNvSpPr/>
          <p:nvPr/>
        </p:nvSpPr>
        <p:spPr>
          <a:xfrm>
            <a:off x="3969" y="114004"/>
            <a:ext cx="269776" cy="578693"/>
          </a:xfrm>
          <a:prstGeom prst="rect">
            <a:avLst/>
          </a:prstGeom>
          <a:solidFill>
            <a:srgbClr val="007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900"/>
              </a:solidFill>
            </a:endParaRPr>
          </a:p>
        </p:txBody>
      </p:sp>
      <p:sp>
        <p:nvSpPr>
          <p:cNvPr id="2" name="矩形 1"/>
          <p:cNvSpPr/>
          <p:nvPr/>
        </p:nvSpPr>
        <p:spPr>
          <a:xfrm>
            <a:off x="765969" y="1621631"/>
            <a:ext cx="11201400" cy="1200329"/>
          </a:xfrm>
          <a:prstGeom prst="rect">
            <a:avLst/>
          </a:prstGeom>
        </p:spPr>
        <p:txBody>
          <a:bodyPr wrap="square">
            <a:spAutoFit/>
          </a:bodyPr>
          <a:lstStyle/>
          <a:p>
            <a:r>
              <a:rPr lang="en-US" altLang="zh-CN" sz="2400" dirty="0" smtClean="0">
                <a:solidFill>
                  <a:srgbClr val="FF0000"/>
                </a:solidFill>
                <a:latin typeface="微软雅黑" panose="020B0503020204020204" pitchFamily="34" charset="-122"/>
                <a:ea typeface="微软雅黑" panose="020B0503020204020204" pitchFamily="34" charset="-122"/>
              </a:rPr>
              <a:t>U</a:t>
            </a:r>
            <a:r>
              <a:rPr lang="zh-CN" altLang="en-US" sz="2400" dirty="0" smtClean="0">
                <a:solidFill>
                  <a:srgbClr val="FF0000"/>
                </a:solidFill>
                <a:latin typeface="微软雅黑" panose="020B0503020204020204" pitchFamily="34" charset="-122"/>
                <a:ea typeface="微软雅黑" panose="020B0503020204020204" pitchFamily="34" charset="-122"/>
              </a:rPr>
              <a:t>ninterruptible power supplies (UPSs)</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the voltage source inverter is used to implement a high-quality, controlled voltage source.</a:t>
            </a:r>
            <a:endParaRPr lang="zh-CN" altLang="en-US" sz="2400" dirty="0">
              <a:latin typeface="微软雅黑" panose="020B0503020204020204" pitchFamily="34" charset="-122"/>
              <a:ea typeface="微软雅黑" panose="020B0503020204020204" pitchFamily="34" charset="-122"/>
            </a:endParaRPr>
          </a:p>
        </p:txBody>
      </p:sp>
      <p:sp>
        <p:nvSpPr>
          <p:cNvPr id="6" name="矩形 5"/>
          <p:cNvSpPr/>
          <p:nvPr/>
        </p:nvSpPr>
        <p:spPr>
          <a:xfrm>
            <a:off x="1299369" y="3149621"/>
            <a:ext cx="10134600" cy="2862322"/>
          </a:xfrm>
          <a:prstGeom prst="rect">
            <a:avLst/>
          </a:prstGeom>
          <a:ln>
            <a:solidFill>
              <a:srgbClr val="92D050"/>
            </a:solidFill>
          </a:ln>
        </p:spPr>
        <p:txBody>
          <a:bodyPr wrap="square">
            <a:spAutoFit/>
          </a:bodyPr>
          <a:lstStyle/>
          <a:p>
            <a:pPr marL="285750" indent="-285750">
              <a:lnSpc>
                <a:spcPct val="150000"/>
              </a:lnSpc>
              <a:buFont typeface="Arial" panose="020B0604020202020204" pitchFamily="34" charset="0"/>
              <a:buChar char="•"/>
            </a:pPr>
            <a:r>
              <a:rPr lang="en-US" altLang="zh-CN" sz="2000" dirty="0" smtClean="0">
                <a:latin typeface="微软雅黑" panose="020B0503020204020204" pitchFamily="34" charset="-122"/>
                <a:ea typeface="微软雅黑" panose="020B0503020204020204" pitchFamily="34" charset="-122"/>
              </a:rPr>
              <a:t>T</a:t>
            </a:r>
            <a:r>
              <a:rPr lang="zh-CN" altLang="en-US" sz="2000" dirty="0" smtClean="0">
                <a:latin typeface="微软雅黑" panose="020B0503020204020204" pitchFamily="34" charset="-122"/>
                <a:ea typeface="微软雅黑" panose="020B0503020204020204" pitchFamily="34" charset="-122"/>
              </a:rPr>
              <a:t>he </a:t>
            </a:r>
            <a:r>
              <a:rPr lang="zh-CN" altLang="en-US" sz="2000" dirty="0">
                <a:latin typeface="微软雅黑" panose="020B0503020204020204" pitchFamily="34" charset="-122"/>
                <a:ea typeface="微软雅黑" panose="020B0503020204020204" pitchFamily="34" charset="-122"/>
              </a:rPr>
              <a:t>structure of the inverter output filter has been modified with respect to what </a:t>
            </a:r>
            <a:r>
              <a:rPr lang="zh-CN" altLang="en-US" sz="2000" dirty="0" smtClean="0">
                <a:latin typeface="微软雅黑" panose="020B0503020204020204" pitchFamily="34" charset="-122"/>
                <a:ea typeface="微软雅黑" panose="020B0503020204020204" pitchFamily="34" charset="-122"/>
              </a:rPr>
              <a:t>we have </a:t>
            </a:r>
            <a:r>
              <a:rPr lang="zh-CN" altLang="en-US" sz="2000" dirty="0">
                <a:latin typeface="微软雅黑" panose="020B0503020204020204" pitchFamily="34" charset="-122"/>
                <a:ea typeface="微软雅黑" panose="020B0503020204020204" pitchFamily="34" charset="-122"/>
              </a:rPr>
              <a:t>considered so far</a:t>
            </a:r>
            <a:r>
              <a:rPr lang="zh-CN" altLang="en-US" sz="2000" dirty="0" smtClean="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2000" dirty="0" smtClean="0">
                <a:latin typeface="微软雅黑" panose="020B0503020204020204" pitchFamily="34" charset="-122"/>
                <a:ea typeface="微软雅黑" panose="020B0503020204020204" pitchFamily="34" charset="-122"/>
              </a:rPr>
              <a:t>The </a:t>
            </a:r>
            <a:r>
              <a:rPr lang="en-US" altLang="zh-CN" sz="2000" dirty="0">
                <a:latin typeface="微软雅黑" panose="020B0503020204020204" pitchFamily="34" charset="-122"/>
                <a:ea typeface="微软雅黑" panose="020B0503020204020204" pitchFamily="34" charset="-122"/>
              </a:rPr>
              <a:t>output capacitor provides, at </a:t>
            </a:r>
            <a:r>
              <a:rPr lang="en-US" altLang="zh-CN" sz="2000" dirty="0" smtClean="0">
                <a:latin typeface="微软雅黑" panose="020B0503020204020204" pitchFamily="34" charset="-122"/>
                <a:ea typeface="微软雅黑" panose="020B0503020204020204" pitchFamily="34" charset="-122"/>
              </a:rPr>
              <a:t>least partially</a:t>
            </a:r>
            <a:r>
              <a:rPr lang="en-US" altLang="zh-CN" sz="2000" dirty="0">
                <a:latin typeface="微软雅黑" panose="020B0503020204020204" pitchFamily="34" charset="-122"/>
                <a:ea typeface="微软雅黑" panose="020B0503020204020204" pitchFamily="34" charset="-122"/>
              </a:rPr>
              <a:t>, load power factor correction, and gives to the UPS an energy storage capability </a:t>
            </a:r>
            <a:r>
              <a:rPr lang="en-US" altLang="zh-CN" sz="2000" dirty="0" smtClean="0">
                <a:latin typeface="微软雅黑" panose="020B0503020204020204" pitchFamily="34" charset="-122"/>
                <a:ea typeface="微软雅黑" panose="020B0503020204020204" pitchFamily="34" charset="-122"/>
              </a:rPr>
              <a:t>to sustain </a:t>
            </a:r>
            <a:r>
              <a:rPr lang="en-US" altLang="zh-CN" sz="2000" dirty="0">
                <a:latin typeface="微软雅黑" panose="020B0503020204020204" pitchFamily="34" charset="-122"/>
                <a:ea typeface="微软雅黑" panose="020B0503020204020204" pitchFamily="34" charset="-122"/>
              </a:rPr>
              <a:t>the load, in the absence of the primary source of energy, for a </a:t>
            </a:r>
            <a:r>
              <a:rPr lang="en-US" altLang="zh-CN" sz="2000" dirty="0" smtClean="0">
                <a:latin typeface="微软雅黑" panose="020B0503020204020204" pitchFamily="34" charset="-122"/>
                <a:ea typeface="微软雅黑" panose="020B0503020204020204" pitchFamily="34" charset="-122"/>
              </a:rPr>
              <a:t>predetermined </a:t>
            </a:r>
            <a:r>
              <a:rPr lang="en-US" altLang="zh-CN" sz="2000" dirty="0">
                <a:latin typeface="微软雅黑" panose="020B0503020204020204" pitchFamily="34" charset="-122"/>
                <a:ea typeface="微软雅黑" panose="020B0503020204020204" pitchFamily="34" charset="-122"/>
              </a:rPr>
              <a:t>amount </a:t>
            </a:r>
            <a:r>
              <a:rPr lang="en-US" altLang="zh-CN" sz="2000" dirty="0" smtClean="0">
                <a:latin typeface="微软雅黑" panose="020B0503020204020204" pitchFamily="34" charset="-122"/>
                <a:ea typeface="微软雅黑" panose="020B0503020204020204" pitchFamily="34" charset="-122"/>
              </a:rPr>
              <a:t>of time</a:t>
            </a:r>
            <a:r>
              <a:rPr lang="en-US" altLang="zh-CN" sz="2000" dirty="0">
                <a:latin typeface="微软雅黑" panose="020B0503020204020204" pitchFamily="34" charset="-122"/>
                <a:ea typeface="微软雅黑" panose="020B0503020204020204" pitchFamily="34" charset="-122"/>
              </a:rPr>
              <a:t>, known as hold-up time</a:t>
            </a:r>
            <a:r>
              <a:rPr lang="en-US" altLang="zh-CN"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1569753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924710" y="7205664"/>
            <a:ext cx="193968" cy="388055"/>
          </a:xfrm>
          <a:prstGeom prst="rect">
            <a:avLst/>
          </a:prstGeom>
          <a:noFill/>
        </p:spPr>
        <p:txBody>
          <a:bodyPr wrap="none" lIns="96030" tIns="48015" rIns="96030" bIns="48015" rtlCol="0">
            <a:spAutoFit/>
          </a:bodyPr>
          <a:lstStyle/>
          <a:p>
            <a:endParaRPr lang="en-US" dirty="0"/>
          </a:p>
        </p:txBody>
      </p:sp>
      <p:sp>
        <p:nvSpPr>
          <p:cNvPr id="4" name="灯片编号占位符 3"/>
          <p:cNvSpPr>
            <a:spLocks noGrp="1"/>
          </p:cNvSpPr>
          <p:nvPr>
            <p:ph type="sldNum" sz="quarter" idx="10"/>
          </p:nvPr>
        </p:nvSpPr>
        <p:spPr/>
        <p:txBody>
          <a:bodyPr/>
          <a:lstStyle/>
          <a:p>
            <a:fld id="{C828D3FC-A0B5-43DE-98B8-D1D2A830C5C7}" type="slidenum">
              <a:rPr lang="en-US" smtClean="0"/>
              <a:pPr/>
              <a:t>7</a:t>
            </a:fld>
            <a:endParaRPr lang="en-US" dirty="0"/>
          </a:p>
        </p:txBody>
      </p:sp>
      <p:sp>
        <p:nvSpPr>
          <p:cNvPr id="10" name="矩形 46"/>
          <p:cNvSpPr>
            <a:spLocks noChangeArrowheads="1"/>
          </p:cNvSpPr>
          <p:nvPr/>
        </p:nvSpPr>
        <p:spPr bwMode="auto">
          <a:xfrm>
            <a:off x="255489" y="172519"/>
            <a:ext cx="10464399"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a:solidFill>
                  <a:srgbClr val="007900"/>
                </a:solidFill>
              </a:rPr>
              <a:t>5.2.1 Possible Strategies: Large and Narrow Bandwidth Controllers</a:t>
            </a:r>
            <a:endParaRPr lang="zh-CN" altLang="en-US" sz="2400" b="1" dirty="0">
              <a:solidFill>
                <a:srgbClr val="007900"/>
              </a:solidFill>
              <a:latin typeface="Arial" panose="020B0604020202020204" pitchFamily="34" charset="0"/>
            </a:endParaRPr>
          </a:p>
        </p:txBody>
      </p:sp>
      <p:sp>
        <p:nvSpPr>
          <p:cNvPr id="11" name="矩形 10"/>
          <p:cNvSpPr/>
          <p:nvPr/>
        </p:nvSpPr>
        <p:spPr>
          <a:xfrm>
            <a:off x="3969" y="114004"/>
            <a:ext cx="269776" cy="578693"/>
          </a:xfrm>
          <a:prstGeom prst="rect">
            <a:avLst/>
          </a:prstGeom>
          <a:solidFill>
            <a:srgbClr val="007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900"/>
              </a:solidFill>
            </a:endParaRPr>
          </a:p>
        </p:txBody>
      </p:sp>
      <p:sp>
        <p:nvSpPr>
          <p:cNvPr id="2" name="矩形 1"/>
          <p:cNvSpPr/>
          <p:nvPr/>
        </p:nvSpPr>
        <p:spPr>
          <a:xfrm>
            <a:off x="761700" y="1329273"/>
            <a:ext cx="11205669" cy="5016758"/>
          </a:xfrm>
          <a:prstGeom prst="rect">
            <a:avLst/>
          </a:prstGeom>
        </p:spPr>
        <p:txBody>
          <a:bodyPr wrap="square">
            <a:spAutoFit/>
          </a:bodyPr>
          <a:lstStyle/>
          <a:p>
            <a:pPr marL="400050" indent="-400050">
              <a:buAutoNum type="romanLcParenBoth"/>
            </a:pPr>
            <a:r>
              <a:rPr lang="zh-CN" altLang="en-US" sz="2000" dirty="0" smtClean="0">
                <a:solidFill>
                  <a:srgbClr val="FF0000"/>
                </a:solidFill>
                <a:latin typeface="微软雅黑" panose="020B0503020204020204" pitchFamily="34" charset="-122"/>
                <a:ea typeface="微软雅黑" panose="020B0503020204020204" pitchFamily="34" charset="-122"/>
              </a:rPr>
              <a:t>large </a:t>
            </a:r>
            <a:r>
              <a:rPr lang="zh-CN" altLang="en-US" sz="2000" dirty="0">
                <a:solidFill>
                  <a:srgbClr val="FF0000"/>
                </a:solidFill>
                <a:latin typeface="微软雅黑" panose="020B0503020204020204" pitchFamily="34" charset="-122"/>
                <a:ea typeface="微软雅黑" panose="020B0503020204020204" pitchFamily="34" charset="-122"/>
              </a:rPr>
              <a:t>bandwidth </a:t>
            </a:r>
            <a:r>
              <a:rPr lang="zh-CN" altLang="en-US" sz="2000" dirty="0" smtClean="0">
                <a:solidFill>
                  <a:srgbClr val="FF0000"/>
                </a:solidFill>
                <a:latin typeface="微软雅黑" panose="020B0503020204020204" pitchFamily="34" charset="-122"/>
                <a:ea typeface="微软雅黑" panose="020B0503020204020204" pitchFamily="34" charset="-122"/>
              </a:rPr>
              <a:t>controllers</a:t>
            </a:r>
            <a:r>
              <a:rPr lang="en-US" altLang="zh-CN" sz="2000" dirty="0" smtClean="0">
                <a:solidFill>
                  <a:srgbClr val="FF0000"/>
                </a:solidFill>
                <a:latin typeface="微软雅黑" panose="020B0503020204020204" pitchFamily="34" charset="-122"/>
                <a:ea typeface="微软雅黑" panose="020B0503020204020204" pitchFamily="34" charset="-122"/>
              </a:rPr>
              <a:t>: </a:t>
            </a:r>
          </a:p>
          <a:p>
            <a:r>
              <a:rPr lang="en-US" altLang="zh-CN" sz="2000" dirty="0">
                <a:latin typeface="微软雅黑" panose="020B0503020204020204" pitchFamily="34" charset="-122"/>
                <a:ea typeface="微软雅黑" panose="020B0503020204020204" pitchFamily="34" charset="-122"/>
              </a:rPr>
              <a:t>T</a:t>
            </a:r>
            <a:r>
              <a:rPr lang="en-US" altLang="zh-CN" sz="2000" dirty="0" smtClean="0">
                <a:latin typeface="微软雅黑" panose="020B0503020204020204" pitchFamily="34" charset="-122"/>
                <a:ea typeface="微软雅黑" panose="020B0503020204020204" pitchFamily="34" charset="-122"/>
              </a:rPr>
              <a:t>he instantaneous compensation of any deviation of the output voltage from its reference. A typical problem in UPS systems is the limitation of the output voltage waveform harmonic distortion within acceptable, product standard compliant, levels. This is a particularly hard task when nonlinear distorting loads are connected to the UPS output. Large bandwidth output voltage controllers try to achieve the goal by extending the regulation bandwidth so much as to make it include a significant number of fundamental frequency harmonics (10 or more).</a:t>
            </a:r>
          </a:p>
          <a:p>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ii) narrow </a:t>
            </a:r>
            <a:r>
              <a:rPr lang="zh-CN" altLang="en-US" sz="2000" dirty="0" smtClean="0">
                <a:solidFill>
                  <a:srgbClr val="FF0000"/>
                </a:solidFill>
                <a:latin typeface="微软雅黑" panose="020B0503020204020204" pitchFamily="34" charset="-122"/>
                <a:ea typeface="微软雅黑" panose="020B0503020204020204" pitchFamily="34" charset="-122"/>
              </a:rPr>
              <a:t>bandwidth controller</a:t>
            </a:r>
            <a:r>
              <a:rPr lang="en-US" altLang="zh-CN" sz="2000" dirty="0" smtClean="0">
                <a:solidFill>
                  <a:srgbClr val="FF0000"/>
                </a:solidFill>
                <a:latin typeface="微软雅黑" panose="020B0503020204020204" pitchFamily="34" charset="-122"/>
                <a:ea typeface="微软雅黑" panose="020B0503020204020204" pitchFamily="34" charset="-122"/>
              </a:rPr>
              <a:t>s: </a:t>
            </a:r>
          </a:p>
          <a:p>
            <a:r>
              <a:rPr lang="en-US" altLang="zh-CN" sz="2000" dirty="0" smtClean="0">
                <a:latin typeface="微软雅黑" panose="020B0503020204020204" pitchFamily="34" charset="-122"/>
                <a:ea typeface="微软雅黑" panose="020B0503020204020204" pitchFamily="34" charset="-122"/>
              </a:rPr>
              <a:t>Examining the output voltage waveform distortion problem, one can realize that what is really needed is not the instantaneous </a:t>
            </a:r>
            <a:r>
              <a:rPr lang="en-US" altLang="zh-CN" sz="2000" dirty="0">
                <a:latin typeface="微软雅黑" panose="020B0503020204020204" pitchFamily="34" charset="-122"/>
                <a:ea typeface="微软雅黑" panose="020B0503020204020204" pitchFamily="34" charset="-122"/>
              </a:rPr>
              <a:t>compensation of all the undesired harmonic components. A </a:t>
            </a:r>
            <a:r>
              <a:rPr lang="en-US" altLang="zh-CN" sz="2000" dirty="0" smtClean="0">
                <a:latin typeface="微软雅黑" panose="020B0503020204020204" pitchFamily="34" charset="-122"/>
                <a:ea typeface="微软雅黑" panose="020B0503020204020204" pitchFamily="34" charset="-122"/>
              </a:rPr>
              <a:t>harmonic compensation action that settles in a few fundamental frequency periods is actually enough to comply with product </a:t>
            </a:r>
            <a:r>
              <a:rPr lang="en-US" altLang="zh-CN" sz="2000" dirty="0">
                <a:latin typeface="微软雅黑" panose="020B0503020204020204" pitchFamily="34" charset="-122"/>
                <a:ea typeface="微软雅黑" panose="020B0503020204020204" pitchFamily="34" charset="-122"/>
              </a:rPr>
              <a:t>standards, provided that a relatively fast control of the fundamental harmonic </a:t>
            </a:r>
            <a:r>
              <a:rPr lang="en-US" altLang="zh-CN" sz="2000" dirty="0" smtClean="0">
                <a:latin typeface="微软雅黑" panose="020B0503020204020204" pitchFamily="34" charset="-122"/>
                <a:ea typeface="微软雅黑" panose="020B0503020204020204" pitchFamily="34" charset="-122"/>
              </a:rPr>
              <a:t>component </a:t>
            </a:r>
            <a:r>
              <a:rPr lang="en-US" altLang="zh-CN" sz="2000" dirty="0">
                <a:latin typeface="微软雅黑" panose="020B0503020204020204" pitchFamily="34" charset="-122"/>
                <a:ea typeface="微软雅黑" panose="020B0503020204020204" pitchFamily="34" charset="-122"/>
              </a:rPr>
              <a:t>and a comparatively fast response to load variations is </a:t>
            </a:r>
            <a:r>
              <a:rPr lang="en-US" altLang="zh-CN" sz="2000" dirty="0" smtClean="0">
                <a:latin typeface="微软雅黑" panose="020B0503020204020204" pitchFamily="34" charset="-122"/>
                <a:ea typeface="微软雅黑" panose="020B0503020204020204" pitchFamily="34" charset="-122"/>
              </a:rPr>
              <a:t>guaranteed</a:t>
            </a:r>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9024179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924710" y="7205664"/>
            <a:ext cx="193968" cy="388055"/>
          </a:xfrm>
          <a:prstGeom prst="rect">
            <a:avLst/>
          </a:prstGeom>
          <a:noFill/>
        </p:spPr>
        <p:txBody>
          <a:bodyPr wrap="none" lIns="96030" tIns="48015" rIns="96030" bIns="48015" rtlCol="0">
            <a:spAutoFit/>
          </a:bodyPr>
          <a:lstStyle/>
          <a:p>
            <a:endParaRPr lang="en-US" dirty="0"/>
          </a:p>
        </p:txBody>
      </p:sp>
      <p:sp>
        <p:nvSpPr>
          <p:cNvPr id="4" name="灯片编号占位符 3"/>
          <p:cNvSpPr>
            <a:spLocks noGrp="1"/>
          </p:cNvSpPr>
          <p:nvPr>
            <p:ph type="sldNum" sz="quarter" idx="10"/>
          </p:nvPr>
        </p:nvSpPr>
        <p:spPr/>
        <p:txBody>
          <a:bodyPr/>
          <a:lstStyle/>
          <a:p>
            <a:fld id="{C828D3FC-A0B5-43DE-98B8-D1D2A830C5C7}" type="slidenum">
              <a:rPr lang="en-US" smtClean="0"/>
              <a:pPr/>
              <a:t>8</a:t>
            </a:fld>
            <a:endParaRPr lang="en-US" dirty="0"/>
          </a:p>
        </p:txBody>
      </p:sp>
      <p:sp>
        <p:nvSpPr>
          <p:cNvPr id="10" name="矩形 46"/>
          <p:cNvSpPr>
            <a:spLocks noChangeArrowheads="1"/>
          </p:cNvSpPr>
          <p:nvPr/>
        </p:nvSpPr>
        <p:spPr bwMode="auto">
          <a:xfrm>
            <a:off x="255489" y="172519"/>
            <a:ext cx="6297489"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a:solidFill>
                  <a:srgbClr val="007900"/>
                </a:solidFill>
              </a:rPr>
              <a:t>5.3 LARGE BANDWIDTH CONTROLLERS</a:t>
            </a:r>
            <a:endParaRPr lang="zh-CN" altLang="en-US" sz="2400" b="1" dirty="0">
              <a:solidFill>
                <a:srgbClr val="007900"/>
              </a:solidFill>
              <a:latin typeface="Arial" panose="020B0604020202020204" pitchFamily="34" charset="0"/>
            </a:endParaRPr>
          </a:p>
        </p:txBody>
      </p:sp>
      <p:sp>
        <p:nvSpPr>
          <p:cNvPr id="11" name="矩形 10"/>
          <p:cNvSpPr/>
          <p:nvPr/>
        </p:nvSpPr>
        <p:spPr>
          <a:xfrm>
            <a:off x="3969" y="114004"/>
            <a:ext cx="269776" cy="578693"/>
          </a:xfrm>
          <a:prstGeom prst="rect">
            <a:avLst/>
          </a:prstGeom>
          <a:solidFill>
            <a:srgbClr val="007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900"/>
              </a:solidFill>
            </a:endParaRPr>
          </a:p>
        </p:txBody>
      </p:sp>
      <p:sp>
        <p:nvSpPr>
          <p:cNvPr id="3" name="矩形 2"/>
          <p:cNvSpPr/>
          <p:nvPr/>
        </p:nvSpPr>
        <p:spPr>
          <a:xfrm>
            <a:off x="1983094" y="1774031"/>
            <a:ext cx="8077200" cy="830997"/>
          </a:xfrm>
          <a:prstGeom prst="rect">
            <a:avLst/>
          </a:prstGeom>
        </p:spPr>
        <p:txBody>
          <a:bodyPr wrap="square">
            <a:spAutoFit/>
          </a:bodyPr>
          <a:lstStyle/>
          <a:p>
            <a:r>
              <a:rPr lang="en-US" altLang="zh-CN" sz="2400" dirty="0" smtClean="0">
                <a:latin typeface="微软雅黑" panose="020B0503020204020204" pitchFamily="34" charset="-122"/>
                <a:ea typeface="微软雅黑" panose="020B0503020204020204" pitchFamily="34" charset="-122"/>
              </a:rPr>
              <a:t>T</a:t>
            </a:r>
            <a:r>
              <a:rPr lang="zh-CN" altLang="en-US" sz="2400" dirty="0" smtClean="0">
                <a:latin typeface="微软雅黑" panose="020B0503020204020204" pitchFamily="34" charset="-122"/>
                <a:ea typeface="微软雅黑" panose="020B0503020204020204" pitchFamily="34" charset="-122"/>
              </a:rPr>
              <a:t>he </a:t>
            </a:r>
            <a:r>
              <a:rPr lang="zh-CN" altLang="en-US" sz="2400" dirty="0">
                <a:latin typeface="微软雅黑" panose="020B0503020204020204" pitchFamily="34" charset="-122"/>
                <a:ea typeface="微软雅黑" panose="020B0503020204020204" pitchFamily="34" charset="-122"/>
              </a:rPr>
              <a:t>presentation of basic implementations of two output </a:t>
            </a:r>
            <a:r>
              <a:rPr lang="zh-CN" altLang="en-US" sz="2400" dirty="0" smtClean="0">
                <a:latin typeface="微软雅黑" panose="020B0503020204020204" pitchFamily="34" charset="-122"/>
                <a:ea typeface="微软雅黑" panose="020B0503020204020204" pitchFamily="34" charset="-122"/>
              </a:rPr>
              <a:t>voltage </a:t>
            </a:r>
            <a:r>
              <a:rPr lang="zh-CN" altLang="en-US" sz="2400" dirty="0">
                <a:latin typeface="微软雅黑" panose="020B0503020204020204" pitchFamily="34" charset="-122"/>
                <a:ea typeface="微软雅黑" panose="020B0503020204020204" pitchFamily="34" charset="-122"/>
              </a:rPr>
              <a:t>control strategies for UPS </a:t>
            </a:r>
            <a:r>
              <a:rPr lang="zh-CN" altLang="en-US" sz="2400" dirty="0" smtClean="0">
                <a:latin typeface="微软雅黑" panose="020B0503020204020204" pitchFamily="34" charset="-122"/>
                <a:ea typeface="微软雅黑" panose="020B0503020204020204" pitchFamily="34" charset="-122"/>
              </a:rPr>
              <a:t>systems</a:t>
            </a:r>
            <a:r>
              <a:rPr lang="en-US" altLang="zh-CN" sz="2400" dirty="0" smtClean="0">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p:txBody>
      </p:sp>
      <p:sp>
        <p:nvSpPr>
          <p:cNvPr id="5" name="矩形 4"/>
          <p:cNvSpPr/>
          <p:nvPr/>
        </p:nvSpPr>
        <p:spPr>
          <a:xfrm>
            <a:off x="2722722" y="2993231"/>
            <a:ext cx="6403975" cy="830997"/>
          </a:xfrm>
          <a:prstGeom prst="rect">
            <a:avLst/>
          </a:prstGeom>
        </p:spPr>
        <p:txBody>
          <a:bodyPr>
            <a:spAutoFit/>
          </a:bodyPr>
          <a:lstStyle/>
          <a:p>
            <a:pPr marL="285750" indent="-285750">
              <a:buFont typeface="Arial" panose="020B0604020202020204" pitchFamily="34" charset="0"/>
              <a:buChar char="•"/>
            </a:pPr>
            <a:r>
              <a:rPr lang="zh-CN" altLang="en-US" sz="2400" dirty="0">
                <a:solidFill>
                  <a:srgbClr val="FF0000"/>
                </a:solidFill>
                <a:latin typeface="微软雅黑" panose="020B0503020204020204" pitchFamily="34" charset="-122"/>
                <a:ea typeface="微软雅黑" panose="020B0503020204020204" pitchFamily="34" charset="-122"/>
              </a:rPr>
              <a:t>PI contro</a:t>
            </a:r>
            <a:r>
              <a:rPr lang="en-US" altLang="zh-CN" sz="2400" dirty="0">
                <a:solidFill>
                  <a:srgbClr val="FF0000"/>
                </a:solidFill>
                <a:latin typeface="微软雅黑" panose="020B0503020204020204" pitchFamily="34" charset="-122"/>
                <a:ea typeface="微软雅黑" panose="020B0503020204020204" pitchFamily="34" charset="-122"/>
              </a:rPr>
              <a:t>l</a:t>
            </a:r>
          </a:p>
          <a:p>
            <a:pPr marL="285750" indent="-285750">
              <a:buFont typeface="Arial" panose="020B0604020202020204" pitchFamily="34" charset="0"/>
              <a:buChar char="•"/>
            </a:pPr>
            <a:r>
              <a:rPr lang="zh-CN" altLang="en-US" sz="2400" dirty="0">
                <a:solidFill>
                  <a:srgbClr val="FF0000"/>
                </a:solidFill>
                <a:latin typeface="微软雅黑" panose="020B0503020204020204" pitchFamily="34" charset="-122"/>
                <a:ea typeface="微软雅黑" panose="020B0503020204020204" pitchFamily="34" charset="-122"/>
              </a:rPr>
              <a:t>dead-beat </a:t>
            </a:r>
            <a:r>
              <a:rPr lang="zh-CN" altLang="en-US" sz="2400" dirty="0" smtClean="0">
                <a:solidFill>
                  <a:srgbClr val="FF0000"/>
                </a:solidFill>
                <a:latin typeface="微软雅黑" panose="020B0503020204020204" pitchFamily="34" charset="-122"/>
                <a:ea typeface="微软雅黑" panose="020B0503020204020204" pitchFamily="34" charset="-122"/>
              </a:rPr>
              <a:t>control </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12" name="矩形 46"/>
          <p:cNvSpPr>
            <a:spLocks noChangeArrowheads="1"/>
          </p:cNvSpPr>
          <p:nvPr/>
        </p:nvSpPr>
        <p:spPr bwMode="auto">
          <a:xfrm>
            <a:off x="255489" y="172519"/>
            <a:ext cx="2974015"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a:solidFill>
                  <a:srgbClr val="007900"/>
                </a:solidFill>
              </a:rPr>
              <a:t>5.3.1 PI Controller</a:t>
            </a:r>
            <a:endParaRPr lang="zh-CN" altLang="en-US" sz="2400" b="1" dirty="0">
              <a:solidFill>
                <a:srgbClr val="007900"/>
              </a:solidFill>
              <a:latin typeface="Arial" panose="020B0604020202020204" pitchFamily="34" charset="0"/>
            </a:endParaRPr>
          </a:p>
        </p:txBody>
      </p:sp>
      <p:pic>
        <p:nvPicPr>
          <p:cNvPr id="13" name="图片 12"/>
          <p:cNvPicPr>
            <a:picLocks noChangeAspect="1"/>
          </p:cNvPicPr>
          <p:nvPr/>
        </p:nvPicPr>
        <p:blipFill>
          <a:blip r:embed="rId3"/>
          <a:stretch>
            <a:fillRect/>
          </a:stretch>
        </p:blipFill>
        <p:spPr>
          <a:xfrm>
            <a:off x="3415129" y="1315556"/>
            <a:ext cx="6224588" cy="4361015"/>
          </a:xfrm>
          <a:prstGeom prst="rect">
            <a:avLst/>
          </a:prstGeom>
        </p:spPr>
      </p:pic>
      <p:sp>
        <p:nvSpPr>
          <p:cNvPr id="8" name="矩形 7"/>
          <p:cNvSpPr/>
          <p:nvPr/>
        </p:nvSpPr>
        <p:spPr>
          <a:xfrm>
            <a:off x="3752261" y="6052899"/>
            <a:ext cx="5395708"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 The complete list of converter parameters</a:t>
            </a:r>
          </a:p>
        </p:txBody>
      </p:sp>
    </p:spTree>
    <p:extLst>
      <p:ext uri="{BB962C8B-B14F-4D97-AF65-F5344CB8AC3E}">
        <p14:creationId xmlns:p14="http://schemas.microsoft.com/office/powerpoint/2010/main" val="5851212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1"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5"/>
                                        </p:tgtEl>
                                      </p:cBhvr>
                                    </p:animEffect>
                                    <p:set>
                                      <p:cBhvr>
                                        <p:cTn id="13" dur="1" fill="hold">
                                          <p:stCondLst>
                                            <p:cond delay="499"/>
                                          </p:stCondLst>
                                        </p:cTn>
                                        <p:tgtEl>
                                          <p:spTgt spid="5"/>
                                        </p:tgtEl>
                                        <p:attrNameLst>
                                          <p:attrName>style.visibility</p:attrName>
                                        </p:attrNameLst>
                                      </p:cBhvr>
                                      <p:to>
                                        <p:strVal val="hidden"/>
                                      </p:to>
                                    </p:se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1"/>
      <p:bldP spid="3" grpId="0"/>
      <p:bldP spid="5" grpId="0"/>
      <p:bldP spid="12"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924710" y="7205664"/>
            <a:ext cx="193968" cy="388055"/>
          </a:xfrm>
          <a:prstGeom prst="rect">
            <a:avLst/>
          </a:prstGeom>
          <a:noFill/>
        </p:spPr>
        <p:txBody>
          <a:bodyPr wrap="none" lIns="96030" tIns="48015" rIns="96030" bIns="48015" rtlCol="0">
            <a:spAutoFit/>
          </a:bodyPr>
          <a:lstStyle/>
          <a:p>
            <a:endParaRPr lang="en-US" dirty="0"/>
          </a:p>
        </p:txBody>
      </p:sp>
      <p:sp>
        <p:nvSpPr>
          <p:cNvPr id="4" name="灯片编号占位符 3"/>
          <p:cNvSpPr>
            <a:spLocks noGrp="1"/>
          </p:cNvSpPr>
          <p:nvPr>
            <p:ph type="sldNum" sz="quarter" idx="10"/>
          </p:nvPr>
        </p:nvSpPr>
        <p:spPr/>
        <p:txBody>
          <a:bodyPr/>
          <a:lstStyle/>
          <a:p>
            <a:fld id="{C828D3FC-A0B5-43DE-98B8-D1D2A830C5C7}" type="slidenum">
              <a:rPr lang="en-US" smtClean="0"/>
              <a:pPr/>
              <a:t>9</a:t>
            </a:fld>
            <a:endParaRPr lang="en-US" dirty="0"/>
          </a:p>
        </p:txBody>
      </p:sp>
      <p:sp>
        <p:nvSpPr>
          <p:cNvPr id="10" name="矩形 46"/>
          <p:cNvSpPr>
            <a:spLocks noChangeArrowheads="1"/>
          </p:cNvSpPr>
          <p:nvPr/>
        </p:nvSpPr>
        <p:spPr bwMode="auto">
          <a:xfrm>
            <a:off x="255489" y="172519"/>
            <a:ext cx="2974015"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a:solidFill>
                  <a:srgbClr val="007900"/>
                </a:solidFill>
              </a:rPr>
              <a:t>5.3.1 PI Controller</a:t>
            </a:r>
            <a:endParaRPr lang="zh-CN" altLang="en-US" sz="2400" b="1" dirty="0">
              <a:solidFill>
                <a:srgbClr val="007900"/>
              </a:solidFill>
              <a:latin typeface="Arial" panose="020B0604020202020204" pitchFamily="34" charset="0"/>
            </a:endParaRPr>
          </a:p>
        </p:txBody>
      </p:sp>
      <p:sp>
        <p:nvSpPr>
          <p:cNvPr id="11" name="矩形 10"/>
          <p:cNvSpPr/>
          <p:nvPr/>
        </p:nvSpPr>
        <p:spPr>
          <a:xfrm>
            <a:off x="3969" y="114004"/>
            <a:ext cx="269776" cy="578693"/>
          </a:xfrm>
          <a:prstGeom prst="rect">
            <a:avLst/>
          </a:prstGeom>
          <a:solidFill>
            <a:srgbClr val="007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900"/>
              </a:solidFill>
            </a:endParaRPr>
          </a:p>
        </p:txBody>
      </p:sp>
      <p:pic>
        <p:nvPicPr>
          <p:cNvPr id="5" name="图片 4"/>
          <p:cNvPicPr>
            <a:picLocks noChangeAspect="1"/>
          </p:cNvPicPr>
          <p:nvPr/>
        </p:nvPicPr>
        <p:blipFill>
          <a:blip r:embed="rId3"/>
          <a:stretch>
            <a:fillRect/>
          </a:stretch>
        </p:blipFill>
        <p:spPr>
          <a:xfrm>
            <a:off x="613569" y="935831"/>
            <a:ext cx="5029200" cy="4864308"/>
          </a:xfrm>
          <a:prstGeom prst="rect">
            <a:avLst/>
          </a:prstGeom>
        </p:spPr>
      </p:pic>
      <p:sp>
        <p:nvSpPr>
          <p:cNvPr id="7" name="矩形 6"/>
          <p:cNvSpPr/>
          <p:nvPr/>
        </p:nvSpPr>
        <p:spPr>
          <a:xfrm>
            <a:off x="677604" y="5879901"/>
            <a:ext cx="5346165" cy="923330"/>
          </a:xfrm>
          <a:prstGeom prst="rect">
            <a:avLst/>
          </a:prstGeom>
          <a:solidFill>
            <a:srgbClr val="FFC000"/>
          </a:solidFill>
          <a:ln>
            <a:solidFill>
              <a:schemeClr val="accent1"/>
            </a:solidFill>
          </a:ln>
        </p:spPr>
        <p:txBody>
          <a:bodyPr wrap="square">
            <a:spAutoFit/>
          </a:bodyPr>
          <a:lstStyle/>
          <a:p>
            <a:r>
              <a:rPr lang="zh-CN" altLang="en-US" dirty="0">
                <a:latin typeface="微软雅黑" panose="020B0503020204020204" pitchFamily="34" charset="-122"/>
                <a:ea typeface="微软雅黑" panose="020B0503020204020204" pitchFamily="34" charset="-122"/>
              </a:rPr>
              <a:t>Bode plot of the current control open loop gain, with (solid line) and without (</a:t>
            </a:r>
            <a:r>
              <a:rPr lang="zh-CN" altLang="en-US" dirty="0" smtClean="0">
                <a:latin typeface="微软雅黑" panose="020B0503020204020204" pitchFamily="34" charset="-122"/>
                <a:ea typeface="微软雅黑" panose="020B0503020204020204" pitchFamily="34" charset="-122"/>
              </a:rPr>
              <a:t>dashed line</a:t>
            </a:r>
            <a:r>
              <a:rPr lang="zh-CN" altLang="en-US" dirty="0">
                <a:latin typeface="微软雅黑" panose="020B0503020204020204" pitchFamily="34" charset="-122"/>
                <a:ea typeface="微软雅黑" panose="020B0503020204020204" pitchFamily="34" charset="-122"/>
              </a:rPr>
              <a:t>) output capacitor. </a:t>
            </a:r>
          </a:p>
        </p:txBody>
      </p:sp>
      <p:pic>
        <p:nvPicPr>
          <p:cNvPr id="8" name="图片 7"/>
          <p:cNvPicPr>
            <a:picLocks noChangeAspect="1"/>
          </p:cNvPicPr>
          <p:nvPr/>
        </p:nvPicPr>
        <p:blipFill>
          <a:blip r:embed="rId4"/>
          <a:stretch>
            <a:fillRect/>
          </a:stretch>
        </p:blipFill>
        <p:spPr>
          <a:xfrm>
            <a:off x="6633369" y="1125302"/>
            <a:ext cx="4990223" cy="648729"/>
          </a:xfrm>
          <a:prstGeom prst="rect">
            <a:avLst/>
          </a:prstGeom>
        </p:spPr>
      </p:pic>
      <p:pic>
        <p:nvPicPr>
          <p:cNvPr id="9" name="图片 8"/>
          <p:cNvPicPr>
            <a:picLocks noChangeAspect="1"/>
          </p:cNvPicPr>
          <p:nvPr/>
        </p:nvPicPr>
        <p:blipFill>
          <a:blip r:embed="rId5"/>
          <a:stretch>
            <a:fillRect/>
          </a:stretch>
        </p:blipFill>
        <p:spPr>
          <a:xfrm>
            <a:off x="6823869" y="2078831"/>
            <a:ext cx="5143500" cy="781050"/>
          </a:xfrm>
          <a:prstGeom prst="rect">
            <a:avLst/>
          </a:prstGeom>
        </p:spPr>
      </p:pic>
      <p:pic>
        <p:nvPicPr>
          <p:cNvPr id="12" name="图片 11"/>
          <p:cNvPicPr>
            <a:picLocks noChangeAspect="1"/>
          </p:cNvPicPr>
          <p:nvPr/>
        </p:nvPicPr>
        <p:blipFill>
          <a:blip r:embed="rId6"/>
          <a:stretch>
            <a:fillRect/>
          </a:stretch>
        </p:blipFill>
        <p:spPr>
          <a:xfrm>
            <a:off x="6709569" y="3114897"/>
            <a:ext cx="5199618" cy="411734"/>
          </a:xfrm>
          <a:prstGeom prst="rect">
            <a:avLst/>
          </a:prstGeom>
        </p:spPr>
      </p:pic>
      <p:pic>
        <p:nvPicPr>
          <p:cNvPr id="13" name="图片 12"/>
          <p:cNvPicPr>
            <a:picLocks noChangeAspect="1"/>
          </p:cNvPicPr>
          <p:nvPr/>
        </p:nvPicPr>
        <p:blipFill>
          <a:blip r:embed="rId7"/>
          <a:stretch>
            <a:fillRect/>
          </a:stretch>
        </p:blipFill>
        <p:spPr>
          <a:xfrm>
            <a:off x="6480969" y="3983831"/>
            <a:ext cx="6124575" cy="2800350"/>
          </a:xfrm>
          <a:prstGeom prst="rect">
            <a:avLst/>
          </a:prstGeom>
          <a:ln>
            <a:solidFill>
              <a:srgbClr val="92D050"/>
            </a:solidFill>
          </a:ln>
        </p:spPr>
      </p:pic>
    </p:spTree>
    <p:extLst>
      <p:ext uri="{BB962C8B-B14F-4D97-AF65-F5344CB8AC3E}">
        <p14:creationId xmlns:p14="http://schemas.microsoft.com/office/powerpoint/2010/main" val="143757459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CURENT PPT Template_v2">
  <a:themeElements>
    <a:clrScheme name="CURENT">
      <a:dk1>
        <a:srgbClr val="4C4C4C"/>
      </a:dk1>
      <a:lt1>
        <a:sysClr val="window" lastClr="FFFFFF"/>
      </a:lt1>
      <a:dk2>
        <a:srgbClr val="4C4C4C"/>
      </a:dk2>
      <a:lt2>
        <a:srgbClr val="FFFFFF"/>
      </a:lt2>
      <a:accent1>
        <a:srgbClr val="007900"/>
      </a:accent1>
      <a:accent2>
        <a:srgbClr val="F77F00"/>
      </a:accent2>
      <a:accent3>
        <a:srgbClr val="7992B1"/>
      </a:accent3>
      <a:accent4>
        <a:srgbClr val="999999"/>
      </a:accent4>
      <a:accent5>
        <a:srgbClr val="9FFF9F"/>
      </a:accent5>
      <a:accent6>
        <a:srgbClr val="FFC789"/>
      </a:accent6>
      <a:hlink>
        <a:srgbClr val="F77F00"/>
      </a:hlink>
      <a:folHlink>
        <a:srgbClr val="FFC789"/>
      </a:folHlink>
    </a:clrScheme>
    <a:fontScheme name="Custom 2">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21144</TotalTime>
  <Words>2003</Words>
  <Application>Microsoft Office PowerPoint</Application>
  <PresentationFormat>自定义</PresentationFormat>
  <Paragraphs>215</Paragraphs>
  <Slides>33</Slides>
  <Notes>33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33</vt:i4>
      </vt:variant>
    </vt:vector>
  </HeadingPairs>
  <TitlesOfParts>
    <vt:vector size="46" baseType="lpstr">
      <vt:lpstr>方正姚体</vt:lpstr>
      <vt:lpstr>黑体</vt:lpstr>
      <vt:lpstr>华文彩云</vt:lpstr>
      <vt:lpstr>宋体</vt:lpstr>
      <vt:lpstr>微软雅黑</vt:lpstr>
      <vt:lpstr>Arial</vt:lpstr>
      <vt:lpstr>Calibri</vt:lpstr>
      <vt:lpstr>Century Gothic</vt:lpstr>
      <vt:lpstr>Times</vt:lpstr>
      <vt:lpstr>Times New Roman</vt:lpstr>
      <vt:lpstr>Wingdings</vt:lpstr>
      <vt:lpstr>Wingdings 2</vt:lpstr>
      <vt:lpstr>CURENT PPT Template_v2</vt:lpstr>
      <vt:lpstr>Digital Control in Power Electronics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University of Tennessee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Testbed Thrust Overview</dc:title>
  <dc:creator>Oldham, Cary Rebecca</dc:creator>
  <cp:lastModifiedBy>mxn</cp:lastModifiedBy>
  <cp:revision>773</cp:revision>
  <cp:lastPrinted>2015-10-01T13:18:34Z</cp:lastPrinted>
  <dcterms:created xsi:type="dcterms:W3CDTF">2012-03-15T15:28:55Z</dcterms:created>
  <dcterms:modified xsi:type="dcterms:W3CDTF">2018-07-22T10:22:41Z</dcterms:modified>
</cp:coreProperties>
</file>