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69" r:id="rId2"/>
    <p:sldId id="37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68" r:id="rId80"/>
    <p:sldId id="353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55" r:id="rId9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148" autoAdjust="0"/>
  </p:normalViewPr>
  <p:slideViewPr>
    <p:cSldViewPr>
      <p:cViewPr>
        <p:scale>
          <a:sx n="70" d="100"/>
          <a:sy n="70" d="100"/>
        </p:scale>
        <p:origin x="-277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525FB-EBA7-4BF0-B4B1-5DBE9543E3F7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1505-7BDF-4E01-ABD8-A423466AE6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3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32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29">
              <a:lnSpc>
                <a:spcPct val="120195"/>
              </a:lnSpc>
              <a:spcBef>
                <a:spcPts val="140"/>
              </a:spcBef>
            </a:pPr>
            <a:r>
              <a:rPr lang="zh-CN" altLang="en-US" sz="1200" spc="9" dirty="0" smtClean="0">
                <a:latin typeface=""/>
                <a:cs typeface=""/>
              </a:rPr>
              <a:t>当采样信号由于随机干扰，如大功率用电设备的启动或停止，造成电流的尖峰干扰或误检测，以及传感器不稳定而引起采样信号的失真等，可采用程序判断法进行滤波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属于差分变换法。差分变换法分为前向差分和后向差分法。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5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4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积分饱和：受系统物理性能和机械性能约束，控制变量及其变化率被限制在有限范围内。在位置式</a:t>
            </a:r>
            <a:r>
              <a:rPr lang="en-US" altLang="zh-CN" dirty="0" smtClean="0"/>
              <a:t>PID</a:t>
            </a:r>
            <a:r>
              <a:rPr lang="zh-CN" altLang="en-US" dirty="0" smtClean="0"/>
              <a:t>控制中，较大偏差经过积分累加之后，使得控制量超出有效范围，不能及时按照控制量动作要求，产生饱和效应。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系统稳定性变差，调节时间变长，过渡过程变慢，超调增大，甚至产生震荡</a:t>
            </a:r>
            <a:endParaRPr lang="en-US" altLang="zh-CN" dirty="0" smtClean="0"/>
          </a:p>
          <a:p>
            <a:r>
              <a:rPr lang="zh-CN" altLang="en-US" dirty="0" smtClean="0"/>
              <a:t>减小积分饱和的关键：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8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为了避免控制动作过于频繁，消除由此产生的震荡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9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微分环节上串联一个惯性环节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54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阶跃响应时的两种微分环节输出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0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PID</a:t>
            </a:r>
            <a:r>
              <a:rPr lang="zh-CN" altLang="en-US" dirty="0" smtClean="0"/>
              <a:t>控制器的参数整定：计算法和经验法。</a:t>
            </a:r>
            <a:endParaRPr lang="en-US" altLang="zh-CN" dirty="0" smtClean="0"/>
          </a:p>
          <a:p>
            <a:r>
              <a:rPr lang="zh-CN" altLang="en-US" dirty="0" smtClean="0"/>
              <a:t>计算法根据建立的被控对象的数学模型设计</a:t>
            </a:r>
            <a:r>
              <a:rPr lang="en-US" altLang="zh-CN" dirty="0" smtClean="0"/>
              <a:t>PID</a:t>
            </a:r>
            <a:r>
              <a:rPr lang="zh-CN" altLang="en-US" dirty="0" smtClean="0"/>
              <a:t>控制参数。实际应用中，由于温度漂移、非线性误差、工业干扰‘测量误差等原因，被控对象的结构和参数往往不准确且随时间变化。</a:t>
            </a:r>
            <a:endParaRPr lang="en-US" altLang="zh-CN" dirty="0" smtClean="0"/>
          </a:p>
          <a:p>
            <a:r>
              <a:rPr lang="zh-CN" altLang="en-US" dirty="0" smtClean="0"/>
              <a:t>所以通过计算法整定的控制参数并不是最优的，还需要结合实际进行调试。</a:t>
            </a:r>
            <a:endParaRPr lang="en-US" altLang="zh-CN" dirty="0" smtClean="0"/>
          </a:p>
          <a:p>
            <a:r>
              <a:rPr lang="zh-CN" altLang="en-US" dirty="0" smtClean="0"/>
              <a:t>经验法：由工程设计人员根据实际控制过程，通过实验对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参数进行整定。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1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1505-7BDF-4E01-ABD8-A423466AE6B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872" y="201611"/>
            <a:ext cx="299876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61963" y="1201738"/>
            <a:ext cx="8220075" cy="149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39" name="文本框 3"/>
          <p:cNvSpPr txBox="1">
            <a:spLocks noChangeArrowheads="1"/>
          </p:cNvSpPr>
          <p:nvPr/>
        </p:nvSpPr>
        <p:spPr bwMode="auto">
          <a:xfrm>
            <a:off x="1115616" y="1300053"/>
            <a:ext cx="70567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现代电力电子的</a:t>
            </a:r>
            <a:r>
              <a:rPr lang="zh-CN" altLang="en-US" sz="48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数字控制</a:t>
            </a:r>
            <a:endParaRPr lang="zh-CN" altLang="en-US" sz="48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340" name="文本框 4"/>
          <p:cNvSpPr txBox="1">
            <a:spLocks noChangeArrowheads="1"/>
          </p:cNvSpPr>
          <p:nvPr/>
        </p:nvSpPr>
        <p:spPr bwMode="auto">
          <a:xfrm>
            <a:off x="2361010" y="2996952"/>
            <a:ext cx="441126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杭丽君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电气工程及其自动化研究所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自动化学院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科技馆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405</a:t>
            </a:r>
          </a:p>
          <a:p>
            <a:pPr algn="ctr">
              <a:lnSpc>
                <a:spcPct val="125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Email: ljhang@hdu.edu.cn</a:t>
            </a:r>
          </a:p>
        </p:txBody>
      </p:sp>
      <p:sp>
        <p:nvSpPr>
          <p:cNvPr id="7" name="矩形 6"/>
          <p:cNvSpPr/>
          <p:nvPr/>
        </p:nvSpPr>
        <p:spPr>
          <a:xfrm>
            <a:off x="473869" y="6319839"/>
            <a:ext cx="8220075" cy="2889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61963" y="6265863"/>
            <a:ext cx="822007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3869" y="6319839"/>
            <a:ext cx="866775" cy="288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object 7"/>
          <p:cNvSpPr txBox="1"/>
          <p:nvPr/>
        </p:nvSpPr>
        <p:spPr>
          <a:xfrm>
            <a:off x="4443266" y="2084883"/>
            <a:ext cx="4238772" cy="610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711"/>
              </a:lnSpc>
              <a:spcBef>
                <a:spcPts val="236"/>
              </a:spcBef>
            </a:pPr>
            <a:r>
              <a:rPr lang="en-US" altLang="zh-CN" sz="4800" b="1" spc="4" baseline="-2948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"/>
              </a:rPr>
              <a:t>---------</a:t>
            </a:r>
            <a:r>
              <a:rPr sz="4800" b="1" spc="4" baseline="-2948" dirty="0" err="1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"/>
              </a:rPr>
              <a:t>数</a:t>
            </a:r>
            <a:r>
              <a:rPr sz="4800" b="1" spc="9" baseline="-2948" dirty="0" err="1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"/>
              </a:rPr>
              <a:t>字控制器设计</a:t>
            </a:r>
            <a:endParaRPr sz="32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17208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55357" y="2490510"/>
            <a:ext cx="3175692" cy="1132143"/>
          </a:xfrm>
          <a:custGeom>
            <a:avLst/>
            <a:gdLst/>
            <a:ahLst/>
            <a:cxnLst/>
            <a:rect l="l" t="t" r="r" b="b"/>
            <a:pathLst>
              <a:path w="3166871" h="1130046">
                <a:moveTo>
                  <a:pt x="0" y="0"/>
                </a:moveTo>
                <a:lnTo>
                  <a:pt x="0" y="1130046"/>
                </a:lnTo>
                <a:lnTo>
                  <a:pt x="3166871" y="1130045"/>
                </a:lnTo>
                <a:lnTo>
                  <a:pt x="31668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0936" y="3033296"/>
            <a:ext cx="480645" cy="0"/>
          </a:xfrm>
          <a:custGeom>
            <a:avLst/>
            <a:gdLst/>
            <a:ahLst/>
            <a:cxnLst/>
            <a:rect l="l" t="t" r="r" b="b"/>
            <a:pathLst>
              <a:path w="479310">
                <a:moveTo>
                  <a:pt x="0" y="0"/>
                </a:moveTo>
                <a:lnTo>
                  <a:pt x="479310" y="0"/>
                </a:lnTo>
              </a:path>
            </a:pathLst>
          </a:custGeom>
          <a:ln w="18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037" y="1532870"/>
            <a:ext cx="7302935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假定</a:t>
            </a:r>
            <a:r>
              <a:rPr sz="2400" spc="9" dirty="0">
                <a:solidFill>
                  <a:srgbClr val="0000CC"/>
                </a:solidFill>
                <a:latin typeface=""/>
                <a:cs typeface=""/>
              </a:rPr>
              <a:t>相位裕量</a:t>
            </a:r>
            <a:r>
              <a:rPr sz="2400" spc="9" dirty="0">
                <a:latin typeface=""/>
                <a:cs typeface=""/>
              </a:rPr>
              <a:t>可减</a:t>
            </a:r>
            <a:r>
              <a:rPr sz="2400" spc="4" dirty="0">
                <a:latin typeface=""/>
                <a:cs typeface=""/>
              </a:rPr>
              <a:t>少</a:t>
            </a:r>
            <a:r>
              <a:rPr sz="2400" b="1" spc="4" dirty="0">
                <a:latin typeface="Times New Roman"/>
                <a:cs typeface="Times New Roman"/>
              </a:rPr>
              <a:t>5</a:t>
            </a:r>
            <a:r>
              <a:rPr sz="2400" spc="9" dirty="0">
                <a:latin typeface=""/>
                <a:cs typeface=""/>
              </a:rPr>
              <a:t>°</a:t>
            </a:r>
            <a:r>
              <a:rPr sz="2400" spc="4" dirty="0">
                <a:latin typeface=""/>
                <a:cs typeface=""/>
              </a:rPr>
              <a:t>～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4" dirty="0">
                <a:latin typeface="Times New Roman"/>
                <a:cs typeface="Times New Roman"/>
              </a:rPr>
              <a:t>5</a:t>
            </a:r>
            <a:r>
              <a:rPr sz="2400" spc="9" dirty="0">
                <a:latin typeface=""/>
                <a:cs typeface=""/>
              </a:rPr>
              <a:t>°，则采样周期应选为：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5084" y="3086854"/>
            <a:ext cx="512575" cy="519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94"/>
              </a:lnSpc>
              <a:spcBef>
                <a:spcPts val="204"/>
              </a:spcBef>
            </a:pPr>
            <a:r>
              <a:rPr sz="5000" spc="-411" baseline="4687" dirty="0">
                <a:latin typeface="Meiryo"/>
                <a:cs typeface="Meiryo"/>
              </a:rPr>
              <a:t>ω</a:t>
            </a:r>
            <a:r>
              <a:rPr sz="3100" i="1" spc="9" baseline="-8484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602" y="4160541"/>
            <a:ext cx="8085919" cy="1306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46"/>
              </a:lnSpc>
              <a:spcBef>
                <a:spcPts val="132"/>
              </a:spcBef>
            </a:pPr>
            <a:r>
              <a:rPr sz="2400" spc="3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9" dirty="0">
                <a:latin typeface=""/>
                <a:cs typeface=""/>
              </a:rPr>
              <a:t>按上式的经验法选择的采样周期相当短。因此，采用连续</a:t>
            </a:r>
            <a:endParaRPr sz="2400" dirty="0">
              <a:latin typeface="楷体"/>
              <a:cs typeface="楷体"/>
            </a:endParaRPr>
          </a:p>
          <a:p>
            <a:pPr marL="12729" marR="6220">
              <a:lnSpc>
                <a:spcPts val="3547"/>
              </a:lnSpc>
              <a:spcBef>
                <a:spcPts val="122"/>
              </a:spcBef>
            </a:pPr>
            <a:r>
              <a:rPr sz="2400" spc="9" dirty="0">
                <a:latin typeface=""/>
                <a:cs typeface=""/>
              </a:rPr>
              <a:t>化设计方法，用数字控制器去近似连续控制器，要有相当短 </a:t>
            </a:r>
            <a:endParaRPr sz="2400" dirty="0">
              <a:latin typeface="楷体"/>
              <a:cs typeface="楷体"/>
            </a:endParaRPr>
          </a:p>
          <a:p>
            <a:pPr marL="12729" marR="6220">
              <a:lnSpc>
                <a:spcPts val="3547"/>
              </a:lnSpc>
              <a:spcBef>
                <a:spcPts val="191"/>
              </a:spcBef>
            </a:pPr>
            <a:r>
              <a:rPr sz="2400" spc="9" dirty="0">
                <a:latin typeface=""/>
                <a:cs typeface=""/>
              </a:rPr>
              <a:t>的采样周期。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56" y="2490510"/>
            <a:ext cx="3188428" cy="113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4">
              <a:lnSpc>
                <a:spcPts val="6460"/>
              </a:lnSpc>
              <a:spcBef>
                <a:spcPts val="195"/>
              </a:spcBef>
              <a:tabLst>
                <a:tab pos="2749509" algn="l"/>
              </a:tabLst>
            </a:pPr>
            <a:r>
              <a:rPr sz="3100" i="1" dirty="0">
                <a:latin typeface="Times New Roman"/>
                <a:cs typeface="Times New Roman"/>
              </a:rPr>
              <a:t>T</a:t>
            </a:r>
            <a:r>
              <a:rPr sz="3100" i="1" spc="330" dirty="0">
                <a:latin typeface="Times New Roman"/>
                <a:cs typeface="Times New Roman"/>
              </a:rPr>
              <a:t> </a:t>
            </a:r>
            <a:r>
              <a:rPr sz="3100" spc="-799" dirty="0">
                <a:latin typeface="Meiryo"/>
                <a:cs typeface="Meiryo"/>
              </a:rPr>
              <a:t>≈</a:t>
            </a:r>
            <a:r>
              <a:rPr sz="3100" spc="-360" dirty="0">
                <a:latin typeface="Meiryo"/>
                <a:cs typeface="Meiryo"/>
              </a:rPr>
              <a:t> </a:t>
            </a:r>
            <a:r>
              <a:rPr sz="3100" spc="29" dirty="0">
                <a:latin typeface="Times New Roman"/>
                <a:cs typeface="Times New Roman"/>
              </a:rPr>
              <a:t>(</a:t>
            </a:r>
            <a:r>
              <a:rPr sz="3100" spc="4" dirty="0">
                <a:latin typeface="Times New Roman"/>
                <a:cs typeface="Times New Roman"/>
              </a:rPr>
              <a:t>0</a:t>
            </a:r>
            <a:r>
              <a:rPr sz="3100" dirty="0">
                <a:latin typeface="Times New Roman"/>
                <a:cs typeface="Times New Roman"/>
              </a:rPr>
              <a:t>.15</a:t>
            </a:r>
            <a:r>
              <a:rPr sz="3100" spc="-11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~</a:t>
            </a:r>
            <a:r>
              <a:rPr sz="3100" spc="-9" dirty="0">
                <a:latin typeface="Times New Roman"/>
                <a:cs typeface="Times New Roman"/>
              </a:rPr>
              <a:t> </a:t>
            </a:r>
            <a:r>
              <a:rPr sz="3100" spc="-4" dirty="0">
                <a:latin typeface="Times New Roman"/>
                <a:cs typeface="Times New Roman"/>
              </a:rPr>
              <a:t>0</a:t>
            </a:r>
            <a:r>
              <a:rPr sz="3100" dirty="0">
                <a:latin typeface="Times New Roman"/>
                <a:cs typeface="Times New Roman"/>
              </a:rPr>
              <a:t>.</a:t>
            </a:r>
            <a:r>
              <a:rPr sz="3100" spc="-44" dirty="0">
                <a:latin typeface="Times New Roman"/>
                <a:cs typeface="Times New Roman"/>
              </a:rPr>
              <a:t>5</a:t>
            </a:r>
            <a:r>
              <a:rPr sz="3100" dirty="0">
                <a:latin typeface="Times New Roman"/>
                <a:cs typeface="Times New Roman"/>
              </a:rPr>
              <a:t>)	</a:t>
            </a:r>
            <a:r>
              <a:rPr sz="4700" baseline="36468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0936" y="2893337"/>
            <a:ext cx="48064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9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19672" y="1124744"/>
            <a:ext cx="5544616" cy="2388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3200" spc="9" dirty="0" smtClean="0">
                <a:latin typeface=""/>
                <a:cs typeface=""/>
              </a:rPr>
              <a:t>⒊</a:t>
            </a:r>
            <a:r>
              <a:rPr lang="en-US" sz="3200" spc="9" dirty="0" smtClean="0">
                <a:latin typeface=""/>
                <a:cs typeface=""/>
              </a:rPr>
              <a:t>    </a:t>
            </a:r>
            <a:r>
              <a:rPr sz="3200" spc="9" dirty="0" err="1" smtClean="0">
                <a:latin typeface=""/>
                <a:cs typeface=""/>
              </a:rPr>
              <a:t>将</a:t>
            </a:r>
            <a:r>
              <a:rPr sz="3200" b="1" i="1" spc="9" dirty="0" err="1">
                <a:latin typeface="Times New Roman"/>
                <a:cs typeface="Times New Roman"/>
              </a:rPr>
              <a:t>D</a:t>
            </a:r>
            <a:r>
              <a:rPr sz="3200" b="1" spc="-4" dirty="0">
                <a:latin typeface="Times New Roman"/>
                <a:cs typeface="Times New Roman"/>
              </a:rPr>
              <a:t>(</a:t>
            </a:r>
            <a:r>
              <a:rPr sz="3200" b="1" i="1" spc="4" dirty="0">
                <a:latin typeface="Times New Roman"/>
                <a:cs typeface="Times New Roman"/>
              </a:rPr>
              <a:t>s</a:t>
            </a:r>
            <a:r>
              <a:rPr sz="3200" b="1" spc="4" dirty="0">
                <a:latin typeface="Times New Roman"/>
                <a:cs typeface="Times New Roman"/>
              </a:rPr>
              <a:t>)</a:t>
            </a:r>
            <a:r>
              <a:rPr sz="3200" spc="9" dirty="0" err="1">
                <a:latin typeface=""/>
                <a:cs typeface=""/>
              </a:rPr>
              <a:t>离散化为</a:t>
            </a:r>
            <a:r>
              <a:rPr sz="3200" b="1" i="1" spc="4" dirty="0" err="1">
                <a:latin typeface="Times New Roman"/>
                <a:cs typeface="Times New Roman"/>
              </a:rPr>
              <a:t>D</a:t>
            </a:r>
            <a:r>
              <a:rPr sz="3200" b="1" spc="-4" dirty="0">
                <a:latin typeface="Times New Roman"/>
                <a:cs typeface="Times New Roman"/>
              </a:rPr>
              <a:t>(</a:t>
            </a:r>
            <a:r>
              <a:rPr sz="3200" b="1" i="1" spc="4" dirty="0">
                <a:latin typeface="Times New Roman"/>
                <a:cs typeface="Times New Roman"/>
              </a:rPr>
              <a:t>z</a:t>
            </a:r>
            <a:r>
              <a:rPr sz="3200" b="1" dirty="0" smtClean="0">
                <a:latin typeface="Times New Roman"/>
                <a:cs typeface="Times New Roman"/>
              </a:rPr>
              <a:t>)</a:t>
            </a:r>
            <a:endParaRPr lang="en-US" sz="3200" b="1" dirty="0" smtClean="0">
              <a:latin typeface="Times New Roman"/>
              <a:cs typeface="Times New Roman"/>
            </a:endParaRPr>
          </a:p>
          <a:p>
            <a:pPr marL="12729">
              <a:lnSpc>
                <a:spcPts val="3548"/>
              </a:lnSpc>
              <a:spcBef>
                <a:spcPts val="177"/>
              </a:spcBef>
            </a:pPr>
            <a:endParaRPr lang="en-US" sz="3200" b="1" dirty="0">
              <a:latin typeface="Times New Roman"/>
              <a:cs typeface="Times New Roman"/>
            </a:endParaRPr>
          </a:p>
          <a:p>
            <a:pPr marL="12729">
              <a:lnSpc>
                <a:spcPts val="3548"/>
              </a:lnSpc>
              <a:spcBef>
                <a:spcPts val="17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70979" marR="64402">
              <a:lnSpc>
                <a:spcPct val="122899"/>
              </a:lnSpc>
              <a:spcBef>
                <a:spcPts val="574"/>
              </a:spcBef>
            </a:pPr>
            <a:r>
              <a:rPr sz="2800" b="1" spc="4" dirty="0">
                <a:latin typeface="Times New Roman"/>
                <a:cs typeface="Times New Roman"/>
              </a:rPr>
              <a:t>(1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9" dirty="0">
                <a:latin typeface=""/>
                <a:cs typeface=""/>
              </a:rPr>
              <a:t>双线性变换法</a:t>
            </a:r>
            <a:endParaRPr sz="2800" b="1" dirty="0">
              <a:latin typeface="楷体"/>
              <a:cs typeface="楷体"/>
            </a:endParaRPr>
          </a:p>
          <a:p>
            <a:pPr marL="470979" marR="64402">
              <a:lnSpc>
                <a:spcPct val="122899"/>
              </a:lnSpc>
              <a:spcBef>
                <a:spcPts val="706"/>
              </a:spcBef>
            </a:pPr>
            <a:r>
              <a:rPr sz="2800" b="1" spc="4" dirty="0">
                <a:latin typeface="Times New Roman"/>
                <a:cs typeface="Times New Roman"/>
              </a:rPr>
              <a:t>(2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9" dirty="0">
                <a:latin typeface=""/>
                <a:cs typeface=""/>
              </a:rPr>
              <a:t>前向差分法</a:t>
            </a:r>
            <a:endParaRPr sz="2800" b="1" dirty="0">
              <a:latin typeface="楷体"/>
              <a:cs typeface="楷体"/>
            </a:endParaRPr>
          </a:p>
          <a:p>
            <a:pPr marL="470979" marR="64402">
              <a:lnSpc>
                <a:spcPct val="122899"/>
              </a:lnSpc>
              <a:spcBef>
                <a:spcPts val="712"/>
              </a:spcBef>
            </a:pPr>
            <a:r>
              <a:rPr sz="2800" b="1" spc="4" dirty="0">
                <a:latin typeface="Times New Roman"/>
                <a:cs typeface="Times New Roman"/>
              </a:rPr>
              <a:t>(3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9" dirty="0" err="1" smtClean="0">
                <a:latin typeface=""/>
                <a:cs typeface=""/>
              </a:rPr>
              <a:t>后向差分法</a:t>
            </a:r>
            <a:endParaRPr lang="en-US" sz="2800" b="1" spc="9" dirty="0" smtClean="0">
              <a:latin typeface=""/>
              <a:cs typeface=""/>
            </a:endParaRPr>
          </a:p>
          <a:p>
            <a:pPr marL="470979" marR="64402">
              <a:lnSpc>
                <a:spcPct val="122899"/>
              </a:lnSpc>
              <a:spcBef>
                <a:spcPts val="712"/>
              </a:spcBef>
            </a:pPr>
            <a:r>
              <a:rPr lang="en-US" altLang="zh-CN" sz="2800" b="1" spc="4" dirty="0">
                <a:latin typeface="Times New Roman"/>
                <a:cs typeface="Times New Roman"/>
              </a:rPr>
              <a:t>(</a:t>
            </a:r>
            <a:r>
              <a:rPr lang="en-US" altLang="zh-CN" sz="2800" b="1" spc="4" dirty="0" smtClean="0">
                <a:latin typeface="Times New Roman"/>
                <a:cs typeface="Times New Roman"/>
              </a:rPr>
              <a:t>4)</a:t>
            </a:r>
            <a:r>
              <a:rPr lang="zh-CN" altLang="en-US" sz="2800" spc="4" dirty="0" smtClean="0">
                <a:latin typeface="Times New Roman"/>
                <a:cs typeface="Times New Roman"/>
              </a:rPr>
              <a:t>脉冲响应</a:t>
            </a:r>
            <a:r>
              <a:rPr lang="zh-CN" altLang="en-US" sz="2800" spc="4" dirty="0">
                <a:latin typeface="Times New Roman"/>
                <a:cs typeface="Times New Roman"/>
              </a:rPr>
              <a:t>不变法</a:t>
            </a:r>
            <a:r>
              <a:rPr lang="zh-CN" altLang="en-US" sz="2800" b="1" spc="4" dirty="0">
                <a:latin typeface="Times New Roman"/>
                <a:cs typeface="Times New Roman"/>
              </a:rPr>
              <a:t>；</a:t>
            </a:r>
            <a:endParaRPr lang="en-US" altLang="zh-CN" sz="2800" b="1" spc="4" dirty="0">
              <a:latin typeface="Times New Roman"/>
              <a:cs typeface="Times New Roman"/>
            </a:endParaRPr>
          </a:p>
          <a:p>
            <a:pPr marL="470979" marR="64402">
              <a:lnSpc>
                <a:spcPct val="122899"/>
              </a:lnSpc>
              <a:spcBef>
                <a:spcPts val="712"/>
              </a:spcBef>
            </a:pPr>
            <a:r>
              <a:rPr lang="en-US" altLang="zh-CN" sz="2800" b="1" spc="4" dirty="0" smtClean="0">
                <a:latin typeface="Times New Roman"/>
                <a:cs typeface="Times New Roman"/>
              </a:rPr>
              <a:t>(5)</a:t>
            </a:r>
            <a:r>
              <a:rPr lang="zh-CN" altLang="en-US" sz="2800" spc="4" dirty="0" smtClean="0">
                <a:latin typeface="Times New Roman"/>
                <a:cs typeface="Times New Roman"/>
              </a:rPr>
              <a:t>阶跃响应</a:t>
            </a:r>
            <a:r>
              <a:rPr lang="zh-CN" altLang="en-US" sz="2800" spc="4" dirty="0">
                <a:latin typeface="Times New Roman"/>
                <a:cs typeface="Times New Roman"/>
              </a:rPr>
              <a:t>不变法</a:t>
            </a:r>
            <a:r>
              <a:rPr lang="zh-CN" altLang="en-US" sz="2800" b="1" spc="4" dirty="0">
                <a:latin typeface="Times New Roman"/>
                <a:cs typeface="Times New Roman"/>
              </a:rPr>
              <a:t>；</a:t>
            </a:r>
            <a:endParaRPr lang="en-US" altLang="zh-CN" sz="2800" b="1" spc="4" dirty="0">
              <a:latin typeface="Times New Roman"/>
              <a:cs typeface="Times New Roman"/>
            </a:endParaRPr>
          </a:p>
          <a:p>
            <a:pPr marL="470979" marR="64402">
              <a:lnSpc>
                <a:spcPct val="122899"/>
              </a:lnSpc>
              <a:spcBef>
                <a:spcPts val="712"/>
              </a:spcBef>
            </a:pPr>
            <a:r>
              <a:rPr lang="en-US" altLang="zh-CN" sz="2800" b="1" spc="4" dirty="0" smtClean="0">
                <a:latin typeface="Times New Roman"/>
                <a:cs typeface="Times New Roman"/>
              </a:rPr>
              <a:t>(6)</a:t>
            </a:r>
            <a:r>
              <a:rPr lang="zh-CN" altLang="en-US" sz="2800" spc="4" dirty="0" smtClean="0">
                <a:latin typeface="Times New Roman"/>
                <a:cs typeface="Times New Roman"/>
              </a:rPr>
              <a:t>零</a:t>
            </a:r>
            <a:r>
              <a:rPr lang="zh-CN" altLang="en-US" sz="2800" spc="4" dirty="0">
                <a:latin typeface="Times New Roman"/>
                <a:cs typeface="Times New Roman"/>
              </a:rPr>
              <a:t>极点匹配法</a:t>
            </a:r>
            <a:r>
              <a:rPr lang="zh-CN" altLang="en-US" sz="2800" b="1" spc="4" dirty="0">
                <a:latin typeface="Times New Roman"/>
                <a:cs typeface="Times New Roman"/>
              </a:rPr>
              <a:t>。</a:t>
            </a:r>
            <a:endParaRPr sz="2800" b="1" spc="4" dirty="0">
              <a:latin typeface="Times New Roman"/>
              <a:cs typeface="Times New Roman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1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46734" y="2714214"/>
            <a:ext cx="546344" cy="0"/>
          </a:xfrm>
          <a:custGeom>
            <a:avLst/>
            <a:gdLst/>
            <a:ahLst/>
            <a:cxnLst/>
            <a:rect l="l" t="t" r="r" b="b"/>
            <a:pathLst>
              <a:path w="544826">
                <a:moveTo>
                  <a:pt x="0" y="0"/>
                </a:moveTo>
                <a:lnTo>
                  <a:pt x="544826" y="0"/>
                </a:lnTo>
              </a:path>
            </a:pathLst>
          </a:custGeom>
          <a:ln w="8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0949" y="2401210"/>
            <a:ext cx="916182" cy="0"/>
          </a:xfrm>
          <a:custGeom>
            <a:avLst/>
            <a:gdLst/>
            <a:ahLst/>
            <a:cxnLst/>
            <a:rect l="l" t="t" r="r" b="b"/>
            <a:pathLst>
              <a:path w="913637">
                <a:moveTo>
                  <a:pt x="0" y="0"/>
                </a:moveTo>
                <a:lnTo>
                  <a:pt x="913637" y="0"/>
                </a:lnTo>
              </a:path>
            </a:pathLst>
          </a:custGeom>
          <a:ln w="170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8621" y="1942397"/>
            <a:ext cx="629635" cy="0"/>
          </a:xfrm>
          <a:custGeom>
            <a:avLst/>
            <a:gdLst/>
            <a:ahLst/>
            <a:cxnLst/>
            <a:rect l="l" t="t" r="r" b="b"/>
            <a:pathLst>
              <a:path w="627886">
                <a:moveTo>
                  <a:pt x="0" y="0"/>
                </a:moveTo>
                <a:lnTo>
                  <a:pt x="627886" y="0"/>
                </a:lnTo>
              </a:path>
            </a:pathLst>
          </a:custGeom>
          <a:ln w="8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6324" y="2905831"/>
            <a:ext cx="628874" cy="0"/>
          </a:xfrm>
          <a:custGeom>
            <a:avLst/>
            <a:gdLst/>
            <a:ahLst/>
            <a:cxnLst/>
            <a:rect l="l" t="t" r="r" b="b"/>
            <a:pathLst>
              <a:path w="627127">
                <a:moveTo>
                  <a:pt x="0" y="0"/>
                </a:moveTo>
                <a:lnTo>
                  <a:pt x="627127" y="0"/>
                </a:lnTo>
              </a:path>
            </a:pathLst>
          </a:custGeom>
          <a:ln w="8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4107" y="2401210"/>
            <a:ext cx="2299996" cy="0"/>
          </a:xfrm>
          <a:custGeom>
            <a:avLst/>
            <a:gdLst/>
            <a:ahLst/>
            <a:cxnLst/>
            <a:rect l="l" t="t" r="r" b="b"/>
            <a:pathLst>
              <a:path w="2293607">
                <a:moveTo>
                  <a:pt x="0" y="0"/>
                </a:moveTo>
                <a:lnTo>
                  <a:pt x="2293607" y="0"/>
                </a:lnTo>
              </a:path>
            </a:pathLst>
          </a:custGeom>
          <a:ln w="170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9477" y="1942397"/>
            <a:ext cx="628874" cy="0"/>
          </a:xfrm>
          <a:custGeom>
            <a:avLst/>
            <a:gdLst/>
            <a:ahLst/>
            <a:cxnLst/>
            <a:rect l="l" t="t" r="r" b="b"/>
            <a:pathLst>
              <a:path w="627127">
                <a:moveTo>
                  <a:pt x="0" y="0"/>
                </a:moveTo>
                <a:lnTo>
                  <a:pt x="627127" y="0"/>
                </a:lnTo>
              </a:path>
            </a:pathLst>
          </a:custGeom>
          <a:ln w="8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6419" y="2905831"/>
            <a:ext cx="629635" cy="0"/>
          </a:xfrm>
          <a:custGeom>
            <a:avLst/>
            <a:gdLst/>
            <a:ahLst/>
            <a:cxnLst/>
            <a:rect l="l" t="t" r="r" b="b"/>
            <a:pathLst>
              <a:path w="627886">
                <a:moveTo>
                  <a:pt x="0" y="0"/>
                </a:moveTo>
                <a:lnTo>
                  <a:pt x="627886" y="0"/>
                </a:lnTo>
              </a:path>
            </a:pathLst>
          </a:custGeom>
          <a:ln w="8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4202" y="2401210"/>
            <a:ext cx="1377697" cy="0"/>
          </a:xfrm>
          <a:custGeom>
            <a:avLst/>
            <a:gdLst/>
            <a:ahLst/>
            <a:cxnLst/>
            <a:rect l="l" t="t" r="r" b="b"/>
            <a:pathLst>
              <a:path w="1373870">
                <a:moveTo>
                  <a:pt x="0" y="0"/>
                </a:moveTo>
                <a:lnTo>
                  <a:pt x="1373870" y="0"/>
                </a:lnTo>
              </a:path>
            </a:pathLst>
          </a:custGeom>
          <a:ln w="170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6098" y="5374692"/>
            <a:ext cx="349968" cy="0"/>
          </a:xfrm>
          <a:custGeom>
            <a:avLst/>
            <a:gdLst/>
            <a:ahLst/>
            <a:cxnLst/>
            <a:rect l="l" t="t" r="r" b="b"/>
            <a:pathLst>
              <a:path w="348996">
                <a:moveTo>
                  <a:pt x="0" y="0"/>
                </a:moveTo>
                <a:lnTo>
                  <a:pt x="348996" y="0"/>
                </a:lnTo>
              </a:path>
            </a:pathLst>
          </a:custGeom>
          <a:ln w="201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5465" y="5374692"/>
            <a:ext cx="889433" cy="0"/>
          </a:xfrm>
          <a:custGeom>
            <a:avLst/>
            <a:gdLst/>
            <a:ahLst/>
            <a:cxnLst/>
            <a:rect l="l" t="t" r="r" b="b"/>
            <a:pathLst>
              <a:path w="886962">
                <a:moveTo>
                  <a:pt x="0" y="0"/>
                </a:moveTo>
                <a:lnTo>
                  <a:pt x="886962" y="0"/>
                </a:lnTo>
              </a:path>
            </a:pathLst>
          </a:custGeom>
          <a:ln w="201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6291" y="4583791"/>
            <a:ext cx="3610478" cy="1561181"/>
          </a:xfrm>
          <a:custGeom>
            <a:avLst/>
            <a:gdLst/>
            <a:ahLst/>
            <a:cxnLst/>
            <a:rect l="l" t="t" r="r" b="b"/>
            <a:pathLst>
              <a:path w="3600450" h="1558290">
                <a:moveTo>
                  <a:pt x="0" y="0"/>
                </a:moveTo>
                <a:lnTo>
                  <a:pt x="0" y="1558290"/>
                </a:lnTo>
                <a:lnTo>
                  <a:pt x="3600449" y="1558289"/>
                </a:lnTo>
                <a:lnTo>
                  <a:pt x="36004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8692" y="4693721"/>
            <a:ext cx="0" cy="1341318"/>
          </a:xfrm>
          <a:custGeom>
            <a:avLst/>
            <a:gdLst/>
            <a:ahLst/>
            <a:cxnLst/>
            <a:rect l="l" t="t" r="r" b="b"/>
            <a:pathLst>
              <a:path h="1338834">
                <a:moveTo>
                  <a:pt x="0" y="0"/>
                </a:moveTo>
                <a:lnTo>
                  <a:pt x="0" y="1338834"/>
                </a:lnTo>
              </a:path>
            </a:pathLst>
          </a:custGeom>
          <a:ln w="194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8773" y="785702"/>
            <a:ext cx="641832" cy="483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84"/>
              </a:lnSpc>
              <a:spcBef>
                <a:spcPts val="188"/>
              </a:spcBef>
            </a:pPr>
            <a:r>
              <a:rPr sz="3600" b="1" dirty="0">
                <a:latin typeface="Times New Roman"/>
                <a:cs typeface="Times New Roman"/>
              </a:rPr>
              <a:t>(1)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556" y="844352"/>
            <a:ext cx="2857818" cy="483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94"/>
              </a:lnSpc>
              <a:spcBef>
                <a:spcPts val="189"/>
              </a:spcBef>
            </a:pPr>
            <a:r>
              <a:rPr sz="5400" baseline="3938" dirty="0">
                <a:latin typeface=""/>
                <a:cs typeface=""/>
              </a:rPr>
              <a:t>双线性变换法</a:t>
            </a:r>
            <a:endParaRPr sz="3600" dirty="0">
              <a:latin typeface="华文行楷"/>
              <a:cs typeface="华文行楷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9293" y="1450294"/>
            <a:ext cx="488299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0161" y="1450294"/>
            <a:ext cx="488299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0976" y="1581229"/>
            <a:ext cx="412609" cy="26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tabLst>
                <a:tab pos="343689" algn="l"/>
              </a:tabLst>
            </a:pPr>
            <a:r>
              <a:rPr sz="1900" i="1" u="sng" spc="8" dirty="0">
                <a:latin typeface="Times New Roman"/>
                <a:cs typeface="Times New Roman"/>
              </a:rPr>
              <a:t>sT</a:t>
            </a:r>
            <a:r>
              <a:rPr sz="1900" i="1" u="sng" spc="4" dirty="0">
                <a:latin typeface="Times New Roman"/>
                <a:cs typeface="Times New Roman"/>
              </a:rPr>
              <a:t> 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15419" y="1695720"/>
            <a:ext cx="644916" cy="442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87"/>
              </a:lnSpc>
              <a:spcBef>
                <a:spcPts val="174"/>
              </a:spcBef>
            </a:pP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89" dirty="0">
                <a:latin typeface="Times New Roman"/>
                <a:cs typeface="Times New Roman"/>
              </a:rPr>
              <a:t> </a:t>
            </a:r>
            <a:r>
              <a:rPr sz="3200" spc="-825" dirty="0">
                <a:latin typeface="Meiryo"/>
                <a:cs typeface="Meiryo"/>
              </a:rPr>
              <a:t>+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1038" y="1695719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+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94271" y="1695719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+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75877" y="1702352"/>
            <a:ext cx="305384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4606" y="1628800"/>
            <a:ext cx="510907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66"/>
              </a:lnSpc>
              <a:spcBef>
                <a:spcPts val="138"/>
              </a:spcBef>
            </a:pPr>
            <a:r>
              <a:rPr lang="en-US" altLang="zh-CN" sz="3600" dirty="0" smtClean="0">
                <a:latin typeface="Arial"/>
                <a:cs typeface="Arial"/>
              </a:rPr>
              <a:t>…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0222" y="1903666"/>
            <a:ext cx="282366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3446" y="1914840"/>
            <a:ext cx="194060" cy="26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</a:pPr>
            <a:r>
              <a:rPr sz="1900" spc="9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1772" y="2015278"/>
            <a:ext cx="305384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82230" y="2015278"/>
            <a:ext cx="305384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27409" y="2114955"/>
            <a:ext cx="300761" cy="26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</a:pPr>
            <a:r>
              <a:rPr sz="1900" i="1" spc="8" dirty="0">
                <a:latin typeface="Times New Roman"/>
                <a:cs typeface="Times New Roman"/>
              </a:rPr>
              <a:t>sT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1605" y="2154429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=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25272" y="2154429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=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7498" y="2154429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=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4533" y="2154429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≈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6234" y="2160741"/>
            <a:ext cx="259759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z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1322" y="2160741"/>
            <a:ext cx="282366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55405" y="2416321"/>
            <a:ext cx="487781" cy="268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20"/>
              </a:lnSpc>
              <a:spcBef>
                <a:spcPts val="105"/>
              </a:spcBef>
            </a:pPr>
            <a:r>
              <a:rPr sz="1900" spc="-462" dirty="0">
                <a:latin typeface="Meiryo"/>
                <a:cs typeface="Meiryo"/>
              </a:rPr>
              <a:t>−</a:t>
            </a:r>
            <a:r>
              <a:rPr sz="1900" spc="-194" dirty="0">
                <a:latin typeface="Meiryo"/>
                <a:cs typeface="Meiryo"/>
              </a:rPr>
              <a:t> </a:t>
            </a:r>
            <a:r>
              <a:rPr sz="2800" i="1" spc="8" baseline="1566" dirty="0">
                <a:latin typeface="Times New Roman"/>
                <a:cs typeface="Times New Roman"/>
              </a:rPr>
              <a:t>sT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76826" y="2414531"/>
            <a:ext cx="488299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37284" y="2414531"/>
            <a:ext cx="488299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18708" y="2659136"/>
            <a:ext cx="644505" cy="442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87"/>
              </a:lnSpc>
              <a:spcBef>
                <a:spcPts val="174"/>
              </a:spcBef>
            </a:pP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84" dirty="0">
                <a:latin typeface="Times New Roman"/>
                <a:cs typeface="Times New Roman"/>
              </a:rPr>
              <a:t> </a:t>
            </a:r>
            <a:r>
              <a:rPr sz="3200" spc="-825" dirty="0">
                <a:latin typeface="Meiryo"/>
                <a:cs typeface="Meiryo"/>
              </a:rPr>
              <a:t>−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78161" y="2659135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+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97149" y="2659135"/>
            <a:ext cx="325115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7"/>
              </a:lnSpc>
              <a:spcBef>
                <a:spcPts val="171"/>
              </a:spcBef>
            </a:pPr>
            <a:r>
              <a:rPr sz="3200" spc="-825" dirty="0">
                <a:latin typeface="Meiryo"/>
                <a:cs typeface="Meiryo"/>
              </a:rPr>
              <a:t>−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79165" y="2665768"/>
            <a:ext cx="305384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78560" y="2743472"/>
            <a:ext cx="282366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i="1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33446" y="2753759"/>
            <a:ext cx="194060" cy="26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</a:pPr>
            <a:r>
              <a:rPr sz="1900" spc="9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9716" y="2978694"/>
            <a:ext cx="305384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80175" y="2978694"/>
            <a:ext cx="305384" cy="43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98"/>
              </a:lnSpc>
              <a:spcBef>
                <a:spcPts val="169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3702" y="3645560"/>
            <a:ext cx="5744092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双线性变换或塔斯廷（</a:t>
            </a:r>
            <a:r>
              <a:rPr sz="2800" b="1" dirty="0">
                <a:latin typeface="Times New Roman"/>
                <a:cs typeface="Times New Roman"/>
              </a:rPr>
              <a:t>Tustin</a:t>
            </a:r>
            <a:r>
              <a:rPr sz="2800" spc="9" dirty="0">
                <a:latin typeface=""/>
                <a:cs typeface=""/>
              </a:rPr>
              <a:t>）近似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5925" y="4786329"/>
            <a:ext cx="354286" cy="511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04"/>
              </a:lnSpc>
              <a:spcBef>
                <a:spcPts val="199"/>
              </a:spcBef>
            </a:pPr>
            <a:r>
              <a:rPr sz="3800" dirty="0">
                <a:latin typeface="Times New Roman"/>
                <a:cs typeface="Times New Roman"/>
              </a:rPr>
              <a:t>2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91754" y="4786344"/>
            <a:ext cx="300309" cy="511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04"/>
              </a:lnSpc>
              <a:spcBef>
                <a:spcPts val="199"/>
              </a:spcBef>
            </a:pPr>
            <a:r>
              <a:rPr sz="3800" i="1" dirty="0">
                <a:latin typeface="Times New Roman"/>
                <a:cs typeface="Times New Roman"/>
              </a:rPr>
              <a:t>z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91883" y="4778526"/>
            <a:ext cx="662565" cy="519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88"/>
              </a:lnSpc>
              <a:spcBef>
                <a:spcPts val="204"/>
              </a:spcBef>
            </a:pPr>
            <a:r>
              <a:rPr sz="3800" spc="-659" dirty="0">
                <a:latin typeface="Meiryo"/>
                <a:cs typeface="Meiryo"/>
              </a:rPr>
              <a:t>−</a:t>
            </a:r>
            <a:r>
              <a:rPr sz="3800" dirty="0">
                <a:latin typeface="Times New Roman"/>
                <a:cs typeface="Times New Roman"/>
              </a:rPr>
              <a:t>1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74601" y="5084656"/>
            <a:ext cx="700222" cy="519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88"/>
              </a:lnSpc>
              <a:spcBef>
                <a:spcPts val="204"/>
              </a:spcBef>
            </a:pPr>
            <a:r>
              <a:rPr sz="3800" i="1" dirty="0">
                <a:latin typeface="Times New Roman"/>
                <a:cs typeface="Times New Roman"/>
              </a:rPr>
              <a:t>s</a:t>
            </a:r>
            <a:r>
              <a:rPr sz="3800" i="1" spc="89" dirty="0">
                <a:latin typeface="Times New Roman"/>
                <a:cs typeface="Times New Roman"/>
              </a:rPr>
              <a:t> </a:t>
            </a:r>
            <a:r>
              <a:rPr sz="3800" spc="-979" dirty="0">
                <a:latin typeface="Meiryo"/>
                <a:cs typeface="Meiryo"/>
              </a:rPr>
              <a:t>=</a:t>
            </a:r>
            <a:endParaRPr sz="3800">
              <a:latin typeface="Meiryo"/>
              <a:cs typeface="Meiry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7259" y="5361386"/>
            <a:ext cx="935335" cy="47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59"/>
              </a:lnSpc>
              <a:spcBef>
                <a:spcPts val="187"/>
              </a:spcBef>
            </a:pPr>
            <a:r>
              <a:rPr sz="3200" spc="-409" baseline="-3996" dirty="0">
                <a:latin typeface="Meiryo"/>
                <a:cs typeface="Meiryo"/>
              </a:rPr>
              <a:t>=</a:t>
            </a:r>
            <a:r>
              <a:rPr sz="3200" u="sng" spc="-266" baseline="31010" dirty="0">
                <a:latin typeface="Times New Roman"/>
                <a:cs typeface="Times New Roman"/>
              </a:rPr>
              <a:t> </a:t>
            </a:r>
            <a:r>
              <a:rPr sz="3200" u="sng" baseline="31010" dirty="0">
                <a:latin typeface="Times New Roman"/>
                <a:cs typeface="Times New Roman"/>
              </a:rPr>
              <a:t>2</a:t>
            </a:r>
            <a:r>
              <a:rPr sz="3200" u="sng" spc="131" baseline="31010" dirty="0">
                <a:latin typeface="Times New Roman"/>
                <a:cs typeface="Times New Roman"/>
              </a:rPr>
              <a:t> </a:t>
            </a:r>
            <a:r>
              <a:rPr sz="3200" i="1" u="sng" spc="-8" baseline="31010" dirty="0">
                <a:latin typeface="Times New Roman"/>
                <a:cs typeface="Times New Roman"/>
              </a:rPr>
              <a:t>z</a:t>
            </a:r>
            <a:r>
              <a:rPr sz="3200" i="1" u="sng" spc="-351" baseline="31010" dirty="0">
                <a:latin typeface="Times New Roman"/>
                <a:cs typeface="Times New Roman"/>
              </a:rPr>
              <a:t> </a:t>
            </a:r>
            <a:r>
              <a:rPr sz="3200" u="sng" spc="-675" baseline="18386" dirty="0">
                <a:latin typeface="Meiryo"/>
                <a:cs typeface="Meiryo"/>
              </a:rPr>
              <a:t>−</a:t>
            </a:r>
            <a:r>
              <a:rPr sz="3200" u="sng" spc="-10" baseline="310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88062" y="5464072"/>
            <a:ext cx="670270" cy="519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88"/>
              </a:lnSpc>
              <a:spcBef>
                <a:spcPts val="204"/>
              </a:spcBef>
            </a:pPr>
            <a:r>
              <a:rPr sz="3800" spc="-979" dirty="0">
                <a:latin typeface="Meiryo"/>
                <a:cs typeface="Meiryo"/>
              </a:rPr>
              <a:t>+</a:t>
            </a:r>
            <a:r>
              <a:rPr sz="3800" spc="-911" dirty="0">
                <a:latin typeface="Meiryo"/>
                <a:cs typeface="Meiryo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1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95750" y="5471844"/>
            <a:ext cx="381518" cy="511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04"/>
              </a:lnSpc>
              <a:spcBef>
                <a:spcPts val="199"/>
              </a:spcBef>
            </a:pPr>
            <a:r>
              <a:rPr sz="3800" i="1" dirty="0">
                <a:latin typeface="Times New Roman"/>
                <a:cs typeface="Times New Roman"/>
              </a:rPr>
              <a:t>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87864" y="5471844"/>
            <a:ext cx="300309" cy="511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04"/>
              </a:lnSpc>
              <a:spcBef>
                <a:spcPts val="199"/>
              </a:spcBef>
            </a:pPr>
            <a:r>
              <a:rPr sz="3800" i="1" dirty="0">
                <a:latin typeface="Times New Roman"/>
                <a:cs typeface="Times New Roman"/>
              </a:rPr>
              <a:t>z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66291" y="4583791"/>
            <a:ext cx="3623213" cy="1561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51"/>
              </a:lnSpc>
              <a:spcBef>
                <a:spcPts val="32"/>
              </a:spcBef>
            </a:pPr>
            <a:endParaRPr sz="600"/>
          </a:p>
          <a:p>
            <a:pPr marL="84957">
              <a:lnSpc>
                <a:spcPts val="6590"/>
              </a:lnSpc>
              <a:spcBef>
                <a:spcPts val="1331"/>
              </a:spcBef>
            </a:pPr>
            <a:r>
              <a:rPr sz="5500" i="1" spc="84" baseline="-3176" dirty="0">
                <a:latin typeface="Times New Roman"/>
                <a:cs typeface="Times New Roman"/>
              </a:rPr>
              <a:t>D</a:t>
            </a:r>
            <a:r>
              <a:rPr sz="5500" baseline="-3176" dirty="0">
                <a:latin typeface="Times New Roman"/>
                <a:cs typeface="Times New Roman"/>
              </a:rPr>
              <a:t>(</a:t>
            </a:r>
            <a:r>
              <a:rPr sz="5500" spc="-651" baseline="-3176" dirty="0">
                <a:latin typeface="Times New Roman"/>
                <a:cs typeface="Times New Roman"/>
              </a:rPr>
              <a:t> </a:t>
            </a:r>
            <a:r>
              <a:rPr sz="5500" i="1" spc="169" baseline="-3176" dirty="0">
                <a:latin typeface="Times New Roman"/>
                <a:cs typeface="Times New Roman"/>
              </a:rPr>
              <a:t>z</a:t>
            </a:r>
            <a:r>
              <a:rPr sz="5500" baseline="-3176" dirty="0">
                <a:latin typeface="Times New Roman"/>
                <a:cs typeface="Times New Roman"/>
              </a:rPr>
              <a:t>)</a:t>
            </a:r>
            <a:r>
              <a:rPr sz="5500" spc="34" baseline="-3176" dirty="0">
                <a:latin typeface="Times New Roman"/>
                <a:cs typeface="Times New Roman"/>
              </a:rPr>
              <a:t> </a:t>
            </a:r>
            <a:r>
              <a:rPr sz="5500" spc="-941" baseline="-1883" dirty="0">
                <a:latin typeface="Meiryo"/>
                <a:cs typeface="Meiryo"/>
              </a:rPr>
              <a:t>=</a:t>
            </a:r>
            <a:r>
              <a:rPr sz="5500" spc="-175" baseline="-1883" dirty="0">
                <a:latin typeface="Meiryo"/>
                <a:cs typeface="Meiryo"/>
              </a:rPr>
              <a:t> </a:t>
            </a:r>
            <a:r>
              <a:rPr sz="5500" i="1" spc="89" baseline="-3176" dirty="0">
                <a:latin typeface="Times New Roman"/>
                <a:cs typeface="Times New Roman"/>
              </a:rPr>
              <a:t>D</a:t>
            </a:r>
            <a:r>
              <a:rPr sz="5500" spc="144" baseline="-3176" dirty="0">
                <a:latin typeface="Times New Roman"/>
                <a:cs typeface="Times New Roman"/>
              </a:rPr>
              <a:t>(</a:t>
            </a:r>
            <a:r>
              <a:rPr sz="5500" i="1" spc="109" baseline="-3176" dirty="0">
                <a:latin typeface="Times New Roman"/>
                <a:cs typeface="Times New Roman"/>
              </a:rPr>
              <a:t>s</a:t>
            </a:r>
            <a:r>
              <a:rPr sz="5500" baseline="-3176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  <a:p>
            <a:pPr marR="987521" algn="r">
              <a:lnSpc>
                <a:spcPts val="1438"/>
              </a:lnSpc>
            </a:pPr>
            <a:r>
              <a:rPr sz="3200" i="1" spc="-8" baseline="-1348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R="135237" algn="r">
              <a:lnSpc>
                <a:spcPts val="2461"/>
              </a:lnSpc>
              <a:spcBef>
                <a:spcPts val="51"/>
              </a:spcBef>
            </a:pPr>
            <a:r>
              <a:rPr sz="3200" i="1" baseline="12134" dirty="0">
                <a:latin typeface="Times New Roman"/>
                <a:cs typeface="Times New Roman"/>
              </a:rPr>
              <a:t>T</a:t>
            </a:r>
            <a:r>
              <a:rPr sz="3200" i="1" spc="258" baseline="12134" dirty="0">
                <a:latin typeface="Times New Roman"/>
                <a:cs typeface="Times New Roman"/>
              </a:rPr>
              <a:t> </a:t>
            </a:r>
            <a:r>
              <a:rPr sz="3200" i="1" spc="-8" baseline="12134" dirty="0">
                <a:latin typeface="Times New Roman"/>
                <a:cs typeface="Times New Roman"/>
              </a:rPr>
              <a:t>z</a:t>
            </a:r>
            <a:r>
              <a:rPr sz="3200" i="1" spc="-340" baseline="12134" dirty="0">
                <a:latin typeface="Times New Roman"/>
                <a:cs typeface="Times New Roman"/>
              </a:rPr>
              <a:t> </a:t>
            </a:r>
            <a:r>
              <a:rPr sz="3200" spc="-639" baseline="7194" dirty="0">
                <a:latin typeface="Meiryo"/>
                <a:cs typeface="Meiryo"/>
              </a:rPr>
              <a:t>+</a:t>
            </a:r>
            <a:r>
              <a:rPr sz="3200" spc="-10" baseline="12134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90299" y="1646756"/>
            <a:ext cx="11184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748621" y="1802438"/>
            <a:ext cx="62963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7609477" y="1802438"/>
            <a:ext cx="62887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2560949" y="2261250"/>
            <a:ext cx="91618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4044107" y="2261250"/>
            <a:ext cx="229999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6904202" y="2261250"/>
            <a:ext cx="137769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2846734" y="2574255"/>
            <a:ext cx="54634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4746324" y="2765872"/>
            <a:ext cx="62887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7606419" y="2765872"/>
            <a:ext cx="62963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7050331" y="5458356"/>
            <a:ext cx="8691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" name="矩形 1"/>
          <p:cNvSpPr/>
          <p:nvPr/>
        </p:nvSpPr>
        <p:spPr>
          <a:xfrm>
            <a:off x="5796136" y="2545546"/>
            <a:ext cx="55656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29">
              <a:lnSpc>
                <a:spcPts val="2766"/>
              </a:lnSpc>
              <a:spcBef>
                <a:spcPts val="138"/>
              </a:spcBef>
            </a:pPr>
            <a:r>
              <a:rPr lang="en-US" altLang="zh-CN" sz="2800" dirty="0">
                <a:latin typeface="Arial"/>
                <a:cs typeface="Arial"/>
              </a:rPr>
              <a:t>…</a:t>
            </a:r>
          </a:p>
        </p:txBody>
      </p:sp>
      <p:pic>
        <p:nvPicPr>
          <p:cNvPr id="7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直接连接符 70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5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55357" y="5015882"/>
            <a:ext cx="3249048" cy="1503162"/>
          </a:xfrm>
          <a:custGeom>
            <a:avLst/>
            <a:gdLst/>
            <a:ahLst/>
            <a:cxnLst/>
            <a:rect l="l" t="t" r="r" b="b"/>
            <a:pathLst>
              <a:path w="3240023" h="1500378">
                <a:moveTo>
                  <a:pt x="0" y="0"/>
                </a:moveTo>
                <a:lnTo>
                  <a:pt x="0" y="1500378"/>
                </a:lnTo>
                <a:lnTo>
                  <a:pt x="3240023" y="1500378"/>
                </a:lnTo>
                <a:lnTo>
                  <a:pt x="32400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0337" y="6098402"/>
            <a:ext cx="404233" cy="0"/>
          </a:xfrm>
          <a:custGeom>
            <a:avLst/>
            <a:gdLst/>
            <a:ahLst/>
            <a:cxnLst/>
            <a:rect l="l" t="t" r="r" b="b"/>
            <a:pathLst>
              <a:path w="403110">
                <a:moveTo>
                  <a:pt x="0" y="0"/>
                </a:moveTo>
                <a:lnTo>
                  <a:pt x="403110" y="0"/>
                </a:lnTo>
              </a:path>
            </a:pathLst>
          </a:custGeom>
          <a:ln w="93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6063" y="5121234"/>
            <a:ext cx="0" cy="1292459"/>
          </a:xfrm>
          <a:custGeom>
            <a:avLst/>
            <a:gdLst/>
            <a:ahLst/>
            <a:cxnLst/>
            <a:rect l="l" t="t" r="r" b="b"/>
            <a:pathLst>
              <a:path h="1290066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186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346" y="753400"/>
            <a:ext cx="3053694" cy="515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44"/>
              </a:lnSpc>
              <a:spcBef>
                <a:spcPts val="201"/>
              </a:spcBef>
            </a:pPr>
            <a:r>
              <a:rPr sz="5400" b="1" baseline="4026" dirty="0">
                <a:latin typeface="Times New Roman"/>
                <a:cs typeface="Times New Roman"/>
              </a:rPr>
              <a:t>(2) </a:t>
            </a:r>
            <a:r>
              <a:rPr sz="5400" baseline="3281" dirty="0">
                <a:latin typeface=""/>
                <a:cs typeface=""/>
              </a:rPr>
              <a:t>前向差分法</a:t>
            </a:r>
            <a:endParaRPr sz="3600">
              <a:latin typeface="华文行楷"/>
              <a:cs typeface="华文行楷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703" y="1568310"/>
            <a:ext cx="7132633" cy="1782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78846">
              <a:lnSpc>
                <a:spcPts val="3122"/>
              </a:lnSpc>
              <a:spcBef>
                <a:spcPts val="155"/>
              </a:spcBef>
            </a:pPr>
            <a:r>
              <a:rPr sz="2800" spc="9" dirty="0" err="1" smtClean="0">
                <a:latin typeface=""/>
                <a:cs typeface=""/>
              </a:rPr>
              <a:t>利用</a:t>
            </a:r>
            <a:r>
              <a:rPr lang="zh-CN" altLang="en-US" sz="2800" spc="9" dirty="0" smtClean="0">
                <a:latin typeface=""/>
                <a:cs typeface=""/>
              </a:rPr>
              <a:t>泰勒</a:t>
            </a:r>
            <a:r>
              <a:rPr sz="2800" spc="9" dirty="0" err="1" smtClean="0">
                <a:latin typeface=""/>
                <a:cs typeface=""/>
              </a:rPr>
              <a:t>级数展开可将</a:t>
            </a:r>
            <a:r>
              <a:rPr sz="2800" b="1" i="1" dirty="0" err="1">
                <a:latin typeface="Times New Roman"/>
                <a:cs typeface="Times New Roman"/>
              </a:rPr>
              <a:t>z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i="1" spc="-4" dirty="0">
                <a:latin typeface="Times New Roman"/>
                <a:cs typeface="Times New Roman"/>
              </a:rPr>
              <a:t>e</a:t>
            </a:r>
            <a:r>
              <a:rPr sz="2900" b="1" i="1" baseline="24410" dirty="0">
                <a:latin typeface="Times New Roman"/>
                <a:cs typeface="Times New Roman"/>
              </a:rPr>
              <a:t>s</a:t>
            </a:r>
            <a:r>
              <a:rPr sz="2900" b="1" i="1" spc="-4" baseline="2441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"/>
                <a:cs typeface=""/>
              </a:rPr>
              <a:t>写成以下形式</a:t>
            </a:r>
            <a:endParaRPr sz="2800" dirty="0">
              <a:latin typeface="楷体"/>
              <a:cs typeface="楷体"/>
            </a:endParaRPr>
          </a:p>
          <a:p>
            <a:pPr marL="2488816">
              <a:lnSpc>
                <a:spcPts val="3226"/>
              </a:lnSpc>
              <a:spcBef>
                <a:spcPts val="892"/>
              </a:spcBef>
            </a:pP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i="1" spc="-4" dirty="0">
                <a:latin typeface="Times New Roman"/>
                <a:cs typeface="Times New Roman"/>
              </a:rPr>
              <a:t>e</a:t>
            </a:r>
            <a:r>
              <a:rPr sz="2900" b="1" i="1" baseline="24410" dirty="0">
                <a:latin typeface="Times New Roman"/>
                <a:cs typeface="Times New Roman"/>
              </a:rPr>
              <a:t>s</a:t>
            </a:r>
            <a:r>
              <a:rPr sz="2900" b="1" i="1" spc="-4" baseline="2441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=1</a:t>
            </a:r>
            <a:r>
              <a:rPr sz="2800" b="1" spc="-4" dirty="0">
                <a:latin typeface="Times New Roman"/>
                <a:cs typeface="Times New Roman"/>
              </a:rPr>
              <a:t>+</a:t>
            </a:r>
            <a:r>
              <a:rPr sz="2800" b="1" i="1" dirty="0">
                <a:latin typeface="Times New Roman"/>
                <a:cs typeface="Times New Roman"/>
              </a:rPr>
              <a:t>sT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spc="4" dirty="0">
                <a:latin typeface="Times New Roman"/>
                <a:cs typeface="Times New Roman"/>
              </a:rPr>
              <a:t>…</a:t>
            </a:r>
            <a:r>
              <a:rPr sz="2800" spc="9" dirty="0">
                <a:latin typeface=""/>
                <a:cs typeface=""/>
              </a:rPr>
              <a:t>≈</a:t>
            </a:r>
            <a:r>
              <a:rPr sz="2800" b="1" spc="4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i="1" dirty="0">
                <a:latin typeface="Times New Roman"/>
                <a:cs typeface="Times New Roman"/>
              </a:rPr>
              <a:t>sT</a:t>
            </a:r>
            <a:endParaRPr sz="2800" dirty="0">
              <a:latin typeface="Times New Roman"/>
              <a:cs typeface="Times New Roman"/>
            </a:endParaRPr>
          </a:p>
          <a:p>
            <a:pPr marL="12732" marR="78846">
              <a:lnSpc>
                <a:spcPct val="122899"/>
              </a:lnSpc>
              <a:spcBef>
                <a:spcPts val="1283"/>
              </a:spcBef>
            </a:pPr>
            <a:r>
              <a:rPr sz="2800" spc="9" dirty="0">
                <a:latin typeface=""/>
                <a:cs typeface=""/>
              </a:rPr>
              <a:t>由上式可得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7213" y="3546809"/>
            <a:ext cx="890158" cy="478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74"/>
              </a:lnSpc>
              <a:spcBef>
                <a:spcPts val="188"/>
              </a:spcBef>
            </a:pPr>
            <a:r>
              <a:rPr sz="3500" i="1" u="heavy" dirty="0">
                <a:latin typeface="Times New Roman"/>
                <a:cs typeface="Times New Roman"/>
              </a:rPr>
              <a:t>z</a:t>
            </a:r>
            <a:r>
              <a:rPr sz="3500" i="1" u="heavy" spc="-69" dirty="0">
                <a:latin typeface="Times New Roman"/>
                <a:cs typeface="Times New Roman"/>
              </a:rPr>
              <a:t> </a:t>
            </a:r>
            <a:r>
              <a:rPr sz="3500" u="heavy" spc="-902" dirty="0">
                <a:latin typeface="Meiryo"/>
                <a:cs typeface="Meiryo"/>
              </a:rPr>
              <a:t>−</a:t>
            </a:r>
            <a:r>
              <a:rPr sz="3500" spc="-881" dirty="0">
                <a:latin typeface="Meiryo"/>
                <a:cs typeface="Meiryo"/>
              </a:rPr>
              <a:t> </a:t>
            </a:r>
            <a:r>
              <a:rPr sz="3500" u="heavy" dirty="0"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585" y="3835695"/>
            <a:ext cx="278946" cy="47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687"/>
              </a:lnSpc>
              <a:spcBef>
                <a:spcPts val="184"/>
              </a:spcBef>
            </a:pPr>
            <a:r>
              <a:rPr sz="3500" i="1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9827" y="3828510"/>
            <a:ext cx="349962" cy="47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13"/>
              </a:lnSpc>
              <a:spcBef>
                <a:spcPts val="185"/>
              </a:spcBef>
            </a:pPr>
            <a:r>
              <a:rPr sz="3500" spc="-902" dirty="0">
                <a:latin typeface="Meiryo"/>
                <a:cs typeface="Meiryo"/>
              </a:rPr>
              <a:t>=</a:t>
            </a:r>
            <a:endParaRPr sz="35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4182" y="4183752"/>
            <a:ext cx="353535" cy="47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687"/>
              </a:lnSpc>
              <a:spcBef>
                <a:spcPts val="184"/>
              </a:spcBef>
            </a:pPr>
            <a:r>
              <a:rPr sz="3500" i="1" dirty="0"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6114" y="6151127"/>
            <a:ext cx="224092" cy="288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10"/>
              </a:lnSpc>
              <a:spcBef>
                <a:spcPts val="110"/>
              </a:spcBef>
            </a:pPr>
            <a:r>
              <a:rPr sz="2100" i="1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5356" y="5015882"/>
            <a:ext cx="3261784" cy="150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403"/>
              </a:lnSpc>
              <a:spcBef>
                <a:spcPts val="68"/>
              </a:spcBef>
            </a:pPr>
            <a:endParaRPr sz="1400"/>
          </a:p>
          <a:p>
            <a:pPr marL="81858">
              <a:lnSpc>
                <a:spcPts val="6045"/>
              </a:lnSpc>
            </a:pPr>
            <a:r>
              <a:rPr sz="3600" i="1" spc="54" dirty="0">
                <a:latin typeface="Times New Roman"/>
                <a:cs typeface="Times New Roman"/>
              </a:rPr>
              <a:t>D</a:t>
            </a:r>
            <a:r>
              <a:rPr sz="3600" spc="-11" dirty="0">
                <a:latin typeface="Times New Roman"/>
                <a:cs typeface="Times New Roman"/>
              </a:rPr>
              <a:t>(</a:t>
            </a:r>
            <a:r>
              <a:rPr sz="3600" spc="-635" dirty="0">
                <a:latin typeface="Times New Roman"/>
                <a:cs typeface="Times New Roman"/>
              </a:rPr>
              <a:t> </a:t>
            </a:r>
            <a:r>
              <a:rPr sz="3600" i="1" spc="159" dirty="0">
                <a:latin typeface="Times New Roman"/>
                <a:cs typeface="Times New Roman"/>
              </a:rPr>
              <a:t>z</a:t>
            </a:r>
            <a:r>
              <a:rPr sz="3600" dirty="0">
                <a:latin typeface="Times New Roman"/>
                <a:cs typeface="Times New Roman"/>
              </a:rPr>
              <a:t>)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915" dirty="0">
                <a:latin typeface="Meiryo"/>
                <a:cs typeface="Meiryo"/>
              </a:rPr>
              <a:t>=</a:t>
            </a:r>
            <a:r>
              <a:rPr sz="3600" spc="-179" dirty="0">
                <a:latin typeface="Meiryo"/>
                <a:cs typeface="Meiryo"/>
              </a:rPr>
              <a:t> </a:t>
            </a:r>
            <a:r>
              <a:rPr sz="3600" i="1" spc="79" dirty="0">
                <a:latin typeface="Times New Roman"/>
                <a:cs typeface="Times New Roman"/>
              </a:rPr>
              <a:t>D</a:t>
            </a:r>
            <a:r>
              <a:rPr sz="3600" spc="139" dirty="0">
                <a:latin typeface="Times New Roman"/>
                <a:cs typeface="Times New Roman"/>
              </a:rPr>
              <a:t>(</a:t>
            </a:r>
            <a:r>
              <a:rPr sz="3600" i="1" spc="104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)</a:t>
            </a:r>
            <a:r>
              <a:rPr sz="3600" spc="126" dirty="0">
                <a:latin typeface="Times New Roman"/>
                <a:cs typeface="Times New Roman"/>
              </a:rPr>
              <a:t> </a:t>
            </a:r>
            <a:r>
              <a:rPr sz="3100" i="1" baseline="-63632" dirty="0">
                <a:latin typeface="Times New Roman"/>
                <a:cs typeface="Times New Roman"/>
              </a:rPr>
              <a:t>s</a:t>
            </a:r>
            <a:r>
              <a:rPr sz="3100" i="1" spc="-355" baseline="-63632" dirty="0">
                <a:latin typeface="Times New Roman"/>
                <a:cs typeface="Times New Roman"/>
              </a:rPr>
              <a:t> </a:t>
            </a:r>
            <a:r>
              <a:rPr sz="3100" spc="-528" baseline="-37727" dirty="0">
                <a:latin typeface="Meiryo"/>
                <a:cs typeface="Meiryo"/>
              </a:rPr>
              <a:t>=</a:t>
            </a:r>
            <a:r>
              <a:rPr sz="3100" spc="-330" baseline="-37727" dirty="0">
                <a:latin typeface="Meiryo"/>
                <a:cs typeface="Meiryo"/>
              </a:rPr>
              <a:t> </a:t>
            </a:r>
            <a:r>
              <a:rPr sz="3100" i="1" baseline="-25452" dirty="0">
                <a:latin typeface="Times New Roman"/>
                <a:cs typeface="Times New Roman"/>
              </a:rPr>
              <a:t>z</a:t>
            </a:r>
            <a:r>
              <a:rPr sz="3100" i="1" spc="-326" baseline="-25452" dirty="0">
                <a:latin typeface="Times New Roman"/>
                <a:cs typeface="Times New Roman"/>
              </a:rPr>
              <a:t> </a:t>
            </a:r>
            <a:r>
              <a:rPr sz="3100" spc="-643" baseline="-15091" dirty="0">
                <a:latin typeface="Meiryo"/>
                <a:cs typeface="Meiryo"/>
              </a:rPr>
              <a:t>−</a:t>
            </a:r>
            <a:r>
              <a:rPr sz="3100" baseline="-25452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3692" y="3785957"/>
            <a:ext cx="10269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760337" y="5958443"/>
            <a:ext cx="40423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8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接连接符 18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7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65627" y="2653881"/>
            <a:ext cx="719038" cy="0"/>
          </a:xfrm>
          <a:custGeom>
            <a:avLst/>
            <a:gdLst/>
            <a:ahLst/>
            <a:cxnLst/>
            <a:rect l="l" t="t" r="r" b="b"/>
            <a:pathLst>
              <a:path w="717041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185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1943" y="2653881"/>
            <a:ext cx="900136" cy="0"/>
          </a:xfrm>
          <a:custGeom>
            <a:avLst/>
            <a:gdLst/>
            <a:ahLst/>
            <a:cxnLst/>
            <a:rect l="l" t="t" r="r" b="b"/>
            <a:pathLst>
              <a:path w="897636">
                <a:moveTo>
                  <a:pt x="0" y="0"/>
                </a:moveTo>
                <a:lnTo>
                  <a:pt x="897636" y="0"/>
                </a:lnTo>
              </a:path>
            </a:pathLst>
          </a:custGeom>
          <a:ln w="185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2197" y="4683797"/>
            <a:ext cx="3682306" cy="1703176"/>
          </a:xfrm>
          <a:custGeom>
            <a:avLst/>
            <a:gdLst/>
            <a:ahLst/>
            <a:cxnLst/>
            <a:rect l="l" t="t" r="r" b="b"/>
            <a:pathLst>
              <a:path w="3672077" h="1700022">
                <a:moveTo>
                  <a:pt x="0" y="0"/>
                </a:moveTo>
                <a:lnTo>
                  <a:pt x="0" y="1700022"/>
                </a:lnTo>
                <a:lnTo>
                  <a:pt x="3672077" y="1700022"/>
                </a:lnTo>
                <a:lnTo>
                  <a:pt x="3672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7857" y="5910604"/>
            <a:ext cx="457709" cy="0"/>
          </a:xfrm>
          <a:custGeom>
            <a:avLst/>
            <a:gdLst/>
            <a:ahLst/>
            <a:cxnLst/>
            <a:rect l="l" t="t" r="r" b="b"/>
            <a:pathLst>
              <a:path w="456438">
                <a:moveTo>
                  <a:pt x="0" y="0"/>
                </a:moveTo>
                <a:lnTo>
                  <a:pt x="456438" y="0"/>
                </a:lnTo>
              </a:path>
            </a:pathLst>
          </a:custGeom>
          <a:ln w="10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0845" y="4803654"/>
            <a:ext cx="0" cy="1463463"/>
          </a:xfrm>
          <a:custGeom>
            <a:avLst/>
            <a:gdLst/>
            <a:ahLst/>
            <a:cxnLst/>
            <a:rect l="l" t="t" r="r" b="b"/>
            <a:pathLst>
              <a:path h="1460753">
                <a:moveTo>
                  <a:pt x="0" y="0"/>
                </a:moveTo>
                <a:lnTo>
                  <a:pt x="0" y="1460753"/>
                </a:lnTo>
              </a:path>
            </a:pathLst>
          </a:custGeom>
          <a:ln w="211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4715" y="753400"/>
            <a:ext cx="3053694" cy="515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44"/>
              </a:lnSpc>
              <a:spcBef>
                <a:spcPts val="201"/>
              </a:spcBef>
            </a:pPr>
            <a:r>
              <a:rPr sz="5400" b="1" baseline="4026" dirty="0">
                <a:latin typeface="Times New Roman"/>
                <a:cs typeface="Times New Roman"/>
              </a:rPr>
              <a:t>(3) </a:t>
            </a:r>
            <a:r>
              <a:rPr sz="5400" baseline="3281" dirty="0">
                <a:latin typeface=""/>
                <a:cs typeface=""/>
              </a:rPr>
              <a:t>后向差分法</a:t>
            </a:r>
            <a:endParaRPr sz="3600" dirty="0">
              <a:latin typeface="华文行楷"/>
              <a:cs typeface="华文行楷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030" y="1444770"/>
            <a:ext cx="7317330" cy="402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67"/>
              </a:lnSpc>
              <a:spcBef>
                <a:spcPts val="153"/>
              </a:spcBef>
            </a:pPr>
            <a:r>
              <a:rPr sz="4200" spc="9" baseline="-3228" dirty="0" err="1" smtClean="0">
                <a:latin typeface=""/>
                <a:cs typeface=""/>
              </a:rPr>
              <a:t>利用</a:t>
            </a:r>
            <a:r>
              <a:rPr lang="zh-CN" altLang="en-US" sz="4200" spc="9" baseline="-3228" dirty="0" smtClean="0">
                <a:latin typeface=""/>
                <a:cs typeface=""/>
              </a:rPr>
              <a:t>泰勒</a:t>
            </a:r>
            <a:r>
              <a:rPr sz="4200" spc="9" baseline="-3228" dirty="0" err="1" smtClean="0">
                <a:latin typeface=""/>
                <a:cs typeface=""/>
              </a:rPr>
              <a:t>级数展开还可将</a:t>
            </a:r>
            <a:r>
              <a:rPr sz="4400" spc="9" baseline="-3064" dirty="0" err="1">
                <a:latin typeface=""/>
                <a:cs typeface=""/>
              </a:rPr>
              <a:t>z</a:t>
            </a:r>
            <a:r>
              <a:rPr sz="4200" spc="14" baseline="-3228" dirty="0">
                <a:latin typeface=""/>
                <a:cs typeface=""/>
              </a:rPr>
              <a:t>=</a:t>
            </a:r>
            <a:r>
              <a:rPr sz="4400" spc="9" baseline="-3064" dirty="0">
                <a:latin typeface=""/>
                <a:cs typeface=""/>
              </a:rPr>
              <a:t>e</a:t>
            </a:r>
            <a:r>
              <a:rPr sz="3000" spc="9" baseline="13561" dirty="0">
                <a:latin typeface=""/>
                <a:cs typeface=""/>
              </a:rPr>
              <a:t>s</a:t>
            </a:r>
            <a:r>
              <a:rPr sz="3000" spc="14" baseline="13561" dirty="0">
                <a:latin typeface=""/>
                <a:cs typeface=""/>
              </a:rPr>
              <a:t>T</a:t>
            </a:r>
            <a:r>
              <a:rPr sz="4200" spc="9" baseline="-3228" dirty="0">
                <a:latin typeface=""/>
                <a:cs typeface=""/>
              </a:rPr>
              <a:t>写成以下形式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0216" y="2196801"/>
            <a:ext cx="280691" cy="398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92"/>
              </a:lnSpc>
              <a:spcBef>
                <a:spcPts val="154"/>
              </a:spcBef>
            </a:pPr>
            <a:r>
              <a:rPr sz="2900" spc="14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6744" y="2196801"/>
            <a:ext cx="280691" cy="398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92"/>
              </a:lnSpc>
              <a:spcBef>
                <a:spcPts val="154"/>
              </a:spcBef>
            </a:pPr>
            <a:r>
              <a:rPr sz="2900" spc="14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5844" y="2356427"/>
            <a:ext cx="545130" cy="475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683"/>
              </a:lnSpc>
              <a:spcBef>
                <a:spcPts val="183"/>
              </a:spcBef>
            </a:pPr>
            <a:r>
              <a:rPr sz="4400" i="1" spc="12" baseline="-2998" dirty="0">
                <a:latin typeface="Times New Roman"/>
                <a:cs typeface="Times New Roman"/>
              </a:rPr>
              <a:t>e</a:t>
            </a:r>
            <a:r>
              <a:rPr sz="4400" i="1" spc="-515" baseline="-2998" dirty="0">
                <a:latin typeface="Times New Roman"/>
                <a:cs typeface="Times New Roman"/>
              </a:rPr>
              <a:t> </a:t>
            </a:r>
            <a:r>
              <a:rPr sz="3100" i="1" baseline="33937" dirty="0">
                <a:latin typeface="Times New Roman"/>
                <a:cs typeface="Times New Roman"/>
              </a:rPr>
              <a:t>sT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9115" y="2428636"/>
            <a:ext cx="635803" cy="403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82"/>
              </a:lnSpc>
              <a:spcBef>
                <a:spcPts val="158"/>
              </a:spcBef>
            </a:pPr>
            <a:r>
              <a:rPr sz="2900" i="1" dirty="0">
                <a:latin typeface="Times New Roman"/>
                <a:cs typeface="Times New Roman"/>
              </a:rPr>
              <a:t>Z</a:t>
            </a:r>
            <a:r>
              <a:rPr sz="2900" i="1" spc="307" dirty="0">
                <a:latin typeface="Times New Roman"/>
                <a:cs typeface="Times New Roman"/>
              </a:rPr>
              <a:t> </a:t>
            </a:r>
            <a:r>
              <a:rPr sz="2900" spc="-748" dirty="0">
                <a:latin typeface="Meiryo"/>
                <a:cs typeface="Meiryo"/>
              </a:rPr>
              <a:t>=</a:t>
            </a:r>
            <a:endParaRPr sz="2900">
              <a:latin typeface="Meiryo"/>
              <a:cs typeface="Meiry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1185" y="2428636"/>
            <a:ext cx="298597" cy="398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37"/>
              </a:lnSpc>
              <a:spcBef>
                <a:spcPts val="156"/>
              </a:spcBef>
            </a:pPr>
            <a:r>
              <a:rPr sz="2900" spc="-748" dirty="0">
                <a:latin typeface="Meiryo"/>
                <a:cs typeface="Meiryo"/>
              </a:rPr>
              <a:t>=</a:t>
            </a:r>
            <a:endParaRPr sz="290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7433" y="2428636"/>
            <a:ext cx="298597" cy="398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37"/>
              </a:lnSpc>
              <a:spcBef>
                <a:spcPts val="156"/>
              </a:spcBef>
            </a:pPr>
            <a:r>
              <a:rPr sz="2900" spc="-748" dirty="0">
                <a:latin typeface="Meiryo"/>
                <a:cs typeface="Meiryo"/>
              </a:rPr>
              <a:t>≈</a:t>
            </a:r>
            <a:endParaRPr sz="29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8105" y="2682033"/>
            <a:ext cx="702455" cy="480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19"/>
              </a:lnSpc>
              <a:spcBef>
                <a:spcPts val="185"/>
              </a:spcBef>
            </a:pPr>
            <a:r>
              <a:rPr sz="4400" i="1" spc="12" baseline="-2998" dirty="0">
                <a:latin typeface="Times New Roman"/>
                <a:cs typeface="Times New Roman"/>
              </a:rPr>
              <a:t>e</a:t>
            </a:r>
            <a:r>
              <a:rPr sz="4400" i="1" spc="-545" baseline="-2998" dirty="0">
                <a:latin typeface="Times New Roman"/>
                <a:cs typeface="Times New Roman"/>
              </a:rPr>
              <a:t> </a:t>
            </a:r>
            <a:r>
              <a:rPr sz="3100" spc="-393" baseline="20121" dirty="0">
                <a:latin typeface="Meiryo"/>
                <a:cs typeface="Meiryo"/>
              </a:rPr>
              <a:t>−</a:t>
            </a:r>
            <a:r>
              <a:rPr sz="3100" i="1" baseline="33937" dirty="0">
                <a:latin typeface="Times New Roman"/>
                <a:cs typeface="Times New Roman"/>
              </a:rPr>
              <a:t>sT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0032" y="2721584"/>
            <a:ext cx="515738" cy="404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82"/>
              </a:lnSpc>
              <a:spcBef>
                <a:spcPts val="158"/>
              </a:spcBef>
            </a:pPr>
            <a:r>
              <a:rPr sz="2900" spc="14" dirty="0">
                <a:latin typeface="Times New Roman"/>
                <a:cs typeface="Times New Roman"/>
              </a:rPr>
              <a:t>1</a:t>
            </a:r>
            <a:r>
              <a:rPr sz="2900" spc="-490" dirty="0">
                <a:latin typeface="Times New Roman"/>
                <a:cs typeface="Times New Roman"/>
              </a:rPr>
              <a:t> </a:t>
            </a:r>
            <a:r>
              <a:rPr sz="2900" spc="-748" dirty="0">
                <a:latin typeface="Meiryo"/>
                <a:cs typeface="Meiryo"/>
              </a:rPr>
              <a:t>−</a:t>
            </a:r>
            <a:endParaRPr sz="2900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0599" y="2727537"/>
            <a:ext cx="446699" cy="398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92"/>
              </a:lnSpc>
              <a:spcBef>
                <a:spcPts val="154"/>
              </a:spcBef>
            </a:pPr>
            <a:r>
              <a:rPr sz="2900" i="1" spc="13" dirty="0">
                <a:latin typeface="Times New Roman"/>
                <a:cs typeface="Times New Roman"/>
              </a:rPr>
              <a:t>sT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6650" y="3383213"/>
            <a:ext cx="963498" cy="518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79"/>
              </a:lnSpc>
              <a:spcBef>
                <a:spcPts val="203"/>
              </a:spcBef>
            </a:pPr>
            <a:r>
              <a:rPr sz="3800" i="1" u="heavy" dirty="0">
                <a:latin typeface="Times New Roman"/>
                <a:cs typeface="Times New Roman"/>
              </a:rPr>
              <a:t>z</a:t>
            </a:r>
            <a:r>
              <a:rPr sz="3800" i="1" u="heavy" spc="-69" dirty="0">
                <a:latin typeface="Times New Roman"/>
                <a:cs typeface="Times New Roman"/>
              </a:rPr>
              <a:t> </a:t>
            </a:r>
            <a:r>
              <a:rPr sz="3800" u="heavy" spc="-979" dirty="0">
                <a:latin typeface="Meiryo"/>
                <a:cs typeface="Meiryo"/>
              </a:rPr>
              <a:t>−</a:t>
            </a:r>
            <a:r>
              <a:rPr sz="3800" spc="-966" dirty="0">
                <a:latin typeface="Meiryo"/>
                <a:cs typeface="Meiryo"/>
              </a:rPr>
              <a:t> </a:t>
            </a:r>
            <a:r>
              <a:rPr sz="3800" u="heavy" dirty="0">
                <a:latin typeface="Times New Roman"/>
                <a:cs typeface="Times New Roman"/>
              </a:rPr>
              <a:t>1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2912" y="3688579"/>
            <a:ext cx="376801" cy="51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19"/>
              </a:lnSpc>
              <a:spcBef>
                <a:spcPts val="200"/>
              </a:spcBef>
            </a:pPr>
            <a:r>
              <a:rPr sz="3800" spc="-979" dirty="0">
                <a:latin typeface="Meiryo"/>
                <a:cs typeface="Meiryo"/>
              </a:rPr>
              <a:t>=</a:t>
            </a:r>
            <a:endParaRPr sz="38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29530" y="3696467"/>
            <a:ext cx="299670" cy="51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94"/>
              </a:lnSpc>
              <a:spcBef>
                <a:spcPts val="199"/>
              </a:spcBef>
            </a:pPr>
            <a:r>
              <a:rPr sz="3800" i="1" dirty="0">
                <a:latin typeface="Times New Roman"/>
                <a:cs typeface="Times New Roman"/>
              </a:rPr>
              <a:t>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45872" y="4074973"/>
            <a:ext cx="569383" cy="51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94"/>
              </a:lnSpc>
              <a:spcBef>
                <a:spcPts val="199"/>
              </a:spcBef>
            </a:pPr>
            <a:r>
              <a:rPr sz="3800" i="1" dirty="0">
                <a:latin typeface="Times New Roman"/>
                <a:cs typeface="Times New Roman"/>
              </a:rPr>
              <a:t>Tz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2292" y="5971807"/>
            <a:ext cx="364877" cy="323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1"/>
              </a:lnSpc>
              <a:spcBef>
                <a:spcPts val="124"/>
              </a:spcBef>
            </a:pPr>
            <a:r>
              <a:rPr sz="2400" i="1" dirty="0">
                <a:latin typeface="Times New Roman"/>
                <a:cs typeface="Times New Roman"/>
              </a:rPr>
              <a:t>Tz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2197" y="4683797"/>
            <a:ext cx="3695041" cy="1703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651"/>
              </a:lnSpc>
              <a:spcBef>
                <a:spcPts val="49"/>
              </a:spcBef>
            </a:pPr>
            <a:endParaRPr sz="700"/>
          </a:p>
          <a:p>
            <a:pPr marL="92005">
              <a:lnSpc>
                <a:spcPts val="6835"/>
              </a:lnSpc>
              <a:spcBef>
                <a:spcPts val="1002"/>
              </a:spcBef>
            </a:pPr>
            <a:r>
              <a:rPr sz="4000" i="1" spc="100" dirty="0">
                <a:latin typeface="Times New Roman"/>
                <a:cs typeface="Times New Roman"/>
              </a:rPr>
              <a:t>D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727" dirty="0">
                <a:latin typeface="Times New Roman"/>
                <a:cs typeface="Times New Roman"/>
              </a:rPr>
              <a:t> </a:t>
            </a:r>
            <a:r>
              <a:rPr sz="4000" i="1" spc="189" dirty="0">
                <a:latin typeface="Times New Roman"/>
                <a:cs typeface="Times New Roman"/>
              </a:rPr>
              <a:t>z</a:t>
            </a:r>
            <a:r>
              <a:rPr sz="4000" dirty="0">
                <a:latin typeface="Times New Roman"/>
                <a:cs typeface="Times New Roman"/>
              </a:rPr>
              <a:t>)</a:t>
            </a:r>
            <a:r>
              <a:rPr sz="4000" spc="25" dirty="0">
                <a:latin typeface="Times New Roman"/>
                <a:cs typeface="Times New Roman"/>
              </a:rPr>
              <a:t> </a:t>
            </a:r>
            <a:r>
              <a:rPr sz="4000" spc="-1031" dirty="0">
                <a:latin typeface="Meiryo"/>
                <a:cs typeface="Meiryo"/>
              </a:rPr>
              <a:t>=</a:t>
            </a:r>
            <a:r>
              <a:rPr sz="4000" spc="-194" dirty="0">
                <a:latin typeface="Meiryo"/>
                <a:cs typeface="Meiryo"/>
              </a:rPr>
              <a:t> </a:t>
            </a:r>
            <a:r>
              <a:rPr sz="4000" i="1" spc="100" dirty="0">
                <a:latin typeface="Times New Roman"/>
                <a:cs typeface="Times New Roman"/>
              </a:rPr>
              <a:t>D</a:t>
            </a:r>
            <a:r>
              <a:rPr sz="4000" spc="154" dirty="0">
                <a:latin typeface="Times New Roman"/>
                <a:cs typeface="Times New Roman"/>
              </a:rPr>
              <a:t>(</a:t>
            </a:r>
            <a:r>
              <a:rPr sz="4000" i="1" spc="119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)</a:t>
            </a:r>
            <a:r>
              <a:rPr sz="4000" spc="220" dirty="0">
                <a:latin typeface="Times New Roman"/>
                <a:cs typeface="Times New Roman"/>
              </a:rPr>
              <a:t> </a:t>
            </a:r>
            <a:r>
              <a:rPr sz="3500" i="1" spc="-9" baseline="-62910" dirty="0">
                <a:latin typeface="Times New Roman"/>
                <a:cs typeface="Times New Roman"/>
              </a:rPr>
              <a:t>s</a:t>
            </a:r>
            <a:r>
              <a:rPr sz="3500" i="1" spc="-405" baseline="-62910" dirty="0">
                <a:latin typeface="Times New Roman"/>
                <a:cs typeface="Times New Roman"/>
              </a:rPr>
              <a:t> </a:t>
            </a:r>
            <a:r>
              <a:rPr sz="3500" spc="-624" baseline="-37299" dirty="0">
                <a:latin typeface="Meiryo"/>
                <a:cs typeface="Meiryo"/>
              </a:rPr>
              <a:t>=</a:t>
            </a:r>
            <a:r>
              <a:rPr sz="3500" spc="-380" baseline="-37299" dirty="0">
                <a:latin typeface="Meiryo"/>
                <a:cs typeface="Meiryo"/>
              </a:rPr>
              <a:t> </a:t>
            </a:r>
            <a:r>
              <a:rPr sz="3500" i="1" spc="-9" baseline="-24670" dirty="0">
                <a:latin typeface="Times New Roman"/>
                <a:cs typeface="Times New Roman"/>
              </a:rPr>
              <a:t>z</a:t>
            </a:r>
            <a:r>
              <a:rPr sz="3500" i="1" spc="-376" baseline="-24670" dirty="0">
                <a:latin typeface="Times New Roman"/>
                <a:cs typeface="Times New Roman"/>
              </a:rPr>
              <a:t> </a:t>
            </a:r>
            <a:r>
              <a:rPr sz="3500" spc="-755" baseline="-14627" dirty="0">
                <a:latin typeface="Meiryo"/>
                <a:cs typeface="Meiryo"/>
              </a:rPr>
              <a:t>−</a:t>
            </a:r>
            <a:r>
              <a:rPr sz="3500" spc="-11" baseline="-2467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65627" y="2513921"/>
            <a:ext cx="71903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5291943" y="2513921"/>
            <a:ext cx="90013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308086" y="3653885"/>
            <a:ext cx="11251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5327857" y="5770644"/>
            <a:ext cx="457709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1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接连接符 31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8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662086" y="2869155"/>
            <a:ext cx="2350455" cy="0"/>
          </a:xfrm>
          <a:custGeom>
            <a:avLst/>
            <a:gdLst/>
            <a:ahLst/>
            <a:cxnLst/>
            <a:rect l="l" t="t" r="r" b="b"/>
            <a:pathLst>
              <a:path w="2343926">
                <a:moveTo>
                  <a:pt x="0" y="0"/>
                </a:moveTo>
                <a:lnTo>
                  <a:pt x="234392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7329" y="691614"/>
            <a:ext cx="7268986" cy="532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129"/>
              </a:lnSpc>
              <a:spcBef>
                <a:spcPts val="206"/>
              </a:spcBef>
            </a:pPr>
            <a:r>
              <a:rPr sz="3800" spc="-28" dirty="0" smtClean="0">
                <a:latin typeface=""/>
                <a:cs typeface=""/>
              </a:rPr>
              <a:t>⒋</a:t>
            </a:r>
            <a:r>
              <a:rPr lang="en-US" sz="3800" spc="-28" dirty="0" smtClean="0">
                <a:latin typeface=""/>
                <a:cs typeface=""/>
              </a:rPr>
              <a:t>  </a:t>
            </a:r>
            <a:r>
              <a:rPr sz="3800" spc="-28" dirty="0" err="1" smtClean="0">
                <a:latin typeface=""/>
                <a:cs typeface=""/>
              </a:rPr>
              <a:t>设计</a:t>
            </a:r>
            <a:r>
              <a:rPr lang="zh-CN" altLang="en-US" sz="3800" spc="-28" dirty="0" smtClean="0">
                <a:latin typeface=""/>
                <a:cs typeface=""/>
              </a:rPr>
              <a:t>可</a:t>
            </a:r>
            <a:r>
              <a:rPr sz="3800" spc="-28" dirty="0" err="1" smtClean="0">
                <a:latin typeface=""/>
                <a:cs typeface=""/>
              </a:rPr>
              <a:t>实现的</a:t>
            </a:r>
            <a:r>
              <a:rPr lang="zh-CN" altLang="en-US" sz="3800" spc="-28" dirty="0" smtClean="0">
                <a:latin typeface=""/>
                <a:cs typeface=""/>
              </a:rPr>
              <a:t>数字</a:t>
            </a:r>
            <a:r>
              <a:rPr sz="3800" spc="-28" dirty="0" err="1" smtClean="0">
                <a:latin typeface=""/>
                <a:cs typeface=""/>
              </a:rPr>
              <a:t>控制方法</a:t>
            </a:r>
            <a:endParaRPr sz="3800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174" y="1409519"/>
            <a:ext cx="8026259" cy="896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 err="1" smtClean="0">
                <a:latin typeface=""/>
                <a:cs typeface=""/>
              </a:rPr>
              <a:t>数字控制器</a:t>
            </a:r>
            <a:r>
              <a:rPr sz="2800" b="1" i="1" dirty="0" err="1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的一般形式为下式，其中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"/>
                <a:cs typeface=""/>
              </a:rPr>
              <a:t>≥</a:t>
            </a:r>
            <a:r>
              <a:rPr sz="2800" b="1" i="1" spc="-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"/>
                <a:cs typeface=""/>
              </a:rPr>
              <a:t>，</a:t>
            </a:r>
            <a:endParaRPr sz="2800" dirty="0">
              <a:latin typeface="楷体"/>
              <a:cs typeface="楷体"/>
            </a:endParaRPr>
          </a:p>
          <a:p>
            <a:pPr marL="12729" marR="56426">
              <a:lnSpc>
                <a:spcPts val="3879"/>
              </a:lnSpc>
              <a:spcBef>
                <a:spcPts val="37"/>
              </a:spcBef>
            </a:pPr>
            <a:r>
              <a:rPr sz="4200" spc="9" baseline="5650" dirty="0">
                <a:latin typeface=""/>
                <a:cs typeface=""/>
              </a:rPr>
              <a:t>各系数</a:t>
            </a:r>
            <a:r>
              <a:rPr sz="4200" b="1" i="1" spc="4" baseline="7246" dirty="0">
                <a:latin typeface="Times New Roman"/>
                <a:cs typeface="Times New Roman"/>
              </a:rPr>
              <a:t>a</a:t>
            </a:r>
            <a:r>
              <a:rPr sz="2900" b="1" i="1" spc="-4" baseline="-10679" dirty="0">
                <a:latin typeface="Times New Roman"/>
                <a:cs typeface="Times New Roman"/>
              </a:rPr>
              <a:t>i</a:t>
            </a:r>
            <a:r>
              <a:rPr sz="4200" spc="9" baseline="5650" dirty="0">
                <a:latin typeface=""/>
                <a:cs typeface=""/>
              </a:rPr>
              <a:t>，</a:t>
            </a:r>
            <a:r>
              <a:rPr sz="4200" b="1" i="1" spc="4" baseline="7246" dirty="0">
                <a:latin typeface="Times New Roman"/>
                <a:cs typeface="Times New Roman"/>
              </a:rPr>
              <a:t>b</a:t>
            </a:r>
            <a:r>
              <a:rPr sz="2900" b="1" i="1" spc="-4" baseline="-10679" dirty="0">
                <a:latin typeface="Times New Roman"/>
                <a:cs typeface="Times New Roman"/>
              </a:rPr>
              <a:t>i</a:t>
            </a:r>
            <a:r>
              <a:rPr sz="4200" spc="9" baseline="5650" dirty="0">
                <a:latin typeface=""/>
                <a:cs typeface=""/>
              </a:rPr>
              <a:t>为实数，且有</a:t>
            </a:r>
            <a:r>
              <a:rPr sz="4200" b="1" i="1" baseline="7246" dirty="0">
                <a:latin typeface="Times New Roman"/>
                <a:cs typeface="Times New Roman"/>
              </a:rPr>
              <a:t>n</a:t>
            </a:r>
            <a:r>
              <a:rPr sz="4200" spc="9" baseline="5650" dirty="0">
                <a:latin typeface=""/>
                <a:cs typeface=""/>
              </a:rPr>
              <a:t>个极点和</a:t>
            </a:r>
            <a:r>
              <a:rPr sz="4200" b="1" i="1" spc="-9" baseline="7246" dirty="0">
                <a:latin typeface="Times New Roman"/>
                <a:cs typeface="Times New Roman"/>
              </a:rPr>
              <a:t>m</a:t>
            </a:r>
            <a:r>
              <a:rPr sz="4200" spc="9" baseline="5650" dirty="0">
                <a:latin typeface=""/>
                <a:cs typeface=""/>
              </a:rPr>
              <a:t>个零点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0097" y="2440109"/>
            <a:ext cx="267118" cy="23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24"/>
              </a:lnSpc>
              <a:spcBef>
                <a:spcPts val="91"/>
              </a:spcBef>
            </a:pPr>
            <a:r>
              <a:rPr sz="2400" spc="-545" baseline="1074" dirty="0">
                <a:latin typeface="Meiryo"/>
                <a:cs typeface="Meiryo"/>
              </a:rPr>
              <a:t>−</a:t>
            </a:r>
            <a:r>
              <a:rPr sz="2400" spc="-7" baseline="181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6996" y="2440109"/>
            <a:ext cx="323722" cy="23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24"/>
              </a:lnSpc>
              <a:spcBef>
                <a:spcPts val="91"/>
              </a:spcBef>
            </a:pPr>
            <a:r>
              <a:rPr sz="2400" spc="-455" baseline="1074" dirty="0">
                <a:latin typeface="Meiryo"/>
                <a:cs typeface="Meiryo"/>
              </a:rPr>
              <a:t>−</a:t>
            </a:r>
            <a:r>
              <a:rPr sz="2400" i="1" spc="-11" baseline="1811" dirty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3076" y="2499204"/>
            <a:ext cx="2597642" cy="507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94"/>
              </a:lnSpc>
              <a:spcBef>
                <a:spcPts val="199"/>
              </a:spcBef>
              <a:tabLst>
                <a:tab pos="1260192" algn="l"/>
              </a:tabLst>
            </a:pPr>
            <a:r>
              <a:rPr sz="3400" spc="-561" baseline="-4583" dirty="0">
                <a:latin typeface="Meiryo"/>
                <a:cs typeface="Meiryo"/>
              </a:rPr>
              <a:t>=</a:t>
            </a:r>
            <a:r>
              <a:rPr sz="3400" spc="-295" baseline="-4583" dirty="0">
                <a:latin typeface="Meiryo"/>
                <a:cs typeface="Meiryo"/>
              </a:rPr>
              <a:t> </a:t>
            </a:r>
            <a:r>
              <a:rPr sz="3400" i="1" spc="-204" baseline="30920" dirty="0">
                <a:latin typeface="Times New Roman"/>
                <a:cs typeface="Times New Roman"/>
              </a:rPr>
              <a:t>b</a:t>
            </a:r>
            <a:r>
              <a:rPr sz="2400" baseline="23552" dirty="0">
                <a:latin typeface="Times New Roman"/>
                <a:cs typeface="Times New Roman"/>
              </a:rPr>
              <a:t>0</a:t>
            </a:r>
            <a:r>
              <a:rPr sz="2400" spc="63" baseline="23552" dirty="0">
                <a:latin typeface="Times New Roman"/>
                <a:cs typeface="Times New Roman"/>
              </a:rPr>
              <a:t> </a:t>
            </a:r>
            <a:r>
              <a:rPr sz="3400" spc="-406" baseline="18332" dirty="0">
                <a:latin typeface="Meiryo"/>
                <a:cs typeface="Meiryo"/>
              </a:rPr>
              <a:t>+</a:t>
            </a:r>
            <a:r>
              <a:rPr sz="3400" i="1" spc="-324" baseline="30920" dirty="0">
                <a:latin typeface="Times New Roman"/>
                <a:cs typeface="Times New Roman"/>
              </a:rPr>
              <a:t>b</a:t>
            </a:r>
            <a:r>
              <a:rPr sz="2400" spc="-2" baseline="23552" dirty="0">
                <a:latin typeface="Times New Roman"/>
                <a:cs typeface="Times New Roman"/>
              </a:rPr>
              <a:t>1</a:t>
            </a:r>
            <a:r>
              <a:rPr sz="3400" i="1" spc="8" baseline="30920" dirty="0">
                <a:latin typeface="Times New Roman"/>
                <a:cs typeface="Times New Roman"/>
              </a:rPr>
              <a:t>z	</a:t>
            </a:r>
            <a:r>
              <a:rPr sz="3400" spc="-531" baseline="18332" dirty="0" smtClean="0">
                <a:latin typeface="Meiryo"/>
                <a:cs typeface="Meiryo"/>
              </a:rPr>
              <a:t>+</a:t>
            </a:r>
            <a:r>
              <a:rPr lang="en-US" sz="2400" spc="927" baseline="30920" dirty="0" smtClean="0">
                <a:latin typeface="Arial"/>
                <a:cs typeface="Arial"/>
              </a:rPr>
              <a:t>...</a:t>
            </a:r>
            <a:r>
              <a:rPr sz="3400" spc="-406" baseline="18332" dirty="0" smtClean="0">
                <a:latin typeface="Meiryo"/>
                <a:cs typeface="Meiryo"/>
              </a:rPr>
              <a:t>+</a:t>
            </a:r>
            <a:r>
              <a:rPr sz="3400" i="1" spc="-168" baseline="30920" dirty="0">
                <a:latin typeface="Times New Roman"/>
                <a:cs typeface="Times New Roman"/>
              </a:rPr>
              <a:t>b</a:t>
            </a:r>
            <a:r>
              <a:rPr sz="2400" i="1" spc="73" baseline="23552" dirty="0">
                <a:latin typeface="Times New Roman"/>
                <a:cs typeface="Times New Roman"/>
              </a:rPr>
              <a:t>m</a:t>
            </a:r>
            <a:r>
              <a:rPr sz="3400" i="1" spc="8" baseline="30920" dirty="0">
                <a:latin typeface="Times New Roman"/>
                <a:cs typeface="Times New Roman"/>
              </a:rPr>
              <a:t>z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303" y="2510509"/>
            <a:ext cx="1387803" cy="728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874"/>
              </a:lnSpc>
              <a:spcBef>
                <a:spcPts val="193"/>
              </a:spcBef>
            </a:pPr>
            <a:r>
              <a:rPr sz="3400" i="1" spc="-154" baseline="-7730" dirty="0">
                <a:latin typeface="Times New Roman"/>
                <a:cs typeface="Times New Roman"/>
              </a:rPr>
              <a:t>D</a:t>
            </a:r>
            <a:r>
              <a:rPr sz="3400" spc="44" baseline="-7730" dirty="0">
                <a:latin typeface="Times New Roman"/>
                <a:cs typeface="Times New Roman"/>
              </a:rPr>
              <a:t>(</a:t>
            </a:r>
            <a:r>
              <a:rPr sz="3400" i="1" spc="-19" baseline="-7730" dirty="0">
                <a:latin typeface="Times New Roman"/>
                <a:cs typeface="Times New Roman"/>
              </a:rPr>
              <a:t>z</a:t>
            </a:r>
            <a:r>
              <a:rPr sz="3400" baseline="-7730" dirty="0">
                <a:latin typeface="Times New Roman"/>
                <a:cs typeface="Times New Roman"/>
              </a:rPr>
              <a:t>)</a:t>
            </a:r>
            <a:r>
              <a:rPr sz="3400" spc="-129" baseline="-7730" dirty="0">
                <a:latin typeface="Times New Roman"/>
                <a:cs typeface="Times New Roman"/>
              </a:rPr>
              <a:t> </a:t>
            </a:r>
            <a:r>
              <a:rPr sz="3400" spc="-561" baseline="-4583" dirty="0">
                <a:latin typeface="Meiryo"/>
                <a:cs typeface="Meiryo"/>
              </a:rPr>
              <a:t>=</a:t>
            </a:r>
            <a:r>
              <a:rPr sz="3400" spc="-420" baseline="-4583" dirty="0">
                <a:latin typeface="Meiryo"/>
                <a:cs typeface="Meiryo"/>
              </a:rPr>
              <a:t> </a:t>
            </a:r>
            <a:r>
              <a:rPr sz="3400" i="1" u="heavy" spc="71" baseline="29632" dirty="0">
                <a:latin typeface="Times New Roman"/>
                <a:cs typeface="Times New Roman"/>
              </a:rPr>
              <a:t>U</a:t>
            </a:r>
            <a:r>
              <a:rPr sz="3400" u="heavy" spc="52" baseline="29632" dirty="0">
                <a:latin typeface="Times New Roman"/>
                <a:cs typeface="Times New Roman"/>
              </a:rPr>
              <a:t>(</a:t>
            </a:r>
            <a:r>
              <a:rPr sz="3400" i="1" u="heavy" spc="-6" baseline="29632" dirty="0">
                <a:latin typeface="Times New Roman"/>
                <a:cs typeface="Times New Roman"/>
              </a:rPr>
              <a:t>z</a:t>
            </a:r>
            <a:r>
              <a:rPr sz="3400" u="heavy" spc="7" baseline="29632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803304" marR="36147">
              <a:lnSpc>
                <a:spcPts val="1809"/>
              </a:lnSpc>
            </a:pPr>
            <a:r>
              <a:rPr sz="3400" i="1" spc="-46" baseline="3865" dirty="0">
                <a:latin typeface="Times New Roman"/>
                <a:cs typeface="Times New Roman"/>
              </a:rPr>
              <a:t>E</a:t>
            </a:r>
            <a:r>
              <a:rPr sz="3400" spc="52" baseline="3865" dirty="0">
                <a:latin typeface="Times New Roman"/>
                <a:cs typeface="Times New Roman"/>
              </a:rPr>
              <a:t>(</a:t>
            </a:r>
            <a:r>
              <a:rPr sz="3400" i="1" spc="-11" baseline="3865" dirty="0">
                <a:latin typeface="Times New Roman"/>
                <a:cs typeface="Times New Roman"/>
              </a:rPr>
              <a:t>z</a:t>
            </a:r>
            <a:r>
              <a:rPr sz="3400" spc="7" baseline="386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7983" y="2888280"/>
            <a:ext cx="257972" cy="23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24"/>
              </a:lnSpc>
              <a:spcBef>
                <a:spcPts val="91"/>
              </a:spcBef>
            </a:pPr>
            <a:r>
              <a:rPr sz="2400" spc="-615" baseline="1074" dirty="0">
                <a:latin typeface="Meiryo"/>
                <a:cs typeface="Meiryo"/>
              </a:rPr>
              <a:t>−</a:t>
            </a:r>
            <a:r>
              <a:rPr sz="2400" spc="-7" baseline="181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7442" y="2888280"/>
            <a:ext cx="277787" cy="23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24"/>
              </a:lnSpc>
              <a:spcBef>
                <a:spcPts val="91"/>
              </a:spcBef>
            </a:pPr>
            <a:r>
              <a:rPr sz="2400" spc="-460" baseline="1074" dirty="0">
                <a:latin typeface="Meiryo"/>
                <a:cs typeface="Meiryo"/>
              </a:rPr>
              <a:t>−</a:t>
            </a:r>
            <a:r>
              <a:rPr sz="2400" i="1" spc="-7" baseline="181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2551" y="2947404"/>
            <a:ext cx="2557641" cy="375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62"/>
              </a:lnSpc>
              <a:spcBef>
                <a:spcPts val="147"/>
              </a:spcBef>
              <a:tabLst>
                <a:tab pos="916503" algn="l"/>
              </a:tabLst>
            </a:pPr>
            <a:r>
              <a:rPr sz="3400" spc="31" baseline="10306" dirty="0">
                <a:latin typeface="Times New Roman"/>
                <a:cs typeface="Times New Roman"/>
              </a:rPr>
              <a:t>1</a:t>
            </a:r>
            <a:r>
              <a:rPr sz="3400" spc="-561" baseline="6110" dirty="0">
                <a:latin typeface="Meiryo"/>
                <a:cs typeface="Meiryo"/>
              </a:rPr>
              <a:t>+</a:t>
            </a:r>
            <a:r>
              <a:rPr sz="3400" spc="-551" baseline="6110" dirty="0">
                <a:latin typeface="Meiryo"/>
                <a:cs typeface="Meiryo"/>
              </a:rPr>
              <a:t> </a:t>
            </a:r>
            <a:r>
              <a:rPr sz="3400" i="1" spc="-240" baseline="10306" dirty="0">
                <a:latin typeface="Times New Roman"/>
                <a:cs typeface="Times New Roman"/>
              </a:rPr>
              <a:t>a</a:t>
            </a:r>
            <a:r>
              <a:rPr sz="2400" spc="4" baseline="-7246" dirty="0">
                <a:latin typeface="Times New Roman"/>
                <a:cs typeface="Times New Roman"/>
              </a:rPr>
              <a:t>1</a:t>
            </a:r>
            <a:r>
              <a:rPr sz="3400" i="1" baseline="10306" dirty="0">
                <a:latin typeface="Times New Roman"/>
                <a:cs typeface="Times New Roman"/>
              </a:rPr>
              <a:t>z</a:t>
            </a:r>
            <a:r>
              <a:rPr sz="3400" i="1" spc="-551" baseline="10306" dirty="0">
                <a:latin typeface="Times New Roman"/>
                <a:cs typeface="Times New Roman"/>
              </a:rPr>
              <a:t> </a:t>
            </a:r>
            <a:r>
              <a:rPr sz="3400" i="1" baseline="10306" dirty="0">
                <a:latin typeface="Times New Roman"/>
                <a:cs typeface="Times New Roman"/>
              </a:rPr>
              <a:t>	</a:t>
            </a:r>
            <a:r>
              <a:rPr sz="3400" spc="-526" baseline="6110" dirty="0" smtClean="0">
                <a:latin typeface="Meiryo"/>
                <a:cs typeface="Meiryo"/>
              </a:rPr>
              <a:t>+</a:t>
            </a:r>
            <a:r>
              <a:rPr lang="en-US" altLang="zh-CN" sz="1100" spc="927" baseline="30920" dirty="0" smtClean="0">
                <a:latin typeface="Arial"/>
                <a:cs typeface="Arial"/>
              </a:rPr>
              <a:t>.</a:t>
            </a:r>
            <a:r>
              <a:rPr lang="en-US" altLang="zh-CN" sz="1400" b="1" spc="927" baseline="30920" dirty="0" smtClean="0">
                <a:latin typeface="Arial"/>
                <a:cs typeface="Arial"/>
              </a:rPr>
              <a:t>..</a:t>
            </a:r>
            <a:r>
              <a:rPr sz="3400" spc="-561" baseline="6110" dirty="0" smtClean="0">
                <a:latin typeface="Meiryo"/>
                <a:cs typeface="Meiryo"/>
              </a:rPr>
              <a:t>+</a:t>
            </a:r>
            <a:r>
              <a:rPr sz="3400" spc="-551" baseline="6110" dirty="0" smtClean="0">
                <a:latin typeface="Meiryo"/>
                <a:cs typeface="Meiryo"/>
              </a:rPr>
              <a:t> </a:t>
            </a:r>
            <a:r>
              <a:rPr sz="3400" i="1" spc="-78" baseline="10306" dirty="0">
                <a:latin typeface="Times New Roman"/>
                <a:cs typeface="Times New Roman"/>
              </a:rPr>
              <a:t>a</a:t>
            </a:r>
            <a:r>
              <a:rPr sz="2400" i="1" spc="-7" baseline="-7246" dirty="0">
                <a:latin typeface="Times New Roman"/>
                <a:cs typeface="Times New Roman"/>
              </a:rPr>
              <a:t>n</a:t>
            </a:r>
            <a:r>
              <a:rPr sz="2400" i="1" spc="-260" baseline="-7246" dirty="0">
                <a:latin typeface="Times New Roman"/>
                <a:cs typeface="Times New Roman"/>
              </a:rPr>
              <a:t> </a:t>
            </a:r>
            <a:r>
              <a:rPr sz="3400" i="1" spc="8" baseline="10306" dirty="0">
                <a:latin typeface="Times New Roman"/>
                <a:cs typeface="Times New Roman"/>
              </a:rPr>
              <a:t>z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694" y="3532558"/>
            <a:ext cx="8362087" cy="2975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50" dirty="0" err="1" smtClean="0">
                <a:latin typeface=""/>
                <a:cs typeface=""/>
              </a:rPr>
              <a:t>需要将</a:t>
            </a:r>
            <a:r>
              <a:rPr sz="2800" b="1" i="1" dirty="0" err="1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4" dirty="0">
                <a:latin typeface="Times New Roman"/>
                <a:cs typeface="Times New Roman"/>
              </a:rPr>
              <a:t>)</a:t>
            </a:r>
            <a:r>
              <a:rPr sz="2800" spc="44" dirty="0" err="1">
                <a:latin typeface=""/>
                <a:cs typeface=""/>
              </a:rPr>
              <a:t>表示成差分方程的形式，编制程序</a:t>
            </a:r>
            <a:r>
              <a:rPr sz="2800" spc="44" dirty="0" err="1" smtClean="0">
                <a:latin typeface=""/>
                <a:cs typeface=""/>
              </a:rPr>
              <a:t>，</a:t>
            </a:r>
            <a:r>
              <a:rPr sz="2800" spc="9" dirty="0" err="1" smtClean="0">
                <a:latin typeface=""/>
                <a:cs typeface=""/>
              </a:rPr>
              <a:t>实现数字调节规律</a:t>
            </a:r>
            <a:endParaRPr sz="2800" dirty="0">
              <a:latin typeface="楷体"/>
              <a:cs typeface="楷体"/>
            </a:endParaRPr>
          </a:p>
          <a:p>
            <a:pPr marL="318237" marR="56426">
              <a:lnSpc>
                <a:spcPts val="2768"/>
              </a:lnSpc>
              <a:spcBef>
                <a:spcPts val="581"/>
              </a:spcBef>
            </a:pPr>
            <a:r>
              <a:rPr sz="2400" b="1" i="1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 = (-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spc="4" baseline="-25364" dirty="0">
                <a:latin typeface="Times New Roman"/>
                <a:cs typeface="Times New Roman"/>
              </a:rPr>
              <a:t>1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baseline="25364" dirty="0">
                <a:latin typeface="Times New Roman"/>
                <a:cs typeface="Times New Roman"/>
              </a:rPr>
              <a:t>-</a:t>
            </a:r>
            <a:r>
              <a:rPr sz="2400" b="1" spc="4" baseline="25364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spc="4" baseline="-25364" dirty="0">
                <a:latin typeface="Times New Roman"/>
                <a:cs typeface="Times New Roman"/>
              </a:rPr>
              <a:t>2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baseline="25364" dirty="0">
                <a:latin typeface="Times New Roman"/>
                <a:cs typeface="Times New Roman"/>
              </a:rPr>
              <a:t>-</a:t>
            </a:r>
            <a:r>
              <a:rPr sz="2400" spc="14" baseline="19776" dirty="0">
                <a:latin typeface=""/>
                <a:cs typeface=""/>
              </a:rPr>
              <a:t>２</a:t>
            </a:r>
            <a:r>
              <a:rPr sz="2400" b="1" dirty="0">
                <a:latin typeface="Times New Roman"/>
                <a:cs typeface="Times New Roman"/>
              </a:rPr>
              <a:t>-…-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i="1" spc="-4" baseline="-25364" dirty="0">
                <a:latin typeface="Times New Roman"/>
                <a:cs typeface="Times New Roman"/>
              </a:rPr>
              <a:t>n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baseline="25364" dirty="0">
                <a:latin typeface="Times New Roman"/>
                <a:cs typeface="Times New Roman"/>
              </a:rPr>
              <a:t>-</a:t>
            </a:r>
            <a:r>
              <a:rPr sz="2400" b="1" i="1" baseline="25364" dirty="0">
                <a:latin typeface="Times New Roman"/>
                <a:cs typeface="Times New Roman"/>
              </a:rPr>
              <a:t>n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b="1" i="1" dirty="0">
                <a:latin typeface="Times New Roman"/>
                <a:cs typeface="Times New Roman"/>
              </a:rPr>
              <a:t>U</a:t>
            </a:r>
            <a:r>
              <a:rPr sz="2400" b="1" spc="4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)+(</a:t>
            </a: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spc="-4" baseline="-25364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i="1" spc="-4" dirty="0">
                <a:latin typeface="Times New Roman"/>
                <a:cs typeface="Times New Roman"/>
              </a:rPr>
              <a:t>b</a:t>
            </a:r>
            <a:r>
              <a:rPr sz="2400" b="1" spc="4" baseline="-25364" dirty="0">
                <a:latin typeface="Times New Roman"/>
                <a:cs typeface="Times New Roman"/>
              </a:rPr>
              <a:t>1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baseline="25364" dirty="0">
                <a:latin typeface="Times New Roman"/>
                <a:cs typeface="Times New Roman"/>
              </a:rPr>
              <a:t>-</a:t>
            </a:r>
            <a:r>
              <a:rPr sz="2400" b="1" spc="4" baseline="25364" dirty="0">
                <a:latin typeface="Times New Roman"/>
                <a:cs typeface="Times New Roman"/>
              </a:rPr>
              <a:t>1</a:t>
            </a:r>
            <a:r>
              <a:rPr sz="2400" b="1" spc="-4" dirty="0">
                <a:latin typeface="Times New Roman"/>
                <a:cs typeface="Times New Roman"/>
              </a:rPr>
              <a:t>+…+</a:t>
            </a: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baseline="-25364" dirty="0">
                <a:latin typeface="Times New Roman"/>
                <a:cs typeface="Times New Roman"/>
              </a:rPr>
              <a:t>m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spc="4" baseline="25364" dirty="0">
                <a:latin typeface="Times New Roman"/>
                <a:cs typeface="Times New Roman"/>
              </a:rPr>
              <a:t>-m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i="1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"/>
                <a:cs typeface=""/>
              </a:rPr>
              <a:t>）</a:t>
            </a:r>
            <a:endParaRPr sz="2400" dirty="0">
              <a:latin typeface="楷体"/>
              <a:cs typeface="楷体"/>
            </a:endParaRPr>
          </a:p>
          <a:p>
            <a:pPr marL="13194" marR="56426">
              <a:lnSpc>
                <a:spcPts val="3177"/>
              </a:lnSpc>
              <a:spcBef>
                <a:spcPts val="158"/>
              </a:spcBef>
            </a:pPr>
            <a:r>
              <a:rPr lang="en-US" sz="3600" spc="1505" baseline="-2687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</a:p>
          <a:p>
            <a:pPr marL="13194" marR="56426">
              <a:lnSpc>
                <a:spcPts val="3177"/>
              </a:lnSpc>
              <a:spcBef>
                <a:spcPts val="158"/>
              </a:spcBef>
            </a:pPr>
            <a:r>
              <a:rPr sz="3600" spc="-19" baseline="-2687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4000" spc="9" baseline="-2825" dirty="0" err="1" smtClean="0">
                <a:latin typeface=""/>
                <a:cs typeface=""/>
              </a:rPr>
              <a:t>上式用时域表示为</a:t>
            </a:r>
            <a:endParaRPr sz="2800" dirty="0">
              <a:latin typeface="楷体"/>
              <a:cs typeface="楷体"/>
            </a:endParaRPr>
          </a:p>
          <a:p>
            <a:pPr marL="624196" marR="56426">
              <a:lnSpc>
                <a:spcPts val="2557"/>
              </a:lnSpc>
              <a:spcBef>
                <a:spcPts val="863"/>
              </a:spcBef>
            </a:pPr>
            <a:r>
              <a:rPr sz="2400" b="1" i="1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) = -</a:t>
            </a:r>
            <a:r>
              <a:rPr sz="2400" b="1" i="1" spc="-4" dirty="0">
                <a:latin typeface="Times New Roman"/>
                <a:cs typeface="Times New Roman"/>
              </a:rPr>
              <a:t>a</a:t>
            </a:r>
            <a:r>
              <a:rPr sz="2400" b="1" spc="4" baseline="-25364" dirty="0">
                <a:latin typeface="Times New Roman"/>
                <a:cs typeface="Times New Roman"/>
              </a:rPr>
              <a:t>1</a:t>
            </a:r>
            <a:r>
              <a:rPr sz="2400" b="1" i="1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4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-1) - </a:t>
            </a:r>
            <a:r>
              <a:rPr sz="2400" b="1" i="1" spc="4" dirty="0">
                <a:latin typeface="Times New Roman"/>
                <a:cs typeface="Times New Roman"/>
              </a:rPr>
              <a:t>a</a:t>
            </a:r>
            <a:r>
              <a:rPr sz="2400" b="1" spc="4" baseline="-25364" dirty="0">
                <a:latin typeface="Times New Roman"/>
                <a:cs typeface="Times New Roman"/>
              </a:rPr>
              <a:t>2</a:t>
            </a:r>
            <a:r>
              <a:rPr sz="2400" b="1" i="1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-2) -… -</a:t>
            </a:r>
            <a:r>
              <a:rPr sz="2400" b="1" spc="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spc="-4" baseline="-25364" dirty="0">
                <a:latin typeface="Times New Roman"/>
                <a:cs typeface="Times New Roman"/>
              </a:rPr>
              <a:t>n</a:t>
            </a:r>
            <a:r>
              <a:rPr sz="2400" b="1" i="1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4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i="1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464020" marR="56426">
              <a:lnSpc>
                <a:spcPts val="2557"/>
              </a:lnSpc>
              <a:spcBef>
                <a:spcPts val="1153"/>
              </a:spcBef>
            </a:pP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i="1" spc="-9" dirty="0">
                <a:latin typeface="Times New Roman"/>
                <a:cs typeface="Times New Roman"/>
              </a:rPr>
              <a:t>b</a:t>
            </a:r>
            <a:r>
              <a:rPr sz="2400" b="1" spc="4" baseline="-25364" dirty="0">
                <a:latin typeface="Times New Roman"/>
                <a:cs typeface="Times New Roman"/>
              </a:rPr>
              <a:t>0</a:t>
            </a:r>
            <a:r>
              <a:rPr sz="2400" b="1" i="1" dirty="0">
                <a:latin typeface="Times New Roman"/>
                <a:cs typeface="Times New Roman"/>
              </a:rPr>
              <a:t>e</a:t>
            </a:r>
            <a:r>
              <a:rPr sz="2400" b="1" spc="-4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) + </a:t>
            </a:r>
            <a:r>
              <a:rPr sz="2400" b="1" i="1" spc="-4" dirty="0">
                <a:latin typeface="Times New Roman"/>
                <a:cs typeface="Times New Roman"/>
              </a:rPr>
              <a:t>b</a:t>
            </a:r>
            <a:r>
              <a:rPr sz="2400" b="1" spc="-4" baseline="-25364" dirty="0">
                <a:latin typeface="Times New Roman"/>
                <a:cs typeface="Times New Roman"/>
              </a:rPr>
              <a:t>1</a:t>
            </a:r>
            <a:r>
              <a:rPr sz="2400" b="1" i="1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-1) +…+ </a:t>
            </a: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baseline="-25364" dirty="0">
                <a:latin typeface="Times New Roman"/>
                <a:cs typeface="Times New Roman"/>
              </a:rPr>
              <a:t>m</a:t>
            </a:r>
            <a:r>
              <a:rPr sz="2400" b="1" i="1" spc="-4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i="1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))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2086" y="2729196"/>
            <a:ext cx="235045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7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9342" y="938817"/>
            <a:ext cx="1735455" cy="47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09"/>
              </a:lnSpc>
              <a:spcBef>
                <a:spcPts val="185"/>
              </a:spcBef>
            </a:pPr>
            <a:r>
              <a:rPr sz="3400" spc="9" dirty="0" smtClean="0">
                <a:latin typeface=""/>
                <a:cs typeface=""/>
              </a:rPr>
              <a:t>5</a:t>
            </a:r>
            <a:r>
              <a:rPr sz="3400" spc="9" dirty="0">
                <a:latin typeface=""/>
                <a:cs typeface=""/>
              </a:rPr>
              <a:t>.校验</a:t>
            </a:r>
            <a:endParaRPr sz="34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667" y="1910401"/>
            <a:ext cx="8212789" cy="2166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64" marR="24597" indent="-457200">
              <a:lnSpc>
                <a:spcPts val="3122"/>
              </a:lnSpc>
              <a:spcBef>
                <a:spcPts val="155"/>
              </a:spcBef>
              <a:buFont typeface="Wingdings" pitchFamily="2" charset="2"/>
              <a:buChar char="ü"/>
            </a:pPr>
            <a:r>
              <a:rPr sz="2800" spc="50" dirty="0" err="1" smtClean="0">
                <a:latin typeface=""/>
                <a:cs typeface=""/>
              </a:rPr>
              <a:t>控制器</a:t>
            </a:r>
            <a:r>
              <a:rPr sz="2800" b="1" i="1" dirty="0" err="1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4" dirty="0">
                <a:latin typeface="Times New Roman"/>
                <a:cs typeface="Times New Roman"/>
              </a:rPr>
              <a:t>)</a:t>
            </a:r>
            <a:r>
              <a:rPr sz="2800" spc="44" dirty="0" err="1">
                <a:latin typeface=""/>
                <a:cs typeface=""/>
              </a:rPr>
              <a:t>设计完并求出控制算法后，</a:t>
            </a:r>
            <a:r>
              <a:rPr sz="2800" spc="44" dirty="0" err="1" smtClean="0">
                <a:latin typeface=""/>
                <a:cs typeface=""/>
              </a:rPr>
              <a:t>须检验其闭</a:t>
            </a:r>
            <a:r>
              <a:rPr sz="2800" spc="9" dirty="0" err="1" smtClean="0">
                <a:latin typeface=""/>
                <a:cs typeface=""/>
              </a:rPr>
              <a:t>环特性是否符合设计要求</a:t>
            </a:r>
            <a:endParaRPr sz="2800" dirty="0">
              <a:latin typeface="楷体"/>
              <a:cs typeface="楷体"/>
            </a:endParaRPr>
          </a:p>
          <a:p>
            <a:pPr marL="469929" indent="-457200">
              <a:lnSpc>
                <a:spcPct val="130952"/>
              </a:lnSpc>
              <a:spcBef>
                <a:spcPts val="1453"/>
              </a:spcBef>
              <a:buFont typeface="Wingdings" pitchFamily="2" charset="2"/>
              <a:buChar char="ü"/>
            </a:pPr>
            <a:r>
              <a:rPr sz="2800" spc="159" dirty="0" err="1" smtClean="0">
                <a:latin typeface=""/>
                <a:cs typeface=""/>
              </a:rPr>
              <a:t>这一步可由控制系统</a:t>
            </a:r>
            <a:r>
              <a:rPr sz="2800" spc="144" dirty="0" err="1" smtClean="0">
                <a:latin typeface=""/>
                <a:cs typeface=""/>
              </a:rPr>
              <a:t>的</a:t>
            </a:r>
            <a:r>
              <a:rPr sz="2800" spc="159" dirty="0" err="1" smtClean="0">
                <a:latin typeface=""/>
                <a:cs typeface=""/>
              </a:rPr>
              <a:t>数</a:t>
            </a:r>
            <a:r>
              <a:rPr sz="2800" spc="154" dirty="0" err="1" smtClean="0">
                <a:latin typeface=""/>
                <a:cs typeface=""/>
              </a:rPr>
              <a:t>字</a:t>
            </a:r>
            <a:r>
              <a:rPr sz="2800" spc="150" dirty="0" err="1" smtClean="0">
                <a:latin typeface=""/>
                <a:cs typeface=""/>
              </a:rPr>
              <a:t>仿</a:t>
            </a:r>
            <a:r>
              <a:rPr sz="2800" spc="144" dirty="0" err="1" smtClean="0">
                <a:latin typeface=""/>
                <a:cs typeface=""/>
              </a:rPr>
              <a:t>真</a:t>
            </a:r>
            <a:r>
              <a:rPr sz="2800" spc="150" dirty="0" err="1" smtClean="0">
                <a:latin typeface=""/>
                <a:cs typeface=""/>
              </a:rPr>
              <a:t>计</a:t>
            </a:r>
            <a:r>
              <a:rPr sz="2800" spc="144" dirty="0" err="1" smtClean="0">
                <a:latin typeface=""/>
                <a:cs typeface=""/>
              </a:rPr>
              <a:t>算</a:t>
            </a:r>
            <a:r>
              <a:rPr sz="2800" spc="150" dirty="0" err="1" smtClean="0">
                <a:latin typeface=""/>
                <a:cs typeface=""/>
              </a:rPr>
              <a:t>来验</a:t>
            </a:r>
            <a:r>
              <a:rPr sz="2800" spc="150" dirty="0" smtClean="0">
                <a:latin typeface=""/>
                <a:cs typeface=""/>
              </a:rPr>
              <a:t> </a:t>
            </a:r>
            <a:r>
              <a:rPr sz="2800" spc="9" dirty="0">
                <a:latin typeface=""/>
                <a:cs typeface=""/>
              </a:rPr>
              <a:t>证，如果满足设计要求设计结束，否则应修改设计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0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51405" y="1244219"/>
            <a:ext cx="1370084" cy="0"/>
          </a:xfrm>
          <a:custGeom>
            <a:avLst/>
            <a:gdLst/>
            <a:ahLst/>
            <a:cxnLst/>
            <a:rect l="l" t="t" r="r" b="b"/>
            <a:pathLst>
              <a:path w="1366278">
                <a:moveTo>
                  <a:pt x="0" y="0"/>
                </a:moveTo>
                <a:lnTo>
                  <a:pt x="1366278" y="0"/>
                </a:lnTo>
              </a:path>
            </a:pathLst>
          </a:custGeom>
          <a:ln w="164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4525" y="836712"/>
            <a:ext cx="421390" cy="358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76"/>
              </a:lnSpc>
              <a:spcBef>
                <a:spcPts val="138"/>
              </a:spcBef>
            </a:pPr>
            <a:r>
              <a:rPr sz="260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4072" y="1041261"/>
            <a:ext cx="980959" cy="363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67"/>
              </a:lnSpc>
              <a:spcBef>
                <a:spcPts val="143"/>
              </a:spcBef>
            </a:pPr>
            <a:r>
              <a:rPr sz="3900" i="1" spc="114" baseline="1114" dirty="0">
                <a:latin typeface="Times New Roman"/>
                <a:cs typeface="Times New Roman"/>
              </a:rPr>
              <a:t>G</a:t>
            </a:r>
            <a:r>
              <a:rPr sz="3900" spc="109" baseline="1114" dirty="0">
                <a:latin typeface="Times New Roman"/>
                <a:cs typeface="Times New Roman"/>
              </a:rPr>
              <a:t>(</a:t>
            </a:r>
            <a:r>
              <a:rPr sz="3900" i="1" spc="84" baseline="1114" dirty="0">
                <a:latin typeface="Times New Roman"/>
                <a:cs typeface="Times New Roman"/>
              </a:rPr>
              <a:t>s</a:t>
            </a:r>
            <a:r>
              <a:rPr sz="3900" baseline="1114" dirty="0">
                <a:latin typeface="Times New Roman"/>
                <a:cs typeface="Times New Roman"/>
              </a:rPr>
              <a:t>)</a:t>
            </a:r>
            <a:r>
              <a:rPr sz="3900" spc="-44" baseline="1114" dirty="0">
                <a:latin typeface="Times New Roman"/>
                <a:cs typeface="Times New Roman"/>
              </a:rPr>
              <a:t> </a:t>
            </a:r>
            <a:r>
              <a:rPr sz="2600" spc="-670" dirty="0">
                <a:latin typeface="Meiryo"/>
                <a:cs typeface="Meiryo"/>
              </a:rPr>
              <a:t>=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702" y="1067112"/>
            <a:ext cx="5288258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 smtClean="0">
                <a:latin typeface=""/>
                <a:cs typeface=""/>
              </a:rPr>
              <a:t>例</a:t>
            </a:r>
            <a:r>
              <a:rPr sz="2800" b="1" dirty="0" smtClean="0">
                <a:latin typeface="Times New Roman"/>
                <a:cs typeface="Times New Roman"/>
              </a:rPr>
              <a:t>1 </a:t>
            </a:r>
            <a:r>
              <a:rPr sz="2800" spc="9" dirty="0">
                <a:latin typeface=""/>
                <a:cs typeface=""/>
              </a:rPr>
              <a:t>已知被控对象的传递函数为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4378" y="1301654"/>
            <a:ext cx="1419559" cy="363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67"/>
              </a:lnSpc>
              <a:spcBef>
                <a:spcPts val="143"/>
              </a:spcBef>
            </a:pPr>
            <a:r>
              <a:rPr sz="3900" i="1" spc="84" baseline="1114" dirty="0">
                <a:latin typeface="Times New Roman"/>
                <a:cs typeface="Times New Roman"/>
              </a:rPr>
              <a:t>s</a:t>
            </a:r>
            <a:r>
              <a:rPr sz="3900" spc="29" baseline="1114" dirty="0">
                <a:latin typeface="Times New Roman"/>
                <a:cs typeface="Times New Roman"/>
              </a:rPr>
              <a:t>(</a:t>
            </a:r>
            <a:r>
              <a:rPr sz="3900" spc="4" baseline="1114" dirty="0">
                <a:latin typeface="Times New Roman"/>
                <a:cs typeface="Times New Roman"/>
              </a:rPr>
              <a:t>0</a:t>
            </a:r>
            <a:r>
              <a:rPr sz="3900" baseline="1114" dirty="0">
                <a:latin typeface="Times New Roman"/>
                <a:cs typeface="Times New Roman"/>
              </a:rPr>
              <a:t>.</a:t>
            </a:r>
            <a:r>
              <a:rPr sz="3900" spc="39" baseline="1114" dirty="0">
                <a:latin typeface="Times New Roman"/>
                <a:cs typeface="Times New Roman"/>
              </a:rPr>
              <a:t>5</a:t>
            </a:r>
            <a:r>
              <a:rPr sz="3900" i="1" baseline="1114" dirty="0">
                <a:latin typeface="Times New Roman"/>
                <a:cs typeface="Times New Roman"/>
              </a:rPr>
              <a:t>s</a:t>
            </a:r>
            <a:r>
              <a:rPr sz="3900" i="1" spc="-154" baseline="1114" dirty="0">
                <a:latin typeface="Times New Roman"/>
                <a:cs typeface="Times New Roman"/>
              </a:rPr>
              <a:t> </a:t>
            </a:r>
            <a:r>
              <a:rPr sz="2600" spc="-469" dirty="0">
                <a:latin typeface="Meiryo"/>
                <a:cs typeface="Meiryo"/>
              </a:rPr>
              <a:t>+</a:t>
            </a:r>
            <a:r>
              <a:rPr sz="3900" spc="-204" baseline="1114" dirty="0">
                <a:latin typeface="Times New Roman"/>
                <a:cs typeface="Times New Roman"/>
              </a:rPr>
              <a:t>1</a:t>
            </a:r>
            <a:r>
              <a:rPr sz="3900" baseline="1114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693" y="1795471"/>
            <a:ext cx="8273660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试设计数字控制器</a:t>
            </a:r>
            <a:r>
              <a:rPr sz="2800" b="1" dirty="0">
                <a:latin typeface="Times New Roman"/>
                <a:cs typeface="Times New Roman"/>
              </a:rPr>
              <a:t>D(z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，使闭环系统性能指标满足：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197" y="3004109"/>
            <a:ext cx="418700" cy="356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06"/>
              </a:lnSpc>
              <a:spcBef>
                <a:spcPts val="135"/>
              </a:spcBef>
            </a:pPr>
            <a:r>
              <a:rPr sz="3900" baseline="-2607" dirty="0">
                <a:latin typeface=""/>
                <a:cs typeface=""/>
              </a:rPr>
              <a:t>⑴</a:t>
            </a:r>
            <a:endParaRPr sz="26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9035" y="3004108"/>
            <a:ext cx="4185093" cy="1793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08"/>
              </a:lnSpc>
              <a:spcBef>
                <a:spcPts val="170"/>
              </a:spcBef>
            </a:pPr>
            <a:r>
              <a:rPr sz="3900" spc="19" baseline="6954" dirty="0">
                <a:latin typeface=""/>
                <a:cs typeface=""/>
              </a:rPr>
              <a:t>静</a:t>
            </a:r>
            <a:r>
              <a:rPr sz="3900" spc="14" baseline="6954" dirty="0">
                <a:latin typeface=""/>
                <a:cs typeface=""/>
              </a:rPr>
              <a:t>态速度误差系</a:t>
            </a:r>
            <a:r>
              <a:rPr sz="3900" spc="9" baseline="6954" dirty="0">
                <a:latin typeface=""/>
                <a:cs typeface=""/>
              </a:rPr>
              <a:t>数</a:t>
            </a:r>
            <a:r>
              <a:rPr sz="3900" b="1" i="1" spc="9" baseline="8919" dirty="0">
                <a:latin typeface="Times New Roman"/>
                <a:cs typeface="Times New Roman"/>
              </a:rPr>
              <a:t>K</a:t>
            </a:r>
            <a:r>
              <a:rPr sz="2600" b="1" i="1" baseline="-10231" dirty="0">
                <a:latin typeface="Times New Roman"/>
                <a:cs typeface="Times New Roman"/>
              </a:rPr>
              <a:t>V</a:t>
            </a:r>
            <a:r>
              <a:rPr sz="2600" b="1" i="1" spc="-6" baseline="-10231" dirty="0">
                <a:latin typeface="Times New Roman"/>
                <a:cs typeface="Times New Roman"/>
              </a:rPr>
              <a:t> </a:t>
            </a:r>
            <a:r>
              <a:rPr sz="3900" spc="14" baseline="6954" dirty="0">
                <a:latin typeface=""/>
                <a:cs typeface=""/>
              </a:rPr>
              <a:t>≥</a:t>
            </a:r>
            <a:r>
              <a:rPr sz="3900" b="1" spc="4" baseline="8919" dirty="0">
                <a:latin typeface="Times New Roman"/>
                <a:cs typeface="Times New Roman"/>
              </a:rPr>
              <a:t>10</a:t>
            </a:r>
            <a:r>
              <a:rPr sz="3900" b="1" baseline="8919" dirty="0">
                <a:latin typeface="Times New Roman"/>
                <a:cs typeface="Times New Roman"/>
              </a:rPr>
              <a:t>s</a:t>
            </a:r>
            <a:r>
              <a:rPr sz="2600" b="1" baseline="40924" dirty="0">
                <a:latin typeface="Times New Roman"/>
                <a:cs typeface="Times New Roman"/>
              </a:rPr>
              <a:t>-1</a:t>
            </a:r>
            <a:endParaRPr sz="1700" dirty="0">
              <a:latin typeface="Times New Roman"/>
              <a:cs typeface="Times New Roman"/>
            </a:endParaRPr>
          </a:p>
          <a:p>
            <a:pPr marL="12794" marR="62366">
              <a:lnSpc>
                <a:spcPct val="122899"/>
              </a:lnSpc>
              <a:spcBef>
                <a:spcPts val="610"/>
              </a:spcBef>
            </a:pPr>
            <a:r>
              <a:rPr sz="2600" spc="19" dirty="0">
                <a:latin typeface=""/>
                <a:cs typeface=""/>
              </a:rPr>
              <a:t>超</a:t>
            </a:r>
            <a:r>
              <a:rPr sz="2600" spc="14" dirty="0">
                <a:latin typeface=""/>
                <a:cs typeface=""/>
              </a:rPr>
              <a:t>调</a:t>
            </a:r>
            <a:r>
              <a:rPr sz="2600" spc="19" dirty="0">
                <a:latin typeface=""/>
                <a:cs typeface=""/>
              </a:rPr>
              <a:t>量</a:t>
            </a:r>
            <a:r>
              <a:rPr sz="2600" spc="9" dirty="0">
                <a:latin typeface=""/>
                <a:cs typeface=""/>
              </a:rPr>
              <a:t>σ</a:t>
            </a:r>
            <a:r>
              <a:rPr sz="2600" b="1" spc="4" dirty="0">
                <a:latin typeface="Times New Roman"/>
                <a:cs typeface="Times New Roman"/>
              </a:rPr>
              <a:t>%</a:t>
            </a:r>
            <a:r>
              <a:rPr sz="2600" spc="14" dirty="0">
                <a:latin typeface=""/>
                <a:cs typeface=""/>
              </a:rPr>
              <a:t>≤</a:t>
            </a:r>
            <a:r>
              <a:rPr sz="2600" b="1" spc="4" dirty="0">
                <a:latin typeface="Times New Roman"/>
                <a:cs typeface="Times New Roman"/>
              </a:rPr>
              <a:t>25%</a:t>
            </a:r>
            <a:endParaRPr sz="2600" dirty="0">
              <a:latin typeface="Times New Roman"/>
              <a:cs typeface="Times New Roman"/>
            </a:endParaRPr>
          </a:p>
          <a:p>
            <a:pPr marL="12794" marR="62366">
              <a:lnSpc>
                <a:spcPts val="3843"/>
              </a:lnSpc>
              <a:spcBef>
                <a:spcPts val="1282"/>
              </a:spcBef>
            </a:pPr>
            <a:r>
              <a:rPr sz="2600" spc="19" dirty="0">
                <a:latin typeface=""/>
                <a:cs typeface=""/>
              </a:rPr>
              <a:t>调</a:t>
            </a:r>
            <a:r>
              <a:rPr sz="2600" spc="14" dirty="0">
                <a:latin typeface=""/>
                <a:cs typeface=""/>
              </a:rPr>
              <a:t>节</a:t>
            </a:r>
            <a:r>
              <a:rPr sz="2600" spc="19" dirty="0">
                <a:latin typeface=""/>
                <a:cs typeface=""/>
              </a:rPr>
              <a:t>时</a:t>
            </a:r>
            <a:r>
              <a:rPr sz="2600" spc="9" dirty="0">
                <a:latin typeface=""/>
                <a:cs typeface=""/>
              </a:rPr>
              <a:t>间</a:t>
            </a:r>
            <a:r>
              <a:rPr sz="2600" b="1" dirty="0">
                <a:latin typeface="Times New Roman"/>
                <a:cs typeface="Times New Roman"/>
              </a:rPr>
              <a:t>t</a:t>
            </a:r>
            <a:r>
              <a:rPr sz="2600" b="1" spc="4" baseline="-23872" dirty="0">
                <a:latin typeface="Times New Roman"/>
                <a:cs typeface="Times New Roman"/>
              </a:rPr>
              <a:t>s</a:t>
            </a:r>
            <a:r>
              <a:rPr sz="2600" spc="14" dirty="0">
                <a:latin typeface=""/>
                <a:cs typeface=""/>
              </a:rPr>
              <a:t>≤</a:t>
            </a:r>
            <a:r>
              <a:rPr sz="2600" b="1" spc="4" dirty="0">
                <a:latin typeface="Times New Roman"/>
                <a:cs typeface="Times New Roman"/>
              </a:rPr>
              <a:t>1s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197" y="3680493"/>
            <a:ext cx="418700" cy="356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06"/>
              </a:lnSpc>
              <a:spcBef>
                <a:spcPts val="135"/>
              </a:spcBef>
            </a:pPr>
            <a:r>
              <a:rPr sz="3900" baseline="-2607" dirty="0">
                <a:latin typeface=""/>
                <a:cs typeface=""/>
              </a:rPr>
              <a:t>⑵</a:t>
            </a:r>
            <a:endParaRPr sz="26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4197" y="4356154"/>
            <a:ext cx="418700" cy="356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06"/>
              </a:lnSpc>
              <a:spcBef>
                <a:spcPts val="135"/>
              </a:spcBef>
            </a:pPr>
            <a:r>
              <a:rPr sz="3900" baseline="-2607" dirty="0">
                <a:latin typeface=""/>
                <a:cs typeface=""/>
              </a:rPr>
              <a:t>⑶</a:t>
            </a:r>
            <a:endParaRPr sz="2600">
              <a:latin typeface="楷体"/>
              <a:cs typeface="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1405" y="1104260"/>
            <a:ext cx="137008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087686" y="4919693"/>
            <a:ext cx="914654" cy="0"/>
          </a:xfrm>
          <a:custGeom>
            <a:avLst/>
            <a:gdLst/>
            <a:ahLst/>
            <a:cxnLst/>
            <a:rect l="l" t="t" r="r" b="b"/>
            <a:pathLst>
              <a:path w="912113">
                <a:moveTo>
                  <a:pt x="0" y="0"/>
                </a:moveTo>
                <a:lnTo>
                  <a:pt x="912113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831" y="746520"/>
            <a:ext cx="916947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08"/>
              </a:lnSpc>
              <a:spcBef>
                <a:spcPts val="165"/>
              </a:spcBef>
            </a:pPr>
            <a:r>
              <a:rPr sz="4800" spc="9" baseline="-2825" dirty="0">
                <a:latin typeface=""/>
                <a:cs typeface=""/>
              </a:rPr>
              <a:t>解：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67" y="1872148"/>
            <a:ext cx="8064368" cy="172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4" marR="70163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第一</a:t>
            </a:r>
            <a:r>
              <a:rPr sz="2800" dirty="0">
                <a:latin typeface=""/>
                <a:cs typeface=""/>
              </a:rPr>
              <a:t>步</a:t>
            </a:r>
            <a:r>
              <a:rPr sz="2800" spc="-696" dirty="0">
                <a:latin typeface=""/>
                <a:cs typeface=""/>
              </a:rPr>
              <a:t> </a:t>
            </a:r>
            <a:r>
              <a:rPr sz="2800" spc="9" dirty="0">
                <a:latin typeface=""/>
                <a:cs typeface=""/>
              </a:rPr>
              <a:t>设计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57" indent="-28">
              <a:lnSpc>
                <a:spcPts val="4380"/>
              </a:lnSpc>
              <a:spcBef>
                <a:spcPts val="2025"/>
              </a:spcBef>
            </a:pPr>
            <a:r>
              <a:rPr sz="2800" dirty="0">
                <a:latin typeface=""/>
                <a:cs typeface=""/>
              </a:rPr>
              <a:t>⑴</a:t>
            </a:r>
            <a:r>
              <a:rPr sz="2800" spc="-696" dirty="0">
                <a:latin typeface=""/>
                <a:cs typeface=""/>
              </a:rPr>
              <a:t> </a:t>
            </a:r>
            <a:r>
              <a:rPr sz="2800" spc="9" dirty="0">
                <a:latin typeface=""/>
                <a:cs typeface=""/>
              </a:rPr>
              <a:t>采样周期的确定，系统的截止频</a:t>
            </a:r>
            <a:r>
              <a:rPr sz="2800" spc="14" dirty="0">
                <a:latin typeface=""/>
                <a:cs typeface=""/>
              </a:rPr>
              <a:t>率</a:t>
            </a:r>
            <a:r>
              <a:rPr sz="3000" spc="9" dirty="0">
                <a:latin typeface=""/>
                <a:cs typeface=""/>
              </a:rPr>
              <a:t>ω</a:t>
            </a:r>
            <a:r>
              <a:rPr sz="2900" b="1" i="1" spc="-4" baseline="-21359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"/>
                <a:cs typeface=""/>
              </a:rPr>
              <a:t>≈</a:t>
            </a:r>
            <a:r>
              <a:rPr sz="2800" b="1" dirty="0">
                <a:latin typeface="Times New Roman"/>
                <a:cs typeface="Times New Roman"/>
              </a:rPr>
              <a:t>10</a:t>
            </a:r>
            <a:r>
              <a:rPr sz="2800" b="1" spc="-4" dirty="0">
                <a:latin typeface="Times New Roman"/>
                <a:cs typeface="Times New Roman"/>
              </a:rPr>
              <a:t>/</a:t>
            </a:r>
            <a:r>
              <a:rPr sz="2800" b="1" i="1" spc="4" dirty="0">
                <a:latin typeface="Times New Roman"/>
                <a:cs typeface="Times New Roman"/>
              </a:rPr>
              <a:t>s</a:t>
            </a:r>
            <a:r>
              <a:rPr sz="2800" spc="4" dirty="0">
                <a:latin typeface=""/>
                <a:cs typeface=""/>
              </a:rPr>
              <a:t>，此 </a:t>
            </a:r>
            <a:r>
              <a:rPr sz="2800" spc="9" dirty="0">
                <a:latin typeface=""/>
                <a:cs typeface=""/>
              </a:rPr>
              <a:t>处选取</a:t>
            </a:r>
            <a:r>
              <a:rPr sz="2800" b="1" i="1" spc="-4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=0.0</a:t>
            </a:r>
            <a:r>
              <a:rPr sz="2800" b="1" spc="-4" dirty="0">
                <a:latin typeface="Times New Roman"/>
                <a:cs typeface="Times New Roman"/>
              </a:rPr>
              <a:t>5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696" y="3971533"/>
            <a:ext cx="1972128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baseline="-3228" dirty="0">
                <a:latin typeface=""/>
                <a:cs typeface=""/>
              </a:rPr>
              <a:t>⑵</a:t>
            </a:r>
            <a:r>
              <a:rPr sz="4200" spc="-696" baseline="-3228" dirty="0">
                <a:latin typeface=""/>
                <a:cs typeface=""/>
              </a:rPr>
              <a:t> </a:t>
            </a:r>
            <a:r>
              <a:rPr sz="4200" spc="9" baseline="-3228" dirty="0">
                <a:latin typeface=""/>
                <a:cs typeface=""/>
              </a:rPr>
              <a:t>设计结果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422" y="4538203"/>
            <a:ext cx="640403" cy="337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61"/>
              </a:lnSpc>
              <a:spcBef>
                <a:spcPts val="132"/>
              </a:spcBef>
            </a:pPr>
            <a:r>
              <a:rPr sz="3600" i="1" baseline="1207" dirty="0">
                <a:latin typeface="Times New Roman"/>
                <a:cs typeface="Times New Roman"/>
              </a:rPr>
              <a:t>s</a:t>
            </a:r>
            <a:r>
              <a:rPr sz="3600" i="1" spc="-154" baseline="1207" dirty="0">
                <a:latin typeface="Times New Roman"/>
                <a:cs typeface="Times New Roman"/>
              </a:rPr>
              <a:t> </a:t>
            </a:r>
            <a:r>
              <a:rPr sz="2400" spc="-618" dirty="0">
                <a:latin typeface="Meiryo"/>
                <a:cs typeface="Meiryo"/>
              </a:rPr>
              <a:t>+</a:t>
            </a:r>
            <a:r>
              <a:rPr sz="2400" spc="-370" dirty="0">
                <a:latin typeface="Meiryo"/>
                <a:cs typeface="Meiryo"/>
              </a:rPr>
              <a:t> </a:t>
            </a:r>
            <a:r>
              <a:rPr sz="3600" baseline="1207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490" y="4732111"/>
            <a:ext cx="1105206" cy="33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61"/>
              </a:lnSpc>
              <a:spcBef>
                <a:spcPts val="132"/>
              </a:spcBef>
            </a:pPr>
            <a:r>
              <a:rPr sz="3600" spc="19" baseline="1207" dirty="0">
                <a:latin typeface="Times New Roman"/>
                <a:cs typeface="Times New Roman"/>
              </a:rPr>
              <a:t>D</a:t>
            </a:r>
            <a:r>
              <a:rPr sz="3600" spc="100" baseline="1207" dirty="0">
                <a:latin typeface="Times New Roman"/>
                <a:cs typeface="Times New Roman"/>
              </a:rPr>
              <a:t>(</a:t>
            </a:r>
            <a:r>
              <a:rPr sz="3600" i="1" spc="79" baseline="1207" dirty="0">
                <a:latin typeface="Times New Roman"/>
                <a:cs typeface="Times New Roman"/>
              </a:rPr>
              <a:t>s</a:t>
            </a:r>
            <a:r>
              <a:rPr sz="3600" baseline="1207" dirty="0">
                <a:latin typeface="Times New Roman"/>
                <a:cs typeface="Times New Roman"/>
              </a:rPr>
              <a:t>)</a:t>
            </a:r>
            <a:r>
              <a:rPr sz="3600" spc="-54" baseline="1207" dirty="0">
                <a:latin typeface="Times New Roman"/>
                <a:cs typeface="Times New Roman"/>
              </a:rPr>
              <a:t> </a:t>
            </a:r>
            <a:r>
              <a:rPr sz="2400" spc="-618" dirty="0">
                <a:latin typeface="Meiryo"/>
                <a:cs typeface="Meiryo"/>
              </a:rPr>
              <a:t>=</a:t>
            </a:r>
            <a:r>
              <a:rPr sz="2400" spc="-370" dirty="0">
                <a:latin typeface="Meiryo"/>
                <a:cs typeface="Meiryo"/>
              </a:rPr>
              <a:t> </a:t>
            </a:r>
            <a:r>
              <a:rPr sz="3600" baseline="1207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9711" y="4971901"/>
            <a:ext cx="972846" cy="33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61"/>
              </a:lnSpc>
              <a:spcBef>
                <a:spcPts val="132"/>
              </a:spcBef>
            </a:pPr>
            <a:r>
              <a:rPr sz="3600" spc="100" baseline="1207" dirty="0">
                <a:latin typeface="Times New Roman"/>
                <a:cs typeface="Times New Roman"/>
              </a:rPr>
              <a:t>(</a:t>
            </a:r>
            <a:r>
              <a:rPr sz="3600" i="1" baseline="1207" dirty="0">
                <a:latin typeface="Times New Roman"/>
                <a:cs typeface="Times New Roman"/>
              </a:rPr>
              <a:t>s</a:t>
            </a:r>
            <a:r>
              <a:rPr sz="3600" i="1" spc="-150" baseline="1207" dirty="0">
                <a:latin typeface="Times New Roman"/>
                <a:cs typeface="Times New Roman"/>
              </a:rPr>
              <a:t> </a:t>
            </a:r>
            <a:r>
              <a:rPr sz="2400" spc="-433" dirty="0">
                <a:latin typeface="Meiryo"/>
                <a:cs typeface="Meiryo"/>
              </a:rPr>
              <a:t>+</a:t>
            </a:r>
            <a:r>
              <a:rPr sz="3600" spc="-4" baseline="1207" dirty="0">
                <a:latin typeface="Times New Roman"/>
                <a:cs typeface="Times New Roman"/>
              </a:rPr>
              <a:t>1</a:t>
            </a:r>
            <a:r>
              <a:rPr sz="3600" spc="-34" baseline="1207" dirty="0">
                <a:latin typeface="Times New Roman"/>
                <a:cs typeface="Times New Roman"/>
              </a:rPr>
              <a:t>5</a:t>
            </a:r>
            <a:r>
              <a:rPr sz="3600" baseline="1207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7686" y="4779733"/>
            <a:ext cx="91465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3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850808" y="1910090"/>
            <a:ext cx="0" cy="446597"/>
          </a:xfrm>
          <a:custGeom>
            <a:avLst/>
            <a:gdLst/>
            <a:ahLst/>
            <a:cxnLst/>
            <a:rect l="l" t="t" r="r" b="b"/>
            <a:pathLst>
              <a:path h="445770">
                <a:moveTo>
                  <a:pt x="0" y="0"/>
                </a:moveTo>
                <a:lnTo>
                  <a:pt x="0" y="445770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6727" y="2133007"/>
            <a:ext cx="1835422" cy="0"/>
          </a:xfrm>
          <a:custGeom>
            <a:avLst/>
            <a:gdLst/>
            <a:ahLst/>
            <a:cxnLst/>
            <a:rect l="l" t="t" r="r" b="b"/>
            <a:pathLst>
              <a:path w="1830324">
                <a:moveTo>
                  <a:pt x="0" y="0"/>
                </a:moveTo>
                <a:lnTo>
                  <a:pt x="1830324" y="0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4988" y="3833128"/>
            <a:ext cx="915417" cy="0"/>
          </a:xfrm>
          <a:custGeom>
            <a:avLst/>
            <a:gdLst/>
            <a:ahLst/>
            <a:cxnLst/>
            <a:rect l="l" t="t" r="r" b="b"/>
            <a:pathLst>
              <a:path w="912874">
                <a:moveTo>
                  <a:pt x="0" y="0"/>
                </a:moveTo>
                <a:lnTo>
                  <a:pt x="912874" y="0"/>
                </a:lnTo>
              </a:path>
            </a:pathLst>
          </a:custGeom>
          <a:ln w="14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8184" y="3833128"/>
            <a:ext cx="1841533" cy="0"/>
          </a:xfrm>
          <a:custGeom>
            <a:avLst/>
            <a:gdLst/>
            <a:ahLst/>
            <a:cxnLst/>
            <a:rect l="l" t="t" r="r" b="b"/>
            <a:pathLst>
              <a:path w="1836418">
                <a:moveTo>
                  <a:pt x="0" y="0"/>
                </a:moveTo>
                <a:lnTo>
                  <a:pt x="1836418" y="0"/>
                </a:lnTo>
              </a:path>
            </a:pathLst>
          </a:custGeom>
          <a:ln w="14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800" y="5196587"/>
            <a:ext cx="173456" cy="0"/>
          </a:xfrm>
          <a:custGeom>
            <a:avLst/>
            <a:gdLst/>
            <a:ahLst/>
            <a:cxnLst/>
            <a:rect l="l" t="t" r="r" b="b"/>
            <a:pathLst>
              <a:path w="172974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118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6289" y="5196587"/>
            <a:ext cx="436313" cy="0"/>
          </a:xfrm>
          <a:custGeom>
            <a:avLst/>
            <a:gdLst/>
            <a:ahLst/>
            <a:cxnLst/>
            <a:rect l="l" t="t" r="r" b="b"/>
            <a:pathLst>
              <a:path w="435101">
                <a:moveTo>
                  <a:pt x="0" y="0"/>
                </a:moveTo>
                <a:lnTo>
                  <a:pt x="435101" y="0"/>
                </a:lnTo>
              </a:path>
            </a:pathLst>
          </a:custGeom>
          <a:ln w="118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8089" y="5196587"/>
            <a:ext cx="1159937" cy="0"/>
          </a:xfrm>
          <a:custGeom>
            <a:avLst/>
            <a:gdLst/>
            <a:ahLst/>
            <a:cxnLst/>
            <a:rect l="l" t="t" r="r" b="b"/>
            <a:pathLst>
              <a:path w="1156715">
                <a:moveTo>
                  <a:pt x="0" y="0"/>
                </a:moveTo>
                <a:lnTo>
                  <a:pt x="1156715" y="0"/>
                </a:lnTo>
              </a:path>
            </a:pathLst>
          </a:custGeom>
          <a:ln w="118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3110" y="5196587"/>
            <a:ext cx="1382285" cy="0"/>
          </a:xfrm>
          <a:custGeom>
            <a:avLst/>
            <a:gdLst/>
            <a:ahLst/>
            <a:cxnLst/>
            <a:rect l="l" t="t" r="r" b="b"/>
            <a:pathLst>
              <a:path w="1378445">
                <a:moveTo>
                  <a:pt x="0" y="0"/>
                </a:moveTo>
                <a:lnTo>
                  <a:pt x="1378445" y="0"/>
                </a:lnTo>
              </a:path>
            </a:pathLst>
          </a:custGeom>
          <a:ln w="118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36" y="620688"/>
            <a:ext cx="3623396" cy="1024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5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第二</a:t>
            </a:r>
            <a:r>
              <a:rPr sz="2800" dirty="0">
                <a:latin typeface=""/>
                <a:cs typeface=""/>
              </a:rPr>
              <a:t>步</a:t>
            </a:r>
            <a:r>
              <a:rPr sz="2800" spc="-686" dirty="0">
                <a:latin typeface=""/>
                <a:cs typeface="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D(s)</a:t>
            </a:r>
            <a:r>
              <a:rPr sz="2800" spc="9" dirty="0">
                <a:latin typeface=""/>
                <a:cs typeface=""/>
              </a:rPr>
              <a:t>离散为</a:t>
            </a:r>
            <a:r>
              <a:rPr sz="2800" b="1" dirty="0">
                <a:latin typeface="Times New Roman"/>
                <a:cs typeface="Times New Roman"/>
              </a:rPr>
              <a:t>D(z)</a:t>
            </a:r>
            <a:endParaRPr sz="2800">
              <a:latin typeface="Times New Roman"/>
              <a:cs typeface="Times New Roman"/>
            </a:endParaRPr>
          </a:p>
          <a:p>
            <a:pPr marL="12729" marR="56426">
              <a:lnSpc>
                <a:spcPct val="122899"/>
              </a:lnSpc>
              <a:spcBef>
                <a:spcPts val="555"/>
              </a:spcBef>
            </a:pPr>
            <a:r>
              <a:rPr sz="2800" spc="9" dirty="0">
                <a:latin typeface=""/>
                <a:cs typeface=""/>
              </a:rPr>
              <a:t>采用双线性变换法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1560" y="1668609"/>
            <a:ext cx="1913746" cy="407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11"/>
              </a:lnSpc>
              <a:spcBef>
                <a:spcPts val="160"/>
              </a:spcBef>
            </a:pPr>
            <a:r>
              <a:rPr sz="3000" dirty="0">
                <a:latin typeface="Times New Roman"/>
                <a:cs typeface="Times New Roman"/>
              </a:rPr>
              <a:t>6.1</a:t>
            </a:r>
            <a:r>
              <a:rPr sz="3000" spc="-44" dirty="0">
                <a:latin typeface="Times New Roman"/>
                <a:cs typeface="Times New Roman"/>
              </a:rPr>
              <a:t>1</a:t>
            </a:r>
            <a:r>
              <a:rPr sz="3000" i="1" dirty="0">
                <a:latin typeface="Times New Roman"/>
                <a:cs typeface="Times New Roman"/>
              </a:rPr>
              <a:t>z</a:t>
            </a:r>
            <a:r>
              <a:rPr sz="3000" i="1" spc="-39" dirty="0">
                <a:latin typeface="Times New Roman"/>
                <a:cs typeface="Times New Roman"/>
              </a:rPr>
              <a:t> </a:t>
            </a:r>
            <a:r>
              <a:rPr sz="3000" spc="-760" dirty="0">
                <a:latin typeface="Meiryo"/>
                <a:cs typeface="Meiryo"/>
              </a:rPr>
              <a:t>−</a:t>
            </a:r>
            <a:r>
              <a:rPr sz="3000" spc="-501" dirty="0">
                <a:latin typeface="Meiryo"/>
                <a:cs typeface="Meiryo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5.53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6625" y="1906030"/>
            <a:ext cx="1944936" cy="40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11"/>
              </a:lnSpc>
              <a:spcBef>
                <a:spcPts val="160"/>
              </a:spcBef>
            </a:pPr>
            <a:r>
              <a:rPr sz="3000" i="1" spc="79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(</a:t>
            </a:r>
            <a:r>
              <a:rPr sz="3000" spc="-520" dirty="0">
                <a:latin typeface="Times New Roman"/>
                <a:cs typeface="Times New Roman"/>
              </a:rPr>
              <a:t> </a:t>
            </a:r>
            <a:r>
              <a:rPr sz="3000" i="1" spc="139" dirty="0">
                <a:latin typeface="Times New Roman"/>
                <a:cs typeface="Times New Roman"/>
              </a:rPr>
              <a:t>z</a:t>
            </a:r>
            <a:r>
              <a:rPr sz="3000" dirty="0">
                <a:latin typeface="Times New Roman"/>
                <a:cs typeface="Times New Roman"/>
              </a:rPr>
              <a:t>)</a:t>
            </a:r>
            <a:r>
              <a:rPr sz="3000" spc="34" dirty="0">
                <a:latin typeface="Times New Roman"/>
                <a:cs typeface="Times New Roman"/>
              </a:rPr>
              <a:t> </a:t>
            </a:r>
            <a:r>
              <a:rPr sz="3000" spc="-760" dirty="0">
                <a:latin typeface="Meiryo"/>
                <a:cs typeface="Meiryo"/>
              </a:rPr>
              <a:t>=</a:t>
            </a:r>
            <a:r>
              <a:rPr sz="3000" spc="-134" dirty="0">
                <a:latin typeface="Meiryo"/>
                <a:cs typeface="Meiryo"/>
              </a:rPr>
              <a:t> </a:t>
            </a:r>
            <a:r>
              <a:rPr sz="3000" i="1" spc="84" dirty="0">
                <a:latin typeface="Times New Roman"/>
                <a:cs typeface="Times New Roman"/>
              </a:rPr>
              <a:t>D</a:t>
            </a:r>
            <a:r>
              <a:rPr sz="3000" spc="125" dirty="0">
                <a:latin typeface="Times New Roman"/>
                <a:cs typeface="Times New Roman"/>
              </a:rPr>
              <a:t>(</a:t>
            </a:r>
            <a:r>
              <a:rPr sz="3000" i="1" spc="94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1925" y="1906031"/>
            <a:ext cx="301199" cy="40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67"/>
              </a:lnSpc>
              <a:spcBef>
                <a:spcPts val="158"/>
              </a:spcBef>
            </a:pPr>
            <a:r>
              <a:rPr sz="3000" spc="-760" dirty="0">
                <a:latin typeface="Meiryo"/>
                <a:cs typeface="Meiryo"/>
              </a:rPr>
              <a:t>=</a:t>
            </a:r>
            <a:endParaRPr sz="300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9270" y="2040935"/>
            <a:ext cx="711738" cy="246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z="2600" u="sng" spc="-200" baseline="1705" dirty="0">
                <a:latin typeface="Times New Roman"/>
                <a:cs typeface="Times New Roman"/>
              </a:rPr>
              <a:t> </a:t>
            </a:r>
            <a:r>
              <a:rPr sz="2600" u="sng" spc="100" baseline="1705" dirty="0">
                <a:latin typeface="Times New Roman"/>
                <a:cs typeface="Times New Roman"/>
              </a:rPr>
              <a:t>2(</a:t>
            </a:r>
            <a:r>
              <a:rPr sz="2600" u="sng" spc="-320" baseline="1705" dirty="0">
                <a:latin typeface="Times New Roman"/>
                <a:cs typeface="Times New Roman"/>
              </a:rPr>
              <a:t> </a:t>
            </a:r>
            <a:r>
              <a:rPr sz="2600" i="1" u="sng" baseline="1705" dirty="0">
                <a:latin typeface="Times New Roman"/>
                <a:cs typeface="Times New Roman"/>
              </a:rPr>
              <a:t>z</a:t>
            </a:r>
            <a:r>
              <a:rPr sz="2600" i="1" u="sng" spc="-265" baseline="1705" dirty="0">
                <a:latin typeface="Times New Roman"/>
                <a:cs typeface="Times New Roman"/>
              </a:rPr>
              <a:t> </a:t>
            </a:r>
            <a:r>
              <a:rPr sz="2600" u="sng" spc="-523" baseline="1010" dirty="0">
                <a:latin typeface="Meiryo"/>
                <a:cs typeface="Meiryo"/>
              </a:rPr>
              <a:t>−</a:t>
            </a:r>
            <a:r>
              <a:rPr sz="2600" u="sng" spc="-34" baseline="1705" dirty="0">
                <a:latin typeface="Times New Roman"/>
                <a:cs typeface="Times New Roman"/>
              </a:rPr>
              <a:t>1</a:t>
            </a:r>
            <a:r>
              <a:rPr sz="2600" u="sng" baseline="170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2398" y="2182173"/>
            <a:ext cx="964555" cy="422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33179">
              <a:lnSpc>
                <a:spcPts val="1868"/>
              </a:lnSpc>
              <a:spcBef>
                <a:spcPts val="93"/>
              </a:spcBef>
            </a:pPr>
            <a:r>
              <a:rPr sz="1700" i="1" dirty="0">
                <a:latin typeface="Times New Roman"/>
                <a:cs typeface="Times New Roman"/>
              </a:rPr>
              <a:t>s</a:t>
            </a:r>
            <a:r>
              <a:rPr sz="1700" i="1" spc="-295" dirty="0">
                <a:latin typeface="Times New Roman"/>
                <a:cs typeface="Times New Roman"/>
              </a:rPr>
              <a:t> </a:t>
            </a:r>
            <a:r>
              <a:rPr sz="1700" spc="-438" dirty="0">
                <a:latin typeface="Meiryo"/>
                <a:cs typeface="Meiryo"/>
              </a:rPr>
              <a:t>=</a:t>
            </a:r>
            <a:endParaRPr sz="1700">
              <a:latin typeface="Meiryo"/>
              <a:cs typeface="Meiryo"/>
            </a:endParaRPr>
          </a:p>
          <a:p>
            <a:pPr marL="249391">
              <a:lnSpc>
                <a:spcPts val="1453"/>
              </a:lnSpc>
            </a:pPr>
            <a:r>
              <a:rPr sz="2600" i="1" baseline="5115" dirty="0">
                <a:latin typeface="Times New Roman"/>
                <a:cs typeface="Times New Roman"/>
              </a:rPr>
              <a:t>T</a:t>
            </a:r>
            <a:r>
              <a:rPr sz="2600" i="1" spc="-94" baseline="5115" dirty="0">
                <a:latin typeface="Times New Roman"/>
                <a:cs typeface="Times New Roman"/>
              </a:rPr>
              <a:t> </a:t>
            </a:r>
            <a:r>
              <a:rPr sz="2600" baseline="5115" dirty="0">
                <a:latin typeface="Times New Roman"/>
                <a:cs typeface="Times New Roman"/>
              </a:rPr>
              <a:t>(</a:t>
            </a:r>
            <a:r>
              <a:rPr sz="2600" spc="-214" baseline="5115" dirty="0">
                <a:latin typeface="Times New Roman"/>
                <a:cs typeface="Times New Roman"/>
              </a:rPr>
              <a:t> </a:t>
            </a:r>
            <a:r>
              <a:rPr sz="2600" i="1" baseline="5115" dirty="0">
                <a:latin typeface="Times New Roman"/>
                <a:cs typeface="Times New Roman"/>
              </a:rPr>
              <a:t>z</a:t>
            </a:r>
            <a:r>
              <a:rPr sz="2600" i="1" spc="-270" baseline="5115" dirty="0">
                <a:latin typeface="Times New Roman"/>
                <a:cs typeface="Times New Roman"/>
              </a:rPr>
              <a:t> </a:t>
            </a:r>
            <a:r>
              <a:rPr sz="2600" spc="-493" baseline="3032" dirty="0">
                <a:latin typeface="Meiryo"/>
                <a:cs typeface="Meiryo"/>
              </a:rPr>
              <a:t>+</a:t>
            </a:r>
            <a:r>
              <a:rPr sz="2600" spc="-34" baseline="5115" dirty="0">
                <a:latin typeface="Times New Roman"/>
                <a:cs typeface="Times New Roman"/>
              </a:rPr>
              <a:t>1</a:t>
            </a:r>
            <a:r>
              <a:rPr sz="2600" baseline="511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3867" y="2200023"/>
            <a:ext cx="537481" cy="40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11"/>
              </a:lnSpc>
              <a:spcBef>
                <a:spcPts val="160"/>
              </a:spcBef>
            </a:pPr>
            <a:r>
              <a:rPr sz="3000" i="1" dirty="0">
                <a:latin typeface="Times New Roman"/>
                <a:cs typeface="Times New Roman"/>
              </a:rPr>
              <a:t>z</a:t>
            </a:r>
            <a:r>
              <a:rPr sz="3000" i="1" spc="-39" dirty="0">
                <a:latin typeface="Times New Roman"/>
                <a:cs typeface="Times New Roman"/>
              </a:rPr>
              <a:t> </a:t>
            </a:r>
            <a:r>
              <a:rPr sz="3000" spc="-760" dirty="0">
                <a:latin typeface="Meiryo"/>
                <a:cs typeface="Meiryo"/>
              </a:rPr>
              <a:t>−</a:t>
            </a:r>
            <a:endParaRPr sz="3000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5927" y="2206142"/>
            <a:ext cx="754090" cy="40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7"/>
              </a:lnSpc>
              <a:spcBef>
                <a:spcPts val="156"/>
              </a:spcBef>
            </a:pPr>
            <a:r>
              <a:rPr sz="3000" dirty="0">
                <a:latin typeface="Times New Roman"/>
                <a:cs typeface="Times New Roman"/>
              </a:rPr>
              <a:t>0.45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93" y="2869705"/>
            <a:ext cx="4480787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第三</a:t>
            </a:r>
            <a:r>
              <a:rPr sz="4200" baseline="-3228" dirty="0">
                <a:latin typeface=""/>
                <a:cs typeface=""/>
              </a:rPr>
              <a:t>步</a:t>
            </a:r>
            <a:r>
              <a:rPr sz="4200" spc="-696" baseline="-3228" dirty="0">
                <a:latin typeface=""/>
                <a:cs typeface=""/>
              </a:rPr>
              <a:t> </a:t>
            </a:r>
            <a:r>
              <a:rPr sz="4200" spc="9" baseline="-3228" dirty="0">
                <a:latin typeface=""/>
                <a:cs typeface=""/>
              </a:rPr>
              <a:t>检验系统的性能指标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82560" y="3432799"/>
            <a:ext cx="770020" cy="357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16"/>
              </a:lnSpc>
              <a:spcBef>
                <a:spcPts val="140"/>
              </a:spcBef>
            </a:pPr>
            <a:r>
              <a:rPr sz="2300" spc="-574" dirty="0">
                <a:latin typeface="Meiryo"/>
                <a:cs typeface="Meiryo"/>
              </a:rPr>
              <a:t>−</a:t>
            </a:r>
            <a:r>
              <a:rPr sz="2300" spc="-285" dirty="0">
                <a:latin typeface="Meiryo"/>
                <a:cs typeface="Meiryo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e</a:t>
            </a:r>
            <a:r>
              <a:rPr sz="2300" i="1" spc="-410" dirty="0">
                <a:latin typeface="Times New Roman"/>
                <a:cs typeface="Times New Roman"/>
              </a:rPr>
              <a:t> </a:t>
            </a:r>
            <a:r>
              <a:rPr sz="2000" spc="-253" baseline="26735" dirty="0">
                <a:latin typeface="Meiryo"/>
                <a:cs typeface="Meiryo"/>
              </a:rPr>
              <a:t>−</a:t>
            </a:r>
            <a:r>
              <a:rPr sz="2000" i="1" spc="59" baseline="45092" dirty="0">
                <a:latin typeface="Times New Roman"/>
                <a:cs typeface="Times New Roman"/>
              </a:rPr>
              <a:t>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0160" y="3449745"/>
            <a:ext cx="196786" cy="322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1"/>
              </a:lnSpc>
              <a:spcBef>
                <a:spcPts val="126"/>
              </a:spcBef>
            </a:pPr>
            <a:r>
              <a:rPr sz="2300" spc="-1428" dirty="0">
                <a:latin typeface="Meiryo"/>
                <a:cs typeface="Meiryo"/>
              </a:rPr>
              <a:t>⎡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96066" y="3449745"/>
            <a:ext cx="196786" cy="322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1"/>
              </a:lnSpc>
              <a:spcBef>
                <a:spcPts val="126"/>
              </a:spcBef>
            </a:pPr>
            <a:r>
              <a:rPr sz="2300" spc="-1428" dirty="0">
                <a:latin typeface="Meiryo"/>
                <a:cs typeface="Meiryo"/>
              </a:rPr>
              <a:t>⎤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70160" y="3467470"/>
            <a:ext cx="358441" cy="807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512">
              <a:lnSpc>
                <a:spcPts val="2345"/>
              </a:lnSpc>
              <a:spcBef>
                <a:spcPts val="117"/>
              </a:spcBef>
            </a:pPr>
            <a:r>
              <a:rPr sz="3500" spc="11" baseline="-252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L="12729" marR="44606">
              <a:lnSpc>
                <a:spcPts val="2190"/>
              </a:lnSpc>
            </a:pPr>
            <a:r>
              <a:rPr sz="2300" spc="-1428" dirty="0">
                <a:latin typeface="Meiryo"/>
                <a:cs typeface="Meiryo"/>
              </a:rPr>
              <a:t>⎢</a:t>
            </a:r>
            <a:endParaRPr sz="2300">
              <a:latin typeface="Meiryo"/>
              <a:cs typeface="Meiryo"/>
            </a:endParaRPr>
          </a:p>
          <a:p>
            <a:pPr marL="12729" marR="44606">
              <a:lnSpc>
                <a:spcPts val="1834"/>
              </a:lnSpc>
            </a:pPr>
            <a:r>
              <a:rPr sz="3500" spc="-1428" baseline="2241" dirty="0">
                <a:latin typeface="Meiryo"/>
                <a:cs typeface="Meiryo"/>
              </a:rPr>
              <a:t>⎣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0398" y="3467470"/>
            <a:ext cx="632599" cy="322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81"/>
              </a:lnSpc>
              <a:spcBef>
                <a:spcPts val="123"/>
              </a:spcBef>
            </a:pPr>
            <a:r>
              <a:rPr sz="2300" spc="101" dirty="0">
                <a:latin typeface="Times New Roman"/>
                <a:cs typeface="Times New Roman"/>
              </a:rPr>
              <a:t>0</a:t>
            </a:r>
            <a:r>
              <a:rPr sz="2300" spc="50" dirty="0">
                <a:latin typeface="Times New Roman"/>
                <a:cs typeface="Times New Roman"/>
              </a:rPr>
              <a:t>.</a:t>
            </a:r>
            <a:r>
              <a:rPr sz="2300" spc="101" dirty="0">
                <a:latin typeface="Times New Roman"/>
                <a:cs typeface="Times New Roman"/>
              </a:rPr>
              <a:t>0</a:t>
            </a:r>
            <a:r>
              <a:rPr sz="2300" spc="11" dirty="0">
                <a:latin typeface="Times New Roman"/>
                <a:cs typeface="Times New Roman"/>
              </a:rPr>
              <a:t>5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293" y="3618599"/>
            <a:ext cx="1961318" cy="1218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⑴求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800" spc="4" dirty="0">
                <a:latin typeface=""/>
                <a:cs typeface=""/>
              </a:rPr>
              <a:t>（</a:t>
            </a:r>
            <a:r>
              <a:rPr sz="2800" b="1" spc="-4" dirty="0">
                <a:latin typeface="Times New Roman"/>
                <a:cs typeface="Times New Roman"/>
              </a:rPr>
              <a:t>z</a:t>
            </a:r>
            <a:r>
              <a:rPr sz="2800" dirty="0">
                <a:latin typeface=""/>
                <a:cs typeface=""/>
              </a:rPr>
              <a:t>）</a:t>
            </a:r>
            <a:endParaRPr sz="2800">
              <a:latin typeface="楷体"/>
              <a:cs typeface="楷体"/>
            </a:endParaRPr>
          </a:p>
          <a:p>
            <a:pPr marL="12729" marR="56426">
              <a:lnSpc>
                <a:spcPts val="4138"/>
              </a:lnSpc>
              <a:spcBef>
                <a:spcPts val="1397"/>
              </a:spcBef>
            </a:pPr>
            <a:r>
              <a:rPr sz="2800" spc="9" dirty="0">
                <a:latin typeface=""/>
                <a:cs typeface=""/>
              </a:rPr>
              <a:t>⑵检验</a:t>
            </a:r>
            <a:r>
              <a:rPr sz="2800" b="1" spc="-9" dirty="0">
                <a:latin typeface="Times New Roman"/>
                <a:cs typeface="Times New Roman"/>
              </a:rPr>
              <a:t>K</a:t>
            </a:r>
            <a:r>
              <a:rPr sz="2900" b="1" baseline="-21359" dirty="0">
                <a:latin typeface="Times New Roman"/>
                <a:cs typeface="Times New Roman"/>
              </a:rPr>
              <a:t>V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21013" y="3650684"/>
            <a:ext cx="1162651" cy="32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81"/>
              </a:lnSpc>
              <a:spcBef>
                <a:spcPts val="128"/>
              </a:spcBef>
            </a:pPr>
            <a:r>
              <a:rPr sz="3500" i="1" spc="16" baseline="1260" dirty="0">
                <a:latin typeface="Times New Roman"/>
                <a:cs typeface="Times New Roman"/>
              </a:rPr>
              <a:t>G</a:t>
            </a:r>
            <a:r>
              <a:rPr sz="3500" i="1" spc="-330" baseline="1260" dirty="0">
                <a:latin typeface="Times New Roman"/>
                <a:cs typeface="Times New Roman"/>
              </a:rPr>
              <a:t> </a:t>
            </a:r>
            <a:r>
              <a:rPr sz="3500" spc="7" baseline="1260" dirty="0">
                <a:latin typeface="Times New Roman"/>
                <a:cs typeface="Times New Roman"/>
              </a:rPr>
              <a:t>(</a:t>
            </a:r>
            <a:r>
              <a:rPr sz="3500" spc="-326" baseline="1260" dirty="0">
                <a:latin typeface="Times New Roman"/>
                <a:cs typeface="Times New Roman"/>
              </a:rPr>
              <a:t> </a:t>
            </a:r>
            <a:r>
              <a:rPr sz="3500" i="1" spc="8" baseline="1260" dirty="0">
                <a:latin typeface="Times New Roman"/>
                <a:cs typeface="Times New Roman"/>
              </a:rPr>
              <a:t>z</a:t>
            </a:r>
            <a:r>
              <a:rPr sz="3500" i="1" spc="-380" baseline="1260" dirty="0">
                <a:latin typeface="Times New Roman"/>
                <a:cs typeface="Times New Roman"/>
              </a:rPr>
              <a:t> </a:t>
            </a:r>
            <a:r>
              <a:rPr sz="3500" baseline="1260" dirty="0">
                <a:latin typeface="Times New Roman"/>
                <a:cs typeface="Times New Roman"/>
              </a:rPr>
              <a:t>)</a:t>
            </a:r>
            <a:r>
              <a:rPr sz="3500" spc="72" baseline="1260" dirty="0">
                <a:latin typeface="Times New Roman"/>
                <a:cs typeface="Times New Roman"/>
              </a:rPr>
              <a:t> </a:t>
            </a:r>
            <a:r>
              <a:rPr sz="2300" spc="-574" dirty="0">
                <a:latin typeface="Meiryo"/>
                <a:cs typeface="Meiryo"/>
              </a:rPr>
              <a:t>=</a:t>
            </a:r>
            <a:r>
              <a:rPr sz="2300" spc="24" dirty="0">
                <a:latin typeface="Meiryo"/>
                <a:cs typeface="Meiryo"/>
              </a:rPr>
              <a:t> </a:t>
            </a:r>
            <a:r>
              <a:rPr sz="3500" i="1" spc="8" baseline="1260" dirty="0">
                <a:latin typeface="Times New Roman"/>
                <a:cs typeface="Times New Roman"/>
              </a:rPr>
              <a:t>z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02168" y="3636288"/>
            <a:ext cx="1730072" cy="624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82"/>
              </a:lnSpc>
              <a:spcBef>
                <a:spcPts val="153"/>
              </a:spcBef>
            </a:pPr>
            <a:r>
              <a:rPr sz="3500" i="1" spc="16" baseline="11343" dirty="0">
                <a:latin typeface="Times New Roman"/>
                <a:cs typeface="Times New Roman"/>
              </a:rPr>
              <a:t>G</a:t>
            </a:r>
            <a:r>
              <a:rPr sz="3500" i="1" spc="-330" baseline="11343" dirty="0">
                <a:latin typeface="Times New Roman"/>
                <a:cs typeface="Times New Roman"/>
              </a:rPr>
              <a:t> </a:t>
            </a:r>
            <a:r>
              <a:rPr sz="3500" spc="7" baseline="11343" dirty="0">
                <a:latin typeface="Times New Roman"/>
                <a:cs typeface="Times New Roman"/>
              </a:rPr>
              <a:t>(</a:t>
            </a:r>
            <a:r>
              <a:rPr sz="3500" spc="-415" baseline="11343" dirty="0">
                <a:latin typeface="Times New Roman"/>
                <a:cs typeface="Times New Roman"/>
              </a:rPr>
              <a:t> </a:t>
            </a:r>
            <a:r>
              <a:rPr sz="3500" i="1" spc="8" baseline="11343" dirty="0">
                <a:latin typeface="Times New Roman"/>
                <a:cs typeface="Times New Roman"/>
              </a:rPr>
              <a:t>s</a:t>
            </a:r>
            <a:r>
              <a:rPr sz="3500" i="1" spc="-415" baseline="11343" dirty="0">
                <a:latin typeface="Times New Roman"/>
                <a:cs typeface="Times New Roman"/>
              </a:rPr>
              <a:t> </a:t>
            </a:r>
            <a:r>
              <a:rPr sz="3500" spc="7" baseline="11343" dirty="0" smtClean="0">
                <a:latin typeface="Times New Roman"/>
                <a:cs typeface="Times New Roman"/>
              </a:rPr>
              <a:t>)</a:t>
            </a:r>
            <a:r>
              <a:rPr lang="en-US" sz="3500" spc="7" baseline="11343" dirty="0" smtClean="0">
                <a:latin typeface="Times New Roman"/>
                <a:cs typeface="Times New Roman"/>
              </a:rPr>
              <a:t> </a:t>
            </a:r>
            <a:r>
              <a:rPr lang="en-US" altLang="zh-CN" sz="3500" spc="7" baseline="11343" dirty="0" smtClean="0">
                <a:latin typeface="Times New Roman"/>
                <a:cs typeface="Times New Roman"/>
              </a:rPr>
              <a:t>|</a:t>
            </a:r>
            <a:r>
              <a:rPr sz="3500" spc="-485" baseline="-2989" dirty="0" smtClean="0">
                <a:latin typeface="Meiryo"/>
                <a:cs typeface="Meiryo"/>
              </a:rPr>
              <a:t> </a:t>
            </a:r>
            <a:r>
              <a:rPr lang="en-US" altLang="zh-CN" sz="3500" spc="-485" baseline="-2989" dirty="0" smtClean="0">
                <a:latin typeface="Meiryo"/>
                <a:cs typeface="Meiryo"/>
              </a:rPr>
              <a:t>=</a:t>
            </a:r>
            <a:r>
              <a:rPr sz="3500" spc="-353" baseline="-2989" dirty="0" smtClean="0">
                <a:latin typeface="Meiryo"/>
                <a:cs typeface="Meiryo"/>
              </a:rPr>
              <a:t> </a:t>
            </a:r>
            <a:endParaRPr lang="en-US" sz="3500" spc="-353" baseline="-2989" dirty="0" smtClean="0">
              <a:latin typeface="Meiryo"/>
              <a:cs typeface="Meiryo"/>
            </a:endParaRPr>
          </a:p>
          <a:p>
            <a:pPr marL="635819" marR="57185">
              <a:lnSpc>
                <a:spcPts val="1839"/>
              </a:lnSpc>
            </a:pPr>
            <a:r>
              <a:rPr lang="en-US" sz="3500" spc="-1428" baseline="2241" dirty="0" smtClean="0">
                <a:latin typeface="Meiryo"/>
                <a:cs typeface="Meiryo"/>
              </a:rPr>
              <a:t>    </a:t>
            </a:r>
            <a:r>
              <a:rPr sz="3500" spc="-1428" baseline="2241" dirty="0" smtClean="0">
                <a:latin typeface="Meiryo"/>
                <a:cs typeface="Meiryo"/>
              </a:rPr>
              <a:t>⎦</a:t>
            </a:r>
            <a:endParaRPr sz="2300" dirty="0">
              <a:latin typeface="Meiryo"/>
              <a:cs typeface="Meiry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0778" y="3882538"/>
            <a:ext cx="1899781" cy="32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81"/>
              </a:lnSpc>
              <a:spcBef>
                <a:spcPts val="128"/>
              </a:spcBef>
            </a:pPr>
            <a:r>
              <a:rPr sz="3500" spc="7" baseline="1260" dirty="0">
                <a:latin typeface="Times New Roman"/>
                <a:cs typeface="Times New Roman"/>
              </a:rPr>
              <a:t>(</a:t>
            </a:r>
            <a:r>
              <a:rPr sz="3500" spc="-326" baseline="1260" dirty="0">
                <a:latin typeface="Times New Roman"/>
                <a:cs typeface="Times New Roman"/>
              </a:rPr>
              <a:t> </a:t>
            </a:r>
            <a:r>
              <a:rPr sz="3500" i="1" baseline="1260" dirty="0">
                <a:latin typeface="Times New Roman"/>
                <a:cs typeface="Times New Roman"/>
              </a:rPr>
              <a:t>z</a:t>
            </a:r>
            <a:r>
              <a:rPr sz="3500" i="1" spc="18" baseline="1260" dirty="0">
                <a:latin typeface="Times New Roman"/>
                <a:cs typeface="Times New Roman"/>
              </a:rPr>
              <a:t> </a:t>
            </a:r>
            <a:r>
              <a:rPr sz="2300" spc="-574" dirty="0">
                <a:latin typeface="Meiryo"/>
                <a:cs typeface="Meiryo"/>
              </a:rPr>
              <a:t>−</a:t>
            </a:r>
            <a:r>
              <a:rPr sz="2300" spc="-526" dirty="0">
                <a:latin typeface="Meiryo"/>
                <a:cs typeface="Meiryo"/>
              </a:rPr>
              <a:t> </a:t>
            </a:r>
            <a:r>
              <a:rPr sz="3500" spc="-88" baseline="1260" dirty="0">
                <a:latin typeface="Times New Roman"/>
                <a:cs typeface="Times New Roman"/>
              </a:rPr>
              <a:t>1</a:t>
            </a:r>
            <a:r>
              <a:rPr sz="3500" spc="52" baseline="1260" dirty="0">
                <a:latin typeface="Times New Roman"/>
                <a:cs typeface="Times New Roman"/>
              </a:rPr>
              <a:t>)</a:t>
            </a:r>
            <a:r>
              <a:rPr sz="3500" spc="7" baseline="1260" dirty="0">
                <a:latin typeface="Times New Roman"/>
                <a:cs typeface="Times New Roman"/>
              </a:rPr>
              <a:t>(</a:t>
            </a:r>
            <a:r>
              <a:rPr sz="3500" spc="-326" baseline="1260" dirty="0">
                <a:latin typeface="Times New Roman"/>
                <a:cs typeface="Times New Roman"/>
              </a:rPr>
              <a:t> </a:t>
            </a:r>
            <a:r>
              <a:rPr sz="3500" i="1" baseline="1260" dirty="0">
                <a:latin typeface="Times New Roman"/>
                <a:cs typeface="Times New Roman"/>
              </a:rPr>
              <a:t>z</a:t>
            </a:r>
            <a:r>
              <a:rPr sz="3500" i="1" spc="23" baseline="1260" dirty="0">
                <a:latin typeface="Times New Roman"/>
                <a:cs typeface="Times New Roman"/>
              </a:rPr>
              <a:t> </a:t>
            </a:r>
            <a:r>
              <a:rPr sz="2300" spc="-574" dirty="0">
                <a:latin typeface="Meiryo"/>
                <a:cs typeface="Meiryo"/>
              </a:rPr>
              <a:t>−</a:t>
            </a:r>
            <a:r>
              <a:rPr sz="2300" spc="-290" dirty="0">
                <a:latin typeface="Meiryo"/>
                <a:cs typeface="Meiryo"/>
              </a:rPr>
              <a:t> </a:t>
            </a:r>
            <a:r>
              <a:rPr sz="3500" spc="101" baseline="1260" dirty="0">
                <a:latin typeface="Times New Roman"/>
                <a:cs typeface="Times New Roman"/>
              </a:rPr>
              <a:t>0</a:t>
            </a:r>
            <a:r>
              <a:rPr sz="3500" spc="50" baseline="1260" dirty="0">
                <a:latin typeface="Times New Roman"/>
                <a:cs typeface="Times New Roman"/>
              </a:rPr>
              <a:t>.</a:t>
            </a:r>
            <a:r>
              <a:rPr sz="3500" spc="99" baseline="1260" dirty="0">
                <a:latin typeface="Times New Roman"/>
                <a:cs typeface="Times New Roman"/>
              </a:rPr>
              <a:t>9)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9759" y="3887481"/>
            <a:ext cx="198571" cy="322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81"/>
              </a:lnSpc>
              <a:spcBef>
                <a:spcPts val="123"/>
              </a:spcBef>
            </a:pPr>
            <a:r>
              <a:rPr sz="2300" i="1" spc="8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3039" y="4899347"/>
            <a:ext cx="194794" cy="26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1769" y="4899347"/>
            <a:ext cx="194794" cy="26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68558" y="4895502"/>
            <a:ext cx="2534339" cy="42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18"/>
              </a:lnSpc>
              <a:spcBef>
                <a:spcPts val="165"/>
              </a:spcBef>
            </a:pPr>
            <a:r>
              <a:rPr sz="2900" spc="-30" baseline="-6102" dirty="0">
                <a:latin typeface="Times New Roman"/>
                <a:cs typeface="Times New Roman"/>
              </a:rPr>
              <a:t>l</a:t>
            </a:r>
            <a:r>
              <a:rPr sz="2900" spc="4" baseline="-6102" dirty="0">
                <a:latin typeface="Times New Roman"/>
                <a:cs typeface="Times New Roman"/>
              </a:rPr>
              <a:t>i</a:t>
            </a:r>
            <a:r>
              <a:rPr sz="2900" spc="20" baseline="-6102" dirty="0">
                <a:latin typeface="Times New Roman"/>
                <a:cs typeface="Times New Roman"/>
              </a:rPr>
              <a:t>m</a:t>
            </a:r>
            <a:r>
              <a:rPr sz="2900" spc="-161" baseline="-6102" dirty="0">
                <a:latin typeface="Times New Roman"/>
                <a:cs typeface="Times New Roman"/>
              </a:rPr>
              <a:t>(</a:t>
            </a:r>
            <a:r>
              <a:rPr sz="2900" spc="-9" baseline="-6102" dirty="0">
                <a:latin typeface="Times New Roman"/>
                <a:cs typeface="Times New Roman"/>
              </a:rPr>
              <a:t>1</a:t>
            </a:r>
            <a:r>
              <a:rPr sz="2900" spc="-335" baseline="-6102" dirty="0">
                <a:latin typeface="Times New Roman"/>
                <a:cs typeface="Times New Roman"/>
              </a:rPr>
              <a:t> </a:t>
            </a:r>
            <a:r>
              <a:rPr sz="2900" spc="-505" baseline="-3618" dirty="0">
                <a:latin typeface="Meiryo"/>
                <a:cs typeface="Meiryo"/>
              </a:rPr>
              <a:t>−</a:t>
            </a:r>
            <a:r>
              <a:rPr sz="2900" spc="-235" baseline="-3618" dirty="0">
                <a:latin typeface="Meiryo"/>
                <a:cs typeface="Meiryo"/>
              </a:rPr>
              <a:t> </a:t>
            </a:r>
            <a:r>
              <a:rPr sz="2900" i="1" spc="-7" baseline="-6102" dirty="0">
                <a:latin typeface="Times New Roman"/>
                <a:cs typeface="Times New Roman"/>
              </a:rPr>
              <a:t>z</a:t>
            </a:r>
            <a:r>
              <a:rPr sz="2900" i="1" spc="-330" baseline="-6102" dirty="0">
                <a:latin typeface="Times New Roman"/>
                <a:cs typeface="Times New Roman"/>
              </a:rPr>
              <a:t> </a:t>
            </a:r>
            <a:r>
              <a:rPr sz="1700" spc="-297" baseline="20311" dirty="0">
                <a:latin typeface="Meiryo"/>
                <a:cs typeface="Meiryo"/>
              </a:rPr>
              <a:t>−</a:t>
            </a:r>
            <a:r>
              <a:rPr sz="1700" spc="-5" baseline="34258" dirty="0">
                <a:latin typeface="Times New Roman"/>
                <a:cs typeface="Times New Roman"/>
              </a:rPr>
              <a:t>1</a:t>
            </a:r>
            <a:r>
              <a:rPr sz="1700" spc="-144" baseline="34258" dirty="0">
                <a:latin typeface="Times New Roman"/>
                <a:cs typeface="Times New Roman"/>
              </a:rPr>
              <a:t> </a:t>
            </a:r>
            <a:r>
              <a:rPr sz="2900" baseline="-6102" dirty="0">
                <a:latin typeface="Times New Roman"/>
                <a:cs typeface="Times New Roman"/>
              </a:rPr>
              <a:t>)</a:t>
            </a:r>
            <a:r>
              <a:rPr sz="2900" spc="-106" baseline="-6102" dirty="0">
                <a:latin typeface="Times New Roman"/>
                <a:cs typeface="Times New Roman"/>
              </a:rPr>
              <a:t> </a:t>
            </a:r>
            <a:r>
              <a:rPr sz="2900" baseline="30513" dirty="0">
                <a:latin typeface="Times New Roman"/>
                <a:cs typeface="Times New Roman"/>
              </a:rPr>
              <a:t>6.1</a:t>
            </a:r>
            <a:r>
              <a:rPr sz="2900" spc="-29" baseline="30513" dirty="0">
                <a:latin typeface="Times New Roman"/>
                <a:cs typeface="Times New Roman"/>
              </a:rPr>
              <a:t>1</a:t>
            </a:r>
            <a:r>
              <a:rPr sz="2900" i="1" baseline="30513" dirty="0">
                <a:latin typeface="Times New Roman"/>
                <a:cs typeface="Times New Roman"/>
              </a:rPr>
              <a:t>z</a:t>
            </a:r>
            <a:r>
              <a:rPr sz="2900" i="1" spc="-130" baseline="30513" dirty="0">
                <a:latin typeface="Times New Roman"/>
                <a:cs typeface="Times New Roman"/>
              </a:rPr>
              <a:t> </a:t>
            </a:r>
            <a:r>
              <a:rPr sz="2900" spc="-505" baseline="18091" dirty="0">
                <a:latin typeface="Meiryo"/>
                <a:cs typeface="Meiryo"/>
              </a:rPr>
              <a:t>−</a:t>
            </a:r>
            <a:r>
              <a:rPr sz="2900" spc="-380" baseline="18091" dirty="0">
                <a:latin typeface="Meiryo"/>
                <a:cs typeface="Meiryo"/>
              </a:rPr>
              <a:t> </a:t>
            </a:r>
            <a:r>
              <a:rPr sz="2900" baseline="30513" dirty="0">
                <a:latin typeface="Times New Roman"/>
                <a:cs typeface="Times New Roman"/>
              </a:rPr>
              <a:t>5.53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54720" y="4899347"/>
            <a:ext cx="496214" cy="26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sz="1900" dirty="0">
                <a:latin typeface="Times New Roman"/>
                <a:cs typeface="Times New Roman"/>
              </a:rPr>
              <a:t>0.05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4500" y="5022344"/>
            <a:ext cx="2806358" cy="294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0"/>
              </a:lnSpc>
              <a:spcBef>
                <a:spcPts val="115"/>
              </a:spcBef>
              <a:tabLst>
                <a:tab pos="407335" algn="l"/>
              </a:tabLst>
            </a:pPr>
            <a:r>
              <a:rPr sz="1900" spc="-505" dirty="0">
                <a:latin typeface="Meiryo"/>
                <a:cs typeface="Meiryo"/>
              </a:rPr>
              <a:t>=</a:t>
            </a:r>
            <a:r>
              <a:rPr sz="1900" dirty="0">
                <a:latin typeface="Meiryo"/>
                <a:cs typeface="Meiryo"/>
              </a:rPr>
              <a:t>	</a:t>
            </a:r>
            <a:r>
              <a:rPr sz="1900" spc="-25" dirty="0">
                <a:latin typeface="Times New Roman"/>
                <a:cs typeface="Times New Roman"/>
              </a:rPr>
              <a:t>l</a:t>
            </a:r>
            <a:r>
              <a:rPr sz="1900" dirty="0">
                <a:latin typeface="Times New Roman"/>
                <a:cs typeface="Times New Roman"/>
              </a:rPr>
              <a:t>i</a:t>
            </a:r>
            <a:r>
              <a:rPr sz="1900" spc="25" dirty="0">
                <a:latin typeface="Times New Roman"/>
                <a:cs typeface="Times New Roman"/>
              </a:rPr>
              <a:t>m</a:t>
            </a:r>
            <a:r>
              <a:rPr sz="1900" spc="-166" dirty="0">
                <a:latin typeface="Times New Roman"/>
                <a:cs typeface="Times New Roman"/>
              </a:rPr>
              <a:t>(</a:t>
            </a:r>
            <a:r>
              <a:rPr sz="1900" spc="-9" dirty="0">
                <a:latin typeface="Times New Roman"/>
                <a:cs typeface="Times New Roman"/>
              </a:rPr>
              <a:t>1</a:t>
            </a:r>
            <a:r>
              <a:rPr sz="1900" spc="-330" dirty="0">
                <a:latin typeface="Times New Roman"/>
                <a:cs typeface="Times New Roman"/>
              </a:rPr>
              <a:t> </a:t>
            </a:r>
            <a:r>
              <a:rPr sz="1900" spc="-505" dirty="0">
                <a:latin typeface="Meiryo"/>
                <a:cs typeface="Meiryo"/>
              </a:rPr>
              <a:t>−</a:t>
            </a:r>
            <a:r>
              <a:rPr sz="1900" spc="-235" dirty="0">
                <a:latin typeface="Meiryo"/>
                <a:cs typeface="Meiryo"/>
              </a:rPr>
              <a:t> </a:t>
            </a:r>
            <a:r>
              <a:rPr sz="1900" i="1" spc="-7" dirty="0">
                <a:latin typeface="Times New Roman"/>
                <a:cs typeface="Times New Roman"/>
              </a:rPr>
              <a:t>z</a:t>
            </a:r>
            <a:r>
              <a:rPr sz="1900" i="1" spc="-335" dirty="0">
                <a:latin typeface="Times New Roman"/>
                <a:cs typeface="Times New Roman"/>
              </a:rPr>
              <a:t> </a:t>
            </a:r>
            <a:r>
              <a:rPr sz="1700" spc="-297" baseline="26561" dirty="0">
                <a:latin typeface="Meiryo"/>
                <a:cs typeface="Meiryo"/>
              </a:rPr>
              <a:t>−</a:t>
            </a:r>
            <a:r>
              <a:rPr sz="1700" spc="-5" baseline="44799" dirty="0">
                <a:latin typeface="Times New Roman"/>
                <a:cs typeface="Times New Roman"/>
              </a:rPr>
              <a:t>1</a:t>
            </a:r>
            <a:r>
              <a:rPr sz="1700" spc="-139" baseline="44799" dirty="0">
                <a:latin typeface="Times New Roman"/>
                <a:cs typeface="Times New Roman"/>
              </a:rPr>
              <a:t> </a:t>
            </a:r>
            <a:r>
              <a:rPr sz="1900" spc="98" dirty="0">
                <a:latin typeface="Times New Roman"/>
                <a:cs typeface="Times New Roman"/>
              </a:rPr>
              <a:t>)</a:t>
            </a:r>
            <a:r>
              <a:rPr sz="1900" i="1" spc="41" dirty="0">
                <a:latin typeface="Times New Roman"/>
                <a:cs typeface="Times New Roman"/>
              </a:rPr>
              <a:t>D</a:t>
            </a:r>
            <a:r>
              <a:rPr sz="1900" spc="-6" dirty="0">
                <a:latin typeface="Times New Roman"/>
                <a:cs typeface="Times New Roman"/>
              </a:rPr>
              <a:t>(</a:t>
            </a:r>
            <a:r>
              <a:rPr sz="1900" spc="-345" dirty="0">
                <a:latin typeface="Times New Roman"/>
                <a:cs typeface="Times New Roman"/>
              </a:rPr>
              <a:t> </a:t>
            </a:r>
            <a:r>
              <a:rPr sz="1900" i="1" spc="92" dirty="0">
                <a:latin typeface="Times New Roman"/>
                <a:cs typeface="Times New Roman"/>
              </a:rPr>
              <a:t>z</a:t>
            </a:r>
            <a:r>
              <a:rPr sz="1900" spc="-21" dirty="0">
                <a:latin typeface="Times New Roman"/>
                <a:cs typeface="Times New Roman"/>
              </a:rPr>
              <a:t>)</a:t>
            </a:r>
            <a:r>
              <a:rPr sz="1900" i="1" spc="76" dirty="0">
                <a:latin typeface="Times New Roman"/>
                <a:cs typeface="Times New Roman"/>
              </a:rPr>
              <a:t>G</a:t>
            </a:r>
            <a:r>
              <a:rPr sz="1900" spc="-6" dirty="0">
                <a:latin typeface="Times New Roman"/>
                <a:cs typeface="Times New Roman"/>
              </a:rPr>
              <a:t>(</a:t>
            </a:r>
            <a:r>
              <a:rPr sz="1900" spc="-340" dirty="0">
                <a:latin typeface="Times New Roman"/>
                <a:cs typeface="Times New Roman"/>
              </a:rPr>
              <a:t> </a:t>
            </a:r>
            <a:r>
              <a:rPr sz="1900" i="1" spc="94" dirty="0">
                <a:latin typeface="Times New Roman"/>
                <a:cs typeface="Times New Roman"/>
              </a:rPr>
              <a:t>z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58" dirty="0">
                <a:latin typeface="Times New Roman"/>
                <a:cs typeface="Times New Roman"/>
              </a:rPr>
              <a:t> </a:t>
            </a:r>
            <a:r>
              <a:rPr sz="1900" spc="-510" dirty="0">
                <a:latin typeface="Meiryo"/>
                <a:cs typeface="Meiryo"/>
              </a:rPr>
              <a:t>=</a:t>
            </a:r>
            <a:r>
              <a:rPr sz="1900" spc="-505" dirty="0">
                <a:latin typeface="Meiryo"/>
                <a:cs typeface="Meiryo"/>
              </a:rPr>
              <a:t>=</a:t>
            </a:r>
            <a:endParaRPr sz="1900">
              <a:latin typeface="Meiryo"/>
              <a:cs typeface="Meiry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15796" y="5022344"/>
            <a:ext cx="1040226" cy="294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0"/>
              </a:lnSpc>
              <a:spcBef>
                <a:spcPts val="115"/>
              </a:spcBef>
            </a:pPr>
            <a:r>
              <a:rPr sz="1900" spc="-505" dirty="0">
                <a:latin typeface="Meiryo"/>
                <a:cs typeface="Meiryo"/>
              </a:rPr>
              <a:t>=</a:t>
            </a:r>
            <a:r>
              <a:rPr sz="1900" spc="-405" dirty="0">
                <a:latin typeface="Meiryo"/>
                <a:cs typeface="Meiryo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10.</a:t>
            </a:r>
            <a:r>
              <a:rPr sz="1900" spc="-14" dirty="0">
                <a:latin typeface="Times New Roman"/>
                <a:cs typeface="Times New Roman"/>
              </a:rPr>
              <a:t>5</a:t>
            </a:r>
            <a:r>
              <a:rPr sz="1900" spc="15" dirty="0">
                <a:latin typeface="Times New Roman"/>
                <a:cs typeface="Times New Roman"/>
              </a:rPr>
              <a:t>5</a:t>
            </a:r>
            <a:r>
              <a:rPr sz="1900" i="1" spc="97" dirty="0">
                <a:latin typeface="Times New Roman"/>
                <a:cs typeface="Times New Roman"/>
              </a:rPr>
              <a:t>s</a:t>
            </a:r>
            <a:r>
              <a:rPr sz="1700" spc="-292" baseline="26561" dirty="0">
                <a:latin typeface="Meiryo"/>
                <a:cs typeface="Meiryo"/>
              </a:rPr>
              <a:t>−</a:t>
            </a:r>
            <a:r>
              <a:rPr sz="1700" spc="-5" baseline="44799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804" y="5050495"/>
            <a:ext cx="235025" cy="26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sz="1900" i="1" dirty="0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081" y="5194044"/>
            <a:ext cx="120934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23"/>
              </a:lnSpc>
              <a:spcBef>
                <a:spcPts val="61"/>
              </a:spcBef>
            </a:pPr>
            <a:r>
              <a:rPr sz="1100" i="1" dirty="0"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9003" y="5235112"/>
            <a:ext cx="2427791" cy="269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25"/>
              </a:lnSpc>
              <a:spcBef>
                <a:spcPts val="106"/>
              </a:spcBef>
              <a:tabLst>
                <a:tab pos="992878" algn="l"/>
              </a:tabLst>
            </a:pPr>
            <a:r>
              <a:rPr sz="2900" i="1" baseline="1525" dirty="0">
                <a:latin typeface="Times New Roman"/>
                <a:cs typeface="Times New Roman"/>
              </a:rPr>
              <a:t>z</a:t>
            </a:r>
            <a:r>
              <a:rPr sz="2900" i="1" spc="-87" baseline="1525" dirty="0">
                <a:latin typeface="Times New Roman"/>
                <a:cs typeface="Times New Roman"/>
              </a:rPr>
              <a:t> </a:t>
            </a:r>
            <a:r>
              <a:rPr sz="1900" spc="-505" dirty="0">
                <a:latin typeface="Meiryo"/>
                <a:cs typeface="Meiryo"/>
              </a:rPr>
              <a:t>−</a:t>
            </a:r>
            <a:r>
              <a:rPr sz="1900" spc="-360" dirty="0">
                <a:latin typeface="Meiryo"/>
                <a:cs typeface="Meiryo"/>
              </a:rPr>
              <a:t> </a:t>
            </a:r>
            <a:r>
              <a:rPr sz="2900" baseline="1525" dirty="0">
                <a:latin typeface="Times New Roman"/>
                <a:cs typeface="Times New Roman"/>
              </a:rPr>
              <a:t>0.45	</a:t>
            </a:r>
            <a:r>
              <a:rPr sz="2900" spc="-6" baseline="1525" dirty="0">
                <a:latin typeface="Times New Roman"/>
                <a:cs typeface="Times New Roman"/>
              </a:rPr>
              <a:t>(</a:t>
            </a:r>
            <a:r>
              <a:rPr sz="2900" spc="-335" baseline="1525" dirty="0">
                <a:latin typeface="Times New Roman"/>
                <a:cs typeface="Times New Roman"/>
              </a:rPr>
              <a:t> </a:t>
            </a:r>
            <a:r>
              <a:rPr sz="2900" i="1" baseline="1525" dirty="0">
                <a:latin typeface="Times New Roman"/>
                <a:cs typeface="Times New Roman"/>
              </a:rPr>
              <a:t>z</a:t>
            </a:r>
            <a:r>
              <a:rPr sz="2900" i="1" spc="-97" baseline="1525" dirty="0">
                <a:latin typeface="Times New Roman"/>
                <a:cs typeface="Times New Roman"/>
              </a:rPr>
              <a:t> </a:t>
            </a:r>
            <a:r>
              <a:rPr sz="1900" spc="-385" dirty="0">
                <a:latin typeface="Meiryo"/>
                <a:cs typeface="Meiryo"/>
              </a:rPr>
              <a:t>−</a:t>
            </a:r>
            <a:r>
              <a:rPr sz="2900" spc="-159" baseline="1525" dirty="0">
                <a:latin typeface="Times New Roman"/>
                <a:cs typeface="Times New Roman"/>
              </a:rPr>
              <a:t>1</a:t>
            </a:r>
            <a:r>
              <a:rPr sz="2900" spc="-16" baseline="1525" dirty="0">
                <a:latin typeface="Times New Roman"/>
                <a:cs typeface="Times New Roman"/>
              </a:rPr>
              <a:t>)</a:t>
            </a:r>
            <a:r>
              <a:rPr sz="2900" spc="-6" baseline="1525" dirty="0">
                <a:latin typeface="Times New Roman"/>
                <a:cs typeface="Times New Roman"/>
              </a:rPr>
              <a:t>(</a:t>
            </a:r>
            <a:r>
              <a:rPr sz="2900" spc="-335" baseline="1525" dirty="0">
                <a:latin typeface="Times New Roman"/>
                <a:cs typeface="Times New Roman"/>
              </a:rPr>
              <a:t> </a:t>
            </a:r>
            <a:r>
              <a:rPr sz="2900" i="1" baseline="1525" dirty="0">
                <a:latin typeface="Times New Roman"/>
                <a:cs typeface="Times New Roman"/>
              </a:rPr>
              <a:t>z</a:t>
            </a:r>
            <a:r>
              <a:rPr sz="2900" i="1" spc="-97" baseline="1525" dirty="0">
                <a:latin typeface="Times New Roman"/>
                <a:cs typeface="Times New Roman"/>
              </a:rPr>
              <a:t> </a:t>
            </a:r>
            <a:r>
              <a:rPr sz="1900" spc="-505" dirty="0">
                <a:latin typeface="Meiryo"/>
                <a:cs typeface="Meiryo"/>
              </a:rPr>
              <a:t>−</a:t>
            </a:r>
            <a:r>
              <a:rPr sz="1900" spc="-351" dirty="0">
                <a:latin typeface="Meiryo"/>
                <a:cs typeface="Meiryo"/>
              </a:rPr>
              <a:t> </a:t>
            </a:r>
            <a:r>
              <a:rPr sz="2900" baseline="1525" dirty="0">
                <a:latin typeface="Times New Roman"/>
                <a:cs typeface="Times New Roman"/>
              </a:rPr>
              <a:t>0.9)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6873" y="5238949"/>
            <a:ext cx="208285" cy="26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04335" y="5238949"/>
            <a:ext cx="496407" cy="26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sz="1900" dirty="0">
                <a:latin typeface="Times New Roman"/>
                <a:cs typeface="Times New Roman"/>
              </a:rPr>
              <a:t>0.05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46981" y="5268907"/>
            <a:ext cx="323139" cy="166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13"/>
              </a:lnSpc>
              <a:spcBef>
                <a:spcPts val="65"/>
              </a:spcBef>
            </a:pPr>
            <a:r>
              <a:rPr sz="1700" i="1" spc="-4" baseline="2635" dirty="0">
                <a:latin typeface="Times New Roman"/>
                <a:cs typeface="Times New Roman"/>
              </a:rPr>
              <a:t>z</a:t>
            </a:r>
            <a:r>
              <a:rPr sz="1700" i="1" spc="-189" baseline="2635" dirty="0">
                <a:latin typeface="Times New Roman"/>
                <a:cs typeface="Times New Roman"/>
              </a:rPr>
              <a:t> </a:t>
            </a:r>
            <a:r>
              <a:rPr sz="1700" spc="-64" baseline="1562" dirty="0">
                <a:latin typeface="Meiryo"/>
                <a:cs typeface="Meiryo"/>
              </a:rPr>
              <a:t>→</a:t>
            </a:r>
            <a:r>
              <a:rPr sz="1700" baseline="263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07086" y="5268907"/>
            <a:ext cx="322387" cy="166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13"/>
              </a:lnSpc>
              <a:spcBef>
                <a:spcPts val="65"/>
              </a:spcBef>
            </a:pPr>
            <a:r>
              <a:rPr sz="1700" i="1" spc="-4" baseline="2635" dirty="0">
                <a:latin typeface="Times New Roman"/>
                <a:cs typeface="Times New Roman"/>
              </a:rPr>
              <a:t>z</a:t>
            </a:r>
            <a:r>
              <a:rPr sz="1700" i="1" spc="-189" baseline="2635" dirty="0">
                <a:latin typeface="Times New Roman"/>
                <a:cs typeface="Times New Roman"/>
              </a:rPr>
              <a:t> </a:t>
            </a:r>
            <a:r>
              <a:rPr sz="1700" spc="-69" baseline="1562" dirty="0">
                <a:latin typeface="Meiryo"/>
                <a:cs typeface="Meiryo"/>
              </a:rPr>
              <a:t>→</a:t>
            </a:r>
            <a:r>
              <a:rPr sz="1700" baseline="2635" dirty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66727" y="1993048"/>
            <a:ext cx="183542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024988" y="3693169"/>
            <a:ext cx="91541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228184" y="3693169"/>
            <a:ext cx="184153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1009800" y="5056628"/>
            <a:ext cx="17345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606289" y="5056628"/>
            <a:ext cx="43631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178089" y="5056628"/>
            <a:ext cx="115993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6383110" y="5056628"/>
            <a:ext cx="138228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5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直接连接符 52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060848"/>
            <a:ext cx="6264696" cy="187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计算机控制技术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张艳兵  赵建华  鲜浩 编著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国防工业出版社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41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87922" y="1929693"/>
            <a:ext cx="2889147" cy="2593316"/>
          </a:xfrm>
          <a:custGeom>
            <a:avLst/>
            <a:gdLst/>
            <a:ahLst/>
            <a:cxnLst/>
            <a:rect l="l" t="t" r="r" b="b"/>
            <a:pathLst>
              <a:path w="2881122" h="2588514">
                <a:moveTo>
                  <a:pt x="0" y="0"/>
                </a:moveTo>
                <a:lnTo>
                  <a:pt x="0" y="2588514"/>
                </a:lnTo>
                <a:lnTo>
                  <a:pt x="2881122" y="2588514"/>
                </a:lnTo>
                <a:lnTo>
                  <a:pt x="28811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8114" y="1929693"/>
            <a:ext cx="0" cy="2593316"/>
          </a:xfrm>
          <a:custGeom>
            <a:avLst/>
            <a:gdLst/>
            <a:ahLst/>
            <a:cxnLst/>
            <a:rect l="l" t="t" r="r" b="b"/>
            <a:pathLst>
              <a:path h="2588514">
                <a:moveTo>
                  <a:pt x="0" y="0"/>
                </a:moveTo>
                <a:lnTo>
                  <a:pt x="0" y="2588514"/>
                </a:lnTo>
              </a:path>
            </a:pathLst>
          </a:custGeom>
          <a:ln w="1143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1027" y="1929693"/>
            <a:ext cx="0" cy="2593316"/>
          </a:xfrm>
          <a:custGeom>
            <a:avLst/>
            <a:gdLst/>
            <a:ahLst/>
            <a:cxnLst/>
            <a:rect l="l" t="t" r="r" b="b"/>
            <a:pathLst>
              <a:path h="2588514">
                <a:moveTo>
                  <a:pt x="0" y="0"/>
                </a:moveTo>
                <a:lnTo>
                  <a:pt x="0" y="2588514"/>
                </a:lnTo>
              </a:path>
            </a:pathLst>
          </a:custGeom>
          <a:ln w="114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6943" y="1929693"/>
            <a:ext cx="0" cy="2593316"/>
          </a:xfrm>
          <a:custGeom>
            <a:avLst/>
            <a:gdLst/>
            <a:ahLst/>
            <a:cxnLst/>
            <a:rect l="l" t="t" r="r" b="b"/>
            <a:pathLst>
              <a:path h="2588514">
                <a:moveTo>
                  <a:pt x="0" y="0"/>
                </a:moveTo>
                <a:lnTo>
                  <a:pt x="0" y="2588514"/>
                </a:lnTo>
              </a:path>
            </a:pathLst>
          </a:custGeom>
          <a:ln w="114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2108" y="1929693"/>
            <a:ext cx="0" cy="2593316"/>
          </a:xfrm>
          <a:custGeom>
            <a:avLst/>
            <a:gdLst/>
            <a:ahLst/>
            <a:cxnLst/>
            <a:rect l="l" t="t" r="r" b="b"/>
            <a:pathLst>
              <a:path h="2588514">
                <a:moveTo>
                  <a:pt x="0" y="0"/>
                </a:moveTo>
                <a:lnTo>
                  <a:pt x="0" y="2588514"/>
                </a:lnTo>
              </a:path>
            </a:pathLst>
          </a:custGeom>
          <a:ln w="114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7248" y="1929693"/>
            <a:ext cx="0" cy="2593316"/>
          </a:xfrm>
          <a:custGeom>
            <a:avLst/>
            <a:gdLst/>
            <a:ahLst/>
            <a:cxnLst/>
            <a:rect l="l" t="t" r="r" b="b"/>
            <a:pathLst>
              <a:path h="2588514">
                <a:moveTo>
                  <a:pt x="0" y="0"/>
                </a:moveTo>
                <a:lnTo>
                  <a:pt x="0" y="2588514"/>
                </a:lnTo>
              </a:path>
            </a:pathLst>
          </a:custGeom>
          <a:ln w="114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7922" y="1929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0835" y="1929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6752" y="1929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1918" y="1929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7923" y="1930075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7923" y="4523390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7923" y="4147028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7923" y="3771428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7923" y="3408043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7923" y="3032444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7923" y="2669059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7923" y="2293459"/>
            <a:ext cx="2889898" cy="0"/>
          </a:xfrm>
          <a:custGeom>
            <a:avLst/>
            <a:gdLst/>
            <a:ahLst/>
            <a:cxnLst/>
            <a:rect l="l" t="t" r="r" b="b"/>
            <a:pathLst>
              <a:path w="2881871">
                <a:moveTo>
                  <a:pt x="28818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77056" y="45230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77056" y="41466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7056" y="37710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7056" y="34076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77056" y="30320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77056" y="26686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87923" y="2480876"/>
            <a:ext cx="2889134" cy="2042132"/>
          </a:xfrm>
          <a:custGeom>
            <a:avLst/>
            <a:gdLst/>
            <a:ahLst/>
            <a:cxnLst/>
            <a:rect l="l" t="t" r="r" b="b"/>
            <a:pathLst>
              <a:path w="2881109" h="2038350">
                <a:moveTo>
                  <a:pt x="0" y="2038350"/>
                </a:moveTo>
                <a:lnTo>
                  <a:pt x="12699" y="2038349"/>
                </a:lnTo>
                <a:lnTo>
                  <a:pt x="25399" y="2038350"/>
                </a:lnTo>
                <a:lnTo>
                  <a:pt x="38100" y="2038350"/>
                </a:lnTo>
                <a:lnTo>
                  <a:pt x="50800" y="2038350"/>
                </a:lnTo>
                <a:lnTo>
                  <a:pt x="63500" y="2038350"/>
                </a:lnTo>
                <a:lnTo>
                  <a:pt x="76200" y="2038350"/>
                </a:lnTo>
                <a:lnTo>
                  <a:pt x="88899" y="2038350"/>
                </a:lnTo>
                <a:lnTo>
                  <a:pt x="101600" y="2038350"/>
                </a:lnTo>
                <a:lnTo>
                  <a:pt x="114300" y="2038350"/>
                </a:lnTo>
                <a:lnTo>
                  <a:pt x="127000" y="2038350"/>
                </a:lnTo>
                <a:lnTo>
                  <a:pt x="139700" y="2038350"/>
                </a:lnTo>
                <a:lnTo>
                  <a:pt x="152400" y="2038350"/>
                </a:lnTo>
                <a:lnTo>
                  <a:pt x="165100" y="2038350"/>
                </a:lnTo>
                <a:lnTo>
                  <a:pt x="228600" y="2038350"/>
                </a:lnTo>
                <a:lnTo>
                  <a:pt x="277367" y="1750314"/>
                </a:lnTo>
                <a:lnTo>
                  <a:pt x="397763" y="1750314"/>
                </a:lnTo>
                <a:lnTo>
                  <a:pt x="422135" y="1350264"/>
                </a:lnTo>
                <a:lnTo>
                  <a:pt x="518147" y="1350264"/>
                </a:lnTo>
                <a:lnTo>
                  <a:pt x="566165" y="938022"/>
                </a:lnTo>
                <a:lnTo>
                  <a:pt x="687311" y="938022"/>
                </a:lnTo>
                <a:lnTo>
                  <a:pt x="710933" y="575310"/>
                </a:lnTo>
                <a:lnTo>
                  <a:pt x="795527" y="575310"/>
                </a:lnTo>
                <a:lnTo>
                  <a:pt x="855725" y="300227"/>
                </a:lnTo>
                <a:lnTo>
                  <a:pt x="976109" y="300227"/>
                </a:lnTo>
                <a:lnTo>
                  <a:pt x="1000506" y="124967"/>
                </a:lnTo>
                <a:lnTo>
                  <a:pt x="1085088" y="124967"/>
                </a:lnTo>
                <a:lnTo>
                  <a:pt x="1145273" y="25146"/>
                </a:lnTo>
                <a:lnTo>
                  <a:pt x="1265682" y="25146"/>
                </a:lnTo>
                <a:lnTo>
                  <a:pt x="1290065" y="0"/>
                </a:lnTo>
                <a:lnTo>
                  <a:pt x="1374635" y="0"/>
                </a:lnTo>
                <a:lnTo>
                  <a:pt x="1434833" y="12191"/>
                </a:lnTo>
                <a:lnTo>
                  <a:pt x="1555241" y="12191"/>
                </a:lnTo>
                <a:lnTo>
                  <a:pt x="1578864" y="50291"/>
                </a:lnTo>
                <a:lnTo>
                  <a:pt x="1663433" y="50291"/>
                </a:lnTo>
                <a:lnTo>
                  <a:pt x="1723631" y="87629"/>
                </a:lnTo>
                <a:lnTo>
                  <a:pt x="1832597" y="87629"/>
                </a:lnTo>
                <a:lnTo>
                  <a:pt x="1868411" y="137922"/>
                </a:lnTo>
                <a:lnTo>
                  <a:pt x="1953006" y="137922"/>
                </a:lnTo>
                <a:lnTo>
                  <a:pt x="2013203" y="175260"/>
                </a:lnTo>
                <a:lnTo>
                  <a:pt x="2121408" y="175260"/>
                </a:lnTo>
                <a:lnTo>
                  <a:pt x="2157984" y="200405"/>
                </a:lnTo>
                <a:lnTo>
                  <a:pt x="2242566" y="200405"/>
                </a:lnTo>
                <a:lnTo>
                  <a:pt x="2302764" y="212598"/>
                </a:lnTo>
                <a:lnTo>
                  <a:pt x="2328670" y="212597"/>
                </a:lnTo>
                <a:lnTo>
                  <a:pt x="2354576" y="212598"/>
                </a:lnTo>
                <a:lnTo>
                  <a:pt x="2380483" y="212597"/>
                </a:lnTo>
                <a:lnTo>
                  <a:pt x="2406391" y="212598"/>
                </a:lnTo>
                <a:lnTo>
                  <a:pt x="2432298" y="212598"/>
                </a:lnTo>
                <a:lnTo>
                  <a:pt x="2458206" y="212598"/>
                </a:lnTo>
                <a:lnTo>
                  <a:pt x="2484113" y="212597"/>
                </a:lnTo>
                <a:lnTo>
                  <a:pt x="2510021" y="212598"/>
                </a:lnTo>
                <a:lnTo>
                  <a:pt x="2535929" y="212598"/>
                </a:lnTo>
                <a:lnTo>
                  <a:pt x="2561837" y="212598"/>
                </a:lnTo>
                <a:lnTo>
                  <a:pt x="2587745" y="212598"/>
                </a:lnTo>
                <a:lnTo>
                  <a:pt x="2820911" y="212598"/>
                </a:lnTo>
                <a:lnTo>
                  <a:pt x="2881109" y="200405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77057" y="2681655"/>
            <a:ext cx="763" cy="763"/>
          </a:xfrm>
          <a:custGeom>
            <a:avLst/>
            <a:gdLst/>
            <a:ahLst/>
            <a:cxnLst/>
            <a:rect l="l" t="t" r="r" b="b"/>
            <a:pathLst>
              <a:path w="761" h="762">
                <a:moveTo>
                  <a:pt x="380" y="0"/>
                </a:moveTo>
                <a:lnTo>
                  <a:pt x="380" y="762"/>
                </a:lnTo>
              </a:path>
            </a:pathLst>
          </a:custGeom>
          <a:ln w="203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7012" y="1916714"/>
            <a:ext cx="2839479" cy="2551329"/>
          </a:xfrm>
          <a:custGeom>
            <a:avLst/>
            <a:gdLst/>
            <a:ahLst/>
            <a:cxnLst/>
            <a:rect l="l" t="t" r="r" b="b"/>
            <a:pathLst>
              <a:path w="2831592" h="2546604">
                <a:moveTo>
                  <a:pt x="0" y="0"/>
                </a:moveTo>
                <a:lnTo>
                  <a:pt x="0" y="2546604"/>
                </a:lnTo>
                <a:lnTo>
                  <a:pt x="2831592" y="2546604"/>
                </a:lnTo>
                <a:lnTo>
                  <a:pt x="2831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7203" y="1916714"/>
            <a:ext cx="0" cy="2551329"/>
          </a:xfrm>
          <a:custGeom>
            <a:avLst/>
            <a:gdLst/>
            <a:ahLst/>
            <a:cxnLst/>
            <a:rect l="l" t="t" r="r" b="b"/>
            <a:pathLst>
              <a:path h="2546604">
                <a:moveTo>
                  <a:pt x="0" y="0"/>
                </a:moveTo>
                <a:lnTo>
                  <a:pt x="0" y="2546604"/>
                </a:lnTo>
              </a:path>
            </a:pathLst>
          </a:custGeom>
          <a:ln w="1143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8668" y="1916714"/>
            <a:ext cx="0" cy="2551329"/>
          </a:xfrm>
          <a:custGeom>
            <a:avLst/>
            <a:gdLst/>
            <a:ahLst/>
            <a:cxnLst/>
            <a:rect l="l" t="t" r="r" b="b"/>
            <a:pathLst>
              <a:path h="2546604">
                <a:moveTo>
                  <a:pt x="0" y="0"/>
                </a:moveTo>
                <a:lnTo>
                  <a:pt x="0" y="2546604"/>
                </a:lnTo>
              </a:path>
            </a:pathLst>
          </a:custGeom>
          <a:ln w="1143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0830" y="1916714"/>
            <a:ext cx="0" cy="2551329"/>
          </a:xfrm>
          <a:custGeom>
            <a:avLst/>
            <a:gdLst/>
            <a:ahLst/>
            <a:cxnLst/>
            <a:rect l="l" t="t" r="r" b="b"/>
            <a:pathLst>
              <a:path h="2546604">
                <a:moveTo>
                  <a:pt x="0" y="0"/>
                </a:moveTo>
                <a:lnTo>
                  <a:pt x="0" y="2546604"/>
                </a:lnTo>
              </a:path>
            </a:pathLst>
          </a:custGeom>
          <a:ln w="1143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83756" y="1916714"/>
            <a:ext cx="0" cy="2551329"/>
          </a:xfrm>
          <a:custGeom>
            <a:avLst/>
            <a:gdLst/>
            <a:ahLst/>
            <a:cxnLst/>
            <a:rect l="l" t="t" r="r" b="b"/>
            <a:pathLst>
              <a:path h="2546604">
                <a:moveTo>
                  <a:pt x="0" y="0"/>
                </a:moveTo>
                <a:lnTo>
                  <a:pt x="0" y="2546604"/>
                </a:lnTo>
              </a:path>
            </a:pathLst>
          </a:custGeom>
          <a:ln w="1143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6683" y="1916714"/>
            <a:ext cx="0" cy="2551329"/>
          </a:xfrm>
          <a:custGeom>
            <a:avLst/>
            <a:gdLst/>
            <a:ahLst/>
            <a:cxnLst/>
            <a:rect l="l" t="t" r="r" b="b"/>
            <a:pathLst>
              <a:path h="2546604">
                <a:moveTo>
                  <a:pt x="0" y="0"/>
                </a:moveTo>
                <a:lnTo>
                  <a:pt x="0" y="2546604"/>
                </a:lnTo>
              </a:path>
            </a:pathLst>
          </a:custGeom>
          <a:ln w="1143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57012" y="19167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8476" y="19167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0639" y="19167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83565" y="19167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57012" y="1917096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3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7012" y="4468424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4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7012" y="4100460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3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7012" y="3732493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3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7012" y="3364529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3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57012" y="3008777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3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57012" y="2640813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3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57012" y="2272847"/>
            <a:ext cx="2840243" cy="0"/>
          </a:xfrm>
          <a:custGeom>
            <a:avLst/>
            <a:gdLst/>
            <a:ahLst/>
            <a:cxnLst/>
            <a:rect l="l" t="t" r="r" b="b"/>
            <a:pathLst>
              <a:path w="2832353">
                <a:moveTo>
                  <a:pt x="283235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6491" y="44680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6491" y="41000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96491" y="37321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96491" y="33641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96491" y="30083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96491" y="26404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57012" y="2462555"/>
            <a:ext cx="2839479" cy="2005488"/>
          </a:xfrm>
          <a:custGeom>
            <a:avLst/>
            <a:gdLst/>
            <a:ahLst/>
            <a:cxnLst/>
            <a:rect l="l" t="t" r="r" b="b"/>
            <a:pathLst>
              <a:path w="2831592" h="2001774">
                <a:moveTo>
                  <a:pt x="0" y="2001774"/>
                </a:moveTo>
                <a:lnTo>
                  <a:pt x="0" y="1990343"/>
                </a:lnTo>
                <a:lnTo>
                  <a:pt x="11430" y="1978152"/>
                </a:lnTo>
                <a:lnTo>
                  <a:pt x="11430" y="1966722"/>
                </a:lnTo>
                <a:lnTo>
                  <a:pt x="23622" y="1954529"/>
                </a:lnTo>
                <a:lnTo>
                  <a:pt x="46481" y="1860041"/>
                </a:lnTo>
                <a:lnTo>
                  <a:pt x="57912" y="1788414"/>
                </a:lnTo>
                <a:lnTo>
                  <a:pt x="70104" y="1717548"/>
                </a:lnTo>
                <a:lnTo>
                  <a:pt x="76064" y="1672754"/>
                </a:lnTo>
                <a:lnTo>
                  <a:pt x="81863" y="1627908"/>
                </a:lnTo>
                <a:lnTo>
                  <a:pt x="87513" y="1583015"/>
                </a:lnTo>
                <a:lnTo>
                  <a:pt x="93029" y="1538080"/>
                </a:lnTo>
                <a:lnTo>
                  <a:pt x="98425" y="1493108"/>
                </a:lnTo>
                <a:lnTo>
                  <a:pt x="103716" y="1448105"/>
                </a:lnTo>
                <a:lnTo>
                  <a:pt x="108914" y="1403074"/>
                </a:lnTo>
                <a:lnTo>
                  <a:pt x="114034" y="1358023"/>
                </a:lnTo>
                <a:lnTo>
                  <a:pt x="119090" y="1312956"/>
                </a:lnTo>
                <a:lnTo>
                  <a:pt x="124096" y="1267877"/>
                </a:lnTo>
                <a:lnTo>
                  <a:pt x="129066" y="1222793"/>
                </a:lnTo>
                <a:lnTo>
                  <a:pt x="134015" y="1177708"/>
                </a:lnTo>
                <a:lnTo>
                  <a:pt x="138955" y="1132627"/>
                </a:lnTo>
                <a:lnTo>
                  <a:pt x="143902" y="1087556"/>
                </a:lnTo>
                <a:lnTo>
                  <a:pt x="148869" y="1042501"/>
                </a:lnTo>
                <a:lnTo>
                  <a:pt x="153870" y="997465"/>
                </a:lnTo>
                <a:lnTo>
                  <a:pt x="158919" y="952454"/>
                </a:lnTo>
                <a:lnTo>
                  <a:pt x="164031" y="907474"/>
                </a:lnTo>
                <a:lnTo>
                  <a:pt x="169219" y="862529"/>
                </a:lnTo>
                <a:lnTo>
                  <a:pt x="174498" y="817626"/>
                </a:lnTo>
                <a:lnTo>
                  <a:pt x="209550" y="639317"/>
                </a:lnTo>
                <a:lnTo>
                  <a:pt x="233172" y="485393"/>
                </a:lnTo>
                <a:lnTo>
                  <a:pt x="279654" y="260603"/>
                </a:lnTo>
                <a:lnTo>
                  <a:pt x="326136" y="118110"/>
                </a:lnTo>
                <a:lnTo>
                  <a:pt x="361188" y="35813"/>
                </a:lnTo>
                <a:lnTo>
                  <a:pt x="407670" y="0"/>
                </a:lnTo>
                <a:lnTo>
                  <a:pt x="454152" y="0"/>
                </a:lnTo>
                <a:lnTo>
                  <a:pt x="501396" y="23622"/>
                </a:lnTo>
                <a:lnTo>
                  <a:pt x="547878" y="59436"/>
                </a:lnTo>
                <a:lnTo>
                  <a:pt x="594360" y="94487"/>
                </a:lnTo>
                <a:lnTo>
                  <a:pt x="640842" y="130301"/>
                </a:lnTo>
                <a:lnTo>
                  <a:pt x="733806" y="177546"/>
                </a:lnTo>
                <a:lnTo>
                  <a:pt x="768858" y="189737"/>
                </a:lnTo>
                <a:lnTo>
                  <a:pt x="1002030" y="189737"/>
                </a:lnTo>
                <a:lnTo>
                  <a:pt x="1060703" y="177546"/>
                </a:lnTo>
                <a:lnTo>
                  <a:pt x="1149248" y="177546"/>
                </a:lnTo>
                <a:lnTo>
                  <a:pt x="1237792" y="177546"/>
                </a:lnTo>
                <a:lnTo>
                  <a:pt x="1326337" y="177546"/>
                </a:lnTo>
                <a:lnTo>
                  <a:pt x="1414881" y="177546"/>
                </a:lnTo>
                <a:lnTo>
                  <a:pt x="1503425" y="177546"/>
                </a:lnTo>
                <a:lnTo>
                  <a:pt x="1591970" y="177546"/>
                </a:lnTo>
                <a:lnTo>
                  <a:pt x="1680514" y="177545"/>
                </a:lnTo>
                <a:lnTo>
                  <a:pt x="1769059" y="177546"/>
                </a:lnTo>
                <a:lnTo>
                  <a:pt x="1857603" y="177546"/>
                </a:lnTo>
                <a:lnTo>
                  <a:pt x="1946147" y="177545"/>
                </a:lnTo>
                <a:lnTo>
                  <a:pt x="2034692" y="177546"/>
                </a:lnTo>
                <a:lnTo>
                  <a:pt x="2123236" y="177546"/>
                </a:lnTo>
                <a:lnTo>
                  <a:pt x="2211781" y="177546"/>
                </a:lnTo>
                <a:lnTo>
                  <a:pt x="2300325" y="177546"/>
                </a:lnTo>
                <a:lnTo>
                  <a:pt x="2388870" y="177546"/>
                </a:lnTo>
                <a:lnTo>
                  <a:pt x="2477414" y="177546"/>
                </a:lnTo>
                <a:lnTo>
                  <a:pt x="2565958" y="177546"/>
                </a:lnTo>
                <a:lnTo>
                  <a:pt x="2654503" y="177546"/>
                </a:lnTo>
                <a:lnTo>
                  <a:pt x="2743047" y="177546"/>
                </a:lnTo>
                <a:lnTo>
                  <a:pt x="2831592" y="177546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77056" y="1929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77056" y="22930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77056" y="1929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6491" y="19167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96491" y="22724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96491" y="19167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53304" y="692696"/>
            <a:ext cx="7259326" cy="994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13" marR="53501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⑶检验控制系统超调量和调节时间性能指标</a:t>
            </a:r>
            <a:endParaRPr sz="2800" dirty="0">
              <a:latin typeface="楷体"/>
              <a:cs typeface="楷体"/>
            </a:endParaRPr>
          </a:p>
          <a:p>
            <a:pPr marL="12729">
              <a:lnSpc>
                <a:spcPct val="122899"/>
              </a:lnSpc>
              <a:spcBef>
                <a:spcPts val="544"/>
              </a:spcBef>
            </a:pPr>
            <a:r>
              <a:rPr sz="2800" spc="9" dirty="0" err="1" smtClean="0">
                <a:latin typeface=""/>
                <a:cs typeface=""/>
              </a:rPr>
              <a:t>连续系统仿真曲线和</a:t>
            </a:r>
            <a:r>
              <a:rPr lang="zh-CN" altLang="en-US" sz="2800" spc="9" dirty="0" smtClean="0">
                <a:latin typeface=""/>
                <a:cs typeface=""/>
              </a:rPr>
              <a:t>数字</a:t>
            </a:r>
            <a:r>
              <a:rPr sz="2800" spc="9" dirty="0" err="1" smtClean="0">
                <a:latin typeface=""/>
                <a:cs typeface=""/>
              </a:rPr>
              <a:t>控制系统仿真曲线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10108" y="1161702"/>
            <a:ext cx="448578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baseline="-3228" dirty="0">
                <a:latin typeface=""/>
                <a:cs typeface=""/>
              </a:rPr>
              <a:t>：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00287" y="1822491"/>
            <a:ext cx="462882" cy="535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9534" indent="187146">
              <a:lnSpc>
                <a:spcPts val="1123"/>
              </a:lnSpc>
              <a:spcBef>
                <a:spcPts val="242"/>
              </a:spcBef>
            </a:pPr>
            <a:r>
              <a:rPr sz="1200" spc="-23" dirty="0">
                <a:latin typeface="Arial"/>
                <a:cs typeface="Arial"/>
              </a:rPr>
              <a:t>1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4</a:t>
            </a:r>
            <a:r>
              <a:rPr sz="1200" spc="3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y</a:t>
            </a:r>
            <a:r>
              <a:rPr sz="1200" spc="-35" dirty="0">
                <a:latin typeface="Arial"/>
                <a:cs typeface="Arial"/>
              </a:rPr>
              <a:t>(</a:t>
            </a:r>
            <a:r>
              <a:rPr sz="1200" spc="33" dirty="0">
                <a:latin typeface="Arial"/>
                <a:cs typeface="Arial"/>
              </a:rPr>
              <a:t>t</a:t>
            </a:r>
            <a:r>
              <a:rPr sz="1200" spc="3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99876">
              <a:lnSpc>
                <a:spcPct val="95825"/>
              </a:lnSpc>
              <a:spcBef>
                <a:spcPts val="275"/>
              </a:spcBef>
            </a:pPr>
            <a:r>
              <a:rPr sz="1200" spc="-23" dirty="0">
                <a:latin typeface="Arial"/>
                <a:cs typeface="Arial"/>
              </a:rPr>
              <a:t>1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51916" y="1830827"/>
            <a:ext cx="443521" cy="5516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003">
              <a:lnSpc>
                <a:spcPts val="1403"/>
              </a:lnSpc>
              <a:spcBef>
                <a:spcPts val="70"/>
              </a:spcBef>
            </a:pPr>
            <a:r>
              <a:rPr sz="1300" spc="-30" dirty="0">
                <a:latin typeface="Arial"/>
                <a:cs typeface="Arial"/>
              </a:rPr>
              <a:t>1</a:t>
            </a:r>
            <a:r>
              <a:rPr sz="1300" spc="26" dirty="0">
                <a:latin typeface="Arial"/>
                <a:cs typeface="Arial"/>
              </a:rPr>
              <a:t>.</a:t>
            </a:r>
            <a:r>
              <a:rPr sz="1300" spc="13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29" marR="24435">
              <a:lnSpc>
                <a:spcPct val="95825"/>
              </a:lnSpc>
            </a:pPr>
            <a:r>
              <a:rPr sz="1300" spc="37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*</a:t>
            </a:r>
            <a:r>
              <a:rPr sz="1300" spc="-41" dirty="0">
                <a:latin typeface="Arial"/>
                <a:cs typeface="Arial"/>
              </a:rPr>
              <a:t>(</a:t>
            </a:r>
            <a:r>
              <a:rPr sz="1300" spc="36" dirty="0">
                <a:latin typeface="Arial"/>
                <a:cs typeface="Arial"/>
              </a:rPr>
              <a:t>t</a:t>
            </a:r>
            <a:r>
              <a:rPr sz="1300" spc="8" dirty="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  <a:p>
            <a:pPr marL="170003">
              <a:lnSpc>
                <a:spcPts val="1383"/>
              </a:lnSpc>
              <a:spcBef>
                <a:spcPts val="69"/>
              </a:spcBef>
            </a:pPr>
            <a:r>
              <a:rPr sz="1300" spc="-30" dirty="0">
                <a:latin typeface="Arial"/>
                <a:cs typeface="Arial"/>
              </a:rPr>
              <a:t>1</a:t>
            </a:r>
            <a:r>
              <a:rPr sz="1300" spc="26" dirty="0">
                <a:latin typeface="Arial"/>
                <a:cs typeface="Arial"/>
              </a:rPr>
              <a:t>.</a:t>
            </a:r>
            <a:r>
              <a:rPr sz="1300" spc="13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15898" y="2546208"/>
            <a:ext cx="147227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6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42224" y="2569811"/>
            <a:ext cx="153273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13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87526" y="2914173"/>
            <a:ext cx="275645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-23" dirty="0">
                <a:latin typeface="Arial"/>
                <a:cs typeface="Arial"/>
              </a:rPr>
              <a:t>0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9266" y="2933197"/>
            <a:ext cx="286171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-30" dirty="0">
                <a:latin typeface="Arial"/>
                <a:cs typeface="Arial"/>
              </a:rPr>
              <a:t>0</a:t>
            </a:r>
            <a:r>
              <a:rPr sz="1300" spc="26" dirty="0">
                <a:latin typeface="Arial"/>
                <a:cs typeface="Arial"/>
              </a:rPr>
              <a:t>.</a:t>
            </a:r>
            <a:r>
              <a:rPr sz="1300" spc="13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87526" y="3269924"/>
            <a:ext cx="275645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-23" dirty="0">
                <a:latin typeface="Arial"/>
                <a:cs typeface="Arial"/>
              </a:rPr>
              <a:t>0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09266" y="3308796"/>
            <a:ext cx="286171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-30" dirty="0">
                <a:latin typeface="Arial"/>
                <a:cs typeface="Arial"/>
              </a:rPr>
              <a:t>0</a:t>
            </a:r>
            <a:r>
              <a:rPr sz="1300" spc="26" dirty="0">
                <a:latin typeface="Arial"/>
                <a:cs typeface="Arial"/>
              </a:rPr>
              <a:t>.</a:t>
            </a:r>
            <a:r>
              <a:rPr sz="1300" spc="13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87526" y="3637889"/>
            <a:ext cx="275645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-23" dirty="0">
                <a:latin typeface="Arial"/>
                <a:cs typeface="Arial"/>
              </a:rPr>
              <a:t>0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09266" y="3672181"/>
            <a:ext cx="286171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-30" dirty="0">
                <a:latin typeface="Arial"/>
                <a:cs typeface="Arial"/>
              </a:rPr>
              <a:t>0</a:t>
            </a:r>
            <a:r>
              <a:rPr sz="1300" spc="26" dirty="0">
                <a:latin typeface="Arial"/>
                <a:cs typeface="Arial"/>
              </a:rPr>
              <a:t>.</a:t>
            </a:r>
            <a:r>
              <a:rPr sz="1300" spc="13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87526" y="4005855"/>
            <a:ext cx="275645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-23" dirty="0">
                <a:latin typeface="Arial"/>
                <a:cs typeface="Arial"/>
              </a:rPr>
              <a:t>0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09266" y="4047780"/>
            <a:ext cx="286171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-30" dirty="0">
                <a:latin typeface="Arial"/>
                <a:cs typeface="Arial"/>
              </a:rPr>
              <a:t>0</a:t>
            </a:r>
            <a:r>
              <a:rPr sz="1300" spc="26" dirty="0">
                <a:latin typeface="Arial"/>
                <a:cs typeface="Arial"/>
              </a:rPr>
              <a:t>.</a:t>
            </a:r>
            <a:r>
              <a:rPr sz="1300" spc="13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15898" y="4373820"/>
            <a:ext cx="147227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6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42224" y="4423381"/>
            <a:ext cx="153273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13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401989" y="4492149"/>
            <a:ext cx="377989" cy="191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38"/>
              </a:lnSpc>
              <a:spcBef>
                <a:spcPts val="71"/>
              </a:spcBef>
            </a:pPr>
            <a:r>
              <a:rPr baseline="-2415" dirty="0">
                <a:latin typeface="Arial"/>
                <a:cs typeface="Arial"/>
              </a:rPr>
              <a:t>2</a:t>
            </a:r>
            <a:r>
              <a:rPr spc="101" baseline="-2415" dirty="0">
                <a:latin typeface="Arial"/>
                <a:cs typeface="Arial"/>
              </a:rPr>
              <a:t> </a:t>
            </a:r>
            <a:r>
              <a:rPr spc="34" baseline="2415" dirty="0">
                <a:latin typeface="Arial"/>
                <a:cs typeface="Arial"/>
              </a:rPr>
              <a:t>t/s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62509" y="4504364"/>
            <a:ext cx="147227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6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40286" y="4504364"/>
            <a:ext cx="275645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-23" dirty="0">
                <a:latin typeface="Arial"/>
                <a:cs typeface="Arial"/>
              </a:rPr>
              <a:t>0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76136" y="4504364"/>
            <a:ext cx="147227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6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66139" y="4504364"/>
            <a:ext cx="275645" cy="1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8"/>
              </a:lnSpc>
              <a:spcBef>
                <a:spcPts val="66"/>
              </a:spcBef>
            </a:pPr>
            <a:r>
              <a:rPr sz="1200" spc="-23" dirty="0">
                <a:latin typeface="Arial"/>
                <a:cs typeface="Arial"/>
              </a:rPr>
              <a:t>1</a:t>
            </a:r>
            <a:r>
              <a:rPr sz="1200" spc="33" dirty="0">
                <a:latin typeface="Arial"/>
                <a:cs typeface="Arial"/>
              </a:rPr>
              <a:t>.</a:t>
            </a:r>
            <a:r>
              <a:rPr sz="1200" spc="6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014815" y="4561558"/>
            <a:ext cx="153273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13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79602" y="4561558"/>
            <a:ext cx="295184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dirty="0">
                <a:latin typeface="Arial"/>
                <a:cs typeface="Arial"/>
              </a:rPr>
              <a:t>5 </a:t>
            </a:r>
            <a:r>
              <a:rPr sz="1300" spc="1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392528" y="4561558"/>
            <a:ext cx="313748" cy="401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3"/>
              </a:lnSpc>
              <a:spcBef>
                <a:spcPts val="70"/>
              </a:spcBef>
            </a:pPr>
            <a:r>
              <a:rPr sz="1300" spc="-30" dirty="0">
                <a:latin typeface="Arial"/>
                <a:cs typeface="Arial"/>
              </a:rPr>
              <a:t>10T</a:t>
            </a:r>
            <a:endParaRPr sz="1300">
              <a:latin typeface="Arial"/>
              <a:cs typeface="Arial"/>
            </a:endParaRPr>
          </a:p>
          <a:p>
            <a:pPr marL="72559" marR="133125" algn="ctr">
              <a:lnSpc>
                <a:spcPct val="95825"/>
              </a:lnSpc>
              <a:spcBef>
                <a:spcPts val="165"/>
              </a:spcBef>
            </a:pPr>
            <a:r>
              <a:rPr sz="1300" spc="6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18445" y="4561558"/>
            <a:ext cx="324847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-35" dirty="0">
                <a:latin typeface="Arial"/>
                <a:cs typeface="Arial"/>
              </a:rPr>
              <a:t>16T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43597" y="4561558"/>
            <a:ext cx="324847" cy="188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3"/>
              </a:lnSpc>
              <a:spcBef>
                <a:spcPts val="70"/>
              </a:spcBef>
            </a:pPr>
            <a:r>
              <a:rPr sz="1300" spc="-35" dirty="0">
                <a:latin typeface="Arial"/>
                <a:cs typeface="Arial"/>
              </a:rPr>
              <a:t>18T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93938" y="4947149"/>
            <a:ext cx="2760348" cy="713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686"/>
              </a:lnSpc>
              <a:spcBef>
                <a:spcPts val="134"/>
              </a:spcBef>
            </a:pPr>
            <a:r>
              <a:rPr sz="2400" spc="4" dirty="0">
                <a:latin typeface=""/>
                <a:cs typeface=""/>
              </a:rPr>
              <a:t>σ</a:t>
            </a:r>
            <a:r>
              <a:rPr sz="2400" b="1" dirty="0">
                <a:latin typeface="Times New Roman"/>
                <a:cs typeface="Times New Roman"/>
              </a:rPr>
              <a:t>%=10% </a:t>
            </a:r>
            <a:r>
              <a:rPr sz="2400" spc="9" dirty="0">
                <a:latin typeface=""/>
                <a:cs typeface=""/>
              </a:rPr>
              <a:t>≤</a:t>
            </a:r>
            <a:r>
              <a:rPr sz="2400" b="1" dirty="0">
                <a:latin typeface="Times New Roman"/>
                <a:cs typeface="Times New Roman"/>
              </a:rPr>
              <a:t>20%</a:t>
            </a:r>
            <a:r>
              <a:rPr sz="2400" dirty="0">
                <a:latin typeface=""/>
                <a:cs typeface=""/>
              </a:rPr>
              <a:t>，</a:t>
            </a:r>
            <a:endParaRPr sz="2400">
              <a:latin typeface="楷体"/>
              <a:cs typeface="楷体"/>
            </a:endParaRPr>
          </a:p>
          <a:p>
            <a:pPr marL="698038" marR="722204" algn="ctr">
              <a:lnSpc>
                <a:spcPts val="2882"/>
              </a:lnSpc>
              <a:spcBef>
                <a:spcPts val="9"/>
              </a:spcBef>
            </a:pPr>
            <a:r>
              <a:rPr sz="3600" b="1" baseline="-1207" dirty="0">
                <a:latin typeface="Times New Roman"/>
                <a:cs typeface="Times New Roman"/>
              </a:rPr>
              <a:t>s=0.</a:t>
            </a:r>
            <a:r>
              <a:rPr sz="3600" b="1" spc="-4" baseline="-1207" dirty="0">
                <a:latin typeface="Times New Roman"/>
                <a:cs typeface="Times New Roman"/>
              </a:rPr>
              <a:t>5</a:t>
            </a:r>
            <a:r>
              <a:rPr sz="2400" spc="4" dirty="0">
                <a:latin typeface=""/>
                <a:cs typeface=""/>
              </a:rPr>
              <a:t>≤</a:t>
            </a:r>
            <a:r>
              <a:rPr sz="3600" b="1" baseline="-1207" dirty="0">
                <a:latin typeface="Times New Roman"/>
                <a:cs typeface="Times New Roman"/>
              </a:rPr>
              <a:t>1s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47613" y="4947149"/>
            <a:ext cx="2760348" cy="713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686"/>
              </a:lnSpc>
              <a:spcBef>
                <a:spcPts val="134"/>
              </a:spcBef>
            </a:pPr>
            <a:r>
              <a:rPr sz="2400" spc="4" dirty="0">
                <a:latin typeface=""/>
                <a:cs typeface=""/>
              </a:rPr>
              <a:t>σ</a:t>
            </a:r>
            <a:r>
              <a:rPr sz="2400" b="1" dirty="0">
                <a:latin typeface="Times New Roman"/>
                <a:cs typeface="Times New Roman"/>
              </a:rPr>
              <a:t>%=10% </a:t>
            </a:r>
            <a:r>
              <a:rPr sz="2400" spc="9" dirty="0">
                <a:latin typeface=""/>
                <a:cs typeface=""/>
              </a:rPr>
              <a:t>≤</a:t>
            </a:r>
            <a:r>
              <a:rPr sz="2400" b="1" dirty="0">
                <a:latin typeface="Times New Roman"/>
                <a:cs typeface="Times New Roman"/>
              </a:rPr>
              <a:t>20%</a:t>
            </a:r>
            <a:r>
              <a:rPr sz="2400" dirty="0">
                <a:latin typeface=""/>
                <a:cs typeface=""/>
              </a:rPr>
              <a:t>，</a:t>
            </a:r>
            <a:endParaRPr sz="2400">
              <a:latin typeface="楷体"/>
              <a:cs typeface="楷体"/>
            </a:endParaRPr>
          </a:p>
          <a:p>
            <a:pPr marL="570644" marR="594504" algn="ctr">
              <a:lnSpc>
                <a:spcPts val="2882"/>
              </a:lnSpc>
              <a:spcBef>
                <a:spcPts val="9"/>
              </a:spcBef>
            </a:pPr>
            <a:r>
              <a:rPr sz="3600" b="1" baseline="-1207" dirty="0">
                <a:latin typeface="Times New Roman"/>
                <a:cs typeface="Times New Roman"/>
              </a:rPr>
              <a:t>ts=0.65</a:t>
            </a:r>
            <a:r>
              <a:rPr sz="2400" spc="4" dirty="0">
                <a:latin typeface=""/>
                <a:cs typeface=""/>
              </a:rPr>
              <a:t>≤</a:t>
            </a:r>
            <a:r>
              <a:rPr sz="3600" b="1" baseline="-1207" dirty="0">
                <a:latin typeface="Times New Roman"/>
                <a:cs typeface="Times New Roman"/>
              </a:rPr>
              <a:t>1s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57204" y="1917095"/>
            <a:ext cx="701464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2358668" y="1917095"/>
            <a:ext cx="712161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3070831" y="1917095"/>
            <a:ext cx="712925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3783757" y="1917095"/>
            <a:ext cx="712926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1657204" y="2272848"/>
            <a:ext cx="701464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2358668" y="2272848"/>
            <a:ext cx="712161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3070831" y="2272848"/>
            <a:ext cx="712925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7" name="object 97"/>
          <p:cNvSpPr txBox="1"/>
          <p:nvPr/>
        </p:nvSpPr>
        <p:spPr>
          <a:xfrm>
            <a:off x="3783757" y="2272848"/>
            <a:ext cx="712926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1657204" y="2640813"/>
            <a:ext cx="701464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2358668" y="2640813"/>
            <a:ext cx="712161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3070831" y="2640813"/>
            <a:ext cx="712925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3783757" y="2640813"/>
            <a:ext cx="712926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1657204" y="3008777"/>
            <a:ext cx="701464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2358668" y="3008777"/>
            <a:ext cx="712161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4" name="object 104"/>
          <p:cNvSpPr txBox="1"/>
          <p:nvPr/>
        </p:nvSpPr>
        <p:spPr>
          <a:xfrm>
            <a:off x="3070831" y="3008777"/>
            <a:ext cx="712925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5" name="object 105"/>
          <p:cNvSpPr txBox="1"/>
          <p:nvPr/>
        </p:nvSpPr>
        <p:spPr>
          <a:xfrm>
            <a:off x="3783757" y="3008777"/>
            <a:ext cx="712926" cy="3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6" name="object 106"/>
          <p:cNvSpPr txBox="1"/>
          <p:nvPr/>
        </p:nvSpPr>
        <p:spPr>
          <a:xfrm>
            <a:off x="1657204" y="3364530"/>
            <a:ext cx="701464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7" name="object 107"/>
          <p:cNvSpPr txBox="1"/>
          <p:nvPr/>
        </p:nvSpPr>
        <p:spPr>
          <a:xfrm>
            <a:off x="2358668" y="3364530"/>
            <a:ext cx="712161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8" name="object 108"/>
          <p:cNvSpPr txBox="1"/>
          <p:nvPr/>
        </p:nvSpPr>
        <p:spPr>
          <a:xfrm>
            <a:off x="3070831" y="3364530"/>
            <a:ext cx="712925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9" name="object 109"/>
          <p:cNvSpPr txBox="1"/>
          <p:nvPr/>
        </p:nvSpPr>
        <p:spPr>
          <a:xfrm>
            <a:off x="3783757" y="3364530"/>
            <a:ext cx="712926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0" name="object 110"/>
          <p:cNvSpPr txBox="1"/>
          <p:nvPr/>
        </p:nvSpPr>
        <p:spPr>
          <a:xfrm>
            <a:off x="1657204" y="3732494"/>
            <a:ext cx="701464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1" name="object 111"/>
          <p:cNvSpPr txBox="1"/>
          <p:nvPr/>
        </p:nvSpPr>
        <p:spPr>
          <a:xfrm>
            <a:off x="2358668" y="3732494"/>
            <a:ext cx="712161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2" name="object 112"/>
          <p:cNvSpPr txBox="1"/>
          <p:nvPr/>
        </p:nvSpPr>
        <p:spPr>
          <a:xfrm>
            <a:off x="3070831" y="3732494"/>
            <a:ext cx="712925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3" name="object 113"/>
          <p:cNvSpPr txBox="1"/>
          <p:nvPr/>
        </p:nvSpPr>
        <p:spPr>
          <a:xfrm>
            <a:off x="3783757" y="3732494"/>
            <a:ext cx="712926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1657204" y="4100461"/>
            <a:ext cx="701464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5" name="object 115"/>
          <p:cNvSpPr txBox="1"/>
          <p:nvPr/>
        </p:nvSpPr>
        <p:spPr>
          <a:xfrm>
            <a:off x="2358668" y="4100461"/>
            <a:ext cx="712161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6" name="object 116"/>
          <p:cNvSpPr txBox="1"/>
          <p:nvPr/>
        </p:nvSpPr>
        <p:spPr>
          <a:xfrm>
            <a:off x="3070831" y="4100461"/>
            <a:ext cx="712925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7" name="object 117"/>
          <p:cNvSpPr txBox="1"/>
          <p:nvPr/>
        </p:nvSpPr>
        <p:spPr>
          <a:xfrm>
            <a:off x="3783757" y="4100461"/>
            <a:ext cx="712926" cy="36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8" name="object 118"/>
          <p:cNvSpPr txBox="1"/>
          <p:nvPr/>
        </p:nvSpPr>
        <p:spPr>
          <a:xfrm>
            <a:off x="5088114" y="1930075"/>
            <a:ext cx="712913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9" name="object 119"/>
          <p:cNvSpPr txBox="1"/>
          <p:nvPr/>
        </p:nvSpPr>
        <p:spPr>
          <a:xfrm>
            <a:off x="5801027" y="1930075"/>
            <a:ext cx="725916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0" name="object 120"/>
          <p:cNvSpPr txBox="1"/>
          <p:nvPr/>
        </p:nvSpPr>
        <p:spPr>
          <a:xfrm>
            <a:off x="6526944" y="1930075"/>
            <a:ext cx="725164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1" name="object 121"/>
          <p:cNvSpPr txBox="1"/>
          <p:nvPr/>
        </p:nvSpPr>
        <p:spPr>
          <a:xfrm>
            <a:off x="7252108" y="1930075"/>
            <a:ext cx="725139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2" name="object 122"/>
          <p:cNvSpPr txBox="1"/>
          <p:nvPr/>
        </p:nvSpPr>
        <p:spPr>
          <a:xfrm>
            <a:off x="5088114" y="2293459"/>
            <a:ext cx="712913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3" name="object 123"/>
          <p:cNvSpPr txBox="1"/>
          <p:nvPr/>
        </p:nvSpPr>
        <p:spPr>
          <a:xfrm>
            <a:off x="5801027" y="2293459"/>
            <a:ext cx="725916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4" name="object 124"/>
          <p:cNvSpPr txBox="1"/>
          <p:nvPr/>
        </p:nvSpPr>
        <p:spPr>
          <a:xfrm>
            <a:off x="6526944" y="2293459"/>
            <a:ext cx="725164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5" name="object 125"/>
          <p:cNvSpPr txBox="1"/>
          <p:nvPr/>
        </p:nvSpPr>
        <p:spPr>
          <a:xfrm>
            <a:off x="7252108" y="2293459"/>
            <a:ext cx="725139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5088114" y="2669059"/>
            <a:ext cx="712913" cy="363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7" name="object 127"/>
          <p:cNvSpPr txBox="1"/>
          <p:nvPr/>
        </p:nvSpPr>
        <p:spPr>
          <a:xfrm>
            <a:off x="5801027" y="2669059"/>
            <a:ext cx="725916" cy="363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6526944" y="2669059"/>
            <a:ext cx="725164" cy="363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7252108" y="2669059"/>
            <a:ext cx="725139" cy="363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0" name="object 130"/>
          <p:cNvSpPr txBox="1"/>
          <p:nvPr/>
        </p:nvSpPr>
        <p:spPr>
          <a:xfrm>
            <a:off x="5088114" y="3032444"/>
            <a:ext cx="712913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1" name="object 131"/>
          <p:cNvSpPr txBox="1"/>
          <p:nvPr/>
        </p:nvSpPr>
        <p:spPr>
          <a:xfrm>
            <a:off x="5801027" y="3032444"/>
            <a:ext cx="725916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2" name="object 132"/>
          <p:cNvSpPr txBox="1"/>
          <p:nvPr/>
        </p:nvSpPr>
        <p:spPr>
          <a:xfrm>
            <a:off x="6526944" y="3032444"/>
            <a:ext cx="725164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3" name="object 133"/>
          <p:cNvSpPr txBox="1"/>
          <p:nvPr/>
        </p:nvSpPr>
        <p:spPr>
          <a:xfrm>
            <a:off x="7252108" y="3032444"/>
            <a:ext cx="725139" cy="37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4" name="object 134"/>
          <p:cNvSpPr txBox="1"/>
          <p:nvPr/>
        </p:nvSpPr>
        <p:spPr>
          <a:xfrm>
            <a:off x="5088114" y="3408043"/>
            <a:ext cx="712913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5" name="object 135"/>
          <p:cNvSpPr txBox="1"/>
          <p:nvPr/>
        </p:nvSpPr>
        <p:spPr>
          <a:xfrm>
            <a:off x="5801027" y="3408043"/>
            <a:ext cx="725916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6" name="object 136"/>
          <p:cNvSpPr txBox="1"/>
          <p:nvPr/>
        </p:nvSpPr>
        <p:spPr>
          <a:xfrm>
            <a:off x="6526944" y="3408043"/>
            <a:ext cx="725164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7" name="object 137"/>
          <p:cNvSpPr txBox="1"/>
          <p:nvPr/>
        </p:nvSpPr>
        <p:spPr>
          <a:xfrm>
            <a:off x="7252108" y="3408043"/>
            <a:ext cx="725139" cy="36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8" name="object 138"/>
          <p:cNvSpPr txBox="1"/>
          <p:nvPr/>
        </p:nvSpPr>
        <p:spPr>
          <a:xfrm>
            <a:off x="5088114" y="3771427"/>
            <a:ext cx="712913" cy="37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9" name="object 139"/>
          <p:cNvSpPr txBox="1"/>
          <p:nvPr/>
        </p:nvSpPr>
        <p:spPr>
          <a:xfrm>
            <a:off x="5801027" y="3771427"/>
            <a:ext cx="725916" cy="37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0" name="object 140"/>
          <p:cNvSpPr txBox="1"/>
          <p:nvPr/>
        </p:nvSpPr>
        <p:spPr>
          <a:xfrm>
            <a:off x="6526944" y="3771427"/>
            <a:ext cx="725164" cy="37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1" name="object 141"/>
          <p:cNvSpPr txBox="1"/>
          <p:nvPr/>
        </p:nvSpPr>
        <p:spPr>
          <a:xfrm>
            <a:off x="7252108" y="3771427"/>
            <a:ext cx="725139" cy="37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2" name="object 142"/>
          <p:cNvSpPr txBox="1"/>
          <p:nvPr/>
        </p:nvSpPr>
        <p:spPr>
          <a:xfrm>
            <a:off x="5088114" y="4147029"/>
            <a:ext cx="712913" cy="376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3" name="object 143"/>
          <p:cNvSpPr txBox="1"/>
          <p:nvPr/>
        </p:nvSpPr>
        <p:spPr>
          <a:xfrm>
            <a:off x="5801027" y="4147029"/>
            <a:ext cx="725916" cy="376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4" name="object 144"/>
          <p:cNvSpPr txBox="1"/>
          <p:nvPr/>
        </p:nvSpPr>
        <p:spPr>
          <a:xfrm>
            <a:off x="6526944" y="4147029"/>
            <a:ext cx="725164" cy="376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5" name="object 145"/>
          <p:cNvSpPr txBox="1"/>
          <p:nvPr/>
        </p:nvSpPr>
        <p:spPr>
          <a:xfrm>
            <a:off x="7252108" y="4147029"/>
            <a:ext cx="725139" cy="376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4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7" name="直接连接符 14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0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550271" y="1619275"/>
            <a:ext cx="0" cy="909226"/>
          </a:xfrm>
          <a:custGeom>
            <a:avLst/>
            <a:gdLst/>
            <a:ahLst/>
            <a:cxnLst/>
            <a:rect l="l" t="t" r="r" b="b"/>
            <a:pathLst>
              <a:path h="907542">
                <a:moveTo>
                  <a:pt x="0" y="0"/>
                </a:moveTo>
                <a:lnTo>
                  <a:pt x="0" y="9075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0271" y="1619275"/>
            <a:ext cx="3971909" cy="909225"/>
          </a:xfrm>
          <a:custGeom>
            <a:avLst/>
            <a:gdLst/>
            <a:ahLst/>
            <a:cxnLst/>
            <a:rect l="l" t="t" r="r" b="b"/>
            <a:pathLst>
              <a:path w="3960876" h="907541">
                <a:moveTo>
                  <a:pt x="0" y="0"/>
                </a:moveTo>
                <a:lnTo>
                  <a:pt x="0" y="907541"/>
                </a:lnTo>
                <a:lnTo>
                  <a:pt x="3960876" y="907541"/>
                </a:lnTo>
                <a:lnTo>
                  <a:pt x="3960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0319" y="2087263"/>
            <a:ext cx="704529" cy="0"/>
          </a:xfrm>
          <a:custGeom>
            <a:avLst/>
            <a:gdLst/>
            <a:ahLst/>
            <a:cxnLst/>
            <a:rect l="l" t="t" r="r" b="b"/>
            <a:pathLst>
              <a:path w="702572">
                <a:moveTo>
                  <a:pt x="0" y="0"/>
                </a:moveTo>
                <a:lnTo>
                  <a:pt x="702572" y="0"/>
                </a:lnTo>
              </a:path>
            </a:pathLst>
          </a:custGeom>
          <a:ln w="1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7042" y="2087263"/>
            <a:ext cx="1804093" cy="0"/>
          </a:xfrm>
          <a:custGeom>
            <a:avLst/>
            <a:gdLst/>
            <a:ahLst/>
            <a:cxnLst/>
            <a:rect l="l" t="t" r="r" b="b"/>
            <a:pathLst>
              <a:path w="1799082">
                <a:moveTo>
                  <a:pt x="0" y="0"/>
                </a:moveTo>
                <a:lnTo>
                  <a:pt x="1799082" y="0"/>
                </a:lnTo>
              </a:path>
            </a:pathLst>
          </a:custGeom>
          <a:ln w="1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702" y="826092"/>
            <a:ext cx="4122407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第四</a:t>
            </a:r>
            <a:r>
              <a:rPr sz="4200" baseline="-3228" dirty="0">
                <a:latin typeface=""/>
                <a:cs typeface=""/>
              </a:rPr>
              <a:t>步</a:t>
            </a:r>
            <a:r>
              <a:rPr sz="4200" spc="-696" baseline="-3228" dirty="0">
                <a:latin typeface=""/>
                <a:cs typeface=""/>
              </a:rPr>
              <a:t> </a:t>
            </a:r>
            <a:r>
              <a:rPr sz="4200" spc="9" baseline="-3228" dirty="0">
                <a:latin typeface=""/>
                <a:cs typeface=""/>
              </a:rPr>
              <a:t>数字控制器的实现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6368" y="1896561"/>
            <a:ext cx="961265" cy="342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96"/>
              </a:lnSpc>
              <a:spcBef>
                <a:spcPts val="134"/>
              </a:spcBef>
            </a:pPr>
            <a:r>
              <a:rPr sz="3700" i="1" spc="125" baseline="1183" dirty="0">
                <a:latin typeface="Times New Roman"/>
                <a:cs typeface="Times New Roman"/>
              </a:rPr>
              <a:t>D</a:t>
            </a:r>
            <a:r>
              <a:rPr sz="3700" baseline="1183" dirty="0">
                <a:latin typeface="Times New Roman"/>
                <a:cs typeface="Times New Roman"/>
              </a:rPr>
              <a:t>(</a:t>
            </a:r>
            <a:r>
              <a:rPr sz="3700" spc="-405" baseline="1183" dirty="0">
                <a:latin typeface="Times New Roman"/>
                <a:cs typeface="Times New Roman"/>
              </a:rPr>
              <a:t> </a:t>
            </a:r>
            <a:r>
              <a:rPr sz="3700" i="1" baseline="1183" dirty="0">
                <a:latin typeface="Times New Roman"/>
                <a:cs typeface="Times New Roman"/>
              </a:rPr>
              <a:t>z</a:t>
            </a:r>
            <a:r>
              <a:rPr sz="3700" i="1" spc="-455" baseline="1183" dirty="0">
                <a:latin typeface="Times New Roman"/>
                <a:cs typeface="Times New Roman"/>
              </a:rPr>
              <a:t> </a:t>
            </a:r>
            <a:r>
              <a:rPr sz="3700" baseline="1183" dirty="0">
                <a:latin typeface="Times New Roman"/>
                <a:cs typeface="Times New Roman"/>
              </a:rPr>
              <a:t>)</a:t>
            </a:r>
            <a:r>
              <a:rPr sz="3700" spc="69" baseline="1183" dirty="0">
                <a:latin typeface="Times New Roman"/>
                <a:cs typeface="Times New Roman"/>
              </a:rPr>
              <a:t> </a:t>
            </a:r>
            <a:r>
              <a:rPr sz="2500" spc="-631" dirty="0">
                <a:latin typeface="Meiryo"/>
                <a:cs typeface="Meiryo"/>
              </a:rPr>
              <a:t>=</a:t>
            </a:r>
            <a:endParaRPr sz="25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7348" y="1896562"/>
            <a:ext cx="255997" cy="33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56"/>
              </a:lnSpc>
              <a:spcBef>
                <a:spcPts val="132"/>
              </a:spcBef>
            </a:pPr>
            <a:r>
              <a:rPr sz="2500" spc="-631" dirty="0">
                <a:latin typeface="Meiryo"/>
                <a:cs typeface="Meiryo"/>
              </a:rPr>
              <a:t>=</a:t>
            </a:r>
            <a:endParaRPr sz="25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02" y="2846085"/>
            <a:ext cx="8344768" cy="2095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6117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取</a:t>
            </a:r>
            <a:r>
              <a:rPr sz="2800" b="1" i="1" spc="-4" dirty="0">
                <a:latin typeface="Times New Roman"/>
                <a:cs typeface="Times New Roman"/>
              </a:rPr>
              <a:t>z</a:t>
            </a:r>
            <a:r>
              <a:rPr sz="2800" spc="9" dirty="0">
                <a:latin typeface=""/>
                <a:cs typeface=""/>
              </a:rPr>
              <a:t>反变换，其差分方程为</a:t>
            </a:r>
            <a:endParaRPr sz="2800">
              <a:latin typeface="楷体"/>
              <a:cs typeface="楷体"/>
            </a:endParaRPr>
          </a:p>
          <a:p>
            <a:pPr marL="1224810" marR="66117">
              <a:lnSpc>
                <a:spcPct val="95825"/>
              </a:lnSpc>
              <a:spcBef>
                <a:spcPts val="1674"/>
              </a:spcBef>
            </a:pPr>
            <a:r>
              <a:rPr sz="2800" b="1" i="1" dirty="0">
                <a:latin typeface="Times New Roman"/>
                <a:cs typeface="Times New Roman"/>
              </a:rPr>
              <a:t>u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) = 0.4</a:t>
            </a:r>
            <a:r>
              <a:rPr sz="2800" b="1" spc="4" dirty="0">
                <a:latin typeface="Times New Roman"/>
                <a:cs typeface="Times New Roman"/>
              </a:rPr>
              <a:t>5</a:t>
            </a:r>
            <a:r>
              <a:rPr sz="2800" b="1" i="1" dirty="0">
                <a:latin typeface="Times New Roman"/>
                <a:cs typeface="Times New Roman"/>
              </a:rPr>
              <a:t>u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-4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-1) + 6.11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) - </a:t>
            </a:r>
            <a:r>
              <a:rPr sz="2800" b="1" spc="4" dirty="0">
                <a:latin typeface="Times New Roman"/>
                <a:cs typeface="Times New Roman"/>
              </a:rPr>
              <a:t>5</a:t>
            </a:r>
            <a:r>
              <a:rPr sz="2800" b="1" dirty="0">
                <a:latin typeface="Times New Roman"/>
                <a:cs typeface="Times New Roman"/>
              </a:rPr>
              <a:t>.53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800" b="1" spc="-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-1)</a:t>
            </a:r>
            <a:endParaRPr sz="2800">
              <a:latin typeface="Times New Roman"/>
              <a:cs typeface="Times New Roman"/>
            </a:endParaRPr>
          </a:p>
          <a:p>
            <a:pPr marL="12729" indent="356671">
              <a:lnSpc>
                <a:spcPts val="3378"/>
              </a:lnSpc>
              <a:spcBef>
                <a:spcPts val="1922"/>
              </a:spcBef>
            </a:pPr>
            <a:r>
              <a:rPr sz="2800" spc="9" dirty="0">
                <a:latin typeface=""/>
                <a:cs typeface=""/>
              </a:rPr>
              <a:t>按照上式编制程序并由计算机运行，即可实现数字 控制规律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0271" y="1619275"/>
            <a:ext cx="3984644" cy="909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1757">
              <a:lnSpc>
                <a:spcPts val="3829"/>
              </a:lnSpc>
              <a:spcBef>
                <a:spcPts val="191"/>
              </a:spcBef>
              <a:tabLst>
                <a:tab pos="2100320" algn="l"/>
              </a:tabLst>
            </a:pPr>
            <a:r>
              <a:rPr sz="3700" i="1" baseline="7099" dirty="0">
                <a:latin typeface="Times New Roman"/>
                <a:cs typeface="Times New Roman"/>
              </a:rPr>
              <a:t>U</a:t>
            </a:r>
            <a:r>
              <a:rPr sz="3700" i="1" spc="-209" baseline="7099" dirty="0">
                <a:latin typeface="Times New Roman"/>
                <a:cs typeface="Times New Roman"/>
              </a:rPr>
              <a:t> </a:t>
            </a:r>
            <a:r>
              <a:rPr sz="3700" baseline="7099" dirty="0">
                <a:latin typeface="Times New Roman"/>
                <a:cs typeface="Times New Roman"/>
              </a:rPr>
              <a:t>(</a:t>
            </a:r>
            <a:r>
              <a:rPr sz="3700" spc="-395" baseline="7099" dirty="0">
                <a:latin typeface="Times New Roman"/>
                <a:cs typeface="Times New Roman"/>
              </a:rPr>
              <a:t> </a:t>
            </a:r>
            <a:r>
              <a:rPr sz="3700" i="1" spc="150" baseline="7099" dirty="0">
                <a:latin typeface="Times New Roman"/>
                <a:cs typeface="Times New Roman"/>
              </a:rPr>
              <a:t>z</a:t>
            </a:r>
            <a:r>
              <a:rPr sz="3700" baseline="7099" dirty="0">
                <a:latin typeface="Times New Roman"/>
                <a:cs typeface="Times New Roman"/>
              </a:rPr>
              <a:t>)	</a:t>
            </a:r>
            <a:r>
              <a:rPr sz="3700" spc="34" baseline="7099" dirty="0">
                <a:latin typeface="Times New Roman"/>
                <a:cs typeface="Times New Roman"/>
              </a:rPr>
              <a:t>6.1</a:t>
            </a:r>
            <a:r>
              <a:rPr sz="3700" baseline="7099" dirty="0">
                <a:latin typeface="Times New Roman"/>
                <a:cs typeface="Times New Roman"/>
              </a:rPr>
              <a:t>1</a:t>
            </a:r>
            <a:r>
              <a:rPr sz="3700" spc="-310" baseline="7099" dirty="0">
                <a:latin typeface="Times New Roman"/>
                <a:cs typeface="Times New Roman"/>
              </a:rPr>
              <a:t> </a:t>
            </a:r>
            <a:r>
              <a:rPr sz="3700" spc="-631" baseline="4209" dirty="0">
                <a:latin typeface="Meiryo"/>
                <a:cs typeface="Meiryo"/>
              </a:rPr>
              <a:t>−</a:t>
            </a:r>
            <a:r>
              <a:rPr sz="3700" spc="-340" baseline="4209" dirty="0">
                <a:latin typeface="Meiryo"/>
                <a:cs typeface="Meiryo"/>
              </a:rPr>
              <a:t> </a:t>
            </a:r>
            <a:r>
              <a:rPr sz="3700" spc="34" baseline="7099" dirty="0">
                <a:latin typeface="Times New Roman"/>
                <a:cs typeface="Times New Roman"/>
              </a:rPr>
              <a:t>5</a:t>
            </a:r>
            <a:r>
              <a:rPr sz="3700" spc="14" baseline="7099" dirty="0">
                <a:latin typeface="Times New Roman"/>
                <a:cs typeface="Times New Roman"/>
              </a:rPr>
              <a:t>.</a:t>
            </a:r>
            <a:r>
              <a:rPr sz="3700" spc="34" baseline="7099" dirty="0">
                <a:latin typeface="Times New Roman"/>
                <a:cs typeface="Times New Roman"/>
              </a:rPr>
              <a:t>5</a:t>
            </a:r>
            <a:r>
              <a:rPr sz="3700" spc="109" baseline="7099" dirty="0">
                <a:latin typeface="Times New Roman"/>
                <a:cs typeface="Times New Roman"/>
              </a:rPr>
              <a:t>3</a:t>
            </a:r>
            <a:r>
              <a:rPr sz="3700" i="1" baseline="7099" dirty="0">
                <a:latin typeface="Times New Roman"/>
                <a:cs typeface="Times New Roman"/>
              </a:rPr>
              <a:t>z</a:t>
            </a:r>
            <a:r>
              <a:rPr sz="3700" i="1" spc="-401" baseline="7099" dirty="0">
                <a:latin typeface="Times New Roman"/>
                <a:cs typeface="Times New Roman"/>
              </a:rPr>
              <a:t> </a:t>
            </a:r>
            <a:r>
              <a:rPr sz="2100" spc="-341" baseline="34373" dirty="0">
                <a:latin typeface="Meiryo"/>
                <a:cs typeface="Meiryo"/>
              </a:rPr>
              <a:t>−</a:t>
            </a:r>
            <a:r>
              <a:rPr sz="2100" spc="6" baseline="5797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059316">
              <a:lnSpc>
                <a:spcPts val="3333"/>
              </a:lnSpc>
              <a:tabLst>
                <a:tab pos="2291258" algn="l"/>
              </a:tabLst>
            </a:pPr>
            <a:r>
              <a:rPr sz="3700" i="1" baseline="7099" dirty="0">
                <a:latin typeface="Times New Roman"/>
                <a:cs typeface="Times New Roman"/>
              </a:rPr>
              <a:t>E</a:t>
            </a:r>
            <a:r>
              <a:rPr sz="3700" i="1" spc="-405" baseline="7099" dirty="0">
                <a:latin typeface="Times New Roman"/>
                <a:cs typeface="Times New Roman"/>
              </a:rPr>
              <a:t> </a:t>
            </a:r>
            <a:r>
              <a:rPr sz="3700" spc="134" baseline="7099" dirty="0">
                <a:latin typeface="Times New Roman"/>
                <a:cs typeface="Times New Roman"/>
              </a:rPr>
              <a:t>(</a:t>
            </a:r>
            <a:r>
              <a:rPr sz="3700" i="1" baseline="7099" dirty="0">
                <a:latin typeface="Times New Roman"/>
                <a:cs typeface="Times New Roman"/>
              </a:rPr>
              <a:t>Z</a:t>
            </a:r>
            <a:r>
              <a:rPr sz="3700" i="1" spc="-276" baseline="7099" dirty="0">
                <a:latin typeface="Times New Roman"/>
                <a:cs typeface="Times New Roman"/>
              </a:rPr>
              <a:t> </a:t>
            </a:r>
            <a:r>
              <a:rPr sz="3700" baseline="7099" dirty="0">
                <a:latin typeface="Times New Roman"/>
                <a:cs typeface="Times New Roman"/>
              </a:rPr>
              <a:t>)	</a:t>
            </a:r>
            <a:r>
              <a:rPr sz="3700" baseline="5915" dirty="0">
                <a:latin typeface="Times New Roman"/>
                <a:cs typeface="Times New Roman"/>
              </a:rPr>
              <a:t>1</a:t>
            </a:r>
            <a:r>
              <a:rPr sz="3700" spc="-295" baseline="5915" dirty="0">
                <a:latin typeface="Times New Roman"/>
                <a:cs typeface="Times New Roman"/>
              </a:rPr>
              <a:t> </a:t>
            </a:r>
            <a:r>
              <a:rPr sz="3700" spc="-631" baseline="3507" dirty="0">
                <a:latin typeface="Meiryo"/>
                <a:cs typeface="Meiryo"/>
              </a:rPr>
              <a:t>−</a:t>
            </a:r>
            <a:r>
              <a:rPr sz="3700" spc="-320" baseline="3507" dirty="0">
                <a:latin typeface="Meiryo"/>
                <a:cs typeface="Meiryo"/>
              </a:rPr>
              <a:t> </a:t>
            </a:r>
            <a:r>
              <a:rPr sz="3700" spc="39" baseline="5915" dirty="0">
                <a:latin typeface="Times New Roman"/>
                <a:cs typeface="Times New Roman"/>
              </a:rPr>
              <a:t>0</a:t>
            </a:r>
            <a:r>
              <a:rPr sz="3700" spc="14" baseline="5915" dirty="0">
                <a:latin typeface="Times New Roman"/>
                <a:cs typeface="Times New Roman"/>
              </a:rPr>
              <a:t>.</a:t>
            </a:r>
            <a:r>
              <a:rPr sz="3700" spc="39" baseline="5915" dirty="0">
                <a:latin typeface="Times New Roman"/>
                <a:cs typeface="Times New Roman"/>
              </a:rPr>
              <a:t>4</a:t>
            </a:r>
            <a:r>
              <a:rPr sz="3700" baseline="5915" dirty="0">
                <a:latin typeface="Times New Roman"/>
                <a:cs typeface="Times New Roman"/>
              </a:rPr>
              <a:t>5</a:t>
            </a:r>
            <a:r>
              <a:rPr sz="3700" spc="-455" baseline="5915" dirty="0">
                <a:latin typeface="Times New Roman"/>
                <a:cs typeface="Times New Roman"/>
              </a:rPr>
              <a:t> </a:t>
            </a:r>
            <a:r>
              <a:rPr sz="3700" i="1" baseline="5915" dirty="0">
                <a:latin typeface="Times New Roman"/>
                <a:cs typeface="Times New Roman"/>
              </a:rPr>
              <a:t>z</a:t>
            </a:r>
            <a:r>
              <a:rPr sz="3700" i="1" spc="-395" baseline="5915" dirty="0">
                <a:latin typeface="Times New Roman"/>
                <a:cs typeface="Times New Roman"/>
              </a:rPr>
              <a:t> </a:t>
            </a:r>
            <a:r>
              <a:rPr sz="2100" spc="-346" baseline="33146" dirty="0">
                <a:latin typeface="Meiryo"/>
                <a:cs typeface="Meiryo"/>
              </a:rPr>
              <a:t>−</a:t>
            </a:r>
            <a:r>
              <a:rPr sz="2100" spc="6" baseline="5590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0319" y="1947303"/>
            <a:ext cx="704529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647042" y="1947303"/>
            <a:ext cx="180409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7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42306" y="657225"/>
            <a:ext cx="3726727" cy="5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631"/>
              </a:lnSpc>
              <a:spcBef>
                <a:spcPts val="232"/>
              </a:spcBef>
            </a:pPr>
            <a:r>
              <a:rPr sz="4200" spc="9" dirty="0">
                <a:latin typeface=""/>
                <a:cs typeface=""/>
              </a:rPr>
              <a:t>数字</a:t>
            </a:r>
            <a:r>
              <a:rPr sz="4200" b="1" dirty="0">
                <a:latin typeface="Times New Roman"/>
                <a:cs typeface="Times New Roman"/>
              </a:rPr>
              <a:t>PI</a:t>
            </a:r>
            <a:r>
              <a:rPr sz="4200" b="1" spc="4" dirty="0">
                <a:latin typeface="Times New Roman"/>
                <a:cs typeface="Times New Roman"/>
              </a:rPr>
              <a:t>D</a:t>
            </a:r>
            <a:r>
              <a:rPr sz="4200" spc="9" dirty="0">
                <a:latin typeface=""/>
                <a:cs typeface=""/>
              </a:rPr>
              <a:t>控制器</a:t>
            </a:r>
            <a:endParaRPr sz="420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38" y="708923"/>
            <a:ext cx="1188211" cy="559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400"/>
              </a:lnSpc>
              <a:spcBef>
                <a:spcPts val="220"/>
              </a:spcBef>
            </a:pPr>
            <a:r>
              <a:rPr sz="4200" b="1" dirty="0" smtClean="0">
                <a:latin typeface="Times New Roman"/>
                <a:cs typeface="Times New Roman"/>
              </a:rPr>
              <a:t>1.2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04" y="1478226"/>
            <a:ext cx="8589008" cy="2549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70163" algn="just">
              <a:lnSpc>
                <a:spcPts val="3122"/>
              </a:lnSpc>
              <a:spcBef>
                <a:spcPts val="155"/>
              </a:spcBef>
            </a:pPr>
            <a:r>
              <a:rPr sz="2800" spc="9" dirty="0" err="1">
                <a:latin typeface=""/>
                <a:cs typeface=""/>
              </a:rPr>
              <a:t>按反馈控制系统偏差的比例</a:t>
            </a:r>
            <a:r>
              <a:rPr sz="2800" b="1" dirty="0" smtClean="0">
                <a:latin typeface="Times New Roman"/>
                <a:cs typeface="Times New Roman"/>
              </a:rPr>
              <a:t>(proportional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、</a:t>
            </a:r>
            <a:r>
              <a:rPr sz="2800" spc="9" dirty="0" err="1" smtClean="0">
                <a:latin typeface=""/>
                <a:cs typeface=""/>
              </a:rPr>
              <a:t>积分</a:t>
            </a:r>
            <a:r>
              <a:rPr sz="2800" b="1" dirty="0" smtClean="0">
                <a:latin typeface="Times New Roman"/>
                <a:cs typeface="Times New Roman"/>
              </a:rPr>
              <a:t>(integral </a:t>
            </a:r>
            <a:r>
              <a:rPr sz="2800" b="1" spc="-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和微分</a:t>
            </a:r>
            <a:r>
              <a:rPr sz="2800" b="1" dirty="0">
                <a:latin typeface="Times New Roman"/>
                <a:cs typeface="Times New Roman"/>
              </a:rPr>
              <a:t>( differential </a:t>
            </a:r>
            <a:r>
              <a:rPr sz="2800" b="1" spc="-9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规律进行控制的调 </a:t>
            </a:r>
            <a:r>
              <a:rPr sz="2800" spc="9" dirty="0" err="1">
                <a:latin typeface=""/>
                <a:cs typeface=""/>
              </a:rPr>
              <a:t>节器，简称为</a:t>
            </a:r>
            <a:r>
              <a:rPr sz="2800" b="1" dirty="0" err="1">
                <a:latin typeface="Times New Roman"/>
                <a:cs typeface="Times New Roman"/>
              </a:rPr>
              <a:t>PID</a:t>
            </a:r>
            <a:r>
              <a:rPr sz="2800" spc="9" dirty="0" err="1">
                <a:latin typeface=""/>
                <a:cs typeface=""/>
              </a:rPr>
              <a:t>调节器，</a:t>
            </a:r>
            <a:r>
              <a:rPr sz="2800" spc="9" dirty="0" err="1" smtClean="0">
                <a:latin typeface=""/>
                <a:cs typeface=""/>
              </a:rPr>
              <a:t>是控制系统中应用最为</a:t>
            </a:r>
            <a:r>
              <a:rPr sz="4200" spc="9" baseline="-5650" dirty="0" err="1" smtClean="0">
                <a:latin typeface=""/>
                <a:cs typeface=""/>
              </a:rPr>
              <a:t>广泛的一种控制规律</a:t>
            </a:r>
            <a:r>
              <a:rPr lang="zh-CN" altLang="en-US" sz="4200" spc="9" baseline="-5650" dirty="0" smtClean="0">
                <a:latin typeface=""/>
                <a:cs typeface=""/>
              </a:rPr>
              <a:t>。</a:t>
            </a:r>
            <a:endParaRPr lang="en-US" altLang="zh-CN" sz="4200" spc="9" baseline="-5650" dirty="0" smtClean="0">
              <a:latin typeface=""/>
              <a:cs typeface=""/>
            </a:endParaRPr>
          </a:p>
          <a:p>
            <a:pPr marL="12729" marR="70163" algn="just">
              <a:lnSpc>
                <a:spcPts val="3122"/>
              </a:lnSpc>
              <a:spcBef>
                <a:spcPts val="155"/>
              </a:spcBef>
            </a:pPr>
            <a:endParaRPr sz="2800" dirty="0">
              <a:latin typeface="楷体"/>
              <a:cs typeface="楷体"/>
            </a:endParaRPr>
          </a:p>
          <a:p>
            <a:pPr marL="12729" marR="70163" algn="just">
              <a:lnSpc>
                <a:spcPct val="122899"/>
              </a:lnSpc>
              <a:spcBef>
                <a:spcPts val="390"/>
              </a:spcBef>
            </a:pPr>
            <a:r>
              <a:rPr sz="2800" spc="9" dirty="0">
                <a:latin typeface=""/>
                <a:cs typeface=""/>
              </a:rPr>
              <a:t>PID调节器之所以经久不衰，主要有以下优点：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2306" y="4386042"/>
            <a:ext cx="5121671" cy="192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6117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技术成熟，通用性强</a:t>
            </a: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4049"/>
              </a:lnSpc>
              <a:spcBef>
                <a:spcPts val="468"/>
              </a:spcBef>
            </a:pPr>
            <a:r>
              <a:rPr sz="2800" spc="9" dirty="0" err="1">
                <a:latin typeface=""/>
                <a:cs typeface=""/>
              </a:rPr>
              <a:t>原理简单，易被人们熟悉和掌握</a:t>
            </a:r>
            <a:r>
              <a:rPr sz="2800" spc="9" dirty="0">
                <a:latin typeface=""/>
                <a:cs typeface=""/>
              </a:rPr>
              <a:t> </a:t>
            </a:r>
            <a:r>
              <a:rPr sz="4200" spc="9" baseline="-5650" dirty="0" err="1" smtClean="0">
                <a:latin typeface=""/>
                <a:cs typeface=""/>
              </a:rPr>
              <a:t>控制效果好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6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11473" y="2708116"/>
            <a:ext cx="329337" cy="0"/>
          </a:xfrm>
          <a:custGeom>
            <a:avLst/>
            <a:gdLst/>
            <a:ahLst/>
            <a:cxnLst/>
            <a:rect l="l" t="t" r="r" b="b"/>
            <a:pathLst>
              <a:path w="328422">
                <a:moveTo>
                  <a:pt x="0" y="0"/>
                </a:moveTo>
                <a:lnTo>
                  <a:pt x="328422" y="0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9389" y="2708116"/>
            <a:ext cx="712913" cy="0"/>
          </a:xfrm>
          <a:custGeom>
            <a:avLst/>
            <a:gdLst/>
            <a:ahLst/>
            <a:cxnLst/>
            <a:rect l="l" t="t" r="r" b="b"/>
            <a:pathLst>
              <a:path w="710933">
                <a:moveTo>
                  <a:pt x="0" y="0"/>
                </a:moveTo>
                <a:lnTo>
                  <a:pt x="710933" y="0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4361" y="4680779"/>
            <a:ext cx="566978" cy="0"/>
          </a:xfrm>
          <a:custGeom>
            <a:avLst/>
            <a:gdLst/>
            <a:ahLst/>
            <a:cxnLst/>
            <a:rect l="l" t="t" r="r" b="b"/>
            <a:pathLst>
              <a:path w="565403">
                <a:moveTo>
                  <a:pt x="0" y="0"/>
                </a:moveTo>
                <a:lnTo>
                  <a:pt x="565403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667" y="4680779"/>
            <a:ext cx="375935" cy="0"/>
          </a:xfrm>
          <a:custGeom>
            <a:avLst/>
            <a:gdLst/>
            <a:ahLst/>
            <a:cxnLst/>
            <a:rect l="l" t="t" r="r" b="b"/>
            <a:pathLst>
              <a:path w="374891">
                <a:moveTo>
                  <a:pt x="0" y="0"/>
                </a:moveTo>
                <a:lnTo>
                  <a:pt x="374891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2174" y="708955"/>
            <a:ext cx="3192845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2600" spc="84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3200" spc="14" dirty="0">
                <a:latin typeface=""/>
                <a:cs typeface=""/>
              </a:rPr>
              <a:t>⒈</a:t>
            </a:r>
            <a:r>
              <a:rPr sz="3200" b="1" dirty="0">
                <a:latin typeface="Times New Roman"/>
                <a:cs typeface="Times New Roman"/>
              </a:rPr>
              <a:t>PI</a:t>
            </a:r>
            <a:r>
              <a:rPr sz="3200" b="1" spc="4" dirty="0">
                <a:latin typeface="Times New Roman"/>
                <a:cs typeface="Times New Roman"/>
              </a:rPr>
              <a:t>D</a:t>
            </a:r>
            <a:r>
              <a:rPr sz="3200" spc="9" dirty="0">
                <a:latin typeface=""/>
                <a:cs typeface=""/>
              </a:rPr>
              <a:t>的数字化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271" y="1636273"/>
            <a:ext cx="3590709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-2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PID</a:t>
            </a:r>
            <a:r>
              <a:rPr sz="2800" spc="9" dirty="0">
                <a:latin typeface=""/>
                <a:cs typeface=""/>
              </a:rPr>
              <a:t>算法的表达式为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7437" y="2288850"/>
            <a:ext cx="261360" cy="368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62"/>
              </a:lnSpc>
              <a:spcBef>
                <a:spcPts val="142"/>
              </a:spcBef>
            </a:pPr>
            <a:r>
              <a:rPr sz="270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8043" y="2288850"/>
            <a:ext cx="944434" cy="58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565"/>
              </a:lnSpc>
              <a:spcBef>
                <a:spcPts val="228"/>
              </a:spcBef>
            </a:pPr>
            <a:r>
              <a:rPr sz="4100" i="1" spc="-3" baseline="28987" dirty="0">
                <a:latin typeface="Times New Roman"/>
                <a:cs typeface="Times New Roman"/>
              </a:rPr>
              <a:t>d</a:t>
            </a:r>
            <a:r>
              <a:rPr sz="4100" i="1" spc="22" baseline="28987" dirty="0">
                <a:latin typeface="Times New Roman"/>
                <a:cs typeface="Times New Roman"/>
              </a:rPr>
              <a:t>e</a:t>
            </a:r>
            <a:r>
              <a:rPr sz="4100" spc="-13" baseline="28987" dirty="0">
                <a:latin typeface="Times New Roman"/>
                <a:cs typeface="Times New Roman"/>
              </a:rPr>
              <a:t>(</a:t>
            </a:r>
            <a:r>
              <a:rPr sz="4100" i="1" spc="-7" baseline="28987" dirty="0">
                <a:latin typeface="Times New Roman"/>
                <a:cs typeface="Times New Roman"/>
              </a:rPr>
              <a:t>t</a:t>
            </a:r>
            <a:r>
              <a:rPr sz="4100" i="1" spc="-495" baseline="28987" dirty="0">
                <a:latin typeface="Times New Roman"/>
                <a:cs typeface="Times New Roman"/>
              </a:rPr>
              <a:t> </a:t>
            </a:r>
            <a:r>
              <a:rPr sz="4100" spc="-8" baseline="28987" dirty="0">
                <a:latin typeface="Times New Roman"/>
                <a:cs typeface="Times New Roman"/>
              </a:rPr>
              <a:t>)</a:t>
            </a:r>
            <a:r>
              <a:rPr sz="4100" spc="-426" baseline="28987" dirty="0">
                <a:latin typeface="Times New Roman"/>
                <a:cs typeface="Times New Roman"/>
              </a:rPr>
              <a:t> </a:t>
            </a:r>
            <a:r>
              <a:rPr sz="4100" baseline="-7515" dirty="0">
                <a:latin typeface="Times New Roman"/>
                <a:cs typeface="Times New Roman"/>
              </a:rPr>
              <a:t>]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3020" y="2482351"/>
            <a:ext cx="256038" cy="539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255"/>
              </a:lnSpc>
              <a:spcBef>
                <a:spcPts val="212"/>
              </a:spcBef>
            </a:pPr>
            <a:r>
              <a:rPr sz="4100" spc="-1445" dirty="0">
                <a:latin typeface="Meiryo"/>
                <a:cs typeface="Meiryo"/>
              </a:rPr>
              <a:t>∫</a:t>
            </a:r>
            <a:endParaRPr sz="4100">
              <a:latin typeface="Meiryo"/>
              <a:cs typeface="Meiry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8028" y="2499460"/>
            <a:ext cx="1270156" cy="373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47"/>
              </a:lnSpc>
              <a:spcBef>
                <a:spcPts val="147"/>
              </a:spcBef>
            </a:pPr>
            <a:r>
              <a:rPr sz="4100" i="1" spc="78" baseline="1073" dirty="0">
                <a:latin typeface="Times New Roman"/>
                <a:cs typeface="Times New Roman"/>
              </a:rPr>
              <a:t>P</a:t>
            </a:r>
            <a:r>
              <a:rPr sz="4100" spc="-18" baseline="1073" dirty="0">
                <a:latin typeface="Times New Roman"/>
                <a:cs typeface="Times New Roman"/>
              </a:rPr>
              <a:t>(</a:t>
            </a:r>
            <a:r>
              <a:rPr sz="4100" i="1" spc="-7" baseline="1073" dirty="0">
                <a:latin typeface="Times New Roman"/>
                <a:cs typeface="Times New Roman"/>
              </a:rPr>
              <a:t>t</a:t>
            </a:r>
            <a:r>
              <a:rPr sz="4100" i="1" spc="-490" baseline="1073" dirty="0">
                <a:latin typeface="Times New Roman"/>
                <a:cs typeface="Times New Roman"/>
              </a:rPr>
              <a:t> </a:t>
            </a:r>
            <a:r>
              <a:rPr sz="4100" baseline="1073" dirty="0">
                <a:latin typeface="Times New Roman"/>
                <a:cs typeface="Times New Roman"/>
              </a:rPr>
              <a:t>)</a:t>
            </a:r>
            <a:r>
              <a:rPr sz="4100" spc="25" baseline="1073" dirty="0">
                <a:latin typeface="Times New Roman"/>
                <a:cs typeface="Times New Roman"/>
              </a:rPr>
              <a:t> </a:t>
            </a:r>
            <a:r>
              <a:rPr sz="2700" spc="-696" dirty="0">
                <a:latin typeface="Meiryo"/>
                <a:cs typeface="Meiryo"/>
              </a:rPr>
              <a:t>=</a:t>
            </a:r>
            <a:r>
              <a:rPr sz="2700" spc="-100" dirty="0">
                <a:latin typeface="Meiryo"/>
                <a:cs typeface="Meiryo"/>
              </a:rPr>
              <a:t> </a:t>
            </a:r>
            <a:r>
              <a:rPr sz="4100" i="1" baseline="1073" dirty="0">
                <a:latin typeface="Times New Roman"/>
                <a:cs typeface="Times New Roman"/>
              </a:rPr>
              <a:t>K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8290" y="2499460"/>
            <a:ext cx="968815" cy="373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47"/>
              </a:lnSpc>
              <a:spcBef>
                <a:spcPts val="147"/>
              </a:spcBef>
            </a:pPr>
            <a:r>
              <a:rPr sz="4100" spc="20" baseline="1073" dirty="0">
                <a:latin typeface="Times New Roman"/>
                <a:cs typeface="Times New Roman"/>
              </a:rPr>
              <a:t>[</a:t>
            </a:r>
            <a:r>
              <a:rPr sz="4100" i="1" spc="22" baseline="1073" dirty="0">
                <a:latin typeface="Times New Roman"/>
                <a:cs typeface="Times New Roman"/>
              </a:rPr>
              <a:t>e</a:t>
            </a:r>
            <a:r>
              <a:rPr sz="4100" spc="-18" baseline="1073" dirty="0">
                <a:latin typeface="Times New Roman"/>
                <a:cs typeface="Times New Roman"/>
              </a:rPr>
              <a:t>(</a:t>
            </a:r>
            <a:r>
              <a:rPr sz="4100" i="1" spc="-7" baseline="1073" dirty="0">
                <a:latin typeface="Times New Roman"/>
                <a:cs typeface="Times New Roman"/>
              </a:rPr>
              <a:t>t</a:t>
            </a:r>
            <a:r>
              <a:rPr sz="4100" i="1" spc="-490" baseline="1073" dirty="0">
                <a:latin typeface="Times New Roman"/>
                <a:cs typeface="Times New Roman"/>
              </a:rPr>
              <a:t> </a:t>
            </a:r>
            <a:r>
              <a:rPr sz="4100" baseline="1073" dirty="0">
                <a:latin typeface="Times New Roman"/>
                <a:cs typeface="Times New Roman"/>
              </a:rPr>
              <a:t>)</a:t>
            </a:r>
            <a:r>
              <a:rPr sz="4100" spc="-148" baseline="1073" dirty="0">
                <a:latin typeface="Times New Roman"/>
                <a:cs typeface="Times New Roman"/>
              </a:rPr>
              <a:t> </a:t>
            </a:r>
            <a:r>
              <a:rPr sz="2700" spc="-696" dirty="0">
                <a:latin typeface="Meiryo"/>
                <a:cs typeface="Meiryo"/>
              </a:rPr>
              <a:t>+</a:t>
            </a:r>
            <a:endParaRPr sz="2700">
              <a:latin typeface="Meiryo"/>
              <a:cs typeface="Meiry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4877" y="2499460"/>
            <a:ext cx="1464511" cy="373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47"/>
              </a:lnSpc>
              <a:spcBef>
                <a:spcPts val="147"/>
              </a:spcBef>
            </a:pPr>
            <a:r>
              <a:rPr sz="4100" i="1" spc="22" baseline="1073" dirty="0">
                <a:latin typeface="Times New Roman"/>
                <a:cs typeface="Times New Roman"/>
              </a:rPr>
              <a:t>e</a:t>
            </a:r>
            <a:r>
              <a:rPr sz="4100" spc="-18" baseline="1073" dirty="0">
                <a:latin typeface="Times New Roman"/>
                <a:cs typeface="Times New Roman"/>
              </a:rPr>
              <a:t>(</a:t>
            </a:r>
            <a:r>
              <a:rPr sz="4100" i="1" spc="-7" baseline="1073" dirty="0">
                <a:latin typeface="Times New Roman"/>
                <a:cs typeface="Times New Roman"/>
              </a:rPr>
              <a:t>t</a:t>
            </a:r>
            <a:r>
              <a:rPr sz="4100" i="1" spc="-495" baseline="1073" dirty="0">
                <a:latin typeface="Times New Roman"/>
                <a:cs typeface="Times New Roman"/>
              </a:rPr>
              <a:t> </a:t>
            </a:r>
            <a:r>
              <a:rPr sz="4100" spc="79" baseline="1073" dirty="0">
                <a:latin typeface="Times New Roman"/>
                <a:cs typeface="Times New Roman"/>
              </a:rPr>
              <a:t>)</a:t>
            </a:r>
            <a:r>
              <a:rPr sz="4100" i="1" spc="9" baseline="1073" dirty="0" err="1">
                <a:latin typeface="Times New Roman"/>
                <a:cs typeface="Times New Roman"/>
              </a:rPr>
              <a:t>d</a:t>
            </a:r>
            <a:r>
              <a:rPr sz="4100" i="1" baseline="1073" dirty="0" err="1">
                <a:latin typeface="Times New Roman"/>
                <a:cs typeface="Times New Roman"/>
              </a:rPr>
              <a:t>t</a:t>
            </a:r>
            <a:r>
              <a:rPr sz="4100" i="1" spc="-29" baseline="1073" dirty="0">
                <a:latin typeface="Times New Roman"/>
                <a:cs typeface="Times New Roman"/>
              </a:rPr>
              <a:t> </a:t>
            </a:r>
            <a:r>
              <a:rPr sz="2700" spc="-931" dirty="0" smtClean="0">
                <a:latin typeface="Meiryo"/>
                <a:cs typeface="Meiryo"/>
              </a:rPr>
              <a:t>+</a:t>
            </a:r>
            <a:r>
              <a:rPr lang="en-US" sz="2700" spc="-931" dirty="0" smtClean="0">
                <a:latin typeface="Meiryo"/>
                <a:cs typeface="Meiryo"/>
              </a:rPr>
              <a:t>          </a:t>
            </a:r>
            <a:r>
              <a:rPr sz="4100" i="1" spc="-14" baseline="1073" dirty="0" smtClean="0">
                <a:latin typeface="Times New Roman"/>
                <a:cs typeface="Times New Roman"/>
              </a:rPr>
              <a:t>T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2349" y="2709890"/>
            <a:ext cx="189248" cy="22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93"/>
              </a:lnSpc>
              <a:spcBef>
                <a:spcPts val="84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8349" y="2709890"/>
            <a:ext cx="211279" cy="22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93"/>
              </a:lnSpc>
              <a:spcBef>
                <a:spcPts val="84"/>
              </a:spcBef>
            </a:pPr>
            <a:r>
              <a:rPr sz="1600" i="1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8495" y="2772817"/>
            <a:ext cx="343174" cy="428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12"/>
              </a:lnSpc>
              <a:spcBef>
                <a:spcPts val="165"/>
              </a:spcBef>
            </a:pPr>
            <a:r>
              <a:rPr sz="4100" i="1" spc="-100" baseline="7515" dirty="0">
                <a:latin typeface="Times New Roman"/>
                <a:cs typeface="Times New Roman"/>
              </a:rPr>
              <a:t>T</a:t>
            </a:r>
            <a:r>
              <a:rPr sz="2300" i="1" baseline="-1122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2600" y="2772818"/>
            <a:ext cx="357935" cy="368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62"/>
              </a:lnSpc>
              <a:spcBef>
                <a:spcPts val="142"/>
              </a:spcBef>
            </a:pPr>
            <a:r>
              <a:rPr sz="2700" i="1" spc="9" dirty="0">
                <a:latin typeface="Times New Roman"/>
                <a:cs typeface="Times New Roman"/>
              </a:rPr>
              <a:t>d</a:t>
            </a:r>
            <a:r>
              <a:rPr sz="2700" i="1" dirty="0">
                <a:latin typeface="Times New Roman"/>
                <a:cs typeface="Times New Roman"/>
              </a:rPr>
              <a:t>t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703" y="3440235"/>
            <a:ext cx="5725571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对应的模拟</a:t>
            </a:r>
            <a:r>
              <a:rPr sz="2800" b="1" spc="-4" dirty="0">
                <a:latin typeface="Times New Roman"/>
                <a:cs typeface="Times New Roman"/>
              </a:rPr>
              <a:t>PI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调节器的传递函数为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2783" y="4336412"/>
            <a:ext cx="642141" cy="306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60"/>
              </a:lnSpc>
              <a:spcBef>
                <a:spcPts val="117"/>
              </a:spcBef>
            </a:pP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200" i="1" spc="-28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(</a:t>
            </a:r>
            <a:r>
              <a:rPr sz="2200" i="1" spc="89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9521" y="4336412"/>
            <a:ext cx="221216" cy="306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60"/>
              </a:lnSpc>
              <a:spcBef>
                <a:spcPts val="117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7546" y="4507446"/>
            <a:ext cx="840304" cy="311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51"/>
              </a:lnSpc>
              <a:spcBef>
                <a:spcPts val="122"/>
              </a:spcBef>
            </a:pPr>
            <a:r>
              <a:rPr sz="3300" i="1" spc="79" baseline="1317" dirty="0">
                <a:latin typeface="Times New Roman"/>
                <a:cs typeface="Times New Roman"/>
              </a:rPr>
              <a:t>D</a:t>
            </a:r>
            <a:r>
              <a:rPr sz="3300" spc="125" baseline="1317" dirty="0">
                <a:latin typeface="Times New Roman"/>
                <a:cs typeface="Times New Roman"/>
              </a:rPr>
              <a:t>(</a:t>
            </a:r>
            <a:r>
              <a:rPr sz="3300" i="1" spc="84" baseline="1317" dirty="0">
                <a:latin typeface="Times New Roman"/>
                <a:cs typeface="Times New Roman"/>
              </a:rPr>
              <a:t>s</a:t>
            </a:r>
            <a:r>
              <a:rPr sz="3300" baseline="1317" dirty="0">
                <a:latin typeface="Times New Roman"/>
                <a:cs typeface="Times New Roman"/>
              </a:rPr>
              <a:t>)</a:t>
            </a:r>
            <a:r>
              <a:rPr sz="3300" spc="-19" baseline="1317" dirty="0">
                <a:latin typeface="Times New Roman"/>
                <a:cs typeface="Times New Roman"/>
              </a:rPr>
              <a:t> </a:t>
            </a:r>
            <a:r>
              <a:rPr sz="2200" spc="-567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65827" y="4507446"/>
            <a:ext cx="1054449" cy="311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51"/>
              </a:lnSpc>
              <a:spcBef>
                <a:spcPts val="122"/>
              </a:spcBef>
              <a:tabLst>
                <a:tab pos="572814" algn="l"/>
              </a:tabLst>
            </a:pPr>
            <a:r>
              <a:rPr sz="2200" spc="-567" dirty="0">
                <a:latin typeface="Meiryo"/>
                <a:cs typeface="Meiryo"/>
              </a:rPr>
              <a:t>=</a:t>
            </a:r>
            <a:r>
              <a:rPr sz="2200" spc="-139" dirty="0">
                <a:latin typeface="Meiryo"/>
                <a:cs typeface="Meiryo"/>
              </a:rPr>
              <a:t> </a:t>
            </a:r>
            <a:r>
              <a:rPr sz="3300" i="1" baseline="1317" dirty="0">
                <a:latin typeface="Times New Roman"/>
                <a:cs typeface="Times New Roman"/>
              </a:rPr>
              <a:t>K	</a:t>
            </a:r>
            <a:r>
              <a:rPr sz="3300" spc="-125" baseline="1317" dirty="0">
                <a:latin typeface="Times New Roman"/>
                <a:cs typeface="Times New Roman"/>
              </a:rPr>
              <a:t>(</a:t>
            </a:r>
            <a:r>
              <a:rPr sz="3300" baseline="1317" dirty="0">
                <a:latin typeface="Times New Roman"/>
                <a:cs typeface="Times New Roman"/>
              </a:rPr>
              <a:t>1</a:t>
            </a:r>
            <a:r>
              <a:rPr sz="3300" spc="-305" baseline="1317" dirty="0">
                <a:latin typeface="Times New Roman"/>
                <a:cs typeface="Times New Roman"/>
              </a:rPr>
              <a:t> </a:t>
            </a:r>
            <a:r>
              <a:rPr sz="2200" spc="-567" dirty="0">
                <a:latin typeface="Meiryo"/>
                <a:cs typeface="Meiryo"/>
              </a:rPr>
              <a:t>+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39768" y="4507446"/>
            <a:ext cx="782348" cy="311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51"/>
              </a:lnSpc>
              <a:spcBef>
                <a:spcPts val="122"/>
              </a:spcBef>
              <a:tabLst>
                <a:tab pos="496439" algn="l"/>
              </a:tabLst>
            </a:pPr>
            <a:r>
              <a:rPr sz="2200" spc="-567" dirty="0">
                <a:latin typeface="Meiryo"/>
                <a:cs typeface="Meiryo"/>
              </a:rPr>
              <a:t>+</a:t>
            </a:r>
            <a:r>
              <a:rPr sz="2200" spc="-395" dirty="0">
                <a:latin typeface="Meiryo"/>
                <a:cs typeface="Meiryo"/>
              </a:rPr>
              <a:t> </a:t>
            </a:r>
            <a:r>
              <a:rPr sz="3300" i="1" baseline="1317" dirty="0">
                <a:latin typeface="Times New Roman"/>
                <a:cs typeface="Times New Roman"/>
              </a:rPr>
              <a:t>T	</a:t>
            </a:r>
            <a:r>
              <a:rPr sz="3300" i="1" spc="84" baseline="1317" dirty="0">
                <a:latin typeface="Times New Roman"/>
                <a:cs typeface="Times New Roman"/>
              </a:rPr>
              <a:t>s</a:t>
            </a:r>
            <a:r>
              <a:rPr sz="3300" baseline="1317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2849" y="4677250"/>
            <a:ext cx="163191" cy="189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13"/>
              </a:lnSpc>
              <a:spcBef>
                <a:spcPts val="70"/>
              </a:spcBef>
            </a:pPr>
            <a:r>
              <a:rPr sz="1300" i="1" spc="22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88207" y="4677250"/>
            <a:ext cx="181422" cy="189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13"/>
              </a:lnSpc>
              <a:spcBef>
                <a:spcPts val="70"/>
              </a:spcBef>
            </a:pPr>
            <a:r>
              <a:rPr sz="1300" i="1" spc="27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53327" y="4730223"/>
            <a:ext cx="596247" cy="306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60"/>
              </a:lnSpc>
              <a:spcBef>
                <a:spcPts val="117"/>
              </a:spcBef>
            </a:pP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200" i="1" spc="-39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(</a:t>
            </a:r>
            <a:r>
              <a:rPr sz="2200" i="1" spc="84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7744" y="4730223"/>
            <a:ext cx="430693" cy="306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60"/>
              </a:lnSpc>
              <a:spcBef>
                <a:spcPts val="117"/>
              </a:spcBef>
            </a:pP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i="1" spc="109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58515" y="4895650"/>
            <a:ext cx="117533" cy="189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13"/>
              </a:lnSpc>
              <a:spcBef>
                <a:spcPts val="70"/>
              </a:spcBef>
            </a:pPr>
            <a:r>
              <a:rPr sz="1300" i="1" spc="12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1473" y="2568157"/>
            <a:ext cx="32933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6249389" y="2568157"/>
            <a:ext cx="71291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434361" y="4540819"/>
            <a:ext cx="56697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5114667" y="4540819"/>
            <a:ext cx="37593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直接连接符 3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7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33597" y="5404460"/>
            <a:ext cx="360665" cy="0"/>
          </a:xfrm>
          <a:custGeom>
            <a:avLst/>
            <a:gdLst/>
            <a:ahLst/>
            <a:cxnLst/>
            <a:rect l="l" t="t" r="r" b="b"/>
            <a:pathLst>
              <a:path w="359663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193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4069" y="5404460"/>
            <a:ext cx="427909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193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3967" y="533076"/>
            <a:ext cx="4367725" cy="807692"/>
          </a:xfrm>
          <a:custGeom>
            <a:avLst/>
            <a:gdLst/>
            <a:ahLst/>
            <a:cxnLst/>
            <a:rect l="l" t="t" r="r" b="b"/>
            <a:pathLst>
              <a:path w="4355592" h="806196">
                <a:moveTo>
                  <a:pt x="0" y="0"/>
                </a:moveTo>
                <a:lnTo>
                  <a:pt x="0" y="806196"/>
                </a:lnTo>
                <a:lnTo>
                  <a:pt x="4355592" y="806196"/>
                </a:lnTo>
                <a:lnTo>
                  <a:pt x="4355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9290" y="913257"/>
            <a:ext cx="271263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8819" y="913257"/>
            <a:ext cx="587609" cy="0"/>
          </a:xfrm>
          <a:custGeom>
            <a:avLst/>
            <a:gdLst/>
            <a:ahLst/>
            <a:cxnLst/>
            <a:rect l="l" t="t" r="r" b="b"/>
            <a:pathLst>
              <a:path w="585977">
                <a:moveTo>
                  <a:pt x="0" y="0"/>
                </a:moveTo>
                <a:lnTo>
                  <a:pt x="585977" y="0"/>
                </a:lnTo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403" y="2563798"/>
            <a:ext cx="433257" cy="2119237"/>
          </a:xfrm>
          <a:custGeom>
            <a:avLst/>
            <a:gdLst/>
            <a:ahLst/>
            <a:cxnLst/>
            <a:rect l="l" t="t" r="r" b="b"/>
            <a:pathLst>
              <a:path w="432054" h="2115312">
                <a:moveTo>
                  <a:pt x="432053" y="0"/>
                </a:moveTo>
                <a:lnTo>
                  <a:pt x="361999" y="9889"/>
                </a:lnTo>
                <a:lnTo>
                  <a:pt x="295534" y="38520"/>
                </a:lnTo>
                <a:lnTo>
                  <a:pt x="233549" y="84332"/>
                </a:lnTo>
                <a:lnTo>
                  <a:pt x="204515" y="113194"/>
                </a:lnTo>
                <a:lnTo>
                  <a:pt x="176936" y="145767"/>
                </a:lnTo>
                <a:lnTo>
                  <a:pt x="150923" y="181856"/>
                </a:lnTo>
                <a:lnTo>
                  <a:pt x="126587" y="221265"/>
                </a:lnTo>
                <a:lnTo>
                  <a:pt x="104040" y="263801"/>
                </a:lnTo>
                <a:lnTo>
                  <a:pt x="83393" y="309268"/>
                </a:lnTo>
                <a:lnTo>
                  <a:pt x="64758" y="357471"/>
                </a:lnTo>
                <a:lnTo>
                  <a:pt x="48246" y="408216"/>
                </a:lnTo>
                <a:lnTo>
                  <a:pt x="33968" y="461307"/>
                </a:lnTo>
                <a:lnTo>
                  <a:pt x="22037" y="516550"/>
                </a:lnTo>
                <a:lnTo>
                  <a:pt x="12562" y="573750"/>
                </a:lnTo>
                <a:lnTo>
                  <a:pt x="5657" y="632712"/>
                </a:lnTo>
                <a:lnTo>
                  <a:pt x="1433" y="693241"/>
                </a:lnTo>
                <a:lnTo>
                  <a:pt x="0" y="755141"/>
                </a:lnTo>
                <a:lnTo>
                  <a:pt x="0" y="1187196"/>
                </a:lnTo>
                <a:lnTo>
                  <a:pt x="861" y="1234926"/>
                </a:lnTo>
                <a:lnTo>
                  <a:pt x="3415" y="1282034"/>
                </a:lnTo>
                <a:lnTo>
                  <a:pt x="7617" y="1328410"/>
                </a:lnTo>
                <a:lnTo>
                  <a:pt x="13423" y="1373946"/>
                </a:lnTo>
                <a:lnTo>
                  <a:pt x="20788" y="1418534"/>
                </a:lnTo>
                <a:lnTo>
                  <a:pt x="29667" y="1462064"/>
                </a:lnTo>
                <a:lnTo>
                  <a:pt x="40017" y="1504428"/>
                </a:lnTo>
                <a:lnTo>
                  <a:pt x="51791" y="1545518"/>
                </a:lnTo>
                <a:lnTo>
                  <a:pt x="64946" y="1585225"/>
                </a:lnTo>
                <a:lnTo>
                  <a:pt x="79438" y="1623440"/>
                </a:lnTo>
                <a:lnTo>
                  <a:pt x="95221" y="1660056"/>
                </a:lnTo>
                <a:lnTo>
                  <a:pt x="112251" y="1694962"/>
                </a:lnTo>
                <a:lnTo>
                  <a:pt x="149874" y="1759214"/>
                </a:lnTo>
                <a:lnTo>
                  <a:pt x="191950" y="1815327"/>
                </a:lnTo>
                <a:lnTo>
                  <a:pt x="238123" y="1862434"/>
                </a:lnTo>
                <a:lnTo>
                  <a:pt x="288036" y="1899665"/>
                </a:lnTo>
                <a:lnTo>
                  <a:pt x="288036" y="2115312"/>
                </a:lnTo>
                <a:lnTo>
                  <a:pt x="432054" y="1726691"/>
                </a:lnTo>
                <a:lnTo>
                  <a:pt x="288036" y="1251965"/>
                </a:lnTo>
                <a:lnTo>
                  <a:pt x="288036" y="1467612"/>
                </a:lnTo>
                <a:lnTo>
                  <a:pt x="268723" y="1454726"/>
                </a:lnTo>
                <a:lnTo>
                  <a:pt x="231557" y="1424462"/>
                </a:lnTo>
                <a:lnTo>
                  <a:pt x="196488" y="1388494"/>
                </a:lnTo>
                <a:lnTo>
                  <a:pt x="163694" y="1347166"/>
                </a:lnTo>
                <a:lnTo>
                  <a:pt x="133352" y="1300821"/>
                </a:lnTo>
                <a:lnTo>
                  <a:pt x="105642" y="1249800"/>
                </a:lnTo>
                <a:lnTo>
                  <a:pt x="80741" y="1194447"/>
                </a:lnTo>
                <a:lnTo>
                  <a:pt x="58828" y="1135106"/>
                </a:lnTo>
                <a:lnTo>
                  <a:pt x="40081" y="1072118"/>
                </a:lnTo>
                <a:lnTo>
                  <a:pt x="24679" y="1005827"/>
                </a:lnTo>
                <a:lnTo>
                  <a:pt x="18287" y="971550"/>
                </a:lnTo>
                <a:lnTo>
                  <a:pt x="27352" y="924204"/>
                </a:lnTo>
                <a:lnTo>
                  <a:pt x="38041" y="878467"/>
                </a:lnTo>
                <a:lnTo>
                  <a:pt x="50288" y="834428"/>
                </a:lnTo>
                <a:lnTo>
                  <a:pt x="64026" y="792175"/>
                </a:lnTo>
                <a:lnTo>
                  <a:pt x="79188" y="751796"/>
                </a:lnTo>
                <a:lnTo>
                  <a:pt x="95707" y="713380"/>
                </a:lnTo>
                <a:lnTo>
                  <a:pt x="113517" y="677016"/>
                </a:lnTo>
                <a:lnTo>
                  <a:pt x="132551" y="642792"/>
                </a:lnTo>
                <a:lnTo>
                  <a:pt x="174021" y="581120"/>
                </a:lnTo>
                <a:lnTo>
                  <a:pt x="219584" y="529071"/>
                </a:lnTo>
                <a:lnTo>
                  <a:pt x="268703" y="487356"/>
                </a:lnTo>
                <a:lnTo>
                  <a:pt x="320844" y="456681"/>
                </a:lnTo>
                <a:lnTo>
                  <a:pt x="375473" y="437757"/>
                </a:lnTo>
                <a:lnTo>
                  <a:pt x="432054" y="431291"/>
                </a:lnTo>
                <a:lnTo>
                  <a:pt x="4320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403" y="3320340"/>
            <a:ext cx="18123" cy="215567"/>
          </a:xfrm>
          <a:custGeom>
            <a:avLst/>
            <a:gdLst/>
            <a:ahLst/>
            <a:cxnLst/>
            <a:rect l="l" t="t" r="r" b="b"/>
            <a:pathLst>
              <a:path w="18073" h="215168">
                <a:moveTo>
                  <a:pt x="0" y="0"/>
                </a:moveTo>
                <a:lnTo>
                  <a:pt x="562" y="38482"/>
                </a:lnTo>
                <a:lnTo>
                  <a:pt x="2251" y="76867"/>
                </a:lnTo>
                <a:lnTo>
                  <a:pt x="5065" y="115053"/>
                </a:lnTo>
                <a:lnTo>
                  <a:pt x="10568" y="165491"/>
                </a:lnTo>
                <a:lnTo>
                  <a:pt x="16009" y="202833"/>
                </a:lnTo>
                <a:lnTo>
                  <a:pt x="18073" y="2151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21301" y="722920"/>
            <a:ext cx="219249" cy="453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68"/>
              </a:lnSpc>
              <a:spcBef>
                <a:spcPts val="178"/>
              </a:spcBef>
            </a:pPr>
            <a:r>
              <a:rPr sz="3400" spc="-1196" dirty="0">
                <a:latin typeface="Meiryo"/>
                <a:cs typeface="Meiryo"/>
              </a:rPr>
              <a:t>∫</a:t>
            </a:r>
            <a:endParaRPr sz="34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38" y="729278"/>
            <a:ext cx="4291910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⑴数字</a:t>
            </a:r>
            <a:r>
              <a:rPr sz="2800" b="1" spc="-4" dirty="0">
                <a:latin typeface="Times New Roman"/>
                <a:cs typeface="Times New Roman"/>
              </a:rPr>
              <a:t>PI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位置型控制算法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5781" y="912970"/>
            <a:ext cx="163737" cy="190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28"/>
              </a:lnSpc>
              <a:spcBef>
                <a:spcPts val="71"/>
              </a:spcBef>
            </a:pPr>
            <a:r>
              <a:rPr sz="1300" i="1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2099" y="912970"/>
            <a:ext cx="182047" cy="190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28"/>
              </a:lnSpc>
              <a:spcBef>
                <a:spcPts val="71"/>
              </a:spcBef>
            </a:pPr>
            <a:r>
              <a:rPr sz="1300" i="1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6710" y="964972"/>
            <a:ext cx="239650" cy="310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95"/>
              </a:lnSpc>
              <a:spcBef>
                <a:spcPts val="119"/>
              </a:spcBef>
            </a:pPr>
            <a:r>
              <a:rPr sz="2300" i="1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4244" y="964972"/>
            <a:ext cx="303249" cy="310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95"/>
              </a:lnSpc>
              <a:spcBef>
                <a:spcPts val="119"/>
              </a:spcBef>
            </a:pPr>
            <a:r>
              <a:rPr sz="2300" i="1" dirty="0">
                <a:latin typeface="Times New Roman"/>
                <a:cs typeface="Times New Roman"/>
              </a:rPr>
              <a:t>dt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1557" y="1462485"/>
            <a:ext cx="177672" cy="239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18"/>
              </a:lnSpc>
              <a:spcBef>
                <a:spcPts val="90"/>
              </a:spcBef>
            </a:pPr>
            <a:r>
              <a:rPr sz="1700" i="1" spc="16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2259" y="1462485"/>
            <a:ext cx="177672" cy="239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18"/>
              </a:lnSpc>
              <a:spcBef>
                <a:spcPts val="90"/>
              </a:spcBef>
            </a:pPr>
            <a:r>
              <a:rPr sz="1700" i="1" spc="16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4856" y="1558734"/>
            <a:ext cx="177672" cy="239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18"/>
              </a:lnSpc>
              <a:spcBef>
                <a:spcPts val="90"/>
              </a:spcBef>
            </a:pPr>
            <a:r>
              <a:rPr sz="1700" i="1" spc="16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2409" y="1641427"/>
            <a:ext cx="2178646" cy="78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956"/>
              </a:lnSpc>
              <a:spcBef>
                <a:spcPts val="248"/>
              </a:spcBef>
            </a:pPr>
            <a:r>
              <a:rPr sz="4300" i="1" spc="32" baseline="19325" dirty="0">
                <a:latin typeface="Times New Roman"/>
                <a:cs typeface="Times New Roman"/>
              </a:rPr>
              <a:t>e</a:t>
            </a:r>
            <a:r>
              <a:rPr sz="4300" spc="-10" baseline="19325" dirty="0">
                <a:latin typeface="Times New Roman"/>
                <a:cs typeface="Times New Roman"/>
              </a:rPr>
              <a:t>(</a:t>
            </a:r>
            <a:r>
              <a:rPr sz="4300" i="1" spc="7" baseline="19325" dirty="0">
                <a:latin typeface="Times New Roman"/>
                <a:cs typeface="Times New Roman"/>
              </a:rPr>
              <a:t>t</a:t>
            </a:r>
            <a:r>
              <a:rPr sz="4300" i="1" spc="-526" baseline="19325" dirty="0">
                <a:latin typeface="Times New Roman"/>
                <a:cs typeface="Times New Roman"/>
              </a:rPr>
              <a:t> </a:t>
            </a:r>
            <a:r>
              <a:rPr sz="4300" spc="69" baseline="19325" dirty="0">
                <a:latin typeface="Times New Roman"/>
                <a:cs typeface="Times New Roman"/>
              </a:rPr>
              <a:t>)</a:t>
            </a:r>
            <a:r>
              <a:rPr sz="4300" i="1" baseline="19325" dirty="0">
                <a:latin typeface="Times New Roman"/>
                <a:cs typeface="Times New Roman"/>
              </a:rPr>
              <a:t>dt</a:t>
            </a:r>
            <a:r>
              <a:rPr sz="4300" i="1" spc="216" baseline="19325" dirty="0">
                <a:latin typeface="Times New Roman"/>
                <a:cs typeface="Times New Roman"/>
              </a:rPr>
              <a:t> </a:t>
            </a:r>
            <a:r>
              <a:rPr sz="4300" spc="-712" baseline="11457" dirty="0">
                <a:latin typeface="Meiryo"/>
                <a:cs typeface="Meiryo"/>
              </a:rPr>
              <a:t>=</a:t>
            </a:r>
            <a:r>
              <a:rPr sz="4300" spc="-245" baseline="11457" dirty="0">
                <a:latin typeface="Meiryo"/>
                <a:cs typeface="Meiryo"/>
              </a:rPr>
              <a:t> </a:t>
            </a:r>
            <a:r>
              <a:rPr sz="6500" spc="-381" baseline="2398" dirty="0">
                <a:latin typeface="Meiryo"/>
                <a:cs typeface="Meiryo"/>
              </a:rPr>
              <a:t>∑</a:t>
            </a:r>
            <a:r>
              <a:rPr sz="6500" spc="-991" baseline="2398" dirty="0">
                <a:latin typeface="Meiryo"/>
                <a:cs typeface="Meiryo"/>
              </a:rPr>
              <a:t> </a:t>
            </a:r>
            <a:r>
              <a:rPr sz="4300" i="1" spc="177" baseline="19325" dirty="0">
                <a:latin typeface="Times New Roman"/>
                <a:cs typeface="Times New Roman"/>
              </a:rPr>
              <a:t>E</a:t>
            </a:r>
            <a:r>
              <a:rPr sz="4300" spc="9" baseline="19325" dirty="0">
                <a:latin typeface="Times New Roman"/>
                <a:cs typeface="Times New Roman"/>
              </a:rPr>
              <a:t>(</a:t>
            </a:r>
            <a:endParaRPr sz="2900">
              <a:latin typeface="Times New Roman"/>
              <a:cs typeface="Times New Roman"/>
            </a:endParaRPr>
          </a:p>
          <a:p>
            <a:pPr marL="1310143" marR="82720">
              <a:lnSpc>
                <a:spcPts val="1233"/>
              </a:lnSpc>
            </a:pPr>
            <a:r>
              <a:rPr sz="2500" i="1" spc="9" baseline="7027" dirty="0">
                <a:latin typeface="Times New Roman"/>
                <a:cs typeface="Times New Roman"/>
              </a:rPr>
              <a:t>j</a:t>
            </a:r>
            <a:r>
              <a:rPr sz="2500" i="1" spc="-251" baseline="7027" dirty="0">
                <a:latin typeface="Times New Roman"/>
                <a:cs typeface="Times New Roman"/>
              </a:rPr>
              <a:t> </a:t>
            </a:r>
            <a:r>
              <a:rPr sz="2500" spc="-352" baseline="4166" dirty="0">
                <a:latin typeface="Meiryo"/>
                <a:cs typeface="Meiryo"/>
              </a:rPr>
              <a:t>=</a:t>
            </a:r>
            <a:r>
              <a:rPr sz="2500" spc="16" baseline="7027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2124" y="1641427"/>
            <a:ext cx="1470027" cy="78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956"/>
              </a:lnSpc>
              <a:spcBef>
                <a:spcPts val="248"/>
              </a:spcBef>
            </a:pPr>
            <a:r>
              <a:rPr sz="4300" spc="-712" baseline="11457" dirty="0">
                <a:latin typeface="Meiryo"/>
                <a:cs typeface="Meiryo"/>
              </a:rPr>
              <a:t>=</a:t>
            </a:r>
            <a:r>
              <a:rPr sz="4300" spc="-401" baseline="11457" dirty="0">
                <a:latin typeface="Meiryo"/>
                <a:cs typeface="Meiryo"/>
              </a:rPr>
              <a:t> </a:t>
            </a:r>
            <a:r>
              <a:rPr sz="4300" i="1" spc="15" baseline="19325" dirty="0">
                <a:latin typeface="Times New Roman"/>
                <a:cs typeface="Times New Roman"/>
              </a:rPr>
              <a:t>T</a:t>
            </a:r>
            <a:r>
              <a:rPr sz="4300" i="1" spc="-320" baseline="19325" dirty="0">
                <a:latin typeface="Times New Roman"/>
                <a:cs typeface="Times New Roman"/>
              </a:rPr>
              <a:t> </a:t>
            </a:r>
            <a:r>
              <a:rPr sz="6500" spc="-381" baseline="2398" dirty="0">
                <a:latin typeface="Meiryo"/>
                <a:cs typeface="Meiryo"/>
              </a:rPr>
              <a:t>∑</a:t>
            </a:r>
            <a:r>
              <a:rPr sz="6500" spc="-1002" baseline="2398" dirty="0">
                <a:latin typeface="Meiryo"/>
                <a:cs typeface="Meiryo"/>
              </a:rPr>
              <a:t> </a:t>
            </a:r>
            <a:r>
              <a:rPr sz="4300" i="1" spc="187" baseline="19325" dirty="0">
                <a:latin typeface="Times New Roman"/>
                <a:cs typeface="Times New Roman"/>
              </a:rPr>
              <a:t>E</a:t>
            </a:r>
            <a:r>
              <a:rPr sz="4300" spc="9" baseline="19325" dirty="0">
                <a:latin typeface="Times New Roman"/>
                <a:cs typeface="Times New Roman"/>
              </a:rPr>
              <a:t>(</a:t>
            </a:r>
            <a:endParaRPr sz="2900">
              <a:latin typeface="Times New Roman"/>
              <a:cs typeface="Times New Roman"/>
            </a:endParaRPr>
          </a:p>
          <a:p>
            <a:pPr marL="572398" marR="513249" algn="ctr">
              <a:lnSpc>
                <a:spcPts val="1233"/>
              </a:lnSpc>
            </a:pPr>
            <a:r>
              <a:rPr sz="2500" i="1" spc="9" baseline="7027" dirty="0">
                <a:latin typeface="Times New Roman"/>
                <a:cs typeface="Times New Roman"/>
              </a:rPr>
              <a:t>j</a:t>
            </a:r>
            <a:r>
              <a:rPr sz="2500" i="1" spc="-255" baseline="7027" dirty="0">
                <a:latin typeface="Times New Roman"/>
                <a:cs typeface="Times New Roman"/>
              </a:rPr>
              <a:t> </a:t>
            </a:r>
            <a:r>
              <a:rPr sz="2500" spc="-347" baseline="4166" dirty="0">
                <a:latin typeface="Meiryo"/>
                <a:cs typeface="Meiryo"/>
              </a:rPr>
              <a:t>=</a:t>
            </a:r>
            <a:r>
              <a:rPr sz="2500" spc="16" baseline="7027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7782" y="1628800"/>
            <a:ext cx="337954" cy="588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641"/>
              </a:lnSpc>
              <a:spcBef>
                <a:spcPts val="232"/>
              </a:spcBef>
            </a:pPr>
            <a:r>
              <a:rPr sz="4300" spc="-1843" dirty="0">
                <a:latin typeface="Meiryo"/>
                <a:cs typeface="Meiryo"/>
              </a:rPr>
              <a:t>∫</a:t>
            </a:r>
            <a:r>
              <a:rPr sz="2500" spc="16" baseline="-17568" dirty="0">
                <a:latin typeface="Times New Roman"/>
                <a:cs typeface="Times New Roman"/>
              </a:rPr>
              <a:t>0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8013" y="1706711"/>
            <a:ext cx="642691" cy="39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42"/>
              </a:lnSpc>
              <a:spcBef>
                <a:spcPts val="156"/>
              </a:spcBef>
            </a:pPr>
            <a:r>
              <a:rPr sz="4300" i="1" spc="144" baseline="1017" dirty="0">
                <a:latin typeface="Times New Roman"/>
                <a:cs typeface="Times New Roman"/>
              </a:rPr>
              <a:t>j</a:t>
            </a:r>
            <a:r>
              <a:rPr sz="4300" spc="-159" baseline="1017" dirty="0">
                <a:latin typeface="Times New Roman"/>
                <a:cs typeface="Times New Roman"/>
              </a:rPr>
              <a:t>)</a:t>
            </a:r>
            <a:r>
              <a:rPr sz="2900" spc="-14" dirty="0">
                <a:latin typeface="Meiryo"/>
                <a:cs typeface="Meiryo"/>
              </a:rPr>
              <a:t>Δ</a:t>
            </a:r>
            <a:r>
              <a:rPr sz="4300" i="1" baseline="1017" dirty="0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8741" y="1712581"/>
            <a:ext cx="335833" cy="392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47"/>
              </a:lnSpc>
              <a:spcBef>
                <a:spcPts val="152"/>
              </a:spcBef>
            </a:pPr>
            <a:r>
              <a:rPr sz="2900" i="1" spc="147" dirty="0">
                <a:latin typeface="Times New Roman"/>
                <a:cs typeface="Times New Roman"/>
              </a:rPr>
              <a:t>j</a:t>
            </a:r>
            <a:r>
              <a:rPr sz="2900" spc="9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4675" y="2914834"/>
            <a:ext cx="2133054" cy="367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92"/>
              </a:lnSpc>
              <a:spcBef>
                <a:spcPts val="144"/>
              </a:spcBef>
            </a:pPr>
            <a:r>
              <a:rPr sz="4000" i="1" u="heavy" spc="-16" baseline="1093" dirty="0">
                <a:latin typeface="Times New Roman"/>
                <a:cs typeface="Times New Roman"/>
              </a:rPr>
              <a:t>E</a:t>
            </a:r>
            <a:r>
              <a:rPr sz="4000" i="1" u="heavy" spc="-492" baseline="1093" dirty="0">
                <a:latin typeface="Times New Roman"/>
                <a:cs typeface="Times New Roman"/>
              </a:rPr>
              <a:t> </a:t>
            </a:r>
            <a:r>
              <a:rPr sz="4000" u="heavy" spc="66" baseline="1093" dirty="0">
                <a:latin typeface="Times New Roman"/>
                <a:cs typeface="Times New Roman"/>
              </a:rPr>
              <a:t>(</a:t>
            </a:r>
            <a:r>
              <a:rPr sz="4000" i="1" u="heavy" spc="-11" baseline="1093" dirty="0">
                <a:latin typeface="Times New Roman"/>
                <a:cs typeface="Times New Roman"/>
              </a:rPr>
              <a:t>k</a:t>
            </a:r>
            <a:r>
              <a:rPr sz="4000" i="1" u="heavy" spc="-422" baseline="1093" dirty="0">
                <a:latin typeface="Times New Roman"/>
                <a:cs typeface="Times New Roman"/>
              </a:rPr>
              <a:t> </a:t>
            </a:r>
            <a:r>
              <a:rPr sz="4000" u="heavy" baseline="1093" dirty="0">
                <a:latin typeface="Times New Roman"/>
                <a:cs typeface="Times New Roman"/>
              </a:rPr>
              <a:t>)</a:t>
            </a:r>
            <a:r>
              <a:rPr sz="4000" u="heavy" spc="-135" baseline="1093" dirty="0">
                <a:latin typeface="Times New Roman"/>
                <a:cs typeface="Times New Roman"/>
              </a:rPr>
              <a:t> </a:t>
            </a:r>
            <a:r>
              <a:rPr sz="2700" u="heavy" spc="-705" dirty="0">
                <a:latin typeface="Meiryo"/>
                <a:cs typeface="Meiryo"/>
              </a:rPr>
              <a:t>−</a:t>
            </a:r>
            <a:r>
              <a:rPr sz="2700" u="heavy" spc="-1115" dirty="0">
                <a:latin typeface="Meiryo"/>
                <a:cs typeface="Meiryo"/>
              </a:rPr>
              <a:t> </a:t>
            </a:r>
            <a:r>
              <a:rPr sz="4000" i="1" u="heavy" spc="-16" baseline="1093" dirty="0">
                <a:latin typeface="Times New Roman"/>
                <a:cs typeface="Times New Roman"/>
              </a:rPr>
              <a:t>E</a:t>
            </a:r>
            <a:r>
              <a:rPr sz="4000" i="1" u="heavy" spc="-492" baseline="1093" dirty="0">
                <a:latin typeface="Times New Roman"/>
                <a:cs typeface="Times New Roman"/>
              </a:rPr>
              <a:t> </a:t>
            </a:r>
            <a:r>
              <a:rPr sz="4000" u="heavy" spc="84" baseline="1093" dirty="0">
                <a:latin typeface="Times New Roman"/>
                <a:cs typeface="Times New Roman"/>
              </a:rPr>
              <a:t>(</a:t>
            </a:r>
            <a:r>
              <a:rPr sz="4000" i="1" u="heavy" baseline="1093" dirty="0">
                <a:latin typeface="Times New Roman"/>
                <a:cs typeface="Times New Roman"/>
              </a:rPr>
              <a:t>k</a:t>
            </a:r>
            <a:r>
              <a:rPr sz="4000" i="1" u="heavy" spc="52" baseline="1093" dirty="0">
                <a:latin typeface="Times New Roman"/>
                <a:cs typeface="Times New Roman"/>
              </a:rPr>
              <a:t> </a:t>
            </a:r>
            <a:r>
              <a:rPr sz="2700" u="heavy" spc="-705" dirty="0">
                <a:latin typeface="Meiryo"/>
                <a:cs typeface="Meiryo"/>
              </a:rPr>
              <a:t>−</a:t>
            </a:r>
            <a:r>
              <a:rPr sz="2700" spc="-645" dirty="0">
                <a:latin typeface="Meiryo"/>
                <a:cs typeface="Meiryo"/>
              </a:rPr>
              <a:t> </a:t>
            </a:r>
            <a:r>
              <a:rPr sz="4000" u="heavy" spc="-200" baseline="1093" dirty="0">
                <a:latin typeface="Times New Roman"/>
                <a:cs typeface="Times New Roman"/>
              </a:rPr>
              <a:t>1</a:t>
            </a:r>
            <a:r>
              <a:rPr sz="4000" u="heavy" baseline="1093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41777" y="2914834"/>
            <a:ext cx="2133390" cy="367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92"/>
              </a:lnSpc>
              <a:spcBef>
                <a:spcPts val="144"/>
              </a:spcBef>
            </a:pPr>
            <a:r>
              <a:rPr sz="4000" i="1" u="heavy" spc="-16" baseline="1093" dirty="0">
                <a:latin typeface="Times New Roman"/>
                <a:cs typeface="Times New Roman"/>
              </a:rPr>
              <a:t>E</a:t>
            </a:r>
            <a:r>
              <a:rPr sz="4000" i="1" u="heavy" spc="-497" baseline="1093" dirty="0">
                <a:latin typeface="Times New Roman"/>
                <a:cs typeface="Times New Roman"/>
              </a:rPr>
              <a:t> </a:t>
            </a:r>
            <a:r>
              <a:rPr sz="4000" u="heavy" spc="71" baseline="1093" dirty="0">
                <a:latin typeface="Times New Roman"/>
                <a:cs typeface="Times New Roman"/>
              </a:rPr>
              <a:t>(</a:t>
            </a:r>
            <a:r>
              <a:rPr sz="4000" i="1" u="heavy" spc="-11" baseline="1093" dirty="0">
                <a:latin typeface="Times New Roman"/>
                <a:cs typeface="Times New Roman"/>
              </a:rPr>
              <a:t>k</a:t>
            </a:r>
            <a:r>
              <a:rPr sz="4000" i="1" u="heavy" spc="-427" baseline="1093" dirty="0">
                <a:latin typeface="Times New Roman"/>
                <a:cs typeface="Times New Roman"/>
              </a:rPr>
              <a:t> </a:t>
            </a:r>
            <a:r>
              <a:rPr sz="4000" u="heavy" baseline="1093" dirty="0">
                <a:latin typeface="Times New Roman"/>
                <a:cs typeface="Times New Roman"/>
              </a:rPr>
              <a:t>)</a:t>
            </a:r>
            <a:r>
              <a:rPr sz="4000" u="heavy" spc="-130" baseline="1093" dirty="0">
                <a:latin typeface="Times New Roman"/>
                <a:cs typeface="Times New Roman"/>
              </a:rPr>
              <a:t> </a:t>
            </a:r>
            <a:r>
              <a:rPr sz="2700" u="heavy" spc="-705" dirty="0">
                <a:latin typeface="Meiryo"/>
                <a:cs typeface="Meiryo"/>
              </a:rPr>
              <a:t>−</a:t>
            </a:r>
            <a:r>
              <a:rPr sz="2700" u="heavy" spc="-1115" dirty="0">
                <a:latin typeface="Meiryo"/>
                <a:cs typeface="Meiryo"/>
              </a:rPr>
              <a:t> </a:t>
            </a:r>
            <a:r>
              <a:rPr sz="4000" i="1" u="heavy" spc="-16" baseline="1093" dirty="0">
                <a:latin typeface="Times New Roman"/>
                <a:cs typeface="Times New Roman"/>
              </a:rPr>
              <a:t>E</a:t>
            </a:r>
            <a:r>
              <a:rPr sz="4000" i="1" u="heavy" spc="-492" baseline="1093" dirty="0">
                <a:latin typeface="Times New Roman"/>
                <a:cs typeface="Times New Roman"/>
              </a:rPr>
              <a:t> </a:t>
            </a:r>
            <a:r>
              <a:rPr sz="4000" u="heavy" spc="75" baseline="1093" dirty="0">
                <a:latin typeface="Times New Roman"/>
                <a:cs typeface="Times New Roman"/>
              </a:rPr>
              <a:t>(</a:t>
            </a:r>
            <a:r>
              <a:rPr sz="4000" i="1" u="heavy" baseline="1093" dirty="0">
                <a:latin typeface="Times New Roman"/>
                <a:cs typeface="Times New Roman"/>
              </a:rPr>
              <a:t>k</a:t>
            </a:r>
            <a:r>
              <a:rPr sz="4000" i="1" u="heavy" spc="57" baseline="1093" dirty="0">
                <a:latin typeface="Times New Roman"/>
                <a:cs typeface="Times New Roman"/>
              </a:rPr>
              <a:t> </a:t>
            </a:r>
            <a:r>
              <a:rPr sz="2700" u="heavy" spc="-705" dirty="0">
                <a:latin typeface="Meiryo"/>
                <a:cs typeface="Meiryo"/>
              </a:rPr>
              <a:t>−</a:t>
            </a:r>
            <a:r>
              <a:rPr sz="2700" spc="-640" dirty="0">
                <a:latin typeface="Meiryo"/>
                <a:cs typeface="Meiryo"/>
              </a:rPr>
              <a:t> </a:t>
            </a:r>
            <a:r>
              <a:rPr sz="4000" u="heavy" spc="-200" baseline="1093" dirty="0">
                <a:latin typeface="Times New Roman"/>
                <a:cs typeface="Times New Roman"/>
              </a:rPr>
              <a:t>1</a:t>
            </a:r>
            <a:r>
              <a:rPr sz="4000" u="heavy" baseline="1093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67329" y="2920198"/>
            <a:ext cx="753162" cy="36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6"/>
              </a:lnSpc>
              <a:spcBef>
                <a:spcPts val="140"/>
              </a:spcBef>
            </a:pPr>
            <a:r>
              <a:rPr sz="2700" i="1" u="heavy" spc="-13" dirty="0">
                <a:latin typeface="Times New Roman"/>
                <a:cs typeface="Times New Roman"/>
              </a:rPr>
              <a:t>d</a:t>
            </a:r>
            <a:r>
              <a:rPr sz="2700" i="1" u="heavy" spc="38" dirty="0">
                <a:latin typeface="Times New Roman"/>
                <a:cs typeface="Times New Roman"/>
              </a:rPr>
              <a:t>e</a:t>
            </a:r>
            <a:r>
              <a:rPr sz="2700" u="heavy" spc="-13" dirty="0">
                <a:latin typeface="Times New Roman"/>
                <a:cs typeface="Times New Roman"/>
              </a:rPr>
              <a:t>(</a:t>
            </a:r>
            <a:r>
              <a:rPr sz="2700" i="1" u="heavy" spc="-7" dirty="0">
                <a:latin typeface="Times New Roman"/>
                <a:cs typeface="Times New Roman"/>
              </a:rPr>
              <a:t>t</a:t>
            </a:r>
            <a:r>
              <a:rPr sz="2700" i="1" u="heavy" spc="-487" dirty="0">
                <a:latin typeface="Times New Roman"/>
                <a:cs typeface="Times New Roman"/>
              </a:rPr>
              <a:t> </a:t>
            </a:r>
            <a:r>
              <a:rPr sz="2700" u="heavy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9956" y="3127063"/>
            <a:ext cx="273159" cy="36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2"/>
              </a:lnSpc>
              <a:spcBef>
                <a:spcPts val="142"/>
              </a:spcBef>
            </a:pPr>
            <a:r>
              <a:rPr sz="2700" spc="-705" dirty="0">
                <a:latin typeface="Meiryo"/>
                <a:cs typeface="Meiryo"/>
              </a:rPr>
              <a:t>≈</a:t>
            </a:r>
            <a:endParaRPr sz="2700">
              <a:latin typeface="Meiryo"/>
              <a:cs typeface="Meiry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26477" y="3127063"/>
            <a:ext cx="273159" cy="36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2"/>
              </a:lnSpc>
              <a:spcBef>
                <a:spcPts val="142"/>
              </a:spcBef>
            </a:pPr>
            <a:r>
              <a:rPr sz="2700" spc="-705" dirty="0">
                <a:latin typeface="Meiryo"/>
                <a:cs typeface="Meiryo"/>
              </a:rPr>
              <a:t>=</a:t>
            </a:r>
            <a:endParaRPr sz="2700">
              <a:latin typeface="Meiryo"/>
              <a:cs typeface="Meiry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22120" y="3389678"/>
            <a:ext cx="390328" cy="367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92"/>
              </a:lnSpc>
              <a:spcBef>
                <a:spcPts val="144"/>
              </a:spcBef>
            </a:pPr>
            <a:r>
              <a:rPr sz="2700" spc="9" dirty="0">
                <a:latin typeface="Meiryo"/>
                <a:cs typeface="Meiryo"/>
              </a:rPr>
              <a:t>Δ</a:t>
            </a:r>
            <a:r>
              <a:rPr sz="4000" i="1" baseline="1093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8523" y="3395050"/>
            <a:ext cx="350579" cy="36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6"/>
              </a:lnSpc>
              <a:spcBef>
                <a:spcPts val="140"/>
              </a:spcBef>
            </a:pPr>
            <a:r>
              <a:rPr sz="2700" i="1" dirty="0">
                <a:latin typeface="Times New Roman"/>
                <a:cs typeface="Times New Roman"/>
              </a:rPr>
              <a:t>dt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33791" y="3395050"/>
            <a:ext cx="275851" cy="36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6"/>
              </a:lnSpc>
              <a:spcBef>
                <a:spcPts val="140"/>
              </a:spcBef>
            </a:pPr>
            <a:r>
              <a:rPr sz="2700" i="1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05037" y="4880894"/>
            <a:ext cx="1054988" cy="710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8945">
              <a:lnSpc>
                <a:spcPts val="3192"/>
              </a:lnSpc>
              <a:spcBef>
                <a:spcPts val="159"/>
              </a:spcBef>
            </a:pPr>
            <a:r>
              <a:rPr sz="4600" spc="-1559" baseline="-1127" dirty="0">
                <a:latin typeface="Meiryo"/>
                <a:cs typeface="Meiryo"/>
              </a:rPr>
              <a:t>⎧</a:t>
            </a:r>
            <a:endParaRPr sz="3100">
              <a:latin typeface="Meiryo"/>
              <a:cs typeface="Meiryo"/>
            </a:endParaRPr>
          </a:p>
          <a:p>
            <a:pPr marL="228115">
              <a:lnSpc>
                <a:spcPts val="2360"/>
              </a:lnSpc>
            </a:pPr>
            <a:r>
              <a:rPr sz="4600" i="1" spc="198" baseline="3801" dirty="0">
                <a:latin typeface="Times New Roman"/>
                <a:cs typeface="Times New Roman"/>
              </a:rPr>
              <a:t>E</a:t>
            </a:r>
            <a:r>
              <a:rPr sz="4600" spc="85" baseline="3801" dirty="0">
                <a:latin typeface="Times New Roman"/>
                <a:cs typeface="Times New Roman"/>
              </a:rPr>
              <a:t>(</a:t>
            </a:r>
            <a:r>
              <a:rPr sz="4600" i="1" spc="13" baseline="3801" dirty="0">
                <a:latin typeface="Times New Roman"/>
                <a:cs typeface="Times New Roman"/>
              </a:rPr>
              <a:t>k</a:t>
            </a:r>
            <a:r>
              <a:rPr sz="4600" i="1" spc="-501" baseline="3801" dirty="0">
                <a:latin typeface="Times New Roman"/>
                <a:cs typeface="Times New Roman"/>
              </a:rPr>
              <a:t> </a:t>
            </a:r>
            <a:r>
              <a:rPr sz="4600" spc="10" baseline="3801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24959" y="4880894"/>
            <a:ext cx="1020192" cy="761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5999"/>
              </a:lnSpc>
              <a:spcBef>
                <a:spcPts val="300"/>
              </a:spcBef>
            </a:pPr>
            <a:r>
              <a:rPr sz="4600" spc="-600" baseline="-1127" dirty="0">
                <a:latin typeface="Meiryo"/>
                <a:cs typeface="Meiryo"/>
              </a:rPr>
              <a:t>−</a:t>
            </a:r>
            <a:r>
              <a:rPr sz="4600" spc="-235" baseline="-1900" dirty="0">
                <a:latin typeface="Times New Roman"/>
                <a:cs typeface="Times New Roman"/>
              </a:rPr>
              <a:t>1</a:t>
            </a:r>
            <a:r>
              <a:rPr sz="4600" spc="100" baseline="-1900" dirty="0" smtClean="0">
                <a:latin typeface="Times New Roman"/>
                <a:cs typeface="Times New Roman"/>
              </a:rPr>
              <a:t>)</a:t>
            </a:r>
            <a:r>
              <a:rPr sz="6200" spc="-801" baseline="-2899" dirty="0" smtClean="0">
                <a:latin typeface="Meiryo"/>
                <a:cs typeface="Meiryo"/>
              </a:rPr>
              <a:t>]</a:t>
            </a:r>
            <a:r>
              <a:rPr sz="4600" spc="-1559" baseline="24230" dirty="0" smtClean="0">
                <a:latin typeface="Meiryo"/>
                <a:cs typeface="Meiryo"/>
              </a:rPr>
              <a:t>⎫</a:t>
            </a:r>
            <a:endParaRPr sz="3100" dirty="0">
              <a:latin typeface="Meiryo"/>
              <a:cs typeface="Meiry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4711" y="4908260"/>
            <a:ext cx="173191" cy="252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18"/>
              </a:lnSpc>
              <a:spcBef>
                <a:spcPts val="95"/>
              </a:spcBef>
            </a:pPr>
            <a:r>
              <a:rPr i="1" spc="7" dirty="0">
                <a:latin typeface="Times New Roman"/>
                <a:cs typeface="Times New Roman"/>
              </a:rPr>
              <a:t>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60652" y="4926123"/>
            <a:ext cx="315719" cy="4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52"/>
              </a:lnSpc>
              <a:spcBef>
                <a:spcPts val="162"/>
              </a:spcBef>
            </a:pPr>
            <a:r>
              <a:rPr sz="3100" i="1" spc="16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21328" y="4925337"/>
            <a:ext cx="473124" cy="486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69"/>
              </a:lnSpc>
              <a:spcBef>
                <a:spcPts val="188"/>
              </a:spcBef>
            </a:pPr>
            <a:r>
              <a:rPr sz="4600" i="1" spc="-117" baseline="8553" dirty="0">
                <a:latin typeface="Times New Roman"/>
                <a:cs typeface="Times New Roman"/>
              </a:rPr>
              <a:t>T</a:t>
            </a:r>
            <a:r>
              <a:rPr sz="2600" i="1" spc="12" baseline="-11595" dirty="0">
                <a:latin typeface="Times New Roman"/>
                <a:cs typeface="Times New Roman"/>
              </a:rPr>
              <a:t>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92028" y="5084257"/>
            <a:ext cx="1022323" cy="55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400"/>
              </a:lnSpc>
              <a:spcBef>
                <a:spcPts val="220"/>
              </a:spcBef>
            </a:pPr>
            <a:r>
              <a:rPr sz="4200" spc="-550" dirty="0">
                <a:latin typeface="Meiryo"/>
                <a:cs typeface="Meiryo"/>
              </a:rPr>
              <a:t>[</a:t>
            </a:r>
            <a:r>
              <a:rPr sz="4600" i="1" spc="193" baseline="3801" dirty="0">
                <a:latin typeface="Times New Roman"/>
                <a:cs typeface="Times New Roman"/>
              </a:rPr>
              <a:t>E</a:t>
            </a:r>
            <a:r>
              <a:rPr sz="4600" spc="90" baseline="4752" dirty="0">
                <a:latin typeface="Times New Roman"/>
                <a:cs typeface="Times New Roman"/>
              </a:rPr>
              <a:t>(</a:t>
            </a:r>
            <a:r>
              <a:rPr sz="4600" i="1" spc="13" baseline="3801" dirty="0">
                <a:latin typeface="Times New Roman"/>
                <a:cs typeface="Times New Roman"/>
              </a:rPr>
              <a:t>k</a:t>
            </a:r>
            <a:r>
              <a:rPr sz="4600" i="1" spc="-505" baseline="3801" dirty="0">
                <a:latin typeface="Times New Roman"/>
                <a:cs typeface="Times New Roman"/>
              </a:rPr>
              <a:t> </a:t>
            </a:r>
            <a:r>
              <a:rPr sz="4600" spc="10" baseline="4752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44943" y="5096117"/>
            <a:ext cx="502235" cy="83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5302"/>
              </a:lnSpc>
              <a:spcBef>
                <a:spcPts val="265"/>
              </a:spcBef>
            </a:pPr>
            <a:r>
              <a:rPr sz="6900" spc="-407" baseline="2615" dirty="0">
                <a:latin typeface="Meiryo"/>
                <a:cs typeface="Meiryo"/>
              </a:rPr>
              <a:t>∑</a:t>
            </a:r>
            <a:endParaRPr sz="4600">
              <a:latin typeface="Meiryo"/>
              <a:cs typeface="Meiryo"/>
            </a:endParaRPr>
          </a:p>
          <a:p>
            <a:pPr marL="48119" marR="48812" algn="ctr">
              <a:lnSpc>
                <a:spcPts val="1283"/>
              </a:lnSpc>
            </a:pPr>
            <a:r>
              <a:rPr sz="2600" i="1" spc="4" baseline="6625" dirty="0">
                <a:latin typeface="Times New Roman"/>
                <a:cs typeface="Times New Roman"/>
              </a:rPr>
              <a:t>j</a:t>
            </a:r>
            <a:r>
              <a:rPr sz="2600" i="1" spc="-270" baseline="6625" dirty="0">
                <a:latin typeface="Times New Roman"/>
                <a:cs typeface="Times New Roman"/>
              </a:rPr>
              <a:t> </a:t>
            </a:r>
            <a:r>
              <a:rPr sz="2600" spc="-357" baseline="3928" dirty="0">
                <a:latin typeface="Meiryo"/>
                <a:cs typeface="Meiryo"/>
              </a:rPr>
              <a:t>=</a:t>
            </a:r>
            <a:r>
              <a:rPr sz="2600" spc="8" baseline="6625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3773" y="5167183"/>
            <a:ext cx="1497481" cy="42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43"/>
              </a:lnSpc>
              <a:spcBef>
                <a:spcPts val="166"/>
              </a:spcBef>
            </a:pPr>
            <a:r>
              <a:rPr sz="3100" i="1" spc="103" dirty="0">
                <a:latin typeface="Times New Roman"/>
                <a:cs typeface="Times New Roman"/>
              </a:rPr>
              <a:t>P</a:t>
            </a:r>
            <a:r>
              <a:rPr sz="3100" spc="85" dirty="0">
                <a:latin typeface="Times New Roman"/>
                <a:cs typeface="Times New Roman"/>
              </a:rPr>
              <a:t>(</a:t>
            </a:r>
            <a:r>
              <a:rPr sz="3100" i="1" spc="13" dirty="0">
                <a:latin typeface="Times New Roman"/>
                <a:cs typeface="Times New Roman"/>
              </a:rPr>
              <a:t>k</a:t>
            </a:r>
            <a:r>
              <a:rPr sz="3100" i="1" spc="-501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)</a:t>
            </a:r>
            <a:r>
              <a:rPr sz="3100" spc="-49" dirty="0">
                <a:latin typeface="Times New Roman"/>
                <a:cs typeface="Times New Roman"/>
              </a:rPr>
              <a:t> </a:t>
            </a:r>
            <a:r>
              <a:rPr sz="3100" spc="-786" dirty="0">
                <a:latin typeface="Meiryo"/>
                <a:cs typeface="Meiryo"/>
              </a:rPr>
              <a:t>=</a:t>
            </a:r>
            <a:r>
              <a:rPr sz="3100" spc="-230" dirty="0">
                <a:latin typeface="Meiryo"/>
                <a:cs typeface="Meiryo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K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27198" y="5167183"/>
            <a:ext cx="312574" cy="4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93"/>
              </a:lnSpc>
              <a:spcBef>
                <a:spcPts val="164"/>
              </a:spcBef>
            </a:pPr>
            <a:r>
              <a:rPr sz="3100" spc="-786" dirty="0">
                <a:latin typeface="Meiryo"/>
                <a:cs typeface="Meiryo"/>
              </a:rPr>
              <a:t>+</a:t>
            </a:r>
            <a:endParaRPr sz="31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27980" y="5167183"/>
            <a:ext cx="1113674" cy="42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43"/>
              </a:lnSpc>
              <a:spcBef>
                <a:spcPts val="166"/>
              </a:spcBef>
            </a:pPr>
            <a:r>
              <a:rPr sz="3100" i="1" spc="179" dirty="0">
                <a:latin typeface="Times New Roman"/>
                <a:cs typeface="Times New Roman"/>
              </a:rPr>
              <a:t>E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spc="-81" dirty="0">
                <a:latin typeface="Times New Roman"/>
                <a:cs typeface="Times New Roman"/>
              </a:rPr>
              <a:t> </a:t>
            </a:r>
            <a:r>
              <a:rPr sz="3100" i="1" spc="144" dirty="0">
                <a:latin typeface="Times New Roman"/>
                <a:cs typeface="Times New Roman"/>
              </a:rPr>
              <a:t>j</a:t>
            </a:r>
            <a:r>
              <a:rPr sz="3100" dirty="0">
                <a:latin typeface="Times New Roman"/>
                <a:cs typeface="Times New Roman"/>
              </a:rPr>
              <a:t>)</a:t>
            </a:r>
            <a:r>
              <a:rPr sz="3100" spc="-242" dirty="0">
                <a:latin typeface="Times New Roman"/>
                <a:cs typeface="Times New Roman"/>
              </a:rPr>
              <a:t> </a:t>
            </a:r>
            <a:r>
              <a:rPr sz="3100" spc="-786" dirty="0">
                <a:latin typeface="Meiryo"/>
                <a:cs typeface="Meiryo"/>
              </a:rPr>
              <a:t>+</a:t>
            </a:r>
            <a:endParaRPr sz="31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0188" y="5167183"/>
            <a:ext cx="970171" cy="42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43"/>
              </a:lnSpc>
              <a:spcBef>
                <a:spcPts val="166"/>
              </a:spcBef>
            </a:pPr>
            <a:r>
              <a:rPr sz="3100" spc="-786" dirty="0">
                <a:latin typeface="Meiryo"/>
                <a:cs typeface="Meiryo"/>
              </a:rPr>
              <a:t>−</a:t>
            </a:r>
            <a:r>
              <a:rPr sz="3100" spc="-420" dirty="0">
                <a:latin typeface="Meiryo"/>
                <a:cs typeface="Meiryo"/>
              </a:rPr>
              <a:t> </a:t>
            </a:r>
            <a:r>
              <a:rPr sz="3100" i="1" spc="188" dirty="0">
                <a:latin typeface="Times New Roman"/>
                <a:cs typeface="Times New Roman"/>
              </a:rPr>
              <a:t>E</a:t>
            </a:r>
            <a:r>
              <a:rPr sz="3100" spc="95" dirty="0">
                <a:latin typeface="Times New Roman"/>
                <a:cs typeface="Times New Roman"/>
              </a:rPr>
              <a:t>(</a:t>
            </a:r>
            <a:r>
              <a:rPr sz="3100" i="1" spc="13" dirty="0">
                <a:latin typeface="Times New Roman"/>
                <a:cs typeface="Times New Roman"/>
              </a:rPr>
              <a:t>k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05037" y="5235122"/>
            <a:ext cx="291348" cy="771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33"/>
              </a:lnSpc>
              <a:spcBef>
                <a:spcPts val="171"/>
              </a:spcBef>
            </a:pPr>
            <a:r>
              <a:rPr sz="4600" spc="-1559" baseline="1127" dirty="0">
                <a:latin typeface="Meiryo"/>
                <a:cs typeface="Meiryo"/>
              </a:rPr>
              <a:t>⎨</a:t>
            </a:r>
            <a:endParaRPr sz="3100">
              <a:latin typeface="Meiryo"/>
              <a:cs typeface="Meiryo"/>
            </a:endParaRPr>
          </a:p>
          <a:p>
            <a:pPr marL="12729">
              <a:lnSpc>
                <a:spcPts val="2646"/>
              </a:lnSpc>
            </a:pPr>
            <a:r>
              <a:rPr sz="4600" spc="-1559" baseline="1690" dirty="0">
                <a:latin typeface="Meiryo"/>
                <a:cs typeface="Meiryo"/>
              </a:rPr>
              <a:t>⎩</a:t>
            </a:r>
            <a:endParaRPr sz="3100">
              <a:latin typeface="Meiryo"/>
              <a:cs typeface="Meiry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02235" y="5235122"/>
            <a:ext cx="291348" cy="4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93"/>
              </a:lnSpc>
              <a:spcBef>
                <a:spcPts val="164"/>
              </a:spcBef>
            </a:pPr>
            <a:r>
              <a:rPr sz="3100" spc="-1559" dirty="0">
                <a:latin typeface="Meiryo"/>
                <a:cs typeface="Meiryo"/>
              </a:rPr>
              <a:t>⎬</a:t>
            </a:r>
            <a:endParaRPr sz="3100">
              <a:latin typeface="Meiryo"/>
              <a:cs typeface="Meiry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67209" y="5408197"/>
            <a:ext cx="211142" cy="252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18"/>
              </a:lnSpc>
              <a:spcBef>
                <a:spcPts val="95"/>
              </a:spcBef>
            </a:pPr>
            <a:r>
              <a:rPr i="1" spc="10" dirty="0">
                <a:latin typeface="Times New Roman"/>
                <a:cs typeface="Times New Roman"/>
              </a:rPr>
              <a:t>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20951" y="5480243"/>
            <a:ext cx="384536" cy="487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69"/>
              </a:lnSpc>
              <a:spcBef>
                <a:spcPts val="188"/>
              </a:spcBef>
            </a:pPr>
            <a:r>
              <a:rPr sz="4600" i="1" spc="-117" baseline="8553" dirty="0">
                <a:latin typeface="Times New Roman"/>
                <a:cs typeface="Times New Roman"/>
              </a:rPr>
              <a:t>T</a:t>
            </a:r>
            <a:r>
              <a:rPr sz="2600" i="1" spc="5" baseline="-11595" dirty="0">
                <a:latin typeface="Times New Roman"/>
                <a:cs typeface="Times New Roman"/>
              </a:rPr>
              <a:t>I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94716" y="5480243"/>
            <a:ext cx="315719" cy="4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52"/>
              </a:lnSpc>
              <a:spcBef>
                <a:spcPts val="162"/>
              </a:spcBef>
            </a:pPr>
            <a:r>
              <a:rPr sz="3100" i="1" spc="16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02235" y="5588564"/>
            <a:ext cx="291348" cy="4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93"/>
              </a:lnSpc>
              <a:spcBef>
                <a:spcPts val="164"/>
              </a:spcBef>
            </a:pPr>
            <a:r>
              <a:rPr sz="3100" spc="-1559" dirty="0">
                <a:latin typeface="Meiryo"/>
                <a:cs typeface="Meiryo"/>
              </a:rPr>
              <a:t>⎭</a:t>
            </a:r>
            <a:endParaRPr sz="3100">
              <a:latin typeface="Meiryo"/>
              <a:cs typeface="Meiry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43967" y="533076"/>
            <a:ext cx="4401728" cy="807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49" algn="ctr">
              <a:lnSpc>
                <a:spcPts val="4681"/>
              </a:lnSpc>
              <a:spcBef>
                <a:spcPts val="45"/>
              </a:spcBef>
              <a:tabLst>
                <a:tab pos="1120170" algn="l"/>
                <a:tab pos="2393091" algn="l"/>
                <a:tab pos="3602366" algn="l"/>
              </a:tabLst>
            </a:pPr>
            <a:r>
              <a:rPr sz="2300" i="1" spc="51" dirty="0">
                <a:latin typeface="Times New Roman"/>
                <a:cs typeface="Times New Roman"/>
              </a:rPr>
              <a:t>P</a:t>
            </a:r>
            <a:r>
              <a:rPr sz="2300" spc="-17" dirty="0">
                <a:latin typeface="Times New Roman"/>
                <a:cs typeface="Times New Roman"/>
              </a:rPr>
              <a:t>(</a:t>
            </a:r>
            <a:r>
              <a:rPr sz="2300" i="1" spc="-6" dirty="0">
                <a:latin typeface="Times New Roman"/>
                <a:cs typeface="Times New Roman"/>
              </a:rPr>
              <a:t>t</a:t>
            </a:r>
            <a:r>
              <a:rPr sz="2300" i="1" spc="-4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17" dirty="0">
                <a:latin typeface="Times New Roman"/>
                <a:cs typeface="Times New Roman"/>
              </a:rPr>
              <a:t> </a:t>
            </a:r>
            <a:r>
              <a:rPr sz="2300" spc="-597" dirty="0">
                <a:latin typeface="Meiryo"/>
                <a:cs typeface="Meiryo"/>
              </a:rPr>
              <a:t>=</a:t>
            </a:r>
            <a:r>
              <a:rPr sz="2300" spc="-109" dirty="0">
                <a:latin typeface="Meiryo"/>
                <a:cs typeface="Meiryo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K	</a:t>
            </a:r>
            <a:r>
              <a:rPr sz="2300" spc="17" dirty="0">
                <a:latin typeface="Times New Roman"/>
                <a:cs typeface="Times New Roman"/>
              </a:rPr>
              <a:t>[</a:t>
            </a:r>
            <a:r>
              <a:rPr sz="2300" i="1" spc="9" dirty="0">
                <a:latin typeface="Times New Roman"/>
                <a:cs typeface="Times New Roman"/>
              </a:rPr>
              <a:t>e</a:t>
            </a:r>
            <a:r>
              <a:rPr sz="2300" spc="-17" dirty="0">
                <a:latin typeface="Times New Roman"/>
                <a:cs typeface="Times New Roman"/>
              </a:rPr>
              <a:t>(</a:t>
            </a:r>
            <a:r>
              <a:rPr sz="2300" i="1" spc="-6" dirty="0">
                <a:latin typeface="Times New Roman"/>
                <a:cs typeface="Times New Roman"/>
              </a:rPr>
              <a:t>t</a:t>
            </a:r>
            <a:r>
              <a:rPr sz="2300" i="1" spc="-4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127" dirty="0">
                <a:latin typeface="Times New Roman"/>
                <a:cs typeface="Times New Roman"/>
              </a:rPr>
              <a:t> </a:t>
            </a:r>
            <a:r>
              <a:rPr sz="2300" spc="-597" dirty="0">
                <a:latin typeface="Meiryo"/>
                <a:cs typeface="Meiryo"/>
              </a:rPr>
              <a:t>+</a:t>
            </a:r>
            <a:r>
              <a:rPr sz="2300" spc="-253" dirty="0">
                <a:latin typeface="Meiryo"/>
                <a:cs typeface="Meiryo"/>
              </a:rPr>
              <a:t> </a:t>
            </a:r>
            <a:r>
              <a:rPr sz="2300" spc="-248" dirty="0">
                <a:latin typeface="Meiryo"/>
                <a:cs typeface="Meiryo"/>
              </a:rPr>
              <a:t> </a:t>
            </a:r>
            <a:r>
              <a:rPr sz="3400" baseline="36073" dirty="0">
                <a:latin typeface="Times New Roman"/>
                <a:cs typeface="Times New Roman"/>
              </a:rPr>
              <a:t>1	</a:t>
            </a:r>
            <a:r>
              <a:rPr sz="2300" i="1" spc="4" dirty="0">
                <a:latin typeface="Times New Roman"/>
                <a:cs typeface="Times New Roman"/>
              </a:rPr>
              <a:t>e</a:t>
            </a:r>
            <a:r>
              <a:rPr sz="2300" spc="-17" dirty="0">
                <a:latin typeface="Times New Roman"/>
                <a:cs typeface="Times New Roman"/>
              </a:rPr>
              <a:t>(</a:t>
            </a:r>
            <a:r>
              <a:rPr sz="2300" i="1" spc="-6" dirty="0">
                <a:latin typeface="Times New Roman"/>
                <a:cs typeface="Times New Roman"/>
              </a:rPr>
              <a:t>t</a:t>
            </a:r>
            <a:r>
              <a:rPr sz="2300" i="1" spc="-420" dirty="0">
                <a:latin typeface="Times New Roman"/>
                <a:cs typeface="Times New Roman"/>
              </a:rPr>
              <a:t> </a:t>
            </a:r>
            <a:r>
              <a:rPr sz="2300" spc="64" dirty="0">
                <a:latin typeface="Times New Roman"/>
                <a:cs typeface="Times New Roman"/>
              </a:rPr>
              <a:t>)</a:t>
            </a:r>
            <a:r>
              <a:rPr sz="2300" i="1" spc="-4" dirty="0">
                <a:latin typeface="Times New Roman"/>
                <a:cs typeface="Times New Roman"/>
              </a:rPr>
              <a:t>d</a:t>
            </a:r>
            <a:r>
              <a:rPr sz="2300" i="1" dirty="0">
                <a:latin typeface="Times New Roman"/>
                <a:cs typeface="Times New Roman"/>
              </a:rPr>
              <a:t>t</a:t>
            </a:r>
            <a:r>
              <a:rPr sz="2300" i="1" spc="-24" dirty="0">
                <a:latin typeface="Times New Roman"/>
                <a:cs typeface="Times New Roman"/>
              </a:rPr>
              <a:t> </a:t>
            </a:r>
            <a:r>
              <a:rPr sz="2300" spc="-803" dirty="0">
                <a:latin typeface="Meiryo"/>
                <a:cs typeface="Meiryo"/>
              </a:rPr>
              <a:t>+</a:t>
            </a:r>
            <a:r>
              <a:rPr sz="2300" i="1" spc="-12" dirty="0">
                <a:latin typeface="Times New Roman"/>
                <a:cs typeface="Times New Roman"/>
              </a:rPr>
              <a:t>T	</a:t>
            </a:r>
            <a:r>
              <a:rPr sz="3400" i="1" spc="-16" baseline="36073" dirty="0">
                <a:latin typeface="Times New Roman"/>
                <a:cs typeface="Times New Roman"/>
              </a:rPr>
              <a:t>d</a:t>
            </a:r>
            <a:r>
              <a:rPr sz="3400" i="1" spc="9" baseline="36073" dirty="0">
                <a:latin typeface="Times New Roman"/>
                <a:cs typeface="Times New Roman"/>
              </a:rPr>
              <a:t>e</a:t>
            </a:r>
            <a:r>
              <a:rPr sz="3400" spc="-22" baseline="36073" dirty="0">
                <a:latin typeface="Times New Roman"/>
                <a:cs typeface="Times New Roman"/>
              </a:rPr>
              <a:t>(</a:t>
            </a:r>
            <a:r>
              <a:rPr sz="3400" i="1" spc="-6" baseline="36073" dirty="0">
                <a:latin typeface="Times New Roman"/>
                <a:cs typeface="Times New Roman"/>
              </a:rPr>
              <a:t>t</a:t>
            </a:r>
            <a:r>
              <a:rPr sz="3400" i="1" spc="-410" baseline="36073" dirty="0">
                <a:latin typeface="Times New Roman"/>
                <a:cs typeface="Times New Roman"/>
              </a:rPr>
              <a:t> </a:t>
            </a:r>
            <a:r>
              <a:rPr sz="3400" spc="-7" baseline="36073" dirty="0">
                <a:latin typeface="Times New Roman"/>
                <a:cs typeface="Times New Roman"/>
              </a:rPr>
              <a:t>)</a:t>
            </a:r>
            <a:r>
              <a:rPr sz="3400" spc="-365" baseline="36073" dirty="0">
                <a:latin typeface="Times New Roman"/>
                <a:cs typeface="Times New Roman"/>
              </a:rPr>
              <a:t> </a:t>
            </a:r>
            <a:r>
              <a:rPr sz="2300" spc="-7" dirty="0">
                <a:latin typeface="Times New Roman"/>
                <a:cs typeface="Times New Roman"/>
              </a:rPr>
              <a:t>]</a:t>
            </a:r>
            <a:endParaRPr sz="2300">
              <a:latin typeface="Times New Roman"/>
              <a:cs typeface="Times New Roman"/>
            </a:endParaRPr>
          </a:p>
          <a:p>
            <a:pPr marL="2085854" marR="2195919" algn="ctr">
              <a:lnSpc>
                <a:spcPct val="95825"/>
              </a:lnSpc>
              <a:spcBef>
                <a:spcPts val="125"/>
              </a:spcBef>
            </a:pPr>
            <a:r>
              <a:rPr sz="1300" i="1" spc="-4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09290" y="773298"/>
            <a:ext cx="27126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7030878" y="3063571"/>
            <a:ext cx="9495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6450655" y="3063578"/>
            <a:ext cx="8069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6196763" y="3063571"/>
            <a:ext cx="69430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4554449" y="3063571"/>
            <a:ext cx="9409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973369" y="3063578"/>
            <a:ext cx="8087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3720332" y="3063571"/>
            <a:ext cx="6857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5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6" y="-5350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直接连接符 59"/>
          <p:cNvCxnSpPr/>
          <p:nvPr/>
        </p:nvCxnSpPr>
        <p:spPr>
          <a:xfrm>
            <a:off x="878729" y="533076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616987" y="2640902"/>
            <a:ext cx="254452" cy="0"/>
          </a:xfrm>
          <a:custGeom>
            <a:avLst/>
            <a:gdLst/>
            <a:ahLst/>
            <a:cxnLst/>
            <a:rect l="l" t="t" r="r" b="b"/>
            <a:pathLst>
              <a:path w="253745">
                <a:moveTo>
                  <a:pt x="0" y="0"/>
                </a:moveTo>
                <a:lnTo>
                  <a:pt x="253745" y="0"/>
                </a:lnTo>
              </a:path>
            </a:pathLst>
          </a:custGeom>
          <a:ln w="136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793" y="2640902"/>
            <a:ext cx="301063" cy="0"/>
          </a:xfrm>
          <a:custGeom>
            <a:avLst/>
            <a:gdLst/>
            <a:ahLst/>
            <a:cxnLst/>
            <a:rect l="l" t="t" r="r" b="b"/>
            <a:pathLst>
              <a:path w="300227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136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8452" y="516551"/>
            <a:ext cx="4595547" cy="680201"/>
          </a:xfrm>
          <a:custGeom>
            <a:avLst/>
            <a:gdLst/>
            <a:ahLst/>
            <a:cxnLst/>
            <a:rect l="l" t="t" r="r" b="b"/>
            <a:pathLst>
              <a:path w="4582782" h="678941">
                <a:moveTo>
                  <a:pt x="0" y="0"/>
                </a:moveTo>
                <a:lnTo>
                  <a:pt x="0" y="678941"/>
                </a:lnTo>
                <a:lnTo>
                  <a:pt x="4582782" y="678941"/>
                </a:lnTo>
                <a:lnTo>
                  <a:pt x="4582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5701" y="857034"/>
            <a:ext cx="198672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105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788" y="857034"/>
            <a:ext cx="235362" cy="0"/>
          </a:xfrm>
          <a:custGeom>
            <a:avLst/>
            <a:gdLst/>
            <a:ahLst/>
            <a:cxnLst/>
            <a:rect l="l" t="t" r="r" b="b"/>
            <a:pathLst>
              <a:path w="234708">
                <a:moveTo>
                  <a:pt x="0" y="0"/>
                </a:moveTo>
                <a:lnTo>
                  <a:pt x="234708" y="0"/>
                </a:lnTo>
              </a:path>
            </a:pathLst>
          </a:custGeom>
          <a:ln w="105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6472" y="3356984"/>
            <a:ext cx="5645336" cy="954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235" y="4654788"/>
            <a:ext cx="5625470" cy="173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9349" y="3212699"/>
            <a:ext cx="433256" cy="2119237"/>
          </a:xfrm>
          <a:custGeom>
            <a:avLst/>
            <a:gdLst/>
            <a:ahLst/>
            <a:cxnLst/>
            <a:rect l="l" t="t" r="r" b="b"/>
            <a:pathLst>
              <a:path w="432053" h="2115312">
                <a:moveTo>
                  <a:pt x="0" y="0"/>
                </a:moveTo>
                <a:lnTo>
                  <a:pt x="70057" y="9889"/>
                </a:lnTo>
                <a:lnTo>
                  <a:pt x="136524" y="38520"/>
                </a:lnTo>
                <a:lnTo>
                  <a:pt x="198510" y="84332"/>
                </a:lnTo>
                <a:lnTo>
                  <a:pt x="227544" y="113194"/>
                </a:lnTo>
                <a:lnTo>
                  <a:pt x="255123" y="145767"/>
                </a:lnTo>
                <a:lnTo>
                  <a:pt x="281136" y="181856"/>
                </a:lnTo>
                <a:lnTo>
                  <a:pt x="305471" y="221265"/>
                </a:lnTo>
                <a:lnTo>
                  <a:pt x="328018" y="263801"/>
                </a:lnTo>
                <a:lnTo>
                  <a:pt x="348664" y="309268"/>
                </a:lnTo>
                <a:lnTo>
                  <a:pt x="367298" y="357471"/>
                </a:lnTo>
                <a:lnTo>
                  <a:pt x="383810" y="408216"/>
                </a:lnTo>
                <a:lnTo>
                  <a:pt x="398087" y="461307"/>
                </a:lnTo>
                <a:lnTo>
                  <a:pt x="410018" y="516550"/>
                </a:lnTo>
                <a:lnTo>
                  <a:pt x="419491" y="573750"/>
                </a:lnTo>
                <a:lnTo>
                  <a:pt x="426396" y="632712"/>
                </a:lnTo>
                <a:lnTo>
                  <a:pt x="430621" y="693241"/>
                </a:lnTo>
                <a:lnTo>
                  <a:pt x="432053" y="755141"/>
                </a:lnTo>
                <a:lnTo>
                  <a:pt x="432053" y="1187196"/>
                </a:lnTo>
                <a:lnTo>
                  <a:pt x="431198" y="1234926"/>
                </a:lnTo>
                <a:lnTo>
                  <a:pt x="428659" y="1282034"/>
                </a:lnTo>
                <a:lnTo>
                  <a:pt x="424480" y="1328410"/>
                </a:lnTo>
                <a:lnTo>
                  <a:pt x="418705" y="1373946"/>
                </a:lnTo>
                <a:lnTo>
                  <a:pt x="411374" y="1418534"/>
                </a:lnTo>
                <a:lnTo>
                  <a:pt x="402533" y="1462064"/>
                </a:lnTo>
                <a:lnTo>
                  <a:pt x="392222" y="1504428"/>
                </a:lnTo>
                <a:lnTo>
                  <a:pt x="380486" y="1545518"/>
                </a:lnTo>
                <a:lnTo>
                  <a:pt x="367367" y="1585225"/>
                </a:lnTo>
                <a:lnTo>
                  <a:pt x="352907" y="1623440"/>
                </a:lnTo>
                <a:lnTo>
                  <a:pt x="337150" y="1660056"/>
                </a:lnTo>
                <a:lnTo>
                  <a:pt x="320139" y="1694962"/>
                </a:lnTo>
                <a:lnTo>
                  <a:pt x="282525" y="1759214"/>
                </a:lnTo>
                <a:lnTo>
                  <a:pt x="240407" y="1815327"/>
                </a:lnTo>
                <a:lnTo>
                  <a:pt x="194128" y="1862434"/>
                </a:lnTo>
                <a:lnTo>
                  <a:pt x="144030" y="1899665"/>
                </a:lnTo>
                <a:lnTo>
                  <a:pt x="144030" y="2115312"/>
                </a:lnTo>
                <a:lnTo>
                  <a:pt x="0" y="1726691"/>
                </a:lnTo>
                <a:lnTo>
                  <a:pt x="144030" y="1251965"/>
                </a:lnTo>
                <a:lnTo>
                  <a:pt x="144030" y="1467612"/>
                </a:lnTo>
                <a:lnTo>
                  <a:pt x="163349" y="1454726"/>
                </a:lnTo>
                <a:lnTo>
                  <a:pt x="200551" y="1424462"/>
                </a:lnTo>
                <a:lnTo>
                  <a:pt x="235683" y="1388494"/>
                </a:lnTo>
                <a:lnTo>
                  <a:pt x="268550" y="1347166"/>
                </a:lnTo>
                <a:lnTo>
                  <a:pt x="298962" y="1300821"/>
                </a:lnTo>
                <a:lnTo>
                  <a:pt x="326727" y="1249800"/>
                </a:lnTo>
                <a:lnTo>
                  <a:pt x="351653" y="1194447"/>
                </a:lnTo>
                <a:lnTo>
                  <a:pt x="373548" y="1135106"/>
                </a:lnTo>
                <a:lnTo>
                  <a:pt x="392220" y="1072118"/>
                </a:lnTo>
                <a:lnTo>
                  <a:pt x="407477" y="1005827"/>
                </a:lnTo>
                <a:lnTo>
                  <a:pt x="413766" y="971550"/>
                </a:lnTo>
                <a:lnTo>
                  <a:pt x="404806" y="924204"/>
                </a:lnTo>
                <a:lnTo>
                  <a:pt x="394201" y="878467"/>
                </a:lnTo>
                <a:lnTo>
                  <a:pt x="382018" y="834428"/>
                </a:lnTo>
                <a:lnTo>
                  <a:pt x="368326" y="792175"/>
                </a:lnTo>
                <a:lnTo>
                  <a:pt x="353194" y="751796"/>
                </a:lnTo>
                <a:lnTo>
                  <a:pt x="336690" y="713380"/>
                </a:lnTo>
                <a:lnTo>
                  <a:pt x="318882" y="677016"/>
                </a:lnTo>
                <a:lnTo>
                  <a:pt x="299840" y="642792"/>
                </a:lnTo>
                <a:lnTo>
                  <a:pt x="258327" y="581120"/>
                </a:lnTo>
                <a:lnTo>
                  <a:pt x="212698" y="529071"/>
                </a:lnTo>
                <a:lnTo>
                  <a:pt x="163502" y="487356"/>
                </a:lnTo>
                <a:lnTo>
                  <a:pt x="111288" y="456681"/>
                </a:lnTo>
                <a:lnTo>
                  <a:pt x="56604" y="437757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4482" y="3969242"/>
            <a:ext cx="18122" cy="215567"/>
          </a:xfrm>
          <a:custGeom>
            <a:avLst/>
            <a:gdLst/>
            <a:ahLst/>
            <a:cxnLst/>
            <a:rect l="l" t="t" r="r" b="b"/>
            <a:pathLst>
              <a:path w="18072" h="215168">
                <a:moveTo>
                  <a:pt x="18072" y="0"/>
                </a:moveTo>
                <a:lnTo>
                  <a:pt x="17511" y="38482"/>
                </a:lnTo>
                <a:lnTo>
                  <a:pt x="15824" y="76867"/>
                </a:lnTo>
                <a:lnTo>
                  <a:pt x="13012" y="115053"/>
                </a:lnTo>
                <a:lnTo>
                  <a:pt x="7509" y="165491"/>
                </a:lnTo>
                <a:lnTo>
                  <a:pt x="2065" y="202833"/>
                </a:lnTo>
                <a:lnTo>
                  <a:pt x="0" y="2151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4763" y="564976"/>
            <a:ext cx="1665668" cy="400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7249" marR="591033" algn="ctr">
              <a:lnSpc>
                <a:spcPts val="1774"/>
              </a:lnSpc>
              <a:spcBef>
                <a:spcPts val="88"/>
              </a:spcBef>
            </a:pPr>
            <a:r>
              <a:rPr sz="2500" spc="-827" baseline="-1041" dirty="0">
                <a:latin typeface="Meiryo"/>
                <a:cs typeface="Meiryo"/>
              </a:rPr>
              <a:t>⎧</a:t>
            </a:r>
            <a:endParaRPr sz="1700">
              <a:latin typeface="Meiryo"/>
              <a:cs typeface="Meiryo"/>
            </a:endParaRPr>
          </a:p>
          <a:p>
            <a:pPr marL="12729">
              <a:lnSpc>
                <a:spcPts val="1378"/>
              </a:lnSpc>
              <a:tabLst>
                <a:tab pos="1043795" algn="l"/>
              </a:tabLst>
            </a:pPr>
            <a:r>
              <a:rPr sz="2500" i="1" spc="75" baseline="5270" dirty="0">
                <a:latin typeface="Times New Roman"/>
                <a:cs typeface="Times New Roman"/>
              </a:rPr>
              <a:t>P</a:t>
            </a:r>
            <a:r>
              <a:rPr sz="2500" spc="55" baseline="5270" dirty="0">
                <a:latin typeface="Times New Roman"/>
                <a:cs typeface="Times New Roman"/>
              </a:rPr>
              <a:t>(</a:t>
            </a:r>
            <a:r>
              <a:rPr sz="2500" i="1" spc="14" baseline="5270" dirty="0">
                <a:latin typeface="Times New Roman"/>
                <a:cs typeface="Times New Roman"/>
              </a:rPr>
              <a:t>k</a:t>
            </a:r>
            <a:r>
              <a:rPr sz="2500" i="1" spc="-265" baseline="5270" dirty="0">
                <a:latin typeface="Times New Roman"/>
                <a:cs typeface="Times New Roman"/>
              </a:rPr>
              <a:t> </a:t>
            </a:r>
            <a:r>
              <a:rPr sz="2500" baseline="5270" dirty="0">
                <a:latin typeface="Times New Roman"/>
                <a:cs typeface="Times New Roman"/>
              </a:rPr>
              <a:t>)</a:t>
            </a:r>
            <a:r>
              <a:rPr sz="2500" spc="-13" baseline="5270" dirty="0">
                <a:latin typeface="Times New Roman"/>
                <a:cs typeface="Times New Roman"/>
              </a:rPr>
              <a:t> </a:t>
            </a:r>
            <a:r>
              <a:rPr sz="2500" spc="-412" baseline="3124" dirty="0">
                <a:latin typeface="Meiryo"/>
                <a:cs typeface="Meiryo"/>
              </a:rPr>
              <a:t>=</a:t>
            </a:r>
            <a:r>
              <a:rPr sz="2500" spc="-109" baseline="3124" dirty="0">
                <a:latin typeface="Meiryo"/>
                <a:cs typeface="Meiryo"/>
              </a:rPr>
              <a:t> </a:t>
            </a:r>
            <a:r>
              <a:rPr sz="2500" i="1" baseline="5270" dirty="0">
                <a:latin typeface="Times New Roman"/>
                <a:cs typeface="Times New Roman"/>
              </a:rPr>
              <a:t>K</a:t>
            </a:r>
            <a:r>
              <a:rPr sz="2500" i="1" spc="-391" baseline="5270" dirty="0">
                <a:latin typeface="Times New Roman"/>
                <a:cs typeface="Times New Roman"/>
              </a:rPr>
              <a:t> </a:t>
            </a:r>
            <a:r>
              <a:rPr sz="2500" i="1" baseline="5270" dirty="0">
                <a:latin typeface="Times New Roman"/>
                <a:cs typeface="Times New Roman"/>
              </a:rPr>
              <a:t>	</a:t>
            </a:r>
            <a:r>
              <a:rPr sz="2500" i="1" spc="120" baseline="5270" dirty="0">
                <a:latin typeface="Times New Roman"/>
                <a:cs typeface="Times New Roman"/>
              </a:rPr>
              <a:t>E</a:t>
            </a:r>
            <a:r>
              <a:rPr sz="2500" spc="55" baseline="5270" dirty="0">
                <a:latin typeface="Times New Roman"/>
                <a:cs typeface="Times New Roman"/>
              </a:rPr>
              <a:t>(</a:t>
            </a:r>
            <a:r>
              <a:rPr sz="2500" i="1" spc="14" baseline="5270" dirty="0">
                <a:latin typeface="Times New Roman"/>
                <a:cs typeface="Times New Roman"/>
              </a:rPr>
              <a:t>k</a:t>
            </a:r>
            <a:r>
              <a:rPr sz="2500" i="1" spc="-265" baseline="5270" dirty="0">
                <a:latin typeface="Times New Roman"/>
                <a:cs typeface="Times New Roman"/>
              </a:rPr>
              <a:t> </a:t>
            </a:r>
            <a:r>
              <a:rPr sz="2500" baseline="5270" dirty="0">
                <a:latin typeface="Times New Roman"/>
                <a:cs typeface="Times New Roman"/>
              </a:rPr>
              <a:t>)</a:t>
            </a:r>
            <a:r>
              <a:rPr sz="2500" spc="-113" baseline="5270" dirty="0">
                <a:latin typeface="Times New Roman"/>
                <a:cs typeface="Times New Roman"/>
              </a:rPr>
              <a:t> </a:t>
            </a:r>
            <a:r>
              <a:rPr sz="2500" spc="-412" baseline="3124" dirty="0">
                <a:latin typeface="Meiryo"/>
                <a:cs typeface="Meiryo"/>
              </a:rPr>
              <a:t>+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0056" y="564975"/>
            <a:ext cx="2900496" cy="428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73"/>
              </a:lnSpc>
              <a:spcBef>
                <a:spcPts val="168"/>
              </a:spcBef>
            </a:pPr>
            <a:r>
              <a:rPr sz="1700" i="1" spc="20" dirty="0">
                <a:latin typeface="Times New Roman"/>
                <a:cs typeface="Times New Roman"/>
              </a:rPr>
              <a:t>E</a:t>
            </a:r>
            <a:r>
              <a:rPr sz="1700" i="1" spc="-3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33" dirty="0">
                <a:latin typeface="Times New Roman"/>
                <a:cs typeface="Times New Roman"/>
              </a:rPr>
              <a:t> </a:t>
            </a:r>
            <a:r>
              <a:rPr sz="1700" i="1" spc="79" dirty="0">
                <a:latin typeface="Times New Roman"/>
                <a:cs typeface="Times New Roman"/>
              </a:rPr>
              <a:t>j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104" dirty="0">
                <a:latin typeface="Times New Roman"/>
                <a:cs typeface="Times New Roman"/>
              </a:rPr>
              <a:t> </a:t>
            </a:r>
            <a:r>
              <a:rPr sz="1700" spc="-412" dirty="0">
                <a:latin typeface="Meiryo"/>
                <a:cs typeface="Meiryo"/>
              </a:rPr>
              <a:t>+</a:t>
            </a:r>
            <a:r>
              <a:rPr sz="1700" spc="-220" dirty="0">
                <a:latin typeface="Meiryo"/>
                <a:cs typeface="Meiryo"/>
              </a:rPr>
              <a:t> </a:t>
            </a:r>
            <a:r>
              <a:rPr sz="2500" i="1" spc="-69" baseline="36893" dirty="0">
                <a:latin typeface="Times New Roman"/>
                <a:cs typeface="Times New Roman"/>
              </a:rPr>
              <a:t>T</a:t>
            </a:r>
            <a:r>
              <a:rPr sz="1400" i="1" baseline="36616" dirty="0">
                <a:latin typeface="Times New Roman"/>
                <a:cs typeface="Times New Roman"/>
              </a:rPr>
              <a:t>D </a:t>
            </a:r>
            <a:r>
              <a:rPr sz="1400" i="1" spc="17" baseline="36616" dirty="0">
                <a:latin typeface="Times New Roman"/>
                <a:cs typeface="Times New Roman"/>
              </a:rPr>
              <a:t> </a:t>
            </a:r>
            <a:r>
              <a:rPr sz="3500" spc="-320" baseline="-2241" dirty="0">
                <a:latin typeface="Meiryo"/>
                <a:cs typeface="Meiryo"/>
              </a:rPr>
              <a:t>[</a:t>
            </a:r>
            <a:r>
              <a:rPr sz="1700" i="1" spc="120" dirty="0">
                <a:latin typeface="Times New Roman"/>
                <a:cs typeface="Times New Roman"/>
              </a:rPr>
              <a:t>E</a:t>
            </a:r>
            <a:r>
              <a:rPr sz="1700" spc="60" dirty="0">
                <a:latin typeface="Times New Roman"/>
                <a:cs typeface="Times New Roman"/>
              </a:rPr>
              <a:t>(</a:t>
            </a:r>
            <a:r>
              <a:rPr sz="1700" i="1" spc="14" dirty="0">
                <a:latin typeface="Times New Roman"/>
                <a:cs typeface="Times New Roman"/>
              </a:rPr>
              <a:t>k</a:t>
            </a:r>
            <a:r>
              <a:rPr sz="1700" i="1" spc="-2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118" dirty="0">
                <a:latin typeface="Times New Roman"/>
                <a:cs typeface="Times New Roman"/>
              </a:rPr>
              <a:t> </a:t>
            </a:r>
            <a:r>
              <a:rPr sz="1700" spc="-412" dirty="0">
                <a:latin typeface="Meiryo"/>
                <a:cs typeface="Meiryo"/>
              </a:rPr>
              <a:t>−</a:t>
            </a:r>
            <a:r>
              <a:rPr sz="1700" spc="-214" dirty="0">
                <a:latin typeface="Meiryo"/>
                <a:cs typeface="Meiryo"/>
              </a:rPr>
              <a:t> </a:t>
            </a:r>
            <a:r>
              <a:rPr sz="1700" i="1" spc="20" dirty="0">
                <a:latin typeface="Times New Roman"/>
                <a:cs typeface="Times New Roman"/>
              </a:rPr>
              <a:t>E</a:t>
            </a:r>
            <a:r>
              <a:rPr sz="1700" i="1" spc="-305" dirty="0">
                <a:latin typeface="Times New Roman"/>
                <a:cs typeface="Times New Roman"/>
              </a:rPr>
              <a:t> </a:t>
            </a:r>
            <a:r>
              <a:rPr sz="1700" spc="44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k</a:t>
            </a:r>
            <a:r>
              <a:rPr sz="1700" i="1" spc="15" dirty="0">
                <a:latin typeface="Times New Roman"/>
                <a:cs typeface="Times New Roman"/>
              </a:rPr>
              <a:t> </a:t>
            </a:r>
            <a:r>
              <a:rPr sz="1700" spc="-302" dirty="0">
                <a:latin typeface="Meiryo"/>
                <a:cs typeface="Meiryo"/>
              </a:rPr>
              <a:t>−</a:t>
            </a:r>
            <a:r>
              <a:rPr sz="1700" spc="-113" dirty="0">
                <a:latin typeface="Times New Roman"/>
                <a:cs typeface="Times New Roman"/>
              </a:rPr>
              <a:t>1</a:t>
            </a:r>
            <a:r>
              <a:rPr sz="1700" spc="60" dirty="0">
                <a:latin typeface="Times New Roman"/>
                <a:cs typeface="Times New Roman"/>
              </a:rPr>
              <a:t>)</a:t>
            </a:r>
            <a:r>
              <a:rPr sz="3500" spc="-455" baseline="-2241" dirty="0">
                <a:latin typeface="Meiryo"/>
                <a:cs typeface="Meiryo"/>
              </a:rPr>
              <a:t>]</a:t>
            </a:r>
            <a:r>
              <a:rPr sz="2500" spc="-827" baseline="24999" dirty="0">
                <a:latin typeface="Meiryo"/>
                <a:cs typeface="Meiryo"/>
              </a:rPr>
              <a:t>⎫</a:t>
            </a:r>
            <a:endParaRPr sz="1700" dirty="0">
              <a:latin typeface="Meiryo"/>
              <a:cs typeface="Meiry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9307" y="579490"/>
            <a:ext cx="112036" cy="149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i="1" spc="8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5197" y="589878"/>
            <a:ext cx="189995" cy="240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18"/>
              </a:lnSpc>
              <a:spcBef>
                <a:spcPts val="90"/>
              </a:spcBef>
            </a:pPr>
            <a:r>
              <a:rPr sz="1700" i="1" spc="18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738" y="599767"/>
            <a:ext cx="4291910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⑵数字</a:t>
            </a:r>
            <a:r>
              <a:rPr sz="2800" b="1" spc="-4" dirty="0">
                <a:latin typeface="Times New Roman"/>
                <a:cs typeface="Times New Roman"/>
              </a:rPr>
              <a:t>PI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增量型控制算法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6781" y="682196"/>
            <a:ext cx="316200" cy="46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42"/>
              </a:lnSpc>
              <a:spcBef>
                <a:spcPts val="146"/>
              </a:spcBef>
            </a:pPr>
            <a:r>
              <a:rPr sz="3800" baseline="2062" dirty="0">
                <a:latin typeface="Meiryo"/>
                <a:cs typeface="Meiryo"/>
              </a:rPr>
              <a:t>∑</a:t>
            </a:r>
            <a:endParaRPr sz="2500">
              <a:latin typeface="Meiryo"/>
              <a:cs typeface="Meiryo"/>
            </a:endParaRPr>
          </a:p>
          <a:p>
            <a:pPr marL="48626" marR="48351">
              <a:lnSpc>
                <a:spcPts val="752"/>
              </a:lnSpc>
            </a:pPr>
            <a:r>
              <a:rPr sz="1400" i="1" spc="5" baseline="9154" dirty="0">
                <a:latin typeface="Times New Roman"/>
                <a:cs typeface="Times New Roman"/>
              </a:rPr>
              <a:t>j</a:t>
            </a:r>
            <a:r>
              <a:rPr sz="1400" i="1" spc="-144" baseline="9154" dirty="0">
                <a:latin typeface="Times New Roman"/>
                <a:cs typeface="Times New Roman"/>
              </a:rPr>
              <a:t> </a:t>
            </a:r>
            <a:r>
              <a:rPr sz="1400" spc="-189" baseline="5427" dirty="0">
                <a:latin typeface="Meiryo"/>
                <a:cs typeface="Meiryo"/>
              </a:rPr>
              <a:t>=</a:t>
            </a:r>
            <a:r>
              <a:rPr sz="1400" spc="9" baseline="9154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8699" y="758119"/>
            <a:ext cx="307148" cy="434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24"/>
              </a:lnSpc>
              <a:spcBef>
                <a:spcPts val="96"/>
              </a:spcBef>
            </a:pPr>
            <a:r>
              <a:rPr sz="1400" i="1" baseline="-6102" dirty="0">
                <a:latin typeface="Times New Roman"/>
                <a:cs typeface="Times New Roman"/>
              </a:rPr>
              <a:t>P</a:t>
            </a:r>
            <a:r>
              <a:rPr sz="1400" i="1" spc="199" baseline="-6102" dirty="0">
                <a:latin typeface="Times New Roman"/>
                <a:cs typeface="Times New Roman"/>
              </a:rPr>
              <a:t> </a:t>
            </a:r>
            <a:r>
              <a:rPr sz="2500" spc="-827" baseline="1041" dirty="0">
                <a:latin typeface="Meiryo"/>
                <a:cs typeface="Meiryo"/>
              </a:rPr>
              <a:t>⎨</a:t>
            </a:r>
            <a:endParaRPr sz="1700">
              <a:latin typeface="Meiryo"/>
              <a:cs typeface="Meiryo"/>
            </a:endParaRPr>
          </a:p>
          <a:p>
            <a:pPr marL="142464" marR="685">
              <a:lnSpc>
                <a:spcPts val="1498"/>
              </a:lnSpc>
            </a:pPr>
            <a:r>
              <a:rPr sz="2500" spc="-827" baseline="2083" dirty="0">
                <a:latin typeface="Meiryo"/>
                <a:cs typeface="Meiryo"/>
              </a:rPr>
              <a:t>⎩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8884" y="758119"/>
            <a:ext cx="176665" cy="240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93"/>
              </a:lnSpc>
              <a:spcBef>
                <a:spcPts val="94"/>
              </a:spcBef>
            </a:pPr>
            <a:r>
              <a:rPr sz="1700" spc="-827" dirty="0">
                <a:latin typeface="Meiryo"/>
                <a:cs typeface="Meiryo"/>
              </a:rPr>
              <a:t>⎬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3051" y="892959"/>
            <a:ext cx="228108" cy="277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20"/>
              </a:lnSpc>
              <a:spcBef>
                <a:spcPts val="105"/>
              </a:spcBef>
            </a:pPr>
            <a:r>
              <a:rPr sz="2500" i="1" spc="-51" baseline="8784" dirty="0">
                <a:latin typeface="Times New Roman"/>
                <a:cs typeface="Times New Roman"/>
              </a:rPr>
              <a:t>T</a:t>
            </a:r>
            <a:r>
              <a:rPr sz="1400" i="1" spc="6" baseline="-12205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4609" y="892959"/>
            <a:ext cx="189995" cy="240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18"/>
              </a:lnSpc>
              <a:spcBef>
                <a:spcPts val="90"/>
              </a:spcBef>
            </a:pPr>
            <a:r>
              <a:rPr sz="1700" i="1" spc="18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8776" y="952083"/>
            <a:ext cx="176665" cy="240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93"/>
              </a:lnSpc>
              <a:spcBef>
                <a:spcPts val="94"/>
              </a:spcBef>
            </a:pPr>
            <a:r>
              <a:rPr sz="1700" spc="-827" dirty="0">
                <a:latin typeface="Meiryo"/>
                <a:cs typeface="Meiryo"/>
              </a:rPr>
              <a:t>⎭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2275" y="1682500"/>
            <a:ext cx="1927117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根据递推原理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1084" y="2268227"/>
            <a:ext cx="638508" cy="509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41554">
              <a:lnSpc>
                <a:spcPts val="2285"/>
              </a:lnSpc>
              <a:spcBef>
                <a:spcPts val="114"/>
              </a:spcBef>
            </a:pPr>
            <a:r>
              <a:rPr sz="2200" spc="-1099" dirty="0">
                <a:latin typeface="Meiryo"/>
                <a:cs typeface="Meiryo"/>
              </a:rPr>
              <a:t>⎧</a:t>
            </a:r>
            <a:endParaRPr sz="2200">
              <a:latin typeface="Meiryo"/>
              <a:cs typeface="Meiryo"/>
            </a:endParaRPr>
          </a:p>
          <a:p>
            <a:pPr marL="164950">
              <a:lnSpc>
                <a:spcPts val="1668"/>
              </a:lnSpc>
            </a:pPr>
            <a:r>
              <a:rPr sz="3200" i="1" spc="133" baseline="4044" dirty="0">
                <a:latin typeface="Times New Roman"/>
                <a:cs typeface="Times New Roman"/>
              </a:rPr>
              <a:t>E</a:t>
            </a:r>
            <a:r>
              <a:rPr sz="3200" spc="62" baseline="4044" dirty="0">
                <a:latin typeface="Times New Roman"/>
                <a:cs typeface="Times New Roman"/>
              </a:rPr>
              <a:t>(</a:t>
            </a:r>
            <a:r>
              <a:rPr sz="3200" i="1" spc="9" baseline="4044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31213" y="2268227"/>
            <a:ext cx="1884145" cy="544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290"/>
              </a:lnSpc>
              <a:spcBef>
                <a:spcPts val="214"/>
              </a:spcBef>
            </a:pPr>
            <a:r>
              <a:rPr sz="2200" spc="-419" dirty="0">
                <a:latin typeface="Meiryo"/>
                <a:cs typeface="Meiryo"/>
              </a:rPr>
              <a:t>−</a:t>
            </a:r>
            <a:r>
              <a:rPr sz="3200" spc="-164" baseline="-1348" dirty="0">
                <a:latin typeface="Times New Roman"/>
                <a:cs typeface="Times New Roman"/>
              </a:rPr>
              <a:t>1</a:t>
            </a:r>
            <a:r>
              <a:rPr sz="3200" spc="7" baseline="-1348" dirty="0">
                <a:latin typeface="Times New Roman"/>
                <a:cs typeface="Times New Roman"/>
              </a:rPr>
              <a:t>)</a:t>
            </a:r>
            <a:r>
              <a:rPr sz="3200" spc="-189" baseline="-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290" dirty="0">
                <a:latin typeface="Meiryo"/>
                <a:cs typeface="Meiryo"/>
              </a:rPr>
              <a:t> </a:t>
            </a:r>
            <a:r>
              <a:rPr sz="3200" i="1" spc="125" baseline="-1348" dirty="0">
                <a:latin typeface="Times New Roman"/>
                <a:cs typeface="Times New Roman"/>
              </a:rPr>
              <a:t>E</a:t>
            </a:r>
            <a:r>
              <a:rPr sz="3200" spc="54" baseline="-1348" dirty="0">
                <a:latin typeface="Times New Roman"/>
                <a:cs typeface="Times New Roman"/>
              </a:rPr>
              <a:t>(</a:t>
            </a:r>
            <a:r>
              <a:rPr sz="3200" i="1" baseline="-1348" dirty="0">
                <a:latin typeface="Times New Roman"/>
                <a:cs typeface="Times New Roman"/>
              </a:rPr>
              <a:t>k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355" dirty="0">
                <a:latin typeface="Meiryo"/>
                <a:cs typeface="Meiryo"/>
              </a:rPr>
              <a:t> </a:t>
            </a:r>
            <a:r>
              <a:rPr sz="3200" spc="5" baseline="-1348" dirty="0">
                <a:latin typeface="Times New Roman"/>
                <a:cs typeface="Times New Roman"/>
              </a:rPr>
              <a:t>2</a:t>
            </a:r>
            <a:r>
              <a:rPr sz="3200" spc="77" baseline="-1348" dirty="0">
                <a:latin typeface="Times New Roman"/>
                <a:cs typeface="Times New Roman"/>
              </a:rPr>
              <a:t>)</a:t>
            </a:r>
            <a:r>
              <a:rPr sz="4400" spc="-586" baseline="-2913" dirty="0">
                <a:latin typeface="Meiryo"/>
                <a:cs typeface="Meiryo"/>
              </a:rPr>
              <a:t>]</a:t>
            </a:r>
            <a:r>
              <a:rPr sz="3200" spc="-1099" baseline="24781" dirty="0">
                <a:latin typeface="Meiryo"/>
                <a:cs typeface="Meiryo"/>
              </a:rPr>
              <a:t>⎫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03781" y="2284648"/>
            <a:ext cx="396385" cy="731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87" marR="62298">
              <a:lnSpc>
                <a:spcPts val="1428"/>
              </a:lnSpc>
              <a:spcBef>
                <a:spcPts val="71"/>
              </a:spcBef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300" i="1" spc="-144" dirty="0">
                <a:latin typeface="Times New Roman"/>
                <a:cs typeface="Times New Roman"/>
              </a:rPr>
              <a:t> </a:t>
            </a:r>
            <a:r>
              <a:rPr sz="1300" spc="-387" dirty="0">
                <a:latin typeface="Meiryo"/>
                <a:cs typeface="Meiryo"/>
              </a:rPr>
              <a:t>−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2729">
              <a:lnSpc>
                <a:spcPts val="3408"/>
              </a:lnSpc>
              <a:spcBef>
                <a:spcPts val="98"/>
              </a:spcBef>
            </a:pPr>
            <a:r>
              <a:rPr sz="4900" baseline="3172" dirty="0">
                <a:latin typeface="Meiryo"/>
                <a:cs typeface="Meiryo"/>
              </a:rPr>
              <a:t>∑</a:t>
            </a:r>
            <a:endParaRPr sz="3300">
              <a:latin typeface="Meiryo"/>
              <a:cs typeface="Meiryo"/>
            </a:endParaRPr>
          </a:p>
          <a:p>
            <a:pPr marL="58595" marR="62298">
              <a:lnSpc>
                <a:spcPts val="932"/>
              </a:lnSpc>
            </a:pPr>
            <a:r>
              <a:rPr sz="1900" i="1" baseline="6957" dirty="0">
                <a:latin typeface="Times New Roman"/>
                <a:cs typeface="Times New Roman"/>
              </a:rPr>
              <a:t>j</a:t>
            </a:r>
            <a:r>
              <a:rPr sz="1900" i="1" spc="-194" baseline="6957" dirty="0">
                <a:latin typeface="Times New Roman"/>
                <a:cs typeface="Times New Roman"/>
              </a:rPr>
              <a:t> </a:t>
            </a:r>
            <a:r>
              <a:rPr sz="1900" spc="-267" baseline="4124" dirty="0">
                <a:latin typeface="Meiryo"/>
                <a:cs typeface="Meiryo"/>
              </a:rPr>
              <a:t>=</a:t>
            </a:r>
            <a:r>
              <a:rPr sz="1900" baseline="6957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2591" y="2300196"/>
            <a:ext cx="233776" cy="302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0"/>
              </a:lnSpc>
              <a:spcBef>
                <a:spcPts val="115"/>
              </a:spcBef>
            </a:pPr>
            <a:r>
              <a:rPr sz="2200" i="1" spc="11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4051" y="2299366"/>
            <a:ext cx="344898" cy="351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76"/>
              </a:lnSpc>
              <a:spcBef>
                <a:spcPts val="133"/>
              </a:spcBef>
            </a:pPr>
            <a:r>
              <a:rPr sz="3200" i="1" spc="-82" baseline="8089" dirty="0">
                <a:latin typeface="Times New Roman"/>
                <a:cs typeface="Times New Roman"/>
              </a:rPr>
              <a:t>T</a:t>
            </a:r>
            <a:r>
              <a:rPr sz="1900" i="1" baseline="-13914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44916" y="2411641"/>
            <a:ext cx="615973" cy="400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57"/>
              </a:lnSpc>
              <a:spcBef>
                <a:spcPts val="157"/>
              </a:spcBef>
            </a:pPr>
            <a:r>
              <a:rPr sz="3000" spc="-401" dirty="0">
                <a:latin typeface="Meiryo"/>
                <a:cs typeface="Meiryo"/>
              </a:rPr>
              <a:t>[</a:t>
            </a:r>
            <a:r>
              <a:rPr sz="3200" i="1" spc="133" baseline="4044" dirty="0">
                <a:latin typeface="Times New Roman"/>
                <a:cs typeface="Times New Roman"/>
              </a:rPr>
              <a:t>E</a:t>
            </a:r>
            <a:r>
              <a:rPr sz="3200" spc="62" baseline="4044" dirty="0">
                <a:latin typeface="Times New Roman"/>
                <a:cs typeface="Times New Roman"/>
              </a:rPr>
              <a:t>(</a:t>
            </a:r>
            <a:r>
              <a:rPr sz="3200" i="1" spc="9" baseline="4044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4158" y="2470535"/>
            <a:ext cx="1392485" cy="306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16"/>
              </a:lnSpc>
              <a:spcBef>
                <a:spcPts val="120"/>
              </a:spcBef>
            </a:pPr>
            <a:r>
              <a:rPr sz="3200" i="1" spc="54" baseline="1348" dirty="0">
                <a:latin typeface="Times New Roman"/>
                <a:cs typeface="Times New Roman"/>
              </a:rPr>
              <a:t>P</a:t>
            </a:r>
            <a:r>
              <a:rPr sz="3200" spc="50" baseline="1348" dirty="0">
                <a:latin typeface="Times New Roman"/>
                <a:cs typeface="Times New Roman"/>
              </a:rPr>
              <a:t>(</a:t>
            </a:r>
            <a:r>
              <a:rPr sz="3200" i="1" baseline="1348" dirty="0">
                <a:latin typeface="Times New Roman"/>
                <a:cs typeface="Times New Roman"/>
              </a:rPr>
              <a:t>k</a:t>
            </a:r>
            <a:r>
              <a:rPr sz="3200" i="1" spc="14" baseline="1348" dirty="0">
                <a:latin typeface="Times New Roman"/>
                <a:cs typeface="Times New Roman"/>
              </a:rPr>
              <a:t> </a:t>
            </a:r>
            <a:r>
              <a:rPr sz="2200" spc="-424" dirty="0">
                <a:latin typeface="Meiryo"/>
                <a:cs typeface="Meiryo"/>
              </a:rPr>
              <a:t>−</a:t>
            </a:r>
            <a:r>
              <a:rPr sz="3200" spc="-164" baseline="1348" dirty="0">
                <a:latin typeface="Times New Roman"/>
                <a:cs typeface="Times New Roman"/>
              </a:rPr>
              <a:t>1</a:t>
            </a:r>
            <a:r>
              <a:rPr sz="3200" spc="7" baseline="1348" dirty="0">
                <a:latin typeface="Times New Roman"/>
                <a:cs typeface="Times New Roman"/>
              </a:rPr>
              <a:t>)</a:t>
            </a:r>
            <a:r>
              <a:rPr sz="3200" spc="-50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r>
              <a:rPr sz="2200" spc="-159" dirty="0">
                <a:latin typeface="Meiryo"/>
                <a:cs typeface="Meiryo"/>
              </a:rPr>
              <a:t> </a:t>
            </a:r>
            <a:r>
              <a:rPr sz="3200" i="1" spc="14" baseline="1348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5631" y="2470534"/>
            <a:ext cx="653698" cy="306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16"/>
              </a:lnSpc>
              <a:spcBef>
                <a:spcPts val="120"/>
              </a:spcBef>
            </a:pPr>
            <a:r>
              <a:rPr sz="2200" spc="-424" dirty="0">
                <a:latin typeface="Meiryo"/>
                <a:cs typeface="Meiryo"/>
              </a:rPr>
              <a:t>−</a:t>
            </a:r>
            <a:r>
              <a:rPr sz="3200" spc="-164" baseline="1348" dirty="0">
                <a:latin typeface="Times New Roman"/>
                <a:cs typeface="Times New Roman"/>
              </a:rPr>
              <a:t>1</a:t>
            </a:r>
            <a:r>
              <a:rPr sz="3200" spc="7" baseline="1348" dirty="0">
                <a:latin typeface="Times New Roman"/>
                <a:cs typeface="Times New Roman"/>
              </a:rPr>
              <a:t>)</a:t>
            </a:r>
            <a:r>
              <a:rPr sz="3200" spc="-184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+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43957" y="2470535"/>
            <a:ext cx="794971" cy="306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16"/>
              </a:lnSpc>
              <a:spcBef>
                <a:spcPts val="120"/>
              </a:spcBef>
            </a:pPr>
            <a:r>
              <a:rPr sz="3200" i="1" spc="119" baseline="1348" dirty="0">
                <a:latin typeface="Times New Roman"/>
                <a:cs typeface="Times New Roman"/>
              </a:rPr>
              <a:t>E</a:t>
            </a:r>
            <a:r>
              <a:rPr sz="3200" baseline="1348" dirty="0">
                <a:latin typeface="Times New Roman"/>
                <a:cs typeface="Times New Roman"/>
              </a:rPr>
              <a:t>(</a:t>
            </a:r>
            <a:r>
              <a:rPr sz="3200" spc="-54" baseline="1348" dirty="0">
                <a:latin typeface="Times New Roman"/>
                <a:cs typeface="Times New Roman"/>
              </a:rPr>
              <a:t> </a:t>
            </a:r>
            <a:r>
              <a:rPr sz="3200" i="1" spc="100" baseline="1348" dirty="0">
                <a:latin typeface="Times New Roman"/>
                <a:cs typeface="Times New Roman"/>
              </a:rPr>
              <a:t>j</a:t>
            </a:r>
            <a:r>
              <a:rPr sz="3200" baseline="1348" dirty="0">
                <a:latin typeface="Times New Roman"/>
                <a:cs typeface="Times New Roman"/>
              </a:rPr>
              <a:t>)</a:t>
            </a:r>
            <a:r>
              <a:rPr sz="3200" spc="-166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+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50968" y="2517863"/>
            <a:ext cx="216717" cy="55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44">
              <a:lnSpc>
                <a:spcPts val="2451"/>
              </a:lnSpc>
              <a:spcBef>
                <a:spcPts val="122"/>
              </a:spcBef>
            </a:pPr>
            <a:r>
              <a:rPr sz="2200" spc="-1099" dirty="0">
                <a:latin typeface="Meiryo"/>
                <a:cs typeface="Meiryo"/>
              </a:rPr>
              <a:t>⎨</a:t>
            </a:r>
            <a:endParaRPr sz="2200">
              <a:latin typeface="Meiryo"/>
              <a:cs typeface="Meiryo"/>
            </a:endParaRPr>
          </a:p>
          <a:p>
            <a:pPr marL="12729" marR="115">
              <a:lnSpc>
                <a:spcPts val="1893"/>
              </a:lnSpc>
            </a:pPr>
            <a:r>
              <a:rPr sz="3200" spc="-1099" baseline="1598" dirty="0">
                <a:latin typeface="Meiryo"/>
                <a:cs typeface="Meiryo"/>
              </a:rPr>
              <a:t>⎩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2400" y="2517863"/>
            <a:ext cx="216602" cy="302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2200" spc="-1099" dirty="0">
                <a:latin typeface="Meiryo"/>
                <a:cs typeface="Meiryo"/>
              </a:rPr>
              <a:t>⎬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83739" y="2639999"/>
            <a:ext cx="160077" cy="185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83"/>
              </a:lnSpc>
              <a:spcBef>
                <a:spcPts val="69"/>
              </a:spcBef>
            </a:pPr>
            <a:r>
              <a:rPr sz="1300" i="1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4336" y="2691252"/>
            <a:ext cx="282424" cy="350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76"/>
              </a:lnSpc>
              <a:spcBef>
                <a:spcPts val="133"/>
              </a:spcBef>
            </a:pPr>
            <a:r>
              <a:rPr sz="3200" i="1" spc="-82" baseline="8089" dirty="0">
                <a:latin typeface="Times New Roman"/>
                <a:cs typeface="Times New Roman"/>
              </a:rPr>
              <a:t>T</a:t>
            </a:r>
            <a:r>
              <a:rPr sz="1900" i="1" baseline="-1159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5299" y="2691252"/>
            <a:ext cx="233776" cy="302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0"/>
              </a:lnSpc>
              <a:spcBef>
                <a:spcPts val="115"/>
              </a:spcBef>
            </a:pPr>
            <a:r>
              <a:rPr sz="2200" i="1" spc="11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62261" y="2767496"/>
            <a:ext cx="216602" cy="302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2200" spc="-1099" dirty="0">
                <a:latin typeface="Meiryo"/>
                <a:cs typeface="Meiryo"/>
              </a:rPr>
              <a:t>⎭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25701" y="717075"/>
            <a:ext cx="19867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7326788" y="717075"/>
            <a:ext cx="23536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3616987" y="2500942"/>
            <a:ext cx="25445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026793" y="2500942"/>
            <a:ext cx="30106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46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直接连接符 4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9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1282210" cy="0"/>
          </a:xfrm>
          <a:custGeom>
            <a:avLst/>
            <a:gdLst/>
            <a:ahLst/>
            <a:cxnLst/>
            <a:rect l="l" t="t" r="r" b="b"/>
            <a:pathLst>
              <a:path w="1278648">
                <a:moveTo>
                  <a:pt x="12786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2210" y="1"/>
            <a:ext cx="7261456" cy="360204"/>
          </a:xfrm>
          <a:custGeom>
            <a:avLst/>
            <a:gdLst/>
            <a:ahLst/>
            <a:cxnLst/>
            <a:rect l="l" t="t" r="r" b="b"/>
            <a:pathLst>
              <a:path w="7241285" h="359537">
                <a:moveTo>
                  <a:pt x="0" y="0"/>
                </a:moveTo>
                <a:lnTo>
                  <a:pt x="0" y="359536"/>
                </a:lnTo>
                <a:lnTo>
                  <a:pt x="7241285" y="359536"/>
                </a:lnTo>
                <a:lnTo>
                  <a:pt x="7241285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2210" y="360967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2210" y="728168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59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2210" y="1095370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59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2210" y="1462572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2210" y="1829774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2210" y="2196976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59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2210" y="2564178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59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2210" y="2931380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2210" y="3298583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2210" y="3665784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2210" y="4032987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2210" y="4400188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82210" y="4767391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2210" y="5134592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2210" y="5501795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210" y="5868996"/>
            <a:ext cx="7261456" cy="366439"/>
          </a:xfrm>
          <a:custGeom>
            <a:avLst/>
            <a:gdLst/>
            <a:ahLst/>
            <a:cxnLst/>
            <a:rect l="l" t="t" r="r" b="b"/>
            <a:pathLst>
              <a:path w="7241285" h="365760">
                <a:moveTo>
                  <a:pt x="0" y="0"/>
                </a:moveTo>
                <a:lnTo>
                  <a:pt x="0" y="365760"/>
                </a:lnTo>
                <a:lnTo>
                  <a:pt x="7241285" y="365760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2210" y="6236200"/>
            <a:ext cx="7261456" cy="364911"/>
          </a:xfrm>
          <a:custGeom>
            <a:avLst/>
            <a:gdLst/>
            <a:ahLst/>
            <a:cxnLst/>
            <a:rect l="l" t="t" r="r" b="b"/>
            <a:pathLst>
              <a:path w="7241285" h="364235">
                <a:moveTo>
                  <a:pt x="0" y="0"/>
                </a:moveTo>
                <a:lnTo>
                  <a:pt x="0" y="364235"/>
                </a:lnTo>
                <a:lnTo>
                  <a:pt x="7241285" y="364235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1822" y="621200"/>
            <a:ext cx="6746562" cy="5980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1105" y="6024352"/>
            <a:ext cx="705285" cy="477134"/>
          </a:xfrm>
          <a:custGeom>
            <a:avLst/>
            <a:gdLst/>
            <a:ahLst/>
            <a:cxnLst/>
            <a:rect l="l" t="t" r="r" b="b"/>
            <a:pathLst>
              <a:path w="703326" h="476250">
                <a:moveTo>
                  <a:pt x="0" y="0"/>
                </a:moveTo>
                <a:lnTo>
                  <a:pt x="0" y="476250"/>
                </a:lnTo>
                <a:lnTo>
                  <a:pt x="703326" y="476250"/>
                </a:lnTo>
                <a:lnTo>
                  <a:pt x="7033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1105" y="6024352"/>
            <a:ext cx="705285" cy="477134"/>
          </a:xfrm>
          <a:custGeom>
            <a:avLst/>
            <a:gdLst/>
            <a:ahLst/>
            <a:cxnLst/>
            <a:rect l="l" t="t" r="r" b="b"/>
            <a:pathLst>
              <a:path w="703326" h="476250">
                <a:moveTo>
                  <a:pt x="0" y="0"/>
                </a:moveTo>
                <a:lnTo>
                  <a:pt x="0" y="476250"/>
                </a:lnTo>
                <a:lnTo>
                  <a:pt x="703326" y="476250"/>
                </a:lnTo>
                <a:lnTo>
                  <a:pt x="7033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1510" y="6388501"/>
            <a:ext cx="706813" cy="469498"/>
          </a:xfrm>
          <a:custGeom>
            <a:avLst/>
            <a:gdLst/>
            <a:ahLst/>
            <a:cxnLst/>
            <a:rect l="l" t="t" r="r" b="b"/>
            <a:pathLst>
              <a:path w="704850" h="468629">
                <a:moveTo>
                  <a:pt x="0" y="0"/>
                </a:moveTo>
                <a:lnTo>
                  <a:pt x="0" y="468629"/>
                </a:lnTo>
                <a:lnTo>
                  <a:pt x="704850" y="468629"/>
                </a:lnTo>
                <a:lnTo>
                  <a:pt x="704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1510" y="6388501"/>
            <a:ext cx="0" cy="469498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62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1510" y="6388501"/>
            <a:ext cx="706813" cy="469498"/>
          </a:xfrm>
          <a:custGeom>
            <a:avLst/>
            <a:gdLst/>
            <a:ahLst/>
            <a:cxnLst/>
            <a:rect l="l" t="t" r="r" b="b"/>
            <a:pathLst>
              <a:path w="704850" h="468629">
                <a:moveTo>
                  <a:pt x="704850" y="468629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4200" y="1701585"/>
            <a:ext cx="619414" cy="4332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710" marR="54853">
              <a:lnSpc>
                <a:spcPts val="2506"/>
              </a:lnSpc>
              <a:spcBef>
                <a:spcPts val="125"/>
              </a:spcBef>
            </a:pPr>
            <a:r>
              <a:rPr sz="3600" baseline="-2825" dirty="0">
                <a:latin typeface=""/>
                <a:cs typeface=""/>
              </a:rPr>
              <a:t>增</a:t>
            </a:r>
            <a:endParaRPr sz="2400">
              <a:latin typeface="楷体"/>
              <a:cs typeface="楷体"/>
            </a:endParaRPr>
          </a:p>
          <a:p>
            <a:pPr marL="122710" marR="110591">
              <a:lnSpc>
                <a:spcPts val="2877"/>
              </a:lnSpc>
              <a:spcBef>
                <a:spcPts val="259"/>
              </a:spcBef>
            </a:pPr>
            <a:r>
              <a:rPr sz="2400" dirty="0">
                <a:latin typeface=""/>
                <a:cs typeface=""/>
              </a:rPr>
              <a:t>量 式</a:t>
            </a:r>
            <a:endParaRPr sz="2400">
              <a:latin typeface="楷体"/>
              <a:cs typeface="楷体"/>
            </a:endParaRPr>
          </a:p>
          <a:p>
            <a:pPr marL="122710" indent="-109980" algn="just">
              <a:lnSpc>
                <a:spcPts val="2765"/>
              </a:lnSpc>
              <a:spcBef>
                <a:spcPts val="201"/>
              </a:spcBef>
            </a:pPr>
            <a:r>
              <a:rPr sz="2400" b="1" dirty="0">
                <a:latin typeface="Times New Roman"/>
                <a:cs typeface="Times New Roman"/>
              </a:rPr>
              <a:t>PID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991"/>
              </a:lnSpc>
            </a:pPr>
            <a:r>
              <a:rPr sz="2400" dirty="0">
                <a:latin typeface=""/>
                <a:cs typeface=""/>
              </a:rPr>
              <a:t>控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835"/>
              </a:lnSpc>
            </a:pPr>
            <a:r>
              <a:rPr sz="2400" dirty="0">
                <a:latin typeface=""/>
                <a:cs typeface=""/>
              </a:rPr>
              <a:t>制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835"/>
              </a:lnSpc>
            </a:pPr>
            <a:r>
              <a:rPr sz="2400" dirty="0">
                <a:latin typeface=""/>
                <a:cs typeface=""/>
              </a:rPr>
              <a:t>算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835"/>
              </a:lnSpc>
            </a:pPr>
            <a:r>
              <a:rPr sz="2400" dirty="0">
                <a:latin typeface=""/>
                <a:cs typeface=""/>
              </a:rPr>
              <a:t>法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835"/>
              </a:lnSpc>
            </a:pPr>
            <a:r>
              <a:rPr sz="2400" dirty="0">
                <a:latin typeface=""/>
                <a:cs typeface=""/>
              </a:rPr>
              <a:t>程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835"/>
              </a:lnSpc>
            </a:pPr>
            <a:r>
              <a:rPr sz="2400" dirty="0">
                <a:latin typeface=""/>
                <a:cs typeface=""/>
              </a:rPr>
              <a:t>序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835"/>
              </a:lnSpc>
            </a:pPr>
            <a:r>
              <a:rPr sz="2400" dirty="0">
                <a:latin typeface=""/>
                <a:cs typeface=""/>
              </a:rPr>
              <a:t>框 </a:t>
            </a:r>
            <a:endParaRPr sz="2400">
              <a:latin typeface="楷体"/>
              <a:cs typeface="楷体"/>
            </a:endParaRPr>
          </a:p>
          <a:p>
            <a:pPr marL="122710" algn="just">
              <a:lnSpc>
                <a:spcPts val="2835"/>
              </a:lnSpc>
            </a:pPr>
            <a:r>
              <a:rPr sz="2400" dirty="0">
                <a:latin typeface=""/>
                <a:cs typeface=""/>
              </a:rPr>
              <a:t>图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45408" y="6080563"/>
            <a:ext cx="138153" cy="139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21"/>
              </a:lnSpc>
              <a:spcBef>
                <a:spcPts val="51"/>
              </a:spcBef>
            </a:pPr>
            <a:r>
              <a:rPr sz="90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95812" y="6444711"/>
            <a:ext cx="138153" cy="139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21"/>
              </a:lnSpc>
              <a:spcBef>
                <a:spcPts val="51"/>
              </a:spcBef>
            </a:pPr>
            <a:r>
              <a:rPr sz="900" dirty="0">
                <a:latin typeface="Times New Roman"/>
                <a:cs typeface="Times New Roman"/>
              </a:rPr>
              <a:t>Y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3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直接连接符 32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1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81183" y="2188198"/>
            <a:ext cx="251565" cy="205273"/>
          </a:xfrm>
          <a:custGeom>
            <a:avLst/>
            <a:gdLst/>
            <a:ahLst/>
            <a:cxnLst/>
            <a:rect l="l" t="t" r="r" b="b"/>
            <a:pathLst>
              <a:path w="250866" h="204893">
                <a:moveTo>
                  <a:pt x="250866" y="103567"/>
                </a:moveTo>
                <a:lnTo>
                  <a:pt x="242175" y="65399"/>
                </a:lnTo>
                <a:lnTo>
                  <a:pt x="218308" y="33789"/>
                </a:lnTo>
                <a:lnTo>
                  <a:pt x="182600" y="11317"/>
                </a:lnTo>
                <a:lnTo>
                  <a:pt x="138387" y="561"/>
                </a:lnTo>
                <a:lnTo>
                  <a:pt x="125148" y="0"/>
                </a:lnTo>
                <a:lnTo>
                  <a:pt x="109097" y="826"/>
                </a:lnTo>
                <a:lnTo>
                  <a:pt x="65066" y="12410"/>
                </a:lnTo>
                <a:lnTo>
                  <a:pt x="29820" y="35565"/>
                </a:lnTo>
                <a:lnTo>
                  <a:pt x="6866" y="67429"/>
                </a:lnTo>
                <a:lnTo>
                  <a:pt x="0" y="92232"/>
                </a:lnTo>
                <a:lnTo>
                  <a:pt x="812" y="106945"/>
                </a:lnTo>
                <a:lnTo>
                  <a:pt x="13673" y="146150"/>
                </a:lnTo>
                <a:lnTo>
                  <a:pt x="39831" y="176655"/>
                </a:lnTo>
                <a:lnTo>
                  <a:pt x="76276" y="196793"/>
                </a:lnTo>
                <a:lnTo>
                  <a:pt x="119999" y="204893"/>
                </a:lnTo>
                <a:lnTo>
                  <a:pt x="136710" y="204128"/>
                </a:lnTo>
                <a:lnTo>
                  <a:pt x="182032" y="193158"/>
                </a:lnTo>
                <a:lnTo>
                  <a:pt x="218000" y="171094"/>
                </a:lnTo>
                <a:lnTo>
                  <a:pt x="241862" y="140407"/>
                </a:lnTo>
                <a:lnTo>
                  <a:pt x="250866" y="10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1183" y="2188198"/>
            <a:ext cx="251565" cy="205273"/>
          </a:xfrm>
          <a:custGeom>
            <a:avLst/>
            <a:gdLst/>
            <a:ahLst/>
            <a:cxnLst/>
            <a:rect l="l" t="t" r="r" b="b"/>
            <a:pathLst>
              <a:path w="250866" h="204893">
                <a:moveTo>
                  <a:pt x="125148" y="0"/>
                </a:moveTo>
                <a:lnTo>
                  <a:pt x="78930" y="7133"/>
                </a:lnTo>
                <a:lnTo>
                  <a:pt x="40404" y="26708"/>
                </a:lnTo>
                <a:lnTo>
                  <a:pt x="12964" y="55986"/>
                </a:lnTo>
                <a:lnTo>
                  <a:pt x="0" y="92232"/>
                </a:lnTo>
                <a:lnTo>
                  <a:pt x="812" y="106945"/>
                </a:lnTo>
                <a:lnTo>
                  <a:pt x="13673" y="146150"/>
                </a:lnTo>
                <a:lnTo>
                  <a:pt x="39831" y="176655"/>
                </a:lnTo>
                <a:lnTo>
                  <a:pt x="76276" y="196793"/>
                </a:lnTo>
                <a:lnTo>
                  <a:pt x="119999" y="204893"/>
                </a:lnTo>
                <a:lnTo>
                  <a:pt x="136710" y="204128"/>
                </a:lnTo>
                <a:lnTo>
                  <a:pt x="182032" y="193158"/>
                </a:lnTo>
                <a:lnTo>
                  <a:pt x="218000" y="171094"/>
                </a:lnTo>
                <a:lnTo>
                  <a:pt x="241862" y="140407"/>
                </a:lnTo>
                <a:lnTo>
                  <a:pt x="250866" y="103567"/>
                </a:lnTo>
                <a:lnTo>
                  <a:pt x="249861" y="90275"/>
                </a:lnTo>
                <a:lnTo>
                  <a:pt x="235741" y="54006"/>
                </a:lnTo>
                <a:lnTo>
                  <a:pt x="207556" y="25156"/>
                </a:lnTo>
                <a:lnTo>
                  <a:pt x="168643" y="6302"/>
                </a:lnTo>
                <a:lnTo>
                  <a:pt x="12514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8042" y="2217971"/>
            <a:ext cx="177276" cy="145049"/>
          </a:xfrm>
          <a:custGeom>
            <a:avLst/>
            <a:gdLst/>
            <a:ahLst/>
            <a:cxnLst/>
            <a:rect l="l" t="t" r="r" b="b"/>
            <a:pathLst>
              <a:path w="176784" h="144780">
                <a:moveTo>
                  <a:pt x="0" y="0"/>
                </a:moveTo>
                <a:lnTo>
                  <a:pt x="176784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8042" y="2217971"/>
            <a:ext cx="177276" cy="145049"/>
          </a:xfrm>
          <a:custGeom>
            <a:avLst/>
            <a:gdLst/>
            <a:ahLst/>
            <a:cxnLst/>
            <a:rect l="l" t="t" r="r" b="b"/>
            <a:pathLst>
              <a:path w="176784" h="144780">
                <a:moveTo>
                  <a:pt x="0" y="144780"/>
                </a:moveTo>
                <a:lnTo>
                  <a:pt x="1767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5852" y="2105750"/>
            <a:ext cx="1713926" cy="355750"/>
          </a:xfrm>
          <a:custGeom>
            <a:avLst/>
            <a:gdLst/>
            <a:ahLst/>
            <a:cxnLst/>
            <a:rect l="l" t="t" r="r" b="b"/>
            <a:pathLst>
              <a:path w="1709165" h="355091">
                <a:moveTo>
                  <a:pt x="0" y="0"/>
                </a:moveTo>
                <a:lnTo>
                  <a:pt x="0" y="355091"/>
                </a:lnTo>
                <a:lnTo>
                  <a:pt x="1709165" y="355091"/>
                </a:lnTo>
                <a:lnTo>
                  <a:pt x="17091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5852" y="2105750"/>
            <a:ext cx="1713926" cy="355750"/>
          </a:xfrm>
          <a:custGeom>
            <a:avLst/>
            <a:gdLst/>
            <a:ahLst/>
            <a:cxnLst/>
            <a:rect l="l" t="t" r="r" b="b"/>
            <a:pathLst>
              <a:path w="1709165" h="355091">
                <a:moveTo>
                  <a:pt x="0" y="0"/>
                </a:moveTo>
                <a:lnTo>
                  <a:pt x="0" y="355091"/>
                </a:lnTo>
                <a:lnTo>
                  <a:pt x="1709165" y="355091"/>
                </a:lnTo>
                <a:lnTo>
                  <a:pt x="17091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4367" y="2105749"/>
            <a:ext cx="1017046" cy="383234"/>
          </a:xfrm>
          <a:custGeom>
            <a:avLst/>
            <a:gdLst/>
            <a:ahLst/>
            <a:cxnLst/>
            <a:rect l="l" t="t" r="r" b="b"/>
            <a:pathLst>
              <a:path w="1014221" h="382524">
                <a:moveTo>
                  <a:pt x="0" y="0"/>
                </a:moveTo>
                <a:lnTo>
                  <a:pt x="0" y="382523"/>
                </a:lnTo>
                <a:lnTo>
                  <a:pt x="1014221" y="382523"/>
                </a:lnTo>
                <a:lnTo>
                  <a:pt x="10142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4367" y="2105749"/>
            <a:ext cx="1017046" cy="383234"/>
          </a:xfrm>
          <a:custGeom>
            <a:avLst/>
            <a:gdLst/>
            <a:ahLst/>
            <a:cxnLst/>
            <a:rect l="l" t="t" r="r" b="b"/>
            <a:pathLst>
              <a:path w="1014221" h="382524">
                <a:moveTo>
                  <a:pt x="0" y="0"/>
                </a:moveTo>
                <a:lnTo>
                  <a:pt x="0" y="382523"/>
                </a:lnTo>
                <a:lnTo>
                  <a:pt x="1014221" y="382523"/>
                </a:lnTo>
                <a:lnTo>
                  <a:pt x="101422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9178" y="2105750"/>
            <a:ext cx="1234057" cy="370255"/>
          </a:xfrm>
          <a:custGeom>
            <a:avLst/>
            <a:gdLst/>
            <a:ahLst/>
            <a:cxnLst/>
            <a:rect l="l" t="t" r="r" b="b"/>
            <a:pathLst>
              <a:path w="1230629" h="369569">
                <a:moveTo>
                  <a:pt x="0" y="0"/>
                </a:moveTo>
                <a:lnTo>
                  <a:pt x="0" y="369569"/>
                </a:lnTo>
                <a:lnTo>
                  <a:pt x="1230629" y="369569"/>
                </a:lnTo>
                <a:lnTo>
                  <a:pt x="12306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9178" y="2105750"/>
            <a:ext cx="1234057" cy="370255"/>
          </a:xfrm>
          <a:custGeom>
            <a:avLst/>
            <a:gdLst/>
            <a:ahLst/>
            <a:cxnLst/>
            <a:rect l="l" t="t" r="r" b="b"/>
            <a:pathLst>
              <a:path w="1230629" h="369569">
                <a:moveTo>
                  <a:pt x="0" y="0"/>
                </a:moveTo>
                <a:lnTo>
                  <a:pt x="0" y="369569"/>
                </a:lnTo>
                <a:lnTo>
                  <a:pt x="1230629" y="369569"/>
                </a:lnTo>
                <a:lnTo>
                  <a:pt x="123062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7412" y="2279044"/>
            <a:ext cx="576147" cy="29772"/>
          </a:xfrm>
          <a:custGeom>
            <a:avLst/>
            <a:gdLst/>
            <a:ahLst/>
            <a:cxnLst/>
            <a:rect l="l" t="t" r="r" b="b"/>
            <a:pathLst>
              <a:path w="574547" h="29717">
                <a:moveTo>
                  <a:pt x="515873" y="4571"/>
                </a:moveTo>
                <a:lnTo>
                  <a:pt x="515111" y="1523"/>
                </a:lnTo>
                <a:lnTo>
                  <a:pt x="511301" y="0"/>
                </a:lnTo>
                <a:lnTo>
                  <a:pt x="5333" y="0"/>
                </a:lnTo>
                <a:lnTo>
                  <a:pt x="1523" y="1524"/>
                </a:lnTo>
                <a:lnTo>
                  <a:pt x="0" y="4571"/>
                </a:lnTo>
                <a:lnTo>
                  <a:pt x="1523" y="7619"/>
                </a:lnTo>
                <a:lnTo>
                  <a:pt x="5333" y="9143"/>
                </a:lnTo>
                <a:lnTo>
                  <a:pt x="511301" y="9143"/>
                </a:lnTo>
                <a:lnTo>
                  <a:pt x="515111" y="7619"/>
                </a:lnTo>
                <a:lnTo>
                  <a:pt x="515873" y="4571"/>
                </a:lnTo>
                <a:close/>
              </a:path>
              <a:path w="574547" h="29717">
                <a:moveTo>
                  <a:pt x="574547" y="4571"/>
                </a:moveTo>
                <a:lnTo>
                  <a:pt x="498347" y="-20574"/>
                </a:lnTo>
                <a:lnTo>
                  <a:pt x="498347" y="0"/>
                </a:lnTo>
                <a:lnTo>
                  <a:pt x="511301" y="0"/>
                </a:lnTo>
                <a:lnTo>
                  <a:pt x="515111" y="1523"/>
                </a:lnTo>
                <a:lnTo>
                  <a:pt x="515873" y="4571"/>
                </a:lnTo>
                <a:lnTo>
                  <a:pt x="515873" y="23934"/>
                </a:lnTo>
                <a:lnTo>
                  <a:pt x="574547" y="4571"/>
                </a:lnTo>
                <a:close/>
              </a:path>
              <a:path w="574547" h="29717">
                <a:moveTo>
                  <a:pt x="515873" y="23934"/>
                </a:moveTo>
                <a:lnTo>
                  <a:pt x="515873" y="4571"/>
                </a:lnTo>
                <a:lnTo>
                  <a:pt x="515111" y="7619"/>
                </a:lnTo>
                <a:lnTo>
                  <a:pt x="511301" y="9143"/>
                </a:lnTo>
                <a:lnTo>
                  <a:pt x="498347" y="9143"/>
                </a:lnTo>
                <a:lnTo>
                  <a:pt x="498347" y="29717"/>
                </a:lnTo>
                <a:lnTo>
                  <a:pt x="515873" y="2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13666" y="2292785"/>
            <a:ext cx="702228" cy="30537"/>
          </a:xfrm>
          <a:custGeom>
            <a:avLst/>
            <a:gdLst/>
            <a:ahLst/>
            <a:cxnLst/>
            <a:rect l="l" t="t" r="r" b="b"/>
            <a:pathLst>
              <a:path w="700277" h="30480">
                <a:moveTo>
                  <a:pt x="641603" y="5334"/>
                </a:moveTo>
                <a:lnTo>
                  <a:pt x="640079" y="1524"/>
                </a:lnTo>
                <a:lnTo>
                  <a:pt x="636269" y="0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1523" y="8382"/>
                </a:lnTo>
                <a:lnTo>
                  <a:pt x="4571" y="9906"/>
                </a:lnTo>
                <a:lnTo>
                  <a:pt x="636269" y="9906"/>
                </a:lnTo>
                <a:lnTo>
                  <a:pt x="640079" y="8382"/>
                </a:lnTo>
                <a:lnTo>
                  <a:pt x="641603" y="5334"/>
                </a:lnTo>
                <a:close/>
              </a:path>
              <a:path w="700277" h="30480">
                <a:moveTo>
                  <a:pt x="700277" y="5334"/>
                </a:moveTo>
                <a:lnTo>
                  <a:pt x="624077" y="-20573"/>
                </a:lnTo>
                <a:lnTo>
                  <a:pt x="624077" y="0"/>
                </a:lnTo>
                <a:lnTo>
                  <a:pt x="636269" y="0"/>
                </a:lnTo>
                <a:lnTo>
                  <a:pt x="640079" y="1524"/>
                </a:lnTo>
                <a:lnTo>
                  <a:pt x="641603" y="5334"/>
                </a:lnTo>
                <a:lnTo>
                  <a:pt x="641603" y="24696"/>
                </a:lnTo>
                <a:lnTo>
                  <a:pt x="700277" y="5334"/>
                </a:lnTo>
                <a:close/>
              </a:path>
              <a:path w="700277" h="30480">
                <a:moveTo>
                  <a:pt x="641603" y="24696"/>
                </a:moveTo>
                <a:lnTo>
                  <a:pt x="641603" y="5334"/>
                </a:lnTo>
                <a:lnTo>
                  <a:pt x="640079" y="8382"/>
                </a:lnTo>
                <a:lnTo>
                  <a:pt x="636269" y="9906"/>
                </a:lnTo>
                <a:lnTo>
                  <a:pt x="624077" y="9906"/>
                </a:lnTo>
                <a:lnTo>
                  <a:pt x="624077" y="30480"/>
                </a:lnTo>
                <a:lnTo>
                  <a:pt x="641603" y="2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8357" y="2279044"/>
            <a:ext cx="703756" cy="29772"/>
          </a:xfrm>
          <a:custGeom>
            <a:avLst/>
            <a:gdLst/>
            <a:ahLst/>
            <a:cxnLst/>
            <a:rect l="l" t="t" r="r" b="b"/>
            <a:pathLst>
              <a:path w="701801" h="29717">
                <a:moveTo>
                  <a:pt x="642353" y="4571"/>
                </a:moveTo>
                <a:lnTo>
                  <a:pt x="641604" y="1523"/>
                </a:lnTo>
                <a:lnTo>
                  <a:pt x="637781" y="0"/>
                </a:lnTo>
                <a:lnTo>
                  <a:pt x="4559" y="0"/>
                </a:lnTo>
                <a:lnTo>
                  <a:pt x="1524" y="1523"/>
                </a:lnTo>
                <a:lnTo>
                  <a:pt x="0" y="4571"/>
                </a:lnTo>
                <a:lnTo>
                  <a:pt x="1524" y="7619"/>
                </a:lnTo>
                <a:lnTo>
                  <a:pt x="4559" y="9143"/>
                </a:lnTo>
                <a:lnTo>
                  <a:pt x="637781" y="9143"/>
                </a:lnTo>
                <a:lnTo>
                  <a:pt x="641604" y="7619"/>
                </a:lnTo>
                <a:lnTo>
                  <a:pt x="642353" y="4571"/>
                </a:lnTo>
                <a:close/>
              </a:path>
              <a:path w="701801" h="29717">
                <a:moveTo>
                  <a:pt x="701801" y="4571"/>
                </a:moveTo>
                <a:lnTo>
                  <a:pt x="625601" y="-20574"/>
                </a:lnTo>
                <a:lnTo>
                  <a:pt x="625601" y="0"/>
                </a:lnTo>
                <a:lnTo>
                  <a:pt x="637781" y="0"/>
                </a:lnTo>
                <a:lnTo>
                  <a:pt x="641604" y="1523"/>
                </a:lnTo>
                <a:lnTo>
                  <a:pt x="642353" y="4571"/>
                </a:lnTo>
                <a:lnTo>
                  <a:pt x="642353" y="24190"/>
                </a:lnTo>
                <a:lnTo>
                  <a:pt x="701801" y="4571"/>
                </a:lnTo>
                <a:close/>
              </a:path>
              <a:path w="701801" h="29717">
                <a:moveTo>
                  <a:pt x="642353" y="24190"/>
                </a:moveTo>
                <a:lnTo>
                  <a:pt x="642353" y="4571"/>
                </a:lnTo>
                <a:lnTo>
                  <a:pt x="641604" y="7619"/>
                </a:lnTo>
                <a:lnTo>
                  <a:pt x="637781" y="9143"/>
                </a:lnTo>
                <a:lnTo>
                  <a:pt x="625601" y="9143"/>
                </a:lnTo>
                <a:lnTo>
                  <a:pt x="625601" y="29717"/>
                </a:lnTo>
                <a:lnTo>
                  <a:pt x="642353" y="24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1720" y="2279044"/>
            <a:ext cx="1128596" cy="29772"/>
          </a:xfrm>
          <a:custGeom>
            <a:avLst/>
            <a:gdLst/>
            <a:ahLst/>
            <a:cxnLst/>
            <a:rect l="l" t="t" r="r" b="b"/>
            <a:pathLst>
              <a:path w="1125461" h="29717">
                <a:moveTo>
                  <a:pt x="1066800" y="4571"/>
                </a:moveTo>
                <a:lnTo>
                  <a:pt x="1065276" y="1524"/>
                </a:lnTo>
                <a:lnTo>
                  <a:pt x="1062227" y="0"/>
                </a:lnTo>
                <a:lnTo>
                  <a:pt x="4559" y="0"/>
                </a:lnTo>
                <a:lnTo>
                  <a:pt x="1511" y="1524"/>
                </a:lnTo>
                <a:lnTo>
                  <a:pt x="0" y="4572"/>
                </a:lnTo>
                <a:lnTo>
                  <a:pt x="1511" y="7620"/>
                </a:lnTo>
                <a:lnTo>
                  <a:pt x="4559" y="9144"/>
                </a:lnTo>
                <a:lnTo>
                  <a:pt x="1062227" y="9143"/>
                </a:lnTo>
                <a:lnTo>
                  <a:pt x="1065276" y="7619"/>
                </a:lnTo>
                <a:lnTo>
                  <a:pt x="1066800" y="4571"/>
                </a:lnTo>
                <a:close/>
              </a:path>
              <a:path w="1125461" h="29717">
                <a:moveTo>
                  <a:pt x="1125461" y="4571"/>
                </a:moveTo>
                <a:lnTo>
                  <a:pt x="1049261" y="-20574"/>
                </a:lnTo>
                <a:lnTo>
                  <a:pt x="1049261" y="0"/>
                </a:lnTo>
                <a:lnTo>
                  <a:pt x="1062227" y="0"/>
                </a:lnTo>
                <a:lnTo>
                  <a:pt x="1065276" y="1524"/>
                </a:lnTo>
                <a:lnTo>
                  <a:pt x="1066800" y="4571"/>
                </a:lnTo>
                <a:lnTo>
                  <a:pt x="1066800" y="23930"/>
                </a:lnTo>
                <a:lnTo>
                  <a:pt x="1125461" y="4571"/>
                </a:lnTo>
                <a:close/>
              </a:path>
              <a:path w="1125461" h="29717">
                <a:moveTo>
                  <a:pt x="1066800" y="23930"/>
                </a:moveTo>
                <a:lnTo>
                  <a:pt x="1066800" y="4571"/>
                </a:lnTo>
                <a:lnTo>
                  <a:pt x="1065276" y="7619"/>
                </a:lnTo>
                <a:lnTo>
                  <a:pt x="1062227" y="9143"/>
                </a:lnTo>
                <a:lnTo>
                  <a:pt x="1049261" y="9143"/>
                </a:lnTo>
                <a:lnTo>
                  <a:pt x="1049261" y="29718"/>
                </a:lnTo>
                <a:lnTo>
                  <a:pt x="1066800" y="23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646" y="2279044"/>
            <a:ext cx="984953" cy="29773"/>
          </a:xfrm>
          <a:custGeom>
            <a:avLst/>
            <a:gdLst/>
            <a:ahLst/>
            <a:cxnLst/>
            <a:rect l="l" t="t" r="r" b="b"/>
            <a:pathLst>
              <a:path w="982217" h="29718">
                <a:moveTo>
                  <a:pt x="923544" y="4571"/>
                </a:moveTo>
                <a:lnTo>
                  <a:pt x="922782" y="1524"/>
                </a:lnTo>
                <a:lnTo>
                  <a:pt x="91897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4571" y="9143"/>
                </a:lnTo>
                <a:lnTo>
                  <a:pt x="918971" y="9143"/>
                </a:lnTo>
                <a:lnTo>
                  <a:pt x="922782" y="7619"/>
                </a:lnTo>
                <a:lnTo>
                  <a:pt x="923544" y="4571"/>
                </a:lnTo>
                <a:close/>
              </a:path>
              <a:path w="982217" h="29718">
                <a:moveTo>
                  <a:pt x="982217" y="4571"/>
                </a:moveTo>
                <a:lnTo>
                  <a:pt x="906017" y="-20574"/>
                </a:lnTo>
                <a:lnTo>
                  <a:pt x="906017" y="0"/>
                </a:lnTo>
                <a:lnTo>
                  <a:pt x="918971" y="0"/>
                </a:lnTo>
                <a:lnTo>
                  <a:pt x="922782" y="1524"/>
                </a:lnTo>
                <a:lnTo>
                  <a:pt x="923544" y="4571"/>
                </a:lnTo>
                <a:lnTo>
                  <a:pt x="923544" y="23934"/>
                </a:lnTo>
                <a:lnTo>
                  <a:pt x="982217" y="4571"/>
                </a:lnTo>
                <a:close/>
              </a:path>
              <a:path w="982217" h="29718">
                <a:moveTo>
                  <a:pt x="923544" y="23934"/>
                </a:moveTo>
                <a:lnTo>
                  <a:pt x="923544" y="4571"/>
                </a:lnTo>
                <a:lnTo>
                  <a:pt x="922782" y="7619"/>
                </a:lnTo>
                <a:lnTo>
                  <a:pt x="918971" y="9143"/>
                </a:lnTo>
                <a:lnTo>
                  <a:pt x="906017" y="9143"/>
                </a:lnTo>
                <a:lnTo>
                  <a:pt x="906017" y="29718"/>
                </a:lnTo>
                <a:lnTo>
                  <a:pt x="923544" y="2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6925" y="2283624"/>
            <a:ext cx="0" cy="616838"/>
          </a:xfrm>
          <a:custGeom>
            <a:avLst/>
            <a:gdLst/>
            <a:ahLst/>
            <a:cxnLst/>
            <a:rect l="l" t="t" r="r" b="b"/>
            <a:pathLst>
              <a:path h="615696">
                <a:moveTo>
                  <a:pt x="0" y="0"/>
                </a:moveTo>
                <a:lnTo>
                  <a:pt x="0" y="615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8208" y="2914968"/>
            <a:ext cx="6518717" cy="0"/>
          </a:xfrm>
          <a:custGeom>
            <a:avLst/>
            <a:gdLst/>
            <a:ahLst/>
            <a:cxnLst/>
            <a:rect l="l" t="t" r="r" b="b"/>
            <a:pathLst>
              <a:path w="6500609">
                <a:moveTo>
                  <a:pt x="650060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2993" y="2407297"/>
            <a:ext cx="50431" cy="512250"/>
          </a:xfrm>
          <a:custGeom>
            <a:avLst/>
            <a:gdLst/>
            <a:ahLst/>
            <a:cxnLst/>
            <a:rect l="l" t="t" r="r" b="b"/>
            <a:pathLst>
              <a:path w="50291" h="511301">
                <a:moveTo>
                  <a:pt x="50291" y="76200"/>
                </a:moveTo>
                <a:lnTo>
                  <a:pt x="25145" y="0"/>
                </a:lnTo>
                <a:lnTo>
                  <a:pt x="0" y="76200"/>
                </a:lnTo>
                <a:lnTo>
                  <a:pt x="20573" y="76200"/>
                </a:lnTo>
                <a:lnTo>
                  <a:pt x="20573" y="64008"/>
                </a:lnTo>
                <a:lnTo>
                  <a:pt x="22097" y="60198"/>
                </a:lnTo>
                <a:lnTo>
                  <a:pt x="25145" y="59436"/>
                </a:lnTo>
                <a:lnTo>
                  <a:pt x="28956" y="60198"/>
                </a:lnTo>
                <a:lnTo>
                  <a:pt x="29718" y="64008"/>
                </a:lnTo>
                <a:lnTo>
                  <a:pt x="29718" y="76200"/>
                </a:lnTo>
                <a:lnTo>
                  <a:pt x="50291" y="76200"/>
                </a:lnTo>
                <a:close/>
              </a:path>
              <a:path w="50291" h="511301">
                <a:moveTo>
                  <a:pt x="29718" y="76200"/>
                </a:moveTo>
                <a:lnTo>
                  <a:pt x="29718" y="64008"/>
                </a:lnTo>
                <a:lnTo>
                  <a:pt x="28956" y="60198"/>
                </a:lnTo>
                <a:lnTo>
                  <a:pt x="25145" y="59436"/>
                </a:lnTo>
                <a:lnTo>
                  <a:pt x="22097" y="60198"/>
                </a:lnTo>
                <a:lnTo>
                  <a:pt x="20573" y="64008"/>
                </a:lnTo>
                <a:lnTo>
                  <a:pt x="20573" y="76200"/>
                </a:lnTo>
                <a:lnTo>
                  <a:pt x="29718" y="76200"/>
                </a:lnTo>
                <a:close/>
              </a:path>
              <a:path w="50291" h="511301">
                <a:moveTo>
                  <a:pt x="29718" y="506730"/>
                </a:moveTo>
                <a:lnTo>
                  <a:pt x="29718" y="76200"/>
                </a:lnTo>
                <a:lnTo>
                  <a:pt x="20573" y="76200"/>
                </a:lnTo>
                <a:lnTo>
                  <a:pt x="20574" y="506730"/>
                </a:lnTo>
                <a:lnTo>
                  <a:pt x="22098" y="510539"/>
                </a:lnTo>
                <a:lnTo>
                  <a:pt x="25146" y="511301"/>
                </a:lnTo>
                <a:lnTo>
                  <a:pt x="28956" y="510539"/>
                </a:lnTo>
                <a:lnTo>
                  <a:pt x="29718" y="506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231" y="1913369"/>
            <a:ext cx="464586" cy="343536"/>
          </a:xfrm>
          <a:custGeom>
            <a:avLst/>
            <a:gdLst/>
            <a:ahLst/>
            <a:cxnLst/>
            <a:rect l="l" t="t" r="r" b="b"/>
            <a:pathLst>
              <a:path w="463295" h="342900">
                <a:moveTo>
                  <a:pt x="0" y="0"/>
                </a:moveTo>
                <a:lnTo>
                  <a:pt x="0" y="342900"/>
                </a:lnTo>
                <a:lnTo>
                  <a:pt x="463295" y="342900"/>
                </a:lnTo>
                <a:lnTo>
                  <a:pt x="463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0966" y="1913369"/>
            <a:ext cx="463058" cy="274829"/>
          </a:xfrm>
          <a:custGeom>
            <a:avLst/>
            <a:gdLst/>
            <a:ahLst/>
            <a:cxnLst/>
            <a:rect l="l" t="t" r="r" b="b"/>
            <a:pathLst>
              <a:path w="461772" h="274320">
                <a:moveTo>
                  <a:pt x="0" y="0"/>
                </a:moveTo>
                <a:lnTo>
                  <a:pt x="0" y="274319"/>
                </a:lnTo>
                <a:lnTo>
                  <a:pt x="461772" y="274319"/>
                </a:lnTo>
                <a:lnTo>
                  <a:pt x="461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44331" y="1969098"/>
            <a:ext cx="464587" cy="273301"/>
          </a:xfrm>
          <a:custGeom>
            <a:avLst/>
            <a:gdLst/>
            <a:ahLst/>
            <a:cxnLst/>
            <a:rect l="l" t="t" r="r" b="b"/>
            <a:pathLst>
              <a:path w="463296" h="272795">
                <a:moveTo>
                  <a:pt x="0" y="0"/>
                </a:moveTo>
                <a:lnTo>
                  <a:pt x="0" y="272795"/>
                </a:lnTo>
                <a:lnTo>
                  <a:pt x="463296" y="272795"/>
                </a:lnTo>
                <a:lnTo>
                  <a:pt x="463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15263" y="1913369"/>
            <a:ext cx="465350" cy="287807"/>
          </a:xfrm>
          <a:custGeom>
            <a:avLst/>
            <a:gdLst/>
            <a:ahLst/>
            <a:cxnLst/>
            <a:rect l="l" t="t" r="r" b="b"/>
            <a:pathLst>
              <a:path w="464057" h="287274">
                <a:moveTo>
                  <a:pt x="0" y="0"/>
                </a:moveTo>
                <a:lnTo>
                  <a:pt x="0" y="287274"/>
                </a:lnTo>
                <a:lnTo>
                  <a:pt x="464057" y="287274"/>
                </a:lnTo>
                <a:lnTo>
                  <a:pt x="4640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7875" y="1913369"/>
            <a:ext cx="376711" cy="274829"/>
          </a:xfrm>
          <a:custGeom>
            <a:avLst/>
            <a:gdLst/>
            <a:ahLst/>
            <a:cxnLst/>
            <a:rect l="l" t="t" r="r" b="b"/>
            <a:pathLst>
              <a:path w="375665" h="274320">
                <a:moveTo>
                  <a:pt x="0" y="0"/>
                </a:moveTo>
                <a:lnTo>
                  <a:pt x="0" y="274319"/>
                </a:lnTo>
                <a:lnTo>
                  <a:pt x="375665" y="274319"/>
                </a:lnTo>
                <a:lnTo>
                  <a:pt x="3756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7575" y="2366074"/>
            <a:ext cx="375948" cy="274065"/>
          </a:xfrm>
          <a:custGeom>
            <a:avLst/>
            <a:gdLst/>
            <a:ahLst/>
            <a:cxnLst/>
            <a:rect l="l" t="t" r="r" b="b"/>
            <a:pathLst>
              <a:path w="374904" h="273557">
                <a:moveTo>
                  <a:pt x="0" y="0"/>
                </a:moveTo>
                <a:lnTo>
                  <a:pt x="0" y="273557"/>
                </a:lnTo>
                <a:lnTo>
                  <a:pt x="374904" y="273557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7575" y="2366074"/>
            <a:ext cx="375948" cy="274065"/>
          </a:xfrm>
          <a:custGeom>
            <a:avLst/>
            <a:gdLst/>
            <a:ahLst/>
            <a:cxnLst/>
            <a:rect l="l" t="t" r="r" b="b"/>
            <a:pathLst>
              <a:path w="374904" h="273557">
                <a:moveTo>
                  <a:pt x="0" y="0"/>
                </a:moveTo>
                <a:lnTo>
                  <a:pt x="0" y="273557"/>
                </a:lnTo>
                <a:lnTo>
                  <a:pt x="374904" y="273557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82698" y="4063141"/>
            <a:ext cx="249174" cy="205310"/>
          </a:xfrm>
          <a:custGeom>
            <a:avLst/>
            <a:gdLst/>
            <a:ahLst/>
            <a:cxnLst/>
            <a:rect l="l" t="t" r="r" b="b"/>
            <a:pathLst>
              <a:path w="248482" h="204930">
                <a:moveTo>
                  <a:pt x="248482" y="115024"/>
                </a:moveTo>
                <a:lnTo>
                  <a:pt x="240998" y="72343"/>
                </a:lnTo>
                <a:lnTo>
                  <a:pt x="219373" y="38210"/>
                </a:lnTo>
                <a:lnTo>
                  <a:pt x="186624" y="14108"/>
                </a:lnTo>
                <a:lnTo>
                  <a:pt x="145771" y="1518"/>
                </a:lnTo>
                <a:lnTo>
                  <a:pt x="124398" y="0"/>
                </a:lnTo>
                <a:lnTo>
                  <a:pt x="108502" y="827"/>
                </a:lnTo>
                <a:lnTo>
                  <a:pt x="64796" y="12450"/>
                </a:lnTo>
                <a:lnTo>
                  <a:pt x="29755" y="35694"/>
                </a:lnTo>
                <a:lnTo>
                  <a:pt x="6836" y="67876"/>
                </a:lnTo>
                <a:lnTo>
                  <a:pt x="0" y="92971"/>
                </a:lnTo>
                <a:lnTo>
                  <a:pt x="825" y="107620"/>
                </a:lnTo>
                <a:lnTo>
                  <a:pt x="13830" y="146699"/>
                </a:lnTo>
                <a:lnTo>
                  <a:pt x="40259" y="177151"/>
                </a:lnTo>
                <a:lnTo>
                  <a:pt x="76822" y="197106"/>
                </a:lnTo>
                <a:lnTo>
                  <a:pt x="120570" y="204930"/>
                </a:lnTo>
                <a:lnTo>
                  <a:pt x="137047" y="204138"/>
                </a:lnTo>
                <a:lnTo>
                  <a:pt x="181916" y="192898"/>
                </a:lnTo>
                <a:lnTo>
                  <a:pt x="217603" y="170404"/>
                </a:lnTo>
                <a:lnTo>
                  <a:pt x="241090" y="139277"/>
                </a:lnTo>
                <a:lnTo>
                  <a:pt x="248482" y="115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82698" y="4063141"/>
            <a:ext cx="249174" cy="205310"/>
          </a:xfrm>
          <a:custGeom>
            <a:avLst/>
            <a:gdLst/>
            <a:ahLst/>
            <a:cxnLst/>
            <a:rect l="l" t="t" r="r" b="b"/>
            <a:pathLst>
              <a:path w="248482" h="204930">
                <a:moveTo>
                  <a:pt x="124398" y="0"/>
                </a:moveTo>
                <a:lnTo>
                  <a:pt x="78573" y="7152"/>
                </a:lnTo>
                <a:lnTo>
                  <a:pt x="40259" y="26820"/>
                </a:lnTo>
                <a:lnTo>
                  <a:pt x="12915" y="56321"/>
                </a:lnTo>
                <a:lnTo>
                  <a:pt x="0" y="92971"/>
                </a:lnTo>
                <a:lnTo>
                  <a:pt x="825" y="107620"/>
                </a:lnTo>
                <a:lnTo>
                  <a:pt x="13830" y="146699"/>
                </a:lnTo>
                <a:lnTo>
                  <a:pt x="40203" y="177112"/>
                </a:lnTo>
                <a:lnTo>
                  <a:pt x="76822" y="197106"/>
                </a:lnTo>
                <a:lnTo>
                  <a:pt x="120570" y="204930"/>
                </a:lnTo>
                <a:lnTo>
                  <a:pt x="137047" y="204138"/>
                </a:lnTo>
                <a:lnTo>
                  <a:pt x="181916" y="192898"/>
                </a:lnTo>
                <a:lnTo>
                  <a:pt x="217603" y="170404"/>
                </a:lnTo>
                <a:lnTo>
                  <a:pt x="241090" y="139277"/>
                </a:lnTo>
                <a:lnTo>
                  <a:pt x="248482" y="115024"/>
                </a:lnTo>
                <a:lnTo>
                  <a:pt x="247745" y="99939"/>
                </a:lnTo>
                <a:lnTo>
                  <a:pt x="235212" y="59943"/>
                </a:lnTo>
                <a:lnTo>
                  <a:pt x="209543" y="28989"/>
                </a:lnTo>
                <a:lnTo>
                  <a:pt x="173758" y="8559"/>
                </a:lnTo>
                <a:lnTo>
                  <a:pt x="130874" y="136"/>
                </a:lnTo>
                <a:lnTo>
                  <a:pt x="12439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8806" y="4093678"/>
            <a:ext cx="177276" cy="145048"/>
          </a:xfrm>
          <a:custGeom>
            <a:avLst/>
            <a:gdLst/>
            <a:ahLst/>
            <a:cxnLst/>
            <a:rect l="l" t="t" r="r" b="b"/>
            <a:pathLst>
              <a:path w="176784" h="144779">
                <a:moveTo>
                  <a:pt x="0" y="0"/>
                </a:moveTo>
                <a:lnTo>
                  <a:pt x="176784" y="1447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8806" y="4093678"/>
            <a:ext cx="177276" cy="145048"/>
          </a:xfrm>
          <a:custGeom>
            <a:avLst/>
            <a:gdLst/>
            <a:ahLst/>
            <a:cxnLst/>
            <a:rect l="l" t="t" r="r" b="b"/>
            <a:pathLst>
              <a:path w="176784" h="144779">
                <a:moveTo>
                  <a:pt x="0" y="144779"/>
                </a:moveTo>
                <a:lnTo>
                  <a:pt x="1767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07381" y="3980693"/>
            <a:ext cx="1713926" cy="356513"/>
          </a:xfrm>
          <a:custGeom>
            <a:avLst/>
            <a:gdLst/>
            <a:ahLst/>
            <a:cxnLst/>
            <a:rect l="l" t="t" r="r" b="b"/>
            <a:pathLst>
              <a:path w="1709165" h="355853">
                <a:moveTo>
                  <a:pt x="0" y="0"/>
                </a:moveTo>
                <a:lnTo>
                  <a:pt x="0" y="355853"/>
                </a:lnTo>
                <a:lnTo>
                  <a:pt x="1709165" y="355853"/>
                </a:lnTo>
                <a:lnTo>
                  <a:pt x="17091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07381" y="3980693"/>
            <a:ext cx="1713926" cy="356513"/>
          </a:xfrm>
          <a:custGeom>
            <a:avLst/>
            <a:gdLst/>
            <a:ahLst/>
            <a:cxnLst/>
            <a:rect l="l" t="t" r="r" b="b"/>
            <a:pathLst>
              <a:path w="1709165" h="355853">
                <a:moveTo>
                  <a:pt x="0" y="0"/>
                </a:moveTo>
                <a:lnTo>
                  <a:pt x="0" y="355853"/>
                </a:lnTo>
                <a:lnTo>
                  <a:pt x="1709165" y="355853"/>
                </a:lnTo>
                <a:lnTo>
                  <a:pt x="170916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2539" y="3995198"/>
            <a:ext cx="1234058" cy="383234"/>
          </a:xfrm>
          <a:custGeom>
            <a:avLst/>
            <a:gdLst/>
            <a:ahLst/>
            <a:cxnLst/>
            <a:rect l="l" t="t" r="r" b="b"/>
            <a:pathLst>
              <a:path w="1230630" h="382524">
                <a:moveTo>
                  <a:pt x="0" y="0"/>
                </a:moveTo>
                <a:lnTo>
                  <a:pt x="0" y="382524"/>
                </a:lnTo>
                <a:lnTo>
                  <a:pt x="1230630" y="382524"/>
                </a:lnTo>
                <a:lnTo>
                  <a:pt x="1230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42539" y="3995198"/>
            <a:ext cx="1233293" cy="383234"/>
          </a:xfrm>
          <a:custGeom>
            <a:avLst/>
            <a:gdLst/>
            <a:ahLst/>
            <a:cxnLst/>
            <a:rect l="l" t="t" r="r" b="b"/>
            <a:pathLst>
              <a:path w="1229867" h="382524">
                <a:moveTo>
                  <a:pt x="0" y="0"/>
                </a:moveTo>
                <a:lnTo>
                  <a:pt x="0" y="382524"/>
                </a:lnTo>
                <a:lnTo>
                  <a:pt x="1229867" y="382524"/>
                </a:lnTo>
                <a:lnTo>
                  <a:pt x="122986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09178" y="3980692"/>
            <a:ext cx="1234057" cy="370256"/>
          </a:xfrm>
          <a:custGeom>
            <a:avLst/>
            <a:gdLst/>
            <a:ahLst/>
            <a:cxnLst/>
            <a:rect l="l" t="t" r="r" b="b"/>
            <a:pathLst>
              <a:path w="1230629" h="369570">
                <a:moveTo>
                  <a:pt x="0" y="0"/>
                </a:moveTo>
                <a:lnTo>
                  <a:pt x="0" y="369570"/>
                </a:lnTo>
                <a:lnTo>
                  <a:pt x="1230629" y="369570"/>
                </a:lnTo>
                <a:lnTo>
                  <a:pt x="12306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09178" y="3980692"/>
            <a:ext cx="1234057" cy="370256"/>
          </a:xfrm>
          <a:custGeom>
            <a:avLst/>
            <a:gdLst/>
            <a:ahLst/>
            <a:cxnLst/>
            <a:rect l="l" t="t" r="r" b="b"/>
            <a:pathLst>
              <a:path w="1230629" h="369570">
                <a:moveTo>
                  <a:pt x="0" y="0"/>
                </a:moveTo>
                <a:lnTo>
                  <a:pt x="0" y="369570"/>
                </a:lnTo>
                <a:lnTo>
                  <a:pt x="1230629" y="369570"/>
                </a:lnTo>
                <a:lnTo>
                  <a:pt x="123062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7412" y="4153989"/>
            <a:ext cx="576147" cy="30536"/>
          </a:xfrm>
          <a:custGeom>
            <a:avLst/>
            <a:gdLst/>
            <a:ahLst/>
            <a:cxnLst/>
            <a:rect l="l" t="t" r="r" b="b"/>
            <a:pathLst>
              <a:path w="574547" h="30479">
                <a:moveTo>
                  <a:pt x="515873" y="4571"/>
                </a:moveTo>
                <a:lnTo>
                  <a:pt x="515111" y="1524"/>
                </a:lnTo>
                <a:lnTo>
                  <a:pt x="511301" y="0"/>
                </a:lnTo>
                <a:lnTo>
                  <a:pt x="5333" y="0"/>
                </a:lnTo>
                <a:lnTo>
                  <a:pt x="1523" y="1524"/>
                </a:lnTo>
                <a:lnTo>
                  <a:pt x="0" y="4571"/>
                </a:lnTo>
                <a:lnTo>
                  <a:pt x="1523" y="8381"/>
                </a:lnTo>
                <a:lnTo>
                  <a:pt x="5333" y="9143"/>
                </a:lnTo>
                <a:lnTo>
                  <a:pt x="511301" y="9143"/>
                </a:lnTo>
                <a:lnTo>
                  <a:pt x="515111" y="8381"/>
                </a:lnTo>
                <a:lnTo>
                  <a:pt x="515873" y="4571"/>
                </a:lnTo>
                <a:close/>
              </a:path>
              <a:path w="574547" h="30479">
                <a:moveTo>
                  <a:pt x="574547" y="4571"/>
                </a:moveTo>
                <a:lnTo>
                  <a:pt x="498347" y="-20574"/>
                </a:lnTo>
                <a:lnTo>
                  <a:pt x="498347" y="0"/>
                </a:lnTo>
                <a:lnTo>
                  <a:pt x="511301" y="0"/>
                </a:lnTo>
                <a:lnTo>
                  <a:pt x="515111" y="1524"/>
                </a:lnTo>
                <a:lnTo>
                  <a:pt x="515873" y="4571"/>
                </a:lnTo>
                <a:lnTo>
                  <a:pt x="515873" y="24521"/>
                </a:lnTo>
                <a:lnTo>
                  <a:pt x="574547" y="4571"/>
                </a:lnTo>
                <a:close/>
              </a:path>
              <a:path w="574547" h="30479">
                <a:moveTo>
                  <a:pt x="515873" y="24521"/>
                </a:moveTo>
                <a:lnTo>
                  <a:pt x="515873" y="4571"/>
                </a:lnTo>
                <a:lnTo>
                  <a:pt x="515111" y="8381"/>
                </a:lnTo>
                <a:lnTo>
                  <a:pt x="511301" y="9143"/>
                </a:lnTo>
                <a:lnTo>
                  <a:pt x="498347" y="9143"/>
                </a:lnTo>
                <a:lnTo>
                  <a:pt x="498347" y="30479"/>
                </a:lnTo>
                <a:lnTo>
                  <a:pt x="515873" y="24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41720" y="4153989"/>
            <a:ext cx="1128596" cy="30536"/>
          </a:xfrm>
          <a:custGeom>
            <a:avLst/>
            <a:gdLst/>
            <a:ahLst/>
            <a:cxnLst/>
            <a:rect l="l" t="t" r="r" b="b"/>
            <a:pathLst>
              <a:path w="1125461" h="30479">
                <a:moveTo>
                  <a:pt x="1066800" y="4571"/>
                </a:moveTo>
                <a:lnTo>
                  <a:pt x="1065276" y="1524"/>
                </a:lnTo>
                <a:lnTo>
                  <a:pt x="1062227" y="0"/>
                </a:lnTo>
                <a:lnTo>
                  <a:pt x="4559" y="0"/>
                </a:lnTo>
                <a:lnTo>
                  <a:pt x="1511" y="1524"/>
                </a:lnTo>
                <a:lnTo>
                  <a:pt x="0" y="4571"/>
                </a:lnTo>
                <a:lnTo>
                  <a:pt x="1511" y="8381"/>
                </a:lnTo>
                <a:lnTo>
                  <a:pt x="4559" y="9143"/>
                </a:lnTo>
                <a:lnTo>
                  <a:pt x="1062227" y="9143"/>
                </a:lnTo>
                <a:lnTo>
                  <a:pt x="1065276" y="8381"/>
                </a:lnTo>
                <a:lnTo>
                  <a:pt x="1066800" y="4571"/>
                </a:lnTo>
                <a:close/>
              </a:path>
              <a:path w="1125461" h="30479">
                <a:moveTo>
                  <a:pt x="1125461" y="4571"/>
                </a:moveTo>
                <a:lnTo>
                  <a:pt x="1049261" y="-20574"/>
                </a:lnTo>
                <a:lnTo>
                  <a:pt x="1049261" y="0"/>
                </a:lnTo>
                <a:lnTo>
                  <a:pt x="1062227" y="0"/>
                </a:lnTo>
                <a:lnTo>
                  <a:pt x="1065276" y="1524"/>
                </a:lnTo>
                <a:lnTo>
                  <a:pt x="1066800" y="4571"/>
                </a:lnTo>
                <a:lnTo>
                  <a:pt x="1066800" y="24516"/>
                </a:lnTo>
                <a:lnTo>
                  <a:pt x="1125461" y="4571"/>
                </a:lnTo>
                <a:close/>
              </a:path>
              <a:path w="1125461" h="30479">
                <a:moveTo>
                  <a:pt x="1066800" y="24516"/>
                </a:moveTo>
                <a:lnTo>
                  <a:pt x="1066800" y="4571"/>
                </a:lnTo>
                <a:lnTo>
                  <a:pt x="1065276" y="8381"/>
                </a:lnTo>
                <a:lnTo>
                  <a:pt x="1062227" y="9143"/>
                </a:lnTo>
                <a:lnTo>
                  <a:pt x="1049261" y="9143"/>
                </a:lnTo>
                <a:lnTo>
                  <a:pt x="1049261" y="30479"/>
                </a:lnTo>
                <a:lnTo>
                  <a:pt x="1066800" y="2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5646" y="4153989"/>
            <a:ext cx="986481" cy="30536"/>
          </a:xfrm>
          <a:custGeom>
            <a:avLst/>
            <a:gdLst/>
            <a:ahLst/>
            <a:cxnLst/>
            <a:rect l="l" t="t" r="r" b="b"/>
            <a:pathLst>
              <a:path w="983741" h="30479">
                <a:moveTo>
                  <a:pt x="925067" y="4571"/>
                </a:moveTo>
                <a:lnTo>
                  <a:pt x="924305" y="1524"/>
                </a:lnTo>
                <a:lnTo>
                  <a:pt x="920496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1"/>
                </a:lnTo>
                <a:lnTo>
                  <a:pt x="1524" y="8381"/>
                </a:lnTo>
                <a:lnTo>
                  <a:pt x="4571" y="9143"/>
                </a:lnTo>
                <a:lnTo>
                  <a:pt x="920496" y="9143"/>
                </a:lnTo>
                <a:lnTo>
                  <a:pt x="924305" y="8381"/>
                </a:lnTo>
                <a:lnTo>
                  <a:pt x="925067" y="4571"/>
                </a:lnTo>
                <a:close/>
              </a:path>
              <a:path w="983741" h="30479">
                <a:moveTo>
                  <a:pt x="983741" y="4571"/>
                </a:moveTo>
                <a:lnTo>
                  <a:pt x="907541" y="-20574"/>
                </a:lnTo>
                <a:lnTo>
                  <a:pt x="907541" y="0"/>
                </a:lnTo>
                <a:lnTo>
                  <a:pt x="920496" y="0"/>
                </a:lnTo>
                <a:lnTo>
                  <a:pt x="924305" y="1524"/>
                </a:lnTo>
                <a:lnTo>
                  <a:pt x="925067" y="4571"/>
                </a:lnTo>
                <a:lnTo>
                  <a:pt x="925067" y="24521"/>
                </a:lnTo>
                <a:lnTo>
                  <a:pt x="983741" y="4571"/>
                </a:lnTo>
                <a:close/>
              </a:path>
              <a:path w="983741" h="30479">
                <a:moveTo>
                  <a:pt x="925067" y="24521"/>
                </a:moveTo>
                <a:lnTo>
                  <a:pt x="925067" y="4571"/>
                </a:lnTo>
                <a:lnTo>
                  <a:pt x="924305" y="8381"/>
                </a:lnTo>
                <a:lnTo>
                  <a:pt x="920496" y="9143"/>
                </a:lnTo>
                <a:lnTo>
                  <a:pt x="907541" y="9143"/>
                </a:lnTo>
                <a:lnTo>
                  <a:pt x="907541" y="30479"/>
                </a:lnTo>
                <a:lnTo>
                  <a:pt x="925067" y="24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6925" y="4158568"/>
            <a:ext cx="0" cy="617602"/>
          </a:xfrm>
          <a:custGeom>
            <a:avLst/>
            <a:gdLst/>
            <a:ahLst/>
            <a:cxnLst/>
            <a:rect l="l" t="t" r="r" b="b"/>
            <a:pathLst>
              <a:path h="616458">
                <a:moveTo>
                  <a:pt x="0" y="0"/>
                </a:moveTo>
                <a:lnTo>
                  <a:pt x="0" y="6164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08208" y="4789911"/>
            <a:ext cx="6518717" cy="0"/>
          </a:xfrm>
          <a:custGeom>
            <a:avLst/>
            <a:gdLst/>
            <a:ahLst/>
            <a:cxnLst/>
            <a:rect l="l" t="t" r="r" b="b"/>
            <a:pathLst>
              <a:path w="6500609">
                <a:moveTo>
                  <a:pt x="650060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82993" y="4283005"/>
            <a:ext cx="50431" cy="512250"/>
          </a:xfrm>
          <a:custGeom>
            <a:avLst/>
            <a:gdLst/>
            <a:ahLst/>
            <a:cxnLst/>
            <a:rect l="l" t="t" r="r" b="b"/>
            <a:pathLst>
              <a:path w="50291" h="511301">
                <a:moveTo>
                  <a:pt x="50291" y="76200"/>
                </a:moveTo>
                <a:lnTo>
                  <a:pt x="25145" y="0"/>
                </a:lnTo>
                <a:lnTo>
                  <a:pt x="0" y="76200"/>
                </a:lnTo>
                <a:lnTo>
                  <a:pt x="20573" y="76200"/>
                </a:lnTo>
                <a:lnTo>
                  <a:pt x="20573" y="63246"/>
                </a:lnTo>
                <a:lnTo>
                  <a:pt x="22097" y="60198"/>
                </a:lnTo>
                <a:lnTo>
                  <a:pt x="25145" y="58674"/>
                </a:lnTo>
                <a:lnTo>
                  <a:pt x="28956" y="60198"/>
                </a:lnTo>
                <a:lnTo>
                  <a:pt x="29718" y="63246"/>
                </a:lnTo>
                <a:lnTo>
                  <a:pt x="29718" y="76200"/>
                </a:lnTo>
                <a:lnTo>
                  <a:pt x="50291" y="76200"/>
                </a:lnTo>
                <a:close/>
              </a:path>
              <a:path w="50291" h="511301">
                <a:moveTo>
                  <a:pt x="29718" y="76200"/>
                </a:moveTo>
                <a:lnTo>
                  <a:pt x="29718" y="63246"/>
                </a:lnTo>
                <a:lnTo>
                  <a:pt x="28956" y="60198"/>
                </a:lnTo>
                <a:lnTo>
                  <a:pt x="25145" y="58674"/>
                </a:lnTo>
                <a:lnTo>
                  <a:pt x="22097" y="60198"/>
                </a:lnTo>
                <a:lnTo>
                  <a:pt x="20573" y="63246"/>
                </a:lnTo>
                <a:lnTo>
                  <a:pt x="20573" y="76200"/>
                </a:lnTo>
                <a:lnTo>
                  <a:pt x="29718" y="76200"/>
                </a:lnTo>
                <a:close/>
              </a:path>
              <a:path w="50291" h="511301">
                <a:moveTo>
                  <a:pt x="29718" y="505967"/>
                </a:moveTo>
                <a:lnTo>
                  <a:pt x="29718" y="76200"/>
                </a:lnTo>
                <a:lnTo>
                  <a:pt x="20573" y="76200"/>
                </a:lnTo>
                <a:lnTo>
                  <a:pt x="20573" y="505967"/>
                </a:lnTo>
                <a:lnTo>
                  <a:pt x="22097" y="509777"/>
                </a:lnTo>
                <a:lnTo>
                  <a:pt x="25145" y="511301"/>
                </a:lnTo>
                <a:lnTo>
                  <a:pt x="28956" y="509777"/>
                </a:lnTo>
                <a:lnTo>
                  <a:pt x="29718" y="505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0230" y="3788312"/>
            <a:ext cx="464587" cy="343536"/>
          </a:xfrm>
          <a:custGeom>
            <a:avLst/>
            <a:gdLst/>
            <a:ahLst/>
            <a:cxnLst/>
            <a:rect l="l" t="t" r="r" b="b"/>
            <a:pathLst>
              <a:path w="463296" h="342900">
                <a:moveTo>
                  <a:pt x="0" y="0"/>
                </a:moveTo>
                <a:lnTo>
                  <a:pt x="0" y="342900"/>
                </a:lnTo>
                <a:lnTo>
                  <a:pt x="463296" y="342900"/>
                </a:lnTo>
                <a:lnTo>
                  <a:pt x="463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70966" y="3788312"/>
            <a:ext cx="464586" cy="274829"/>
          </a:xfrm>
          <a:custGeom>
            <a:avLst/>
            <a:gdLst/>
            <a:ahLst/>
            <a:cxnLst/>
            <a:rect l="l" t="t" r="r" b="b"/>
            <a:pathLst>
              <a:path w="463295" h="274320">
                <a:moveTo>
                  <a:pt x="0" y="0"/>
                </a:moveTo>
                <a:lnTo>
                  <a:pt x="0" y="274320"/>
                </a:lnTo>
                <a:lnTo>
                  <a:pt x="463295" y="274320"/>
                </a:lnTo>
                <a:lnTo>
                  <a:pt x="463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45859" y="3844042"/>
            <a:ext cx="463058" cy="273302"/>
          </a:xfrm>
          <a:custGeom>
            <a:avLst/>
            <a:gdLst/>
            <a:ahLst/>
            <a:cxnLst/>
            <a:rect l="l" t="t" r="r" b="b"/>
            <a:pathLst>
              <a:path w="461772" h="272796">
                <a:moveTo>
                  <a:pt x="0" y="0"/>
                </a:moveTo>
                <a:lnTo>
                  <a:pt x="0" y="272796"/>
                </a:lnTo>
                <a:lnTo>
                  <a:pt x="461772" y="272796"/>
                </a:lnTo>
                <a:lnTo>
                  <a:pt x="461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15263" y="3788312"/>
            <a:ext cx="465350" cy="289334"/>
          </a:xfrm>
          <a:custGeom>
            <a:avLst/>
            <a:gdLst/>
            <a:ahLst/>
            <a:cxnLst/>
            <a:rect l="l" t="t" r="r" b="b"/>
            <a:pathLst>
              <a:path w="464057" h="288798">
                <a:moveTo>
                  <a:pt x="0" y="0"/>
                </a:moveTo>
                <a:lnTo>
                  <a:pt x="0" y="288798"/>
                </a:lnTo>
                <a:lnTo>
                  <a:pt x="464057" y="288798"/>
                </a:lnTo>
                <a:lnTo>
                  <a:pt x="4640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99403" y="3788312"/>
            <a:ext cx="375184" cy="274829"/>
          </a:xfrm>
          <a:custGeom>
            <a:avLst/>
            <a:gdLst/>
            <a:ahLst/>
            <a:cxnLst/>
            <a:rect l="l" t="t" r="r" b="b"/>
            <a:pathLst>
              <a:path w="374142" h="274320">
                <a:moveTo>
                  <a:pt x="0" y="0"/>
                </a:moveTo>
                <a:lnTo>
                  <a:pt x="0" y="274320"/>
                </a:lnTo>
                <a:lnTo>
                  <a:pt x="374142" y="274320"/>
                </a:lnTo>
                <a:lnTo>
                  <a:pt x="374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7575" y="4241781"/>
            <a:ext cx="375948" cy="274829"/>
          </a:xfrm>
          <a:custGeom>
            <a:avLst/>
            <a:gdLst/>
            <a:ahLst/>
            <a:cxnLst/>
            <a:rect l="l" t="t" r="r" b="b"/>
            <a:pathLst>
              <a:path w="374904" h="274320">
                <a:moveTo>
                  <a:pt x="0" y="0"/>
                </a:moveTo>
                <a:lnTo>
                  <a:pt x="0" y="274320"/>
                </a:lnTo>
                <a:lnTo>
                  <a:pt x="374904" y="274320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27575" y="4241781"/>
            <a:ext cx="375948" cy="274829"/>
          </a:xfrm>
          <a:custGeom>
            <a:avLst/>
            <a:gdLst/>
            <a:ahLst/>
            <a:cxnLst/>
            <a:rect l="l" t="t" r="r" b="b"/>
            <a:pathLst>
              <a:path w="374904" h="274320">
                <a:moveTo>
                  <a:pt x="0" y="0"/>
                </a:moveTo>
                <a:lnTo>
                  <a:pt x="0" y="274320"/>
                </a:lnTo>
                <a:lnTo>
                  <a:pt x="374904" y="274320"/>
                </a:lnTo>
                <a:lnTo>
                  <a:pt x="3749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3666" y="4153989"/>
            <a:ext cx="628873" cy="30536"/>
          </a:xfrm>
          <a:custGeom>
            <a:avLst/>
            <a:gdLst/>
            <a:ahLst/>
            <a:cxnLst/>
            <a:rect l="l" t="t" r="r" b="b"/>
            <a:pathLst>
              <a:path w="627126" h="30479">
                <a:moveTo>
                  <a:pt x="568451" y="4571"/>
                </a:moveTo>
                <a:lnTo>
                  <a:pt x="566927" y="1524"/>
                </a:lnTo>
                <a:lnTo>
                  <a:pt x="563879" y="0"/>
                </a:lnTo>
                <a:lnTo>
                  <a:pt x="4571" y="0"/>
                </a:lnTo>
                <a:lnTo>
                  <a:pt x="1523" y="1524"/>
                </a:lnTo>
                <a:lnTo>
                  <a:pt x="0" y="4571"/>
                </a:lnTo>
                <a:lnTo>
                  <a:pt x="1523" y="8381"/>
                </a:lnTo>
                <a:lnTo>
                  <a:pt x="4571" y="9143"/>
                </a:lnTo>
                <a:lnTo>
                  <a:pt x="563879" y="9143"/>
                </a:lnTo>
                <a:lnTo>
                  <a:pt x="566927" y="8381"/>
                </a:lnTo>
                <a:lnTo>
                  <a:pt x="568451" y="4571"/>
                </a:lnTo>
                <a:close/>
              </a:path>
              <a:path w="627126" h="30479">
                <a:moveTo>
                  <a:pt x="627126" y="4571"/>
                </a:moveTo>
                <a:lnTo>
                  <a:pt x="550926" y="-20574"/>
                </a:lnTo>
                <a:lnTo>
                  <a:pt x="550926" y="0"/>
                </a:lnTo>
                <a:lnTo>
                  <a:pt x="563879" y="0"/>
                </a:lnTo>
                <a:lnTo>
                  <a:pt x="566927" y="1524"/>
                </a:lnTo>
                <a:lnTo>
                  <a:pt x="568451" y="4571"/>
                </a:lnTo>
                <a:lnTo>
                  <a:pt x="568451" y="24521"/>
                </a:lnTo>
                <a:lnTo>
                  <a:pt x="627126" y="4571"/>
                </a:lnTo>
                <a:close/>
              </a:path>
              <a:path w="627126" h="30479">
                <a:moveTo>
                  <a:pt x="568451" y="24521"/>
                </a:moveTo>
                <a:lnTo>
                  <a:pt x="568451" y="4571"/>
                </a:lnTo>
                <a:lnTo>
                  <a:pt x="566927" y="8381"/>
                </a:lnTo>
                <a:lnTo>
                  <a:pt x="563879" y="9143"/>
                </a:lnTo>
                <a:lnTo>
                  <a:pt x="550926" y="9143"/>
                </a:lnTo>
                <a:lnTo>
                  <a:pt x="550926" y="30479"/>
                </a:lnTo>
                <a:lnTo>
                  <a:pt x="568451" y="24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71235" y="4168493"/>
            <a:ext cx="541775" cy="29772"/>
          </a:xfrm>
          <a:custGeom>
            <a:avLst/>
            <a:gdLst/>
            <a:ahLst/>
            <a:cxnLst/>
            <a:rect l="l" t="t" r="r" b="b"/>
            <a:pathLst>
              <a:path w="540270" h="29717">
                <a:moveTo>
                  <a:pt x="480822" y="4572"/>
                </a:moveTo>
                <a:lnTo>
                  <a:pt x="480072" y="1524"/>
                </a:lnTo>
                <a:lnTo>
                  <a:pt x="476250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4572" y="9143"/>
                </a:lnTo>
                <a:lnTo>
                  <a:pt x="476250" y="9143"/>
                </a:lnTo>
                <a:lnTo>
                  <a:pt x="480072" y="7620"/>
                </a:lnTo>
                <a:lnTo>
                  <a:pt x="480822" y="4572"/>
                </a:lnTo>
                <a:close/>
              </a:path>
              <a:path w="540270" h="29717">
                <a:moveTo>
                  <a:pt x="540270" y="4572"/>
                </a:moveTo>
                <a:lnTo>
                  <a:pt x="464070" y="-20574"/>
                </a:lnTo>
                <a:lnTo>
                  <a:pt x="464070" y="0"/>
                </a:lnTo>
                <a:lnTo>
                  <a:pt x="476250" y="0"/>
                </a:lnTo>
                <a:lnTo>
                  <a:pt x="480072" y="1524"/>
                </a:lnTo>
                <a:lnTo>
                  <a:pt x="480822" y="4572"/>
                </a:lnTo>
                <a:lnTo>
                  <a:pt x="480822" y="24190"/>
                </a:lnTo>
                <a:lnTo>
                  <a:pt x="540270" y="4572"/>
                </a:lnTo>
                <a:close/>
              </a:path>
              <a:path w="540270" h="29717">
                <a:moveTo>
                  <a:pt x="480822" y="24190"/>
                </a:moveTo>
                <a:lnTo>
                  <a:pt x="480822" y="4572"/>
                </a:lnTo>
                <a:lnTo>
                  <a:pt x="480072" y="7620"/>
                </a:lnTo>
                <a:lnTo>
                  <a:pt x="476250" y="9143"/>
                </a:lnTo>
                <a:lnTo>
                  <a:pt x="464070" y="9143"/>
                </a:lnTo>
                <a:lnTo>
                  <a:pt x="464070" y="29717"/>
                </a:lnTo>
                <a:lnTo>
                  <a:pt x="480822" y="24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3759" y="668882"/>
            <a:ext cx="6119347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3200" spc="9" dirty="0">
                <a:latin typeface=""/>
                <a:cs typeface=""/>
              </a:rPr>
              <a:t>⑶数字</a:t>
            </a:r>
            <a:r>
              <a:rPr sz="3200" b="1" dirty="0">
                <a:latin typeface="Times New Roman"/>
                <a:cs typeface="Times New Roman"/>
              </a:rPr>
              <a:t>PI</a:t>
            </a:r>
            <a:r>
              <a:rPr sz="3200" b="1" spc="4" dirty="0">
                <a:latin typeface="Times New Roman"/>
                <a:cs typeface="Times New Roman"/>
              </a:rPr>
              <a:t>D</a:t>
            </a:r>
            <a:r>
              <a:rPr sz="3200" spc="9" dirty="0">
                <a:latin typeface=""/>
                <a:cs typeface=""/>
              </a:rPr>
              <a:t>控制算法实现方式比较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23176" y="1936982"/>
            <a:ext cx="403472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e(t)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57725" y="1940486"/>
            <a:ext cx="301828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04"/>
              </a:lnSpc>
              <a:spcBef>
                <a:spcPts val="95"/>
              </a:spcBef>
            </a:pPr>
            <a:r>
              <a:rPr sz="2700" baseline="-3767" dirty="0">
                <a:latin typeface=""/>
                <a:cs typeface=""/>
              </a:rPr>
              <a:t>＋</a:t>
            </a:r>
            <a:endParaRPr>
              <a:latin typeface="楷体"/>
              <a:cs typeface="楷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62900" y="1943089"/>
            <a:ext cx="416401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y(t)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4733" y="1970572"/>
            <a:ext cx="403472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r(t)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00461" y="1992711"/>
            <a:ext cx="200047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u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86661" y="2393953"/>
            <a:ext cx="301828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04"/>
              </a:lnSpc>
              <a:spcBef>
                <a:spcPts val="95"/>
              </a:spcBef>
            </a:pPr>
            <a:r>
              <a:rPr sz="2700" baseline="-3767" dirty="0">
                <a:latin typeface=""/>
                <a:cs typeface=""/>
              </a:rPr>
              <a:t>－</a:t>
            </a:r>
            <a:endParaRPr>
              <a:latin typeface="楷体"/>
              <a:cs typeface="楷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80357" y="3203983"/>
            <a:ext cx="2082450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"/>
                <a:cs typeface=""/>
              </a:rPr>
              <a:t>、位置式控制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57725" y="3815430"/>
            <a:ext cx="301828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04"/>
              </a:lnSpc>
              <a:spcBef>
                <a:spcPts val="95"/>
              </a:spcBef>
            </a:pPr>
            <a:r>
              <a:rPr sz="2700" baseline="-3767" dirty="0">
                <a:latin typeface=""/>
                <a:cs typeface=""/>
              </a:rPr>
              <a:t>＋</a:t>
            </a:r>
            <a:endParaRPr>
              <a:latin typeface="楷体"/>
              <a:cs typeface="楷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24704" y="3811926"/>
            <a:ext cx="403472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e(t)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62900" y="3818797"/>
            <a:ext cx="416401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y(t)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4733" y="3845516"/>
            <a:ext cx="403472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r(t)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00461" y="3867655"/>
            <a:ext cx="200047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u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86661" y="4268898"/>
            <a:ext cx="301828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04"/>
              </a:lnSpc>
              <a:spcBef>
                <a:spcPts val="95"/>
              </a:spcBef>
            </a:pPr>
            <a:r>
              <a:rPr sz="2700" baseline="-3767" dirty="0">
                <a:latin typeface=""/>
                <a:cs typeface=""/>
              </a:rPr>
              <a:t>－</a:t>
            </a:r>
            <a:endParaRPr>
              <a:latin typeface="楷体"/>
              <a:cs typeface="楷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81121" y="5295737"/>
            <a:ext cx="2082450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spc="9" dirty="0">
                <a:latin typeface=""/>
                <a:cs typeface=""/>
              </a:rPr>
              <a:t>、增量式控制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08208" y="4158568"/>
            <a:ext cx="6518717" cy="631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6509178" y="3980692"/>
            <a:ext cx="1246792" cy="370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048">
              <a:lnSpc>
                <a:spcPts val="2496"/>
              </a:lnSpc>
              <a:spcBef>
                <a:spcPts val="124"/>
              </a:spcBef>
            </a:pPr>
            <a:r>
              <a:rPr sz="2700" spc="9" baseline="-6278" dirty="0">
                <a:latin typeface=""/>
                <a:cs typeface=""/>
              </a:rPr>
              <a:t>被控对象</a:t>
            </a:r>
            <a:endParaRPr>
              <a:latin typeface="楷体"/>
              <a:cs typeface="楷体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42539" y="3995198"/>
            <a:ext cx="1246028" cy="3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271">
              <a:lnSpc>
                <a:spcPts val="2546"/>
              </a:lnSpc>
              <a:spcBef>
                <a:spcPts val="127"/>
              </a:spcBef>
            </a:pPr>
            <a:r>
              <a:rPr lang="zh-CN" altLang="en-US" dirty="0" smtClean="0">
                <a:latin typeface="楷体"/>
                <a:cs typeface="楷体"/>
              </a:rPr>
              <a:t>增加量</a:t>
            </a:r>
            <a:endParaRPr dirty="0">
              <a:latin typeface="楷体"/>
              <a:cs typeface="楷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07381" y="3980693"/>
            <a:ext cx="1726661" cy="356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041">
              <a:lnSpc>
                <a:spcPts val="2461"/>
              </a:lnSpc>
              <a:spcBef>
                <a:spcPts val="122"/>
              </a:spcBef>
            </a:pPr>
            <a:r>
              <a:rPr sz="2700" b="1" baseline="-3220" dirty="0">
                <a:latin typeface="Times New Roman"/>
                <a:cs typeface="Times New Roman"/>
              </a:rPr>
              <a:t>PID</a:t>
            </a:r>
            <a:r>
              <a:rPr sz="2700" spc="9" baseline="-2511" dirty="0">
                <a:latin typeface=""/>
                <a:cs typeface=""/>
              </a:rPr>
              <a:t>位置算法</a:t>
            </a:r>
            <a:endParaRPr>
              <a:latin typeface="楷体"/>
              <a:cs typeface="楷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08208" y="2283624"/>
            <a:ext cx="6518717" cy="631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6509178" y="2105750"/>
            <a:ext cx="1246792" cy="370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048">
              <a:lnSpc>
                <a:spcPts val="2496"/>
              </a:lnSpc>
              <a:spcBef>
                <a:spcPts val="124"/>
              </a:spcBef>
            </a:pPr>
            <a:r>
              <a:rPr sz="2700" spc="9" baseline="-6278" dirty="0">
                <a:latin typeface=""/>
                <a:cs typeface=""/>
              </a:rPr>
              <a:t>被控对象</a:t>
            </a:r>
            <a:endParaRPr>
              <a:latin typeface="楷体"/>
              <a:cs typeface="楷体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14366" y="2105749"/>
            <a:ext cx="1029782" cy="3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909">
              <a:lnSpc>
                <a:spcPts val="2546"/>
              </a:lnSpc>
              <a:spcBef>
                <a:spcPts val="127"/>
              </a:spcBef>
            </a:pPr>
            <a:r>
              <a:rPr sz="2700" spc="9" baseline="-6278" dirty="0" err="1" smtClean="0">
                <a:latin typeface=""/>
                <a:cs typeface=""/>
              </a:rPr>
              <a:t>调节</a:t>
            </a:r>
            <a:r>
              <a:rPr lang="zh-CN" altLang="en-US" sz="2700" spc="9" baseline="-6278" dirty="0" smtClean="0">
                <a:latin typeface=""/>
                <a:cs typeface=""/>
              </a:rPr>
              <a:t>量</a:t>
            </a:r>
            <a:endParaRPr dirty="0">
              <a:latin typeface="楷体"/>
              <a:cs typeface="楷体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05853" y="2105750"/>
            <a:ext cx="1726661" cy="35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041">
              <a:lnSpc>
                <a:spcPts val="2451"/>
              </a:lnSpc>
              <a:spcBef>
                <a:spcPts val="122"/>
              </a:spcBef>
            </a:pPr>
            <a:r>
              <a:rPr sz="2700" b="1" baseline="-3220" dirty="0">
                <a:latin typeface="Times New Roman"/>
                <a:cs typeface="Times New Roman"/>
              </a:rPr>
              <a:t>PID</a:t>
            </a:r>
            <a:r>
              <a:rPr sz="2700" spc="9" baseline="-2511" dirty="0">
                <a:latin typeface=""/>
                <a:cs typeface=""/>
              </a:rPr>
              <a:t>位置算法</a:t>
            </a:r>
            <a:endParaRPr>
              <a:latin typeface="楷体"/>
              <a:cs typeface="楷体"/>
            </a:endParaRPr>
          </a:p>
        </p:txBody>
      </p:sp>
      <p:pic>
        <p:nvPicPr>
          <p:cNvPr id="7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直接连接符 78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2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8127" y="630757"/>
            <a:ext cx="4392289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增量型算法具有如下优点：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250" y="980728"/>
            <a:ext cx="8012254" cy="495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34" marR="58321">
              <a:lnSpc>
                <a:spcPts val="2686"/>
              </a:lnSpc>
              <a:spcBef>
                <a:spcPts val="134"/>
              </a:spcBef>
            </a:pPr>
            <a:r>
              <a:rPr sz="2400" b="1" dirty="0">
                <a:latin typeface="Times New Roman"/>
                <a:cs typeface="Times New Roman"/>
              </a:rPr>
              <a:t>(1) </a:t>
            </a:r>
            <a:r>
              <a:rPr sz="2400" spc="9" dirty="0" err="1" smtClean="0">
                <a:latin typeface=""/>
                <a:cs typeface=""/>
              </a:rPr>
              <a:t>输出增量</a:t>
            </a:r>
            <a:r>
              <a:rPr sz="2400" spc="9" dirty="0" err="1">
                <a:latin typeface=""/>
                <a:cs typeface=""/>
              </a:rPr>
              <a:t>，所以</a:t>
            </a:r>
            <a:r>
              <a:rPr sz="2400" spc="9" dirty="0" err="1">
                <a:solidFill>
                  <a:srgbClr val="0000CC"/>
                </a:solidFill>
                <a:latin typeface=""/>
                <a:cs typeface=""/>
              </a:rPr>
              <a:t>误动作影响小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必要时可用逻辑判断的方法去掉</a:t>
            </a:r>
            <a:r>
              <a:rPr sz="2400" spc="9" dirty="0">
                <a:latin typeface=""/>
                <a:cs typeface=""/>
              </a:rPr>
              <a:t>；</a:t>
            </a:r>
            <a:endParaRPr sz="2400" dirty="0">
              <a:latin typeface="楷体"/>
              <a:cs typeface="楷体"/>
            </a:endParaRPr>
          </a:p>
          <a:p>
            <a:pPr marL="12729" marR="52851" indent="305">
              <a:lnSpc>
                <a:spcPts val="3559"/>
              </a:lnSpc>
              <a:spcBef>
                <a:spcPts val="715"/>
              </a:spcBef>
            </a:pPr>
            <a:r>
              <a:rPr sz="2400" b="1" dirty="0">
                <a:latin typeface="Times New Roman"/>
                <a:cs typeface="Times New Roman"/>
              </a:rPr>
              <a:t>(2) </a:t>
            </a:r>
            <a:r>
              <a:rPr sz="2400" spc="9" dirty="0" err="1" smtClean="0">
                <a:latin typeface=""/>
                <a:cs typeface=""/>
              </a:rPr>
              <a:t>增量设计只与本次的偏差值有关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与原来的位置无关</a:t>
            </a:r>
            <a:r>
              <a:rPr sz="2400" spc="9" dirty="0">
                <a:latin typeface=""/>
                <a:cs typeface=""/>
              </a:rPr>
              <a:t>， </a:t>
            </a:r>
            <a:endParaRPr sz="2400" dirty="0">
              <a:latin typeface="楷体"/>
              <a:cs typeface="楷体"/>
            </a:endParaRPr>
          </a:p>
          <a:p>
            <a:pPr marL="13340" indent="-305">
              <a:lnSpc>
                <a:spcPct val="128429"/>
              </a:lnSpc>
              <a:spcBef>
                <a:spcPts val="796"/>
              </a:spcBef>
            </a:pPr>
            <a:r>
              <a:rPr sz="2400" b="1" spc="9" dirty="0" smtClean="0">
                <a:latin typeface=""/>
                <a:cs typeface=""/>
              </a:rPr>
              <a:t>⑶</a:t>
            </a:r>
            <a:r>
              <a:rPr sz="2400" spc="9" dirty="0" err="1">
                <a:latin typeface=""/>
                <a:cs typeface=""/>
              </a:rPr>
              <a:t>在位置控制算式中</a:t>
            </a:r>
            <a:r>
              <a:rPr sz="2400" spc="9" dirty="0" err="1" smtClean="0">
                <a:latin typeface=""/>
                <a:cs typeface=""/>
              </a:rPr>
              <a:t>，需要</a:t>
            </a:r>
            <a:r>
              <a:rPr sz="2400" spc="4" dirty="0" err="1" smtClean="0">
                <a:latin typeface=""/>
                <a:cs typeface=""/>
              </a:rPr>
              <a:t>对</a:t>
            </a:r>
            <a:r>
              <a:rPr sz="2400" b="1" i="1" dirty="0" err="1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4" dirty="0">
                <a:latin typeface="Times New Roman"/>
                <a:cs typeface="Times New Roman"/>
              </a:rPr>
              <a:t>j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14" dirty="0" err="1">
                <a:latin typeface=""/>
                <a:cs typeface=""/>
              </a:rPr>
              <a:t>进行累加</a:t>
            </a:r>
            <a:r>
              <a:rPr sz="2400" spc="14" dirty="0" smtClean="0">
                <a:latin typeface=""/>
                <a:cs typeface=""/>
              </a:rPr>
              <a:t>，</a:t>
            </a:r>
            <a:r>
              <a:rPr lang="zh-CN" altLang="en-US" sz="2400" spc="14" dirty="0" smtClean="0">
                <a:latin typeface=""/>
                <a:cs typeface=""/>
              </a:rPr>
              <a:t>会</a:t>
            </a:r>
            <a:r>
              <a:rPr lang="zh-CN" altLang="en-US" sz="2400" spc="9" dirty="0" smtClean="0">
                <a:solidFill>
                  <a:srgbClr val="0000CC"/>
                </a:solidFill>
                <a:latin typeface=""/>
                <a:cs typeface=""/>
              </a:rPr>
              <a:t>产生</a:t>
            </a:r>
            <a:r>
              <a:rPr lang="zh-CN" altLang="en-US" sz="2400" spc="9" dirty="0">
                <a:solidFill>
                  <a:srgbClr val="0000CC"/>
                </a:solidFill>
                <a:latin typeface=""/>
                <a:cs typeface=""/>
              </a:rPr>
              <a:t>积分</a:t>
            </a:r>
            <a:r>
              <a:rPr lang="zh-CN" altLang="en-US" sz="2400" spc="9" dirty="0" smtClean="0">
                <a:solidFill>
                  <a:srgbClr val="0000CC"/>
                </a:solidFill>
                <a:latin typeface=""/>
                <a:cs typeface=""/>
              </a:rPr>
              <a:t>失控，</a:t>
            </a:r>
            <a:r>
              <a:rPr lang="zh-CN" altLang="en-US" sz="2400" spc="14" dirty="0" smtClean="0">
                <a:latin typeface=""/>
                <a:cs typeface=""/>
              </a:rPr>
              <a:t>系统</a:t>
            </a:r>
            <a:r>
              <a:rPr sz="2400" spc="9" dirty="0" err="1" smtClean="0">
                <a:latin typeface=""/>
                <a:cs typeface=""/>
              </a:rPr>
              <a:t>的故障会引起</a:t>
            </a:r>
            <a:r>
              <a:rPr sz="2400" b="1" i="1" dirty="0" err="1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 err="1">
                <a:latin typeface=""/>
                <a:cs typeface=""/>
              </a:rPr>
              <a:t>大幅度变化，</a:t>
            </a:r>
            <a:r>
              <a:rPr sz="2400" spc="9" dirty="0" err="1" smtClean="0">
                <a:latin typeface=""/>
                <a:cs typeface=""/>
              </a:rPr>
              <a:t>对</a:t>
            </a:r>
            <a:r>
              <a:rPr lang="zh-CN" altLang="en-US" sz="2400" spc="9" dirty="0" smtClean="0">
                <a:latin typeface=""/>
                <a:cs typeface=""/>
              </a:rPr>
              <a:t>输出</a:t>
            </a:r>
            <a:r>
              <a:rPr sz="2400" spc="9" dirty="0" err="1" smtClean="0">
                <a:latin typeface=""/>
                <a:cs typeface=""/>
              </a:rPr>
              <a:t>产生不利</a:t>
            </a:r>
            <a:r>
              <a:rPr lang="zh-CN" altLang="en-US" sz="2400" spc="9" dirty="0">
                <a:latin typeface=""/>
                <a:cs typeface=""/>
              </a:rPr>
              <a:t>。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850509" y="3789040"/>
            <a:ext cx="5466893" cy="981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2400" spc="9" dirty="0">
                <a:latin typeface=""/>
                <a:cs typeface=""/>
              </a:rPr>
              <a:t>①积分截断效应大，有静态误差；</a:t>
            </a:r>
          </a:p>
          <a:p>
            <a:pPr marL="12729" marR="53501">
              <a:lnSpc>
                <a:spcPct val="122899"/>
              </a:lnSpc>
              <a:spcBef>
                <a:spcPts val="436"/>
              </a:spcBef>
            </a:pPr>
            <a:r>
              <a:rPr sz="2400" spc="9" dirty="0">
                <a:latin typeface=""/>
                <a:cs typeface=""/>
              </a:rPr>
              <a:t>②溢出的影响大。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266807" y="3267609"/>
            <a:ext cx="3317149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增量型算法不足之处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35496" y="4925456"/>
            <a:ext cx="10676444" cy="26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6117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因此，应该根据被控对象的实际情况加以选择</a:t>
            </a:r>
            <a:endParaRPr sz="2800" dirty="0">
              <a:latin typeface="楷体"/>
              <a:cs typeface="楷体"/>
            </a:endParaRPr>
          </a:p>
          <a:p>
            <a:pPr marL="356561" indent="-343832">
              <a:lnSpc>
                <a:spcPts val="4049"/>
              </a:lnSpc>
              <a:spcBef>
                <a:spcPts val="1144"/>
              </a:spcBef>
            </a:pPr>
            <a:r>
              <a:rPr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 </a:t>
            </a:r>
            <a:r>
              <a:rPr sz="2800" spc="9" dirty="0" err="1" smtClean="0">
                <a:latin typeface=""/>
                <a:cs typeface=""/>
              </a:rPr>
              <a:t>在对控制精度要求高的系统中</a:t>
            </a:r>
            <a:r>
              <a:rPr sz="2800" spc="9" dirty="0" err="1">
                <a:latin typeface=""/>
                <a:cs typeface=""/>
              </a:rPr>
              <a:t>，</a:t>
            </a:r>
            <a:r>
              <a:rPr sz="2800" spc="9" dirty="0" err="1" smtClean="0">
                <a:latin typeface=""/>
                <a:cs typeface=""/>
              </a:rPr>
              <a:t>应当采用位置型算法</a:t>
            </a:r>
            <a:endParaRPr lang="en-US" sz="2800" spc="9" dirty="0" smtClean="0">
              <a:latin typeface=""/>
              <a:cs typeface=""/>
            </a:endParaRPr>
          </a:p>
          <a:p>
            <a:pPr marL="356561" indent="-343832">
              <a:lnSpc>
                <a:spcPts val="4049"/>
              </a:lnSpc>
              <a:spcBef>
                <a:spcPts val="672"/>
              </a:spcBef>
            </a:pPr>
            <a:r>
              <a:rPr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spc="9" dirty="0" err="1" smtClean="0">
                <a:latin typeface=""/>
                <a:cs typeface=""/>
              </a:rPr>
              <a:t>在以步进电机做执行器件的系统中，则应采用增量式算法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0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883360" y="3143994"/>
            <a:ext cx="0" cy="397736"/>
          </a:xfrm>
          <a:custGeom>
            <a:avLst/>
            <a:gdLst/>
            <a:ahLst/>
            <a:cxnLst/>
            <a:rect l="l" t="t" r="r" b="b"/>
            <a:pathLst>
              <a:path h="396999">
                <a:moveTo>
                  <a:pt x="0" y="0"/>
                </a:moveTo>
                <a:lnTo>
                  <a:pt x="0" y="396999"/>
                </a:lnTo>
              </a:path>
            </a:pathLst>
          </a:custGeom>
          <a:ln w="224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6940" y="3143994"/>
            <a:ext cx="0" cy="397736"/>
          </a:xfrm>
          <a:custGeom>
            <a:avLst/>
            <a:gdLst/>
            <a:ahLst/>
            <a:cxnLst/>
            <a:rect l="l" t="t" r="r" b="b"/>
            <a:pathLst>
              <a:path h="396999">
                <a:moveTo>
                  <a:pt x="0" y="0"/>
                </a:moveTo>
                <a:lnTo>
                  <a:pt x="0" y="396999"/>
                </a:lnTo>
              </a:path>
            </a:pathLst>
          </a:custGeom>
          <a:ln w="224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3360" y="3645549"/>
            <a:ext cx="0" cy="397736"/>
          </a:xfrm>
          <a:custGeom>
            <a:avLst/>
            <a:gdLst/>
            <a:ahLst/>
            <a:cxnLst/>
            <a:rect l="l" t="t" r="r" b="b"/>
            <a:pathLst>
              <a:path h="396999">
                <a:moveTo>
                  <a:pt x="0" y="0"/>
                </a:moveTo>
                <a:lnTo>
                  <a:pt x="0" y="396999"/>
                </a:lnTo>
              </a:path>
            </a:pathLst>
          </a:custGeom>
          <a:ln w="224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6940" y="3645549"/>
            <a:ext cx="0" cy="397736"/>
          </a:xfrm>
          <a:custGeom>
            <a:avLst/>
            <a:gdLst/>
            <a:ahLst/>
            <a:cxnLst/>
            <a:rect l="l" t="t" r="r" b="b"/>
            <a:pathLst>
              <a:path h="396999">
                <a:moveTo>
                  <a:pt x="0" y="0"/>
                </a:moveTo>
                <a:lnTo>
                  <a:pt x="0" y="396999"/>
                </a:lnTo>
              </a:path>
            </a:pathLst>
          </a:custGeom>
          <a:ln w="224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3674" y="679691"/>
            <a:ext cx="5336038" cy="5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631"/>
              </a:lnSpc>
              <a:spcBef>
                <a:spcPts val="232"/>
              </a:spcBef>
            </a:pPr>
            <a:r>
              <a:rPr sz="4200" spc="9" dirty="0">
                <a:latin typeface=""/>
                <a:cs typeface=""/>
              </a:rPr>
              <a:t>数字</a:t>
            </a:r>
            <a:r>
              <a:rPr sz="4200" b="1" dirty="0">
                <a:latin typeface="Times New Roman"/>
                <a:cs typeface="Times New Roman"/>
              </a:rPr>
              <a:t>PI</a:t>
            </a:r>
            <a:r>
              <a:rPr sz="4200" b="1" spc="4" dirty="0">
                <a:latin typeface="Times New Roman"/>
                <a:cs typeface="Times New Roman"/>
              </a:rPr>
              <a:t>D</a:t>
            </a:r>
            <a:r>
              <a:rPr sz="4200" spc="9" dirty="0">
                <a:latin typeface=""/>
                <a:cs typeface=""/>
              </a:rPr>
              <a:t>控制器的改进</a:t>
            </a:r>
            <a:endParaRPr sz="42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738" y="708923"/>
            <a:ext cx="1188211" cy="559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400"/>
              </a:lnSpc>
              <a:spcBef>
                <a:spcPts val="220"/>
              </a:spcBef>
            </a:pPr>
            <a:r>
              <a:rPr sz="4200" b="1" dirty="0" smtClean="0">
                <a:latin typeface="Times New Roman"/>
                <a:cs typeface="Times New Roman"/>
              </a:rPr>
              <a:t>1.3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0979" y="1462227"/>
            <a:ext cx="4893116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3200" spc="9" dirty="0">
                <a:latin typeface=""/>
                <a:cs typeface=""/>
              </a:rPr>
              <a:t>积分分离数字</a:t>
            </a:r>
            <a:r>
              <a:rPr sz="3200" b="1" dirty="0">
                <a:latin typeface="Times New Roman"/>
                <a:cs typeface="Times New Roman"/>
              </a:rPr>
              <a:t>PI</a:t>
            </a:r>
            <a:r>
              <a:rPr sz="3200" b="1" spc="4" dirty="0">
                <a:latin typeface="Times New Roman"/>
                <a:cs typeface="Times New Roman"/>
              </a:rPr>
              <a:t>D</a:t>
            </a:r>
            <a:r>
              <a:rPr sz="3200" spc="9" dirty="0">
                <a:latin typeface=""/>
                <a:cs typeface=""/>
              </a:rPr>
              <a:t>控制算法</a:t>
            </a:r>
            <a:endParaRPr sz="32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02" y="1484486"/>
            <a:ext cx="404918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1920" y="1916832"/>
            <a:ext cx="147245" cy="208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79"/>
              </a:lnSpc>
              <a:spcBef>
                <a:spcPts val="78"/>
              </a:spcBef>
            </a:pPr>
            <a:r>
              <a:rPr sz="1500" i="1" dirty="0">
                <a:latin typeface="Times New Roman"/>
                <a:cs typeface="Times New Roman"/>
              </a:rPr>
              <a:t>k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1466" y="2174960"/>
            <a:ext cx="3442902" cy="470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09"/>
              </a:lnSpc>
              <a:spcBef>
                <a:spcPts val="185"/>
              </a:spcBef>
            </a:pPr>
            <a:r>
              <a:rPr sz="3800" i="1" spc="109" baseline="6957" dirty="0">
                <a:latin typeface="Times New Roman"/>
                <a:cs typeface="Times New Roman"/>
              </a:rPr>
              <a:t>j</a:t>
            </a:r>
            <a:r>
              <a:rPr sz="3800" baseline="6957" dirty="0">
                <a:latin typeface="Times New Roman"/>
                <a:cs typeface="Times New Roman"/>
              </a:rPr>
              <a:t>)</a:t>
            </a:r>
            <a:r>
              <a:rPr sz="3800" spc="-231" baseline="6957" dirty="0">
                <a:latin typeface="Times New Roman"/>
                <a:cs typeface="Times New Roman"/>
              </a:rPr>
              <a:t> </a:t>
            </a:r>
            <a:r>
              <a:rPr sz="3800" spc="-665" baseline="4124" dirty="0">
                <a:latin typeface="Meiryo"/>
                <a:cs typeface="Meiryo"/>
              </a:rPr>
              <a:t>+</a:t>
            </a:r>
            <a:r>
              <a:rPr sz="3800" spc="-390" baseline="4124" dirty="0">
                <a:latin typeface="Meiryo"/>
                <a:cs typeface="Meiryo"/>
              </a:rPr>
              <a:t> </a:t>
            </a:r>
            <a:r>
              <a:rPr sz="3800" i="1" spc="39" baseline="6957" dirty="0">
                <a:latin typeface="Times New Roman"/>
                <a:cs typeface="Times New Roman"/>
              </a:rPr>
              <a:t>k</a:t>
            </a:r>
            <a:r>
              <a:rPr sz="2200" i="1" baseline="-13994" dirty="0">
                <a:latin typeface="Times New Roman"/>
                <a:cs typeface="Times New Roman"/>
              </a:rPr>
              <a:t>d</a:t>
            </a:r>
            <a:r>
              <a:rPr sz="2200" i="1" spc="209" baseline="-13994" dirty="0">
                <a:latin typeface="Times New Roman"/>
                <a:cs typeface="Times New Roman"/>
              </a:rPr>
              <a:t> </a:t>
            </a:r>
            <a:r>
              <a:rPr sz="5000" spc="-562" baseline="1026" dirty="0">
                <a:latin typeface="Meiryo"/>
                <a:cs typeface="Meiryo"/>
              </a:rPr>
              <a:t>[</a:t>
            </a:r>
            <a:r>
              <a:rPr sz="3800" i="1" spc="-1" baseline="6957" dirty="0">
                <a:latin typeface="Times New Roman"/>
                <a:cs typeface="Times New Roman"/>
              </a:rPr>
              <a:t>e</a:t>
            </a:r>
            <a:r>
              <a:rPr sz="3800" spc="61" baseline="6957" dirty="0">
                <a:latin typeface="Times New Roman"/>
                <a:cs typeface="Times New Roman"/>
              </a:rPr>
              <a:t>(</a:t>
            </a:r>
            <a:r>
              <a:rPr sz="3800" i="1" spc="-11" baseline="6957" dirty="0">
                <a:latin typeface="Times New Roman"/>
                <a:cs typeface="Times New Roman"/>
              </a:rPr>
              <a:t>k</a:t>
            </a:r>
            <a:r>
              <a:rPr sz="3800" i="1" spc="-426" baseline="6957" dirty="0">
                <a:latin typeface="Times New Roman"/>
                <a:cs typeface="Times New Roman"/>
              </a:rPr>
              <a:t> </a:t>
            </a:r>
            <a:r>
              <a:rPr sz="3800" baseline="6957" dirty="0">
                <a:latin typeface="Times New Roman"/>
                <a:cs typeface="Times New Roman"/>
              </a:rPr>
              <a:t>)</a:t>
            </a:r>
            <a:r>
              <a:rPr sz="3800" spc="-234" baseline="6957" dirty="0">
                <a:latin typeface="Times New Roman"/>
                <a:cs typeface="Times New Roman"/>
              </a:rPr>
              <a:t> </a:t>
            </a:r>
            <a:r>
              <a:rPr sz="3800" spc="-665" baseline="4124" dirty="0">
                <a:latin typeface="Meiryo"/>
                <a:cs typeface="Meiryo"/>
              </a:rPr>
              <a:t>−</a:t>
            </a:r>
            <a:r>
              <a:rPr sz="3800" spc="-460" baseline="4124" dirty="0">
                <a:latin typeface="Meiryo"/>
                <a:cs typeface="Meiryo"/>
              </a:rPr>
              <a:t> </a:t>
            </a:r>
            <a:r>
              <a:rPr sz="3800" i="1" spc="4" baseline="6957" dirty="0">
                <a:latin typeface="Times New Roman"/>
                <a:cs typeface="Times New Roman"/>
              </a:rPr>
              <a:t>e</a:t>
            </a:r>
            <a:r>
              <a:rPr sz="3800" spc="64" baseline="6957" dirty="0">
                <a:latin typeface="Times New Roman"/>
                <a:cs typeface="Times New Roman"/>
              </a:rPr>
              <a:t>(</a:t>
            </a:r>
            <a:r>
              <a:rPr sz="3800" i="1" baseline="6957" dirty="0">
                <a:latin typeface="Times New Roman"/>
                <a:cs typeface="Times New Roman"/>
              </a:rPr>
              <a:t>k</a:t>
            </a:r>
            <a:r>
              <a:rPr sz="3800" i="1" spc="-75" baseline="6957" dirty="0">
                <a:latin typeface="Times New Roman"/>
                <a:cs typeface="Times New Roman"/>
              </a:rPr>
              <a:t> </a:t>
            </a:r>
            <a:r>
              <a:rPr sz="3800" spc="-514" baseline="4124" dirty="0">
                <a:latin typeface="Meiryo"/>
                <a:cs typeface="Meiryo"/>
              </a:rPr>
              <a:t>−</a:t>
            </a:r>
            <a:r>
              <a:rPr sz="3800" spc="-217" baseline="6957" dirty="0">
                <a:latin typeface="Times New Roman"/>
                <a:cs typeface="Times New Roman"/>
              </a:rPr>
              <a:t>1</a:t>
            </a:r>
            <a:r>
              <a:rPr sz="3800" spc="66" baseline="6957" dirty="0">
                <a:latin typeface="Times New Roman"/>
                <a:cs typeface="Times New Roman"/>
              </a:rPr>
              <a:t>)</a:t>
            </a:r>
            <a:r>
              <a:rPr sz="5000" spc="-663" baseline="1026" dirty="0">
                <a:latin typeface="Meiryo"/>
                <a:cs typeface="Meiryo"/>
              </a:rPr>
              <a:t>]</a:t>
            </a:r>
            <a:endParaRPr sz="3400" dirty="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752" y="2132856"/>
            <a:ext cx="3695264" cy="680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290"/>
              </a:lnSpc>
              <a:spcBef>
                <a:spcPts val="214"/>
              </a:spcBef>
            </a:pPr>
            <a:r>
              <a:rPr sz="3800" i="1" spc="97" baseline="18552" dirty="0">
                <a:latin typeface="Times New Roman"/>
                <a:cs typeface="Times New Roman"/>
              </a:rPr>
              <a:t>u</a:t>
            </a:r>
            <a:r>
              <a:rPr sz="3800" spc="56" baseline="18552" dirty="0">
                <a:latin typeface="Times New Roman"/>
                <a:cs typeface="Times New Roman"/>
              </a:rPr>
              <a:t>(</a:t>
            </a:r>
            <a:r>
              <a:rPr sz="3800" i="1" spc="-11" baseline="18552" dirty="0">
                <a:latin typeface="Times New Roman"/>
                <a:cs typeface="Times New Roman"/>
              </a:rPr>
              <a:t>k</a:t>
            </a:r>
            <a:r>
              <a:rPr sz="3800" i="1" spc="-420" baseline="18552" dirty="0">
                <a:latin typeface="Times New Roman"/>
                <a:cs typeface="Times New Roman"/>
              </a:rPr>
              <a:t> </a:t>
            </a:r>
            <a:r>
              <a:rPr sz="3800" baseline="18552" dirty="0">
                <a:latin typeface="Times New Roman"/>
                <a:cs typeface="Times New Roman"/>
              </a:rPr>
              <a:t>)</a:t>
            </a:r>
            <a:r>
              <a:rPr sz="3800" spc="-73" baseline="18552" dirty="0">
                <a:latin typeface="Times New Roman"/>
                <a:cs typeface="Times New Roman"/>
              </a:rPr>
              <a:t> </a:t>
            </a:r>
            <a:r>
              <a:rPr sz="3800" spc="-665" baseline="10999" dirty="0">
                <a:latin typeface="Meiryo"/>
                <a:cs typeface="Meiryo"/>
              </a:rPr>
              <a:t>=</a:t>
            </a:r>
            <a:r>
              <a:rPr sz="3800" spc="-280" baseline="10999" dirty="0">
                <a:latin typeface="Meiryo"/>
                <a:cs typeface="Meiryo"/>
              </a:rPr>
              <a:t> </a:t>
            </a:r>
            <a:r>
              <a:rPr sz="3800" i="1" spc="-11" baseline="18552" dirty="0">
                <a:latin typeface="Times New Roman"/>
                <a:cs typeface="Times New Roman"/>
              </a:rPr>
              <a:t>k</a:t>
            </a:r>
            <a:r>
              <a:rPr sz="3800" i="1" spc="-405" baseline="18552" dirty="0">
                <a:latin typeface="Times New Roman"/>
                <a:cs typeface="Times New Roman"/>
              </a:rPr>
              <a:t> </a:t>
            </a:r>
            <a:r>
              <a:rPr sz="2200" i="1" spc="-7" baseline="7996" dirty="0">
                <a:latin typeface="Times New Roman"/>
                <a:cs typeface="Times New Roman"/>
              </a:rPr>
              <a:t>p</a:t>
            </a:r>
            <a:r>
              <a:rPr sz="2200" i="1" spc="-235" baseline="7996" dirty="0">
                <a:latin typeface="Times New Roman"/>
                <a:cs typeface="Times New Roman"/>
              </a:rPr>
              <a:t> </a:t>
            </a:r>
            <a:r>
              <a:rPr sz="3800" i="1" spc="3" baseline="18552" dirty="0">
                <a:latin typeface="Times New Roman"/>
                <a:cs typeface="Times New Roman"/>
              </a:rPr>
              <a:t>e</a:t>
            </a:r>
            <a:r>
              <a:rPr sz="3800" spc="51" baseline="18552" dirty="0">
                <a:latin typeface="Times New Roman"/>
                <a:cs typeface="Times New Roman"/>
              </a:rPr>
              <a:t>(</a:t>
            </a:r>
            <a:r>
              <a:rPr sz="3800" i="1" spc="-11" baseline="18552" dirty="0">
                <a:latin typeface="Times New Roman"/>
                <a:cs typeface="Times New Roman"/>
              </a:rPr>
              <a:t>k</a:t>
            </a:r>
            <a:r>
              <a:rPr sz="3800" i="1" spc="-415" baseline="18552" dirty="0">
                <a:latin typeface="Times New Roman"/>
                <a:cs typeface="Times New Roman"/>
              </a:rPr>
              <a:t> </a:t>
            </a:r>
            <a:r>
              <a:rPr sz="3800" baseline="18552" dirty="0">
                <a:latin typeface="Times New Roman"/>
                <a:cs typeface="Times New Roman"/>
              </a:rPr>
              <a:t>)</a:t>
            </a:r>
            <a:r>
              <a:rPr sz="3800" spc="-229" baseline="18552" dirty="0">
                <a:latin typeface="Times New Roman"/>
                <a:cs typeface="Times New Roman"/>
              </a:rPr>
              <a:t> </a:t>
            </a:r>
            <a:r>
              <a:rPr sz="3800" spc="-665" baseline="10999" dirty="0">
                <a:latin typeface="Meiryo"/>
                <a:cs typeface="Meiryo"/>
              </a:rPr>
              <a:t>+</a:t>
            </a:r>
            <a:r>
              <a:rPr sz="3800" spc="-395" baseline="10999" dirty="0">
                <a:latin typeface="Meiryo"/>
                <a:cs typeface="Meiryo"/>
              </a:rPr>
              <a:t> </a:t>
            </a:r>
            <a:r>
              <a:rPr sz="3800" i="1" spc="73" baseline="18552" dirty="0">
                <a:latin typeface="Times New Roman"/>
                <a:cs typeface="Times New Roman"/>
              </a:rPr>
              <a:t>k</a:t>
            </a:r>
            <a:r>
              <a:rPr sz="2200" i="1" spc="-8" baseline="7996" dirty="0">
                <a:latin typeface="Times New Roman"/>
                <a:cs typeface="Times New Roman"/>
              </a:rPr>
              <a:t>L</a:t>
            </a:r>
            <a:r>
              <a:rPr sz="2200" i="1" spc="-214" baseline="7996" dirty="0">
                <a:latin typeface="Times New Roman"/>
                <a:cs typeface="Times New Roman"/>
              </a:rPr>
              <a:t> </a:t>
            </a:r>
            <a:r>
              <a:rPr sz="3800" i="1" baseline="18552" dirty="0">
                <a:latin typeface="Times New Roman"/>
                <a:cs typeface="Times New Roman"/>
              </a:rPr>
              <a:t>k</a:t>
            </a:r>
            <a:r>
              <a:rPr sz="2200" i="1" baseline="7996" dirty="0">
                <a:latin typeface="Times New Roman"/>
                <a:cs typeface="Times New Roman"/>
              </a:rPr>
              <a:t>i</a:t>
            </a:r>
            <a:r>
              <a:rPr sz="2200" i="1" spc="-34" baseline="7996" dirty="0">
                <a:latin typeface="Times New Roman"/>
                <a:cs typeface="Times New Roman"/>
              </a:rPr>
              <a:t> </a:t>
            </a:r>
            <a:r>
              <a:rPr sz="5600" spc="280" baseline="2322" dirty="0">
                <a:latin typeface="Meiryo"/>
                <a:cs typeface="Meiryo"/>
              </a:rPr>
              <a:t>∑</a:t>
            </a:r>
            <a:r>
              <a:rPr sz="3800" i="1" spc="9" baseline="18552" dirty="0" smtClean="0">
                <a:latin typeface="Times New Roman"/>
                <a:cs typeface="Times New Roman"/>
              </a:rPr>
              <a:t>e</a:t>
            </a:r>
            <a:r>
              <a:rPr sz="3800" baseline="18552" dirty="0" smtClean="0">
                <a:latin typeface="Times New Roman"/>
                <a:cs typeface="Times New Roman"/>
              </a:rPr>
              <a:t>(</a:t>
            </a:r>
            <a:endParaRPr sz="2500" dirty="0" smtClean="0">
              <a:latin typeface="Times New Roman"/>
              <a:cs typeface="Times New Roman"/>
            </a:endParaRPr>
          </a:p>
          <a:p>
            <a:pPr marR="385870" algn="r">
              <a:lnSpc>
                <a:spcPts val="1067"/>
              </a:lnSpc>
            </a:pPr>
            <a:r>
              <a:rPr sz="2200" i="1" spc="-4" baseline="5997" dirty="0" smtClean="0">
                <a:latin typeface="Times New Roman"/>
                <a:cs typeface="Times New Roman"/>
              </a:rPr>
              <a:t>j</a:t>
            </a:r>
            <a:r>
              <a:rPr sz="2200" i="1" spc="-230" baseline="5997" dirty="0" smtClean="0">
                <a:latin typeface="Times New Roman"/>
                <a:cs typeface="Times New Roman"/>
              </a:rPr>
              <a:t> </a:t>
            </a:r>
            <a:r>
              <a:rPr sz="2200" spc="-325" baseline="3555" dirty="0" smtClean="0">
                <a:latin typeface="Meiryo"/>
                <a:cs typeface="Meiryo"/>
              </a:rPr>
              <a:t>=</a:t>
            </a:r>
            <a:r>
              <a:rPr sz="2200" spc="-7" baseline="5997" dirty="0" smtClean="0">
                <a:latin typeface="Times New Roman"/>
                <a:cs typeface="Times New Roman"/>
              </a:rPr>
              <a:t>0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6320" y="3139328"/>
            <a:ext cx="1097848" cy="41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83"/>
              </a:lnSpc>
              <a:spcBef>
                <a:spcPts val="163"/>
              </a:spcBef>
            </a:pPr>
            <a:r>
              <a:rPr sz="3900" spc="-2631" baseline="4627" dirty="0" smtClean="0">
                <a:latin typeface="Meiryo"/>
                <a:cs typeface="Meiryo"/>
              </a:rPr>
              <a:t>⎧</a:t>
            </a:r>
            <a:r>
              <a:rPr lang="en-US" sz="3900" spc="12" baseline="7804" dirty="0" smtClean="0">
                <a:latin typeface="Times New Roman"/>
                <a:cs typeface="Times New Roman"/>
              </a:rPr>
              <a:t>  1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19537" y="3144669"/>
            <a:ext cx="406159" cy="86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81"/>
              </a:lnSpc>
              <a:spcBef>
                <a:spcPts val="138"/>
              </a:spcBef>
            </a:pPr>
            <a:r>
              <a:rPr sz="2600" i="1" dirty="0">
                <a:latin typeface="Times New Roman"/>
                <a:cs typeface="Times New Roman"/>
              </a:rPr>
              <a:t>e</a:t>
            </a:r>
            <a:r>
              <a:rPr sz="2600" i="1" spc="-183" dirty="0">
                <a:latin typeface="Times New Roman"/>
                <a:cs typeface="Times New Roman"/>
              </a:rPr>
              <a:t> </a:t>
            </a:r>
            <a:r>
              <a:rPr sz="2600" spc="8" dirty="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  <a:p>
            <a:pPr marL="12729" marR="33">
              <a:lnSpc>
                <a:spcPct val="95825"/>
              </a:lnSpc>
              <a:spcBef>
                <a:spcPts val="815"/>
              </a:spcBef>
            </a:pPr>
            <a:r>
              <a:rPr sz="2600" i="1" dirty="0">
                <a:latin typeface="Times New Roman"/>
                <a:cs typeface="Times New Roman"/>
              </a:rPr>
              <a:t>e</a:t>
            </a:r>
            <a:r>
              <a:rPr sz="2600" i="1" spc="-183" dirty="0">
                <a:latin typeface="Times New Roman"/>
                <a:cs typeface="Times New Roman"/>
              </a:rPr>
              <a:t> </a:t>
            </a:r>
            <a:r>
              <a:rPr sz="2600" spc="8" dirty="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4241" y="3144669"/>
            <a:ext cx="348894" cy="86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81"/>
              </a:lnSpc>
              <a:spcBef>
                <a:spcPts val="138"/>
              </a:spcBef>
            </a:pPr>
            <a:r>
              <a:rPr sz="2600" i="1" dirty="0">
                <a:latin typeface="Times New Roman"/>
                <a:cs typeface="Times New Roman"/>
              </a:rPr>
              <a:t>j</a:t>
            </a:r>
            <a:r>
              <a:rPr sz="2600" i="1" spc="-202" dirty="0">
                <a:latin typeface="Times New Roman"/>
                <a:cs typeface="Times New Roman"/>
              </a:rPr>
              <a:t> </a:t>
            </a:r>
            <a:r>
              <a:rPr sz="2600" spc="8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29" marR="66">
              <a:lnSpc>
                <a:spcPct val="95825"/>
              </a:lnSpc>
              <a:spcBef>
                <a:spcPts val="815"/>
              </a:spcBef>
            </a:pPr>
            <a:r>
              <a:rPr sz="2600" i="1" dirty="0">
                <a:latin typeface="Times New Roman"/>
                <a:cs typeface="Times New Roman"/>
              </a:rPr>
              <a:t>j</a:t>
            </a:r>
            <a:r>
              <a:rPr sz="2600" i="1" spc="-202" dirty="0">
                <a:latin typeface="Times New Roman"/>
                <a:cs typeface="Times New Roman"/>
              </a:rPr>
              <a:t> </a:t>
            </a:r>
            <a:r>
              <a:rPr sz="2600" spc="8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0003" y="3139328"/>
            <a:ext cx="677654" cy="866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9">
              <a:lnSpc>
                <a:spcPts val="3408"/>
              </a:lnSpc>
              <a:spcBef>
                <a:spcPts val="170"/>
              </a:spcBef>
              <a:tabLst>
                <a:tab pos="394606" algn="l"/>
              </a:tabLst>
            </a:pPr>
            <a:r>
              <a:rPr sz="3900" spc="-670" baseline="5949" dirty="0">
                <a:latin typeface="Meiryo"/>
                <a:cs typeface="Meiryo"/>
              </a:rPr>
              <a:t>≤</a:t>
            </a:r>
            <a:r>
              <a:rPr sz="3900" baseline="5949" dirty="0">
                <a:latin typeface="Meiryo"/>
                <a:cs typeface="Meiryo"/>
              </a:rPr>
              <a:t>	</a:t>
            </a:r>
            <a:r>
              <a:rPr sz="3900" i="1" spc="15" baseline="10034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12729">
              <a:lnSpc>
                <a:spcPts val="3418"/>
              </a:lnSpc>
              <a:tabLst>
                <a:tab pos="394606" algn="l"/>
              </a:tabLst>
            </a:pPr>
            <a:r>
              <a:rPr sz="2600" spc="-670" dirty="0">
                <a:latin typeface="Meiryo"/>
                <a:cs typeface="Meiryo"/>
              </a:rPr>
              <a:t>≥</a:t>
            </a:r>
            <a:r>
              <a:rPr sz="2600" dirty="0">
                <a:latin typeface="Meiryo"/>
                <a:cs typeface="Meiryo"/>
              </a:rPr>
              <a:t>	</a:t>
            </a:r>
            <a:r>
              <a:rPr sz="3900" i="1" spc="15" baseline="-1114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7317" y="3344445"/>
            <a:ext cx="163974" cy="218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49"/>
              </a:lnSpc>
              <a:spcBef>
                <a:spcPts val="82"/>
              </a:spcBef>
            </a:pPr>
            <a:r>
              <a:rPr sz="1500" spc="7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6896" y="3389816"/>
            <a:ext cx="2220643" cy="46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628"/>
              </a:lnSpc>
              <a:spcBef>
                <a:spcPts val="181"/>
              </a:spcBef>
            </a:pPr>
            <a:r>
              <a:rPr sz="4200" b="1" i="1" spc="4" baseline="8282" dirty="0">
                <a:latin typeface="Times New Roman"/>
                <a:cs typeface="Times New Roman"/>
              </a:rPr>
              <a:t>k</a:t>
            </a:r>
            <a:r>
              <a:rPr sz="2900" b="1" i="1" spc="-4" baseline="-9154" dirty="0">
                <a:latin typeface="Times New Roman"/>
                <a:cs typeface="Times New Roman"/>
              </a:rPr>
              <a:t>L</a:t>
            </a:r>
            <a:r>
              <a:rPr sz="4200" b="1" spc="-4" baseline="8282" dirty="0">
                <a:latin typeface="Times New Roman"/>
                <a:cs typeface="Times New Roman"/>
              </a:rPr>
              <a:t>—</a:t>
            </a:r>
            <a:r>
              <a:rPr sz="4200" spc="9" baseline="6457" dirty="0">
                <a:latin typeface=""/>
                <a:cs typeface=""/>
              </a:rPr>
              <a:t>逻辑系数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9871" y="3390444"/>
            <a:ext cx="271816" cy="359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37"/>
              </a:lnSpc>
              <a:spcBef>
                <a:spcPts val="141"/>
              </a:spcBef>
            </a:pPr>
            <a:r>
              <a:rPr sz="2600" spc="-670" dirty="0">
                <a:latin typeface="Meiryo"/>
                <a:cs typeface="Meiryo"/>
              </a:rPr>
              <a:t>=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0651" y="3395785"/>
            <a:ext cx="237009" cy="359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81"/>
              </a:lnSpc>
              <a:spcBef>
                <a:spcPts val="138"/>
              </a:spcBef>
            </a:pPr>
            <a:r>
              <a:rPr sz="2600" i="1" spc="11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9699" y="3447622"/>
            <a:ext cx="261173" cy="668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7426">
              <a:lnSpc>
                <a:spcPts val="2771"/>
              </a:lnSpc>
              <a:spcBef>
                <a:spcPts val="138"/>
              </a:spcBef>
            </a:pPr>
            <a:r>
              <a:rPr sz="2600" spc="-1328" dirty="0">
                <a:latin typeface="Meiryo"/>
                <a:cs typeface="Meiryo"/>
              </a:rPr>
              <a:t>⎨</a:t>
            </a:r>
            <a:endParaRPr sz="2600" dirty="0">
              <a:latin typeface="Meiryo"/>
              <a:cs typeface="Meiryo"/>
            </a:endParaRPr>
          </a:p>
          <a:p>
            <a:pPr marL="12729">
              <a:lnSpc>
                <a:spcPts val="2491"/>
              </a:lnSpc>
            </a:pPr>
            <a:r>
              <a:rPr sz="3900" spc="-2631" baseline="5949" dirty="0">
                <a:latin typeface="Meiryo"/>
                <a:cs typeface="Meiryo"/>
              </a:rPr>
              <a:t>⎪</a:t>
            </a:r>
            <a:r>
              <a:rPr sz="2600" spc="-1328" dirty="0">
                <a:latin typeface="Meiryo"/>
                <a:cs typeface="Meiryo"/>
              </a:rPr>
              <a:t>⎩</a:t>
            </a:r>
            <a:endParaRPr sz="2600" dirty="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69795" y="3594845"/>
            <a:ext cx="174810" cy="218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49"/>
              </a:lnSpc>
              <a:spcBef>
                <a:spcPts val="82"/>
              </a:spcBef>
            </a:pPr>
            <a:r>
              <a:rPr sz="1500" i="1" spc="8" dirty="0">
                <a:latin typeface="Times New Roman"/>
                <a:cs typeface="Times New Roman"/>
              </a:rPr>
              <a:t>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8925" y="3646231"/>
            <a:ext cx="255751" cy="359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81"/>
              </a:lnSpc>
              <a:spcBef>
                <a:spcPts val="138"/>
              </a:spcBef>
            </a:pPr>
            <a:r>
              <a:rPr sz="2600" spc="12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7317" y="3846085"/>
            <a:ext cx="163974" cy="218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49"/>
              </a:lnSpc>
              <a:spcBef>
                <a:spcPts val="82"/>
              </a:spcBef>
            </a:pPr>
            <a:r>
              <a:rPr sz="1500" spc="7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9938" y="4341029"/>
            <a:ext cx="7992505" cy="2013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9" marR="56145">
              <a:lnSpc>
                <a:spcPts val="3628"/>
              </a:lnSpc>
              <a:spcBef>
                <a:spcPts val="181"/>
              </a:spcBef>
            </a:pPr>
            <a:r>
              <a:rPr sz="4200" b="1" i="1" spc="-4" baseline="8282" dirty="0">
                <a:latin typeface="Times New Roman"/>
                <a:cs typeface="Times New Roman"/>
              </a:rPr>
              <a:t>E</a:t>
            </a:r>
            <a:r>
              <a:rPr sz="2900" b="1" i="1" spc="-4" baseline="-9154" dirty="0">
                <a:latin typeface="Times New Roman"/>
                <a:cs typeface="Times New Roman"/>
              </a:rPr>
              <a:t>0</a:t>
            </a:r>
            <a:r>
              <a:rPr sz="4200" b="1" spc="-4" baseline="8282" dirty="0">
                <a:latin typeface="Times New Roman"/>
                <a:cs typeface="Times New Roman"/>
              </a:rPr>
              <a:t>—</a:t>
            </a:r>
            <a:r>
              <a:rPr sz="4200" spc="9" baseline="6457" dirty="0">
                <a:latin typeface=""/>
                <a:cs typeface=""/>
              </a:rPr>
              <a:t>预先设置的阈值</a:t>
            </a:r>
            <a:endParaRPr sz="2800" dirty="0">
              <a:latin typeface="楷体"/>
              <a:cs typeface="楷体"/>
            </a:endParaRPr>
          </a:p>
          <a:p>
            <a:pPr marL="12768" marR="56145">
              <a:lnSpc>
                <a:spcPts val="4210"/>
              </a:lnSpc>
              <a:spcBef>
                <a:spcPts val="28"/>
              </a:spcBef>
            </a:pPr>
            <a:r>
              <a:rPr sz="4200" spc="9" baseline="4036" dirty="0" smtClean="0">
                <a:latin typeface=""/>
                <a:cs typeface=""/>
              </a:rPr>
              <a:t>当偏差绝对值大于</a:t>
            </a:r>
            <a:r>
              <a:rPr sz="4200" b="1" i="1" spc="-4" baseline="5176" dirty="0">
                <a:latin typeface="Times New Roman"/>
                <a:cs typeface="Times New Roman"/>
              </a:rPr>
              <a:t>E</a:t>
            </a:r>
            <a:r>
              <a:rPr sz="2900" b="1" i="1" spc="-4" baseline="-13731" dirty="0">
                <a:latin typeface="Times New Roman"/>
                <a:cs typeface="Times New Roman"/>
              </a:rPr>
              <a:t>0</a:t>
            </a:r>
            <a:r>
              <a:rPr sz="4200" spc="9" baseline="4036" dirty="0">
                <a:latin typeface=""/>
                <a:cs typeface=""/>
              </a:rPr>
              <a:t>时，积分不起作用</a:t>
            </a: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653"/>
              </a:lnSpc>
            </a:pPr>
            <a:r>
              <a:rPr sz="4200" spc="9" baseline="-2421" dirty="0" err="1" smtClean="0">
                <a:latin typeface=""/>
                <a:cs typeface=""/>
              </a:rPr>
              <a:t>当偏差较小时</a:t>
            </a:r>
            <a:r>
              <a:rPr sz="4200" spc="9" baseline="-2421" dirty="0" err="1">
                <a:latin typeface=""/>
                <a:cs typeface=""/>
              </a:rPr>
              <a:t>，才引入积分作用，使调节性能得</a:t>
            </a:r>
            <a:endParaRPr sz="2800" dirty="0">
              <a:latin typeface="楷体"/>
              <a:cs typeface="楷体"/>
            </a:endParaRPr>
          </a:p>
          <a:p>
            <a:pPr marL="12729" marR="56145">
              <a:lnSpc>
                <a:spcPct val="122899"/>
              </a:lnSpc>
            </a:pPr>
            <a:r>
              <a:rPr sz="2800" spc="9" dirty="0">
                <a:latin typeface=""/>
                <a:cs typeface=""/>
              </a:rPr>
              <a:t>到改善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29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连接符 29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47864" y="60852"/>
            <a:ext cx="2464929" cy="559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algn="ctr">
              <a:lnSpc>
                <a:spcPts val="4405"/>
              </a:lnSpc>
              <a:spcBef>
                <a:spcPts val="220"/>
              </a:spcBef>
            </a:pPr>
            <a:r>
              <a:rPr lang="en-US" sz="4200" b="1" dirty="0" smtClean="0">
                <a:solidFill>
                  <a:srgbClr val="23379D"/>
                </a:solidFill>
                <a:latin typeface="Arial"/>
                <a:cs typeface="Arial"/>
              </a:rPr>
              <a:t>Outline</a:t>
            </a:r>
            <a:endParaRPr sz="4200" b="1" dirty="0">
              <a:solidFill>
                <a:srgbClr val="23379D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7955" y="2204864"/>
            <a:ext cx="5430389" cy="2546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77381">
              <a:lnSpc>
                <a:spcPts val="3308"/>
              </a:lnSpc>
              <a:spcBef>
                <a:spcPts val="165"/>
              </a:spcBef>
            </a:pPr>
            <a:r>
              <a:rPr lang="zh-CN" altLang="en-US" sz="4800" spc="9" baseline="-2825" dirty="0" smtClean="0">
                <a:latin typeface="黑体" pitchFamily="49" charset="-122"/>
                <a:ea typeface="黑体" pitchFamily="49" charset="-122"/>
                <a:cs typeface=""/>
              </a:rPr>
              <a:t>一</a:t>
            </a:r>
            <a:r>
              <a:rPr lang="en-US" sz="4800" spc="9" baseline="-2825" dirty="0" smtClean="0">
                <a:latin typeface="黑体" pitchFamily="49" charset="-122"/>
                <a:ea typeface="黑体" pitchFamily="49" charset="-122"/>
                <a:cs typeface=""/>
              </a:rPr>
              <a:t>. </a:t>
            </a:r>
            <a:r>
              <a:rPr sz="4800" spc="9" baseline="-2825" dirty="0" err="1" smtClean="0">
                <a:latin typeface="黑体" pitchFamily="49" charset="-122"/>
                <a:ea typeface="黑体" pitchFamily="49" charset="-122"/>
                <a:cs typeface=""/>
              </a:rPr>
              <a:t>控制器的模拟化设计</a:t>
            </a:r>
            <a:endParaRPr sz="3200" dirty="0" smtClean="0">
              <a:latin typeface="黑体" pitchFamily="49" charset="-122"/>
              <a:ea typeface="黑体" pitchFamily="49" charset="-122"/>
              <a:cs typeface="楷体"/>
            </a:endParaRPr>
          </a:p>
          <a:p>
            <a:pPr marL="12810" indent="-40">
              <a:lnSpc>
                <a:spcPts val="4730"/>
              </a:lnSpc>
              <a:spcBef>
                <a:spcPts val="865"/>
              </a:spcBef>
            </a:pPr>
            <a:r>
              <a:rPr lang="zh-CN" altLang="en-US" sz="3200" spc="9" dirty="0">
                <a:latin typeface="黑体" pitchFamily="49" charset="-122"/>
                <a:ea typeface="黑体" pitchFamily="49" charset="-122"/>
                <a:cs typeface=""/>
              </a:rPr>
              <a:t>二</a:t>
            </a:r>
            <a:r>
              <a:rPr lang="en-US" altLang="zh-CN" sz="3200" spc="9" dirty="0" smtClean="0">
                <a:latin typeface="黑体" pitchFamily="49" charset="-122"/>
                <a:ea typeface="黑体" pitchFamily="49" charset="-122"/>
                <a:cs typeface=""/>
              </a:rPr>
              <a:t>. </a:t>
            </a:r>
            <a:r>
              <a:rPr sz="3200" spc="9" dirty="0" err="1" smtClean="0">
                <a:latin typeface="黑体" pitchFamily="49" charset="-122"/>
                <a:ea typeface="黑体" pitchFamily="49" charset="-122"/>
                <a:cs typeface=""/>
              </a:rPr>
              <a:t>控制</a:t>
            </a:r>
            <a:r>
              <a:rPr lang="zh-CN" altLang="en-US" sz="3200" spc="9" dirty="0" smtClean="0">
                <a:latin typeface="黑体" pitchFamily="49" charset="-122"/>
                <a:ea typeface="黑体" pitchFamily="49" charset="-122"/>
                <a:cs typeface=""/>
              </a:rPr>
              <a:t>器</a:t>
            </a:r>
            <a:r>
              <a:rPr sz="3200" spc="9" dirty="0" err="1" smtClean="0">
                <a:latin typeface="黑体" pitchFamily="49" charset="-122"/>
                <a:ea typeface="黑体" pitchFamily="49" charset="-122"/>
                <a:cs typeface=""/>
              </a:rPr>
              <a:t>的离散化设计</a:t>
            </a:r>
            <a:r>
              <a:rPr sz="3200" spc="9" dirty="0" smtClean="0">
                <a:latin typeface="黑体" pitchFamily="49" charset="-122"/>
                <a:ea typeface="黑体" pitchFamily="49" charset="-122"/>
                <a:cs typeface=""/>
              </a:rPr>
              <a:t> </a:t>
            </a:r>
            <a:endParaRPr sz="3200" dirty="0" smtClean="0">
              <a:latin typeface="黑体" pitchFamily="49" charset="-122"/>
              <a:ea typeface="黑体" pitchFamily="49" charset="-122"/>
              <a:cs typeface="楷体"/>
            </a:endParaRPr>
          </a:p>
          <a:p>
            <a:pPr marL="12892" marR="817131">
              <a:lnSpc>
                <a:spcPts val="4730"/>
              </a:lnSpc>
              <a:spcBef>
                <a:spcPts val="1030"/>
              </a:spcBef>
            </a:pPr>
            <a:r>
              <a:rPr lang="zh-CN" altLang="en-US" sz="3200" spc="9" dirty="0">
                <a:latin typeface="黑体" pitchFamily="49" charset="-122"/>
                <a:ea typeface="黑体" pitchFamily="49" charset="-122"/>
                <a:cs typeface=""/>
              </a:rPr>
              <a:t>三</a:t>
            </a:r>
            <a:r>
              <a:rPr lang="en-US" sz="3200" spc="9" dirty="0" smtClean="0">
                <a:latin typeface="黑体" pitchFamily="49" charset="-122"/>
                <a:ea typeface="黑体" pitchFamily="49" charset="-122"/>
                <a:cs typeface=""/>
              </a:rPr>
              <a:t>. </a:t>
            </a:r>
            <a:r>
              <a:rPr sz="3200" spc="9" dirty="0" err="1" smtClean="0">
                <a:latin typeface="黑体" pitchFamily="49" charset="-122"/>
                <a:ea typeface="黑体" pitchFamily="49" charset="-122"/>
                <a:cs typeface=""/>
              </a:rPr>
              <a:t>数字控制器的实现</a:t>
            </a:r>
            <a:endParaRPr lang="en-US" sz="3200" spc="9" dirty="0" smtClean="0">
              <a:latin typeface="黑体" pitchFamily="49" charset="-122"/>
              <a:ea typeface="黑体" pitchFamily="49" charset="-122"/>
              <a:cs typeface=""/>
            </a:endParaRPr>
          </a:p>
          <a:p>
            <a:pPr marL="12892" marR="817131">
              <a:lnSpc>
                <a:spcPts val="4730"/>
              </a:lnSpc>
              <a:spcBef>
                <a:spcPts val="1030"/>
              </a:spcBef>
            </a:pPr>
            <a:r>
              <a:rPr lang="zh-CN" altLang="en-US" sz="3200" spc="9" dirty="0">
                <a:latin typeface="黑体" pitchFamily="49" charset="-122"/>
                <a:ea typeface="黑体" pitchFamily="49" charset="-122"/>
                <a:cs typeface="楷体"/>
              </a:rPr>
              <a:t>四</a:t>
            </a:r>
            <a:r>
              <a:rPr lang="en-US" sz="3200" spc="9" dirty="0" smtClean="0">
                <a:latin typeface="黑体" pitchFamily="49" charset="-122"/>
                <a:ea typeface="黑体" pitchFamily="49" charset="-122"/>
                <a:cs typeface="楷体"/>
              </a:rPr>
              <a:t>. </a:t>
            </a:r>
            <a:r>
              <a:rPr lang="zh-CN" altLang="en-US" sz="3200" spc="9" dirty="0" smtClean="0">
                <a:latin typeface="黑体" pitchFamily="49" charset="-122"/>
                <a:ea typeface="黑体" pitchFamily="49" charset="-122"/>
                <a:cs typeface="楷体"/>
              </a:rPr>
              <a:t>数字滤波器</a:t>
            </a:r>
            <a:endParaRPr sz="3200" dirty="0">
              <a:latin typeface="黑体" pitchFamily="49" charset="-122"/>
              <a:ea typeface="黑体" pitchFamily="49" charset="-122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11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00613" y="3357365"/>
            <a:ext cx="7869698" cy="755016"/>
          </a:xfrm>
          <a:custGeom>
            <a:avLst/>
            <a:gdLst/>
            <a:ahLst/>
            <a:cxnLst/>
            <a:rect l="l" t="t" r="r" b="b"/>
            <a:pathLst>
              <a:path w="7847838" h="753618">
                <a:moveTo>
                  <a:pt x="0" y="0"/>
                </a:moveTo>
                <a:lnTo>
                  <a:pt x="0" y="753618"/>
                </a:lnTo>
                <a:lnTo>
                  <a:pt x="7847838" y="753618"/>
                </a:lnTo>
                <a:lnTo>
                  <a:pt x="7847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13" y="4113145"/>
            <a:ext cx="7869698" cy="754253"/>
          </a:xfrm>
          <a:custGeom>
            <a:avLst/>
            <a:gdLst/>
            <a:ahLst/>
            <a:cxnLst/>
            <a:rect l="l" t="t" r="r" b="b"/>
            <a:pathLst>
              <a:path w="7847838" h="752856">
                <a:moveTo>
                  <a:pt x="0" y="0"/>
                </a:moveTo>
                <a:lnTo>
                  <a:pt x="0" y="752856"/>
                </a:lnTo>
                <a:lnTo>
                  <a:pt x="7847838" y="752855"/>
                </a:lnTo>
                <a:lnTo>
                  <a:pt x="7847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226" y="3356984"/>
            <a:ext cx="7870461" cy="1510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2741" y="723282"/>
            <a:ext cx="4559579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spc="4" dirty="0">
                <a:latin typeface="Times New Roman"/>
                <a:cs typeface="Times New Roman"/>
              </a:rPr>
              <a:t>2.</a:t>
            </a:r>
            <a:r>
              <a:rPr sz="2800" spc="9" dirty="0">
                <a:latin typeface=""/>
                <a:cs typeface=""/>
              </a:rPr>
              <a:t>带死区的数字</a:t>
            </a:r>
            <a:r>
              <a:rPr sz="2800" b="1" spc="-4" dirty="0">
                <a:latin typeface="Times New Roman"/>
                <a:cs typeface="Times New Roman"/>
              </a:rPr>
              <a:t>PI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控制算法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381" y="1409520"/>
            <a:ext cx="7988708" cy="125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4" marR="66117">
              <a:lnSpc>
                <a:spcPts val="3122"/>
              </a:lnSpc>
              <a:spcBef>
                <a:spcPts val="155"/>
              </a:spcBef>
            </a:pPr>
            <a:r>
              <a:rPr sz="2800" spc="9" dirty="0" err="1">
                <a:latin typeface=""/>
                <a:cs typeface=""/>
              </a:rPr>
              <a:t>带死区的</a:t>
            </a:r>
            <a:r>
              <a:rPr sz="2800" b="1" dirty="0" err="1">
                <a:latin typeface="Times New Roman"/>
                <a:cs typeface="Times New Roman"/>
              </a:rPr>
              <a:t>PID</a:t>
            </a:r>
            <a:r>
              <a:rPr sz="2800" spc="9" dirty="0" err="1">
                <a:latin typeface=""/>
                <a:cs typeface=""/>
              </a:rPr>
              <a:t>，</a:t>
            </a:r>
            <a:r>
              <a:rPr sz="2800" spc="9" dirty="0" err="1" smtClean="0">
                <a:latin typeface=""/>
                <a:cs typeface=""/>
              </a:rPr>
              <a:t>是在</a:t>
            </a:r>
            <a:r>
              <a:rPr lang="zh-CN" altLang="en-US" sz="2800" spc="9" dirty="0" smtClean="0">
                <a:latin typeface=""/>
                <a:cs typeface=""/>
              </a:rPr>
              <a:t>控制</a:t>
            </a:r>
            <a:r>
              <a:rPr sz="2800" spc="9" dirty="0" err="1" smtClean="0">
                <a:latin typeface=""/>
                <a:cs typeface=""/>
              </a:rPr>
              <a:t>中人为地设置一个不灵</a:t>
            </a:r>
            <a:endParaRPr sz="2800" dirty="0">
              <a:latin typeface="楷体"/>
              <a:cs typeface="楷体"/>
            </a:endParaRPr>
          </a:p>
          <a:p>
            <a:pPr marL="12729" indent="174">
              <a:lnSpc>
                <a:spcPts val="3793"/>
              </a:lnSpc>
            </a:pPr>
            <a:r>
              <a:rPr sz="2800" spc="9" dirty="0">
                <a:latin typeface=""/>
                <a:cs typeface=""/>
              </a:rPr>
              <a:t>敏区（也称死区）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900" b="1" spc="-4" baseline="-21359" dirty="0">
                <a:latin typeface="Times New Roman"/>
                <a:cs typeface="Times New Roman"/>
              </a:rPr>
              <a:t>0</a:t>
            </a:r>
            <a:r>
              <a:rPr sz="2800" spc="9" dirty="0">
                <a:latin typeface=""/>
                <a:cs typeface=""/>
              </a:rPr>
              <a:t>，当偏差的绝对值小于</a:t>
            </a:r>
            <a:r>
              <a:rPr sz="2800" b="1" i="1" spc="-9" dirty="0">
                <a:latin typeface="Times New Roman"/>
                <a:cs typeface="Times New Roman"/>
              </a:rPr>
              <a:t>e</a:t>
            </a:r>
            <a:r>
              <a:rPr sz="2900" b="1" baseline="-21359" dirty="0">
                <a:latin typeface="Times New Roman"/>
                <a:cs typeface="Times New Roman"/>
              </a:rPr>
              <a:t>0</a:t>
            </a:r>
            <a:r>
              <a:rPr sz="2900" b="1" spc="226" baseline="-2135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"/>
                <a:cs typeface=""/>
              </a:rPr>
              <a:t>时， </a:t>
            </a: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589"/>
              </a:lnSpc>
            </a:pPr>
            <a:r>
              <a:rPr sz="2800" spc="9" dirty="0">
                <a:latin typeface=""/>
                <a:cs typeface=""/>
              </a:rPr>
              <a:t>其控制输出维持上次的输出；当偏差的绝对值不小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381" y="2693429"/>
            <a:ext cx="741807" cy="468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628"/>
              </a:lnSpc>
              <a:spcBef>
                <a:spcPts val="181"/>
              </a:spcBef>
            </a:pPr>
            <a:r>
              <a:rPr sz="4200" spc="9" baseline="6457" dirty="0">
                <a:latin typeface=""/>
                <a:cs typeface=""/>
              </a:rPr>
              <a:t>于</a:t>
            </a:r>
            <a:r>
              <a:rPr sz="4200" b="1" i="1" spc="-4" baseline="8282" dirty="0">
                <a:latin typeface="Times New Roman"/>
                <a:cs typeface="Times New Roman"/>
              </a:rPr>
              <a:t>e</a:t>
            </a:r>
            <a:r>
              <a:rPr sz="2900" b="1" baseline="-9154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3473" y="2693583"/>
            <a:ext cx="3318686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时，则进行正常的</a:t>
            </a:r>
            <a:r>
              <a:rPr sz="2800" b="1" dirty="0">
                <a:latin typeface="Times New Roman"/>
                <a:cs typeface="Times New Roman"/>
              </a:rPr>
              <a:t>PI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6888" y="2693583"/>
            <a:ext cx="1785714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控制输出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7439" y="2713083"/>
            <a:ext cx="180944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67"/>
              </a:lnSpc>
              <a:spcBef>
                <a:spcPts val="148"/>
              </a:spcBef>
            </a:pP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459" y="5261705"/>
            <a:ext cx="7908918" cy="125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6">
              <a:lnSpc>
                <a:spcPts val="3548"/>
              </a:lnSpc>
              <a:spcBef>
                <a:spcPts val="177"/>
              </a:spcBef>
            </a:pPr>
            <a:r>
              <a:rPr sz="4200" spc="9" baseline="5650" dirty="0">
                <a:latin typeface=""/>
                <a:cs typeface=""/>
              </a:rPr>
              <a:t>若</a:t>
            </a:r>
            <a:r>
              <a:rPr sz="4200" b="1" i="1" spc="-4" baseline="7246" dirty="0">
                <a:latin typeface="Times New Roman"/>
                <a:cs typeface="Times New Roman"/>
              </a:rPr>
              <a:t>e</a:t>
            </a:r>
            <a:r>
              <a:rPr sz="2900" b="1" spc="-4" baseline="-12205" dirty="0">
                <a:latin typeface="Times New Roman"/>
                <a:cs typeface="Times New Roman"/>
              </a:rPr>
              <a:t>0</a:t>
            </a:r>
            <a:r>
              <a:rPr sz="4200" spc="9" baseline="5650" dirty="0">
                <a:latin typeface=""/>
                <a:cs typeface=""/>
              </a:rPr>
              <a:t>值太小，使控制动作过于频繁，达不到稳定被</a:t>
            </a:r>
            <a:endParaRPr sz="2800">
              <a:latin typeface="楷体"/>
              <a:cs typeface="楷体"/>
            </a:endParaRPr>
          </a:p>
          <a:p>
            <a:pPr marL="12729" marR="191">
              <a:lnSpc>
                <a:spcPts val="3448"/>
              </a:lnSpc>
            </a:pPr>
            <a:r>
              <a:rPr sz="4200" spc="9" baseline="6457" dirty="0">
                <a:latin typeface=""/>
                <a:cs typeface=""/>
              </a:rPr>
              <a:t>控对象的目的；若</a:t>
            </a:r>
            <a:r>
              <a:rPr sz="4200" b="1" i="1" baseline="8282" dirty="0">
                <a:latin typeface="Times New Roman"/>
                <a:cs typeface="Times New Roman"/>
              </a:rPr>
              <a:t>e</a:t>
            </a:r>
            <a:r>
              <a:rPr sz="2900" b="1" spc="-4" baseline="-9154" dirty="0">
                <a:latin typeface="Times New Roman"/>
                <a:cs typeface="Times New Roman"/>
              </a:rPr>
              <a:t>0</a:t>
            </a:r>
            <a:r>
              <a:rPr sz="4200" spc="9" baseline="6457" dirty="0">
                <a:latin typeface=""/>
                <a:cs typeface=""/>
              </a:rPr>
              <a:t>值太大，则系统将产生很大的</a:t>
            </a:r>
            <a:endParaRPr sz="2800">
              <a:latin typeface="楷体"/>
              <a:cs typeface="楷体"/>
            </a:endParaRPr>
          </a:p>
          <a:p>
            <a:pPr marL="12771" marR="66475">
              <a:lnSpc>
                <a:spcPts val="2821"/>
              </a:lnSpc>
            </a:pPr>
            <a:r>
              <a:rPr sz="4200" spc="9" baseline="-2421" dirty="0">
                <a:latin typeface=""/>
                <a:cs typeface=""/>
              </a:rPr>
              <a:t>滞后</a:t>
            </a:r>
            <a:endParaRPr sz="2800">
              <a:latin typeface="楷体"/>
              <a:cs typeface="楷体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3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737" y="651274"/>
            <a:ext cx="4918923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spc="4" dirty="0">
                <a:latin typeface="Times New Roman"/>
                <a:cs typeface="Times New Roman"/>
              </a:rPr>
              <a:t>3.</a:t>
            </a:r>
            <a:r>
              <a:rPr sz="2800" spc="9" dirty="0">
                <a:latin typeface=""/>
                <a:cs typeface=""/>
              </a:rPr>
              <a:t>不完全微分数字</a:t>
            </a:r>
            <a:r>
              <a:rPr sz="2800" b="1" dirty="0">
                <a:latin typeface="Times New Roman"/>
                <a:cs typeface="Times New Roman"/>
              </a:rPr>
              <a:t>PID</a:t>
            </a:r>
            <a:r>
              <a:rPr sz="2800" spc="9" dirty="0">
                <a:latin typeface=""/>
                <a:cs typeface=""/>
              </a:rPr>
              <a:t>控制算法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424" y="1124744"/>
            <a:ext cx="8107340" cy="1006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45825">
              <a:lnSpc>
                <a:spcPts val="2686"/>
              </a:lnSpc>
              <a:spcBef>
                <a:spcPts val="134"/>
              </a:spcBef>
            </a:pPr>
            <a:r>
              <a:rPr sz="2400" spc="9" dirty="0" err="1">
                <a:latin typeface=""/>
                <a:cs typeface=""/>
              </a:rPr>
              <a:t>微分控制：反映的是误差信号的变化率，是一种</a:t>
            </a:r>
            <a:r>
              <a:rPr sz="2400" spc="4" dirty="0" err="1">
                <a:latin typeface=""/>
                <a:cs typeface=""/>
              </a:rPr>
              <a:t>有</a:t>
            </a:r>
            <a:r>
              <a:rPr sz="2400" b="1" spc="4" dirty="0" err="1">
                <a:latin typeface="Times New Roman"/>
                <a:cs typeface="Times New Roman"/>
              </a:rPr>
              <a:t>“</a:t>
            </a:r>
            <a:r>
              <a:rPr sz="2400" spc="9" dirty="0" err="1">
                <a:latin typeface=""/>
                <a:cs typeface=""/>
              </a:rPr>
              <a:t>预</a:t>
            </a:r>
            <a:r>
              <a:rPr sz="2400" spc="4" dirty="0" err="1">
                <a:latin typeface=""/>
                <a:cs typeface=""/>
              </a:rPr>
              <a:t>见</a:t>
            </a:r>
            <a:r>
              <a:rPr sz="2400" b="1" spc="4" dirty="0" err="1">
                <a:latin typeface="Times New Roman"/>
                <a:cs typeface="Times New Roman"/>
              </a:rPr>
              <a:t>”</a:t>
            </a:r>
            <a:r>
              <a:rPr sz="2400" dirty="0" err="1" smtClean="0">
                <a:latin typeface=""/>
                <a:cs typeface=""/>
              </a:rPr>
              <a:t>的</a:t>
            </a:r>
            <a:r>
              <a:rPr sz="3600" spc="9" baseline="-2825" dirty="0" err="1" smtClean="0">
                <a:latin typeface=""/>
                <a:cs typeface=""/>
              </a:rPr>
              <a:t>控制</a:t>
            </a:r>
            <a:r>
              <a:rPr sz="3600" spc="9" baseline="-2825" dirty="0" err="1">
                <a:latin typeface=""/>
                <a:cs typeface=""/>
              </a:rPr>
              <a:t>，</a:t>
            </a:r>
            <a:r>
              <a:rPr sz="3600" spc="9" baseline="-2825" dirty="0" err="1" smtClean="0">
                <a:latin typeface=""/>
                <a:cs typeface=""/>
              </a:rPr>
              <a:t>因而它与比例或比例积分组合起来控制能改善系统</a:t>
            </a:r>
            <a:r>
              <a:rPr sz="3600" spc="9" baseline="-3767" dirty="0" err="1" smtClean="0">
                <a:latin typeface=""/>
                <a:cs typeface=""/>
              </a:rPr>
              <a:t>的动态特性</a:t>
            </a:r>
            <a:r>
              <a:rPr sz="3600" spc="9" baseline="-3767" dirty="0">
                <a:latin typeface=""/>
                <a:cs typeface=""/>
              </a:rPr>
              <a:t>。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821" y="2276872"/>
            <a:ext cx="8406547" cy="4171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8321" algn="just">
              <a:lnSpc>
                <a:spcPts val="2506"/>
              </a:lnSpc>
              <a:spcBef>
                <a:spcPts val="125"/>
              </a:spcBef>
            </a:pPr>
            <a:r>
              <a:rPr lang="en-US" sz="3200" spc="9" baseline="-2825" dirty="0" smtClean="0">
                <a:latin typeface=""/>
                <a:cs typeface=""/>
              </a:rPr>
              <a:t>    </a:t>
            </a:r>
            <a:r>
              <a:rPr sz="3200" spc="9" baseline="-2825" dirty="0" smtClean="0">
                <a:latin typeface=""/>
                <a:cs typeface=""/>
              </a:rPr>
              <a:t>但微分控制有放大噪声信号的缺点</a:t>
            </a:r>
            <a:r>
              <a:rPr sz="3200" spc="9" baseline="-2825" dirty="0">
                <a:latin typeface=""/>
                <a:cs typeface=""/>
              </a:rPr>
              <a:t>，</a:t>
            </a:r>
            <a:r>
              <a:rPr sz="3200" spc="9" baseline="-2825" dirty="0" smtClean="0">
                <a:latin typeface=""/>
                <a:cs typeface=""/>
              </a:rPr>
              <a:t>因此对具有高频干扰</a:t>
            </a:r>
            <a:r>
              <a:rPr sz="3200" spc="9" baseline="-3767" dirty="0" smtClean="0">
                <a:latin typeface=""/>
                <a:cs typeface=""/>
              </a:rPr>
              <a:t>的生产过程</a:t>
            </a:r>
            <a:r>
              <a:rPr sz="3200" spc="9" baseline="-3767" dirty="0">
                <a:latin typeface=""/>
                <a:cs typeface=""/>
              </a:rPr>
              <a:t>，微分作用过于敏感，</a:t>
            </a:r>
            <a:r>
              <a:rPr sz="3200" spc="9" baseline="-3767" dirty="0" smtClean="0">
                <a:latin typeface=""/>
                <a:cs typeface=""/>
              </a:rPr>
              <a:t>控制系统很容易产生振荡</a:t>
            </a:r>
            <a:r>
              <a:rPr sz="3200" spc="9" baseline="-3767" dirty="0">
                <a:latin typeface=""/>
                <a:cs typeface=""/>
              </a:rPr>
              <a:t>，反而导致了系统控制性能降低。</a:t>
            </a:r>
            <a:endParaRPr sz="2000" dirty="0">
              <a:latin typeface="楷体"/>
              <a:cs typeface="楷体"/>
            </a:endParaRPr>
          </a:p>
          <a:p>
            <a:pPr marL="12729" marR="223429" algn="just">
              <a:lnSpc>
                <a:spcPts val="3547"/>
              </a:lnSpc>
              <a:spcBef>
                <a:spcPts val="356"/>
              </a:spcBef>
            </a:pPr>
            <a:r>
              <a:rPr lang="en-US" sz="2000" spc="9" dirty="0" smtClean="0">
                <a:latin typeface=""/>
                <a:cs typeface=""/>
              </a:rPr>
              <a:t>    </a:t>
            </a:r>
            <a:r>
              <a:rPr sz="2000" spc="9" dirty="0" smtClean="0">
                <a:latin typeface=""/>
                <a:cs typeface=""/>
              </a:rPr>
              <a:t>例如当被控量突然变化时</a:t>
            </a:r>
            <a:r>
              <a:rPr sz="2000" spc="9" dirty="0">
                <a:latin typeface=""/>
                <a:cs typeface=""/>
              </a:rPr>
              <a:t>，偏差的变化率很大，</a:t>
            </a:r>
            <a:r>
              <a:rPr sz="2000" spc="9" dirty="0" smtClean="0">
                <a:latin typeface=""/>
                <a:cs typeface=""/>
              </a:rPr>
              <a:t>因而微分输出很大</a:t>
            </a:r>
            <a:r>
              <a:rPr sz="2000" spc="9" dirty="0">
                <a:latin typeface=""/>
                <a:cs typeface=""/>
              </a:rPr>
              <a:t>，</a:t>
            </a:r>
            <a:r>
              <a:rPr sz="2000" spc="9" dirty="0" smtClean="0">
                <a:latin typeface=""/>
                <a:cs typeface=""/>
              </a:rPr>
              <a:t>由于计算机对每个控制回路输出时间是短暂的，执行机构因惯性或动作范围的限制，其动作位置未达到控制量的要求值</a:t>
            </a:r>
            <a:r>
              <a:rPr sz="2000" spc="9" dirty="0">
                <a:latin typeface=""/>
                <a:cs typeface=""/>
              </a:rPr>
              <a:t>，因而限制了微分正常的校正作用，</a:t>
            </a:r>
            <a:r>
              <a:rPr sz="2000" spc="9" dirty="0" smtClean="0">
                <a:latin typeface=""/>
                <a:cs typeface=""/>
              </a:rPr>
              <a:t>使输出产生失真</a:t>
            </a:r>
            <a:r>
              <a:rPr sz="2000" spc="9" dirty="0">
                <a:latin typeface=""/>
                <a:cs typeface=""/>
              </a:rPr>
              <a:t>，即所谓的微分失控（饱和</a:t>
            </a:r>
            <a:r>
              <a:rPr sz="2000" spc="9" dirty="0" smtClean="0">
                <a:latin typeface=""/>
                <a:cs typeface=""/>
              </a:rPr>
              <a:t>）。</a:t>
            </a:r>
            <a:r>
              <a:rPr sz="2000" spc="9" dirty="0" err="1" smtClean="0">
                <a:latin typeface=""/>
                <a:cs typeface=""/>
              </a:rPr>
              <a:t>这种情况的实质是丢失了控制信息</a:t>
            </a:r>
            <a:r>
              <a:rPr sz="2000" spc="9" dirty="0" err="1">
                <a:latin typeface=""/>
                <a:cs typeface=""/>
              </a:rPr>
              <a:t>，其后果是降低了控制</a:t>
            </a:r>
            <a:r>
              <a:rPr sz="2000" spc="9" dirty="0">
                <a:latin typeface=""/>
                <a:cs typeface=""/>
              </a:rPr>
              <a:t> </a:t>
            </a:r>
            <a:r>
              <a:rPr sz="2000" spc="9" dirty="0" err="1" smtClean="0">
                <a:latin typeface=""/>
                <a:cs typeface=""/>
              </a:rPr>
              <a:t>品质</a:t>
            </a:r>
            <a:r>
              <a:rPr sz="2000" spc="9" dirty="0" smtClean="0">
                <a:latin typeface=""/>
                <a:cs typeface=""/>
              </a:rPr>
              <a:t>。</a:t>
            </a:r>
            <a:endParaRPr lang="en-US" sz="2000" spc="9" dirty="0" smtClean="0">
              <a:latin typeface=""/>
              <a:cs typeface=""/>
            </a:endParaRPr>
          </a:p>
          <a:p>
            <a:pPr marL="12729" marR="223429" algn="just">
              <a:lnSpc>
                <a:spcPts val="3547"/>
              </a:lnSpc>
              <a:spcBef>
                <a:spcPts val="356"/>
              </a:spcBef>
            </a:pPr>
            <a:r>
              <a:rPr sz="2400" spc="9" dirty="0" smtClean="0">
                <a:latin typeface=""/>
                <a:cs typeface=""/>
              </a:rPr>
              <a:t> </a:t>
            </a:r>
            <a:endParaRPr sz="2400" dirty="0">
              <a:latin typeface="楷体"/>
              <a:cs typeface="楷体"/>
            </a:endParaRPr>
          </a:p>
          <a:p>
            <a:pPr marL="12729" algn="just">
              <a:lnSpc>
                <a:spcPts val="2738"/>
              </a:lnSpc>
            </a:pPr>
            <a:r>
              <a:rPr sz="2400" spc="9" dirty="0" err="1">
                <a:latin typeface=""/>
                <a:cs typeface=""/>
              </a:rPr>
              <a:t>为了克服这一缺点，采用不完全微分</a:t>
            </a:r>
            <a:r>
              <a:rPr sz="2400" b="1" dirty="0" err="1">
                <a:latin typeface="Times New Roman"/>
                <a:cs typeface="Times New Roman"/>
              </a:rPr>
              <a:t>PI</a:t>
            </a:r>
            <a:r>
              <a:rPr sz="2400" b="1" spc="4" dirty="0" err="1">
                <a:latin typeface="Times New Roman"/>
                <a:cs typeface="Times New Roman"/>
              </a:rPr>
              <a:t>D</a:t>
            </a:r>
            <a:r>
              <a:rPr sz="2400" spc="9" dirty="0" err="1" smtClean="0">
                <a:latin typeface=""/>
                <a:cs typeface=""/>
              </a:rPr>
              <a:t>控制器可以抑制高频干扰</a:t>
            </a:r>
            <a:r>
              <a:rPr sz="2400" spc="9" dirty="0" err="1">
                <a:latin typeface=""/>
                <a:cs typeface=""/>
              </a:rPr>
              <a:t>，系统控制性能则明显改善</a:t>
            </a:r>
            <a:r>
              <a:rPr sz="2400" spc="9" dirty="0">
                <a:latin typeface=""/>
                <a:cs typeface=""/>
              </a:rPr>
              <a:t>。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88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267074" y="3177876"/>
            <a:ext cx="796216" cy="563398"/>
          </a:xfrm>
          <a:custGeom>
            <a:avLst/>
            <a:gdLst/>
            <a:ahLst/>
            <a:cxnLst/>
            <a:rect l="l" t="t" r="r" b="b"/>
            <a:pathLst>
              <a:path w="794004" h="562355">
                <a:moveTo>
                  <a:pt x="0" y="0"/>
                </a:moveTo>
                <a:lnTo>
                  <a:pt x="0" y="562355"/>
                </a:lnTo>
                <a:lnTo>
                  <a:pt x="794004" y="562355"/>
                </a:lnTo>
                <a:lnTo>
                  <a:pt x="7940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2797" y="3141996"/>
            <a:ext cx="597544" cy="599280"/>
          </a:xfrm>
          <a:custGeom>
            <a:avLst/>
            <a:gdLst/>
            <a:ahLst/>
            <a:cxnLst/>
            <a:rect l="l" t="t" r="r" b="b"/>
            <a:pathLst>
              <a:path w="595884" h="598170">
                <a:moveTo>
                  <a:pt x="0" y="0"/>
                </a:moveTo>
                <a:lnTo>
                  <a:pt x="0" y="598170"/>
                </a:lnTo>
                <a:lnTo>
                  <a:pt x="595884" y="598170"/>
                </a:lnTo>
                <a:lnTo>
                  <a:pt x="5958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1850" y="1756414"/>
            <a:ext cx="734316" cy="0"/>
          </a:xfrm>
          <a:custGeom>
            <a:avLst/>
            <a:gdLst/>
            <a:ahLst/>
            <a:cxnLst/>
            <a:rect l="l" t="t" r="r" b="b"/>
            <a:pathLst>
              <a:path w="732276">
                <a:moveTo>
                  <a:pt x="0" y="0"/>
                </a:moveTo>
                <a:lnTo>
                  <a:pt x="732276" y="0"/>
                </a:lnTo>
              </a:path>
            </a:pathLst>
          </a:custGeom>
          <a:ln w="192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4855" y="1701433"/>
            <a:ext cx="116911" cy="112222"/>
          </a:xfrm>
          <a:custGeom>
            <a:avLst/>
            <a:gdLst/>
            <a:ahLst/>
            <a:cxnLst/>
            <a:rect l="l" t="t" r="r" b="b"/>
            <a:pathLst>
              <a:path w="116586" h="112014">
                <a:moveTo>
                  <a:pt x="116586" y="54864"/>
                </a:moveTo>
                <a:lnTo>
                  <a:pt x="0" y="0"/>
                </a:lnTo>
                <a:lnTo>
                  <a:pt x="0" y="112014"/>
                </a:lnTo>
                <a:lnTo>
                  <a:pt x="11658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4855" y="1701433"/>
            <a:ext cx="116911" cy="112222"/>
          </a:xfrm>
          <a:custGeom>
            <a:avLst/>
            <a:gdLst/>
            <a:ahLst/>
            <a:cxnLst/>
            <a:rect l="l" t="t" r="r" b="b"/>
            <a:pathLst>
              <a:path w="116586" h="112014">
                <a:moveTo>
                  <a:pt x="116586" y="54864"/>
                </a:moveTo>
                <a:lnTo>
                  <a:pt x="0" y="112014"/>
                </a:lnTo>
                <a:lnTo>
                  <a:pt x="0" y="0"/>
                </a:lnTo>
                <a:lnTo>
                  <a:pt x="116586" y="5486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8025" y="1756414"/>
            <a:ext cx="411096" cy="0"/>
          </a:xfrm>
          <a:custGeom>
            <a:avLst/>
            <a:gdLst/>
            <a:ahLst/>
            <a:cxnLst/>
            <a:rect l="l" t="t" r="r" b="b"/>
            <a:pathLst>
              <a:path w="409954">
                <a:moveTo>
                  <a:pt x="0" y="0"/>
                </a:moveTo>
                <a:lnTo>
                  <a:pt x="409954" y="0"/>
                </a:lnTo>
              </a:path>
            </a:pathLst>
          </a:custGeom>
          <a:ln w="192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7057" y="1701433"/>
            <a:ext cx="116911" cy="112222"/>
          </a:xfrm>
          <a:custGeom>
            <a:avLst/>
            <a:gdLst/>
            <a:ahLst/>
            <a:cxnLst/>
            <a:rect l="l" t="t" r="r" b="b"/>
            <a:pathLst>
              <a:path w="116586" h="112014">
                <a:moveTo>
                  <a:pt x="116586" y="54864"/>
                </a:moveTo>
                <a:lnTo>
                  <a:pt x="0" y="0"/>
                </a:lnTo>
                <a:lnTo>
                  <a:pt x="0" y="112014"/>
                </a:lnTo>
                <a:lnTo>
                  <a:pt x="11658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7057" y="1701433"/>
            <a:ext cx="116911" cy="112222"/>
          </a:xfrm>
          <a:custGeom>
            <a:avLst/>
            <a:gdLst/>
            <a:ahLst/>
            <a:cxnLst/>
            <a:rect l="l" t="t" r="r" b="b"/>
            <a:pathLst>
              <a:path w="116586" h="112014">
                <a:moveTo>
                  <a:pt x="116586" y="54864"/>
                </a:moveTo>
                <a:lnTo>
                  <a:pt x="0" y="112014"/>
                </a:lnTo>
                <a:lnTo>
                  <a:pt x="0" y="0"/>
                </a:lnTo>
                <a:lnTo>
                  <a:pt x="116586" y="5486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3403" y="1997646"/>
            <a:ext cx="0" cy="810749"/>
          </a:xfrm>
          <a:custGeom>
            <a:avLst/>
            <a:gdLst/>
            <a:ahLst/>
            <a:cxnLst/>
            <a:rect l="l" t="t" r="r" b="b"/>
            <a:pathLst>
              <a:path h="809248">
                <a:moveTo>
                  <a:pt x="0" y="0"/>
                </a:moveTo>
                <a:lnTo>
                  <a:pt x="0" y="809248"/>
                </a:lnTo>
              </a:path>
            </a:pathLst>
          </a:custGeom>
          <a:ln w="158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059" y="1894578"/>
            <a:ext cx="95515" cy="141232"/>
          </a:xfrm>
          <a:custGeom>
            <a:avLst/>
            <a:gdLst/>
            <a:ahLst/>
            <a:cxnLst/>
            <a:rect l="l" t="t" r="r" b="b"/>
            <a:pathLst>
              <a:path w="95250" h="140970">
                <a:moveTo>
                  <a:pt x="95250" y="140970"/>
                </a:moveTo>
                <a:lnTo>
                  <a:pt x="47244" y="0"/>
                </a:lnTo>
                <a:lnTo>
                  <a:pt x="0" y="140970"/>
                </a:lnTo>
                <a:lnTo>
                  <a:pt x="95250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6059" y="1894578"/>
            <a:ext cx="95515" cy="141232"/>
          </a:xfrm>
          <a:custGeom>
            <a:avLst/>
            <a:gdLst/>
            <a:ahLst/>
            <a:cxnLst/>
            <a:rect l="l" t="t" r="r" b="b"/>
            <a:pathLst>
              <a:path w="95250" h="140970">
                <a:moveTo>
                  <a:pt x="47244" y="0"/>
                </a:moveTo>
                <a:lnTo>
                  <a:pt x="95250" y="140970"/>
                </a:lnTo>
                <a:lnTo>
                  <a:pt x="0" y="140970"/>
                </a:lnTo>
                <a:lnTo>
                  <a:pt x="47244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7925" y="2808396"/>
            <a:ext cx="445478" cy="0"/>
          </a:xfrm>
          <a:custGeom>
            <a:avLst/>
            <a:gdLst/>
            <a:ahLst/>
            <a:cxnLst/>
            <a:rect l="l" t="t" r="r" b="b"/>
            <a:pathLst>
              <a:path w="444241">
                <a:moveTo>
                  <a:pt x="0" y="0"/>
                </a:moveTo>
                <a:lnTo>
                  <a:pt x="444241" y="0"/>
                </a:lnTo>
              </a:path>
            </a:pathLst>
          </a:custGeom>
          <a:ln w="192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6335" y="1756414"/>
            <a:ext cx="225408" cy="0"/>
          </a:xfrm>
          <a:custGeom>
            <a:avLst/>
            <a:gdLst/>
            <a:ahLst/>
            <a:cxnLst/>
            <a:rect l="l" t="t" r="r" b="b"/>
            <a:pathLst>
              <a:path w="224782">
                <a:moveTo>
                  <a:pt x="0" y="0"/>
                </a:moveTo>
                <a:lnTo>
                  <a:pt x="224782" y="0"/>
                </a:lnTo>
              </a:path>
            </a:pathLst>
          </a:custGeom>
          <a:ln w="192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679" y="1701433"/>
            <a:ext cx="116910" cy="112222"/>
          </a:xfrm>
          <a:custGeom>
            <a:avLst/>
            <a:gdLst/>
            <a:ahLst/>
            <a:cxnLst/>
            <a:rect l="l" t="t" r="r" b="b"/>
            <a:pathLst>
              <a:path w="116585" h="112014">
                <a:moveTo>
                  <a:pt x="116585" y="54864"/>
                </a:moveTo>
                <a:lnTo>
                  <a:pt x="0" y="0"/>
                </a:lnTo>
                <a:lnTo>
                  <a:pt x="0" y="112014"/>
                </a:lnTo>
                <a:lnTo>
                  <a:pt x="116585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679" y="1701433"/>
            <a:ext cx="116910" cy="112222"/>
          </a:xfrm>
          <a:custGeom>
            <a:avLst/>
            <a:gdLst/>
            <a:ahLst/>
            <a:cxnLst/>
            <a:rect l="l" t="t" r="r" b="b"/>
            <a:pathLst>
              <a:path w="116585" h="112014">
                <a:moveTo>
                  <a:pt x="116585" y="54864"/>
                </a:moveTo>
                <a:lnTo>
                  <a:pt x="0" y="112014"/>
                </a:lnTo>
                <a:lnTo>
                  <a:pt x="0" y="0"/>
                </a:lnTo>
                <a:lnTo>
                  <a:pt x="116585" y="5486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9580" y="1617638"/>
            <a:ext cx="225415" cy="273261"/>
          </a:xfrm>
          <a:custGeom>
            <a:avLst/>
            <a:gdLst/>
            <a:ahLst/>
            <a:cxnLst/>
            <a:rect l="l" t="t" r="r" b="b"/>
            <a:pathLst>
              <a:path w="224789" h="272755">
                <a:moveTo>
                  <a:pt x="224789" y="138505"/>
                </a:moveTo>
                <a:lnTo>
                  <a:pt x="220660" y="97483"/>
                </a:lnTo>
                <a:lnTo>
                  <a:pt x="205260" y="58742"/>
                </a:lnTo>
                <a:lnTo>
                  <a:pt x="179751" y="26676"/>
                </a:lnTo>
                <a:lnTo>
                  <a:pt x="145297" y="5679"/>
                </a:lnTo>
                <a:lnTo>
                  <a:pt x="117931" y="0"/>
                </a:lnTo>
                <a:lnTo>
                  <a:pt x="89915" y="2869"/>
                </a:lnTo>
                <a:lnTo>
                  <a:pt x="50291" y="22681"/>
                </a:lnTo>
                <a:lnTo>
                  <a:pt x="18287" y="60781"/>
                </a:lnTo>
                <a:lnTo>
                  <a:pt x="3048" y="109549"/>
                </a:lnTo>
                <a:lnTo>
                  <a:pt x="0" y="138505"/>
                </a:lnTo>
                <a:lnTo>
                  <a:pt x="2786" y="164278"/>
                </a:lnTo>
                <a:lnTo>
                  <a:pt x="16226" y="207528"/>
                </a:lnTo>
                <a:lnTo>
                  <a:pt x="38118" y="239776"/>
                </a:lnTo>
                <a:lnTo>
                  <a:pt x="81452" y="267684"/>
                </a:lnTo>
                <a:lnTo>
                  <a:pt x="113771" y="272755"/>
                </a:lnTo>
                <a:lnTo>
                  <a:pt x="130042" y="271258"/>
                </a:lnTo>
                <a:lnTo>
                  <a:pt x="175632" y="250751"/>
                </a:lnTo>
                <a:lnTo>
                  <a:pt x="209967" y="206416"/>
                </a:lnTo>
                <a:lnTo>
                  <a:pt x="222526" y="163746"/>
                </a:lnTo>
                <a:lnTo>
                  <a:pt x="224789" y="1385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9556" y="1617532"/>
            <a:ext cx="225408" cy="273371"/>
          </a:xfrm>
          <a:custGeom>
            <a:avLst/>
            <a:gdLst/>
            <a:ahLst/>
            <a:cxnLst/>
            <a:rect l="l" t="t" r="r" b="b"/>
            <a:pathLst>
              <a:path w="224782" h="272865">
                <a:moveTo>
                  <a:pt x="0" y="138625"/>
                </a:moveTo>
                <a:lnTo>
                  <a:pt x="8207" y="187252"/>
                </a:lnTo>
                <a:lnTo>
                  <a:pt x="26115" y="224940"/>
                </a:lnTo>
                <a:lnTo>
                  <a:pt x="65812" y="261068"/>
                </a:lnTo>
                <a:lnTo>
                  <a:pt x="113562" y="272865"/>
                </a:lnTo>
                <a:lnTo>
                  <a:pt x="129839" y="271419"/>
                </a:lnTo>
                <a:lnTo>
                  <a:pt x="175472" y="251035"/>
                </a:lnTo>
                <a:lnTo>
                  <a:pt x="209874" y="206714"/>
                </a:lnTo>
                <a:lnTo>
                  <a:pt x="222489" y="163952"/>
                </a:lnTo>
                <a:lnTo>
                  <a:pt x="224782" y="138625"/>
                </a:lnTo>
                <a:lnTo>
                  <a:pt x="224510" y="122939"/>
                </a:lnTo>
                <a:lnTo>
                  <a:pt x="214930" y="79120"/>
                </a:lnTo>
                <a:lnTo>
                  <a:pt x="194187" y="42363"/>
                </a:lnTo>
                <a:lnTo>
                  <a:pt x="164835" y="15506"/>
                </a:lnTo>
                <a:lnTo>
                  <a:pt x="129427" y="1386"/>
                </a:lnTo>
                <a:lnTo>
                  <a:pt x="116720" y="0"/>
                </a:lnTo>
                <a:lnTo>
                  <a:pt x="89912" y="2988"/>
                </a:lnTo>
                <a:lnTo>
                  <a:pt x="50290" y="22796"/>
                </a:lnTo>
                <a:lnTo>
                  <a:pt x="18284" y="60888"/>
                </a:lnTo>
                <a:lnTo>
                  <a:pt x="3041" y="109661"/>
                </a:lnTo>
                <a:lnTo>
                  <a:pt x="0" y="138625"/>
                </a:lnTo>
              </a:path>
            </a:pathLst>
          </a:custGeom>
          <a:ln w="172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3938" y="1659459"/>
            <a:ext cx="159704" cy="193140"/>
          </a:xfrm>
          <a:custGeom>
            <a:avLst/>
            <a:gdLst/>
            <a:ahLst/>
            <a:cxnLst/>
            <a:rect l="l" t="t" r="r" b="b"/>
            <a:pathLst>
              <a:path w="159260" h="192782">
                <a:moveTo>
                  <a:pt x="159260" y="192782"/>
                </a:moveTo>
                <a:lnTo>
                  <a:pt x="0" y="0"/>
                </a:lnTo>
              </a:path>
            </a:pathLst>
          </a:custGeom>
          <a:ln w="172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3938" y="1659459"/>
            <a:ext cx="159704" cy="193140"/>
          </a:xfrm>
          <a:custGeom>
            <a:avLst/>
            <a:gdLst/>
            <a:ahLst/>
            <a:cxnLst/>
            <a:rect l="l" t="t" r="r" b="b"/>
            <a:pathLst>
              <a:path w="159260" h="192782">
                <a:moveTo>
                  <a:pt x="159260" y="0"/>
                </a:moveTo>
                <a:lnTo>
                  <a:pt x="0" y="192782"/>
                </a:lnTo>
              </a:path>
            </a:pathLst>
          </a:custGeom>
          <a:ln w="172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4424" y="548680"/>
            <a:ext cx="1369307" cy="598516"/>
          </a:xfrm>
          <a:custGeom>
            <a:avLst/>
            <a:gdLst/>
            <a:ahLst/>
            <a:cxnLst/>
            <a:rect l="l" t="t" r="r" b="b"/>
            <a:pathLst>
              <a:path w="1365503" h="597408">
                <a:moveTo>
                  <a:pt x="0" y="0"/>
                </a:moveTo>
                <a:lnTo>
                  <a:pt x="0" y="597408"/>
                </a:lnTo>
                <a:lnTo>
                  <a:pt x="1365503" y="597408"/>
                </a:lnTo>
                <a:lnTo>
                  <a:pt x="13655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14409" y="548683"/>
            <a:ext cx="1369295" cy="598521"/>
          </a:xfrm>
          <a:custGeom>
            <a:avLst/>
            <a:gdLst/>
            <a:ahLst/>
            <a:cxnLst/>
            <a:rect l="l" t="t" r="r" b="b"/>
            <a:pathLst>
              <a:path w="1365491" h="597413">
                <a:moveTo>
                  <a:pt x="1365491" y="0"/>
                </a:moveTo>
                <a:lnTo>
                  <a:pt x="0" y="0"/>
                </a:lnTo>
                <a:lnTo>
                  <a:pt x="0" y="597413"/>
                </a:lnTo>
                <a:lnTo>
                  <a:pt x="1365491" y="597413"/>
                </a:lnTo>
                <a:lnTo>
                  <a:pt x="1365491" y="0"/>
                </a:lnTo>
                <a:close/>
              </a:path>
            </a:pathLst>
          </a:custGeom>
          <a:ln w="18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9392" y="1398367"/>
            <a:ext cx="1368532" cy="753485"/>
          </a:xfrm>
          <a:custGeom>
            <a:avLst/>
            <a:gdLst/>
            <a:ahLst/>
            <a:cxnLst/>
            <a:rect l="l" t="t" r="r" b="b"/>
            <a:pathLst>
              <a:path w="1364731" h="752090">
                <a:moveTo>
                  <a:pt x="1364731" y="0"/>
                </a:moveTo>
                <a:lnTo>
                  <a:pt x="0" y="0"/>
                </a:lnTo>
                <a:lnTo>
                  <a:pt x="0" y="752090"/>
                </a:lnTo>
                <a:lnTo>
                  <a:pt x="1364731" y="752090"/>
                </a:lnTo>
                <a:lnTo>
                  <a:pt x="1364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9392" y="1398367"/>
            <a:ext cx="1368532" cy="753485"/>
          </a:xfrm>
          <a:custGeom>
            <a:avLst/>
            <a:gdLst/>
            <a:ahLst/>
            <a:cxnLst/>
            <a:rect l="l" t="t" r="r" b="b"/>
            <a:pathLst>
              <a:path w="1364731" h="752090">
                <a:moveTo>
                  <a:pt x="1364731" y="0"/>
                </a:moveTo>
                <a:lnTo>
                  <a:pt x="0" y="0"/>
                </a:lnTo>
                <a:lnTo>
                  <a:pt x="0" y="752090"/>
                </a:lnTo>
                <a:lnTo>
                  <a:pt x="1364731" y="752090"/>
                </a:lnTo>
                <a:lnTo>
                  <a:pt x="1364731" y="0"/>
                </a:lnTo>
                <a:close/>
              </a:path>
            </a:pathLst>
          </a:custGeom>
          <a:ln w="184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9684" y="1765572"/>
            <a:ext cx="259803" cy="0"/>
          </a:xfrm>
          <a:custGeom>
            <a:avLst/>
            <a:gdLst/>
            <a:ahLst/>
            <a:cxnLst/>
            <a:rect l="l" t="t" r="r" b="b"/>
            <a:pathLst>
              <a:path w="259081">
                <a:moveTo>
                  <a:pt x="0" y="0"/>
                </a:moveTo>
                <a:lnTo>
                  <a:pt x="259081" y="0"/>
                </a:lnTo>
              </a:path>
            </a:pathLst>
          </a:custGeom>
          <a:ln w="128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9392" y="2402256"/>
            <a:ext cx="1368532" cy="753485"/>
          </a:xfrm>
          <a:custGeom>
            <a:avLst/>
            <a:gdLst/>
            <a:ahLst/>
            <a:cxnLst/>
            <a:rect l="l" t="t" r="r" b="b"/>
            <a:pathLst>
              <a:path w="1364731" h="752090">
                <a:moveTo>
                  <a:pt x="1364731" y="0"/>
                </a:moveTo>
                <a:lnTo>
                  <a:pt x="0" y="0"/>
                </a:lnTo>
                <a:lnTo>
                  <a:pt x="0" y="752090"/>
                </a:lnTo>
                <a:lnTo>
                  <a:pt x="1364731" y="752090"/>
                </a:lnTo>
                <a:lnTo>
                  <a:pt x="1364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9392" y="2402256"/>
            <a:ext cx="1368532" cy="753485"/>
          </a:xfrm>
          <a:custGeom>
            <a:avLst/>
            <a:gdLst/>
            <a:ahLst/>
            <a:cxnLst/>
            <a:rect l="l" t="t" r="r" b="b"/>
            <a:pathLst>
              <a:path w="1364731" h="752090">
                <a:moveTo>
                  <a:pt x="1364731" y="0"/>
                </a:moveTo>
                <a:lnTo>
                  <a:pt x="0" y="0"/>
                </a:lnTo>
                <a:lnTo>
                  <a:pt x="0" y="752090"/>
                </a:lnTo>
                <a:lnTo>
                  <a:pt x="1364731" y="752090"/>
                </a:lnTo>
                <a:lnTo>
                  <a:pt x="1364731" y="0"/>
                </a:lnTo>
                <a:close/>
              </a:path>
            </a:pathLst>
          </a:custGeom>
          <a:ln w="184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1186" y="2766405"/>
            <a:ext cx="524943" cy="0"/>
          </a:xfrm>
          <a:custGeom>
            <a:avLst/>
            <a:gdLst/>
            <a:ahLst/>
            <a:cxnLst/>
            <a:rect l="l" t="t" r="r" b="b"/>
            <a:pathLst>
              <a:path w="523485">
                <a:moveTo>
                  <a:pt x="0" y="0"/>
                </a:moveTo>
                <a:lnTo>
                  <a:pt x="523485" y="0"/>
                </a:lnTo>
              </a:path>
            </a:pathLst>
          </a:custGeom>
          <a:ln w="128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73403" y="848709"/>
            <a:ext cx="0" cy="669517"/>
          </a:xfrm>
          <a:custGeom>
            <a:avLst/>
            <a:gdLst/>
            <a:ahLst/>
            <a:cxnLst/>
            <a:rect l="l" t="t" r="r" b="b"/>
            <a:pathLst>
              <a:path h="668277">
                <a:moveTo>
                  <a:pt x="0" y="0"/>
                </a:moveTo>
                <a:lnTo>
                  <a:pt x="0" y="668277"/>
                </a:lnTo>
              </a:path>
            </a:pathLst>
          </a:custGeom>
          <a:ln w="158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6059" y="1479281"/>
            <a:ext cx="95515" cy="141231"/>
          </a:xfrm>
          <a:custGeom>
            <a:avLst/>
            <a:gdLst/>
            <a:ahLst/>
            <a:cxnLst/>
            <a:rect l="l" t="t" r="r" b="b"/>
            <a:pathLst>
              <a:path w="95250" h="140969">
                <a:moveTo>
                  <a:pt x="95250" y="0"/>
                </a:moveTo>
                <a:lnTo>
                  <a:pt x="0" y="0"/>
                </a:lnTo>
                <a:lnTo>
                  <a:pt x="47244" y="140969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6059" y="1479281"/>
            <a:ext cx="95515" cy="141231"/>
          </a:xfrm>
          <a:custGeom>
            <a:avLst/>
            <a:gdLst/>
            <a:ahLst/>
            <a:cxnLst/>
            <a:rect l="l" t="t" r="r" b="b"/>
            <a:pathLst>
              <a:path w="95250" h="140969">
                <a:moveTo>
                  <a:pt x="47244" y="140969"/>
                </a:moveTo>
                <a:lnTo>
                  <a:pt x="0" y="0"/>
                </a:lnTo>
                <a:lnTo>
                  <a:pt x="95250" y="0"/>
                </a:lnTo>
                <a:lnTo>
                  <a:pt x="47244" y="140969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2116" y="845651"/>
            <a:ext cx="381287" cy="3057"/>
          </a:xfrm>
          <a:custGeom>
            <a:avLst/>
            <a:gdLst/>
            <a:ahLst/>
            <a:cxnLst/>
            <a:rect l="l" t="t" r="r" b="b"/>
            <a:pathLst>
              <a:path w="380228" h="3051">
                <a:moveTo>
                  <a:pt x="0" y="3051"/>
                </a:moveTo>
                <a:lnTo>
                  <a:pt x="380228" y="0"/>
                </a:lnTo>
              </a:path>
            </a:pathLst>
          </a:custGeom>
          <a:ln w="192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6304" y="848709"/>
            <a:ext cx="530293" cy="3057"/>
          </a:xfrm>
          <a:custGeom>
            <a:avLst/>
            <a:gdLst/>
            <a:ahLst/>
            <a:cxnLst/>
            <a:rect l="l" t="t" r="r" b="b"/>
            <a:pathLst>
              <a:path w="528820" h="3051">
                <a:moveTo>
                  <a:pt x="0" y="3051"/>
                </a:moveTo>
                <a:lnTo>
                  <a:pt x="528820" y="0"/>
                </a:lnTo>
              </a:path>
            </a:pathLst>
          </a:custGeom>
          <a:ln w="192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0636" y="793735"/>
            <a:ext cx="116147" cy="112985"/>
          </a:xfrm>
          <a:custGeom>
            <a:avLst/>
            <a:gdLst/>
            <a:ahLst/>
            <a:cxnLst/>
            <a:rect l="l" t="t" r="r" b="b"/>
            <a:pathLst>
              <a:path w="115824" h="112776">
                <a:moveTo>
                  <a:pt x="115824" y="54864"/>
                </a:moveTo>
                <a:lnTo>
                  <a:pt x="0" y="0"/>
                </a:lnTo>
                <a:lnTo>
                  <a:pt x="0" y="112776"/>
                </a:lnTo>
                <a:lnTo>
                  <a:pt x="11582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0636" y="793735"/>
            <a:ext cx="116147" cy="112985"/>
          </a:xfrm>
          <a:custGeom>
            <a:avLst/>
            <a:gdLst/>
            <a:ahLst/>
            <a:cxnLst/>
            <a:rect l="l" t="t" r="r" b="b"/>
            <a:pathLst>
              <a:path w="115824" h="112776">
                <a:moveTo>
                  <a:pt x="115824" y="54864"/>
                </a:moveTo>
                <a:lnTo>
                  <a:pt x="0" y="112776"/>
                </a:lnTo>
                <a:lnTo>
                  <a:pt x="0" y="0"/>
                </a:lnTo>
                <a:lnTo>
                  <a:pt x="115824" y="5486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6305" y="2779378"/>
            <a:ext cx="479862" cy="0"/>
          </a:xfrm>
          <a:custGeom>
            <a:avLst/>
            <a:gdLst/>
            <a:ahLst/>
            <a:cxnLst/>
            <a:rect l="l" t="t" r="r" b="b"/>
            <a:pathLst>
              <a:path w="478529">
                <a:moveTo>
                  <a:pt x="0" y="0"/>
                </a:moveTo>
                <a:lnTo>
                  <a:pt x="478529" y="0"/>
                </a:lnTo>
              </a:path>
            </a:pathLst>
          </a:custGeom>
          <a:ln w="192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34856" y="2724410"/>
            <a:ext cx="116910" cy="112984"/>
          </a:xfrm>
          <a:custGeom>
            <a:avLst/>
            <a:gdLst/>
            <a:ahLst/>
            <a:cxnLst/>
            <a:rect l="l" t="t" r="r" b="b"/>
            <a:pathLst>
              <a:path w="116585" h="112775">
                <a:moveTo>
                  <a:pt x="116585" y="54863"/>
                </a:moveTo>
                <a:lnTo>
                  <a:pt x="0" y="0"/>
                </a:lnTo>
                <a:lnTo>
                  <a:pt x="0" y="112775"/>
                </a:lnTo>
                <a:lnTo>
                  <a:pt x="116585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34856" y="2724410"/>
            <a:ext cx="116910" cy="112984"/>
          </a:xfrm>
          <a:custGeom>
            <a:avLst/>
            <a:gdLst/>
            <a:ahLst/>
            <a:cxnLst/>
            <a:rect l="l" t="t" r="r" b="b"/>
            <a:pathLst>
              <a:path w="116585" h="112775">
                <a:moveTo>
                  <a:pt x="116585" y="54863"/>
                </a:moveTo>
                <a:lnTo>
                  <a:pt x="0" y="112775"/>
                </a:lnTo>
                <a:lnTo>
                  <a:pt x="0" y="0"/>
                </a:lnTo>
                <a:lnTo>
                  <a:pt x="116585" y="54863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86304" y="848709"/>
            <a:ext cx="0" cy="1930669"/>
          </a:xfrm>
          <a:custGeom>
            <a:avLst/>
            <a:gdLst/>
            <a:ahLst/>
            <a:cxnLst/>
            <a:rect l="l" t="t" r="r" b="b"/>
            <a:pathLst>
              <a:path h="1927094">
                <a:moveTo>
                  <a:pt x="0" y="0"/>
                </a:moveTo>
                <a:lnTo>
                  <a:pt x="0" y="1927094"/>
                </a:lnTo>
              </a:path>
            </a:pathLst>
          </a:custGeom>
          <a:ln w="158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1758" y="1772423"/>
            <a:ext cx="645687" cy="0"/>
          </a:xfrm>
          <a:custGeom>
            <a:avLst/>
            <a:gdLst/>
            <a:ahLst/>
            <a:cxnLst/>
            <a:rect l="l" t="t" r="r" b="b"/>
            <a:pathLst>
              <a:path w="643893">
                <a:moveTo>
                  <a:pt x="0" y="0"/>
                </a:moveTo>
                <a:lnTo>
                  <a:pt x="643893" y="0"/>
                </a:lnTo>
              </a:path>
            </a:pathLst>
          </a:custGeom>
          <a:ln w="193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9166" y="1717467"/>
            <a:ext cx="102392" cy="112984"/>
          </a:xfrm>
          <a:custGeom>
            <a:avLst/>
            <a:gdLst/>
            <a:ahLst/>
            <a:cxnLst/>
            <a:rect l="l" t="t" r="r" b="b"/>
            <a:pathLst>
              <a:path w="102108" h="112775">
                <a:moveTo>
                  <a:pt x="102108" y="54864"/>
                </a:moveTo>
                <a:lnTo>
                  <a:pt x="0" y="0"/>
                </a:lnTo>
                <a:lnTo>
                  <a:pt x="0" y="112776"/>
                </a:lnTo>
                <a:lnTo>
                  <a:pt x="10210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9166" y="1717467"/>
            <a:ext cx="102392" cy="112984"/>
          </a:xfrm>
          <a:custGeom>
            <a:avLst/>
            <a:gdLst/>
            <a:ahLst/>
            <a:cxnLst/>
            <a:rect l="l" t="t" r="r" b="b"/>
            <a:pathLst>
              <a:path w="102108" h="112775">
                <a:moveTo>
                  <a:pt x="102108" y="54864"/>
                </a:moveTo>
                <a:lnTo>
                  <a:pt x="0" y="112776"/>
                </a:lnTo>
                <a:lnTo>
                  <a:pt x="0" y="0"/>
                </a:lnTo>
                <a:lnTo>
                  <a:pt x="102108" y="5486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42502" y="1772423"/>
            <a:ext cx="361425" cy="0"/>
          </a:xfrm>
          <a:custGeom>
            <a:avLst/>
            <a:gdLst/>
            <a:ahLst/>
            <a:cxnLst/>
            <a:rect l="l" t="t" r="r" b="b"/>
            <a:pathLst>
              <a:path w="360421">
                <a:moveTo>
                  <a:pt x="0" y="0"/>
                </a:moveTo>
                <a:lnTo>
                  <a:pt x="360421" y="0"/>
                </a:lnTo>
              </a:path>
            </a:pathLst>
          </a:custGeom>
          <a:ln w="193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75653" y="1717467"/>
            <a:ext cx="102391" cy="112984"/>
          </a:xfrm>
          <a:custGeom>
            <a:avLst/>
            <a:gdLst/>
            <a:ahLst/>
            <a:cxnLst/>
            <a:rect l="l" t="t" r="r" b="b"/>
            <a:pathLst>
              <a:path w="102107" h="112775">
                <a:moveTo>
                  <a:pt x="102107" y="54864"/>
                </a:moveTo>
                <a:lnTo>
                  <a:pt x="0" y="0"/>
                </a:lnTo>
                <a:lnTo>
                  <a:pt x="0" y="112776"/>
                </a:lnTo>
                <a:lnTo>
                  <a:pt x="102107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75653" y="1717467"/>
            <a:ext cx="102391" cy="112984"/>
          </a:xfrm>
          <a:custGeom>
            <a:avLst/>
            <a:gdLst/>
            <a:ahLst/>
            <a:cxnLst/>
            <a:rect l="l" t="t" r="r" b="b"/>
            <a:pathLst>
              <a:path w="102107" h="112775">
                <a:moveTo>
                  <a:pt x="102107" y="54864"/>
                </a:moveTo>
                <a:lnTo>
                  <a:pt x="0" y="112776"/>
                </a:lnTo>
                <a:lnTo>
                  <a:pt x="0" y="0"/>
                </a:lnTo>
                <a:lnTo>
                  <a:pt x="102107" y="5486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42401" y="2014428"/>
            <a:ext cx="0" cy="814556"/>
          </a:xfrm>
          <a:custGeom>
            <a:avLst/>
            <a:gdLst/>
            <a:ahLst/>
            <a:cxnLst/>
            <a:rect l="l" t="t" r="r" b="b"/>
            <a:pathLst>
              <a:path h="813048">
                <a:moveTo>
                  <a:pt x="0" y="0"/>
                </a:moveTo>
                <a:lnTo>
                  <a:pt x="0" y="813048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00368" y="1911373"/>
            <a:ext cx="84053" cy="141994"/>
          </a:xfrm>
          <a:custGeom>
            <a:avLst/>
            <a:gdLst/>
            <a:ahLst/>
            <a:cxnLst/>
            <a:rect l="l" t="t" r="r" b="b"/>
            <a:pathLst>
              <a:path w="83820" h="141731">
                <a:moveTo>
                  <a:pt x="83820" y="141731"/>
                </a:moveTo>
                <a:lnTo>
                  <a:pt x="41909" y="0"/>
                </a:lnTo>
                <a:lnTo>
                  <a:pt x="0" y="141731"/>
                </a:lnTo>
                <a:lnTo>
                  <a:pt x="83820" y="141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00368" y="1911373"/>
            <a:ext cx="84053" cy="141994"/>
          </a:xfrm>
          <a:custGeom>
            <a:avLst/>
            <a:gdLst/>
            <a:ahLst/>
            <a:cxnLst/>
            <a:rect l="l" t="t" r="r" b="b"/>
            <a:pathLst>
              <a:path w="83820" h="141731">
                <a:moveTo>
                  <a:pt x="41909" y="0"/>
                </a:moveTo>
                <a:lnTo>
                  <a:pt x="83820" y="141731"/>
                </a:lnTo>
                <a:lnTo>
                  <a:pt x="0" y="141731"/>
                </a:lnTo>
                <a:lnTo>
                  <a:pt x="41909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50400" y="2828986"/>
            <a:ext cx="392001" cy="0"/>
          </a:xfrm>
          <a:custGeom>
            <a:avLst/>
            <a:gdLst/>
            <a:ahLst/>
            <a:cxnLst/>
            <a:rect l="l" t="t" r="r" b="b"/>
            <a:pathLst>
              <a:path w="390912">
                <a:moveTo>
                  <a:pt x="0" y="0"/>
                </a:moveTo>
                <a:lnTo>
                  <a:pt x="390912" y="0"/>
                </a:lnTo>
              </a:path>
            </a:pathLst>
          </a:custGeom>
          <a:ln w="193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8051" y="1772423"/>
            <a:ext cx="197899" cy="0"/>
          </a:xfrm>
          <a:custGeom>
            <a:avLst/>
            <a:gdLst/>
            <a:ahLst/>
            <a:cxnLst/>
            <a:rect l="l" t="t" r="r" b="b"/>
            <a:pathLst>
              <a:path w="197349">
                <a:moveTo>
                  <a:pt x="0" y="0"/>
                </a:moveTo>
                <a:lnTo>
                  <a:pt x="197349" y="0"/>
                </a:lnTo>
              </a:path>
            </a:pathLst>
          </a:custGeom>
          <a:ln w="193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7677" y="1717467"/>
            <a:ext cx="103156" cy="112984"/>
          </a:xfrm>
          <a:custGeom>
            <a:avLst/>
            <a:gdLst/>
            <a:ahLst/>
            <a:cxnLst/>
            <a:rect l="l" t="t" r="r" b="b"/>
            <a:pathLst>
              <a:path w="102869" h="112775">
                <a:moveTo>
                  <a:pt x="102869" y="54864"/>
                </a:moveTo>
                <a:lnTo>
                  <a:pt x="0" y="0"/>
                </a:lnTo>
                <a:lnTo>
                  <a:pt x="0" y="112776"/>
                </a:lnTo>
                <a:lnTo>
                  <a:pt x="102869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7677" y="1717467"/>
            <a:ext cx="103156" cy="112984"/>
          </a:xfrm>
          <a:custGeom>
            <a:avLst/>
            <a:gdLst/>
            <a:ahLst/>
            <a:cxnLst/>
            <a:rect l="l" t="t" r="r" b="b"/>
            <a:pathLst>
              <a:path w="102869" h="112775">
                <a:moveTo>
                  <a:pt x="102869" y="54864"/>
                </a:moveTo>
                <a:lnTo>
                  <a:pt x="0" y="112776"/>
                </a:lnTo>
                <a:lnTo>
                  <a:pt x="0" y="0"/>
                </a:lnTo>
                <a:lnTo>
                  <a:pt x="102869" y="5486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2295" y="1634177"/>
            <a:ext cx="197907" cy="273788"/>
          </a:xfrm>
          <a:custGeom>
            <a:avLst/>
            <a:gdLst/>
            <a:ahLst/>
            <a:cxnLst/>
            <a:rect l="l" t="t" r="r" b="b"/>
            <a:pathLst>
              <a:path w="197357" h="273281">
                <a:moveTo>
                  <a:pt x="197357" y="137998"/>
                </a:moveTo>
                <a:lnTo>
                  <a:pt x="193649" y="97553"/>
                </a:lnTo>
                <a:lnTo>
                  <a:pt x="179505" y="57411"/>
                </a:lnTo>
                <a:lnTo>
                  <a:pt x="155299" y="23816"/>
                </a:lnTo>
                <a:lnTo>
                  <a:pt x="121402" y="3012"/>
                </a:lnTo>
                <a:lnTo>
                  <a:pt x="108014" y="0"/>
                </a:lnTo>
                <a:lnTo>
                  <a:pt x="79247" y="2362"/>
                </a:lnTo>
                <a:lnTo>
                  <a:pt x="60197" y="9220"/>
                </a:lnTo>
                <a:lnTo>
                  <a:pt x="44195" y="22174"/>
                </a:lnTo>
                <a:lnTo>
                  <a:pt x="30467" y="41224"/>
                </a:lnTo>
                <a:lnTo>
                  <a:pt x="16001" y="60274"/>
                </a:lnTo>
                <a:lnTo>
                  <a:pt x="6857" y="83134"/>
                </a:lnTo>
                <a:lnTo>
                  <a:pt x="2281" y="109097"/>
                </a:lnTo>
                <a:lnTo>
                  <a:pt x="0" y="137998"/>
                </a:lnTo>
                <a:lnTo>
                  <a:pt x="2285" y="163676"/>
                </a:lnTo>
                <a:lnTo>
                  <a:pt x="13798" y="206894"/>
                </a:lnTo>
                <a:lnTo>
                  <a:pt x="44434" y="251543"/>
                </a:lnTo>
                <a:lnTo>
                  <a:pt x="84670" y="271901"/>
                </a:lnTo>
                <a:lnTo>
                  <a:pt x="98964" y="273281"/>
                </a:lnTo>
                <a:lnTo>
                  <a:pt x="113253" y="271956"/>
                </a:lnTo>
                <a:lnTo>
                  <a:pt x="153403" y="251729"/>
                </a:lnTo>
                <a:lnTo>
                  <a:pt x="183851" y="207091"/>
                </a:lnTo>
                <a:lnTo>
                  <a:pt x="195184" y="163749"/>
                </a:lnTo>
                <a:lnTo>
                  <a:pt x="197357" y="137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42301" y="1633787"/>
            <a:ext cx="197909" cy="274087"/>
          </a:xfrm>
          <a:custGeom>
            <a:avLst/>
            <a:gdLst/>
            <a:ahLst/>
            <a:cxnLst/>
            <a:rect l="l" t="t" r="r" b="b"/>
            <a:pathLst>
              <a:path w="197359" h="273579">
                <a:moveTo>
                  <a:pt x="0" y="138379"/>
                </a:moveTo>
                <a:lnTo>
                  <a:pt x="6875" y="186896"/>
                </a:lnTo>
                <a:lnTo>
                  <a:pt x="22357" y="224701"/>
                </a:lnTo>
                <a:lnTo>
                  <a:pt x="57004" y="261264"/>
                </a:lnTo>
                <a:lnTo>
                  <a:pt x="98890" y="273579"/>
                </a:lnTo>
                <a:lnTo>
                  <a:pt x="113202" y="272281"/>
                </a:lnTo>
                <a:lnTo>
                  <a:pt x="153420" y="252128"/>
                </a:lnTo>
                <a:lnTo>
                  <a:pt x="183898" y="207524"/>
                </a:lnTo>
                <a:lnTo>
                  <a:pt x="195212" y="164160"/>
                </a:lnTo>
                <a:lnTo>
                  <a:pt x="197359" y="138379"/>
                </a:lnTo>
                <a:lnTo>
                  <a:pt x="196940" y="121772"/>
                </a:lnTo>
                <a:lnTo>
                  <a:pt x="187386" y="75782"/>
                </a:lnTo>
                <a:lnTo>
                  <a:pt x="167324" y="38028"/>
                </a:lnTo>
                <a:lnTo>
                  <a:pt x="139244" y="11702"/>
                </a:lnTo>
                <a:lnTo>
                  <a:pt x="105634" y="0"/>
                </a:lnTo>
                <a:lnTo>
                  <a:pt x="79245" y="2749"/>
                </a:lnTo>
                <a:lnTo>
                  <a:pt x="60199" y="9603"/>
                </a:lnTo>
                <a:lnTo>
                  <a:pt x="44193" y="22561"/>
                </a:lnTo>
                <a:lnTo>
                  <a:pt x="30482" y="41610"/>
                </a:lnTo>
                <a:lnTo>
                  <a:pt x="15995" y="60658"/>
                </a:lnTo>
                <a:lnTo>
                  <a:pt x="6855" y="83523"/>
                </a:lnTo>
                <a:lnTo>
                  <a:pt x="2285" y="109425"/>
                </a:lnTo>
                <a:lnTo>
                  <a:pt x="0" y="138379"/>
                </a:lnTo>
              </a:path>
            </a:pathLst>
          </a:custGeom>
          <a:ln w="15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72868" y="1675474"/>
            <a:ext cx="139066" cy="193898"/>
          </a:xfrm>
          <a:custGeom>
            <a:avLst/>
            <a:gdLst/>
            <a:ahLst/>
            <a:cxnLst/>
            <a:rect l="l" t="t" r="r" b="b"/>
            <a:pathLst>
              <a:path w="138680" h="193539">
                <a:moveTo>
                  <a:pt x="138680" y="193539"/>
                </a:moveTo>
                <a:lnTo>
                  <a:pt x="0" y="0"/>
                </a:lnTo>
              </a:path>
            </a:pathLst>
          </a:custGeom>
          <a:ln w="157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72868" y="1675474"/>
            <a:ext cx="139066" cy="193898"/>
          </a:xfrm>
          <a:custGeom>
            <a:avLst/>
            <a:gdLst/>
            <a:ahLst/>
            <a:cxnLst/>
            <a:rect l="l" t="t" r="r" b="b"/>
            <a:pathLst>
              <a:path w="138680" h="193539">
                <a:moveTo>
                  <a:pt x="138680" y="0"/>
                </a:moveTo>
                <a:lnTo>
                  <a:pt x="0" y="193539"/>
                </a:lnTo>
              </a:path>
            </a:pathLst>
          </a:custGeom>
          <a:ln w="157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97339" y="560130"/>
            <a:ext cx="1201965" cy="601570"/>
          </a:xfrm>
          <a:custGeom>
            <a:avLst/>
            <a:gdLst/>
            <a:ahLst/>
            <a:cxnLst/>
            <a:rect l="l" t="t" r="r" b="b"/>
            <a:pathLst>
              <a:path w="1198626" h="600456">
                <a:moveTo>
                  <a:pt x="0" y="0"/>
                </a:moveTo>
                <a:lnTo>
                  <a:pt x="0" y="600456"/>
                </a:lnTo>
                <a:lnTo>
                  <a:pt x="1198626" y="600456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97345" y="560129"/>
            <a:ext cx="1201963" cy="601574"/>
          </a:xfrm>
          <a:custGeom>
            <a:avLst/>
            <a:gdLst/>
            <a:ahLst/>
            <a:cxnLst/>
            <a:rect l="l" t="t" r="r" b="b"/>
            <a:pathLst>
              <a:path w="1198624" h="600460">
                <a:moveTo>
                  <a:pt x="1198624" y="0"/>
                </a:moveTo>
                <a:lnTo>
                  <a:pt x="0" y="0"/>
                </a:lnTo>
                <a:lnTo>
                  <a:pt x="0" y="600460"/>
                </a:lnTo>
                <a:lnTo>
                  <a:pt x="1198624" y="600460"/>
                </a:lnTo>
                <a:lnTo>
                  <a:pt x="1198624" y="0"/>
                </a:lnTo>
                <a:close/>
              </a:path>
            </a:pathLst>
          </a:custGeom>
          <a:ln w="182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48445" y="1412855"/>
            <a:ext cx="1201963" cy="756540"/>
          </a:xfrm>
          <a:custGeom>
            <a:avLst/>
            <a:gdLst/>
            <a:ahLst/>
            <a:cxnLst/>
            <a:rect l="l" t="t" r="r" b="b"/>
            <a:pathLst>
              <a:path w="1198624" h="755139">
                <a:moveTo>
                  <a:pt x="1198624" y="0"/>
                </a:moveTo>
                <a:lnTo>
                  <a:pt x="0" y="0"/>
                </a:lnTo>
                <a:lnTo>
                  <a:pt x="0" y="755139"/>
                </a:lnTo>
                <a:lnTo>
                  <a:pt x="1198624" y="755139"/>
                </a:lnTo>
                <a:lnTo>
                  <a:pt x="1198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8445" y="1412855"/>
            <a:ext cx="1201963" cy="756540"/>
          </a:xfrm>
          <a:custGeom>
            <a:avLst/>
            <a:gdLst/>
            <a:ahLst/>
            <a:cxnLst/>
            <a:rect l="l" t="t" r="r" b="b"/>
            <a:pathLst>
              <a:path w="1198624" h="755139">
                <a:moveTo>
                  <a:pt x="1198624" y="0"/>
                </a:moveTo>
                <a:lnTo>
                  <a:pt x="0" y="0"/>
                </a:lnTo>
                <a:lnTo>
                  <a:pt x="0" y="755139"/>
                </a:lnTo>
                <a:lnTo>
                  <a:pt x="1198624" y="755139"/>
                </a:lnTo>
                <a:lnTo>
                  <a:pt x="1198624" y="0"/>
                </a:lnTo>
                <a:close/>
              </a:path>
            </a:pathLst>
          </a:custGeom>
          <a:ln w="17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14555" y="1782347"/>
            <a:ext cx="228477" cy="0"/>
          </a:xfrm>
          <a:custGeom>
            <a:avLst/>
            <a:gdLst/>
            <a:ahLst/>
            <a:cxnLst/>
            <a:rect l="l" t="t" r="r" b="b"/>
            <a:pathLst>
              <a:path w="227842">
                <a:moveTo>
                  <a:pt x="0" y="0"/>
                </a:moveTo>
                <a:lnTo>
                  <a:pt x="227842" y="0"/>
                </a:lnTo>
              </a:path>
            </a:pathLst>
          </a:custGeom>
          <a:ln w="128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42401" y="860917"/>
            <a:ext cx="0" cy="672557"/>
          </a:xfrm>
          <a:custGeom>
            <a:avLst/>
            <a:gdLst/>
            <a:ahLst/>
            <a:cxnLst/>
            <a:rect l="l" t="t" r="r" b="b"/>
            <a:pathLst>
              <a:path h="671312">
                <a:moveTo>
                  <a:pt x="0" y="0"/>
                </a:moveTo>
                <a:lnTo>
                  <a:pt x="0" y="671312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00368" y="1494549"/>
            <a:ext cx="84053" cy="141994"/>
          </a:xfrm>
          <a:custGeom>
            <a:avLst/>
            <a:gdLst/>
            <a:ahLst/>
            <a:cxnLst/>
            <a:rect l="l" t="t" r="r" b="b"/>
            <a:pathLst>
              <a:path w="83820" h="141731">
                <a:moveTo>
                  <a:pt x="83820" y="0"/>
                </a:moveTo>
                <a:lnTo>
                  <a:pt x="0" y="0"/>
                </a:lnTo>
                <a:lnTo>
                  <a:pt x="41909" y="141731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0368" y="1494549"/>
            <a:ext cx="84053" cy="141994"/>
          </a:xfrm>
          <a:custGeom>
            <a:avLst/>
            <a:gdLst/>
            <a:ahLst/>
            <a:cxnLst/>
            <a:rect l="l" t="t" r="r" b="b"/>
            <a:pathLst>
              <a:path w="83820" h="141731">
                <a:moveTo>
                  <a:pt x="41909" y="141731"/>
                </a:moveTo>
                <a:lnTo>
                  <a:pt x="0" y="0"/>
                </a:lnTo>
                <a:lnTo>
                  <a:pt x="83820" y="0"/>
                </a:lnTo>
                <a:lnTo>
                  <a:pt x="41909" y="141731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06950" y="857858"/>
            <a:ext cx="335452" cy="3058"/>
          </a:xfrm>
          <a:custGeom>
            <a:avLst/>
            <a:gdLst/>
            <a:ahLst/>
            <a:cxnLst/>
            <a:rect l="l" t="t" r="r" b="b"/>
            <a:pathLst>
              <a:path w="334520" h="3052">
                <a:moveTo>
                  <a:pt x="0" y="3052"/>
                </a:moveTo>
                <a:lnTo>
                  <a:pt x="334520" y="0"/>
                </a:lnTo>
              </a:path>
            </a:pathLst>
          </a:custGeom>
          <a:ln w="193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45641" y="860917"/>
            <a:ext cx="465352" cy="3807"/>
          </a:xfrm>
          <a:custGeom>
            <a:avLst/>
            <a:gdLst/>
            <a:ahLst/>
            <a:cxnLst/>
            <a:rect l="l" t="t" r="r" b="b"/>
            <a:pathLst>
              <a:path w="464059" h="3800">
                <a:moveTo>
                  <a:pt x="0" y="3800"/>
                </a:moveTo>
                <a:lnTo>
                  <a:pt x="464059" y="0"/>
                </a:lnTo>
              </a:path>
            </a:pathLst>
          </a:custGeom>
          <a:ln w="193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88070" y="805951"/>
            <a:ext cx="102392" cy="113748"/>
          </a:xfrm>
          <a:custGeom>
            <a:avLst/>
            <a:gdLst/>
            <a:ahLst/>
            <a:cxnLst/>
            <a:rect l="l" t="t" r="r" b="b"/>
            <a:pathLst>
              <a:path w="102108" h="113537">
                <a:moveTo>
                  <a:pt x="102108" y="54863"/>
                </a:moveTo>
                <a:lnTo>
                  <a:pt x="0" y="0"/>
                </a:lnTo>
                <a:lnTo>
                  <a:pt x="0" y="113537"/>
                </a:lnTo>
                <a:lnTo>
                  <a:pt x="10210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88070" y="805951"/>
            <a:ext cx="102392" cy="113748"/>
          </a:xfrm>
          <a:custGeom>
            <a:avLst/>
            <a:gdLst/>
            <a:ahLst/>
            <a:cxnLst/>
            <a:rect l="l" t="t" r="r" b="b"/>
            <a:pathLst>
              <a:path w="102108" h="113537">
                <a:moveTo>
                  <a:pt x="102108" y="54863"/>
                </a:moveTo>
                <a:lnTo>
                  <a:pt x="0" y="113537"/>
                </a:lnTo>
                <a:lnTo>
                  <a:pt x="0" y="0"/>
                </a:lnTo>
                <a:lnTo>
                  <a:pt x="102108" y="54863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45641" y="2799977"/>
            <a:ext cx="421803" cy="0"/>
          </a:xfrm>
          <a:custGeom>
            <a:avLst/>
            <a:gdLst/>
            <a:ahLst/>
            <a:cxnLst/>
            <a:rect l="l" t="t" r="r" b="b"/>
            <a:pathLst>
              <a:path w="420631">
                <a:moveTo>
                  <a:pt x="0" y="0"/>
                </a:moveTo>
                <a:lnTo>
                  <a:pt x="420631" y="0"/>
                </a:lnTo>
              </a:path>
            </a:pathLst>
          </a:custGeom>
          <a:ln w="193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39166" y="2745021"/>
            <a:ext cx="102392" cy="112984"/>
          </a:xfrm>
          <a:custGeom>
            <a:avLst/>
            <a:gdLst/>
            <a:ahLst/>
            <a:cxnLst/>
            <a:rect l="l" t="t" r="r" b="b"/>
            <a:pathLst>
              <a:path w="102108" h="112775">
                <a:moveTo>
                  <a:pt x="102108" y="54863"/>
                </a:moveTo>
                <a:lnTo>
                  <a:pt x="0" y="0"/>
                </a:lnTo>
                <a:lnTo>
                  <a:pt x="0" y="112775"/>
                </a:lnTo>
                <a:lnTo>
                  <a:pt x="10210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9166" y="2745021"/>
            <a:ext cx="102392" cy="112984"/>
          </a:xfrm>
          <a:custGeom>
            <a:avLst/>
            <a:gdLst/>
            <a:ahLst/>
            <a:cxnLst/>
            <a:rect l="l" t="t" r="r" b="b"/>
            <a:pathLst>
              <a:path w="102108" h="112775">
                <a:moveTo>
                  <a:pt x="102108" y="54863"/>
                </a:moveTo>
                <a:lnTo>
                  <a:pt x="0" y="112775"/>
                </a:lnTo>
                <a:lnTo>
                  <a:pt x="0" y="0"/>
                </a:lnTo>
                <a:lnTo>
                  <a:pt x="102108" y="54863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45641" y="860917"/>
            <a:ext cx="0" cy="1939060"/>
          </a:xfrm>
          <a:custGeom>
            <a:avLst/>
            <a:gdLst/>
            <a:ahLst/>
            <a:cxnLst/>
            <a:rect l="l" t="t" r="r" b="b"/>
            <a:pathLst>
              <a:path h="1935469">
                <a:moveTo>
                  <a:pt x="0" y="0"/>
                </a:moveTo>
                <a:lnTo>
                  <a:pt x="0" y="1935469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48435" y="2421333"/>
            <a:ext cx="1201965" cy="756543"/>
          </a:xfrm>
          <a:custGeom>
            <a:avLst/>
            <a:gdLst/>
            <a:ahLst/>
            <a:cxnLst/>
            <a:rect l="l" t="t" r="r" b="b"/>
            <a:pathLst>
              <a:path w="1198626" h="755142">
                <a:moveTo>
                  <a:pt x="0" y="0"/>
                </a:moveTo>
                <a:lnTo>
                  <a:pt x="0" y="755142"/>
                </a:lnTo>
                <a:lnTo>
                  <a:pt x="1198626" y="755141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48445" y="2421325"/>
            <a:ext cx="1201963" cy="756540"/>
          </a:xfrm>
          <a:custGeom>
            <a:avLst/>
            <a:gdLst/>
            <a:ahLst/>
            <a:cxnLst/>
            <a:rect l="l" t="t" r="r" b="b"/>
            <a:pathLst>
              <a:path w="1198624" h="755139">
                <a:moveTo>
                  <a:pt x="1198624" y="0"/>
                </a:moveTo>
                <a:lnTo>
                  <a:pt x="0" y="0"/>
                </a:lnTo>
                <a:lnTo>
                  <a:pt x="0" y="755139"/>
                </a:lnTo>
                <a:lnTo>
                  <a:pt x="1198624" y="755139"/>
                </a:lnTo>
                <a:lnTo>
                  <a:pt x="1198624" y="0"/>
                </a:lnTo>
                <a:close/>
              </a:path>
            </a:pathLst>
          </a:custGeom>
          <a:ln w="17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26002" y="4706994"/>
            <a:ext cx="743478" cy="0"/>
          </a:xfrm>
          <a:custGeom>
            <a:avLst/>
            <a:gdLst/>
            <a:ahLst/>
            <a:cxnLst/>
            <a:rect l="l" t="t" r="r" b="b"/>
            <a:pathLst>
              <a:path w="741413">
                <a:moveTo>
                  <a:pt x="0" y="0"/>
                </a:moveTo>
                <a:lnTo>
                  <a:pt x="741413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867826" y="1417791"/>
            <a:ext cx="175212" cy="237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4"/>
              </a:lnSpc>
              <a:spcBef>
                <a:spcPts val="90"/>
              </a:spcBef>
            </a:pPr>
            <a:r>
              <a:rPr sz="1700" spc="-191" dirty="0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67704" y="1417791"/>
            <a:ext cx="378221" cy="237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4"/>
              </a:lnSpc>
              <a:spcBef>
                <a:spcPts val="90"/>
              </a:spcBef>
            </a:pPr>
            <a:r>
              <a:rPr sz="1700" spc="-201" dirty="0">
                <a:latin typeface="Times New Roman"/>
                <a:cs typeface="Times New Roman"/>
              </a:rPr>
              <a:t>U</a:t>
            </a:r>
            <a:r>
              <a:rPr sz="1700" spc="-54" dirty="0">
                <a:latin typeface="Times New Roman"/>
                <a:cs typeface="Times New Roman"/>
              </a:rPr>
              <a:t>(</a:t>
            </a:r>
            <a:r>
              <a:rPr sz="1700" spc="-143" dirty="0">
                <a:latin typeface="Times New Roman"/>
                <a:cs typeface="Times New Roman"/>
              </a:rPr>
              <a:t>s)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076056" y="1433121"/>
            <a:ext cx="329947" cy="238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9"/>
              </a:lnSpc>
              <a:spcBef>
                <a:spcPts val="90"/>
              </a:spcBef>
            </a:pPr>
            <a:r>
              <a:rPr sz="1700" spc="-180" dirty="0">
                <a:latin typeface="Times New Roman"/>
                <a:cs typeface="Times New Roman"/>
              </a:rPr>
              <a:t>E(</a:t>
            </a:r>
            <a:r>
              <a:rPr sz="1700" spc="-211" dirty="0">
                <a:latin typeface="Times New Roman"/>
                <a:cs typeface="Times New Roman"/>
              </a:rPr>
              <a:t>s</a:t>
            </a:r>
            <a:r>
              <a:rPr sz="1700" spc="-159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711491" y="1433121"/>
            <a:ext cx="371988" cy="238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9"/>
              </a:lnSpc>
              <a:spcBef>
                <a:spcPts val="90"/>
              </a:spcBef>
            </a:pPr>
            <a:r>
              <a:rPr sz="1700" spc="-326" dirty="0">
                <a:latin typeface="Times New Roman"/>
                <a:cs typeface="Times New Roman"/>
              </a:rPr>
              <a:t>U</a:t>
            </a:r>
            <a:r>
              <a:rPr sz="1700" spc="-76" dirty="0">
                <a:latin typeface="Times New Roman"/>
                <a:cs typeface="Times New Roman"/>
              </a:rPr>
              <a:t>'</a:t>
            </a:r>
            <a:r>
              <a:rPr sz="1700" spc="-114" dirty="0">
                <a:latin typeface="Times New Roman"/>
                <a:cs typeface="Times New Roman"/>
              </a:rPr>
              <a:t>(</a:t>
            </a:r>
            <a:r>
              <a:rPr sz="1700" spc="-211" dirty="0">
                <a:latin typeface="Times New Roman"/>
                <a:cs typeface="Times New Roman"/>
              </a:rPr>
              <a:t>s</a:t>
            </a:r>
            <a:r>
              <a:rPr sz="1700" spc="-159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795970" y="1992069"/>
            <a:ext cx="229798" cy="292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50"/>
              </a:lnSpc>
              <a:spcBef>
                <a:spcPts val="112"/>
              </a:spcBef>
            </a:pPr>
            <a:r>
              <a:rPr sz="2100" i="1" spc="-241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48895" y="2009685"/>
            <a:ext cx="211544" cy="293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55"/>
              </a:lnSpc>
              <a:spcBef>
                <a:spcPts val="112"/>
              </a:spcBef>
            </a:pPr>
            <a:r>
              <a:rPr sz="2100" i="1" spc="-383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57864" y="3216758"/>
            <a:ext cx="340018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(a)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351377" y="3216758"/>
            <a:ext cx="352994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(b)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84126" y="3660928"/>
            <a:ext cx="3155826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200" spc="9" baseline="-2825" dirty="0">
                <a:latin typeface=""/>
                <a:cs typeface=""/>
              </a:rPr>
              <a:t>不完全微分算法结构图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585851" y="4355056"/>
            <a:ext cx="685664" cy="359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81"/>
              </a:lnSpc>
              <a:spcBef>
                <a:spcPts val="138"/>
              </a:spcBef>
            </a:pPr>
            <a:r>
              <a:rPr sz="3300" i="1" spc="54" baseline="9223" dirty="0" err="1" smtClean="0">
                <a:latin typeface="Times New Roman"/>
                <a:cs typeface="Times New Roman"/>
              </a:rPr>
              <a:t>k</a:t>
            </a:r>
            <a:r>
              <a:rPr lang="en-US" sz="2400" i="1" spc="54" baseline="9223" dirty="0" err="1" smtClean="0">
                <a:latin typeface="Times New Roman"/>
                <a:cs typeface="Times New Roman"/>
              </a:rPr>
              <a:t>p</a:t>
            </a:r>
            <a:r>
              <a:rPr sz="2000" i="1" spc="-220" baseline="-11149" dirty="0" smtClean="0">
                <a:latin typeface="Times New Roman"/>
                <a:cs typeface="Times New Roman"/>
              </a:rPr>
              <a:t> </a:t>
            </a:r>
            <a:r>
              <a:rPr sz="3300" i="1" spc="-129" baseline="9223" dirty="0">
                <a:latin typeface="Times New Roman"/>
                <a:cs typeface="Times New Roman"/>
              </a:rPr>
              <a:t>T</a:t>
            </a:r>
            <a:r>
              <a:rPr sz="2000" i="1" baseline="-11149" dirty="0">
                <a:latin typeface="Times New Roman"/>
                <a:cs typeface="Times New Roman"/>
              </a:rPr>
              <a:t>d</a:t>
            </a:r>
            <a:r>
              <a:rPr sz="2000" i="1" spc="-39" baseline="-11149" dirty="0">
                <a:latin typeface="Times New Roman"/>
                <a:cs typeface="Times New Roman"/>
              </a:rPr>
              <a:t> </a:t>
            </a:r>
            <a:r>
              <a:rPr sz="3300" i="1" spc="8" baseline="9223" dirty="0">
                <a:latin typeface="Times New Roman"/>
                <a:cs typeface="Times New Roman"/>
              </a:rPr>
              <a:t>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59753" y="4532275"/>
            <a:ext cx="865496" cy="313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76"/>
              </a:lnSpc>
              <a:spcBef>
                <a:spcPts val="123"/>
              </a:spcBef>
            </a:pPr>
            <a:r>
              <a:rPr sz="3300" i="1" spc="15" baseline="1317" dirty="0">
                <a:latin typeface="Times New Roman"/>
                <a:cs typeface="Times New Roman"/>
              </a:rPr>
              <a:t>U</a:t>
            </a:r>
            <a:r>
              <a:rPr sz="3300" i="1" spc="-255" baseline="1317" dirty="0">
                <a:latin typeface="Times New Roman"/>
                <a:cs typeface="Times New Roman"/>
              </a:rPr>
              <a:t> </a:t>
            </a:r>
            <a:r>
              <a:rPr sz="3300" spc="89" baseline="1317" dirty="0">
                <a:latin typeface="Times New Roman"/>
                <a:cs typeface="Times New Roman"/>
              </a:rPr>
              <a:t>(</a:t>
            </a:r>
            <a:r>
              <a:rPr sz="3300" i="1" spc="69" baseline="1317" dirty="0">
                <a:latin typeface="Times New Roman"/>
                <a:cs typeface="Times New Roman"/>
              </a:rPr>
              <a:t>s</a:t>
            </a:r>
            <a:r>
              <a:rPr sz="3300" baseline="1317" dirty="0">
                <a:latin typeface="Times New Roman"/>
                <a:cs typeface="Times New Roman"/>
              </a:rPr>
              <a:t>)</a:t>
            </a:r>
            <a:r>
              <a:rPr sz="3300" spc="-16" baseline="1317" dirty="0">
                <a:latin typeface="Times New Roman"/>
                <a:cs typeface="Times New Roman"/>
              </a:rPr>
              <a:t> </a:t>
            </a:r>
            <a:r>
              <a:rPr sz="2200" spc="-549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13995" y="4536748"/>
            <a:ext cx="591194" cy="309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75"/>
              </a:lnSpc>
              <a:spcBef>
                <a:spcPts val="118"/>
              </a:spcBef>
            </a:pPr>
            <a:r>
              <a:rPr sz="2200" i="1" spc="138" dirty="0">
                <a:latin typeface="Times New Roman"/>
                <a:cs typeface="Times New Roman"/>
              </a:rPr>
              <a:t>E</a:t>
            </a:r>
            <a:r>
              <a:rPr sz="2200" spc="97" dirty="0">
                <a:latin typeface="Times New Roman"/>
                <a:cs typeface="Times New Roman"/>
              </a:rPr>
              <a:t>(</a:t>
            </a:r>
            <a:r>
              <a:rPr sz="2200" i="1" spc="83" dirty="0">
                <a:latin typeface="Times New Roman"/>
                <a:cs typeface="Times New Roman"/>
              </a:rPr>
              <a:t>s</a:t>
            </a:r>
            <a:r>
              <a:rPr sz="2200" spc="7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63702" y="4558573"/>
            <a:ext cx="4937581" cy="345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46"/>
              </a:lnSpc>
              <a:spcBef>
                <a:spcPts val="132"/>
              </a:spcBef>
            </a:pPr>
            <a:r>
              <a:rPr sz="2400" spc="9" dirty="0" err="1" smtClean="0">
                <a:latin typeface=""/>
                <a:cs typeface=""/>
              </a:rPr>
              <a:t>不完全微分结构的微分传递函数为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499658" y="4754355"/>
            <a:ext cx="828317" cy="363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67"/>
              </a:lnSpc>
              <a:spcBef>
                <a:spcPts val="143"/>
              </a:spcBef>
            </a:pPr>
            <a:r>
              <a:rPr sz="3300" spc="10" baseline="9223" dirty="0">
                <a:latin typeface="Times New Roman"/>
                <a:cs typeface="Times New Roman"/>
              </a:rPr>
              <a:t>1</a:t>
            </a:r>
            <a:r>
              <a:rPr sz="3300" spc="-380" baseline="9223" dirty="0">
                <a:latin typeface="Times New Roman"/>
                <a:cs typeface="Times New Roman"/>
              </a:rPr>
              <a:t> </a:t>
            </a:r>
            <a:r>
              <a:rPr sz="3300" spc="-549" baseline="5468" dirty="0">
                <a:latin typeface="Meiryo"/>
                <a:cs typeface="Meiryo"/>
              </a:rPr>
              <a:t>+</a:t>
            </a:r>
            <a:r>
              <a:rPr sz="3300" spc="-480" baseline="5468" dirty="0">
                <a:latin typeface="Meiryo"/>
                <a:cs typeface="Meiryo"/>
              </a:rPr>
              <a:t> </a:t>
            </a:r>
            <a:r>
              <a:rPr sz="3300" i="1" spc="109" baseline="9223" dirty="0">
                <a:latin typeface="Times New Roman"/>
                <a:cs typeface="Times New Roman"/>
              </a:rPr>
              <a:t>T</a:t>
            </a:r>
            <a:r>
              <a:rPr sz="2000" i="1" baseline="-8919" dirty="0">
                <a:latin typeface="Times New Roman"/>
                <a:cs typeface="Times New Roman"/>
              </a:rPr>
              <a:t>f</a:t>
            </a:r>
            <a:r>
              <a:rPr sz="2000" i="1" spc="133" baseline="-8919" dirty="0">
                <a:latin typeface="Times New Roman"/>
                <a:cs typeface="Times New Roman"/>
              </a:rPr>
              <a:t> </a:t>
            </a:r>
            <a:r>
              <a:rPr sz="3300" i="1" spc="8" baseline="9223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3702" y="5269465"/>
            <a:ext cx="5244758" cy="345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46"/>
              </a:lnSpc>
              <a:spcBef>
                <a:spcPts val="132"/>
              </a:spcBef>
            </a:pPr>
            <a:r>
              <a:rPr sz="2400" spc="9" dirty="0" err="1" smtClean="0">
                <a:latin typeface=""/>
                <a:cs typeface=""/>
              </a:rPr>
              <a:t>对于完全微分结构的微分传递函数为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735382" y="5296622"/>
            <a:ext cx="2645896" cy="385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37"/>
              </a:lnSpc>
              <a:spcBef>
                <a:spcPts val="151"/>
              </a:spcBef>
            </a:pPr>
            <a:r>
              <a:rPr sz="3500" i="1" baseline="8634" dirty="0">
                <a:latin typeface="Times New Roman"/>
                <a:cs typeface="Times New Roman"/>
              </a:rPr>
              <a:t>U</a:t>
            </a:r>
            <a:r>
              <a:rPr sz="3500" i="1" spc="171" baseline="8634" dirty="0">
                <a:latin typeface="Times New Roman"/>
                <a:cs typeface="Times New Roman"/>
              </a:rPr>
              <a:t> </a:t>
            </a:r>
            <a:r>
              <a:rPr sz="3500" spc="7" baseline="8634" dirty="0">
                <a:latin typeface="Times New Roman"/>
                <a:cs typeface="Times New Roman"/>
              </a:rPr>
              <a:t>(</a:t>
            </a:r>
            <a:r>
              <a:rPr sz="3500" spc="-305" baseline="8634" dirty="0">
                <a:latin typeface="Times New Roman"/>
                <a:cs typeface="Times New Roman"/>
              </a:rPr>
              <a:t> </a:t>
            </a:r>
            <a:r>
              <a:rPr sz="3500" i="1" spc="9" baseline="8634" dirty="0">
                <a:latin typeface="Times New Roman"/>
                <a:cs typeface="Times New Roman"/>
              </a:rPr>
              <a:t>s</a:t>
            </a:r>
            <a:r>
              <a:rPr sz="3500" i="1" spc="-305" baseline="8634" dirty="0">
                <a:latin typeface="Times New Roman"/>
                <a:cs typeface="Times New Roman"/>
              </a:rPr>
              <a:t> </a:t>
            </a:r>
            <a:r>
              <a:rPr sz="3500" baseline="8634" dirty="0">
                <a:latin typeface="Times New Roman"/>
                <a:cs typeface="Times New Roman"/>
              </a:rPr>
              <a:t>)</a:t>
            </a:r>
            <a:r>
              <a:rPr sz="3500" spc="326" baseline="8634" dirty="0">
                <a:latin typeface="Times New Roman"/>
                <a:cs typeface="Times New Roman"/>
              </a:rPr>
              <a:t> </a:t>
            </a:r>
            <a:r>
              <a:rPr sz="3500" spc="-605" baseline="5119" dirty="0">
                <a:latin typeface="Meiryo"/>
                <a:cs typeface="Meiryo"/>
              </a:rPr>
              <a:t>=</a:t>
            </a:r>
            <a:r>
              <a:rPr sz="3500" spc="220" baseline="5119" dirty="0">
                <a:latin typeface="Meiryo"/>
                <a:cs typeface="Meiryo"/>
              </a:rPr>
              <a:t> </a:t>
            </a:r>
            <a:r>
              <a:rPr sz="3500" i="1" baseline="8634" dirty="0">
                <a:latin typeface="Times New Roman"/>
                <a:cs typeface="Times New Roman"/>
              </a:rPr>
              <a:t>k</a:t>
            </a:r>
            <a:r>
              <a:rPr sz="3500" i="1" spc="-94" baseline="8634" dirty="0">
                <a:latin typeface="Times New Roman"/>
                <a:cs typeface="Times New Roman"/>
              </a:rPr>
              <a:t> </a:t>
            </a:r>
            <a:r>
              <a:rPr sz="2000" i="1" baseline="-10736" dirty="0">
                <a:latin typeface="Times New Roman"/>
                <a:cs typeface="Times New Roman"/>
              </a:rPr>
              <a:t>p</a:t>
            </a:r>
            <a:r>
              <a:rPr sz="2000" i="1" spc="-88" baseline="-10736" dirty="0">
                <a:latin typeface="Times New Roman"/>
                <a:cs typeface="Times New Roman"/>
              </a:rPr>
              <a:t> </a:t>
            </a:r>
            <a:r>
              <a:rPr sz="3500" i="1" spc="114" baseline="8634" dirty="0">
                <a:latin typeface="Times New Roman"/>
                <a:cs typeface="Times New Roman"/>
              </a:rPr>
              <a:t>T</a:t>
            </a:r>
            <a:r>
              <a:rPr sz="2000" i="1" baseline="-10736" dirty="0">
                <a:latin typeface="Times New Roman"/>
                <a:cs typeface="Times New Roman"/>
              </a:rPr>
              <a:t>d</a:t>
            </a:r>
            <a:r>
              <a:rPr sz="2000" i="1" spc="273" baseline="-10736" dirty="0">
                <a:latin typeface="Times New Roman"/>
                <a:cs typeface="Times New Roman"/>
              </a:rPr>
              <a:t> </a:t>
            </a:r>
            <a:r>
              <a:rPr sz="3500" i="1" spc="9" baseline="8634" dirty="0">
                <a:latin typeface="Times New Roman"/>
                <a:cs typeface="Times New Roman"/>
              </a:rPr>
              <a:t>s</a:t>
            </a:r>
            <a:r>
              <a:rPr sz="3500" i="1" spc="-395" baseline="8634" dirty="0">
                <a:latin typeface="Times New Roman"/>
                <a:cs typeface="Times New Roman"/>
              </a:rPr>
              <a:t> </a:t>
            </a:r>
            <a:r>
              <a:rPr sz="3500" i="1" baseline="8634" dirty="0">
                <a:latin typeface="Times New Roman"/>
                <a:cs typeface="Times New Roman"/>
              </a:rPr>
              <a:t>E</a:t>
            </a:r>
            <a:r>
              <a:rPr sz="3500" i="1" spc="-95" baseline="8634" dirty="0">
                <a:latin typeface="Times New Roman"/>
                <a:cs typeface="Times New Roman"/>
              </a:rPr>
              <a:t> </a:t>
            </a:r>
            <a:r>
              <a:rPr sz="3500" spc="7" baseline="8634" dirty="0">
                <a:latin typeface="Times New Roman"/>
                <a:cs typeface="Times New Roman"/>
              </a:rPr>
              <a:t>(</a:t>
            </a:r>
            <a:r>
              <a:rPr sz="3500" spc="-315" baseline="8634" dirty="0">
                <a:latin typeface="Times New Roman"/>
                <a:cs typeface="Times New Roman"/>
              </a:rPr>
              <a:t> </a:t>
            </a:r>
            <a:r>
              <a:rPr sz="3500" i="1" spc="9" baseline="8634" dirty="0">
                <a:latin typeface="Times New Roman"/>
                <a:cs typeface="Times New Roman"/>
              </a:rPr>
              <a:t>s</a:t>
            </a:r>
            <a:r>
              <a:rPr sz="3500" i="1" spc="-301" baseline="8634" dirty="0">
                <a:latin typeface="Times New Roman"/>
                <a:cs typeface="Times New Roman"/>
              </a:rPr>
              <a:t> </a:t>
            </a:r>
            <a:r>
              <a:rPr sz="3500" spc="7" baseline="863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948445" y="2014428"/>
            <a:ext cx="1593956" cy="406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5948445" y="2421325"/>
            <a:ext cx="1214698" cy="75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01"/>
              </a:lnSpc>
              <a:spcBef>
                <a:spcPts val="21"/>
              </a:spcBef>
            </a:pPr>
            <a:endParaRPr sz="500"/>
          </a:p>
          <a:p>
            <a:pPr marL="347490">
              <a:lnSpc>
                <a:spcPts val="2765"/>
              </a:lnSpc>
              <a:spcBef>
                <a:spcPts val="1002"/>
              </a:spcBef>
            </a:pPr>
            <a:r>
              <a:rPr sz="2400" i="1" spc="-124" dirty="0">
                <a:latin typeface="Times New Roman"/>
                <a:cs typeface="Times New Roman"/>
              </a:rPr>
              <a:t>k</a:t>
            </a:r>
            <a:r>
              <a:rPr sz="2000" i="1" spc="-143" baseline="-27914" dirty="0">
                <a:latin typeface="Times New Roman"/>
                <a:cs typeface="Times New Roman"/>
              </a:rPr>
              <a:t>p</a:t>
            </a:r>
            <a:r>
              <a:rPr sz="2400" i="1" spc="-432" dirty="0">
                <a:latin typeface="Times New Roman"/>
                <a:cs typeface="Times New Roman"/>
              </a:rPr>
              <a:t>T</a:t>
            </a:r>
            <a:r>
              <a:rPr sz="2000" i="1" spc="51" baseline="-27914" dirty="0">
                <a:latin typeface="Times New Roman"/>
                <a:cs typeface="Times New Roman"/>
              </a:rPr>
              <a:t>d</a:t>
            </a:r>
            <a:r>
              <a:rPr sz="2400" i="1" spc="9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150408" y="2421325"/>
            <a:ext cx="391992" cy="407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4" name="object 104"/>
          <p:cNvSpPr txBox="1"/>
          <p:nvPr/>
        </p:nvSpPr>
        <p:spPr>
          <a:xfrm>
            <a:off x="7150408" y="2828986"/>
            <a:ext cx="391993" cy="348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5" name="object 105"/>
          <p:cNvSpPr txBox="1"/>
          <p:nvPr/>
        </p:nvSpPr>
        <p:spPr>
          <a:xfrm>
            <a:off x="1859392" y="1997647"/>
            <a:ext cx="1814012" cy="40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6" name="object 106"/>
          <p:cNvSpPr txBox="1"/>
          <p:nvPr/>
        </p:nvSpPr>
        <p:spPr>
          <a:xfrm>
            <a:off x="1859391" y="2402256"/>
            <a:ext cx="1489647" cy="753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5370" marR="422285" algn="ctr">
              <a:lnSpc>
                <a:spcPts val="2616"/>
              </a:lnSpc>
              <a:spcBef>
                <a:spcPts val="130"/>
              </a:spcBef>
            </a:pPr>
            <a:r>
              <a:rPr sz="2900" i="1" spc="73" baseline="12205" dirty="0" err="1" smtClean="0">
                <a:latin typeface="Times New Roman"/>
                <a:cs typeface="Times New Roman"/>
              </a:rPr>
              <a:t>k</a:t>
            </a:r>
            <a:r>
              <a:rPr sz="2900" i="1" spc="-200" baseline="-3051" dirty="0" err="1" smtClean="0">
                <a:latin typeface="Times New Roman"/>
                <a:cs typeface="Times New Roman"/>
              </a:rPr>
              <a:t>p</a:t>
            </a:r>
            <a:r>
              <a:rPr sz="2900" i="1" spc="-265" baseline="12205" dirty="0" err="1" smtClean="0">
                <a:latin typeface="Times New Roman"/>
                <a:cs typeface="Times New Roman"/>
              </a:rPr>
              <a:t>T</a:t>
            </a:r>
            <a:r>
              <a:rPr sz="2900" i="1" spc="9" baseline="-3051" dirty="0" err="1" smtClean="0">
                <a:latin typeface="Times New Roman"/>
                <a:cs typeface="Times New Roman"/>
              </a:rPr>
              <a:t>d</a:t>
            </a:r>
            <a:r>
              <a:rPr lang="en-US" sz="2900" i="1" spc="9" baseline="-3051" dirty="0" err="1" smtClean="0">
                <a:latin typeface="Times New Roman"/>
                <a:cs typeface="Times New Roman"/>
              </a:rPr>
              <a:t>s</a:t>
            </a:r>
            <a:endParaRPr sz="1900" dirty="0">
              <a:latin typeface="Times New Roman"/>
              <a:cs typeface="Times New Roman"/>
            </a:endParaRPr>
          </a:p>
          <a:p>
            <a:pPr marL="374671" marR="369677" algn="ctr">
              <a:lnSpc>
                <a:spcPts val="3192"/>
              </a:lnSpc>
              <a:spcBef>
                <a:spcPts val="28"/>
              </a:spcBef>
            </a:pPr>
            <a:r>
              <a:rPr sz="2900" spc="-261" baseline="7628" dirty="0">
                <a:latin typeface="Times New Roman"/>
                <a:cs typeface="Times New Roman"/>
              </a:rPr>
              <a:t>1</a:t>
            </a:r>
            <a:r>
              <a:rPr sz="2900" spc="-690" baseline="4522" dirty="0">
                <a:latin typeface="Meiryo"/>
                <a:cs typeface="Meiryo"/>
              </a:rPr>
              <a:t>+</a:t>
            </a:r>
            <a:r>
              <a:rPr sz="2900" i="1" spc="20" baseline="7628" dirty="0">
                <a:latin typeface="Times New Roman"/>
                <a:cs typeface="Times New Roman"/>
              </a:rPr>
              <a:t>T</a:t>
            </a:r>
            <a:r>
              <a:rPr sz="2900" i="1" spc="5" baseline="-7628" dirty="0">
                <a:latin typeface="Times New Roman"/>
                <a:cs typeface="Times New Roman"/>
              </a:rPr>
              <a:t>f</a:t>
            </a:r>
            <a:r>
              <a:rPr sz="2900" i="1" spc="-150" baseline="-7628" dirty="0">
                <a:latin typeface="Times New Roman"/>
                <a:cs typeface="Times New Roman"/>
              </a:rPr>
              <a:t> </a:t>
            </a:r>
            <a:r>
              <a:rPr sz="2900" i="1" spc="7" baseline="7628" dirty="0">
                <a:latin typeface="Times New Roman"/>
                <a:cs typeface="Times New Roman"/>
              </a:rPr>
              <a:t>s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27925" y="2402257"/>
            <a:ext cx="445478" cy="406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8" name="object 108"/>
          <p:cNvSpPr txBox="1"/>
          <p:nvPr/>
        </p:nvSpPr>
        <p:spPr>
          <a:xfrm>
            <a:off x="3227925" y="2808397"/>
            <a:ext cx="445478" cy="34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2" name="object 112"/>
          <p:cNvSpPr txBox="1"/>
          <p:nvPr/>
        </p:nvSpPr>
        <p:spPr>
          <a:xfrm>
            <a:off x="5948445" y="1412855"/>
            <a:ext cx="1201963" cy="75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8058" marR="443459" algn="ctr">
              <a:lnSpc>
                <a:spcPts val="2701"/>
              </a:lnSpc>
              <a:spcBef>
                <a:spcPts val="134"/>
              </a:spcBef>
            </a:pPr>
            <a:r>
              <a:rPr lang="en-US" sz="3000" i="1" spc="-59" dirty="0" err="1">
                <a:latin typeface="Times New Roman"/>
                <a:cs typeface="Times New Roman"/>
              </a:rPr>
              <a:t>k</a:t>
            </a:r>
            <a:r>
              <a:rPr sz="3000" i="1" baseline="-25000" dirty="0" err="1" smtClean="0">
                <a:latin typeface="Times New Roman"/>
                <a:cs typeface="Times New Roman"/>
              </a:rPr>
              <a:t>p</a:t>
            </a:r>
            <a:endParaRPr sz="2000" baseline="-25000" dirty="0">
              <a:latin typeface="Times New Roman"/>
              <a:cs typeface="Times New Roman"/>
            </a:endParaRPr>
          </a:p>
          <a:p>
            <a:pPr marL="428864" marR="439883" algn="ctr">
              <a:lnSpc>
                <a:spcPts val="2811"/>
              </a:lnSpc>
              <a:spcBef>
                <a:spcPts val="456"/>
              </a:spcBef>
            </a:pPr>
            <a:r>
              <a:rPr sz="3000" i="1" spc="-435" baseline="10145" dirty="0">
                <a:latin typeface="Times New Roman"/>
                <a:cs typeface="Times New Roman"/>
              </a:rPr>
              <a:t>T</a:t>
            </a:r>
            <a:r>
              <a:rPr sz="3000" i="1" spc="-100" baseline="-4348" dirty="0">
                <a:latin typeface="Times New Roman"/>
                <a:cs typeface="Times New Roman"/>
              </a:rPr>
              <a:t>i</a:t>
            </a:r>
            <a:r>
              <a:rPr sz="3000" i="1" spc="19" baseline="10145" dirty="0"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150408" y="1412854"/>
            <a:ext cx="205540" cy="35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7150409" y="1772423"/>
            <a:ext cx="275925" cy="396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080">
              <a:lnSpc>
                <a:spcPct val="95825"/>
              </a:lnSpc>
              <a:spcBef>
                <a:spcPts val="476"/>
              </a:spcBef>
            </a:pPr>
            <a:r>
              <a:rPr sz="2100" i="1" spc="-383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859392" y="1398367"/>
            <a:ext cx="1368532" cy="753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847" marR="531285" algn="ctr">
              <a:lnSpc>
                <a:spcPts val="2686"/>
              </a:lnSpc>
              <a:spcBef>
                <a:spcPts val="134"/>
              </a:spcBef>
            </a:pPr>
            <a:r>
              <a:rPr sz="3000" i="1" spc="41" baseline="13044" dirty="0">
                <a:latin typeface="Times New Roman"/>
                <a:cs typeface="Times New Roman"/>
              </a:rPr>
              <a:t>k</a:t>
            </a:r>
            <a:r>
              <a:rPr sz="3000" i="1" spc="-9" baseline="-2898" dirty="0">
                <a:latin typeface="Times New Roman"/>
                <a:cs typeface="Times New Roman"/>
              </a:rPr>
              <a:t>p</a:t>
            </a:r>
            <a:endParaRPr sz="2000" dirty="0">
              <a:latin typeface="Times New Roman"/>
              <a:cs typeface="Times New Roman"/>
            </a:endParaRPr>
          </a:p>
          <a:p>
            <a:pPr marL="493165" marR="500813" algn="ctr">
              <a:lnSpc>
                <a:spcPts val="2811"/>
              </a:lnSpc>
              <a:spcBef>
                <a:spcPts val="302"/>
              </a:spcBef>
            </a:pPr>
            <a:r>
              <a:rPr sz="3000" i="1" spc="-351" baseline="11595" dirty="0">
                <a:latin typeface="Times New Roman"/>
                <a:cs typeface="Times New Roman"/>
              </a:rPr>
              <a:t>T</a:t>
            </a:r>
            <a:r>
              <a:rPr sz="3000" i="1" spc="-40" baseline="-4348" dirty="0">
                <a:latin typeface="Times New Roman"/>
                <a:cs typeface="Times New Roman"/>
              </a:rPr>
              <a:t>i</a:t>
            </a:r>
            <a:r>
              <a:rPr sz="3000" i="1" spc="-7" baseline="11595" dirty="0">
                <a:latin typeface="Times New Roman"/>
                <a:cs typeface="Times New Roman"/>
              </a:rPr>
              <a:t>s</a:t>
            </a:r>
            <a:r>
              <a:rPr sz="3000" i="1" spc="-315" baseline="11595" dirty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227925" y="1398367"/>
            <a:ext cx="233818" cy="358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7" name="object 117"/>
          <p:cNvSpPr txBox="1"/>
          <p:nvPr/>
        </p:nvSpPr>
        <p:spPr>
          <a:xfrm>
            <a:off x="3227925" y="1756415"/>
            <a:ext cx="304999" cy="395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94">
              <a:lnSpc>
                <a:spcPct val="95825"/>
              </a:lnSpc>
              <a:spcBef>
                <a:spcPts val="460"/>
              </a:spcBef>
            </a:pPr>
            <a:r>
              <a:rPr sz="2100" i="1" spc="-241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221758" y="862821"/>
            <a:ext cx="223883" cy="909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9" name="object 119"/>
          <p:cNvSpPr txBox="1"/>
          <p:nvPr/>
        </p:nvSpPr>
        <p:spPr>
          <a:xfrm>
            <a:off x="5445641" y="862821"/>
            <a:ext cx="465352" cy="909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0" name="object 120"/>
          <p:cNvSpPr txBox="1"/>
          <p:nvPr/>
        </p:nvSpPr>
        <p:spPr>
          <a:xfrm>
            <a:off x="5221758" y="1772423"/>
            <a:ext cx="223883" cy="102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1" name="object 121"/>
          <p:cNvSpPr txBox="1"/>
          <p:nvPr/>
        </p:nvSpPr>
        <p:spPr>
          <a:xfrm>
            <a:off x="5445641" y="1772423"/>
            <a:ext cx="465352" cy="102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2" name="object 122"/>
          <p:cNvSpPr txBox="1"/>
          <p:nvPr/>
        </p:nvSpPr>
        <p:spPr>
          <a:xfrm>
            <a:off x="1031851" y="850237"/>
            <a:ext cx="267189" cy="90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002"/>
              </a:lnSpc>
            </a:pPr>
            <a:endParaRPr sz="1000"/>
          </a:p>
          <a:p>
            <a:pPr>
              <a:lnSpc>
                <a:spcPct val="95825"/>
              </a:lnSpc>
              <a:spcBef>
                <a:spcPts val="3371"/>
              </a:spcBef>
            </a:pPr>
            <a:r>
              <a:rPr sz="1700" spc="-54" dirty="0">
                <a:latin typeface="Times New Roman"/>
                <a:cs typeface="Times New Roman"/>
              </a:rPr>
              <a:t>(</a:t>
            </a:r>
            <a:r>
              <a:rPr sz="1700" spc="-143" dirty="0">
                <a:latin typeface="Times New Roman"/>
                <a:cs typeface="Times New Roman"/>
              </a:rPr>
              <a:t>s)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86304" y="850237"/>
            <a:ext cx="530293" cy="90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4" name="object 124"/>
          <p:cNvSpPr txBox="1"/>
          <p:nvPr/>
        </p:nvSpPr>
        <p:spPr>
          <a:xfrm>
            <a:off x="1031851" y="1756415"/>
            <a:ext cx="254454" cy="1022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5" name="object 125"/>
          <p:cNvSpPr txBox="1"/>
          <p:nvPr/>
        </p:nvSpPr>
        <p:spPr>
          <a:xfrm>
            <a:off x="1286304" y="1756415"/>
            <a:ext cx="530293" cy="1022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5997345" y="560129"/>
            <a:ext cx="1201963" cy="601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2"/>
              </a:lnSpc>
              <a:spcBef>
                <a:spcPts val="15"/>
              </a:spcBef>
            </a:pPr>
            <a:endParaRPr sz="1000" dirty="0"/>
          </a:p>
          <a:p>
            <a:pPr marL="480118" marR="467367" algn="ctr">
              <a:lnSpc>
                <a:spcPts val="2420"/>
              </a:lnSpc>
            </a:pPr>
            <a:r>
              <a:rPr sz="2100" i="1" spc="-171" dirty="0">
                <a:latin typeface="Times New Roman"/>
                <a:cs typeface="Times New Roman"/>
              </a:rPr>
              <a:t>k</a:t>
            </a:r>
            <a:r>
              <a:rPr sz="2200" i="1" spc="-181" baseline="-17992" dirty="0">
                <a:latin typeface="Times New Roman"/>
                <a:cs typeface="Times New Roman"/>
              </a:rPr>
              <a:t>p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199308" y="560130"/>
            <a:ext cx="343093" cy="29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7199308" y="859387"/>
            <a:ext cx="343093" cy="302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5997345" y="1161704"/>
            <a:ext cx="1545056" cy="37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6672" algn="r">
              <a:lnSpc>
                <a:spcPts val="1754"/>
              </a:lnSpc>
              <a:spcBef>
                <a:spcPts val="87"/>
              </a:spcBef>
            </a:pPr>
            <a:r>
              <a:rPr sz="3200" i="1" spc="-383" baseline="2760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914409" y="548683"/>
            <a:ext cx="1369295" cy="598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2"/>
              </a:lnSpc>
              <a:spcBef>
                <a:spcPts val="3"/>
              </a:spcBef>
            </a:pPr>
            <a:endParaRPr sz="1000"/>
          </a:p>
          <a:p>
            <a:pPr marL="553680" marR="540416" algn="ctr">
              <a:lnSpc>
                <a:spcPts val="2420"/>
              </a:lnSpc>
            </a:pPr>
            <a:r>
              <a:rPr sz="2100" i="1" spc="-68" dirty="0">
                <a:latin typeface="Times New Roman"/>
                <a:cs typeface="Times New Roman"/>
              </a:rPr>
              <a:t>k</a:t>
            </a:r>
            <a:r>
              <a:rPr sz="2200" i="1" spc="-108" baseline="-17992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283705" y="548683"/>
            <a:ext cx="389698" cy="298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2" name="object 132"/>
          <p:cNvSpPr txBox="1"/>
          <p:nvPr/>
        </p:nvSpPr>
        <p:spPr>
          <a:xfrm>
            <a:off x="3283705" y="847180"/>
            <a:ext cx="389698" cy="30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3" name="object 133"/>
          <p:cNvSpPr txBox="1"/>
          <p:nvPr/>
        </p:nvSpPr>
        <p:spPr>
          <a:xfrm>
            <a:off x="1914409" y="1147206"/>
            <a:ext cx="1758994" cy="371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6484" algn="r">
              <a:lnSpc>
                <a:spcPts val="1754"/>
              </a:lnSpc>
              <a:spcBef>
                <a:spcPts val="87"/>
              </a:spcBef>
            </a:pPr>
            <a:r>
              <a:rPr sz="3200" i="1" spc="-241" baseline="2760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654551" y="1487424"/>
            <a:ext cx="18303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5" name="object 135"/>
          <p:cNvSpPr txBox="1"/>
          <p:nvPr/>
        </p:nvSpPr>
        <p:spPr>
          <a:xfrm>
            <a:off x="8290480" y="1487424"/>
            <a:ext cx="21852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6" name="object 136"/>
          <p:cNvSpPr txBox="1"/>
          <p:nvPr/>
        </p:nvSpPr>
        <p:spPr>
          <a:xfrm>
            <a:off x="2389684" y="1625613"/>
            <a:ext cx="25980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7" name="object 137"/>
          <p:cNvSpPr txBox="1"/>
          <p:nvPr/>
        </p:nvSpPr>
        <p:spPr>
          <a:xfrm>
            <a:off x="6414555" y="1642388"/>
            <a:ext cx="22847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8" name="object 138"/>
          <p:cNvSpPr txBox="1"/>
          <p:nvPr/>
        </p:nvSpPr>
        <p:spPr>
          <a:xfrm>
            <a:off x="2281186" y="2626445"/>
            <a:ext cx="52494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9" name="object 139"/>
          <p:cNvSpPr txBox="1"/>
          <p:nvPr/>
        </p:nvSpPr>
        <p:spPr>
          <a:xfrm>
            <a:off x="6526002" y="4567035"/>
            <a:ext cx="74347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" name="矩形 1"/>
          <p:cNvSpPr/>
          <p:nvPr/>
        </p:nvSpPr>
        <p:spPr>
          <a:xfrm>
            <a:off x="5295800" y="3619868"/>
            <a:ext cx="2738763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lang="zh-CN" altLang="en-US" sz="3200" spc="9" baseline="-2825" dirty="0">
                <a:latin typeface=""/>
                <a:cs typeface=""/>
              </a:rPr>
              <a:t>完全微分算法结构图</a:t>
            </a:r>
            <a:endParaRPr lang="zh-CN" altLang="en-US" sz="2000" dirty="0">
              <a:latin typeface="楷体"/>
              <a:cs typeface="楷体"/>
            </a:endParaRPr>
          </a:p>
        </p:txBody>
      </p:sp>
      <p:pic>
        <p:nvPicPr>
          <p:cNvPr id="140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15361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1" name="直接连接符 140"/>
          <p:cNvCxnSpPr/>
          <p:nvPr/>
        </p:nvCxnSpPr>
        <p:spPr>
          <a:xfrm>
            <a:off x="830305" y="537663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62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52257" y="1379723"/>
            <a:ext cx="5659092" cy="2951357"/>
          </a:xfrm>
          <a:custGeom>
            <a:avLst/>
            <a:gdLst/>
            <a:ahLst/>
            <a:cxnLst/>
            <a:rect l="l" t="t" r="r" b="b"/>
            <a:pathLst>
              <a:path w="5643372" h="2945892">
                <a:moveTo>
                  <a:pt x="0" y="0"/>
                </a:moveTo>
                <a:lnTo>
                  <a:pt x="0" y="2945892"/>
                </a:lnTo>
                <a:lnTo>
                  <a:pt x="5643372" y="2945891"/>
                </a:lnTo>
                <a:lnTo>
                  <a:pt x="5643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258" y="1380104"/>
            <a:ext cx="5660619" cy="0"/>
          </a:xfrm>
          <a:custGeom>
            <a:avLst/>
            <a:gdLst/>
            <a:ahLst/>
            <a:cxnLst/>
            <a:rect l="l" t="t" r="r" b="b"/>
            <a:pathLst>
              <a:path w="5644895">
                <a:moveTo>
                  <a:pt x="5644895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258" y="4331971"/>
            <a:ext cx="5660619" cy="0"/>
          </a:xfrm>
          <a:custGeom>
            <a:avLst/>
            <a:gdLst/>
            <a:ahLst/>
            <a:cxnLst/>
            <a:rect l="l" t="t" r="r" b="b"/>
            <a:pathLst>
              <a:path w="5644895">
                <a:moveTo>
                  <a:pt x="5644895" y="0"/>
                </a:moveTo>
                <a:lnTo>
                  <a:pt x="0" y="0"/>
                </a:lnTo>
              </a:path>
            </a:pathLst>
          </a:custGeom>
          <a:ln w="25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1921" y="1379723"/>
            <a:ext cx="0" cy="2951356"/>
          </a:xfrm>
          <a:custGeom>
            <a:avLst/>
            <a:gdLst/>
            <a:ahLst/>
            <a:cxnLst/>
            <a:rect l="l" t="t" r="r" b="b"/>
            <a:pathLst>
              <a:path h="2945891">
                <a:moveTo>
                  <a:pt x="0" y="0"/>
                </a:moveTo>
                <a:lnTo>
                  <a:pt x="0" y="2945891"/>
                </a:lnTo>
              </a:path>
            </a:pathLst>
          </a:custGeom>
          <a:ln w="1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2449" y="1379723"/>
            <a:ext cx="0" cy="2951357"/>
          </a:xfrm>
          <a:custGeom>
            <a:avLst/>
            <a:gdLst/>
            <a:ahLst/>
            <a:cxnLst/>
            <a:rect l="l" t="t" r="r" b="b"/>
            <a:pathLst>
              <a:path h="2945892">
                <a:moveTo>
                  <a:pt x="0" y="0"/>
                </a:moveTo>
                <a:lnTo>
                  <a:pt x="0" y="2945892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6437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6437" y="1379723"/>
            <a:ext cx="0" cy="5916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5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3416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3416" y="1379723"/>
            <a:ext cx="0" cy="5916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0777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0777" y="1379723"/>
            <a:ext cx="0" cy="5916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5"/>
                </a:lnTo>
              </a:path>
            </a:pathLst>
          </a:custGeom>
          <a:ln w="1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8138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8138" y="1379723"/>
            <a:ext cx="0" cy="5916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5499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5499" y="1379723"/>
            <a:ext cx="0" cy="5916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5"/>
                </a:lnTo>
              </a:path>
            </a:pathLst>
          </a:custGeom>
          <a:ln w="1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2847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2847" y="1379723"/>
            <a:ext cx="0" cy="5916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9839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9839" y="1379722"/>
            <a:ext cx="0" cy="59164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905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7194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9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77194" y="1379722"/>
            <a:ext cx="0" cy="59164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9054"/>
                </a:lnTo>
              </a:path>
            </a:pathLst>
          </a:custGeom>
          <a:ln w="19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44548" y="4259320"/>
            <a:ext cx="0" cy="7176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44548" y="1379722"/>
            <a:ext cx="0" cy="59164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905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258" y="3828117"/>
            <a:ext cx="55016" cy="0"/>
          </a:xfrm>
          <a:custGeom>
            <a:avLst/>
            <a:gdLst/>
            <a:ahLst/>
            <a:cxnLst/>
            <a:rect l="l" t="t" r="r" b="b"/>
            <a:pathLst>
              <a:path w="54863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25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44107" y="3828117"/>
            <a:ext cx="67242" cy="0"/>
          </a:xfrm>
          <a:custGeom>
            <a:avLst/>
            <a:gdLst/>
            <a:ahLst/>
            <a:cxnLst/>
            <a:rect l="l" t="t" r="r" b="b"/>
            <a:pathLst>
              <a:path w="67055">
                <a:moveTo>
                  <a:pt x="67055" y="0"/>
                </a:moveTo>
                <a:lnTo>
                  <a:pt x="0" y="0"/>
                </a:lnTo>
              </a:path>
            </a:pathLst>
          </a:custGeom>
          <a:ln w="25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2258" y="3338259"/>
            <a:ext cx="55016" cy="0"/>
          </a:xfrm>
          <a:custGeom>
            <a:avLst/>
            <a:gdLst/>
            <a:ahLst/>
            <a:cxnLst/>
            <a:rect l="l" t="t" r="r" b="b"/>
            <a:pathLst>
              <a:path w="54863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44107" y="3338259"/>
            <a:ext cx="67242" cy="0"/>
          </a:xfrm>
          <a:custGeom>
            <a:avLst/>
            <a:gdLst/>
            <a:ahLst/>
            <a:cxnLst/>
            <a:rect l="l" t="t" r="r" b="b"/>
            <a:pathLst>
              <a:path w="67055">
                <a:moveTo>
                  <a:pt x="67055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2258" y="2848912"/>
            <a:ext cx="55016" cy="0"/>
          </a:xfrm>
          <a:custGeom>
            <a:avLst/>
            <a:gdLst/>
            <a:ahLst/>
            <a:cxnLst/>
            <a:rect l="l" t="t" r="r" b="b"/>
            <a:pathLst>
              <a:path w="54863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44107" y="2848912"/>
            <a:ext cx="67242" cy="0"/>
          </a:xfrm>
          <a:custGeom>
            <a:avLst/>
            <a:gdLst/>
            <a:ahLst/>
            <a:cxnLst/>
            <a:rect l="l" t="t" r="r" b="b"/>
            <a:pathLst>
              <a:path w="67055">
                <a:moveTo>
                  <a:pt x="67055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2258" y="2359310"/>
            <a:ext cx="55016" cy="0"/>
          </a:xfrm>
          <a:custGeom>
            <a:avLst/>
            <a:gdLst/>
            <a:ahLst/>
            <a:cxnLst/>
            <a:rect l="l" t="t" r="r" b="b"/>
            <a:pathLst>
              <a:path w="54863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25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44107" y="2359310"/>
            <a:ext cx="67242" cy="0"/>
          </a:xfrm>
          <a:custGeom>
            <a:avLst/>
            <a:gdLst/>
            <a:ahLst/>
            <a:cxnLst/>
            <a:rect l="l" t="t" r="r" b="b"/>
            <a:pathLst>
              <a:path w="67055">
                <a:moveTo>
                  <a:pt x="67055" y="0"/>
                </a:moveTo>
                <a:lnTo>
                  <a:pt x="0" y="0"/>
                </a:lnTo>
              </a:path>
            </a:pathLst>
          </a:custGeom>
          <a:ln w="25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2258" y="1869961"/>
            <a:ext cx="55016" cy="0"/>
          </a:xfrm>
          <a:custGeom>
            <a:avLst/>
            <a:gdLst/>
            <a:ahLst/>
            <a:cxnLst/>
            <a:rect l="l" t="t" r="r" b="b"/>
            <a:pathLst>
              <a:path w="54863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25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44107" y="1869961"/>
            <a:ext cx="67242" cy="0"/>
          </a:xfrm>
          <a:custGeom>
            <a:avLst/>
            <a:gdLst/>
            <a:ahLst/>
            <a:cxnLst/>
            <a:rect l="l" t="t" r="r" b="b"/>
            <a:pathLst>
              <a:path w="67055">
                <a:moveTo>
                  <a:pt x="67055" y="0"/>
                </a:moveTo>
                <a:lnTo>
                  <a:pt x="0" y="0"/>
                </a:lnTo>
              </a:path>
            </a:pathLst>
          </a:custGeom>
          <a:ln w="25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257" y="1782824"/>
            <a:ext cx="5659059" cy="2548296"/>
          </a:xfrm>
          <a:custGeom>
            <a:avLst/>
            <a:gdLst/>
            <a:ahLst/>
            <a:cxnLst/>
            <a:rect l="l" t="t" r="r" b="b"/>
            <a:pathLst>
              <a:path w="5643339" h="2543577">
                <a:moveTo>
                  <a:pt x="0" y="0"/>
                </a:moveTo>
                <a:lnTo>
                  <a:pt x="444224" y="0"/>
                </a:lnTo>
                <a:lnTo>
                  <a:pt x="552434" y="2543577"/>
                </a:lnTo>
                <a:lnTo>
                  <a:pt x="806979" y="2543577"/>
                </a:lnTo>
                <a:lnTo>
                  <a:pt x="1061524" y="2543577"/>
                </a:lnTo>
                <a:lnTo>
                  <a:pt x="1316070" y="2543577"/>
                </a:lnTo>
                <a:lnTo>
                  <a:pt x="1570615" y="2543577"/>
                </a:lnTo>
                <a:lnTo>
                  <a:pt x="1825160" y="2543577"/>
                </a:lnTo>
                <a:lnTo>
                  <a:pt x="2079705" y="2543577"/>
                </a:lnTo>
                <a:lnTo>
                  <a:pt x="2334251" y="2543577"/>
                </a:lnTo>
                <a:lnTo>
                  <a:pt x="2588796" y="2543577"/>
                </a:lnTo>
                <a:lnTo>
                  <a:pt x="2843341" y="2543577"/>
                </a:lnTo>
                <a:lnTo>
                  <a:pt x="3097886" y="2543577"/>
                </a:lnTo>
                <a:lnTo>
                  <a:pt x="3352432" y="2543577"/>
                </a:lnTo>
                <a:lnTo>
                  <a:pt x="3606977" y="2543577"/>
                </a:lnTo>
                <a:lnTo>
                  <a:pt x="3861522" y="2543577"/>
                </a:lnTo>
                <a:lnTo>
                  <a:pt x="4116067" y="2543577"/>
                </a:lnTo>
                <a:lnTo>
                  <a:pt x="4370613" y="2543577"/>
                </a:lnTo>
                <a:lnTo>
                  <a:pt x="4625158" y="2543577"/>
                </a:lnTo>
                <a:lnTo>
                  <a:pt x="4879703" y="2543577"/>
                </a:lnTo>
                <a:lnTo>
                  <a:pt x="5134248" y="2543577"/>
                </a:lnTo>
                <a:lnTo>
                  <a:pt x="5388794" y="2543577"/>
                </a:lnTo>
                <a:lnTo>
                  <a:pt x="5643339" y="2543577"/>
                </a:lnTo>
              </a:path>
            </a:pathLst>
          </a:custGeom>
          <a:ln w="5687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257" y="1782823"/>
            <a:ext cx="5659059" cy="2534550"/>
          </a:xfrm>
          <a:custGeom>
            <a:avLst/>
            <a:gdLst/>
            <a:ahLst/>
            <a:cxnLst/>
            <a:rect l="l" t="t" r="r" b="b"/>
            <a:pathLst>
              <a:path w="5643339" h="2529856">
                <a:moveTo>
                  <a:pt x="0" y="0"/>
                </a:moveTo>
                <a:lnTo>
                  <a:pt x="444224" y="0"/>
                </a:lnTo>
                <a:lnTo>
                  <a:pt x="552434" y="1192535"/>
                </a:lnTo>
                <a:lnTo>
                  <a:pt x="1010392" y="1192535"/>
                </a:lnTo>
                <a:lnTo>
                  <a:pt x="1117828" y="1738894"/>
                </a:lnTo>
                <a:lnTo>
                  <a:pt x="1575798" y="1738894"/>
                </a:lnTo>
                <a:lnTo>
                  <a:pt x="1683234" y="2069604"/>
                </a:lnTo>
                <a:lnTo>
                  <a:pt x="2141192" y="2069604"/>
                </a:lnTo>
                <a:lnTo>
                  <a:pt x="2249402" y="2256302"/>
                </a:lnTo>
                <a:lnTo>
                  <a:pt x="2707361" y="2256302"/>
                </a:lnTo>
                <a:lnTo>
                  <a:pt x="2814796" y="2371362"/>
                </a:lnTo>
                <a:lnTo>
                  <a:pt x="3272767" y="2371362"/>
                </a:lnTo>
                <a:lnTo>
                  <a:pt x="3380964" y="2442987"/>
                </a:lnTo>
                <a:lnTo>
                  <a:pt x="3825214" y="2442987"/>
                </a:lnTo>
                <a:lnTo>
                  <a:pt x="3946371" y="2486422"/>
                </a:lnTo>
                <a:lnTo>
                  <a:pt x="4390608" y="2486422"/>
                </a:lnTo>
                <a:lnTo>
                  <a:pt x="4511764" y="2500904"/>
                </a:lnTo>
                <a:lnTo>
                  <a:pt x="4956776" y="2500904"/>
                </a:lnTo>
                <a:lnTo>
                  <a:pt x="5077933" y="2515373"/>
                </a:lnTo>
                <a:lnTo>
                  <a:pt x="5522182" y="2515373"/>
                </a:lnTo>
                <a:lnTo>
                  <a:pt x="5643339" y="2529856"/>
                </a:lnTo>
              </a:path>
            </a:pathLst>
          </a:custGeom>
          <a:ln w="568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8901" y="1725548"/>
            <a:ext cx="0" cy="188180"/>
          </a:xfrm>
          <a:custGeom>
            <a:avLst/>
            <a:gdLst/>
            <a:ahLst/>
            <a:cxnLst/>
            <a:rect l="l" t="t" r="r" b="b"/>
            <a:pathLst>
              <a:path h="187832">
                <a:moveTo>
                  <a:pt x="0" y="0"/>
                </a:moveTo>
                <a:lnTo>
                  <a:pt x="0" y="187832"/>
                </a:lnTo>
              </a:path>
            </a:pathLst>
          </a:custGeom>
          <a:ln w="114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8709" y="1725930"/>
            <a:ext cx="764" cy="0"/>
          </a:xfrm>
          <a:custGeom>
            <a:avLst/>
            <a:gdLst/>
            <a:ahLst/>
            <a:cxnLst/>
            <a:rect l="l" t="t" r="r" b="b"/>
            <a:pathLst>
              <a:path w="762">
                <a:moveTo>
                  <a:pt x="76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03035" y="1725166"/>
            <a:ext cx="0" cy="187417"/>
          </a:xfrm>
          <a:custGeom>
            <a:avLst/>
            <a:gdLst/>
            <a:ahLst/>
            <a:cxnLst/>
            <a:rect l="l" t="t" r="r" b="b"/>
            <a:pathLst>
              <a:path h="187070">
                <a:moveTo>
                  <a:pt x="0" y="0"/>
                </a:moveTo>
                <a:lnTo>
                  <a:pt x="0" y="187070"/>
                </a:lnTo>
              </a:path>
            </a:pathLst>
          </a:custGeom>
          <a:ln w="190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73489" y="3870742"/>
            <a:ext cx="175748" cy="302311"/>
          </a:xfrm>
          <a:custGeom>
            <a:avLst/>
            <a:gdLst/>
            <a:ahLst/>
            <a:cxnLst/>
            <a:rect l="l" t="t" r="r" b="b"/>
            <a:pathLst>
              <a:path w="175260" h="301751">
                <a:moveTo>
                  <a:pt x="175260" y="0"/>
                </a:moveTo>
                <a:lnTo>
                  <a:pt x="0" y="30175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32991" y="4115797"/>
            <a:ext cx="94750" cy="114512"/>
          </a:xfrm>
          <a:custGeom>
            <a:avLst/>
            <a:gdLst/>
            <a:ahLst/>
            <a:cxnLst/>
            <a:rect l="l" t="t" r="r" b="b"/>
            <a:pathLst>
              <a:path w="94487" h="114300">
                <a:moveTo>
                  <a:pt x="94487" y="42672"/>
                </a:moveTo>
                <a:lnTo>
                  <a:pt x="40385" y="57150"/>
                </a:lnTo>
                <a:lnTo>
                  <a:pt x="26669" y="0"/>
                </a:lnTo>
                <a:lnTo>
                  <a:pt x="0" y="114300"/>
                </a:lnTo>
                <a:lnTo>
                  <a:pt x="94487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99970" y="2819521"/>
            <a:ext cx="149003" cy="245055"/>
          </a:xfrm>
          <a:custGeom>
            <a:avLst/>
            <a:gdLst/>
            <a:ahLst/>
            <a:cxnLst/>
            <a:rect l="l" t="t" r="r" b="b"/>
            <a:pathLst>
              <a:path w="148589" h="244601">
                <a:moveTo>
                  <a:pt x="148589" y="0"/>
                </a:moveTo>
                <a:lnTo>
                  <a:pt x="0" y="24460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59471" y="3006556"/>
            <a:ext cx="94750" cy="115275"/>
          </a:xfrm>
          <a:custGeom>
            <a:avLst/>
            <a:gdLst/>
            <a:ahLst/>
            <a:cxnLst/>
            <a:rect l="l" t="t" r="r" b="b"/>
            <a:pathLst>
              <a:path w="94487" h="115062">
                <a:moveTo>
                  <a:pt x="94487" y="43434"/>
                </a:moveTo>
                <a:lnTo>
                  <a:pt x="40386" y="57912"/>
                </a:lnTo>
                <a:lnTo>
                  <a:pt x="27432" y="0"/>
                </a:lnTo>
                <a:lnTo>
                  <a:pt x="0" y="115062"/>
                </a:lnTo>
                <a:lnTo>
                  <a:pt x="94487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96525" y="1268760"/>
            <a:ext cx="255764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12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96525" y="1758109"/>
            <a:ext cx="255764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85236" y="1800860"/>
            <a:ext cx="451400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104" dirty="0">
                <a:latin typeface="Arial"/>
                <a:cs typeface="Arial"/>
              </a:rPr>
              <a:t>T</a:t>
            </a:r>
            <a:r>
              <a:rPr sz="1500" spc="44" dirty="0">
                <a:latin typeface="Arial"/>
                <a:cs typeface="Arial"/>
              </a:rPr>
              <a:t>=</a:t>
            </a:r>
            <a:r>
              <a:rPr sz="1500" spc="-25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91276" y="2247456"/>
            <a:ext cx="163933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49986" y="2598001"/>
            <a:ext cx="874126" cy="198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58"/>
              </a:lnSpc>
              <a:spcBef>
                <a:spcPts val="72"/>
              </a:spcBef>
            </a:pPr>
            <a:r>
              <a:rPr sz="2000" spc="-80" baseline="-3348" dirty="0">
                <a:latin typeface=""/>
                <a:cs typeface=""/>
              </a:rPr>
              <a:t>不完全微分</a:t>
            </a:r>
            <a:endParaRPr sz="1400">
              <a:latin typeface="新宋体"/>
              <a:cs typeface="新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91276" y="2736805"/>
            <a:ext cx="163933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91276" y="3226916"/>
            <a:ext cx="163933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0250" y="3649221"/>
            <a:ext cx="712130" cy="198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58"/>
              </a:lnSpc>
              <a:spcBef>
                <a:spcPts val="72"/>
              </a:spcBef>
            </a:pPr>
            <a:r>
              <a:rPr sz="2000" spc="-80" baseline="-3348" dirty="0">
                <a:latin typeface=""/>
                <a:cs typeface=""/>
              </a:rPr>
              <a:t>完全微分</a:t>
            </a:r>
            <a:endParaRPr sz="1400">
              <a:latin typeface="新宋体"/>
              <a:cs typeface="新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91276" y="3716265"/>
            <a:ext cx="163933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91276" y="4220117"/>
            <a:ext cx="163933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72273" y="4378908"/>
            <a:ext cx="163933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98754" y="4378908"/>
            <a:ext cx="265421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1T</a:t>
            </a:r>
            <a:endParaRPr sz="15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38989" y="4378908"/>
            <a:ext cx="322609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2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3476" y="4378908"/>
            <a:ext cx="265421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3T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200454" y="4378908"/>
            <a:ext cx="265421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4T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68198" y="4378908"/>
            <a:ext cx="265421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5T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35176" y="4378908"/>
            <a:ext cx="265421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6T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02920" y="4378908"/>
            <a:ext cx="263876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9" dirty="0">
                <a:latin typeface="Arial"/>
                <a:cs typeface="Arial"/>
              </a:rPr>
              <a:t>7T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69898" y="4378908"/>
            <a:ext cx="265421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8T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36877" y="4378908"/>
            <a:ext cx="265421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9T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64122" y="4378908"/>
            <a:ext cx="358990" cy="21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25" dirty="0">
                <a:latin typeface="Arial"/>
                <a:cs typeface="Arial"/>
              </a:rPr>
              <a:t>10T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62776" y="4978458"/>
            <a:ext cx="2958770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两种微分作用比较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71600" y="2317119"/>
            <a:ext cx="829730" cy="55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04"/>
              </a:lnSpc>
              <a:spcBef>
                <a:spcPts val="80"/>
              </a:spcBef>
            </a:pPr>
            <a:r>
              <a:rPr sz="1500" spc="-15" dirty="0">
                <a:latin typeface="Arial"/>
                <a:cs typeface="Arial"/>
              </a:rPr>
              <a:t>ud</a:t>
            </a:r>
            <a:r>
              <a:rPr sz="1500" spc="-34" dirty="0">
                <a:latin typeface="Arial"/>
                <a:cs typeface="Arial"/>
              </a:rPr>
              <a:t>(</a:t>
            </a:r>
            <a:r>
              <a:rPr sz="1500" spc="-36" dirty="0">
                <a:latin typeface="Arial"/>
                <a:cs typeface="Arial"/>
              </a:rPr>
              <a:t>k</a:t>
            </a:r>
            <a:r>
              <a:rPr sz="1500" spc="-301" dirty="0">
                <a:latin typeface="Arial"/>
                <a:cs typeface="Arial"/>
              </a:rPr>
              <a:t> </a:t>
            </a:r>
            <a:r>
              <a:rPr sz="1500" spc="64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052449" y="1380104"/>
            <a:ext cx="5660428" cy="48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2606438" y="1380104"/>
            <a:ext cx="56697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173417" y="1380104"/>
            <a:ext cx="56736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740777" y="1380104"/>
            <a:ext cx="56736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308139" y="1380104"/>
            <a:ext cx="56736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875499" y="1380104"/>
            <a:ext cx="5673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442847" y="1380104"/>
            <a:ext cx="56699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009839" y="1380104"/>
            <a:ext cx="56735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577194" y="1380104"/>
            <a:ext cx="56735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144548" y="1380104"/>
            <a:ext cx="56832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052449" y="1869962"/>
            <a:ext cx="0" cy="489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7711921" y="1869962"/>
            <a:ext cx="0" cy="489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2052449" y="2359309"/>
            <a:ext cx="0" cy="489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7711921" y="2359309"/>
            <a:ext cx="0" cy="489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2052449" y="2848912"/>
            <a:ext cx="0" cy="489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7711921" y="2848913"/>
            <a:ext cx="0" cy="489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2052449" y="3338260"/>
            <a:ext cx="0" cy="489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7711921" y="3338259"/>
            <a:ext cx="0" cy="48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2052449" y="3828117"/>
            <a:ext cx="5659474" cy="503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7711921" y="3828117"/>
            <a:ext cx="0" cy="502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90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直接连接符 9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5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5596841"/>
            <a:ext cx="732671" cy="797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279">
              <a:lnSpc>
                <a:spcPts val="1403"/>
              </a:lnSpc>
              <a:spcBef>
                <a:spcPts val="87"/>
              </a:spcBef>
            </a:pPr>
            <a:endParaRPr sz="1400"/>
          </a:p>
          <a:p>
            <a:pPr algn="r">
              <a:lnSpc>
                <a:spcPct val="122899"/>
              </a:lnSpc>
            </a:pPr>
            <a:r>
              <a:rPr sz="1900" dirty="0">
                <a:latin typeface=""/>
                <a:cs typeface=""/>
              </a:rPr>
              <a:t>=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8709" y="2380579"/>
            <a:ext cx="1400636" cy="616838"/>
          </a:xfrm>
          <a:custGeom>
            <a:avLst/>
            <a:gdLst/>
            <a:ahLst/>
            <a:cxnLst/>
            <a:rect l="l" t="t" r="r" b="b"/>
            <a:pathLst>
              <a:path w="1396746" h="615696">
                <a:moveTo>
                  <a:pt x="0" y="0"/>
                </a:moveTo>
                <a:lnTo>
                  <a:pt x="0" y="615696"/>
                </a:lnTo>
                <a:lnTo>
                  <a:pt x="1396745" y="615696"/>
                </a:lnTo>
                <a:lnTo>
                  <a:pt x="1396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8688" y="2380568"/>
            <a:ext cx="1400629" cy="616840"/>
          </a:xfrm>
          <a:custGeom>
            <a:avLst/>
            <a:gdLst/>
            <a:ahLst/>
            <a:cxnLst/>
            <a:rect l="l" t="t" r="r" b="b"/>
            <a:pathLst>
              <a:path w="1396738" h="615698">
                <a:moveTo>
                  <a:pt x="1396738" y="0"/>
                </a:moveTo>
                <a:lnTo>
                  <a:pt x="0" y="0"/>
                </a:lnTo>
                <a:lnTo>
                  <a:pt x="0" y="615698"/>
                </a:lnTo>
                <a:lnTo>
                  <a:pt x="1396738" y="615698"/>
                </a:lnTo>
                <a:lnTo>
                  <a:pt x="1396738" y="0"/>
                </a:lnTo>
                <a:close/>
              </a:path>
            </a:pathLst>
          </a:custGeom>
          <a:ln w="167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153" y="1465245"/>
            <a:ext cx="1486983" cy="649665"/>
          </a:xfrm>
          <a:custGeom>
            <a:avLst/>
            <a:gdLst/>
            <a:ahLst/>
            <a:cxnLst/>
            <a:rect l="l" t="t" r="r" b="b"/>
            <a:pathLst>
              <a:path w="1482852" h="648462">
                <a:moveTo>
                  <a:pt x="0" y="0"/>
                </a:moveTo>
                <a:lnTo>
                  <a:pt x="0" y="648462"/>
                </a:lnTo>
                <a:lnTo>
                  <a:pt x="1482852" y="648462"/>
                </a:lnTo>
                <a:lnTo>
                  <a:pt x="1482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5138" y="1465235"/>
            <a:ext cx="1486978" cy="649665"/>
          </a:xfrm>
          <a:custGeom>
            <a:avLst/>
            <a:gdLst/>
            <a:ahLst/>
            <a:cxnLst/>
            <a:rect l="l" t="t" r="r" b="b"/>
            <a:pathLst>
              <a:path w="1482848" h="648462">
                <a:moveTo>
                  <a:pt x="1482848" y="0"/>
                </a:moveTo>
                <a:lnTo>
                  <a:pt x="0" y="0"/>
                </a:lnTo>
                <a:lnTo>
                  <a:pt x="0" y="648462"/>
                </a:lnTo>
                <a:lnTo>
                  <a:pt x="1482848" y="648462"/>
                </a:lnTo>
                <a:lnTo>
                  <a:pt x="1482848" y="0"/>
                </a:lnTo>
                <a:close/>
              </a:path>
            </a:pathLst>
          </a:custGeom>
          <a:ln w="167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5598" y="1762202"/>
            <a:ext cx="262863" cy="0"/>
          </a:xfrm>
          <a:custGeom>
            <a:avLst/>
            <a:gdLst/>
            <a:ahLst/>
            <a:cxnLst/>
            <a:rect l="l" t="t" r="r" b="b"/>
            <a:pathLst>
              <a:path w="262133">
                <a:moveTo>
                  <a:pt x="0" y="0"/>
                </a:moveTo>
                <a:lnTo>
                  <a:pt x="262133" y="0"/>
                </a:lnTo>
              </a:path>
            </a:pathLst>
          </a:custGeom>
          <a:ln w="8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9752" y="1773656"/>
            <a:ext cx="245284" cy="0"/>
          </a:xfrm>
          <a:custGeom>
            <a:avLst/>
            <a:gdLst/>
            <a:ahLst/>
            <a:cxnLst/>
            <a:rect l="l" t="t" r="r" b="b"/>
            <a:pathLst>
              <a:path w="244603">
                <a:moveTo>
                  <a:pt x="0" y="0"/>
                </a:moveTo>
                <a:lnTo>
                  <a:pt x="244603" y="0"/>
                </a:lnTo>
              </a:path>
            </a:pathLst>
          </a:custGeom>
          <a:ln w="16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9904" y="1726332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126492" y="47243"/>
                </a:moveTo>
                <a:lnTo>
                  <a:pt x="0" y="0"/>
                </a:lnTo>
                <a:lnTo>
                  <a:pt x="0" y="96774"/>
                </a:lnTo>
                <a:lnTo>
                  <a:pt x="126492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9904" y="1726332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126492" y="47243"/>
                </a:moveTo>
                <a:lnTo>
                  <a:pt x="0" y="96774"/>
                </a:lnTo>
                <a:lnTo>
                  <a:pt x="0" y="0"/>
                </a:lnTo>
                <a:lnTo>
                  <a:pt x="126492" y="47243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6732" y="1773656"/>
            <a:ext cx="447005" cy="0"/>
          </a:xfrm>
          <a:custGeom>
            <a:avLst/>
            <a:gdLst/>
            <a:ahLst/>
            <a:cxnLst/>
            <a:rect l="l" t="t" r="r" b="b"/>
            <a:pathLst>
              <a:path w="445763">
                <a:moveTo>
                  <a:pt x="0" y="0"/>
                </a:moveTo>
                <a:lnTo>
                  <a:pt x="445763" y="0"/>
                </a:lnTo>
              </a:path>
            </a:pathLst>
          </a:custGeom>
          <a:ln w="16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9370" y="1726332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126492" y="47243"/>
                </a:moveTo>
                <a:lnTo>
                  <a:pt x="0" y="0"/>
                </a:lnTo>
                <a:lnTo>
                  <a:pt x="0" y="96774"/>
                </a:lnTo>
                <a:lnTo>
                  <a:pt x="126492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9370" y="1726332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126492" y="47243"/>
                </a:moveTo>
                <a:lnTo>
                  <a:pt x="0" y="96774"/>
                </a:lnTo>
                <a:lnTo>
                  <a:pt x="0" y="0"/>
                </a:lnTo>
                <a:lnTo>
                  <a:pt x="126492" y="47243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1444" y="1990462"/>
            <a:ext cx="0" cy="699288"/>
          </a:xfrm>
          <a:custGeom>
            <a:avLst/>
            <a:gdLst/>
            <a:ahLst/>
            <a:cxnLst/>
            <a:rect l="l" t="t" r="r" b="b"/>
            <a:pathLst>
              <a:path h="697993">
                <a:moveTo>
                  <a:pt x="0" y="0"/>
                </a:moveTo>
                <a:lnTo>
                  <a:pt x="0" y="697993"/>
                </a:lnTo>
              </a:path>
            </a:pathLst>
          </a:custGeom>
          <a:ln w="172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9504" y="1901154"/>
            <a:ext cx="103920" cy="122146"/>
          </a:xfrm>
          <a:custGeom>
            <a:avLst/>
            <a:gdLst/>
            <a:ahLst/>
            <a:cxnLst/>
            <a:rect l="l" t="t" r="r" b="b"/>
            <a:pathLst>
              <a:path w="103631" h="121920">
                <a:moveTo>
                  <a:pt x="103631" y="121920"/>
                </a:moveTo>
                <a:lnTo>
                  <a:pt x="51816" y="0"/>
                </a:lnTo>
                <a:lnTo>
                  <a:pt x="0" y="121920"/>
                </a:lnTo>
                <a:lnTo>
                  <a:pt x="103631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9504" y="1901154"/>
            <a:ext cx="103920" cy="122146"/>
          </a:xfrm>
          <a:custGeom>
            <a:avLst/>
            <a:gdLst/>
            <a:ahLst/>
            <a:cxnLst/>
            <a:rect l="l" t="t" r="r" b="b"/>
            <a:pathLst>
              <a:path w="103631" h="121920">
                <a:moveTo>
                  <a:pt x="51816" y="0"/>
                </a:moveTo>
                <a:lnTo>
                  <a:pt x="103631" y="121920"/>
                </a:lnTo>
                <a:lnTo>
                  <a:pt x="0" y="121920"/>
                </a:lnTo>
                <a:lnTo>
                  <a:pt x="51816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1444" y="2689750"/>
            <a:ext cx="518838" cy="2285"/>
          </a:xfrm>
          <a:custGeom>
            <a:avLst/>
            <a:gdLst/>
            <a:ahLst/>
            <a:cxnLst/>
            <a:rect l="l" t="t" r="r" b="b"/>
            <a:pathLst>
              <a:path w="517397" h="2281">
                <a:moveTo>
                  <a:pt x="0" y="2281"/>
                </a:moveTo>
                <a:lnTo>
                  <a:pt x="517397" y="0"/>
                </a:lnTo>
              </a:path>
            </a:pathLst>
          </a:custGeom>
          <a:ln w="16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1288" y="1773656"/>
            <a:ext cx="660194" cy="0"/>
          </a:xfrm>
          <a:custGeom>
            <a:avLst/>
            <a:gdLst/>
            <a:ahLst/>
            <a:cxnLst/>
            <a:rect l="l" t="t" r="r" b="b"/>
            <a:pathLst>
              <a:path w="658360">
                <a:moveTo>
                  <a:pt x="0" y="0"/>
                </a:moveTo>
                <a:lnTo>
                  <a:pt x="658360" y="0"/>
                </a:lnTo>
              </a:path>
            </a:pathLst>
          </a:custGeom>
          <a:ln w="16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7122" y="1726332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126492" y="47244"/>
                </a:moveTo>
                <a:lnTo>
                  <a:pt x="0" y="0"/>
                </a:lnTo>
                <a:lnTo>
                  <a:pt x="0" y="96774"/>
                </a:lnTo>
                <a:lnTo>
                  <a:pt x="12649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7122" y="1726332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126492" y="47244"/>
                </a:moveTo>
                <a:lnTo>
                  <a:pt x="0" y="96774"/>
                </a:lnTo>
                <a:lnTo>
                  <a:pt x="0" y="0"/>
                </a:lnTo>
                <a:lnTo>
                  <a:pt x="126492" y="4724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0184" y="2689749"/>
            <a:ext cx="565451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80" y="0"/>
                </a:lnTo>
              </a:path>
            </a:pathLst>
          </a:custGeom>
          <a:ln w="16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8515" y="2639376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126492" y="96774"/>
                </a:moveTo>
                <a:lnTo>
                  <a:pt x="126492" y="0"/>
                </a:lnTo>
                <a:lnTo>
                  <a:pt x="0" y="50292"/>
                </a:lnTo>
                <a:lnTo>
                  <a:pt x="126492" y="96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8515" y="2639376"/>
            <a:ext cx="126844" cy="96954"/>
          </a:xfrm>
          <a:custGeom>
            <a:avLst/>
            <a:gdLst/>
            <a:ahLst/>
            <a:cxnLst/>
            <a:rect l="l" t="t" r="r" b="b"/>
            <a:pathLst>
              <a:path w="126492" h="96774">
                <a:moveTo>
                  <a:pt x="0" y="50292"/>
                </a:moveTo>
                <a:lnTo>
                  <a:pt x="126492" y="0"/>
                </a:lnTo>
                <a:lnTo>
                  <a:pt x="126492" y="96774"/>
                </a:lnTo>
                <a:lnTo>
                  <a:pt x="0" y="50292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7676" y="1654943"/>
            <a:ext cx="244518" cy="234970"/>
          </a:xfrm>
          <a:custGeom>
            <a:avLst/>
            <a:gdLst/>
            <a:ahLst/>
            <a:cxnLst/>
            <a:rect l="l" t="t" r="r" b="b"/>
            <a:pathLst>
              <a:path w="243839" h="234535">
                <a:moveTo>
                  <a:pt x="243839" y="118501"/>
                </a:moveTo>
                <a:lnTo>
                  <a:pt x="237721" y="78248"/>
                </a:lnTo>
                <a:lnTo>
                  <a:pt x="217428" y="43468"/>
                </a:lnTo>
                <a:lnTo>
                  <a:pt x="186622" y="17081"/>
                </a:lnTo>
                <a:lnTo>
                  <a:pt x="148965" y="2006"/>
                </a:lnTo>
                <a:lnTo>
                  <a:pt x="135522" y="0"/>
                </a:lnTo>
                <a:lnTo>
                  <a:pt x="97536" y="1915"/>
                </a:lnTo>
                <a:lnTo>
                  <a:pt x="74675" y="8011"/>
                </a:lnTo>
                <a:lnTo>
                  <a:pt x="54101" y="18679"/>
                </a:lnTo>
                <a:lnTo>
                  <a:pt x="37337" y="35443"/>
                </a:lnTo>
                <a:lnTo>
                  <a:pt x="19812" y="52207"/>
                </a:lnTo>
                <a:lnTo>
                  <a:pt x="8381" y="71257"/>
                </a:lnTo>
                <a:lnTo>
                  <a:pt x="2286" y="93355"/>
                </a:lnTo>
                <a:lnTo>
                  <a:pt x="0" y="118501"/>
                </a:lnTo>
                <a:lnTo>
                  <a:pt x="2565" y="140419"/>
                </a:lnTo>
                <a:lnTo>
                  <a:pt x="16495" y="177410"/>
                </a:lnTo>
                <a:lnTo>
                  <a:pt x="54305" y="215716"/>
                </a:lnTo>
                <a:lnTo>
                  <a:pt x="104284" y="233300"/>
                </a:lnTo>
                <a:lnTo>
                  <a:pt x="122067" y="234535"/>
                </a:lnTo>
                <a:lnTo>
                  <a:pt x="139847" y="233449"/>
                </a:lnTo>
                <a:lnTo>
                  <a:pt x="189782" y="216222"/>
                </a:lnTo>
                <a:lnTo>
                  <a:pt x="227495" y="177947"/>
                </a:lnTo>
                <a:lnTo>
                  <a:pt x="241330" y="140676"/>
                </a:lnTo>
                <a:lnTo>
                  <a:pt x="243839" y="118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66" y="1654991"/>
            <a:ext cx="244519" cy="234926"/>
          </a:xfrm>
          <a:custGeom>
            <a:avLst/>
            <a:gdLst/>
            <a:ahLst/>
            <a:cxnLst/>
            <a:rect l="l" t="t" r="r" b="b"/>
            <a:pathLst>
              <a:path w="243840" h="234491">
                <a:moveTo>
                  <a:pt x="0" y="118444"/>
                </a:moveTo>
                <a:lnTo>
                  <a:pt x="8195" y="160019"/>
                </a:lnTo>
                <a:lnTo>
                  <a:pt x="39928" y="205216"/>
                </a:lnTo>
                <a:lnTo>
                  <a:pt x="86865" y="229714"/>
                </a:lnTo>
                <a:lnTo>
                  <a:pt x="122089" y="234491"/>
                </a:lnTo>
                <a:lnTo>
                  <a:pt x="139866" y="233400"/>
                </a:lnTo>
                <a:lnTo>
                  <a:pt x="189789" y="216159"/>
                </a:lnTo>
                <a:lnTo>
                  <a:pt x="227494" y="177878"/>
                </a:lnTo>
                <a:lnTo>
                  <a:pt x="241328" y="140613"/>
                </a:lnTo>
                <a:lnTo>
                  <a:pt x="243840" y="118444"/>
                </a:lnTo>
                <a:lnTo>
                  <a:pt x="243673" y="104964"/>
                </a:lnTo>
                <a:lnTo>
                  <a:pt x="232792" y="66741"/>
                </a:lnTo>
                <a:lnTo>
                  <a:pt x="208971" y="34354"/>
                </a:lnTo>
                <a:lnTo>
                  <a:pt x="175593" y="11031"/>
                </a:lnTo>
                <a:lnTo>
                  <a:pt x="136040" y="0"/>
                </a:lnTo>
                <a:lnTo>
                  <a:pt x="97533" y="1865"/>
                </a:lnTo>
                <a:lnTo>
                  <a:pt x="74673" y="7961"/>
                </a:lnTo>
                <a:lnTo>
                  <a:pt x="54103" y="18620"/>
                </a:lnTo>
                <a:lnTo>
                  <a:pt x="37336" y="35389"/>
                </a:lnTo>
                <a:lnTo>
                  <a:pt x="19806" y="52157"/>
                </a:lnTo>
                <a:lnTo>
                  <a:pt x="8383" y="71206"/>
                </a:lnTo>
                <a:lnTo>
                  <a:pt x="2276" y="93298"/>
                </a:lnTo>
                <a:lnTo>
                  <a:pt x="0" y="118444"/>
                </a:lnTo>
              </a:path>
            </a:pathLst>
          </a:custGeom>
          <a:ln w="1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5107" y="1690447"/>
            <a:ext cx="172687" cy="166419"/>
          </a:xfrm>
          <a:custGeom>
            <a:avLst/>
            <a:gdLst/>
            <a:ahLst/>
            <a:cxnLst/>
            <a:rect l="l" t="t" r="r" b="b"/>
            <a:pathLst>
              <a:path w="172207" h="166111">
                <a:moveTo>
                  <a:pt x="172207" y="166111"/>
                </a:moveTo>
                <a:lnTo>
                  <a:pt x="0" y="0"/>
                </a:lnTo>
              </a:path>
            </a:pathLst>
          </a:custGeom>
          <a:ln w="1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95107" y="1690447"/>
            <a:ext cx="172687" cy="166419"/>
          </a:xfrm>
          <a:custGeom>
            <a:avLst/>
            <a:gdLst/>
            <a:ahLst/>
            <a:cxnLst/>
            <a:rect l="l" t="t" r="r" b="b"/>
            <a:pathLst>
              <a:path w="172207" h="166111">
                <a:moveTo>
                  <a:pt x="172207" y="0"/>
                </a:moveTo>
                <a:lnTo>
                  <a:pt x="0" y="166111"/>
                </a:lnTo>
              </a:path>
            </a:pathLst>
          </a:custGeom>
          <a:ln w="1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6013" y="4547910"/>
            <a:ext cx="233822" cy="0"/>
          </a:xfrm>
          <a:custGeom>
            <a:avLst/>
            <a:gdLst/>
            <a:ahLst/>
            <a:cxnLst/>
            <a:rect l="l" t="t" r="r" b="b"/>
            <a:pathLst>
              <a:path w="233172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9029" y="5297581"/>
            <a:ext cx="242226" cy="0"/>
          </a:xfrm>
          <a:custGeom>
            <a:avLst/>
            <a:gdLst/>
            <a:ahLst/>
            <a:cxnLst/>
            <a:rect l="l" t="t" r="r" b="b"/>
            <a:pathLst>
              <a:path w="241553">
                <a:moveTo>
                  <a:pt x="0" y="0"/>
                </a:moveTo>
                <a:lnTo>
                  <a:pt x="241553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9029" y="6048017"/>
            <a:ext cx="242226" cy="0"/>
          </a:xfrm>
          <a:custGeom>
            <a:avLst/>
            <a:gdLst/>
            <a:ahLst/>
            <a:cxnLst/>
            <a:rect l="l" t="t" r="r" b="b"/>
            <a:pathLst>
              <a:path w="241553">
                <a:moveTo>
                  <a:pt x="0" y="0"/>
                </a:moveTo>
                <a:lnTo>
                  <a:pt x="241553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536" y="5596841"/>
            <a:ext cx="724388" cy="797767"/>
          </a:xfrm>
          <a:custGeom>
            <a:avLst/>
            <a:gdLst/>
            <a:ahLst/>
            <a:cxnLst/>
            <a:rect l="l" t="t" r="r" b="b"/>
            <a:pathLst>
              <a:path w="722376" h="796290">
                <a:moveTo>
                  <a:pt x="0" y="0"/>
                </a:moveTo>
                <a:lnTo>
                  <a:pt x="0" y="796290"/>
                </a:lnTo>
                <a:lnTo>
                  <a:pt x="722376" y="796290"/>
                </a:lnTo>
                <a:lnTo>
                  <a:pt x="722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2738" y="723282"/>
            <a:ext cx="3842677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spc="4" dirty="0">
                <a:latin typeface="Times New Roman"/>
                <a:cs typeface="Times New Roman"/>
              </a:rPr>
              <a:t>4.</a:t>
            </a:r>
            <a:r>
              <a:rPr sz="2800" spc="9" dirty="0">
                <a:latin typeface=""/>
                <a:cs typeface=""/>
              </a:rPr>
              <a:t>微分先行</a:t>
            </a:r>
            <a:r>
              <a:rPr sz="2800" b="1" spc="-4" dirty="0">
                <a:latin typeface="Times New Roman"/>
                <a:cs typeface="Times New Roman"/>
              </a:rPr>
              <a:t>PID</a:t>
            </a:r>
            <a:r>
              <a:rPr sz="2800" spc="9" dirty="0">
                <a:latin typeface=""/>
                <a:cs typeface=""/>
              </a:rPr>
              <a:t>控制算法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5231" y="1447130"/>
            <a:ext cx="382908" cy="208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64"/>
              </a:lnSpc>
              <a:spcBef>
                <a:spcPts val="78"/>
              </a:spcBef>
            </a:pPr>
            <a:r>
              <a:rPr sz="1400" spc="7" dirty="0">
                <a:latin typeface="Times New Roman"/>
                <a:cs typeface="Times New Roman"/>
              </a:rPr>
              <a:t>R</a:t>
            </a:r>
            <a:r>
              <a:rPr sz="1400" spc="73" dirty="0">
                <a:latin typeface="Times New Roman"/>
                <a:cs typeface="Times New Roman"/>
              </a:rPr>
              <a:t>(</a:t>
            </a:r>
            <a:r>
              <a:rPr sz="1400" spc="-9" dirty="0">
                <a:latin typeface="Times New Roman"/>
                <a:cs typeface="Times New Roman"/>
              </a:rPr>
              <a:t>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89461" y="1463981"/>
            <a:ext cx="387805" cy="208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64"/>
              </a:lnSpc>
              <a:spcBef>
                <a:spcPts val="78"/>
              </a:spcBef>
            </a:pPr>
            <a:r>
              <a:rPr sz="1400" spc="81" dirty="0">
                <a:latin typeface="Times New Roman"/>
                <a:cs typeface="Times New Roman"/>
              </a:rPr>
              <a:t>E(</a:t>
            </a:r>
            <a:r>
              <a:rPr sz="1400" spc="-3" dirty="0">
                <a:latin typeface="Times New Roman"/>
                <a:cs typeface="Times New Roman"/>
              </a:rPr>
              <a:t>s</a:t>
            </a:r>
            <a:r>
              <a:rPr sz="1400" spc="18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46025" y="901576"/>
            <a:ext cx="3818463" cy="484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8325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特点：</a:t>
            </a:r>
            <a:endParaRPr sz="2400" dirty="0">
              <a:latin typeface="楷体"/>
              <a:cs typeface="楷体"/>
            </a:endParaRPr>
          </a:p>
          <a:p>
            <a:pPr marL="12729">
              <a:lnSpc>
                <a:spcPts val="3730"/>
              </a:lnSpc>
              <a:spcBef>
                <a:spcPts val="870"/>
              </a:spcBef>
            </a:pPr>
            <a:r>
              <a:rPr sz="2400" spc="9" dirty="0" err="1" smtClean="0">
                <a:latin typeface=""/>
                <a:cs typeface=""/>
              </a:rPr>
              <a:t>只对输出</a:t>
            </a:r>
            <a:r>
              <a:rPr sz="2400" spc="4" dirty="0" err="1" smtClean="0">
                <a:latin typeface=""/>
                <a:cs typeface=""/>
              </a:rPr>
              <a:t>量</a:t>
            </a:r>
            <a:r>
              <a:rPr sz="2400" b="1" i="1" dirty="0" err="1">
                <a:latin typeface="Times New Roman"/>
                <a:cs typeface="Times New Roman"/>
              </a:rPr>
              <a:t>y</a:t>
            </a:r>
            <a:r>
              <a:rPr sz="2400" b="1" i="1" dirty="0">
                <a:latin typeface="Times New Roman"/>
                <a:cs typeface="Times New Roman"/>
              </a:rPr>
              <a:t>(t)</a:t>
            </a:r>
            <a:r>
              <a:rPr sz="2400" spc="9" dirty="0" err="1" smtClean="0">
                <a:latin typeface=""/>
                <a:cs typeface=""/>
              </a:rPr>
              <a:t>进行微分</a:t>
            </a:r>
            <a:r>
              <a:rPr sz="2400" spc="9" dirty="0" err="1">
                <a:latin typeface=""/>
                <a:cs typeface=""/>
              </a:rPr>
              <a:t>，对给定</a:t>
            </a:r>
            <a:r>
              <a:rPr sz="2400" spc="4" dirty="0" err="1">
                <a:latin typeface=""/>
                <a:cs typeface=""/>
              </a:rPr>
              <a:t>值</a:t>
            </a:r>
            <a:r>
              <a:rPr sz="2400" b="1" i="1" dirty="0" err="1">
                <a:latin typeface="Times New Roman"/>
                <a:cs typeface="Times New Roman"/>
              </a:rPr>
              <a:t>r</a:t>
            </a:r>
            <a:r>
              <a:rPr sz="2400" b="1" i="1" dirty="0">
                <a:latin typeface="Times New Roman"/>
                <a:cs typeface="Times New Roman"/>
              </a:rPr>
              <a:t>(t)</a:t>
            </a:r>
            <a:r>
              <a:rPr sz="2400" spc="9" dirty="0" err="1">
                <a:latin typeface=""/>
                <a:cs typeface=""/>
              </a:rPr>
              <a:t>不作微分</a:t>
            </a:r>
            <a:r>
              <a:rPr sz="2400" spc="9" dirty="0">
                <a:latin typeface=""/>
                <a:cs typeface=""/>
              </a:rPr>
              <a:t> </a:t>
            </a:r>
            <a:endParaRPr lang="en-US" sz="2400" spc="9" dirty="0" smtClean="0">
              <a:latin typeface=""/>
              <a:cs typeface=""/>
            </a:endParaRPr>
          </a:p>
          <a:p>
            <a:pPr marL="12729">
              <a:lnSpc>
                <a:spcPts val="3730"/>
              </a:lnSpc>
              <a:spcBef>
                <a:spcPts val="870"/>
              </a:spcBef>
            </a:pPr>
            <a:endParaRPr sz="2400" dirty="0">
              <a:latin typeface="PMingLiU"/>
              <a:cs typeface="PMingLiU"/>
            </a:endParaRPr>
          </a:p>
          <a:p>
            <a:pPr marL="12729">
              <a:lnSpc>
                <a:spcPts val="3538"/>
              </a:lnSpc>
            </a:pPr>
            <a:r>
              <a:rPr sz="2400" spc="78" dirty="0" err="1" smtClean="0">
                <a:latin typeface=""/>
                <a:cs typeface=""/>
              </a:rPr>
              <a:t>在改变给定值时</a:t>
            </a:r>
            <a:r>
              <a:rPr sz="2400" spc="78" dirty="0" err="1">
                <a:latin typeface=""/>
                <a:cs typeface=""/>
              </a:rPr>
              <a:t>，</a:t>
            </a:r>
            <a:r>
              <a:rPr sz="2400" spc="78" dirty="0" err="1" smtClean="0">
                <a:latin typeface=""/>
                <a:cs typeface=""/>
              </a:rPr>
              <a:t>对系统的输出影响比较缓和的</a:t>
            </a:r>
            <a:r>
              <a:rPr sz="2400" spc="9" dirty="0" err="1" smtClean="0">
                <a:latin typeface=""/>
                <a:cs typeface=""/>
              </a:rPr>
              <a:t>适用于给定值频繁变化的场合</a:t>
            </a:r>
            <a:endParaRPr lang="en-US" sz="2400" spc="9" dirty="0" smtClean="0">
              <a:latin typeface=""/>
              <a:cs typeface=""/>
            </a:endParaRPr>
          </a:p>
          <a:p>
            <a:pPr marL="12729">
              <a:lnSpc>
                <a:spcPts val="3538"/>
              </a:lnSpc>
            </a:pPr>
            <a:endParaRPr lang="en-US" sz="2400" dirty="0">
              <a:latin typeface="楷体"/>
              <a:cs typeface=""/>
            </a:endParaRPr>
          </a:p>
          <a:p>
            <a:pPr marL="12729" marR="90355">
              <a:lnSpc>
                <a:spcPts val="3658"/>
              </a:lnSpc>
            </a:pPr>
            <a:r>
              <a:rPr sz="3600" spc="78" baseline="-1883" dirty="0" err="1" smtClean="0">
                <a:latin typeface=""/>
                <a:cs typeface=""/>
              </a:rPr>
              <a:t>可避免因给定值升降时</a:t>
            </a:r>
            <a:r>
              <a:rPr sz="2400" spc="9" dirty="0" err="1" smtClean="0">
                <a:latin typeface=""/>
                <a:cs typeface=""/>
              </a:rPr>
              <a:t>所引起的超调量过大</a:t>
            </a:r>
            <a:r>
              <a:rPr sz="2400" spc="9" dirty="0" err="1">
                <a:latin typeface=""/>
                <a:cs typeface=""/>
              </a:rPr>
              <a:t>、</a:t>
            </a:r>
            <a:r>
              <a:rPr sz="2400" spc="9" dirty="0" err="1" smtClean="0">
                <a:latin typeface=""/>
                <a:cs typeface=""/>
              </a:rPr>
              <a:t>阀门动作过分振荡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可明显改善系统的动态特性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55827" y="1643416"/>
            <a:ext cx="612987" cy="272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60"/>
              </a:lnSpc>
              <a:spcBef>
                <a:spcPts val="102"/>
              </a:spcBef>
            </a:pPr>
            <a:r>
              <a:rPr sz="2300" i="1" spc="-6" baseline="9350" dirty="0">
                <a:latin typeface="Times New Roman"/>
                <a:cs typeface="Times New Roman"/>
              </a:rPr>
              <a:t>k</a:t>
            </a:r>
            <a:r>
              <a:rPr sz="2300" i="1" spc="-149" baseline="9350" dirty="0">
                <a:latin typeface="Times New Roman"/>
                <a:cs typeface="Times New Roman"/>
              </a:rPr>
              <a:t> </a:t>
            </a:r>
            <a:r>
              <a:rPr sz="2300" i="1" baseline="-3740" dirty="0">
                <a:latin typeface="Times New Roman"/>
                <a:cs typeface="Times New Roman"/>
              </a:rPr>
              <a:t>p</a:t>
            </a:r>
            <a:r>
              <a:rPr sz="2300" i="1" spc="-12" baseline="-3740" dirty="0">
                <a:latin typeface="Times New Roman"/>
                <a:cs typeface="Times New Roman"/>
              </a:rPr>
              <a:t> </a:t>
            </a:r>
            <a:r>
              <a:rPr sz="2300" spc="89" baseline="9350" dirty="0">
                <a:latin typeface="Times New Roman"/>
                <a:cs typeface="Times New Roman"/>
              </a:rPr>
              <a:t>(</a:t>
            </a:r>
            <a:r>
              <a:rPr sz="2300" spc="-102" baseline="9350" dirty="0">
                <a:latin typeface="Times New Roman"/>
                <a:cs typeface="Times New Roman"/>
              </a:rPr>
              <a:t>1</a:t>
            </a:r>
            <a:r>
              <a:rPr sz="2300" spc="-399" baseline="5544" dirty="0">
                <a:latin typeface="Meiryo"/>
                <a:cs typeface="Meiryo"/>
              </a:rPr>
              <a:t>+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93899" y="1646563"/>
            <a:ext cx="133464" cy="222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84"/>
              </a:lnSpc>
              <a:spcBef>
                <a:spcPts val="84"/>
              </a:spcBef>
            </a:pP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1745" y="2012820"/>
            <a:ext cx="252647" cy="208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64"/>
              </a:lnSpc>
              <a:spcBef>
                <a:spcPts val="78"/>
              </a:spcBef>
            </a:pPr>
            <a:r>
              <a:rPr sz="1400" spc="55" dirty="0">
                <a:latin typeface="Times New Roman"/>
                <a:cs typeface="Times New Roman"/>
              </a:rPr>
              <a:t>—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12913" y="2412766"/>
            <a:ext cx="404462" cy="208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64"/>
              </a:lnSpc>
              <a:spcBef>
                <a:spcPts val="78"/>
              </a:spcBef>
            </a:pPr>
            <a:r>
              <a:rPr sz="1400" spc="65" dirty="0">
                <a:latin typeface="Times New Roman"/>
                <a:cs typeface="Times New Roman"/>
              </a:rPr>
              <a:t>Y</a:t>
            </a:r>
            <a:r>
              <a:rPr sz="1400" spc="73" dirty="0">
                <a:latin typeface="Times New Roman"/>
                <a:cs typeface="Times New Roman"/>
              </a:rPr>
              <a:t>(</a:t>
            </a:r>
            <a:r>
              <a:rPr sz="1400" spc="-8" dirty="0">
                <a:latin typeface="Times New Roman"/>
                <a:cs typeface="Times New Roman"/>
              </a:rPr>
              <a:t>s</a:t>
            </a:r>
            <a:r>
              <a:rPr sz="1400" spc="18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6293" y="3132986"/>
            <a:ext cx="3914051" cy="907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8120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微分先行</a:t>
            </a:r>
            <a:r>
              <a:rPr sz="2400" b="1" dirty="0">
                <a:latin typeface="Times New Roman"/>
                <a:cs typeface="Times New Roman"/>
              </a:rPr>
              <a:t>PI</a:t>
            </a:r>
            <a:r>
              <a:rPr sz="2400" b="1" spc="4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"/>
                <a:cs typeface=""/>
              </a:rPr>
              <a:t>控制结构图</a:t>
            </a:r>
            <a:endParaRPr sz="2400" dirty="0">
              <a:latin typeface="楷体"/>
              <a:cs typeface="楷体"/>
            </a:endParaRPr>
          </a:p>
          <a:p>
            <a:pPr marL="12729" marR="48331">
              <a:lnSpc>
                <a:spcPct val="122899"/>
              </a:lnSpc>
              <a:spcBef>
                <a:spcPts val="682"/>
              </a:spcBef>
            </a:pPr>
            <a:r>
              <a:rPr sz="2400" spc="9" dirty="0" err="1" smtClean="0">
                <a:latin typeface=""/>
                <a:cs typeface=""/>
              </a:rPr>
              <a:t>微分先行的增量控制算</a:t>
            </a:r>
            <a:r>
              <a:rPr sz="2400" dirty="0" err="1" smtClean="0">
                <a:latin typeface=""/>
                <a:cs typeface=""/>
              </a:rPr>
              <a:t>式</a:t>
            </a:r>
            <a:r>
              <a:rPr sz="2400" spc="-590" dirty="0" smtClean="0">
                <a:latin typeface=""/>
                <a:cs typeface=""/>
              </a:rPr>
              <a:t> </a:t>
            </a:r>
            <a:r>
              <a:rPr sz="2400" dirty="0">
                <a:latin typeface=""/>
                <a:cs typeface=""/>
              </a:rPr>
              <a:t>：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62308" y="4246931"/>
            <a:ext cx="210228" cy="268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55"/>
              </a:lnSpc>
              <a:spcBef>
                <a:spcPts val="102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5698" y="4344301"/>
            <a:ext cx="3226048" cy="35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  <a:tabLst>
                <a:tab pos="1081983" algn="l"/>
              </a:tabLst>
            </a:pPr>
            <a:r>
              <a:rPr sz="2900" spc="-163" baseline="2713" dirty="0">
                <a:latin typeface="Meiryo"/>
                <a:cs typeface="Meiryo"/>
              </a:rPr>
              <a:t>Δ</a:t>
            </a:r>
            <a:r>
              <a:rPr sz="2900" i="1" spc="89" baseline="4577" dirty="0">
                <a:latin typeface="Times New Roman"/>
                <a:cs typeface="Times New Roman"/>
              </a:rPr>
              <a:t>u</a:t>
            </a:r>
            <a:r>
              <a:rPr sz="2900" spc="50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315" baseline="4577" dirty="0">
                <a:latin typeface="Times New Roman"/>
                <a:cs typeface="Times New Roman"/>
              </a:rPr>
              <a:t> </a:t>
            </a:r>
            <a:r>
              <a:rPr sz="2900" baseline="4577" dirty="0">
                <a:latin typeface="Times New Roman"/>
                <a:cs typeface="Times New Roman"/>
              </a:rPr>
              <a:t>)</a:t>
            </a:r>
            <a:r>
              <a:rPr sz="2900" spc="-39" baseline="4577" dirty="0">
                <a:latin typeface="Times New Roman"/>
                <a:cs typeface="Times New Roman"/>
              </a:rPr>
              <a:t> </a:t>
            </a:r>
            <a:r>
              <a:rPr sz="2900" spc="-489" baseline="2713" dirty="0">
                <a:latin typeface="Meiryo"/>
                <a:cs typeface="Meiryo"/>
              </a:rPr>
              <a:t>=</a:t>
            </a:r>
            <a:r>
              <a:rPr sz="2900" spc="-200" baseline="2713" dirty="0">
                <a:latin typeface="Meiryo"/>
                <a:cs typeface="Meiryo"/>
              </a:rPr>
              <a:t> </a:t>
            </a:r>
            <a:r>
              <a:rPr sz="2900" i="1" baseline="4577" dirty="0">
                <a:latin typeface="Times New Roman"/>
                <a:cs typeface="Times New Roman"/>
              </a:rPr>
              <a:t>k	</a:t>
            </a:r>
            <a:r>
              <a:rPr sz="2600" spc="-451" dirty="0">
                <a:latin typeface="Meiryo"/>
                <a:cs typeface="Meiryo"/>
              </a:rPr>
              <a:t>[</a:t>
            </a:r>
            <a:r>
              <a:rPr sz="2900" i="1" spc="19" baseline="4577" dirty="0">
                <a:latin typeface="Times New Roman"/>
                <a:cs typeface="Times New Roman"/>
              </a:rPr>
              <a:t>e</a:t>
            </a:r>
            <a:r>
              <a:rPr sz="2900" spc="50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310" baseline="4577" dirty="0">
                <a:latin typeface="Times New Roman"/>
                <a:cs typeface="Times New Roman"/>
              </a:rPr>
              <a:t> </a:t>
            </a:r>
            <a:r>
              <a:rPr sz="2900" baseline="4577" dirty="0">
                <a:latin typeface="Times New Roman"/>
                <a:cs typeface="Times New Roman"/>
              </a:rPr>
              <a:t>)</a:t>
            </a:r>
            <a:r>
              <a:rPr sz="2900" spc="-154" baseline="4577" dirty="0">
                <a:latin typeface="Times New Roman"/>
                <a:cs typeface="Times New Roman"/>
              </a:rPr>
              <a:t> </a:t>
            </a:r>
            <a:r>
              <a:rPr sz="2900" spc="-489" baseline="2713" dirty="0">
                <a:latin typeface="Meiryo"/>
                <a:cs typeface="Meiryo"/>
              </a:rPr>
              <a:t>−</a:t>
            </a:r>
            <a:r>
              <a:rPr sz="2900" spc="-351" baseline="2713" dirty="0">
                <a:latin typeface="Meiryo"/>
                <a:cs typeface="Meiryo"/>
              </a:rPr>
              <a:t> </a:t>
            </a:r>
            <a:r>
              <a:rPr sz="2900" i="1" spc="19" baseline="4577" dirty="0">
                <a:latin typeface="Times New Roman"/>
                <a:cs typeface="Times New Roman"/>
              </a:rPr>
              <a:t>e</a:t>
            </a:r>
            <a:r>
              <a:rPr sz="2900" spc="44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19" baseline="4577" dirty="0">
                <a:latin typeface="Times New Roman"/>
                <a:cs typeface="Times New Roman"/>
              </a:rPr>
              <a:t> </a:t>
            </a:r>
            <a:r>
              <a:rPr sz="2900" spc="-364" baseline="2713" dirty="0">
                <a:latin typeface="Meiryo"/>
                <a:cs typeface="Meiryo"/>
              </a:rPr>
              <a:t>−</a:t>
            </a:r>
            <a:r>
              <a:rPr sz="2900" spc="-144" baseline="4577" dirty="0">
                <a:latin typeface="Times New Roman"/>
                <a:cs typeface="Times New Roman"/>
              </a:rPr>
              <a:t>1</a:t>
            </a:r>
            <a:r>
              <a:rPr sz="2900" spc="59" baseline="4577" dirty="0">
                <a:latin typeface="Times New Roman"/>
                <a:cs typeface="Times New Roman"/>
              </a:rPr>
              <a:t>)</a:t>
            </a:r>
            <a:r>
              <a:rPr sz="2600" spc="-526" dirty="0">
                <a:latin typeface="Meiryo"/>
                <a:cs typeface="Meiryo"/>
              </a:rPr>
              <a:t>]</a:t>
            </a:r>
            <a:r>
              <a:rPr sz="2600" spc="-656" dirty="0">
                <a:latin typeface="Meiryo"/>
                <a:cs typeface="Meiryo"/>
              </a:rPr>
              <a:t> </a:t>
            </a:r>
            <a:r>
              <a:rPr sz="2900" spc="-489" baseline="2713" dirty="0">
                <a:latin typeface="Meiryo"/>
                <a:cs typeface="Meiryo"/>
              </a:rPr>
              <a:t>+</a:t>
            </a:r>
            <a:r>
              <a:rPr sz="2900" spc="-280" baseline="2713" dirty="0">
                <a:latin typeface="Meiryo"/>
                <a:cs typeface="Meiryo"/>
              </a:rPr>
              <a:t> 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05576" y="4400292"/>
            <a:ext cx="632570" cy="268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55"/>
              </a:lnSpc>
              <a:spcBef>
                <a:spcPts val="102"/>
              </a:spcBef>
            </a:pPr>
            <a:r>
              <a:rPr sz="1900" i="1" spc="14" dirty="0">
                <a:latin typeface="Times New Roman"/>
                <a:cs typeface="Times New Roman"/>
              </a:rPr>
              <a:t>e</a:t>
            </a:r>
            <a:r>
              <a:rPr sz="1900" spc="54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k</a:t>
            </a:r>
            <a:r>
              <a:rPr sz="1900" i="1" spc="-3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446454" y="4545614"/>
            <a:ext cx="129767" cy="166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33"/>
              </a:lnSpc>
              <a:spcBef>
                <a:spcPts val="61"/>
              </a:spcBef>
            </a:pPr>
            <a:r>
              <a:rPr sz="1100" i="1" dirty="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7260" y="4545614"/>
            <a:ext cx="129767" cy="166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33"/>
              </a:lnSpc>
              <a:spcBef>
                <a:spcPts val="61"/>
              </a:spcBef>
            </a:pPr>
            <a:r>
              <a:rPr sz="1100" i="1" dirty="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33069" y="4590412"/>
            <a:ext cx="275703" cy="31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2900" i="1" baseline="7628" dirty="0">
                <a:latin typeface="Times New Roman"/>
                <a:cs typeface="Times New Roman"/>
              </a:rPr>
              <a:t>T</a:t>
            </a:r>
            <a:r>
              <a:rPr sz="2900" i="1" spc="-320" baseline="7628" dirty="0">
                <a:latin typeface="Times New Roman"/>
                <a:cs typeface="Times New Roman"/>
              </a:rPr>
              <a:t> </a:t>
            </a:r>
            <a:r>
              <a:rPr sz="1700" i="1" baseline="-13176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86005" y="4994264"/>
            <a:ext cx="273488" cy="311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2900" i="1" spc="-104" baseline="7628" dirty="0">
                <a:latin typeface="Times New Roman"/>
                <a:cs typeface="Times New Roman"/>
              </a:rPr>
              <a:t>T</a:t>
            </a:r>
            <a:r>
              <a:rPr sz="1700" i="1" baseline="-13176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55258" y="5094737"/>
            <a:ext cx="1861070" cy="35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2600" spc="-526" dirty="0">
                <a:latin typeface="Meiryo"/>
                <a:cs typeface="Meiryo"/>
              </a:rPr>
              <a:t>[</a:t>
            </a:r>
            <a:r>
              <a:rPr sz="2600" spc="-601" dirty="0">
                <a:latin typeface="Meiryo"/>
                <a:cs typeface="Meiryo"/>
              </a:rPr>
              <a:t> </a:t>
            </a:r>
            <a:r>
              <a:rPr sz="2900" i="1" spc="75" baseline="4577" dirty="0">
                <a:latin typeface="Times New Roman"/>
                <a:cs typeface="Times New Roman"/>
              </a:rPr>
              <a:t>y</a:t>
            </a:r>
            <a:r>
              <a:rPr sz="2900" spc="44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301" baseline="4577" dirty="0">
                <a:latin typeface="Times New Roman"/>
                <a:cs typeface="Times New Roman"/>
              </a:rPr>
              <a:t> </a:t>
            </a:r>
            <a:r>
              <a:rPr sz="2900" baseline="4577" dirty="0">
                <a:latin typeface="Times New Roman"/>
                <a:cs typeface="Times New Roman"/>
              </a:rPr>
              <a:t>)</a:t>
            </a:r>
            <a:r>
              <a:rPr sz="2900" spc="-159" baseline="4577" dirty="0">
                <a:latin typeface="Times New Roman"/>
                <a:cs typeface="Times New Roman"/>
              </a:rPr>
              <a:t> </a:t>
            </a:r>
            <a:r>
              <a:rPr sz="2900" spc="-489" baseline="2713" dirty="0">
                <a:latin typeface="Meiryo"/>
                <a:cs typeface="Meiryo"/>
              </a:rPr>
              <a:t>−</a:t>
            </a:r>
            <a:r>
              <a:rPr sz="2900" spc="-315" baseline="2713" dirty="0">
                <a:latin typeface="Meiryo"/>
                <a:cs typeface="Meiryo"/>
              </a:rPr>
              <a:t> </a:t>
            </a:r>
            <a:r>
              <a:rPr sz="2900" baseline="4577" dirty="0">
                <a:latin typeface="Times New Roman"/>
                <a:cs typeface="Times New Roman"/>
              </a:rPr>
              <a:t>2</a:t>
            </a:r>
            <a:r>
              <a:rPr sz="2900" spc="-270" baseline="4577" dirty="0">
                <a:latin typeface="Times New Roman"/>
                <a:cs typeface="Times New Roman"/>
              </a:rPr>
              <a:t> </a:t>
            </a:r>
            <a:r>
              <a:rPr sz="2900" i="1" spc="75" baseline="4577" dirty="0">
                <a:latin typeface="Times New Roman"/>
                <a:cs typeface="Times New Roman"/>
              </a:rPr>
              <a:t>y</a:t>
            </a:r>
            <a:r>
              <a:rPr sz="2900" spc="50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14" baseline="4577" dirty="0">
                <a:latin typeface="Times New Roman"/>
                <a:cs typeface="Times New Roman"/>
              </a:rPr>
              <a:t> </a:t>
            </a:r>
            <a:r>
              <a:rPr sz="2900" spc="-369" baseline="2713" dirty="0">
                <a:latin typeface="Meiryo"/>
                <a:cs typeface="Meiryo"/>
              </a:rPr>
              <a:t>−</a:t>
            </a:r>
            <a:r>
              <a:rPr sz="2900" spc="-150" baseline="4577" dirty="0">
                <a:latin typeface="Times New Roman"/>
                <a:cs typeface="Times New Roman"/>
              </a:rPr>
              <a:t>1</a:t>
            </a:r>
            <a:r>
              <a:rPr sz="2900" baseline="4577" dirty="0">
                <a:latin typeface="Times New Roman"/>
                <a:cs typeface="Times New Roman"/>
              </a:rPr>
              <a:t>)</a:t>
            </a:r>
            <a:r>
              <a:rPr sz="2900" spc="-164" baseline="4577" dirty="0">
                <a:latin typeface="Times New Roman"/>
                <a:cs typeface="Times New Roman"/>
              </a:rPr>
              <a:t> </a:t>
            </a:r>
            <a:r>
              <a:rPr sz="2900" spc="-489" baseline="2713" dirty="0">
                <a:latin typeface="Meiryo"/>
                <a:cs typeface="Meiryo"/>
              </a:rPr>
              <a:t>+</a:t>
            </a:r>
            <a:endParaRPr sz="1900">
              <a:latin typeface="Meiryo"/>
              <a:cs typeface="Meiry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97538" y="5094737"/>
            <a:ext cx="925654" cy="35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2900" i="1" spc="75" baseline="4577" dirty="0">
                <a:latin typeface="Times New Roman"/>
                <a:cs typeface="Times New Roman"/>
              </a:rPr>
              <a:t>y</a:t>
            </a:r>
            <a:r>
              <a:rPr sz="2900" spc="54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19" baseline="4577" dirty="0">
                <a:latin typeface="Times New Roman"/>
                <a:cs typeface="Times New Roman"/>
              </a:rPr>
              <a:t> </a:t>
            </a:r>
            <a:r>
              <a:rPr sz="2900" spc="-489" baseline="2713" dirty="0">
                <a:latin typeface="Meiryo"/>
                <a:cs typeface="Meiryo"/>
              </a:rPr>
              <a:t>−</a:t>
            </a:r>
            <a:r>
              <a:rPr sz="2900" spc="-310" baseline="2713" dirty="0">
                <a:latin typeface="Meiryo"/>
                <a:cs typeface="Meiryo"/>
              </a:rPr>
              <a:t> </a:t>
            </a:r>
            <a:r>
              <a:rPr sz="2900" spc="-4" baseline="4577" dirty="0">
                <a:latin typeface="Times New Roman"/>
                <a:cs typeface="Times New Roman"/>
              </a:rPr>
              <a:t>2</a:t>
            </a:r>
            <a:r>
              <a:rPr sz="2900" spc="59" baseline="4577" dirty="0">
                <a:latin typeface="Times New Roman"/>
                <a:cs typeface="Times New Roman"/>
              </a:rPr>
              <a:t>)</a:t>
            </a:r>
            <a:r>
              <a:rPr sz="2600" spc="-526" dirty="0">
                <a:latin typeface="Meiryo"/>
                <a:cs typeface="Meiryo"/>
              </a:rPr>
              <a:t>]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0908" y="5136987"/>
            <a:ext cx="523438" cy="28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20"/>
              </a:lnSpc>
              <a:spcBef>
                <a:spcPts val="110"/>
              </a:spcBef>
            </a:pPr>
            <a:r>
              <a:rPr sz="2900" baseline="1189" dirty="0">
                <a:latin typeface=""/>
                <a:cs typeface=""/>
              </a:rPr>
              <a:t>=</a:t>
            </a:r>
            <a:r>
              <a:rPr sz="2900" spc="-620" baseline="1189" dirty="0">
                <a:latin typeface=""/>
                <a:cs typeface=""/>
              </a:rPr>
              <a:t> </a:t>
            </a:r>
            <a:r>
              <a:rPr sz="1900" spc="-489" dirty="0">
                <a:latin typeface="Meiryo"/>
                <a:cs typeface="Meiryo"/>
              </a:rPr>
              <a:t>−</a:t>
            </a:r>
            <a:r>
              <a:rPr sz="1900" spc="-320" dirty="0">
                <a:latin typeface="Meiryo"/>
                <a:cs typeface="Meiryo"/>
              </a:rPr>
              <a:t> </a:t>
            </a:r>
            <a:r>
              <a:rPr sz="2900" i="1" baseline="1525" dirty="0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50397" y="5295445"/>
            <a:ext cx="129767" cy="166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33"/>
              </a:lnSpc>
              <a:spcBef>
                <a:spcPts val="61"/>
              </a:spcBef>
            </a:pPr>
            <a:r>
              <a:rPr sz="1100" i="1" dirty="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05986" y="5340179"/>
            <a:ext cx="210228" cy="268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55"/>
              </a:lnSpc>
              <a:spcBef>
                <a:spcPts val="102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86005" y="5744031"/>
            <a:ext cx="210228" cy="268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55"/>
              </a:lnSpc>
              <a:spcBef>
                <a:spcPts val="102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55259" y="5844409"/>
            <a:ext cx="1650034" cy="35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2600" spc="-526" dirty="0">
                <a:latin typeface="Meiryo"/>
                <a:cs typeface="Meiryo"/>
              </a:rPr>
              <a:t>[</a:t>
            </a:r>
            <a:r>
              <a:rPr sz="2600" spc="-601" dirty="0">
                <a:latin typeface="Meiryo"/>
                <a:cs typeface="Meiryo"/>
              </a:rPr>
              <a:t> </a:t>
            </a:r>
            <a:r>
              <a:rPr sz="2900" i="1" spc="75" baseline="4577" dirty="0">
                <a:latin typeface="Times New Roman"/>
                <a:cs typeface="Times New Roman"/>
              </a:rPr>
              <a:t>y</a:t>
            </a:r>
            <a:r>
              <a:rPr sz="2900" spc="44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301" baseline="4577" dirty="0">
                <a:latin typeface="Times New Roman"/>
                <a:cs typeface="Times New Roman"/>
              </a:rPr>
              <a:t> </a:t>
            </a:r>
            <a:r>
              <a:rPr sz="2900" baseline="4577" dirty="0">
                <a:latin typeface="Times New Roman"/>
                <a:cs typeface="Times New Roman"/>
              </a:rPr>
              <a:t>)</a:t>
            </a:r>
            <a:r>
              <a:rPr sz="2900" spc="-159" baseline="4577" dirty="0">
                <a:latin typeface="Times New Roman"/>
                <a:cs typeface="Times New Roman"/>
              </a:rPr>
              <a:t> </a:t>
            </a:r>
            <a:r>
              <a:rPr sz="2900" spc="-489" baseline="2713" dirty="0">
                <a:latin typeface="Meiryo"/>
                <a:cs typeface="Meiryo"/>
              </a:rPr>
              <a:t>−</a:t>
            </a:r>
            <a:r>
              <a:rPr sz="2900" spc="-139" baseline="2713" dirty="0">
                <a:latin typeface="Meiryo"/>
                <a:cs typeface="Meiryo"/>
              </a:rPr>
              <a:t> </a:t>
            </a:r>
            <a:r>
              <a:rPr sz="2900" i="1" spc="75" baseline="4577" dirty="0">
                <a:latin typeface="Times New Roman"/>
                <a:cs typeface="Times New Roman"/>
              </a:rPr>
              <a:t>y</a:t>
            </a:r>
            <a:r>
              <a:rPr sz="2900" spc="44" baseline="4577" dirty="0">
                <a:latin typeface="Times New Roman"/>
                <a:cs typeface="Times New Roman"/>
              </a:rPr>
              <a:t>(</a:t>
            </a:r>
            <a:r>
              <a:rPr sz="2900" i="1" baseline="4577" dirty="0">
                <a:latin typeface="Times New Roman"/>
                <a:cs typeface="Times New Roman"/>
              </a:rPr>
              <a:t>k</a:t>
            </a:r>
            <a:r>
              <a:rPr sz="2900" i="1" spc="-14" baseline="4577" dirty="0">
                <a:latin typeface="Times New Roman"/>
                <a:cs typeface="Times New Roman"/>
              </a:rPr>
              <a:t> </a:t>
            </a:r>
            <a:r>
              <a:rPr sz="2900" spc="-369" baseline="2713" dirty="0">
                <a:latin typeface="Meiryo"/>
                <a:cs typeface="Meiryo"/>
              </a:rPr>
              <a:t>−</a:t>
            </a:r>
            <a:r>
              <a:rPr sz="2900" spc="-144" baseline="4577" dirty="0">
                <a:latin typeface="Times New Roman"/>
                <a:cs typeface="Times New Roman"/>
              </a:rPr>
              <a:t>1</a:t>
            </a:r>
            <a:r>
              <a:rPr sz="2900" spc="59" baseline="4577" dirty="0">
                <a:latin typeface="Times New Roman"/>
                <a:cs typeface="Times New Roman"/>
              </a:rPr>
              <a:t>)</a:t>
            </a:r>
            <a:r>
              <a:rPr sz="2600" spc="-526" dirty="0">
                <a:latin typeface="Meiryo"/>
                <a:cs typeface="Meiryo"/>
              </a:rPr>
              <a:t>]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44499" y="5896183"/>
            <a:ext cx="358431" cy="27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1900" spc="-489" dirty="0">
                <a:latin typeface="Meiryo"/>
                <a:cs typeface="Meiryo"/>
              </a:rPr>
              <a:t>−</a:t>
            </a:r>
            <a:r>
              <a:rPr sz="1900" spc="-320" dirty="0">
                <a:latin typeface="Meiryo"/>
                <a:cs typeface="Meiryo"/>
              </a:rPr>
              <a:t> </a:t>
            </a:r>
            <a:r>
              <a:rPr sz="2900" i="1" baseline="1525" dirty="0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07899" y="5889343"/>
            <a:ext cx="129767" cy="166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33"/>
              </a:lnSpc>
              <a:spcBef>
                <a:spcPts val="61"/>
              </a:spcBef>
            </a:pPr>
            <a:r>
              <a:rPr sz="1100" i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50397" y="6045839"/>
            <a:ext cx="129767" cy="166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33"/>
              </a:lnSpc>
              <a:spcBef>
                <a:spcPts val="61"/>
              </a:spcBef>
            </a:pPr>
            <a:r>
              <a:rPr sz="1100" i="1" dirty="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90636" y="6090677"/>
            <a:ext cx="275747" cy="311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2900" i="1" baseline="7628" dirty="0">
                <a:latin typeface="Times New Roman"/>
                <a:cs typeface="Times New Roman"/>
              </a:rPr>
              <a:t>T</a:t>
            </a:r>
            <a:r>
              <a:rPr sz="2900" i="1" spc="-320" baseline="7628" dirty="0">
                <a:latin typeface="Times New Roman"/>
                <a:cs typeface="Times New Roman"/>
              </a:rPr>
              <a:t> </a:t>
            </a:r>
            <a:r>
              <a:rPr sz="1700" i="1" baseline="-13176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81444" y="1990462"/>
            <a:ext cx="1927873" cy="390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1681443" y="2380567"/>
            <a:ext cx="527245" cy="310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2208688" y="2380568"/>
            <a:ext cx="1413364" cy="61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203"/>
              </a:lnSpc>
              <a:spcBef>
                <a:spcPts val="71"/>
              </a:spcBef>
            </a:pPr>
            <a:endParaRPr sz="1200"/>
          </a:p>
          <a:p>
            <a:pPr marL="380362">
              <a:lnSpc>
                <a:spcPts val="1928"/>
              </a:lnSpc>
            </a:pPr>
            <a:r>
              <a:rPr spc="-4" dirty="0">
                <a:latin typeface="Times New Roman"/>
                <a:cs typeface="Times New Roman"/>
              </a:rPr>
              <a:t>1</a:t>
            </a:r>
            <a:r>
              <a:rPr spc="4" dirty="0">
                <a:latin typeface="Times New Roman"/>
                <a:cs typeface="Times New Roman"/>
              </a:rPr>
              <a:t>+</a:t>
            </a:r>
            <a:r>
              <a:rPr i="1" spc="19" dirty="0">
                <a:latin typeface="Times New Roman"/>
                <a:cs typeface="Times New Roman"/>
              </a:rPr>
              <a:t>T</a:t>
            </a:r>
            <a:r>
              <a:rPr sz="1900" i="1" baseline="-18552" dirty="0">
                <a:latin typeface="Times New Roman"/>
                <a:cs typeface="Times New Roman"/>
              </a:rPr>
              <a:t>d </a:t>
            </a:r>
            <a:r>
              <a:rPr sz="1900" i="1" spc="12" baseline="-18552" dirty="0">
                <a:latin typeface="Times New Roman"/>
                <a:cs typeface="Times New Roman"/>
              </a:rPr>
              <a:t> </a:t>
            </a:r>
            <a:r>
              <a:rPr spc="41"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1443" y="2690892"/>
            <a:ext cx="527245" cy="306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2165138" y="1465235"/>
            <a:ext cx="1486978" cy="649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0455" marR="419484" algn="ctr">
              <a:lnSpc>
                <a:spcPct val="95825"/>
              </a:lnSpc>
              <a:spcBef>
                <a:spcPts val="301"/>
              </a:spcBef>
            </a:pPr>
            <a:r>
              <a:rPr sz="1600" spc="-7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818406" marR="296314" algn="ctr">
              <a:spcBef>
                <a:spcPts val="441"/>
              </a:spcBef>
            </a:pPr>
            <a:r>
              <a:rPr sz="1600" i="1" spc="-93" dirty="0">
                <a:latin typeface="Times New Roman"/>
                <a:cs typeface="Times New Roman"/>
              </a:rPr>
              <a:t>T</a:t>
            </a:r>
            <a:r>
              <a:rPr sz="2300" i="1" spc="80" baseline="-16831" dirty="0">
                <a:latin typeface="Times New Roman"/>
                <a:cs typeface="Times New Roman"/>
              </a:rPr>
              <a:t>i</a:t>
            </a:r>
            <a:r>
              <a:rPr sz="1600" i="1" spc="-5" dirty="0">
                <a:latin typeface="Times New Roman"/>
                <a:cs typeface="Times New Roman"/>
              </a:rPr>
              <a:t>s</a:t>
            </a:r>
            <a:r>
              <a:rPr sz="1600" i="1" spc="39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52117" y="1465236"/>
            <a:ext cx="682102" cy="308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448">
              <a:lnSpc>
                <a:spcPct val="95825"/>
              </a:lnSpc>
              <a:spcBef>
                <a:spcPts val="65"/>
              </a:spcBef>
            </a:pPr>
            <a:r>
              <a:rPr sz="1400" spc="65" dirty="0">
                <a:latin typeface="Times New Roman"/>
                <a:cs typeface="Times New Roman"/>
              </a:rPr>
              <a:t>U</a:t>
            </a:r>
            <a:r>
              <a:rPr sz="1400" spc="73" dirty="0">
                <a:latin typeface="Times New Roman"/>
                <a:cs typeface="Times New Roman"/>
              </a:rPr>
              <a:t>(</a:t>
            </a:r>
            <a:r>
              <a:rPr sz="1400" spc="-8" dirty="0">
                <a:latin typeface="Times New Roman"/>
                <a:cs typeface="Times New Roman"/>
              </a:rPr>
              <a:t>s</a:t>
            </a:r>
            <a:r>
              <a:rPr sz="1400" spc="18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52117" y="1773656"/>
            <a:ext cx="669366" cy="341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015598" y="1622243"/>
            <a:ext cx="26286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3546013" y="4407951"/>
            <a:ext cx="23382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1599029" y="5157622"/>
            <a:ext cx="24222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1599029" y="5908058"/>
            <a:ext cx="24222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7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4" name="直接连接符 73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2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9512" y="583370"/>
            <a:ext cx="6890058" cy="535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195"/>
              </a:lnSpc>
              <a:spcBef>
                <a:spcPts val="209"/>
              </a:spcBef>
            </a:pPr>
            <a:r>
              <a:rPr sz="3800" spc="9" dirty="0" err="1" smtClean="0">
                <a:latin typeface=""/>
                <a:cs typeface=""/>
              </a:rPr>
              <a:t>数字</a:t>
            </a:r>
            <a:r>
              <a:rPr sz="3800" b="1" spc="4" dirty="0" err="1">
                <a:latin typeface="Times New Roman"/>
                <a:cs typeface="Times New Roman"/>
              </a:rPr>
              <a:t>PID</a:t>
            </a:r>
            <a:r>
              <a:rPr sz="3800" spc="9" dirty="0" err="1">
                <a:latin typeface=""/>
                <a:cs typeface=""/>
              </a:rPr>
              <a:t>控制器参数的整定</a:t>
            </a:r>
            <a:endParaRPr sz="3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028" y="1653813"/>
            <a:ext cx="8007815" cy="4428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70163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数字控制器的参数整定：各种数字</a:t>
            </a:r>
            <a:r>
              <a:rPr sz="2800" b="1" spc="-4" dirty="0">
                <a:latin typeface="Times New Roman"/>
                <a:cs typeface="Times New Roman"/>
              </a:rPr>
              <a:t>PI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控制算法用</a:t>
            </a:r>
            <a:endParaRPr sz="2800">
              <a:latin typeface="楷体"/>
              <a:cs typeface="楷体"/>
            </a:endParaRPr>
          </a:p>
          <a:p>
            <a:pPr marL="12729">
              <a:lnSpc>
                <a:spcPts val="4138"/>
              </a:lnSpc>
              <a:spcBef>
                <a:spcPts val="820"/>
              </a:spcBef>
            </a:pPr>
            <a:r>
              <a:rPr sz="2800" spc="9" dirty="0">
                <a:latin typeface=""/>
                <a:cs typeface=""/>
              </a:rPr>
              <a:t>于实际系统时，必须确定算法中各参数的具体数 </a:t>
            </a:r>
            <a:endParaRPr sz="2800">
              <a:latin typeface="楷体"/>
              <a:cs typeface="楷体"/>
            </a:endParaRPr>
          </a:p>
          <a:p>
            <a:pPr marL="12729">
              <a:lnSpc>
                <a:spcPts val="4138"/>
              </a:lnSpc>
              <a:spcBef>
                <a:spcPts val="753"/>
              </a:spcBef>
            </a:pPr>
            <a:r>
              <a:rPr sz="2800" spc="9" dirty="0">
                <a:latin typeface=""/>
                <a:cs typeface=""/>
              </a:rPr>
              <a:t>值，如比例增益</a:t>
            </a:r>
            <a:r>
              <a:rPr sz="2800" b="1" i="1" spc="-4" dirty="0">
                <a:latin typeface="Times New Roman"/>
                <a:cs typeface="Times New Roman"/>
              </a:rPr>
              <a:t>Kp</a:t>
            </a:r>
            <a:r>
              <a:rPr sz="2800" spc="9" dirty="0">
                <a:latin typeface=""/>
                <a:cs typeface=""/>
              </a:rPr>
              <a:t>、积分时间常数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800" b="1" i="1" spc="-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"/>
                <a:cs typeface=""/>
              </a:rPr>
              <a:t>、微分时间常 </a:t>
            </a:r>
            <a:endParaRPr sz="2800">
              <a:latin typeface="楷体"/>
              <a:cs typeface="楷体"/>
            </a:endParaRPr>
          </a:p>
          <a:p>
            <a:pPr marL="12729">
              <a:lnSpc>
                <a:spcPts val="4138"/>
              </a:lnSpc>
              <a:spcBef>
                <a:spcPts val="753"/>
              </a:spcBef>
            </a:pPr>
            <a:r>
              <a:rPr sz="2800" spc="9" dirty="0">
                <a:latin typeface=""/>
                <a:cs typeface=""/>
              </a:rPr>
              <a:t>数</a:t>
            </a:r>
            <a:r>
              <a:rPr sz="2800" b="1" i="1" dirty="0">
                <a:latin typeface="Times New Roman"/>
                <a:cs typeface="Times New Roman"/>
              </a:rPr>
              <a:t>Td</a:t>
            </a:r>
            <a:r>
              <a:rPr sz="2800" spc="9" dirty="0">
                <a:latin typeface=""/>
                <a:cs typeface=""/>
              </a:rPr>
              <a:t>和采样周期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"/>
                <a:cs typeface=""/>
              </a:rPr>
              <a:t>，以使系统全面满足各项控制指 </a:t>
            </a:r>
            <a:endParaRPr sz="2800">
              <a:latin typeface="楷体"/>
              <a:cs typeface="楷体"/>
            </a:endParaRPr>
          </a:p>
          <a:p>
            <a:pPr marL="12729">
              <a:lnSpc>
                <a:spcPts val="4138"/>
              </a:lnSpc>
              <a:spcBef>
                <a:spcPts val="753"/>
              </a:spcBef>
            </a:pPr>
            <a:r>
              <a:rPr sz="2800" spc="9" dirty="0">
                <a:latin typeface=""/>
                <a:cs typeface=""/>
              </a:rPr>
              <a:t>标，这一过程叫做数字控制器的参数整定。</a:t>
            </a:r>
            <a:endParaRPr sz="2800">
              <a:latin typeface="楷体"/>
              <a:cs typeface="楷体"/>
            </a:endParaRPr>
          </a:p>
          <a:p>
            <a:pPr marL="12729" marR="70163">
              <a:lnSpc>
                <a:spcPct val="122899"/>
              </a:lnSpc>
              <a:spcBef>
                <a:spcPts val="1576"/>
              </a:spcBef>
            </a:pPr>
            <a:r>
              <a:rPr sz="2800" spc="9" dirty="0">
                <a:latin typeface=""/>
                <a:cs typeface=""/>
              </a:rPr>
              <a:t>数字</a:t>
            </a:r>
            <a:r>
              <a:rPr sz="2800" b="1" dirty="0">
                <a:latin typeface="Times New Roman"/>
                <a:cs typeface="Times New Roman"/>
              </a:rPr>
              <a:t>PID</a:t>
            </a:r>
            <a:r>
              <a:rPr sz="2800" spc="9" dirty="0">
                <a:latin typeface=""/>
                <a:cs typeface=""/>
              </a:rPr>
              <a:t>控制器参数整定的任务：</a:t>
            </a:r>
            <a:endParaRPr sz="2800">
              <a:latin typeface="楷体"/>
              <a:cs typeface="楷体"/>
            </a:endParaRPr>
          </a:p>
          <a:p>
            <a:pPr marL="2231446" marR="70163">
              <a:lnSpc>
                <a:spcPct val="122899"/>
              </a:lnSpc>
              <a:spcBef>
                <a:spcPts val="1185"/>
              </a:spcBef>
            </a:pPr>
            <a:r>
              <a:rPr sz="2800" spc="9" dirty="0">
                <a:latin typeface=""/>
                <a:cs typeface=""/>
              </a:rPr>
              <a:t>确定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3000" spc="9" dirty="0">
                <a:latin typeface=""/>
                <a:cs typeface=""/>
              </a:rPr>
              <a:t>、</a:t>
            </a:r>
            <a:r>
              <a:rPr sz="2800" b="1" i="1" spc="-4" dirty="0">
                <a:latin typeface="Times New Roman"/>
                <a:cs typeface="Times New Roman"/>
              </a:rPr>
              <a:t>K</a:t>
            </a:r>
            <a:r>
              <a:rPr sz="2800" b="1" i="1" spc="4" dirty="0">
                <a:latin typeface="Times New Roman"/>
                <a:cs typeface="Times New Roman"/>
              </a:rPr>
              <a:t>p</a:t>
            </a:r>
            <a:r>
              <a:rPr sz="3000" spc="4" dirty="0">
                <a:latin typeface=""/>
                <a:cs typeface=""/>
              </a:rPr>
              <a:t>、</a:t>
            </a:r>
            <a:r>
              <a:rPr sz="2800" b="1" i="1" dirty="0">
                <a:latin typeface="Times New Roman"/>
                <a:cs typeface="Times New Roman"/>
              </a:rPr>
              <a:t>Ti</a:t>
            </a:r>
            <a:r>
              <a:rPr sz="2800" spc="4" dirty="0">
                <a:latin typeface=""/>
                <a:cs typeface=""/>
              </a:rPr>
              <a:t>和</a:t>
            </a:r>
            <a:r>
              <a:rPr sz="2800" b="1" i="1" dirty="0">
                <a:latin typeface="Times New Roman"/>
                <a:cs typeface="Times New Roman"/>
              </a:rPr>
              <a:t>Td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23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3703" y="697722"/>
            <a:ext cx="3644486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3200" b="1" dirty="0">
                <a:latin typeface="Times New Roman"/>
                <a:cs typeface="Times New Roman"/>
              </a:rPr>
              <a:t>1.</a:t>
            </a:r>
            <a:r>
              <a:rPr sz="3200" b="1" spc="-23" dirty="0">
                <a:latin typeface="Times New Roman"/>
                <a:cs typeface="Times New Roman"/>
              </a:rPr>
              <a:t> </a:t>
            </a:r>
            <a:r>
              <a:rPr sz="3200" spc="9" dirty="0">
                <a:latin typeface=""/>
                <a:cs typeface=""/>
              </a:rPr>
              <a:t>采样周期</a:t>
            </a:r>
            <a:r>
              <a:rPr sz="3200" b="1" spc="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"/>
                <a:cs typeface=""/>
              </a:rPr>
              <a:t>的选择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120" y="1310182"/>
            <a:ext cx="6404719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 err="1">
                <a:latin typeface=""/>
                <a:cs typeface=""/>
              </a:rPr>
              <a:t>采样周期</a:t>
            </a:r>
            <a:r>
              <a:rPr sz="2800" b="1" i="1" spc="-4" dirty="0" err="1">
                <a:latin typeface="Times New Roman"/>
                <a:cs typeface="Times New Roman"/>
              </a:rPr>
              <a:t>T</a:t>
            </a:r>
            <a:r>
              <a:rPr sz="2800" spc="9" dirty="0" err="1" smtClean="0">
                <a:latin typeface=""/>
                <a:cs typeface=""/>
              </a:rPr>
              <a:t>的选择与</a:t>
            </a:r>
            <a:r>
              <a:rPr lang="zh-CN" altLang="en-US" sz="2800" spc="9" dirty="0" smtClean="0">
                <a:latin typeface=""/>
                <a:cs typeface=""/>
              </a:rPr>
              <a:t>许多</a:t>
            </a:r>
            <a:r>
              <a:rPr sz="2800" spc="9" dirty="0" err="1" smtClean="0">
                <a:latin typeface=""/>
                <a:cs typeface=""/>
              </a:rPr>
              <a:t>因素有关</a:t>
            </a:r>
            <a:r>
              <a:rPr sz="2800" spc="9" dirty="0">
                <a:latin typeface=""/>
                <a:cs typeface=""/>
              </a:rPr>
              <a:t>：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616" y="2492896"/>
            <a:ext cx="7322160" cy="3528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229" indent="-571500">
              <a:lnSpc>
                <a:spcPts val="3628"/>
              </a:lnSpc>
              <a:spcBef>
                <a:spcPts val="181"/>
              </a:spcBef>
              <a:buFont typeface="Wingdings" pitchFamily="2" charset="2"/>
              <a:buChar char="ü"/>
            </a:pPr>
            <a:r>
              <a:rPr lang="zh-CN" altLang="en-US" sz="4200" spc="9" baseline="6457" dirty="0" smtClean="0">
                <a:latin typeface=""/>
                <a:cs typeface=""/>
              </a:rPr>
              <a:t>采样定理</a:t>
            </a:r>
            <a:endParaRPr lang="en-US" altLang="zh-CN" sz="4200" spc="9" baseline="6457" dirty="0" smtClean="0">
              <a:latin typeface=""/>
              <a:cs typeface=""/>
            </a:endParaRPr>
          </a:p>
          <a:p>
            <a:pPr marL="584229" indent="-571500">
              <a:lnSpc>
                <a:spcPts val="3628"/>
              </a:lnSpc>
              <a:spcBef>
                <a:spcPts val="181"/>
              </a:spcBef>
              <a:buFont typeface="Wingdings" pitchFamily="2" charset="2"/>
              <a:buChar char="ü"/>
            </a:pPr>
            <a:r>
              <a:rPr sz="4200" spc="9" baseline="6457" dirty="0" err="1" smtClean="0">
                <a:latin typeface=""/>
                <a:cs typeface=""/>
              </a:rPr>
              <a:t>作用于系统的扰动信号频率</a:t>
            </a:r>
            <a:r>
              <a:rPr sz="4200" b="1" i="1" baseline="8282" dirty="0" err="1" smtClean="0">
                <a:latin typeface="Times New Roman"/>
                <a:cs typeface="Times New Roman"/>
              </a:rPr>
              <a:t>f</a:t>
            </a:r>
            <a:r>
              <a:rPr sz="2900" b="1" i="1" baseline="-9154" dirty="0" err="1" smtClean="0">
                <a:latin typeface="Times New Roman"/>
                <a:cs typeface="Times New Roman"/>
              </a:rPr>
              <a:t>n</a:t>
            </a:r>
            <a:endParaRPr lang="en-US" sz="2900" b="1" i="1" baseline="-9154" dirty="0" smtClean="0">
              <a:latin typeface="Times New Roman"/>
              <a:cs typeface="Times New Roman"/>
            </a:endParaRPr>
          </a:p>
          <a:p>
            <a:pPr marL="584229" indent="-571500">
              <a:lnSpc>
                <a:spcPts val="3628"/>
              </a:lnSpc>
              <a:spcBef>
                <a:spcPts val="181"/>
              </a:spcBef>
              <a:buFont typeface="Wingdings" pitchFamily="2" charset="2"/>
              <a:buChar char="ü"/>
            </a:pPr>
            <a:r>
              <a:rPr sz="4200" spc="9" baseline="-2421" dirty="0" err="1" smtClean="0">
                <a:latin typeface=""/>
                <a:cs typeface=""/>
              </a:rPr>
              <a:t>对象的动态特性</a:t>
            </a:r>
            <a:endParaRPr lang="en-US" sz="4200" spc="9" baseline="-2421" dirty="0" smtClean="0">
              <a:latin typeface=""/>
              <a:cs typeface=""/>
            </a:endParaRPr>
          </a:p>
          <a:p>
            <a:pPr marL="584229" indent="-571500">
              <a:lnSpc>
                <a:spcPts val="3628"/>
              </a:lnSpc>
              <a:spcBef>
                <a:spcPts val="181"/>
              </a:spcBef>
              <a:buFont typeface="Wingdings" pitchFamily="2" charset="2"/>
              <a:buChar char="ü"/>
            </a:pPr>
            <a:r>
              <a:rPr lang="zh-CN" altLang="en-US" sz="4200" spc="9" baseline="-2421" dirty="0">
                <a:latin typeface=""/>
                <a:cs typeface="楷体"/>
              </a:rPr>
              <a:t>系统</a:t>
            </a:r>
            <a:r>
              <a:rPr lang="zh-CN" altLang="en-US" sz="4200" spc="9" baseline="-2421" dirty="0" smtClean="0">
                <a:latin typeface=""/>
                <a:cs typeface="楷体"/>
              </a:rPr>
              <a:t>要求和成本</a:t>
            </a:r>
            <a:endParaRPr lang="en-US" altLang="zh-CN" sz="4200" spc="9" baseline="-2421" dirty="0" smtClean="0">
              <a:latin typeface=""/>
              <a:cs typeface="楷体"/>
            </a:endParaRPr>
          </a:p>
          <a:p>
            <a:pPr marL="584229" indent="-571500">
              <a:lnSpc>
                <a:spcPts val="3628"/>
              </a:lnSpc>
              <a:spcBef>
                <a:spcPts val="181"/>
              </a:spcBef>
              <a:buFont typeface="Wingdings" pitchFamily="2" charset="2"/>
              <a:buChar char="ü"/>
            </a:pPr>
            <a:r>
              <a:rPr lang="zh-CN" altLang="en-US" sz="4200" spc="9" baseline="-2421" dirty="0" smtClean="0">
                <a:latin typeface=""/>
                <a:cs typeface="楷体"/>
              </a:rPr>
              <a:t>执行机构的特性出发，满足执行时间要求</a:t>
            </a:r>
            <a:endParaRPr lang="en-US" altLang="zh-CN" sz="4200" spc="9" baseline="-2421" dirty="0" smtClean="0">
              <a:latin typeface=""/>
              <a:cs typeface="楷体"/>
            </a:endParaRPr>
          </a:p>
          <a:p>
            <a:pPr marL="584229" indent="-571500">
              <a:lnSpc>
                <a:spcPts val="3628"/>
              </a:lnSpc>
              <a:spcBef>
                <a:spcPts val="181"/>
              </a:spcBef>
              <a:buFont typeface="Wingdings" pitchFamily="2" charset="2"/>
              <a:buChar char="ü"/>
            </a:pPr>
            <a:r>
              <a:rPr lang="zh-CN" altLang="en-US" sz="4200" spc="9" baseline="-2421" dirty="0">
                <a:latin typeface=""/>
                <a:cs typeface="楷体"/>
              </a:rPr>
              <a:t>指标</a:t>
            </a:r>
            <a:r>
              <a:rPr lang="zh-CN" altLang="en-US" sz="4200" spc="9" baseline="-2421" dirty="0" smtClean="0">
                <a:latin typeface=""/>
                <a:cs typeface="楷体"/>
              </a:rPr>
              <a:t>要求，提高控制质量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703" y="1855423"/>
            <a:ext cx="357939" cy="831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32"/>
              </a:lnSpc>
              <a:spcBef>
                <a:spcPts val="146"/>
              </a:spcBef>
            </a:pPr>
            <a:r>
              <a:rPr sz="2800" spc="687" dirty="0">
                <a:solidFill>
                  <a:srgbClr val="FF0065"/>
                </a:solidFill>
                <a:latin typeface="PMingLiU"/>
                <a:cs typeface="PMingLiU"/>
              </a:rPr>
              <a:t></a:t>
            </a:r>
            <a:endParaRPr sz="2800">
              <a:latin typeface="PMingLiU"/>
              <a:cs typeface="PMingLiU"/>
            </a:endParaRPr>
          </a:p>
          <a:p>
            <a:pPr marL="12729">
              <a:lnSpc>
                <a:spcPts val="3543"/>
              </a:lnSpc>
              <a:spcBef>
                <a:spcPts val="30"/>
              </a:spcBef>
            </a:pPr>
            <a:r>
              <a:rPr sz="4200" spc="687" baseline="-2303" dirty="0">
                <a:solidFill>
                  <a:srgbClr val="FF0065"/>
                </a:solidFill>
                <a:latin typeface="PMingLiU"/>
                <a:cs typeface="PMingLiU"/>
              </a:rPr>
              <a:t></a:t>
            </a:r>
            <a:endParaRPr sz="280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703" y="4894568"/>
            <a:ext cx="357939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32"/>
              </a:lnSpc>
              <a:spcBef>
                <a:spcPts val="146"/>
              </a:spcBef>
            </a:pPr>
            <a:r>
              <a:rPr sz="2800" spc="687" dirty="0">
                <a:solidFill>
                  <a:srgbClr val="FF0065"/>
                </a:solidFill>
                <a:latin typeface="PMingLiU"/>
                <a:cs typeface="PMingLiU"/>
              </a:rPr>
              <a:t></a:t>
            </a:r>
            <a:endParaRPr sz="2800">
              <a:latin typeface="PMingLiU"/>
              <a:cs typeface="PMingLiU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6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1874" y="651274"/>
            <a:ext cx="4289412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dirty="0">
                <a:latin typeface="Times New Roman"/>
                <a:cs typeface="Times New Roman"/>
              </a:rPr>
              <a:t>2. </a:t>
            </a:r>
            <a:r>
              <a:rPr sz="2800" spc="4" dirty="0">
                <a:latin typeface=""/>
                <a:cs typeface=""/>
              </a:rPr>
              <a:t>数</a:t>
            </a:r>
            <a:r>
              <a:rPr sz="2800" spc="9" dirty="0">
                <a:latin typeface=""/>
                <a:cs typeface=""/>
              </a:rPr>
              <a:t>字</a:t>
            </a:r>
            <a:r>
              <a:rPr sz="2800" b="1" spc="-4" dirty="0">
                <a:latin typeface="Times New Roman"/>
                <a:cs typeface="Times New Roman"/>
              </a:rPr>
              <a:t>PI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参数的工程整定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706" y="1184045"/>
            <a:ext cx="8692845" cy="876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3501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（</a:t>
            </a:r>
            <a:r>
              <a:rPr sz="2800" b="1" spc="-4" dirty="0">
                <a:latin typeface="Times New Roman"/>
                <a:cs typeface="Times New Roman"/>
              </a:rPr>
              <a:t>1</a:t>
            </a:r>
            <a:r>
              <a:rPr sz="2800" spc="9" dirty="0">
                <a:latin typeface=""/>
                <a:cs typeface=""/>
              </a:rPr>
              <a:t>）</a:t>
            </a:r>
            <a:r>
              <a:rPr sz="2800" spc="9" dirty="0" smtClean="0">
                <a:latin typeface=""/>
                <a:cs typeface=""/>
              </a:rPr>
              <a:t>扩充临界比例度法</a:t>
            </a:r>
            <a:endParaRPr lang="en-US" sz="2800" spc="9" dirty="0" smtClean="0">
              <a:latin typeface=""/>
              <a:cs typeface=""/>
            </a:endParaRPr>
          </a:p>
          <a:p>
            <a:pPr marL="12729" marR="53501">
              <a:lnSpc>
                <a:spcPts val="3122"/>
              </a:lnSpc>
              <a:spcBef>
                <a:spcPts val="155"/>
              </a:spcBef>
            </a:pP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683"/>
              </a:lnSpc>
              <a:spcBef>
                <a:spcPts val="28"/>
              </a:spcBef>
            </a:pPr>
            <a:r>
              <a:rPr sz="4200" spc="9" baseline="-5650" dirty="0">
                <a:latin typeface=""/>
                <a:cs typeface=""/>
              </a:rPr>
              <a:t>模拟调节器中所用的临界比例度法的扩充，步骤如下：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412" y="2796215"/>
            <a:ext cx="8015746" cy="2288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74" marR="66485">
              <a:lnSpc>
                <a:spcPts val="3628"/>
              </a:lnSpc>
              <a:spcBef>
                <a:spcPts val="181"/>
              </a:spcBef>
            </a:pPr>
            <a:r>
              <a:rPr sz="4200" spc="9" baseline="6457" dirty="0">
                <a:latin typeface=""/>
                <a:cs typeface=""/>
              </a:rPr>
              <a:t>①选择合适的采样周期</a:t>
            </a:r>
            <a:r>
              <a:rPr sz="4200" b="1" i="1" spc="-4" baseline="8282" dirty="0">
                <a:latin typeface="Times New Roman"/>
                <a:cs typeface="Times New Roman"/>
              </a:rPr>
              <a:t>T</a:t>
            </a:r>
            <a:r>
              <a:rPr sz="4200" spc="9" baseline="6457" dirty="0">
                <a:latin typeface=""/>
                <a:cs typeface=""/>
              </a:rPr>
              <a:t>。调节器作纯比例</a:t>
            </a:r>
            <a:r>
              <a:rPr sz="4200" b="1" i="1" spc="-4" baseline="8282" dirty="0">
                <a:latin typeface="Times New Roman"/>
                <a:cs typeface="Times New Roman"/>
              </a:rPr>
              <a:t>K</a:t>
            </a:r>
            <a:r>
              <a:rPr sz="2900" b="1" i="1" spc="-4" baseline="-9154" dirty="0">
                <a:latin typeface="Times New Roman"/>
                <a:cs typeface="Times New Roman"/>
              </a:rPr>
              <a:t>P</a:t>
            </a:r>
            <a:r>
              <a:rPr sz="4200" spc="9" baseline="6457" dirty="0">
                <a:latin typeface=""/>
                <a:cs typeface=""/>
              </a:rPr>
              <a:t>的闭</a:t>
            </a: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709"/>
              </a:lnSpc>
              <a:spcBef>
                <a:spcPts val="3"/>
              </a:spcBef>
            </a:pPr>
            <a:r>
              <a:rPr sz="4200" spc="9" baseline="5650" dirty="0">
                <a:latin typeface=""/>
                <a:cs typeface=""/>
              </a:rPr>
              <a:t>环控制，逐步加大</a:t>
            </a:r>
            <a:r>
              <a:rPr sz="4200" b="1" i="1" baseline="7246" dirty="0">
                <a:latin typeface="Times New Roman"/>
                <a:cs typeface="Times New Roman"/>
              </a:rPr>
              <a:t>K</a:t>
            </a:r>
            <a:r>
              <a:rPr sz="2900" b="1" i="1" baseline="-10679" dirty="0">
                <a:latin typeface="Times New Roman"/>
                <a:cs typeface="Times New Roman"/>
              </a:rPr>
              <a:t>P</a:t>
            </a:r>
            <a:r>
              <a:rPr sz="4200" spc="9" baseline="5650" dirty="0">
                <a:latin typeface=""/>
                <a:cs typeface=""/>
              </a:rPr>
              <a:t>，使控制过程出现临界振荡。</a:t>
            </a:r>
            <a:endParaRPr sz="2800" dirty="0">
              <a:latin typeface="楷体"/>
              <a:cs typeface="楷体"/>
            </a:endParaRPr>
          </a:p>
          <a:p>
            <a:pPr marL="12741" marR="66485">
              <a:lnSpc>
                <a:spcPts val="3709"/>
              </a:lnSpc>
            </a:pPr>
            <a:r>
              <a:rPr sz="4200" spc="9" baseline="5650" dirty="0">
                <a:latin typeface=""/>
                <a:cs typeface=""/>
              </a:rPr>
              <a:t>由临界振荡求得临界振荡周期</a:t>
            </a:r>
            <a:r>
              <a:rPr sz="4200" b="1" i="1" baseline="7246" dirty="0">
                <a:latin typeface="Times New Roman"/>
                <a:cs typeface="Times New Roman"/>
              </a:rPr>
              <a:t>T</a:t>
            </a:r>
            <a:r>
              <a:rPr sz="2900" b="1" i="1" spc="4" baseline="-10679" dirty="0">
                <a:latin typeface="Times New Roman"/>
                <a:cs typeface="Times New Roman"/>
              </a:rPr>
              <a:t>u</a:t>
            </a:r>
            <a:r>
              <a:rPr sz="4200" spc="9" baseline="5650" dirty="0">
                <a:latin typeface=""/>
                <a:cs typeface=""/>
              </a:rPr>
              <a:t>和临界震荡增益</a:t>
            </a:r>
            <a:endParaRPr sz="2800" dirty="0">
              <a:latin typeface="楷体"/>
              <a:cs typeface="楷体"/>
            </a:endParaRPr>
          </a:p>
          <a:p>
            <a:pPr marL="12862" marR="66485">
              <a:lnSpc>
                <a:spcPts val="3703"/>
              </a:lnSpc>
            </a:pPr>
            <a:r>
              <a:rPr sz="4200" b="1" i="1" spc="4" baseline="7246" dirty="0" err="1">
                <a:latin typeface="Times New Roman"/>
                <a:cs typeface="Times New Roman"/>
              </a:rPr>
              <a:t>k</a:t>
            </a:r>
            <a:r>
              <a:rPr sz="2900" b="1" i="1" baseline="-10679" dirty="0" err="1">
                <a:latin typeface="Times New Roman"/>
                <a:cs typeface="Times New Roman"/>
              </a:rPr>
              <a:t>u</a:t>
            </a:r>
            <a:r>
              <a:rPr sz="4200" spc="9" baseline="5650" dirty="0" err="1">
                <a:latin typeface=""/>
                <a:cs typeface=""/>
              </a:rPr>
              <a:t>，即临界振荡时的</a:t>
            </a:r>
            <a:r>
              <a:rPr sz="4200" b="1" i="1" spc="4" baseline="7246" dirty="0" err="1">
                <a:latin typeface="Times New Roman"/>
                <a:cs typeface="Times New Roman"/>
              </a:rPr>
              <a:t>k</a:t>
            </a:r>
            <a:r>
              <a:rPr sz="2900" b="1" i="1" spc="-4" baseline="-10679" dirty="0" err="1">
                <a:latin typeface="Times New Roman"/>
                <a:cs typeface="Times New Roman"/>
              </a:rPr>
              <a:t>P</a:t>
            </a:r>
            <a:r>
              <a:rPr sz="4200" baseline="5650" dirty="0" err="1" smtClean="0">
                <a:latin typeface=""/>
                <a:cs typeface=""/>
              </a:rPr>
              <a:t>值</a:t>
            </a:r>
            <a:endParaRPr lang="en-US" sz="4200" baseline="5650" dirty="0" smtClean="0">
              <a:latin typeface=""/>
              <a:cs typeface=""/>
            </a:endParaRPr>
          </a:p>
          <a:p>
            <a:pPr marL="12862" marR="66485">
              <a:lnSpc>
                <a:spcPts val="3703"/>
              </a:lnSpc>
            </a:pPr>
            <a:endParaRPr sz="2800" dirty="0">
              <a:latin typeface="楷体"/>
              <a:cs typeface="楷体"/>
            </a:endParaRPr>
          </a:p>
          <a:p>
            <a:pPr marL="12874" marR="66485">
              <a:lnSpc>
                <a:spcPts val="3177"/>
              </a:lnSpc>
            </a:pPr>
            <a:r>
              <a:rPr sz="4200" spc="9" baseline="-4036" dirty="0">
                <a:latin typeface=""/>
                <a:cs typeface=""/>
              </a:rPr>
              <a:t>②选择控制度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558" y="5817157"/>
            <a:ext cx="8334465" cy="852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lang="en-US" sz="4200" spc="9" baseline="-3228" dirty="0">
                <a:latin typeface=""/>
                <a:cs typeface=""/>
              </a:rPr>
              <a:t>   </a:t>
            </a:r>
            <a:r>
              <a:rPr sz="4200" spc="9" baseline="-3228" dirty="0" err="1">
                <a:latin typeface=""/>
                <a:cs typeface=""/>
              </a:rPr>
              <a:t>控制度：数字调节器和模拟调节器所对应的过渡过程</a:t>
            </a:r>
            <a:r>
              <a:rPr lang="zh-CN" altLang="en-US" sz="4200" spc="9" baseline="-3228" dirty="0">
                <a:latin typeface=""/>
                <a:cs typeface=""/>
              </a:rPr>
              <a:t>的误差平方的积分之比</a:t>
            </a:r>
          </a:p>
          <a:p>
            <a:pPr marL="12729">
              <a:lnSpc>
                <a:spcPts val="2907"/>
              </a:lnSpc>
              <a:spcBef>
                <a:spcPts val="145"/>
              </a:spcBef>
            </a:pPr>
            <a:endParaRPr sz="2800" dirty="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556" y="5400533"/>
            <a:ext cx="4392289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endParaRPr sz="2800" dirty="0">
              <a:latin typeface="楷体"/>
              <a:cs typeface="楷体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3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83984" y="1264467"/>
            <a:ext cx="8448126" cy="0"/>
          </a:xfrm>
          <a:custGeom>
            <a:avLst/>
            <a:gdLst/>
            <a:ahLst/>
            <a:cxnLst/>
            <a:rect l="l" t="t" r="r" b="b"/>
            <a:pathLst>
              <a:path w="8424659">
                <a:moveTo>
                  <a:pt x="0" y="0"/>
                </a:moveTo>
                <a:lnTo>
                  <a:pt x="842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984" y="5448737"/>
            <a:ext cx="8448126" cy="0"/>
          </a:xfrm>
          <a:custGeom>
            <a:avLst/>
            <a:gdLst/>
            <a:ahLst/>
            <a:cxnLst/>
            <a:rect l="l" t="t" r="r" b="b"/>
            <a:pathLst>
              <a:path w="8424659">
                <a:moveTo>
                  <a:pt x="0" y="0"/>
                </a:moveTo>
                <a:lnTo>
                  <a:pt x="842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984" y="1264466"/>
            <a:ext cx="0" cy="4184271"/>
          </a:xfrm>
          <a:custGeom>
            <a:avLst/>
            <a:gdLst/>
            <a:ahLst/>
            <a:cxnLst/>
            <a:rect l="l" t="t" r="r" b="b"/>
            <a:pathLst>
              <a:path h="4176522">
                <a:moveTo>
                  <a:pt x="0" y="0"/>
                </a:moveTo>
                <a:lnTo>
                  <a:pt x="0" y="4176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2111" y="1264466"/>
            <a:ext cx="0" cy="4184271"/>
          </a:xfrm>
          <a:custGeom>
            <a:avLst/>
            <a:gdLst/>
            <a:ahLst/>
            <a:cxnLst/>
            <a:rect l="l" t="t" r="r" b="b"/>
            <a:pathLst>
              <a:path h="4176522">
                <a:moveTo>
                  <a:pt x="0" y="0"/>
                </a:moveTo>
                <a:lnTo>
                  <a:pt x="0" y="4176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984" y="1682054"/>
            <a:ext cx="8448126" cy="0"/>
          </a:xfrm>
          <a:custGeom>
            <a:avLst/>
            <a:gdLst/>
            <a:ahLst/>
            <a:cxnLst/>
            <a:rect l="l" t="t" r="r" b="b"/>
            <a:pathLst>
              <a:path w="8424659">
                <a:moveTo>
                  <a:pt x="0" y="0"/>
                </a:moveTo>
                <a:lnTo>
                  <a:pt x="842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7113" y="1264466"/>
            <a:ext cx="0" cy="4184271"/>
          </a:xfrm>
          <a:custGeom>
            <a:avLst/>
            <a:gdLst/>
            <a:ahLst/>
            <a:cxnLst/>
            <a:rect l="l" t="t" r="r" b="b"/>
            <a:pathLst>
              <a:path h="4176522">
                <a:moveTo>
                  <a:pt x="0" y="0"/>
                </a:moveTo>
                <a:lnTo>
                  <a:pt x="0" y="4176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8680" y="1264466"/>
            <a:ext cx="0" cy="4184271"/>
          </a:xfrm>
          <a:custGeom>
            <a:avLst/>
            <a:gdLst/>
            <a:ahLst/>
            <a:cxnLst/>
            <a:rect l="l" t="t" r="r" b="b"/>
            <a:pathLst>
              <a:path h="4176522">
                <a:moveTo>
                  <a:pt x="0" y="0"/>
                </a:moveTo>
                <a:lnTo>
                  <a:pt x="0" y="4176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5198" y="1264466"/>
            <a:ext cx="0" cy="4184271"/>
          </a:xfrm>
          <a:custGeom>
            <a:avLst/>
            <a:gdLst/>
            <a:ahLst/>
            <a:cxnLst/>
            <a:rect l="l" t="t" r="r" b="b"/>
            <a:pathLst>
              <a:path h="4176522">
                <a:moveTo>
                  <a:pt x="0" y="0"/>
                </a:moveTo>
                <a:lnTo>
                  <a:pt x="0" y="4176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98392" y="1264467"/>
            <a:ext cx="0" cy="4184270"/>
          </a:xfrm>
          <a:custGeom>
            <a:avLst/>
            <a:gdLst/>
            <a:ahLst/>
            <a:cxnLst/>
            <a:rect l="l" t="t" r="r" b="b"/>
            <a:pathLst>
              <a:path h="4176521">
                <a:moveTo>
                  <a:pt x="0" y="0"/>
                </a:moveTo>
                <a:lnTo>
                  <a:pt x="0" y="41765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5076" y="1264466"/>
            <a:ext cx="0" cy="4184271"/>
          </a:xfrm>
          <a:custGeom>
            <a:avLst/>
            <a:gdLst/>
            <a:ahLst/>
            <a:cxnLst/>
            <a:rect l="l" t="t" r="r" b="b"/>
            <a:pathLst>
              <a:path h="4176522">
                <a:moveTo>
                  <a:pt x="0" y="0"/>
                </a:moveTo>
                <a:lnTo>
                  <a:pt x="0" y="4176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984" y="2436307"/>
            <a:ext cx="8448126" cy="0"/>
          </a:xfrm>
          <a:custGeom>
            <a:avLst/>
            <a:gdLst/>
            <a:ahLst/>
            <a:cxnLst/>
            <a:rect l="l" t="t" r="r" b="b"/>
            <a:pathLst>
              <a:path w="8424659">
                <a:moveTo>
                  <a:pt x="0" y="0"/>
                </a:moveTo>
                <a:lnTo>
                  <a:pt x="842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984" y="3188270"/>
            <a:ext cx="8448126" cy="0"/>
          </a:xfrm>
          <a:custGeom>
            <a:avLst/>
            <a:gdLst/>
            <a:ahLst/>
            <a:cxnLst/>
            <a:rect l="l" t="t" r="r" b="b"/>
            <a:pathLst>
              <a:path w="8424659">
                <a:moveTo>
                  <a:pt x="0" y="0"/>
                </a:moveTo>
                <a:lnTo>
                  <a:pt x="842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984" y="3942522"/>
            <a:ext cx="8448126" cy="0"/>
          </a:xfrm>
          <a:custGeom>
            <a:avLst/>
            <a:gdLst/>
            <a:ahLst/>
            <a:cxnLst/>
            <a:rect l="l" t="t" r="r" b="b"/>
            <a:pathLst>
              <a:path w="8424659">
                <a:moveTo>
                  <a:pt x="0" y="0"/>
                </a:moveTo>
                <a:lnTo>
                  <a:pt x="842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984" y="4694484"/>
            <a:ext cx="8448126" cy="0"/>
          </a:xfrm>
          <a:custGeom>
            <a:avLst/>
            <a:gdLst/>
            <a:ahLst/>
            <a:cxnLst/>
            <a:rect l="l" t="t" r="r" b="b"/>
            <a:pathLst>
              <a:path w="8424659">
                <a:moveTo>
                  <a:pt x="0" y="0"/>
                </a:moveTo>
                <a:lnTo>
                  <a:pt x="842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7920" y="584322"/>
            <a:ext cx="7162913" cy="46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628"/>
              </a:lnSpc>
              <a:spcBef>
                <a:spcPts val="181"/>
              </a:spcBef>
            </a:pPr>
            <a:r>
              <a:rPr sz="4200" spc="9" baseline="6457" dirty="0">
                <a:latin typeface=""/>
                <a:cs typeface=""/>
              </a:rPr>
              <a:t>③选择控制度后，按表求得</a:t>
            </a:r>
            <a:r>
              <a:rPr sz="4200" b="1" spc="-9" baseline="8282" dirty="0">
                <a:latin typeface="Times New Roman"/>
                <a:cs typeface="Times New Roman"/>
              </a:rPr>
              <a:t>T</a:t>
            </a:r>
            <a:r>
              <a:rPr sz="4200" spc="9" baseline="6457" dirty="0">
                <a:latin typeface=""/>
                <a:cs typeface=""/>
              </a:rPr>
              <a:t>，</a:t>
            </a:r>
            <a:r>
              <a:rPr sz="4200" b="1" spc="4" baseline="8282" dirty="0">
                <a:latin typeface="Times New Roman"/>
                <a:cs typeface="Times New Roman"/>
              </a:rPr>
              <a:t>k</a:t>
            </a:r>
            <a:r>
              <a:rPr sz="2900" b="1" baseline="-9154" dirty="0">
                <a:latin typeface="Times New Roman"/>
                <a:cs typeface="Times New Roman"/>
              </a:rPr>
              <a:t>P</a:t>
            </a:r>
            <a:r>
              <a:rPr sz="4200" spc="9" baseline="6457" dirty="0">
                <a:latin typeface=""/>
                <a:cs typeface=""/>
              </a:rPr>
              <a:t>，</a:t>
            </a:r>
            <a:r>
              <a:rPr sz="4200" b="1" baseline="8282" dirty="0">
                <a:latin typeface="Times New Roman"/>
                <a:cs typeface="Times New Roman"/>
              </a:rPr>
              <a:t>T</a:t>
            </a:r>
            <a:r>
              <a:rPr sz="2900" b="1" spc="-9" baseline="-9154" dirty="0">
                <a:latin typeface="Times New Roman"/>
                <a:cs typeface="Times New Roman"/>
              </a:rPr>
              <a:t>I</a:t>
            </a:r>
            <a:r>
              <a:rPr sz="4200" spc="9" baseline="6457" dirty="0">
                <a:latin typeface=""/>
                <a:cs typeface=""/>
              </a:rPr>
              <a:t>，</a:t>
            </a:r>
            <a:r>
              <a:rPr sz="4200" b="1" baseline="8282" dirty="0">
                <a:latin typeface="Times New Roman"/>
                <a:cs typeface="Times New Roman"/>
              </a:rPr>
              <a:t>T</a:t>
            </a:r>
            <a:r>
              <a:rPr sz="2900" b="1" spc="-4" baseline="-9154" dirty="0">
                <a:latin typeface="Times New Roman"/>
                <a:cs typeface="Times New Roman"/>
              </a:rPr>
              <a:t>D</a:t>
            </a:r>
            <a:r>
              <a:rPr sz="4200" baseline="6457" dirty="0">
                <a:latin typeface=""/>
                <a:cs typeface=""/>
              </a:rPr>
              <a:t>值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8357" y="2086799"/>
            <a:ext cx="522684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dirty="0">
                <a:latin typeface="Times New Roman"/>
                <a:cs typeface="Times New Roman"/>
              </a:rPr>
              <a:t>0.14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88611" y="2839280"/>
            <a:ext cx="522684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dirty="0">
                <a:latin typeface="Times New Roman"/>
                <a:cs typeface="Times New Roman"/>
              </a:rPr>
              <a:t>0.16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8865" y="3592525"/>
            <a:ext cx="522684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dirty="0">
                <a:latin typeface="Times New Roman"/>
                <a:cs typeface="Times New Roman"/>
              </a:rPr>
              <a:t>0.20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89120" y="4345007"/>
            <a:ext cx="522684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dirty="0">
                <a:latin typeface="Times New Roman"/>
                <a:cs typeface="Times New Roman"/>
              </a:rPr>
              <a:t>0.22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8204" y="5099396"/>
            <a:ext cx="522684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dirty="0">
                <a:latin typeface="Times New Roman"/>
                <a:cs typeface="Times New Roman"/>
              </a:rPr>
              <a:t>0.13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703" y="5651047"/>
            <a:ext cx="8320407" cy="76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52"/>
              </a:lnSpc>
              <a:spcBef>
                <a:spcPts val="147"/>
              </a:spcBef>
              <a:tabLst>
                <a:tab pos="356418" algn="l"/>
              </a:tabLst>
            </a:pPr>
            <a:r>
              <a:rPr sz="3300" baseline="-2931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sz="4200" spc="9" baseline="-2421" dirty="0">
                <a:latin typeface=""/>
                <a:cs typeface=""/>
              </a:rPr>
              <a:t>④参数的整定只给出一个参考值，需再经过实际调</a:t>
            </a:r>
            <a:endParaRPr sz="2800" dirty="0">
              <a:latin typeface="楷体"/>
              <a:cs typeface="楷体"/>
            </a:endParaRPr>
          </a:p>
          <a:p>
            <a:pPr marL="356416" marR="53968">
              <a:lnSpc>
                <a:spcPts val="2987"/>
              </a:lnSpc>
              <a:spcBef>
                <a:spcPts val="1"/>
              </a:spcBef>
            </a:pPr>
            <a:r>
              <a:rPr sz="4200" spc="9" baseline="-3228" dirty="0">
                <a:latin typeface=""/>
                <a:cs typeface=""/>
              </a:rPr>
              <a:t>整，直到获得满意的控制效果为止。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983" y="1264467"/>
            <a:ext cx="1615865" cy="41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002">
              <a:lnSpc>
                <a:spcPts val="2791"/>
              </a:lnSpc>
              <a:spcBef>
                <a:spcPts val="139"/>
              </a:spcBef>
            </a:pPr>
            <a:r>
              <a:rPr sz="3000" spc="14" baseline="-6780" dirty="0">
                <a:latin typeface=""/>
                <a:cs typeface=""/>
              </a:rPr>
              <a:t>控制度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7113" y="1264467"/>
            <a:ext cx="1504303" cy="41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173">
              <a:lnSpc>
                <a:spcPts val="2791"/>
              </a:lnSpc>
              <a:spcBef>
                <a:spcPts val="139"/>
              </a:spcBef>
            </a:pPr>
            <a:r>
              <a:rPr sz="3000" spc="14" baseline="-6780" dirty="0">
                <a:latin typeface=""/>
                <a:cs typeface=""/>
              </a:rPr>
              <a:t>控制规律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8680" y="1264467"/>
            <a:ext cx="1556517" cy="41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852" marR="477535" algn="ctr">
              <a:lnSpc>
                <a:spcPts val="2304"/>
              </a:lnSpc>
              <a:spcBef>
                <a:spcPts val="496"/>
              </a:spcBef>
            </a:pPr>
            <a:r>
              <a:rPr sz="2000" b="1" spc="-10" dirty="0">
                <a:latin typeface="Times New Roman"/>
                <a:cs typeface="Times New Roman"/>
              </a:rPr>
              <a:t>T/T</a:t>
            </a:r>
            <a:r>
              <a:rPr sz="2000" b="1" spc="-10" baseline="-26758" dirty="0">
                <a:latin typeface="Times New Roman"/>
                <a:cs typeface="Times New Roman"/>
              </a:rPr>
              <a:t>u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5198" y="1264467"/>
            <a:ext cx="1375929" cy="41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1656">
              <a:lnSpc>
                <a:spcPts val="2304"/>
              </a:lnSpc>
              <a:spcBef>
                <a:spcPts val="496"/>
              </a:spcBef>
            </a:pP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b="1" baseline="-26758" dirty="0">
                <a:latin typeface="Times New Roman"/>
                <a:cs typeface="Times New Roman"/>
              </a:rPr>
              <a:t>p</a:t>
            </a:r>
            <a:r>
              <a:rPr sz="2000" b="1" spc="4" dirty="0">
                <a:latin typeface="Times New Roman"/>
                <a:cs typeface="Times New Roman"/>
              </a:rPr>
              <a:t>/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b="1" baseline="-26758" dirty="0">
                <a:latin typeface="Times New Roman"/>
                <a:cs typeface="Times New Roman"/>
              </a:rPr>
              <a:t>u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98392" y="1264467"/>
            <a:ext cx="1429419" cy="41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3041">
              <a:lnSpc>
                <a:spcPts val="2304"/>
              </a:lnSpc>
              <a:spcBef>
                <a:spcPts val="496"/>
              </a:spcBef>
            </a:pP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baseline="-26758" dirty="0">
                <a:latin typeface="Times New Roman"/>
                <a:cs typeface="Times New Roman"/>
              </a:rPr>
              <a:t>i</a:t>
            </a:r>
            <a:r>
              <a:rPr sz="2000" b="1" spc="4" dirty="0">
                <a:latin typeface="Times New Roman"/>
                <a:cs typeface="Times New Roman"/>
              </a:rPr>
              <a:t>/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baseline="-26758" dirty="0">
                <a:latin typeface="Times New Roman"/>
                <a:cs typeface="Times New Roman"/>
              </a:rPr>
              <a:t>u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15076" y="1264467"/>
            <a:ext cx="1029769" cy="41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712">
              <a:lnSpc>
                <a:spcPts val="2119"/>
              </a:lnSpc>
              <a:spcBef>
                <a:spcPts val="496"/>
              </a:spcBef>
            </a:pP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baseline="-26758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/</a:t>
            </a:r>
            <a:r>
              <a:rPr sz="2000" b="1" spc="-18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baseline="-26758" dirty="0">
                <a:latin typeface="Times New Roman"/>
                <a:cs typeface="Times New Roman"/>
              </a:rPr>
              <a:t>u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984" y="1682054"/>
            <a:ext cx="1603129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2"/>
              </a:lnSpc>
              <a:spcBef>
                <a:spcPts val="22"/>
              </a:spcBef>
            </a:pPr>
            <a:endParaRPr sz="800"/>
          </a:p>
          <a:p>
            <a:pPr marL="546350" marR="533673" algn="ctr">
              <a:lnSpc>
                <a:spcPct val="95825"/>
              </a:lnSpc>
              <a:spcBef>
                <a:spcPts val="1002"/>
              </a:spcBef>
            </a:pPr>
            <a:r>
              <a:rPr sz="2000" b="1" spc="-8" dirty="0">
                <a:latin typeface="Times New Roman"/>
                <a:cs typeface="Times New Roman"/>
              </a:rPr>
              <a:t>1.05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7113" y="1682054"/>
            <a:ext cx="1491567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503475" marR="492110" indent="-254" algn="ctr">
              <a:lnSpc>
                <a:spcPct val="99945"/>
              </a:lnSpc>
            </a:pPr>
            <a:r>
              <a:rPr sz="2000" b="1" spc="-9" dirty="0">
                <a:latin typeface="Times New Roman"/>
                <a:cs typeface="Times New Roman"/>
              </a:rPr>
              <a:t>PI</a:t>
            </a:r>
            <a:r>
              <a:rPr sz="2000" b="1" spc="-4" dirty="0">
                <a:latin typeface="Times New Roman"/>
                <a:cs typeface="Times New Roman"/>
              </a:rPr>
              <a:t> </a:t>
            </a:r>
            <a:r>
              <a:rPr sz="2000" b="1" spc="-12" dirty="0">
                <a:latin typeface="Times New Roman"/>
                <a:cs typeface="Times New Roman"/>
              </a:rPr>
              <a:t>P</a:t>
            </a:r>
            <a:r>
              <a:rPr sz="2000" b="1" spc="1" dirty="0">
                <a:latin typeface="Times New Roman"/>
                <a:cs typeface="Times New Roman"/>
              </a:rPr>
              <a:t>I</a:t>
            </a:r>
            <a:r>
              <a:rPr sz="2000" b="1" spc="-14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78680" y="1682054"/>
            <a:ext cx="1556517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523419" marR="509913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0.03</a:t>
            </a:r>
            <a:endParaRPr sz="2000">
              <a:latin typeface="Times New Roman"/>
              <a:cs typeface="Times New Roman"/>
            </a:endParaRPr>
          </a:p>
          <a:p>
            <a:pPr marL="491374" marR="414539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0.014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5198" y="1682054"/>
            <a:ext cx="1363194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426490" marR="413714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0.55</a:t>
            </a:r>
            <a:endParaRPr sz="2000">
              <a:latin typeface="Times New Roman"/>
              <a:cs typeface="Times New Roman"/>
            </a:endParaRPr>
          </a:p>
          <a:p>
            <a:pPr marL="426490" marR="413714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0.63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98392" y="1682054"/>
            <a:ext cx="1416683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452595" marR="441072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0.88</a:t>
            </a:r>
            <a:endParaRPr sz="2000">
              <a:latin typeface="Times New Roman"/>
              <a:cs typeface="Times New Roman"/>
            </a:endParaRPr>
          </a:p>
          <a:p>
            <a:pPr marL="452595" marR="441072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0.49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15076" y="1682054"/>
            <a:ext cx="1017034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337983" marR="324964" algn="ctr">
              <a:lnSpc>
                <a:spcPct val="95825"/>
              </a:lnSpc>
            </a:pPr>
            <a:r>
              <a:rPr sz="2000" b="1" spc="-19" dirty="0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3984" y="2436307"/>
            <a:ext cx="1603129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2"/>
              </a:lnSpc>
              <a:spcBef>
                <a:spcPts val="8"/>
              </a:spcBef>
            </a:pPr>
            <a:endParaRPr sz="800"/>
          </a:p>
          <a:p>
            <a:pPr marL="609933" marR="597865" algn="ctr">
              <a:lnSpc>
                <a:spcPct val="95825"/>
              </a:lnSpc>
              <a:spcBef>
                <a:spcPts val="1002"/>
              </a:spcBef>
            </a:pPr>
            <a:r>
              <a:rPr sz="2000" b="1" spc="-8" dirty="0">
                <a:latin typeface="Times New Roman"/>
                <a:cs typeface="Times New Roman"/>
              </a:rPr>
              <a:t>1.2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7113" y="2436307"/>
            <a:ext cx="1491567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8"/>
              </a:spcBef>
            </a:pPr>
            <a:endParaRPr sz="600"/>
          </a:p>
          <a:p>
            <a:pPr marL="503730" marR="491857" indent="-254" algn="ctr">
              <a:lnSpc>
                <a:spcPct val="99945"/>
              </a:lnSpc>
            </a:pPr>
            <a:r>
              <a:rPr sz="2000" b="1" spc="-9" dirty="0">
                <a:latin typeface="Times New Roman"/>
                <a:cs typeface="Times New Roman"/>
              </a:rPr>
              <a:t>PI</a:t>
            </a:r>
            <a:r>
              <a:rPr sz="2000" b="1" spc="-4" dirty="0">
                <a:latin typeface="Times New Roman"/>
                <a:cs typeface="Times New Roman"/>
              </a:rPr>
              <a:t> </a:t>
            </a:r>
            <a:r>
              <a:rPr sz="2000" b="1" spc="-12" dirty="0">
                <a:latin typeface="Times New Roman"/>
                <a:cs typeface="Times New Roman"/>
              </a:rPr>
              <a:t>P</a:t>
            </a:r>
            <a:r>
              <a:rPr sz="2000" b="1" spc="1" dirty="0">
                <a:latin typeface="Times New Roman"/>
                <a:cs typeface="Times New Roman"/>
              </a:rPr>
              <a:t>I</a:t>
            </a:r>
            <a:r>
              <a:rPr sz="2000" b="1" spc="-14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8680" y="2436307"/>
            <a:ext cx="1556517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8"/>
              </a:spcBef>
            </a:pPr>
            <a:endParaRPr sz="600"/>
          </a:p>
          <a:p>
            <a:pPr marL="523674" marR="509659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0.05</a:t>
            </a:r>
            <a:endParaRPr sz="2000">
              <a:latin typeface="Times New Roman"/>
              <a:cs typeface="Times New Roman"/>
            </a:endParaRPr>
          </a:p>
          <a:p>
            <a:pPr marL="491628" marR="414285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0.043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35198" y="2436307"/>
            <a:ext cx="1363194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8"/>
              </a:spcBef>
            </a:pPr>
            <a:endParaRPr sz="600"/>
          </a:p>
          <a:p>
            <a:pPr marL="426744" marR="413460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0.49</a:t>
            </a:r>
            <a:endParaRPr sz="2000">
              <a:latin typeface="Times New Roman"/>
              <a:cs typeface="Times New Roman"/>
            </a:endParaRPr>
          </a:p>
          <a:p>
            <a:pPr marL="426744" marR="413460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0.47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98392" y="2436307"/>
            <a:ext cx="1416683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8"/>
              </a:spcBef>
            </a:pPr>
            <a:endParaRPr sz="600"/>
          </a:p>
          <a:p>
            <a:pPr marL="452849" marR="440818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0.91</a:t>
            </a:r>
            <a:endParaRPr sz="2000">
              <a:latin typeface="Times New Roman"/>
              <a:cs typeface="Times New Roman"/>
            </a:endParaRPr>
          </a:p>
          <a:p>
            <a:pPr marL="452849" marR="440818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0.47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15076" y="2436307"/>
            <a:ext cx="1017034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8"/>
              </a:spcBef>
            </a:pPr>
            <a:endParaRPr sz="600"/>
          </a:p>
          <a:p>
            <a:pPr marL="338237" marR="324709" algn="ctr">
              <a:lnSpc>
                <a:spcPct val="95825"/>
              </a:lnSpc>
            </a:pPr>
            <a:r>
              <a:rPr sz="2000" b="1" spc="-19" dirty="0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3984" y="3188270"/>
            <a:ext cx="1603129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2"/>
              </a:lnSpc>
              <a:spcBef>
                <a:spcPts val="18"/>
              </a:spcBef>
            </a:pPr>
            <a:endParaRPr sz="800"/>
          </a:p>
          <a:p>
            <a:pPr marL="546859" marR="533163" algn="ctr">
              <a:lnSpc>
                <a:spcPct val="95825"/>
              </a:lnSpc>
              <a:spcBef>
                <a:spcPts val="1002"/>
              </a:spcBef>
            </a:pPr>
            <a:r>
              <a:rPr sz="2000" b="1" spc="-8" dirty="0">
                <a:latin typeface="Times New Roman"/>
                <a:cs typeface="Times New Roman"/>
              </a:rPr>
              <a:t>1.50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87113" y="3188270"/>
            <a:ext cx="1491567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503984" marR="491602" indent="-254" algn="ctr">
              <a:lnSpc>
                <a:spcPct val="99945"/>
              </a:lnSpc>
            </a:pPr>
            <a:r>
              <a:rPr sz="2000" b="1" spc="-9" dirty="0">
                <a:latin typeface="Times New Roman"/>
                <a:cs typeface="Times New Roman"/>
              </a:rPr>
              <a:t>PI</a:t>
            </a:r>
            <a:r>
              <a:rPr sz="2000" b="1" spc="-4" dirty="0">
                <a:latin typeface="Times New Roman"/>
                <a:cs typeface="Times New Roman"/>
              </a:rPr>
              <a:t> </a:t>
            </a:r>
            <a:r>
              <a:rPr sz="2000" b="1" spc="-12" dirty="0">
                <a:latin typeface="Times New Roman"/>
                <a:cs typeface="Times New Roman"/>
              </a:rPr>
              <a:t>P</a:t>
            </a:r>
            <a:r>
              <a:rPr sz="2000" b="1" spc="1" dirty="0">
                <a:latin typeface="Times New Roman"/>
                <a:cs typeface="Times New Roman"/>
              </a:rPr>
              <a:t>I</a:t>
            </a:r>
            <a:r>
              <a:rPr sz="2000" b="1" spc="-14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8680" y="3188270"/>
            <a:ext cx="1556517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523927" marR="509404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0.41</a:t>
            </a:r>
            <a:endParaRPr sz="2000">
              <a:latin typeface="Times New Roman"/>
              <a:cs typeface="Times New Roman"/>
            </a:endParaRPr>
          </a:p>
          <a:p>
            <a:pPr marL="523927" marR="509404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0.09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35198" y="3188270"/>
            <a:ext cx="1363194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426998" marR="413206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0.42</a:t>
            </a:r>
            <a:endParaRPr sz="2000">
              <a:latin typeface="Times New Roman"/>
              <a:cs typeface="Times New Roman"/>
            </a:endParaRPr>
          </a:p>
          <a:p>
            <a:pPr marL="426998" marR="413206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0.34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98392" y="3188270"/>
            <a:ext cx="1416683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453104" marR="440563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0.99</a:t>
            </a:r>
            <a:endParaRPr sz="2000">
              <a:latin typeface="Times New Roman"/>
              <a:cs typeface="Times New Roman"/>
            </a:endParaRPr>
          </a:p>
          <a:p>
            <a:pPr marL="453104" marR="440563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0.43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5076" y="3188270"/>
            <a:ext cx="1017034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338492" marR="324455" algn="ctr">
              <a:lnSpc>
                <a:spcPct val="95825"/>
              </a:lnSpc>
            </a:pPr>
            <a:r>
              <a:rPr sz="2000" b="1" spc="-19" dirty="0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3984" y="3942522"/>
            <a:ext cx="1603129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2"/>
              </a:lnSpc>
              <a:spcBef>
                <a:spcPts val="5"/>
              </a:spcBef>
            </a:pPr>
            <a:endParaRPr sz="800"/>
          </a:p>
          <a:p>
            <a:pPr marL="610441" marR="597357" algn="ctr">
              <a:lnSpc>
                <a:spcPct val="95825"/>
              </a:lnSpc>
              <a:spcBef>
                <a:spcPts val="1002"/>
              </a:spcBef>
            </a:pPr>
            <a:r>
              <a:rPr sz="2000" b="1" spc="-8" dirty="0">
                <a:latin typeface="Times New Roman"/>
                <a:cs typeface="Times New Roman"/>
              </a:rPr>
              <a:t>2.0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87113" y="3942522"/>
            <a:ext cx="1491567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4"/>
              </a:spcBef>
            </a:pPr>
            <a:endParaRPr sz="600"/>
          </a:p>
          <a:p>
            <a:pPr marL="504238" marR="491348" indent="-254" algn="ctr">
              <a:lnSpc>
                <a:spcPct val="99945"/>
              </a:lnSpc>
            </a:pPr>
            <a:r>
              <a:rPr sz="2000" b="1" spc="-9" dirty="0">
                <a:latin typeface="Times New Roman"/>
                <a:cs typeface="Times New Roman"/>
              </a:rPr>
              <a:t>PI</a:t>
            </a:r>
            <a:r>
              <a:rPr sz="2000" b="1" spc="-4" dirty="0">
                <a:latin typeface="Times New Roman"/>
                <a:cs typeface="Times New Roman"/>
              </a:rPr>
              <a:t> </a:t>
            </a:r>
            <a:r>
              <a:rPr sz="2000" b="1" spc="-12" dirty="0">
                <a:latin typeface="Times New Roman"/>
                <a:cs typeface="Times New Roman"/>
              </a:rPr>
              <a:t>P</a:t>
            </a:r>
            <a:r>
              <a:rPr sz="2000" b="1" spc="1" dirty="0">
                <a:latin typeface="Times New Roman"/>
                <a:cs typeface="Times New Roman"/>
              </a:rPr>
              <a:t>I</a:t>
            </a:r>
            <a:r>
              <a:rPr sz="2000" b="1" spc="-14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78680" y="3942522"/>
            <a:ext cx="1556517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4"/>
              </a:spcBef>
            </a:pPr>
            <a:endParaRPr sz="600"/>
          </a:p>
          <a:p>
            <a:pPr marL="524182" marR="509149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0.22</a:t>
            </a:r>
            <a:endParaRPr sz="2000">
              <a:latin typeface="Times New Roman"/>
              <a:cs typeface="Times New Roman"/>
            </a:endParaRPr>
          </a:p>
          <a:p>
            <a:pPr marL="524182" marR="509149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35198" y="3942522"/>
            <a:ext cx="1363194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4"/>
              </a:spcBef>
            </a:pPr>
            <a:endParaRPr sz="600"/>
          </a:p>
          <a:p>
            <a:pPr marL="427252" marR="412952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0.36</a:t>
            </a:r>
            <a:endParaRPr sz="2000">
              <a:latin typeface="Times New Roman"/>
              <a:cs typeface="Times New Roman"/>
            </a:endParaRPr>
          </a:p>
          <a:p>
            <a:pPr marL="427252" marR="412952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0.27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8392" y="3942522"/>
            <a:ext cx="1416683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4"/>
              </a:spcBef>
            </a:pPr>
            <a:endParaRPr sz="600"/>
          </a:p>
          <a:p>
            <a:pPr marL="453357" marR="440309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1.05</a:t>
            </a:r>
            <a:endParaRPr sz="2000">
              <a:latin typeface="Times New Roman"/>
              <a:cs typeface="Times New Roman"/>
            </a:endParaRPr>
          </a:p>
          <a:p>
            <a:pPr marL="453357" marR="440309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15076" y="3942522"/>
            <a:ext cx="1017034" cy="75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4"/>
              </a:spcBef>
            </a:pPr>
            <a:endParaRPr sz="600"/>
          </a:p>
          <a:p>
            <a:pPr marL="338746" marR="324201" algn="ctr">
              <a:lnSpc>
                <a:spcPct val="95825"/>
              </a:lnSpc>
            </a:pPr>
            <a:r>
              <a:rPr sz="2000" b="1" spc="-19" dirty="0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3983" y="4694484"/>
            <a:ext cx="1615865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103"/>
              </a:lnSpc>
              <a:spcBef>
                <a:spcPts val="51"/>
              </a:spcBef>
            </a:pPr>
            <a:endParaRPr sz="1100"/>
          </a:p>
          <a:p>
            <a:pPr marL="161307">
              <a:lnSpc>
                <a:spcPct val="122899"/>
              </a:lnSpc>
            </a:pPr>
            <a:r>
              <a:rPr sz="2000" spc="14" dirty="0">
                <a:latin typeface=""/>
                <a:cs typeface=""/>
              </a:rPr>
              <a:t>模拟调节器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87113" y="4694484"/>
            <a:ext cx="1491567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4"/>
              </a:spcBef>
            </a:pPr>
            <a:endParaRPr sz="600"/>
          </a:p>
          <a:p>
            <a:pPr marL="503552" marR="492035" indent="1628" algn="ctr">
              <a:lnSpc>
                <a:spcPct val="100328"/>
              </a:lnSpc>
            </a:pPr>
            <a:r>
              <a:rPr sz="2000" b="1" spc="-9" dirty="0">
                <a:latin typeface="Times New Roman"/>
                <a:cs typeface="Times New Roman"/>
              </a:rPr>
              <a:t>PI</a:t>
            </a:r>
            <a:r>
              <a:rPr sz="2000" b="1" spc="-4" dirty="0">
                <a:latin typeface="Times New Roman"/>
                <a:cs typeface="Times New Roman"/>
              </a:rPr>
              <a:t> </a:t>
            </a:r>
            <a:r>
              <a:rPr sz="2000" b="1" spc="-12" dirty="0">
                <a:latin typeface="Times New Roman"/>
                <a:cs typeface="Times New Roman"/>
              </a:rPr>
              <a:t>P</a:t>
            </a:r>
            <a:r>
              <a:rPr sz="2000" b="1" spc="1" dirty="0">
                <a:latin typeface="Times New Roman"/>
                <a:cs typeface="Times New Roman"/>
              </a:rPr>
              <a:t>I</a:t>
            </a:r>
            <a:r>
              <a:rPr sz="2000" b="1" spc="-14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78680" y="4694484"/>
            <a:ext cx="1556517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618970" marR="606126" algn="ctr">
              <a:lnSpc>
                <a:spcPct val="95825"/>
              </a:lnSpc>
            </a:pPr>
            <a:r>
              <a:rPr sz="2000" b="1" spc="-19" dirty="0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  <a:p>
            <a:pPr marL="618970" marR="606126" algn="ctr">
              <a:lnSpc>
                <a:spcPct val="95825"/>
              </a:lnSpc>
              <a:spcBef>
                <a:spcPts val="100"/>
              </a:spcBef>
            </a:pPr>
            <a:r>
              <a:rPr sz="2000" b="1" spc="-19" dirty="0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35198" y="4694484"/>
            <a:ext cx="1363194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426515" marR="413689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0.57</a:t>
            </a:r>
            <a:endParaRPr sz="2000">
              <a:latin typeface="Times New Roman"/>
              <a:cs typeface="Times New Roman"/>
            </a:endParaRPr>
          </a:p>
          <a:p>
            <a:pPr marL="426515" marR="413689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98392" y="4694484"/>
            <a:ext cx="1416683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452493" marR="441173" algn="ctr">
              <a:lnSpc>
                <a:spcPct val="95825"/>
              </a:lnSpc>
            </a:pPr>
            <a:r>
              <a:rPr sz="2000" b="1" spc="-8" dirty="0">
                <a:latin typeface="Times New Roman"/>
                <a:cs typeface="Times New Roman"/>
              </a:rPr>
              <a:t>0.83</a:t>
            </a:r>
            <a:endParaRPr sz="2000">
              <a:latin typeface="Times New Roman"/>
              <a:cs typeface="Times New Roman"/>
            </a:endParaRPr>
          </a:p>
          <a:p>
            <a:pPr marL="452493" marR="441173" algn="ctr">
              <a:lnSpc>
                <a:spcPct val="95825"/>
              </a:lnSpc>
              <a:spcBef>
                <a:spcPts val="100"/>
              </a:spcBef>
            </a:pPr>
            <a:r>
              <a:rPr sz="2000" b="1" spc="-8" dirty="0">
                <a:latin typeface="Times New Roman"/>
                <a:cs typeface="Times New Roman"/>
              </a:rPr>
              <a:t>0.50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15076" y="4694484"/>
            <a:ext cx="1017034" cy="754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22"/>
              </a:spcBef>
            </a:pPr>
            <a:endParaRPr sz="600"/>
          </a:p>
          <a:p>
            <a:pPr marL="337659" marR="324741" algn="ctr">
              <a:lnSpc>
                <a:spcPct val="95825"/>
              </a:lnSpc>
            </a:pPr>
            <a:r>
              <a:rPr sz="2000" b="1" spc="-19" dirty="0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直接连接符 62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06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95836" y="3716934"/>
            <a:ext cx="3533303" cy="365675"/>
          </a:xfrm>
          <a:custGeom>
            <a:avLst/>
            <a:gdLst/>
            <a:ahLst/>
            <a:cxnLst/>
            <a:rect l="l" t="t" r="r" b="b"/>
            <a:pathLst>
              <a:path w="3523488" h="364998">
                <a:moveTo>
                  <a:pt x="0" y="0"/>
                </a:moveTo>
                <a:lnTo>
                  <a:pt x="0" y="364998"/>
                </a:lnTo>
                <a:lnTo>
                  <a:pt x="3523488" y="364998"/>
                </a:lnTo>
                <a:lnTo>
                  <a:pt x="3523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836" y="4083372"/>
            <a:ext cx="3533303" cy="365675"/>
          </a:xfrm>
          <a:custGeom>
            <a:avLst/>
            <a:gdLst/>
            <a:ahLst/>
            <a:cxnLst/>
            <a:rect l="l" t="t" r="r" b="b"/>
            <a:pathLst>
              <a:path w="3523488" h="364998">
                <a:moveTo>
                  <a:pt x="0" y="0"/>
                </a:moveTo>
                <a:lnTo>
                  <a:pt x="0" y="364998"/>
                </a:lnTo>
                <a:lnTo>
                  <a:pt x="3523488" y="364998"/>
                </a:lnTo>
                <a:lnTo>
                  <a:pt x="3523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836" y="4449811"/>
            <a:ext cx="3533303" cy="365675"/>
          </a:xfrm>
          <a:custGeom>
            <a:avLst/>
            <a:gdLst/>
            <a:ahLst/>
            <a:cxnLst/>
            <a:rect l="l" t="t" r="r" b="b"/>
            <a:pathLst>
              <a:path w="3523488" h="364998">
                <a:moveTo>
                  <a:pt x="0" y="0"/>
                </a:moveTo>
                <a:lnTo>
                  <a:pt x="0" y="364998"/>
                </a:lnTo>
                <a:lnTo>
                  <a:pt x="3523488" y="364998"/>
                </a:lnTo>
                <a:lnTo>
                  <a:pt x="3523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836" y="4816249"/>
            <a:ext cx="3533303" cy="365675"/>
          </a:xfrm>
          <a:custGeom>
            <a:avLst/>
            <a:gdLst/>
            <a:ahLst/>
            <a:cxnLst/>
            <a:rect l="l" t="t" r="r" b="b"/>
            <a:pathLst>
              <a:path w="3523488" h="364998">
                <a:moveTo>
                  <a:pt x="0" y="0"/>
                </a:moveTo>
                <a:lnTo>
                  <a:pt x="0" y="364998"/>
                </a:lnTo>
                <a:lnTo>
                  <a:pt x="3523488" y="364998"/>
                </a:lnTo>
                <a:lnTo>
                  <a:pt x="3523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5836" y="5182688"/>
            <a:ext cx="3533303" cy="365675"/>
          </a:xfrm>
          <a:custGeom>
            <a:avLst/>
            <a:gdLst/>
            <a:ahLst/>
            <a:cxnLst/>
            <a:rect l="l" t="t" r="r" b="b"/>
            <a:pathLst>
              <a:path w="3523488" h="364998">
                <a:moveTo>
                  <a:pt x="0" y="0"/>
                </a:moveTo>
                <a:lnTo>
                  <a:pt x="0" y="364998"/>
                </a:lnTo>
                <a:lnTo>
                  <a:pt x="3523488" y="364998"/>
                </a:lnTo>
                <a:lnTo>
                  <a:pt x="3523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5836" y="5549127"/>
            <a:ext cx="3533303" cy="365675"/>
          </a:xfrm>
          <a:custGeom>
            <a:avLst/>
            <a:gdLst/>
            <a:ahLst/>
            <a:cxnLst/>
            <a:rect l="l" t="t" r="r" b="b"/>
            <a:pathLst>
              <a:path w="3523488" h="364998">
                <a:moveTo>
                  <a:pt x="0" y="0"/>
                </a:moveTo>
                <a:lnTo>
                  <a:pt x="0" y="364998"/>
                </a:lnTo>
                <a:lnTo>
                  <a:pt x="3523488" y="364998"/>
                </a:lnTo>
                <a:lnTo>
                  <a:pt x="3523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5837" y="5915565"/>
            <a:ext cx="3533302" cy="364148"/>
          </a:xfrm>
          <a:custGeom>
            <a:avLst/>
            <a:gdLst/>
            <a:ahLst/>
            <a:cxnLst/>
            <a:rect l="l" t="t" r="r" b="b"/>
            <a:pathLst>
              <a:path w="3523487" h="363474">
                <a:moveTo>
                  <a:pt x="0" y="0"/>
                </a:moveTo>
                <a:lnTo>
                  <a:pt x="0" y="363474"/>
                </a:lnTo>
                <a:lnTo>
                  <a:pt x="3523487" y="363474"/>
                </a:lnTo>
                <a:lnTo>
                  <a:pt x="35234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5449" y="3716552"/>
            <a:ext cx="3534066" cy="256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2930" y="6121306"/>
            <a:ext cx="3534066" cy="480187"/>
          </a:xfrm>
          <a:custGeom>
            <a:avLst/>
            <a:gdLst/>
            <a:ahLst/>
            <a:cxnLst/>
            <a:rect l="l" t="t" r="r" b="b"/>
            <a:pathLst>
              <a:path w="3524249" h="479298">
                <a:moveTo>
                  <a:pt x="0" y="0"/>
                </a:moveTo>
                <a:lnTo>
                  <a:pt x="0" y="479298"/>
                </a:lnTo>
                <a:lnTo>
                  <a:pt x="3524249" y="479298"/>
                </a:lnTo>
                <a:lnTo>
                  <a:pt x="352424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2737" y="594996"/>
            <a:ext cx="3498037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（</a:t>
            </a:r>
            <a:r>
              <a:rPr sz="2800" b="1" spc="-4" dirty="0">
                <a:latin typeface="Times New Roman"/>
                <a:cs typeface="Times New Roman"/>
              </a:rPr>
              <a:t>2</a:t>
            </a:r>
            <a:r>
              <a:rPr sz="2800" spc="9" dirty="0">
                <a:latin typeface=""/>
                <a:cs typeface=""/>
              </a:rPr>
              <a:t>）扩充响应曲线法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703" y="1358362"/>
            <a:ext cx="8347099" cy="2262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6572" indent="-343832">
              <a:lnSpc>
                <a:spcPts val="4138"/>
              </a:lnSpc>
              <a:spcBef>
                <a:spcPts val="75"/>
              </a:spcBef>
            </a:pPr>
            <a:r>
              <a:rPr sz="2800" spc="9" dirty="0">
                <a:latin typeface=""/>
                <a:cs typeface=""/>
              </a:rPr>
              <a:t>已知系统的动态特性曲线，就可采用扩充响应曲线法 </a:t>
            </a:r>
            <a:endParaRPr sz="2800" dirty="0">
              <a:latin typeface="楷体"/>
              <a:cs typeface="楷体"/>
            </a:endParaRPr>
          </a:p>
          <a:p>
            <a:pPr marL="356572">
              <a:lnSpc>
                <a:spcPts val="2694"/>
              </a:lnSpc>
            </a:pPr>
            <a:r>
              <a:rPr sz="2800" spc="9" dirty="0">
                <a:latin typeface=""/>
                <a:cs typeface=""/>
              </a:rPr>
              <a:t>进行整定。其步骤如下：</a:t>
            </a:r>
            <a:endParaRPr sz="2800" dirty="0">
              <a:latin typeface="楷体"/>
              <a:cs typeface="楷体"/>
            </a:endParaRPr>
          </a:p>
          <a:p>
            <a:pPr marL="356416" marR="14529" indent="-343687">
              <a:lnSpc>
                <a:spcPts val="3395"/>
              </a:lnSpc>
              <a:tabLst>
                <a:tab pos="356418" algn="l"/>
              </a:tabLst>
            </a:pPr>
            <a:r>
              <a:rPr sz="2200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sz="2800" spc="9" dirty="0">
                <a:latin typeface=""/>
                <a:cs typeface=""/>
              </a:rPr>
              <a:t>①断开数字调节器，使系统在手动状态下工作。当 </a:t>
            </a:r>
            <a:endParaRPr sz="2800" dirty="0">
              <a:latin typeface="楷体"/>
              <a:cs typeface="楷体"/>
            </a:endParaRPr>
          </a:p>
          <a:p>
            <a:pPr marL="356416" marR="14529">
              <a:lnSpc>
                <a:spcPts val="2665"/>
              </a:lnSpc>
              <a:tabLst>
                <a:tab pos="356418" algn="l"/>
              </a:tabLst>
            </a:pPr>
            <a:r>
              <a:rPr sz="2800" spc="9" dirty="0">
                <a:latin typeface=""/>
                <a:cs typeface=""/>
              </a:rPr>
              <a:t>系统在给定值处达到平衡后，给一阶跃输入。</a:t>
            </a:r>
            <a:endParaRPr sz="2800" dirty="0">
              <a:latin typeface="楷体"/>
              <a:cs typeface="楷体"/>
            </a:endParaRPr>
          </a:p>
          <a:p>
            <a:pPr marL="356416" marR="14529" indent="-343687">
              <a:lnSpc>
                <a:spcPts val="3368"/>
              </a:lnSpc>
              <a:tabLst>
                <a:tab pos="356418" algn="l"/>
              </a:tabLst>
            </a:pPr>
            <a:r>
              <a:rPr sz="2200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sz="2800" spc="9" dirty="0">
                <a:latin typeface=""/>
                <a:cs typeface=""/>
              </a:rPr>
              <a:t>②用仪表记录下被调参数在此阶跃作用下的变化过 </a:t>
            </a:r>
            <a:endParaRPr sz="2800" dirty="0">
              <a:latin typeface="楷体"/>
              <a:cs typeface="楷体"/>
            </a:endParaRPr>
          </a:p>
          <a:p>
            <a:pPr marL="356416" marR="14529">
              <a:lnSpc>
                <a:spcPts val="2665"/>
              </a:lnSpc>
              <a:tabLst>
                <a:tab pos="356418" algn="l"/>
              </a:tabLst>
            </a:pPr>
            <a:r>
              <a:rPr sz="2800" spc="9" dirty="0">
                <a:latin typeface=""/>
                <a:cs typeface=""/>
              </a:rPr>
              <a:t>程曲线（即广义对象的飞升特性曲线）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2931" y="6121306"/>
            <a:ext cx="3546801" cy="480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9720">
              <a:lnSpc>
                <a:spcPts val="2766"/>
              </a:lnSpc>
              <a:spcBef>
                <a:spcPts val="138"/>
              </a:spcBef>
            </a:pPr>
            <a:r>
              <a:rPr sz="3000" spc="14" baseline="-2260" dirty="0" err="1" smtClean="0">
                <a:latin typeface=""/>
                <a:cs typeface=""/>
              </a:rPr>
              <a:t>被控对象阶跃响应</a:t>
            </a:r>
            <a:endParaRPr sz="2000" dirty="0">
              <a:latin typeface="楷体"/>
              <a:cs typeface="楷体"/>
            </a:endParaRPr>
          </a:p>
        </p:txBody>
      </p:sp>
      <p:pic>
        <p:nvPicPr>
          <p:cNvPr id="17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6712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7545" y="2140623"/>
            <a:ext cx="312526" cy="375600"/>
          </a:xfrm>
          <a:custGeom>
            <a:avLst/>
            <a:gdLst/>
            <a:ahLst/>
            <a:cxnLst/>
            <a:rect l="l" t="t" r="r" b="b"/>
            <a:pathLst>
              <a:path w="311658" h="374904">
                <a:moveTo>
                  <a:pt x="0" y="0"/>
                </a:moveTo>
                <a:lnTo>
                  <a:pt x="0" y="374904"/>
                </a:lnTo>
                <a:lnTo>
                  <a:pt x="311658" y="374904"/>
                </a:lnTo>
                <a:lnTo>
                  <a:pt x="311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318" y="1460421"/>
            <a:ext cx="581497" cy="468736"/>
          </a:xfrm>
          <a:custGeom>
            <a:avLst/>
            <a:gdLst/>
            <a:ahLst/>
            <a:cxnLst/>
            <a:rect l="l" t="t" r="r" b="b"/>
            <a:pathLst>
              <a:path w="579882" h="467868">
                <a:moveTo>
                  <a:pt x="0" y="0"/>
                </a:moveTo>
                <a:lnTo>
                  <a:pt x="0" y="467868"/>
                </a:lnTo>
                <a:lnTo>
                  <a:pt x="579882" y="467868"/>
                </a:lnTo>
                <a:lnTo>
                  <a:pt x="5798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1808" y="1517677"/>
            <a:ext cx="434785" cy="468736"/>
          </a:xfrm>
          <a:custGeom>
            <a:avLst/>
            <a:gdLst/>
            <a:ahLst/>
            <a:cxnLst/>
            <a:rect l="l" t="t" r="r" b="b"/>
            <a:pathLst>
              <a:path w="433577" h="467868">
                <a:moveTo>
                  <a:pt x="0" y="0"/>
                </a:moveTo>
                <a:lnTo>
                  <a:pt x="0" y="467868"/>
                </a:lnTo>
                <a:lnTo>
                  <a:pt x="433577" y="467868"/>
                </a:lnTo>
                <a:lnTo>
                  <a:pt x="4335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7993" y="1504700"/>
            <a:ext cx="436313" cy="469499"/>
          </a:xfrm>
          <a:custGeom>
            <a:avLst/>
            <a:gdLst/>
            <a:ahLst/>
            <a:cxnLst/>
            <a:rect l="l" t="t" r="r" b="b"/>
            <a:pathLst>
              <a:path w="435101" h="468630">
                <a:moveTo>
                  <a:pt x="0" y="0"/>
                </a:moveTo>
                <a:lnTo>
                  <a:pt x="0" y="468630"/>
                </a:lnTo>
                <a:lnTo>
                  <a:pt x="435101" y="468630"/>
                </a:lnTo>
                <a:lnTo>
                  <a:pt x="435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9048" y="1513097"/>
            <a:ext cx="434785" cy="468735"/>
          </a:xfrm>
          <a:custGeom>
            <a:avLst/>
            <a:gdLst/>
            <a:ahLst/>
            <a:cxnLst/>
            <a:rect l="l" t="t" r="r" b="b"/>
            <a:pathLst>
              <a:path w="433577" h="467867">
                <a:moveTo>
                  <a:pt x="0" y="0"/>
                </a:moveTo>
                <a:lnTo>
                  <a:pt x="0" y="467867"/>
                </a:lnTo>
                <a:lnTo>
                  <a:pt x="433577" y="467867"/>
                </a:lnTo>
                <a:lnTo>
                  <a:pt x="4335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8411" y="1501647"/>
            <a:ext cx="436313" cy="469498"/>
          </a:xfrm>
          <a:custGeom>
            <a:avLst/>
            <a:gdLst/>
            <a:ahLst/>
            <a:cxnLst/>
            <a:rect l="l" t="t" r="r" b="b"/>
            <a:pathLst>
              <a:path w="435101" h="468629">
                <a:moveTo>
                  <a:pt x="0" y="0"/>
                </a:moveTo>
                <a:lnTo>
                  <a:pt x="0" y="468629"/>
                </a:lnTo>
                <a:lnTo>
                  <a:pt x="435101" y="468629"/>
                </a:lnTo>
                <a:lnTo>
                  <a:pt x="435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4920" y="1488667"/>
            <a:ext cx="389702" cy="469499"/>
          </a:xfrm>
          <a:custGeom>
            <a:avLst/>
            <a:gdLst/>
            <a:ahLst/>
            <a:cxnLst/>
            <a:rect l="l" t="t" r="r" b="b"/>
            <a:pathLst>
              <a:path w="388619" h="468630">
                <a:moveTo>
                  <a:pt x="0" y="0"/>
                </a:moveTo>
                <a:lnTo>
                  <a:pt x="0" y="468630"/>
                </a:lnTo>
                <a:lnTo>
                  <a:pt x="388619" y="468630"/>
                </a:lnTo>
                <a:lnTo>
                  <a:pt x="388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1239" y="1742121"/>
            <a:ext cx="855052" cy="693179"/>
          </a:xfrm>
          <a:custGeom>
            <a:avLst/>
            <a:gdLst/>
            <a:ahLst/>
            <a:cxnLst/>
            <a:rect l="l" t="t" r="r" b="b"/>
            <a:pathLst>
              <a:path w="852677" h="691895">
                <a:moveTo>
                  <a:pt x="0" y="0"/>
                </a:moveTo>
                <a:lnTo>
                  <a:pt x="0" y="691895"/>
                </a:lnTo>
                <a:lnTo>
                  <a:pt x="852677" y="691895"/>
                </a:lnTo>
                <a:lnTo>
                  <a:pt x="852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239" y="1741357"/>
            <a:ext cx="855052" cy="693943"/>
          </a:xfrm>
          <a:custGeom>
            <a:avLst/>
            <a:gdLst/>
            <a:ahLst/>
            <a:cxnLst/>
            <a:rect l="l" t="t" r="r" b="b"/>
            <a:pathLst>
              <a:path w="852677" h="692658">
                <a:moveTo>
                  <a:pt x="0" y="0"/>
                </a:moveTo>
                <a:lnTo>
                  <a:pt x="0" y="692658"/>
                </a:lnTo>
                <a:lnTo>
                  <a:pt x="852677" y="692658"/>
                </a:lnTo>
                <a:lnTo>
                  <a:pt x="8526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046" y="1742121"/>
            <a:ext cx="856581" cy="693179"/>
          </a:xfrm>
          <a:custGeom>
            <a:avLst/>
            <a:gdLst/>
            <a:ahLst/>
            <a:cxnLst/>
            <a:rect l="l" t="t" r="r" b="b"/>
            <a:pathLst>
              <a:path w="854202" h="691895">
                <a:moveTo>
                  <a:pt x="0" y="0"/>
                </a:moveTo>
                <a:lnTo>
                  <a:pt x="0" y="691895"/>
                </a:lnTo>
                <a:lnTo>
                  <a:pt x="854202" y="691895"/>
                </a:lnTo>
                <a:lnTo>
                  <a:pt x="8542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047" y="1741357"/>
            <a:ext cx="855816" cy="693943"/>
          </a:xfrm>
          <a:custGeom>
            <a:avLst/>
            <a:gdLst/>
            <a:ahLst/>
            <a:cxnLst/>
            <a:rect l="l" t="t" r="r" b="b"/>
            <a:pathLst>
              <a:path w="853439" h="692658">
                <a:moveTo>
                  <a:pt x="0" y="0"/>
                </a:moveTo>
                <a:lnTo>
                  <a:pt x="0" y="692658"/>
                </a:lnTo>
                <a:lnTo>
                  <a:pt x="853439" y="692658"/>
                </a:lnTo>
                <a:lnTo>
                  <a:pt x="8534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9942" y="1720746"/>
            <a:ext cx="856580" cy="693943"/>
          </a:xfrm>
          <a:custGeom>
            <a:avLst/>
            <a:gdLst/>
            <a:ahLst/>
            <a:cxnLst/>
            <a:rect l="l" t="t" r="r" b="b"/>
            <a:pathLst>
              <a:path w="854201" h="692658">
                <a:moveTo>
                  <a:pt x="0" y="0"/>
                </a:moveTo>
                <a:lnTo>
                  <a:pt x="0" y="692657"/>
                </a:lnTo>
                <a:lnTo>
                  <a:pt x="854201" y="692657"/>
                </a:lnTo>
                <a:lnTo>
                  <a:pt x="8542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9942" y="1720746"/>
            <a:ext cx="856580" cy="693943"/>
          </a:xfrm>
          <a:custGeom>
            <a:avLst/>
            <a:gdLst/>
            <a:ahLst/>
            <a:cxnLst/>
            <a:rect l="l" t="t" r="r" b="b"/>
            <a:pathLst>
              <a:path w="854201" h="692658">
                <a:moveTo>
                  <a:pt x="0" y="0"/>
                </a:moveTo>
                <a:lnTo>
                  <a:pt x="0" y="692657"/>
                </a:lnTo>
                <a:lnTo>
                  <a:pt x="854201" y="692657"/>
                </a:lnTo>
                <a:lnTo>
                  <a:pt x="8542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9002" y="2034509"/>
            <a:ext cx="712925" cy="29773"/>
          </a:xfrm>
          <a:custGeom>
            <a:avLst/>
            <a:gdLst/>
            <a:ahLst/>
            <a:cxnLst/>
            <a:rect l="l" t="t" r="r" b="b"/>
            <a:pathLst>
              <a:path w="710945" h="29718">
                <a:moveTo>
                  <a:pt x="659891" y="4571"/>
                </a:moveTo>
                <a:lnTo>
                  <a:pt x="655319" y="0"/>
                </a:lnTo>
                <a:lnTo>
                  <a:pt x="4571" y="0"/>
                </a:lnTo>
                <a:lnTo>
                  <a:pt x="761" y="1524"/>
                </a:lnTo>
                <a:lnTo>
                  <a:pt x="0" y="4571"/>
                </a:lnTo>
                <a:lnTo>
                  <a:pt x="761" y="8381"/>
                </a:lnTo>
                <a:lnTo>
                  <a:pt x="4571" y="9143"/>
                </a:lnTo>
                <a:lnTo>
                  <a:pt x="655319" y="9143"/>
                </a:lnTo>
                <a:lnTo>
                  <a:pt x="659891" y="4571"/>
                </a:lnTo>
                <a:close/>
              </a:path>
              <a:path w="710945" h="29718">
                <a:moveTo>
                  <a:pt x="710945" y="4571"/>
                </a:moveTo>
                <a:lnTo>
                  <a:pt x="634745" y="-20574"/>
                </a:lnTo>
                <a:lnTo>
                  <a:pt x="655319" y="0"/>
                </a:lnTo>
                <a:lnTo>
                  <a:pt x="659891" y="0"/>
                </a:lnTo>
                <a:lnTo>
                  <a:pt x="663701" y="1524"/>
                </a:lnTo>
                <a:lnTo>
                  <a:pt x="665225" y="4571"/>
                </a:lnTo>
                <a:lnTo>
                  <a:pt x="665225" y="19659"/>
                </a:lnTo>
                <a:lnTo>
                  <a:pt x="710945" y="4571"/>
                </a:lnTo>
                <a:close/>
              </a:path>
              <a:path w="710945" h="29718">
                <a:moveTo>
                  <a:pt x="665225" y="19659"/>
                </a:moveTo>
                <a:lnTo>
                  <a:pt x="665225" y="4571"/>
                </a:lnTo>
                <a:lnTo>
                  <a:pt x="663701" y="8381"/>
                </a:lnTo>
                <a:lnTo>
                  <a:pt x="659891" y="9143"/>
                </a:lnTo>
                <a:lnTo>
                  <a:pt x="655319" y="9143"/>
                </a:lnTo>
                <a:lnTo>
                  <a:pt x="634745" y="29718"/>
                </a:lnTo>
                <a:lnTo>
                  <a:pt x="665225" y="19659"/>
                </a:lnTo>
                <a:close/>
              </a:path>
              <a:path w="710945" h="29718">
                <a:moveTo>
                  <a:pt x="665225" y="4571"/>
                </a:moveTo>
                <a:lnTo>
                  <a:pt x="663701" y="1524"/>
                </a:lnTo>
                <a:lnTo>
                  <a:pt x="659891" y="0"/>
                </a:lnTo>
                <a:lnTo>
                  <a:pt x="655319" y="0"/>
                </a:lnTo>
                <a:lnTo>
                  <a:pt x="659891" y="4571"/>
                </a:lnTo>
                <a:lnTo>
                  <a:pt x="659891" y="9143"/>
                </a:lnTo>
                <a:lnTo>
                  <a:pt x="663701" y="8381"/>
                </a:lnTo>
                <a:lnTo>
                  <a:pt x="665225" y="4571"/>
                </a:lnTo>
                <a:close/>
              </a:path>
              <a:path w="710945" h="29718">
                <a:moveTo>
                  <a:pt x="659891" y="9143"/>
                </a:moveTo>
                <a:lnTo>
                  <a:pt x="659891" y="4571"/>
                </a:lnTo>
                <a:lnTo>
                  <a:pt x="655319" y="9143"/>
                </a:lnTo>
                <a:lnTo>
                  <a:pt x="659891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343" y="1848237"/>
            <a:ext cx="354553" cy="391630"/>
          </a:xfrm>
          <a:custGeom>
            <a:avLst/>
            <a:gdLst/>
            <a:ahLst/>
            <a:cxnLst/>
            <a:rect l="l" t="t" r="r" b="b"/>
            <a:pathLst>
              <a:path w="353568" h="390905">
                <a:moveTo>
                  <a:pt x="353568" y="195071"/>
                </a:moveTo>
                <a:lnTo>
                  <a:pt x="348424" y="148289"/>
                </a:lnTo>
                <a:lnTo>
                  <a:pt x="333816" y="105554"/>
                </a:lnTo>
                <a:lnTo>
                  <a:pt x="310979" y="68241"/>
                </a:lnTo>
                <a:lnTo>
                  <a:pt x="281147" y="37722"/>
                </a:lnTo>
                <a:lnTo>
                  <a:pt x="245554" y="15370"/>
                </a:lnTo>
                <a:lnTo>
                  <a:pt x="205435" y="2561"/>
                </a:lnTo>
                <a:lnTo>
                  <a:pt x="176783" y="0"/>
                </a:lnTo>
                <a:lnTo>
                  <a:pt x="162298" y="648"/>
                </a:lnTo>
                <a:lnTo>
                  <a:pt x="120944" y="9973"/>
                </a:lnTo>
                <a:lnTo>
                  <a:pt x="83705" y="29296"/>
                </a:lnTo>
                <a:lnTo>
                  <a:pt x="51816" y="57245"/>
                </a:lnTo>
                <a:lnTo>
                  <a:pt x="26509" y="92446"/>
                </a:lnTo>
                <a:lnTo>
                  <a:pt x="9022" y="133526"/>
                </a:lnTo>
                <a:lnTo>
                  <a:pt x="586" y="179112"/>
                </a:lnTo>
                <a:lnTo>
                  <a:pt x="0" y="195071"/>
                </a:lnTo>
                <a:lnTo>
                  <a:pt x="586" y="211139"/>
                </a:lnTo>
                <a:lnTo>
                  <a:pt x="9022" y="256989"/>
                </a:lnTo>
                <a:lnTo>
                  <a:pt x="26509" y="298250"/>
                </a:lnTo>
                <a:lnTo>
                  <a:pt x="51815" y="333565"/>
                </a:lnTo>
                <a:lnTo>
                  <a:pt x="83705" y="361577"/>
                </a:lnTo>
                <a:lnTo>
                  <a:pt x="120944" y="380926"/>
                </a:lnTo>
                <a:lnTo>
                  <a:pt x="162298" y="390257"/>
                </a:lnTo>
                <a:lnTo>
                  <a:pt x="176783" y="390905"/>
                </a:lnTo>
                <a:lnTo>
                  <a:pt x="191269" y="390257"/>
                </a:lnTo>
                <a:lnTo>
                  <a:pt x="232623" y="380926"/>
                </a:lnTo>
                <a:lnTo>
                  <a:pt x="269862" y="361577"/>
                </a:lnTo>
                <a:lnTo>
                  <a:pt x="301751" y="333565"/>
                </a:lnTo>
                <a:lnTo>
                  <a:pt x="327058" y="298250"/>
                </a:lnTo>
                <a:lnTo>
                  <a:pt x="344545" y="256989"/>
                </a:lnTo>
                <a:lnTo>
                  <a:pt x="352981" y="211139"/>
                </a:lnTo>
                <a:lnTo>
                  <a:pt x="353568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7343" y="1848237"/>
            <a:ext cx="354553" cy="391630"/>
          </a:xfrm>
          <a:custGeom>
            <a:avLst/>
            <a:gdLst/>
            <a:ahLst/>
            <a:cxnLst/>
            <a:rect l="l" t="t" r="r" b="b"/>
            <a:pathLst>
              <a:path w="353568" h="390905">
                <a:moveTo>
                  <a:pt x="176783" y="0"/>
                </a:moveTo>
                <a:lnTo>
                  <a:pt x="134332" y="5686"/>
                </a:lnTo>
                <a:lnTo>
                  <a:pt x="95585" y="21829"/>
                </a:lnTo>
                <a:lnTo>
                  <a:pt x="61775" y="47055"/>
                </a:lnTo>
                <a:lnTo>
                  <a:pt x="34137" y="79991"/>
                </a:lnTo>
                <a:lnTo>
                  <a:pt x="13906" y="119264"/>
                </a:lnTo>
                <a:lnTo>
                  <a:pt x="2316" y="163501"/>
                </a:lnTo>
                <a:lnTo>
                  <a:pt x="0" y="195071"/>
                </a:lnTo>
                <a:lnTo>
                  <a:pt x="586" y="211139"/>
                </a:lnTo>
                <a:lnTo>
                  <a:pt x="9022" y="256989"/>
                </a:lnTo>
                <a:lnTo>
                  <a:pt x="26509" y="298250"/>
                </a:lnTo>
                <a:lnTo>
                  <a:pt x="51815" y="333565"/>
                </a:lnTo>
                <a:lnTo>
                  <a:pt x="83705" y="361577"/>
                </a:lnTo>
                <a:lnTo>
                  <a:pt x="120944" y="380926"/>
                </a:lnTo>
                <a:lnTo>
                  <a:pt x="162298" y="390257"/>
                </a:lnTo>
                <a:lnTo>
                  <a:pt x="176783" y="390905"/>
                </a:lnTo>
                <a:lnTo>
                  <a:pt x="191269" y="390257"/>
                </a:lnTo>
                <a:lnTo>
                  <a:pt x="232623" y="380926"/>
                </a:lnTo>
                <a:lnTo>
                  <a:pt x="269862" y="361577"/>
                </a:lnTo>
                <a:lnTo>
                  <a:pt x="301751" y="333565"/>
                </a:lnTo>
                <a:lnTo>
                  <a:pt x="327058" y="298250"/>
                </a:lnTo>
                <a:lnTo>
                  <a:pt x="344545" y="256989"/>
                </a:lnTo>
                <a:lnTo>
                  <a:pt x="352981" y="211139"/>
                </a:lnTo>
                <a:lnTo>
                  <a:pt x="353568" y="195071"/>
                </a:lnTo>
                <a:lnTo>
                  <a:pt x="352981" y="179112"/>
                </a:lnTo>
                <a:lnTo>
                  <a:pt x="344545" y="133526"/>
                </a:lnTo>
                <a:lnTo>
                  <a:pt x="327058" y="92446"/>
                </a:lnTo>
                <a:lnTo>
                  <a:pt x="301751" y="57245"/>
                </a:lnTo>
                <a:lnTo>
                  <a:pt x="269862" y="29296"/>
                </a:lnTo>
                <a:lnTo>
                  <a:pt x="232623" y="9973"/>
                </a:lnTo>
                <a:lnTo>
                  <a:pt x="191269" y="648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29303" y="1905493"/>
            <a:ext cx="250632" cy="277118"/>
          </a:xfrm>
          <a:custGeom>
            <a:avLst/>
            <a:gdLst/>
            <a:ahLst/>
            <a:cxnLst/>
            <a:rect l="l" t="t" r="r" b="b"/>
            <a:pathLst>
              <a:path w="249936" h="276605">
                <a:moveTo>
                  <a:pt x="0" y="0"/>
                </a:moveTo>
                <a:lnTo>
                  <a:pt x="249936" y="2766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9303" y="1905493"/>
            <a:ext cx="250632" cy="277118"/>
          </a:xfrm>
          <a:custGeom>
            <a:avLst/>
            <a:gdLst/>
            <a:ahLst/>
            <a:cxnLst/>
            <a:rect l="l" t="t" r="r" b="b"/>
            <a:pathLst>
              <a:path w="249936" h="276605">
                <a:moveTo>
                  <a:pt x="0" y="276605"/>
                </a:moveTo>
                <a:lnTo>
                  <a:pt x="2499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18051" y="2046723"/>
            <a:ext cx="555517" cy="0"/>
          </a:xfrm>
          <a:custGeom>
            <a:avLst/>
            <a:gdLst/>
            <a:ahLst/>
            <a:cxnLst/>
            <a:rect l="l" t="t" r="r" b="b"/>
            <a:pathLst>
              <a:path w="553974">
                <a:moveTo>
                  <a:pt x="0" y="0"/>
                </a:moveTo>
                <a:lnTo>
                  <a:pt x="5539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1377" y="2042142"/>
            <a:ext cx="509669" cy="30537"/>
          </a:xfrm>
          <a:custGeom>
            <a:avLst/>
            <a:gdLst/>
            <a:ahLst/>
            <a:cxnLst/>
            <a:rect l="l" t="t" r="r" b="b"/>
            <a:pathLst>
              <a:path w="508253" h="30480">
                <a:moveTo>
                  <a:pt x="457200" y="4571"/>
                </a:moveTo>
                <a:lnTo>
                  <a:pt x="452627" y="0"/>
                </a:lnTo>
                <a:lnTo>
                  <a:pt x="4571" y="0"/>
                </a:lnTo>
                <a:lnTo>
                  <a:pt x="1523" y="1524"/>
                </a:lnTo>
                <a:lnTo>
                  <a:pt x="0" y="4571"/>
                </a:lnTo>
                <a:lnTo>
                  <a:pt x="1523" y="8381"/>
                </a:lnTo>
                <a:lnTo>
                  <a:pt x="4571" y="9906"/>
                </a:lnTo>
                <a:lnTo>
                  <a:pt x="452022" y="9906"/>
                </a:lnTo>
                <a:lnTo>
                  <a:pt x="457200" y="4571"/>
                </a:lnTo>
                <a:close/>
              </a:path>
              <a:path w="508253" h="30480">
                <a:moveTo>
                  <a:pt x="508253" y="4571"/>
                </a:moveTo>
                <a:lnTo>
                  <a:pt x="432053" y="-20574"/>
                </a:lnTo>
                <a:lnTo>
                  <a:pt x="452627" y="0"/>
                </a:lnTo>
                <a:lnTo>
                  <a:pt x="457200" y="0"/>
                </a:lnTo>
                <a:lnTo>
                  <a:pt x="460247" y="1524"/>
                </a:lnTo>
                <a:lnTo>
                  <a:pt x="461771" y="4571"/>
                </a:lnTo>
                <a:lnTo>
                  <a:pt x="461771" y="20375"/>
                </a:lnTo>
                <a:lnTo>
                  <a:pt x="508253" y="4571"/>
                </a:lnTo>
                <a:close/>
              </a:path>
              <a:path w="508253" h="30480">
                <a:moveTo>
                  <a:pt x="461771" y="20375"/>
                </a:moveTo>
                <a:lnTo>
                  <a:pt x="461771" y="4571"/>
                </a:lnTo>
                <a:lnTo>
                  <a:pt x="460247" y="8381"/>
                </a:lnTo>
                <a:lnTo>
                  <a:pt x="457200" y="9906"/>
                </a:lnTo>
                <a:lnTo>
                  <a:pt x="452022" y="9906"/>
                </a:lnTo>
                <a:lnTo>
                  <a:pt x="432053" y="30480"/>
                </a:lnTo>
                <a:lnTo>
                  <a:pt x="461771" y="20375"/>
                </a:lnTo>
                <a:close/>
              </a:path>
              <a:path w="508253" h="30480">
                <a:moveTo>
                  <a:pt x="457200" y="9906"/>
                </a:moveTo>
                <a:lnTo>
                  <a:pt x="457200" y="4571"/>
                </a:lnTo>
                <a:lnTo>
                  <a:pt x="452022" y="9906"/>
                </a:lnTo>
                <a:lnTo>
                  <a:pt x="457200" y="9906"/>
                </a:lnTo>
                <a:close/>
              </a:path>
              <a:path w="508253" h="30480">
                <a:moveTo>
                  <a:pt x="461771" y="4571"/>
                </a:moveTo>
                <a:lnTo>
                  <a:pt x="460247" y="1524"/>
                </a:lnTo>
                <a:lnTo>
                  <a:pt x="457200" y="0"/>
                </a:lnTo>
                <a:lnTo>
                  <a:pt x="452627" y="0"/>
                </a:lnTo>
                <a:lnTo>
                  <a:pt x="457200" y="4571"/>
                </a:lnTo>
                <a:lnTo>
                  <a:pt x="457200" y="9906"/>
                </a:lnTo>
                <a:lnTo>
                  <a:pt x="460247" y="8381"/>
                </a:lnTo>
                <a:lnTo>
                  <a:pt x="46177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5322" y="2042142"/>
            <a:ext cx="710646" cy="30537"/>
          </a:xfrm>
          <a:custGeom>
            <a:avLst/>
            <a:gdLst/>
            <a:ahLst/>
            <a:cxnLst/>
            <a:rect l="l" t="t" r="r" b="b"/>
            <a:pathLst>
              <a:path w="708672" h="30480">
                <a:moveTo>
                  <a:pt x="657618" y="4571"/>
                </a:moveTo>
                <a:lnTo>
                  <a:pt x="653046" y="0"/>
                </a:lnTo>
                <a:lnTo>
                  <a:pt x="5346" y="0"/>
                </a:lnTo>
                <a:lnTo>
                  <a:pt x="1524" y="1524"/>
                </a:lnTo>
                <a:lnTo>
                  <a:pt x="0" y="4571"/>
                </a:lnTo>
                <a:lnTo>
                  <a:pt x="1524" y="8381"/>
                </a:lnTo>
                <a:lnTo>
                  <a:pt x="5346" y="9906"/>
                </a:lnTo>
                <a:lnTo>
                  <a:pt x="652441" y="9906"/>
                </a:lnTo>
                <a:lnTo>
                  <a:pt x="657618" y="4571"/>
                </a:lnTo>
                <a:close/>
              </a:path>
              <a:path w="708672" h="30480">
                <a:moveTo>
                  <a:pt x="708672" y="4571"/>
                </a:moveTo>
                <a:lnTo>
                  <a:pt x="632472" y="-20574"/>
                </a:lnTo>
                <a:lnTo>
                  <a:pt x="653046" y="0"/>
                </a:lnTo>
                <a:lnTo>
                  <a:pt x="657618" y="0"/>
                </a:lnTo>
                <a:lnTo>
                  <a:pt x="660653" y="1524"/>
                </a:lnTo>
                <a:lnTo>
                  <a:pt x="662177" y="4571"/>
                </a:lnTo>
                <a:lnTo>
                  <a:pt x="662177" y="20380"/>
                </a:lnTo>
                <a:lnTo>
                  <a:pt x="708672" y="4571"/>
                </a:lnTo>
                <a:close/>
              </a:path>
              <a:path w="708672" h="30480">
                <a:moveTo>
                  <a:pt x="662177" y="20380"/>
                </a:moveTo>
                <a:lnTo>
                  <a:pt x="662177" y="4571"/>
                </a:lnTo>
                <a:lnTo>
                  <a:pt x="660653" y="8381"/>
                </a:lnTo>
                <a:lnTo>
                  <a:pt x="657618" y="9906"/>
                </a:lnTo>
                <a:lnTo>
                  <a:pt x="652441" y="9906"/>
                </a:lnTo>
                <a:lnTo>
                  <a:pt x="632472" y="30480"/>
                </a:lnTo>
                <a:lnTo>
                  <a:pt x="662177" y="20380"/>
                </a:lnTo>
                <a:close/>
              </a:path>
              <a:path w="708672" h="30480">
                <a:moveTo>
                  <a:pt x="657618" y="9906"/>
                </a:moveTo>
                <a:lnTo>
                  <a:pt x="657618" y="4571"/>
                </a:lnTo>
                <a:lnTo>
                  <a:pt x="652441" y="9906"/>
                </a:lnTo>
                <a:lnTo>
                  <a:pt x="657618" y="9906"/>
                </a:lnTo>
                <a:close/>
              </a:path>
              <a:path w="708672" h="30480">
                <a:moveTo>
                  <a:pt x="662177" y="4571"/>
                </a:moveTo>
                <a:lnTo>
                  <a:pt x="660653" y="1524"/>
                </a:lnTo>
                <a:lnTo>
                  <a:pt x="657618" y="0"/>
                </a:lnTo>
                <a:lnTo>
                  <a:pt x="653046" y="0"/>
                </a:lnTo>
                <a:lnTo>
                  <a:pt x="657618" y="4571"/>
                </a:lnTo>
                <a:lnTo>
                  <a:pt x="657618" y="9906"/>
                </a:lnTo>
                <a:lnTo>
                  <a:pt x="660653" y="8381"/>
                </a:lnTo>
                <a:lnTo>
                  <a:pt x="66217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60823" y="2062755"/>
            <a:ext cx="709857" cy="30537"/>
          </a:xfrm>
          <a:custGeom>
            <a:avLst/>
            <a:gdLst/>
            <a:ahLst/>
            <a:cxnLst/>
            <a:rect l="l" t="t" r="r" b="b"/>
            <a:pathLst>
              <a:path w="707885" h="30480">
                <a:moveTo>
                  <a:pt x="656831" y="5334"/>
                </a:moveTo>
                <a:lnTo>
                  <a:pt x="651654" y="0"/>
                </a:lnTo>
                <a:lnTo>
                  <a:pt x="4559" y="0"/>
                </a:lnTo>
                <a:lnTo>
                  <a:pt x="1511" y="1524"/>
                </a:lnTo>
                <a:lnTo>
                  <a:pt x="0" y="5334"/>
                </a:lnTo>
                <a:lnTo>
                  <a:pt x="1511" y="8382"/>
                </a:lnTo>
                <a:lnTo>
                  <a:pt x="4559" y="9906"/>
                </a:lnTo>
                <a:lnTo>
                  <a:pt x="652259" y="9906"/>
                </a:lnTo>
                <a:lnTo>
                  <a:pt x="656831" y="5334"/>
                </a:lnTo>
                <a:close/>
              </a:path>
              <a:path w="707885" h="30480">
                <a:moveTo>
                  <a:pt x="707885" y="5334"/>
                </a:moveTo>
                <a:lnTo>
                  <a:pt x="631685" y="-20573"/>
                </a:lnTo>
                <a:lnTo>
                  <a:pt x="651654" y="0"/>
                </a:lnTo>
                <a:lnTo>
                  <a:pt x="656831" y="0"/>
                </a:lnTo>
                <a:lnTo>
                  <a:pt x="660653" y="1524"/>
                </a:lnTo>
                <a:lnTo>
                  <a:pt x="662177" y="5334"/>
                </a:lnTo>
                <a:lnTo>
                  <a:pt x="662177" y="20417"/>
                </a:lnTo>
                <a:lnTo>
                  <a:pt x="707885" y="5334"/>
                </a:lnTo>
                <a:close/>
              </a:path>
              <a:path w="707885" h="30480">
                <a:moveTo>
                  <a:pt x="662177" y="20417"/>
                </a:moveTo>
                <a:lnTo>
                  <a:pt x="662177" y="5334"/>
                </a:lnTo>
                <a:lnTo>
                  <a:pt x="660653" y="8382"/>
                </a:lnTo>
                <a:lnTo>
                  <a:pt x="656831" y="9906"/>
                </a:lnTo>
                <a:lnTo>
                  <a:pt x="652259" y="9906"/>
                </a:lnTo>
                <a:lnTo>
                  <a:pt x="631685" y="30480"/>
                </a:lnTo>
                <a:lnTo>
                  <a:pt x="662177" y="20417"/>
                </a:lnTo>
                <a:close/>
              </a:path>
              <a:path w="707885" h="30480">
                <a:moveTo>
                  <a:pt x="662177" y="5334"/>
                </a:moveTo>
                <a:lnTo>
                  <a:pt x="660653" y="1524"/>
                </a:lnTo>
                <a:lnTo>
                  <a:pt x="656831" y="0"/>
                </a:lnTo>
                <a:lnTo>
                  <a:pt x="651654" y="0"/>
                </a:lnTo>
                <a:lnTo>
                  <a:pt x="656831" y="5334"/>
                </a:lnTo>
                <a:lnTo>
                  <a:pt x="656831" y="9906"/>
                </a:lnTo>
                <a:lnTo>
                  <a:pt x="660653" y="8382"/>
                </a:lnTo>
                <a:lnTo>
                  <a:pt x="662177" y="5334"/>
                </a:lnTo>
                <a:close/>
              </a:path>
              <a:path w="707885" h="30480">
                <a:moveTo>
                  <a:pt x="656831" y="9906"/>
                </a:moveTo>
                <a:lnTo>
                  <a:pt x="656831" y="5334"/>
                </a:lnTo>
                <a:lnTo>
                  <a:pt x="652259" y="9906"/>
                </a:lnTo>
                <a:lnTo>
                  <a:pt x="656831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3150" y="2068099"/>
            <a:ext cx="0" cy="979460"/>
          </a:xfrm>
          <a:custGeom>
            <a:avLst/>
            <a:gdLst/>
            <a:ahLst/>
            <a:cxnLst/>
            <a:rect l="l" t="t" r="r" b="b"/>
            <a:pathLst>
              <a:path h="977646">
                <a:moveTo>
                  <a:pt x="0" y="0"/>
                </a:moveTo>
                <a:lnTo>
                  <a:pt x="0" y="9776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639" y="2218491"/>
            <a:ext cx="50432" cy="820670"/>
          </a:xfrm>
          <a:custGeom>
            <a:avLst/>
            <a:gdLst/>
            <a:ahLst/>
            <a:cxnLst/>
            <a:rect l="l" t="t" r="r" b="b"/>
            <a:pathLst>
              <a:path w="50292" h="819150">
                <a:moveTo>
                  <a:pt x="50292" y="76200"/>
                </a:moveTo>
                <a:lnTo>
                  <a:pt x="25145" y="0"/>
                </a:lnTo>
                <a:lnTo>
                  <a:pt x="0" y="76200"/>
                </a:lnTo>
                <a:lnTo>
                  <a:pt x="20574" y="55625"/>
                </a:lnTo>
                <a:lnTo>
                  <a:pt x="20574" y="51054"/>
                </a:lnTo>
                <a:lnTo>
                  <a:pt x="22097" y="48006"/>
                </a:lnTo>
                <a:lnTo>
                  <a:pt x="25145" y="46482"/>
                </a:lnTo>
                <a:lnTo>
                  <a:pt x="28193" y="48006"/>
                </a:lnTo>
                <a:lnTo>
                  <a:pt x="29718" y="51054"/>
                </a:lnTo>
                <a:lnTo>
                  <a:pt x="29718" y="55626"/>
                </a:lnTo>
                <a:lnTo>
                  <a:pt x="50292" y="76200"/>
                </a:lnTo>
                <a:close/>
              </a:path>
              <a:path w="50292" h="819150">
                <a:moveTo>
                  <a:pt x="29718" y="55626"/>
                </a:moveTo>
                <a:lnTo>
                  <a:pt x="29718" y="51054"/>
                </a:lnTo>
                <a:lnTo>
                  <a:pt x="28193" y="48006"/>
                </a:lnTo>
                <a:lnTo>
                  <a:pt x="25145" y="46482"/>
                </a:lnTo>
                <a:lnTo>
                  <a:pt x="22097" y="48006"/>
                </a:lnTo>
                <a:lnTo>
                  <a:pt x="20574" y="51054"/>
                </a:lnTo>
                <a:lnTo>
                  <a:pt x="20574" y="55625"/>
                </a:lnTo>
                <a:lnTo>
                  <a:pt x="25145" y="51054"/>
                </a:lnTo>
                <a:lnTo>
                  <a:pt x="29718" y="55626"/>
                </a:lnTo>
                <a:close/>
              </a:path>
              <a:path w="50292" h="819150">
                <a:moveTo>
                  <a:pt x="29718" y="814577"/>
                </a:moveTo>
                <a:lnTo>
                  <a:pt x="29718" y="55626"/>
                </a:lnTo>
                <a:lnTo>
                  <a:pt x="25145" y="51054"/>
                </a:lnTo>
                <a:lnTo>
                  <a:pt x="20574" y="55625"/>
                </a:lnTo>
                <a:lnTo>
                  <a:pt x="20574" y="814577"/>
                </a:lnTo>
                <a:lnTo>
                  <a:pt x="22098" y="818388"/>
                </a:lnTo>
                <a:lnTo>
                  <a:pt x="25146" y="819150"/>
                </a:lnTo>
                <a:lnTo>
                  <a:pt x="28194" y="818388"/>
                </a:lnTo>
                <a:lnTo>
                  <a:pt x="29718" y="81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1229" y="2203223"/>
            <a:ext cx="290367" cy="468736"/>
          </a:xfrm>
          <a:custGeom>
            <a:avLst/>
            <a:gdLst/>
            <a:ahLst/>
            <a:cxnLst/>
            <a:rect l="l" t="t" r="r" b="b"/>
            <a:pathLst>
              <a:path w="289560" h="467868">
                <a:moveTo>
                  <a:pt x="0" y="0"/>
                </a:moveTo>
                <a:lnTo>
                  <a:pt x="0" y="467868"/>
                </a:lnTo>
                <a:lnTo>
                  <a:pt x="289560" y="467868"/>
                </a:lnTo>
                <a:lnTo>
                  <a:pt x="289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1229" y="2203223"/>
            <a:ext cx="290367" cy="468736"/>
          </a:xfrm>
          <a:custGeom>
            <a:avLst/>
            <a:gdLst/>
            <a:ahLst/>
            <a:cxnLst/>
            <a:rect l="l" t="t" r="r" b="b"/>
            <a:pathLst>
              <a:path w="289560" h="467868">
                <a:moveTo>
                  <a:pt x="0" y="0"/>
                </a:moveTo>
                <a:lnTo>
                  <a:pt x="0" y="467868"/>
                </a:lnTo>
                <a:lnTo>
                  <a:pt x="289560" y="467868"/>
                </a:lnTo>
                <a:lnTo>
                  <a:pt x="28956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1841" y="2052067"/>
            <a:ext cx="436313" cy="359567"/>
          </a:xfrm>
          <a:custGeom>
            <a:avLst/>
            <a:gdLst/>
            <a:ahLst/>
            <a:cxnLst/>
            <a:rect l="l" t="t" r="r" b="b"/>
            <a:pathLst>
              <a:path w="435101" h="358901">
                <a:moveTo>
                  <a:pt x="0" y="0"/>
                </a:moveTo>
                <a:lnTo>
                  <a:pt x="0" y="358901"/>
                </a:lnTo>
                <a:lnTo>
                  <a:pt x="435101" y="358901"/>
                </a:lnTo>
                <a:lnTo>
                  <a:pt x="435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4265" y="1851289"/>
            <a:ext cx="336214" cy="192380"/>
          </a:xfrm>
          <a:custGeom>
            <a:avLst/>
            <a:gdLst/>
            <a:ahLst/>
            <a:cxnLst/>
            <a:rect l="l" t="t" r="r" b="b"/>
            <a:pathLst>
              <a:path w="335280" h="192024">
                <a:moveTo>
                  <a:pt x="0" y="192024"/>
                </a:moveTo>
                <a:lnTo>
                  <a:pt x="3352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6949" y="2039089"/>
            <a:ext cx="474520" cy="30537"/>
          </a:xfrm>
          <a:custGeom>
            <a:avLst/>
            <a:gdLst/>
            <a:ahLst/>
            <a:cxnLst/>
            <a:rect l="l" t="t" r="r" b="b"/>
            <a:pathLst>
              <a:path w="473202" h="30480">
                <a:moveTo>
                  <a:pt x="422148" y="4572"/>
                </a:moveTo>
                <a:lnTo>
                  <a:pt x="41757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8381"/>
                </a:lnTo>
                <a:lnTo>
                  <a:pt x="4572" y="9906"/>
                </a:lnTo>
                <a:lnTo>
                  <a:pt x="416970" y="9906"/>
                </a:lnTo>
                <a:lnTo>
                  <a:pt x="422148" y="4572"/>
                </a:lnTo>
                <a:close/>
              </a:path>
              <a:path w="473202" h="30480">
                <a:moveTo>
                  <a:pt x="473202" y="4572"/>
                </a:moveTo>
                <a:lnTo>
                  <a:pt x="397002" y="-20574"/>
                </a:lnTo>
                <a:lnTo>
                  <a:pt x="417575" y="0"/>
                </a:lnTo>
                <a:lnTo>
                  <a:pt x="422148" y="0"/>
                </a:lnTo>
                <a:lnTo>
                  <a:pt x="425958" y="1524"/>
                </a:lnTo>
                <a:lnTo>
                  <a:pt x="426720" y="4572"/>
                </a:lnTo>
                <a:lnTo>
                  <a:pt x="426720" y="20375"/>
                </a:lnTo>
                <a:lnTo>
                  <a:pt x="473202" y="4572"/>
                </a:lnTo>
                <a:close/>
              </a:path>
              <a:path w="473202" h="30480">
                <a:moveTo>
                  <a:pt x="426720" y="20375"/>
                </a:moveTo>
                <a:lnTo>
                  <a:pt x="426720" y="4572"/>
                </a:lnTo>
                <a:lnTo>
                  <a:pt x="425958" y="8381"/>
                </a:lnTo>
                <a:lnTo>
                  <a:pt x="422148" y="9906"/>
                </a:lnTo>
                <a:lnTo>
                  <a:pt x="416970" y="9906"/>
                </a:lnTo>
                <a:lnTo>
                  <a:pt x="397002" y="30480"/>
                </a:lnTo>
                <a:lnTo>
                  <a:pt x="426720" y="20375"/>
                </a:lnTo>
                <a:close/>
              </a:path>
              <a:path w="473202" h="30480">
                <a:moveTo>
                  <a:pt x="422148" y="9906"/>
                </a:moveTo>
                <a:lnTo>
                  <a:pt x="422148" y="4572"/>
                </a:lnTo>
                <a:lnTo>
                  <a:pt x="416970" y="9906"/>
                </a:lnTo>
                <a:lnTo>
                  <a:pt x="422148" y="9906"/>
                </a:lnTo>
                <a:close/>
              </a:path>
              <a:path w="473202" h="30480">
                <a:moveTo>
                  <a:pt x="426720" y="4572"/>
                </a:moveTo>
                <a:lnTo>
                  <a:pt x="425958" y="1524"/>
                </a:lnTo>
                <a:lnTo>
                  <a:pt x="422148" y="0"/>
                </a:lnTo>
                <a:lnTo>
                  <a:pt x="417575" y="0"/>
                </a:lnTo>
                <a:lnTo>
                  <a:pt x="422148" y="4572"/>
                </a:lnTo>
                <a:lnTo>
                  <a:pt x="422148" y="9906"/>
                </a:lnTo>
                <a:lnTo>
                  <a:pt x="425958" y="8381"/>
                </a:lnTo>
                <a:lnTo>
                  <a:pt x="42672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8142" y="2043670"/>
            <a:ext cx="537942" cy="0"/>
          </a:xfrm>
          <a:custGeom>
            <a:avLst/>
            <a:gdLst/>
            <a:ahLst/>
            <a:cxnLst/>
            <a:rect l="l" t="t" r="r" b="b"/>
            <a:pathLst>
              <a:path w="536448">
                <a:moveTo>
                  <a:pt x="0" y="0"/>
                </a:moveTo>
                <a:lnTo>
                  <a:pt x="5364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56084" y="1864268"/>
            <a:ext cx="279668" cy="179401"/>
          </a:xfrm>
          <a:custGeom>
            <a:avLst/>
            <a:gdLst/>
            <a:ahLst/>
            <a:cxnLst/>
            <a:rect l="l" t="t" r="r" b="b"/>
            <a:pathLst>
              <a:path w="278891" h="179069">
                <a:moveTo>
                  <a:pt x="0" y="179069"/>
                </a:moveTo>
                <a:lnTo>
                  <a:pt x="27889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9271" y="3047558"/>
            <a:ext cx="6553878" cy="0"/>
          </a:xfrm>
          <a:custGeom>
            <a:avLst/>
            <a:gdLst/>
            <a:ahLst/>
            <a:cxnLst/>
            <a:rect l="l" t="t" r="r" b="b"/>
            <a:pathLst>
              <a:path w="6535673">
                <a:moveTo>
                  <a:pt x="0" y="0"/>
                </a:moveTo>
                <a:lnTo>
                  <a:pt x="653567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03072" y="1417959"/>
            <a:ext cx="414796" cy="588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i="1" spc="4" dirty="0">
                <a:latin typeface="Times New Roman"/>
                <a:cs typeface="Times New Roman"/>
              </a:rPr>
              <a:t>r</a:t>
            </a:r>
            <a:r>
              <a:rPr sz="2000" b="1" spc="-4" dirty="0">
                <a:latin typeface="Times New Roman"/>
                <a:cs typeface="Times New Roman"/>
              </a:rPr>
              <a:t>(</a:t>
            </a:r>
            <a:r>
              <a:rPr sz="2000" b="1" i="1" spc="-4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29" marR="38149">
              <a:lnSpc>
                <a:spcPts val="2390"/>
              </a:lnSpc>
              <a:spcBef>
                <a:spcPts val="12"/>
              </a:spcBef>
            </a:pPr>
            <a:r>
              <a:rPr sz="3000" baseline="-4520" dirty="0">
                <a:latin typeface=""/>
                <a:cs typeface=""/>
              </a:rPr>
              <a:t>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61281" y="1598124"/>
            <a:ext cx="428536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i="1" dirty="0">
                <a:latin typeface="Times New Roman"/>
                <a:cs typeface="Times New Roman"/>
              </a:rPr>
              <a:t>e</a:t>
            </a:r>
            <a:r>
              <a:rPr sz="2000" b="1" spc="-4" dirty="0">
                <a:latin typeface="Times New Roman"/>
                <a:cs typeface="Times New Roman"/>
              </a:rPr>
              <a:t>(</a:t>
            </a:r>
            <a:r>
              <a:rPr sz="2000" b="1" i="1" spc="-4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97895" y="1610339"/>
            <a:ext cx="485840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i="1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spc="-4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1996" y="1613393"/>
            <a:ext cx="457595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i="1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spc="-4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70341" y="1626371"/>
            <a:ext cx="428536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45"/>
              </a:lnSpc>
              <a:spcBef>
                <a:spcPts val="107"/>
              </a:spcBef>
            </a:pPr>
            <a:r>
              <a:rPr sz="2000" b="1" i="1" dirty="0">
                <a:latin typeface="Times New Roman"/>
                <a:cs typeface="Times New Roman"/>
              </a:rPr>
              <a:t>y</a:t>
            </a:r>
            <a:r>
              <a:rPr sz="2000" b="1" spc="-4" dirty="0">
                <a:latin typeface="Times New Roman"/>
                <a:cs typeface="Times New Roman"/>
              </a:rPr>
              <a:t>(</a:t>
            </a:r>
            <a:r>
              <a:rPr sz="2000" b="1" i="1" spc="-4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44535" y="2315568"/>
            <a:ext cx="330826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05"/>
              </a:lnSpc>
              <a:spcBef>
                <a:spcPts val="105"/>
              </a:spcBef>
            </a:pPr>
            <a:r>
              <a:rPr sz="3000" baseline="-3390" dirty="0">
                <a:latin typeface=""/>
                <a:cs typeface=""/>
              </a:rPr>
              <a:t>－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20655" y="3328940"/>
            <a:ext cx="3155826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 err="1" smtClean="0">
                <a:latin typeface=""/>
                <a:cs typeface=""/>
              </a:rPr>
              <a:t>典型的</a:t>
            </a:r>
            <a:r>
              <a:rPr lang="zh-CN" altLang="en-US" sz="3600" spc="9" baseline="-2825" dirty="0" smtClean="0">
                <a:latin typeface=""/>
                <a:cs typeface=""/>
              </a:rPr>
              <a:t>数字</a:t>
            </a:r>
            <a:r>
              <a:rPr sz="3600" spc="9" baseline="-2825" dirty="0" err="1" smtClean="0">
                <a:latin typeface=""/>
                <a:cs typeface=""/>
              </a:rPr>
              <a:t>控制系统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3702" y="4032366"/>
            <a:ext cx="8310844" cy="1022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6426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设计问题：</a:t>
            </a:r>
            <a:endParaRPr sz="2800" dirty="0">
              <a:latin typeface="楷体"/>
              <a:cs typeface="楷体"/>
            </a:endParaRPr>
          </a:p>
          <a:p>
            <a:pPr marL="60095">
              <a:lnSpc>
                <a:spcPct val="122899"/>
              </a:lnSpc>
              <a:spcBef>
                <a:spcPts val="604"/>
              </a:spcBef>
            </a:pPr>
            <a:r>
              <a:rPr lang="en-US" sz="2800" spc="9" dirty="0" smtClean="0">
                <a:latin typeface=""/>
                <a:cs typeface=""/>
              </a:rPr>
              <a:t>H(s):</a:t>
            </a:r>
            <a:r>
              <a:rPr lang="zh-CN" altLang="en-US" sz="2800" spc="9" dirty="0" smtClean="0">
                <a:latin typeface=""/>
                <a:cs typeface=""/>
              </a:rPr>
              <a:t>保持器</a:t>
            </a:r>
            <a:endParaRPr lang="en-US" sz="2800" spc="9" dirty="0" smtClean="0">
              <a:latin typeface=""/>
              <a:cs typeface=""/>
            </a:endParaRPr>
          </a:p>
          <a:p>
            <a:pPr marL="60095">
              <a:lnSpc>
                <a:spcPct val="122899"/>
              </a:lnSpc>
              <a:spcBef>
                <a:spcPts val="604"/>
              </a:spcBef>
            </a:pPr>
            <a:r>
              <a:rPr sz="2800" spc="9" dirty="0" err="1" smtClean="0">
                <a:latin typeface=""/>
                <a:cs typeface=""/>
              </a:rPr>
              <a:t>根据已知的系统性能指标和</a:t>
            </a:r>
            <a:r>
              <a:rPr sz="2800" b="1" i="1" dirty="0" err="1">
                <a:latin typeface="Times New Roman"/>
                <a:cs typeface="Times New Roman"/>
              </a:rPr>
              <a:t>G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b="1" i="1" dirty="0">
                <a:latin typeface="Times New Roman"/>
                <a:cs typeface="Times New Roman"/>
              </a:rPr>
              <a:t>,</a:t>
            </a:r>
            <a:r>
              <a:rPr sz="2800" spc="9" dirty="0">
                <a:latin typeface=""/>
                <a:cs typeface=""/>
              </a:rPr>
              <a:t>设计数字控制器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spc="9" dirty="0">
                <a:latin typeface="Times New Roman"/>
                <a:cs typeface="Times New Roman"/>
              </a:rPr>
              <a:t>(</a:t>
            </a:r>
            <a:r>
              <a:rPr sz="2800" b="1" i="1" dirty="0">
                <a:latin typeface="Times New Roman"/>
                <a:cs typeface="Times New Roman"/>
              </a:rPr>
              <a:t>z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49271" y="2068099"/>
            <a:ext cx="6566614" cy="979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5934">
              <a:lnSpc>
                <a:spcPts val="2304"/>
              </a:lnSpc>
              <a:spcBef>
                <a:spcPts val="140"/>
              </a:spcBef>
              <a:tabLst>
                <a:tab pos="3080469" algn="l"/>
              </a:tabLst>
            </a:pPr>
            <a:r>
              <a:rPr sz="3000" b="1" i="1" baseline="-21740" dirty="0">
                <a:latin typeface="Times New Roman"/>
                <a:cs typeface="Times New Roman"/>
              </a:rPr>
              <a:t>T	</a:t>
            </a:r>
            <a:r>
              <a:rPr sz="2000" b="1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59941" y="1720746"/>
            <a:ext cx="869316" cy="693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51"/>
              </a:lnSpc>
              <a:spcBef>
                <a:spcPts val="38"/>
              </a:spcBef>
            </a:pPr>
            <a:endParaRPr sz="600"/>
          </a:p>
          <a:p>
            <a:pPr marL="201624">
              <a:lnSpc>
                <a:spcPct val="95825"/>
              </a:lnSpc>
              <a:spcBef>
                <a:spcPts val="1002"/>
              </a:spcBef>
            </a:pPr>
            <a:r>
              <a:rPr sz="2000" b="1" i="1" spc="-4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spc="4" dirty="0">
                <a:latin typeface="Times New Roman"/>
                <a:cs typeface="Times New Roman"/>
              </a:rPr>
              <a:t>z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6523" y="1720746"/>
            <a:ext cx="583153" cy="32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951">
              <a:lnSpc>
                <a:spcPts val="1368"/>
              </a:lnSpc>
              <a:spcBef>
                <a:spcPts val="68"/>
              </a:spcBef>
            </a:pPr>
            <a:r>
              <a:rPr sz="3000" b="1" i="1" baseline="4348" dirty="0">
                <a:latin typeface="Times New Roman"/>
                <a:cs typeface="Times New Roman"/>
              </a:rPr>
              <a:t>u</a:t>
            </a:r>
            <a:r>
              <a:rPr sz="3000" b="1" baseline="4348" dirty="0">
                <a:latin typeface="Times New Roman"/>
                <a:cs typeface="Times New Roman"/>
              </a:rPr>
              <a:t>(</a:t>
            </a:r>
            <a:r>
              <a:rPr sz="3000" b="1" i="1" spc="4" baseline="4348" dirty="0">
                <a:latin typeface="Times New Roman"/>
                <a:cs typeface="Times New Roman"/>
              </a:rPr>
              <a:t>k</a:t>
            </a:r>
            <a:r>
              <a:rPr sz="3000" b="1" baseline="4348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16522" y="2046723"/>
            <a:ext cx="557045" cy="36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311046" y="1741357"/>
            <a:ext cx="868552" cy="693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51"/>
              </a:lnSpc>
              <a:spcBef>
                <a:spcPts val="38"/>
              </a:spcBef>
            </a:pPr>
            <a:endParaRPr sz="600"/>
          </a:p>
          <a:p>
            <a:pPr marL="195514">
              <a:lnSpc>
                <a:spcPct val="95825"/>
              </a:lnSpc>
              <a:spcBef>
                <a:spcPts val="1002"/>
              </a:spcBef>
            </a:pPr>
            <a:r>
              <a:rPr sz="2000" b="1" i="1" dirty="0">
                <a:latin typeface="Times New Roman"/>
                <a:cs typeface="Times New Roman"/>
              </a:rPr>
              <a:t>H</a:t>
            </a:r>
            <a:r>
              <a:rPr sz="2000" b="1" spc="-4" dirty="0">
                <a:latin typeface="Times New Roman"/>
                <a:cs typeface="Times New Roman"/>
              </a:rPr>
              <a:t>(</a:t>
            </a:r>
            <a:r>
              <a:rPr sz="2000" b="1" i="1" spc="-4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91239" y="1741357"/>
            <a:ext cx="867788" cy="693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51"/>
              </a:lnSpc>
              <a:spcBef>
                <a:spcPts val="38"/>
              </a:spcBef>
            </a:pPr>
            <a:endParaRPr sz="600"/>
          </a:p>
          <a:p>
            <a:pPr marL="200873">
              <a:lnSpc>
                <a:spcPct val="95825"/>
              </a:lnSpc>
              <a:spcBef>
                <a:spcPts val="1002"/>
              </a:spcBef>
            </a:pPr>
            <a:r>
              <a:rPr sz="2000" b="1" i="1" spc="-4" dirty="0">
                <a:latin typeface="Times New Roman"/>
                <a:cs typeface="Times New Roman"/>
              </a:rPr>
              <a:t>G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spc="4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6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直接连接符 5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64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2656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091" y="4043508"/>
            <a:ext cx="6210011" cy="0"/>
          </a:xfrm>
          <a:custGeom>
            <a:avLst/>
            <a:gdLst/>
            <a:ahLst/>
            <a:cxnLst/>
            <a:rect l="l" t="t" r="r" b="b"/>
            <a:pathLst>
              <a:path w="6192761">
                <a:moveTo>
                  <a:pt x="0" y="0"/>
                </a:moveTo>
                <a:lnTo>
                  <a:pt x="61927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3091" y="6309320"/>
            <a:ext cx="6210011" cy="0"/>
          </a:xfrm>
          <a:custGeom>
            <a:avLst/>
            <a:gdLst/>
            <a:ahLst/>
            <a:cxnLst/>
            <a:rect l="l" t="t" r="r" b="b"/>
            <a:pathLst>
              <a:path w="6192761">
                <a:moveTo>
                  <a:pt x="0" y="0"/>
                </a:moveTo>
                <a:lnTo>
                  <a:pt x="61927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3090" y="4043508"/>
            <a:ext cx="0" cy="2265812"/>
          </a:xfrm>
          <a:custGeom>
            <a:avLst/>
            <a:gdLst/>
            <a:ahLst/>
            <a:cxnLst/>
            <a:rect l="l" t="t" r="r" b="b"/>
            <a:pathLst>
              <a:path h="2261616">
                <a:moveTo>
                  <a:pt x="0" y="0"/>
                </a:moveTo>
                <a:lnTo>
                  <a:pt x="0" y="2261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33102" y="4043508"/>
            <a:ext cx="0" cy="2265812"/>
          </a:xfrm>
          <a:custGeom>
            <a:avLst/>
            <a:gdLst/>
            <a:ahLst/>
            <a:cxnLst/>
            <a:rect l="l" t="t" r="r" b="b"/>
            <a:pathLst>
              <a:path h="2261616">
                <a:moveTo>
                  <a:pt x="0" y="0"/>
                </a:moveTo>
                <a:lnTo>
                  <a:pt x="0" y="2261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3091" y="4661873"/>
            <a:ext cx="6210011" cy="0"/>
          </a:xfrm>
          <a:custGeom>
            <a:avLst/>
            <a:gdLst/>
            <a:ahLst/>
            <a:cxnLst/>
            <a:rect l="l" t="t" r="r" b="b"/>
            <a:pathLst>
              <a:path w="6192761">
                <a:moveTo>
                  <a:pt x="0" y="0"/>
                </a:moveTo>
                <a:lnTo>
                  <a:pt x="61927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5023" y="4043508"/>
            <a:ext cx="0" cy="2265812"/>
          </a:xfrm>
          <a:custGeom>
            <a:avLst/>
            <a:gdLst/>
            <a:ahLst/>
            <a:cxnLst/>
            <a:rect l="l" t="t" r="r" b="b"/>
            <a:pathLst>
              <a:path h="2261616">
                <a:moveTo>
                  <a:pt x="0" y="0"/>
                </a:moveTo>
                <a:lnTo>
                  <a:pt x="0" y="2261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8484" y="4043508"/>
            <a:ext cx="0" cy="2265812"/>
          </a:xfrm>
          <a:custGeom>
            <a:avLst/>
            <a:gdLst/>
            <a:ahLst/>
            <a:cxnLst/>
            <a:rect l="l" t="t" r="r" b="b"/>
            <a:pathLst>
              <a:path h="2261616">
                <a:moveTo>
                  <a:pt x="0" y="0"/>
                </a:moveTo>
                <a:lnTo>
                  <a:pt x="0" y="2261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1181" y="4043508"/>
            <a:ext cx="0" cy="2265812"/>
          </a:xfrm>
          <a:custGeom>
            <a:avLst/>
            <a:gdLst/>
            <a:ahLst/>
            <a:cxnLst/>
            <a:rect l="l" t="t" r="r" b="b"/>
            <a:pathLst>
              <a:path h="2261616">
                <a:moveTo>
                  <a:pt x="0" y="0"/>
                </a:moveTo>
                <a:lnTo>
                  <a:pt x="0" y="2261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3091" y="5255045"/>
            <a:ext cx="6210011" cy="0"/>
          </a:xfrm>
          <a:custGeom>
            <a:avLst/>
            <a:gdLst/>
            <a:ahLst/>
            <a:cxnLst/>
            <a:rect l="l" t="t" r="r" b="b"/>
            <a:pathLst>
              <a:path w="6192761">
                <a:moveTo>
                  <a:pt x="0" y="0"/>
                </a:moveTo>
                <a:lnTo>
                  <a:pt x="61927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3091" y="5852797"/>
            <a:ext cx="6210011" cy="0"/>
          </a:xfrm>
          <a:custGeom>
            <a:avLst/>
            <a:gdLst/>
            <a:ahLst/>
            <a:cxnLst/>
            <a:rect l="l" t="t" r="r" b="b"/>
            <a:pathLst>
              <a:path w="6192761">
                <a:moveTo>
                  <a:pt x="0" y="0"/>
                </a:moveTo>
                <a:lnTo>
                  <a:pt x="61927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200" y="729858"/>
            <a:ext cx="8010015" cy="2725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5" marR="83633">
              <a:lnSpc>
                <a:spcPts val="3838"/>
              </a:lnSpc>
              <a:spcBef>
                <a:spcPts val="191"/>
              </a:spcBef>
            </a:pPr>
            <a:r>
              <a:rPr sz="4200" spc="9" baseline="8879" dirty="0">
                <a:latin typeface=""/>
                <a:cs typeface=""/>
              </a:rPr>
              <a:t>③在曲线最大斜率处，求得滞后时间</a:t>
            </a:r>
            <a:r>
              <a:rPr sz="4400" spc="-336" baseline="6408" dirty="0">
                <a:latin typeface="Meiryo"/>
                <a:cs typeface="Meiryo"/>
              </a:rPr>
              <a:t>θ</a:t>
            </a:r>
            <a:r>
              <a:rPr sz="4200" spc="9" baseline="8879" dirty="0">
                <a:latin typeface=""/>
                <a:cs typeface=""/>
              </a:rPr>
              <a:t>，被控对象</a:t>
            </a:r>
            <a:endParaRPr sz="2800" dirty="0">
              <a:latin typeface="楷体"/>
              <a:cs typeface="楷体"/>
            </a:endParaRPr>
          </a:p>
          <a:p>
            <a:pPr marL="13088" marR="83633">
              <a:lnSpc>
                <a:spcPts val="4385"/>
              </a:lnSpc>
              <a:spcBef>
                <a:spcPts val="27"/>
              </a:spcBef>
            </a:pPr>
            <a:r>
              <a:rPr sz="4200" spc="9" baseline="6457" dirty="0">
                <a:latin typeface=""/>
                <a:cs typeface=""/>
              </a:rPr>
              <a:t>时间常数</a:t>
            </a:r>
            <a:r>
              <a:rPr sz="4400" spc="-244" baseline="4660" dirty="0">
                <a:latin typeface="Meiryo"/>
                <a:cs typeface="Meiryo"/>
              </a:rPr>
              <a:t>τ</a:t>
            </a:r>
            <a:r>
              <a:rPr sz="4200" spc="9" baseline="6457" dirty="0">
                <a:latin typeface=""/>
                <a:cs typeface=""/>
              </a:rPr>
              <a:t>，以及它们的比值</a:t>
            </a:r>
            <a:r>
              <a:rPr sz="4400" spc="-341" baseline="4660" dirty="0">
                <a:latin typeface="Meiryo"/>
                <a:cs typeface="Meiryo"/>
              </a:rPr>
              <a:t>θ</a:t>
            </a:r>
            <a:r>
              <a:rPr sz="4400" spc="-301" baseline="4660" dirty="0">
                <a:latin typeface="Meiryo"/>
                <a:cs typeface="Meiryo"/>
              </a:rPr>
              <a:t> </a:t>
            </a:r>
            <a:r>
              <a:rPr sz="4200" b="1" baseline="8282" dirty="0">
                <a:latin typeface="Times New Roman"/>
                <a:cs typeface="Times New Roman"/>
              </a:rPr>
              <a:t>/</a:t>
            </a:r>
            <a:r>
              <a:rPr sz="4200" b="1" spc="-9" baseline="8282" dirty="0">
                <a:latin typeface="Times New Roman"/>
                <a:cs typeface="Times New Roman"/>
              </a:rPr>
              <a:t> </a:t>
            </a:r>
            <a:r>
              <a:rPr sz="4400" spc="-249" baseline="4660" dirty="0">
                <a:latin typeface="Meiryo"/>
                <a:cs typeface="Meiryo"/>
              </a:rPr>
              <a:t>τ</a:t>
            </a:r>
            <a:r>
              <a:rPr sz="4400" spc="-300" baseline="4660" dirty="0">
                <a:latin typeface="Meiryo"/>
                <a:cs typeface="Meiryo"/>
              </a:rPr>
              <a:t> </a:t>
            </a:r>
            <a:r>
              <a:rPr sz="4200" baseline="6457" dirty="0">
                <a:latin typeface=""/>
                <a:cs typeface=""/>
              </a:rPr>
              <a:t>。</a:t>
            </a:r>
            <a:endParaRPr sz="2800" dirty="0">
              <a:latin typeface="楷体"/>
              <a:cs typeface="楷体"/>
            </a:endParaRPr>
          </a:p>
          <a:p>
            <a:pPr marL="12729" indent="356">
              <a:lnSpc>
                <a:spcPts val="5442"/>
              </a:lnSpc>
              <a:spcBef>
                <a:spcPts val="1"/>
              </a:spcBef>
            </a:pPr>
            <a:r>
              <a:rPr sz="2800" spc="-74" dirty="0">
                <a:latin typeface=""/>
                <a:cs typeface=""/>
              </a:rPr>
              <a:t>④根据所求得的</a:t>
            </a:r>
            <a:r>
              <a:rPr sz="2800" spc="-46" dirty="0">
                <a:latin typeface="Meiryo"/>
                <a:cs typeface="Meiryo"/>
              </a:rPr>
              <a:t>θ</a:t>
            </a:r>
            <a:r>
              <a:rPr sz="2800" spc="-79" dirty="0">
                <a:latin typeface=""/>
                <a:cs typeface=""/>
              </a:rPr>
              <a:t>、</a:t>
            </a:r>
            <a:r>
              <a:rPr sz="2800" spc="-36" dirty="0">
                <a:latin typeface="Meiryo"/>
                <a:cs typeface="Meiryo"/>
              </a:rPr>
              <a:t>τ</a:t>
            </a:r>
            <a:r>
              <a:rPr sz="2800" spc="-74" dirty="0">
                <a:latin typeface=""/>
                <a:cs typeface=""/>
              </a:rPr>
              <a:t>和</a:t>
            </a:r>
            <a:r>
              <a:rPr sz="2800" spc="-50" dirty="0">
                <a:latin typeface="Meiryo"/>
                <a:cs typeface="Meiryo"/>
              </a:rPr>
              <a:t>θ</a:t>
            </a:r>
            <a:r>
              <a:rPr sz="2800" spc="-24" dirty="0">
                <a:latin typeface="Meiryo"/>
                <a:cs typeface="Meiryo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/</a:t>
            </a:r>
            <a:r>
              <a:rPr sz="2800" b="1" spc="-9" dirty="0">
                <a:latin typeface="Times New Roman"/>
                <a:cs typeface="Times New Roman"/>
              </a:rPr>
              <a:t> </a:t>
            </a:r>
            <a:r>
              <a:rPr sz="2800" spc="9" dirty="0" err="1">
                <a:latin typeface="Meiryo"/>
                <a:cs typeface="Meiryo"/>
              </a:rPr>
              <a:t>τ</a:t>
            </a:r>
            <a:r>
              <a:rPr sz="2800" spc="9" dirty="0" err="1">
                <a:latin typeface=""/>
                <a:cs typeface=""/>
              </a:rPr>
              <a:t>的值，</a:t>
            </a:r>
            <a:r>
              <a:rPr sz="2800" spc="9" dirty="0" err="1" smtClean="0">
                <a:latin typeface=""/>
                <a:cs typeface=""/>
              </a:rPr>
              <a:t>查表，</a:t>
            </a:r>
            <a:r>
              <a:rPr sz="2800" spc="9" dirty="0" err="1">
                <a:latin typeface=""/>
                <a:cs typeface=""/>
              </a:rPr>
              <a:t>即可求</a:t>
            </a:r>
            <a:r>
              <a:rPr sz="2800" spc="9" dirty="0">
                <a:latin typeface=""/>
                <a:cs typeface=""/>
              </a:rPr>
              <a:t> </a:t>
            </a: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279"/>
              </a:lnSpc>
            </a:pPr>
            <a:r>
              <a:rPr sz="2800" spc="9" dirty="0">
                <a:latin typeface=""/>
                <a:cs typeface=""/>
              </a:rPr>
              <a:t>出控制器的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3000" spc="9" dirty="0">
                <a:latin typeface=""/>
                <a:cs typeface=""/>
              </a:rPr>
              <a:t>、</a:t>
            </a:r>
            <a:r>
              <a:rPr sz="2800" b="1" i="1" spc="-4" dirty="0">
                <a:latin typeface="Times New Roman"/>
                <a:cs typeface="Times New Roman"/>
              </a:rPr>
              <a:t>K</a:t>
            </a:r>
            <a:r>
              <a:rPr sz="2900" b="1" i="1" spc="-4" baseline="-21359" dirty="0">
                <a:latin typeface="Times New Roman"/>
                <a:cs typeface="Times New Roman"/>
              </a:rPr>
              <a:t>P</a:t>
            </a:r>
            <a:r>
              <a:rPr sz="3000" spc="9" dirty="0">
                <a:latin typeface=""/>
                <a:cs typeface=""/>
              </a:rPr>
              <a:t>、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900" b="1" i="1" baseline="-21359" dirty="0">
                <a:latin typeface="Times New Roman"/>
                <a:cs typeface="Times New Roman"/>
              </a:rPr>
              <a:t>i</a:t>
            </a:r>
            <a:r>
              <a:rPr sz="3000" spc="9" dirty="0">
                <a:latin typeface=""/>
                <a:cs typeface=""/>
              </a:rPr>
              <a:t>、</a:t>
            </a:r>
            <a:r>
              <a:rPr sz="2800" spc="9" dirty="0">
                <a:latin typeface=""/>
                <a:cs typeface=""/>
              </a:rPr>
              <a:t>和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900" b="1" i="1" spc="4" baseline="-2135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"/>
                <a:cs typeface=""/>
              </a:rPr>
              <a:t>。</a:t>
            </a:r>
            <a:endParaRPr sz="2800" dirty="0">
              <a:latin typeface="楷体"/>
              <a:cs typeface="楷体"/>
            </a:endParaRPr>
          </a:p>
          <a:p>
            <a:pPr marL="1935450" marR="83633">
              <a:lnSpc>
                <a:spcPct val="122899"/>
              </a:lnSpc>
            </a:pPr>
            <a:r>
              <a:rPr sz="2400" b="1" spc="4" dirty="0" smtClean="0">
                <a:latin typeface="Times New Roman"/>
                <a:cs typeface="Times New Roman"/>
              </a:rPr>
              <a:t> </a:t>
            </a:r>
            <a:endParaRPr lang="en-US" sz="2400" b="1" spc="4" dirty="0" smtClean="0">
              <a:latin typeface="Times New Roman"/>
              <a:cs typeface="Times New Roman"/>
            </a:endParaRPr>
          </a:p>
          <a:p>
            <a:pPr marL="1935450" marR="83633">
              <a:lnSpc>
                <a:spcPct val="122899"/>
              </a:lnSpc>
            </a:pPr>
            <a:r>
              <a:rPr sz="2400" b="1" dirty="0" err="1" smtClean="0">
                <a:latin typeface="Times New Roman"/>
                <a:cs typeface="Times New Roman"/>
              </a:rPr>
              <a:t>PI</a:t>
            </a:r>
            <a:r>
              <a:rPr sz="2400" b="1" spc="9" dirty="0" err="1" smtClean="0">
                <a:latin typeface="Times New Roman"/>
                <a:cs typeface="Times New Roman"/>
              </a:rPr>
              <a:t>D</a:t>
            </a:r>
            <a:r>
              <a:rPr sz="2400" spc="9" dirty="0" err="1">
                <a:latin typeface=""/>
                <a:cs typeface=""/>
              </a:rPr>
              <a:t>参数整定计算表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3091" y="4043508"/>
            <a:ext cx="1551932" cy="618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875024" y="4043508"/>
            <a:ext cx="1553460" cy="618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2"/>
              </a:lnSpc>
              <a:spcBef>
                <a:spcPts val="53"/>
              </a:spcBef>
            </a:pPr>
            <a:endParaRPr sz="1000"/>
          </a:p>
          <a:p>
            <a:pPr marL="560974" marR="546386" algn="ctr">
              <a:lnSpc>
                <a:spcPts val="2765"/>
              </a:lnSpc>
            </a:pPr>
            <a:r>
              <a:rPr sz="2400" b="1" dirty="0">
                <a:latin typeface="Times New Roman"/>
                <a:cs typeface="Times New Roman"/>
              </a:rPr>
              <a:t>K</a:t>
            </a:r>
            <a:r>
              <a:rPr sz="2400" b="1" baseline="-25364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28485" y="4043508"/>
            <a:ext cx="1552696" cy="618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2"/>
              </a:lnSpc>
              <a:spcBef>
                <a:spcPts val="53"/>
              </a:spcBef>
            </a:pPr>
            <a:endParaRPr sz="1000"/>
          </a:p>
          <a:p>
            <a:pPr marL="604508" marR="592383" algn="ctr">
              <a:lnSpc>
                <a:spcPts val="2765"/>
              </a:lnSpc>
            </a:pP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baseline="-25364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1182" y="4043508"/>
            <a:ext cx="1551920" cy="618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2"/>
              </a:lnSpc>
              <a:spcBef>
                <a:spcPts val="53"/>
              </a:spcBef>
            </a:pPr>
            <a:endParaRPr sz="1000"/>
          </a:p>
          <a:p>
            <a:pPr marL="576249" marR="563175" algn="ctr">
              <a:lnSpc>
                <a:spcPts val="2765"/>
              </a:lnSpc>
            </a:pP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baseline="-2174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91" y="4661873"/>
            <a:ext cx="1551932" cy="593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2"/>
              </a:lnSpc>
              <a:spcBef>
                <a:spcPts val="7"/>
              </a:spcBef>
            </a:pPr>
            <a:endParaRPr sz="1000"/>
          </a:p>
          <a:p>
            <a:pPr marL="647146" marR="633360" algn="ctr">
              <a:lnSpc>
                <a:spcPct val="95825"/>
              </a:lnSpc>
            </a:pPr>
            <a:r>
              <a:rPr sz="2400" b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5023" y="4661873"/>
            <a:ext cx="1566196" cy="593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571">
              <a:lnSpc>
                <a:spcPts val="3724"/>
              </a:lnSpc>
              <a:spcBef>
                <a:spcPts val="185"/>
              </a:spcBef>
            </a:pPr>
            <a:r>
              <a:rPr sz="3600" b="1" baseline="-4831" dirty="0">
                <a:latin typeface="Times New Roman"/>
                <a:cs typeface="Times New Roman"/>
              </a:rPr>
              <a:t>1/(R</a:t>
            </a:r>
            <a:r>
              <a:rPr sz="3600" spc="4" baseline="-3767" dirty="0">
                <a:latin typeface=""/>
                <a:cs typeface=""/>
              </a:rPr>
              <a:t>τ</a:t>
            </a:r>
            <a:r>
              <a:rPr sz="3600" b="1" baseline="-483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485" y="4661873"/>
            <a:ext cx="1552696" cy="593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5981182" y="4661873"/>
            <a:ext cx="1551920" cy="593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1323091" y="5255046"/>
            <a:ext cx="1551932" cy="597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2"/>
              </a:lnSpc>
              <a:spcBef>
                <a:spcPts val="31"/>
              </a:spcBef>
            </a:pPr>
            <a:endParaRPr sz="1000"/>
          </a:p>
          <a:p>
            <a:pPr marL="587573" marR="574338" algn="ctr">
              <a:lnSpc>
                <a:spcPct val="95825"/>
              </a:lnSpc>
            </a:pPr>
            <a:r>
              <a:rPr sz="2400" b="1" dirty="0">
                <a:latin typeface="Times New Roman"/>
                <a:cs typeface="Times New Roman"/>
              </a:rPr>
              <a:t>PI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5023" y="5255046"/>
            <a:ext cx="1566196" cy="597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309">
              <a:lnSpc>
                <a:spcPct val="122899"/>
              </a:lnSpc>
              <a:spcBef>
                <a:spcPts val="20"/>
              </a:spcBef>
            </a:pPr>
            <a:r>
              <a:rPr sz="2400" b="1" dirty="0">
                <a:latin typeface="Times New Roman"/>
                <a:cs typeface="Times New Roman"/>
              </a:rPr>
              <a:t>0.9/(</a:t>
            </a:r>
            <a:r>
              <a:rPr sz="2400" b="1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"/>
                <a:cs typeface=""/>
              </a:rPr>
              <a:t>τ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8485" y="5255046"/>
            <a:ext cx="1552696" cy="597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9153" marR="497992" algn="ctr">
              <a:lnSpc>
                <a:spcPct val="122899"/>
              </a:lnSpc>
              <a:spcBef>
                <a:spcPts val="20"/>
              </a:spcBef>
            </a:pPr>
            <a:r>
              <a:rPr sz="2400" b="1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"/>
                <a:cs typeface=""/>
              </a:rPr>
              <a:t>τ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1182" y="5255046"/>
            <a:ext cx="1551920" cy="597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1323091" y="5852798"/>
            <a:ext cx="1564667" cy="45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2471">
              <a:lnSpc>
                <a:spcPct val="95825"/>
              </a:lnSpc>
              <a:spcBef>
                <a:spcPts val="435"/>
              </a:spcBef>
            </a:pPr>
            <a:r>
              <a:rPr sz="2400" b="1" dirty="0">
                <a:latin typeface="Times New Roman"/>
                <a:cs typeface="Times New Roman"/>
              </a:rPr>
              <a:t>PID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75023" y="5852798"/>
            <a:ext cx="1566196" cy="45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002">
              <a:lnSpc>
                <a:spcPts val="3202"/>
              </a:lnSpc>
              <a:spcBef>
                <a:spcPts val="159"/>
              </a:spcBef>
            </a:pPr>
            <a:r>
              <a:rPr sz="3600" b="1" baseline="-2415" dirty="0">
                <a:latin typeface="Times New Roman"/>
                <a:cs typeface="Times New Roman"/>
              </a:rPr>
              <a:t>1.2/(</a:t>
            </a:r>
            <a:r>
              <a:rPr sz="3600" b="1" spc="9" baseline="-2415" dirty="0">
                <a:latin typeface="Times New Roman"/>
                <a:cs typeface="Times New Roman"/>
              </a:rPr>
              <a:t>R</a:t>
            </a:r>
            <a:r>
              <a:rPr sz="3600" spc="4" baseline="-1883" dirty="0">
                <a:latin typeface=""/>
                <a:cs typeface=""/>
              </a:rPr>
              <a:t>τ</a:t>
            </a:r>
            <a:r>
              <a:rPr sz="3600" b="1" baseline="-241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8485" y="5852798"/>
            <a:ext cx="1552696" cy="45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9151" marR="497992" algn="ctr">
              <a:lnSpc>
                <a:spcPts val="3202"/>
              </a:lnSpc>
              <a:spcBef>
                <a:spcPts val="159"/>
              </a:spcBef>
            </a:pPr>
            <a:r>
              <a:rPr sz="3600" b="1" baseline="-2415" dirty="0">
                <a:latin typeface="Times New Roman"/>
                <a:cs typeface="Times New Roman"/>
              </a:rPr>
              <a:t>2</a:t>
            </a:r>
            <a:r>
              <a:rPr sz="3600" baseline="-1883" dirty="0">
                <a:latin typeface=""/>
                <a:cs typeface=""/>
              </a:rPr>
              <a:t>τ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1182" y="5852798"/>
            <a:ext cx="1564655" cy="45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1513">
              <a:lnSpc>
                <a:spcPts val="3202"/>
              </a:lnSpc>
              <a:spcBef>
                <a:spcPts val="159"/>
              </a:spcBef>
            </a:pPr>
            <a:r>
              <a:rPr sz="3600" b="1" baseline="-2415" dirty="0">
                <a:latin typeface="Times New Roman"/>
                <a:cs typeface="Times New Roman"/>
              </a:rPr>
              <a:t>0.5</a:t>
            </a:r>
            <a:r>
              <a:rPr sz="3600" baseline="-1883" dirty="0">
                <a:latin typeface=""/>
                <a:cs typeface=""/>
              </a:rPr>
              <a:t>τ</a:t>
            </a:r>
            <a:endParaRPr sz="2400">
              <a:latin typeface="楷体"/>
              <a:cs typeface="楷体"/>
            </a:endParaRPr>
          </a:p>
        </p:txBody>
      </p:sp>
      <p:pic>
        <p:nvPicPr>
          <p:cNvPr id="3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直接连接符 34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46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3702" y="579266"/>
            <a:ext cx="3498037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（</a:t>
            </a:r>
            <a:r>
              <a:rPr sz="2800" b="1" spc="-4" dirty="0">
                <a:latin typeface="Times New Roman"/>
                <a:cs typeface="Times New Roman"/>
              </a:rPr>
              <a:t>3</a:t>
            </a:r>
            <a:r>
              <a:rPr sz="2800" spc="9" dirty="0">
                <a:latin typeface=""/>
                <a:cs typeface=""/>
              </a:rPr>
              <a:t>）归一参数整定法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12" y="1124744"/>
            <a:ext cx="8860980" cy="470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83" marR="68240" algn="just">
              <a:lnSpc>
                <a:spcPts val="2646"/>
              </a:lnSpc>
              <a:spcBef>
                <a:spcPts val="132"/>
              </a:spcBef>
            </a:pPr>
            <a:r>
              <a:rPr sz="2400" spc="9" dirty="0" err="1" smtClean="0">
                <a:latin typeface=""/>
                <a:cs typeface=""/>
              </a:rPr>
              <a:t>一种简化扩充临界比例度整定法</a:t>
            </a:r>
            <a:r>
              <a:rPr sz="2400" spc="9" dirty="0" err="1">
                <a:latin typeface=""/>
                <a:cs typeface=""/>
              </a:rPr>
              <a:t>。</a:t>
            </a:r>
            <a:r>
              <a:rPr sz="2400" spc="9" dirty="0" err="1" smtClean="0">
                <a:latin typeface=""/>
                <a:cs typeface=""/>
              </a:rPr>
              <a:t>由于该方法只需要整定一个参数即可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故称其为归一参数整定法</a:t>
            </a:r>
            <a:endParaRPr lang="en-US" sz="2400" spc="9" dirty="0" smtClean="0">
              <a:latin typeface=""/>
              <a:cs typeface=""/>
            </a:endParaRPr>
          </a:p>
          <a:p>
            <a:pPr marL="12883" marR="68240" algn="just">
              <a:lnSpc>
                <a:spcPts val="2646"/>
              </a:lnSpc>
              <a:spcBef>
                <a:spcPts val="132"/>
              </a:spcBef>
            </a:pPr>
            <a:endParaRPr lang="en-US" sz="2400" spc="9" dirty="0" smtClean="0">
              <a:latin typeface=""/>
              <a:cs typeface=""/>
            </a:endParaRPr>
          </a:p>
          <a:p>
            <a:pPr marL="12883" marR="68240" algn="just">
              <a:lnSpc>
                <a:spcPts val="2646"/>
              </a:lnSpc>
              <a:spcBef>
                <a:spcPts val="132"/>
              </a:spcBef>
            </a:pPr>
            <a:r>
              <a:rPr sz="2400" spc="9" dirty="0" smtClean="0">
                <a:latin typeface=""/>
                <a:cs typeface=""/>
              </a:rPr>
              <a:t> </a:t>
            </a:r>
            <a:r>
              <a:rPr sz="2400" spc="9" dirty="0" err="1" smtClean="0">
                <a:latin typeface=""/>
                <a:cs typeface=""/>
              </a:rPr>
              <a:t>已知增量</a:t>
            </a:r>
            <a:r>
              <a:rPr sz="2400" spc="4" dirty="0" err="1" smtClean="0">
                <a:latin typeface=""/>
                <a:cs typeface=""/>
              </a:rPr>
              <a:t>型</a:t>
            </a:r>
            <a:r>
              <a:rPr sz="2400" b="1" spc="4" dirty="0" err="1">
                <a:latin typeface="Times New Roman"/>
                <a:cs typeface="Times New Roman"/>
              </a:rPr>
              <a:t>PID</a:t>
            </a:r>
            <a:r>
              <a:rPr sz="2400" spc="9" dirty="0" err="1">
                <a:latin typeface=""/>
                <a:cs typeface=""/>
              </a:rPr>
              <a:t>控制的公式为</a:t>
            </a:r>
            <a:r>
              <a:rPr sz="2400" spc="9" dirty="0">
                <a:latin typeface=""/>
                <a:cs typeface=""/>
              </a:rPr>
              <a:t>：</a:t>
            </a:r>
            <a:endParaRPr sz="2400" dirty="0">
              <a:latin typeface="楷体"/>
              <a:cs typeface="楷体"/>
            </a:endParaRPr>
          </a:p>
          <a:p>
            <a:pPr marL="35794">
              <a:lnSpc>
                <a:spcPts val="4385"/>
              </a:lnSpc>
              <a:spcBef>
                <a:spcPts val="219"/>
              </a:spcBef>
            </a:pPr>
            <a:r>
              <a:rPr sz="3600" spc="-172" baseline="7877" dirty="0">
                <a:latin typeface="Meiryo"/>
                <a:cs typeface="Meiryo"/>
              </a:rPr>
              <a:t>Δ</a:t>
            </a:r>
            <a:r>
              <a:rPr sz="3600" i="1" spc="-111" baseline="13286" dirty="0">
                <a:latin typeface="Times New Roman"/>
                <a:cs typeface="Times New Roman"/>
              </a:rPr>
              <a:t>P</a:t>
            </a:r>
            <a:r>
              <a:rPr sz="3600" spc="-27" baseline="13286" dirty="0">
                <a:latin typeface="Times New Roman"/>
                <a:cs typeface="Times New Roman"/>
              </a:rPr>
              <a:t>(</a:t>
            </a:r>
            <a:r>
              <a:rPr sz="3600" i="1" spc="58" baseline="13286" dirty="0">
                <a:latin typeface="Times New Roman"/>
                <a:cs typeface="Times New Roman"/>
              </a:rPr>
              <a:t>k</a:t>
            </a:r>
            <a:r>
              <a:rPr sz="3600" spc="-31" baseline="13286" dirty="0">
                <a:latin typeface="Times New Roman"/>
                <a:cs typeface="Times New Roman"/>
              </a:rPr>
              <a:t>)</a:t>
            </a:r>
            <a:r>
              <a:rPr sz="3600" spc="-62" baseline="13286" dirty="0">
                <a:latin typeface="Times New Roman"/>
                <a:cs typeface="Times New Roman"/>
              </a:rPr>
              <a:t> </a:t>
            </a:r>
            <a:r>
              <a:rPr sz="3600" spc="-618" baseline="7877" dirty="0">
                <a:latin typeface="Meiryo"/>
                <a:cs typeface="Meiryo"/>
              </a:rPr>
              <a:t>=</a:t>
            </a:r>
            <a:r>
              <a:rPr sz="3600" spc="-255" baseline="7877" dirty="0">
                <a:latin typeface="Meiryo"/>
                <a:cs typeface="Meiryo"/>
              </a:rPr>
              <a:t> </a:t>
            </a:r>
            <a:r>
              <a:rPr sz="3600" i="1" baseline="13286" dirty="0">
                <a:latin typeface="Times New Roman"/>
                <a:cs typeface="Times New Roman"/>
              </a:rPr>
              <a:t>K</a:t>
            </a:r>
            <a:r>
              <a:rPr sz="3600" i="1" spc="-189" baseline="13286" dirty="0">
                <a:latin typeface="Times New Roman"/>
                <a:cs typeface="Times New Roman"/>
              </a:rPr>
              <a:t>p</a:t>
            </a:r>
            <a:r>
              <a:rPr sz="4900" spc="-740" baseline="5817" dirty="0">
                <a:latin typeface="Meiryo"/>
                <a:cs typeface="Meiryo"/>
              </a:rPr>
              <a:t>[</a:t>
            </a:r>
            <a:r>
              <a:rPr sz="3600" i="1" spc="25" baseline="13286" dirty="0">
                <a:latin typeface="Times New Roman"/>
                <a:cs typeface="Times New Roman"/>
              </a:rPr>
              <a:t>E</a:t>
            </a:r>
            <a:r>
              <a:rPr sz="3600" baseline="13286" dirty="0">
                <a:latin typeface="Times New Roman"/>
                <a:cs typeface="Times New Roman"/>
              </a:rPr>
              <a:t>(</a:t>
            </a:r>
            <a:r>
              <a:rPr sz="3600" i="1" spc="114" baseline="13286" dirty="0">
                <a:latin typeface="Times New Roman"/>
                <a:cs typeface="Times New Roman"/>
              </a:rPr>
              <a:t>k</a:t>
            </a:r>
            <a:r>
              <a:rPr sz="3600" baseline="13286" dirty="0">
                <a:latin typeface="Times New Roman"/>
                <a:cs typeface="Times New Roman"/>
              </a:rPr>
              <a:t>)</a:t>
            </a:r>
            <a:r>
              <a:rPr sz="3600" spc="-220" baseline="13286" dirty="0">
                <a:latin typeface="Times New Roman"/>
                <a:cs typeface="Times New Roman"/>
              </a:rPr>
              <a:t> </a:t>
            </a:r>
            <a:r>
              <a:rPr sz="3600" spc="-618" baseline="7877" dirty="0">
                <a:latin typeface="Meiryo"/>
                <a:cs typeface="Meiryo"/>
              </a:rPr>
              <a:t>−</a:t>
            </a:r>
            <a:r>
              <a:rPr sz="3600" spc="-401" baseline="7877" dirty="0">
                <a:latin typeface="Meiryo"/>
                <a:cs typeface="Meiryo"/>
              </a:rPr>
              <a:t> </a:t>
            </a:r>
            <a:r>
              <a:rPr sz="3600" i="1" spc="25" baseline="13286" dirty="0">
                <a:latin typeface="Times New Roman"/>
                <a:cs typeface="Times New Roman"/>
              </a:rPr>
              <a:t>E</a:t>
            </a:r>
            <a:r>
              <a:rPr sz="3600" baseline="13286" dirty="0">
                <a:latin typeface="Times New Roman"/>
                <a:cs typeface="Times New Roman"/>
              </a:rPr>
              <a:t>(</a:t>
            </a:r>
            <a:r>
              <a:rPr sz="3600" i="1" baseline="13286" dirty="0">
                <a:latin typeface="Times New Roman"/>
                <a:cs typeface="Times New Roman"/>
              </a:rPr>
              <a:t>k</a:t>
            </a:r>
            <a:r>
              <a:rPr sz="3600" i="1" spc="-64" baseline="13286" dirty="0">
                <a:latin typeface="Times New Roman"/>
                <a:cs typeface="Times New Roman"/>
              </a:rPr>
              <a:t> </a:t>
            </a:r>
            <a:r>
              <a:rPr sz="3600" spc="-513" baseline="7877" dirty="0">
                <a:latin typeface="Meiryo"/>
                <a:cs typeface="Meiryo"/>
              </a:rPr>
              <a:t>−</a:t>
            </a:r>
            <a:r>
              <a:rPr sz="3600" spc="-260" baseline="13286" dirty="0">
                <a:latin typeface="Times New Roman"/>
                <a:cs typeface="Times New Roman"/>
              </a:rPr>
              <a:t>1</a:t>
            </a:r>
            <a:r>
              <a:rPr sz="3600" spc="-9" baseline="13286" dirty="0">
                <a:latin typeface="Times New Roman"/>
                <a:cs typeface="Times New Roman"/>
              </a:rPr>
              <a:t>)</a:t>
            </a:r>
            <a:r>
              <a:rPr sz="4900" spc="-505" baseline="5817" dirty="0">
                <a:latin typeface="Meiryo"/>
                <a:cs typeface="Meiryo"/>
              </a:rPr>
              <a:t>]</a:t>
            </a:r>
            <a:r>
              <a:rPr sz="3600" spc="-618" baseline="7877" dirty="0">
                <a:latin typeface="Meiryo"/>
                <a:cs typeface="Meiryo"/>
              </a:rPr>
              <a:t>+</a:t>
            </a:r>
            <a:r>
              <a:rPr sz="3600" spc="-370" baseline="7877" dirty="0">
                <a:latin typeface="Meiryo"/>
                <a:cs typeface="Meiryo"/>
              </a:rPr>
              <a:t> </a:t>
            </a:r>
            <a:r>
              <a:rPr sz="3600" i="1" spc="134" baseline="13286" dirty="0">
                <a:latin typeface="Times New Roman"/>
                <a:cs typeface="Times New Roman"/>
              </a:rPr>
              <a:t>K</a:t>
            </a:r>
            <a:r>
              <a:rPr sz="2100" i="1" baseline="-2070" dirty="0">
                <a:latin typeface="Times New Roman"/>
                <a:cs typeface="Times New Roman"/>
              </a:rPr>
              <a:t>I</a:t>
            </a:r>
            <a:r>
              <a:rPr sz="2100" i="1" spc="19" baseline="-2070" dirty="0">
                <a:latin typeface="Times New Roman"/>
                <a:cs typeface="Times New Roman"/>
              </a:rPr>
              <a:t> </a:t>
            </a:r>
            <a:r>
              <a:rPr sz="3600" i="1" spc="25" baseline="13286" dirty="0">
                <a:latin typeface="Times New Roman"/>
                <a:cs typeface="Times New Roman"/>
              </a:rPr>
              <a:t>E</a:t>
            </a:r>
            <a:r>
              <a:rPr sz="3600" baseline="13286" dirty="0">
                <a:latin typeface="Times New Roman"/>
                <a:cs typeface="Times New Roman"/>
              </a:rPr>
              <a:t>(</a:t>
            </a:r>
            <a:r>
              <a:rPr sz="3600" i="1" spc="109" baseline="13286" dirty="0">
                <a:latin typeface="Times New Roman"/>
                <a:cs typeface="Times New Roman"/>
              </a:rPr>
              <a:t>k</a:t>
            </a:r>
            <a:r>
              <a:rPr sz="3600" baseline="13286" dirty="0">
                <a:latin typeface="Times New Roman"/>
                <a:cs typeface="Times New Roman"/>
              </a:rPr>
              <a:t>)</a:t>
            </a:r>
            <a:r>
              <a:rPr sz="3600" spc="-214" baseline="13286" dirty="0">
                <a:latin typeface="Times New Roman"/>
                <a:cs typeface="Times New Roman"/>
              </a:rPr>
              <a:t> </a:t>
            </a:r>
            <a:r>
              <a:rPr sz="3600" spc="-618" baseline="7877" dirty="0">
                <a:latin typeface="Meiryo"/>
                <a:cs typeface="Meiryo"/>
              </a:rPr>
              <a:t>+</a:t>
            </a:r>
            <a:r>
              <a:rPr sz="3600" spc="-370" baseline="7877" dirty="0">
                <a:latin typeface="Meiryo"/>
                <a:cs typeface="Meiryo"/>
              </a:rPr>
              <a:t> </a:t>
            </a:r>
            <a:r>
              <a:rPr sz="3600" i="1" spc="134" baseline="13286" dirty="0">
                <a:latin typeface="Times New Roman"/>
                <a:cs typeface="Times New Roman"/>
              </a:rPr>
              <a:t>K</a:t>
            </a:r>
            <a:r>
              <a:rPr sz="2100" i="1" baseline="-2070" dirty="0">
                <a:latin typeface="Times New Roman"/>
                <a:cs typeface="Times New Roman"/>
              </a:rPr>
              <a:t>D</a:t>
            </a:r>
            <a:r>
              <a:rPr sz="2100" i="1" spc="-125" baseline="-2070" dirty="0">
                <a:latin typeface="Times New Roman"/>
                <a:cs typeface="Times New Roman"/>
              </a:rPr>
              <a:t> </a:t>
            </a:r>
            <a:r>
              <a:rPr sz="4900" spc="-745" baseline="5817" dirty="0">
                <a:latin typeface="Meiryo"/>
                <a:cs typeface="Meiryo"/>
              </a:rPr>
              <a:t>[</a:t>
            </a:r>
            <a:r>
              <a:rPr sz="3600" i="1" spc="25" baseline="13286" dirty="0">
                <a:latin typeface="Times New Roman"/>
                <a:cs typeface="Times New Roman"/>
              </a:rPr>
              <a:t>E</a:t>
            </a:r>
            <a:r>
              <a:rPr sz="3600" baseline="13286" dirty="0">
                <a:latin typeface="Times New Roman"/>
                <a:cs typeface="Times New Roman"/>
              </a:rPr>
              <a:t>(</a:t>
            </a:r>
            <a:r>
              <a:rPr sz="3600" i="1" spc="114" baseline="13286" dirty="0">
                <a:latin typeface="Times New Roman"/>
                <a:cs typeface="Times New Roman"/>
              </a:rPr>
              <a:t>k</a:t>
            </a:r>
            <a:r>
              <a:rPr sz="3600" baseline="13286" dirty="0">
                <a:latin typeface="Times New Roman"/>
                <a:cs typeface="Times New Roman"/>
              </a:rPr>
              <a:t>)</a:t>
            </a:r>
            <a:r>
              <a:rPr sz="3600" spc="-214" baseline="13286" dirty="0">
                <a:latin typeface="Times New Roman"/>
                <a:cs typeface="Times New Roman"/>
              </a:rPr>
              <a:t> </a:t>
            </a:r>
            <a:r>
              <a:rPr sz="3600" spc="-618" baseline="7877" dirty="0">
                <a:latin typeface="Meiryo"/>
                <a:cs typeface="Meiryo"/>
              </a:rPr>
              <a:t>−</a:t>
            </a:r>
            <a:r>
              <a:rPr sz="3600" spc="-470" baseline="7877" dirty="0">
                <a:latin typeface="Meiryo"/>
                <a:cs typeface="Meiryo"/>
              </a:rPr>
              <a:t> </a:t>
            </a:r>
            <a:r>
              <a:rPr sz="3600" spc="19" baseline="13286" dirty="0">
                <a:latin typeface="Times New Roman"/>
                <a:cs typeface="Times New Roman"/>
              </a:rPr>
              <a:t>2</a:t>
            </a:r>
            <a:r>
              <a:rPr sz="3600" i="1" spc="19" baseline="13286" dirty="0">
                <a:latin typeface="Times New Roman"/>
                <a:cs typeface="Times New Roman"/>
              </a:rPr>
              <a:t>E</a:t>
            </a:r>
            <a:r>
              <a:rPr sz="3600" baseline="13286" dirty="0">
                <a:latin typeface="Times New Roman"/>
                <a:cs typeface="Times New Roman"/>
              </a:rPr>
              <a:t>(</a:t>
            </a:r>
            <a:r>
              <a:rPr sz="3600" i="1" baseline="13286" dirty="0">
                <a:latin typeface="Times New Roman"/>
                <a:cs typeface="Times New Roman"/>
              </a:rPr>
              <a:t>k</a:t>
            </a:r>
            <a:r>
              <a:rPr sz="3600" i="1" spc="-69" baseline="13286" dirty="0">
                <a:latin typeface="Times New Roman"/>
                <a:cs typeface="Times New Roman"/>
              </a:rPr>
              <a:t> </a:t>
            </a:r>
            <a:r>
              <a:rPr sz="3600" spc="-508" baseline="7877" dirty="0">
                <a:latin typeface="Meiryo"/>
                <a:cs typeface="Meiryo"/>
              </a:rPr>
              <a:t>−</a:t>
            </a:r>
            <a:r>
              <a:rPr sz="3600" spc="-265" baseline="13286" dirty="0">
                <a:latin typeface="Times New Roman"/>
                <a:cs typeface="Times New Roman"/>
              </a:rPr>
              <a:t>1</a:t>
            </a:r>
            <a:r>
              <a:rPr sz="3600" baseline="13286" dirty="0">
                <a:latin typeface="Times New Roman"/>
                <a:cs typeface="Times New Roman"/>
              </a:rPr>
              <a:t>)</a:t>
            </a:r>
            <a:r>
              <a:rPr sz="3600" spc="-226" baseline="13286" dirty="0">
                <a:latin typeface="Times New Roman"/>
                <a:cs typeface="Times New Roman"/>
              </a:rPr>
              <a:t> </a:t>
            </a:r>
            <a:r>
              <a:rPr sz="3600" spc="-618" baseline="7877" dirty="0">
                <a:latin typeface="Meiryo"/>
                <a:cs typeface="Meiryo"/>
              </a:rPr>
              <a:t>+</a:t>
            </a:r>
            <a:r>
              <a:rPr sz="3600" spc="-360" baseline="7877" dirty="0">
                <a:latin typeface="Meiryo"/>
                <a:cs typeface="Meiryo"/>
              </a:rPr>
              <a:t> </a:t>
            </a:r>
            <a:r>
              <a:rPr sz="3600" i="1" spc="19" baseline="13286" dirty="0">
                <a:latin typeface="Times New Roman"/>
                <a:cs typeface="Times New Roman"/>
              </a:rPr>
              <a:t>E</a:t>
            </a:r>
            <a:r>
              <a:rPr sz="3600" baseline="13286" dirty="0">
                <a:latin typeface="Times New Roman"/>
                <a:cs typeface="Times New Roman"/>
              </a:rPr>
              <a:t>(</a:t>
            </a:r>
            <a:r>
              <a:rPr sz="3600" i="1" baseline="13286" dirty="0">
                <a:latin typeface="Times New Roman"/>
                <a:cs typeface="Times New Roman"/>
              </a:rPr>
              <a:t>k</a:t>
            </a:r>
            <a:r>
              <a:rPr sz="3600" i="1" spc="-69" baseline="13286" dirty="0">
                <a:latin typeface="Times New Roman"/>
                <a:cs typeface="Times New Roman"/>
              </a:rPr>
              <a:t> </a:t>
            </a:r>
            <a:r>
              <a:rPr sz="3600" spc="-618" baseline="7877" dirty="0">
                <a:latin typeface="Meiryo"/>
                <a:cs typeface="Meiryo"/>
              </a:rPr>
              <a:t>−</a:t>
            </a:r>
            <a:r>
              <a:rPr sz="3600" spc="-465" baseline="7877" dirty="0">
                <a:latin typeface="Meiryo"/>
                <a:cs typeface="Meiryo"/>
              </a:rPr>
              <a:t> </a:t>
            </a:r>
            <a:r>
              <a:rPr sz="3600" spc="-89" baseline="13286" dirty="0">
                <a:latin typeface="Times New Roman"/>
                <a:cs typeface="Times New Roman"/>
              </a:rPr>
              <a:t>2</a:t>
            </a:r>
            <a:r>
              <a:rPr sz="3600" spc="-14" baseline="13286" dirty="0">
                <a:latin typeface="Times New Roman"/>
                <a:cs typeface="Times New Roman"/>
              </a:rPr>
              <a:t>)</a:t>
            </a:r>
            <a:r>
              <a:rPr sz="4900" spc="-701" baseline="5817" dirty="0">
                <a:latin typeface="Meiryo"/>
                <a:cs typeface="Meiryo"/>
              </a:rPr>
              <a:t>]</a:t>
            </a:r>
            <a:endParaRPr sz="3300" dirty="0">
              <a:latin typeface="Meiryo"/>
              <a:cs typeface="Meiryo"/>
            </a:endParaRPr>
          </a:p>
          <a:p>
            <a:pPr marL="12883" marR="68240">
              <a:lnSpc>
                <a:spcPts val="3467"/>
              </a:lnSpc>
              <a:spcBef>
                <a:spcPts val="1097"/>
              </a:spcBef>
            </a:pPr>
            <a:r>
              <a:rPr sz="2400" spc="9" dirty="0">
                <a:latin typeface=""/>
                <a:cs typeface=""/>
              </a:rPr>
              <a:t>根据</a:t>
            </a:r>
            <a:r>
              <a:rPr sz="2400" b="1" dirty="0">
                <a:latin typeface="Times New Roman"/>
                <a:cs typeface="Times New Roman"/>
              </a:rPr>
              <a:t>Ziegler-Nichl</a:t>
            </a:r>
            <a:r>
              <a:rPr sz="2400" b="1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"/>
                <a:cs typeface=""/>
              </a:rPr>
              <a:t>条</a:t>
            </a:r>
            <a:r>
              <a:rPr sz="2400" spc="4" dirty="0">
                <a:latin typeface=""/>
                <a:cs typeface=""/>
              </a:rPr>
              <a:t>件</a:t>
            </a:r>
            <a:r>
              <a:rPr sz="2400" b="1" spc="4" dirty="0">
                <a:latin typeface="Times New Roman"/>
                <a:cs typeface="Times New Roman"/>
              </a:rPr>
              <a:t>,</a:t>
            </a:r>
            <a:r>
              <a:rPr sz="2400" spc="9" dirty="0">
                <a:latin typeface=""/>
                <a:cs typeface=""/>
              </a:rPr>
              <a:t>如令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=0.</a:t>
            </a:r>
            <a:r>
              <a:rPr sz="2400" b="1" spc="-9" dirty="0">
                <a:latin typeface="Times New Roman"/>
                <a:cs typeface="Times New Roman"/>
              </a:rPr>
              <a:t>1</a:t>
            </a:r>
            <a:r>
              <a:rPr sz="2400" b="1" i="1" spc="-4" dirty="0">
                <a:latin typeface="Times New Roman"/>
                <a:cs typeface="Times New Roman"/>
              </a:rPr>
              <a:t>T</a:t>
            </a:r>
            <a:r>
              <a:rPr sz="2400" b="1" i="1" baseline="-21740" dirty="0">
                <a:latin typeface="Times New Roman"/>
                <a:cs typeface="Times New Roman"/>
              </a:rPr>
              <a:t>k</a:t>
            </a:r>
            <a:r>
              <a:rPr sz="2400" b="1" i="1" spc="4" baseline="-21740" dirty="0">
                <a:latin typeface="Times New Roman"/>
                <a:cs typeface="Times New Roman"/>
              </a:rPr>
              <a:t> </a:t>
            </a:r>
            <a:r>
              <a:rPr sz="2500" spc="4" dirty="0">
                <a:latin typeface=""/>
                <a:cs typeface=""/>
              </a:rPr>
              <a:t>、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baseline="-21740" dirty="0">
                <a:latin typeface="Times New Roman"/>
                <a:cs typeface="Times New Roman"/>
              </a:rPr>
              <a:t>I</a:t>
            </a:r>
            <a:r>
              <a:rPr sz="2400" b="1" spc="-4" dirty="0">
                <a:latin typeface="Times New Roman"/>
                <a:cs typeface="Times New Roman"/>
              </a:rPr>
              <a:t>=0.</a:t>
            </a:r>
            <a:r>
              <a:rPr sz="2400" b="1" dirty="0">
                <a:latin typeface="Times New Roman"/>
                <a:cs typeface="Times New Roman"/>
              </a:rPr>
              <a:t>5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baseline="-21740" dirty="0">
                <a:latin typeface="Times New Roman"/>
                <a:cs typeface="Times New Roman"/>
              </a:rPr>
              <a:t>k</a:t>
            </a:r>
            <a:r>
              <a:rPr sz="2400" b="1" i="1" spc="-95" baseline="-217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,</a:t>
            </a:r>
            <a:r>
              <a:rPr sz="2400" b="1" i="1" spc="-9" dirty="0">
                <a:latin typeface="Times New Roman"/>
                <a:cs typeface="Times New Roman"/>
              </a:rPr>
              <a:t>T</a:t>
            </a:r>
            <a:r>
              <a:rPr sz="2400" b="1" i="1" spc="-4" baseline="-2174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=0.125</a:t>
            </a:r>
            <a:r>
              <a:rPr sz="2400" b="1" i="1" spc="-4" dirty="0">
                <a:latin typeface="Times New Roman"/>
                <a:cs typeface="Times New Roman"/>
              </a:rPr>
              <a:t>T</a:t>
            </a:r>
            <a:r>
              <a:rPr sz="2400" b="1" i="1" spc="-4" baseline="-21740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"/>
                <a:cs typeface=""/>
              </a:rPr>
              <a:t>，</a:t>
            </a:r>
            <a:endParaRPr sz="2400" dirty="0">
              <a:latin typeface="楷体"/>
              <a:cs typeface="楷体"/>
            </a:endParaRPr>
          </a:p>
          <a:p>
            <a:pPr marL="12729" marR="68240">
              <a:lnSpc>
                <a:spcPts val="3749"/>
              </a:lnSpc>
              <a:spcBef>
                <a:spcPts val="789"/>
              </a:spcBef>
            </a:pPr>
            <a:r>
              <a:rPr sz="3600" b="1" i="1" baseline="4831" dirty="0">
                <a:latin typeface="Times New Roman"/>
                <a:cs typeface="Times New Roman"/>
              </a:rPr>
              <a:t>T</a:t>
            </a:r>
            <a:r>
              <a:rPr sz="2400" b="1" i="1" spc="4" baseline="-14493" dirty="0">
                <a:latin typeface="Times New Roman"/>
                <a:cs typeface="Times New Roman"/>
              </a:rPr>
              <a:t>k</a:t>
            </a:r>
            <a:r>
              <a:rPr sz="3600" spc="9" baseline="3767" dirty="0">
                <a:latin typeface=""/>
                <a:cs typeface=""/>
              </a:rPr>
              <a:t>为纯比例作用的临界振荡周期，则</a:t>
            </a:r>
            <a:endParaRPr sz="2400" dirty="0">
              <a:latin typeface="楷体"/>
              <a:cs typeface="楷体"/>
            </a:endParaRPr>
          </a:p>
          <a:p>
            <a:pPr marL="286849" marR="481153" algn="ctr">
              <a:lnSpc>
                <a:spcPts val="4901"/>
              </a:lnSpc>
              <a:spcBef>
                <a:spcPts val="57"/>
              </a:spcBef>
            </a:pPr>
            <a:r>
              <a:rPr sz="3800" spc="-91" baseline="7413" dirty="0">
                <a:latin typeface="Meiryo"/>
                <a:cs typeface="Meiryo"/>
              </a:rPr>
              <a:t>Δ</a:t>
            </a:r>
            <a:r>
              <a:rPr sz="3800" i="1" baseline="12504" dirty="0">
                <a:latin typeface="Times New Roman"/>
                <a:cs typeface="Times New Roman"/>
              </a:rPr>
              <a:t>P</a:t>
            </a:r>
            <a:r>
              <a:rPr sz="3800" i="1" spc="-410" baseline="12504" dirty="0">
                <a:latin typeface="Times New Roman"/>
                <a:cs typeface="Times New Roman"/>
              </a:rPr>
              <a:t> </a:t>
            </a:r>
            <a:r>
              <a:rPr sz="3800" spc="154" baseline="12504" dirty="0">
                <a:latin typeface="Times New Roman"/>
                <a:cs typeface="Times New Roman"/>
              </a:rPr>
              <a:t>(</a:t>
            </a:r>
            <a:r>
              <a:rPr sz="3800" i="1" baseline="12504" dirty="0">
                <a:latin typeface="Times New Roman"/>
                <a:cs typeface="Times New Roman"/>
              </a:rPr>
              <a:t>k</a:t>
            </a:r>
            <a:r>
              <a:rPr sz="3800" i="1" spc="-285" baseline="12504" dirty="0">
                <a:latin typeface="Times New Roman"/>
                <a:cs typeface="Times New Roman"/>
              </a:rPr>
              <a:t> </a:t>
            </a:r>
            <a:r>
              <a:rPr sz="3800" baseline="12504" dirty="0">
                <a:latin typeface="Times New Roman"/>
                <a:cs typeface="Times New Roman"/>
              </a:rPr>
              <a:t>)</a:t>
            </a:r>
            <a:r>
              <a:rPr sz="3800" spc="175" baseline="12504" dirty="0">
                <a:latin typeface="Times New Roman"/>
                <a:cs typeface="Times New Roman"/>
              </a:rPr>
              <a:t> </a:t>
            </a:r>
            <a:r>
              <a:rPr sz="3800" spc="-658" baseline="7413" dirty="0">
                <a:latin typeface="Meiryo"/>
                <a:cs typeface="Meiryo"/>
              </a:rPr>
              <a:t>=</a:t>
            </a:r>
            <a:r>
              <a:rPr sz="3800" spc="94" baseline="7413" dirty="0">
                <a:latin typeface="Meiryo"/>
                <a:cs typeface="Meiryo"/>
              </a:rPr>
              <a:t> </a:t>
            </a:r>
            <a:r>
              <a:rPr sz="3800" i="1" baseline="12504" dirty="0">
                <a:latin typeface="Times New Roman"/>
                <a:cs typeface="Times New Roman"/>
              </a:rPr>
              <a:t>K</a:t>
            </a:r>
            <a:r>
              <a:rPr sz="3800" i="1" spc="-154" baseline="12504" dirty="0">
                <a:latin typeface="Times New Roman"/>
                <a:cs typeface="Times New Roman"/>
              </a:rPr>
              <a:t> </a:t>
            </a:r>
            <a:r>
              <a:rPr sz="2300" i="1" baseline="-3865" dirty="0">
                <a:latin typeface="Times New Roman"/>
                <a:cs typeface="Times New Roman"/>
              </a:rPr>
              <a:t>P</a:t>
            </a:r>
            <a:r>
              <a:rPr sz="2300" i="1" spc="85" baseline="-3865" dirty="0">
                <a:latin typeface="Times New Roman"/>
                <a:cs typeface="Times New Roman"/>
              </a:rPr>
              <a:t> </a:t>
            </a:r>
            <a:r>
              <a:rPr sz="5300" spc="-771" baseline="5401" dirty="0">
                <a:latin typeface="Meiryo"/>
                <a:cs typeface="Meiryo"/>
              </a:rPr>
              <a:t>[</a:t>
            </a:r>
            <a:r>
              <a:rPr sz="3800" spc="125" baseline="12504" dirty="0">
                <a:latin typeface="Times New Roman"/>
                <a:cs typeface="Times New Roman"/>
              </a:rPr>
              <a:t>2</a:t>
            </a:r>
            <a:r>
              <a:rPr sz="3800" spc="54" baseline="12504" dirty="0">
                <a:latin typeface="Times New Roman"/>
                <a:cs typeface="Times New Roman"/>
              </a:rPr>
              <a:t>.</a:t>
            </a:r>
            <a:r>
              <a:rPr sz="3800" baseline="12504" dirty="0">
                <a:latin typeface="Times New Roman"/>
                <a:cs typeface="Times New Roman"/>
              </a:rPr>
              <a:t>45</a:t>
            </a:r>
            <a:r>
              <a:rPr sz="3800" spc="-301" baseline="12504" dirty="0">
                <a:latin typeface="Times New Roman"/>
                <a:cs typeface="Times New Roman"/>
              </a:rPr>
              <a:t> </a:t>
            </a:r>
            <a:r>
              <a:rPr sz="3800" i="1" baseline="12504" dirty="0">
                <a:latin typeface="Times New Roman"/>
                <a:cs typeface="Times New Roman"/>
              </a:rPr>
              <a:t>E</a:t>
            </a:r>
            <a:r>
              <a:rPr sz="3800" i="1" spc="-320" baseline="12504" dirty="0">
                <a:latin typeface="Times New Roman"/>
                <a:cs typeface="Times New Roman"/>
              </a:rPr>
              <a:t> </a:t>
            </a:r>
            <a:r>
              <a:rPr sz="3800" baseline="12504" dirty="0">
                <a:latin typeface="Times New Roman"/>
                <a:cs typeface="Times New Roman"/>
              </a:rPr>
              <a:t>(</a:t>
            </a:r>
            <a:r>
              <a:rPr sz="3800" spc="-480" baseline="12504" dirty="0">
                <a:latin typeface="Times New Roman"/>
                <a:cs typeface="Times New Roman"/>
              </a:rPr>
              <a:t> </a:t>
            </a:r>
            <a:r>
              <a:rPr sz="3800" i="1" baseline="12504" dirty="0">
                <a:latin typeface="Times New Roman"/>
                <a:cs typeface="Times New Roman"/>
              </a:rPr>
              <a:t>k</a:t>
            </a:r>
            <a:r>
              <a:rPr sz="3800" i="1" spc="-290" baseline="12504" dirty="0">
                <a:latin typeface="Times New Roman"/>
                <a:cs typeface="Times New Roman"/>
              </a:rPr>
              <a:t> </a:t>
            </a:r>
            <a:r>
              <a:rPr sz="3800" baseline="12504" dirty="0">
                <a:latin typeface="Times New Roman"/>
                <a:cs typeface="Times New Roman"/>
              </a:rPr>
              <a:t>) </a:t>
            </a:r>
            <a:r>
              <a:rPr sz="3800" spc="-658" baseline="7413" dirty="0">
                <a:latin typeface="Meiryo"/>
                <a:cs typeface="Meiryo"/>
              </a:rPr>
              <a:t>−</a:t>
            </a:r>
            <a:r>
              <a:rPr sz="3800" spc="-260" baseline="7413" dirty="0">
                <a:latin typeface="Meiryo"/>
                <a:cs typeface="Meiryo"/>
              </a:rPr>
              <a:t> </a:t>
            </a:r>
            <a:r>
              <a:rPr sz="3800" spc="125" baseline="12504" dirty="0">
                <a:latin typeface="Times New Roman"/>
                <a:cs typeface="Times New Roman"/>
              </a:rPr>
              <a:t>3</a:t>
            </a:r>
            <a:r>
              <a:rPr sz="3800" spc="59" baseline="12504" dirty="0">
                <a:latin typeface="Times New Roman"/>
                <a:cs typeface="Times New Roman"/>
              </a:rPr>
              <a:t>.</a:t>
            </a:r>
            <a:r>
              <a:rPr sz="3800" baseline="12504" dirty="0">
                <a:latin typeface="Times New Roman"/>
                <a:cs typeface="Times New Roman"/>
              </a:rPr>
              <a:t>5</a:t>
            </a:r>
            <a:r>
              <a:rPr sz="3800" spc="-426" baseline="12504" dirty="0">
                <a:latin typeface="Times New Roman"/>
                <a:cs typeface="Times New Roman"/>
              </a:rPr>
              <a:t> </a:t>
            </a:r>
            <a:r>
              <a:rPr sz="3800" i="1" baseline="12504" dirty="0">
                <a:latin typeface="Times New Roman"/>
                <a:cs typeface="Times New Roman"/>
              </a:rPr>
              <a:t>E</a:t>
            </a:r>
            <a:r>
              <a:rPr sz="3800" i="1" spc="-326" baseline="12504" dirty="0">
                <a:latin typeface="Times New Roman"/>
                <a:cs typeface="Times New Roman"/>
              </a:rPr>
              <a:t> </a:t>
            </a:r>
            <a:r>
              <a:rPr sz="3800" baseline="12504" dirty="0">
                <a:latin typeface="Times New Roman"/>
                <a:cs typeface="Times New Roman"/>
              </a:rPr>
              <a:t>(</a:t>
            </a:r>
            <a:r>
              <a:rPr sz="3800" spc="-480" baseline="12504" dirty="0">
                <a:latin typeface="Times New Roman"/>
                <a:cs typeface="Times New Roman"/>
              </a:rPr>
              <a:t> </a:t>
            </a:r>
            <a:r>
              <a:rPr sz="3800" i="1" baseline="12504" dirty="0">
                <a:latin typeface="Times New Roman"/>
                <a:cs typeface="Times New Roman"/>
              </a:rPr>
              <a:t>k</a:t>
            </a:r>
            <a:r>
              <a:rPr sz="3800" i="1" spc="240" baseline="12504" dirty="0">
                <a:latin typeface="Times New Roman"/>
                <a:cs typeface="Times New Roman"/>
              </a:rPr>
              <a:t> </a:t>
            </a:r>
            <a:r>
              <a:rPr sz="3800" spc="-658" baseline="7413" dirty="0">
                <a:latin typeface="Meiryo"/>
                <a:cs typeface="Meiryo"/>
              </a:rPr>
              <a:t>−</a:t>
            </a:r>
            <a:r>
              <a:rPr sz="3800" spc="-480" baseline="7413" dirty="0">
                <a:latin typeface="Meiryo"/>
                <a:cs typeface="Meiryo"/>
              </a:rPr>
              <a:t> </a:t>
            </a:r>
            <a:r>
              <a:rPr sz="3800" spc="-94" baseline="12504" dirty="0">
                <a:latin typeface="Times New Roman"/>
                <a:cs typeface="Times New Roman"/>
              </a:rPr>
              <a:t>1</a:t>
            </a:r>
            <a:r>
              <a:rPr sz="3800" baseline="12504" dirty="0">
                <a:latin typeface="Times New Roman"/>
                <a:cs typeface="Times New Roman"/>
              </a:rPr>
              <a:t>) </a:t>
            </a:r>
            <a:r>
              <a:rPr sz="3800" spc="-658" baseline="7413" dirty="0">
                <a:latin typeface="Meiryo"/>
                <a:cs typeface="Meiryo"/>
              </a:rPr>
              <a:t>+</a:t>
            </a:r>
            <a:r>
              <a:rPr sz="3800" spc="-169" baseline="7413" dirty="0">
                <a:latin typeface="Meiryo"/>
                <a:cs typeface="Meiryo"/>
              </a:rPr>
              <a:t> </a:t>
            </a:r>
            <a:r>
              <a:rPr sz="3800" spc="125" baseline="12504" dirty="0">
                <a:latin typeface="Times New Roman"/>
                <a:cs typeface="Times New Roman"/>
              </a:rPr>
              <a:t>0</a:t>
            </a:r>
            <a:r>
              <a:rPr sz="3800" spc="54" baseline="12504" dirty="0">
                <a:latin typeface="Times New Roman"/>
                <a:cs typeface="Times New Roman"/>
              </a:rPr>
              <a:t>.</a:t>
            </a:r>
            <a:r>
              <a:rPr sz="3800" baseline="12504" dirty="0">
                <a:latin typeface="Times New Roman"/>
                <a:cs typeface="Times New Roman"/>
              </a:rPr>
              <a:t>125</a:t>
            </a:r>
            <a:r>
              <a:rPr sz="3800" spc="-175" baseline="12504" dirty="0">
                <a:latin typeface="Times New Roman"/>
                <a:cs typeface="Times New Roman"/>
              </a:rPr>
              <a:t> </a:t>
            </a:r>
            <a:r>
              <a:rPr sz="3800" i="1" baseline="12504" dirty="0">
                <a:latin typeface="Times New Roman"/>
                <a:cs typeface="Times New Roman"/>
              </a:rPr>
              <a:t>E</a:t>
            </a:r>
            <a:r>
              <a:rPr sz="3800" i="1" spc="-326" baseline="12504" dirty="0">
                <a:latin typeface="Times New Roman"/>
                <a:cs typeface="Times New Roman"/>
              </a:rPr>
              <a:t> </a:t>
            </a:r>
            <a:r>
              <a:rPr sz="3800" spc="154" baseline="12504" dirty="0">
                <a:latin typeface="Times New Roman"/>
                <a:cs typeface="Times New Roman"/>
              </a:rPr>
              <a:t>(</a:t>
            </a:r>
            <a:r>
              <a:rPr sz="3800" i="1" baseline="12504" dirty="0">
                <a:latin typeface="Times New Roman"/>
                <a:cs typeface="Times New Roman"/>
              </a:rPr>
              <a:t>k</a:t>
            </a:r>
            <a:r>
              <a:rPr sz="3800" i="1" spc="245" baseline="12504" dirty="0">
                <a:latin typeface="Times New Roman"/>
                <a:cs typeface="Times New Roman"/>
              </a:rPr>
              <a:t> </a:t>
            </a:r>
            <a:r>
              <a:rPr sz="3800" spc="-658" baseline="7413" dirty="0">
                <a:latin typeface="Meiryo"/>
                <a:cs typeface="Meiryo"/>
              </a:rPr>
              <a:t>−</a:t>
            </a:r>
            <a:r>
              <a:rPr sz="3800" spc="-169" baseline="7413" dirty="0">
                <a:latin typeface="Meiryo"/>
                <a:cs typeface="Meiryo"/>
              </a:rPr>
              <a:t> </a:t>
            </a:r>
            <a:r>
              <a:rPr sz="3800" spc="119" baseline="12504" dirty="0">
                <a:latin typeface="Times New Roman"/>
                <a:cs typeface="Times New Roman"/>
              </a:rPr>
              <a:t>2</a:t>
            </a:r>
            <a:r>
              <a:rPr sz="3800" spc="144" baseline="12504" dirty="0">
                <a:latin typeface="Times New Roman"/>
                <a:cs typeface="Times New Roman"/>
              </a:rPr>
              <a:t>)</a:t>
            </a:r>
            <a:r>
              <a:rPr sz="5300" spc="-630" baseline="5401" dirty="0">
                <a:latin typeface="Meiryo"/>
                <a:cs typeface="Meiryo"/>
              </a:rPr>
              <a:t>]</a:t>
            </a:r>
            <a:endParaRPr sz="3500" dirty="0">
              <a:latin typeface="Meiryo"/>
              <a:cs typeface="Meiryo"/>
            </a:endParaRPr>
          </a:p>
          <a:p>
            <a:pPr marL="12882" marR="273396" indent="1">
              <a:lnSpc>
                <a:spcPts val="3949"/>
              </a:lnSpc>
              <a:spcBef>
                <a:spcPts val="842"/>
              </a:spcBef>
            </a:pPr>
            <a:r>
              <a:rPr sz="2400" spc="9" dirty="0" err="1">
                <a:latin typeface=""/>
                <a:cs typeface=""/>
              </a:rPr>
              <a:t>简化为只要整定一个参</a:t>
            </a:r>
            <a:r>
              <a:rPr sz="2400" spc="4" dirty="0" err="1">
                <a:latin typeface=""/>
                <a:cs typeface=""/>
              </a:rPr>
              <a:t>数</a:t>
            </a:r>
            <a:r>
              <a:rPr sz="2400" b="1" i="1" dirty="0" err="1">
                <a:latin typeface="Times New Roman"/>
                <a:cs typeface="Times New Roman"/>
              </a:rPr>
              <a:t>K</a:t>
            </a:r>
            <a:r>
              <a:rPr sz="2400" b="1" i="1" baseline="-21740" dirty="0" err="1">
                <a:latin typeface="Times New Roman"/>
                <a:cs typeface="Times New Roman"/>
              </a:rPr>
              <a:t>P</a:t>
            </a:r>
            <a:r>
              <a:rPr sz="2400" spc="9" dirty="0" err="1">
                <a:latin typeface=""/>
                <a:cs typeface=""/>
              </a:rPr>
              <a:t>。改</a:t>
            </a:r>
            <a:r>
              <a:rPr sz="2400" spc="4" dirty="0" err="1">
                <a:latin typeface=""/>
                <a:cs typeface=""/>
              </a:rPr>
              <a:t>变</a:t>
            </a:r>
            <a:r>
              <a:rPr sz="2400" b="1" i="1" dirty="0" err="1">
                <a:latin typeface="Times New Roman"/>
                <a:cs typeface="Times New Roman"/>
              </a:rPr>
              <a:t>K</a:t>
            </a:r>
            <a:r>
              <a:rPr sz="2400" b="1" i="1" baseline="-21740" dirty="0" err="1">
                <a:latin typeface="Times New Roman"/>
                <a:cs typeface="Times New Roman"/>
              </a:rPr>
              <a:t>P</a:t>
            </a:r>
            <a:r>
              <a:rPr sz="2400" spc="9" dirty="0" err="1">
                <a:latin typeface=""/>
                <a:cs typeface=""/>
              </a:rPr>
              <a:t>，观察控制效果，</a:t>
            </a:r>
            <a:r>
              <a:rPr sz="2400" spc="9" dirty="0" err="1" smtClean="0">
                <a:latin typeface=""/>
                <a:cs typeface=""/>
              </a:rPr>
              <a:t>直到满意为止</a:t>
            </a:r>
            <a:r>
              <a:rPr sz="2400" spc="9" dirty="0">
                <a:latin typeface=""/>
                <a:cs typeface=""/>
              </a:rPr>
              <a:t>。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49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8409" y="579266"/>
            <a:ext cx="3139656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（</a:t>
            </a:r>
            <a:r>
              <a:rPr sz="2800" b="1" spc="-4" dirty="0">
                <a:latin typeface="Times New Roman"/>
                <a:cs typeface="Times New Roman"/>
              </a:rPr>
              <a:t>4</a:t>
            </a:r>
            <a:r>
              <a:rPr sz="2800" spc="9" dirty="0">
                <a:latin typeface=""/>
                <a:cs typeface=""/>
              </a:rPr>
              <a:t>）变参数寻优法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045" y="2348880"/>
            <a:ext cx="4750668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目前常用的参数调整方法有：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04" y="2924944"/>
            <a:ext cx="9144000" cy="3528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29" marR="341543" indent="-457200">
              <a:lnSpc>
                <a:spcPts val="3988"/>
              </a:lnSpc>
              <a:spcBef>
                <a:spcPts val="1301"/>
              </a:spcBef>
              <a:buFont typeface="Wingdings" pitchFamily="2" charset="2"/>
              <a:buChar char="ü"/>
            </a:pPr>
            <a:r>
              <a:rPr sz="2800" spc="9" dirty="0" err="1" smtClean="0">
                <a:latin typeface=""/>
                <a:cs typeface=""/>
              </a:rPr>
              <a:t>时序控制</a:t>
            </a:r>
            <a:r>
              <a:rPr sz="2800" spc="9" dirty="0" err="1">
                <a:latin typeface=""/>
                <a:cs typeface=""/>
              </a:rPr>
              <a:t>：按照一定的时间顺序采用不同的给定值</a:t>
            </a:r>
            <a:r>
              <a:rPr sz="2800" spc="9" dirty="0">
                <a:latin typeface=""/>
                <a:cs typeface=""/>
              </a:rPr>
              <a:t> 和</a:t>
            </a:r>
            <a:r>
              <a:rPr sz="2800" b="1" spc="-4" dirty="0">
                <a:latin typeface="Times New Roman"/>
                <a:cs typeface="Times New Roman"/>
              </a:rPr>
              <a:t>PI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"/>
                <a:cs typeface=""/>
              </a:rPr>
              <a:t>参数。</a:t>
            </a:r>
            <a:endParaRPr sz="2800" dirty="0">
              <a:latin typeface="楷体"/>
              <a:cs typeface="楷体"/>
            </a:endParaRPr>
          </a:p>
          <a:p>
            <a:pPr marL="469929" marR="345589" indent="-457200">
              <a:lnSpc>
                <a:spcPts val="4138"/>
              </a:lnSpc>
              <a:spcBef>
                <a:spcPts val="363"/>
              </a:spcBef>
              <a:buFont typeface="Wingdings" pitchFamily="2" charset="2"/>
              <a:buChar char="ü"/>
            </a:pPr>
            <a:r>
              <a:rPr sz="2800" spc="9" dirty="0" err="1">
                <a:latin typeface=""/>
                <a:cs typeface=""/>
              </a:rPr>
              <a:t>人工模型：把现场操作人员的操作方法及操作经验</a:t>
            </a:r>
            <a:r>
              <a:rPr sz="2800" spc="9" dirty="0">
                <a:latin typeface=""/>
                <a:cs typeface=""/>
              </a:rPr>
              <a:t> </a:t>
            </a:r>
            <a:r>
              <a:rPr sz="2800" spc="9" dirty="0" err="1" smtClean="0">
                <a:latin typeface=""/>
                <a:cs typeface=""/>
              </a:rPr>
              <a:t>编制成程序</a:t>
            </a:r>
            <a:r>
              <a:rPr sz="2800" spc="9" dirty="0" err="1">
                <a:latin typeface=""/>
                <a:cs typeface=""/>
              </a:rPr>
              <a:t>，由计算机自动改变参数</a:t>
            </a:r>
            <a:r>
              <a:rPr sz="2800" spc="9" dirty="0">
                <a:latin typeface=""/>
                <a:cs typeface=""/>
              </a:rPr>
              <a:t>。 </a:t>
            </a:r>
            <a:endParaRPr sz="2800" dirty="0">
              <a:latin typeface="楷体"/>
              <a:cs typeface="楷体"/>
            </a:endParaRPr>
          </a:p>
          <a:p>
            <a:pPr marL="469929" marR="345589" indent="-457200">
              <a:lnSpc>
                <a:spcPts val="4138"/>
              </a:lnSpc>
              <a:spcBef>
                <a:spcPts val="409"/>
              </a:spcBef>
              <a:buFont typeface="Wingdings" pitchFamily="2" charset="2"/>
              <a:buChar char="ü"/>
            </a:pPr>
            <a:r>
              <a:rPr sz="2800" spc="9" dirty="0" err="1">
                <a:latin typeface=""/>
                <a:cs typeface=""/>
              </a:rPr>
              <a:t>自寻最优：编制自动寻优程序，当工况变化时</a:t>
            </a:r>
            <a:r>
              <a:rPr sz="2800" spc="9" dirty="0" smtClean="0">
                <a:latin typeface=""/>
                <a:cs typeface=""/>
              </a:rPr>
              <a:t>，</a:t>
            </a:r>
            <a:r>
              <a:rPr lang="zh-CN" altLang="en-US" sz="2800" spc="9" dirty="0" smtClean="0">
                <a:latin typeface=""/>
                <a:cs typeface=""/>
              </a:rPr>
              <a:t>程序</a:t>
            </a:r>
            <a:r>
              <a:rPr sz="4200" spc="9" baseline="-6457" dirty="0" err="1" smtClean="0">
                <a:latin typeface=""/>
                <a:cs typeface=""/>
              </a:rPr>
              <a:t>自动寻找合适的参数</a:t>
            </a:r>
            <a:r>
              <a:rPr sz="4200" spc="9" baseline="-6457" dirty="0" err="1">
                <a:latin typeface=""/>
                <a:cs typeface=""/>
              </a:rPr>
              <a:t>，使系统保持最佳的状态</a:t>
            </a:r>
            <a:r>
              <a:rPr sz="4200" spc="9" baseline="-6457" dirty="0">
                <a:latin typeface=""/>
                <a:cs typeface=""/>
              </a:rPr>
              <a:t>。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052736"/>
            <a:ext cx="6984776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29" marR="53501">
              <a:lnSpc>
                <a:spcPts val="2907"/>
              </a:lnSpc>
              <a:spcBef>
                <a:spcPts val="145"/>
              </a:spcBef>
            </a:pPr>
            <a:r>
              <a:rPr lang="zh-CN" altLang="en-US" sz="2800" spc="9" dirty="0">
                <a:latin typeface=""/>
                <a:cs typeface=""/>
              </a:rPr>
              <a:t>对某些控制回路根据负荷不同，采用几组不同</a:t>
            </a:r>
            <a:r>
              <a:rPr lang="zh-CN" altLang="en-US" sz="2800" spc="9" dirty="0" smtClean="0">
                <a:latin typeface=""/>
                <a:cs typeface=""/>
              </a:rPr>
              <a:t>的</a:t>
            </a:r>
            <a:r>
              <a:rPr lang="en-US" altLang="zh-CN" sz="2800" spc="9" dirty="0" smtClean="0">
                <a:latin typeface=""/>
                <a:cs typeface=""/>
              </a:rPr>
              <a:t>PID</a:t>
            </a:r>
            <a:r>
              <a:rPr lang="zh-CN" altLang="en-US" sz="2800" spc="9" dirty="0">
                <a:latin typeface=""/>
                <a:cs typeface=""/>
              </a:rPr>
              <a:t>参数，以提高控制质量。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09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3395" y="606970"/>
            <a:ext cx="4564360" cy="51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63"/>
              </a:lnSpc>
              <a:spcBef>
                <a:spcPts val="202"/>
              </a:spcBef>
            </a:pPr>
            <a:r>
              <a:rPr sz="5400" spc="1754" baseline="2985" dirty="0">
                <a:latin typeface="PMingLiU"/>
                <a:cs typeface="PMingLiU"/>
              </a:rPr>
              <a:t></a:t>
            </a:r>
            <a:r>
              <a:rPr sz="5400" baseline="3281" dirty="0">
                <a:latin typeface=""/>
                <a:cs typeface=""/>
              </a:rPr>
              <a:t>凑试法确</a:t>
            </a:r>
            <a:r>
              <a:rPr sz="5400" spc="4" baseline="3281" dirty="0">
                <a:latin typeface=""/>
                <a:cs typeface=""/>
              </a:rPr>
              <a:t>定</a:t>
            </a:r>
            <a:r>
              <a:rPr sz="5400" b="1" spc="-4" baseline="4026" dirty="0">
                <a:latin typeface="Times New Roman"/>
                <a:cs typeface="Times New Roman"/>
              </a:rPr>
              <a:t>PI</a:t>
            </a:r>
            <a:r>
              <a:rPr sz="5400" b="1" spc="4" baseline="4026" dirty="0">
                <a:latin typeface="Times New Roman"/>
                <a:cs typeface="Times New Roman"/>
              </a:rPr>
              <a:t>D</a:t>
            </a:r>
            <a:r>
              <a:rPr sz="5400" baseline="3281" dirty="0">
                <a:latin typeface=""/>
                <a:cs typeface=""/>
              </a:rPr>
              <a:t>参数</a:t>
            </a:r>
            <a:endParaRPr sz="3600" dirty="0">
              <a:latin typeface="华文行楷"/>
              <a:cs typeface="华文行楷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7706" y="700008"/>
            <a:ext cx="1619940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整定步骤：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395" y="1124744"/>
            <a:ext cx="8372064" cy="5111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36" marR="5097762" algn="just">
              <a:lnSpc>
                <a:spcPts val="2686"/>
              </a:lnSpc>
              <a:spcBef>
                <a:spcPts val="134"/>
              </a:spcBef>
            </a:pPr>
            <a:r>
              <a:rPr sz="2400" b="1" dirty="0">
                <a:latin typeface="Times New Roman"/>
                <a:cs typeface="Times New Roman"/>
              </a:rPr>
              <a:t>(1) </a:t>
            </a:r>
            <a:r>
              <a:rPr sz="2400" spc="9" dirty="0">
                <a:latin typeface=""/>
                <a:cs typeface=""/>
              </a:rPr>
              <a:t>首先只整定比例部分</a:t>
            </a:r>
            <a:endParaRPr sz="2400" dirty="0">
              <a:latin typeface="楷体"/>
              <a:cs typeface="楷体"/>
            </a:endParaRPr>
          </a:p>
          <a:p>
            <a:pPr marL="13036" marR="4597" algn="just">
              <a:lnSpc>
                <a:spcPts val="3658"/>
              </a:lnSpc>
              <a:spcBef>
                <a:spcPts val="636"/>
              </a:spcBef>
            </a:pPr>
            <a:r>
              <a:rPr sz="240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100" dirty="0">
                <a:latin typeface=""/>
                <a:cs typeface=""/>
              </a:rPr>
              <a:t>比例系数由小变大，观察相应的系统响应，直到得到反应 </a:t>
            </a:r>
            <a:r>
              <a:rPr sz="2400" spc="9" dirty="0">
                <a:latin typeface=""/>
                <a:cs typeface=""/>
              </a:rPr>
              <a:t>快，超调小的响应曲线。</a:t>
            </a:r>
            <a:endParaRPr sz="2400" dirty="0">
              <a:latin typeface="楷体"/>
              <a:cs typeface="楷体"/>
            </a:endParaRPr>
          </a:p>
          <a:p>
            <a:pPr marL="13036" marR="4597" algn="just">
              <a:lnSpc>
                <a:spcPts val="3658"/>
              </a:lnSpc>
              <a:spcBef>
                <a:spcPts val="170"/>
              </a:spcBef>
            </a:pPr>
            <a:r>
              <a:rPr sz="240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100" dirty="0">
                <a:latin typeface=""/>
                <a:cs typeface=""/>
              </a:rPr>
              <a:t>若系统无静差或静差已小到允许范围内，并且响应效果良 </a:t>
            </a:r>
            <a:r>
              <a:rPr sz="2400" spc="9" dirty="0" err="1">
                <a:latin typeface=""/>
                <a:cs typeface=""/>
              </a:rPr>
              <a:t>好，那么只须用比例调节器即可，</a:t>
            </a:r>
            <a:r>
              <a:rPr sz="2400" spc="9" dirty="0" err="1" smtClean="0">
                <a:latin typeface=""/>
                <a:cs typeface=""/>
              </a:rPr>
              <a:t>最优比例系数可由此确定</a:t>
            </a:r>
            <a:endParaRPr lang="en-US" sz="2400" spc="9" dirty="0" smtClean="0">
              <a:latin typeface=""/>
              <a:cs typeface=""/>
            </a:endParaRPr>
          </a:p>
          <a:p>
            <a:pPr marL="13036" marR="4597" algn="just">
              <a:lnSpc>
                <a:spcPts val="3658"/>
              </a:lnSpc>
              <a:spcBef>
                <a:spcPts val="170"/>
              </a:spcBef>
            </a:pPr>
            <a:endParaRPr sz="2400" dirty="0">
              <a:latin typeface="楷体"/>
              <a:cs typeface="楷体"/>
            </a:endParaRPr>
          </a:p>
          <a:p>
            <a:pPr marL="13036" marR="1720448" algn="just">
              <a:lnSpc>
                <a:spcPts val="3618"/>
              </a:lnSpc>
            </a:pPr>
            <a:r>
              <a:rPr sz="3600" b="1" baseline="-4831" dirty="0">
                <a:latin typeface="Times New Roman"/>
                <a:cs typeface="Times New Roman"/>
              </a:rPr>
              <a:t>(2) </a:t>
            </a:r>
            <a:r>
              <a:rPr sz="3600" spc="9" baseline="-3767" dirty="0">
                <a:latin typeface=""/>
                <a:cs typeface=""/>
              </a:rPr>
              <a:t>若</a:t>
            </a:r>
            <a:r>
              <a:rPr sz="3600" spc="9" baseline="-3767" dirty="0">
                <a:solidFill>
                  <a:srgbClr val="0000CC"/>
                </a:solidFill>
                <a:latin typeface=""/>
                <a:cs typeface=""/>
              </a:rPr>
              <a:t>静差不能满足设计要求</a:t>
            </a:r>
            <a:r>
              <a:rPr sz="3600" spc="9" baseline="-3767" dirty="0">
                <a:latin typeface=""/>
                <a:cs typeface=""/>
              </a:rPr>
              <a:t>，则须加入积分环节</a:t>
            </a:r>
            <a:endParaRPr sz="2400" dirty="0">
              <a:latin typeface="楷体"/>
              <a:cs typeface="楷体"/>
            </a:endParaRPr>
          </a:p>
          <a:p>
            <a:pPr marL="12729" indent="307" algn="just">
              <a:lnSpc>
                <a:spcPts val="3730"/>
              </a:lnSpc>
              <a:spcBef>
                <a:spcPts val="408"/>
              </a:spcBef>
            </a:pPr>
            <a:r>
              <a:rPr sz="2400" spc="25" dirty="0" err="1" smtClean="0">
                <a:latin typeface=""/>
                <a:cs typeface=""/>
              </a:rPr>
              <a:t>首先</a:t>
            </a:r>
            <a:r>
              <a:rPr sz="2400" spc="19" dirty="0" err="1" smtClean="0">
                <a:latin typeface=""/>
                <a:cs typeface=""/>
              </a:rPr>
              <a:t>置</a:t>
            </a:r>
            <a:r>
              <a:rPr sz="2400" b="1" i="1" dirty="0" err="1">
                <a:latin typeface="Times New Roman"/>
                <a:cs typeface="Times New Roman"/>
              </a:rPr>
              <a:t>T</a:t>
            </a:r>
            <a:r>
              <a:rPr sz="2400" b="1" i="1" spc="14" baseline="-25364" dirty="0" err="1">
                <a:latin typeface="Times New Roman"/>
                <a:cs typeface="Times New Roman"/>
              </a:rPr>
              <a:t>i</a:t>
            </a:r>
            <a:r>
              <a:rPr sz="2400" spc="25" dirty="0" err="1">
                <a:latin typeface=""/>
                <a:cs typeface=""/>
              </a:rPr>
              <a:t>为一较大值，并将</a:t>
            </a:r>
            <a:r>
              <a:rPr sz="2400" spc="14" dirty="0" err="1">
                <a:latin typeface=""/>
                <a:cs typeface=""/>
              </a:rPr>
              <a:t>第一步得到的比例系数略为缩小</a:t>
            </a:r>
            <a:r>
              <a:rPr sz="2400" spc="14" dirty="0">
                <a:latin typeface=""/>
                <a:cs typeface="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12729" algn="just">
              <a:lnSpc>
                <a:spcPts val="2385"/>
              </a:lnSpc>
            </a:pPr>
            <a:r>
              <a:rPr sz="2400" b="1" spc="100" dirty="0">
                <a:latin typeface="Times New Roman"/>
                <a:cs typeface="Times New Roman"/>
              </a:rPr>
              <a:t>(</a:t>
            </a:r>
            <a:r>
              <a:rPr sz="2400" spc="114" dirty="0">
                <a:latin typeface=""/>
                <a:cs typeface=""/>
              </a:rPr>
              <a:t>如缩小为原值</a:t>
            </a:r>
            <a:r>
              <a:rPr sz="2400" spc="109" dirty="0">
                <a:latin typeface=""/>
                <a:cs typeface=""/>
              </a:rPr>
              <a:t>的</a:t>
            </a:r>
            <a:r>
              <a:rPr sz="2400" b="1" dirty="0">
                <a:latin typeface="Times New Roman"/>
                <a:cs typeface="Times New Roman"/>
              </a:rPr>
              <a:t>0.</a:t>
            </a:r>
            <a:r>
              <a:rPr sz="2400" b="1" spc="100" dirty="0">
                <a:latin typeface="Times New Roman"/>
                <a:cs typeface="Times New Roman"/>
              </a:rPr>
              <a:t>8</a:t>
            </a:r>
            <a:r>
              <a:rPr sz="2400" spc="94" dirty="0">
                <a:latin typeface=""/>
                <a:cs typeface=""/>
              </a:rPr>
              <a:t>倍</a:t>
            </a:r>
            <a:r>
              <a:rPr sz="2400" b="1" spc="89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"/>
                <a:cs typeface=""/>
              </a:rPr>
              <a:t>，然后减小积分时间，使得在保持系 </a:t>
            </a:r>
            <a:endParaRPr sz="2400" dirty="0">
              <a:latin typeface="楷体"/>
              <a:cs typeface="楷体"/>
            </a:endParaRPr>
          </a:p>
          <a:p>
            <a:pPr marL="12729" algn="just">
              <a:lnSpc>
                <a:spcPts val="3265"/>
              </a:lnSpc>
            </a:pPr>
            <a:r>
              <a:rPr sz="2400" spc="9" dirty="0">
                <a:latin typeface=""/>
                <a:cs typeface=""/>
              </a:rPr>
              <a:t>统良好动态性能的情况下，静差得到消除</a:t>
            </a:r>
            <a:endParaRPr sz="2400" dirty="0">
              <a:latin typeface="楷体"/>
              <a:cs typeface="楷体"/>
            </a:endParaRPr>
          </a:p>
          <a:p>
            <a:pPr marL="13034" marR="4598" algn="just">
              <a:lnSpc>
                <a:spcPts val="3658"/>
              </a:lnSpc>
              <a:spcBef>
                <a:spcPts val="423"/>
              </a:spcBef>
            </a:pPr>
            <a:r>
              <a:rPr sz="240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100" dirty="0">
                <a:latin typeface=""/>
                <a:cs typeface=""/>
              </a:rPr>
              <a:t>在此过程中，可根据响应曲线的好坏反复改变比例系数与 </a:t>
            </a:r>
            <a:r>
              <a:rPr sz="2400" spc="9" dirty="0">
                <a:latin typeface=""/>
                <a:cs typeface=""/>
              </a:rPr>
              <a:t>积分时间，以期得到满意的控制过程与整定参数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9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3703" y="749400"/>
            <a:ext cx="4678978" cy="51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63"/>
              </a:lnSpc>
              <a:spcBef>
                <a:spcPts val="202"/>
              </a:spcBef>
            </a:pPr>
            <a:r>
              <a:rPr sz="5400" spc="1749" baseline="2985" dirty="0">
                <a:latin typeface="PMingLiU"/>
                <a:cs typeface="PMingLiU"/>
              </a:rPr>
              <a:t></a:t>
            </a:r>
            <a:r>
              <a:rPr sz="5400" spc="-29" baseline="2985" dirty="0">
                <a:latin typeface="PMingLiU"/>
                <a:cs typeface="PMingLiU"/>
              </a:rPr>
              <a:t> </a:t>
            </a:r>
            <a:r>
              <a:rPr sz="5400" baseline="3281" dirty="0">
                <a:latin typeface=""/>
                <a:cs typeface=""/>
              </a:rPr>
              <a:t>凑试法确</a:t>
            </a:r>
            <a:r>
              <a:rPr sz="5400" spc="4" baseline="3281" dirty="0">
                <a:latin typeface=""/>
                <a:cs typeface=""/>
              </a:rPr>
              <a:t>定</a:t>
            </a:r>
            <a:r>
              <a:rPr sz="5400" b="1" spc="-4" baseline="4026" dirty="0">
                <a:latin typeface="Times New Roman"/>
                <a:cs typeface="Times New Roman"/>
              </a:rPr>
              <a:t>PI</a:t>
            </a:r>
            <a:r>
              <a:rPr sz="5400" b="1" spc="4" baseline="4026" dirty="0">
                <a:latin typeface="Times New Roman"/>
                <a:cs typeface="Times New Roman"/>
              </a:rPr>
              <a:t>D</a:t>
            </a:r>
            <a:r>
              <a:rPr sz="5400" baseline="3281" dirty="0">
                <a:latin typeface=""/>
                <a:cs typeface=""/>
              </a:rPr>
              <a:t>参数</a:t>
            </a:r>
            <a:endParaRPr sz="3600">
              <a:latin typeface="华文行楷"/>
              <a:cs typeface="华文行楷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7706" y="844991"/>
            <a:ext cx="1619940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整定步骤：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276" y="1893158"/>
            <a:ext cx="7836903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34" dirty="0">
                <a:latin typeface=""/>
                <a:cs typeface=""/>
              </a:rPr>
              <a:t>若</a:t>
            </a:r>
            <a:r>
              <a:rPr sz="2400" spc="44" dirty="0">
                <a:latin typeface=""/>
                <a:cs typeface=""/>
              </a:rPr>
              <a:t>用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25" dirty="0">
                <a:latin typeface="Times New Roman"/>
                <a:cs typeface="Times New Roman"/>
              </a:rPr>
              <a:t>I</a:t>
            </a:r>
            <a:r>
              <a:rPr sz="2400" spc="39" dirty="0">
                <a:latin typeface=""/>
                <a:cs typeface=""/>
              </a:rPr>
              <a:t>消除了静差，</a:t>
            </a:r>
            <a:r>
              <a:rPr sz="2400" spc="44" dirty="0">
                <a:latin typeface=""/>
                <a:cs typeface=""/>
              </a:rPr>
              <a:t>但</a:t>
            </a:r>
            <a:r>
              <a:rPr sz="2400" spc="39" dirty="0">
                <a:solidFill>
                  <a:srgbClr val="0000CC"/>
                </a:solidFill>
                <a:latin typeface=""/>
                <a:cs typeface=""/>
              </a:rPr>
              <a:t>动态过</a:t>
            </a:r>
            <a:r>
              <a:rPr sz="2400" spc="44" dirty="0">
                <a:solidFill>
                  <a:srgbClr val="0000CC"/>
                </a:solidFill>
                <a:latin typeface=""/>
                <a:cs typeface=""/>
              </a:rPr>
              <a:t>程</a:t>
            </a:r>
            <a:r>
              <a:rPr sz="2400" spc="34" dirty="0">
                <a:latin typeface=""/>
                <a:cs typeface=""/>
              </a:rPr>
              <a:t>仍不满意，则可加</a:t>
            </a:r>
            <a:r>
              <a:rPr sz="2400" spc="19" dirty="0">
                <a:latin typeface=""/>
                <a:cs typeface=""/>
              </a:rPr>
              <a:t>入微</a:t>
            </a:r>
            <a:r>
              <a:rPr sz="2400" dirty="0">
                <a:latin typeface=""/>
                <a:cs typeface=""/>
              </a:rPr>
              <a:t>分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703" y="1909862"/>
            <a:ext cx="440073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56"/>
              </a:lnSpc>
              <a:spcBef>
                <a:spcPts val="127"/>
              </a:spcBef>
            </a:pPr>
            <a:r>
              <a:rPr sz="2400" b="1" dirty="0">
                <a:latin typeface="Times New Roman"/>
                <a:cs typeface="Times New Roman"/>
              </a:rPr>
              <a:t>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397" y="2331968"/>
            <a:ext cx="8395456" cy="29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334689" algn="just">
              <a:lnSpc>
                <a:spcPts val="2686"/>
              </a:lnSpc>
              <a:spcBef>
                <a:spcPts val="134"/>
              </a:spcBef>
            </a:pPr>
            <a:r>
              <a:rPr sz="2400" spc="9" dirty="0" err="1">
                <a:latin typeface=""/>
                <a:cs typeface=""/>
              </a:rPr>
              <a:t>环节，构</a:t>
            </a:r>
            <a:r>
              <a:rPr sz="2400" spc="4" dirty="0" err="1">
                <a:latin typeface=""/>
                <a:cs typeface=""/>
              </a:rPr>
              <a:t>成</a:t>
            </a:r>
            <a:r>
              <a:rPr sz="2400" b="1" spc="4" dirty="0" err="1">
                <a:latin typeface="Times New Roman"/>
                <a:cs typeface="Times New Roman"/>
              </a:rPr>
              <a:t>PID</a:t>
            </a:r>
            <a:r>
              <a:rPr sz="2400" spc="9" dirty="0" err="1" smtClean="0">
                <a:latin typeface=""/>
                <a:cs typeface=""/>
              </a:rPr>
              <a:t>调节器</a:t>
            </a:r>
            <a:endParaRPr lang="en-US" sz="2400" spc="9" dirty="0" smtClean="0">
              <a:latin typeface=""/>
              <a:cs typeface=""/>
            </a:endParaRPr>
          </a:p>
          <a:p>
            <a:pPr marL="12729" marR="5334689" algn="just">
              <a:lnSpc>
                <a:spcPts val="2686"/>
              </a:lnSpc>
              <a:spcBef>
                <a:spcPts val="134"/>
              </a:spcBef>
            </a:pPr>
            <a:endParaRPr sz="2400" dirty="0">
              <a:latin typeface="楷体"/>
              <a:cs typeface="楷体"/>
            </a:endParaRPr>
          </a:p>
          <a:p>
            <a:pPr marL="13033" indent="1" algn="just">
              <a:lnSpc>
                <a:spcPts val="3547"/>
              </a:lnSpc>
              <a:spcBef>
                <a:spcPts val="661"/>
              </a:spcBef>
            </a:pPr>
            <a:r>
              <a:rPr sz="2400" spc="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214" dirty="0">
                <a:latin typeface=""/>
                <a:cs typeface=""/>
              </a:rPr>
              <a:t>可先置微分时</a:t>
            </a:r>
            <a:r>
              <a:rPr sz="2400" spc="204" dirty="0">
                <a:latin typeface=""/>
                <a:cs typeface=""/>
              </a:rPr>
              <a:t>间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baseline="-25364" dirty="0">
                <a:latin typeface="Times New Roman"/>
                <a:cs typeface="Times New Roman"/>
              </a:rPr>
              <a:t>d</a:t>
            </a:r>
            <a:r>
              <a:rPr sz="2400" b="1" i="1" spc="-194" baseline="-25364" dirty="0">
                <a:latin typeface="Times New Roman"/>
                <a:cs typeface="Times New Roman"/>
              </a:rPr>
              <a:t> </a:t>
            </a:r>
            <a:r>
              <a:rPr sz="2400" spc="209" dirty="0">
                <a:latin typeface=""/>
                <a:cs typeface=""/>
              </a:rPr>
              <a:t>为零。在第二步整定的基础上，增大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baseline="-25364" dirty="0">
                <a:latin typeface="Times New Roman"/>
                <a:cs typeface="Times New Roman"/>
              </a:rPr>
              <a:t>d </a:t>
            </a:r>
            <a:r>
              <a:rPr sz="2400" spc="75" dirty="0">
                <a:latin typeface=""/>
                <a:cs typeface=""/>
              </a:rPr>
              <a:t>，同时相应地改变比例系数和积分时间，逐</a:t>
            </a:r>
            <a:r>
              <a:rPr sz="2400" spc="69" dirty="0">
                <a:latin typeface=""/>
                <a:cs typeface=""/>
              </a:rPr>
              <a:t>步</a:t>
            </a:r>
            <a:r>
              <a:rPr sz="2400" spc="64" dirty="0">
                <a:solidFill>
                  <a:srgbClr val="0000CC"/>
                </a:solidFill>
                <a:latin typeface=""/>
                <a:cs typeface=""/>
              </a:rPr>
              <a:t>凑</a:t>
            </a:r>
            <a:r>
              <a:rPr sz="2400" spc="59" dirty="0">
                <a:solidFill>
                  <a:srgbClr val="0000CC"/>
                </a:solidFill>
                <a:latin typeface=""/>
                <a:cs typeface=""/>
              </a:rPr>
              <a:t>试</a:t>
            </a:r>
            <a:r>
              <a:rPr sz="2400" spc="64" dirty="0">
                <a:latin typeface=""/>
                <a:cs typeface=""/>
              </a:rPr>
              <a:t>，以获 </a:t>
            </a:r>
            <a:r>
              <a:rPr sz="2400" spc="9" dirty="0">
                <a:latin typeface=""/>
                <a:cs typeface=""/>
              </a:rPr>
              <a:t>得满意的调节效果和控制参数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50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71594" y="1336992"/>
            <a:ext cx="3012935" cy="2571941"/>
          </a:xfrm>
          <a:custGeom>
            <a:avLst/>
            <a:gdLst/>
            <a:ahLst/>
            <a:cxnLst/>
            <a:rect l="l" t="t" r="r" b="b"/>
            <a:pathLst>
              <a:path w="3004566" h="2567178">
                <a:moveTo>
                  <a:pt x="0" y="0"/>
                </a:moveTo>
                <a:lnTo>
                  <a:pt x="0" y="2567178"/>
                </a:lnTo>
                <a:lnTo>
                  <a:pt x="3004566" y="2567178"/>
                </a:lnTo>
                <a:lnTo>
                  <a:pt x="30045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2825" y="1527845"/>
            <a:ext cx="2314526" cy="2077249"/>
          </a:xfrm>
          <a:custGeom>
            <a:avLst/>
            <a:gdLst/>
            <a:ahLst/>
            <a:cxnLst/>
            <a:rect l="l" t="t" r="r" b="b"/>
            <a:pathLst>
              <a:path w="2308098" h="2073402">
                <a:moveTo>
                  <a:pt x="0" y="0"/>
                </a:moveTo>
                <a:lnTo>
                  <a:pt x="0" y="2073402"/>
                </a:lnTo>
                <a:lnTo>
                  <a:pt x="2308097" y="2073402"/>
                </a:lnTo>
                <a:lnTo>
                  <a:pt x="23080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2825" y="1528608"/>
            <a:ext cx="2314526" cy="0"/>
          </a:xfrm>
          <a:custGeom>
            <a:avLst/>
            <a:gdLst/>
            <a:ahLst/>
            <a:cxnLst/>
            <a:rect l="l" t="t" r="r" b="b"/>
            <a:pathLst>
              <a:path w="2308097">
                <a:moveTo>
                  <a:pt x="2308097" y="0"/>
                </a:moveTo>
                <a:lnTo>
                  <a:pt x="0" y="0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2825" y="1527845"/>
            <a:ext cx="2314526" cy="2077249"/>
          </a:xfrm>
          <a:custGeom>
            <a:avLst/>
            <a:gdLst/>
            <a:ahLst/>
            <a:cxnLst/>
            <a:rect l="l" t="t" r="r" b="b"/>
            <a:pathLst>
              <a:path w="2308097" h="2073402">
                <a:moveTo>
                  <a:pt x="0" y="2073402"/>
                </a:moveTo>
                <a:lnTo>
                  <a:pt x="2308097" y="2073402"/>
                </a:lnTo>
                <a:lnTo>
                  <a:pt x="230809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2825" y="1527846"/>
            <a:ext cx="0" cy="2077248"/>
          </a:xfrm>
          <a:custGeom>
            <a:avLst/>
            <a:gdLst/>
            <a:ahLst/>
            <a:cxnLst/>
            <a:rect l="l" t="t" r="r" b="b"/>
            <a:pathLst>
              <a:path h="2073401">
                <a:moveTo>
                  <a:pt x="0" y="0"/>
                </a:moveTo>
                <a:lnTo>
                  <a:pt x="0" y="207340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825" y="3605093"/>
            <a:ext cx="2314526" cy="1527"/>
          </a:xfrm>
          <a:custGeom>
            <a:avLst/>
            <a:gdLst/>
            <a:ahLst/>
            <a:cxnLst/>
            <a:rect l="l" t="t" r="r" b="b"/>
            <a:pathLst>
              <a:path w="2308097" h="1524">
                <a:moveTo>
                  <a:pt x="0" y="0"/>
                </a:moveTo>
                <a:lnTo>
                  <a:pt x="2308097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939" y="3584483"/>
            <a:ext cx="0" cy="20611"/>
          </a:xfrm>
          <a:custGeom>
            <a:avLst/>
            <a:gdLst/>
            <a:ahLst/>
            <a:cxnLst/>
            <a:rect l="l" t="t" r="r" b="b"/>
            <a:pathLst>
              <a:path h="20573">
                <a:moveTo>
                  <a:pt x="0" y="2057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939" y="1527846"/>
            <a:ext cx="0" cy="23665"/>
          </a:xfrm>
          <a:custGeom>
            <a:avLst/>
            <a:gdLst/>
            <a:ahLst/>
            <a:cxnLst/>
            <a:rect l="l" t="t" r="r" b="b"/>
            <a:pathLst>
              <a:path h="23621">
                <a:moveTo>
                  <a:pt x="0" y="0"/>
                </a:moveTo>
                <a:lnTo>
                  <a:pt x="0" y="2362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5885" y="3584483"/>
            <a:ext cx="1527" cy="20611"/>
          </a:xfrm>
          <a:custGeom>
            <a:avLst/>
            <a:gdLst/>
            <a:ahLst/>
            <a:cxnLst/>
            <a:rect l="l" t="t" r="r" b="b"/>
            <a:pathLst>
              <a:path w="1523" h="20573">
                <a:moveTo>
                  <a:pt x="0" y="20573"/>
                </a:moveTo>
                <a:lnTo>
                  <a:pt x="1523" y="0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885" y="1527845"/>
            <a:ext cx="1527" cy="24429"/>
          </a:xfrm>
          <a:custGeom>
            <a:avLst/>
            <a:gdLst/>
            <a:ahLst/>
            <a:cxnLst/>
            <a:rect l="l" t="t" r="r" b="b"/>
            <a:pathLst>
              <a:path w="1523" h="24384">
                <a:moveTo>
                  <a:pt x="0" y="0"/>
                </a:moveTo>
                <a:lnTo>
                  <a:pt x="1523" y="2438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2764" y="3584483"/>
            <a:ext cx="1528" cy="20611"/>
          </a:xfrm>
          <a:custGeom>
            <a:avLst/>
            <a:gdLst/>
            <a:ahLst/>
            <a:cxnLst/>
            <a:rect l="l" t="t" r="r" b="b"/>
            <a:pathLst>
              <a:path w="1524" h="20573">
                <a:moveTo>
                  <a:pt x="0" y="20573"/>
                </a:moveTo>
                <a:lnTo>
                  <a:pt x="152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2764" y="1527845"/>
            <a:ext cx="1528" cy="24429"/>
          </a:xfrm>
          <a:custGeom>
            <a:avLst/>
            <a:gdLst/>
            <a:ahLst/>
            <a:cxnLst/>
            <a:rect l="l" t="t" r="r" b="b"/>
            <a:pathLst>
              <a:path w="1524" h="2438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1237" y="3584483"/>
            <a:ext cx="1528" cy="20611"/>
          </a:xfrm>
          <a:custGeom>
            <a:avLst/>
            <a:gdLst/>
            <a:ahLst/>
            <a:cxnLst/>
            <a:rect l="l" t="t" r="r" b="b"/>
            <a:pathLst>
              <a:path w="1524" h="20573">
                <a:moveTo>
                  <a:pt x="0" y="20573"/>
                </a:moveTo>
                <a:lnTo>
                  <a:pt x="152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1237" y="1527845"/>
            <a:ext cx="1528" cy="24429"/>
          </a:xfrm>
          <a:custGeom>
            <a:avLst/>
            <a:gdLst/>
            <a:ahLst/>
            <a:cxnLst/>
            <a:rect l="l" t="t" r="r" b="b"/>
            <a:pathLst>
              <a:path w="1524" h="2438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7352" y="3584483"/>
            <a:ext cx="0" cy="20611"/>
          </a:xfrm>
          <a:custGeom>
            <a:avLst/>
            <a:gdLst/>
            <a:ahLst/>
            <a:cxnLst/>
            <a:rect l="l" t="t" r="r" b="b"/>
            <a:pathLst>
              <a:path h="20573">
                <a:moveTo>
                  <a:pt x="0" y="2057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7352" y="1527846"/>
            <a:ext cx="0" cy="23665"/>
          </a:xfrm>
          <a:custGeom>
            <a:avLst/>
            <a:gdLst/>
            <a:ahLst/>
            <a:cxnLst/>
            <a:rect l="l" t="t" r="r" b="b"/>
            <a:pathLst>
              <a:path h="23621">
                <a:moveTo>
                  <a:pt x="0" y="0"/>
                </a:moveTo>
                <a:lnTo>
                  <a:pt x="0" y="2362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824" y="3605093"/>
            <a:ext cx="22160" cy="1527"/>
          </a:xfrm>
          <a:custGeom>
            <a:avLst/>
            <a:gdLst/>
            <a:ahLst/>
            <a:cxnLst/>
            <a:rect l="l" t="t" r="r" b="b"/>
            <a:pathLst>
              <a:path w="22098" h="1524">
                <a:moveTo>
                  <a:pt x="0" y="0"/>
                </a:moveTo>
                <a:lnTo>
                  <a:pt x="2209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5193" y="3605093"/>
            <a:ext cx="22159" cy="1527"/>
          </a:xfrm>
          <a:custGeom>
            <a:avLst/>
            <a:gdLst/>
            <a:ahLst/>
            <a:cxnLst/>
            <a:rect l="l" t="t" r="r" b="b"/>
            <a:pathLst>
              <a:path w="22097" h="1524">
                <a:moveTo>
                  <a:pt x="22097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824" y="3311179"/>
            <a:ext cx="22160" cy="1527"/>
          </a:xfrm>
          <a:custGeom>
            <a:avLst/>
            <a:gdLst/>
            <a:ahLst/>
            <a:cxnLst/>
            <a:rect l="l" t="t" r="r" b="b"/>
            <a:pathLst>
              <a:path w="22098" h="1524">
                <a:moveTo>
                  <a:pt x="0" y="0"/>
                </a:moveTo>
                <a:lnTo>
                  <a:pt x="2209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5193" y="3311179"/>
            <a:ext cx="22159" cy="1527"/>
          </a:xfrm>
          <a:custGeom>
            <a:avLst/>
            <a:gdLst/>
            <a:ahLst/>
            <a:cxnLst/>
            <a:rect l="l" t="t" r="r" b="b"/>
            <a:pathLst>
              <a:path w="22097" h="1524">
                <a:moveTo>
                  <a:pt x="22097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2824" y="3014975"/>
            <a:ext cx="22160" cy="1527"/>
          </a:xfrm>
          <a:custGeom>
            <a:avLst/>
            <a:gdLst/>
            <a:ahLst/>
            <a:cxnLst/>
            <a:rect l="l" t="t" r="r" b="b"/>
            <a:pathLst>
              <a:path w="22098" h="1524">
                <a:moveTo>
                  <a:pt x="0" y="0"/>
                </a:moveTo>
                <a:lnTo>
                  <a:pt x="2209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5193" y="3014975"/>
            <a:ext cx="22159" cy="1527"/>
          </a:xfrm>
          <a:custGeom>
            <a:avLst/>
            <a:gdLst/>
            <a:ahLst/>
            <a:cxnLst/>
            <a:rect l="l" t="t" r="r" b="b"/>
            <a:pathLst>
              <a:path w="22097" h="1524">
                <a:moveTo>
                  <a:pt x="22097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2824" y="2719534"/>
            <a:ext cx="22160" cy="1527"/>
          </a:xfrm>
          <a:custGeom>
            <a:avLst/>
            <a:gdLst/>
            <a:ahLst/>
            <a:cxnLst/>
            <a:rect l="l" t="t" r="r" b="b"/>
            <a:pathLst>
              <a:path w="22098" h="1524">
                <a:moveTo>
                  <a:pt x="0" y="0"/>
                </a:moveTo>
                <a:lnTo>
                  <a:pt x="2209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5193" y="2719534"/>
            <a:ext cx="22159" cy="1527"/>
          </a:xfrm>
          <a:custGeom>
            <a:avLst/>
            <a:gdLst/>
            <a:ahLst/>
            <a:cxnLst/>
            <a:rect l="l" t="t" r="r" b="b"/>
            <a:pathLst>
              <a:path w="22097" h="1524">
                <a:moveTo>
                  <a:pt x="22097" y="0"/>
                </a:moveTo>
                <a:lnTo>
                  <a:pt x="0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2824" y="2417221"/>
            <a:ext cx="22160" cy="1527"/>
          </a:xfrm>
          <a:custGeom>
            <a:avLst/>
            <a:gdLst/>
            <a:ahLst/>
            <a:cxnLst/>
            <a:rect l="l" t="t" r="r" b="b"/>
            <a:pathLst>
              <a:path w="22098" h="1524">
                <a:moveTo>
                  <a:pt x="0" y="0"/>
                </a:moveTo>
                <a:lnTo>
                  <a:pt x="22098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5193" y="2417221"/>
            <a:ext cx="22159" cy="1527"/>
          </a:xfrm>
          <a:custGeom>
            <a:avLst/>
            <a:gdLst/>
            <a:ahLst/>
            <a:cxnLst/>
            <a:rect l="l" t="t" r="r" b="b"/>
            <a:pathLst>
              <a:path w="22097" h="1524">
                <a:moveTo>
                  <a:pt x="22097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62824" y="2121017"/>
            <a:ext cx="22160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0" y="0"/>
                </a:moveTo>
                <a:lnTo>
                  <a:pt x="22098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5193" y="2121017"/>
            <a:ext cx="22159" cy="0"/>
          </a:xfrm>
          <a:custGeom>
            <a:avLst/>
            <a:gdLst/>
            <a:ahLst/>
            <a:cxnLst/>
            <a:rect l="l" t="t" r="r" b="b"/>
            <a:pathLst>
              <a:path w="22097">
                <a:moveTo>
                  <a:pt x="22097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2824" y="1825576"/>
            <a:ext cx="22160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0" y="0"/>
                </a:moveTo>
                <a:lnTo>
                  <a:pt x="22098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5193" y="1825576"/>
            <a:ext cx="22159" cy="0"/>
          </a:xfrm>
          <a:custGeom>
            <a:avLst/>
            <a:gdLst/>
            <a:ahLst/>
            <a:cxnLst/>
            <a:rect l="l" t="t" r="r" b="b"/>
            <a:pathLst>
              <a:path w="22097">
                <a:moveTo>
                  <a:pt x="22097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2824" y="1527846"/>
            <a:ext cx="22160" cy="1526"/>
          </a:xfrm>
          <a:custGeom>
            <a:avLst/>
            <a:gdLst/>
            <a:ahLst/>
            <a:cxnLst/>
            <a:rect l="l" t="t" r="r" b="b"/>
            <a:pathLst>
              <a:path w="22098" h="1523">
                <a:moveTo>
                  <a:pt x="0" y="0"/>
                </a:moveTo>
                <a:lnTo>
                  <a:pt x="22098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5193" y="1527846"/>
            <a:ext cx="22159" cy="1526"/>
          </a:xfrm>
          <a:custGeom>
            <a:avLst/>
            <a:gdLst/>
            <a:ahLst/>
            <a:cxnLst/>
            <a:rect l="l" t="t" r="r" b="b"/>
            <a:pathLst>
              <a:path w="22097" h="1523">
                <a:moveTo>
                  <a:pt x="22097" y="0"/>
                </a:moveTo>
                <a:lnTo>
                  <a:pt x="0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2825" y="1527845"/>
            <a:ext cx="2314526" cy="2077249"/>
          </a:xfrm>
          <a:custGeom>
            <a:avLst/>
            <a:gdLst/>
            <a:ahLst/>
            <a:cxnLst/>
            <a:rect l="l" t="t" r="r" b="b"/>
            <a:pathLst>
              <a:path w="2308097" h="2073402">
                <a:moveTo>
                  <a:pt x="0" y="2073402"/>
                </a:moveTo>
                <a:lnTo>
                  <a:pt x="2308097" y="2073402"/>
                </a:lnTo>
                <a:lnTo>
                  <a:pt x="230809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8938" y="1891993"/>
            <a:ext cx="1858345" cy="1713099"/>
          </a:xfrm>
          <a:custGeom>
            <a:avLst/>
            <a:gdLst/>
            <a:ahLst/>
            <a:cxnLst/>
            <a:rect l="l" t="t" r="r" b="b"/>
            <a:pathLst>
              <a:path w="1853183" h="1709927">
                <a:moveTo>
                  <a:pt x="0" y="1709927"/>
                </a:moveTo>
                <a:lnTo>
                  <a:pt x="44957" y="1709927"/>
                </a:lnTo>
                <a:lnTo>
                  <a:pt x="60959" y="1696212"/>
                </a:lnTo>
                <a:lnTo>
                  <a:pt x="68579" y="1658874"/>
                </a:lnTo>
                <a:lnTo>
                  <a:pt x="75437" y="1600200"/>
                </a:lnTo>
                <a:lnTo>
                  <a:pt x="83057" y="1526286"/>
                </a:lnTo>
                <a:lnTo>
                  <a:pt x="97535" y="1444752"/>
                </a:lnTo>
                <a:lnTo>
                  <a:pt x="105917" y="1349502"/>
                </a:lnTo>
                <a:lnTo>
                  <a:pt x="113537" y="1246632"/>
                </a:lnTo>
                <a:lnTo>
                  <a:pt x="120395" y="1142238"/>
                </a:lnTo>
                <a:lnTo>
                  <a:pt x="128015" y="1040130"/>
                </a:lnTo>
                <a:lnTo>
                  <a:pt x="142494" y="935736"/>
                </a:lnTo>
                <a:lnTo>
                  <a:pt x="150875" y="832866"/>
                </a:lnTo>
                <a:lnTo>
                  <a:pt x="158495" y="730758"/>
                </a:lnTo>
                <a:lnTo>
                  <a:pt x="165353" y="633222"/>
                </a:lnTo>
                <a:lnTo>
                  <a:pt x="179831" y="544830"/>
                </a:lnTo>
                <a:lnTo>
                  <a:pt x="187451" y="456438"/>
                </a:lnTo>
                <a:lnTo>
                  <a:pt x="195833" y="384048"/>
                </a:lnTo>
                <a:lnTo>
                  <a:pt x="203453" y="310134"/>
                </a:lnTo>
                <a:lnTo>
                  <a:pt x="217931" y="251460"/>
                </a:lnTo>
                <a:lnTo>
                  <a:pt x="224789" y="191262"/>
                </a:lnTo>
                <a:lnTo>
                  <a:pt x="233933" y="147066"/>
                </a:lnTo>
                <a:lnTo>
                  <a:pt x="240791" y="102870"/>
                </a:lnTo>
                <a:lnTo>
                  <a:pt x="248411" y="73152"/>
                </a:lnTo>
                <a:lnTo>
                  <a:pt x="262889" y="44196"/>
                </a:lnTo>
                <a:lnTo>
                  <a:pt x="269747" y="22098"/>
                </a:lnTo>
                <a:lnTo>
                  <a:pt x="278891" y="7620"/>
                </a:lnTo>
                <a:lnTo>
                  <a:pt x="285749" y="0"/>
                </a:lnTo>
                <a:lnTo>
                  <a:pt x="314705" y="0"/>
                </a:lnTo>
                <a:lnTo>
                  <a:pt x="323849" y="7620"/>
                </a:lnTo>
                <a:lnTo>
                  <a:pt x="345185" y="28956"/>
                </a:lnTo>
                <a:lnTo>
                  <a:pt x="352805" y="44196"/>
                </a:lnTo>
                <a:lnTo>
                  <a:pt x="359663" y="58674"/>
                </a:lnTo>
                <a:lnTo>
                  <a:pt x="375665" y="73152"/>
                </a:lnTo>
                <a:lnTo>
                  <a:pt x="383285" y="88392"/>
                </a:lnTo>
                <a:lnTo>
                  <a:pt x="390143" y="110490"/>
                </a:lnTo>
                <a:lnTo>
                  <a:pt x="397763" y="125730"/>
                </a:lnTo>
                <a:lnTo>
                  <a:pt x="406145" y="140208"/>
                </a:lnTo>
                <a:lnTo>
                  <a:pt x="420623" y="154686"/>
                </a:lnTo>
                <a:lnTo>
                  <a:pt x="428243" y="169926"/>
                </a:lnTo>
                <a:lnTo>
                  <a:pt x="472439" y="228600"/>
                </a:lnTo>
                <a:lnTo>
                  <a:pt x="496061" y="243078"/>
                </a:lnTo>
                <a:lnTo>
                  <a:pt x="502919" y="251460"/>
                </a:lnTo>
                <a:lnTo>
                  <a:pt x="510539" y="258318"/>
                </a:lnTo>
                <a:lnTo>
                  <a:pt x="517397" y="258318"/>
                </a:lnTo>
                <a:lnTo>
                  <a:pt x="525017" y="265938"/>
                </a:lnTo>
                <a:lnTo>
                  <a:pt x="592835" y="265938"/>
                </a:lnTo>
                <a:lnTo>
                  <a:pt x="600455" y="258318"/>
                </a:lnTo>
                <a:lnTo>
                  <a:pt x="623315" y="258318"/>
                </a:lnTo>
                <a:lnTo>
                  <a:pt x="630935" y="251460"/>
                </a:lnTo>
                <a:lnTo>
                  <a:pt x="645413" y="251460"/>
                </a:lnTo>
                <a:lnTo>
                  <a:pt x="659891" y="243078"/>
                </a:lnTo>
                <a:lnTo>
                  <a:pt x="675893" y="243078"/>
                </a:lnTo>
                <a:lnTo>
                  <a:pt x="682751" y="235458"/>
                </a:lnTo>
                <a:lnTo>
                  <a:pt x="713231" y="235458"/>
                </a:lnTo>
                <a:lnTo>
                  <a:pt x="720851" y="228600"/>
                </a:lnTo>
                <a:lnTo>
                  <a:pt x="733551" y="228599"/>
                </a:lnTo>
                <a:lnTo>
                  <a:pt x="746251" y="228600"/>
                </a:lnTo>
                <a:lnTo>
                  <a:pt x="758951" y="228599"/>
                </a:lnTo>
                <a:lnTo>
                  <a:pt x="771651" y="228599"/>
                </a:lnTo>
                <a:lnTo>
                  <a:pt x="784351" y="228600"/>
                </a:lnTo>
                <a:lnTo>
                  <a:pt x="797051" y="228599"/>
                </a:lnTo>
                <a:lnTo>
                  <a:pt x="809751" y="228599"/>
                </a:lnTo>
                <a:lnTo>
                  <a:pt x="822451" y="228599"/>
                </a:lnTo>
                <a:lnTo>
                  <a:pt x="835151" y="228599"/>
                </a:lnTo>
                <a:lnTo>
                  <a:pt x="847851" y="228599"/>
                </a:lnTo>
                <a:lnTo>
                  <a:pt x="860551" y="228599"/>
                </a:lnTo>
                <a:lnTo>
                  <a:pt x="873251" y="228599"/>
                </a:lnTo>
                <a:lnTo>
                  <a:pt x="885951" y="228600"/>
                </a:lnTo>
                <a:lnTo>
                  <a:pt x="898651" y="228599"/>
                </a:lnTo>
                <a:lnTo>
                  <a:pt x="911351" y="228599"/>
                </a:lnTo>
                <a:lnTo>
                  <a:pt x="924051" y="228599"/>
                </a:lnTo>
                <a:lnTo>
                  <a:pt x="936751" y="228599"/>
                </a:lnTo>
                <a:lnTo>
                  <a:pt x="949451" y="228600"/>
                </a:lnTo>
                <a:lnTo>
                  <a:pt x="994920" y="228600"/>
                </a:lnTo>
                <a:lnTo>
                  <a:pt x="1040346" y="228600"/>
                </a:lnTo>
                <a:lnTo>
                  <a:pt x="1085730" y="228600"/>
                </a:lnTo>
                <a:lnTo>
                  <a:pt x="1131076" y="228600"/>
                </a:lnTo>
                <a:lnTo>
                  <a:pt x="1176385" y="228599"/>
                </a:lnTo>
                <a:lnTo>
                  <a:pt x="1221659" y="228599"/>
                </a:lnTo>
                <a:lnTo>
                  <a:pt x="1266902" y="228599"/>
                </a:lnTo>
                <a:lnTo>
                  <a:pt x="1312115" y="228600"/>
                </a:lnTo>
                <a:lnTo>
                  <a:pt x="1357300" y="228600"/>
                </a:lnTo>
                <a:lnTo>
                  <a:pt x="1402460" y="228599"/>
                </a:lnTo>
                <a:lnTo>
                  <a:pt x="1447598" y="228599"/>
                </a:lnTo>
                <a:lnTo>
                  <a:pt x="1718071" y="228599"/>
                </a:lnTo>
                <a:lnTo>
                  <a:pt x="1763112" y="228600"/>
                </a:lnTo>
                <a:lnTo>
                  <a:pt x="1808149" y="228599"/>
                </a:lnTo>
                <a:lnTo>
                  <a:pt x="1853183" y="228599"/>
                </a:lnTo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27429" y="2503106"/>
            <a:ext cx="346148" cy="296967"/>
          </a:xfrm>
          <a:custGeom>
            <a:avLst/>
            <a:gdLst/>
            <a:ahLst/>
            <a:cxnLst/>
            <a:rect l="l" t="t" r="r" b="b"/>
            <a:pathLst>
              <a:path w="345186" h="296417">
                <a:moveTo>
                  <a:pt x="0" y="0"/>
                </a:moveTo>
                <a:lnTo>
                  <a:pt x="0" y="296418"/>
                </a:lnTo>
                <a:lnTo>
                  <a:pt x="345186" y="296418"/>
                </a:lnTo>
                <a:lnTo>
                  <a:pt x="3451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7041" y="2502724"/>
            <a:ext cx="346912" cy="297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1661" y="4077647"/>
            <a:ext cx="3032802" cy="2579575"/>
          </a:xfrm>
          <a:custGeom>
            <a:avLst/>
            <a:gdLst/>
            <a:ahLst/>
            <a:cxnLst/>
            <a:rect l="l" t="t" r="r" b="b"/>
            <a:pathLst>
              <a:path w="3024378" h="2574798">
                <a:moveTo>
                  <a:pt x="0" y="0"/>
                </a:moveTo>
                <a:lnTo>
                  <a:pt x="0" y="2574798"/>
                </a:lnTo>
                <a:lnTo>
                  <a:pt x="3024378" y="2574798"/>
                </a:lnTo>
                <a:lnTo>
                  <a:pt x="3024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56711" y="4271555"/>
            <a:ext cx="2341272" cy="2094806"/>
          </a:xfrm>
          <a:custGeom>
            <a:avLst/>
            <a:gdLst/>
            <a:ahLst/>
            <a:cxnLst/>
            <a:rect l="l" t="t" r="r" b="b"/>
            <a:pathLst>
              <a:path w="2334768" h="2090927">
                <a:moveTo>
                  <a:pt x="0" y="0"/>
                </a:moveTo>
                <a:lnTo>
                  <a:pt x="0" y="2090927"/>
                </a:lnTo>
                <a:lnTo>
                  <a:pt x="2334768" y="2090927"/>
                </a:lnTo>
                <a:lnTo>
                  <a:pt x="2334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56712" y="4271936"/>
            <a:ext cx="2342035" cy="0"/>
          </a:xfrm>
          <a:custGeom>
            <a:avLst/>
            <a:gdLst/>
            <a:ahLst/>
            <a:cxnLst/>
            <a:rect l="l" t="t" r="r" b="b"/>
            <a:pathLst>
              <a:path w="2335529">
                <a:moveTo>
                  <a:pt x="233552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6711" y="6366743"/>
            <a:ext cx="2342036" cy="0"/>
          </a:xfrm>
          <a:custGeom>
            <a:avLst/>
            <a:gdLst/>
            <a:ahLst/>
            <a:cxnLst/>
            <a:rect l="l" t="t" r="r" b="b"/>
            <a:pathLst>
              <a:path w="2335529">
                <a:moveTo>
                  <a:pt x="2335530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8175" y="4271555"/>
            <a:ext cx="0" cy="2094806"/>
          </a:xfrm>
          <a:custGeom>
            <a:avLst/>
            <a:gdLst/>
            <a:ahLst/>
            <a:cxnLst/>
            <a:rect l="l" t="t" r="r" b="b"/>
            <a:pathLst>
              <a:path h="2090927">
                <a:moveTo>
                  <a:pt x="0" y="0"/>
                </a:moveTo>
                <a:lnTo>
                  <a:pt x="0" y="2090927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56903" y="4271555"/>
            <a:ext cx="0" cy="2094806"/>
          </a:xfrm>
          <a:custGeom>
            <a:avLst/>
            <a:gdLst/>
            <a:ahLst/>
            <a:cxnLst/>
            <a:rect l="l" t="t" r="r" b="b"/>
            <a:pathLst>
              <a:path h="2090927">
                <a:moveTo>
                  <a:pt x="0" y="0"/>
                </a:moveTo>
                <a:lnTo>
                  <a:pt x="0" y="2090927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8367" y="6343840"/>
            <a:ext cx="0" cy="22520"/>
          </a:xfrm>
          <a:custGeom>
            <a:avLst/>
            <a:gdLst/>
            <a:ahLst/>
            <a:cxnLst/>
            <a:rect l="l" t="t" r="r" b="b"/>
            <a:pathLst>
              <a:path h="22478">
                <a:moveTo>
                  <a:pt x="0" y="0"/>
                </a:moveTo>
                <a:lnTo>
                  <a:pt x="0" y="2247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8367" y="4271554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92189" y="6343840"/>
            <a:ext cx="0" cy="22520"/>
          </a:xfrm>
          <a:custGeom>
            <a:avLst/>
            <a:gdLst/>
            <a:ahLst/>
            <a:cxnLst/>
            <a:rect l="l" t="t" r="r" b="b"/>
            <a:pathLst>
              <a:path h="22478">
                <a:moveTo>
                  <a:pt x="0" y="0"/>
                </a:moveTo>
                <a:lnTo>
                  <a:pt x="0" y="2247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92189" y="4271554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63653" y="6343840"/>
            <a:ext cx="0" cy="22520"/>
          </a:xfrm>
          <a:custGeom>
            <a:avLst/>
            <a:gdLst/>
            <a:ahLst/>
            <a:cxnLst/>
            <a:rect l="l" t="t" r="r" b="b"/>
            <a:pathLst>
              <a:path h="22478">
                <a:moveTo>
                  <a:pt x="0" y="0"/>
                </a:moveTo>
                <a:lnTo>
                  <a:pt x="0" y="2247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63653" y="4271554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26711" y="6343840"/>
            <a:ext cx="0" cy="22520"/>
          </a:xfrm>
          <a:custGeom>
            <a:avLst/>
            <a:gdLst/>
            <a:ahLst/>
            <a:cxnLst/>
            <a:rect l="l" t="t" r="r" b="b"/>
            <a:pathLst>
              <a:path h="22478">
                <a:moveTo>
                  <a:pt x="0" y="0"/>
                </a:moveTo>
                <a:lnTo>
                  <a:pt x="0" y="2247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6711" y="4271554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56712" y="5949156"/>
            <a:ext cx="23687" cy="0"/>
          </a:xfrm>
          <a:custGeom>
            <a:avLst/>
            <a:gdLst/>
            <a:ahLst/>
            <a:cxnLst/>
            <a:rect l="l" t="t" r="r" b="b"/>
            <a:pathLst>
              <a:path w="23621">
                <a:moveTo>
                  <a:pt x="2362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75060" y="5949156"/>
            <a:ext cx="22923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6712" y="5531569"/>
            <a:ext cx="23687" cy="0"/>
          </a:xfrm>
          <a:custGeom>
            <a:avLst/>
            <a:gdLst/>
            <a:ahLst/>
            <a:cxnLst/>
            <a:rect l="l" t="t" r="r" b="b"/>
            <a:pathLst>
              <a:path w="23621">
                <a:moveTo>
                  <a:pt x="2362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5060" y="5531569"/>
            <a:ext cx="22923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56712" y="5107111"/>
            <a:ext cx="23687" cy="0"/>
          </a:xfrm>
          <a:custGeom>
            <a:avLst/>
            <a:gdLst/>
            <a:ahLst/>
            <a:cxnLst/>
            <a:rect l="l" t="t" r="r" b="b"/>
            <a:pathLst>
              <a:path w="23621">
                <a:moveTo>
                  <a:pt x="2362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75060" y="5107111"/>
            <a:ext cx="22923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56712" y="4689523"/>
            <a:ext cx="23687" cy="0"/>
          </a:xfrm>
          <a:custGeom>
            <a:avLst/>
            <a:gdLst/>
            <a:ahLst/>
            <a:cxnLst/>
            <a:rect l="l" t="t" r="r" b="b"/>
            <a:pathLst>
              <a:path w="23621">
                <a:moveTo>
                  <a:pt x="2362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75060" y="4689523"/>
            <a:ext cx="22923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4353" y="4412786"/>
            <a:ext cx="1869936" cy="1953576"/>
          </a:xfrm>
          <a:custGeom>
            <a:avLst/>
            <a:gdLst/>
            <a:ahLst/>
            <a:cxnLst/>
            <a:rect l="l" t="t" r="r" b="b"/>
            <a:pathLst>
              <a:path w="1864742" h="1949958">
                <a:moveTo>
                  <a:pt x="0" y="1949958"/>
                </a:moveTo>
                <a:lnTo>
                  <a:pt x="12700" y="1949958"/>
                </a:lnTo>
                <a:lnTo>
                  <a:pt x="25400" y="1949958"/>
                </a:lnTo>
                <a:lnTo>
                  <a:pt x="38100" y="1949958"/>
                </a:lnTo>
                <a:lnTo>
                  <a:pt x="60960" y="1927860"/>
                </a:lnTo>
                <a:lnTo>
                  <a:pt x="68580" y="1875282"/>
                </a:lnTo>
                <a:lnTo>
                  <a:pt x="76200" y="1793747"/>
                </a:lnTo>
                <a:lnTo>
                  <a:pt x="83819" y="1689353"/>
                </a:lnTo>
                <a:lnTo>
                  <a:pt x="99060" y="1570482"/>
                </a:lnTo>
                <a:lnTo>
                  <a:pt x="105918" y="1436370"/>
                </a:lnTo>
                <a:lnTo>
                  <a:pt x="113537" y="1302258"/>
                </a:lnTo>
                <a:lnTo>
                  <a:pt x="128777" y="1005077"/>
                </a:lnTo>
                <a:lnTo>
                  <a:pt x="144018" y="863346"/>
                </a:lnTo>
                <a:lnTo>
                  <a:pt x="151637" y="722376"/>
                </a:lnTo>
                <a:lnTo>
                  <a:pt x="159257" y="588263"/>
                </a:lnTo>
                <a:lnTo>
                  <a:pt x="166877" y="469391"/>
                </a:lnTo>
                <a:lnTo>
                  <a:pt x="182118" y="357377"/>
                </a:lnTo>
                <a:lnTo>
                  <a:pt x="189737" y="260603"/>
                </a:lnTo>
                <a:lnTo>
                  <a:pt x="197357" y="179070"/>
                </a:lnTo>
                <a:lnTo>
                  <a:pt x="204977" y="112013"/>
                </a:lnTo>
                <a:lnTo>
                  <a:pt x="220218" y="60198"/>
                </a:lnTo>
                <a:lnTo>
                  <a:pt x="227837" y="22860"/>
                </a:lnTo>
                <a:lnTo>
                  <a:pt x="235457" y="7620"/>
                </a:lnTo>
                <a:lnTo>
                  <a:pt x="243077" y="0"/>
                </a:lnTo>
                <a:lnTo>
                  <a:pt x="249936" y="7620"/>
                </a:lnTo>
                <a:lnTo>
                  <a:pt x="265175" y="22860"/>
                </a:lnTo>
                <a:lnTo>
                  <a:pt x="272795" y="52577"/>
                </a:lnTo>
                <a:lnTo>
                  <a:pt x="280416" y="89915"/>
                </a:lnTo>
                <a:lnTo>
                  <a:pt x="288036" y="134112"/>
                </a:lnTo>
                <a:lnTo>
                  <a:pt x="303275" y="186689"/>
                </a:lnTo>
                <a:lnTo>
                  <a:pt x="310895" y="238506"/>
                </a:lnTo>
                <a:lnTo>
                  <a:pt x="326136" y="357377"/>
                </a:lnTo>
                <a:lnTo>
                  <a:pt x="341375" y="416813"/>
                </a:lnTo>
                <a:lnTo>
                  <a:pt x="348995" y="469391"/>
                </a:lnTo>
                <a:lnTo>
                  <a:pt x="364236" y="573024"/>
                </a:lnTo>
                <a:lnTo>
                  <a:pt x="379475" y="617982"/>
                </a:lnTo>
                <a:lnTo>
                  <a:pt x="387095" y="662939"/>
                </a:lnTo>
                <a:lnTo>
                  <a:pt x="393954" y="692658"/>
                </a:lnTo>
                <a:lnTo>
                  <a:pt x="401574" y="722376"/>
                </a:lnTo>
                <a:lnTo>
                  <a:pt x="409194" y="744474"/>
                </a:lnTo>
                <a:lnTo>
                  <a:pt x="424433" y="759713"/>
                </a:lnTo>
                <a:lnTo>
                  <a:pt x="432054" y="774191"/>
                </a:lnTo>
                <a:lnTo>
                  <a:pt x="447294" y="774191"/>
                </a:lnTo>
                <a:lnTo>
                  <a:pt x="462533" y="766572"/>
                </a:lnTo>
                <a:lnTo>
                  <a:pt x="470154" y="759713"/>
                </a:lnTo>
                <a:lnTo>
                  <a:pt x="475931" y="747106"/>
                </a:lnTo>
                <a:lnTo>
                  <a:pt x="482326" y="735688"/>
                </a:lnTo>
                <a:lnTo>
                  <a:pt x="489025" y="725046"/>
                </a:lnTo>
                <a:lnTo>
                  <a:pt x="495712" y="714767"/>
                </a:lnTo>
                <a:lnTo>
                  <a:pt x="502071" y="704438"/>
                </a:lnTo>
                <a:lnTo>
                  <a:pt x="507788" y="693644"/>
                </a:lnTo>
                <a:lnTo>
                  <a:pt x="512547" y="681974"/>
                </a:lnTo>
                <a:lnTo>
                  <a:pt x="523494" y="640080"/>
                </a:lnTo>
                <a:lnTo>
                  <a:pt x="531113" y="617982"/>
                </a:lnTo>
                <a:lnTo>
                  <a:pt x="545592" y="595884"/>
                </a:lnTo>
                <a:lnTo>
                  <a:pt x="553212" y="573024"/>
                </a:lnTo>
                <a:lnTo>
                  <a:pt x="560832" y="558546"/>
                </a:lnTo>
                <a:lnTo>
                  <a:pt x="568451" y="536448"/>
                </a:lnTo>
                <a:lnTo>
                  <a:pt x="583692" y="521208"/>
                </a:lnTo>
                <a:lnTo>
                  <a:pt x="591312" y="506730"/>
                </a:lnTo>
                <a:lnTo>
                  <a:pt x="598932" y="491489"/>
                </a:lnTo>
                <a:lnTo>
                  <a:pt x="606551" y="483870"/>
                </a:lnTo>
                <a:lnTo>
                  <a:pt x="621792" y="476250"/>
                </a:lnTo>
                <a:lnTo>
                  <a:pt x="629412" y="469391"/>
                </a:lnTo>
                <a:lnTo>
                  <a:pt x="652272" y="469391"/>
                </a:lnTo>
                <a:lnTo>
                  <a:pt x="667512" y="476250"/>
                </a:lnTo>
                <a:lnTo>
                  <a:pt x="675132" y="476250"/>
                </a:lnTo>
                <a:lnTo>
                  <a:pt x="681989" y="483870"/>
                </a:lnTo>
                <a:lnTo>
                  <a:pt x="689610" y="491489"/>
                </a:lnTo>
                <a:lnTo>
                  <a:pt x="700627" y="496360"/>
                </a:lnTo>
                <a:lnTo>
                  <a:pt x="707836" y="501467"/>
                </a:lnTo>
                <a:lnTo>
                  <a:pt x="712377" y="506742"/>
                </a:lnTo>
                <a:lnTo>
                  <a:pt x="715387" y="512112"/>
                </a:lnTo>
                <a:lnTo>
                  <a:pt x="718006" y="517507"/>
                </a:lnTo>
                <a:lnTo>
                  <a:pt x="721373" y="522855"/>
                </a:lnTo>
                <a:lnTo>
                  <a:pt x="726627" y="528085"/>
                </a:lnTo>
                <a:lnTo>
                  <a:pt x="734905" y="533126"/>
                </a:lnTo>
                <a:lnTo>
                  <a:pt x="750569" y="543306"/>
                </a:lnTo>
                <a:lnTo>
                  <a:pt x="773430" y="566165"/>
                </a:lnTo>
                <a:lnTo>
                  <a:pt x="788669" y="573024"/>
                </a:lnTo>
                <a:lnTo>
                  <a:pt x="796289" y="580644"/>
                </a:lnTo>
                <a:lnTo>
                  <a:pt x="803910" y="580644"/>
                </a:lnTo>
                <a:lnTo>
                  <a:pt x="811530" y="588263"/>
                </a:lnTo>
                <a:lnTo>
                  <a:pt x="826007" y="588263"/>
                </a:lnTo>
                <a:lnTo>
                  <a:pt x="838707" y="588263"/>
                </a:lnTo>
                <a:lnTo>
                  <a:pt x="851407" y="588263"/>
                </a:lnTo>
                <a:lnTo>
                  <a:pt x="864107" y="588263"/>
                </a:lnTo>
                <a:lnTo>
                  <a:pt x="879348" y="588263"/>
                </a:lnTo>
                <a:lnTo>
                  <a:pt x="886968" y="580644"/>
                </a:lnTo>
                <a:lnTo>
                  <a:pt x="902207" y="580644"/>
                </a:lnTo>
                <a:lnTo>
                  <a:pt x="909827" y="573024"/>
                </a:lnTo>
                <a:lnTo>
                  <a:pt x="917448" y="573024"/>
                </a:lnTo>
                <a:lnTo>
                  <a:pt x="925068" y="566165"/>
                </a:lnTo>
                <a:lnTo>
                  <a:pt x="932688" y="566165"/>
                </a:lnTo>
                <a:lnTo>
                  <a:pt x="947927" y="558546"/>
                </a:lnTo>
                <a:lnTo>
                  <a:pt x="963168" y="558546"/>
                </a:lnTo>
                <a:lnTo>
                  <a:pt x="970026" y="550926"/>
                </a:lnTo>
                <a:lnTo>
                  <a:pt x="992886" y="550926"/>
                </a:lnTo>
                <a:lnTo>
                  <a:pt x="1000506" y="543306"/>
                </a:lnTo>
                <a:lnTo>
                  <a:pt x="1008126" y="543306"/>
                </a:lnTo>
                <a:lnTo>
                  <a:pt x="1020826" y="543306"/>
                </a:lnTo>
                <a:lnTo>
                  <a:pt x="1033526" y="543306"/>
                </a:lnTo>
                <a:lnTo>
                  <a:pt x="1046226" y="543306"/>
                </a:lnTo>
                <a:lnTo>
                  <a:pt x="1091945" y="543306"/>
                </a:lnTo>
                <a:lnTo>
                  <a:pt x="1107185" y="550926"/>
                </a:lnTo>
                <a:lnTo>
                  <a:pt x="1119886" y="550926"/>
                </a:lnTo>
                <a:lnTo>
                  <a:pt x="1132585" y="550926"/>
                </a:lnTo>
                <a:lnTo>
                  <a:pt x="1145285" y="550926"/>
                </a:lnTo>
                <a:lnTo>
                  <a:pt x="1159764" y="558546"/>
                </a:lnTo>
                <a:lnTo>
                  <a:pt x="1190243" y="558546"/>
                </a:lnTo>
                <a:lnTo>
                  <a:pt x="1202943" y="558546"/>
                </a:lnTo>
                <a:lnTo>
                  <a:pt x="1215643" y="558546"/>
                </a:lnTo>
                <a:lnTo>
                  <a:pt x="1228343" y="558546"/>
                </a:lnTo>
                <a:lnTo>
                  <a:pt x="1242647" y="558546"/>
                </a:lnTo>
                <a:lnTo>
                  <a:pt x="1256287" y="558546"/>
                </a:lnTo>
                <a:lnTo>
                  <a:pt x="1269360" y="558546"/>
                </a:lnTo>
                <a:lnTo>
                  <a:pt x="1281966" y="558546"/>
                </a:lnTo>
                <a:lnTo>
                  <a:pt x="1294203" y="558546"/>
                </a:lnTo>
                <a:lnTo>
                  <a:pt x="1306170" y="558546"/>
                </a:lnTo>
                <a:lnTo>
                  <a:pt x="1317965" y="558546"/>
                </a:lnTo>
                <a:lnTo>
                  <a:pt x="1387602" y="558546"/>
                </a:lnTo>
                <a:lnTo>
                  <a:pt x="1395221" y="550926"/>
                </a:lnTo>
                <a:lnTo>
                  <a:pt x="1409699" y="550926"/>
                </a:lnTo>
                <a:lnTo>
                  <a:pt x="1422399" y="550926"/>
                </a:lnTo>
                <a:lnTo>
                  <a:pt x="1435099" y="550926"/>
                </a:lnTo>
                <a:lnTo>
                  <a:pt x="1447799" y="550925"/>
                </a:lnTo>
                <a:lnTo>
                  <a:pt x="1460499" y="550925"/>
                </a:lnTo>
                <a:lnTo>
                  <a:pt x="1473199" y="550925"/>
                </a:lnTo>
                <a:lnTo>
                  <a:pt x="1485899" y="550926"/>
                </a:lnTo>
                <a:lnTo>
                  <a:pt x="1498599" y="550925"/>
                </a:lnTo>
                <a:lnTo>
                  <a:pt x="1516379" y="558546"/>
                </a:lnTo>
                <a:lnTo>
                  <a:pt x="1546097" y="558546"/>
                </a:lnTo>
                <a:lnTo>
                  <a:pt x="1558797" y="558546"/>
                </a:lnTo>
                <a:lnTo>
                  <a:pt x="1571497" y="558546"/>
                </a:lnTo>
                <a:lnTo>
                  <a:pt x="1584197" y="558546"/>
                </a:lnTo>
                <a:lnTo>
                  <a:pt x="1598492" y="558546"/>
                </a:lnTo>
                <a:lnTo>
                  <a:pt x="1612131" y="558546"/>
                </a:lnTo>
                <a:lnTo>
                  <a:pt x="1625211" y="558545"/>
                </a:lnTo>
                <a:lnTo>
                  <a:pt x="1637829" y="558546"/>
                </a:lnTo>
                <a:lnTo>
                  <a:pt x="1650080" y="558546"/>
                </a:lnTo>
                <a:lnTo>
                  <a:pt x="1662062" y="558546"/>
                </a:lnTo>
                <a:lnTo>
                  <a:pt x="1673871" y="558546"/>
                </a:lnTo>
                <a:lnTo>
                  <a:pt x="1687660" y="558545"/>
                </a:lnTo>
                <a:lnTo>
                  <a:pt x="1701233" y="558545"/>
                </a:lnTo>
                <a:lnTo>
                  <a:pt x="1714604" y="558546"/>
                </a:lnTo>
                <a:lnTo>
                  <a:pt x="1727789" y="558546"/>
                </a:lnTo>
                <a:lnTo>
                  <a:pt x="1740803" y="558546"/>
                </a:lnTo>
                <a:lnTo>
                  <a:pt x="1753659" y="558546"/>
                </a:lnTo>
                <a:lnTo>
                  <a:pt x="1766373" y="558546"/>
                </a:lnTo>
                <a:lnTo>
                  <a:pt x="1778960" y="558546"/>
                </a:lnTo>
                <a:lnTo>
                  <a:pt x="1791434" y="558546"/>
                </a:lnTo>
                <a:lnTo>
                  <a:pt x="1803811" y="558546"/>
                </a:lnTo>
                <a:lnTo>
                  <a:pt x="1816104" y="558545"/>
                </a:lnTo>
                <a:lnTo>
                  <a:pt x="1828329" y="558546"/>
                </a:lnTo>
                <a:lnTo>
                  <a:pt x="1840501" y="558546"/>
                </a:lnTo>
                <a:lnTo>
                  <a:pt x="1852633" y="558546"/>
                </a:lnTo>
                <a:lnTo>
                  <a:pt x="1864742" y="558546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0520" y="5305597"/>
            <a:ext cx="335449" cy="229788"/>
          </a:xfrm>
          <a:custGeom>
            <a:avLst/>
            <a:gdLst/>
            <a:ahLst/>
            <a:cxnLst/>
            <a:rect l="l" t="t" r="r" b="b"/>
            <a:pathLst>
              <a:path w="334517" h="229362">
                <a:moveTo>
                  <a:pt x="0" y="0"/>
                </a:moveTo>
                <a:lnTo>
                  <a:pt x="0" y="229362"/>
                </a:lnTo>
                <a:lnTo>
                  <a:pt x="334517" y="229362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40132" y="5305216"/>
            <a:ext cx="336213" cy="23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96892" y="1336992"/>
            <a:ext cx="3106158" cy="2571941"/>
          </a:xfrm>
          <a:custGeom>
            <a:avLst/>
            <a:gdLst/>
            <a:ahLst/>
            <a:cxnLst/>
            <a:rect l="l" t="t" r="r" b="b"/>
            <a:pathLst>
              <a:path w="3097530" h="2567178">
                <a:moveTo>
                  <a:pt x="0" y="0"/>
                </a:moveTo>
                <a:lnTo>
                  <a:pt x="0" y="2567178"/>
                </a:lnTo>
                <a:lnTo>
                  <a:pt x="3097530" y="2567178"/>
                </a:lnTo>
                <a:lnTo>
                  <a:pt x="30975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99584" y="1530136"/>
            <a:ext cx="2386355" cy="2076484"/>
          </a:xfrm>
          <a:custGeom>
            <a:avLst/>
            <a:gdLst/>
            <a:ahLst/>
            <a:cxnLst/>
            <a:rect l="l" t="t" r="r" b="b"/>
            <a:pathLst>
              <a:path w="2379726" h="2072639">
                <a:moveTo>
                  <a:pt x="0" y="0"/>
                </a:moveTo>
                <a:lnTo>
                  <a:pt x="0" y="2072639"/>
                </a:lnTo>
                <a:lnTo>
                  <a:pt x="2379726" y="2072639"/>
                </a:lnTo>
                <a:lnTo>
                  <a:pt x="23797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99584" y="1530517"/>
            <a:ext cx="2386342" cy="0"/>
          </a:xfrm>
          <a:custGeom>
            <a:avLst/>
            <a:gdLst/>
            <a:ahLst/>
            <a:cxnLst/>
            <a:rect l="l" t="t" r="r" b="b"/>
            <a:pathLst>
              <a:path w="2379713">
                <a:moveTo>
                  <a:pt x="2379713" y="0"/>
                </a:moveTo>
                <a:lnTo>
                  <a:pt x="0" y="0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99584" y="1529371"/>
            <a:ext cx="2386342" cy="2077249"/>
          </a:xfrm>
          <a:custGeom>
            <a:avLst/>
            <a:gdLst/>
            <a:ahLst/>
            <a:cxnLst/>
            <a:rect l="l" t="t" r="r" b="b"/>
            <a:pathLst>
              <a:path w="2379713" h="2073402">
                <a:moveTo>
                  <a:pt x="0" y="2073402"/>
                </a:moveTo>
                <a:lnTo>
                  <a:pt x="2379713" y="2073402"/>
                </a:lnTo>
                <a:lnTo>
                  <a:pt x="237971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00348" y="1529372"/>
            <a:ext cx="0" cy="2077248"/>
          </a:xfrm>
          <a:custGeom>
            <a:avLst/>
            <a:gdLst/>
            <a:ahLst/>
            <a:cxnLst/>
            <a:rect l="l" t="t" r="r" b="b"/>
            <a:pathLst>
              <a:path h="2073401">
                <a:moveTo>
                  <a:pt x="0" y="0"/>
                </a:moveTo>
                <a:lnTo>
                  <a:pt x="0" y="207340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99584" y="3606620"/>
            <a:ext cx="2386342" cy="0"/>
          </a:xfrm>
          <a:custGeom>
            <a:avLst/>
            <a:gdLst/>
            <a:ahLst/>
            <a:cxnLst/>
            <a:rect l="l" t="t" r="r" b="b"/>
            <a:pathLst>
              <a:path w="2379713">
                <a:moveTo>
                  <a:pt x="2379713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99584" y="3584482"/>
            <a:ext cx="1528" cy="22138"/>
          </a:xfrm>
          <a:custGeom>
            <a:avLst/>
            <a:gdLst/>
            <a:ahLst/>
            <a:cxnLst/>
            <a:rect l="l" t="t" r="r" b="b"/>
            <a:pathLst>
              <a:path w="1524" h="22097">
                <a:moveTo>
                  <a:pt x="0" y="22097"/>
                </a:moveTo>
                <a:lnTo>
                  <a:pt x="152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99584" y="1529371"/>
            <a:ext cx="1528" cy="22902"/>
          </a:xfrm>
          <a:custGeom>
            <a:avLst/>
            <a:gdLst/>
            <a:ahLst/>
            <a:cxnLst/>
            <a:rect l="l" t="t" r="r" b="b"/>
            <a:pathLst>
              <a:path w="152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80204" y="3584482"/>
            <a:ext cx="1528" cy="22138"/>
          </a:xfrm>
          <a:custGeom>
            <a:avLst/>
            <a:gdLst/>
            <a:ahLst/>
            <a:cxnLst/>
            <a:rect l="l" t="t" r="r" b="b"/>
            <a:pathLst>
              <a:path w="1524" h="22097">
                <a:moveTo>
                  <a:pt x="0" y="22097"/>
                </a:moveTo>
                <a:lnTo>
                  <a:pt x="152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80204" y="1529371"/>
            <a:ext cx="1528" cy="22902"/>
          </a:xfrm>
          <a:custGeom>
            <a:avLst/>
            <a:gdLst/>
            <a:ahLst/>
            <a:cxnLst/>
            <a:rect l="l" t="t" r="r" b="b"/>
            <a:pathLst>
              <a:path w="152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51681" y="3584482"/>
            <a:ext cx="1515" cy="22138"/>
          </a:xfrm>
          <a:custGeom>
            <a:avLst/>
            <a:gdLst/>
            <a:ahLst/>
            <a:cxnLst/>
            <a:rect l="l" t="t" r="r" b="b"/>
            <a:pathLst>
              <a:path w="1511" h="22097">
                <a:moveTo>
                  <a:pt x="0" y="22097"/>
                </a:moveTo>
                <a:lnTo>
                  <a:pt x="151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1681" y="1529371"/>
            <a:ext cx="1515" cy="22902"/>
          </a:xfrm>
          <a:custGeom>
            <a:avLst/>
            <a:gdLst/>
            <a:ahLst/>
            <a:cxnLst/>
            <a:rect l="l" t="t" r="r" b="b"/>
            <a:pathLst>
              <a:path w="1511" h="22860">
                <a:moveTo>
                  <a:pt x="0" y="0"/>
                </a:moveTo>
                <a:lnTo>
                  <a:pt x="1511" y="2286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32302" y="3584482"/>
            <a:ext cx="1528" cy="22138"/>
          </a:xfrm>
          <a:custGeom>
            <a:avLst/>
            <a:gdLst/>
            <a:ahLst/>
            <a:cxnLst/>
            <a:rect l="l" t="t" r="r" b="b"/>
            <a:pathLst>
              <a:path w="1524" h="22097">
                <a:moveTo>
                  <a:pt x="0" y="22097"/>
                </a:moveTo>
                <a:lnTo>
                  <a:pt x="152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32302" y="1529371"/>
            <a:ext cx="1528" cy="22902"/>
          </a:xfrm>
          <a:custGeom>
            <a:avLst/>
            <a:gdLst/>
            <a:ahLst/>
            <a:cxnLst/>
            <a:rect l="l" t="t" r="r" b="b"/>
            <a:pathLst>
              <a:path w="152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06070" y="3584482"/>
            <a:ext cx="0" cy="22138"/>
          </a:xfrm>
          <a:custGeom>
            <a:avLst/>
            <a:gdLst/>
            <a:ahLst/>
            <a:cxnLst/>
            <a:rect l="l" t="t" r="r" b="b"/>
            <a:pathLst>
              <a:path h="22097">
                <a:moveTo>
                  <a:pt x="0" y="2209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06070" y="1529371"/>
            <a:ext cx="0" cy="22139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85927" y="3584482"/>
            <a:ext cx="1528" cy="22138"/>
          </a:xfrm>
          <a:custGeom>
            <a:avLst/>
            <a:gdLst/>
            <a:ahLst/>
            <a:cxnLst/>
            <a:rect l="l" t="t" r="r" b="b"/>
            <a:pathLst>
              <a:path w="1524" h="22097">
                <a:moveTo>
                  <a:pt x="0" y="22097"/>
                </a:moveTo>
                <a:lnTo>
                  <a:pt x="152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85927" y="1529371"/>
            <a:ext cx="1528" cy="22902"/>
          </a:xfrm>
          <a:custGeom>
            <a:avLst/>
            <a:gdLst/>
            <a:ahLst/>
            <a:cxnLst/>
            <a:rect l="l" t="t" r="r" b="b"/>
            <a:pathLst>
              <a:path w="152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99584" y="3347823"/>
            <a:ext cx="23688" cy="1527"/>
          </a:xfrm>
          <a:custGeom>
            <a:avLst/>
            <a:gdLst/>
            <a:ahLst/>
            <a:cxnLst/>
            <a:rect l="l" t="t" r="r" b="b"/>
            <a:pathLst>
              <a:path w="23622" h="1524">
                <a:moveTo>
                  <a:pt x="0" y="0"/>
                </a:moveTo>
                <a:lnTo>
                  <a:pt x="23622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62251" y="3347823"/>
            <a:ext cx="23675" cy="1527"/>
          </a:xfrm>
          <a:custGeom>
            <a:avLst/>
            <a:gdLst/>
            <a:ahLst/>
            <a:cxnLst/>
            <a:rect l="l" t="t" r="r" b="b"/>
            <a:pathLst>
              <a:path w="23609" h="1524">
                <a:moveTo>
                  <a:pt x="23609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99584" y="3088263"/>
            <a:ext cx="23688" cy="1526"/>
          </a:xfrm>
          <a:custGeom>
            <a:avLst/>
            <a:gdLst/>
            <a:ahLst/>
            <a:cxnLst/>
            <a:rect l="l" t="t" r="r" b="b"/>
            <a:pathLst>
              <a:path w="23622" h="1523">
                <a:moveTo>
                  <a:pt x="0" y="0"/>
                </a:moveTo>
                <a:lnTo>
                  <a:pt x="23622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62251" y="3088263"/>
            <a:ext cx="23675" cy="1526"/>
          </a:xfrm>
          <a:custGeom>
            <a:avLst/>
            <a:gdLst/>
            <a:ahLst/>
            <a:cxnLst/>
            <a:rect l="l" t="t" r="r" b="b"/>
            <a:pathLst>
              <a:path w="23609" h="1523">
                <a:moveTo>
                  <a:pt x="23609" y="0"/>
                </a:moveTo>
                <a:lnTo>
                  <a:pt x="0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99584" y="2830992"/>
            <a:ext cx="23688" cy="1527"/>
          </a:xfrm>
          <a:custGeom>
            <a:avLst/>
            <a:gdLst/>
            <a:ahLst/>
            <a:cxnLst/>
            <a:rect l="l" t="t" r="r" b="b"/>
            <a:pathLst>
              <a:path w="23622" h="1524">
                <a:moveTo>
                  <a:pt x="0" y="0"/>
                </a:moveTo>
                <a:lnTo>
                  <a:pt x="23622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62251" y="2830992"/>
            <a:ext cx="23675" cy="1527"/>
          </a:xfrm>
          <a:custGeom>
            <a:avLst/>
            <a:gdLst/>
            <a:ahLst/>
            <a:cxnLst/>
            <a:rect l="l" t="t" r="r" b="b"/>
            <a:pathLst>
              <a:path w="23609" h="1524">
                <a:moveTo>
                  <a:pt x="23609" y="0"/>
                </a:moveTo>
                <a:lnTo>
                  <a:pt x="0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99584" y="2571432"/>
            <a:ext cx="23688" cy="1527"/>
          </a:xfrm>
          <a:custGeom>
            <a:avLst/>
            <a:gdLst/>
            <a:ahLst/>
            <a:cxnLst/>
            <a:rect l="l" t="t" r="r" b="b"/>
            <a:pathLst>
              <a:path w="23622" h="1524">
                <a:moveTo>
                  <a:pt x="0" y="0"/>
                </a:moveTo>
                <a:lnTo>
                  <a:pt x="23622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62251" y="2571432"/>
            <a:ext cx="23675" cy="1527"/>
          </a:xfrm>
          <a:custGeom>
            <a:avLst/>
            <a:gdLst/>
            <a:ahLst/>
            <a:cxnLst/>
            <a:rect l="l" t="t" r="r" b="b"/>
            <a:pathLst>
              <a:path w="23609" h="1524">
                <a:moveTo>
                  <a:pt x="23609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99584" y="2305764"/>
            <a:ext cx="23688" cy="1527"/>
          </a:xfrm>
          <a:custGeom>
            <a:avLst/>
            <a:gdLst/>
            <a:ahLst/>
            <a:cxnLst/>
            <a:rect l="l" t="t" r="r" b="b"/>
            <a:pathLst>
              <a:path w="23622" h="1524">
                <a:moveTo>
                  <a:pt x="0" y="0"/>
                </a:moveTo>
                <a:lnTo>
                  <a:pt x="23622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62251" y="2305764"/>
            <a:ext cx="23675" cy="1527"/>
          </a:xfrm>
          <a:custGeom>
            <a:avLst/>
            <a:gdLst/>
            <a:ahLst/>
            <a:cxnLst/>
            <a:rect l="l" t="t" r="r" b="b"/>
            <a:pathLst>
              <a:path w="23609" h="1524">
                <a:moveTo>
                  <a:pt x="23609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9584" y="2046967"/>
            <a:ext cx="23688" cy="1527"/>
          </a:xfrm>
          <a:custGeom>
            <a:avLst/>
            <a:gdLst/>
            <a:ahLst/>
            <a:cxnLst/>
            <a:rect l="l" t="t" r="r" b="b"/>
            <a:pathLst>
              <a:path w="23622" h="1524">
                <a:moveTo>
                  <a:pt x="0" y="0"/>
                </a:moveTo>
                <a:lnTo>
                  <a:pt x="23622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62251" y="2046967"/>
            <a:ext cx="23675" cy="1527"/>
          </a:xfrm>
          <a:custGeom>
            <a:avLst/>
            <a:gdLst/>
            <a:ahLst/>
            <a:cxnLst/>
            <a:rect l="l" t="t" r="r" b="b"/>
            <a:pathLst>
              <a:path w="23609" h="1524">
                <a:moveTo>
                  <a:pt x="23609" y="0"/>
                </a:moveTo>
                <a:lnTo>
                  <a:pt x="0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99584" y="1788933"/>
            <a:ext cx="23688" cy="1527"/>
          </a:xfrm>
          <a:custGeom>
            <a:avLst/>
            <a:gdLst/>
            <a:ahLst/>
            <a:cxnLst/>
            <a:rect l="l" t="t" r="r" b="b"/>
            <a:pathLst>
              <a:path w="23622" h="1524">
                <a:moveTo>
                  <a:pt x="0" y="0"/>
                </a:moveTo>
                <a:lnTo>
                  <a:pt x="23622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62251" y="1788933"/>
            <a:ext cx="23675" cy="1527"/>
          </a:xfrm>
          <a:custGeom>
            <a:avLst/>
            <a:gdLst/>
            <a:ahLst/>
            <a:cxnLst/>
            <a:rect l="l" t="t" r="r" b="b"/>
            <a:pathLst>
              <a:path w="23609" h="1524">
                <a:moveTo>
                  <a:pt x="23609" y="0"/>
                </a:moveTo>
                <a:lnTo>
                  <a:pt x="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99584" y="1529371"/>
            <a:ext cx="23688" cy="2290"/>
          </a:xfrm>
          <a:custGeom>
            <a:avLst/>
            <a:gdLst/>
            <a:ahLst/>
            <a:cxnLst/>
            <a:rect l="l" t="t" r="r" b="b"/>
            <a:pathLst>
              <a:path w="23622" h="2286">
                <a:moveTo>
                  <a:pt x="0" y="0"/>
                </a:moveTo>
                <a:lnTo>
                  <a:pt x="23622" y="2286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2251" y="1529371"/>
            <a:ext cx="23675" cy="2290"/>
          </a:xfrm>
          <a:custGeom>
            <a:avLst/>
            <a:gdLst/>
            <a:ahLst/>
            <a:cxnLst/>
            <a:rect l="l" t="t" r="r" b="b"/>
            <a:pathLst>
              <a:path w="23609" h="2286">
                <a:moveTo>
                  <a:pt x="23609" y="0"/>
                </a:moveTo>
                <a:lnTo>
                  <a:pt x="0" y="2286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99584" y="1529371"/>
            <a:ext cx="2386342" cy="2077249"/>
          </a:xfrm>
          <a:custGeom>
            <a:avLst/>
            <a:gdLst/>
            <a:ahLst/>
            <a:cxnLst/>
            <a:rect l="l" t="t" r="r" b="b"/>
            <a:pathLst>
              <a:path w="2379713" h="2073402">
                <a:moveTo>
                  <a:pt x="0" y="2073402"/>
                </a:moveTo>
                <a:lnTo>
                  <a:pt x="2379713" y="2073402"/>
                </a:lnTo>
                <a:lnTo>
                  <a:pt x="237971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07226" y="1618692"/>
            <a:ext cx="1914126" cy="1987928"/>
          </a:xfrm>
          <a:custGeom>
            <a:avLst/>
            <a:gdLst/>
            <a:ahLst/>
            <a:cxnLst/>
            <a:rect l="l" t="t" r="r" b="b"/>
            <a:pathLst>
              <a:path w="1908809" h="1984247">
                <a:moveTo>
                  <a:pt x="0" y="1984247"/>
                </a:moveTo>
                <a:lnTo>
                  <a:pt x="46482" y="1984247"/>
                </a:lnTo>
                <a:lnTo>
                  <a:pt x="63246" y="1970531"/>
                </a:lnTo>
                <a:lnTo>
                  <a:pt x="70865" y="1918715"/>
                </a:lnTo>
                <a:lnTo>
                  <a:pt x="77724" y="1844802"/>
                </a:lnTo>
                <a:lnTo>
                  <a:pt x="85344" y="1748789"/>
                </a:lnTo>
                <a:lnTo>
                  <a:pt x="100584" y="1630679"/>
                </a:lnTo>
                <a:lnTo>
                  <a:pt x="109727" y="1512569"/>
                </a:lnTo>
                <a:lnTo>
                  <a:pt x="116586" y="1379981"/>
                </a:lnTo>
                <a:lnTo>
                  <a:pt x="124206" y="1239774"/>
                </a:lnTo>
                <a:lnTo>
                  <a:pt x="131825" y="1107186"/>
                </a:lnTo>
                <a:lnTo>
                  <a:pt x="146303" y="966216"/>
                </a:lnTo>
                <a:lnTo>
                  <a:pt x="155448" y="832866"/>
                </a:lnTo>
                <a:lnTo>
                  <a:pt x="163068" y="707898"/>
                </a:lnTo>
                <a:lnTo>
                  <a:pt x="170687" y="589026"/>
                </a:lnTo>
                <a:lnTo>
                  <a:pt x="185153" y="479298"/>
                </a:lnTo>
                <a:lnTo>
                  <a:pt x="192773" y="375666"/>
                </a:lnTo>
                <a:lnTo>
                  <a:pt x="201917" y="286512"/>
                </a:lnTo>
                <a:lnTo>
                  <a:pt x="209537" y="214122"/>
                </a:lnTo>
                <a:lnTo>
                  <a:pt x="224015" y="147066"/>
                </a:lnTo>
                <a:lnTo>
                  <a:pt x="231648" y="96012"/>
                </a:lnTo>
                <a:lnTo>
                  <a:pt x="240779" y="51816"/>
                </a:lnTo>
                <a:lnTo>
                  <a:pt x="248399" y="21336"/>
                </a:lnTo>
                <a:lnTo>
                  <a:pt x="256032" y="6857"/>
                </a:lnTo>
                <a:lnTo>
                  <a:pt x="270510" y="0"/>
                </a:lnTo>
                <a:lnTo>
                  <a:pt x="278117" y="0"/>
                </a:lnTo>
                <a:lnTo>
                  <a:pt x="287261" y="6857"/>
                </a:lnTo>
                <a:lnTo>
                  <a:pt x="294132" y="21336"/>
                </a:lnTo>
                <a:lnTo>
                  <a:pt x="309372" y="44195"/>
                </a:lnTo>
                <a:lnTo>
                  <a:pt x="316979" y="73151"/>
                </a:lnTo>
                <a:lnTo>
                  <a:pt x="324599" y="109728"/>
                </a:lnTo>
                <a:lnTo>
                  <a:pt x="332994" y="140207"/>
                </a:lnTo>
                <a:lnTo>
                  <a:pt x="348234" y="176783"/>
                </a:lnTo>
                <a:lnTo>
                  <a:pt x="355841" y="214122"/>
                </a:lnTo>
                <a:lnTo>
                  <a:pt x="363461" y="258318"/>
                </a:lnTo>
                <a:lnTo>
                  <a:pt x="370332" y="295656"/>
                </a:lnTo>
                <a:lnTo>
                  <a:pt x="387096" y="330707"/>
                </a:lnTo>
                <a:lnTo>
                  <a:pt x="394703" y="361188"/>
                </a:lnTo>
                <a:lnTo>
                  <a:pt x="402323" y="397763"/>
                </a:lnTo>
                <a:lnTo>
                  <a:pt x="409194" y="428244"/>
                </a:lnTo>
                <a:lnTo>
                  <a:pt x="418338" y="449580"/>
                </a:lnTo>
                <a:lnTo>
                  <a:pt x="433565" y="472439"/>
                </a:lnTo>
                <a:lnTo>
                  <a:pt x="441198" y="493775"/>
                </a:lnTo>
                <a:lnTo>
                  <a:pt x="448043" y="509016"/>
                </a:lnTo>
                <a:lnTo>
                  <a:pt x="455663" y="523494"/>
                </a:lnTo>
                <a:lnTo>
                  <a:pt x="472427" y="537972"/>
                </a:lnTo>
                <a:lnTo>
                  <a:pt x="479298" y="544830"/>
                </a:lnTo>
                <a:lnTo>
                  <a:pt x="518159" y="544830"/>
                </a:lnTo>
                <a:lnTo>
                  <a:pt x="533387" y="531113"/>
                </a:lnTo>
                <a:lnTo>
                  <a:pt x="541020" y="523494"/>
                </a:lnTo>
                <a:lnTo>
                  <a:pt x="557022" y="516636"/>
                </a:lnTo>
                <a:lnTo>
                  <a:pt x="564629" y="509016"/>
                </a:lnTo>
                <a:lnTo>
                  <a:pt x="572262" y="493775"/>
                </a:lnTo>
                <a:lnTo>
                  <a:pt x="579881" y="486918"/>
                </a:lnTo>
                <a:lnTo>
                  <a:pt x="594359" y="472439"/>
                </a:lnTo>
                <a:lnTo>
                  <a:pt x="603491" y="464819"/>
                </a:lnTo>
                <a:lnTo>
                  <a:pt x="611124" y="456438"/>
                </a:lnTo>
                <a:lnTo>
                  <a:pt x="618744" y="442722"/>
                </a:lnTo>
                <a:lnTo>
                  <a:pt x="633222" y="435101"/>
                </a:lnTo>
                <a:lnTo>
                  <a:pt x="642353" y="428244"/>
                </a:lnTo>
                <a:lnTo>
                  <a:pt x="649985" y="419862"/>
                </a:lnTo>
                <a:lnTo>
                  <a:pt x="657593" y="412242"/>
                </a:lnTo>
                <a:lnTo>
                  <a:pt x="664451" y="412242"/>
                </a:lnTo>
                <a:lnTo>
                  <a:pt x="679691" y="405383"/>
                </a:lnTo>
                <a:lnTo>
                  <a:pt x="688848" y="405383"/>
                </a:lnTo>
                <a:lnTo>
                  <a:pt x="696455" y="397763"/>
                </a:lnTo>
                <a:lnTo>
                  <a:pt x="765048" y="397763"/>
                </a:lnTo>
                <a:lnTo>
                  <a:pt x="772655" y="405383"/>
                </a:lnTo>
                <a:lnTo>
                  <a:pt x="781037" y="405383"/>
                </a:lnTo>
                <a:lnTo>
                  <a:pt x="788670" y="412242"/>
                </a:lnTo>
                <a:lnTo>
                  <a:pt x="810755" y="412242"/>
                </a:lnTo>
                <a:lnTo>
                  <a:pt x="818388" y="419862"/>
                </a:lnTo>
                <a:lnTo>
                  <a:pt x="842772" y="419862"/>
                </a:lnTo>
                <a:lnTo>
                  <a:pt x="849617" y="428244"/>
                </a:lnTo>
                <a:lnTo>
                  <a:pt x="866394" y="428244"/>
                </a:lnTo>
                <a:lnTo>
                  <a:pt x="881633" y="435101"/>
                </a:lnTo>
                <a:lnTo>
                  <a:pt x="903731" y="435101"/>
                </a:lnTo>
                <a:lnTo>
                  <a:pt x="916430" y="435102"/>
                </a:lnTo>
                <a:lnTo>
                  <a:pt x="929128" y="435102"/>
                </a:lnTo>
                <a:lnTo>
                  <a:pt x="941826" y="435102"/>
                </a:lnTo>
                <a:lnTo>
                  <a:pt x="954526" y="435102"/>
                </a:lnTo>
                <a:lnTo>
                  <a:pt x="967229" y="435101"/>
                </a:lnTo>
                <a:lnTo>
                  <a:pt x="981601" y="435101"/>
                </a:lnTo>
                <a:lnTo>
                  <a:pt x="995069" y="435101"/>
                </a:lnTo>
                <a:lnTo>
                  <a:pt x="1007811" y="435102"/>
                </a:lnTo>
                <a:lnTo>
                  <a:pt x="1020007" y="435101"/>
                </a:lnTo>
                <a:lnTo>
                  <a:pt x="1031834" y="435102"/>
                </a:lnTo>
                <a:lnTo>
                  <a:pt x="1043472" y="435101"/>
                </a:lnTo>
                <a:lnTo>
                  <a:pt x="1059167" y="435101"/>
                </a:lnTo>
                <a:lnTo>
                  <a:pt x="1066787" y="428244"/>
                </a:lnTo>
                <a:lnTo>
                  <a:pt x="1104887" y="428244"/>
                </a:lnTo>
                <a:lnTo>
                  <a:pt x="1118414" y="428243"/>
                </a:lnTo>
                <a:lnTo>
                  <a:pt x="1131941" y="428244"/>
                </a:lnTo>
                <a:lnTo>
                  <a:pt x="1145467" y="428243"/>
                </a:lnTo>
                <a:lnTo>
                  <a:pt x="1158994" y="428244"/>
                </a:lnTo>
                <a:lnTo>
                  <a:pt x="1172520" y="428244"/>
                </a:lnTo>
                <a:lnTo>
                  <a:pt x="1186046" y="428244"/>
                </a:lnTo>
                <a:lnTo>
                  <a:pt x="1199571" y="428243"/>
                </a:lnTo>
                <a:lnTo>
                  <a:pt x="1213097" y="428244"/>
                </a:lnTo>
                <a:lnTo>
                  <a:pt x="1226623" y="428244"/>
                </a:lnTo>
                <a:lnTo>
                  <a:pt x="1240148" y="428244"/>
                </a:lnTo>
                <a:lnTo>
                  <a:pt x="1253674" y="428244"/>
                </a:lnTo>
                <a:lnTo>
                  <a:pt x="1267199" y="428243"/>
                </a:lnTo>
                <a:lnTo>
                  <a:pt x="1280725" y="428244"/>
                </a:lnTo>
                <a:lnTo>
                  <a:pt x="1294251" y="428244"/>
                </a:lnTo>
                <a:lnTo>
                  <a:pt x="1307776" y="428244"/>
                </a:lnTo>
                <a:lnTo>
                  <a:pt x="1321303" y="428244"/>
                </a:lnTo>
                <a:lnTo>
                  <a:pt x="1334829" y="428244"/>
                </a:lnTo>
                <a:lnTo>
                  <a:pt x="1348355" y="428244"/>
                </a:lnTo>
                <a:lnTo>
                  <a:pt x="1361882" y="428243"/>
                </a:lnTo>
                <a:lnTo>
                  <a:pt x="1375409" y="428244"/>
                </a:lnTo>
                <a:lnTo>
                  <a:pt x="1402079" y="428243"/>
                </a:lnTo>
                <a:lnTo>
                  <a:pt x="1428750" y="428244"/>
                </a:lnTo>
                <a:lnTo>
                  <a:pt x="1455419" y="428243"/>
                </a:lnTo>
                <a:lnTo>
                  <a:pt x="1482090" y="428244"/>
                </a:lnTo>
                <a:lnTo>
                  <a:pt x="1508760" y="428244"/>
                </a:lnTo>
                <a:lnTo>
                  <a:pt x="1535429" y="428244"/>
                </a:lnTo>
                <a:lnTo>
                  <a:pt x="1562099" y="428243"/>
                </a:lnTo>
                <a:lnTo>
                  <a:pt x="1588770" y="428244"/>
                </a:lnTo>
                <a:lnTo>
                  <a:pt x="1615440" y="428244"/>
                </a:lnTo>
                <a:lnTo>
                  <a:pt x="1642109" y="428244"/>
                </a:lnTo>
                <a:lnTo>
                  <a:pt x="1668779" y="428244"/>
                </a:lnTo>
                <a:lnTo>
                  <a:pt x="1695449" y="428243"/>
                </a:lnTo>
                <a:lnTo>
                  <a:pt x="1722120" y="428244"/>
                </a:lnTo>
                <a:lnTo>
                  <a:pt x="1748789" y="428244"/>
                </a:lnTo>
                <a:lnTo>
                  <a:pt x="1775459" y="428244"/>
                </a:lnTo>
                <a:lnTo>
                  <a:pt x="1802130" y="428244"/>
                </a:lnTo>
                <a:lnTo>
                  <a:pt x="1828800" y="428244"/>
                </a:lnTo>
                <a:lnTo>
                  <a:pt x="1855469" y="428244"/>
                </a:lnTo>
                <a:lnTo>
                  <a:pt x="1882139" y="428243"/>
                </a:lnTo>
                <a:lnTo>
                  <a:pt x="1908809" y="428244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46514" y="2435162"/>
            <a:ext cx="472228" cy="206121"/>
          </a:xfrm>
          <a:custGeom>
            <a:avLst/>
            <a:gdLst/>
            <a:ahLst/>
            <a:cxnLst/>
            <a:rect l="l" t="t" r="r" b="b"/>
            <a:pathLst>
              <a:path w="470916" h="205739">
                <a:moveTo>
                  <a:pt x="0" y="0"/>
                </a:moveTo>
                <a:lnTo>
                  <a:pt x="0" y="205739"/>
                </a:lnTo>
                <a:lnTo>
                  <a:pt x="470916" y="205739"/>
                </a:lnTo>
                <a:lnTo>
                  <a:pt x="4709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46126" y="2434780"/>
            <a:ext cx="472991" cy="206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36526" y="4010467"/>
            <a:ext cx="3226890" cy="2646755"/>
          </a:xfrm>
          <a:custGeom>
            <a:avLst/>
            <a:gdLst/>
            <a:ahLst/>
            <a:cxnLst/>
            <a:rect l="l" t="t" r="r" b="b"/>
            <a:pathLst>
              <a:path w="3217926" h="2641854">
                <a:moveTo>
                  <a:pt x="0" y="0"/>
                </a:moveTo>
                <a:lnTo>
                  <a:pt x="0" y="2641854"/>
                </a:lnTo>
                <a:lnTo>
                  <a:pt x="3217926" y="2641854"/>
                </a:lnTo>
                <a:lnTo>
                  <a:pt x="32179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56793" y="4209717"/>
            <a:ext cx="2491039" cy="2149010"/>
          </a:xfrm>
          <a:custGeom>
            <a:avLst/>
            <a:gdLst/>
            <a:ahLst/>
            <a:cxnLst/>
            <a:rect l="l" t="t" r="r" b="b"/>
            <a:pathLst>
              <a:path w="2484119" h="2145030">
                <a:moveTo>
                  <a:pt x="0" y="0"/>
                </a:moveTo>
                <a:lnTo>
                  <a:pt x="0" y="2145030"/>
                </a:lnTo>
                <a:lnTo>
                  <a:pt x="2484119" y="2145030"/>
                </a:lnTo>
                <a:lnTo>
                  <a:pt x="24841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56794" y="4210099"/>
            <a:ext cx="2491791" cy="0"/>
          </a:xfrm>
          <a:custGeom>
            <a:avLst/>
            <a:gdLst/>
            <a:ahLst/>
            <a:cxnLst/>
            <a:rect l="l" t="t" r="r" b="b"/>
            <a:pathLst>
              <a:path w="2484869">
                <a:moveTo>
                  <a:pt x="248486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56794" y="6359109"/>
            <a:ext cx="2491791" cy="0"/>
          </a:xfrm>
          <a:custGeom>
            <a:avLst/>
            <a:gdLst/>
            <a:ahLst/>
            <a:cxnLst/>
            <a:rect l="l" t="t" r="r" b="b"/>
            <a:pathLst>
              <a:path w="2484869">
                <a:moveTo>
                  <a:pt x="248486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48011" y="4209717"/>
            <a:ext cx="0" cy="2149010"/>
          </a:xfrm>
          <a:custGeom>
            <a:avLst/>
            <a:gdLst/>
            <a:ahLst/>
            <a:cxnLst/>
            <a:rect l="l" t="t" r="r" b="b"/>
            <a:pathLst>
              <a:path h="2145030">
                <a:moveTo>
                  <a:pt x="0" y="0"/>
                </a:moveTo>
                <a:lnTo>
                  <a:pt x="0" y="2145030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56985" y="4209717"/>
            <a:ext cx="0" cy="2149010"/>
          </a:xfrm>
          <a:custGeom>
            <a:avLst/>
            <a:gdLst/>
            <a:ahLst/>
            <a:cxnLst/>
            <a:rect l="l" t="t" r="r" b="b"/>
            <a:pathLst>
              <a:path h="2145030">
                <a:moveTo>
                  <a:pt x="0" y="0"/>
                </a:moveTo>
                <a:lnTo>
                  <a:pt x="0" y="2145030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59000" y="6335442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59000" y="4209717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51872" y="6335442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51872" y="4209717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53124" y="6335442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53124" y="4209717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46747" y="6335442"/>
            <a:ext cx="0" cy="23283"/>
          </a:xfrm>
          <a:custGeom>
            <a:avLst/>
            <a:gdLst/>
            <a:ahLst/>
            <a:cxnLst/>
            <a:rect l="l" t="t" r="r" b="b"/>
            <a:pathLst>
              <a:path h="23240">
                <a:moveTo>
                  <a:pt x="0" y="0"/>
                </a:moveTo>
                <a:lnTo>
                  <a:pt x="0" y="23240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46747" y="4209717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56794" y="5930834"/>
            <a:ext cx="25215" cy="0"/>
          </a:xfrm>
          <a:custGeom>
            <a:avLst/>
            <a:gdLst/>
            <a:ahLst/>
            <a:cxnLst/>
            <a:rect l="l" t="t" r="r" b="b"/>
            <a:pathLst>
              <a:path w="25145">
                <a:moveTo>
                  <a:pt x="25145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23381" y="5930834"/>
            <a:ext cx="24439" cy="0"/>
          </a:xfrm>
          <a:custGeom>
            <a:avLst/>
            <a:gdLst/>
            <a:ahLst/>
            <a:cxnLst/>
            <a:rect l="l" t="t" r="r" b="b"/>
            <a:pathLst>
              <a:path w="24371">
                <a:moveTo>
                  <a:pt x="243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56794" y="5502559"/>
            <a:ext cx="25215" cy="0"/>
          </a:xfrm>
          <a:custGeom>
            <a:avLst/>
            <a:gdLst/>
            <a:ahLst/>
            <a:cxnLst/>
            <a:rect l="l" t="t" r="r" b="b"/>
            <a:pathLst>
              <a:path w="25145">
                <a:moveTo>
                  <a:pt x="25145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23381" y="5502559"/>
            <a:ext cx="24439" cy="0"/>
          </a:xfrm>
          <a:custGeom>
            <a:avLst/>
            <a:gdLst/>
            <a:ahLst/>
            <a:cxnLst/>
            <a:rect l="l" t="t" r="r" b="b"/>
            <a:pathLst>
              <a:path w="24371">
                <a:moveTo>
                  <a:pt x="243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56794" y="5066649"/>
            <a:ext cx="25215" cy="0"/>
          </a:xfrm>
          <a:custGeom>
            <a:avLst/>
            <a:gdLst/>
            <a:ahLst/>
            <a:cxnLst/>
            <a:rect l="l" t="t" r="r" b="b"/>
            <a:pathLst>
              <a:path w="25145">
                <a:moveTo>
                  <a:pt x="25145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23381" y="5066649"/>
            <a:ext cx="24439" cy="0"/>
          </a:xfrm>
          <a:custGeom>
            <a:avLst/>
            <a:gdLst/>
            <a:ahLst/>
            <a:cxnLst/>
            <a:rect l="l" t="t" r="r" b="b"/>
            <a:pathLst>
              <a:path w="24371">
                <a:moveTo>
                  <a:pt x="243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56794" y="4638374"/>
            <a:ext cx="25215" cy="0"/>
          </a:xfrm>
          <a:custGeom>
            <a:avLst/>
            <a:gdLst/>
            <a:ahLst/>
            <a:cxnLst/>
            <a:rect l="l" t="t" r="r" b="b"/>
            <a:pathLst>
              <a:path w="25145">
                <a:moveTo>
                  <a:pt x="25145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23381" y="4638374"/>
            <a:ext cx="24439" cy="0"/>
          </a:xfrm>
          <a:custGeom>
            <a:avLst/>
            <a:gdLst/>
            <a:ahLst/>
            <a:cxnLst/>
            <a:rect l="l" t="t" r="r" b="b"/>
            <a:pathLst>
              <a:path w="24371">
                <a:moveTo>
                  <a:pt x="243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65199" y="4354766"/>
            <a:ext cx="1997415" cy="2003961"/>
          </a:xfrm>
          <a:custGeom>
            <a:avLst/>
            <a:gdLst/>
            <a:ahLst/>
            <a:cxnLst/>
            <a:rect l="l" t="t" r="r" b="b"/>
            <a:pathLst>
              <a:path w="1991867" h="2000250">
                <a:moveTo>
                  <a:pt x="0" y="2000250"/>
                </a:moveTo>
                <a:lnTo>
                  <a:pt x="12700" y="2000250"/>
                </a:lnTo>
                <a:lnTo>
                  <a:pt x="25400" y="2000250"/>
                </a:lnTo>
                <a:lnTo>
                  <a:pt x="38100" y="2000250"/>
                </a:lnTo>
                <a:lnTo>
                  <a:pt x="64770" y="1977390"/>
                </a:lnTo>
                <a:lnTo>
                  <a:pt x="72389" y="1924050"/>
                </a:lnTo>
                <a:lnTo>
                  <a:pt x="80772" y="1840230"/>
                </a:lnTo>
                <a:lnTo>
                  <a:pt x="88392" y="1733550"/>
                </a:lnTo>
                <a:lnTo>
                  <a:pt x="105156" y="1610868"/>
                </a:lnTo>
                <a:lnTo>
                  <a:pt x="112775" y="1473708"/>
                </a:lnTo>
                <a:lnTo>
                  <a:pt x="121158" y="1335786"/>
                </a:lnTo>
                <a:lnTo>
                  <a:pt x="128777" y="1183386"/>
                </a:lnTo>
                <a:lnTo>
                  <a:pt x="137159" y="1030986"/>
                </a:lnTo>
                <a:lnTo>
                  <a:pt x="153161" y="885444"/>
                </a:lnTo>
                <a:lnTo>
                  <a:pt x="161543" y="740663"/>
                </a:lnTo>
                <a:lnTo>
                  <a:pt x="169163" y="603503"/>
                </a:lnTo>
                <a:lnTo>
                  <a:pt x="177545" y="480822"/>
                </a:lnTo>
                <a:lnTo>
                  <a:pt x="193547" y="366522"/>
                </a:lnTo>
                <a:lnTo>
                  <a:pt x="201929" y="267462"/>
                </a:lnTo>
                <a:lnTo>
                  <a:pt x="209549" y="182880"/>
                </a:lnTo>
                <a:lnTo>
                  <a:pt x="217931" y="114300"/>
                </a:lnTo>
                <a:lnTo>
                  <a:pt x="233921" y="60960"/>
                </a:lnTo>
                <a:lnTo>
                  <a:pt x="241553" y="22860"/>
                </a:lnTo>
                <a:lnTo>
                  <a:pt x="249935" y="7620"/>
                </a:lnTo>
                <a:lnTo>
                  <a:pt x="258317" y="0"/>
                </a:lnTo>
                <a:lnTo>
                  <a:pt x="265925" y="7620"/>
                </a:lnTo>
                <a:lnTo>
                  <a:pt x="281927" y="22860"/>
                </a:lnTo>
                <a:lnTo>
                  <a:pt x="290309" y="53339"/>
                </a:lnTo>
                <a:lnTo>
                  <a:pt x="298703" y="91439"/>
                </a:lnTo>
                <a:lnTo>
                  <a:pt x="306323" y="137160"/>
                </a:lnTo>
                <a:lnTo>
                  <a:pt x="322313" y="190500"/>
                </a:lnTo>
                <a:lnTo>
                  <a:pt x="330707" y="244601"/>
                </a:lnTo>
                <a:lnTo>
                  <a:pt x="338315" y="305562"/>
                </a:lnTo>
                <a:lnTo>
                  <a:pt x="346697" y="366522"/>
                </a:lnTo>
                <a:lnTo>
                  <a:pt x="362711" y="427482"/>
                </a:lnTo>
                <a:lnTo>
                  <a:pt x="371093" y="480822"/>
                </a:lnTo>
                <a:lnTo>
                  <a:pt x="378701" y="534162"/>
                </a:lnTo>
                <a:lnTo>
                  <a:pt x="387083" y="587501"/>
                </a:lnTo>
                <a:lnTo>
                  <a:pt x="403097" y="633984"/>
                </a:lnTo>
                <a:lnTo>
                  <a:pt x="411479" y="679703"/>
                </a:lnTo>
                <a:lnTo>
                  <a:pt x="419099" y="710184"/>
                </a:lnTo>
                <a:lnTo>
                  <a:pt x="427481" y="740663"/>
                </a:lnTo>
                <a:lnTo>
                  <a:pt x="435089" y="763524"/>
                </a:lnTo>
                <a:lnTo>
                  <a:pt x="451853" y="778763"/>
                </a:lnTo>
                <a:lnTo>
                  <a:pt x="459485" y="794003"/>
                </a:lnTo>
                <a:lnTo>
                  <a:pt x="475475" y="794003"/>
                </a:lnTo>
                <a:lnTo>
                  <a:pt x="492239" y="786384"/>
                </a:lnTo>
                <a:lnTo>
                  <a:pt x="499872" y="778763"/>
                </a:lnTo>
                <a:lnTo>
                  <a:pt x="508253" y="763524"/>
                </a:lnTo>
                <a:lnTo>
                  <a:pt x="515861" y="748284"/>
                </a:lnTo>
                <a:lnTo>
                  <a:pt x="531863" y="725424"/>
                </a:lnTo>
                <a:lnTo>
                  <a:pt x="540257" y="710184"/>
                </a:lnTo>
                <a:lnTo>
                  <a:pt x="548627" y="687324"/>
                </a:lnTo>
                <a:lnTo>
                  <a:pt x="556247" y="656844"/>
                </a:lnTo>
                <a:lnTo>
                  <a:pt x="564641" y="633984"/>
                </a:lnTo>
                <a:lnTo>
                  <a:pt x="580643" y="611124"/>
                </a:lnTo>
                <a:lnTo>
                  <a:pt x="589013" y="587501"/>
                </a:lnTo>
                <a:lnTo>
                  <a:pt x="596645" y="572262"/>
                </a:lnTo>
                <a:lnTo>
                  <a:pt x="605015" y="549401"/>
                </a:lnTo>
                <a:lnTo>
                  <a:pt x="621029" y="534162"/>
                </a:lnTo>
                <a:lnTo>
                  <a:pt x="628637" y="518922"/>
                </a:lnTo>
                <a:lnTo>
                  <a:pt x="637031" y="503682"/>
                </a:lnTo>
                <a:lnTo>
                  <a:pt x="645401" y="496062"/>
                </a:lnTo>
                <a:lnTo>
                  <a:pt x="661403" y="488442"/>
                </a:lnTo>
                <a:lnTo>
                  <a:pt x="669023" y="480822"/>
                </a:lnTo>
                <a:lnTo>
                  <a:pt x="693419" y="480822"/>
                </a:lnTo>
                <a:lnTo>
                  <a:pt x="709422" y="488442"/>
                </a:lnTo>
                <a:lnTo>
                  <a:pt x="717803" y="488442"/>
                </a:lnTo>
                <a:lnTo>
                  <a:pt x="726173" y="496062"/>
                </a:lnTo>
                <a:lnTo>
                  <a:pt x="733805" y="503682"/>
                </a:lnTo>
                <a:lnTo>
                  <a:pt x="749807" y="511301"/>
                </a:lnTo>
                <a:lnTo>
                  <a:pt x="758177" y="518922"/>
                </a:lnTo>
                <a:lnTo>
                  <a:pt x="765797" y="534162"/>
                </a:lnTo>
                <a:lnTo>
                  <a:pt x="774191" y="541782"/>
                </a:lnTo>
                <a:lnTo>
                  <a:pt x="790193" y="549401"/>
                </a:lnTo>
                <a:lnTo>
                  <a:pt x="798563" y="557022"/>
                </a:lnTo>
                <a:lnTo>
                  <a:pt x="806195" y="564642"/>
                </a:lnTo>
                <a:lnTo>
                  <a:pt x="822947" y="579882"/>
                </a:lnTo>
                <a:lnTo>
                  <a:pt x="838949" y="587501"/>
                </a:lnTo>
                <a:lnTo>
                  <a:pt x="846581" y="595122"/>
                </a:lnTo>
                <a:lnTo>
                  <a:pt x="854951" y="595122"/>
                </a:lnTo>
                <a:lnTo>
                  <a:pt x="862583" y="603503"/>
                </a:lnTo>
                <a:lnTo>
                  <a:pt x="935723" y="603503"/>
                </a:lnTo>
                <a:lnTo>
                  <a:pt x="943355" y="595122"/>
                </a:lnTo>
                <a:lnTo>
                  <a:pt x="959357" y="595122"/>
                </a:lnTo>
                <a:lnTo>
                  <a:pt x="967727" y="587501"/>
                </a:lnTo>
                <a:lnTo>
                  <a:pt x="976122" y="587501"/>
                </a:lnTo>
                <a:lnTo>
                  <a:pt x="983741" y="579882"/>
                </a:lnTo>
                <a:lnTo>
                  <a:pt x="992124" y="579882"/>
                </a:lnTo>
                <a:lnTo>
                  <a:pt x="1008113" y="572262"/>
                </a:lnTo>
                <a:lnTo>
                  <a:pt x="1024115" y="572262"/>
                </a:lnTo>
                <a:lnTo>
                  <a:pt x="1032497" y="564642"/>
                </a:lnTo>
                <a:lnTo>
                  <a:pt x="1056131" y="564642"/>
                </a:lnTo>
                <a:lnTo>
                  <a:pt x="1064501" y="557022"/>
                </a:lnTo>
                <a:lnTo>
                  <a:pt x="1072895" y="557022"/>
                </a:lnTo>
                <a:lnTo>
                  <a:pt x="1085595" y="557021"/>
                </a:lnTo>
                <a:lnTo>
                  <a:pt x="1098295" y="557022"/>
                </a:lnTo>
                <a:lnTo>
                  <a:pt x="1110995" y="557022"/>
                </a:lnTo>
                <a:lnTo>
                  <a:pt x="1123695" y="557022"/>
                </a:lnTo>
                <a:lnTo>
                  <a:pt x="1136395" y="557022"/>
                </a:lnTo>
                <a:lnTo>
                  <a:pt x="1161275" y="557022"/>
                </a:lnTo>
                <a:lnTo>
                  <a:pt x="1177277" y="564642"/>
                </a:lnTo>
                <a:lnTo>
                  <a:pt x="1226057" y="564642"/>
                </a:lnTo>
                <a:lnTo>
                  <a:pt x="1233665" y="572262"/>
                </a:lnTo>
                <a:lnTo>
                  <a:pt x="1266443" y="572262"/>
                </a:lnTo>
                <a:lnTo>
                  <a:pt x="1279145" y="572261"/>
                </a:lnTo>
                <a:lnTo>
                  <a:pt x="1291844" y="572261"/>
                </a:lnTo>
                <a:lnTo>
                  <a:pt x="1304543" y="572262"/>
                </a:lnTo>
                <a:lnTo>
                  <a:pt x="1317242" y="572261"/>
                </a:lnTo>
                <a:lnTo>
                  <a:pt x="1329943" y="572262"/>
                </a:lnTo>
                <a:lnTo>
                  <a:pt x="1342728" y="572262"/>
                </a:lnTo>
                <a:lnTo>
                  <a:pt x="1355486" y="572262"/>
                </a:lnTo>
                <a:lnTo>
                  <a:pt x="1368221" y="572262"/>
                </a:lnTo>
                <a:lnTo>
                  <a:pt x="1380935" y="572262"/>
                </a:lnTo>
                <a:lnTo>
                  <a:pt x="1393631" y="572262"/>
                </a:lnTo>
                <a:lnTo>
                  <a:pt x="1406312" y="572262"/>
                </a:lnTo>
                <a:lnTo>
                  <a:pt x="1418982" y="572261"/>
                </a:lnTo>
                <a:lnTo>
                  <a:pt x="1431644" y="572261"/>
                </a:lnTo>
                <a:lnTo>
                  <a:pt x="1444300" y="572262"/>
                </a:lnTo>
                <a:lnTo>
                  <a:pt x="1456954" y="572262"/>
                </a:lnTo>
                <a:lnTo>
                  <a:pt x="1475993" y="572262"/>
                </a:lnTo>
                <a:lnTo>
                  <a:pt x="1483601" y="564642"/>
                </a:lnTo>
                <a:lnTo>
                  <a:pt x="1524000" y="564642"/>
                </a:lnTo>
                <a:lnTo>
                  <a:pt x="1536700" y="564641"/>
                </a:lnTo>
                <a:lnTo>
                  <a:pt x="1549399" y="564641"/>
                </a:lnTo>
                <a:lnTo>
                  <a:pt x="1562100" y="564642"/>
                </a:lnTo>
                <a:lnTo>
                  <a:pt x="1574800" y="564642"/>
                </a:lnTo>
                <a:lnTo>
                  <a:pt x="1587500" y="564642"/>
                </a:lnTo>
                <a:lnTo>
                  <a:pt x="1604772" y="564642"/>
                </a:lnTo>
                <a:lnTo>
                  <a:pt x="1613153" y="572262"/>
                </a:lnTo>
                <a:lnTo>
                  <a:pt x="1653527" y="572262"/>
                </a:lnTo>
                <a:lnTo>
                  <a:pt x="1666226" y="572262"/>
                </a:lnTo>
                <a:lnTo>
                  <a:pt x="1678926" y="572262"/>
                </a:lnTo>
                <a:lnTo>
                  <a:pt x="1691627" y="572262"/>
                </a:lnTo>
                <a:lnTo>
                  <a:pt x="1704328" y="572262"/>
                </a:lnTo>
                <a:lnTo>
                  <a:pt x="1717027" y="572262"/>
                </a:lnTo>
                <a:lnTo>
                  <a:pt x="1730817" y="572262"/>
                </a:lnTo>
                <a:lnTo>
                  <a:pt x="1744600" y="572262"/>
                </a:lnTo>
                <a:lnTo>
                  <a:pt x="1758375" y="572261"/>
                </a:lnTo>
                <a:lnTo>
                  <a:pt x="1772144" y="572262"/>
                </a:lnTo>
                <a:lnTo>
                  <a:pt x="1785906" y="572262"/>
                </a:lnTo>
                <a:lnTo>
                  <a:pt x="1799663" y="572262"/>
                </a:lnTo>
                <a:lnTo>
                  <a:pt x="1813413" y="572261"/>
                </a:lnTo>
                <a:lnTo>
                  <a:pt x="1827159" y="572262"/>
                </a:lnTo>
                <a:lnTo>
                  <a:pt x="1840901" y="572262"/>
                </a:lnTo>
                <a:lnTo>
                  <a:pt x="1854638" y="572262"/>
                </a:lnTo>
                <a:lnTo>
                  <a:pt x="1868371" y="572262"/>
                </a:lnTo>
                <a:lnTo>
                  <a:pt x="1882101" y="572262"/>
                </a:lnTo>
                <a:lnTo>
                  <a:pt x="1895828" y="572262"/>
                </a:lnTo>
                <a:lnTo>
                  <a:pt x="1909552" y="572262"/>
                </a:lnTo>
                <a:lnTo>
                  <a:pt x="1923274" y="572262"/>
                </a:lnTo>
                <a:lnTo>
                  <a:pt x="1936994" y="572262"/>
                </a:lnTo>
                <a:lnTo>
                  <a:pt x="1950714" y="572262"/>
                </a:lnTo>
                <a:lnTo>
                  <a:pt x="1964432" y="572262"/>
                </a:lnTo>
                <a:lnTo>
                  <a:pt x="1978150" y="572261"/>
                </a:lnTo>
                <a:lnTo>
                  <a:pt x="1991867" y="572262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56548" y="5259793"/>
            <a:ext cx="473756" cy="191617"/>
          </a:xfrm>
          <a:custGeom>
            <a:avLst/>
            <a:gdLst/>
            <a:ahLst/>
            <a:cxnLst/>
            <a:rect l="l" t="t" r="r" b="b"/>
            <a:pathLst>
              <a:path w="472440" h="191262">
                <a:moveTo>
                  <a:pt x="0" y="0"/>
                </a:moveTo>
                <a:lnTo>
                  <a:pt x="0" y="191262"/>
                </a:lnTo>
                <a:lnTo>
                  <a:pt x="472440" y="191262"/>
                </a:lnTo>
                <a:lnTo>
                  <a:pt x="4724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56160" y="5259411"/>
            <a:ext cx="474519" cy="192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904619" y="758213"/>
            <a:ext cx="2542961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83"/>
              </a:lnSpc>
              <a:spcBef>
                <a:spcPts val="168"/>
              </a:spcBef>
            </a:pPr>
            <a:r>
              <a:rPr sz="4800" baseline="3692" dirty="0">
                <a:latin typeface=""/>
                <a:cs typeface=""/>
              </a:rPr>
              <a:t>整定比例部分</a:t>
            </a:r>
            <a:endParaRPr sz="3200" dirty="0">
              <a:latin typeface="华文行楷"/>
              <a:cs typeface="华文行楷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146063" y="1470597"/>
            <a:ext cx="233753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076709" y="1470597"/>
            <a:ext cx="233753" cy="66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847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862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146063" y="1766802"/>
            <a:ext cx="233753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146063" y="2062243"/>
            <a:ext cx="233753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076709" y="2246989"/>
            <a:ext cx="233753" cy="936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883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88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892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146063" y="2356157"/>
            <a:ext cx="233753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46063" y="2659996"/>
            <a:ext cx="233753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146063" y="2956201"/>
            <a:ext cx="233753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146063" y="3251642"/>
            <a:ext cx="233753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076709" y="3289812"/>
            <a:ext cx="224182" cy="410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r>
              <a:rPr sz="1000" spc="-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92012" marR="3825" algn="ctr">
              <a:lnSpc>
                <a:spcPct val="95825"/>
              </a:lnSpc>
              <a:spcBef>
                <a:spcPts val="823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245399" y="3547846"/>
            <a:ext cx="128297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317991" y="3650907"/>
            <a:ext cx="128297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748191" y="3650907"/>
            <a:ext cx="197895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176100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642979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150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099924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566039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250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253222" y="3650907"/>
            <a:ext cx="128297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697941" y="3650907"/>
            <a:ext cx="197895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138839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619472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150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092464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573097" y="3650907"/>
            <a:ext cx="268169" cy="15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28"/>
              </a:lnSpc>
              <a:spcBef>
                <a:spcPts val="56"/>
              </a:spcBef>
            </a:pPr>
            <a:r>
              <a:rPr sz="1000" spc="-4" dirty="0">
                <a:latin typeface="Arial"/>
                <a:cs typeface="Arial"/>
              </a:rPr>
              <a:t>250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130962" y="4138280"/>
            <a:ext cx="124693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237758" y="4201869"/>
            <a:ext cx="122499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19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026278" y="4567318"/>
            <a:ext cx="229410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0" dirty="0">
                <a:latin typeface="Arial"/>
                <a:cs typeface="Arial"/>
              </a:rPr>
              <a:t>0</a:t>
            </a:r>
            <a:r>
              <a:rPr sz="1000" spc="-12" dirty="0">
                <a:latin typeface="Arial"/>
                <a:cs typeface="Arial"/>
              </a:rPr>
              <a:t>.</a:t>
            </a:r>
            <a:r>
              <a:rPr sz="1000" spc="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139186" y="4619456"/>
            <a:ext cx="221097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4" dirty="0">
                <a:latin typeface="Arial"/>
                <a:cs typeface="Arial"/>
              </a:rPr>
              <a:t>0</a:t>
            </a:r>
            <a:r>
              <a:rPr sz="900" spc="-9" dirty="0">
                <a:latin typeface="Arial"/>
                <a:cs typeface="Arial"/>
              </a:rPr>
              <a:t>.</a:t>
            </a:r>
            <a:r>
              <a:rPr sz="900" spc="19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026278" y="4995593"/>
            <a:ext cx="229410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0" dirty="0">
                <a:latin typeface="Arial"/>
                <a:cs typeface="Arial"/>
              </a:rPr>
              <a:t>0</a:t>
            </a:r>
            <a:r>
              <a:rPr sz="1000" spc="-12" dirty="0">
                <a:latin typeface="Arial"/>
                <a:cs typeface="Arial"/>
              </a:rPr>
              <a:t>.</a:t>
            </a:r>
            <a:r>
              <a:rPr sz="1000" spc="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139186" y="5037043"/>
            <a:ext cx="221097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4" dirty="0">
                <a:latin typeface="Arial"/>
                <a:cs typeface="Arial"/>
              </a:rPr>
              <a:t>0</a:t>
            </a:r>
            <a:r>
              <a:rPr sz="900" spc="-9" dirty="0">
                <a:latin typeface="Arial"/>
                <a:cs typeface="Arial"/>
              </a:rPr>
              <a:t>.</a:t>
            </a:r>
            <a:r>
              <a:rPr sz="900" spc="19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026278" y="5431503"/>
            <a:ext cx="229410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0" dirty="0">
                <a:latin typeface="Arial"/>
                <a:cs typeface="Arial"/>
              </a:rPr>
              <a:t>0</a:t>
            </a:r>
            <a:r>
              <a:rPr sz="1000" spc="-12" dirty="0">
                <a:latin typeface="Arial"/>
                <a:cs typeface="Arial"/>
              </a:rPr>
              <a:t>.</a:t>
            </a:r>
            <a:r>
              <a:rPr sz="1000" spc="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139186" y="5461501"/>
            <a:ext cx="221097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4" dirty="0">
                <a:latin typeface="Arial"/>
                <a:cs typeface="Arial"/>
              </a:rPr>
              <a:t>0</a:t>
            </a:r>
            <a:r>
              <a:rPr sz="900" spc="-9" dirty="0">
                <a:latin typeface="Arial"/>
                <a:cs typeface="Arial"/>
              </a:rPr>
              <a:t>.</a:t>
            </a:r>
            <a:r>
              <a:rPr sz="900" spc="19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026278" y="5859778"/>
            <a:ext cx="229410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0" dirty="0">
                <a:latin typeface="Arial"/>
                <a:cs typeface="Arial"/>
              </a:rPr>
              <a:t>0</a:t>
            </a:r>
            <a:r>
              <a:rPr sz="1000" spc="-12" dirty="0">
                <a:latin typeface="Arial"/>
                <a:cs typeface="Arial"/>
              </a:rPr>
              <a:t>.</a:t>
            </a: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139186" y="5879089"/>
            <a:ext cx="221097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4" dirty="0">
                <a:latin typeface="Arial"/>
                <a:cs typeface="Arial"/>
              </a:rPr>
              <a:t>0</a:t>
            </a:r>
            <a:r>
              <a:rPr sz="900" spc="-9" dirty="0">
                <a:latin typeface="Arial"/>
                <a:cs typeface="Arial"/>
              </a:rPr>
              <a:t>.</a:t>
            </a:r>
            <a:r>
              <a:rPr sz="900" spc="19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130962" y="6288052"/>
            <a:ext cx="124693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237758" y="6296676"/>
            <a:ext cx="122499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19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314170" y="6401264"/>
            <a:ext cx="122499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19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747427" y="6401264"/>
            <a:ext cx="192085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4" dirty="0"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180685" y="6401264"/>
            <a:ext cx="259185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4" dirty="0">
                <a:latin typeface="Arial"/>
                <a:cs typeface="Arial"/>
              </a:rPr>
              <a:t>1</a:t>
            </a:r>
            <a:r>
              <a:rPr sz="900" spc="39" dirty="0">
                <a:latin typeface="Arial"/>
                <a:cs typeface="Arial"/>
              </a:rPr>
              <a:t>0</a:t>
            </a:r>
            <a:r>
              <a:rPr sz="900" spc="19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651384" y="6401264"/>
            <a:ext cx="259280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9" dirty="0">
                <a:latin typeface="Arial"/>
                <a:cs typeface="Arial"/>
              </a:rPr>
              <a:t>1</a:t>
            </a:r>
            <a:r>
              <a:rPr sz="900" spc="34" dirty="0">
                <a:latin typeface="Arial"/>
                <a:cs typeface="Arial"/>
              </a:rPr>
              <a:t>5</a:t>
            </a:r>
            <a:r>
              <a:rPr sz="900" spc="19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115206" y="6401264"/>
            <a:ext cx="259280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9" dirty="0">
                <a:latin typeface="Arial"/>
                <a:cs typeface="Arial"/>
              </a:rPr>
              <a:t>2</a:t>
            </a:r>
            <a:r>
              <a:rPr sz="900" spc="34" dirty="0">
                <a:latin typeface="Arial"/>
                <a:cs typeface="Arial"/>
              </a:rPr>
              <a:t>0</a:t>
            </a:r>
            <a:r>
              <a:rPr sz="900" spc="19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586670" y="6401264"/>
            <a:ext cx="259185" cy="14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spcBef>
                <a:spcPts val="15"/>
              </a:spcBef>
            </a:pPr>
            <a:r>
              <a:rPr sz="900" spc="34" dirty="0">
                <a:latin typeface="Arial"/>
                <a:cs typeface="Arial"/>
              </a:rPr>
              <a:t>2</a:t>
            </a:r>
            <a:r>
              <a:rPr sz="900" spc="39" dirty="0">
                <a:latin typeface="Arial"/>
                <a:cs typeface="Arial"/>
              </a:rPr>
              <a:t>5</a:t>
            </a:r>
            <a:r>
              <a:rPr sz="900" spc="19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211959" y="6394931"/>
            <a:ext cx="124693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5672725" y="6394931"/>
            <a:ext cx="203244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5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134255" y="6394931"/>
            <a:ext cx="274296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0" dirty="0"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635519" y="6394931"/>
            <a:ext cx="274296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0" dirty="0">
                <a:latin typeface="Arial"/>
                <a:cs typeface="Arial"/>
              </a:rPr>
              <a:t>150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7128378" y="6394931"/>
            <a:ext cx="270621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5" dirty="0">
                <a:latin typeface="Arial"/>
                <a:cs typeface="Arial"/>
              </a:rPr>
              <a:t>2</a:t>
            </a:r>
            <a:r>
              <a:rPr sz="1000" spc="4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630407" y="6394931"/>
            <a:ext cx="274296" cy="147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82"/>
              </a:lnSpc>
              <a:spcBef>
                <a:spcPts val="54"/>
              </a:spcBef>
            </a:pPr>
            <a:r>
              <a:rPr sz="1000" spc="40" dirty="0">
                <a:latin typeface="Arial"/>
                <a:cs typeface="Arial"/>
              </a:rPr>
              <a:t>250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356903" y="4271937"/>
            <a:ext cx="2341271" cy="2094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78" name="object 178"/>
          <p:cNvSpPr txBox="1"/>
          <p:nvPr/>
        </p:nvSpPr>
        <p:spPr>
          <a:xfrm>
            <a:off x="5256985" y="4210099"/>
            <a:ext cx="2491027" cy="2149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79" name="object 179"/>
          <p:cNvSpPr txBox="1"/>
          <p:nvPr/>
        </p:nvSpPr>
        <p:spPr>
          <a:xfrm>
            <a:off x="5300348" y="1530517"/>
            <a:ext cx="2385578" cy="2076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80" name="object 180"/>
          <p:cNvSpPr txBox="1"/>
          <p:nvPr/>
        </p:nvSpPr>
        <p:spPr>
          <a:xfrm>
            <a:off x="5760337" y="2017192"/>
            <a:ext cx="453137" cy="147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81" name="object 181"/>
          <p:cNvSpPr txBox="1"/>
          <p:nvPr/>
        </p:nvSpPr>
        <p:spPr>
          <a:xfrm>
            <a:off x="5939534" y="2017193"/>
            <a:ext cx="27394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6264411" y="2047730"/>
            <a:ext cx="65570" cy="6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6329982" y="2047730"/>
            <a:ext cx="891370" cy="6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1362825" y="1528608"/>
            <a:ext cx="2314526" cy="2076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85" name="图片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6" name="直接连接符 185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42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5016" y="1337754"/>
            <a:ext cx="3102338" cy="2484148"/>
          </a:xfrm>
          <a:custGeom>
            <a:avLst/>
            <a:gdLst/>
            <a:ahLst/>
            <a:cxnLst/>
            <a:rect l="l" t="t" r="r" b="b"/>
            <a:pathLst>
              <a:path w="3093720" h="2479548">
                <a:moveTo>
                  <a:pt x="0" y="0"/>
                </a:moveTo>
                <a:lnTo>
                  <a:pt x="0" y="2479548"/>
                </a:lnTo>
                <a:lnTo>
                  <a:pt x="3093720" y="2479548"/>
                </a:lnTo>
                <a:lnTo>
                  <a:pt x="30937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6180" y="1526318"/>
            <a:ext cx="2400109" cy="2016939"/>
          </a:xfrm>
          <a:custGeom>
            <a:avLst/>
            <a:gdLst/>
            <a:ahLst/>
            <a:cxnLst/>
            <a:rect l="l" t="t" r="r" b="b"/>
            <a:pathLst>
              <a:path w="2393442" h="2013204">
                <a:moveTo>
                  <a:pt x="0" y="0"/>
                </a:moveTo>
                <a:lnTo>
                  <a:pt x="0" y="2013204"/>
                </a:lnTo>
                <a:lnTo>
                  <a:pt x="2393442" y="2013204"/>
                </a:lnTo>
                <a:lnTo>
                  <a:pt x="2393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6181" y="1526699"/>
            <a:ext cx="2400872" cy="0"/>
          </a:xfrm>
          <a:custGeom>
            <a:avLst/>
            <a:gdLst/>
            <a:ahLst/>
            <a:cxnLst/>
            <a:rect l="l" t="t" r="r" b="b"/>
            <a:pathLst>
              <a:path w="2394203">
                <a:moveTo>
                  <a:pt x="239420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6181" y="3543639"/>
            <a:ext cx="2400872" cy="0"/>
          </a:xfrm>
          <a:custGeom>
            <a:avLst/>
            <a:gdLst/>
            <a:ahLst/>
            <a:cxnLst/>
            <a:rect l="l" t="t" r="r" b="b"/>
            <a:pathLst>
              <a:path w="2394203">
                <a:moveTo>
                  <a:pt x="239420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6481" y="1526318"/>
            <a:ext cx="0" cy="2016939"/>
          </a:xfrm>
          <a:custGeom>
            <a:avLst/>
            <a:gdLst/>
            <a:ahLst/>
            <a:cxnLst/>
            <a:rect l="l" t="t" r="r" b="b"/>
            <a:pathLst>
              <a:path h="2013204">
                <a:moveTo>
                  <a:pt x="0" y="0"/>
                </a:moveTo>
                <a:lnTo>
                  <a:pt x="0" y="2013204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6372" y="1526318"/>
            <a:ext cx="0" cy="2016938"/>
          </a:xfrm>
          <a:custGeom>
            <a:avLst/>
            <a:gdLst/>
            <a:ahLst/>
            <a:cxnLst/>
            <a:rect l="l" t="t" r="r" b="b"/>
            <a:pathLst>
              <a:path h="2013203">
                <a:moveTo>
                  <a:pt x="0" y="0"/>
                </a:moveTo>
                <a:lnTo>
                  <a:pt x="0" y="2013203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9465" y="3520736"/>
            <a:ext cx="0" cy="22520"/>
          </a:xfrm>
          <a:custGeom>
            <a:avLst/>
            <a:gdLst/>
            <a:ahLst/>
            <a:cxnLst/>
            <a:rect l="l" t="t" r="r" b="b"/>
            <a:pathLst>
              <a:path h="22478">
                <a:moveTo>
                  <a:pt x="0" y="0"/>
                </a:moveTo>
                <a:lnTo>
                  <a:pt x="0" y="2247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9465" y="1526318"/>
            <a:ext cx="0" cy="23284"/>
          </a:xfrm>
          <a:custGeom>
            <a:avLst/>
            <a:gdLst/>
            <a:ahLst/>
            <a:cxnLst/>
            <a:rect l="l" t="t" r="r" b="b"/>
            <a:pathLst>
              <a:path h="23241">
                <a:moveTo>
                  <a:pt x="0" y="0"/>
                </a:moveTo>
                <a:lnTo>
                  <a:pt x="0" y="23241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3388" y="3520736"/>
            <a:ext cx="0" cy="22520"/>
          </a:xfrm>
          <a:custGeom>
            <a:avLst/>
            <a:gdLst/>
            <a:ahLst/>
            <a:cxnLst/>
            <a:rect l="l" t="t" r="r" b="b"/>
            <a:pathLst>
              <a:path h="22478">
                <a:moveTo>
                  <a:pt x="0" y="0"/>
                </a:moveTo>
                <a:lnTo>
                  <a:pt x="0" y="2247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3388" y="1526318"/>
            <a:ext cx="0" cy="23284"/>
          </a:xfrm>
          <a:custGeom>
            <a:avLst/>
            <a:gdLst/>
            <a:ahLst/>
            <a:cxnLst/>
            <a:rect l="l" t="t" r="r" b="b"/>
            <a:pathLst>
              <a:path h="23241">
                <a:moveTo>
                  <a:pt x="0" y="0"/>
                </a:moveTo>
                <a:lnTo>
                  <a:pt x="0" y="23241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6180" y="3257359"/>
            <a:ext cx="28273" cy="0"/>
          </a:xfrm>
          <a:custGeom>
            <a:avLst/>
            <a:gdLst/>
            <a:ahLst/>
            <a:cxnLst/>
            <a:rect l="l" t="t" r="r" b="b"/>
            <a:pathLst>
              <a:path w="28194">
                <a:moveTo>
                  <a:pt x="2819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8782" y="3257359"/>
            <a:ext cx="27507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6180" y="2964208"/>
            <a:ext cx="28273" cy="0"/>
          </a:xfrm>
          <a:custGeom>
            <a:avLst/>
            <a:gdLst/>
            <a:ahLst/>
            <a:cxnLst/>
            <a:rect l="l" t="t" r="r" b="b"/>
            <a:pathLst>
              <a:path w="28194">
                <a:moveTo>
                  <a:pt x="2819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08782" y="2964208"/>
            <a:ext cx="27507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6180" y="2677928"/>
            <a:ext cx="28273" cy="0"/>
          </a:xfrm>
          <a:custGeom>
            <a:avLst/>
            <a:gdLst/>
            <a:ahLst/>
            <a:cxnLst/>
            <a:rect l="l" t="t" r="r" b="b"/>
            <a:pathLst>
              <a:path w="28194">
                <a:moveTo>
                  <a:pt x="2819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08782" y="2677928"/>
            <a:ext cx="27507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6180" y="2391648"/>
            <a:ext cx="28273" cy="0"/>
          </a:xfrm>
          <a:custGeom>
            <a:avLst/>
            <a:gdLst/>
            <a:ahLst/>
            <a:cxnLst/>
            <a:rect l="l" t="t" r="r" b="b"/>
            <a:pathLst>
              <a:path w="28194">
                <a:moveTo>
                  <a:pt x="2819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8782" y="2391648"/>
            <a:ext cx="27507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6180" y="2106130"/>
            <a:ext cx="28273" cy="0"/>
          </a:xfrm>
          <a:custGeom>
            <a:avLst/>
            <a:gdLst/>
            <a:ahLst/>
            <a:cxnLst/>
            <a:rect l="l" t="t" r="r" b="b"/>
            <a:pathLst>
              <a:path w="28194">
                <a:moveTo>
                  <a:pt x="2819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8782" y="2106130"/>
            <a:ext cx="27507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36180" y="1812216"/>
            <a:ext cx="28273" cy="0"/>
          </a:xfrm>
          <a:custGeom>
            <a:avLst/>
            <a:gdLst/>
            <a:ahLst/>
            <a:cxnLst/>
            <a:rect l="l" t="t" r="r" b="b"/>
            <a:pathLst>
              <a:path w="28194">
                <a:moveTo>
                  <a:pt x="2819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08782" y="1812216"/>
            <a:ext cx="27507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5350" y="2030171"/>
            <a:ext cx="1597015" cy="1513086"/>
          </a:xfrm>
          <a:custGeom>
            <a:avLst/>
            <a:gdLst/>
            <a:ahLst/>
            <a:cxnLst/>
            <a:rect l="l" t="t" r="r" b="b"/>
            <a:pathLst>
              <a:path w="1592579" h="1510284">
                <a:moveTo>
                  <a:pt x="0" y="1510284"/>
                </a:moveTo>
                <a:lnTo>
                  <a:pt x="36575" y="1510284"/>
                </a:lnTo>
                <a:lnTo>
                  <a:pt x="45719" y="1502664"/>
                </a:lnTo>
                <a:lnTo>
                  <a:pt x="54863" y="1488186"/>
                </a:lnTo>
                <a:lnTo>
                  <a:pt x="64007" y="1457705"/>
                </a:lnTo>
                <a:lnTo>
                  <a:pt x="82295" y="1367789"/>
                </a:lnTo>
                <a:lnTo>
                  <a:pt x="91439" y="1315212"/>
                </a:lnTo>
                <a:lnTo>
                  <a:pt x="91439" y="1255014"/>
                </a:lnTo>
                <a:lnTo>
                  <a:pt x="100583" y="1194815"/>
                </a:lnTo>
                <a:lnTo>
                  <a:pt x="107873" y="1142859"/>
                </a:lnTo>
                <a:lnTo>
                  <a:pt x="114821" y="1090979"/>
                </a:lnTo>
                <a:lnTo>
                  <a:pt x="121524" y="1039141"/>
                </a:lnTo>
                <a:lnTo>
                  <a:pt x="128076" y="987311"/>
                </a:lnTo>
                <a:lnTo>
                  <a:pt x="132408" y="952744"/>
                </a:lnTo>
                <a:lnTo>
                  <a:pt x="134573" y="935453"/>
                </a:lnTo>
                <a:lnTo>
                  <a:pt x="141112" y="883533"/>
                </a:lnTo>
                <a:lnTo>
                  <a:pt x="145541" y="848868"/>
                </a:lnTo>
                <a:lnTo>
                  <a:pt x="154685" y="774192"/>
                </a:lnTo>
                <a:lnTo>
                  <a:pt x="154685" y="706374"/>
                </a:lnTo>
                <a:lnTo>
                  <a:pt x="163829" y="638556"/>
                </a:lnTo>
                <a:lnTo>
                  <a:pt x="172973" y="571500"/>
                </a:lnTo>
                <a:lnTo>
                  <a:pt x="175016" y="557935"/>
                </a:lnTo>
                <a:lnTo>
                  <a:pt x="177057" y="544369"/>
                </a:lnTo>
                <a:lnTo>
                  <a:pt x="183221" y="503674"/>
                </a:lnTo>
                <a:lnTo>
                  <a:pt x="189537" y="462999"/>
                </a:lnTo>
                <a:lnTo>
                  <a:pt x="196123" y="422370"/>
                </a:lnTo>
                <a:lnTo>
                  <a:pt x="203099" y="381809"/>
                </a:lnTo>
                <a:lnTo>
                  <a:pt x="210583" y="341341"/>
                </a:lnTo>
                <a:lnTo>
                  <a:pt x="218693" y="300989"/>
                </a:lnTo>
                <a:lnTo>
                  <a:pt x="218693" y="255269"/>
                </a:lnTo>
                <a:lnTo>
                  <a:pt x="227837" y="210312"/>
                </a:lnTo>
                <a:lnTo>
                  <a:pt x="236981" y="172974"/>
                </a:lnTo>
                <a:lnTo>
                  <a:pt x="246125" y="143256"/>
                </a:lnTo>
                <a:lnTo>
                  <a:pt x="255269" y="112775"/>
                </a:lnTo>
                <a:lnTo>
                  <a:pt x="264413" y="90677"/>
                </a:lnTo>
                <a:lnTo>
                  <a:pt x="282701" y="44957"/>
                </a:lnTo>
                <a:lnTo>
                  <a:pt x="282701" y="30480"/>
                </a:lnTo>
                <a:lnTo>
                  <a:pt x="291083" y="22860"/>
                </a:lnTo>
                <a:lnTo>
                  <a:pt x="318515" y="0"/>
                </a:lnTo>
                <a:lnTo>
                  <a:pt x="336803" y="0"/>
                </a:lnTo>
                <a:lnTo>
                  <a:pt x="345947" y="7619"/>
                </a:lnTo>
                <a:lnTo>
                  <a:pt x="355091" y="7619"/>
                </a:lnTo>
                <a:lnTo>
                  <a:pt x="382523" y="30480"/>
                </a:lnTo>
                <a:lnTo>
                  <a:pt x="391667" y="37337"/>
                </a:lnTo>
                <a:lnTo>
                  <a:pt x="409955" y="52577"/>
                </a:lnTo>
                <a:lnTo>
                  <a:pt x="409955" y="60198"/>
                </a:lnTo>
                <a:lnTo>
                  <a:pt x="437387" y="83057"/>
                </a:lnTo>
                <a:lnTo>
                  <a:pt x="445769" y="90677"/>
                </a:lnTo>
                <a:lnTo>
                  <a:pt x="454913" y="97536"/>
                </a:lnTo>
                <a:lnTo>
                  <a:pt x="491489" y="128015"/>
                </a:lnTo>
                <a:lnTo>
                  <a:pt x="500633" y="128015"/>
                </a:lnTo>
                <a:lnTo>
                  <a:pt x="509777" y="135636"/>
                </a:lnTo>
                <a:lnTo>
                  <a:pt x="518921" y="135636"/>
                </a:lnTo>
                <a:lnTo>
                  <a:pt x="528065" y="143256"/>
                </a:lnTo>
                <a:lnTo>
                  <a:pt x="582929" y="143256"/>
                </a:lnTo>
                <a:lnTo>
                  <a:pt x="592073" y="135636"/>
                </a:lnTo>
                <a:lnTo>
                  <a:pt x="600455" y="135636"/>
                </a:lnTo>
                <a:lnTo>
                  <a:pt x="609599" y="128015"/>
                </a:lnTo>
                <a:lnTo>
                  <a:pt x="627887" y="128015"/>
                </a:lnTo>
                <a:lnTo>
                  <a:pt x="637031" y="120395"/>
                </a:lnTo>
                <a:lnTo>
                  <a:pt x="655319" y="120395"/>
                </a:lnTo>
                <a:lnTo>
                  <a:pt x="664463" y="112775"/>
                </a:lnTo>
                <a:lnTo>
                  <a:pt x="673607" y="112775"/>
                </a:lnTo>
                <a:lnTo>
                  <a:pt x="682751" y="105156"/>
                </a:lnTo>
                <a:lnTo>
                  <a:pt x="691895" y="105156"/>
                </a:lnTo>
                <a:lnTo>
                  <a:pt x="701039" y="97536"/>
                </a:lnTo>
                <a:lnTo>
                  <a:pt x="719327" y="97535"/>
                </a:lnTo>
                <a:lnTo>
                  <a:pt x="728471" y="90677"/>
                </a:lnTo>
                <a:lnTo>
                  <a:pt x="746759" y="90677"/>
                </a:lnTo>
                <a:lnTo>
                  <a:pt x="755141" y="83057"/>
                </a:lnTo>
                <a:lnTo>
                  <a:pt x="791717" y="83057"/>
                </a:lnTo>
                <a:lnTo>
                  <a:pt x="800861" y="75437"/>
                </a:lnTo>
                <a:lnTo>
                  <a:pt x="813561" y="75437"/>
                </a:lnTo>
                <a:lnTo>
                  <a:pt x="826261" y="75437"/>
                </a:lnTo>
                <a:lnTo>
                  <a:pt x="838961" y="75437"/>
                </a:lnTo>
                <a:lnTo>
                  <a:pt x="853391" y="75437"/>
                </a:lnTo>
                <a:lnTo>
                  <a:pt x="867024" y="75438"/>
                </a:lnTo>
                <a:lnTo>
                  <a:pt x="879994" y="75437"/>
                </a:lnTo>
                <a:lnTo>
                  <a:pt x="892433" y="75437"/>
                </a:lnTo>
                <a:lnTo>
                  <a:pt x="904473" y="75437"/>
                </a:lnTo>
                <a:lnTo>
                  <a:pt x="916245" y="75437"/>
                </a:lnTo>
                <a:lnTo>
                  <a:pt x="927883" y="75437"/>
                </a:lnTo>
                <a:lnTo>
                  <a:pt x="961140" y="75437"/>
                </a:lnTo>
                <a:lnTo>
                  <a:pt x="994393" y="75438"/>
                </a:lnTo>
                <a:lnTo>
                  <a:pt x="1027642" y="75437"/>
                </a:lnTo>
                <a:lnTo>
                  <a:pt x="1060889" y="75437"/>
                </a:lnTo>
                <a:lnTo>
                  <a:pt x="1094134" y="75437"/>
                </a:lnTo>
                <a:lnTo>
                  <a:pt x="1127375" y="75437"/>
                </a:lnTo>
                <a:lnTo>
                  <a:pt x="1160614" y="75437"/>
                </a:lnTo>
                <a:lnTo>
                  <a:pt x="1193851" y="75438"/>
                </a:lnTo>
                <a:lnTo>
                  <a:pt x="1227086" y="75438"/>
                </a:lnTo>
                <a:lnTo>
                  <a:pt x="1260318" y="75437"/>
                </a:lnTo>
                <a:lnTo>
                  <a:pt x="1293550" y="75437"/>
                </a:lnTo>
                <a:lnTo>
                  <a:pt x="1326779" y="75437"/>
                </a:lnTo>
                <a:lnTo>
                  <a:pt x="1559356" y="75437"/>
                </a:lnTo>
                <a:lnTo>
                  <a:pt x="1592579" y="7543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7661" y="2536696"/>
            <a:ext cx="604421" cy="223679"/>
          </a:xfrm>
          <a:custGeom>
            <a:avLst/>
            <a:gdLst/>
            <a:ahLst/>
            <a:cxnLst/>
            <a:rect l="l" t="t" r="r" b="b"/>
            <a:pathLst>
              <a:path w="602742" h="223265">
                <a:moveTo>
                  <a:pt x="0" y="0"/>
                </a:moveTo>
                <a:lnTo>
                  <a:pt x="0" y="223265"/>
                </a:lnTo>
                <a:lnTo>
                  <a:pt x="602742" y="223265"/>
                </a:lnTo>
                <a:lnTo>
                  <a:pt x="6027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77273" y="2536314"/>
            <a:ext cx="605185" cy="22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0713" y="1337755"/>
            <a:ext cx="2852470" cy="2484147"/>
          </a:xfrm>
          <a:custGeom>
            <a:avLst/>
            <a:gdLst/>
            <a:ahLst/>
            <a:cxnLst/>
            <a:rect l="l" t="t" r="r" b="b"/>
            <a:pathLst>
              <a:path w="2844546" h="2479547">
                <a:moveTo>
                  <a:pt x="0" y="0"/>
                </a:moveTo>
                <a:lnTo>
                  <a:pt x="0" y="2479547"/>
                </a:lnTo>
                <a:lnTo>
                  <a:pt x="2844546" y="2479547"/>
                </a:lnTo>
                <a:lnTo>
                  <a:pt x="2844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5133" y="1524791"/>
            <a:ext cx="2197616" cy="2013121"/>
          </a:xfrm>
          <a:custGeom>
            <a:avLst/>
            <a:gdLst/>
            <a:ahLst/>
            <a:cxnLst/>
            <a:rect l="l" t="t" r="r" b="b"/>
            <a:pathLst>
              <a:path w="2191511" h="2009393">
                <a:moveTo>
                  <a:pt x="0" y="0"/>
                </a:moveTo>
                <a:lnTo>
                  <a:pt x="0" y="2009393"/>
                </a:lnTo>
                <a:lnTo>
                  <a:pt x="2191512" y="2009393"/>
                </a:lnTo>
                <a:lnTo>
                  <a:pt x="2191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05133" y="1525173"/>
            <a:ext cx="2198381" cy="0"/>
          </a:xfrm>
          <a:custGeom>
            <a:avLst/>
            <a:gdLst/>
            <a:ahLst/>
            <a:cxnLst/>
            <a:rect l="l" t="t" r="r" b="b"/>
            <a:pathLst>
              <a:path w="2192274">
                <a:moveTo>
                  <a:pt x="2192274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05133" y="3538294"/>
            <a:ext cx="2198381" cy="0"/>
          </a:xfrm>
          <a:custGeom>
            <a:avLst/>
            <a:gdLst/>
            <a:ahLst/>
            <a:cxnLst/>
            <a:rect l="l" t="t" r="r" b="b"/>
            <a:pathLst>
              <a:path w="2192274">
                <a:moveTo>
                  <a:pt x="219227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02941" y="1524791"/>
            <a:ext cx="0" cy="2013121"/>
          </a:xfrm>
          <a:custGeom>
            <a:avLst/>
            <a:gdLst/>
            <a:ahLst/>
            <a:cxnLst/>
            <a:rect l="l" t="t" r="r" b="b"/>
            <a:pathLst>
              <a:path h="2009393">
                <a:moveTo>
                  <a:pt x="0" y="0"/>
                </a:moveTo>
                <a:lnTo>
                  <a:pt x="0" y="2009393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5325" y="1524791"/>
            <a:ext cx="0" cy="2013121"/>
          </a:xfrm>
          <a:custGeom>
            <a:avLst/>
            <a:gdLst/>
            <a:ahLst/>
            <a:cxnLst/>
            <a:rect l="l" t="t" r="r" b="b"/>
            <a:pathLst>
              <a:path h="2009393">
                <a:moveTo>
                  <a:pt x="0" y="0"/>
                </a:moveTo>
                <a:lnTo>
                  <a:pt x="0" y="2009393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41639" y="3513102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1639" y="1524791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5594" y="3513102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85594" y="1524791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21908" y="3513102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21908" y="1524791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66614" y="3513102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66614" y="1524791"/>
            <a:ext cx="0" cy="24810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05133" y="3254305"/>
            <a:ext cx="23675" cy="0"/>
          </a:xfrm>
          <a:custGeom>
            <a:avLst/>
            <a:gdLst/>
            <a:ahLst/>
            <a:cxnLst/>
            <a:rect l="l" t="t" r="r" b="b"/>
            <a:pathLst>
              <a:path w="23609">
                <a:moveTo>
                  <a:pt x="2360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79062" y="3254305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05133" y="2961917"/>
            <a:ext cx="23675" cy="0"/>
          </a:xfrm>
          <a:custGeom>
            <a:avLst/>
            <a:gdLst/>
            <a:ahLst/>
            <a:cxnLst/>
            <a:rect l="l" t="t" r="r" b="b"/>
            <a:pathLst>
              <a:path w="23609">
                <a:moveTo>
                  <a:pt x="2360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062" y="2961917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05133" y="2677928"/>
            <a:ext cx="23675" cy="0"/>
          </a:xfrm>
          <a:custGeom>
            <a:avLst/>
            <a:gdLst/>
            <a:ahLst/>
            <a:cxnLst/>
            <a:rect l="l" t="t" r="r" b="b"/>
            <a:pathLst>
              <a:path w="23609">
                <a:moveTo>
                  <a:pt x="2360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9062" y="2677928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05133" y="2385541"/>
            <a:ext cx="23675" cy="0"/>
          </a:xfrm>
          <a:custGeom>
            <a:avLst/>
            <a:gdLst/>
            <a:ahLst/>
            <a:cxnLst/>
            <a:rect l="l" t="t" r="r" b="b"/>
            <a:pathLst>
              <a:path w="23609">
                <a:moveTo>
                  <a:pt x="2360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79062" y="2385541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05133" y="2101550"/>
            <a:ext cx="23675" cy="0"/>
          </a:xfrm>
          <a:custGeom>
            <a:avLst/>
            <a:gdLst/>
            <a:ahLst/>
            <a:cxnLst/>
            <a:rect l="l" t="t" r="r" b="b"/>
            <a:pathLst>
              <a:path w="23609">
                <a:moveTo>
                  <a:pt x="2360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79062" y="2101550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05133" y="1809163"/>
            <a:ext cx="23675" cy="0"/>
          </a:xfrm>
          <a:custGeom>
            <a:avLst/>
            <a:gdLst/>
            <a:ahLst/>
            <a:cxnLst/>
            <a:rect l="l" t="t" r="r" b="b"/>
            <a:pathLst>
              <a:path w="23609">
                <a:moveTo>
                  <a:pt x="2360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79062" y="1809163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12761" y="1784353"/>
            <a:ext cx="1761315" cy="1753560"/>
          </a:xfrm>
          <a:custGeom>
            <a:avLst/>
            <a:gdLst/>
            <a:ahLst/>
            <a:cxnLst/>
            <a:rect l="l" t="t" r="r" b="b"/>
            <a:pathLst>
              <a:path w="1756422" h="1750313">
                <a:moveTo>
                  <a:pt x="0" y="1750313"/>
                </a:moveTo>
                <a:lnTo>
                  <a:pt x="46494" y="1750313"/>
                </a:lnTo>
                <a:lnTo>
                  <a:pt x="54101" y="1741931"/>
                </a:lnTo>
                <a:lnTo>
                  <a:pt x="61722" y="1725929"/>
                </a:lnTo>
                <a:lnTo>
                  <a:pt x="70116" y="1693163"/>
                </a:lnTo>
                <a:lnTo>
                  <a:pt x="77736" y="1652777"/>
                </a:lnTo>
                <a:lnTo>
                  <a:pt x="85356" y="1604009"/>
                </a:lnTo>
                <a:lnTo>
                  <a:pt x="100584" y="1547621"/>
                </a:lnTo>
                <a:lnTo>
                  <a:pt x="108978" y="1482851"/>
                </a:lnTo>
                <a:lnTo>
                  <a:pt x="116598" y="1418081"/>
                </a:lnTo>
                <a:lnTo>
                  <a:pt x="120676" y="1379180"/>
                </a:lnTo>
                <a:lnTo>
                  <a:pt x="124706" y="1340262"/>
                </a:lnTo>
                <a:lnTo>
                  <a:pt x="128689" y="1301332"/>
                </a:lnTo>
                <a:lnTo>
                  <a:pt x="132628" y="1262391"/>
                </a:lnTo>
                <a:lnTo>
                  <a:pt x="136525" y="1223443"/>
                </a:lnTo>
                <a:lnTo>
                  <a:pt x="140382" y="1184491"/>
                </a:lnTo>
                <a:lnTo>
                  <a:pt x="144202" y="1145537"/>
                </a:lnTo>
                <a:lnTo>
                  <a:pt x="147987" y="1106586"/>
                </a:lnTo>
                <a:lnTo>
                  <a:pt x="151739" y="1067639"/>
                </a:lnTo>
                <a:lnTo>
                  <a:pt x="155460" y="1028699"/>
                </a:lnTo>
                <a:lnTo>
                  <a:pt x="170687" y="947927"/>
                </a:lnTo>
                <a:lnTo>
                  <a:pt x="178308" y="867155"/>
                </a:lnTo>
                <a:lnTo>
                  <a:pt x="186689" y="794003"/>
                </a:lnTo>
                <a:lnTo>
                  <a:pt x="194322" y="713231"/>
                </a:lnTo>
                <a:lnTo>
                  <a:pt x="200025" y="663531"/>
                </a:lnTo>
                <a:lnTo>
                  <a:pt x="205078" y="611783"/>
                </a:lnTo>
                <a:lnTo>
                  <a:pt x="206740" y="594251"/>
                </a:lnTo>
                <a:lnTo>
                  <a:pt x="208434" y="576640"/>
                </a:lnTo>
                <a:lnTo>
                  <a:pt x="213972" y="523703"/>
                </a:lnTo>
                <a:lnTo>
                  <a:pt x="220743" y="471386"/>
                </a:lnTo>
                <a:lnTo>
                  <a:pt x="229451" y="420691"/>
                </a:lnTo>
                <a:lnTo>
                  <a:pt x="240804" y="372617"/>
                </a:lnTo>
                <a:lnTo>
                  <a:pt x="242371" y="359972"/>
                </a:lnTo>
                <a:lnTo>
                  <a:pt x="247520" y="322166"/>
                </a:lnTo>
                <a:lnTo>
                  <a:pt x="255296" y="271998"/>
                </a:lnTo>
                <a:lnTo>
                  <a:pt x="263908" y="221999"/>
                </a:lnTo>
                <a:lnTo>
                  <a:pt x="273132" y="172055"/>
                </a:lnTo>
                <a:lnTo>
                  <a:pt x="287274" y="105155"/>
                </a:lnTo>
                <a:lnTo>
                  <a:pt x="310908" y="56387"/>
                </a:lnTo>
                <a:lnTo>
                  <a:pt x="318528" y="32003"/>
                </a:lnTo>
                <a:lnTo>
                  <a:pt x="326135" y="16001"/>
                </a:lnTo>
                <a:lnTo>
                  <a:pt x="342137" y="0"/>
                </a:lnTo>
                <a:lnTo>
                  <a:pt x="381000" y="0"/>
                </a:lnTo>
                <a:lnTo>
                  <a:pt x="388632" y="8381"/>
                </a:lnTo>
                <a:lnTo>
                  <a:pt x="396240" y="24383"/>
                </a:lnTo>
                <a:lnTo>
                  <a:pt x="403872" y="32003"/>
                </a:lnTo>
                <a:lnTo>
                  <a:pt x="411492" y="48767"/>
                </a:lnTo>
                <a:lnTo>
                  <a:pt x="419861" y="64769"/>
                </a:lnTo>
                <a:lnTo>
                  <a:pt x="427494" y="80771"/>
                </a:lnTo>
                <a:lnTo>
                  <a:pt x="442722" y="96773"/>
                </a:lnTo>
                <a:lnTo>
                  <a:pt x="447268" y="108649"/>
                </a:lnTo>
                <a:lnTo>
                  <a:pt x="452121" y="120400"/>
                </a:lnTo>
                <a:lnTo>
                  <a:pt x="457155" y="132075"/>
                </a:lnTo>
                <a:lnTo>
                  <a:pt x="462243" y="143725"/>
                </a:lnTo>
                <a:lnTo>
                  <a:pt x="467259" y="155399"/>
                </a:lnTo>
                <a:lnTo>
                  <a:pt x="472076" y="167145"/>
                </a:lnTo>
                <a:lnTo>
                  <a:pt x="476568" y="179013"/>
                </a:lnTo>
                <a:lnTo>
                  <a:pt x="480608" y="191053"/>
                </a:lnTo>
                <a:lnTo>
                  <a:pt x="486307" y="202961"/>
                </a:lnTo>
                <a:lnTo>
                  <a:pt x="504078" y="237596"/>
                </a:lnTo>
                <a:lnTo>
                  <a:pt x="522359" y="271076"/>
                </a:lnTo>
                <a:lnTo>
                  <a:pt x="528456" y="282085"/>
                </a:lnTo>
                <a:lnTo>
                  <a:pt x="534515" y="293058"/>
                </a:lnTo>
                <a:lnTo>
                  <a:pt x="540513" y="304015"/>
                </a:lnTo>
                <a:lnTo>
                  <a:pt x="546425" y="314980"/>
                </a:lnTo>
                <a:lnTo>
                  <a:pt x="552229" y="325976"/>
                </a:lnTo>
                <a:lnTo>
                  <a:pt x="557900" y="337026"/>
                </a:lnTo>
                <a:lnTo>
                  <a:pt x="566927" y="348233"/>
                </a:lnTo>
                <a:lnTo>
                  <a:pt x="582942" y="356615"/>
                </a:lnTo>
                <a:lnTo>
                  <a:pt x="590550" y="364235"/>
                </a:lnTo>
                <a:lnTo>
                  <a:pt x="605790" y="380999"/>
                </a:lnTo>
                <a:lnTo>
                  <a:pt x="614172" y="388619"/>
                </a:lnTo>
                <a:lnTo>
                  <a:pt x="621804" y="388619"/>
                </a:lnTo>
                <a:lnTo>
                  <a:pt x="629411" y="397001"/>
                </a:lnTo>
                <a:lnTo>
                  <a:pt x="653046" y="397001"/>
                </a:lnTo>
                <a:lnTo>
                  <a:pt x="660666" y="405383"/>
                </a:lnTo>
                <a:lnTo>
                  <a:pt x="668274" y="397001"/>
                </a:lnTo>
                <a:lnTo>
                  <a:pt x="699528" y="397001"/>
                </a:lnTo>
                <a:lnTo>
                  <a:pt x="707148" y="388619"/>
                </a:lnTo>
                <a:lnTo>
                  <a:pt x="722376" y="388619"/>
                </a:lnTo>
                <a:lnTo>
                  <a:pt x="730770" y="380999"/>
                </a:lnTo>
                <a:lnTo>
                  <a:pt x="738377" y="380999"/>
                </a:lnTo>
                <a:lnTo>
                  <a:pt x="753630" y="364235"/>
                </a:lnTo>
                <a:lnTo>
                  <a:pt x="761237" y="364235"/>
                </a:lnTo>
                <a:lnTo>
                  <a:pt x="769632" y="356615"/>
                </a:lnTo>
                <a:lnTo>
                  <a:pt x="784872" y="356615"/>
                </a:lnTo>
                <a:lnTo>
                  <a:pt x="800100" y="339851"/>
                </a:lnTo>
                <a:lnTo>
                  <a:pt x="808494" y="339851"/>
                </a:lnTo>
                <a:lnTo>
                  <a:pt x="816101" y="332231"/>
                </a:lnTo>
                <a:lnTo>
                  <a:pt x="823722" y="332231"/>
                </a:lnTo>
                <a:lnTo>
                  <a:pt x="831354" y="323849"/>
                </a:lnTo>
                <a:lnTo>
                  <a:pt x="838961" y="323849"/>
                </a:lnTo>
                <a:lnTo>
                  <a:pt x="854964" y="316229"/>
                </a:lnTo>
                <a:lnTo>
                  <a:pt x="862596" y="316229"/>
                </a:lnTo>
                <a:lnTo>
                  <a:pt x="870216" y="307847"/>
                </a:lnTo>
                <a:lnTo>
                  <a:pt x="886218" y="307847"/>
                </a:lnTo>
                <a:lnTo>
                  <a:pt x="893826" y="299465"/>
                </a:lnTo>
                <a:lnTo>
                  <a:pt x="925080" y="299465"/>
                </a:lnTo>
                <a:lnTo>
                  <a:pt x="932687" y="291845"/>
                </a:lnTo>
                <a:lnTo>
                  <a:pt x="1010424" y="291845"/>
                </a:lnTo>
                <a:lnTo>
                  <a:pt x="1018044" y="299465"/>
                </a:lnTo>
                <a:lnTo>
                  <a:pt x="1072146" y="299465"/>
                </a:lnTo>
                <a:lnTo>
                  <a:pt x="1079766" y="307847"/>
                </a:lnTo>
                <a:lnTo>
                  <a:pt x="1134630" y="307847"/>
                </a:lnTo>
                <a:lnTo>
                  <a:pt x="1142237" y="316229"/>
                </a:lnTo>
                <a:lnTo>
                  <a:pt x="1154942" y="316229"/>
                </a:lnTo>
                <a:lnTo>
                  <a:pt x="1167643" y="316229"/>
                </a:lnTo>
                <a:lnTo>
                  <a:pt x="1180341" y="316229"/>
                </a:lnTo>
                <a:lnTo>
                  <a:pt x="1193039" y="316229"/>
                </a:lnTo>
                <a:lnTo>
                  <a:pt x="1235202" y="316229"/>
                </a:lnTo>
                <a:lnTo>
                  <a:pt x="1243596" y="323849"/>
                </a:lnTo>
                <a:lnTo>
                  <a:pt x="1297698" y="323849"/>
                </a:lnTo>
                <a:lnTo>
                  <a:pt x="1305318" y="316229"/>
                </a:lnTo>
                <a:lnTo>
                  <a:pt x="1321320" y="316229"/>
                </a:lnTo>
                <a:lnTo>
                  <a:pt x="1334020" y="316229"/>
                </a:lnTo>
                <a:lnTo>
                  <a:pt x="1346720" y="316229"/>
                </a:lnTo>
                <a:lnTo>
                  <a:pt x="1359420" y="316229"/>
                </a:lnTo>
                <a:lnTo>
                  <a:pt x="1372120" y="316229"/>
                </a:lnTo>
                <a:lnTo>
                  <a:pt x="1386593" y="316229"/>
                </a:lnTo>
                <a:lnTo>
                  <a:pt x="1400541" y="316229"/>
                </a:lnTo>
                <a:lnTo>
                  <a:pt x="1414019" y="316229"/>
                </a:lnTo>
                <a:lnTo>
                  <a:pt x="1427082" y="316229"/>
                </a:lnTo>
                <a:lnTo>
                  <a:pt x="1439783" y="316229"/>
                </a:lnTo>
                <a:lnTo>
                  <a:pt x="1452177" y="316229"/>
                </a:lnTo>
                <a:lnTo>
                  <a:pt x="1464319" y="316229"/>
                </a:lnTo>
                <a:lnTo>
                  <a:pt x="1476263" y="316229"/>
                </a:lnTo>
                <a:lnTo>
                  <a:pt x="1488064" y="316229"/>
                </a:lnTo>
                <a:lnTo>
                  <a:pt x="1499775" y="316229"/>
                </a:lnTo>
                <a:lnTo>
                  <a:pt x="1513299" y="316229"/>
                </a:lnTo>
                <a:lnTo>
                  <a:pt x="1526717" y="316229"/>
                </a:lnTo>
                <a:lnTo>
                  <a:pt x="1540035" y="316229"/>
                </a:lnTo>
                <a:lnTo>
                  <a:pt x="1553257" y="316229"/>
                </a:lnTo>
                <a:lnTo>
                  <a:pt x="1566389" y="316229"/>
                </a:lnTo>
                <a:lnTo>
                  <a:pt x="1579437" y="316229"/>
                </a:lnTo>
                <a:lnTo>
                  <a:pt x="1592407" y="316229"/>
                </a:lnTo>
                <a:lnTo>
                  <a:pt x="1605304" y="316229"/>
                </a:lnTo>
                <a:lnTo>
                  <a:pt x="1618133" y="316230"/>
                </a:lnTo>
                <a:lnTo>
                  <a:pt x="1630901" y="316229"/>
                </a:lnTo>
                <a:lnTo>
                  <a:pt x="1643613" y="316229"/>
                </a:lnTo>
                <a:lnTo>
                  <a:pt x="1656274" y="316229"/>
                </a:lnTo>
                <a:lnTo>
                  <a:pt x="1668891" y="316229"/>
                </a:lnTo>
                <a:lnTo>
                  <a:pt x="1681468" y="316229"/>
                </a:lnTo>
                <a:lnTo>
                  <a:pt x="1743963" y="316229"/>
                </a:lnTo>
                <a:lnTo>
                  <a:pt x="1756422" y="316229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5651" y="2435162"/>
            <a:ext cx="591431" cy="209174"/>
          </a:xfrm>
          <a:custGeom>
            <a:avLst/>
            <a:gdLst/>
            <a:ahLst/>
            <a:cxnLst/>
            <a:rect l="l" t="t" r="r" b="b"/>
            <a:pathLst>
              <a:path w="589788" h="208787">
                <a:moveTo>
                  <a:pt x="0" y="0"/>
                </a:moveTo>
                <a:lnTo>
                  <a:pt x="0" y="208787"/>
                </a:lnTo>
                <a:lnTo>
                  <a:pt x="589788" y="208787"/>
                </a:lnTo>
                <a:lnTo>
                  <a:pt x="589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5263" y="2434780"/>
            <a:ext cx="592195" cy="209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8338" y="4005886"/>
            <a:ext cx="3177222" cy="2544457"/>
          </a:xfrm>
          <a:custGeom>
            <a:avLst/>
            <a:gdLst/>
            <a:ahLst/>
            <a:cxnLst/>
            <a:rect l="l" t="t" r="r" b="b"/>
            <a:pathLst>
              <a:path w="3168396" h="2539746">
                <a:moveTo>
                  <a:pt x="0" y="0"/>
                </a:moveTo>
                <a:lnTo>
                  <a:pt x="0" y="2539745"/>
                </a:lnTo>
                <a:lnTo>
                  <a:pt x="3168396" y="2539745"/>
                </a:lnTo>
                <a:lnTo>
                  <a:pt x="3168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14785" y="4197502"/>
            <a:ext cx="2448249" cy="2061980"/>
          </a:xfrm>
          <a:custGeom>
            <a:avLst/>
            <a:gdLst/>
            <a:ahLst/>
            <a:cxnLst/>
            <a:rect l="l" t="t" r="r" b="b"/>
            <a:pathLst>
              <a:path w="2441448" h="2058162">
                <a:moveTo>
                  <a:pt x="0" y="0"/>
                </a:moveTo>
                <a:lnTo>
                  <a:pt x="0" y="2058162"/>
                </a:lnTo>
                <a:lnTo>
                  <a:pt x="2441448" y="2058162"/>
                </a:lnTo>
                <a:lnTo>
                  <a:pt x="24414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14785" y="4197884"/>
            <a:ext cx="2449012" cy="0"/>
          </a:xfrm>
          <a:custGeom>
            <a:avLst/>
            <a:gdLst/>
            <a:ahLst/>
            <a:cxnLst/>
            <a:rect l="l" t="t" r="r" b="b"/>
            <a:pathLst>
              <a:path w="2442209">
                <a:moveTo>
                  <a:pt x="244220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14785" y="6259864"/>
            <a:ext cx="2449013" cy="0"/>
          </a:xfrm>
          <a:custGeom>
            <a:avLst/>
            <a:gdLst/>
            <a:ahLst/>
            <a:cxnLst/>
            <a:rect l="l" t="t" r="r" b="b"/>
            <a:pathLst>
              <a:path w="2442210">
                <a:moveTo>
                  <a:pt x="2442210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63225" y="4197502"/>
            <a:ext cx="0" cy="2061980"/>
          </a:xfrm>
          <a:custGeom>
            <a:avLst/>
            <a:gdLst/>
            <a:ahLst/>
            <a:cxnLst/>
            <a:rect l="l" t="t" r="r" b="b"/>
            <a:pathLst>
              <a:path h="2058162">
                <a:moveTo>
                  <a:pt x="0" y="0"/>
                </a:moveTo>
                <a:lnTo>
                  <a:pt x="0" y="2058162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14976" y="4197502"/>
            <a:ext cx="0" cy="2061980"/>
          </a:xfrm>
          <a:custGeom>
            <a:avLst/>
            <a:gdLst/>
            <a:ahLst/>
            <a:cxnLst/>
            <a:rect l="l" t="t" r="r" b="b"/>
            <a:pathLst>
              <a:path h="2058162">
                <a:moveTo>
                  <a:pt x="0" y="0"/>
                </a:moveTo>
                <a:lnTo>
                  <a:pt x="0" y="2058162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01723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01723" y="4197502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96110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96110" y="4197502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82092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82092" y="4197502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77243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77243" y="4197503"/>
            <a:ext cx="0" cy="25574"/>
          </a:xfrm>
          <a:custGeom>
            <a:avLst/>
            <a:gdLst/>
            <a:ahLst/>
            <a:cxnLst/>
            <a:rect l="l" t="t" r="r" b="b"/>
            <a:pathLst>
              <a:path h="25527">
                <a:moveTo>
                  <a:pt x="0" y="0"/>
                </a:moveTo>
                <a:lnTo>
                  <a:pt x="0" y="25527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14786" y="5969005"/>
            <a:ext cx="26743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37054" y="5969005"/>
            <a:ext cx="25980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14786" y="5668982"/>
            <a:ext cx="26743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37054" y="5668982"/>
            <a:ext cx="25980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14786" y="5378122"/>
            <a:ext cx="26743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37054" y="5378122"/>
            <a:ext cx="25980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14786" y="5078864"/>
            <a:ext cx="26743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37054" y="5078864"/>
            <a:ext cx="25980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14786" y="4788003"/>
            <a:ext cx="26743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37054" y="4788003"/>
            <a:ext cx="25980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14786" y="4488745"/>
            <a:ext cx="26743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37054" y="4488745"/>
            <a:ext cx="25980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23955" y="4338735"/>
            <a:ext cx="1960483" cy="1921225"/>
          </a:xfrm>
          <a:custGeom>
            <a:avLst/>
            <a:gdLst/>
            <a:ahLst/>
            <a:cxnLst/>
            <a:rect l="l" t="t" r="r" b="b"/>
            <a:pathLst>
              <a:path w="1955037" h="1917667">
                <a:moveTo>
                  <a:pt x="0" y="1917192"/>
                </a:moveTo>
                <a:lnTo>
                  <a:pt x="15861" y="1916889"/>
                </a:lnTo>
                <a:lnTo>
                  <a:pt x="28723" y="1917292"/>
                </a:lnTo>
                <a:lnTo>
                  <a:pt x="39038" y="1917667"/>
                </a:lnTo>
                <a:lnTo>
                  <a:pt x="47262" y="1917279"/>
                </a:lnTo>
                <a:lnTo>
                  <a:pt x="72892" y="1878150"/>
                </a:lnTo>
                <a:lnTo>
                  <a:pt x="86106" y="1817370"/>
                </a:lnTo>
                <a:lnTo>
                  <a:pt x="95250" y="1767839"/>
                </a:lnTo>
                <a:lnTo>
                  <a:pt x="112013" y="1709165"/>
                </a:lnTo>
                <a:lnTo>
                  <a:pt x="121157" y="1642872"/>
                </a:lnTo>
                <a:lnTo>
                  <a:pt x="125773" y="1602256"/>
                </a:lnTo>
                <a:lnTo>
                  <a:pt x="130348" y="1561657"/>
                </a:lnTo>
                <a:lnTo>
                  <a:pt x="134875" y="1521069"/>
                </a:lnTo>
                <a:lnTo>
                  <a:pt x="139347" y="1480484"/>
                </a:lnTo>
                <a:lnTo>
                  <a:pt x="143756" y="1439899"/>
                </a:lnTo>
                <a:lnTo>
                  <a:pt x="148094" y="1399305"/>
                </a:lnTo>
                <a:lnTo>
                  <a:pt x="152354" y="1358697"/>
                </a:lnTo>
                <a:lnTo>
                  <a:pt x="156529" y="1318068"/>
                </a:lnTo>
                <a:lnTo>
                  <a:pt x="160611" y="1277413"/>
                </a:lnTo>
                <a:lnTo>
                  <a:pt x="164591" y="1236726"/>
                </a:lnTo>
                <a:lnTo>
                  <a:pt x="172974" y="1153667"/>
                </a:lnTo>
                <a:lnTo>
                  <a:pt x="190500" y="1062227"/>
                </a:lnTo>
                <a:lnTo>
                  <a:pt x="198881" y="979170"/>
                </a:lnTo>
                <a:lnTo>
                  <a:pt x="207263" y="887729"/>
                </a:lnTo>
                <a:lnTo>
                  <a:pt x="216407" y="804672"/>
                </a:lnTo>
                <a:lnTo>
                  <a:pt x="233171" y="638555"/>
                </a:lnTo>
                <a:lnTo>
                  <a:pt x="242315" y="563879"/>
                </a:lnTo>
                <a:lnTo>
                  <a:pt x="250697" y="497586"/>
                </a:lnTo>
                <a:lnTo>
                  <a:pt x="268224" y="422910"/>
                </a:lnTo>
                <a:lnTo>
                  <a:pt x="276606" y="364998"/>
                </a:lnTo>
                <a:lnTo>
                  <a:pt x="285750" y="307086"/>
                </a:lnTo>
                <a:lnTo>
                  <a:pt x="287335" y="293971"/>
                </a:lnTo>
                <a:lnTo>
                  <a:pt x="289024" y="281044"/>
                </a:lnTo>
                <a:lnTo>
                  <a:pt x="294723" y="243173"/>
                </a:lnTo>
                <a:lnTo>
                  <a:pt x="303808" y="194029"/>
                </a:lnTo>
                <a:lnTo>
                  <a:pt x="314616" y="145203"/>
                </a:lnTo>
                <a:lnTo>
                  <a:pt x="323871" y="107991"/>
                </a:lnTo>
                <a:lnTo>
                  <a:pt x="345947" y="66294"/>
                </a:lnTo>
                <a:lnTo>
                  <a:pt x="354330" y="41148"/>
                </a:lnTo>
                <a:lnTo>
                  <a:pt x="363474" y="24384"/>
                </a:lnTo>
                <a:lnTo>
                  <a:pt x="371856" y="16001"/>
                </a:lnTo>
                <a:lnTo>
                  <a:pt x="381000" y="8382"/>
                </a:lnTo>
                <a:lnTo>
                  <a:pt x="389381" y="0"/>
                </a:lnTo>
                <a:lnTo>
                  <a:pt x="397763" y="0"/>
                </a:lnTo>
                <a:lnTo>
                  <a:pt x="415289" y="8382"/>
                </a:lnTo>
                <a:lnTo>
                  <a:pt x="423671" y="16001"/>
                </a:lnTo>
                <a:lnTo>
                  <a:pt x="432815" y="24384"/>
                </a:lnTo>
                <a:lnTo>
                  <a:pt x="449580" y="57912"/>
                </a:lnTo>
                <a:lnTo>
                  <a:pt x="458724" y="83058"/>
                </a:lnTo>
                <a:lnTo>
                  <a:pt x="467106" y="99060"/>
                </a:lnTo>
                <a:lnTo>
                  <a:pt x="476250" y="124205"/>
                </a:lnTo>
                <a:lnTo>
                  <a:pt x="493013" y="149351"/>
                </a:lnTo>
                <a:lnTo>
                  <a:pt x="502157" y="173736"/>
                </a:lnTo>
                <a:lnTo>
                  <a:pt x="510539" y="198882"/>
                </a:lnTo>
                <a:lnTo>
                  <a:pt x="518921" y="232410"/>
                </a:lnTo>
                <a:lnTo>
                  <a:pt x="528065" y="256794"/>
                </a:lnTo>
                <a:lnTo>
                  <a:pt x="544830" y="307086"/>
                </a:lnTo>
                <a:lnTo>
                  <a:pt x="553974" y="339851"/>
                </a:lnTo>
                <a:lnTo>
                  <a:pt x="561088" y="350462"/>
                </a:lnTo>
                <a:lnTo>
                  <a:pt x="583602" y="395835"/>
                </a:lnTo>
                <a:lnTo>
                  <a:pt x="597242" y="431516"/>
                </a:lnTo>
                <a:lnTo>
                  <a:pt x="601741" y="443453"/>
                </a:lnTo>
                <a:lnTo>
                  <a:pt x="616591" y="478679"/>
                </a:lnTo>
                <a:lnTo>
                  <a:pt x="649224" y="522732"/>
                </a:lnTo>
                <a:lnTo>
                  <a:pt x="657606" y="539496"/>
                </a:lnTo>
                <a:lnTo>
                  <a:pt x="665988" y="547877"/>
                </a:lnTo>
                <a:lnTo>
                  <a:pt x="675132" y="555498"/>
                </a:lnTo>
                <a:lnTo>
                  <a:pt x="683513" y="563879"/>
                </a:lnTo>
                <a:lnTo>
                  <a:pt x="692657" y="572262"/>
                </a:lnTo>
                <a:lnTo>
                  <a:pt x="701039" y="580644"/>
                </a:lnTo>
                <a:lnTo>
                  <a:pt x="709421" y="580644"/>
                </a:lnTo>
                <a:lnTo>
                  <a:pt x="726947" y="589026"/>
                </a:lnTo>
                <a:lnTo>
                  <a:pt x="752856" y="589026"/>
                </a:lnTo>
                <a:lnTo>
                  <a:pt x="761238" y="580644"/>
                </a:lnTo>
                <a:lnTo>
                  <a:pt x="770382" y="580644"/>
                </a:lnTo>
                <a:lnTo>
                  <a:pt x="778763" y="572262"/>
                </a:lnTo>
                <a:lnTo>
                  <a:pt x="787145" y="572262"/>
                </a:lnTo>
                <a:lnTo>
                  <a:pt x="804671" y="563879"/>
                </a:lnTo>
                <a:lnTo>
                  <a:pt x="813815" y="555498"/>
                </a:lnTo>
                <a:lnTo>
                  <a:pt x="822197" y="547877"/>
                </a:lnTo>
                <a:lnTo>
                  <a:pt x="830580" y="539496"/>
                </a:lnTo>
                <a:lnTo>
                  <a:pt x="839724" y="531113"/>
                </a:lnTo>
                <a:lnTo>
                  <a:pt x="856488" y="514350"/>
                </a:lnTo>
                <a:lnTo>
                  <a:pt x="867717" y="508485"/>
                </a:lnTo>
                <a:lnTo>
                  <a:pt x="906382" y="475385"/>
                </a:lnTo>
                <a:lnTo>
                  <a:pt x="915429" y="466188"/>
                </a:lnTo>
                <a:lnTo>
                  <a:pt x="924606" y="457219"/>
                </a:lnTo>
                <a:lnTo>
                  <a:pt x="934101" y="448776"/>
                </a:lnTo>
                <a:lnTo>
                  <a:pt x="951738" y="448055"/>
                </a:lnTo>
                <a:lnTo>
                  <a:pt x="960882" y="439674"/>
                </a:lnTo>
                <a:lnTo>
                  <a:pt x="969263" y="431291"/>
                </a:lnTo>
                <a:lnTo>
                  <a:pt x="977645" y="431291"/>
                </a:lnTo>
                <a:lnTo>
                  <a:pt x="986789" y="422910"/>
                </a:lnTo>
                <a:lnTo>
                  <a:pt x="995171" y="422910"/>
                </a:lnTo>
                <a:lnTo>
                  <a:pt x="1004315" y="414527"/>
                </a:lnTo>
                <a:lnTo>
                  <a:pt x="1012697" y="414527"/>
                </a:lnTo>
                <a:lnTo>
                  <a:pt x="1030224" y="406146"/>
                </a:lnTo>
                <a:lnTo>
                  <a:pt x="1038606" y="406146"/>
                </a:lnTo>
                <a:lnTo>
                  <a:pt x="1051306" y="406146"/>
                </a:lnTo>
                <a:lnTo>
                  <a:pt x="1064006" y="406146"/>
                </a:lnTo>
                <a:lnTo>
                  <a:pt x="1076705" y="406146"/>
                </a:lnTo>
                <a:lnTo>
                  <a:pt x="1089405" y="406146"/>
                </a:lnTo>
                <a:lnTo>
                  <a:pt x="1102105" y="406146"/>
                </a:lnTo>
                <a:lnTo>
                  <a:pt x="1114805" y="406146"/>
                </a:lnTo>
                <a:lnTo>
                  <a:pt x="1127505" y="406146"/>
                </a:lnTo>
                <a:lnTo>
                  <a:pt x="1142237" y="406146"/>
                </a:lnTo>
                <a:lnTo>
                  <a:pt x="1151381" y="414527"/>
                </a:lnTo>
                <a:lnTo>
                  <a:pt x="1168145" y="414527"/>
                </a:lnTo>
                <a:lnTo>
                  <a:pt x="1185671" y="422910"/>
                </a:lnTo>
                <a:lnTo>
                  <a:pt x="1203197" y="422910"/>
                </a:lnTo>
                <a:lnTo>
                  <a:pt x="1211579" y="431291"/>
                </a:lnTo>
                <a:lnTo>
                  <a:pt x="1220723" y="431291"/>
                </a:lnTo>
                <a:lnTo>
                  <a:pt x="1232086" y="431020"/>
                </a:lnTo>
                <a:lnTo>
                  <a:pt x="1239169" y="431843"/>
                </a:lnTo>
                <a:lnTo>
                  <a:pt x="1243375" y="433405"/>
                </a:lnTo>
                <a:lnTo>
                  <a:pt x="1246105" y="435349"/>
                </a:lnTo>
                <a:lnTo>
                  <a:pt x="1248763" y="437318"/>
                </a:lnTo>
                <a:lnTo>
                  <a:pt x="1252750" y="438956"/>
                </a:lnTo>
                <a:lnTo>
                  <a:pt x="1259467" y="439906"/>
                </a:lnTo>
                <a:lnTo>
                  <a:pt x="1270318" y="439810"/>
                </a:lnTo>
                <a:lnTo>
                  <a:pt x="1280921" y="448055"/>
                </a:lnTo>
                <a:lnTo>
                  <a:pt x="1306829" y="448055"/>
                </a:lnTo>
                <a:lnTo>
                  <a:pt x="1315211" y="456438"/>
                </a:lnTo>
                <a:lnTo>
                  <a:pt x="1327912" y="456438"/>
                </a:lnTo>
                <a:lnTo>
                  <a:pt x="1340612" y="456438"/>
                </a:lnTo>
                <a:lnTo>
                  <a:pt x="1353311" y="456437"/>
                </a:lnTo>
                <a:lnTo>
                  <a:pt x="1366011" y="456438"/>
                </a:lnTo>
                <a:lnTo>
                  <a:pt x="1402464" y="461640"/>
                </a:lnTo>
                <a:lnTo>
                  <a:pt x="1405520" y="463063"/>
                </a:lnTo>
                <a:lnTo>
                  <a:pt x="1409794" y="464241"/>
                </a:lnTo>
                <a:lnTo>
                  <a:pt x="1416068" y="465021"/>
                </a:lnTo>
                <a:lnTo>
                  <a:pt x="1425120" y="465253"/>
                </a:lnTo>
                <a:lnTo>
                  <a:pt x="1445513" y="456438"/>
                </a:lnTo>
                <a:lnTo>
                  <a:pt x="1497329" y="456438"/>
                </a:lnTo>
                <a:lnTo>
                  <a:pt x="1510029" y="456438"/>
                </a:lnTo>
                <a:lnTo>
                  <a:pt x="1522729" y="456438"/>
                </a:lnTo>
                <a:lnTo>
                  <a:pt x="1535429" y="456438"/>
                </a:lnTo>
                <a:lnTo>
                  <a:pt x="1548129" y="456438"/>
                </a:lnTo>
                <a:lnTo>
                  <a:pt x="1560829" y="456437"/>
                </a:lnTo>
                <a:lnTo>
                  <a:pt x="1575053" y="448055"/>
                </a:lnTo>
                <a:lnTo>
                  <a:pt x="1610105" y="448055"/>
                </a:lnTo>
                <a:lnTo>
                  <a:pt x="1622806" y="448056"/>
                </a:lnTo>
                <a:lnTo>
                  <a:pt x="1635505" y="448056"/>
                </a:lnTo>
                <a:lnTo>
                  <a:pt x="1648205" y="448055"/>
                </a:lnTo>
                <a:lnTo>
                  <a:pt x="1660905" y="448055"/>
                </a:lnTo>
                <a:lnTo>
                  <a:pt x="1679447" y="448055"/>
                </a:lnTo>
                <a:lnTo>
                  <a:pt x="1687829" y="439674"/>
                </a:lnTo>
                <a:lnTo>
                  <a:pt x="1713737" y="439674"/>
                </a:lnTo>
                <a:lnTo>
                  <a:pt x="1726437" y="439673"/>
                </a:lnTo>
                <a:lnTo>
                  <a:pt x="1739137" y="439674"/>
                </a:lnTo>
                <a:lnTo>
                  <a:pt x="1751837" y="439674"/>
                </a:lnTo>
                <a:lnTo>
                  <a:pt x="1765640" y="439673"/>
                </a:lnTo>
                <a:lnTo>
                  <a:pt x="1778997" y="439674"/>
                </a:lnTo>
                <a:lnTo>
                  <a:pt x="1791972" y="439674"/>
                </a:lnTo>
                <a:lnTo>
                  <a:pt x="1804631" y="439674"/>
                </a:lnTo>
                <a:lnTo>
                  <a:pt x="1817037" y="439674"/>
                </a:lnTo>
                <a:lnTo>
                  <a:pt x="1829255" y="439674"/>
                </a:lnTo>
                <a:lnTo>
                  <a:pt x="1841349" y="439674"/>
                </a:lnTo>
                <a:lnTo>
                  <a:pt x="1869947" y="448055"/>
                </a:lnTo>
                <a:lnTo>
                  <a:pt x="1904237" y="448055"/>
                </a:lnTo>
                <a:lnTo>
                  <a:pt x="1916937" y="448055"/>
                </a:lnTo>
                <a:lnTo>
                  <a:pt x="1929637" y="448055"/>
                </a:lnTo>
                <a:lnTo>
                  <a:pt x="1942337" y="448055"/>
                </a:lnTo>
                <a:lnTo>
                  <a:pt x="1955037" y="448055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09955" y="5211698"/>
            <a:ext cx="524951" cy="280935"/>
          </a:xfrm>
          <a:custGeom>
            <a:avLst/>
            <a:gdLst/>
            <a:ahLst/>
            <a:cxnLst/>
            <a:rect l="l" t="t" r="r" b="b"/>
            <a:pathLst>
              <a:path w="523493" h="280415">
                <a:moveTo>
                  <a:pt x="0" y="0"/>
                </a:moveTo>
                <a:lnTo>
                  <a:pt x="0" y="280415"/>
                </a:lnTo>
                <a:lnTo>
                  <a:pt x="523493" y="280415"/>
                </a:lnTo>
                <a:lnTo>
                  <a:pt x="5234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09567" y="5211316"/>
            <a:ext cx="525715" cy="281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15431" y="4005885"/>
            <a:ext cx="2887619" cy="2544458"/>
          </a:xfrm>
          <a:custGeom>
            <a:avLst/>
            <a:gdLst/>
            <a:ahLst/>
            <a:cxnLst/>
            <a:rect l="l" t="t" r="r" b="b"/>
            <a:pathLst>
              <a:path w="2879598" h="2539746">
                <a:moveTo>
                  <a:pt x="0" y="0"/>
                </a:moveTo>
                <a:lnTo>
                  <a:pt x="0" y="2539746"/>
                </a:lnTo>
                <a:lnTo>
                  <a:pt x="2879598" y="2539746"/>
                </a:lnTo>
                <a:lnTo>
                  <a:pt x="28795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94435" y="4197502"/>
            <a:ext cx="2224361" cy="2061980"/>
          </a:xfrm>
          <a:custGeom>
            <a:avLst/>
            <a:gdLst/>
            <a:ahLst/>
            <a:cxnLst/>
            <a:rect l="l" t="t" r="r" b="b"/>
            <a:pathLst>
              <a:path w="2218182" h="2058162">
                <a:moveTo>
                  <a:pt x="0" y="0"/>
                </a:moveTo>
                <a:lnTo>
                  <a:pt x="0" y="2058162"/>
                </a:lnTo>
                <a:lnTo>
                  <a:pt x="2218182" y="2058162"/>
                </a:lnTo>
                <a:lnTo>
                  <a:pt x="22181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94435" y="4197884"/>
            <a:ext cx="2225125" cy="0"/>
          </a:xfrm>
          <a:custGeom>
            <a:avLst/>
            <a:gdLst/>
            <a:ahLst/>
            <a:cxnLst/>
            <a:rect l="l" t="t" r="r" b="b"/>
            <a:pathLst>
              <a:path w="2218944">
                <a:moveTo>
                  <a:pt x="2218944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94436" y="6259864"/>
            <a:ext cx="2225124" cy="0"/>
          </a:xfrm>
          <a:custGeom>
            <a:avLst/>
            <a:gdLst/>
            <a:ahLst/>
            <a:cxnLst/>
            <a:rect l="l" t="t" r="r" b="b"/>
            <a:pathLst>
              <a:path w="2218943">
                <a:moveTo>
                  <a:pt x="221894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18988" y="4197502"/>
            <a:ext cx="0" cy="2061980"/>
          </a:xfrm>
          <a:custGeom>
            <a:avLst/>
            <a:gdLst/>
            <a:ahLst/>
            <a:cxnLst/>
            <a:rect l="l" t="t" r="r" b="b"/>
            <a:pathLst>
              <a:path h="2058162">
                <a:moveTo>
                  <a:pt x="0" y="0"/>
                </a:moveTo>
                <a:lnTo>
                  <a:pt x="0" y="205816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94627" y="4197502"/>
            <a:ext cx="0" cy="2061980"/>
          </a:xfrm>
          <a:custGeom>
            <a:avLst/>
            <a:gdLst/>
            <a:ahLst/>
            <a:cxnLst/>
            <a:rect l="l" t="t" r="r" b="b"/>
            <a:pathLst>
              <a:path h="2058162">
                <a:moveTo>
                  <a:pt x="0" y="0"/>
                </a:moveTo>
                <a:lnTo>
                  <a:pt x="0" y="205816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36277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36277" y="4197502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85594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85594" y="4197502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28008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28008" y="4197502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77325" y="6233909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77325" y="4197502"/>
            <a:ext cx="0" cy="25573"/>
          </a:xfrm>
          <a:custGeom>
            <a:avLst/>
            <a:gdLst/>
            <a:ahLst/>
            <a:cxnLst/>
            <a:rect l="l" t="t" r="r" b="b"/>
            <a:pathLst>
              <a:path h="25526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94436" y="5569739"/>
            <a:ext cx="24439" cy="0"/>
          </a:xfrm>
          <a:custGeom>
            <a:avLst/>
            <a:gdLst/>
            <a:ahLst/>
            <a:cxnLst/>
            <a:rect l="l" t="t" r="r" b="b"/>
            <a:pathLst>
              <a:path w="24371">
                <a:moveTo>
                  <a:pt x="243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95108" y="5569739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94436" y="4888011"/>
            <a:ext cx="24439" cy="0"/>
          </a:xfrm>
          <a:custGeom>
            <a:avLst/>
            <a:gdLst/>
            <a:ahLst/>
            <a:cxnLst/>
            <a:rect l="l" t="t" r="r" b="b"/>
            <a:pathLst>
              <a:path w="24371">
                <a:moveTo>
                  <a:pt x="24371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95108" y="4888011"/>
            <a:ext cx="23688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23622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02077" y="4263919"/>
            <a:ext cx="1782685" cy="1996020"/>
          </a:xfrm>
          <a:custGeom>
            <a:avLst/>
            <a:gdLst/>
            <a:ahLst/>
            <a:cxnLst/>
            <a:rect l="l" t="t" r="r" b="b"/>
            <a:pathLst>
              <a:path w="1777733" h="1992324">
                <a:moveTo>
                  <a:pt x="0" y="1991868"/>
                </a:moveTo>
                <a:lnTo>
                  <a:pt x="15436" y="1991640"/>
                </a:lnTo>
                <a:lnTo>
                  <a:pt x="27716" y="1992061"/>
                </a:lnTo>
                <a:lnTo>
                  <a:pt x="37348" y="1992324"/>
                </a:lnTo>
                <a:lnTo>
                  <a:pt x="63702" y="1963029"/>
                </a:lnTo>
                <a:lnTo>
                  <a:pt x="78486" y="1892046"/>
                </a:lnTo>
                <a:lnTo>
                  <a:pt x="86855" y="1842515"/>
                </a:lnTo>
                <a:lnTo>
                  <a:pt x="102095" y="1783841"/>
                </a:lnTo>
                <a:lnTo>
                  <a:pt x="109727" y="1725929"/>
                </a:lnTo>
                <a:lnTo>
                  <a:pt x="114194" y="1684643"/>
                </a:lnTo>
                <a:lnTo>
                  <a:pt x="118542" y="1643267"/>
                </a:lnTo>
                <a:lnTo>
                  <a:pt x="122775" y="1601821"/>
                </a:lnTo>
                <a:lnTo>
                  <a:pt x="126893" y="1560325"/>
                </a:lnTo>
                <a:lnTo>
                  <a:pt x="130900" y="1518799"/>
                </a:lnTo>
                <a:lnTo>
                  <a:pt x="134798" y="1477262"/>
                </a:lnTo>
                <a:lnTo>
                  <a:pt x="138588" y="1435734"/>
                </a:lnTo>
                <a:lnTo>
                  <a:pt x="142274" y="1394235"/>
                </a:lnTo>
                <a:lnTo>
                  <a:pt x="145856" y="1352784"/>
                </a:lnTo>
                <a:lnTo>
                  <a:pt x="149339" y="1311402"/>
                </a:lnTo>
                <a:lnTo>
                  <a:pt x="156971" y="1219962"/>
                </a:lnTo>
                <a:lnTo>
                  <a:pt x="172973" y="1128522"/>
                </a:lnTo>
                <a:lnTo>
                  <a:pt x="180581" y="1037081"/>
                </a:lnTo>
                <a:lnTo>
                  <a:pt x="188963" y="945641"/>
                </a:lnTo>
                <a:lnTo>
                  <a:pt x="196583" y="854963"/>
                </a:lnTo>
                <a:lnTo>
                  <a:pt x="204215" y="763524"/>
                </a:lnTo>
                <a:lnTo>
                  <a:pt x="212597" y="680465"/>
                </a:lnTo>
                <a:lnTo>
                  <a:pt x="220205" y="597408"/>
                </a:lnTo>
                <a:lnTo>
                  <a:pt x="227837" y="522731"/>
                </a:lnTo>
                <a:lnTo>
                  <a:pt x="243827" y="448055"/>
                </a:lnTo>
                <a:lnTo>
                  <a:pt x="251459" y="373379"/>
                </a:lnTo>
                <a:lnTo>
                  <a:pt x="259829" y="315467"/>
                </a:lnTo>
                <a:lnTo>
                  <a:pt x="261341" y="302243"/>
                </a:lnTo>
                <a:lnTo>
                  <a:pt x="262889" y="289213"/>
                </a:lnTo>
                <a:lnTo>
                  <a:pt x="267781" y="251085"/>
                </a:lnTo>
                <a:lnTo>
                  <a:pt x="275019" y="201714"/>
                </a:lnTo>
                <a:lnTo>
                  <a:pt x="283286" y="152796"/>
                </a:lnTo>
                <a:lnTo>
                  <a:pt x="292814" y="102995"/>
                </a:lnTo>
                <a:lnTo>
                  <a:pt x="314693" y="49529"/>
                </a:lnTo>
                <a:lnTo>
                  <a:pt x="322325" y="24384"/>
                </a:lnTo>
                <a:lnTo>
                  <a:pt x="330695" y="8381"/>
                </a:lnTo>
                <a:lnTo>
                  <a:pt x="338327" y="0"/>
                </a:lnTo>
                <a:lnTo>
                  <a:pt x="361949" y="0"/>
                </a:lnTo>
                <a:lnTo>
                  <a:pt x="377951" y="16001"/>
                </a:lnTo>
                <a:lnTo>
                  <a:pt x="385571" y="32765"/>
                </a:lnTo>
                <a:lnTo>
                  <a:pt x="390302" y="42969"/>
                </a:lnTo>
                <a:lnTo>
                  <a:pt x="406024" y="91553"/>
                </a:lnTo>
                <a:lnTo>
                  <a:pt x="415677" y="130786"/>
                </a:lnTo>
                <a:lnTo>
                  <a:pt x="418720" y="143375"/>
                </a:lnTo>
                <a:lnTo>
                  <a:pt x="421748" y="155399"/>
                </a:lnTo>
                <a:lnTo>
                  <a:pt x="432803" y="207263"/>
                </a:lnTo>
                <a:lnTo>
                  <a:pt x="448043" y="240791"/>
                </a:lnTo>
                <a:lnTo>
                  <a:pt x="456437" y="281939"/>
                </a:lnTo>
                <a:lnTo>
                  <a:pt x="464045" y="323088"/>
                </a:lnTo>
                <a:lnTo>
                  <a:pt x="471677" y="364998"/>
                </a:lnTo>
                <a:lnTo>
                  <a:pt x="474486" y="376564"/>
                </a:lnTo>
                <a:lnTo>
                  <a:pt x="484006" y="426601"/>
                </a:lnTo>
                <a:lnTo>
                  <a:pt x="488356" y="452904"/>
                </a:lnTo>
                <a:lnTo>
                  <a:pt x="490583" y="466133"/>
                </a:lnTo>
                <a:lnTo>
                  <a:pt x="498009" y="505284"/>
                </a:lnTo>
                <a:lnTo>
                  <a:pt x="511296" y="553635"/>
                </a:lnTo>
                <a:lnTo>
                  <a:pt x="515518" y="564568"/>
                </a:lnTo>
                <a:lnTo>
                  <a:pt x="518396" y="577969"/>
                </a:lnTo>
                <a:lnTo>
                  <a:pt x="527254" y="616881"/>
                </a:lnTo>
                <a:lnTo>
                  <a:pt x="536263" y="654231"/>
                </a:lnTo>
                <a:lnTo>
                  <a:pt x="542236" y="678499"/>
                </a:lnTo>
                <a:lnTo>
                  <a:pt x="545186" y="690497"/>
                </a:lnTo>
                <a:lnTo>
                  <a:pt x="548100" y="702428"/>
                </a:lnTo>
                <a:lnTo>
                  <a:pt x="550970" y="714310"/>
                </a:lnTo>
                <a:lnTo>
                  <a:pt x="553786" y="726160"/>
                </a:lnTo>
                <a:lnTo>
                  <a:pt x="556540" y="737997"/>
                </a:lnTo>
                <a:lnTo>
                  <a:pt x="561137" y="756178"/>
                </a:lnTo>
                <a:lnTo>
                  <a:pt x="574773" y="794110"/>
                </a:lnTo>
                <a:lnTo>
                  <a:pt x="589219" y="821087"/>
                </a:lnTo>
                <a:lnTo>
                  <a:pt x="594447" y="830750"/>
                </a:lnTo>
                <a:lnTo>
                  <a:pt x="599965" y="841855"/>
                </a:lnTo>
                <a:lnTo>
                  <a:pt x="613409" y="870965"/>
                </a:lnTo>
                <a:lnTo>
                  <a:pt x="621779" y="887729"/>
                </a:lnTo>
                <a:lnTo>
                  <a:pt x="629411" y="896112"/>
                </a:lnTo>
                <a:lnTo>
                  <a:pt x="637019" y="896112"/>
                </a:lnTo>
                <a:lnTo>
                  <a:pt x="645413" y="904493"/>
                </a:lnTo>
                <a:lnTo>
                  <a:pt x="669035" y="904493"/>
                </a:lnTo>
                <a:lnTo>
                  <a:pt x="684275" y="887729"/>
                </a:lnTo>
                <a:lnTo>
                  <a:pt x="692645" y="879348"/>
                </a:lnTo>
                <a:lnTo>
                  <a:pt x="707897" y="862584"/>
                </a:lnTo>
                <a:lnTo>
                  <a:pt x="716267" y="846581"/>
                </a:lnTo>
                <a:lnTo>
                  <a:pt x="731507" y="829817"/>
                </a:lnTo>
                <a:lnTo>
                  <a:pt x="739127" y="813053"/>
                </a:lnTo>
                <a:lnTo>
                  <a:pt x="747521" y="796289"/>
                </a:lnTo>
                <a:lnTo>
                  <a:pt x="755129" y="780288"/>
                </a:lnTo>
                <a:lnTo>
                  <a:pt x="762761" y="763524"/>
                </a:lnTo>
                <a:lnTo>
                  <a:pt x="771131" y="746760"/>
                </a:lnTo>
                <a:lnTo>
                  <a:pt x="778763" y="721613"/>
                </a:lnTo>
                <a:lnTo>
                  <a:pt x="794753" y="704850"/>
                </a:lnTo>
                <a:lnTo>
                  <a:pt x="802385" y="688848"/>
                </a:lnTo>
                <a:lnTo>
                  <a:pt x="809993" y="663701"/>
                </a:lnTo>
                <a:lnTo>
                  <a:pt x="818387" y="646938"/>
                </a:lnTo>
                <a:lnTo>
                  <a:pt x="825995" y="630174"/>
                </a:lnTo>
                <a:lnTo>
                  <a:pt x="833627" y="614172"/>
                </a:lnTo>
                <a:lnTo>
                  <a:pt x="842009" y="597408"/>
                </a:lnTo>
                <a:lnTo>
                  <a:pt x="849617" y="580643"/>
                </a:lnTo>
                <a:lnTo>
                  <a:pt x="865619" y="572262"/>
                </a:lnTo>
                <a:lnTo>
                  <a:pt x="873251" y="555498"/>
                </a:lnTo>
                <a:lnTo>
                  <a:pt x="880871" y="547877"/>
                </a:lnTo>
                <a:lnTo>
                  <a:pt x="889253" y="531113"/>
                </a:lnTo>
                <a:lnTo>
                  <a:pt x="904481" y="514350"/>
                </a:lnTo>
                <a:lnTo>
                  <a:pt x="912875" y="505967"/>
                </a:lnTo>
                <a:lnTo>
                  <a:pt x="920483" y="505967"/>
                </a:lnTo>
                <a:lnTo>
                  <a:pt x="936497" y="497586"/>
                </a:lnTo>
                <a:lnTo>
                  <a:pt x="944105" y="497586"/>
                </a:lnTo>
                <a:lnTo>
                  <a:pt x="951737" y="489203"/>
                </a:lnTo>
                <a:lnTo>
                  <a:pt x="975359" y="489203"/>
                </a:lnTo>
                <a:lnTo>
                  <a:pt x="983729" y="497586"/>
                </a:lnTo>
                <a:lnTo>
                  <a:pt x="991361" y="497586"/>
                </a:lnTo>
                <a:lnTo>
                  <a:pt x="1007363" y="505967"/>
                </a:lnTo>
                <a:lnTo>
                  <a:pt x="1014983" y="505967"/>
                </a:lnTo>
                <a:lnTo>
                  <a:pt x="1022603" y="514350"/>
                </a:lnTo>
                <a:lnTo>
                  <a:pt x="1030985" y="522731"/>
                </a:lnTo>
                <a:lnTo>
                  <a:pt x="1038593" y="531113"/>
                </a:lnTo>
                <a:lnTo>
                  <a:pt x="1046225" y="531113"/>
                </a:lnTo>
                <a:lnTo>
                  <a:pt x="1053833" y="539496"/>
                </a:lnTo>
                <a:lnTo>
                  <a:pt x="1062227" y="547877"/>
                </a:lnTo>
                <a:lnTo>
                  <a:pt x="1077455" y="555498"/>
                </a:lnTo>
                <a:lnTo>
                  <a:pt x="1085849" y="563879"/>
                </a:lnTo>
                <a:lnTo>
                  <a:pt x="1101077" y="580643"/>
                </a:lnTo>
                <a:lnTo>
                  <a:pt x="1109471" y="597408"/>
                </a:lnTo>
                <a:lnTo>
                  <a:pt x="1124711" y="614172"/>
                </a:lnTo>
                <a:lnTo>
                  <a:pt x="1140713" y="614172"/>
                </a:lnTo>
                <a:lnTo>
                  <a:pt x="1148333" y="622553"/>
                </a:lnTo>
                <a:lnTo>
                  <a:pt x="1156703" y="630174"/>
                </a:lnTo>
                <a:lnTo>
                  <a:pt x="1171943" y="646938"/>
                </a:lnTo>
                <a:lnTo>
                  <a:pt x="1180337" y="646938"/>
                </a:lnTo>
                <a:lnTo>
                  <a:pt x="1195577" y="663701"/>
                </a:lnTo>
                <a:lnTo>
                  <a:pt x="1211579" y="663701"/>
                </a:lnTo>
                <a:lnTo>
                  <a:pt x="1219199" y="672084"/>
                </a:lnTo>
                <a:lnTo>
                  <a:pt x="1242821" y="672084"/>
                </a:lnTo>
                <a:lnTo>
                  <a:pt x="1251203" y="680465"/>
                </a:lnTo>
                <a:lnTo>
                  <a:pt x="1290053" y="680465"/>
                </a:lnTo>
                <a:lnTo>
                  <a:pt x="1298447" y="672084"/>
                </a:lnTo>
                <a:lnTo>
                  <a:pt x="1322057" y="672084"/>
                </a:lnTo>
                <a:lnTo>
                  <a:pt x="1329677" y="663701"/>
                </a:lnTo>
                <a:lnTo>
                  <a:pt x="1353311" y="663701"/>
                </a:lnTo>
                <a:lnTo>
                  <a:pt x="1360919" y="655320"/>
                </a:lnTo>
                <a:lnTo>
                  <a:pt x="1369313" y="655320"/>
                </a:lnTo>
                <a:lnTo>
                  <a:pt x="1376933" y="646938"/>
                </a:lnTo>
                <a:lnTo>
                  <a:pt x="1384553" y="646938"/>
                </a:lnTo>
                <a:lnTo>
                  <a:pt x="1392173" y="638555"/>
                </a:lnTo>
                <a:lnTo>
                  <a:pt x="1400543" y="638555"/>
                </a:lnTo>
                <a:lnTo>
                  <a:pt x="1408175" y="630174"/>
                </a:lnTo>
                <a:lnTo>
                  <a:pt x="1424177" y="630174"/>
                </a:lnTo>
                <a:lnTo>
                  <a:pt x="1431797" y="622553"/>
                </a:lnTo>
                <a:lnTo>
                  <a:pt x="1447799" y="622553"/>
                </a:lnTo>
                <a:lnTo>
                  <a:pt x="1455407" y="614172"/>
                </a:lnTo>
                <a:lnTo>
                  <a:pt x="1463027" y="614172"/>
                </a:lnTo>
                <a:lnTo>
                  <a:pt x="1471421" y="605789"/>
                </a:lnTo>
                <a:lnTo>
                  <a:pt x="1502663" y="605789"/>
                </a:lnTo>
                <a:lnTo>
                  <a:pt x="1510283" y="597408"/>
                </a:lnTo>
                <a:lnTo>
                  <a:pt x="1565909" y="597408"/>
                </a:lnTo>
                <a:lnTo>
                  <a:pt x="1573529" y="589026"/>
                </a:lnTo>
                <a:lnTo>
                  <a:pt x="1581149" y="589026"/>
                </a:lnTo>
                <a:lnTo>
                  <a:pt x="1589519" y="597408"/>
                </a:lnTo>
                <a:lnTo>
                  <a:pt x="1652003" y="597408"/>
                </a:lnTo>
                <a:lnTo>
                  <a:pt x="1660397" y="605789"/>
                </a:lnTo>
                <a:lnTo>
                  <a:pt x="1699259" y="605789"/>
                </a:lnTo>
                <a:lnTo>
                  <a:pt x="1706879" y="614172"/>
                </a:lnTo>
                <a:lnTo>
                  <a:pt x="1738883" y="614172"/>
                </a:lnTo>
                <a:lnTo>
                  <a:pt x="1746503" y="622553"/>
                </a:lnTo>
                <a:lnTo>
                  <a:pt x="1777733" y="622553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07944" y="5201010"/>
            <a:ext cx="503556" cy="242765"/>
          </a:xfrm>
          <a:custGeom>
            <a:avLst/>
            <a:gdLst/>
            <a:ahLst/>
            <a:cxnLst/>
            <a:rect l="l" t="t" r="r" b="b"/>
            <a:pathLst>
              <a:path w="502157" h="242315">
                <a:moveTo>
                  <a:pt x="0" y="0"/>
                </a:moveTo>
                <a:lnTo>
                  <a:pt x="0" y="242315"/>
                </a:lnTo>
                <a:lnTo>
                  <a:pt x="502157" y="242315"/>
                </a:lnTo>
                <a:lnTo>
                  <a:pt x="5021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07556" y="5200629"/>
            <a:ext cx="504320" cy="243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52685" y="692398"/>
            <a:ext cx="2542961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83"/>
              </a:lnSpc>
              <a:spcBef>
                <a:spcPts val="168"/>
              </a:spcBef>
            </a:pPr>
            <a:r>
              <a:rPr sz="4800" baseline="3692" dirty="0">
                <a:latin typeface=""/>
                <a:cs typeface=""/>
              </a:rPr>
              <a:t>整定积分部分</a:t>
            </a:r>
            <a:endParaRPr sz="3200" dirty="0">
              <a:latin typeface="华文行楷"/>
              <a:cs typeface="华文行楷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77391" y="1456458"/>
            <a:ext cx="241800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spc="1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281494" y="1449569"/>
            <a:ext cx="231555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1</a:t>
            </a:r>
            <a:r>
              <a:rPr sz="1000" spc="-34" dirty="0">
                <a:latin typeface="Arial"/>
                <a:cs typeface="Arial"/>
              </a:rPr>
              <a:t>.</a:t>
            </a:r>
            <a:r>
              <a:rPr sz="1000" spc="1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281494" y="1733559"/>
            <a:ext cx="231555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1</a:t>
            </a:r>
            <a:r>
              <a:rPr sz="1000" spc="-34" dirty="0">
                <a:latin typeface="Arial"/>
                <a:cs typeface="Arial"/>
              </a:rPr>
              <a:t>.</a:t>
            </a:r>
            <a:r>
              <a:rPr sz="1000" spc="1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177391" y="1742738"/>
            <a:ext cx="241800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spc="1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383123" y="2025946"/>
            <a:ext cx="129992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1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295831" y="2035889"/>
            <a:ext cx="123318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281494" y="2309936"/>
            <a:ext cx="231555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0</a:t>
            </a:r>
            <a:r>
              <a:rPr sz="1000" spc="-34" dirty="0">
                <a:latin typeface="Arial"/>
                <a:cs typeface="Arial"/>
              </a:rPr>
              <a:t>.</a:t>
            </a:r>
            <a:r>
              <a:rPr sz="1000" spc="11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177391" y="2322169"/>
            <a:ext cx="241800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spc="1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77391" y="2607686"/>
            <a:ext cx="241800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spc="1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281494" y="2602323"/>
            <a:ext cx="231555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0</a:t>
            </a:r>
            <a:r>
              <a:rPr sz="1000" spc="-34" dirty="0">
                <a:latin typeface="Arial"/>
                <a:cs typeface="Arial"/>
              </a:rPr>
              <a:t>.</a:t>
            </a:r>
            <a:r>
              <a:rPr sz="1000" spc="11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177391" y="2893966"/>
            <a:ext cx="241800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spc="1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281494" y="2886313"/>
            <a:ext cx="231555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0</a:t>
            </a:r>
            <a:r>
              <a:rPr sz="1000" spc="-34" dirty="0">
                <a:latin typeface="Arial"/>
                <a:cs typeface="Arial"/>
              </a:rPr>
              <a:t>.</a:t>
            </a:r>
            <a:r>
              <a:rPr sz="1000" spc="1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281494" y="3178701"/>
            <a:ext cx="231555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0</a:t>
            </a:r>
            <a:r>
              <a:rPr sz="1000" spc="-34" dirty="0">
                <a:latin typeface="Arial"/>
                <a:cs typeface="Arial"/>
              </a:rPr>
              <a:t>.</a:t>
            </a:r>
            <a:r>
              <a:rPr sz="1000" spc="1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177391" y="3187881"/>
            <a:ext cx="241800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spc="19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83123" y="3462691"/>
            <a:ext cx="129992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1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295831" y="3473397"/>
            <a:ext cx="123318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387526" y="3578748"/>
            <a:ext cx="123318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108093" y="3578748"/>
            <a:ext cx="287611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114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902016" y="3578748"/>
            <a:ext cx="287515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109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705109" y="3578748"/>
            <a:ext cx="287515" cy="14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spc="109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4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461063" y="3576439"/>
            <a:ext cx="129992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1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858406" y="3576439"/>
            <a:ext cx="198273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271797" y="3576439"/>
            <a:ext cx="269803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8" dirty="0">
                <a:latin typeface="Arial"/>
                <a:cs typeface="Arial"/>
              </a:rPr>
              <a:t>1</a:t>
            </a:r>
            <a:r>
              <a:rPr sz="1000" spc="-3" dirty="0">
                <a:latin typeface="Arial"/>
                <a:cs typeface="Arial"/>
              </a:rPr>
              <a:t>0</a:t>
            </a:r>
            <a:r>
              <a:rPr sz="1000" spc="1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708111" y="3576439"/>
            <a:ext cx="269777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1</a:t>
            </a:r>
            <a:r>
              <a:rPr sz="1000" spc="-8" dirty="0">
                <a:latin typeface="Arial"/>
                <a:cs typeface="Arial"/>
              </a:rPr>
              <a:t>5</a:t>
            </a:r>
            <a:r>
              <a:rPr sz="1000" spc="1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152066" y="3576439"/>
            <a:ext cx="268556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588380" y="3576439"/>
            <a:ext cx="268556" cy="15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-3" dirty="0">
                <a:latin typeface="Arial"/>
                <a:cs typeface="Arial"/>
              </a:rPr>
              <a:t>250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68222" y="4121251"/>
            <a:ext cx="24450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1</a:t>
            </a:r>
            <a:r>
              <a:rPr sz="1100" spc="-19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268504" y="4121251"/>
            <a:ext cx="234626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-25" dirty="0">
                <a:latin typeface="Arial"/>
                <a:cs typeface="Arial"/>
              </a:rPr>
              <a:t>1</a:t>
            </a:r>
            <a:r>
              <a:rPr sz="1100" spc="-44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168222" y="4412112"/>
            <a:ext cx="24450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1</a:t>
            </a:r>
            <a:r>
              <a:rPr sz="1100" spc="-19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280548" y="4711370"/>
            <a:ext cx="132221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370896" y="4811377"/>
            <a:ext cx="132221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168222" y="5002231"/>
            <a:ext cx="24450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0</a:t>
            </a:r>
            <a:r>
              <a:rPr sz="1100" spc="-19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68222" y="5301489"/>
            <a:ext cx="24450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0</a:t>
            </a:r>
            <a:r>
              <a:rPr sz="1100" spc="-19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268504" y="5493106"/>
            <a:ext cx="234626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-25" dirty="0">
                <a:latin typeface="Arial"/>
                <a:cs typeface="Arial"/>
              </a:rPr>
              <a:t>0</a:t>
            </a:r>
            <a:r>
              <a:rPr sz="1100" spc="-44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168222" y="5592349"/>
            <a:ext cx="24450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0</a:t>
            </a:r>
            <a:r>
              <a:rPr sz="1100" spc="-19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168222" y="5892371"/>
            <a:ext cx="24450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0</a:t>
            </a:r>
            <a:r>
              <a:rPr sz="1100" spc="-19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280548" y="6183230"/>
            <a:ext cx="132221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370896" y="6183230"/>
            <a:ext cx="132221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367658" y="6299269"/>
            <a:ext cx="132221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810085" y="6299269"/>
            <a:ext cx="21555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34" dirty="0"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270087" y="6299269"/>
            <a:ext cx="288798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34" dirty="0">
                <a:latin typeface="Arial"/>
                <a:cs typeface="Arial"/>
              </a:rPr>
              <a:t>1</a:t>
            </a:r>
            <a:r>
              <a:rPr sz="1100" spc="29" dirty="0">
                <a:latin typeface="Arial"/>
                <a:cs typeface="Arial"/>
              </a:rPr>
              <a:t>0</a:t>
            </a: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756833" y="6299269"/>
            <a:ext cx="291927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150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251221" y="6299269"/>
            <a:ext cx="288851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29" dirty="0">
                <a:latin typeface="Arial"/>
                <a:cs typeface="Arial"/>
              </a:rPr>
              <a:t>2</a:t>
            </a:r>
            <a:r>
              <a:rPr sz="1100" spc="34" dirty="0">
                <a:latin typeface="Arial"/>
                <a:cs typeface="Arial"/>
              </a:rPr>
              <a:t>0</a:t>
            </a: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737202" y="6299269"/>
            <a:ext cx="288798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34" dirty="0">
                <a:latin typeface="Arial"/>
                <a:cs typeface="Arial"/>
              </a:rPr>
              <a:t>2</a:t>
            </a:r>
            <a:r>
              <a:rPr sz="1100" spc="29" dirty="0">
                <a:latin typeface="Arial"/>
                <a:cs typeface="Arial"/>
              </a:rPr>
              <a:t>5</a:t>
            </a: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449601" y="6299269"/>
            <a:ext cx="132221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852294" y="6299269"/>
            <a:ext cx="200269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-25" dirty="0"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270269" y="6299269"/>
            <a:ext cx="271313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-25" dirty="0">
                <a:latin typeface="Arial"/>
                <a:cs typeface="Arial"/>
              </a:rPr>
              <a:t>100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711932" y="6299269"/>
            <a:ext cx="271313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-25" dirty="0">
                <a:latin typeface="Arial"/>
                <a:cs typeface="Arial"/>
              </a:rPr>
              <a:t>150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162000" y="6299269"/>
            <a:ext cx="271313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-25" dirty="0">
                <a:latin typeface="Arial"/>
                <a:cs typeface="Arial"/>
              </a:rPr>
              <a:t>200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603663" y="6299269"/>
            <a:ext cx="271313" cy="158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73"/>
              </a:lnSpc>
              <a:spcBef>
                <a:spcPts val="58"/>
              </a:spcBef>
            </a:pPr>
            <a:r>
              <a:rPr sz="1100" spc="-25" dirty="0">
                <a:latin typeface="Arial"/>
                <a:cs typeface="Arial"/>
              </a:rPr>
              <a:t>250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94627" y="4197884"/>
            <a:ext cx="2224360" cy="1911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61" name="object 161"/>
          <p:cNvSpPr txBox="1"/>
          <p:nvPr/>
        </p:nvSpPr>
        <p:spPr>
          <a:xfrm>
            <a:off x="5494627" y="6109855"/>
            <a:ext cx="77285" cy="150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62" name="object 162"/>
          <p:cNvSpPr txBox="1"/>
          <p:nvPr/>
        </p:nvSpPr>
        <p:spPr>
          <a:xfrm>
            <a:off x="5571913" y="6109855"/>
            <a:ext cx="2147075" cy="150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63" name="object 163"/>
          <p:cNvSpPr txBox="1"/>
          <p:nvPr/>
        </p:nvSpPr>
        <p:spPr>
          <a:xfrm>
            <a:off x="6681494" y="4937251"/>
            <a:ext cx="17766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906534" y="4883429"/>
            <a:ext cx="378228" cy="45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6452639" y="4760330"/>
            <a:ext cx="59608" cy="10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1414977" y="4197885"/>
            <a:ext cx="2448248" cy="2061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67" name="object 167"/>
          <p:cNvSpPr txBox="1"/>
          <p:nvPr/>
        </p:nvSpPr>
        <p:spPr>
          <a:xfrm>
            <a:off x="5505325" y="1525174"/>
            <a:ext cx="2197616" cy="1915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68" name="object 168"/>
          <p:cNvSpPr txBox="1"/>
          <p:nvPr/>
        </p:nvSpPr>
        <p:spPr>
          <a:xfrm>
            <a:off x="5505325" y="3440197"/>
            <a:ext cx="77554" cy="98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752"/>
              </a:lnSpc>
              <a:spcBef>
                <a:spcPts val="20"/>
              </a:spcBef>
            </a:pPr>
            <a:endParaRPr sz="800"/>
          </a:p>
        </p:txBody>
      </p:sp>
      <p:sp>
        <p:nvSpPr>
          <p:cNvPr id="169" name="object 169"/>
          <p:cNvSpPr txBox="1"/>
          <p:nvPr/>
        </p:nvSpPr>
        <p:spPr>
          <a:xfrm>
            <a:off x="5582880" y="3440197"/>
            <a:ext cx="2120061" cy="98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752"/>
              </a:lnSpc>
              <a:spcBef>
                <a:spcPts val="20"/>
              </a:spcBef>
            </a:pPr>
            <a:endParaRPr sz="800"/>
          </a:p>
        </p:txBody>
      </p:sp>
      <p:sp>
        <p:nvSpPr>
          <p:cNvPr id="170" name="object 170"/>
          <p:cNvSpPr txBox="1"/>
          <p:nvPr/>
        </p:nvSpPr>
        <p:spPr>
          <a:xfrm>
            <a:off x="6132278" y="2182091"/>
            <a:ext cx="10487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334964" y="2101168"/>
            <a:ext cx="621592" cy="236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7010843" y="2101168"/>
            <a:ext cx="1501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1436372" y="1526699"/>
            <a:ext cx="2400108" cy="2016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74" name="图片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5" name="直接连接符 174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17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2796" y="1625563"/>
            <a:ext cx="4148421" cy="3552927"/>
          </a:xfrm>
          <a:custGeom>
            <a:avLst/>
            <a:gdLst/>
            <a:ahLst/>
            <a:cxnLst/>
            <a:rect l="l" t="t" r="r" b="b"/>
            <a:pathLst>
              <a:path w="4136898" h="3546348">
                <a:moveTo>
                  <a:pt x="0" y="0"/>
                </a:moveTo>
                <a:lnTo>
                  <a:pt x="0" y="3546348"/>
                </a:lnTo>
                <a:lnTo>
                  <a:pt x="4136898" y="3546347"/>
                </a:lnTo>
                <a:lnTo>
                  <a:pt x="41368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9973" y="1894284"/>
            <a:ext cx="3203202" cy="2887230"/>
          </a:xfrm>
          <a:custGeom>
            <a:avLst/>
            <a:gdLst/>
            <a:ahLst/>
            <a:cxnLst/>
            <a:rect l="l" t="t" r="r" b="b"/>
            <a:pathLst>
              <a:path w="3194304" h="2881883">
                <a:moveTo>
                  <a:pt x="0" y="0"/>
                </a:moveTo>
                <a:lnTo>
                  <a:pt x="0" y="2881883"/>
                </a:lnTo>
                <a:lnTo>
                  <a:pt x="3194304" y="2881883"/>
                </a:lnTo>
                <a:lnTo>
                  <a:pt x="31943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9974" y="1894666"/>
            <a:ext cx="3203953" cy="0"/>
          </a:xfrm>
          <a:custGeom>
            <a:avLst/>
            <a:gdLst/>
            <a:ahLst/>
            <a:cxnLst/>
            <a:rect l="l" t="t" r="r" b="b"/>
            <a:pathLst>
              <a:path w="3195053">
                <a:moveTo>
                  <a:pt x="319505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9974" y="4781895"/>
            <a:ext cx="3203953" cy="0"/>
          </a:xfrm>
          <a:custGeom>
            <a:avLst/>
            <a:gdLst/>
            <a:ahLst/>
            <a:cxnLst/>
            <a:rect l="l" t="t" r="r" b="b"/>
            <a:pathLst>
              <a:path w="3195053">
                <a:moveTo>
                  <a:pt x="3195053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3354" y="1894284"/>
            <a:ext cx="0" cy="2887230"/>
          </a:xfrm>
          <a:custGeom>
            <a:avLst/>
            <a:gdLst/>
            <a:ahLst/>
            <a:cxnLst/>
            <a:rect l="l" t="t" r="r" b="b"/>
            <a:pathLst>
              <a:path h="2881883">
                <a:moveTo>
                  <a:pt x="0" y="0"/>
                </a:moveTo>
                <a:lnTo>
                  <a:pt x="0" y="2881883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0165" y="1894284"/>
            <a:ext cx="0" cy="2887231"/>
          </a:xfrm>
          <a:custGeom>
            <a:avLst/>
            <a:gdLst/>
            <a:ahLst/>
            <a:cxnLst/>
            <a:rect l="l" t="t" r="r" b="b"/>
            <a:pathLst>
              <a:path h="2881884">
                <a:moveTo>
                  <a:pt x="0" y="0"/>
                </a:moveTo>
                <a:lnTo>
                  <a:pt x="0" y="2881884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5085" y="4749070"/>
            <a:ext cx="0" cy="32445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8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5085" y="1894285"/>
            <a:ext cx="0" cy="33208"/>
          </a:xfrm>
          <a:custGeom>
            <a:avLst/>
            <a:gdLst/>
            <a:ahLst/>
            <a:cxnLst/>
            <a:rect l="l" t="t" r="r" b="b"/>
            <a:pathLst>
              <a:path h="33147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9306" y="4749070"/>
            <a:ext cx="0" cy="32445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8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9306" y="1894285"/>
            <a:ext cx="0" cy="33208"/>
          </a:xfrm>
          <a:custGeom>
            <a:avLst/>
            <a:gdLst/>
            <a:ahLst/>
            <a:cxnLst/>
            <a:rect l="l" t="t" r="r" b="b"/>
            <a:pathLst>
              <a:path h="33147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4226" y="4749070"/>
            <a:ext cx="0" cy="32445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8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4226" y="1894285"/>
            <a:ext cx="0" cy="33208"/>
          </a:xfrm>
          <a:custGeom>
            <a:avLst/>
            <a:gdLst/>
            <a:ahLst/>
            <a:cxnLst/>
            <a:rect l="l" t="t" r="r" b="b"/>
            <a:pathLst>
              <a:path h="33147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8434" y="4749070"/>
            <a:ext cx="0" cy="32445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8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8434" y="1894285"/>
            <a:ext cx="0" cy="33208"/>
          </a:xfrm>
          <a:custGeom>
            <a:avLst/>
            <a:gdLst/>
            <a:ahLst/>
            <a:cxnLst/>
            <a:rect l="l" t="t" r="r" b="b"/>
            <a:pathLst>
              <a:path h="33147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9974" y="4062760"/>
            <a:ext cx="32856" cy="0"/>
          </a:xfrm>
          <a:custGeom>
            <a:avLst/>
            <a:gdLst/>
            <a:ahLst/>
            <a:cxnLst/>
            <a:rect l="l" t="t" r="r" b="b"/>
            <a:pathLst>
              <a:path w="32765">
                <a:moveTo>
                  <a:pt x="32765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0319" y="4062760"/>
            <a:ext cx="32844" cy="0"/>
          </a:xfrm>
          <a:custGeom>
            <a:avLst/>
            <a:gdLst/>
            <a:ahLst/>
            <a:cxnLst/>
            <a:rect l="l" t="t" r="r" b="b"/>
            <a:pathLst>
              <a:path w="32753">
                <a:moveTo>
                  <a:pt x="3275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39974" y="3343625"/>
            <a:ext cx="32856" cy="0"/>
          </a:xfrm>
          <a:custGeom>
            <a:avLst/>
            <a:gdLst/>
            <a:ahLst/>
            <a:cxnLst/>
            <a:rect l="l" t="t" r="r" b="b"/>
            <a:pathLst>
              <a:path w="32765">
                <a:moveTo>
                  <a:pt x="32765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0319" y="3343625"/>
            <a:ext cx="32844" cy="0"/>
          </a:xfrm>
          <a:custGeom>
            <a:avLst/>
            <a:gdLst/>
            <a:ahLst/>
            <a:cxnLst/>
            <a:rect l="l" t="t" r="r" b="b"/>
            <a:pathLst>
              <a:path w="32753">
                <a:moveTo>
                  <a:pt x="3275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9974" y="2613800"/>
            <a:ext cx="32856" cy="0"/>
          </a:xfrm>
          <a:custGeom>
            <a:avLst/>
            <a:gdLst/>
            <a:ahLst/>
            <a:cxnLst/>
            <a:rect l="l" t="t" r="r" b="b"/>
            <a:pathLst>
              <a:path w="32765">
                <a:moveTo>
                  <a:pt x="32765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0319" y="2613800"/>
            <a:ext cx="32844" cy="0"/>
          </a:xfrm>
          <a:custGeom>
            <a:avLst/>
            <a:gdLst/>
            <a:ahLst/>
            <a:cxnLst/>
            <a:rect l="l" t="t" r="r" b="b"/>
            <a:pathLst>
              <a:path w="32753">
                <a:moveTo>
                  <a:pt x="32753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0672" y="2332763"/>
            <a:ext cx="2568967" cy="2449561"/>
          </a:xfrm>
          <a:custGeom>
            <a:avLst/>
            <a:gdLst/>
            <a:ahLst/>
            <a:cxnLst/>
            <a:rect l="l" t="t" r="r" b="b"/>
            <a:pathLst>
              <a:path w="2561831" h="2445025">
                <a:moveTo>
                  <a:pt x="0" y="2444217"/>
                </a:moveTo>
                <a:lnTo>
                  <a:pt x="15819" y="2443501"/>
                </a:lnTo>
                <a:lnTo>
                  <a:pt x="28900" y="2443627"/>
                </a:lnTo>
                <a:lnTo>
                  <a:pt x="39617" y="2444191"/>
                </a:lnTo>
                <a:lnTo>
                  <a:pt x="48343" y="2444792"/>
                </a:lnTo>
                <a:lnTo>
                  <a:pt x="55451" y="2445025"/>
                </a:lnTo>
                <a:lnTo>
                  <a:pt x="85028" y="2416169"/>
                </a:lnTo>
                <a:lnTo>
                  <a:pt x="97741" y="2369872"/>
                </a:lnTo>
                <a:lnTo>
                  <a:pt x="108757" y="2304801"/>
                </a:lnTo>
                <a:lnTo>
                  <a:pt x="117642" y="2240137"/>
                </a:lnTo>
                <a:lnTo>
                  <a:pt x="124942" y="2175890"/>
                </a:lnTo>
                <a:lnTo>
                  <a:pt x="131202" y="2112069"/>
                </a:lnTo>
                <a:lnTo>
                  <a:pt x="136969" y="2048684"/>
                </a:lnTo>
                <a:lnTo>
                  <a:pt x="139838" y="2017157"/>
                </a:lnTo>
                <a:lnTo>
                  <a:pt x="145889" y="1954442"/>
                </a:lnTo>
                <a:lnTo>
                  <a:pt x="152810" y="1892186"/>
                </a:lnTo>
                <a:lnTo>
                  <a:pt x="161148" y="1830397"/>
                </a:lnTo>
                <a:lnTo>
                  <a:pt x="171450" y="1769085"/>
                </a:lnTo>
                <a:lnTo>
                  <a:pt x="192786" y="1468857"/>
                </a:lnTo>
                <a:lnTo>
                  <a:pt x="204216" y="1318743"/>
                </a:lnTo>
                <a:lnTo>
                  <a:pt x="214884" y="1158723"/>
                </a:lnTo>
                <a:lnTo>
                  <a:pt x="236220" y="1008609"/>
                </a:lnTo>
                <a:lnTo>
                  <a:pt x="257556" y="708381"/>
                </a:lnTo>
                <a:lnTo>
                  <a:pt x="278892" y="451587"/>
                </a:lnTo>
                <a:lnTo>
                  <a:pt x="283786" y="431402"/>
                </a:lnTo>
                <a:lnTo>
                  <a:pt x="288164" y="411208"/>
                </a:lnTo>
                <a:lnTo>
                  <a:pt x="295595" y="370783"/>
                </a:lnTo>
                <a:lnTo>
                  <a:pt x="301634" y="330295"/>
                </a:lnTo>
                <a:lnTo>
                  <a:pt x="306735" y="289731"/>
                </a:lnTo>
                <a:lnTo>
                  <a:pt x="311348" y="249076"/>
                </a:lnTo>
                <a:lnTo>
                  <a:pt x="313613" y="228709"/>
                </a:lnTo>
                <a:lnTo>
                  <a:pt x="315925" y="208314"/>
                </a:lnTo>
                <a:lnTo>
                  <a:pt x="320917" y="167432"/>
                </a:lnTo>
                <a:lnTo>
                  <a:pt x="326776" y="126415"/>
                </a:lnTo>
                <a:lnTo>
                  <a:pt x="333953" y="85248"/>
                </a:lnTo>
                <a:lnTo>
                  <a:pt x="342900" y="43917"/>
                </a:lnTo>
                <a:lnTo>
                  <a:pt x="367534" y="8536"/>
                </a:lnTo>
                <a:lnTo>
                  <a:pt x="383537" y="0"/>
                </a:lnTo>
                <a:lnTo>
                  <a:pt x="388478" y="1908"/>
                </a:lnTo>
                <a:lnTo>
                  <a:pt x="393246" y="6608"/>
                </a:lnTo>
                <a:lnTo>
                  <a:pt x="397857" y="14349"/>
                </a:lnTo>
                <a:lnTo>
                  <a:pt x="402325" y="25378"/>
                </a:lnTo>
                <a:lnTo>
                  <a:pt x="406664" y="39944"/>
                </a:lnTo>
                <a:lnTo>
                  <a:pt x="429006" y="98019"/>
                </a:lnTo>
                <a:lnTo>
                  <a:pt x="439674" y="151359"/>
                </a:lnTo>
                <a:lnTo>
                  <a:pt x="450342" y="226035"/>
                </a:lnTo>
                <a:lnTo>
                  <a:pt x="461010" y="312141"/>
                </a:lnTo>
                <a:lnTo>
                  <a:pt x="471678" y="397485"/>
                </a:lnTo>
                <a:lnTo>
                  <a:pt x="482346" y="504927"/>
                </a:lnTo>
                <a:lnTo>
                  <a:pt x="503682" y="600939"/>
                </a:lnTo>
                <a:lnTo>
                  <a:pt x="514350" y="708381"/>
                </a:lnTo>
                <a:lnTo>
                  <a:pt x="525018" y="826491"/>
                </a:lnTo>
                <a:lnTo>
                  <a:pt x="536448" y="933171"/>
                </a:lnTo>
                <a:lnTo>
                  <a:pt x="547116" y="1040613"/>
                </a:lnTo>
                <a:lnTo>
                  <a:pt x="556950" y="1085087"/>
                </a:lnTo>
                <a:lnTo>
                  <a:pt x="565043" y="1130302"/>
                </a:lnTo>
                <a:lnTo>
                  <a:pt x="571760" y="1176108"/>
                </a:lnTo>
                <a:lnTo>
                  <a:pt x="577470" y="1222358"/>
                </a:lnTo>
                <a:lnTo>
                  <a:pt x="582539" y="1268903"/>
                </a:lnTo>
                <a:lnTo>
                  <a:pt x="587334" y="1315595"/>
                </a:lnTo>
                <a:lnTo>
                  <a:pt x="589744" y="1338949"/>
                </a:lnTo>
                <a:lnTo>
                  <a:pt x="594818" y="1385582"/>
                </a:lnTo>
                <a:lnTo>
                  <a:pt x="600536" y="1431992"/>
                </a:lnTo>
                <a:lnTo>
                  <a:pt x="607265" y="1478028"/>
                </a:lnTo>
                <a:lnTo>
                  <a:pt x="616198" y="1512406"/>
                </a:lnTo>
                <a:lnTo>
                  <a:pt x="620652" y="1524146"/>
                </a:lnTo>
                <a:lnTo>
                  <a:pt x="633928" y="1572531"/>
                </a:lnTo>
                <a:lnTo>
                  <a:pt x="641462" y="1609558"/>
                </a:lnTo>
                <a:lnTo>
                  <a:pt x="643957" y="1621898"/>
                </a:lnTo>
                <a:lnTo>
                  <a:pt x="656087" y="1670528"/>
                </a:lnTo>
                <a:lnTo>
                  <a:pt x="697230" y="1726413"/>
                </a:lnTo>
                <a:lnTo>
                  <a:pt x="707898" y="1726413"/>
                </a:lnTo>
                <a:lnTo>
                  <a:pt x="718566" y="1705077"/>
                </a:lnTo>
                <a:lnTo>
                  <a:pt x="729234" y="1682979"/>
                </a:lnTo>
                <a:lnTo>
                  <a:pt x="739902" y="1640307"/>
                </a:lnTo>
                <a:lnTo>
                  <a:pt x="761238" y="1597635"/>
                </a:lnTo>
                <a:lnTo>
                  <a:pt x="770927" y="1548094"/>
                </a:lnTo>
                <a:lnTo>
                  <a:pt x="779768" y="1498398"/>
                </a:lnTo>
                <a:lnTo>
                  <a:pt x="787923" y="1448579"/>
                </a:lnTo>
                <a:lnTo>
                  <a:pt x="795555" y="1398672"/>
                </a:lnTo>
                <a:lnTo>
                  <a:pt x="802825" y="1348709"/>
                </a:lnTo>
                <a:lnTo>
                  <a:pt x="809895" y="1298723"/>
                </a:lnTo>
                <a:lnTo>
                  <a:pt x="812235" y="1282061"/>
                </a:lnTo>
                <a:lnTo>
                  <a:pt x="814578" y="1265403"/>
                </a:lnTo>
                <a:lnTo>
                  <a:pt x="835914" y="1190727"/>
                </a:lnTo>
                <a:lnTo>
                  <a:pt x="846582" y="1104621"/>
                </a:lnTo>
                <a:lnTo>
                  <a:pt x="857250" y="1029945"/>
                </a:lnTo>
                <a:lnTo>
                  <a:pt x="868680" y="954507"/>
                </a:lnTo>
                <a:lnTo>
                  <a:pt x="879348" y="879831"/>
                </a:lnTo>
                <a:lnTo>
                  <a:pt x="900684" y="815823"/>
                </a:lnTo>
                <a:lnTo>
                  <a:pt x="911352" y="751053"/>
                </a:lnTo>
                <a:lnTo>
                  <a:pt x="922020" y="687045"/>
                </a:lnTo>
                <a:lnTo>
                  <a:pt x="932688" y="633705"/>
                </a:lnTo>
                <a:lnTo>
                  <a:pt x="943356" y="590271"/>
                </a:lnTo>
                <a:lnTo>
                  <a:pt x="986028" y="504927"/>
                </a:lnTo>
                <a:lnTo>
                  <a:pt x="996696" y="494259"/>
                </a:lnTo>
                <a:lnTo>
                  <a:pt x="1029462" y="494259"/>
                </a:lnTo>
                <a:lnTo>
                  <a:pt x="1040130" y="504927"/>
                </a:lnTo>
                <a:lnTo>
                  <a:pt x="1050798" y="526263"/>
                </a:lnTo>
                <a:lnTo>
                  <a:pt x="1072134" y="590271"/>
                </a:lnTo>
                <a:lnTo>
                  <a:pt x="1093470" y="633705"/>
                </a:lnTo>
                <a:lnTo>
                  <a:pt x="1096426" y="646477"/>
                </a:lnTo>
                <a:lnTo>
                  <a:pt x="1099397" y="659249"/>
                </a:lnTo>
                <a:lnTo>
                  <a:pt x="1102374" y="672022"/>
                </a:lnTo>
                <a:lnTo>
                  <a:pt x="1105351" y="684798"/>
                </a:lnTo>
                <a:lnTo>
                  <a:pt x="1114201" y="723149"/>
                </a:lnTo>
                <a:lnTo>
                  <a:pt x="1122778" y="761563"/>
                </a:lnTo>
                <a:lnTo>
                  <a:pt x="1130880" y="800075"/>
                </a:lnTo>
                <a:lnTo>
                  <a:pt x="1138306" y="838717"/>
                </a:lnTo>
                <a:lnTo>
                  <a:pt x="1144856" y="877522"/>
                </a:lnTo>
                <a:lnTo>
                  <a:pt x="1146810" y="890499"/>
                </a:lnTo>
                <a:lnTo>
                  <a:pt x="1168146" y="943839"/>
                </a:lnTo>
                <a:lnTo>
                  <a:pt x="1178814" y="997941"/>
                </a:lnTo>
                <a:lnTo>
                  <a:pt x="1189482" y="1051281"/>
                </a:lnTo>
                <a:lnTo>
                  <a:pt x="1200912" y="1104621"/>
                </a:lnTo>
                <a:lnTo>
                  <a:pt x="1211580" y="1158723"/>
                </a:lnTo>
                <a:lnTo>
                  <a:pt x="1232404" y="1201686"/>
                </a:lnTo>
                <a:lnTo>
                  <a:pt x="1243302" y="1238870"/>
                </a:lnTo>
                <a:lnTo>
                  <a:pt x="1246700" y="1251666"/>
                </a:lnTo>
                <a:lnTo>
                  <a:pt x="1250188" y="1264491"/>
                </a:lnTo>
                <a:lnTo>
                  <a:pt x="1262438" y="1302126"/>
                </a:lnTo>
                <a:lnTo>
                  <a:pt x="1296924" y="1351509"/>
                </a:lnTo>
                <a:lnTo>
                  <a:pt x="1318260" y="1372845"/>
                </a:lnTo>
                <a:lnTo>
                  <a:pt x="1328928" y="1372845"/>
                </a:lnTo>
                <a:lnTo>
                  <a:pt x="1339596" y="1362177"/>
                </a:lnTo>
                <a:lnTo>
                  <a:pt x="1361694" y="1351509"/>
                </a:lnTo>
                <a:lnTo>
                  <a:pt x="1372362" y="1340841"/>
                </a:lnTo>
                <a:lnTo>
                  <a:pt x="1383030" y="1318743"/>
                </a:lnTo>
                <a:lnTo>
                  <a:pt x="1404366" y="1254735"/>
                </a:lnTo>
                <a:lnTo>
                  <a:pt x="1425702" y="1222731"/>
                </a:lnTo>
                <a:lnTo>
                  <a:pt x="1436370" y="1190727"/>
                </a:lnTo>
                <a:lnTo>
                  <a:pt x="1447038" y="1147293"/>
                </a:lnTo>
                <a:lnTo>
                  <a:pt x="1457706" y="1115289"/>
                </a:lnTo>
                <a:lnTo>
                  <a:pt x="1479042" y="1029945"/>
                </a:lnTo>
                <a:lnTo>
                  <a:pt x="1500378" y="997941"/>
                </a:lnTo>
                <a:lnTo>
                  <a:pt x="1511046" y="954507"/>
                </a:lnTo>
                <a:lnTo>
                  <a:pt x="1521714" y="922503"/>
                </a:lnTo>
                <a:lnTo>
                  <a:pt x="1533144" y="890499"/>
                </a:lnTo>
                <a:lnTo>
                  <a:pt x="1543812" y="858495"/>
                </a:lnTo>
                <a:lnTo>
                  <a:pt x="1565148" y="826491"/>
                </a:lnTo>
                <a:lnTo>
                  <a:pt x="1575816" y="805155"/>
                </a:lnTo>
                <a:lnTo>
                  <a:pt x="1586484" y="783057"/>
                </a:lnTo>
                <a:lnTo>
                  <a:pt x="1597152" y="761721"/>
                </a:lnTo>
                <a:lnTo>
                  <a:pt x="1607820" y="751053"/>
                </a:lnTo>
                <a:lnTo>
                  <a:pt x="1629156" y="740385"/>
                </a:lnTo>
                <a:lnTo>
                  <a:pt x="1650492" y="740385"/>
                </a:lnTo>
                <a:lnTo>
                  <a:pt x="1671828" y="761721"/>
                </a:lnTo>
                <a:lnTo>
                  <a:pt x="1693926" y="772389"/>
                </a:lnTo>
                <a:lnTo>
                  <a:pt x="1720593" y="813705"/>
                </a:lnTo>
                <a:lnTo>
                  <a:pt x="1737832" y="853261"/>
                </a:lnTo>
                <a:lnTo>
                  <a:pt x="1745958" y="875766"/>
                </a:lnTo>
                <a:lnTo>
                  <a:pt x="1768602" y="901167"/>
                </a:lnTo>
                <a:lnTo>
                  <a:pt x="1789938" y="965175"/>
                </a:lnTo>
                <a:lnTo>
                  <a:pt x="1800606" y="987273"/>
                </a:lnTo>
                <a:lnTo>
                  <a:pt x="1811274" y="1019277"/>
                </a:lnTo>
                <a:lnTo>
                  <a:pt x="1832610" y="1040613"/>
                </a:lnTo>
                <a:lnTo>
                  <a:pt x="1843278" y="1072617"/>
                </a:lnTo>
                <a:lnTo>
                  <a:pt x="1854708" y="1093953"/>
                </a:lnTo>
                <a:lnTo>
                  <a:pt x="1876044" y="1136625"/>
                </a:lnTo>
                <a:lnTo>
                  <a:pt x="1897380" y="1147293"/>
                </a:lnTo>
                <a:lnTo>
                  <a:pt x="1908048" y="1169391"/>
                </a:lnTo>
                <a:lnTo>
                  <a:pt x="1918716" y="1180059"/>
                </a:lnTo>
                <a:lnTo>
                  <a:pt x="1929384" y="1180059"/>
                </a:lnTo>
                <a:lnTo>
                  <a:pt x="1940052" y="1190727"/>
                </a:lnTo>
                <a:lnTo>
                  <a:pt x="1972056" y="1190727"/>
                </a:lnTo>
                <a:lnTo>
                  <a:pt x="1982724" y="1180059"/>
                </a:lnTo>
                <a:lnTo>
                  <a:pt x="1993392" y="1180059"/>
                </a:lnTo>
                <a:lnTo>
                  <a:pt x="2004060" y="1169391"/>
                </a:lnTo>
                <a:lnTo>
                  <a:pt x="2026158" y="1158723"/>
                </a:lnTo>
                <a:lnTo>
                  <a:pt x="2036826" y="1136625"/>
                </a:lnTo>
                <a:lnTo>
                  <a:pt x="2047494" y="1125957"/>
                </a:lnTo>
                <a:lnTo>
                  <a:pt x="2068830" y="1083285"/>
                </a:lnTo>
                <a:lnTo>
                  <a:pt x="2100834" y="1051281"/>
                </a:lnTo>
                <a:lnTo>
                  <a:pt x="2132838" y="987273"/>
                </a:lnTo>
                <a:lnTo>
                  <a:pt x="2143506" y="965175"/>
                </a:lnTo>
                <a:lnTo>
                  <a:pt x="2164842" y="954507"/>
                </a:lnTo>
                <a:lnTo>
                  <a:pt x="2175510" y="933171"/>
                </a:lnTo>
                <a:lnTo>
                  <a:pt x="2186940" y="922503"/>
                </a:lnTo>
                <a:lnTo>
                  <a:pt x="2197608" y="901167"/>
                </a:lnTo>
                <a:lnTo>
                  <a:pt x="2208276" y="890499"/>
                </a:lnTo>
                <a:lnTo>
                  <a:pt x="2229612" y="890499"/>
                </a:lnTo>
                <a:lnTo>
                  <a:pt x="2238204" y="881867"/>
                </a:lnTo>
                <a:lnTo>
                  <a:pt x="2256633" y="868328"/>
                </a:lnTo>
                <a:lnTo>
                  <a:pt x="2261287" y="868767"/>
                </a:lnTo>
                <a:lnTo>
                  <a:pt x="2268222" y="869329"/>
                </a:lnTo>
                <a:lnTo>
                  <a:pt x="2278277" y="869617"/>
                </a:lnTo>
                <a:lnTo>
                  <a:pt x="2292292" y="869235"/>
                </a:lnTo>
                <a:lnTo>
                  <a:pt x="2304288" y="879831"/>
                </a:lnTo>
                <a:lnTo>
                  <a:pt x="2314956" y="879831"/>
                </a:lnTo>
                <a:lnTo>
                  <a:pt x="2336292" y="901167"/>
                </a:lnTo>
                <a:lnTo>
                  <a:pt x="2358390" y="911835"/>
                </a:lnTo>
                <a:lnTo>
                  <a:pt x="2390394" y="943839"/>
                </a:lnTo>
                <a:lnTo>
                  <a:pt x="2401062" y="965175"/>
                </a:lnTo>
                <a:lnTo>
                  <a:pt x="2411730" y="975843"/>
                </a:lnTo>
                <a:lnTo>
                  <a:pt x="2433066" y="987273"/>
                </a:lnTo>
                <a:lnTo>
                  <a:pt x="2443734" y="1008609"/>
                </a:lnTo>
                <a:lnTo>
                  <a:pt x="2475738" y="1040613"/>
                </a:lnTo>
                <a:lnTo>
                  <a:pt x="2497074" y="1051281"/>
                </a:lnTo>
                <a:lnTo>
                  <a:pt x="2507742" y="1061949"/>
                </a:lnTo>
                <a:lnTo>
                  <a:pt x="2519172" y="1072617"/>
                </a:lnTo>
                <a:lnTo>
                  <a:pt x="2529840" y="1083285"/>
                </a:lnTo>
                <a:lnTo>
                  <a:pt x="2540495" y="1083285"/>
                </a:lnTo>
                <a:lnTo>
                  <a:pt x="2561831" y="1093953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76700" y="1799652"/>
            <a:ext cx="159567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7630" y="2518788"/>
            <a:ext cx="298601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spc="4" dirty="0">
                <a:latin typeface="Arial"/>
                <a:cs typeface="Arial"/>
              </a:rPr>
              <a:t>1</a:t>
            </a:r>
            <a:r>
              <a:rPr sz="1400" spc="-39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6700" y="3248612"/>
            <a:ext cx="159567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7630" y="3967747"/>
            <a:ext cx="298601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spc="4" dirty="0">
                <a:latin typeface="Arial"/>
                <a:cs typeface="Arial"/>
              </a:rPr>
              <a:t>0</a:t>
            </a:r>
            <a:r>
              <a:rPr sz="1400" spc="-39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6700" y="4686883"/>
            <a:ext cx="159567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84441" y="4837275"/>
            <a:ext cx="159567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5873" y="4837275"/>
            <a:ext cx="256485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spc="4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66539" y="4837275"/>
            <a:ext cx="353919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spc="9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11458" y="4837275"/>
            <a:ext cx="353919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spc="9" dirty="0">
                <a:latin typeface="Arial"/>
                <a:cs typeface="Arial"/>
              </a:rPr>
              <a:t>150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5680" y="4837275"/>
            <a:ext cx="353919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spc="9" dirty="0">
                <a:latin typeface="Arial"/>
                <a:cs typeface="Arial"/>
              </a:rPr>
              <a:t>200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90600" y="4837275"/>
            <a:ext cx="353919" cy="19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3"/>
              </a:lnSpc>
              <a:spcBef>
                <a:spcPts val="74"/>
              </a:spcBef>
            </a:pPr>
            <a:r>
              <a:rPr sz="1400" spc="9" dirty="0">
                <a:latin typeface="Arial"/>
                <a:cs typeface="Arial"/>
              </a:rPr>
              <a:t>250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33046" y="5784322"/>
            <a:ext cx="3757484" cy="404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17"/>
              </a:lnSpc>
              <a:spcBef>
                <a:spcPts val="155"/>
              </a:spcBef>
            </a:pPr>
            <a:r>
              <a:rPr sz="3600" b="1" i="1" baseline="7246" dirty="0">
                <a:latin typeface="Times New Roman"/>
                <a:cs typeface="Times New Roman"/>
              </a:rPr>
              <a:t>K</a:t>
            </a:r>
            <a:r>
              <a:rPr sz="2400" b="1" i="1" baseline="-10870" dirty="0">
                <a:latin typeface="Times New Roman"/>
                <a:cs typeface="Times New Roman"/>
              </a:rPr>
              <a:t>I</a:t>
            </a:r>
            <a:r>
              <a:rPr sz="3600" spc="9" baseline="5650" dirty="0">
                <a:latin typeface=""/>
                <a:cs typeface=""/>
              </a:rPr>
              <a:t>系数值比较大引起的振荡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40166" y="1894666"/>
            <a:ext cx="3203189" cy="2887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直接连接符 39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8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89833" y="1336992"/>
            <a:ext cx="7076539" cy="4904933"/>
          </a:xfrm>
          <a:custGeom>
            <a:avLst/>
            <a:gdLst/>
            <a:ahLst/>
            <a:cxnLst/>
            <a:rect l="l" t="t" r="r" b="b"/>
            <a:pathLst>
              <a:path w="7056882" h="4895850">
                <a:moveTo>
                  <a:pt x="0" y="0"/>
                </a:moveTo>
                <a:lnTo>
                  <a:pt x="0" y="4895850"/>
                </a:lnTo>
                <a:lnTo>
                  <a:pt x="7056882" y="4895850"/>
                </a:lnTo>
                <a:lnTo>
                  <a:pt x="70568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8010" y="1741601"/>
            <a:ext cx="5400818" cy="3953720"/>
          </a:xfrm>
          <a:custGeom>
            <a:avLst/>
            <a:gdLst/>
            <a:ahLst/>
            <a:cxnLst/>
            <a:rect l="l" t="t" r="r" b="b"/>
            <a:pathLst>
              <a:path w="5385815" h="3946398">
                <a:moveTo>
                  <a:pt x="0" y="0"/>
                </a:moveTo>
                <a:lnTo>
                  <a:pt x="0" y="3946398"/>
                </a:lnTo>
                <a:lnTo>
                  <a:pt x="5385816" y="3946397"/>
                </a:lnTo>
                <a:lnTo>
                  <a:pt x="53858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3624" y="1721752"/>
            <a:ext cx="5400054" cy="3953720"/>
          </a:xfrm>
          <a:custGeom>
            <a:avLst/>
            <a:gdLst/>
            <a:ahLst/>
            <a:cxnLst/>
            <a:rect l="l" t="t" r="r" b="b"/>
            <a:pathLst>
              <a:path w="5385054" h="3946398">
                <a:moveTo>
                  <a:pt x="0" y="0"/>
                </a:moveTo>
                <a:lnTo>
                  <a:pt x="0" y="3946398"/>
                </a:lnTo>
                <a:lnTo>
                  <a:pt x="5385054" y="3946398"/>
                </a:lnTo>
                <a:lnTo>
                  <a:pt x="5385054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4389" y="5676235"/>
            <a:ext cx="5400053" cy="1526"/>
          </a:xfrm>
          <a:custGeom>
            <a:avLst/>
            <a:gdLst/>
            <a:ahLst/>
            <a:cxnLst/>
            <a:rect l="l" t="t" r="r" b="b"/>
            <a:pathLst>
              <a:path w="5385054" h="1523">
                <a:moveTo>
                  <a:pt x="0" y="0"/>
                </a:moveTo>
                <a:lnTo>
                  <a:pt x="5385053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3624" y="1721752"/>
            <a:ext cx="0" cy="3953720"/>
          </a:xfrm>
          <a:custGeom>
            <a:avLst/>
            <a:gdLst/>
            <a:ahLst/>
            <a:cxnLst/>
            <a:rect l="l" t="t" r="r" b="b"/>
            <a:pathLst>
              <a:path h="3946398">
                <a:moveTo>
                  <a:pt x="0" y="0"/>
                </a:moveTo>
                <a:lnTo>
                  <a:pt x="0" y="394639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3329" y="5631193"/>
            <a:ext cx="1528" cy="45041"/>
          </a:xfrm>
          <a:custGeom>
            <a:avLst/>
            <a:gdLst/>
            <a:ahLst/>
            <a:cxnLst/>
            <a:rect l="l" t="t" r="r" b="b"/>
            <a:pathLst>
              <a:path w="1524" h="44958">
                <a:moveTo>
                  <a:pt x="0" y="44958"/>
                </a:moveTo>
                <a:lnTo>
                  <a:pt x="1524" y="0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4563" y="5631193"/>
            <a:ext cx="1527" cy="45041"/>
          </a:xfrm>
          <a:custGeom>
            <a:avLst/>
            <a:gdLst/>
            <a:ahLst/>
            <a:cxnLst/>
            <a:rect l="l" t="t" r="r" b="b"/>
            <a:pathLst>
              <a:path w="1523" h="44958">
                <a:moveTo>
                  <a:pt x="0" y="44958"/>
                </a:moveTo>
                <a:lnTo>
                  <a:pt x="1523" y="0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73504" y="5631193"/>
            <a:ext cx="2292" cy="45041"/>
          </a:xfrm>
          <a:custGeom>
            <a:avLst/>
            <a:gdLst/>
            <a:ahLst/>
            <a:cxnLst/>
            <a:rect l="l" t="t" r="r" b="b"/>
            <a:pathLst>
              <a:path w="2286" h="44958">
                <a:moveTo>
                  <a:pt x="0" y="44958"/>
                </a:moveTo>
                <a:lnTo>
                  <a:pt x="2286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4725" y="5631193"/>
            <a:ext cx="1528" cy="45041"/>
          </a:xfrm>
          <a:custGeom>
            <a:avLst/>
            <a:gdLst/>
            <a:ahLst/>
            <a:cxnLst/>
            <a:rect l="l" t="t" r="r" b="b"/>
            <a:pathLst>
              <a:path w="1524" h="44958">
                <a:moveTo>
                  <a:pt x="0" y="44958"/>
                </a:moveTo>
                <a:lnTo>
                  <a:pt x="1524" y="0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4443" y="5631193"/>
            <a:ext cx="1528" cy="45041"/>
          </a:xfrm>
          <a:custGeom>
            <a:avLst/>
            <a:gdLst/>
            <a:ahLst/>
            <a:cxnLst/>
            <a:rect l="l" t="t" r="r" b="b"/>
            <a:pathLst>
              <a:path w="1524" h="44958">
                <a:moveTo>
                  <a:pt x="0" y="44958"/>
                </a:moveTo>
                <a:lnTo>
                  <a:pt x="1524" y="0"/>
                </a:lnTo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34388" y="5676234"/>
            <a:ext cx="48904" cy="1527"/>
          </a:xfrm>
          <a:custGeom>
            <a:avLst/>
            <a:gdLst/>
            <a:ahLst/>
            <a:cxnLst/>
            <a:rect l="l" t="t" r="r" b="b"/>
            <a:pathLst>
              <a:path w="48768" h="1524">
                <a:moveTo>
                  <a:pt x="0" y="0"/>
                </a:moveTo>
                <a:lnTo>
                  <a:pt x="4876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4388" y="5103674"/>
            <a:ext cx="48904" cy="1527"/>
          </a:xfrm>
          <a:custGeom>
            <a:avLst/>
            <a:gdLst/>
            <a:ahLst/>
            <a:cxnLst/>
            <a:rect l="l" t="t" r="r" b="b"/>
            <a:pathLst>
              <a:path w="48768" h="1524">
                <a:moveTo>
                  <a:pt x="0" y="0"/>
                </a:moveTo>
                <a:lnTo>
                  <a:pt x="4876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4388" y="4548673"/>
            <a:ext cx="48904" cy="1527"/>
          </a:xfrm>
          <a:custGeom>
            <a:avLst/>
            <a:gdLst/>
            <a:ahLst/>
            <a:cxnLst/>
            <a:rect l="l" t="t" r="r" b="b"/>
            <a:pathLst>
              <a:path w="48768" h="1524">
                <a:moveTo>
                  <a:pt x="0" y="0"/>
                </a:moveTo>
                <a:lnTo>
                  <a:pt x="4876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4388" y="3977639"/>
            <a:ext cx="48904" cy="1527"/>
          </a:xfrm>
          <a:custGeom>
            <a:avLst/>
            <a:gdLst/>
            <a:ahLst/>
            <a:cxnLst/>
            <a:rect l="l" t="t" r="r" b="b"/>
            <a:pathLst>
              <a:path w="48768" h="1524">
                <a:moveTo>
                  <a:pt x="0" y="0"/>
                </a:moveTo>
                <a:lnTo>
                  <a:pt x="4876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3624" y="3420348"/>
            <a:ext cx="49668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4388" y="2850078"/>
            <a:ext cx="48904" cy="1527"/>
          </a:xfrm>
          <a:custGeom>
            <a:avLst/>
            <a:gdLst/>
            <a:ahLst/>
            <a:cxnLst/>
            <a:rect l="l" t="t" r="r" b="b"/>
            <a:pathLst>
              <a:path w="48768" h="1524">
                <a:moveTo>
                  <a:pt x="0" y="0"/>
                </a:moveTo>
                <a:lnTo>
                  <a:pt x="4876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4388" y="2292785"/>
            <a:ext cx="48904" cy="2290"/>
          </a:xfrm>
          <a:custGeom>
            <a:avLst/>
            <a:gdLst/>
            <a:ahLst/>
            <a:cxnLst/>
            <a:rect l="l" t="t" r="r" b="b"/>
            <a:pathLst>
              <a:path w="48768" h="2286">
                <a:moveTo>
                  <a:pt x="0" y="0"/>
                </a:moveTo>
                <a:lnTo>
                  <a:pt x="48768" y="2286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4388" y="1722516"/>
            <a:ext cx="48904" cy="1527"/>
          </a:xfrm>
          <a:custGeom>
            <a:avLst/>
            <a:gdLst/>
            <a:ahLst/>
            <a:cxnLst/>
            <a:rect l="l" t="t" r="r" b="b"/>
            <a:pathLst>
              <a:path w="48768" h="1524">
                <a:moveTo>
                  <a:pt x="0" y="0"/>
                </a:moveTo>
                <a:lnTo>
                  <a:pt x="48768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0435" y="2279043"/>
            <a:ext cx="4318820" cy="3397191"/>
          </a:xfrm>
          <a:custGeom>
            <a:avLst/>
            <a:gdLst/>
            <a:ahLst/>
            <a:cxnLst/>
            <a:rect l="l" t="t" r="r" b="b"/>
            <a:pathLst>
              <a:path w="4306823" h="3390900">
                <a:moveTo>
                  <a:pt x="0" y="3390900"/>
                </a:moveTo>
                <a:lnTo>
                  <a:pt x="12699" y="3390899"/>
                </a:lnTo>
                <a:lnTo>
                  <a:pt x="25400" y="3390900"/>
                </a:lnTo>
                <a:lnTo>
                  <a:pt x="38100" y="3390899"/>
                </a:lnTo>
                <a:lnTo>
                  <a:pt x="50800" y="3390900"/>
                </a:lnTo>
                <a:lnTo>
                  <a:pt x="63500" y="3390900"/>
                </a:lnTo>
                <a:lnTo>
                  <a:pt x="76200" y="3390900"/>
                </a:lnTo>
                <a:lnTo>
                  <a:pt x="88900" y="3390900"/>
                </a:lnTo>
                <a:lnTo>
                  <a:pt x="101600" y="3390900"/>
                </a:lnTo>
                <a:lnTo>
                  <a:pt x="114300" y="3390900"/>
                </a:lnTo>
                <a:lnTo>
                  <a:pt x="129539" y="3375660"/>
                </a:lnTo>
                <a:lnTo>
                  <a:pt x="162306" y="3332226"/>
                </a:lnTo>
                <a:lnTo>
                  <a:pt x="179069" y="3272790"/>
                </a:lnTo>
                <a:lnTo>
                  <a:pt x="195071" y="3201162"/>
                </a:lnTo>
                <a:lnTo>
                  <a:pt x="227837" y="3097529"/>
                </a:lnTo>
                <a:lnTo>
                  <a:pt x="244601" y="2994660"/>
                </a:lnTo>
                <a:lnTo>
                  <a:pt x="261365" y="2863596"/>
                </a:lnTo>
                <a:lnTo>
                  <a:pt x="277368" y="2732531"/>
                </a:lnTo>
                <a:lnTo>
                  <a:pt x="310133" y="2600705"/>
                </a:lnTo>
                <a:lnTo>
                  <a:pt x="326897" y="2454402"/>
                </a:lnTo>
                <a:lnTo>
                  <a:pt x="342900" y="2294381"/>
                </a:lnTo>
                <a:lnTo>
                  <a:pt x="374141" y="2147316"/>
                </a:lnTo>
                <a:lnTo>
                  <a:pt x="390906" y="1986534"/>
                </a:lnTo>
                <a:lnTo>
                  <a:pt x="407669" y="1840991"/>
                </a:lnTo>
                <a:lnTo>
                  <a:pt x="440435" y="1680210"/>
                </a:lnTo>
                <a:lnTo>
                  <a:pt x="456438" y="1533143"/>
                </a:lnTo>
                <a:lnTo>
                  <a:pt x="473201" y="1387602"/>
                </a:lnTo>
                <a:lnTo>
                  <a:pt x="505968" y="1242060"/>
                </a:lnTo>
                <a:lnTo>
                  <a:pt x="521969" y="1109472"/>
                </a:lnTo>
                <a:lnTo>
                  <a:pt x="538733" y="978408"/>
                </a:lnTo>
                <a:lnTo>
                  <a:pt x="571499" y="862584"/>
                </a:lnTo>
                <a:lnTo>
                  <a:pt x="588263" y="744474"/>
                </a:lnTo>
                <a:lnTo>
                  <a:pt x="602741" y="643127"/>
                </a:lnTo>
                <a:lnTo>
                  <a:pt x="635507" y="540257"/>
                </a:lnTo>
                <a:lnTo>
                  <a:pt x="652271" y="453389"/>
                </a:lnTo>
                <a:lnTo>
                  <a:pt x="668273" y="379475"/>
                </a:lnTo>
                <a:lnTo>
                  <a:pt x="701801" y="306323"/>
                </a:lnTo>
                <a:lnTo>
                  <a:pt x="717803" y="233933"/>
                </a:lnTo>
                <a:lnTo>
                  <a:pt x="734567" y="175259"/>
                </a:lnTo>
                <a:lnTo>
                  <a:pt x="767333" y="131063"/>
                </a:lnTo>
                <a:lnTo>
                  <a:pt x="783335" y="86867"/>
                </a:lnTo>
                <a:lnTo>
                  <a:pt x="800099" y="57149"/>
                </a:lnTo>
                <a:lnTo>
                  <a:pt x="816101" y="42671"/>
                </a:lnTo>
                <a:lnTo>
                  <a:pt x="848105" y="14477"/>
                </a:lnTo>
                <a:lnTo>
                  <a:pt x="864107" y="14477"/>
                </a:lnTo>
                <a:lnTo>
                  <a:pt x="880871" y="0"/>
                </a:lnTo>
                <a:lnTo>
                  <a:pt x="929639" y="0"/>
                </a:lnTo>
                <a:lnTo>
                  <a:pt x="946403" y="14477"/>
                </a:lnTo>
                <a:lnTo>
                  <a:pt x="979169" y="28955"/>
                </a:lnTo>
                <a:lnTo>
                  <a:pt x="995171" y="42671"/>
                </a:lnTo>
                <a:lnTo>
                  <a:pt x="1011935" y="71627"/>
                </a:lnTo>
                <a:lnTo>
                  <a:pt x="1044701" y="86867"/>
                </a:lnTo>
                <a:lnTo>
                  <a:pt x="1059941" y="115823"/>
                </a:lnTo>
                <a:lnTo>
                  <a:pt x="1075943" y="145541"/>
                </a:lnTo>
                <a:lnTo>
                  <a:pt x="1108709" y="175259"/>
                </a:lnTo>
                <a:lnTo>
                  <a:pt x="1125473" y="204215"/>
                </a:lnTo>
                <a:lnTo>
                  <a:pt x="1141475" y="233933"/>
                </a:lnTo>
                <a:lnTo>
                  <a:pt x="1175003" y="262127"/>
                </a:lnTo>
                <a:lnTo>
                  <a:pt x="1191005" y="291083"/>
                </a:lnTo>
                <a:lnTo>
                  <a:pt x="1207769" y="320801"/>
                </a:lnTo>
                <a:lnTo>
                  <a:pt x="1240535" y="349757"/>
                </a:lnTo>
                <a:lnTo>
                  <a:pt x="1256537" y="379475"/>
                </a:lnTo>
                <a:lnTo>
                  <a:pt x="1273301" y="409193"/>
                </a:lnTo>
                <a:lnTo>
                  <a:pt x="1304543" y="438149"/>
                </a:lnTo>
                <a:lnTo>
                  <a:pt x="1321307" y="466343"/>
                </a:lnTo>
                <a:lnTo>
                  <a:pt x="1337309" y="496061"/>
                </a:lnTo>
                <a:lnTo>
                  <a:pt x="1354073" y="510539"/>
                </a:lnTo>
                <a:lnTo>
                  <a:pt x="1386839" y="540257"/>
                </a:lnTo>
                <a:lnTo>
                  <a:pt x="1402841" y="554735"/>
                </a:lnTo>
                <a:lnTo>
                  <a:pt x="1419605" y="584453"/>
                </a:lnTo>
                <a:lnTo>
                  <a:pt x="1452371" y="598931"/>
                </a:lnTo>
                <a:lnTo>
                  <a:pt x="1469135" y="613409"/>
                </a:lnTo>
                <a:lnTo>
                  <a:pt x="1485137" y="627888"/>
                </a:lnTo>
                <a:lnTo>
                  <a:pt x="1517903" y="643127"/>
                </a:lnTo>
                <a:lnTo>
                  <a:pt x="1533143" y="657605"/>
                </a:lnTo>
                <a:lnTo>
                  <a:pt x="1549145" y="657605"/>
                </a:lnTo>
                <a:lnTo>
                  <a:pt x="1581911" y="671322"/>
                </a:lnTo>
                <a:lnTo>
                  <a:pt x="1614677" y="671322"/>
                </a:lnTo>
                <a:lnTo>
                  <a:pt x="1648205" y="685800"/>
                </a:lnTo>
                <a:lnTo>
                  <a:pt x="1746503" y="685800"/>
                </a:lnTo>
                <a:lnTo>
                  <a:pt x="1777745" y="671322"/>
                </a:lnTo>
                <a:lnTo>
                  <a:pt x="1843277" y="671322"/>
                </a:lnTo>
                <a:lnTo>
                  <a:pt x="1860041" y="657605"/>
                </a:lnTo>
                <a:lnTo>
                  <a:pt x="1876043" y="657605"/>
                </a:lnTo>
                <a:lnTo>
                  <a:pt x="1892807" y="643127"/>
                </a:lnTo>
                <a:lnTo>
                  <a:pt x="1942337" y="643127"/>
                </a:lnTo>
                <a:lnTo>
                  <a:pt x="1958339" y="627888"/>
                </a:lnTo>
                <a:lnTo>
                  <a:pt x="1989581" y="627888"/>
                </a:lnTo>
                <a:lnTo>
                  <a:pt x="2006345" y="613409"/>
                </a:lnTo>
                <a:lnTo>
                  <a:pt x="2055113" y="613409"/>
                </a:lnTo>
                <a:lnTo>
                  <a:pt x="2071877" y="598931"/>
                </a:lnTo>
                <a:lnTo>
                  <a:pt x="2088641" y="598931"/>
                </a:lnTo>
                <a:lnTo>
                  <a:pt x="2121407" y="584453"/>
                </a:lnTo>
                <a:lnTo>
                  <a:pt x="2154173" y="584453"/>
                </a:lnTo>
                <a:lnTo>
                  <a:pt x="2186939" y="569213"/>
                </a:lnTo>
                <a:lnTo>
                  <a:pt x="2267711" y="569213"/>
                </a:lnTo>
                <a:lnTo>
                  <a:pt x="2283713" y="554735"/>
                </a:lnTo>
                <a:lnTo>
                  <a:pt x="2309012" y="554735"/>
                </a:lnTo>
                <a:lnTo>
                  <a:pt x="2334310" y="554736"/>
                </a:lnTo>
                <a:lnTo>
                  <a:pt x="2359609" y="554735"/>
                </a:lnTo>
                <a:lnTo>
                  <a:pt x="2384907" y="554736"/>
                </a:lnTo>
                <a:lnTo>
                  <a:pt x="2410205" y="554735"/>
                </a:lnTo>
                <a:lnTo>
                  <a:pt x="2435504" y="554735"/>
                </a:lnTo>
                <a:lnTo>
                  <a:pt x="2460802" y="554735"/>
                </a:lnTo>
                <a:lnTo>
                  <a:pt x="2486101" y="554735"/>
                </a:lnTo>
                <a:lnTo>
                  <a:pt x="2511399" y="554736"/>
                </a:lnTo>
                <a:lnTo>
                  <a:pt x="2536697" y="554735"/>
                </a:lnTo>
                <a:lnTo>
                  <a:pt x="2561996" y="554735"/>
                </a:lnTo>
                <a:lnTo>
                  <a:pt x="2587294" y="554735"/>
                </a:lnTo>
                <a:lnTo>
                  <a:pt x="2612593" y="554736"/>
                </a:lnTo>
                <a:lnTo>
                  <a:pt x="2637891" y="554735"/>
                </a:lnTo>
                <a:lnTo>
                  <a:pt x="2663189" y="554735"/>
                </a:lnTo>
                <a:lnTo>
                  <a:pt x="2688488" y="554736"/>
                </a:lnTo>
                <a:lnTo>
                  <a:pt x="2713786" y="554735"/>
                </a:lnTo>
                <a:lnTo>
                  <a:pt x="2739085" y="554735"/>
                </a:lnTo>
                <a:lnTo>
                  <a:pt x="2764383" y="554735"/>
                </a:lnTo>
                <a:lnTo>
                  <a:pt x="2789681" y="554735"/>
                </a:lnTo>
                <a:lnTo>
                  <a:pt x="2806445" y="569213"/>
                </a:lnTo>
                <a:lnTo>
                  <a:pt x="2881464" y="569213"/>
                </a:lnTo>
                <a:lnTo>
                  <a:pt x="2956483" y="569213"/>
                </a:lnTo>
                <a:lnTo>
                  <a:pt x="3031502" y="569213"/>
                </a:lnTo>
                <a:lnTo>
                  <a:pt x="3106521" y="569214"/>
                </a:lnTo>
                <a:lnTo>
                  <a:pt x="3181540" y="569213"/>
                </a:lnTo>
                <a:lnTo>
                  <a:pt x="3256559" y="569213"/>
                </a:lnTo>
                <a:lnTo>
                  <a:pt x="3331578" y="569213"/>
                </a:lnTo>
                <a:lnTo>
                  <a:pt x="3406597" y="569213"/>
                </a:lnTo>
                <a:lnTo>
                  <a:pt x="3481616" y="569214"/>
                </a:lnTo>
                <a:lnTo>
                  <a:pt x="3556634" y="569213"/>
                </a:lnTo>
                <a:lnTo>
                  <a:pt x="3631653" y="569213"/>
                </a:lnTo>
                <a:lnTo>
                  <a:pt x="3706672" y="569213"/>
                </a:lnTo>
                <a:lnTo>
                  <a:pt x="3781691" y="569213"/>
                </a:lnTo>
                <a:lnTo>
                  <a:pt x="3856710" y="569213"/>
                </a:lnTo>
                <a:lnTo>
                  <a:pt x="3931729" y="569213"/>
                </a:lnTo>
                <a:lnTo>
                  <a:pt x="4006748" y="569213"/>
                </a:lnTo>
                <a:lnTo>
                  <a:pt x="4081767" y="569213"/>
                </a:lnTo>
                <a:lnTo>
                  <a:pt x="4156786" y="569213"/>
                </a:lnTo>
                <a:lnTo>
                  <a:pt x="4231805" y="569213"/>
                </a:lnTo>
                <a:lnTo>
                  <a:pt x="4306823" y="569213"/>
                </a:lnTo>
              </a:path>
            </a:pathLst>
          </a:custGeom>
          <a:ln w="762">
            <a:solidFill>
              <a:srgbClr val="FF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0435" y="2366074"/>
            <a:ext cx="4318820" cy="3310162"/>
          </a:xfrm>
          <a:custGeom>
            <a:avLst/>
            <a:gdLst/>
            <a:ahLst/>
            <a:cxnLst/>
            <a:rect l="l" t="t" r="r" b="b"/>
            <a:pathLst>
              <a:path w="4306823" h="3304032">
                <a:moveTo>
                  <a:pt x="0" y="3304032"/>
                </a:moveTo>
                <a:lnTo>
                  <a:pt x="12699" y="3304031"/>
                </a:lnTo>
                <a:lnTo>
                  <a:pt x="25400" y="3304032"/>
                </a:lnTo>
                <a:lnTo>
                  <a:pt x="38100" y="3304031"/>
                </a:lnTo>
                <a:lnTo>
                  <a:pt x="50800" y="3304032"/>
                </a:lnTo>
                <a:lnTo>
                  <a:pt x="63500" y="3304032"/>
                </a:lnTo>
                <a:lnTo>
                  <a:pt x="76200" y="3304032"/>
                </a:lnTo>
                <a:lnTo>
                  <a:pt x="88900" y="3304032"/>
                </a:lnTo>
                <a:lnTo>
                  <a:pt x="101600" y="3304032"/>
                </a:lnTo>
                <a:lnTo>
                  <a:pt x="114300" y="3304032"/>
                </a:lnTo>
                <a:lnTo>
                  <a:pt x="129539" y="3288792"/>
                </a:lnTo>
                <a:lnTo>
                  <a:pt x="162306" y="3245358"/>
                </a:lnTo>
                <a:lnTo>
                  <a:pt x="179069" y="3185922"/>
                </a:lnTo>
                <a:lnTo>
                  <a:pt x="195071" y="3114294"/>
                </a:lnTo>
                <a:lnTo>
                  <a:pt x="227837" y="3010662"/>
                </a:lnTo>
                <a:lnTo>
                  <a:pt x="244601" y="2907792"/>
                </a:lnTo>
                <a:lnTo>
                  <a:pt x="261365" y="2791968"/>
                </a:lnTo>
                <a:lnTo>
                  <a:pt x="277368" y="2660904"/>
                </a:lnTo>
                <a:lnTo>
                  <a:pt x="310133" y="2513838"/>
                </a:lnTo>
                <a:lnTo>
                  <a:pt x="326897" y="2368296"/>
                </a:lnTo>
                <a:lnTo>
                  <a:pt x="342900" y="2221992"/>
                </a:lnTo>
                <a:lnTo>
                  <a:pt x="374141" y="2074926"/>
                </a:lnTo>
                <a:lnTo>
                  <a:pt x="407669" y="1783842"/>
                </a:lnTo>
                <a:lnTo>
                  <a:pt x="440435" y="1636776"/>
                </a:lnTo>
                <a:lnTo>
                  <a:pt x="456438" y="1491234"/>
                </a:lnTo>
                <a:lnTo>
                  <a:pt x="473201" y="1360170"/>
                </a:lnTo>
                <a:lnTo>
                  <a:pt x="505968" y="1227582"/>
                </a:lnTo>
                <a:lnTo>
                  <a:pt x="521969" y="1096518"/>
                </a:lnTo>
                <a:lnTo>
                  <a:pt x="538733" y="979932"/>
                </a:lnTo>
                <a:lnTo>
                  <a:pt x="571499" y="862584"/>
                </a:lnTo>
                <a:lnTo>
                  <a:pt x="588263" y="761238"/>
                </a:lnTo>
                <a:lnTo>
                  <a:pt x="602741" y="672846"/>
                </a:lnTo>
                <a:lnTo>
                  <a:pt x="635507" y="570738"/>
                </a:lnTo>
                <a:lnTo>
                  <a:pt x="652271" y="497585"/>
                </a:lnTo>
                <a:lnTo>
                  <a:pt x="668273" y="409194"/>
                </a:lnTo>
                <a:lnTo>
                  <a:pt x="701801" y="352044"/>
                </a:lnTo>
                <a:lnTo>
                  <a:pt x="717803" y="278130"/>
                </a:lnTo>
                <a:lnTo>
                  <a:pt x="734567" y="233933"/>
                </a:lnTo>
                <a:lnTo>
                  <a:pt x="767333" y="175259"/>
                </a:lnTo>
                <a:lnTo>
                  <a:pt x="783335" y="132587"/>
                </a:lnTo>
                <a:lnTo>
                  <a:pt x="800099" y="102869"/>
                </a:lnTo>
                <a:lnTo>
                  <a:pt x="816101" y="73913"/>
                </a:lnTo>
                <a:lnTo>
                  <a:pt x="848105" y="44195"/>
                </a:lnTo>
                <a:lnTo>
                  <a:pt x="864107" y="29718"/>
                </a:lnTo>
                <a:lnTo>
                  <a:pt x="880871" y="15239"/>
                </a:lnTo>
                <a:lnTo>
                  <a:pt x="913637" y="0"/>
                </a:lnTo>
                <a:lnTo>
                  <a:pt x="995171" y="0"/>
                </a:lnTo>
                <a:lnTo>
                  <a:pt x="1011935" y="15239"/>
                </a:lnTo>
                <a:lnTo>
                  <a:pt x="1044701" y="29718"/>
                </a:lnTo>
                <a:lnTo>
                  <a:pt x="1059941" y="29718"/>
                </a:lnTo>
                <a:lnTo>
                  <a:pt x="1075943" y="44195"/>
                </a:lnTo>
                <a:lnTo>
                  <a:pt x="1108709" y="73913"/>
                </a:lnTo>
                <a:lnTo>
                  <a:pt x="1125473" y="88391"/>
                </a:lnTo>
                <a:lnTo>
                  <a:pt x="1141475" y="102869"/>
                </a:lnTo>
                <a:lnTo>
                  <a:pt x="1175003" y="118109"/>
                </a:lnTo>
                <a:lnTo>
                  <a:pt x="1191005" y="147065"/>
                </a:lnTo>
                <a:lnTo>
                  <a:pt x="1207769" y="160781"/>
                </a:lnTo>
                <a:lnTo>
                  <a:pt x="1240535" y="189737"/>
                </a:lnTo>
                <a:lnTo>
                  <a:pt x="1256537" y="204977"/>
                </a:lnTo>
                <a:lnTo>
                  <a:pt x="1273301" y="233933"/>
                </a:lnTo>
                <a:lnTo>
                  <a:pt x="1285379" y="238868"/>
                </a:lnTo>
                <a:lnTo>
                  <a:pt x="1319846" y="262105"/>
                </a:lnTo>
                <a:lnTo>
                  <a:pt x="1329870" y="279506"/>
                </a:lnTo>
                <a:lnTo>
                  <a:pt x="1331822" y="283765"/>
                </a:lnTo>
                <a:lnTo>
                  <a:pt x="1364570" y="313555"/>
                </a:lnTo>
                <a:lnTo>
                  <a:pt x="1386839" y="322325"/>
                </a:lnTo>
                <a:lnTo>
                  <a:pt x="1402841" y="352044"/>
                </a:lnTo>
                <a:lnTo>
                  <a:pt x="1419605" y="366521"/>
                </a:lnTo>
                <a:lnTo>
                  <a:pt x="1452371" y="380238"/>
                </a:lnTo>
                <a:lnTo>
                  <a:pt x="1469135" y="394715"/>
                </a:lnTo>
                <a:lnTo>
                  <a:pt x="1485137" y="409194"/>
                </a:lnTo>
                <a:lnTo>
                  <a:pt x="1517903" y="423671"/>
                </a:lnTo>
                <a:lnTo>
                  <a:pt x="1533143" y="438912"/>
                </a:lnTo>
                <a:lnTo>
                  <a:pt x="1549145" y="453389"/>
                </a:lnTo>
                <a:lnTo>
                  <a:pt x="1581911" y="453389"/>
                </a:lnTo>
                <a:lnTo>
                  <a:pt x="1598675" y="467868"/>
                </a:lnTo>
                <a:lnTo>
                  <a:pt x="1614677" y="483107"/>
                </a:lnTo>
                <a:lnTo>
                  <a:pt x="1648205" y="483107"/>
                </a:lnTo>
                <a:lnTo>
                  <a:pt x="1664207" y="497585"/>
                </a:lnTo>
                <a:lnTo>
                  <a:pt x="1680971" y="497585"/>
                </a:lnTo>
                <a:lnTo>
                  <a:pt x="1713737" y="512063"/>
                </a:lnTo>
                <a:lnTo>
                  <a:pt x="1746503" y="512063"/>
                </a:lnTo>
                <a:lnTo>
                  <a:pt x="1777745" y="527303"/>
                </a:lnTo>
                <a:lnTo>
                  <a:pt x="1790445" y="527303"/>
                </a:lnTo>
                <a:lnTo>
                  <a:pt x="1803146" y="527304"/>
                </a:lnTo>
                <a:lnTo>
                  <a:pt x="1815845" y="527303"/>
                </a:lnTo>
                <a:lnTo>
                  <a:pt x="1828546" y="527304"/>
                </a:lnTo>
                <a:lnTo>
                  <a:pt x="1841245" y="527303"/>
                </a:lnTo>
                <a:lnTo>
                  <a:pt x="1853945" y="527303"/>
                </a:lnTo>
                <a:lnTo>
                  <a:pt x="1866645" y="527303"/>
                </a:lnTo>
                <a:lnTo>
                  <a:pt x="1879345" y="527304"/>
                </a:lnTo>
                <a:lnTo>
                  <a:pt x="1892045" y="527303"/>
                </a:lnTo>
                <a:lnTo>
                  <a:pt x="1904818" y="527303"/>
                </a:lnTo>
                <a:lnTo>
                  <a:pt x="1917580" y="527303"/>
                </a:lnTo>
                <a:lnTo>
                  <a:pt x="1930330" y="527303"/>
                </a:lnTo>
                <a:lnTo>
                  <a:pt x="1943070" y="527304"/>
                </a:lnTo>
                <a:lnTo>
                  <a:pt x="1955800" y="527303"/>
                </a:lnTo>
                <a:lnTo>
                  <a:pt x="1968521" y="527303"/>
                </a:lnTo>
                <a:lnTo>
                  <a:pt x="1981234" y="527304"/>
                </a:lnTo>
                <a:lnTo>
                  <a:pt x="1993939" y="527304"/>
                </a:lnTo>
                <a:lnTo>
                  <a:pt x="2006636" y="527303"/>
                </a:lnTo>
                <a:lnTo>
                  <a:pt x="2019328" y="527303"/>
                </a:lnTo>
                <a:lnTo>
                  <a:pt x="2032013" y="527303"/>
                </a:lnTo>
                <a:lnTo>
                  <a:pt x="2044693" y="527303"/>
                </a:lnTo>
                <a:lnTo>
                  <a:pt x="2057368" y="527303"/>
                </a:lnTo>
                <a:lnTo>
                  <a:pt x="2070039" y="527304"/>
                </a:lnTo>
                <a:lnTo>
                  <a:pt x="2082707" y="527303"/>
                </a:lnTo>
                <a:lnTo>
                  <a:pt x="2095373" y="527304"/>
                </a:lnTo>
                <a:lnTo>
                  <a:pt x="2108036" y="527303"/>
                </a:lnTo>
                <a:lnTo>
                  <a:pt x="2120697" y="527303"/>
                </a:lnTo>
                <a:lnTo>
                  <a:pt x="2133358" y="527303"/>
                </a:lnTo>
                <a:lnTo>
                  <a:pt x="2154173" y="512063"/>
                </a:lnTo>
                <a:lnTo>
                  <a:pt x="2283713" y="512063"/>
                </a:lnTo>
                <a:lnTo>
                  <a:pt x="2316479" y="497585"/>
                </a:lnTo>
                <a:lnTo>
                  <a:pt x="2329180" y="497585"/>
                </a:lnTo>
                <a:lnTo>
                  <a:pt x="2341880" y="497586"/>
                </a:lnTo>
                <a:lnTo>
                  <a:pt x="2354579" y="497585"/>
                </a:lnTo>
                <a:lnTo>
                  <a:pt x="2367280" y="497586"/>
                </a:lnTo>
                <a:lnTo>
                  <a:pt x="2379979" y="497585"/>
                </a:lnTo>
                <a:lnTo>
                  <a:pt x="2392679" y="497585"/>
                </a:lnTo>
                <a:lnTo>
                  <a:pt x="2405379" y="497585"/>
                </a:lnTo>
                <a:lnTo>
                  <a:pt x="2418079" y="497585"/>
                </a:lnTo>
                <a:lnTo>
                  <a:pt x="2430780" y="497586"/>
                </a:lnTo>
                <a:lnTo>
                  <a:pt x="2443479" y="497585"/>
                </a:lnTo>
                <a:lnTo>
                  <a:pt x="2456179" y="497585"/>
                </a:lnTo>
                <a:lnTo>
                  <a:pt x="2479547" y="483107"/>
                </a:lnTo>
                <a:lnTo>
                  <a:pt x="2570911" y="483107"/>
                </a:lnTo>
                <a:lnTo>
                  <a:pt x="2662275" y="483108"/>
                </a:lnTo>
                <a:lnTo>
                  <a:pt x="2753639" y="483107"/>
                </a:lnTo>
                <a:lnTo>
                  <a:pt x="2845003" y="483108"/>
                </a:lnTo>
                <a:lnTo>
                  <a:pt x="2936366" y="483107"/>
                </a:lnTo>
                <a:lnTo>
                  <a:pt x="3027730" y="483107"/>
                </a:lnTo>
                <a:lnTo>
                  <a:pt x="3119094" y="483107"/>
                </a:lnTo>
                <a:lnTo>
                  <a:pt x="3210458" y="483108"/>
                </a:lnTo>
                <a:lnTo>
                  <a:pt x="3301822" y="483108"/>
                </a:lnTo>
                <a:lnTo>
                  <a:pt x="3393185" y="483107"/>
                </a:lnTo>
                <a:lnTo>
                  <a:pt x="3484549" y="483107"/>
                </a:lnTo>
                <a:lnTo>
                  <a:pt x="3575913" y="483107"/>
                </a:lnTo>
                <a:lnTo>
                  <a:pt x="4215460" y="483107"/>
                </a:lnTo>
                <a:lnTo>
                  <a:pt x="4306823" y="48310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0435" y="2424857"/>
            <a:ext cx="4318820" cy="3251379"/>
          </a:xfrm>
          <a:custGeom>
            <a:avLst/>
            <a:gdLst/>
            <a:ahLst/>
            <a:cxnLst/>
            <a:rect l="l" t="t" r="r" b="b"/>
            <a:pathLst>
              <a:path w="4306823" h="3245358">
                <a:moveTo>
                  <a:pt x="0" y="3245358"/>
                </a:moveTo>
                <a:lnTo>
                  <a:pt x="12699" y="3245358"/>
                </a:lnTo>
                <a:lnTo>
                  <a:pt x="25400" y="3245358"/>
                </a:lnTo>
                <a:lnTo>
                  <a:pt x="38100" y="3245358"/>
                </a:lnTo>
                <a:lnTo>
                  <a:pt x="50800" y="3245358"/>
                </a:lnTo>
                <a:lnTo>
                  <a:pt x="63500" y="3245358"/>
                </a:lnTo>
                <a:lnTo>
                  <a:pt x="76200" y="3245358"/>
                </a:lnTo>
                <a:lnTo>
                  <a:pt x="88900" y="3245358"/>
                </a:lnTo>
                <a:lnTo>
                  <a:pt x="101600" y="3245358"/>
                </a:lnTo>
                <a:lnTo>
                  <a:pt x="114300" y="3245358"/>
                </a:lnTo>
                <a:lnTo>
                  <a:pt x="129539" y="3230118"/>
                </a:lnTo>
                <a:lnTo>
                  <a:pt x="162306" y="3186684"/>
                </a:lnTo>
                <a:lnTo>
                  <a:pt x="179069" y="3127248"/>
                </a:lnTo>
                <a:lnTo>
                  <a:pt x="195071" y="3055620"/>
                </a:lnTo>
                <a:lnTo>
                  <a:pt x="227837" y="2951988"/>
                </a:lnTo>
                <a:lnTo>
                  <a:pt x="244601" y="2849118"/>
                </a:lnTo>
                <a:lnTo>
                  <a:pt x="261365" y="2733294"/>
                </a:lnTo>
                <a:lnTo>
                  <a:pt x="277368" y="2602230"/>
                </a:lnTo>
                <a:lnTo>
                  <a:pt x="310133" y="2455164"/>
                </a:lnTo>
                <a:lnTo>
                  <a:pt x="326897" y="2324100"/>
                </a:lnTo>
                <a:lnTo>
                  <a:pt x="342900" y="2178558"/>
                </a:lnTo>
                <a:lnTo>
                  <a:pt x="374141" y="2045970"/>
                </a:lnTo>
                <a:lnTo>
                  <a:pt x="390906" y="1900428"/>
                </a:lnTo>
                <a:lnTo>
                  <a:pt x="407669" y="1769364"/>
                </a:lnTo>
                <a:lnTo>
                  <a:pt x="440435" y="1636776"/>
                </a:lnTo>
                <a:lnTo>
                  <a:pt x="456438" y="1505712"/>
                </a:lnTo>
                <a:lnTo>
                  <a:pt x="473201" y="1388364"/>
                </a:lnTo>
                <a:lnTo>
                  <a:pt x="505968" y="1271778"/>
                </a:lnTo>
                <a:lnTo>
                  <a:pt x="521969" y="1155192"/>
                </a:lnTo>
                <a:lnTo>
                  <a:pt x="538733" y="1052322"/>
                </a:lnTo>
                <a:lnTo>
                  <a:pt x="571499" y="949452"/>
                </a:lnTo>
                <a:lnTo>
                  <a:pt x="588263" y="848106"/>
                </a:lnTo>
                <a:lnTo>
                  <a:pt x="602741" y="759714"/>
                </a:lnTo>
                <a:lnTo>
                  <a:pt x="635507" y="687324"/>
                </a:lnTo>
                <a:lnTo>
                  <a:pt x="652271" y="598932"/>
                </a:lnTo>
                <a:lnTo>
                  <a:pt x="668273" y="525780"/>
                </a:lnTo>
                <a:lnTo>
                  <a:pt x="701801" y="467868"/>
                </a:lnTo>
                <a:lnTo>
                  <a:pt x="717803" y="409194"/>
                </a:lnTo>
                <a:lnTo>
                  <a:pt x="734567" y="350520"/>
                </a:lnTo>
                <a:lnTo>
                  <a:pt x="767333" y="293370"/>
                </a:lnTo>
                <a:lnTo>
                  <a:pt x="783335" y="249174"/>
                </a:lnTo>
                <a:lnTo>
                  <a:pt x="800099" y="204978"/>
                </a:lnTo>
                <a:lnTo>
                  <a:pt x="816101" y="175260"/>
                </a:lnTo>
                <a:lnTo>
                  <a:pt x="848105" y="131064"/>
                </a:lnTo>
                <a:lnTo>
                  <a:pt x="864107" y="116586"/>
                </a:lnTo>
                <a:lnTo>
                  <a:pt x="880871" y="88392"/>
                </a:lnTo>
                <a:lnTo>
                  <a:pt x="889975" y="81758"/>
                </a:lnTo>
                <a:lnTo>
                  <a:pt x="899025" y="73859"/>
                </a:lnTo>
                <a:lnTo>
                  <a:pt x="908101" y="65113"/>
                </a:lnTo>
                <a:lnTo>
                  <a:pt x="917280" y="55938"/>
                </a:lnTo>
                <a:lnTo>
                  <a:pt x="926640" y="46750"/>
                </a:lnTo>
                <a:lnTo>
                  <a:pt x="967445" y="18236"/>
                </a:lnTo>
                <a:lnTo>
                  <a:pt x="990957" y="14770"/>
                </a:lnTo>
                <a:lnTo>
                  <a:pt x="1011935" y="0"/>
                </a:lnTo>
                <a:lnTo>
                  <a:pt x="1024635" y="0"/>
                </a:lnTo>
                <a:lnTo>
                  <a:pt x="1037334" y="0"/>
                </a:lnTo>
                <a:lnTo>
                  <a:pt x="1050033" y="0"/>
                </a:lnTo>
                <a:lnTo>
                  <a:pt x="1062731" y="0"/>
                </a:lnTo>
                <a:lnTo>
                  <a:pt x="1075430" y="0"/>
                </a:lnTo>
                <a:lnTo>
                  <a:pt x="1088130" y="0"/>
                </a:lnTo>
                <a:lnTo>
                  <a:pt x="1100830" y="0"/>
                </a:lnTo>
                <a:lnTo>
                  <a:pt x="1113532" y="0"/>
                </a:lnTo>
                <a:lnTo>
                  <a:pt x="1141475" y="15240"/>
                </a:lnTo>
                <a:lnTo>
                  <a:pt x="1175003" y="15240"/>
                </a:lnTo>
                <a:lnTo>
                  <a:pt x="1191005" y="29718"/>
                </a:lnTo>
                <a:lnTo>
                  <a:pt x="1207769" y="29718"/>
                </a:lnTo>
                <a:lnTo>
                  <a:pt x="1240535" y="44196"/>
                </a:lnTo>
                <a:lnTo>
                  <a:pt x="1256537" y="59436"/>
                </a:lnTo>
                <a:lnTo>
                  <a:pt x="1273301" y="59436"/>
                </a:lnTo>
                <a:lnTo>
                  <a:pt x="1304543" y="73914"/>
                </a:lnTo>
                <a:lnTo>
                  <a:pt x="1321307" y="88392"/>
                </a:lnTo>
                <a:lnTo>
                  <a:pt x="1337309" y="102108"/>
                </a:lnTo>
                <a:lnTo>
                  <a:pt x="1354073" y="116586"/>
                </a:lnTo>
                <a:lnTo>
                  <a:pt x="1386839" y="131064"/>
                </a:lnTo>
                <a:lnTo>
                  <a:pt x="1402841" y="146304"/>
                </a:lnTo>
                <a:lnTo>
                  <a:pt x="1419605" y="160782"/>
                </a:lnTo>
                <a:lnTo>
                  <a:pt x="1452371" y="175260"/>
                </a:lnTo>
                <a:lnTo>
                  <a:pt x="1469135" y="190500"/>
                </a:lnTo>
                <a:lnTo>
                  <a:pt x="1485137" y="204978"/>
                </a:lnTo>
                <a:lnTo>
                  <a:pt x="1517903" y="219456"/>
                </a:lnTo>
                <a:lnTo>
                  <a:pt x="1533143" y="233934"/>
                </a:lnTo>
                <a:lnTo>
                  <a:pt x="1549145" y="249174"/>
                </a:lnTo>
                <a:lnTo>
                  <a:pt x="1581911" y="249174"/>
                </a:lnTo>
                <a:lnTo>
                  <a:pt x="1598675" y="263652"/>
                </a:lnTo>
                <a:lnTo>
                  <a:pt x="1614677" y="278130"/>
                </a:lnTo>
                <a:lnTo>
                  <a:pt x="1648205" y="293370"/>
                </a:lnTo>
                <a:lnTo>
                  <a:pt x="1664207" y="307848"/>
                </a:lnTo>
                <a:lnTo>
                  <a:pt x="1680971" y="320802"/>
                </a:lnTo>
                <a:lnTo>
                  <a:pt x="1713737" y="320802"/>
                </a:lnTo>
                <a:lnTo>
                  <a:pt x="1729739" y="336042"/>
                </a:lnTo>
                <a:lnTo>
                  <a:pt x="1746503" y="350520"/>
                </a:lnTo>
                <a:lnTo>
                  <a:pt x="1777745" y="350520"/>
                </a:lnTo>
                <a:lnTo>
                  <a:pt x="1794509" y="364998"/>
                </a:lnTo>
                <a:lnTo>
                  <a:pt x="1810511" y="380238"/>
                </a:lnTo>
                <a:lnTo>
                  <a:pt x="1843277" y="380238"/>
                </a:lnTo>
                <a:lnTo>
                  <a:pt x="1860041" y="394716"/>
                </a:lnTo>
                <a:lnTo>
                  <a:pt x="1876043" y="394716"/>
                </a:lnTo>
                <a:lnTo>
                  <a:pt x="1892807" y="409194"/>
                </a:lnTo>
                <a:lnTo>
                  <a:pt x="1942337" y="409194"/>
                </a:lnTo>
                <a:lnTo>
                  <a:pt x="1958339" y="424434"/>
                </a:lnTo>
                <a:lnTo>
                  <a:pt x="2006345" y="424434"/>
                </a:lnTo>
                <a:lnTo>
                  <a:pt x="2022347" y="438912"/>
                </a:lnTo>
                <a:lnTo>
                  <a:pt x="2088641" y="438912"/>
                </a:lnTo>
                <a:lnTo>
                  <a:pt x="2121407" y="453390"/>
                </a:lnTo>
                <a:lnTo>
                  <a:pt x="2202941" y="453390"/>
                </a:lnTo>
                <a:lnTo>
                  <a:pt x="2215641" y="453390"/>
                </a:lnTo>
                <a:lnTo>
                  <a:pt x="2228341" y="453390"/>
                </a:lnTo>
                <a:lnTo>
                  <a:pt x="2241041" y="453390"/>
                </a:lnTo>
                <a:lnTo>
                  <a:pt x="2253741" y="453390"/>
                </a:lnTo>
                <a:lnTo>
                  <a:pt x="2266441" y="453390"/>
                </a:lnTo>
                <a:lnTo>
                  <a:pt x="2279141" y="453390"/>
                </a:lnTo>
                <a:lnTo>
                  <a:pt x="2291842" y="453390"/>
                </a:lnTo>
                <a:lnTo>
                  <a:pt x="2304541" y="453390"/>
                </a:lnTo>
                <a:lnTo>
                  <a:pt x="2317241" y="453390"/>
                </a:lnTo>
                <a:lnTo>
                  <a:pt x="2398030" y="453390"/>
                </a:lnTo>
                <a:lnTo>
                  <a:pt x="2415299" y="453390"/>
                </a:lnTo>
                <a:lnTo>
                  <a:pt x="2432552" y="453390"/>
                </a:lnTo>
                <a:lnTo>
                  <a:pt x="2449789" y="453390"/>
                </a:lnTo>
                <a:lnTo>
                  <a:pt x="2467010" y="453390"/>
                </a:lnTo>
                <a:lnTo>
                  <a:pt x="2484217" y="453390"/>
                </a:lnTo>
                <a:lnTo>
                  <a:pt x="2501411" y="453389"/>
                </a:lnTo>
                <a:lnTo>
                  <a:pt x="2518592" y="453390"/>
                </a:lnTo>
                <a:lnTo>
                  <a:pt x="2535762" y="453390"/>
                </a:lnTo>
                <a:lnTo>
                  <a:pt x="2552922" y="453390"/>
                </a:lnTo>
                <a:lnTo>
                  <a:pt x="2570072" y="453390"/>
                </a:lnTo>
                <a:lnTo>
                  <a:pt x="2587213" y="453390"/>
                </a:lnTo>
                <a:lnTo>
                  <a:pt x="2604347" y="453390"/>
                </a:lnTo>
                <a:lnTo>
                  <a:pt x="2621474" y="453390"/>
                </a:lnTo>
                <a:lnTo>
                  <a:pt x="2638595" y="453390"/>
                </a:lnTo>
                <a:lnTo>
                  <a:pt x="2655712" y="453390"/>
                </a:lnTo>
                <a:lnTo>
                  <a:pt x="2672825" y="453390"/>
                </a:lnTo>
                <a:lnTo>
                  <a:pt x="2689934" y="453390"/>
                </a:lnTo>
                <a:lnTo>
                  <a:pt x="2707042" y="453390"/>
                </a:lnTo>
                <a:lnTo>
                  <a:pt x="2724149" y="453390"/>
                </a:lnTo>
                <a:lnTo>
                  <a:pt x="2740913" y="438912"/>
                </a:lnTo>
                <a:lnTo>
                  <a:pt x="2753613" y="438912"/>
                </a:lnTo>
                <a:lnTo>
                  <a:pt x="2766313" y="438911"/>
                </a:lnTo>
                <a:lnTo>
                  <a:pt x="2779014" y="438912"/>
                </a:lnTo>
                <a:lnTo>
                  <a:pt x="2791713" y="438911"/>
                </a:lnTo>
                <a:lnTo>
                  <a:pt x="2804414" y="438912"/>
                </a:lnTo>
                <a:lnTo>
                  <a:pt x="2817114" y="438912"/>
                </a:lnTo>
                <a:lnTo>
                  <a:pt x="2880613" y="438912"/>
                </a:lnTo>
                <a:lnTo>
                  <a:pt x="2893314" y="438912"/>
                </a:lnTo>
                <a:lnTo>
                  <a:pt x="2906013" y="438912"/>
                </a:lnTo>
                <a:lnTo>
                  <a:pt x="2918713" y="438912"/>
                </a:lnTo>
                <a:lnTo>
                  <a:pt x="2931413" y="438912"/>
                </a:lnTo>
                <a:lnTo>
                  <a:pt x="3035045" y="438912"/>
                </a:lnTo>
                <a:lnTo>
                  <a:pt x="3067811" y="424434"/>
                </a:lnTo>
                <a:lnTo>
                  <a:pt x="3133343" y="424434"/>
                </a:lnTo>
                <a:lnTo>
                  <a:pt x="3152089" y="424434"/>
                </a:lnTo>
                <a:lnTo>
                  <a:pt x="3170834" y="424434"/>
                </a:lnTo>
                <a:lnTo>
                  <a:pt x="3189579" y="424434"/>
                </a:lnTo>
                <a:lnTo>
                  <a:pt x="3208324" y="424434"/>
                </a:lnTo>
                <a:lnTo>
                  <a:pt x="3227069" y="424434"/>
                </a:lnTo>
                <a:lnTo>
                  <a:pt x="3245815" y="424434"/>
                </a:lnTo>
                <a:lnTo>
                  <a:pt x="3264560" y="424433"/>
                </a:lnTo>
                <a:lnTo>
                  <a:pt x="3283305" y="424434"/>
                </a:lnTo>
                <a:lnTo>
                  <a:pt x="3302050" y="424434"/>
                </a:lnTo>
                <a:lnTo>
                  <a:pt x="3320796" y="424434"/>
                </a:lnTo>
                <a:lnTo>
                  <a:pt x="3339541" y="424434"/>
                </a:lnTo>
                <a:lnTo>
                  <a:pt x="3358286" y="424434"/>
                </a:lnTo>
                <a:lnTo>
                  <a:pt x="3548176" y="424434"/>
                </a:lnTo>
                <a:lnTo>
                  <a:pt x="3588105" y="424434"/>
                </a:lnTo>
                <a:lnTo>
                  <a:pt x="3628033" y="424434"/>
                </a:lnTo>
                <a:lnTo>
                  <a:pt x="3667961" y="424434"/>
                </a:lnTo>
                <a:lnTo>
                  <a:pt x="3707890" y="424434"/>
                </a:lnTo>
                <a:lnTo>
                  <a:pt x="3747818" y="424434"/>
                </a:lnTo>
                <a:lnTo>
                  <a:pt x="3787746" y="424433"/>
                </a:lnTo>
                <a:lnTo>
                  <a:pt x="3827674" y="424434"/>
                </a:lnTo>
                <a:lnTo>
                  <a:pt x="3867602" y="424434"/>
                </a:lnTo>
                <a:lnTo>
                  <a:pt x="3907531" y="424434"/>
                </a:lnTo>
                <a:lnTo>
                  <a:pt x="3947459" y="424434"/>
                </a:lnTo>
                <a:lnTo>
                  <a:pt x="4266893" y="424434"/>
                </a:lnTo>
                <a:lnTo>
                  <a:pt x="4306823" y="424434"/>
                </a:lnTo>
              </a:path>
            </a:pathLst>
          </a:custGeom>
          <a:ln w="762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32332" y="2279043"/>
            <a:ext cx="555517" cy="1527"/>
          </a:xfrm>
          <a:custGeom>
            <a:avLst/>
            <a:gdLst/>
            <a:ahLst/>
            <a:cxnLst/>
            <a:rect l="l" t="t" r="r" b="b"/>
            <a:pathLst>
              <a:path w="553974" h="1524">
                <a:moveTo>
                  <a:pt x="0" y="0"/>
                </a:moveTo>
                <a:lnTo>
                  <a:pt x="553974" y="152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7850" y="2234003"/>
            <a:ext cx="164286" cy="87792"/>
          </a:xfrm>
          <a:custGeom>
            <a:avLst/>
            <a:gdLst/>
            <a:ahLst/>
            <a:cxnLst/>
            <a:rect l="l" t="t" r="r" b="b"/>
            <a:pathLst>
              <a:path w="163830" h="87629">
                <a:moveTo>
                  <a:pt x="163830" y="44957"/>
                </a:moveTo>
                <a:lnTo>
                  <a:pt x="0" y="0"/>
                </a:lnTo>
                <a:lnTo>
                  <a:pt x="0" y="87629"/>
                </a:lnTo>
                <a:lnTo>
                  <a:pt x="163830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87850" y="2234003"/>
            <a:ext cx="164286" cy="87792"/>
          </a:xfrm>
          <a:custGeom>
            <a:avLst/>
            <a:gdLst/>
            <a:ahLst/>
            <a:cxnLst/>
            <a:rect l="l" t="t" r="r" b="b"/>
            <a:pathLst>
              <a:path w="163830" h="87629">
                <a:moveTo>
                  <a:pt x="0" y="44957"/>
                </a:moveTo>
                <a:lnTo>
                  <a:pt x="0" y="0"/>
                </a:lnTo>
                <a:lnTo>
                  <a:pt x="163830" y="44957"/>
                </a:lnTo>
                <a:lnTo>
                  <a:pt x="0" y="87629"/>
                </a:lnTo>
                <a:lnTo>
                  <a:pt x="0" y="44957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5128" y="2898935"/>
            <a:ext cx="505848" cy="1527"/>
          </a:xfrm>
          <a:custGeom>
            <a:avLst/>
            <a:gdLst/>
            <a:ahLst/>
            <a:cxnLst/>
            <a:rect l="l" t="t" r="r" b="b"/>
            <a:pathLst>
              <a:path w="504443" h="1524">
                <a:moveTo>
                  <a:pt x="0" y="0"/>
                </a:moveTo>
                <a:lnTo>
                  <a:pt x="504443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9748" y="2835574"/>
            <a:ext cx="161993" cy="101533"/>
          </a:xfrm>
          <a:custGeom>
            <a:avLst/>
            <a:gdLst/>
            <a:ahLst/>
            <a:cxnLst/>
            <a:rect l="l" t="t" r="r" b="b"/>
            <a:pathLst>
              <a:path w="161543" h="101345">
                <a:moveTo>
                  <a:pt x="161543" y="57911"/>
                </a:moveTo>
                <a:lnTo>
                  <a:pt x="0" y="0"/>
                </a:lnTo>
                <a:lnTo>
                  <a:pt x="0" y="101345"/>
                </a:lnTo>
                <a:lnTo>
                  <a:pt x="16154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27921" y="2835574"/>
            <a:ext cx="161993" cy="101533"/>
          </a:xfrm>
          <a:custGeom>
            <a:avLst/>
            <a:gdLst/>
            <a:ahLst/>
            <a:cxnLst/>
            <a:rect l="l" t="t" r="r" b="b"/>
            <a:pathLst>
              <a:path w="161543" h="101345">
                <a:moveTo>
                  <a:pt x="0" y="57911"/>
                </a:moveTo>
                <a:lnTo>
                  <a:pt x="0" y="0"/>
                </a:lnTo>
                <a:lnTo>
                  <a:pt x="161543" y="57911"/>
                </a:lnTo>
                <a:lnTo>
                  <a:pt x="0" y="101345"/>
                </a:lnTo>
                <a:lnTo>
                  <a:pt x="0" y="57911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3564" y="2688997"/>
            <a:ext cx="458474" cy="1527"/>
          </a:xfrm>
          <a:custGeom>
            <a:avLst/>
            <a:gdLst/>
            <a:ahLst/>
            <a:cxnLst/>
            <a:rect l="l" t="t" r="r" b="b"/>
            <a:pathLst>
              <a:path w="457200" h="1524">
                <a:moveTo>
                  <a:pt x="0" y="0"/>
                </a:moveTo>
                <a:lnTo>
                  <a:pt x="457200" y="152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2038" y="2644720"/>
            <a:ext cx="163521" cy="89318"/>
          </a:xfrm>
          <a:custGeom>
            <a:avLst/>
            <a:gdLst/>
            <a:ahLst/>
            <a:cxnLst/>
            <a:rect l="l" t="t" r="r" b="b"/>
            <a:pathLst>
              <a:path w="163067" h="89153">
                <a:moveTo>
                  <a:pt x="163067" y="44195"/>
                </a:moveTo>
                <a:lnTo>
                  <a:pt x="0" y="0"/>
                </a:lnTo>
                <a:lnTo>
                  <a:pt x="0" y="89153"/>
                </a:lnTo>
                <a:lnTo>
                  <a:pt x="163067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2038" y="2644720"/>
            <a:ext cx="163521" cy="89318"/>
          </a:xfrm>
          <a:custGeom>
            <a:avLst/>
            <a:gdLst/>
            <a:ahLst/>
            <a:cxnLst/>
            <a:rect l="l" t="t" r="r" b="b"/>
            <a:pathLst>
              <a:path w="163067" h="89153">
                <a:moveTo>
                  <a:pt x="0" y="44195"/>
                </a:moveTo>
                <a:lnTo>
                  <a:pt x="0" y="0"/>
                </a:lnTo>
                <a:lnTo>
                  <a:pt x="163067" y="44195"/>
                </a:lnTo>
                <a:lnTo>
                  <a:pt x="0" y="89153"/>
                </a:lnTo>
                <a:lnTo>
                  <a:pt x="0" y="44195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77692" y="1622469"/>
            <a:ext cx="469989" cy="1434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1.4</a:t>
            </a:r>
            <a:endParaRPr sz="22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1832"/>
              </a:spcBef>
            </a:pPr>
            <a:r>
              <a:rPr sz="2200" dirty="0">
                <a:latin typeface="Arial"/>
                <a:cs typeface="Arial"/>
              </a:rPr>
              <a:t>1.2</a:t>
            </a:r>
            <a:endParaRPr sz="2200">
              <a:latin typeface="Arial"/>
              <a:cs typeface="Arial"/>
            </a:endParaRPr>
          </a:p>
          <a:p>
            <a:pPr marL="228871" marR="17541">
              <a:lnSpc>
                <a:spcPct val="95825"/>
              </a:lnSpc>
              <a:spcBef>
                <a:spcPts val="1872"/>
              </a:spcBef>
            </a:pPr>
            <a:r>
              <a:rPr sz="220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77692" y="3319537"/>
            <a:ext cx="469989" cy="863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0.8</a:t>
            </a:r>
            <a:endParaRPr sz="22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1742"/>
              </a:spcBef>
            </a:pPr>
            <a:r>
              <a:rPr sz="2200" dirty="0">
                <a:latin typeface="Arial"/>
                <a:cs typeface="Arial"/>
              </a:rPr>
              <a:t>0.6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77692" y="4447099"/>
            <a:ext cx="469989" cy="86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0.4</a:t>
            </a:r>
            <a:endParaRPr sz="2200">
              <a:latin typeface="Arial"/>
              <a:cs typeface="Arial"/>
            </a:endParaRPr>
          </a:p>
          <a:p>
            <a:pPr marL="12729">
              <a:lnSpc>
                <a:spcPct val="95825"/>
              </a:lnSpc>
              <a:spcBef>
                <a:spcPts val="1730"/>
              </a:spcBef>
            </a:pPr>
            <a:r>
              <a:rPr sz="2200" dirty="0">
                <a:latin typeface="Arial"/>
                <a:cs typeface="Arial"/>
              </a:rPr>
              <a:t>0.2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93939" y="5574661"/>
            <a:ext cx="236191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52876" y="5780018"/>
            <a:ext cx="236191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3113" y="5780018"/>
            <a:ext cx="391944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50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0160" y="5780018"/>
            <a:ext cx="547781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100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47573" y="5780018"/>
            <a:ext cx="547781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150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8806" y="5780018"/>
            <a:ext cx="547781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200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10039" y="5780018"/>
            <a:ext cx="547781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250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27933" y="6256110"/>
            <a:ext cx="1927117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调节微分系数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33625" y="1721753"/>
            <a:ext cx="5400817" cy="1698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42"/>
              </a:spcBef>
            </a:pPr>
            <a:endParaRPr sz="600"/>
          </a:p>
          <a:p>
            <a:pPr marL="1812995" marR="2563176" algn="ctr">
              <a:lnSpc>
                <a:spcPct val="95825"/>
              </a:lnSpc>
              <a:spcBef>
                <a:spcPts val="3007"/>
              </a:spcBef>
            </a:pPr>
            <a:r>
              <a:rPr sz="2200" dirty="0">
                <a:latin typeface="Arial"/>
                <a:cs typeface="Arial"/>
              </a:rPr>
              <a:t>KD=0.1</a:t>
            </a:r>
            <a:endParaRPr sz="2200">
              <a:latin typeface="Arial"/>
              <a:cs typeface="Arial"/>
            </a:endParaRPr>
          </a:p>
          <a:p>
            <a:pPr marL="2321655" marR="2054685" algn="ctr">
              <a:lnSpc>
                <a:spcPct val="95825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KD=0.6</a:t>
            </a:r>
            <a:endParaRPr sz="2200">
              <a:latin typeface="Arial"/>
              <a:cs typeface="Arial"/>
            </a:endParaRPr>
          </a:p>
          <a:p>
            <a:pPr marL="2466648" marR="1909691" algn="ctr">
              <a:lnSpc>
                <a:spcPct val="95825"/>
              </a:lnSpc>
              <a:spcBef>
                <a:spcPts val="921"/>
              </a:spcBef>
            </a:pPr>
            <a:r>
              <a:rPr sz="2200" dirty="0">
                <a:latin typeface="Arial"/>
                <a:cs typeface="Arial"/>
              </a:rPr>
              <a:t>KD=0.3</a:t>
            </a:r>
            <a:endParaRPr sz="2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33624" y="3420348"/>
            <a:ext cx="0" cy="2256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4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直接连接符 4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35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93727" y="4582567"/>
            <a:ext cx="4836896" cy="1045877"/>
          </a:xfrm>
          <a:custGeom>
            <a:avLst/>
            <a:gdLst/>
            <a:ahLst/>
            <a:cxnLst/>
            <a:rect l="l" t="t" r="r" b="b"/>
            <a:pathLst>
              <a:path w="4823459" h="1043940">
                <a:moveTo>
                  <a:pt x="0" y="0"/>
                </a:moveTo>
                <a:lnTo>
                  <a:pt x="0" y="1043940"/>
                </a:lnTo>
                <a:lnTo>
                  <a:pt x="4823460" y="1043939"/>
                </a:lnTo>
                <a:lnTo>
                  <a:pt x="4823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3728" y="5629209"/>
            <a:ext cx="4836895" cy="1040151"/>
          </a:xfrm>
          <a:custGeom>
            <a:avLst/>
            <a:gdLst/>
            <a:ahLst/>
            <a:cxnLst/>
            <a:rect l="l" t="t" r="r" b="b"/>
            <a:pathLst>
              <a:path w="4823459" h="1038225">
                <a:moveTo>
                  <a:pt x="0" y="0"/>
                </a:moveTo>
                <a:lnTo>
                  <a:pt x="0" y="1038225"/>
                </a:lnTo>
                <a:lnTo>
                  <a:pt x="4823459" y="1038225"/>
                </a:lnTo>
                <a:lnTo>
                  <a:pt x="4823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340" y="4582186"/>
            <a:ext cx="4837659" cy="2087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6293" y="692696"/>
            <a:ext cx="5595009" cy="51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63"/>
              </a:lnSpc>
              <a:spcBef>
                <a:spcPts val="202"/>
              </a:spcBef>
            </a:pPr>
            <a:r>
              <a:rPr sz="5400" spc="1749" baseline="2985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r>
              <a:rPr sz="5400" spc="-29" baseline="2985" dirty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5400" b="1" baseline="4026" dirty="0">
                <a:solidFill>
                  <a:srgbClr val="0CF464"/>
                </a:solidFill>
                <a:latin typeface="Times New Roman"/>
                <a:cs typeface="Times New Roman"/>
              </a:rPr>
              <a:t>PID</a:t>
            </a:r>
            <a:r>
              <a:rPr sz="5400" baseline="3281" dirty="0">
                <a:solidFill>
                  <a:srgbClr val="0CF464"/>
                </a:solidFill>
                <a:latin typeface=""/>
                <a:cs typeface=""/>
              </a:rPr>
              <a:t>控制参数的自整定法</a:t>
            </a:r>
            <a:endParaRPr sz="3600" dirty="0">
              <a:latin typeface="华文行楷"/>
              <a:cs typeface="华文行楷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537" y="1255675"/>
            <a:ext cx="8327314" cy="314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34">
              <a:lnSpc>
                <a:spcPts val="2801"/>
              </a:lnSpc>
              <a:spcBef>
                <a:spcPts val="139"/>
              </a:spcBef>
            </a:pPr>
            <a:r>
              <a:rPr sz="2400" spc="3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9" dirty="0">
                <a:latin typeface=""/>
                <a:cs typeface=""/>
              </a:rPr>
              <a:t>参数自整定就是在被控对象特性发生变化后，立即</a:t>
            </a:r>
            <a:r>
              <a:rPr sz="2400" spc="4" dirty="0">
                <a:latin typeface=""/>
                <a:cs typeface=""/>
              </a:rPr>
              <a:t>使</a:t>
            </a:r>
            <a:r>
              <a:rPr sz="3600" b="1" baseline="1234" dirty="0">
                <a:latin typeface="Garamond"/>
                <a:cs typeface="Garamond"/>
              </a:rPr>
              <a:t>PID</a:t>
            </a:r>
            <a:r>
              <a:rPr sz="2400" dirty="0">
                <a:latin typeface=""/>
                <a:cs typeface=""/>
              </a:rPr>
              <a:t>控</a:t>
            </a:r>
            <a:endParaRPr sz="2400" dirty="0">
              <a:latin typeface="楷体"/>
              <a:cs typeface="楷体"/>
            </a:endParaRPr>
          </a:p>
          <a:p>
            <a:pPr marL="13340" marR="157470" indent="-305">
              <a:lnSpc>
                <a:spcPts val="3568"/>
              </a:lnSpc>
              <a:spcBef>
                <a:spcPts val="43"/>
              </a:spcBef>
            </a:pPr>
            <a:r>
              <a:rPr sz="2400" spc="9" dirty="0">
                <a:latin typeface=""/>
                <a:cs typeface=""/>
              </a:rPr>
              <a:t>制参数随之作相应的调整，使得</a:t>
            </a:r>
            <a:r>
              <a:rPr sz="2400" b="1" dirty="0">
                <a:latin typeface="Garamond"/>
                <a:cs typeface="Garamond"/>
              </a:rPr>
              <a:t>PI</a:t>
            </a:r>
            <a:r>
              <a:rPr sz="2400" b="1" spc="4" dirty="0">
                <a:latin typeface="Garamond"/>
                <a:cs typeface="Garamond"/>
              </a:rPr>
              <a:t>D</a:t>
            </a:r>
            <a:r>
              <a:rPr sz="2400" spc="9" dirty="0">
                <a:latin typeface=""/>
                <a:cs typeface=""/>
              </a:rPr>
              <a:t>控制器具有一定</a:t>
            </a:r>
            <a:r>
              <a:rPr sz="2400" spc="4" dirty="0">
                <a:latin typeface=""/>
                <a:cs typeface=""/>
              </a:rPr>
              <a:t>的</a:t>
            </a:r>
            <a:r>
              <a:rPr sz="2400" b="1" spc="4" dirty="0">
                <a:latin typeface="Arial"/>
                <a:cs typeface="Arial"/>
              </a:rPr>
              <a:t>“</a:t>
            </a:r>
            <a:r>
              <a:rPr sz="2400" spc="9" dirty="0">
                <a:latin typeface=""/>
                <a:cs typeface=""/>
              </a:rPr>
              <a:t>自调 </a:t>
            </a:r>
            <a:r>
              <a:rPr sz="2400" spc="4" dirty="0">
                <a:latin typeface=""/>
                <a:cs typeface=""/>
              </a:rPr>
              <a:t>整</a:t>
            </a:r>
            <a:r>
              <a:rPr sz="2400" b="1" spc="4" dirty="0">
                <a:latin typeface="Arial"/>
                <a:cs typeface="Arial"/>
              </a:rPr>
              <a:t>”</a:t>
            </a:r>
            <a:r>
              <a:rPr sz="2400" spc="9" dirty="0">
                <a:latin typeface=""/>
                <a:cs typeface=""/>
              </a:rPr>
              <a:t>或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spc="9" dirty="0">
                <a:latin typeface=""/>
                <a:cs typeface=""/>
              </a:rPr>
              <a:t>自适</a:t>
            </a:r>
            <a:r>
              <a:rPr sz="2400" spc="4" dirty="0">
                <a:latin typeface=""/>
                <a:cs typeface=""/>
              </a:rPr>
              <a:t>应</a:t>
            </a:r>
            <a:r>
              <a:rPr sz="2400" b="1" spc="4" dirty="0">
                <a:latin typeface="Arial"/>
                <a:cs typeface="Arial"/>
              </a:rPr>
              <a:t>”</a:t>
            </a:r>
            <a:r>
              <a:rPr sz="2400" spc="9" dirty="0">
                <a:latin typeface=""/>
                <a:cs typeface=""/>
              </a:rPr>
              <a:t>能力</a:t>
            </a:r>
            <a:endParaRPr sz="2400" dirty="0">
              <a:latin typeface="楷体"/>
              <a:cs typeface="楷体"/>
            </a:endParaRPr>
          </a:p>
          <a:p>
            <a:pPr marL="13034" marR="242">
              <a:lnSpc>
                <a:spcPts val="3247"/>
              </a:lnSpc>
              <a:spcBef>
                <a:spcPts val="893"/>
              </a:spcBef>
            </a:pPr>
            <a:r>
              <a:rPr sz="2400" spc="9" dirty="0" err="1" smtClean="0">
                <a:latin typeface=""/>
                <a:cs typeface=""/>
              </a:rPr>
              <a:t>所谓特征参数法就是抽取被控对象的某些特征参数</a:t>
            </a:r>
            <a:r>
              <a:rPr sz="2400" spc="9" dirty="0" err="1">
                <a:latin typeface=""/>
                <a:cs typeface=""/>
              </a:rPr>
              <a:t>，以其为</a:t>
            </a:r>
            <a:r>
              <a:rPr sz="2400" spc="9" dirty="0">
                <a:latin typeface=""/>
                <a:cs typeface=""/>
              </a:rPr>
              <a:t> 依据自动整定</a:t>
            </a:r>
            <a:r>
              <a:rPr sz="2400" b="1" dirty="0">
                <a:latin typeface="Times New Roman"/>
                <a:cs typeface="Times New Roman"/>
              </a:rPr>
              <a:t>PI</a:t>
            </a:r>
            <a:r>
              <a:rPr sz="2400" b="1" spc="4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"/>
                <a:cs typeface=""/>
              </a:rPr>
              <a:t>控制参数</a:t>
            </a:r>
            <a:endParaRPr sz="2400" dirty="0">
              <a:latin typeface="楷体"/>
              <a:cs typeface="楷体"/>
            </a:endParaRPr>
          </a:p>
          <a:p>
            <a:pPr marL="12729" marR="40262" indent="305">
              <a:lnSpc>
                <a:spcPts val="3458"/>
              </a:lnSpc>
              <a:spcBef>
                <a:spcPts val="628"/>
              </a:spcBef>
            </a:pPr>
            <a:r>
              <a:rPr sz="2400" spc="9" dirty="0" err="1" smtClean="0">
                <a:latin typeface=""/>
                <a:cs typeface=""/>
              </a:rPr>
              <a:t>基于被控对象参数</a:t>
            </a:r>
            <a:r>
              <a:rPr sz="2400" spc="4" dirty="0" err="1" smtClean="0">
                <a:latin typeface=""/>
                <a:cs typeface=""/>
              </a:rPr>
              <a:t>的</a:t>
            </a:r>
            <a:r>
              <a:rPr sz="2400" b="1" spc="4" dirty="0" err="1">
                <a:latin typeface="Times New Roman"/>
                <a:cs typeface="Times New Roman"/>
              </a:rPr>
              <a:t>PID</a:t>
            </a:r>
            <a:r>
              <a:rPr sz="2400" spc="9" dirty="0" err="1">
                <a:latin typeface=""/>
                <a:cs typeface=""/>
              </a:rPr>
              <a:t>控制参数自整定法的首要工作是</a:t>
            </a:r>
            <a:r>
              <a:rPr sz="2400" spc="9" dirty="0">
                <a:latin typeface=""/>
                <a:cs typeface=""/>
              </a:rPr>
              <a:t>， 在线辨识被控对象某些特征参数，比如临界增</a:t>
            </a:r>
            <a:r>
              <a:rPr sz="2400" spc="4" dirty="0">
                <a:latin typeface=""/>
                <a:cs typeface=""/>
              </a:rPr>
              <a:t>益</a:t>
            </a:r>
            <a:r>
              <a:rPr sz="2400" b="1" i="1" spc="4" dirty="0">
                <a:latin typeface="Times New Roman"/>
                <a:cs typeface="Times New Roman"/>
              </a:rPr>
              <a:t>K</a:t>
            </a:r>
            <a:r>
              <a:rPr sz="2400" spc="9" dirty="0">
                <a:latin typeface=""/>
                <a:cs typeface=""/>
              </a:rPr>
              <a:t>和临界周期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536" y="4491022"/>
            <a:ext cx="2728591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"/>
                <a:cs typeface=""/>
              </a:rPr>
              <a:t>（频率</a:t>
            </a:r>
            <a:r>
              <a:rPr sz="2400" spc="4" dirty="0">
                <a:latin typeface=""/>
                <a:cs typeface=""/>
              </a:rPr>
              <a:t>ω</a:t>
            </a:r>
            <a:r>
              <a:rPr sz="2400" b="1" dirty="0">
                <a:latin typeface="Times New Roman"/>
                <a:cs typeface="Times New Roman"/>
              </a:rPr>
              <a:t>=2</a:t>
            </a:r>
            <a:r>
              <a:rPr sz="2400" spc="4" dirty="0">
                <a:latin typeface=""/>
                <a:cs typeface=""/>
              </a:rPr>
              <a:t>π</a:t>
            </a:r>
            <a:r>
              <a:rPr sz="2400" b="1" dirty="0">
                <a:latin typeface="Times New Roman"/>
                <a:cs typeface="Times New Roman"/>
              </a:rPr>
              <a:t>/T</a:t>
            </a:r>
            <a:r>
              <a:rPr sz="2400" dirty="0">
                <a:latin typeface=""/>
                <a:cs typeface=""/>
              </a:rPr>
              <a:t>）</a:t>
            </a:r>
            <a:endParaRPr sz="2400">
              <a:latin typeface="楷体"/>
              <a:cs typeface="楷体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91680" y="31620"/>
            <a:ext cx="6825963" cy="5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algn="ctr">
              <a:lnSpc>
                <a:spcPts val="4631"/>
              </a:lnSpc>
              <a:spcBef>
                <a:spcPts val="232"/>
              </a:spcBef>
              <a:tabLst>
                <a:tab pos="814669" algn="l"/>
              </a:tabLst>
            </a:pPr>
            <a:r>
              <a:rPr lang="zh-CN" altLang="en-US" sz="3200" b="1" spc="9" dirty="0" smtClean="0">
                <a:latin typeface="黑体" pitchFamily="49" charset="-122"/>
                <a:ea typeface="黑体" pitchFamily="49" charset="-122"/>
                <a:cs typeface=""/>
              </a:rPr>
              <a:t>一</a:t>
            </a:r>
            <a:r>
              <a:rPr lang="en-US" altLang="zh-CN" sz="3200" b="1" spc="9" dirty="0" smtClean="0">
                <a:latin typeface="黑体" pitchFamily="49" charset="-122"/>
                <a:ea typeface="黑体" pitchFamily="49" charset="-122"/>
                <a:cs typeface=""/>
              </a:rPr>
              <a:t>.</a:t>
            </a:r>
            <a:r>
              <a:rPr sz="3200" b="1" spc="9" dirty="0" err="1" smtClean="0">
                <a:latin typeface="黑体" pitchFamily="49" charset="-122"/>
                <a:ea typeface="黑体" pitchFamily="49" charset="-122"/>
                <a:cs typeface=""/>
              </a:rPr>
              <a:t>数字控制器的模拟化设计</a:t>
            </a:r>
            <a:endParaRPr sz="3200" b="1" dirty="0">
              <a:latin typeface="黑体" pitchFamily="49" charset="-122"/>
              <a:ea typeface="黑体" pitchFamily="49" charset="-122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02" y="1609749"/>
            <a:ext cx="8336755" cy="3603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9806">
              <a:lnSpc>
                <a:spcPts val="3373"/>
              </a:lnSpc>
              <a:spcBef>
                <a:spcPts val="168"/>
              </a:spcBef>
            </a:pPr>
            <a:r>
              <a:rPr sz="4800" spc="9" baseline="-2118" dirty="0" err="1" smtClean="0">
                <a:latin typeface=""/>
                <a:cs typeface=""/>
              </a:rPr>
              <a:t>数字控制器的模拟化设计方法</a:t>
            </a:r>
            <a:r>
              <a:rPr sz="4800" spc="9" baseline="-2118" dirty="0" smtClean="0">
                <a:latin typeface=""/>
                <a:cs typeface=""/>
              </a:rPr>
              <a:t>：</a:t>
            </a:r>
            <a:endParaRPr lang="en-US" sz="4800" spc="9" baseline="-2118" dirty="0" smtClean="0">
              <a:latin typeface=""/>
              <a:cs typeface=""/>
            </a:endParaRPr>
          </a:p>
          <a:p>
            <a:pPr marL="12729" marR="69806">
              <a:lnSpc>
                <a:spcPts val="3373"/>
              </a:lnSpc>
              <a:spcBef>
                <a:spcPts val="168"/>
              </a:spcBef>
            </a:pPr>
            <a:endParaRPr sz="3200" dirty="0">
              <a:latin typeface="楷体"/>
              <a:cs typeface="楷体"/>
            </a:endParaRPr>
          </a:p>
          <a:p>
            <a:pPr marL="356561" indent="-343832" algn="just">
              <a:lnSpc>
                <a:spcPts val="4351"/>
              </a:lnSpc>
              <a:spcBef>
                <a:spcPts val="992"/>
              </a:spcBef>
            </a:pPr>
            <a:r>
              <a:rPr sz="24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400" spc="-228" dirty="0" smtClean="0">
                <a:solidFill>
                  <a:srgbClr val="9A6565"/>
                </a:solidFill>
                <a:latin typeface="PMingLiU"/>
                <a:cs typeface="PMingLiU"/>
              </a:rPr>
              <a:t>      </a:t>
            </a:r>
            <a:r>
              <a:rPr sz="2400" spc="9" dirty="0" err="1" smtClean="0">
                <a:latin typeface=""/>
                <a:cs typeface=""/>
              </a:rPr>
              <a:t>在一定条件下把</a:t>
            </a:r>
            <a:r>
              <a:rPr lang="zh-CN" altLang="en-US" sz="2400" spc="9" dirty="0" smtClean="0">
                <a:latin typeface=""/>
                <a:cs typeface=""/>
              </a:rPr>
              <a:t>数字</a:t>
            </a:r>
            <a:r>
              <a:rPr sz="2400" spc="9" dirty="0" err="1" smtClean="0">
                <a:latin typeface=""/>
                <a:cs typeface=""/>
              </a:rPr>
              <a:t>控制系统近似地看成模拟系统，忽略控制回路中所有的采样开关和保持器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在</a:t>
            </a:r>
            <a:r>
              <a:rPr sz="2400" b="1" i="1" spc="4" dirty="0" err="1" smtClean="0">
                <a:latin typeface="Times New Roman"/>
                <a:cs typeface="Times New Roman"/>
              </a:rPr>
              <a:t>s</a:t>
            </a:r>
            <a:r>
              <a:rPr sz="2400" spc="9" dirty="0" err="1">
                <a:latin typeface=""/>
                <a:cs typeface=""/>
              </a:rPr>
              <a:t>域中按连续系统进行初步设计，</a:t>
            </a:r>
            <a:r>
              <a:rPr sz="2400" spc="9" dirty="0" err="1" smtClean="0">
                <a:solidFill>
                  <a:srgbClr val="0000CC"/>
                </a:solidFill>
                <a:latin typeface=""/>
                <a:cs typeface=""/>
              </a:rPr>
              <a:t>求出模拟控制器</a:t>
            </a:r>
            <a:r>
              <a:rPr lang="en-US" sz="2400" spc="9" dirty="0" smtClean="0">
                <a:solidFill>
                  <a:srgbClr val="0000CC"/>
                </a:solidFill>
                <a:latin typeface=""/>
                <a:cs typeface=""/>
              </a:rPr>
              <a:t>, </a:t>
            </a:r>
            <a:r>
              <a:rPr sz="2400" spc="9" dirty="0" err="1" smtClean="0">
                <a:latin typeface=""/>
                <a:cs typeface=""/>
              </a:rPr>
              <a:t>然后通过某种近似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将模拟控制器</a:t>
            </a:r>
            <a:r>
              <a:rPr sz="2400" spc="9" dirty="0" err="1" smtClean="0">
                <a:solidFill>
                  <a:srgbClr val="0000CC"/>
                </a:solidFill>
                <a:latin typeface=""/>
                <a:cs typeface=""/>
              </a:rPr>
              <a:t>离散化为数字控制器</a:t>
            </a:r>
            <a:r>
              <a:rPr sz="2400" spc="9" dirty="0" err="1" smtClean="0">
                <a:latin typeface=""/>
                <a:cs typeface=""/>
              </a:rPr>
              <a:t>，并实现</a:t>
            </a:r>
            <a:r>
              <a:rPr lang="en-US" sz="2400" spc="9" dirty="0" smtClean="0">
                <a:latin typeface=""/>
                <a:cs typeface=""/>
              </a:rPr>
              <a:t>.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01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89654" y="65185"/>
            <a:ext cx="6086802" cy="483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09"/>
              </a:lnSpc>
              <a:spcBef>
                <a:spcPts val="185"/>
              </a:spcBef>
            </a:pPr>
            <a:r>
              <a:rPr lang="zh-CN" altLang="en-US" sz="4800" spc="9" baseline="-3139" dirty="0" smtClean="0">
                <a:latin typeface="黑体" pitchFamily="49" charset="-122"/>
                <a:ea typeface="黑体" pitchFamily="49" charset="-122"/>
                <a:cs typeface=""/>
              </a:rPr>
              <a:t>二</a:t>
            </a:r>
            <a:r>
              <a:rPr lang="en-US" altLang="zh-CN" sz="4800" spc="9" baseline="-3139" dirty="0" smtClean="0">
                <a:latin typeface="黑体" pitchFamily="49" charset="-122"/>
                <a:ea typeface="黑体" pitchFamily="49" charset="-122"/>
                <a:cs typeface=""/>
              </a:rPr>
              <a:t>.</a:t>
            </a:r>
            <a:r>
              <a:rPr lang="zh-CN" altLang="en-US" sz="4800" spc="9" baseline="-3139" dirty="0" smtClean="0">
                <a:latin typeface="黑体" pitchFamily="49" charset="-122"/>
                <a:ea typeface="黑体" pitchFamily="49" charset="-122"/>
                <a:cs typeface=""/>
              </a:rPr>
              <a:t>数字</a:t>
            </a:r>
            <a:r>
              <a:rPr sz="4800" spc="9" baseline="-3139" dirty="0" err="1" smtClean="0">
                <a:latin typeface="黑体" pitchFamily="49" charset="-122"/>
                <a:ea typeface="黑体" pitchFamily="49" charset="-122"/>
                <a:cs typeface=""/>
              </a:rPr>
              <a:t>控制</a:t>
            </a:r>
            <a:r>
              <a:rPr lang="zh-CN" altLang="en-US" sz="4800" spc="9" baseline="-3139" dirty="0" smtClean="0">
                <a:latin typeface="黑体" pitchFamily="49" charset="-122"/>
                <a:ea typeface="黑体" pitchFamily="49" charset="-122"/>
                <a:cs typeface=""/>
              </a:rPr>
              <a:t>器</a:t>
            </a:r>
            <a:r>
              <a:rPr sz="4800" spc="9" baseline="-3139" dirty="0" err="1" smtClean="0">
                <a:latin typeface="黑体" pitchFamily="49" charset="-122"/>
                <a:ea typeface="黑体" pitchFamily="49" charset="-122"/>
                <a:cs typeface=""/>
              </a:rPr>
              <a:t>的离散化设计</a:t>
            </a:r>
            <a:endParaRPr sz="3200" dirty="0">
              <a:latin typeface="黑体" pitchFamily="49" charset="-122"/>
              <a:ea typeface="黑体" pitchFamily="49" charset="-122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576" y="1268760"/>
            <a:ext cx="8014699" cy="4866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263821" algn="just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 err="1">
                <a:latin typeface=""/>
                <a:cs typeface=""/>
              </a:rPr>
              <a:t>模拟化设计方法的缺点：</a:t>
            </a:r>
            <a:r>
              <a:rPr sz="3600" spc="9" baseline="-2825" dirty="0" err="1" smtClean="0">
                <a:latin typeface=""/>
                <a:cs typeface=""/>
              </a:rPr>
              <a:t>系统的动态性能与采样频率</a:t>
            </a:r>
            <a:r>
              <a:rPr sz="2400" spc="9" dirty="0" err="1" smtClean="0">
                <a:latin typeface=""/>
                <a:cs typeface=""/>
              </a:rPr>
              <a:t>关系</a:t>
            </a:r>
            <a:endParaRPr lang="en-US" sz="2400" spc="9" dirty="0" smtClean="0">
              <a:latin typeface=""/>
              <a:cs typeface=""/>
            </a:endParaRPr>
          </a:p>
          <a:p>
            <a:pPr marL="12729" marR="263821" algn="just">
              <a:lnSpc>
                <a:spcPts val="2506"/>
              </a:lnSpc>
              <a:spcBef>
                <a:spcPts val="125"/>
              </a:spcBef>
            </a:pPr>
            <a:endParaRPr lang="en-US" sz="2400" spc="9" dirty="0" smtClean="0">
              <a:latin typeface=""/>
              <a:cs typeface=""/>
            </a:endParaRPr>
          </a:p>
          <a:p>
            <a:pPr marL="12729" marR="119144">
              <a:lnSpc>
                <a:spcPts val="3829"/>
              </a:lnSpc>
              <a:spcBef>
                <a:spcPts val="121"/>
              </a:spcBef>
            </a:pPr>
            <a:r>
              <a:rPr sz="2400" spc="9" dirty="0" err="1" smtClean="0">
                <a:latin typeface=""/>
                <a:cs typeface=""/>
              </a:rPr>
              <a:t>离散化设计方法</a:t>
            </a:r>
            <a:r>
              <a:rPr sz="2400" spc="9" dirty="0" err="1">
                <a:latin typeface=""/>
                <a:cs typeface=""/>
              </a:rPr>
              <a:t>：是</a:t>
            </a:r>
            <a:r>
              <a:rPr sz="2400" spc="4" dirty="0" err="1">
                <a:latin typeface=""/>
                <a:cs typeface=""/>
              </a:rPr>
              <a:t>在</a:t>
            </a:r>
            <a:r>
              <a:rPr sz="2400" b="1" i="1" spc="9" dirty="0" err="1">
                <a:latin typeface="Times New Roman"/>
                <a:cs typeface="Times New Roman"/>
              </a:rPr>
              <a:t>z</a:t>
            </a:r>
            <a:r>
              <a:rPr sz="2400" spc="9" dirty="0" err="1">
                <a:latin typeface=""/>
                <a:cs typeface=""/>
              </a:rPr>
              <a:t>平面上设计的方法，</a:t>
            </a:r>
            <a:r>
              <a:rPr sz="2400" spc="9" dirty="0" err="1" smtClean="0">
                <a:latin typeface=""/>
                <a:cs typeface=""/>
              </a:rPr>
              <a:t>对象可以用离散模型表示</a:t>
            </a:r>
            <a:r>
              <a:rPr sz="2400" spc="9" dirty="0" err="1">
                <a:latin typeface=""/>
                <a:cs typeface=""/>
              </a:rPr>
              <a:t>，或者用离散化模型的连续对象，以采样控制</a:t>
            </a:r>
            <a:r>
              <a:rPr sz="2400" spc="9" dirty="0">
                <a:latin typeface=""/>
                <a:cs typeface=""/>
              </a:rPr>
              <a:t> </a:t>
            </a:r>
            <a:r>
              <a:rPr sz="2400" spc="9" dirty="0" err="1">
                <a:latin typeface=""/>
                <a:cs typeface=""/>
              </a:rPr>
              <a:t>理论为基础，</a:t>
            </a:r>
            <a:r>
              <a:rPr sz="2400" spc="4" dirty="0" err="1">
                <a:latin typeface=""/>
                <a:cs typeface=""/>
              </a:rPr>
              <a:t>以</a:t>
            </a:r>
            <a:r>
              <a:rPr sz="2400" b="1" i="1" spc="9" dirty="0" err="1">
                <a:latin typeface="Times New Roman"/>
                <a:cs typeface="Times New Roman"/>
              </a:rPr>
              <a:t>z</a:t>
            </a:r>
            <a:r>
              <a:rPr sz="2400" spc="9" dirty="0" err="1">
                <a:latin typeface=""/>
                <a:cs typeface=""/>
              </a:rPr>
              <a:t>变换为工具，</a:t>
            </a:r>
            <a:r>
              <a:rPr sz="2400" spc="4" dirty="0" err="1">
                <a:latin typeface=""/>
                <a:cs typeface=""/>
              </a:rPr>
              <a:t>在</a:t>
            </a:r>
            <a:r>
              <a:rPr sz="2400" b="1" i="1" spc="9" dirty="0" err="1">
                <a:latin typeface="Times New Roman"/>
                <a:cs typeface="Times New Roman"/>
              </a:rPr>
              <a:t>z</a:t>
            </a:r>
            <a:r>
              <a:rPr sz="2400" spc="9" dirty="0" err="1" smtClean="0">
                <a:latin typeface=""/>
                <a:cs typeface=""/>
              </a:rPr>
              <a:t>域中直接设计出数字控制</a:t>
            </a:r>
            <a:r>
              <a:rPr sz="3600" spc="9" baseline="-2825" dirty="0" err="1" smtClean="0">
                <a:latin typeface=""/>
                <a:cs typeface=""/>
              </a:rPr>
              <a:t>器</a:t>
            </a:r>
            <a:r>
              <a:rPr sz="3600" b="1" baseline="-3623" dirty="0" err="1">
                <a:latin typeface="Times New Roman"/>
                <a:cs typeface="Times New Roman"/>
              </a:rPr>
              <a:t>D</a:t>
            </a:r>
            <a:r>
              <a:rPr sz="3600" b="1" baseline="-3623" dirty="0">
                <a:latin typeface="Times New Roman"/>
                <a:cs typeface="Times New Roman"/>
              </a:rPr>
              <a:t>(</a:t>
            </a:r>
            <a:r>
              <a:rPr sz="3600" b="1" i="1" spc="9" baseline="-3623" dirty="0">
                <a:latin typeface="Times New Roman"/>
                <a:cs typeface="Times New Roman"/>
              </a:rPr>
              <a:t>z</a:t>
            </a:r>
            <a:r>
              <a:rPr sz="3600" b="1" baseline="-3623" dirty="0">
                <a:latin typeface="Times New Roman"/>
                <a:cs typeface="Times New Roman"/>
              </a:rPr>
              <a:t>)</a:t>
            </a:r>
            <a:r>
              <a:rPr sz="3600" spc="14" baseline="-2825" dirty="0">
                <a:latin typeface=""/>
                <a:cs typeface=""/>
              </a:rPr>
              <a:t>。</a:t>
            </a:r>
            <a:r>
              <a:rPr sz="3600" spc="14" baseline="-2825" dirty="0" err="1">
                <a:latin typeface=""/>
                <a:cs typeface=""/>
              </a:rPr>
              <a:t>这种设计法也称</a:t>
            </a:r>
            <a:r>
              <a:rPr sz="3600" spc="9" baseline="-2825" dirty="0" err="1">
                <a:solidFill>
                  <a:srgbClr val="0000CC"/>
                </a:solidFill>
                <a:latin typeface=""/>
                <a:cs typeface=""/>
              </a:rPr>
              <a:t>直接设计法</a:t>
            </a:r>
            <a:r>
              <a:rPr sz="3600" spc="4" baseline="-2825" dirty="0" err="1">
                <a:solidFill>
                  <a:srgbClr val="0000CC"/>
                </a:solidFill>
                <a:latin typeface=""/>
                <a:cs typeface=""/>
              </a:rPr>
              <a:t>或</a:t>
            </a:r>
            <a:r>
              <a:rPr sz="3600" b="1" i="1" spc="9" baseline="-3623" dirty="0" err="1">
                <a:solidFill>
                  <a:srgbClr val="0000CC"/>
                </a:solidFill>
                <a:latin typeface="Times New Roman"/>
                <a:cs typeface="Times New Roman"/>
              </a:rPr>
              <a:t>z</a:t>
            </a:r>
            <a:r>
              <a:rPr sz="3600" spc="9" baseline="-2825" dirty="0" err="1" smtClean="0">
                <a:solidFill>
                  <a:srgbClr val="0000CC"/>
                </a:solidFill>
                <a:latin typeface=""/>
                <a:cs typeface=""/>
              </a:rPr>
              <a:t>域设计法</a:t>
            </a:r>
            <a:r>
              <a:rPr lang="zh-CN" altLang="en-US" sz="3600" spc="9" baseline="-2825" dirty="0" smtClean="0">
                <a:solidFill>
                  <a:srgbClr val="0000CC"/>
                </a:solidFill>
                <a:latin typeface=""/>
                <a:cs typeface=""/>
              </a:rPr>
              <a:t>。</a:t>
            </a:r>
            <a:endParaRPr lang="en-US" altLang="zh-CN" sz="3600" spc="9" baseline="-2825" dirty="0" smtClean="0">
              <a:solidFill>
                <a:srgbClr val="0000CC"/>
              </a:solidFill>
              <a:latin typeface=""/>
              <a:cs typeface=""/>
            </a:endParaRPr>
          </a:p>
          <a:p>
            <a:pPr marL="12729" marR="119144">
              <a:lnSpc>
                <a:spcPts val="3829"/>
              </a:lnSpc>
              <a:spcBef>
                <a:spcPts val="121"/>
              </a:spcBef>
            </a:pPr>
            <a:endParaRPr sz="2400" dirty="0">
              <a:latin typeface="楷体"/>
              <a:cs typeface="楷体"/>
            </a:endParaRPr>
          </a:p>
          <a:p>
            <a:pPr marL="12729" marR="242063" algn="just">
              <a:lnSpc>
                <a:spcPts val="3458"/>
              </a:lnSpc>
              <a:spcBef>
                <a:spcPts val="962"/>
              </a:spcBef>
            </a:pPr>
            <a:r>
              <a:rPr sz="2400" spc="9" dirty="0">
                <a:latin typeface=""/>
                <a:cs typeface=""/>
              </a:rPr>
              <a:t>由于直接设计法无须离散化，也就避免了离散化误差。又 </a:t>
            </a:r>
            <a:r>
              <a:rPr sz="2400" spc="9" dirty="0" err="1">
                <a:latin typeface=""/>
                <a:cs typeface=""/>
              </a:rPr>
              <a:t>因为它是在采样频率给定的前提下进行设计的，可以保证</a:t>
            </a:r>
            <a:r>
              <a:rPr sz="2400" spc="9" dirty="0">
                <a:latin typeface=""/>
                <a:cs typeface=""/>
              </a:rPr>
              <a:t> </a:t>
            </a:r>
            <a:r>
              <a:rPr sz="2400" spc="9" dirty="0" err="1" smtClean="0">
                <a:latin typeface=""/>
                <a:cs typeface=""/>
              </a:rPr>
              <a:t>系统性能在此采样频率下达到品质指标要求。</a:t>
            </a:r>
            <a:r>
              <a:rPr sz="2400" spc="9" dirty="0" err="1">
                <a:latin typeface=""/>
                <a:cs typeface=""/>
              </a:rPr>
              <a:t>因此，</a:t>
            </a:r>
            <a:r>
              <a:rPr sz="2400" spc="9" dirty="0" err="1" smtClean="0">
                <a:latin typeface=""/>
                <a:cs typeface=""/>
              </a:rPr>
              <a:t>离散化设计法比模拟设计法更具有一般意义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8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431799" y="5371634"/>
            <a:ext cx="489802" cy="0"/>
          </a:xfrm>
          <a:custGeom>
            <a:avLst/>
            <a:gdLst/>
            <a:ahLst/>
            <a:cxnLst/>
            <a:rect l="l" t="t" r="r" b="b"/>
            <a:pathLst>
              <a:path w="488441">
                <a:moveTo>
                  <a:pt x="0" y="0"/>
                </a:moveTo>
                <a:lnTo>
                  <a:pt x="488441" y="0"/>
                </a:lnTo>
              </a:path>
            </a:pathLst>
          </a:custGeom>
          <a:ln w="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3325" y="2924130"/>
            <a:ext cx="0" cy="509196"/>
          </a:xfrm>
          <a:custGeom>
            <a:avLst/>
            <a:gdLst/>
            <a:ahLst/>
            <a:cxnLst/>
            <a:rect l="l" t="t" r="r" b="b"/>
            <a:pathLst>
              <a:path h="508253">
                <a:moveTo>
                  <a:pt x="0" y="0"/>
                </a:moveTo>
                <a:lnTo>
                  <a:pt x="0" y="508253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006" y="2846260"/>
            <a:ext cx="87874" cy="107641"/>
          </a:xfrm>
          <a:custGeom>
            <a:avLst/>
            <a:gdLst/>
            <a:ahLst/>
            <a:cxnLst/>
            <a:rect l="l" t="t" r="r" b="b"/>
            <a:pathLst>
              <a:path w="87630" h="107442">
                <a:moveTo>
                  <a:pt x="87630" y="107442"/>
                </a:moveTo>
                <a:lnTo>
                  <a:pt x="44196" y="0"/>
                </a:lnTo>
                <a:lnTo>
                  <a:pt x="0" y="107442"/>
                </a:lnTo>
                <a:lnTo>
                  <a:pt x="87630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9006" y="2846260"/>
            <a:ext cx="87874" cy="107641"/>
          </a:xfrm>
          <a:custGeom>
            <a:avLst/>
            <a:gdLst/>
            <a:ahLst/>
            <a:cxnLst/>
            <a:rect l="l" t="t" r="r" b="b"/>
            <a:pathLst>
              <a:path w="87630" h="107442">
                <a:moveTo>
                  <a:pt x="44196" y="0"/>
                </a:moveTo>
                <a:lnTo>
                  <a:pt x="87630" y="107442"/>
                </a:lnTo>
                <a:lnTo>
                  <a:pt x="0" y="107442"/>
                </a:lnTo>
                <a:lnTo>
                  <a:pt x="44196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44" y="3418821"/>
            <a:ext cx="5160107" cy="0"/>
          </a:xfrm>
          <a:custGeom>
            <a:avLst/>
            <a:gdLst/>
            <a:ahLst/>
            <a:cxnLst/>
            <a:rect l="l" t="t" r="r" b="b"/>
            <a:pathLst>
              <a:path w="5145773">
                <a:moveTo>
                  <a:pt x="0" y="0"/>
                </a:moveTo>
                <a:lnTo>
                  <a:pt x="5145773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6885" y="2530208"/>
            <a:ext cx="796215" cy="337429"/>
          </a:xfrm>
          <a:custGeom>
            <a:avLst/>
            <a:gdLst/>
            <a:ahLst/>
            <a:cxnLst/>
            <a:rect l="l" t="t" r="r" b="b"/>
            <a:pathLst>
              <a:path w="794003" h="336804">
                <a:moveTo>
                  <a:pt x="794003" y="336804"/>
                </a:moveTo>
                <a:lnTo>
                  <a:pt x="794003" y="0"/>
                </a:lnTo>
                <a:lnTo>
                  <a:pt x="0" y="0"/>
                </a:lnTo>
                <a:lnTo>
                  <a:pt x="0" y="336804"/>
                </a:lnTo>
                <a:lnTo>
                  <a:pt x="794003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6885" y="2530208"/>
            <a:ext cx="796215" cy="337429"/>
          </a:xfrm>
          <a:custGeom>
            <a:avLst/>
            <a:gdLst/>
            <a:ahLst/>
            <a:cxnLst/>
            <a:rect l="l" t="t" r="r" b="b"/>
            <a:pathLst>
              <a:path w="794003" h="336804">
                <a:moveTo>
                  <a:pt x="794003" y="336804"/>
                </a:moveTo>
                <a:lnTo>
                  <a:pt x="794003" y="0"/>
                </a:lnTo>
                <a:lnTo>
                  <a:pt x="0" y="0"/>
                </a:lnTo>
                <a:lnTo>
                  <a:pt x="0" y="336804"/>
                </a:lnTo>
                <a:lnTo>
                  <a:pt x="794003" y="336804"/>
                </a:lnTo>
                <a:close/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5361" y="2535550"/>
            <a:ext cx="356769" cy="313000"/>
          </a:xfrm>
          <a:custGeom>
            <a:avLst/>
            <a:gdLst/>
            <a:ahLst/>
            <a:cxnLst/>
            <a:rect l="l" t="t" r="r" b="b"/>
            <a:pathLst>
              <a:path w="355778" h="312420">
                <a:moveTo>
                  <a:pt x="355778" y="187452"/>
                </a:moveTo>
                <a:lnTo>
                  <a:pt x="355778" y="124206"/>
                </a:lnTo>
                <a:lnTo>
                  <a:pt x="351206" y="109728"/>
                </a:lnTo>
                <a:lnTo>
                  <a:pt x="341300" y="97536"/>
                </a:lnTo>
                <a:lnTo>
                  <a:pt x="336728" y="83058"/>
                </a:lnTo>
                <a:lnTo>
                  <a:pt x="326822" y="67818"/>
                </a:lnTo>
                <a:lnTo>
                  <a:pt x="319202" y="58674"/>
                </a:lnTo>
                <a:lnTo>
                  <a:pt x="304724" y="48768"/>
                </a:lnTo>
                <a:lnTo>
                  <a:pt x="280340" y="28956"/>
                </a:lnTo>
                <a:lnTo>
                  <a:pt x="265100" y="19050"/>
                </a:lnTo>
                <a:lnTo>
                  <a:pt x="248336" y="14478"/>
                </a:lnTo>
                <a:lnTo>
                  <a:pt x="233096" y="4572"/>
                </a:lnTo>
                <a:lnTo>
                  <a:pt x="214046" y="4572"/>
                </a:lnTo>
                <a:lnTo>
                  <a:pt x="198806" y="0"/>
                </a:lnTo>
                <a:lnTo>
                  <a:pt x="162230" y="0"/>
                </a:lnTo>
                <a:lnTo>
                  <a:pt x="142418" y="4572"/>
                </a:lnTo>
                <a:lnTo>
                  <a:pt x="127940" y="4572"/>
                </a:lnTo>
                <a:lnTo>
                  <a:pt x="111176" y="14478"/>
                </a:lnTo>
                <a:lnTo>
                  <a:pt x="70583" y="36437"/>
                </a:lnTo>
                <a:lnTo>
                  <a:pt x="34374" y="70146"/>
                </a:lnTo>
                <a:lnTo>
                  <a:pt x="12802" y="104155"/>
                </a:lnTo>
                <a:lnTo>
                  <a:pt x="875" y="141713"/>
                </a:lnTo>
                <a:lnTo>
                  <a:pt x="0" y="154134"/>
                </a:lnTo>
                <a:lnTo>
                  <a:pt x="571" y="166583"/>
                </a:lnTo>
                <a:lnTo>
                  <a:pt x="2551" y="178919"/>
                </a:lnTo>
                <a:lnTo>
                  <a:pt x="5904" y="191002"/>
                </a:lnTo>
                <a:lnTo>
                  <a:pt x="10592" y="202692"/>
                </a:lnTo>
                <a:lnTo>
                  <a:pt x="15164" y="217170"/>
                </a:lnTo>
                <a:lnTo>
                  <a:pt x="25070" y="229362"/>
                </a:lnTo>
                <a:lnTo>
                  <a:pt x="34976" y="243840"/>
                </a:lnTo>
                <a:lnTo>
                  <a:pt x="44882" y="253746"/>
                </a:lnTo>
                <a:lnTo>
                  <a:pt x="54788" y="268224"/>
                </a:lnTo>
                <a:lnTo>
                  <a:pt x="81458" y="282702"/>
                </a:lnTo>
                <a:lnTo>
                  <a:pt x="95936" y="292608"/>
                </a:lnTo>
                <a:lnTo>
                  <a:pt x="111176" y="297942"/>
                </a:lnTo>
                <a:lnTo>
                  <a:pt x="127940" y="307086"/>
                </a:lnTo>
                <a:lnTo>
                  <a:pt x="142418" y="307086"/>
                </a:lnTo>
                <a:lnTo>
                  <a:pt x="162230" y="312420"/>
                </a:lnTo>
                <a:lnTo>
                  <a:pt x="198806" y="312420"/>
                </a:lnTo>
                <a:lnTo>
                  <a:pt x="214046" y="307086"/>
                </a:lnTo>
                <a:lnTo>
                  <a:pt x="233096" y="307086"/>
                </a:lnTo>
                <a:lnTo>
                  <a:pt x="248336" y="297942"/>
                </a:lnTo>
                <a:lnTo>
                  <a:pt x="265100" y="292608"/>
                </a:lnTo>
                <a:lnTo>
                  <a:pt x="280340" y="282702"/>
                </a:lnTo>
                <a:lnTo>
                  <a:pt x="319202" y="253746"/>
                </a:lnTo>
                <a:lnTo>
                  <a:pt x="341300" y="217170"/>
                </a:lnTo>
                <a:lnTo>
                  <a:pt x="351206" y="202692"/>
                </a:lnTo>
                <a:lnTo>
                  <a:pt x="355778" y="187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5361" y="2535550"/>
            <a:ext cx="356769" cy="313000"/>
          </a:xfrm>
          <a:custGeom>
            <a:avLst/>
            <a:gdLst/>
            <a:ahLst/>
            <a:cxnLst/>
            <a:rect l="l" t="t" r="r" b="b"/>
            <a:pathLst>
              <a:path w="355778" h="312420">
                <a:moveTo>
                  <a:pt x="182042" y="0"/>
                </a:moveTo>
                <a:lnTo>
                  <a:pt x="198806" y="0"/>
                </a:lnTo>
                <a:lnTo>
                  <a:pt x="214046" y="4572"/>
                </a:lnTo>
                <a:lnTo>
                  <a:pt x="233096" y="4572"/>
                </a:lnTo>
                <a:lnTo>
                  <a:pt x="248336" y="14478"/>
                </a:lnTo>
                <a:lnTo>
                  <a:pt x="265100" y="19050"/>
                </a:lnTo>
                <a:lnTo>
                  <a:pt x="280340" y="28956"/>
                </a:lnTo>
                <a:lnTo>
                  <a:pt x="304724" y="48768"/>
                </a:lnTo>
                <a:lnTo>
                  <a:pt x="319202" y="58674"/>
                </a:lnTo>
                <a:lnTo>
                  <a:pt x="326822" y="67818"/>
                </a:lnTo>
                <a:lnTo>
                  <a:pt x="336728" y="83058"/>
                </a:lnTo>
                <a:lnTo>
                  <a:pt x="341300" y="97536"/>
                </a:lnTo>
                <a:lnTo>
                  <a:pt x="351206" y="109728"/>
                </a:lnTo>
                <a:lnTo>
                  <a:pt x="355778" y="124206"/>
                </a:lnTo>
                <a:lnTo>
                  <a:pt x="355778" y="187452"/>
                </a:lnTo>
                <a:lnTo>
                  <a:pt x="351206" y="202692"/>
                </a:lnTo>
                <a:lnTo>
                  <a:pt x="341300" y="217170"/>
                </a:lnTo>
                <a:lnTo>
                  <a:pt x="336728" y="229362"/>
                </a:lnTo>
                <a:lnTo>
                  <a:pt x="326822" y="243840"/>
                </a:lnTo>
                <a:lnTo>
                  <a:pt x="319202" y="253746"/>
                </a:lnTo>
                <a:lnTo>
                  <a:pt x="304724" y="268224"/>
                </a:lnTo>
                <a:lnTo>
                  <a:pt x="280340" y="282702"/>
                </a:lnTo>
                <a:lnTo>
                  <a:pt x="265100" y="292608"/>
                </a:lnTo>
                <a:lnTo>
                  <a:pt x="248336" y="297942"/>
                </a:lnTo>
                <a:lnTo>
                  <a:pt x="233096" y="307086"/>
                </a:lnTo>
                <a:lnTo>
                  <a:pt x="214046" y="307086"/>
                </a:lnTo>
                <a:lnTo>
                  <a:pt x="198806" y="312420"/>
                </a:lnTo>
                <a:lnTo>
                  <a:pt x="162230" y="312420"/>
                </a:lnTo>
                <a:lnTo>
                  <a:pt x="142418" y="307086"/>
                </a:lnTo>
                <a:lnTo>
                  <a:pt x="127940" y="307086"/>
                </a:lnTo>
                <a:lnTo>
                  <a:pt x="111176" y="297942"/>
                </a:lnTo>
                <a:lnTo>
                  <a:pt x="95936" y="292608"/>
                </a:lnTo>
                <a:lnTo>
                  <a:pt x="81458" y="282702"/>
                </a:lnTo>
                <a:lnTo>
                  <a:pt x="54788" y="268224"/>
                </a:lnTo>
                <a:lnTo>
                  <a:pt x="44882" y="253746"/>
                </a:lnTo>
                <a:lnTo>
                  <a:pt x="34976" y="243840"/>
                </a:lnTo>
                <a:lnTo>
                  <a:pt x="25070" y="229362"/>
                </a:lnTo>
                <a:lnTo>
                  <a:pt x="15164" y="217170"/>
                </a:lnTo>
                <a:lnTo>
                  <a:pt x="10592" y="202692"/>
                </a:lnTo>
                <a:lnTo>
                  <a:pt x="5904" y="191002"/>
                </a:lnTo>
                <a:lnTo>
                  <a:pt x="2551" y="178919"/>
                </a:lnTo>
                <a:lnTo>
                  <a:pt x="571" y="166583"/>
                </a:lnTo>
                <a:lnTo>
                  <a:pt x="0" y="154134"/>
                </a:lnTo>
                <a:lnTo>
                  <a:pt x="875" y="141713"/>
                </a:lnTo>
                <a:lnTo>
                  <a:pt x="12802" y="104155"/>
                </a:lnTo>
                <a:lnTo>
                  <a:pt x="34374" y="70146"/>
                </a:lnTo>
                <a:lnTo>
                  <a:pt x="70583" y="36437"/>
                </a:lnTo>
                <a:lnTo>
                  <a:pt x="111176" y="14478"/>
                </a:lnTo>
                <a:lnTo>
                  <a:pt x="127940" y="4572"/>
                </a:lnTo>
                <a:lnTo>
                  <a:pt x="142418" y="4572"/>
                </a:lnTo>
                <a:lnTo>
                  <a:pt x="162230" y="0"/>
                </a:lnTo>
                <a:lnTo>
                  <a:pt x="182042" y="0"/>
                </a:lnTo>
              </a:path>
            </a:pathLst>
          </a:custGeom>
          <a:ln w="122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0301" y="2584410"/>
            <a:ext cx="250632" cy="219862"/>
          </a:xfrm>
          <a:custGeom>
            <a:avLst/>
            <a:gdLst/>
            <a:ahLst/>
            <a:cxnLst/>
            <a:rect l="l" t="t" r="r" b="b"/>
            <a:pathLst>
              <a:path w="249936" h="219455">
                <a:moveTo>
                  <a:pt x="249936" y="219456"/>
                </a:moveTo>
                <a:lnTo>
                  <a:pt x="0" y="0"/>
                </a:lnTo>
              </a:path>
            </a:pathLst>
          </a:custGeom>
          <a:ln w="122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0302" y="2584410"/>
            <a:ext cx="250631" cy="219862"/>
          </a:xfrm>
          <a:custGeom>
            <a:avLst/>
            <a:gdLst/>
            <a:ahLst/>
            <a:cxnLst/>
            <a:rect l="l" t="t" r="r" b="b"/>
            <a:pathLst>
              <a:path w="249935" h="219455">
                <a:moveTo>
                  <a:pt x="249935" y="0"/>
                </a:moveTo>
                <a:lnTo>
                  <a:pt x="0" y="219456"/>
                </a:lnTo>
              </a:path>
            </a:pathLst>
          </a:custGeom>
          <a:ln w="122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8985" y="2530208"/>
            <a:ext cx="796979" cy="337429"/>
          </a:xfrm>
          <a:custGeom>
            <a:avLst/>
            <a:gdLst/>
            <a:ahLst/>
            <a:cxnLst/>
            <a:rect l="l" t="t" r="r" b="b"/>
            <a:pathLst>
              <a:path w="794765" h="336804">
                <a:moveTo>
                  <a:pt x="794765" y="336804"/>
                </a:moveTo>
                <a:lnTo>
                  <a:pt x="794765" y="0"/>
                </a:lnTo>
                <a:lnTo>
                  <a:pt x="0" y="0"/>
                </a:lnTo>
                <a:lnTo>
                  <a:pt x="0" y="336804"/>
                </a:lnTo>
                <a:lnTo>
                  <a:pt x="794765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8985" y="2530208"/>
            <a:ext cx="796979" cy="337429"/>
          </a:xfrm>
          <a:custGeom>
            <a:avLst/>
            <a:gdLst/>
            <a:ahLst/>
            <a:cxnLst/>
            <a:rect l="l" t="t" r="r" b="b"/>
            <a:pathLst>
              <a:path w="794765" h="336804">
                <a:moveTo>
                  <a:pt x="794765" y="336804"/>
                </a:moveTo>
                <a:lnTo>
                  <a:pt x="794765" y="0"/>
                </a:lnTo>
                <a:lnTo>
                  <a:pt x="0" y="0"/>
                </a:lnTo>
                <a:lnTo>
                  <a:pt x="0" y="336804"/>
                </a:lnTo>
                <a:lnTo>
                  <a:pt x="794765" y="336804"/>
                </a:lnTo>
                <a:close/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64471" y="2530208"/>
            <a:ext cx="796215" cy="337429"/>
          </a:xfrm>
          <a:custGeom>
            <a:avLst/>
            <a:gdLst/>
            <a:ahLst/>
            <a:cxnLst/>
            <a:rect l="l" t="t" r="r" b="b"/>
            <a:pathLst>
              <a:path w="794003" h="336804">
                <a:moveTo>
                  <a:pt x="794003" y="336804"/>
                </a:moveTo>
                <a:lnTo>
                  <a:pt x="794003" y="0"/>
                </a:lnTo>
                <a:lnTo>
                  <a:pt x="0" y="0"/>
                </a:lnTo>
                <a:lnTo>
                  <a:pt x="0" y="336804"/>
                </a:lnTo>
                <a:lnTo>
                  <a:pt x="794003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4471" y="2530208"/>
            <a:ext cx="796215" cy="337429"/>
          </a:xfrm>
          <a:custGeom>
            <a:avLst/>
            <a:gdLst/>
            <a:ahLst/>
            <a:cxnLst/>
            <a:rect l="l" t="t" r="r" b="b"/>
            <a:pathLst>
              <a:path w="794003" h="336804">
                <a:moveTo>
                  <a:pt x="794003" y="336804"/>
                </a:moveTo>
                <a:lnTo>
                  <a:pt x="794003" y="0"/>
                </a:lnTo>
                <a:lnTo>
                  <a:pt x="0" y="0"/>
                </a:lnTo>
                <a:lnTo>
                  <a:pt x="0" y="336804"/>
                </a:lnTo>
                <a:lnTo>
                  <a:pt x="794003" y="336804"/>
                </a:lnTo>
                <a:close/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3606" y="2698921"/>
            <a:ext cx="252912" cy="0"/>
          </a:xfrm>
          <a:custGeom>
            <a:avLst/>
            <a:gdLst/>
            <a:ahLst/>
            <a:cxnLst/>
            <a:rect l="l" t="t" r="r" b="b"/>
            <a:pathLst>
              <a:path w="252209">
                <a:moveTo>
                  <a:pt x="0" y="0"/>
                </a:moveTo>
                <a:lnTo>
                  <a:pt x="252209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6718" y="2657698"/>
            <a:ext cx="108504" cy="85501"/>
          </a:xfrm>
          <a:custGeom>
            <a:avLst/>
            <a:gdLst/>
            <a:ahLst/>
            <a:cxnLst/>
            <a:rect l="l" t="t" r="r" b="b"/>
            <a:pathLst>
              <a:path w="108203" h="85343">
                <a:moveTo>
                  <a:pt x="108203" y="41147"/>
                </a:moveTo>
                <a:lnTo>
                  <a:pt x="0" y="0"/>
                </a:lnTo>
                <a:lnTo>
                  <a:pt x="0" y="85343"/>
                </a:lnTo>
                <a:lnTo>
                  <a:pt x="10820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56718" y="2657698"/>
            <a:ext cx="108504" cy="85501"/>
          </a:xfrm>
          <a:custGeom>
            <a:avLst/>
            <a:gdLst/>
            <a:ahLst/>
            <a:cxnLst/>
            <a:rect l="l" t="t" r="r" b="b"/>
            <a:pathLst>
              <a:path w="108203" h="85343">
                <a:moveTo>
                  <a:pt x="108203" y="41147"/>
                </a:moveTo>
                <a:lnTo>
                  <a:pt x="0" y="85343"/>
                </a:lnTo>
                <a:lnTo>
                  <a:pt x="0" y="0"/>
                </a:lnTo>
                <a:lnTo>
                  <a:pt x="108203" y="41147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68315" y="2698921"/>
            <a:ext cx="622008" cy="0"/>
          </a:xfrm>
          <a:custGeom>
            <a:avLst/>
            <a:gdLst/>
            <a:ahLst/>
            <a:cxnLst/>
            <a:rect l="l" t="t" r="r" b="b"/>
            <a:pathLst>
              <a:path w="620280">
                <a:moveTo>
                  <a:pt x="0" y="0"/>
                </a:moveTo>
                <a:lnTo>
                  <a:pt x="620280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0510" y="2657698"/>
            <a:ext cx="108517" cy="85501"/>
          </a:xfrm>
          <a:custGeom>
            <a:avLst/>
            <a:gdLst/>
            <a:ahLst/>
            <a:cxnLst/>
            <a:rect l="l" t="t" r="r" b="b"/>
            <a:pathLst>
              <a:path w="108216" h="85343">
                <a:moveTo>
                  <a:pt x="108216" y="41147"/>
                </a:moveTo>
                <a:lnTo>
                  <a:pt x="0" y="0"/>
                </a:lnTo>
                <a:lnTo>
                  <a:pt x="0" y="85343"/>
                </a:lnTo>
                <a:lnTo>
                  <a:pt x="108216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60510" y="2657698"/>
            <a:ext cx="108517" cy="85501"/>
          </a:xfrm>
          <a:custGeom>
            <a:avLst/>
            <a:gdLst/>
            <a:ahLst/>
            <a:cxnLst/>
            <a:rect l="l" t="t" r="r" b="b"/>
            <a:pathLst>
              <a:path w="108216" h="85343">
                <a:moveTo>
                  <a:pt x="108216" y="41147"/>
                </a:moveTo>
                <a:lnTo>
                  <a:pt x="0" y="85343"/>
                </a:lnTo>
                <a:lnTo>
                  <a:pt x="0" y="0"/>
                </a:lnTo>
                <a:lnTo>
                  <a:pt x="108216" y="41147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3953" y="2698921"/>
            <a:ext cx="641099" cy="0"/>
          </a:xfrm>
          <a:custGeom>
            <a:avLst/>
            <a:gdLst/>
            <a:ahLst/>
            <a:cxnLst/>
            <a:rect l="l" t="t" r="r" b="b"/>
            <a:pathLst>
              <a:path w="639318">
                <a:moveTo>
                  <a:pt x="0" y="0"/>
                </a:moveTo>
                <a:lnTo>
                  <a:pt x="63931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5251" y="2657698"/>
            <a:ext cx="108505" cy="85502"/>
          </a:xfrm>
          <a:custGeom>
            <a:avLst/>
            <a:gdLst/>
            <a:ahLst/>
            <a:cxnLst/>
            <a:rect l="l" t="t" r="r" b="b"/>
            <a:pathLst>
              <a:path w="108204" h="85344">
                <a:moveTo>
                  <a:pt x="108204" y="41148"/>
                </a:moveTo>
                <a:lnTo>
                  <a:pt x="0" y="0"/>
                </a:lnTo>
                <a:lnTo>
                  <a:pt x="0" y="85343"/>
                </a:lnTo>
                <a:lnTo>
                  <a:pt x="10820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75251" y="2657698"/>
            <a:ext cx="108505" cy="85502"/>
          </a:xfrm>
          <a:custGeom>
            <a:avLst/>
            <a:gdLst/>
            <a:ahLst/>
            <a:cxnLst/>
            <a:rect l="l" t="t" r="r" b="b"/>
            <a:pathLst>
              <a:path w="108204" h="85344">
                <a:moveTo>
                  <a:pt x="108204" y="41148"/>
                </a:moveTo>
                <a:lnTo>
                  <a:pt x="0" y="85343"/>
                </a:lnTo>
                <a:lnTo>
                  <a:pt x="0" y="0"/>
                </a:lnTo>
                <a:lnTo>
                  <a:pt x="108204" y="41148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1139" y="2698922"/>
            <a:ext cx="0" cy="719898"/>
          </a:xfrm>
          <a:custGeom>
            <a:avLst/>
            <a:gdLst/>
            <a:ahLst/>
            <a:cxnLst/>
            <a:rect l="l" t="t" r="r" b="b"/>
            <a:pathLst>
              <a:path h="718565">
                <a:moveTo>
                  <a:pt x="0" y="0"/>
                </a:moveTo>
                <a:lnTo>
                  <a:pt x="0" y="718565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5319" y="1774428"/>
            <a:ext cx="0" cy="609204"/>
          </a:xfrm>
          <a:custGeom>
            <a:avLst/>
            <a:gdLst/>
            <a:ahLst/>
            <a:cxnLst/>
            <a:rect l="l" t="t" r="r" b="b"/>
            <a:pathLst>
              <a:path h="608076">
                <a:moveTo>
                  <a:pt x="0" y="0"/>
                </a:moveTo>
                <a:lnTo>
                  <a:pt x="0" y="608075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78085" y="1782062"/>
            <a:ext cx="0" cy="682491"/>
          </a:xfrm>
          <a:custGeom>
            <a:avLst/>
            <a:gdLst/>
            <a:ahLst/>
            <a:cxnLst/>
            <a:rect l="l" t="t" r="r" b="b"/>
            <a:pathLst>
              <a:path h="681227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4422" y="2696632"/>
            <a:ext cx="354553" cy="0"/>
          </a:xfrm>
          <a:custGeom>
            <a:avLst/>
            <a:gdLst/>
            <a:ahLst/>
            <a:cxnLst/>
            <a:rect l="l" t="t" r="r" b="b"/>
            <a:pathLst>
              <a:path w="353568">
                <a:moveTo>
                  <a:pt x="0" y="0"/>
                </a:moveTo>
                <a:lnTo>
                  <a:pt x="35356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8975" y="2462264"/>
            <a:ext cx="235349" cy="234367"/>
          </a:xfrm>
          <a:custGeom>
            <a:avLst/>
            <a:gdLst/>
            <a:ahLst/>
            <a:cxnLst/>
            <a:rect l="l" t="t" r="r" b="b"/>
            <a:pathLst>
              <a:path w="234695" h="233933">
                <a:moveTo>
                  <a:pt x="0" y="233933"/>
                </a:moveTo>
                <a:lnTo>
                  <a:pt x="234695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2963" y="2696632"/>
            <a:ext cx="260566" cy="0"/>
          </a:xfrm>
          <a:custGeom>
            <a:avLst/>
            <a:gdLst/>
            <a:ahLst/>
            <a:cxnLst/>
            <a:rect l="l" t="t" r="r" b="b"/>
            <a:pathLst>
              <a:path w="259842">
                <a:moveTo>
                  <a:pt x="0" y="0"/>
                </a:moveTo>
                <a:lnTo>
                  <a:pt x="259842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3728" y="2655407"/>
            <a:ext cx="108505" cy="85502"/>
          </a:xfrm>
          <a:custGeom>
            <a:avLst/>
            <a:gdLst/>
            <a:ahLst/>
            <a:cxnLst/>
            <a:rect l="l" t="t" r="r" b="b"/>
            <a:pathLst>
              <a:path w="108204" h="85344">
                <a:moveTo>
                  <a:pt x="108204" y="41148"/>
                </a:moveTo>
                <a:lnTo>
                  <a:pt x="0" y="0"/>
                </a:lnTo>
                <a:lnTo>
                  <a:pt x="0" y="85344"/>
                </a:lnTo>
                <a:lnTo>
                  <a:pt x="10820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3728" y="2655407"/>
            <a:ext cx="108505" cy="85502"/>
          </a:xfrm>
          <a:custGeom>
            <a:avLst/>
            <a:gdLst/>
            <a:ahLst/>
            <a:cxnLst/>
            <a:rect l="l" t="t" r="r" b="b"/>
            <a:pathLst>
              <a:path w="108204" h="85344">
                <a:moveTo>
                  <a:pt x="108204" y="41148"/>
                </a:moveTo>
                <a:lnTo>
                  <a:pt x="0" y="85344"/>
                </a:lnTo>
                <a:lnTo>
                  <a:pt x="0" y="0"/>
                </a:lnTo>
                <a:lnTo>
                  <a:pt x="108204" y="41148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7485" y="2682127"/>
            <a:ext cx="353789" cy="0"/>
          </a:xfrm>
          <a:custGeom>
            <a:avLst/>
            <a:gdLst/>
            <a:ahLst/>
            <a:cxnLst/>
            <a:rect l="l" t="t" r="r" b="b"/>
            <a:pathLst>
              <a:path w="352806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41274" y="2446996"/>
            <a:ext cx="236114" cy="235131"/>
          </a:xfrm>
          <a:custGeom>
            <a:avLst/>
            <a:gdLst/>
            <a:ahLst/>
            <a:cxnLst/>
            <a:rect l="l" t="t" r="r" b="b"/>
            <a:pathLst>
              <a:path w="235458" h="234696">
                <a:moveTo>
                  <a:pt x="0" y="234696"/>
                </a:moveTo>
                <a:lnTo>
                  <a:pt x="23545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6027" y="2682127"/>
            <a:ext cx="260565" cy="0"/>
          </a:xfrm>
          <a:custGeom>
            <a:avLst/>
            <a:gdLst/>
            <a:ahLst/>
            <a:cxnLst/>
            <a:rect l="l" t="t" r="r" b="b"/>
            <a:pathLst>
              <a:path w="259841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96792" y="2640140"/>
            <a:ext cx="108504" cy="86265"/>
          </a:xfrm>
          <a:custGeom>
            <a:avLst/>
            <a:gdLst/>
            <a:ahLst/>
            <a:cxnLst/>
            <a:rect l="l" t="t" r="r" b="b"/>
            <a:pathLst>
              <a:path w="108203" h="86105">
                <a:moveTo>
                  <a:pt x="108203" y="41909"/>
                </a:moveTo>
                <a:lnTo>
                  <a:pt x="0" y="0"/>
                </a:lnTo>
                <a:lnTo>
                  <a:pt x="0" y="86105"/>
                </a:lnTo>
                <a:lnTo>
                  <a:pt x="108203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96792" y="2640140"/>
            <a:ext cx="108504" cy="86265"/>
          </a:xfrm>
          <a:custGeom>
            <a:avLst/>
            <a:gdLst/>
            <a:ahLst/>
            <a:cxnLst/>
            <a:rect l="l" t="t" r="r" b="b"/>
            <a:pathLst>
              <a:path w="108203" h="86105">
                <a:moveTo>
                  <a:pt x="108203" y="41909"/>
                </a:moveTo>
                <a:lnTo>
                  <a:pt x="0" y="86105"/>
                </a:lnTo>
                <a:lnTo>
                  <a:pt x="0" y="0"/>
                </a:lnTo>
                <a:lnTo>
                  <a:pt x="108203" y="41909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0487" y="2405771"/>
            <a:ext cx="14709" cy="0"/>
          </a:xfrm>
          <a:custGeom>
            <a:avLst/>
            <a:gdLst/>
            <a:ahLst/>
            <a:cxnLst/>
            <a:rect l="l" t="t" r="r" b="b"/>
            <a:pathLst>
              <a:path w="14668">
                <a:moveTo>
                  <a:pt x="0" y="0"/>
                </a:moveTo>
                <a:lnTo>
                  <a:pt x="146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0487" y="2493563"/>
            <a:ext cx="14709" cy="0"/>
          </a:xfrm>
          <a:custGeom>
            <a:avLst/>
            <a:gdLst/>
            <a:ahLst/>
            <a:cxnLst/>
            <a:rect l="l" t="t" r="r" b="b"/>
            <a:pathLst>
              <a:path w="14668">
                <a:moveTo>
                  <a:pt x="0" y="0"/>
                </a:moveTo>
                <a:lnTo>
                  <a:pt x="1466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17841" y="2566851"/>
            <a:ext cx="0" cy="29773"/>
          </a:xfrm>
          <a:custGeom>
            <a:avLst/>
            <a:gdLst/>
            <a:ahLst/>
            <a:cxnLst/>
            <a:rect l="l" t="t" r="r" b="b"/>
            <a:pathLst>
              <a:path h="29718">
                <a:moveTo>
                  <a:pt x="0" y="0"/>
                </a:moveTo>
                <a:lnTo>
                  <a:pt x="0" y="29718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0487" y="2669911"/>
            <a:ext cx="14709" cy="0"/>
          </a:xfrm>
          <a:custGeom>
            <a:avLst/>
            <a:gdLst/>
            <a:ahLst/>
            <a:cxnLst/>
            <a:rect l="l" t="t" r="r" b="b"/>
            <a:pathLst>
              <a:path w="14668">
                <a:moveTo>
                  <a:pt x="0" y="0"/>
                </a:moveTo>
                <a:lnTo>
                  <a:pt x="146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7841" y="2391266"/>
            <a:ext cx="29801" cy="0"/>
          </a:xfrm>
          <a:custGeom>
            <a:avLst/>
            <a:gdLst/>
            <a:ahLst/>
            <a:cxnLst/>
            <a:rect l="l" t="t" r="r" b="b"/>
            <a:pathLst>
              <a:path w="29718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06480" y="2391266"/>
            <a:ext cx="29801" cy="0"/>
          </a:xfrm>
          <a:custGeom>
            <a:avLst/>
            <a:gdLst/>
            <a:ahLst/>
            <a:cxnLst/>
            <a:rect l="l" t="t" r="r" b="b"/>
            <a:pathLst>
              <a:path w="29718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95118" y="2391266"/>
            <a:ext cx="29801" cy="0"/>
          </a:xfrm>
          <a:custGeom>
            <a:avLst/>
            <a:gdLst/>
            <a:ahLst/>
            <a:cxnLst/>
            <a:rect l="l" t="t" r="r" b="b"/>
            <a:pathLst>
              <a:path w="29718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53956" y="2375999"/>
            <a:ext cx="24451" cy="15267"/>
          </a:xfrm>
          <a:custGeom>
            <a:avLst/>
            <a:gdLst/>
            <a:ahLst/>
            <a:cxnLst/>
            <a:rect l="l" t="t" r="r" b="b"/>
            <a:pathLst>
              <a:path w="24383" h="15239">
                <a:moveTo>
                  <a:pt x="0" y="15239"/>
                </a:moveTo>
                <a:lnTo>
                  <a:pt x="24383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2660" y="2337063"/>
            <a:ext cx="26744" cy="14504"/>
          </a:xfrm>
          <a:custGeom>
            <a:avLst/>
            <a:gdLst/>
            <a:ahLst/>
            <a:cxnLst/>
            <a:rect l="l" t="t" r="r" b="b"/>
            <a:pathLst>
              <a:path w="26670" h="14477">
                <a:moveTo>
                  <a:pt x="0" y="14477"/>
                </a:moveTo>
                <a:lnTo>
                  <a:pt x="26670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11365" y="2298129"/>
            <a:ext cx="26743" cy="14504"/>
          </a:xfrm>
          <a:custGeom>
            <a:avLst/>
            <a:gdLst/>
            <a:ahLst/>
            <a:cxnLst/>
            <a:rect l="l" t="t" r="r" b="b"/>
            <a:pathLst>
              <a:path w="26669" h="14477">
                <a:moveTo>
                  <a:pt x="0" y="14477"/>
                </a:moveTo>
                <a:lnTo>
                  <a:pt x="26669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92361" y="2391266"/>
            <a:ext cx="29801" cy="0"/>
          </a:xfrm>
          <a:custGeom>
            <a:avLst/>
            <a:gdLst/>
            <a:ahLst/>
            <a:cxnLst/>
            <a:rect l="l" t="t" r="r" b="b"/>
            <a:pathLst>
              <a:path w="29718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81000" y="2391266"/>
            <a:ext cx="29036" cy="0"/>
          </a:xfrm>
          <a:custGeom>
            <a:avLst/>
            <a:gdLst/>
            <a:ahLst/>
            <a:cxnLst/>
            <a:rect l="l" t="t" r="r" b="b"/>
            <a:pathLst>
              <a:path w="28955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69638" y="2391266"/>
            <a:ext cx="29036" cy="0"/>
          </a:xfrm>
          <a:custGeom>
            <a:avLst/>
            <a:gdLst/>
            <a:ahLst/>
            <a:cxnLst/>
            <a:rect l="l" t="t" r="r" b="b"/>
            <a:pathLst>
              <a:path w="28955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23731" y="2684416"/>
            <a:ext cx="14709" cy="0"/>
          </a:xfrm>
          <a:custGeom>
            <a:avLst/>
            <a:gdLst/>
            <a:ahLst/>
            <a:cxnLst/>
            <a:rect l="l" t="t" r="r" b="b"/>
            <a:pathLst>
              <a:path w="14668">
                <a:moveTo>
                  <a:pt x="0" y="0"/>
                </a:moveTo>
                <a:lnTo>
                  <a:pt x="146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23731" y="2596625"/>
            <a:ext cx="14709" cy="0"/>
          </a:xfrm>
          <a:custGeom>
            <a:avLst/>
            <a:gdLst/>
            <a:ahLst/>
            <a:cxnLst/>
            <a:rect l="l" t="t" r="r" b="b"/>
            <a:pathLst>
              <a:path w="14668">
                <a:moveTo>
                  <a:pt x="0" y="0"/>
                </a:moveTo>
                <a:lnTo>
                  <a:pt x="146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31086" y="2493563"/>
            <a:ext cx="0" cy="29772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29718"/>
                </a:moveTo>
                <a:lnTo>
                  <a:pt x="0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33378" y="2464553"/>
            <a:ext cx="29037" cy="0"/>
          </a:xfrm>
          <a:custGeom>
            <a:avLst/>
            <a:gdLst/>
            <a:ahLst/>
            <a:cxnLst/>
            <a:rect l="l" t="t" r="r" b="b"/>
            <a:pathLst>
              <a:path w="28956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22004" y="2464553"/>
            <a:ext cx="29036" cy="0"/>
          </a:xfrm>
          <a:custGeom>
            <a:avLst/>
            <a:gdLst/>
            <a:ahLst/>
            <a:cxnLst/>
            <a:rect l="l" t="t" r="r" b="b"/>
            <a:pathLst>
              <a:path w="28955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09878" y="2464553"/>
            <a:ext cx="29813" cy="0"/>
          </a:xfrm>
          <a:custGeom>
            <a:avLst/>
            <a:gdLst/>
            <a:ahLst/>
            <a:cxnLst/>
            <a:rect l="l" t="t" r="r" b="b"/>
            <a:pathLst>
              <a:path w="29730">
                <a:moveTo>
                  <a:pt x="0" y="0"/>
                </a:moveTo>
                <a:lnTo>
                  <a:pt x="29730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66424" y="2442415"/>
            <a:ext cx="19866" cy="22138"/>
          </a:xfrm>
          <a:custGeom>
            <a:avLst/>
            <a:gdLst/>
            <a:ahLst/>
            <a:cxnLst/>
            <a:rect l="l" t="t" r="r" b="b"/>
            <a:pathLst>
              <a:path w="19811" h="22097">
                <a:moveTo>
                  <a:pt x="0" y="22097"/>
                </a:moveTo>
                <a:lnTo>
                  <a:pt x="19811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28330" y="2381342"/>
            <a:ext cx="22160" cy="19085"/>
          </a:xfrm>
          <a:custGeom>
            <a:avLst/>
            <a:gdLst/>
            <a:ahLst/>
            <a:cxnLst/>
            <a:rect l="l" t="t" r="r" b="b"/>
            <a:pathLst>
              <a:path w="22098" h="19050">
                <a:moveTo>
                  <a:pt x="0" y="19050"/>
                </a:moveTo>
                <a:lnTo>
                  <a:pt x="22098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91752" y="2464553"/>
            <a:ext cx="29788" cy="0"/>
          </a:xfrm>
          <a:custGeom>
            <a:avLst/>
            <a:gdLst/>
            <a:ahLst/>
            <a:cxnLst/>
            <a:rect l="l" t="t" r="r" b="b"/>
            <a:pathLst>
              <a:path w="29705">
                <a:moveTo>
                  <a:pt x="0" y="0"/>
                </a:moveTo>
                <a:lnTo>
                  <a:pt x="29705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0377" y="2464553"/>
            <a:ext cx="29813" cy="0"/>
          </a:xfrm>
          <a:custGeom>
            <a:avLst/>
            <a:gdLst/>
            <a:ahLst/>
            <a:cxnLst/>
            <a:rect l="l" t="t" r="r" b="b"/>
            <a:pathLst>
              <a:path w="29730">
                <a:moveTo>
                  <a:pt x="0" y="0"/>
                </a:moveTo>
                <a:lnTo>
                  <a:pt x="29730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69028" y="2464553"/>
            <a:ext cx="29024" cy="0"/>
          </a:xfrm>
          <a:custGeom>
            <a:avLst/>
            <a:gdLst/>
            <a:ahLst/>
            <a:cxnLst/>
            <a:rect l="l" t="t" r="r" b="b"/>
            <a:pathLst>
              <a:path w="28943">
                <a:moveTo>
                  <a:pt x="0" y="0"/>
                </a:moveTo>
                <a:lnTo>
                  <a:pt x="28943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57667" y="2464553"/>
            <a:ext cx="29024" cy="0"/>
          </a:xfrm>
          <a:custGeom>
            <a:avLst/>
            <a:gdLst/>
            <a:ahLst/>
            <a:cxnLst/>
            <a:rect l="l" t="t" r="r" b="b"/>
            <a:pathLst>
              <a:path w="28943">
                <a:moveTo>
                  <a:pt x="0" y="0"/>
                </a:moveTo>
                <a:lnTo>
                  <a:pt x="28943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91343" y="2111856"/>
            <a:ext cx="0" cy="570269"/>
          </a:xfrm>
          <a:custGeom>
            <a:avLst/>
            <a:gdLst/>
            <a:ahLst/>
            <a:cxnLst/>
            <a:rect l="l" t="t" r="r" b="b"/>
            <a:pathLst>
              <a:path h="569213">
                <a:moveTo>
                  <a:pt x="0" y="0"/>
                </a:moveTo>
                <a:lnTo>
                  <a:pt x="0" y="569214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74632" y="2227131"/>
            <a:ext cx="2619412" cy="2290"/>
          </a:xfrm>
          <a:custGeom>
            <a:avLst/>
            <a:gdLst/>
            <a:ahLst/>
            <a:cxnLst/>
            <a:rect l="l" t="t" r="r" b="b"/>
            <a:pathLst>
              <a:path w="2612136" h="2286">
                <a:moveTo>
                  <a:pt x="0" y="2286"/>
                </a:moveTo>
                <a:lnTo>
                  <a:pt x="2612136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91343" y="2185145"/>
            <a:ext cx="107741" cy="86265"/>
          </a:xfrm>
          <a:custGeom>
            <a:avLst/>
            <a:gdLst/>
            <a:ahLst/>
            <a:cxnLst/>
            <a:rect l="l" t="t" r="r" b="b"/>
            <a:pathLst>
              <a:path w="107442" h="86105">
                <a:moveTo>
                  <a:pt x="107442" y="86105"/>
                </a:moveTo>
                <a:lnTo>
                  <a:pt x="107442" y="0"/>
                </a:lnTo>
                <a:lnTo>
                  <a:pt x="0" y="44195"/>
                </a:lnTo>
                <a:lnTo>
                  <a:pt x="107442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91343" y="2185145"/>
            <a:ext cx="107741" cy="86265"/>
          </a:xfrm>
          <a:custGeom>
            <a:avLst/>
            <a:gdLst/>
            <a:ahLst/>
            <a:cxnLst/>
            <a:rect l="l" t="t" r="r" b="b"/>
            <a:pathLst>
              <a:path w="107442" h="86105">
                <a:moveTo>
                  <a:pt x="0" y="44195"/>
                </a:moveTo>
                <a:lnTo>
                  <a:pt x="107442" y="0"/>
                </a:lnTo>
                <a:lnTo>
                  <a:pt x="107442" y="86105"/>
                </a:lnTo>
                <a:lnTo>
                  <a:pt x="0" y="44195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69593" y="2185145"/>
            <a:ext cx="108492" cy="86265"/>
          </a:xfrm>
          <a:custGeom>
            <a:avLst/>
            <a:gdLst/>
            <a:ahLst/>
            <a:cxnLst/>
            <a:rect l="l" t="t" r="r" b="b"/>
            <a:pathLst>
              <a:path w="108191" h="86105">
                <a:moveTo>
                  <a:pt x="108191" y="41909"/>
                </a:moveTo>
                <a:lnTo>
                  <a:pt x="0" y="0"/>
                </a:lnTo>
                <a:lnTo>
                  <a:pt x="0" y="86105"/>
                </a:lnTo>
                <a:lnTo>
                  <a:pt x="108191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69593" y="2185145"/>
            <a:ext cx="108492" cy="86265"/>
          </a:xfrm>
          <a:custGeom>
            <a:avLst/>
            <a:gdLst/>
            <a:ahLst/>
            <a:cxnLst/>
            <a:rect l="l" t="t" r="r" b="b"/>
            <a:pathLst>
              <a:path w="108191" h="86105">
                <a:moveTo>
                  <a:pt x="108191" y="41909"/>
                </a:moveTo>
                <a:lnTo>
                  <a:pt x="0" y="86105"/>
                </a:lnTo>
                <a:lnTo>
                  <a:pt x="0" y="0"/>
                </a:lnTo>
                <a:lnTo>
                  <a:pt x="108191" y="41909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08608" y="1889704"/>
            <a:ext cx="5285436" cy="2290"/>
          </a:xfrm>
          <a:custGeom>
            <a:avLst/>
            <a:gdLst/>
            <a:ahLst/>
            <a:cxnLst/>
            <a:rect l="l" t="t" r="r" b="b"/>
            <a:pathLst>
              <a:path w="5270754" h="2286">
                <a:moveTo>
                  <a:pt x="0" y="2286"/>
                </a:moveTo>
                <a:lnTo>
                  <a:pt x="5270754" y="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25319" y="1847716"/>
            <a:ext cx="107741" cy="85501"/>
          </a:xfrm>
          <a:custGeom>
            <a:avLst/>
            <a:gdLst/>
            <a:ahLst/>
            <a:cxnLst/>
            <a:rect l="l" t="t" r="r" b="b"/>
            <a:pathLst>
              <a:path w="107442" h="85343">
                <a:moveTo>
                  <a:pt x="107442" y="85343"/>
                </a:moveTo>
                <a:lnTo>
                  <a:pt x="107442" y="0"/>
                </a:lnTo>
                <a:lnTo>
                  <a:pt x="0" y="44195"/>
                </a:lnTo>
                <a:lnTo>
                  <a:pt x="107442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25319" y="1847716"/>
            <a:ext cx="107741" cy="85501"/>
          </a:xfrm>
          <a:custGeom>
            <a:avLst/>
            <a:gdLst/>
            <a:ahLst/>
            <a:cxnLst/>
            <a:rect l="l" t="t" r="r" b="b"/>
            <a:pathLst>
              <a:path w="107442" h="85343">
                <a:moveTo>
                  <a:pt x="0" y="44195"/>
                </a:moveTo>
                <a:lnTo>
                  <a:pt x="107442" y="0"/>
                </a:lnTo>
                <a:lnTo>
                  <a:pt x="107442" y="85343"/>
                </a:lnTo>
                <a:lnTo>
                  <a:pt x="0" y="44195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69593" y="1847716"/>
            <a:ext cx="108492" cy="85501"/>
          </a:xfrm>
          <a:custGeom>
            <a:avLst/>
            <a:gdLst/>
            <a:ahLst/>
            <a:cxnLst/>
            <a:rect l="l" t="t" r="r" b="b"/>
            <a:pathLst>
              <a:path w="108191" h="85343">
                <a:moveTo>
                  <a:pt x="108191" y="41910"/>
                </a:moveTo>
                <a:lnTo>
                  <a:pt x="0" y="0"/>
                </a:lnTo>
                <a:lnTo>
                  <a:pt x="0" y="85343"/>
                </a:lnTo>
                <a:lnTo>
                  <a:pt x="108191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69593" y="1847716"/>
            <a:ext cx="108492" cy="85501"/>
          </a:xfrm>
          <a:custGeom>
            <a:avLst/>
            <a:gdLst/>
            <a:ahLst/>
            <a:cxnLst/>
            <a:rect l="l" t="t" r="r" b="b"/>
            <a:pathLst>
              <a:path w="108191" h="85343">
                <a:moveTo>
                  <a:pt x="108191" y="41910"/>
                </a:moveTo>
                <a:lnTo>
                  <a:pt x="0" y="85343"/>
                </a:lnTo>
                <a:lnTo>
                  <a:pt x="0" y="0"/>
                </a:lnTo>
                <a:lnTo>
                  <a:pt x="108191" y="4191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10778" y="4726549"/>
            <a:ext cx="576148" cy="1626835"/>
          </a:xfrm>
          <a:custGeom>
            <a:avLst/>
            <a:gdLst/>
            <a:ahLst/>
            <a:cxnLst/>
            <a:rect l="l" t="t" r="r" b="b"/>
            <a:pathLst>
              <a:path w="574548" h="1623822">
                <a:moveTo>
                  <a:pt x="574548" y="911351"/>
                </a:moveTo>
                <a:lnTo>
                  <a:pt x="574548" y="579881"/>
                </a:lnTo>
                <a:lnTo>
                  <a:pt x="572646" y="532352"/>
                </a:lnTo>
                <a:lnTo>
                  <a:pt x="567040" y="485875"/>
                </a:lnTo>
                <a:lnTo>
                  <a:pt x="557876" y="440601"/>
                </a:lnTo>
                <a:lnTo>
                  <a:pt x="545300" y="396678"/>
                </a:lnTo>
                <a:lnTo>
                  <a:pt x="529460" y="354258"/>
                </a:lnTo>
                <a:lnTo>
                  <a:pt x="510503" y="313489"/>
                </a:lnTo>
                <a:lnTo>
                  <a:pt x="488519" y="274438"/>
                </a:lnTo>
                <a:lnTo>
                  <a:pt x="463823" y="237506"/>
                </a:lnTo>
                <a:lnTo>
                  <a:pt x="436395" y="202590"/>
                </a:lnTo>
                <a:lnTo>
                  <a:pt x="406436" y="169925"/>
                </a:lnTo>
                <a:lnTo>
                  <a:pt x="374094" y="139661"/>
                </a:lnTo>
                <a:lnTo>
                  <a:pt x="339516" y="111946"/>
                </a:lnTo>
                <a:lnTo>
                  <a:pt x="302848" y="86932"/>
                </a:lnTo>
                <a:lnTo>
                  <a:pt x="264237" y="64766"/>
                </a:lnTo>
                <a:lnTo>
                  <a:pt x="223830" y="45600"/>
                </a:lnTo>
                <a:lnTo>
                  <a:pt x="181775" y="29583"/>
                </a:lnTo>
                <a:lnTo>
                  <a:pt x="138217" y="16865"/>
                </a:lnTo>
                <a:lnTo>
                  <a:pt x="93304" y="7595"/>
                </a:lnTo>
                <a:lnTo>
                  <a:pt x="47183" y="1923"/>
                </a:lnTo>
                <a:lnTo>
                  <a:pt x="0" y="0"/>
                </a:lnTo>
                <a:lnTo>
                  <a:pt x="0" y="331469"/>
                </a:lnTo>
                <a:lnTo>
                  <a:pt x="37934" y="332721"/>
                </a:lnTo>
                <a:lnTo>
                  <a:pt x="75320" y="336431"/>
                </a:lnTo>
                <a:lnTo>
                  <a:pt x="148084" y="350952"/>
                </a:lnTo>
                <a:lnTo>
                  <a:pt x="217667" y="374536"/>
                </a:lnTo>
                <a:lnTo>
                  <a:pt x="283034" y="406499"/>
                </a:lnTo>
                <a:lnTo>
                  <a:pt x="343766" y="446436"/>
                </a:lnTo>
                <a:lnTo>
                  <a:pt x="399035" y="493757"/>
                </a:lnTo>
                <a:lnTo>
                  <a:pt x="448112" y="547918"/>
                </a:lnTo>
                <a:lnTo>
                  <a:pt x="490270" y="608374"/>
                </a:lnTo>
                <a:lnTo>
                  <a:pt x="524784" y="674582"/>
                </a:lnTo>
                <a:lnTo>
                  <a:pt x="550926" y="745998"/>
                </a:lnTo>
                <a:lnTo>
                  <a:pt x="550926" y="1075436"/>
                </a:lnTo>
                <a:lnTo>
                  <a:pt x="556785" y="1054864"/>
                </a:lnTo>
                <a:lnTo>
                  <a:pt x="564470" y="1019889"/>
                </a:lnTo>
                <a:lnTo>
                  <a:pt x="570030" y="984257"/>
                </a:lnTo>
                <a:lnTo>
                  <a:pt x="573408" y="948051"/>
                </a:lnTo>
                <a:lnTo>
                  <a:pt x="574548" y="911351"/>
                </a:lnTo>
                <a:close/>
              </a:path>
              <a:path w="574548" h="1623822">
                <a:moveTo>
                  <a:pt x="192024" y="1623822"/>
                </a:moveTo>
                <a:lnTo>
                  <a:pt x="192024" y="960881"/>
                </a:lnTo>
                <a:lnTo>
                  <a:pt x="0" y="1325879"/>
                </a:lnTo>
                <a:lnTo>
                  <a:pt x="192024" y="1623822"/>
                </a:lnTo>
                <a:close/>
              </a:path>
              <a:path w="574548" h="1623822">
                <a:moveTo>
                  <a:pt x="550926" y="1075436"/>
                </a:moveTo>
                <a:lnTo>
                  <a:pt x="550926" y="745998"/>
                </a:lnTo>
                <a:lnTo>
                  <a:pt x="542438" y="772355"/>
                </a:lnTo>
                <a:lnTo>
                  <a:pt x="532770" y="798143"/>
                </a:lnTo>
                <a:lnTo>
                  <a:pt x="510015" y="847874"/>
                </a:lnTo>
                <a:lnTo>
                  <a:pt x="482908" y="894926"/>
                </a:lnTo>
                <a:lnTo>
                  <a:pt x="451695" y="939033"/>
                </a:lnTo>
                <a:lnTo>
                  <a:pt x="416623" y="979931"/>
                </a:lnTo>
                <a:lnTo>
                  <a:pt x="377939" y="1017355"/>
                </a:lnTo>
                <a:lnTo>
                  <a:pt x="335891" y="1051038"/>
                </a:lnTo>
                <a:lnTo>
                  <a:pt x="290724" y="1080717"/>
                </a:lnTo>
                <a:lnTo>
                  <a:pt x="242686" y="1106125"/>
                </a:lnTo>
                <a:lnTo>
                  <a:pt x="192024" y="1126998"/>
                </a:lnTo>
                <a:lnTo>
                  <a:pt x="192024" y="1458468"/>
                </a:lnTo>
                <a:lnTo>
                  <a:pt x="258472" y="1429796"/>
                </a:lnTo>
                <a:lnTo>
                  <a:pt x="319886" y="1393594"/>
                </a:lnTo>
                <a:lnTo>
                  <a:pt x="375803" y="1350516"/>
                </a:lnTo>
                <a:lnTo>
                  <a:pt x="425762" y="1301215"/>
                </a:lnTo>
                <a:lnTo>
                  <a:pt x="469301" y="1246346"/>
                </a:lnTo>
                <a:lnTo>
                  <a:pt x="505959" y="1186562"/>
                </a:lnTo>
                <a:lnTo>
                  <a:pt x="535274" y="1122516"/>
                </a:lnTo>
                <a:lnTo>
                  <a:pt x="547034" y="1089100"/>
                </a:lnTo>
                <a:lnTo>
                  <a:pt x="550926" y="10754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10778" y="4726549"/>
            <a:ext cx="576148" cy="913042"/>
          </a:xfrm>
          <a:custGeom>
            <a:avLst/>
            <a:gdLst/>
            <a:ahLst/>
            <a:cxnLst/>
            <a:rect l="l" t="t" r="r" b="b"/>
            <a:pathLst>
              <a:path w="574548" h="911351">
                <a:moveTo>
                  <a:pt x="574548" y="911351"/>
                </a:moveTo>
                <a:lnTo>
                  <a:pt x="574548" y="579881"/>
                </a:lnTo>
                <a:lnTo>
                  <a:pt x="572646" y="532352"/>
                </a:lnTo>
                <a:lnTo>
                  <a:pt x="567040" y="485875"/>
                </a:lnTo>
                <a:lnTo>
                  <a:pt x="557876" y="440601"/>
                </a:lnTo>
                <a:lnTo>
                  <a:pt x="545300" y="396678"/>
                </a:lnTo>
                <a:lnTo>
                  <a:pt x="529460" y="354258"/>
                </a:lnTo>
                <a:lnTo>
                  <a:pt x="510503" y="313489"/>
                </a:lnTo>
                <a:lnTo>
                  <a:pt x="488575" y="274522"/>
                </a:lnTo>
                <a:lnTo>
                  <a:pt x="463823" y="237506"/>
                </a:lnTo>
                <a:lnTo>
                  <a:pt x="436395" y="202590"/>
                </a:lnTo>
                <a:lnTo>
                  <a:pt x="406436" y="169925"/>
                </a:lnTo>
                <a:lnTo>
                  <a:pt x="374094" y="139661"/>
                </a:lnTo>
                <a:lnTo>
                  <a:pt x="339516" y="111946"/>
                </a:lnTo>
                <a:lnTo>
                  <a:pt x="302848" y="86932"/>
                </a:lnTo>
                <a:lnTo>
                  <a:pt x="264237" y="64766"/>
                </a:lnTo>
                <a:lnTo>
                  <a:pt x="223830" y="45600"/>
                </a:lnTo>
                <a:lnTo>
                  <a:pt x="181775" y="29583"/>
                </a:lnTo>
                <a:lnTo>
                  <a:pt x="138217" y="16865"/>
                </a:lnTo>
                <a:lnTo>
                  <a:pt x="93304" y="7595"/>
                </a:lnTo>
                <a:lnTo>
                  <a:pt x="47183" y="1923"/>
                </a:lnTo>
                <a:lnTo>
                  <a:pt x="0" y="0"/>
                </a:lnTo>
                <a:lnTo>
                  <a:pt x="0" y="331469"/>
                </a:lnTo>
                <a:lnTo>
                  <a:pt x="47183" y="333393"/>
                </a:lnTo>
                <a:lnTo>
                  <a:pt x="93304" y="339065"/>
                </a:lnTo>
                <a:lnTo>
                  <a:pt x="138217" y="348335"/>
                </a:lnTo>
                <a:lnTo>
                  <a:pt x="181775" y="361053"/>
                </a:lnTo>
                <a:lnTo>
                  <a:pt x="223830" y="377070"/>
                </a:lnTo>
                <a:lnTo>
                  <a:pt x="264237" y="396236"/>
                </a:lnTo>
                <a:lnTo>
                  <a:pt x="302848" y="418402"/>
                </a:lnTo>
                <a:lnTo>
                  <a:pt x="339516" y="443416"/>
                </a:lnTo>
                <a:lnTo>
                  <a:pt x="374094" y="471131"/>
                </a:lnTo>
                <a:lnTo>
                  <a:pt x="406436" y="501396"/>
                </a:lnTo>
                <a:lnTo>
                  <a:pt x="436395" y="534060"/>
                </a:lnTo>
                <a:lnTo>
                  <a:pt x="463823" y="568976"/>
                </a:lnTo>
                <a:lnTo>
                  <a:pt x="488575" y="605992"/>
                </a:lnTo>
                <a:lnTo>
                  <a:pt x="510503" y="644959"/>
                </a:lnTo>
                <a:lnTo>
                  <a:pt x="529460" y="685728"/>
                </a:lnTo>
                <a:lnTo>
                  <a:pt x="545300" y="728148"/>
                </a:lnTo>
                <a:lnTo>
                  <a:pt x="557876" y="772071"/>
                </a:lnTo>
                <a:lnTo>
                  <a:pt x="567040" y="817345"/>
                </a:lnTo>
                <a:lnTo>
                  <a:pt x="572646" y="863822"/>
                </a:lnTo>
                <a:lnTo>
                  <a:pt x="574548" y="911351"/>
                </a:lnTo>
                <a:close/>
              </a:path>
            </a:pathLst>
          </a:custGeom>
          <a:solidFill>
            <a:srgbClr val="0000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33597" y="6183141"/>
            <a:ext cx="2148713" cy="0"/>
          </a:xfrm>
          <a:custGeom>
            <a:avLst/>
            <a:gdLst/>
            <a:ahLst/>
            <a:cxnLst/>
            <a:rect l="l" t="t" r="r" b="b"/>
            <a:pathLst>
              <a:path w="2142744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20816" y="6183141"/>
            <a:ext cx="1590139" cy="0"/>
          </a:xfrm>
          <a:custGeom>
            <a:avLst/>
            <a:gdLst/>
            <a:ahLst/>
            <a:cxnLst/>
            <a:rect l="l" t="t" r="r" b="b"/>
            <a:pathLst>
              <a:path w="1585722">
                <a:moveTo>
                  <a:pt x="0" y="0"/>
                </a:moveTo>
                <a:lnTo>
                  <a:pt x="1585722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20840" y="4011994"/>
            <a:ext cx="644918" cy="0"/>
          </a:xfrm>
          <a:custGeom>
            <a:avLst/>
            <a:gdLst/>
            <a:ahLst/>
            <a:cxnLst/>
            <a:rect l="l" t="t" r="r" b="b"/>
            <a:pathLst>
              <a:path w="643127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103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202841" y="692398"/>
            <a:ext cx="5414022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08"/>
              </a:lnSpc>
              <a:spcBef>
                <a:spcPts val="165"/>
              </a:spcBef>
            </a:pPr>
            <a:r>
              <a:rPr sz="4800" spc="9" baseline="-2825" dirty="0">
                <a:latin typeface=""/>
                <a:cs typeface=""/>
              </a:rPr>
              <a:t>数字控制器的离散化设计步骤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2738" y="591600"/>
            <a:ext cx="914667" cy="216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73"/>
              </a:lnSpc>
              <a:spcBef>
                <a:spcPts val="168"/>
              </a:spcBef>
            </a:pPr>
            <a:r>
              <a:rPr lang="en-US" sz="3200" b="1" dirty="0" smtClean="0">
                <a:latin typeface="Times New Roman"/>
                <a:cs typeface="Times New Roman"/>
              </a:rPr>
              <a:t> </a:t>
            </a:r>
            <a:r>
              <a:rPr sz="3200" b="1" dirty="0" smtClean="0">
                <a:latin typeface="Times New Roman"/>
                <a:cs typeface="Times New Roman"/>
              </a:rPr>
              <a:t>2.1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06274" y="1480725"/>
            <a:ext cx="511203" cy="26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75"/>
              </a:lnSpc>
              <a:spcBef>
                <a:spcPts val="98"/>
              </a:spcBef>
            </a:pPr>
            <a:r>
              <a:rPr sz="2400" spc="-1" baseline="7246" dirty="0">
                <a:latin typeface="Times New Roman"/>
                <a:cs typeface="Times New Roman"/>
              </a:rPr>
              <a:t>G</a:t>
            </a:r>
            <a:r>
              <a:rPr sz="1700" spc="-25" baseline="-7905" dirty="0">
                <a:latin typeface="Times New Roman"/>
                <a:cs typeface="Times New Roman"/>
              </a:rPr>
              <a:t>c</a:t>
            </a:r>
            <a:r>
              <a:rPr sz="2400" spc="40" baseline="7246" dirty="0">
                <a:latin typeface="Times New Roman"/>
                <a:cs typeface="Times New Roman"/>
              </a:rPr>
              <a:t>(</a:t>
            </a:r>
            <a:r>
              <a:rPr sz="2400" spc="-15" baseline="7246" dirty="0">
                <a:latin typeface="Times New Roman"/>
                <a:cs typeface="Times New Roman"/>
              </a:rPr>
              <a:t>z</a:t>
            </a:r>
            <a:r>
              <a:rPr sz="2400" spc="10" baseline="7246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63855" y="1965478"/>
            <a:ext cx="580604" cy="22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34"/>
              </a:lnSpc>
              <a:spcBef>
                <a:spcPts val="86"/>
              </a:spcBef>
            </a:pPr>
            <a:r>
              <a:rPr sz="1600" spc="-116" dirty="0">
                <a:latin typeface="Times New Roman"/>
                <a:cs typeface="Times New Roman"/>
              </a:rPr>
              <a:t>H</a:t>
            </a:r>
            <a:r>
              <a:rPr sz="1600" spc="-1" dirty="0">
                <a:latin typeface="Times New Roman"/>
                <a:cs typeface="Times New Roman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z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548607" y="2170932"/>
            <a:ext cx="433088" cy="22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34"/>
              </a:lnSpc>
              <a:spcBef>
                <a:spcPts val="86"/>
              </a:spcBef>
            </a:pPr>
            <a:r>
              <a:rPr sz="1600" spc="-116" dirty="0">
                <a:latin typeface="Times New Roman"/>
                <a:cs typeface="Times New Roman"/>
              </a:rPr>
              <a:t>Y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z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95467" y="2380669"/>
            <a:ext cx="159828" cy="18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93"/>
              </a:lnSpc>
              <a:spcBef>
                <a:spcPts val="69"/>
              </a:spcBef>
            </a:pPr>
            <a:r>
              <a:rPr sz="1300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82234" y="2743497"/>
            <a:ext cx="432858" cy="22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34"/>
              </a:lnSpc>
              <a:spcBef>
                <a:spcPts val="86"/>
              </a:spcBef>
            </a:pPr>
            <a:r>
              <a:rPr sz="1600" spc="-121" dirty="0">
                <a:latin typeface="Times New Roman"/>
                <a:cs typeface="Times New Roman"/>
              </a:rPr>
              <a:t>U</a:t>
            </a:r>
            <a:r>
              <a:rPr sz="1600" spc="4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z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21410" y="2757915"/>
            <a:ext cx="433005" cy="22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34"/>
              </a:lnSpc>
              <a:spcBef>
                <a:spcPts val="86"/>
              </a:spcBef>
            </a:pPr>
            <a:r>
              <a:rPr sz="1600" spc="-23" dirty="0">
                <a:latin typeface="Times New Roman"/>
                <a:cs typeface="Times New Roman"/>
              </a:rPr>
              <a:t>R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spc="72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668195" y="2757915"/>
            <a:ext cx="418666" cy="22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34"/>
              </a:lnSpc>
              <a:spcBef>
                <a:spcPts val="86"/>
              </a:spcBef>
            </a:pPr>
            <a:r>
              <a:rPr sz="1600" spc="-50" dirty="0">
                <a:latin typeface="Times New Roman"/>
                <a:cs typeface="Times New Roman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z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53152" y="2787688"/>
            <a:ext cx="138098" cy="22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34"/>
              </a:lnSpc>
              <a:spcBef>
                <a:spcPts val="86"/>
              </a:spcBef>
            </a:pP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511223" y="2978462"/>
            <a:ext cx="277111" cy="22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34"/>
              </a:lnSpc>
              <a:spcBef>
                <a:spcPts val="86"/>
              </a:spcBef>
            </a:pPr>
            <a:r>
              <a:rPr sz="1600" spc="31" dirty="0">
                <a:latin typeface="Times New Roman"/>
                <a:cs typeface="Times New Roman"/>
              </a:rPr>
              <a:t>—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85588" y="3703398"/>
            <a:ext cx="278675" cy="174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3"/>
              </a:lnSpc>
              <a:spcBef>
                <a:spcPts val="68"/>
              </a:spcBef>
            </a:pPr>
            <a:r>
              <a:rPr sz="1700" spc="-301" baseline="1494" dirty="0">
                <a:latin typeface="Meiryo"/>
                <a:cs typeface="Meiryo"/>
              </a:rPr>
              <a:t>−</a:t>
            </a:r>
            <a:r>
              <a:rPr sz="1700" i="1" baseline="2520" dirty="0">
                <a:latin typeface="Times New Roman"/>
                <a:cs typeface="Times New Roman"/>
              </a:rPr>
              <a:t>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620266" y="3712551"/>
            <a:ext cx="149915" cy="234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49"/>
              </a:lnSpc>
              <a:spcBef>
                <a:spcPts val="92"/>
              </a:spcBef>
            </a:pPr>
            <a:r>
              <a:rPr sz="2500" spc="-1024" baseline="1041" dirty="0">
                <a:latin typeface="Meiryo"/>
                <a:cs typeface="Meiryo"/>
              </a:rPr>
              <a:t>⎡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80312" y="3645024"/>
            <a:ext cx="504570" cy="641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814"/>
              </a:lnSpc>
              <a:spcBef>
                <a:spcPts val="90"/>
              </a:spcBef>
            </a:pPr>
            <a:r>
              <a:rPr sz="1700" spc="-1024" dirty="0">
                <a:latin typeface="Meiryo"/>
                <a:cs typeface="Meiryo"/>
              </a:rPr>
              <a:t>⎤</a:t>
            </a:r>
            <a:endParaRPr sz="1700" dirty="0">
              <a:latin typeface="Meiryo"/>
              <a:cs typeface="Meiryo"/>
            </a:endParaRPr>
          </a:p>
          <a:p>
            <a:pPr algn="r">
              <a:lnSpc>
                <a:spcPts val="1574"/>
              </a:lnSpc>
            </a:pPr>
            <a:r>
              <a:rPr sz="2500" i="1" spc="48" baseline="10541" dirty="0">
                <a:latin typeface="Times New Roman"/>
                <a:cs typeface="Times New Roman"/>
              </a:rPr>
              <a:t>G</a:t>
            </a:r>
            <a:r>
              <a:rPr sz="2500" spc="59" baseline="10541" dirty="0">
                <a:latin typeface="Times New Roman"/>
                <a:cs typeface="Times New Roman"/>
              </a:rPr>
              <a:t>(</a:t>
            </a:r>
            <a:r>
              <a:rPr sz="2500" i="1" spc="43" baseline="10541" dirty="0">
                <a:latin typeface="Times New Roman"/>
                <a:cs typeface="Times New Roman"/>
              </a:rPr>
              <a:t>s</a:t>
            </a:r>
            <a:r>
              <a:rPr sz="2500" spc="29" baseline="10541" dirty="0">
                <a:latin typeface="Times New Roman"/>
                <a:cs typeface="Times New Roman"/>
              </a:rPr>
              <a:t>)</a:t>
            </a:r>
            <a:r>
              <a:rPr sz="2500" spc="-1024" baseline="1041" dirty="0">
                <a:latin typeface="Meiryo"/>
                <a:cs typeface="Meiryo"/>
              </a:rPr>
              <a:t>⎥</a:t>
            </a:r>
            <a:endParaRPr sz="1700" dirty="0">
              <a:latin typeface="Meiryo"/>
              <a:cs typeface="Meiryo"/>
            </a:endParaRPr>
          </a:p>
          <a:p>
            <a:pPr algn="r">
              <a:lnSpc>
                <a:spcPts val="1668"/>
              </a:lnSpc>
              <a:spcBef>
                <a:spcPts val="4"/>
              </a:spcBef>
            </a:pPr>
            <a:r>
              <a:rPr sz="2500" spc="-1656" baseline="7291" dirty="0" smtClean="0">
                <a:latin typeface="Meiryo"/>
                <a:cs typeface="Meiryo"/>
              </a:rPr>
              <a:t>⎥</a:t>
            </a:r>
            <a:r>
              <a:rPr sz="2500" spc="-1024" baseline="1041" dirty="0" smtClean="0">
                <a:latin typeface="Meiryo"/>
                <a:cs typeface="Meiryo"/>
              </a:rPr>
              <a:t>⎦</a:t>
            </a:r>
            <a:endParaRPr sz="1700" dirty="0">
              <a:latin typeface="Meiryo"/>
              <a:cs typeface="Meiry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824194" y="3746891"/>
            <a:ext cx="310713" cy="237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74"/>
              </a:lnSpc>
              <a:spcBef>
                <a:spcPts val="93"/>
              </a:spcBef>
            </a:pPr>
            <a:r>
              <a:rPr sz="2500" spc="-438" baseline="1041" dirty="0">
                <a:latin typeface="Meiryo"/>
                <a:cs typeface="Meiryo"/>
              </a:rPr>
              <a:t>−</a:t>
            </a:r>
            <a:r>
              <a:rPr sz="2500" spc="-305" baseline="1041" dirty="0">
                <a:latin typeface="Meiryo"/>
                <a:cs typeface="Meiryo"/>
              </a:rPr>
              <a:t> </a:t>
            </a:r>
            <a:r>
              <a:rPr sz="2500" i="1" baseline="1756" dirty="0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28637" y="3749859"/>
            <a:ext cx="1047619" cy="396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7"/>
              </a:lnSpc>
              <a:spcBef>
                <a:spcPts val="156"/>
              </a:spcBef>
            </a:pPr>
            <a:r>
              <a:rPr sz="1700" i="1" spc="48" dirty="0">
                <a:latin typeface="Times New Roman"/>
                <a:cs typeface="Times New Roman"/>
              </a:rPr>
              <a:t>G</a:t>
            </a:r>
            <a:r>
              <a:rPr sz="1700" spc="59" dirty="0">
                <a:latin typeface="Times New Roman"/>
                <a:cs typeface="Times New Roman"/>
              </a:rPr>
              <a:t>(</a:t>
            </a:r>
            <a:r>
              <a:rPr sz="1700" i="1" spc="38" dirty="0">
                <a:latin typeface="Times New Roman"/>
                <a:cs typeface="Times New Roman"/>
              </a:rPr>
              <a:t>s</a:t>
            </a:r>
            <a:r>
              <a:rPr sz="1700" spc="24" dirty="0">
                <a:latin typeface="Times New Roman"/>
                <a:cs typeface="Times New Roman"/>
              </a:rPr>
              <a:t>)</a:t>
            </a:r>
            <a:r>
              <a:rPr sz="2300" spc="-485" dirty="0">
                <a:latin typeface="Meiryo"/>
                <a:cs typeface="Meiryo"/>
              </a:rPr>
              <a:t>]</a:t>
            </a:r>
            <a:r>
              <a:rPr sz="2300" spc="-570" dirty="0">
                <a:latin typeface="Meiryo"/>
                <a:cs typeface="Meiryo"/>
              </a:rPr>
              <a:t> </a:t>
            </a:r>
            <a:r>
              <a:rPr sz="1700" spc="-438" dirty="0">
                <a:latin typeface="Meiryo"/>
                <a:cs typeface="Meiryo"/>
              </a:rPr>
              <a:t>=</a:t>
            </a:r>
            <a:r>
              <a:rPr sz="1700" spc="-75" dirty="0">
                <a:latin typeface="Meiryo"/>
                <a:cs typeface="Meiryo"/>
              </a:rPr>
              <a:t> </a:t>
            </a:r>
            <a:r>
              <a:rPr sz="1700" i="1" spc="-6" dirty="0">
                <a:latin typeface="Times New Roman"/>
                <a:cs typeface="Times New Roman"/>
              </a:rPr>
              <a:t>z</a:t>
            </a:r>
            <a:r>
              <a:rPr sz="1700" i="1" spc="-290" dirty="0">
                <a:latin typeface="Times New Roman"/>
                <a:cs typeface="Times New Roman"/>
              </a:rPr>
              <a:t> </a:t>
            </a:r>
            <a:r>
              <a:rPr sz="2500" spc="-1010" baseline="-5208" dirty="0">
                <a:latin typeface="Meiryo"/>
                <a:cs typeface="Meiryo"/>
              </a:rPr>
              <a:t>⎢</a:t>
            </a:r>
            <a:r>
              <a:rPr sz="2500" spc="-8" baseline="36893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388388" y="3809537"/>
            <a:ext cx="1425717" cy="319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21"/>
              </a:lnSpc>
              <a:spcBef>
                <a:spcPts val="125"/>
              </a:spcBef>
            </a:pPr>
            <a:r>
              <a:rPr sz="1700" i="1" spc="-11" dirty="0">
                <a:latin typeface="Times New Roman"/>
                <a:cs typeface="Times New Roman"/>
              </a:rPr>
              <a:t>H</a:t>
            </a:r>
            <a:r>
              <a:rPr sz="1700" i="1" spc="28" dirty="0">
                <a:latin typeface="Times New Roman"/>
                <a:cs typeface="Times New Roman"/>
              </a:rPr>
              <a:t>G</a:t>
            </a:r>
            <a:r>
              <a:rPr sz="1700" spc="-5" dirty="0">
                <a:latin typeface="Times New Roman"/>
                <a:cs typeface="Times New Roman"/>
              </a:rPr>
              <a:t>(</a:t>
            </a:r>
            <a:r>
              <a:rPr sz="1700" spc="-290" dirty="0">
                <a:latin typeface="Times New Roman"/>
                <a:cs typeface="Times New Roman"/>
              </a:rPr>
              <a:t> </a:t>
            </a:r>
            <a:r>
              <a:rPr sz="1700" i="1" spc="69" dirty="0">
                <a:latin typeface="Times New Roman"/>
                <a:cs typeface="Times New Roman"/>
              </a:rPr>
              <a:t>z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-438" dirty="0">
                <a:latin typeface="Meiryo"/>
                <a:cs typeface="Meiryo"/>
              </a:rPr>
              <a:t>=</a:t>
            </a:r>
            <a:r>
              <a:rPr sz="1700" spc="-79" dirty="0">
                <a:latin typeface="Meiryo"/>
                <a:cs typeface="Meiryo"/>
              </a:rPr>
              <a:t> </a:t>
            </a:r>
            <a:r>
              <a:rPr sz="1700" i="1" spc="28" dirty="0">
                <a:latin typeface="Times New Roman"/>
                <a:cs typeface="Times New Roman"/>
              </a:rPr>
              <a:t>z</a:t>
            </a:r>
            <a:r>
              <a:rPr sz="2300" spc="-525" dirty="0">
                <a:latin typeface="Meiryo"/>
                <a:cs typeface="Meiryo"/>
              </a:rPr>
              <a:t>[</a:t>
            </a:r>
            <a:r>
              <a:rPr sz="1700" i="1" spc="-11" dirty="0">
                <a:latin typeface="Times New Roman"/>
                <a:cs typeface="Times New Roman"/>
              </a:rPr>
              <a:t>H</a:t>
            </a:r>
            <a:r>
              <a:rPr sz="1700" i="1" spc="-200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(</a:t>
            </a:r>
            <a:r>
              <a:rPr sz="1700" i="1" spc="50" dirty="0">
                <a:latin typeface="Times New Roman"/>
                <a:cs typeface="Times New Roman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63702" y="3848304"/>
            <a:ext cx="3770181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广义对象的脉冲传递函数为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749901" y="3985912"/>
            <a:ext cx="133568" cy="172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78"/>
              </a:lnSpc>
              <a:spcBef>
                <a:spcPts val="63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91672" y="4048244"/>
            <a:ext cx="151173" cy="234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84"/>
              </a:lnSpc>
              <a:spcBef>
                <a:spcPts val="89"/>
              </a:spcBef>
            </a:pPr>
            <a:r>
              <a:rPr sz="1700" i="1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20266" y="4094248"/>
            <a:ext cx="155323" cy="270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35"/>
              </a:lnSpc>
              <a:spcBef>
                <a:spcPts val="106"/>
              </a:spcBef>
            </a:pPr>
            <a:r>
              <a:rPr sz="2500" spc="-1656" baseline="5208" dirty="0">
                <a:latin typeface="Meiryo"/>
                <a:cs typeface="Meiryo"/>
              </a:rPr>
              <a:t>⎢</a:t>
            </a:r>
            <a:r>
              <a:rPr sz="2500" spc="-1024" baseline="-1041" dirty="0">
                <a:latin typeface="Meiryo"/>
                <a:cs typeface="Meiryo"/>
              </a:rPr>
              <a:t>⎣</a:t>
            </a:r>
            <a:endParaRPr sz="1700" dirty="0">
              <a:latin typeface="Meiryo"/>
              <a:cs typeface="Meiryo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338040" y="4459879"/>
            <a:ext cx="2493888" cy="252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18"/>
              </a:lnSpc>
              <a:tabLst>
                <a:tab pos="814669" algn="l"/>
                <a:tab pos="1005608" algn="l"/>
                <a:tab pos="2431279" algn="l"/>
              </a:tabLst>
            </a:pPr>
            <a:r>
              <a:rPr i="1" u="sng" spc="19" dirty="0">
                <a:latin typeface="Times New Roman"/>
                <a:cs typeface="Times New Roman"/>
              </a:rPr>
              <a:t>Y</a:t>
            </a:r>
            <a:r>
              <a:rPr i="1" u="sng" spc="28" dirty="0">
                <a:latin typeface="Times New Roman"/>
                <a:cs typeface="Times New Roman"/>
              </a:rPr>
              <a:t> </a:t>
            </a:r>
            <a:r>
              <a:rPr u="sng" spc="11" dirty="0">
                <a:latin typeface="Times New Roman"/>
                <a:cs typeface="Times New Roman"/>
              </a:rPr>
              <a:t>(</a:t>
            </a:r>
            <a:r>
              <a:rPr u="sng" spc="-176" dirty="0">
                <a:latin typeface="Times New Roman"/>
                <a:cs typeface="Times New Roman"/>
              </a:rPr>
              <a:t> </a:t>
            </a:r>
            <a:r>
              <a:rPr i="1" u="sng" spc="13" dirty="0">
                <a:latin typeface="Times New Roman"/>
                <a:cs typeface="Times New Roman"/>
              </a:rPr>
              <a:t>z</a:t>
            </a:r>
            <a:r>
              <a:rPr i="1" u="sng" spc="-206" dirty="0">
                <a:latin typeface="Times New Roman"/>
                <a:cs typeface="Times New Roman"/>
              </a:rPr>
              <a:t> </a:t>
            </a:r>
            <a:r>
              <a:rPr u="sng" spc="11" dirty="0">
                <a:latin typeface="Times New Roman"/>
                <a:cs typeface="Times New Roman"/>
              </a:rPr>
              <a:t>)</a:t>
            </a:r>
            <a:r>
              <a:rPr spc="11" dirty="0">
                <a:latin typeface="Times New Roman"/>
                <a:cs typeface="Times New Roman"/>
              </a:rPr>
              <a:t>	</a:t>
            </a:r>
            <a:r>
              <a:rPr i="1" u="sng" spc="8" dirty="0">
                <a:latin typeface="Times New Roman"/>
                <a:cs typeface="Times New Roman"/>
              </a:rPr>
              <a:t> 	</a:t>
            </a:r>
            <a:r>
              <a:rPr i="1" u="sng" spc="25" dirty="0">
                <a:latin typeface="Times New Roman"/>
                <a:cs typeface="Times New Roman"/>
              </a:rPr>
              <a:t>D</a:t>
            </a:r>
            <a:r>
              <a:rPr i="1" u="sng" spc="-141" dirty="0">
                <a:latin typeface="Times New Roman"/>
                <a:cs typeface="Times New Roman"/>
              </a:rPr>
              <a:t> </a:t>
            </a:r>
            <a:r>
              <a:rPr u="sng" spc="11" dirty="0">
                <a:latin typeface="Times New Roman"/>
                <a:cs typeface="Times New Roman"/>
              </a:rPr>
              <a:t>(</a:t>
            </a:r>
            <a:r>
              <a:rPr u="sng" spc="-171" dirty="0">
                <a:latin typeface="Times New Roman"/>
                <a:cs typeface="Times New Roman"/>
              </a:rPr>
              <a:t> </a:t>
            </a:r>
            <a:r>
              <a:rPr i="1" u="sng" spc="13" dirty="0">
                <a:latin typeface="Times New Roman"/>
                <a:cs typeface="Times New Roman"/>
              </a:rPr>
              <a:t>z</a:t>
            </a:r>
            <a:r>
              <a:rPr i="1" u="sng" spc="-206" dirty="0">
                <a:latin typeface="Times New Roman"/>
                <a:cs typeface="Times New Roman"/>
              </a:rPr>
              <a:t> </a:t>
            </a:r>
            <a:r>
              <a:rPr u="sng" spc="11" dirty="0">
                <a:latin typeface="Times New Roman"/>
                <a:cs typeface="Times New Roman"/>
              </a:rPr>
              <a:t>)</a:t>
            </a:r>
            <a:r>
              <a:rPr u="sng" spc="-206" dirty="0">
                <a:latin typeface="Times New Roman"/>
                <a:cs typeface="Times New Roman"/>
              </a:rPr>
              <a:t> </a:t>
            </a:r>
            <a:r>
              <a:rPr i="1" u="sng" spc="25" dirty="0">
                <a:latin typeface="Times New Roman"/>
                <a:cs typeface="Times New Roman"/>
              </a:rPr>
              <a:t>H</a:t>
            </a:r>
            <a:r>
              <a:rPr i="1" u="sng" spc="-206" dirty="0">
                <a:latin typeface="Times New Roman"/>
                <a:cs typeface="Times New Roman"/>
              </a:rPr>
              <a:t> </a:t>
            </a:r>
            <a:r>
              <a:rPr i="1" u="sng" spc="25" dirty="0">
                <a:latin typeface="Times New Roman"/>
                <a:cs typeface="Times New Roman"/>
              </a:rPr>
              <a:t>G</a:t>
            </a:r>
            <a:r>
              <a:rPr i="1" u="sng" spc="-106" dirty="0">
                <a:latin typeface="Times New Roman"/>
                <a:cs typeface="Times New Roman"/>
              </a:rPr>
              <a:t> </a:t>
            </a:r>
            <a:r>
              <a:rPr u="sng" spc="11" dirty="0">
                <a:latin typeface="Times New Roman"/>
                <a:cs typeface="Times New Roman"/>
              </a:rPr>
              <a:t>(</a:t>
            </a:r>
            <a:r>
              <a:rPr u="sng" spc="-171" dirty="0">
                <a:latin typeface="Times New Roman"/>
                <a:cs typeface="Times New Roman"/>
              </a:rPr>
              <a:t> </a:t>
            </a:r>
            <a:r>
              <a:rPr i="1" u="sng" spc="13" dirty="0">
                <a:latin typeface="Times New Roman"/>
                <a:cs typeface="Times New Roman"/>
              </a:rPr>
              <a:t>z</a:t>
            </a:r>
            <a:r>
              <a:rPr i="1" u="sng" spc="-206" dirty="0">
                <a:latin typeface="Times New Roman"/>
                <a:cs typeface="Times New Roman"/>
              </a:rPr>
              <a:t> </a:t>
            </a:r>
            <a:r>
              <a:rPr u="sng" spc="11" dirty="0">
                <a:latin typeface="Times New Roman"/>
                <a:cs typeface="Times New Roman"/>
              </a:rPr>
              <a:t>)</a:t>
            </a:r>
            <a:r>
              <a:rPr u="sng" spc="8" dirty="0">
                <a:latin typeface="Times New Roman"/>
                <a:cs typeface="Times New Roman"/>
              </a:rPr>
              <a:t> 	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538058" y="4573547"/>
            <a:ext cx="2848649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闭环脉冲传递函数为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46197" y="4599710"/>
            <a:ext cx="867783" cy="25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</a:pPr>
            <a:r>
              <a:rPr sz="2600" i="1" baseline="1656" dirty="0">
                <a:latin typeface="Times New Roman"/>
                <a:cs typeface="Times New Roman"/>
              </a:rPr>
              <a:t>G </a:t>
            </a:r>
            <a:r>
              <a:rPr sz="2600" i="1" spc="145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(</a:t>
            </a:r>
            <a:r>
              <a:rPr sz="2600" spc="-163" baseline="1656" dirty="0">
                <a:latin typeface="Times New Roman"/>
                <a:cs typeface="Times New Roman"/>
              </a:rPr>
              <a:t> </a:t>
            </a:r>
            <a:r>
              <a:rPr sz="2600" i="1" spc="13" baseline="1656" dirty="0">
                <a:latin typeface="Times New Roman"/>
                <a:cs typeface="Times New Roman"/>
              </a:rPr>
              <a:t>z</a:t>
            </a:r>
            <a:r>
              <a:rPr sz="2600" i="1" spc="-200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)</a:t>
            </a:r>
            <a:r>
              <a:rPr sz="2600" spc="166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=</a:t>
            </a:r>
            <a:endParaRPr>
              <a:latin typeface="Meiryo"/>
              <a:cs typeface="Meiryo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29991" y="4599710"/>
            <a:ext cx="197048" cy="252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90"/>
              </a:lnSpc>
              <a:spcBef>
                <a:spcPts val="99"/>
              </a:spcBef>
            </a:pPr>
            <a:r>
              <a:rPr spc="-437" dirty="0">
                <a:latin typeface="Meiryo"/>
                <a:cs typeface="Meiryo"/>
              </a:rPr>
              <a:t>=</a:t>
            </a:r>
            <a:endParaRPr>
              <a:latin typeface="Meiryo"/>
              <a:cs typeface="Meiryo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634283" y="4738601"/>
            <a:ext cx="116354" cy="156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53"/>
              </a:lnSpc>
              <a:spcBef>
                <a:spcPts val="57"/>
              </a:spcBef>
            </a:pPr>
            <a:r>
              <a:rPr sz="1000" i="1" spc="13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357154" y="4776822"/>
            <a:ext cx="2449506" cy="25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  <a:tabLst>
                <a:tab pos="776482" algn="l"/>
              </a:tabLst>
            </a:pPr>
            <a:r>
              <a:rPr sz="2600" i="1" baseline="1656" dirty="0">
                <a:latin typeface="Times New Roman"/>
                <a:cs typeface="Times New Roman"/>
              </a:rPr>
              <a:t>R</a:t>
            </a:r>
            <a:r>
              <a:rPr sz="2600" i="1" spc="-153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(</a:t>
            </a:r>
            <a:r>
              <a:rPr sz="2600" spc="-163" baseline="1656" dirty="0">
                <a:latin typeface="Times New Roman"/>
                <a:cs typeface="Times New Roman"/>
              </a:rPr>
              <a:t> </a:t>
            </a:r>
            <a:r>
              <a:rPr sz="2600" i="1" spc="13" baseline="1656" dirty="0">
                <a:latin typeface="Times New Roman"/>
                <a:cs typeface="Times New Roman"/>
              </a:rPr>
              <a:t>z</a:t>
            </a:r>
            <a:r>
              <a:rPr sz="2600" i="1" spc="-204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)</a:t>
            </a:r>
            <a:r>
              <a:rPr sz="2600" spc="-426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	1</a:t>
            </a:r>
            <a:r>
              <a:rPr sz="2600" spc="-87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+</a:t>
            </a:r>
            <a:r>
              <a:rPr spc="44" dirty="0">
                <a:latin typeface="Meiryo"/>
                <a:cs typeface="Meiryo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D</a:t>
            </a:r>
            <a:r>
              <a:rPr sz="2600" i="1" spc="-109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(</a:t>
            </a:r>
            <a:r>
              <a:rPr sz="2600" spc="-163" baseline="1656" dirty="0">
                <a:latin typeface="Times New Roman"/>
                <a:cs typeface="Times New Roman"/>
              </a:rPr>
              <a:t> </a:t>
            </a:r>
            <a:r>
              <a:rPr sz="2600" i="1" spc="13" baseline="1656" dirty="0">
                <a:latin typeface="Times New Roman"/>
                <a:cs typeface="Times New Roman"/>
              </a:rPr>
              <a:t>z</a:t>
            </a:r>
            <a:r>
              <a:rPr sz="2600" i="1" spc="-200" baseline="1656" dirty="0">
                <a:latin typeface="Times New Roman"/>
                <a:cs typeface="Times New Roman"/>
              </a:rPr>
              <a:t> </a:t>
            </a:r>
            <a:r>
              <a:rPr sz="2600" spc="11" baseline="1656" dirty="0">
                <a:latin typeface="Times New Roman"/>
                <a:cs typeface="Times New Roman"/>
              </a:rPr>
              <a:t>)</a:t>
            </a:r>
            <a:r>
              <a:rPr sz="2600" spc="-209" baseline="1656" dirty="0">
                <a:latin typeface="Times New Roman"/>
                <a:cs typeface="Times New Roman"/>
              </a:rPr>
              <a:t> </a:t>
            </a:r>
            <a:r>
              <a:rPr sz="2600" i="1" spc="25" baseline="1656" dirty="0">
                <a:latin typeface="Times New Roman"/>
                <a:cs typeface="Times New Roman"/>
              </a:rPr>
              <a:t>H</a:t>
            </a:r>
            <a:r>
              <a:rPr sz="2600" i="1" spc="-204" baseline="1656" dirty="0">
                <a:latin typeface="Times New Roman"/>
                <a:cs typeface="Times New Roman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G</a:t>
            </a:r>
            <a:r>
              <a:rPr sz="2600" i="1" spc="-79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(</a:t>
            </a:r>
            <a:r>
              <a:rPr sz="2600" spc="-158" baseline="1656" dirty="0">
                <a:latin typeface="Times New Roman"/>
                <a:cs typeface="Times New Roman"/>
              </a:rPr>
              <a:t> </a:t>
            </a:r>
            <a:r>
              <a:rPr sz="2600" i="1" spc="13" baseline="1656" dirty="0">
                <a:latin typeface="Times New Roman"/>
                <a:cs typeface="Times New Roman"/>
              </a:rPr>
              <a:t>z</a:t>
            </a:r>
            <a:r>
              <a:rPr sz="2600" i="1" spc="-204" baseline="1656" dirty="0">
                <a:latin typeface="Times New Roman"/>
                <a:cs typeface="Times New Roman"/>
              </a:rPr>
              <a:t> </a:t>
            </a:r>
            <a:r>
              <a:rPr sz="2600" spc="11" baseline="1656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442591" y="5114334"/>
            <a:ext cx="511227" cy="23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59"/>
              </a:lnSpc>
              <a:spcBef>
                <a:spcPts val="87"/>
              </a:spcBef>
            </a:pPr>
            <a:r>
              <a:rPr sz="1600" i="1" dirty="0">
                <a:latin typeface="Times New Roman"/>
                <a:cs typeface="Times New Roman"/>
              </a:rPr>
              <a:t>E</a:t>
            </a:r>
            <a:r>
              <a:rPr sz="1600" i="1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spc="-149" dirty="0">
                <a:latin typeface="Times New Roman"/>
                <a:cs typeface="Times New Roman"/>
              </a:rPr>
              <a:t> </a:t>
            </a:r>
            <a:r>
              <a:rPr sz="1600" i="1" spc="6" dirty="0">
                <a:latin typeface="Times New Roman"/>
                <a:cs typeface="Times New Roman"/>
              </a:rPr>
              <a:t>z</a:t>
            </a:r>
            <a:r>
              <a:rPr sz="1600" i="1" spc="-19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538058" y="5231000"/>
            <a:ext cx="2848649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误差脉冲传递函数为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589204" y="5244181"/>
            <a:ext cx="617978" cy="23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59"/>
              </a:lnSpc>
              <a:spcBef>
                <a:spcPts val="87"/>
              </a:spcBef>
            </a:pPr>
            <a:r>
              <a:rPr sz="1600" i="1" dirty="0">
                <a:latin typeface="Times New Roman"/>
                <a:cs typeface="Times New Roman"/>
              </a:rPr>
              <a:t>G </a:t>
            </a:r>
            <a:r>
              <a:rPr sz="1600" i="1" spc="17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spc="-154" dirty="0">
                <a:latin typeface="Times New Roman"/>
                <a:cs typeface="Times New Roman"/>
              </a:rPr>
              <a:t> </a:t>
            </a:r>
            <a:r>
              <a:rPr sz="1600" i="1" spc="6" dirty="0">
                <a:latin typeface="Times New Roman"/>
                <a:cs typeface="Times New Roman"/>
              </a:rPr>
              <a:t>z</a:t>
            </a:r>
            <a:r>
              <a:rPr sz="1600" i="1" spc="-189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214225" y="5240874"/>
            <a:ext cx="182890" cy="23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34"/>
              </a:lnSpc>
              <a:spcBef>
                <a:spcPts val="91"/>
              </a:spcBef>
            </a:pPr>
            <a:r>
              <a:rPr sz="2400" spc="-399" baseline="1074" dirty="0">
                <a:latin typeface="Meiryo"/>
                <a:cs typeface="Meiryo"/>
              </a:rPr>
              <a:t>=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982211" y="5240874"/>
            <a:ext cx="1126051" cy="23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59"/>
              </a:lnSpc>
              <a:spcBef>
                <a:spcPts val="92"/>
              </a:spcBef>
            </a:pPr>
            <a:r>
              <a:rPr sz="2400" spc="-399" baseline="1074" dirty="0">
                <a:latin typeface="Meiryo"/>
                <a:cs typeface="Meiryo"/>
              </a:rPr>
              <a:t>=</a:t>
            </a:r>
            <a:r>
              <a:rPr sz="2400" spc="-75" baseline="1074" dirty="0">
                <a:latin typeface="Meiryo"/>
                <a:cs typeface="Meiryo"/>
              </a:rPr>
              <a:t> </a:t>
            </a:r>
            <a:r>
              <a:rPr sz="2400" baseline="1811" dirty="0">
                <a:latin typeface="Times New Roman"/>
                <a:cs typeface="Times New Roman"/>
              </a:rPr>
              <a:t>1</a:t>
            </a:r>
            <a:r>
              <a:rPr sz="2400" spc="-6" baseline="1811" dirty="0">
                <a:latin typeface="Times New Roman"/>
                <a:cs typeface="Times New Roman"/>
              </a:rPr>
              <a:t> </a:t>
            </a:r>
            <a:r>
              <a:rPr sz="2400" spc="-399" baseline="1074" dirty="0">
                <a:latin typeface="Meiryo"/>
                <a:cs typeface="Meiryo"/>
              </a:rPr>
              <a:t>−</a:t>
            </a:r>
            <a:r>
              <a:rPr sz="2400" spc="-25" baseline="1074" dirty="0">
                <a:latin typeface="Meiryo"/>
                <a:cs typeface="Meiryo"/>
              </a:rPr>
              <a:t> </a:t>
            </a:r>
            <a:r>
              <a:rPr sz="2400" i="1" baseline="1811" dirty="0">
                <a:latin typeface="Times New Roman"/>
                <a:cs typeface="Times New Roman"/>
              </a:rPr>
              <a:t>G </a:t>
            </a:r>
            <a:r>
              <a:rPr sz="2400" i="1" spc="196" baseline="1811" dirty="0">
                <a:latin typeface="Times New Roman"/>
                <a:cs typeface="Times New Roman"/>
              </a:rPr>
              <a:t> </a:t>
            </a:r>
            <a:r>
              <a:rPr sz="2400" baseline="1811" dirty="0">
                <a:latin typeface="Times New Roman"/>
                <a:cs typeface="Times New Roman"/>
              </a:rPr>
              <a:t>(</a:t>
            </a:r>
            <a:r>
              <a:rPr sz="2400" spc="-159" baseline="1811" dirty="0">
                <a:latin typeface="Times New Roman"/>
                <a:cs typeface="Times New Roman"/>
              </a:rPr>
              <a:t> </a:t>
            </a:r>
            <a:r>
              <a:rPr sz="2400" i="1" spc="6" baseline="1811" dirty="0">
                <a:latin typeface="Times New Roman"/>
                <a:cs typeface="Times New Roman"/>
              </a:rPr>
              <a:t>z</a:t>
            </a:r>
            <a:r>
              <a:rPr sz="2400" i="1" spc="-189" baseline="1811" dirty="0">
                <a:latin typeface="Times New Roman"/>
                <a:cs typeface="Times New Roman"/>
              </a:rPr>
              <a:t> </a:t>
            </a:r>
            <a:r>
              <a:rPr sz="2400" spc="5" baseline="181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766454" y="5364763"/>
            <a:ext cx="110030" cy="146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i="1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665320" y="5364763"/>
            <a:ext cx="110030" cy="146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72"/>
              </a:lnSpc>
              <a:spcBef>
                <a:spcPts val="53"/>
              </a:spcBef>
            </a:pPr>
            <a:r>
              <a:rPr sz="1000" i="1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47150" y="5404470"/>
            <a:ext cx="502106" cy="23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59"/>
              </a:lnSpc>
              <a:spcBef>
                <a:spcPts val="87"/>
              </a:spcBef>
            </a:pP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spc="-149" dirty="0">
                <a:latin typeface="Times New Roman"/>
                <a:cs typeface="Times New Roman"/>
              </a:rPr>
              <a:t> </a:t>
            </a:r>
            <a:r>
              <a:rPr sz="1600" i="1" spc="6" dirty="0">
                <a:latin typeface="Times New Roman"/>
                <a:cs typeface="Times New Roman"/>
              </a:rPr>
              <a:t>z</a:t>
            </a:r>
            <a:r>
              <a:rPr sz="1600" i="1" spc="-19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437307" y="5804492"/>
            <a:ext cx="710048" cy="332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66"/>
              </a:lnSpc>
              <a:spcBef>
                <a:spcPts val="128"/>
              </a:spcBef>
            </a:pPr>
            <a:r>
              <a:rPr sz="2400" i="1" u="heavy" dirty="0">
                <a:latin typeface="Times New Roman"/>
                <a:cs typeface="Times New Roman"/>
              </a:rPr>
              <a:t>U</a:t>
            </a:r>
            <a:r>
              <a:rPr sz="2400" i="1" u="heavy" spc="-270" dirty="0">
                <a:latin typeface="Times New Roman"/>
                <a:cs typeface="Times New Roman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(</a:t>
            </a:r>
            <a:r>
              <a:rPr sz="2400" u="heavy" spc="-430" dirty="0">
                <a:latin typeface="Times New Roman"/>
                <a:cs typeface="Times New Roman"/>
              </a:rPr>
              <a:t> </a:t>
            </a:r>
            <a:r>
              <a:rPr sz="2400" i="1" u="heavy" spc="119" dirty="0">
                <a:latin typeface="Times New Roman"/>
                <a:cs typeface="Times New Roman"/>
              </a:rPr>
              <a:t>z</a:t>
            </a:r>
            <a:r>
              <a:rPr sz="2400" u="heavy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132004" y="5797433"/>
            <a:ext cx="815351" cy="39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07"/>
              </a:lnSpc>
              <a:spcBef>
                <a:spcPts val="150"/>
              </a:spcBef>
            </a:pPr>
            <a:r>
              <a:rPr sz="3600" i="1" baseline="8454" dirty="0">
                <a:latin typeface="Times New Roman"/>
                <a:cs typeface="Times New Roman"/>
              </a:rPr>
              <a:t>G</a:t>
            </a:r>
            <a:r>
              <a:rPr sz="2500" i="1" baseline="-8784" dirty="0">
                <a:latin typeface="Times New Roman"/>
                <a:cs typeface="Times New Roman"/>
              </a:rPr>
              <a:t>c</a:t>
            </a:r>
            <a:r>
              <a:rPr sz="2500" i="1" spc="-55" baseline="-8784" dirty="0">
                <a:latin typeface="Times New Roman"/>
                <a:cs typeface="Times New Roman"/>
              </a:rPr>
              <a:t> </a:t>
            </a:r>
            <a:r>
              <a:rPr sz="3600" baseline="8454" dirty="0">
                <a:latin typeface="Times New Roman"/>
                <a:cs typeface="Times New Roman"/>
              </a:rPr>
              <a:t>(</a:t>
            </a:r>
            <a:r>
              <a:rPr sz="3600" spc="-426" baseline="8454" dirty="0">
                <a:latin typeface="Times New Roman"/>
                <a:cs typeface="Times New Roman"/>
              </a:rPr>
              <a:t> </a:t>
            </a:r>
            <a:r>
              <a:rPr sz="3600" i="1" spc="119" baseline="8454" dirty="0">
                <a:latin typeface="Times New Roman"/>
                <a:cs typeface="Times New Roman"/>
              </a:rPr>
              <a:t>z</a:t>
            </a:r>
            <a:r>
              <a:rPr sz="3600" baseline="84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339688" y="5797433"/>
            <a:ext cx="815966" cy="39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07"/>
              </a:lnSpc>
              <a:spcBef>
                <a:spcPts val="150"/>
              </a:spcBef>
            </a:pPr>
            <a:r>
              <a:rPr sz="3600" i="1" baseline="8454" dirty="0">
                <a:latin typeface="Times New Roman"/>
                <a:cs typeface="Times New Roman"/>
              </a:rPr>
              <a:t>G</a:t>
            </a:r>
            <a:r>
              <a:rPr sz="2500" i="1" baseline="-8784" dirty="0">
                <a:latin typeface="Times New Roman"/>
                <a:cs typeface="Times New Roman"/>
              </a:rPr>
              <a:t>c</a:t>
            </a:r>
            <a:r>
              <a:rPr sz="2500" i="1" spc="-55" baseline="-8784" dirty="0">
                <a:latin typeface="Times New Roman"/>
                <a:cs typeface="Times New Roman"/>
              </a:rPr>
              <a:t> </a:t>
            </a:r>
            <a:r>
              <a:rPr sz="3600" baseline="8454" dirty="0">
                <a:latin typeface="Times New Roman"/>
                <a:cs typeface="Times New Roman"/>
              </a:rPr>
              <a:t>(</a:t>
            </a:r>
            <a:r>
              <a:rPr sz="3600" spc="-420" baseline="8454" dirty="0">
                <a:latin typeface="Times New Roman"/>
                <a:cs typeface="Times New Roman"/>
              </a:rPr>
              <a:t> </a:t>
            </a:r>
            <a:r>
              <a:rPr sz="3600" i="1" spc="119" baseline="8454" dirty="0">
                <a:latin typeface="Times New Roman"/>
                <a:cs typeface="Times New Roman"/>
              </a:rPr>
              <a:t>z</a:t>
            </a:r>
            <a:r>
              <a:rPr sz="3600" baseline="84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521612" y="5994910"/>
            <a:ext cx="921529" cy="33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61"/>
              </a:lnSpc>
              <a:spcBef>
                <a:spcPts val="132"/>
              </a:spcBef>
            </a:pPr>
            <a:r>
              <a:rPr sz="3600" i="1" spc="69" baseline="1207" dirty="0">
                <a:latin typeface="Times New Roman"/>
                <a:cs typeface="Times New Roman"/>
              </a:rPr>
              <a:t>D</a:t>
            </a:r>
            <a:r>
              <a:rPr sz="3600" baseline="1207" dirty="0">
                <a:latin typeface="Times New Roman"/>
                <a:cs typeface="Times New Roman"/>
              </a:rPr>
              <a:t>(</a:t>
            </a:r>
            <a:r>
              <a:rPr sz="3600" spc="-420" baseline="1207" dirty="0">
                <a:latin typeface="Times New Roman"/>
                <a:cs typeface="Times New Roman"/>
              </a:rPr>
              <a:t> </a:t>
            </a:r>
            <a:r>
              <a:rPr sz="3600" i="1" spc="114" baseline="1207" dirty="0">
                <a:latin typeface="Times New Roman"/>
                <a:cs typeface="Times New Roman"/>
              </a:rPr>
              <a:t>z</a:t>
            </a:r>
            <a:r>
              <a:rPr sz="3600" baseline="1207" dirty="0">
                <a:latin typeface="Times New Roman"/>
                <a:cs typeface="Times New Roman"/>
              </a:rPr>
              <a:t>) </a:t>
            </a:r>
            <a:r>
              <a:rPr sz="2400" spc="-618" dirty="0">
                <a:latin typeface="Meiryo"/>
                <a:cs typeface="Meiryo"/>
              </a:rPr>
              <a:t>=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170227" y="5994910"/>
            <a:ext cx="252616" cy="332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6"/>
              </a:lnSpc>
              <a:spcBef>
                <a:spcPts val="130"/>
              </a:spcBef>
            </a:pPr>
            <a:r>
              <a:rPr sz="2400" spc="-618" dirty="0">
                <a:latin typeface="Meiryo"/>
                <a:cs typeface="Meiryo"/>
              </a:rPr>
              <a:t>=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657442" y="5994910"/>
            <a:ext cx="252616" cy="332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6"/>
              </a:lnSpc>
              <a:spcBef>
                <a:spcPts val="130"/>
              </a:spcBef>
            </a:pPr>
            <a:r>
              <a:rPr sz="2400" spc="-618" dirty="0">
                <a:latin typeface="Meiryo"/>
                <a:cs typeface="Meiryo"/>
              </a:rPr>
              <a:t>=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455600" y="6237048"/>
            <a:ext cx="2454458" cy="396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3600" i="1" baseline="9662" dirty="0">
                <a:latin typeface="Times New Roman"/>
                <a:cs typeface="Times New Roman"/>
              </a:rPr>
              <a:t>H</a:t>
            </a:r>
            <a:r>
              <a:rPr sz="3600" i="1" spc="104" baseline="9662" dirty="0">
                <a:latin typeface="Times New Roman"/>
                <a:cs typeface="Times New Roman"/>
              </a:rPr>
              <a:t>G</a:t>
            </a:r>
            <a:r>
              <a:rPr sz="3600" baseline="9662" dirty="0">
                <a:latin typeface="Times New Roman"/>
                <a:cs typeface="Times New Roman"/>
              </a:rPr>
              <a:t>(</a:t>
            </a:r>
            <a:r>
              <a:rPr sz="3600" spc="-430" baseline="9662" dirty="0">
                <a:latin typeface="Times New Roman"/>
                <a:cs typeface="Times New Roman"/>
              </a:rPr>
              <a:t> </a:t>
            </a:r>
            <a:r>
              <a:rPr sz="3600" i="1" spc="119" baseline="9662" dirty="0">
                <a:latin typeface="Times New Roman"/>
                <a:cs typeface="Times New Roman"/>
              </a:rPr>
              <a:t>z</a:t>
            </a:r>
            <a:r>
              <a:rPr sz="3600" baseline="9662" dirty="0">
                <a:latin typeface="Times New Roman"/>
                <a:cs typeface="Times New Roman"/>
              </a:rPr>
              <a:t>)</a:t>
            </a:r>
            <a:r>
              <a:rPr sz="3600" spc="-214" baseline="9662" dirty="0">
                <a:latin typeface="Times New Roman"/>
                <a:cs typeface="Times New Roman"/>
              </a:rPr>
              <a:t>[</a:t>
            </a:r>
            <a:r>
              <a:rPr sz="3600" baseline="9662" dirty="0">
                <a:latin typeface="Times New Roman"/>
                <a:cs typeface="Times New Roman"/>
              </a:rPr>
              <a:t>1</a:t>
            </a:r>
            <a:r>
              <a:rPr sz="3600" spc="-395" baseline="9662" dirty="0">
                <a:latin typeface="Times New Roman"/>
                <a:cs typeface="Times New Roman"/>
              </a:rPr>
              <a:t> </a:t>
            </a:r>
            <a:r>
              <a:rPr sz="3600" spc="-618" baseline="5728" dirty="0">
                <a:latin typeface="Meiryo"/>
                <a:cs typeface="Meiryo"/>
              </a:rPr>
              <a:t>−</a:t>
            </a:r>
            <a:r>
              <a:rPr sz="3600" spc="-465" baseline="5728" dirty="0">
                <a:latin typeface="Meiryo"/>
                <a:cs typeface="Meiryo"/>
              </a:rPr>
              <a:t> </a:t>
            </a:r>
            <a:r>
              <a:rPr sz="3600" i="1" baseline="9662" dirty="0">
                <a:latin typeface="Times New Roman"/>
                <a:cs typeface="Times New Roman"/>
              </a:rPr>
              <a:t>G</a:t>
            </a:r>
            <a:r>
              <a:rPr sz="2500" i="1" baseline="-7027" dirty="0">
                <a:latin typeface="Times New Roman"/>
                <a:cs typeface="Times New Roman"/>
              </a:rPr>
              <a:t>c</a:t>
            </a:r>
            <a:r>
              <a:rPr sz="2500" i="1" spc="-50" baseline="-7027" dirty="0">
                <a:latin typeface="Times New Roman"/>
                <a:cs typeface="Times New Roman"/>
              </a:rPr>
              <a:t> </a:t>
            </a:r>
            <a:r>
              <a:rPr sz="3600" baseline="9662" dirty="0">
                <a:latin typeface="Times New Roman"/>
                <a:cs typeface="Times New Roman"/>
              </a:rPr>
              <a:t>(</a:t>
            </a:r>
            <a:r>
              <a:rPr sz="3600" spc="-426" baseline="9662" dirty="0">
                <a:latin typeface="Times New Roman"/>
                <a:cs typeface="Times New Roman"/>
              </a:rPr>
              <a:t> </a:t>
            </a:r>
            <a:r>
              <a:rPr sz="3600" i="1" spc="119" baseline="9662" dirty="0">
                <a:latin typeface="Times New Roman"/>
                <a:cs typeface="Times New Roman"/>
              </a:rPr>
              <a:t>z</a:t>
            </a:r>
            <a:r>
              <a:rPr sz="3600" baseline="9662" dirty="0">
                <a:latin typeface="Times New Roman"/>
                <a:cs typeface="Times New Roman"/>
              </a:rPr>
              <a:t>)]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485535" y="6241813"/>
            <a:ext cx="651992" cy="332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66"/>
              </a:lnSpc>
              <a:spcBef>
                <a:spcPts val="128"/>
              </a:spcBef>
            </a:pPr>
            <a:r>
              <a:rPr sz="2400" i="1" spc="14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426" dirty="0">
                <a:latin typeface="Times New Roman"/>
                <a:cs typeface="Times New Roman"/>
              </a:rPr>
              <a:t> </a:t>
            </a:r>
            <a:r>
              <a:rPr sz="2400" i="1" spc="119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943122" y="6241813"/>
            <a:ext cx="1629045" cy="39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07"/>
              </a:lnSpc>
              <a:spcBef>
                <a:spcPts val="150"/>
              </a:spcBef>
            </a:pPr>
            <a:r>
              <a:rPr sz="3600" i="1" baseline="8454" dirty="0">
                <a:latin typeface="Times New Roman"/>
                <a:cs typeface="Times New Roman"/>
              </a:rPr>
              <a:t>H</a:t>
            </a:r>
            <a:r>
              <a:rPr sz="3600" i="1" spc="100" baseline="8454" dirty="0">
                <a:latin typeface="Times New Roman"/>
                <a:cs typeface="Times New Roman"/>
              </a:rPr>
              <a:t>G</a:t>
            </a:r>
            <a:r>
              <a:rPr sz="3600" baseline="8454" dirty="0">
                <a:latin typeface="Times New Roman"/>
                <a:cs typeface="Times New Roman"/>
              </a:rPr>
              <a:t>(</a:t>
            </a:r>
            <a:r>
              <a:rPr sz="3600" spc="-426" baseline="8454" dirty="0">
                <a:latin typeface="Times New Roman"/>
                <a:cs typeface="Times New Roman"/>
              </a:rPr>
              <a:t> </a:t>
            </a:r>
            <a:r>
              <a:rPr sz="3600" i="1" spc="119" baseline="8454" dirty="0">
                <a:latin typeface="Times New Roman"/>
                <a:cs typeface="Times New Roman"/>
              </a:rPr>
              <a:t>z</a:t>
            </a:r>
            <a:r>
              <a:rPr sz="3600" spc="-9" baseline="8454" dirty="0">
                <a:latin typeface="Times New Roman"/>
                <a:cs typeface="Times New Roman"/>
              </a:rPr>
              <a:t>)</a:t>
            </a:r>
            <a:r>
              <a:rPr sz="3600" i="1" baseline="8454" dirty="0">
                <a:latin typeface="Times New Roman"/>
                <a:cs typeface="Times New Roman"/>
              </a:rPr>
              <a:t>G</a:t>
            </a:r>
            <a:r>
              <a:rPr sz="2500" i="1" baseline="-8784" dirty="0">
                <a:latin typeface="Times New Roman"/>
                <a:cs typeface="Times New Roman"/>
              </a:rPr>
              <a:t>e</a:t>
            </a:r>
            <a:r>
              <a:rPr sz="2500" i="1" spc="-70" baseline="-8784" dirty="0">
                <a:latin typeface="Times New Roman"/>
                <a:cs typeface="Times New Roman"/>
              </a:rPr>
              <a:t> </a:t>
            </a:r>
            <a:r>
              <a:rPr sz="3600" baseline="8454" dirty="0">
                <a:latin typeface="Times New Roman"/>
                <a:cs typeface="Times New Roman"/>
              </a:rPr>
              <a:t>(</a:t>
            </a:r>
            <a:r>
              <a:rPr sz="3600" spc="-426" baseline="8454" dirty="0">
                <a:latin typeface="Times New Roman"/>
                <a:cs typeface="Times New Roman"/>
              </a:rPr>
              <a:t> </a:t>
            </a:r>
            <a:r>
              <a:rPr sz="3600" i="1" spc="119" baseline="8454" dirty="0">
                <a:latin typeface="Times New Roman"/>
                <a:cs typeface="Times New Roman"/>
              </a:rPr>
              <a:t>z</a:t>
            </a:r>
            <a:r>
              <a:rPr sz="3600" baseline="84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566027" y="2111856"/>
            <a:ext cx="125315" cy="570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4691342" y="2111856"/>
            <a:ext cx="135250" cy="570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1863325" y="2530208"/>
            <a:ext cx="4213881" cy="337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002"/>
              </a:lnSpc>
              <a:spcBef>
                <a:spcPts val="82"/>
              </a:spcBef>
            </a:pPr>
            <a:endParaRPr sz="1000"/>
          </a:p>
          <a:p>
            <a:pPr marL="566721">
              <a:lnSpc>
                <a:spcPct val="95825"/>
              </a:lnSpc>
              <a:tabLst>
                <a:tab pos="2418550" algn="l"/>
              </a:tabLst>
            </a:pPr>
            <a:r>
              <a:rPr sz="1300" dirty="0">
                <a:latin typeface="Times New Roman"/>
                <a:cs typeface="Times New Roman"/>
              </a:rPr>
              <a:t>T	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064471" y="2530208"/>
            <a:ext cx="808950" cy="337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970">
              <a:lnSpc>
                <a:spcPct val="95825"/>
              </a:lnSpc>
              <a:spcBef>
                <a:spcPts val="415"/>
              </a:spcBef>
            </a:pPr>
            <a:r>
              <a:rPr sz="1600" spc="-1" dirty="0">
                <a:latin typeface="Times New Roman"/>
                <a:cs typeface="Times New Roman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spc="72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860687" y="2530208"/>
            <a:ext cx="642371" cy="168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3258">
              <a:lnSpc>
                <a:spcPts val="1138"/>
              </a:lnSpc>
              <a:spcBef>
                <a:spcPts val="56"/>
              </a:spcBef>
            </a:pPr>
            <a:r>
              <a:rPr sz="1900" baseline="2319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860687" y="2698922"/>
            <a:ext cx="160453" cy="168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3" name="object 133"/>
          <p:cNvSpPr txBox="1"/>
          <p:nvPr/>
        </p:nvSpPr>
        <p:spPr>
          <a:xfrm>
            <a:off x="7021139" y="2698922"/>
            <a:ext cx="481919" cy="719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51"/>
              </a:lnSpc>
              <a:spcBef>
                <a:spcPts val="38"/>
              </a:spcBef>
            </a:pPr>
            <a:endParaRPr sz="600"/>
          </a:p>
          <a:p>
            <a:pPr marL="178724">
              <a:lnSpc>
                <a:spcPct val="95825"/>
              </a:lnSpc>
            </a:pPr>
            <a:r>
              <a:rPr sz="1600" spc="5" dirty="0">
                <a:latin typeface="Times New Roman"/>
                <a:cs typeface="Times New Roman"/>
              </a:rPr>
              <a:t>y</a:t>
            </a:r>
            <a:r>
              <a:rPr sz="1600" spc="50" dirty="0">
                <a:latin typeface="Times New Roman"/>
                <a:cs typeface="Times New Roman"/>
              </a:rPr>
              <a:t>(</a:t>
            </a:r>
            <a:r>
              <a:rPr sz="1600" spc="12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863326" y="2867637"/>
            <a:ext cx="5157814" cy="551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5" name="object 135"/>
          <p:cNvSpPr txBox="1"/>
          <p:nvPr/>
        </p:nvSpPr>
        <p:spPr>
          <a:xfrm>
            <a:off x="4928985" y="2530208"/>
            <a:ext cx="809714" cy="337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184">
              <a:lnSpc>
                <a:spcPts val="1843"/>
              </a:lnSpc>
              <a:spcBef>
                <a:spcPts val="296"/>
              </a:spcBef>
            </a:pPr>
            <a:r>
              <a:rPr sz="1600" spc="-116" dirty="0">
                <a:latin typeface="Times New Roman"/>
                <a:cs typeface="Times New Roman"/>
              </a:rPr>
              <a:t>H</a:t>
            </a:r>
            <a:r>
              <a:rPr sz="1700" spc="32" baseline="-18446" dirty="0">
                <a:latin typeface="Times New Roman"/>
                <a:cs typeface="Times New Roman"/>
              </a:rPr>
              <a:t>0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spc="72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725965" y="2530208"/>
            <a:ext cx="260553" cy="168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7" name="object 137"/>
          <p:cNvSpPr txBox="1"/>
          <p:nvPr/>
        </p:nvSpPr>
        <p:spPr>
          <a:xfrm>
            <a:off x="5725965" y="2698922"/>
            <a:ext cx="260553" cy="168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8" name="object 138"/>
          <p:cNvSpPr txBox="1"/>
          <p:nvPr/>
        </p:nvSpPr>
        <p:spPr>
          <a:xfrm>
            <a:off x="3056885" y="2530208"/>
            <a:ext cx="808950" cy="337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970">
              <a:lnSpc>
                <a:spcPct val="95825"/>
              </a:lnSpc>
              <a:spcBef>
                <a:spcPts val="415"/>
              </a:spcBef>
            </a:pPr>
            <a:r>
              <a:rPr sz="1600" spc="-1" dirty="0">
                <a:latin typeface="Times New Roman"/>
                <a:cs typeface="Times New Roman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spc="-12" dirty="0">
                <a:latin typeface="Times New Roman"/>
                <a:cs typeface="Times New Roman"/>
              </a:rPr>
              <a:t>z)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720840" y="3872034"/>
            <a:ext cx="64491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0" name="object 140"/>
          <p:cNvSpPr txBox="1"/>
          <p:nvPr/>
        </p:nvSpPr>
        <p:spPr>
          <a:xfrm>
            <a:off x="7584458" y="4515591"/>
            <a:ext cx="18786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1" name="object 141"/>
          <p:cNvSpPr txBox="1"/>
          <p:nvPr/>
        </p:nvSpPr>
        <p:spPr>
          <a:xfrm>
            <a:off x="6157727" y="4515591"/>
            <a:ext cx="18797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2" name="object 142"/>
          <p:cNvSpPr txBox="1"/>
          <p:nvPr/>
        </p:nvSpPr>
        <p:spPr>
          <a:xfrm>
            <a:off x="5477302" y="4515591"/>
            <a:ext cx="5915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3" name="object 143"/>
          <p:cNvSpPr txBox="1"/>
          <p:nvPr/>
        </p:nvSpPr>
        <p:spPr>
          <a:xfrm>
            <a:off x="5431799" y="5231675"/>
            <a:ext cx="48980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4" name="object 144"/>
          <p:cNvSpPr txBox="1"/>
          <p:nvPr/>
        </p:nvSpPr>
        <p:spPr>
          <a:xfrm>
            <a:off x="3433597" y="6043182"/>
            <a:ext cx="214871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5" name="object 145"/>
          <p:cNvSpPr txBox="1"/>
          <p:nvPr/>
        </p:nvSpPr>
        <p:spPr>
          <a:xfrm>
            <a:off x="5920816" y="6043182"/>
            <a:ext cx="1590139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4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7" name="直接连接符 14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5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3626" y="783011"/>
            <a:ext cx="1525251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设计步骤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590" y="1582814"/>
            <a:ext cx="8346415" cy="322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52" marR="79811">
              <a:lnSpc>
                <a:spcPts val="3628"/>
              </a:lnSpc>
              <a:spcBef>
                <a:spcPts val="181"/>
              </a:spcBef>
            </a:pPr>
            <a:r>
              <a:rPr sz="4200" spc="-228" baseline="6142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4200" spc="-228" baseline="6142" dirty="0" smtClean="0">
                <a:solidFill>
                  <a:srgbClr val="9A6565"/>
                </a:solidFill>
                <a:latin typeface="PMingLiU"/>
                <a:cs typeface="PMingLiU"/>
              </a:rPr>
              <a:t>1)</a:t>
            </a:r>
            <a:r>
              <a:rPr sz="4200" spc="9" baseline="6457" dirty="0" smtClean="0">
                <a:latin typeface=""/>
                <a:cs typeface=""/>
              </a:rPr>
              <a:t>由</a:t>
            </a:r>
            <a:r>
              <a:rPr sz="4200" b="1" i="1" baseline="8282" dirty="0">
                <a:latin typeface="Times New Roman"/>
                <a:cs typeface="Times New Roman"/>
              </a:rPr>
              <a:t>H</a:t>
            </a:r>
            <a:r>
              <a:rPr sz="2900" b="1" spc="-4" baseline="-9154" dirty="0">
                <a:latin typeface="Times New Roman"/>
                <a:cs typeface="Times New Roman"/>
              </a:rPr>
              <a:t>0</a:t>
            </a:r>
            <a:r>
              <a:rPr sz="4200" b="1" spc="4" baseline="8282" dirty="0">
                <a:latin typeface="Times New Roman"/>
                <a:cs typeface="Times New Roman"/>
              </a:rPr>
              <a:t>(</a:t>
            </a:r>
            <a:r>
              <a:rPr sz="4200" b="1" i="1" spc="4" baseline="8282" dirty="0">
                <a:latin typeface="Times New Roman"/>
                <a:cs typeface="Times New Roman"/>
              </a:rPr>
              <a:t>s</a:t>
            </a:r>
            <a:r>
              <a:rPr sz="4200" b="1" spc="4" baseline="8282" dirty="0">
                <a:latin typeface="Times New Roman"/>
                <a:cs typeface="Times New Roman"/>
              </a:rPr>
              <a:t>)</a:t>
            </a:r>
            <a:r>
              <a:rPr sz="4200" spc="9" baseline="6457" dirty="0">
                <a:latin typeface=""/>
                <a:cs typeface=""/>
              </a:rPr>
              <a:t>和</a:t>
            </a:r>
            <a:r>
              <a:rPr sz="4200" b="1" i="1" baseline="8282" dirty="0">
                <a:latin typeface="Times New Roman"/>
                <a:cs typeface="Times New Roman"/>
              </a:rPr>
              <a:t>G</a:t>
            </a:r>
            <a:r>
              <a:rPr sz="4200" b="1" spc="4" baseline="8282" dirty="0">
                <a:latin typeface="Times New Roman"/>
                <a:cs typeface="Times New Roman"/>
              </a:rPr>
              <a:t>(</a:t>
            </a:r>
            <a:r>
              <a:rPr sz="4200" b="1" i="1" spc="4" baseline="8282" dirty="0">
                <a:latin typeface="Times New Roman"/>
                <a:cs typeface="Times New Roman"/>
              </a:rPr>
              <a:t>s</a:t>
            </a:r>
            <a:r>
              <a:rPr sz="4200" b="1" spc="4" baseline="8282" dirty="0">
                <a:latin typeface="Times New Roman"/>
                <a:cs typeface="Times New Roman"/>
              </a:rPr>
              <a:t>)</a:t>
            </a:r>
            <a:r>
              <a:rPr sz="4200" spc="9" baseline="6457" dirty="0">
                <a:latin typeface=""/>
                <a:cs typeface=""/>
              </a:rPr>
              <a:t>求取广义对象的脉冲传递函数</a:t>
            </a:r>
            <a:r>
              <a:rPr sz="4200" b="1" i="1" spc="-9" baseline="8282" dirty="0">
                <a:latin typeface="Times New Roman"/>
                <a:cs typeface="Times New Roman"/>
              </a:rPr>
              <a:t>H</a:t>
            </a:r>
            <a:r>
              <a:rPr sz="4200" b="1" i="1" baseline="8282" dirty="0">
                <a:latin typeface="Times New Roman"/>
                <a:cs typeface="Times New Roman"/>
              </a:rPr>
              <a:t>G</a:t>
            </a:r>
            <a:r>
              <a:rPr sz="4200" b="1" spc="4" baseline="8282" dirty="0">
                <a:latin typeface="Times New Roman"/>
                <a:cs typeface="Times New Roman"/>
              </a:rPr>
              <a:t>(</a:t>
            </a:r>
            <a:r>
              <a:rPr sz="4200" b="1" i="1" spc="4" baseline="8282" dirty="0">
                <a:latin typeface="Times New Roman"/>
                <a:cs typeface="Times New Roman"/>
              </a:rPr>
              <a:t>z</a:t>
            </a:r>
            <a:r>
              <a:rPr sz="4200" b="1" baseline="8282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356568" indent="-343832">
              <a:lnSpc>
                <a:spcPts val="4351"/>
              </a:lnSpc>
              <a:spcBef>
                <a:spcPts val="914"/>
              </a:spcBef>
            </a:pPr>
            <a:r>
              <a:rPr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2)</a:t>
            </a:r>
            <a:r>
              <a:rPr sz="2800" spc="9" dirty="0" err="1" smtClean="0">
                <a:latin typeface=""/>
                <a:cs typeface=""/>
              </a:rPr>
              <a:t>根据控制系统的性能指标及实现的约束条件构造闭</a:t>
            </a:r>
            <a:r>
              <a:rPr sz="2800" spc="9" dirty="0" smtClean="0">
                <a:latin typeface=""/>
                <a:cs typeface=""/>
              </a:rPr>
              <a:t> </a:t>
            </a:r>
            <a:endParaRPr sz="2800" dirty="0">
              <a:latin typeface="楷体"/>
              <a:cs typeface="楷体"/>
            </a:endParaRPr>
          </a:p>
          <a:p>
            <a:pPr marL="356568">
              <a:lnSpc>
                <a:spcPts val="4138"/>
              </a:lnSpc>
              <a:spcBef>
                <a:spcPts val="491"/>
              </a:spcBef>
            </a:pPr>
            <a:r>
              <a:rPr sz="2800" spc="9" dirty="0">
                <a:latin typeface=""/>
                <a:cs typeface=""/>
              </a:rPr>
              <a:t>环脉冲传递函数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900" b="1" i="1" spc="-4" baseline="-21359" dirty="0">
                <a:latin typeface="Times New Roman"/>
                <a:cs typeface="Times New Roman"/>
              </a:rPr>
              <a:t>c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800" marR="79811">
              <a:lnSpc>
                <a:spcPct val="129212"/>
              </a:lnSpc>
              <a:spcBef>
                <a:spcPts val="893"/>
              </a:spcBef>
            </a:pPr>
            <a:r>
              <a:rPr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3)</a:t>
            </a:r>
            <a:r>
              <a:rPr sz="2800" spc="9" dirty="0" err="1" smtClean="0">
                <a:latin typeface=""/>
                <a:cs typeface=""/>
              </a:rPr>
              <a:t>根据</a:t>
            </a:r>
            <a:r>
              <a:rPr sz="2800" b="1" i="1" dirty="0" err="1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式确定数字控制器的脉冲传递函数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29" marR="79811">
              <a:lnSpc>
                <a:spcPct val="129212"/>
              </a:lnSpc>
              <a:spcBef>
                <a:spcPts val="1337"/>
              </a:spcBef>
            </a:pPr>
            <a:r>
              <a:rPr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4)</a:t>
            </a:r>
            <a:r>
              <a:rPr sz="2800" spc="9" dirty="0" err="1" smtClean="0">
                <a:latin typeface=""/>
                <a:cs typeface=""/>
              </a:rPr>
              <a:t>由</a:t>
            </a:r>
            <a:r>
              <a:rPr sz="2800" b="1" i="1" dirty="0" err="1">
                <a:latin typeface="Times New Roman"/>
                <a:cs typeface="Times New Roman"/>
              </a:rPr>
              <a:t>D</a:t>
            </a:r>
            <a:r>
              <a:rPr sz="2800" b="1" spc="9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确定控制算法并编制程序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86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8042" y="583421"/>
            <a:ext cx="4822196" cy="508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79"/>
              </a:lnSpc>
              <a:spcBef>
                <a:spcPts val="198"/>
              </a:spcBef>
            </a:pPr>
            <a:r>
              <a:rPr sz="3600" b="1" dirty="0" smtClean="0">
                <a:latin typeface="Times New Roman"/>
                <a:cs typeface="Times New Roman"/>
              </a:rPr>
              <a:t>2.2 </a:t>
            </a:r>
            <a:r>
              <a:rPr sz="3600" spc="9" dirty="0">
                <a:latin typeface=""/>
                <a:cs typeface=""/>
              </a:rPr>
              <a:t>最少拍控制器设计</a:t>
            </a:r>
            <a:endParaRPr sz="36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560" y="1196752"/>
            <a:ext cx="8321730" cy="5263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algn="just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在数字随动系统中，通常要求系统输出能够尽快地、</a:t>
            </a:r>
            <a:endParaRPr sz="2800">
              <a:latin typeface="楷体"/>
              <a:cs typeface="楷体"/>
            </a:endParaRPr>
          </a:p>
          <a:p>
            <a:pPr marL="12729" marR="332860" algn="just">
              <a:lnSpc>
                <a:spcPts val="4049"/>
              </a:lnSpc>
              <a:spcBef>
                <a:spcPts val="468"/>
              </a:spcBef>
            </a:pPr>
            <a:r>
              <a:rPr sz="2800" spc="9" dirty="0">
                <a:latin typeface=""/>
                <a:cs typeface=""/>
              </a:rPr>
              <a:t>准确地跟踪给定值变化，最少拍控制就是适应这种 要求的一种直接离散化设计法</a:t>
            </a:r>
            <a:endParaRPr sz="2800">
              <a:latin typeface="楷体"/>
              <a:cs typeface="楷体"/>
            </a:endParaRPr>
          </a:p>
          <a:p>
            <a:pPr marL="12729" marR="332860" algn="just">
              <a:lnSpc>
                <a:spcPts val="4101"/>
              </a:lnSpc>
            </a:pPr>
            <a:r>
              <a:rPr sz="2800" spc="9" dirty="0">
                <a:latin typeface=""/>
                <a:cs typeface=""/>
              </a:rPr>
              <a:t>在数字控制系统中，通常把一个采样周期称为一拍 </a:t>
            </a:r>
            <a:endParaRPr sz="2800">
              <a:latin typeface="楷体"/>
              <a:cs typeface="楷体"/>
            </a:endParaRPr>
          </a:p>
          <a:p>
            <a:pPr marL="12729" marR="332860" algn="just">
              <a:lnSpc>
                <a:spcPts val="4138"/>
              </a:lnSpc>
              <a:spcBef>
                <a:spcPts val="248"/>
              </a:spcBef>
            </a:pPr>
            <a:r>
              <a:rPr sz="2800" spc="9" dirty="0">
                <a:latin typeface=""/>
                <a:cs typeface=""/>
              </a:rPr>
              <a:t>所谓最少拍控制，就是要求设计的数字调节器能使 </a:t>
            </a:r>
            <a:endParaRPr sz="2800">
              <a:latin typeface="楷体"/>
              <a:cs typeface="楷体"/>
            </a:endParaRPr>
          </a:p>
          <a:p>
            <a:pPr marL="12729" marR="332860" algn="just">
              <a:lnSpc>
                <a:spcPts val="4138"/>
              </a:lnSpc>
              <a:spcBef>
                <a:spcPts val="248"/>
              </a:spcBef>
            </a:pPr>
            <a:r>
              <a:rPr sz="2800" spc="9" dirty="0">
                <a:latin typeface=""/>
                <a:cs typeface=""/>
              </a:rPr>
              <a:t>闭环系统在典型输入作用下，</a:t>
            </a:r>
            <a:r>
              <a:rPr sz="2800" spc="9" dirty="0">
                <a:solidFill>
                  <a:srgbClr val="0000CC"/>
                </a:solidFill>
                <a:latin typeface=""/>
                <a:cs typeface=""/>
              </a:rPr>
              <a:t>经过最少拍数达到输</a:t>
            </a:r>
            <a:endParaRPr sz="2800">
              <a:latin typeface="楷体"/>
              <a:cs typeface="楷体"/>
            </a:endParaRPr>
          </a:p>
          <a:p>
            <a:pPr marL="12729" marR="332860" algn="just">
              <a:lnSpc>
                <a:spcPts val="4049"/>
              </a:lnSpc>
              <a:spcBef>
                <a:spcPts val="691"/>
              </a:spcBef>
            </a:pPr>
            <a:r>
              <a:rPr sz="2800" spc="9" dirty="0">
                <a:solidFill>
                  <a:srgbClr val="0000CC"/>
                </a:solidFill>
                <a:latin typeface=""/>
                <a:cs typeface=""/>
              </a:rPr>
              <a:t>出无静差</a:t>
            </a:r>
            <a:r>
              <a:rPr sz="2800" spc="9" dirty="0">
                <a:latin typeface=""/>
                <a:cs typeface=""/>
              </a:rPr>
              <a:t>。显然这种系统对闭环脉冲传递函数的性 能要求是快速性和准确性。</a:t>
            </a:r>
            <a:endParaRPr sz="2800">
              <a:latin typeface="楷体"/>
              <a:cs typeface="楷体"/>
            </a:endParaRPr>
          </a:p>
          <a:p>
            <a:pPr marL="12729" marR="332860" algn="just">
              <a:lnSpc>
                <a:spcPts val="4049"/>
              </a:lnSpc>
              <a:spcBef>
                <a:spcPts val="672"/>
              </a:spcBef>
            </a:pPr>
            <a:r>
              <a:rPr sz="2800" spc="9" dirty="0">
                <a:latin typeface=""/>
                <a:cs typeface=""/>
              </a:rPr>
              <a:t>实质上最少拍控制是</a:t>
            </a:r>
            <a:r>
              <a:rPr sz="2800" spc="9" dirty="0">
                <a:solidFill>
                  <a:srgbClr val="0000CC"/>
                </a:solidFill>
                <a:latin typeface=""/>
                <a:cs typeface=""/>
              </a:rPr>
              <a:t>时间最优控制</a:t>
            </a:r>
            <a:r>
              <a:rPr sz="2800" spc="9" dirty="0">
                <a:latin typeface=""/>
                <a:cs typeface=""/>
              </a:rPr>
              <a:t>，系统的性能指 标是调节时间最短（或尽可能地短）</a:t>
            </a:r>
            <a:endParaRPr sz="280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68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3528" y="795751"/>
            <a:ext cx="4671878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⒈最少拍控制系统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的设计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230" y="1478226"/>
            <a:ext cx="8060307" cy="1517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72"/>
              </a:lnSpc>
              <a:spcBef>
                <a:spcPts val="153"/>
              </a:spcBef>
            </a:pPr>
            <a:r>
              <a:rPr sz="2800" spc="1360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r>
              <a:rPr sz="2800" spc="-29" dirty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spc="9" dirty="0">
                <a:latin typeface=""/>
                <a:cs typeface=""/>
              </a:rPr>
              <a:t>根据性能指标要求，构造一个理想的闭环脉冲传</a:t>
            </a:r>
            <a:endParaRPr sz="2800">
              <a:latin typeface="楷体"/>
              <a:cs typeface="楷体"/>
            </a:endParaRPr>
          </a:p>
          <a:p>
            <a:pPr marL="12729" marR="56145">
              <a:lnSpc>
                <a:spcPts val="3884"/>
              </a:lnSpc>
              <a:spcBef>
                <a:spcPts val="40"/>
              </a:spcBef>
            </a:pPr>
            <a:r>
              <a:rPr sz="4200" spc="9" baseline="-6457" dirty="0">
                <a:latin typeface=""/>
                <a:cs typeface=""/>
              </a:rPr>
              <a:t>递函数</a:t>
            </a:r>
            <a:endParaRPr sz="2800">
              <a:latin typeface="楷体"/>
              <a:cs typeface="楷体"/>
            </a:endParaRPr>
          </a:p>
          <a:p>
            <a:pPr marL="12729" marR="56145">
              <a:lnSpc>
                <a:spcPct val="122899"/>
              </a:lnSpc>
              <a:spcBef>
                <a:spcPts val="561"/>
              </a:spcBef>
            </a:pPr>
            <a:r>
              <a:rPr sz="2800" spc="9" dirty="0">
                <a:latin typeface=""/>
                <a:cs typeface=""/>
              </a:rPr>
              <a:t>由误差表达式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4052" y="3211090"/>
            <a:ext cx="279875" cy="229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4"/>
              </a:lnSpc>
              <a:spcBef>
                <a:spcPts val="90"/>
              </a:spcBef>
            </a:pPr>
            <a:r>
              <a:rPr sz="2300" spc="-382" baseline="1108" dirty="0">
                <a:latin typeface="Meiryo"/>
                <a:cs typeface="Meiryo"/>
              </a:rPr>
              <a:t>−</a:t>
            </a:r>
            <a:r>
              <a:rPr sz="2300" spc="7" baseline="18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3423" y="3211090"/>
            <a:ext cx="280036" cy="229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4"/>
              </a:lnSpc>
              <a:spcBef>
                <a:spcPts val="90"/>
              </a:spcBef>
            </a:pPr>
            <a:r>
              <a:rPr sz="2300" spc="-377" baseline="1108" dirty="0">
                <a:latin typeface="Meiryo"/>
                <a:cs typeface="Meiryo"/>
              </a:rPr>
              <a:t>−</a:t>
            </a:r>
            <a:r>
              <a:rPr sz="2300" spc="7" baseline="187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6362" y="3246043"/>
            <a:ext cx="4860556" cy="43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53"/>
              </a:lnSpc>
              <a:spcBef>
                <a:spcPts val="172"/>
              </a:spcBef>
              <a:tabLst>
                <a:tab pos="4098806" algn="l"/>
              </a:tabLst>
            </a:pPr>
            <a:r>
              <a:rPr sz="4100" i="1" baseline="8589" dirty="0">
                <a:latin typeface="Times New Roman"/>
                <a:cs typeface="Times New Roman"/>
              </a:rPr>
              <a:t>E</a:t>
            </a:r>
            <a:r>
              <a:rPr sz="4100" i="1" spc="-485" baseline="8589" dirty="0">
                <a:latin typeface="Times New Roman"/>
                <a:cs typeface="Times New Roman"/>
              </a:rPr>
              <a:t> </a:t>
            </a:r>
            <a:r>
              <a:rPr sz="4100" baseline="8589" dirty="0">
                <a:latin typeface="Times New Roman"/>
                <a:cs typeface="Times New Roman"/>
              </a:rPr>
              <a:t>(</a:t>
            </a:r>
            <a:r>
              <a:rPr sz="4100" spc="-460" baseline="8589" dirty="0">
                <a:latin typeface="Times New Roman"/>
                <a:cs typeface="Times New Roman"/>
              </a:rPr>
              <a:t> </a:t>
            </a:r>
            <a:r>
              <a:rPr sz="4100" i="1" spc="150" baseline="8589" dirty="0">
                <a:latin typeface="Times New Roman"/>
                <a:cs typeface="Times New Roman"/>
              </a:rPr>
              <a:t>z</a:t>
            </a:r>
            <a:r>
              <a:rPr sz="4100" baseline="8589" dirty="0">
                <a:latin typeface="Times New Roman"/>
                <a:cs typeface="Times New Roman"/>
              </a:rPr>
              <a:t>)</a:t>
            </a:r>
            <a:r>
              <a:rPr sz="4100" spc="-25" baseline="8589" dirty="0">
                <a:latin typeface="Times New Roman"/>
                <a:cs typeface="Times New Roman"/>
              </a:rPr>
              <a:t> </a:t>
            </a:r>
            <a:r>
              <a:rPr sz="4100" spc="-696" baseline="5092" dirty="0">
                <a:latin typeface="Meiryo"/>
                <a:cs typeface="Meiryo"/>
              </a:rPr>
              <a:t>=</a:t>
            </a:r>
            <a:r>
              <a:rPr sz="4100" spc="-340" baseline="5092" dirty="0">
                <a:latin typeface="Meiryo"/>
                <a:cs typeface="Meiryo"/>
              </a:rPr>
              <a:t> </a:t>
            </a:r>
            <a:r>
              <a:rPr sz="4100" i="1" spc="-39" baseline="8589" dirty="0">
                <a:latin typeface="Times New Roman"/>
                <a:cs typeface="Times New Roman"/>
              </a:rPr>
              <a:t>G</a:t>
            </a:r>
            <a:r>
              <a:rPr sz="2300" i="1" baseline="-11221" dirty="0">
                <a:latin typeface="Times New Roman"/>
                <a:cs typeface="Times New Roman"/>
              </a:rPr>
              <a:t>e</a:t>
            </a:r>
            <a:r>
              <a:rPr sz="2300" i="1" spc="-48" baseline="-11221" dirty="0">
                <a:latin typeface="Times New Roman"/>
                <a:cs typeface="Times New Roman"/>
              </a:rPr>
              <a:t> </a:t>
            </a:r>
            <a:r>
              <a:rPr sz="4100" baseline="8589" dirty="0">
                <a:latin typeface="Times New Roman"/>
                <a:cs typeface="Times New Roman"/>
              </a:rPr>
              <a:t>(</a:t>
            </a:r>
            <a:r>
              <a:rPr sz="4100" spc="-460" baseline="8589" dirty="0">
                <a:latin typeface="Times New Roman"/>
                <a:cs typeface="Times New Roman"/>
              </a:rPr>
              <a:t> </a:t>
            </a:r>
            <a:r>
              <a:rPr sz="4100" i="1" spc="150" baseline="8589" dirty="0">
                <a:latin typeface="Times New Roman"/>
                <a:cs typeface="Times New Roman"/>
              </a:rPr>
              <a:t>z</a:t>
            </a:r>
            <a:r>
              <a:rPr sz="4100" baseline="8589" dirty="0">
                <a:latin typeface="Times New Roman"/>
                <a:cs typeface="Times New Roman"/>
              </a:rPr>
              <a:t>)</a:t>
            </a:r>
            <a:r>
              <a:rPr sz="4100" spc="-501" baseline="8589" dirty="0">
                <a:latin typeface="Times New Roman"/>
                <a:cs typeface="Times New Roman"/>
              </a:rPr>
              <a:t> </a:t>
            </a:r>
            <a:r>
              <a:rPr sz="4100" i="1" spc="100" baseline="8589" dirty="0">
                <a:latin typeface="Times New Roman"/>
                <a:cs typeface="Times New Roman"/>
              </a:rPr>
              <a:t>R</a:t>
            </a:r>
            <a:r>
              <a:rPr sz="4100" baseline="8589" dirty="0">
                <a:latin typeface="Times New Roman"/>
                <a:cs typeface="Times New Roman"/>
              </a:rPr>
              <a:t>(</a:t>
            </a:r>
            <a:r>
              <a:rPr sz="4100" spc="-455" baseline="8589" dirty="0">
                <a:latin typeface="Times New Roman"/>
                <a:cs typeface="Times New Roman"/>
              </a:rPr>
              <a:t> </a:t>
            </a:r>
            <a:r>
              <a:rPr sz="4100" i="1" spc="144" baseline="8589" dirty="0">
                <a:latin typeface="Times New Roman"/>
                <a:cs typeface="Times New Roman"/>
              </a:rPr>
              <a:t>z</a:t>
            </a:r>
            <a:r>
              <a:rPr sz="4100" baseline="8589" dirty="0">
                <a:latin typeface="Times New Roman"/>
                <a:cs typeface="Times New Roman"/>
              </a:rPr>
              <a:t>)</a:t>
            </a:r>
            <a:r>
              <a:rPr sz="4100" spc="-29" baseline="8589" dirty="0">
                <a:latin typeface="Times New Roman"/>
                <a:cs typeface="Times New Roman"/>
              </a:rPr>
              <a:t> </a:t>
            </a:r>
            <a:r>
              <a:rPr sz="4100" spc="-696" baseline="5092" dirty="0">
                <a:latin typeface="Meiryo"/>
                <a:cs typeface="Meiryo"/>
              </a:rPr>
              <a:t>=</a:t>
            </a:r>
            <a:r>
              <a:rPr sz="4100" spc="-290" baseline="5092" dirty="0">
                <a:latin typeface="Meiryo"/>
                <a:cs typeface="Meiryo"/>
              </a:rPr>
              <a:t> </a:t>
            </a:r>
            <a:r>
              <a:rPr sz="4100" i="1" spc="-75" baseline="8589" dirty="0">
                <a:latin typeface="Times New Roman"/>
                <a:cs typeface="Times New Roman"/>
              </a:rPr>
              <a:t>e</a:t>
            </a:r>
            <a:r>
              <a:rPr sz="2300" baseline="-11221" dirty="0">
                <a:latin typeface="Times New Roman"/>
                <a:cs typeface="Times New Roman"/>
              </a:rPr>
              <a:t>0</a:t>
            </a:r>
            <a:r>
              <a:rPr sz="2300" spc="371" baseline="-11221" dirty="0">
                <a:latin typeface="Times New Roman"/>
                <a:cs typeface="Times New Roman"/>
              </a:rPr>
              <a:t> </a:t>
            </a:r>
            <a:r>
              <a:rPr sz="4100" spc="-696" baseline="5092" dirty="0">
                <a:latin typeface="Meiryo"/>
                <a:cs typeface="Meiryo"/>
              </a:rPr>
              <a:t>+</a:t>
            </a:r>
            <a:r>
              <a:rPr sz="4100" spc="-420" baseline="5092" dirty="0">
                <a:latin typeface="Meiryo"/>
                <a:cs typeface="Meiryo"/>
              </a:rPr>
              <a:t> </a:t>
            </a:r>
            <a:r>
              <a:rPr sz="4100" i="1" spc="-226" baseline="8589" dirty="0">
                <a:latin typeface="Times New Roman"/>
                <a:cs typeface="Times New Roman"/>
              </a:rPr>
              <a:t>e</a:t>
            </a:r>
            <a:r>
              <a:rPr sz="2300" spc="7" baseline="-11221" dirty="0">
                <a:latin typeface="Times New Roman"/>
                <a:cs typeface="Times New Roman"/>
              </a:rPr>
              <a:t>1</a:t>
            </a:r>
            <a:r>
              <a:rPr sz="2300" spc="-230" baseline="-11221" dirty="0">
                <a:latin typeface="Times New Roman"/>
                <a:cs typeface="Times New Roman"/>
              </a:rPr>
              <a:t> </a:t>
            </a:r>
            <a:r>
              <a:rPr sz="4100" i="1" baseline="8589" dirty="0">
                <a:latin typeface="Times New Roman"/>
                <a:cs typeface="Times New Roman"/>
              </a:rPr>
              <a:t>z	</a:t>
            </a:r>
            <a:r>
              <a:rPr sz="4100" spc="-696" baseline="5092" dirty="0">
                <a:latin typeface="Meiryo"/>
                <a:cs typeface="Meiryo"/>
              </a:rPr>
              <a:t>+</a:t>
            </a:r>
            <a:r>
              <a:rPr sz="4100" spc="-420" baseline="5092" dirty="0">
                <a:latin typeface="Meiryo"/>
                <a:cs typeface="Meiryo"/>
              </a:rPr>
              <a:t> </a:t>
            </a:r>
            <a:r>
              <a:rPr sz="4100" i="1" spc="-50" baseline="8589" dirty="0">
                <a:latin typeface="Times New Roman"/>
                <a:cs typeface="Times New Roman"/>
              </a:rPr>
              <a:t>e</a:t>
            </a:r>
            <a:r>
              <a:rPr sz="2300" baseline="-11221" dirty="0">
                <a:latin typeface="Times New Roman"/>
                <a:cs typeface="Times New Roman"/>
              </a:rPr>
              <a:t>2</a:t>
            </a:r>
            <a:r>
              <a:rPr sz="2300" spc="-97" baseline="-11221" dirty="0">
                <a:latin typeface="Times New Roman"/>
                <a:cs typeface="Times New Roman"/>
              </a:rPr>
              <a:t> </a:t>
            </a:r>
            <a:r>
              <a:rPr sz="4100" i="1" baseline="8589" dirty="0">
                <a:latin typeface="Times New Roman"/>
                <a:cs typeface="Times New Roman"/>
              </a:rPr>
              <a:t>z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9631" y="3246042"/>
            <a:ext cx="668296" cy="443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93"/>
              </a:lnSpc>
              <a:spcBef>
                <a:spcPts val="174"/>
              </a:spcBef>
            </a:pPr>
            <a:r>
              <a:rPr sz="4100" spc="-696" baseline="5728" dirty="0">
                <a:latin typeface="Meiryo"/>
                <a:cs typeface="Meiryo"/>
              </a:rPr>
              <a:t>+</a:t>
            </a:r>
            <a:r>
              <a:rPr sz="4100" spc="-681" baseline="5728" dirty="0">
                <a:latin typeface="Meiryo"/>
                <a:cs typeface="Meiryo"/>
              </a:rPr>
              <a:t> </a:t>
            </a:r>
            <a:r>
              <a:rPr sz="4100" spc="1218" baseline="9662" dirty="0">
                <a:latin typeface="Arial"/>
                <a:cs typeface="Arial"/>
              </a:rPr>
              <a:t>L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30" y="4027267"/>
            <a:ext cx="8242351" cy="1495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79811" algn="just">
              <a:lnSpc>
                <a:spcPts val="3072"/>
              </a:lnSpc>
              <a:spcBef>
                <a:spcPts val="153"/>
              </a:spcBef>
            </a:pPr>
            <a:r>
              <a:rPr lang="en-US" sz="280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spc="-2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800" spc="-2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spc="9" dirty="0" err="1" smtClean="0">
                <a:latin typeface=""/>
                <a:cs typeface=""/>
              </a:rPr>
              <a:t>实现无静差</a:t>
            </a:r>
            <a:r>
              <a:rPr sz="2800" spc="9" dirty="0" err="1">
                <a:latin typeface=""/>
                <a:cs typeface=""/>
              </a:rPr>
              <a:t>、最小拍，</a:t>
            </a:r>
            <a:r>
              <a:rPr sz="2800" spc="9" dirty="0" err="1" smtClean="0">
                <a:latin typeface=""/>
                <a:cs typeface=""/>
              </a:rPr>
              <a:t>应在最短时间内趋近于零</a:t>
            </a:r>
            <a:r>
              <a:rPr sz="2800" spc="9" dirty="0" err="1">
                <a:latin typeface=""/>
                <a:cs typeface=""/>
              </a:rPr>
              <a:t>，即</a:t>
            </a:r>
            <a:r>
              <a:rPr sz="2800" b="1" i="1" spc="-4" dirty="0" err="1">
                <a:latin typeface="Times New Roman"/>
                <a:cs typeface="Times New Roman"/>
              </a:rPr>
              <a:t>E</a:t>
            </a:r>
            <a:r>
              <a:rPr sz="2800" b="1" spc="-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应为有限项多项</a:t>
            </a:r>
            <a:r>
              <a:rPr sz="2800" dirty="0">
                <a:latin typeface=""/>
                <a:cs typeface=""/>
              </a:rPr>
              <a:t>式</a:t>
            </a:r>
            <a:r>
              <a:rPr sz="2800" spc="-696" dirty="0">
                <a:latin typeface=""/>
                <a:cs typeface=""/>
              </a:rPr>
              <a:t> </a:t>
            </a:r>
            <a:r>
              <a:rPr sz="2800" spc="9" dirty="0">
                <a:latin typeface=""/>
                <a:cs typeface=""/>
              </a:rPr>
              <a:t>，因此，在输入</a:t>
            </a:r>
            <a:r>
              <a:rPr sz="2800" b="1" i="1" spc="-4" dirty="0">
                <a:latin typeface="Times New Roman"/>
                <a:cs typeface="Times New Roman"/>
              </a:rPr>
              <a:t>R</a:t>
            </a:r>
            <a:r>
              <a:rPr sz="2800" b="1" spc="-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"/>
                <a:cs typeface=""/>
              </a:rPr>
              <a:t>一 </a:t>
            </a:r>
            <a:r>
              <a:rPr sz="2800" spc="9" dirty="0">
                <a:latin typeface=""/>
                <a:cs typeface=""/>
              </a:rPr>
              <a:t>定的情况下，必须对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900" b="1" i="1" spc="-4" baseline="-21359" dirty="0">
                <a:latin typeface="Times New Roman"/>
                <a:cs typeface="Times New Roman"/>
              </a:rPr>
              <a:t>e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提出要求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67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994200" y="1588140"/>
            <a:ext cx="857336" cy="0"/>
          </a:xfrm>
          <a:custGeom>
            <a:avLst/>
            <a:gdLst/>
            <a:ahLst/>
            <a:cxnLst/>
            <a:rect l="l" t="t" r="r" b="b"/>
            <a:pathLst>
              <a:path w="854955">
                <a:moveTo>
                  <a:pt x="0" y="0"/>
                </a:moveTo>
                <a:lnTo>
                  <a:pt x="854955" y="0"/>
                </a:lnTo>
              </a:path>
            </a:pathLst>
          </a:custGeom>
          <a:ln w="12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0818" y="2297369"/>
            <a:ext cx="1116374" cy="0"/>
          </a:xfrm>
          <a:custGeom>
            <a:avLst/>
            <a:gdLst/>
            <a:ahLst/>
            <a:cxnLst/>
            <a:rect l="l" t="t" r="r" b="b"/>
            <a:pathLst>
              <a:path w="1113273">
                <a:moveTo>
                  <a:pt x="0" y="0"/>
                </a:moveTo>
                <a:lnTo>
                  <a:pt x="1113273" y="0"/>
                </a:lnTo>
              </a:path>
            </a:pathLst>
          </a:custGeom>
          <a:ln w="111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0603" y="3037140"/>
            <a:ext cx="184148" cy="0"/>
          </a:xfrm>
          <a:custGeom>
            <a:avLst/>
            <a:gdLst/>
            <a:ahLst/>
            <a:cxnLst/>
            <a:rect l="l" t="t" r="r" b="b"/>
            <a:pathLst>
              <a:path w="183636">
                <a:moveTo>
                  <a:pt x="0" y="0"/>
                </a:moveTo>
                <a:lnTo>
                  <a:pt x="183636" y="0"/>
                </a:lnTo>
              </a:path>
            </a:pathLst>
          </a:custGeom>
          <a:ln w="1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0018" y="3037140"/>
            <a:ext cx="1658914" cy="0"/>
          </a:xfrm>
          <a:custGeom>
            <a:avLst/>
            <a:gdLst/>
            <a:ahLst/>
            <a:cxnLst/>
            <a:rect l="l" t="t" r="r" b="b"/>
            <a:pathLst>
              <a:path w="1654306">
                <a:moveTo>
                  <a:pt x="0" y="0"/>
                </a:moveTo>
                <a:lnTo>
                  <a:pt x="1654306" y="0"/>
                </a:lnTo>
              </a:path>
            </a:pathLst>
          </a:custGeom>
          <a:ln w="1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749" y="4212039"/>
            <a:ext cx="1470165" cy="0"/>
          </a:xfrm>
          <a:custGeom>
            <a:avLst/>
            <a:gdLst/>
            <a:ahLst/>
            <a:cxnLst/>
            <a:rect l="l" t="t" r="r" b="b"/>
            <a:pathLst>
              <a:path w="1466081">
                <a:moveTo>
                  <a:pt x="0" y="0"/>
                </a:moveTo>
                <a:lnTo>
                  <a:pt x="1466081" y="0"/>
                </a:lnTo>
              </a:path>
            </a:pathLst>
          </a:custGeom>
          <a:ln w="140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7553" y="6370179"/>
            <a:ext cx="950567" cy="0"/>
          </a:xfrm>
          <a:custGeom>
            <a:avLst/>
            <a:gdLst/>
            <a:ahLst/>
            <a:cxnLst/>
            <a:rect l="l" t="t" r="r" b="b"/>
            <a:pathLst>
              <a:path w="947927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1279" y="764704"/>
            <a:ext cx="5248006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典型输入的</a:t>
            </a:r>
            <a:r>
              <a:rPr sz="2800" b="1" i="1" spc="-4" dirty="0">
                <a:latin typeface="Times New Roman"/>
                <a:cs typeface="Times New Roman"/>
              </a:rPr>
              <a:t>z</a:t>
            </a:r>
            <a:r>
              <a:rPr sz="2800" spc="9" dirty="0">
                <a:latin typeface=""/>
                <a:cs typeface=""/>
              </a:rPr>
              <a:t>变换具有如下形式：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2229" y="1278834"/>
            <a:ext cx="200858" cy="275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1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786" y="1434390"/>
            <a:ext cx="2234294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⑴单位阶跃输入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5732" y="1432868"/>
            <a:ext cx="2521575" cy="279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00"/>
              </a:lnSpc>
              <a:spcBef>
                <a:spcPts val="109"/>
              </a:spcBef>
            </a:pPr>
            <a:r>
              <a:rPr sz="2900" i="1" baseline="1486" dirty="0">
                <a:latin typeface="Times New Roman"/>
                <a:cs typeface="Times New Roman"/>
              </a:rPr>
              <a:t>R</a:t>
            </a:r>
            <a:r>
              <a:rPr sz="2900" i="1" spc="64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(</a:t>
            </a:r>
            <a:r>
              <a:rPr sz="2900" spc="-240" baseline="1486" dirty="0">
                <a:latin typeface="Times New Roman"/>
                <a:cs typeface="Times New Roman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t</a:t>
            </a:r>
            <a:r>
              <a:rPr sz="2900" i="1" spc="-94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393" baseline="1486" dirty="0">
                <a:latin typeface="Times New Roman"/>
                <a:cs typeface="Times New Roman"/>
              </a:rPr>
              <a:t> </a:t>
            </a:r>
            <a:r>
              <a:rPr sz="2000" spc="-502" dirty="0">
                <a:latin typeface="Meiryo"/>
                <a:cs typeface="Meiryo"/>
              </a:rPr>
              <a:t>=</a:t>
            </a:r>
            <a:r>
              <a:rPr sz="2000" spc="-212" dirty="0">
                <a:latin typeface="Meiryo"/>
                <a:cs typeface="Meiryo"/>
              </a:rPr>
              <a:t> </a:t>
            </a:r>
            <a:r>
              <a:rPr sz="2000" spc="-135" dirty="0">
                <a:latin typeface="Meiryo"/>
                <a:cs typeface="Meiryo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u</a:t>
            </a:r>
            <a:r>
              <a:rPr sz="2900" i="1" spc="19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(</a:t>
            </a:r>
            <a:r>
              <a:rPr sz="2900" spc="-240" baseline="1486" dirty="0">
                <a:latin typeface="Times New Roman"/>
                <a:cs typeface="Times New Roman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t</a:t>
            </a:r>
            <a:r>
              <a:rPr sz="2900" i="1" spc="-94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-251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,</a:t>
            </a:r>
            <a:r>
              <a:rPr sz="2900" spc="134" baseline="1486" dirty="0">
                <a:latin typeface="Times New Roman"/>
                <a:cs typeface="Times New Roman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R</a:t>
            </a:r>
            <a:r>
              <a:rPr sz="2900" i="1" spc="59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(</a:t>
            </a:r>
            <a:r>
              <a:rPr sz="2900" spc="-19" baseline="1486" dirty="0">
                <a:latin typeface="Times New Roman"/>
                <a:cs typeface="Times New Roman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z</a:t>
            </a:r>
            <a:r>
              <a:rPr sz="2900" i="1" spc="-59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403" baseline="1486" dirty="0">
                <a:latin typeface="Times New Roman"/>
                <a:cs typeface="Times New Roman"/>
              </a:rPr>
              <a:t> </a:t>
            </a:r>
            <a:r>
              <a:rPr sz="2000" spc="-502" dirty="0">
                <a:latin typeface="Meiryo"/>
                <a:cs typeface="Meiryo"/>
              </a:rPr>
              <a:t>=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3082" y="1602634"/>
            <a:ext cx="422865" cy="304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60"/>
              </a:lnSpc>
              <a:spcBef>
                <a:spcPts val="117"/>
              </a:spcBef>
            </a:pPr>
            <a:r>
              <a:rPr sz="2900" i="1" baseline="-1486" dirty="0">
                <a:latin typeface="Times New Roman"/>
                <a:cs typeface="Times New Roman"/>
              </a:rPr>
              <a:t>z</a:t>
            </a:r>
            <a:r>
              <a:rPr sz="2900" i="1" spc="9" baseline="-1486" dirty="0">
                <a:latin typeface="Times New Roman"/>
                <a:cs typeface="Times New Roman"/>
              </a:rPr>
              <a:t> </a:t>
            </a:r>
            <a:r>
              <a:rPr sz="1700" spc="-266" baseline="26561" dirty="0">
                <a:latin typeface="Meiryo"/>
                <a:cs typeface="Meiryo"/>
              </a:rPr>
              <a:t>−</a:t>
            </a:r>
            <a:r>
              <a:rPr sz="1700" spc="-129" baseline="26561" dirty="0">
                <a:latin typeface="Meiryo"/>
                <a:cs typeface="Meiryo"/>
              </a:rPr>
              <a:t> </a:t>
            </a:r>
            <a:r>
              <a:rPr sz="1700" spc="16" baseline="44799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4642" y="1627619"/>
            <a:ext cx="415274" cy="279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00"/>
              </a:lnSpc>
              <a:spcBef>
                <a:spcPts val="109"/>
              </a:spcBef>
            </a:pPr>
            <a:r>
              <a:rPr sz="2900" baseline="1486" dirty="0">
                <a:latin typeface="Times New Roman"/>
                <a:cs typeface="Times New Roman"/>
              </a:rPr>
              <a:t>1</a:t>
            </a:r>
            <a:r>
              <a:rPr sz="2900" spc="114" baseline="1486" dirty="0">
                <a:latin typeface="Times New Roman"/>
                <a:cs typeface="Times New Roman"/>
              </a:rPr>
              <a:t> </a:t>
            </a:r>
            <a:r>
              <a:rPr sz="2000" spc="-502" dirty="0">
                <a:latin typeface="Meiryo"/>
                <a:cs typeface="Meiryo"/>
              </a:rPr>
              <a:t>−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6847" y="1988168"/>
            <a:ext cx="560305" cy="280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30"/>
              </a:lnSpc>
              <a:spcBef>
                <a:spcPts val="106"/>
              </a:spcBef>
            </a:pPr>
            <a:r>
              <a:rPr sz="2600" i="1" spc="385" baseline="-1656" dirty="0">
                <a:latin typeface="Times New Roman"/>
                <a:cs typeface="Times New Roman"/>
              </a:rPr>
              <a:t>T</a:t>
            </a:r>
            <a:r>
              <a:rPr sz="2600" i="1" baseline="-1656" dirty="0">
                <a:latin typeface="Times New Roman"/>
                <a:cs typeface="Times New Roman"/>
              </a:rPr>
              <a:t>z</a:t>
            </a:r>
            <a:r>
              <a:rPr sz="2600" i="1" spc="33" baseline="-1656" dirty="0">
                <a:latin typeface="Times New Roman"/>
                <a:cs typeface="Times New Roman"/>
              </a:rPr>
              <a:t> </a:t>
            </a:r>
            <a:r>
              <a:rPr sz="1500" spc="-242" baseline="25780" dirty="0">
                <a:latin typeface="Meiryo"/>
                <a:cs typeface="Meiryo"/>
              </a:rPr>
              <a:t>−</a:t>
            </a:r>
            <a:r>
              <a:rPr sz="1500" spc="-129" baseline="25780" dirty="0">
                <a:latin typeface="Meiryo"/>
                <a:cs typeface="Meiryo"/>
              </a:rPr>
              <a:t> </a:t>
            </a:r>
            <a:r>
              <a:rPr sz="1500" spc="14" baseline="43481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145" y="2143449"/>
            <a:ext cx="2234294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⑵单位速度输入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9383" y="2154477"/>
            <a:ext cx="783122" cy="25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</a:pPr>
            <a:r>
              <a:rPr sz="2600" i="1" baseline="1656" dirty="0">
                <a:latin typeface="Times New Roman"/>
                <a:cs typeface="Times New Roman"/>
              </a:rPr>
              <a:t>R</a:t>
            </a:r>
            <a:r>
              <a:rPr sz="2600" i="1" spc="66" baseline="1656" dirty="0">
                <a:latin typeface="Times New Roman"/>
                <a:cs typeface="Times New Roman"/>
              </a:rPr>
              <a:t> </a:t>
            </a:r>
            <a:r>
              <a:rPr sz="2600" spc="11" baseline="1656" dirty="0">
                <a:latin typeface="Times New Roman"/>
                <a:cs typeface="Times New Roman"/>
              </a:rPr>
              <a:t>(</a:t>
            </a:r>
            <a:r>
              <a:rPr sz="2600" spc="-230" baseline="1656" dirty="0">
                <a:latin typeface="Times New Roman"/>
                <a:cs typeface="Times New Roman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t</a:t>
            </a:r>
            <a:r>
              <a:rPr sz="2600" i="1" spc="-85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)</a:t>
            </a:r>
            <a:r>
              <a:rPr sz="2600" spc="360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=</a:t>
            </a:r>
            <a:endParaRPr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9346" y="2154477"/>
            <a:ext cx="837124" cy="25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</a:pPr>
            <a:r>
              <a:rPr sz="2600" i="1" baseline="1656" dirty="0">
                <a:latin typeface="Times New Roman"/>
                <a:cs typeface="Times New Roman"/>
              </a:rPr>
              <a:t>R</a:t>
            </a:r>
            <a:r>
              <a:rPr sz="2600" i="1" spc="61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(</a:t>
            </a:r>
            <a:r>
              <a:rPr sz="2600" spc="-23" baseline="1656" dirty="0">
                <a:latin typeface="Times New Roman"/>
                <a:cs typeface="Times New Roman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z</a:t>
            </a:r>
            <a:r>
              <a:rPr sz="2600" i="1" spc="-46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)</a:t>
            </a:r>
            <a:r>
              <a:rPr sz="2600" spc="360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=</a:t>
            </a:r>
            <a:endParaRPr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9337" y="2158110"/>
            <a:ext cx="231629" cy="25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18"/>
              </a:lnSpc>
              <a:spcBef>
                <a:spcPts val="95"/>
              </a:spcBef>
            </a:pPr>
            <a:r>
              <a:rPr i="1" dirty="0">
                <a:latin typeface="Times New Roman"/>
                <a:cs typeface="Times New Roman"/>
              </a:rPr>
              <a:t>t</a:t>
            </a:r>
            <a:r>
              <a:rPr i="1" spc="-120" dirty="0">
                <a:latin typeface="Times New Roman"/>
                <a:cs typeface="Times New Roman"/>
              </a:rPr>
              <a:t> </a:t>
            </a:r>
            <a:r>
              <a:rPr spc="8" dirty="0">
                <a:latin typeface="Times New Roman"/>
                <a:cs typeface="Times New Roman"/>
              </a:rPr>
              <a:t>,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0640" y="2309544"/>
            <a:ext cx="610769" cy="279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30"/>
              </a:lnSpc>
              <a:spcBef>
                <a:spcPts val="106"/>
              </a:spcBef>
            </a:pPr>
            <a:r>
              <a:rPr sz="2600" i="1" baseline="-1656" dirty="0">
                <a:latin typeface="Times New Roman"/>
                <a:cs typeface="Times New Roman"/>
              </a:rPr>
              <a:t>z</a:t>
            </a:r>
            <a:r>
              <a:rPr sz="2600" i="1" spc="13" baseline="-1656" dirty="0">
                <a:latin typeface="Times New Roman"/>
                <a:cs typeface="Times New Roman"/>
              </a:rPr>
              <a:t> </a:t>
            </a:r>
            <a:r>
              <a:rPr sz="1500" spc="-242" baseline="25780" dirty="0">
                <a:latin typeface="Meiryo"/>
                <a:cs typeface="Meiryo"/>
              </a:rPr>
              <a:t>−</a:t>
            </a:r>
            <a:r>
              <a:rPr sz="1500" spc="-129" baseline="25780" dirty="0">
                <a:latin typeface="Meiryo"/>
                <a:cs typeface="Meiryo"/>
              </a:rPr>
              <a:t> </a:t>
            </a:r>
            <a:r>
              <a:rPr sz="1500" baseline="43481" dirty="0">
                <a:latin typeface="Times New Roman"/>
                <a:cs typeface="Times New Roman"/>
              </a:rPr>
              <a:t>1</a:t>
            </a:r>
            <a:r>
              <a:rPr sz="1500" spc="124" baseline="43481" dirty="0">
                <a:latin typeface="Times New Roman"/>
                <a:cs typeface="Times New Roman"/>
              </a:rPr>
              <a:t> </a:t>
            </a:r>
            <a:r>
              <a:rPr sz="2600" baseline="-1656" dirty="0">
                <a:latin typeface="Times New Roman"/>
                <a:cs typeface="Times New Roman"/>
              </a:rPr>
              <a:t>)</a:t>
            </a:r>
            <a:r>
              <a:rPr sz="2600" spc="-118" baseline="-1656" dirty="0">
                <a:latin typeface="Times New Roman"/>
                <a:cs typeface="Times New Roman"/>
              </a:rPr>
              <a:t> </a:t>
            </a:r>
            <a:r>
              <a:rPr sz="1500" spc="14" baseline="43481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2512" y="2332346"/>
            <a:ext cx="455970" cy="25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19"/>
              </a:lnSpc>
              <a:spcBef>
                <a:spcPts val="100"/>
              </a:spcBef>
            </a:pPr>
            <a:r>
              <a:rPr sz="2600" spc="14" baseline="1656" dirty="0">
                <a:latin typeface="Times New Roman"/>
                <a:cs typeface="Times New Roman"/>
              </a:rPr>
              <a:t>(</a:t>
            </a:r>
            <a:r>
              <a:rPr sz="2600" baseline="1656" dirty="0">
                <a:latin typeface="Times New Roman"/>
                <a:cs typeface="Times New Roman"/>
              </a:rPr>
              <a:t>1</a:t>
            </a:r>
            <a:r>
              <a:rPr sz="2600" spc="114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−</a:t>
            </a:r>
            <a:endParaRPr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074" y="2733159"/>
            <a:ext cx="123068" cy="155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43"/>
              </a:lnSpc>
              <a:spcBef>
                <a:spcPts val="57"/>
              </a:spcBef>
            </a:pPr>
            <a:r>
              <a:rPr sz="1000" spc="9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70933" y="2731076"/>
            <a:ext cx="220427" cy="157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43"/>
              </a:lnSpc>
              <a:spcBef>
                <a:spcPts val="62"/>
              </a:spcBef>
            </a:pPr>
            <a:r>
              <a:rPr sz="1500" spc="-250" baseline="1718" dirty="0">
                <a:latin typeface="Meiryo"/>
                <a:cs typeface="Meiryo"/>
              </a:rPr>
              <a:t>−</a:t>
            </a:r>
            <a:r>
              <a:rPr sz="1500" spc="-139" baseline="1718" dirty="0">
                <a:latin typeface="Meiryo"/>
                <a:cs typeface="Meiryo"/>
              </a:rPr>
              <a:t> </a:t>
            </a:r>
            <a:r>
              <a:rPr sz="1500" spc="9" baseline="2898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1288" y="2731076"/>
            <a:ext cx="221264" cy="157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43"/>
              </a:lnSpc>
              <a:spcBef>
                <a:spcPts val="62"/>
              </a:spcBef>
            </a:pPr>
            <a:r>
              <a:rPr sz="1500" spc="-250" baseline="1718" dirty="0">
                <a:latin typeface="Meiryo"/>
                <a:cs typeface="Meiryo"/>
              </a:rPr>
              <a:t>−</a:t>
            </a:r>
            <a:r>
              <a:rPr sz="1500" spc="-134" baseline="1718" dirty="0">
                <a:latin typeface="Meiryo"/>
                <a:cs typeface="Meiryo"/>
              </a:rPr>
              <a:t> </a:t>
            </a:r>
            <a:r>
              <a:rPr sz="1500" spc="9" baseline="2898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7366" y="2753736"/>
            <a:ext cx="1350443" cy="254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05"/>
              </a:lnSpc>
              <a:spcBef>
                <a:spcPts val="100"/>
              </a:spcBef>
              <a:tabLst>
                <a:tab pos="356418" algn="l"/>
                <a:tab pos="1209275" algn="l"/>
              </a:tabLst>
            </a:pPr>
            <a:r>
              <a:rPr sz="2600" i="1" baseline="1656" dirty="0">
                <a:latin typeface="Times New Roman"/>
                <a:cs typeface="Times New Roman"/>
              </a:rPr>
              <a:t>z</a:t>
            </a:r>
            <a:r>
              <a:rPr sz="2600" i="1" spc="-431" baseline="1656" dirty="0">
                <a:latin typeface="Times New Roman"/>
                <a:cs typeface="Times New Roman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	</a:t>
            </a:r>
            <a:r>
              <a:rPr sz="2600" spc="19" baseline="1656" dirty="0">
                <a:latin typeface="Times New Roman"/>
                <a:cs typeface="Times New Roman"/>
              </a:rPr>
              <a:t>(</a:t>
            </a:r>
            <a:r>
              <a:rPr sz="2600" baseline="1656" dirty="0">
                <a:latin typeface="Times New Roman"/>
                <a:cs typeface="Times New Roman"/>
              </a:rPr>
              <a:t>1</a:t>
            </a:r>
            <a:r>
              <a:rPr sz="2600" spc="99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+</a:t>
            </a:r>
            <a:r>
              <a:rPr spc="-184" dirty="0">
                <a:latin typeface="Meiryo"/>
                <a:cs typeface="Meiryo"/>
              </a:rPr>
              <a:t> </a:t>
            </a:r>
            <a:r>
              <a:rPr spc="-75" dirty="0">
                <a:latin typeface="Meiryo"/>
                <a:cs typeface="Meiryo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z</a:t>
            </a:r>
            <a:r>
              <a:rPr sz="2600" i="1" spc="-431" baseline="1656" dirty="0">
                <a:latin typeface="Times New Roman"/>
                <a:cs typeface="Times New Roman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	</a:t>
            </a:r>
            <a:r>
              <a:rPr sz="2600" spc="5" baseline="1656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2353" y="2757339"/>
            <a:ext cx="184994" cy="251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09"/>
              </a:lnSpc>
              <a:spcBef>
                <a:spcPts val="95"/>
              </a:spcBef>
            </a:pPr>
            <a:r>
              <a:rPr spc="8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7361" y="2757339"/>
            <a:ext cx="197640" cy="251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09"/>
              </a:lnSpc>
              <a:spcBef>
                <a:spcPts val="95"/>
              </a:spcBef>
            </a:pPr>
            <a:r>
              <a:rPr i="1" spc="9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45716" y="2875204"/>
            <a:ext cx="1193871" cy="275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65"/>
              </a:lnSpc>
              <a:spcBef>
                <a:spcPts val="108"/>
              </a:spcBef>
            </a:pPr>
            <a:r>
              <a:rPr i="1" dirty="0">
                <a:latin typeface="Times New Roman"/>
                <a:cs typeface="Times New Roman"/>
              </a:rPr>
              <a:t>t</a:t>
            </a:r>
            <a:r>
              <a:rPr i="1" spc="-35" dirty="0">
                <a:latin typeface="Times New Roman"/>
                <a:cs typeface="Times New Roman"/>
              </a:rPr>
              <a:t> </a:t>
            </a:r>
            <a:r>
              <a:rPr sz="1500" baseline="46380" dirty="0">
                <a:latin typeface="Times New Roman"/>
                <a:cs typeface="Times New Roman"/>
              </a:rPr>
              <a:t>2</a:t>
            </a:r>
            <a:r>
              <a:rPr sz="1500" spc="190" baseline="463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spc="-2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z</a:t>
            </a:r>
            <a:r>
              <a:rPr i="1" spc="-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354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=</a:t>
            </a:r>
            <a:endParaRPr>
              <a:latin typeface="Meiryo"/>
              <a:cs typeface="Meiry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1145" y="2884876"/>
            <a:ext cx="2541472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⑶单位加速度输入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88888" y="2895650"/>
            <a:ext cx="777650" cy="254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05"/>
              </a:lnSpc>
              <a:spcBef>
                <a:spcPts val="100"/>
              </a:spcBef>
            </a:pPr>
            <a:r>
              <a:rPr sz="2600" i="1" baseline="1656" dirty="0">
                <a:latin typeface="Times New Roman"/>
                <a:cs typeface="Times New Roman"/>
              </a:rPr>
              <a:t>R</a:t>
            </a:r>
            <a:r>
              <a:rPr sz="2600" i="1" spc="50" baseline="1656" dirty="0">
                <a:latin typeface="Times New Roman"/>
                <a:cs typeface="Times New Roman"/>
              </a:rPr>
              <a:t> </a:t>
            </a:r>
            <a:r>
              <a:rPr sz="2600" spc="5" baseline="1656" dirty="0">
                <a:latin typeface="Times New Roman"/>
                <a:cs typeface="Times New Roman"/>
              </a:rPr>
              <a:t>(</a:t>
            </a:r>
            <a:r>
              <a:rPr sz="2600" spc="-230" baseline="1656" dirty="0">
                <a:latin typeface="Times New Roman"/>
                <a:cs typeface="Times New Roman"/>
              </a:rPr>
              <a:t> </a:t>
            </a:r>
            <a:r>
              <a:rPr sz="2600" i="1" baseline="1656" dirty="0">
                <a:latin typeface="Times New Roman"/>
                <a:cs typeface="Times New Roman"/>
              </a:rPr>
              <a:t>t</a:t>
            </a:r>
            <a:r>
              <a:rPr sz="2600" i="1" spc="-85" baseline="1656" dirty="0">
                <a:latin typeface="Times New Roman"/>
                <a:cs typeface="Times New Roman"/>
              </a:rPr>
              <a:t> </a:t>
            </a:r>
            <a:r>
              <a:rPr sz="2600" baseline="1656" dirty="0">
                <a:latin typeface="Times New Roman"/>
                <a:cs typeface="Times New Roman"/>
              </a:rPr>
              <a:t>)</a:t>
            </a:r>
            <a:r>
              <a:rPr sz="2600" spc="344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=</a:t>
            </a:r>
            <a:endParaRPr>
              <a:latin typeface="Meiryo"/>
              <a:cs typeface="Meiry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7022" y="3049469"/>
            <a:ext cx="601139" cy="277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25"/>
              </a:lnSpc>
              <a:spcBef>
                <a:spcPts val="106"/>
              </a:spcBef>
            </a:pPr>
            <a:r>
              <a:rPr sz="2600" i="1" baseline="-1656" dirty="0">
                <a:latin typeface="Times New Roman"/>
                <a:cs typeface="Times New Roman"/>
              </a:rPr>
              <a:t>z</a:t>
            </a:r>
            <a:r>
              <a:rPr sz="2600" i="1" spc="1" baseline="-1656" dirty="0">
                <a:latin typeface="Times New Roman"/>
                <a:cs typeface="Times New Roman"/>
              </a:rPr>
              <a:t> </a:t>
            </a:r>
            <a:r>
              <a:rPr sz="1500" spc="-250" baseline="25780" dirty="0">
                <a:latin typeface="Meiryo"/>
                <a:cs typeface="Meiryo"/>
              </a:rPr>
              <a:t>−</a:t>
            </a:r>
            <a:r>
              <a:rPr sz="1500" spc="-134" baseline="25780" dirty="0">
                <a:latin typeface="Meiryo"/>
                <a:cs typeface="Meiryo"/>
              </a:rPr>
              <a:t> </a:t>
            </a:r>
            <a:r>
              <a:rPr sz="1500" baseline="43481" dirty="0">
                <a:latin typeface="Times New Roman"/>
                <a:cs typeface="Times New Roman"/>
              </a:rPr>
              <a:t>1</a:t>
            </a:r>
            <a:r>
              <a:rPr sz="1500" spc="114" baseline="43481" dirty="0">
                <a:latin typeface="Times New Roman"/>
                <a:cs typeface="Times New Roman"/>
              </a:rPr>
              <a:t> </a:t>
            </a:r>
            <a:r>
              <a:rPr sz="2600" baseline="-1656" dirty="0">
                <a:latin typeface="Times New Roman"/>
                <a:cs typeface="Times New Roman"/>
              </a:rPr>
              <a:t>)</a:t>
            </a:r>
            <a:r>
              <a:rPr sz="2600" spc="-169" baseline="-1656" dirty="0">
                <a:latin typeface="Times New Roman"/>
                <a:cs typeface="Times New Roman"/>
              </a:rPr>
              <a:t> </a:t>
            </a:r>
            <a:r>
              <a:rPr sz="1500" spc="9" baseline="43481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07248" y="3072082"/>
            <a:ext cx="608121" cy="254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05"/>
              </a:lnSpc>
              <a:spcBef>
                <a:spcPts val="100"/>
              </a:spcBef>
            </a:pPr>
            <a:r>
              <a:rPr sz="2600" baseline="1656" dirty="0">
                <a:latin typeface="Times New Roman"/>
                <a:cs typeface="Times New Roman"/>
              </a:rPr>
              <a:t>2</a:t>
            </a:r>
            <a:r>
              <a:rPr sz="2600" spc="-96" baseline="1656" dirty="0">
                <a:latin typeface="Times New Roman"/>
                <a:cs typeface="Times New Roman"/>
              </a:rPr>
              <a:t> </a:t>
            </a:r>
            <a:r>
              <a:rPr sz="2600" spc="14" baseline="1656" dirty="0">
                <a:latin typeface="Times New Roman"/>
                <a:cs typeface="Times New Roman"/>
              </a:rPr>
              <a:t>(</a:t>
            </a:r>
            <a:r>
              <a:rPr sz="2600" baseline="1656" dirty="0">
                <a:latin typeface="Times New Roman"/>
                <a:cs typeface="Times New Roman"/>
              </a:rPr>
              <a:t>1</a:t>
            </a:r>
            <a:r>
              <a:rPr sz="2600" spc="99" baseline="1656" dirty="0">
                <a:latin typeface="Times New Roman"/>
                <a:cs typeface="Times New Roman"/>
              </a:rPr>
              <a:t> </a:t>
            </a:r>
            <a:r>
              <a:rPr spc="-437" dirty="0">
                <a:latin typeface="Meiryo"/>
                <a:cs typeface="Meiryo"/>
              </a:rPr>
              <a:t>−</a:t>
            </a:r>
            <a:endParaRPr>
              <a:latin typeface="Meiryo"/>
              <a:cs typeface="Meiry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36870" y="3075686"/>
            <a:ext cx="184994" cy="251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09"/>
              </a:lnSpc>
              <a:spcBef>
                <a:spcPts val="95"/>
              </a:spcBef>
            </a:pPr>
            <a:r>
              <a:rPr spc="8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4023" y="3463544"/>
            <a:ext cx="5428083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由此可得出调节器输入共同</a:t>
            </a:r>
            <a:r>
              <a:rPr sz="2400" spc="4" dirty="0">
                <a:latin typeface=""/>
                <a:cs typeface=""/>
              </a:rPr>
              <a:t>的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spc="9" dirty="0">
                <a:latin typeface=""/>
                <a:cs typeface=""/>
              </a:rPr>
              <a:t>变换形式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29497" y="3861022"/>
            <a:ext cx="746351" cy="311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01"/>
              </a:lnSpc>
              <a:spcBef>
                <a:spcPts val="119"/>
              </a:spcBef>
            </a:pP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-98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spc="-52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z</a:t>
            </a:r>
            <a:r>
              <a:rPr sz="2300" i="1" spc="-83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98123" y="4035861"/>
            <a:ext cx="1050032" cy="315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86"/>
              </a:lnSpc>
              <a:spcBef>
                <a:spcPts val="124"/>
              </a:spcBef>
              <a:tabLst>
                <a:tab pos="814669" algn="l"/>
              </a:tabLst>
            </a:pPr>
            <a:r>
              <a:rPr sz="3400" i="1" baseline="1288" dirty="0">
                <a:latin typeface="Times New Roman"/>
                <a:cs typeface="Times New Roman"/>
              </a:rPr>
              <a:t>R</a:t>
            </a:r>
            <a:r>
              <a:rPr sz="3400" i="1" spc="41" baseline="1288" dirty="0">
                <a:latin typeface="Times New Roman"/>
                <a:cs typeface="Times New Roman"/>
              </a:rPr>
              <a:t> </a:t>
            </a:r>
            <a:r>
              <a:rPr sz="3400" baseline="1288" dirty="0">
                <a:latin typeface="Times New Roman"/>
                <a:cs typeface="Times New Roman"/>
              </a:rPr>
              <a:t>(</a:t>
            </a:r>
            <a:r>
              <a:rPr sz="3400" spc="-52" baseline="1288" dirty="0">
                <a:latin typeface="Times New Roman"/>
                <a:cs typeface="Times New Roman"/>
              </a:rPr>
              <a:t> </a:t>
            </a:r>
            <a:r>
              <a:rPr sz="3400" i="1" baseline="1288" dirty="0">
                <a:latin typeface="Times New Roman"/>
                <a:cs typeface="Times New Roman"/>
              </a:rPr>
              <a:t>z</a:t>
            </a:r>
            <a:r>
              <a:rPr sz="3400" i="1" spc="-83" baseline="1288" dirty="0">
                <a:latin typeface="Times New Roman"/>
                <a:cs typeface="Times New Roman"/>
              </a:rPr>
              <a:t> </a:t>
            </a:r>
            <a:r>
              <a:rPr sz="3400" baseline="1288" dirty="0">
                <a:latin typeface="Times New Roman"/>
                <a:cs typeface="Times New Roman"/>
              </a:rPr>
              <a:t>)	</a:t>
            </a:r>
            <a:r>
              <a:rPr sz="2300" spc="-579" dirty="0">
                <a:latin typeface="Meiryo"/>
                <a:cs typeface="Meiryo"/>
              </a:rPr>
              <a:t>=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8934" y="4230186"/>
            <a:ext cx="618151" cy="344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56"/>
              </a:lnSpc>
              <a:spcBef>
                <a:spcPts val="132"/>
              </a:spcBef>
            </a:pPr>
            <a:r>
              <a:rPr sz="2000" spc="-335" baseline="25119" dirty="0">
                <a:latin typeface="Meiryo"/>
                <a:cs typeface="Meiryo"/>
              </a:rPr>
              <a:t>−</a:t>
            </a:r>
            <a:r>
              <a:rPr sz="2000" spc="-169" baseline="25119" dirty="0">
                <a:latin typeface="Meiryo"/>
                <a:cs typeface="Meiryo"/>
              </a:rPr>
              <a:t> </a:t>
            </a:r>
            <a:r>
              <a:rPr sz="2000" baseline="42367" dirty="0">
                <a:latin typeface="Times New Roman"/>
                <a:cs typeface="Times New Roman"/>
              </a:rPr>
              <a:t>1</a:t>
            </a:r>
            <a:r>
              <a:rPr sz="2000" spc="128" baseline="42367" dirty="0">
                <a:latin typeface="Times New Roman"/>
                <a:cs typeface="Times New Roman"/>
              </a:rPr>
              <a:t> </a:t>
            </a:r>
            <a:r>
              <a:rPr sz="3400" baseline="-1288" dirty="0">
                <a:latin typeface="Times New Roman"/>
                <a:cs typeface="Times New Roman"/>
              </a:rPr>
              <a:t>)</a:t>
            </a:r>
            <a:r>
              <a:rPr sz="3400" spc="-172" baseline="-1288" dirty="0">
                <a:latin typeface="Times New Roman"/>
                <a:cs typeface="Times New Roman"/>
              </a:rPr>
              <a:t> </a:t>
            </a:r>
            <a:r>
              <a:rPr sz="2000" i="1" baseline="42367" dirty="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44402" y="4259528"/>
            <a:ext cx="824852" cy="315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86"/>
              </a:lnSpc>
              <a:spcBef>
                <a:spcPts val="124"/>
              </a:spcBef>
              <a:tabLst>
                <a:tab pos="636461" algn="l"/>
              </a:tabLst>
            </a:pPr>
            <a:r>
              <a:rPr sz="3400" spc="29" baseline="1288" dirty="0">
                <a:latin typeface="Times New Roman"/>
                <a:cs typeface="Times New Roman"/>
              </a:rPr>
              <a:t>(</a:t>
            </a:r>
            <a:r>
              <a:rPr sz="3400" baseline="1288" dirty="0">
                <a:latin typeface="Times New Roman"/>
                <a:cs typeface="Times New Roman"/>
              </a:rPr>
              <a:t>1</a:t>
            </a:r>
            <a:r>
              <a:rPr sz="3400" spc="96" baseline="1288" dirty="0">
                <a:latin typeface="Times New Roman"/>
                <a:cs typeface="Times New Roman"/>
              </a:rPr>
              <a:t> </a:t>
            </a:r>
            <a:r>
              <a:rPr sz="2300" spc="-579" dirty="0">
                <a:latin typeface="Meiryo"/>
                <a:cs typeface="Meiryo"/>
              </a:rPr>
              <a:t>−</a:t>
            </a:r>
            <a:r>
              <a:rPr sz="2300" dirty="0">
                <a:latin typeface="Meiryo"/>
                <a:cs typeface="Meiryo"/>
              </a:rPr>
              <a:t>	</a:t>
            </a:r>
            <a:r>
              <a:rPr sz="3400" i="1" baseline="1288" dirty="0">
                <a:latin typeface="Times New Roman"/>
                <a:cs typeface="Times New Roman"/>
              </a:rPr>
              <a:t>z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3869" y="4677372"/>
            <a:ext cx="5783859" cy="823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275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其中</a:t>
            </a:r>
            <a:r>
              <a:rPr sz="2400" b="1" i="1" dirty="0">
                <a:latin typeface="Times New Roman"/>
                <a:cs typeface="Times New Roman"/>
              </a:rPr>
              <a:t>A(z</a:t>
            </a:r>
            <a:r>
              <a:rPr sz="2400" b="1" i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是不含有</a:t>
            </a:r>
            <a:r>
              <a:rPr sz="2400" b="1" dirty="0">
                <a:latin typeface="Times New Roman"/>
                <a:cs typeface="Times New Roman"/>
              </a:rPr>
              <a:t>(1-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baseline="25364" dirty="0">
                <a:latin typeface="Times New Roman"/>
                <a:cs typeface="Times New Roman"/>
              </a:rPr>
              <a:t>-</a:t>
            </a:r>
            <a:r>
              <a:rPr sz="2400" b="1" spc="4" baseline="25364" dirty="0">
                <a:latin typeface="Times New Roman"/>
                <a:cs typeface="Times New Roman"/>
              </a:rPr>
              <a:t>1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因子</a:t>
            </a:r>
            <a:r>
              <a:rPr sz="2400" spc="4" dirty="0">
                <a:latin typeface=""/>
                <a:cs typeface=""/>
              </a:rPr>
              <a:t>的</a:t>
            </a:r>
            <a:r>
              <a:rPr sz="2400" b="1" i="1" spc="4" dirty="0">
                <a:latin typeface="Times New Roman"/>
                <a:cs typeface="Times New Roman"/>
              </a:rPr>
              <a:t>z</a:t>
            </a:r>
            <a:r>
              <a:rPr sz="2400" b="1" baseline="25364" dirty="0">
                <a:latin typeface="Times New Roman"/>
                <a:cs typeface="Times New Roman"/>
              </a:rPr>
              <a:t>-</a:t>
            </a:r>
            <a:r>
              <a:rPr sz="2400" b="1" spc="4" baseline="25364" dirty="0">
                <a:latin typeface="Times New Roman"/>
                <a:cs typeface="Times New Roman"/>
              </a:rPr>
              <a:t>1</a:t>
            </a:r>
            <a:r>
              <a:rPr sz="2400" spc="9" dirty="0">
                <a:latin typeface=""/>
                <a:cs typeface=""/>
              </a:rPr>
              <a:t>的多项式</a:t>
            </a:r>
            <a:endParaRPr sz="2400">
              <a:latin typeface="楷体"/>
              <a:cs typeface="楷体"/>
            </a:endParaRPr>
          </a:p>
          <a:p>
            <a:pPr marL="12729" marR="48331">
              <a:lnSpc>
                <a:spcPct val="122899"/>
              </a:lnSpc>
            </a:pPr>
            <a:r>
              <a:rPr sz="2400" spc="9" dirty="0">
                <a:latin typeface=""/>
                <a:cs typeface=""/>
              </a:rPr>
              <a:t>根据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spc="9" dirty="0">
                <a:latin typeface=""/>
                <a:cs typeface=""/>
              </a:rPr>
              <a:t>变换的终值定理，系统的稳态误差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2412" y="5553179"/>
            <a:ext cx="5139004" cy="31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1"/>
              </a:lnSpc>
              <a:spcBef>
                <a:spcPts val="121"/>
              </a:spcBef>
            </a:pPr>
            <a:r>
              <a:rPr sz="2000" spc="-14" dirty="0">
                <a:latin typeface="Times New Roman"/>
                <a:cs typeface="Times New Roman"/>
              </a:rPr>
              <a:t>l</a:t>
            </a:r>
            <a:r>
              <a:rPr sz="2000" spc="9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35" dirty="0">
                <a:latin typeface="Meiryo"/>
                <a:cs typeface="Meiryo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l</a:t>
            </a:r>
            <a:r>
              <a:rPr sz="2000" spc="9" dirty="0">
                <a:latin typeface="Times New Roman"/>
                <a:cs typeface="Times New Roman"/>
              </a:rPr>
              <a:t>i</a:t>
            </a:r>
            <a:r>
              <a:rPr sz="2000" spc="39" dirty="0">
                <a:latin typeface="Times New Roman"/>
                <a:cs typeface="Times New Roman"/>
              </a:rPr>
              <a:t>m</a:t>
            </a: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35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5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39" baseline="45372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i="1" spc="104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25" dirty="0">
                <a:latin typeface="Meiryo"/>
                <a:cs typeface="Meiryo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l</a:t>
            </a:r>
            <a:r>
              <a:rPr sz="2000" spc="9" dirty="0">
                <a:latin typeface="Times New Roman"/>
                <a:cs typeface="Times New Roman"/>
              </a:rPr>
              <a:t>i</a:t>
            </a:r>
            <a:r>
              <a:rPr sz="2000" spc="39" dirty="0">
                <a:latin typeface="Times New Roman"/>
                <a:cs typeface="Times New Roman"/>
              </a:rPr>
              <a:t>m</a:t>
            </a: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51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30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5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39" baseline="45372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2000" i="1" spc="2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i="1" spc="109" dirty="0">
                <a:latin typeface="Times New Roman"/>
                <a:cs typeface="Times New Roman"/>
              </a:rPr>
              <a:t>z</a:t>
            </a:r>
            <a:r>
              <a:rPr sz="2000" spc="109" dirty="0">
                <a:latin typeface="Times New Roman"/>
                <a:cs typeface="Times New Roman"/>
              </a:rPr>
              <a:t>)</a:t>
            </a:r>
            <a:r>
              <a:rPr sz="2000" i="1" spc="7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i="1" spc="109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1397" y="5734936"/>
            <a:ext cx="125884" cy="172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83"/>
              </a:lnSpc>
              <a:spcBef>
                <a:spcPts val="64"/>
              </a:spcBef>
            </a:pPr>
            <a:r>
              <a:rPr sz="1200" i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36227" y="5814200"/>
            <a:ext cx="377597" cy="175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83"/>
              </a:lnSpc>
              <a:spcBef>
                <a:spcPts val="69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t</a:t>
            </a:r>
            <a:r>
              <a:rPr sz="1700" i="1" spc="-179" baseline="2520" dirty="0">
                <a:latin typeface="Times New Roman"/>
                <a:cs typeface="Times New Roman"/>
              </a:rPr>
              <a:t> </a:t>
            </a:r>
            <a:r>
              <a:rPr sz="1700" spc="-127" baseline="1494" dirty="0">
                <a:latin typeface="Meiryo"/>
                <a:cs typeface="Meiryo"/>
              </a:rPr>
              <a:t>→∞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65520" y="5814200"/>
            <a:ext cx="340714" cy="175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83"/>
              </a:lnSpc>
              <a:spcBef>
                <a:spcPts val="69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z</a:t>
            </a:r>
            <a:r>
              <a:rPr sz="1700" i="1" spc="-194" baseline="2520" dirty="0">
                <a:latin typeface="Times New Roman"/>
                <a:cs typeface="Times New Roman"/>
              </a:rPr>
              <a:t> </a:t>
            </a:r>
            <a:r>
              <a:rPr sz="1700" spc="-69" baseline="1494" dirty="0">
                <a:latin typeface="Meiryo"/>
                <a:cs typeface="Meiryo"/>
              </a:rPr>
              <a:t>→</a:t>
            </a:r>
            <a:r>
              <a:rPr sz="1700" baseline="25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37588" y="5814200"/>
            <a:ext cx="340745" cy="175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83"/>
              </a:lnSpc>
              <a:spcBef>
                <a:spcPts val="69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z</a:t>
            </a:r>
            <a:r>
              <a:rPr sz="1700" i="1" spc="-194" baseline="2520" dirty="0">
                <a:latin typeface="Times New Roman"/>
                <a:cs typeface="Times New Roman"/>
              </a:rPr>
              <a:t> </a:t>
            </a:r>
            <a:r>
              <a:rPr sz="1700" spc="-64" baseline="1494" dirty="0">
                <a:latin typeface="Meiryo"/>
                <a:cs typeface="Meiryo"/>
              </a:rPr>
              <a:t>→</a:t>
            </a:r>
            <a:r>
              <a:rPr sz="1700" baseline="25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26213" y="6055104"/>
            <a:ext cx="529807" cy="280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50"/>
              </a:lnSpc>
              <a:spcBef>
                <a:spcPts val="107"/>
              </a:spcBef>
            </a:pPr>
            <a:r>
              <a:rPr sz="2000" i="1" spc="-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1" dirty="0">
                <a:latin typeface="Times New Roman"/>
                <a:cs typeface="Times New Roman"/>
              </a:rPr>
              <a:t> </a:t>
            </a:r>
            <a:r>
              <a:rPr sz="2000" i="1" spc="10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27109" y="6185972"/>
            <a:ext cx="1979758" cy="30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1"/>
              </a:lnSpc>
              <a:spcBef>
                <a:spcPts val="121"/>
              </a:spcBef>
            </a:pP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45" dirty="0">
                <a:latin typeface="Meiryo"/>
                <a:cs typeface="Meiryo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spc="44" dirty="0">
                <a:latin typeface="Times New Roman"/>
                <a:cs typeface="Times New Roman"/>
              </a:rPr>
              <a:t>m</a:t>
            </a: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35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5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44" baseline="45372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2000" i="1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1" dirty="0">
                <a:latin typeface="Times New Roman"/>
                <a:cs typeface="Times New Roman"/>
              </a:rPr>
              <a:t> </a:t>
            </a:r>
            <a:r>
              <a:rPr sz="2000" i="1" spc="10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82964" y="6211479"/>
            <a:ext cx="401489" cy="284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40"/>
              </a:lnSpc>
              <a:spcBef>
                <a:spcPts val="111"/>
              </a:spcBef>
            </a:pP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35" dirty="0">
                <a:latin typeface="Meiryo"/>
                <a:cs typeface="Meiryo"/>
              </a:rPr>
              <a:t> </a:t>
            </a:r>
            <a:r>
              <a:rPr sz="3000" baseline="1449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28533" y="6368615"/>
            <a:ext cx="125884" cy="172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83"/>
              </a:lnSpc>
              <a:spcBef>
                <a:spcPts val="64"/>
              </a:spcBef>
            </a:pPr>
            <a:r>
              <a:rPr sz="1200" i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76896" y="6385203"/>
            <a:ext cx="980782" cy="309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1"/>
              </a:lnSpc>
              <a:spcBef>
                <a:spcPts val="121"/>
              </a:spcBef>
            </a:pP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40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1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54" baseline="45372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)</a:t>
            </a:r>
            <a:r>
              <a:rPr sz="1700" i="1" baseline="45372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64723" y="6447878"/>
            <a:ext cx="340745" cy="175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83"/>
              </a:lnSpc>
              <a:spcBef>
                <a:spcPts val="69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z</a:t>
            </a:r>
            <a:r>
              <a:rPr sz="1700" i="1" spc="-200" baseline="2520" dirty="0">
                <a:latin typeface="Times New Roman"/>
                <a:cs typeface="Times New Roman"/>
              </a:rPr>
              <a:t> </a:t>
            </a:r>
            <a:r>
              <a:rPr sz="1700" spc="-64" baseline="1494" dirty="0">
                <a:latin typeface="Meiryo"/>
                <a:cs typeface="Meiryo"/>
              </a:rPr>
              <a:t>→</a:t>
            </a:r>
            <a:r>
              <a:rPr sz="1700" baseline="25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4200" y="1448181"/>
            <a:ext cx="85733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5340818" y="2157410"/>
            <a:ext cx="111637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4230603" y="2897181"/>
            <a:ext cx="18414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5700018" y="2897181"/>
            <a:ext cx="165891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4038749" y="4072080"/>
            <a:ext cx="147016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3877553" y="6230219"/>
            <a:ext cx="95056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6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直接连接符 61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04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026501" y="1120945"/>
            <a:ext cx="446247" cy="0"/>
          </a:xfrm>
          <a:custGeom>
            <a:avLst/>
            <a:gdLst/>
            <a:ahLst/>
            <a:cxnLst/>
            <a:rect l="l" t="t" r="r" b="b"/>
            <a:pathLst>
              <a:path w="445007">
                <a:moveTo>
                  <a:pt x="445007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0767" y="4834"/>
            <a:ext cx="5125734" cy="1232149"/>
          </a:xfrm>
          <a:custGeom>
            <a:avLst/>
            <a:gdLst/>
            <a:ahLst/>
            <a:cxnLst/>
            <a:rect l="l" t="t" r="r" b="b"/>
            <a:pathLst>
              <a:path w="5111496" h="1229867">
                <a:moveTo>
                  <a:pt x="0" y="0"/>
                </a:moveTo>
                <a:lnTo>
                  <a:pt x="0" y="1229867"/>
                </a:lnTo>
                <a:lnTo>
                  <a:pt x="5111496" y="1229867"/>
                </a:lnTo>
                <a:lnTo>
                  <a:pt x="5111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8764" y="1230681"/>
            <a:ext cx="950567" cy="0"/>
          </a:xfrm>
          <a:custGeom>
            <a:avLst/>
            <a:gdLst/>
            <a:ahLst/>
            <a:cxnLst/>
            <a:rect l="l" t="t" r="r" b="b"/>
            <a:pathLst>
              <a:path w="947927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2411" y="471652"/>
            <a:ext cx="5138169" cy="310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6"/>
              </a:lnSpc>
              <a:spcBef>
                <a:spcPts val="122"/>
              </a:spcBef>
            </a:pPr>
            <a:r>
              <a:rPr sz="2000" spc="-14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35" dirty="0">
                <a:latin typeface="Meiryo"/>
                <a:cs typeface="Meiryo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spc="44" dirty="0">
                <a:latin typeface="Times New Roman"/>
                <a:cs typeface="Times New Roman"/>
              </a:rPr>
              <a:t>m</a:t>
            </a: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35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5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44" baseline="45372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37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i="1" spc="104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30" dirty="0">
                <a:latin typeface="Meiryo"/>
                <a:cs typeface="Meiryo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spc="44" dirty="0">
                <a:latin typeface="Times New Roman"/>
                <a:cs typeface="Times New Roman"/>
              </a:rPr>
              <a:t>m</a:t>
            </a: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30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5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44" baseline="45372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2000" i="1" spc="2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i="1" spc="109" dirty="0">
                <a:latin typeface="Times New Roman"/>
                <a:cs typeface="Times New Roman"/>
              </a:rPr>
              <a:t>z</a:t>
            </a:r>
            <a:r>
              <a:rPr sz="2000" spc="114" dirty="0">
                <a:latin typeface="Times New Roman"/>
                <a:cs typeface="Times New Roman"/>
              </a:rPr>
              <a:t>)</a:t>
            </a:r>
            <a:r>
              <a:rPr sz="2000" i="1" spc="69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i="1" spc="104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01397" y="654172"/>
            <a:ext cx="125830" cy="17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83"/>
              </a:lnSpc>
              <a:spcBef>
                <a:spcPts val="64"/>
              </a:spcBef>
            </a:pPr>
            <a:r>
              <a:rPr sz="1200" i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60" y="733543"/>
            <a:ext cx="377581" cy="175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t</a:t>
            </a:r>
            <a:r>
              <a:rPr sz="1700" i="1" spc="-179" baseline="2520" dirty="0">
                <a:latin typeface="Times New Roman"/>
                <a:cs typeface="Times New Roman"/>
              </a:rPr>
              <a:t> </a:t>
            </a:r>
            <a:r>
              <a:rPr sz="1700" spc="-127" baseline="1494" dirty="0">
                <a:latin typeface="Meiryo"/>
                <a:cs typeface="Meiryo"/>
              </a:rPr>
              <a:t>→∞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5462" y="733542"/>
            <a:ext cx="340696" cy="17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z</a:t>
            </a:r>
            <a:r>
              <a:rPr sz="1700" i="1" spc="-194" baseline="2520" dirty="0">
                <a:latin typeface="Times New Roman"/>
                <a:cs typeface="Times New Roman"/>
              </a:rPr>
              <a:t> </a:t>
            </a:r>
            <a:r>
              <a:rPr sz="1700" spc="-64" baseline="1494" dirty="0">
                <a:latin typeface="Meiryo"/>
                <a:cs typeface="Meiryo"/>
              </a:rPr>
              <a:t>→</a:t>
            </a:r>
            <a:r>
              <a:rPr sz="1700" baseline="25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7488" y="733542"/>
            <a:ext cx="340770" cy="17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z</a:t>
            </a:r>
            <a:r>
              <a:rPr sz="1700" i="1" spc="-194" baseline="2520" dirty="0">
                <a:latin typeface="Times New Roman"/>
                <a:cs typeface="Times New Roman"/>
              </a:rPr>
              <a:t> </a:t>
            </a:r>
            <a:r>
              <a:rPr sz="1700" spc="-64" baseline="1494" dirty="0">
                <a:latin typeface="Meiryo"/>
                <a:cs typeface="Meiryo"/>
              </a:rPr>
              <a:t>→</a:t>
            </a:r>
            <a:r>
              <a:rPr sz="1700" baseline="25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7312" y="904404"/>
            <a:ext cx="529935" cy="280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50"/>
              </a:lnSpc>
              <a:spcBef>
                <a:spcPts val="107"/>
              </a:spcBef>
            </a:pPr>
            <a:r>
              <a:rPr sz="2000" i="1" spc="-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1" dirty="0">
                <a:latin typeface="Times New Roman"/>
                <a:cs typeface="Times New Roman"/>
              </a:rPr>
              <a:t> </a:t>
            </a:r>
            <a:r>
              <a:rPr sz="2000" i="1" spc="104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8305" y="1046747"/>
            <a:ext cx="1980354" cy="310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6"/>
              </a:lnSpc>
              <a:spcBef>
                <a:spcPts val="122"/>
              </a:spcBef>
            </a:pP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40" dirty="0">
                <a:latin typeface="Meiryo"/>
                <a:cs typeface="Meiryo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spc="44" dirty="0">
                <a:latin typeface="Times New Roman"/>
                <a:cs typeface="Times New Roman"/>
              </a:rPr>
              <a:t>m</a:t>
            </a: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35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5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44" baseline="45372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2000" i="1" spc="2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i="1" spc="104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4373" y="1072993"/>
            <a:ext cx="401723" cy="284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40"/>
              </a:lnSpc>
              <a:spcBef>
                <a:spcPts val="111"/>
              </a:spcBef>
            </a:pPr>
            <a:r>
              <a:rPr sz="2000" spc="-515" dirty="0">
                <a:latin typeface="Meiryo"/>
                <a:cs typeface="Meiryo"/>
              </a:rPr>
              <a:t>=</a:t>
            </a:r>
            <a:r>
              <a:rPr sz="2000" spc="-230" dirty="0">
                <a:latin typeface="Meiryo"/>
                <a:cs typeface="Meiryo"/>
              </a:rPr>
              <a:t> </a:t>
            </a:r>
            <a:r>
              <a:rPr sz="3000" baseline="1449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9634" y="1229120"/>
            <a:ext cx="125830" cy="17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83"/>
              </a:lnSpc>
              <a:spcBef>
                <a:spcPts val="64"/>
              </a:spcBef>
            </a:pPr>
            <a:r>
              <a:rPr sz="1200" i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8429" y="1246003"/>
            <a:ext cx="980540" cy="310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51"/>
              </a:lnSpc>
              <a:spcBef>
                <a:spcPts val="122"/>
              </a:spcBef>
            </a:pPr>
            <a:r>
              <a:rPr sz="2000" spc="-164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-515" dirty="0">
                <a:latin typeface="Meiryo"/>
                <a:cs typeface="Meiryo"/>
              </a:rPr>
              <a:t>−</a:t>
            </a:r>
            <a:r>
              <a:rPr sz="2000" spc="-245" dirty="0">
                <a:latin typeface="Meiryo"/>
                <a:cs typeface="Meiry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351" dirty="0">
                <a:latin typeface="Times New Roman"/>
                <a:cs typeface="Times New Roman"/>
              </a:rPr>
              <a:t> </a:t>
            </a:r>
            <a:r>
              <a:rPr sz="1700" spc="-296" baseline="26901" dirty="0">
                <a:latin typeface="Meiryo"/>
                <a:cs typeface="Meiryo"/>
              </a:rPr>
              <a:t>−</a:t>
            </a:r>
            <a:r>
              <a:rPr sz="1700" spc="-296" baseline="45372" dirty="0">
                <a:latin typeface="Times New Roman"/>
                <a:cs typeface="Times New Roman"/>
              </a:rPr>
              <a:t>1</a:t>
            </a:r>
            <a:r>
              <a:rPr sz="1700" spc="-150" baseline="45372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)</a:t>
            </a:r>
            <a:r>
              <a:rPr sz="1700" i="1" baseline="45372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5873" y="1308638"/>
            <a:ext cx="340637" cy="17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700" i="1" baseline="2520" dirty="0">
                <a:latin typeface="Times New Roman"/>
                <a:cs typeface="Times New Roman"/>
              </a:rPr>
              <a:t>z</a:t>
            </a:r>
            <a:r>
              <a:rPr sz="1700" i="1" spc="-200" baseline="2520" dirty="0">
                <a:latin typeface="Times New Roman"/>
                <a:cs typeface="Times New Roman"/>
              </a:rPr>
              <a:t> </a:t>
            </a:r>
            <a:r>
              <a:rPr sz="1700" spc="-59" baseline="1494" dirty="0">
                <a:latin typeface="Meiryo"/>
                <a:cs typeface="Meiryo"/>
              </a:rPr>
              <a:t>→</a:t>
            </a:r>
            <a:r>
              <a:rPr sz="1700" baseline="25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702" y="1531344"/>
            <a:ext cx="8237534" cy="404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17"/>
              </a:lnSpc>
              <a:spcBef>
                <a:spcPts val="155"/>
              </a:spcBef>
            </a:pPr>
            <a:r>
              <a:rPr sz="3600" spc="9" baseline="5650" dirty="0">
                <a:latin typeface=""/>
                <a:cs typeface=""/>
              </a:rPr>
              <a:t>很明显，要使稳态误差为零，</a:t>
            </a:r>
            <a:r>
              <a:rPr sz="3600" b="1" i="1" baseline="7246" dirty="0">
                <a:latin typeface="Times New Roman"/>
                <a:cs typeface="Times New Roman"/>
              </a:rPr>
              <a:t>G</a:t>
            </a:r>
            <a:r>
              <a:rPr sz="2400" b="1" i="1" spc="4" baseline="-10870" dirty="0">
                <a:latin typeface="Times New Roman"/>
                <a:cs typeface="Times New Roman"/>
              </a:rPr>
              <a:t>e</a:t>
            </a:r>
            <a:r>
              <a:rPr sz="3600" b="1" spc="4" baseline="7246" dirty="0">
                <a:latin typeface="Times New Roman"/>
                <a:cs typeface="Times New Roman"/>
              </a:rPr>
              <a:t>(</a:t>
            </a:r>
            <a:r>
              <a:rPr sz="3600" b="1" i="1" baseline="7246" dirty="0">
                <a:latin typeface="Times New Roman"/>
                <a:cs typeface="Times New Roman"/>
              </a:rPr>
              <a:t>z</a:t>
            </a:r>
            <a:r>
              <a:rPr sz="3600" b="1" spc="4" baseline="7246" dirty="0">
                <a:latin typeface="Times New Roman"/>
                <a:cs typeface="Times New Roman"/>
              </a:rPr>
              <a:t>)</a:t>
            </a:r>
            <a:r>
              <a:rPr sz="3600" spc="9" baseline="5650" dirty="0">
                <a:latin typeface=""/>
                <a:cs typeface=""/>
              </a:rPr>
              <a:t>中必须含有</a:t>
            </a:r>
            <a:r>
              <a:rPr sz="3600" b="1" baseline="7246" dirty="0">
                <a:latin typeface="Times New Roman"/>
                <a:cs typeface="Times New Roman"/>
              </a:rPr>
              <a:t>(1-</a:t>
            </a:r>
            <a:r>
              <a:rPr sz="3600" b="1" i="1" spc="4" baseline="7246" dirty="0">
                <a:latin typeface="Times New Roman"/>
                <a:cs typeface="Times New Roman"/>
              </a:rPr>
              <a:t>z</a:t>
            </a:r>
            <a:r>
              <a:rPr sz="2400" b="1" baseline="38046" dirty="0">
                <a:latin typeface="Times New Roman"/>
                <a:cs typeface="Times New Roman"/>
              </a:rPr>
              <a:t>-</a:t>
            </a:r>
            <a:r>
              <a:rPr sz="2400" b="1" spc="4" baseline="38046" dirty="0">
                <a:latin typeface="Times New Roman"/>
                <a:cs typeface="Times New Roman"/>
              </a:rPr>
              <a:t>1</a:t>
            </a:r>
            <a:r>
              <a:rPr sz="3600" b="1" spc="4" baseline="7246" dirty="0">
                <a:latin typeface="Times New Roman"/>
                <a:cs typeface="Times New Roman"/>
              </a:rPr>
              <a:t>)</a:t>
            </a:r>
            <a:r>
              <a:rPr sz="3600" spc="9" baseline="5650" dirty="0">
                <a:latin typeface=""/>
                <a:cs typeface=""/>
              </a:rPr>
              <a:t>因子，且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701" y="1970154"/>
            <a:ext cx="2473679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其幂次不能低</a:t>
            </a:r>
            <a:r>
              <a:rPr sz="2400" spc="4" dirty="0">
                <a:latin typeface=""/>
                <a:cs typeface=""/>
              </a:rPr>
              <a:t>于</a:t>
            </a:r>
            <a:r>
              <a:rPr sz="2400" b="1" i="1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7843" y="1970154"/>
            <a:ext cx="698408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，即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4769" y="2459271"/>
            <a:ext cx="758980" cy="394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52"/>
              </a:lnSpc>
              <a:spcBef>
                <a:spcPts val="152"/>
              </a:spcBef>
            </a:pPr>
            <a:r>
              <a:rPr sz="3900" i="1" spc="-10" baseline="-1114" dirty="0">
                <a:latin typeface="Times New Roman"/>
                <a:cs typeface="Times New Roman"/>
              </a:rPr>
              <a:t>z</a:t>
            </a:r>
            <a:r>
              <a:rPr sz="3900" i="1" spc="-445" baseline="-1114" dirty="0">
                <a:latin typeface="Times New Roman"/>
                <a:cs typeface="Times New Roman"/>
              </a:rPr>
              <a:t> </a:t>
            </a:r>
            <a:r>
              <a:rPr sz="2300" spc="-376" baseline="25207" dirty="0">
                <a:latin typeface="Meiryo"/>
                <a:cs typeface="Meiryo"/>
              </a:rPr>
              <a:t>−</a:t>
            </a:r>
            <a:r>
              <a:rPr sz="2300" baseline="42515" dirty="0">
                <a:latin typeface="Times New Roman"/>
                <a:cs typeface="Times New Roman"/>
              </a:rPr>
              <a:t>1</a:t>
            </a:r>
            <a:r>
              <a:rPr sz="2300" spc="-179" baseline="42515" dirty="0">
                <a:latin typeface="Times New Roman"/>
                <a:cs typeface="Times New Roman"/>
              </a:rPr>
              <a:t> </a:t>
            </a:r>
            <a:r>
              <a:rPr sz="3900" spc="119" baseline="-1114" dirty="0">
                <a:latin typeface="Times New Roman"/>
                <a:cs typeface="Times New Roman"/>
              </a:rPr>
              <a:t>)</a:t>
            </a:r>
            <a:r>
              <a:rPr sz="2300" i="1" baseline="42515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1286" y="2493027"/>
            <a:ext cx="1635725" cy="360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42"/>
              </a:lnSpc>
              <a:spcBef>
                <a:spcPts val="141"/>
              </a:spcBef>
            </a:pPr>
            <a:r>
              <a:rPr sz="3900" i="1" baseline="1114" dirty="0">
                <a:latin typeface="Times New Roman"/>
                <a:cs typeface="Times New Roman"/>
              </a:rPr>
              <a:t>G</a:t>
            </a:r>
            <a:r>
              <a:rPr sz="3900" i="1" spc="277" baseline="1114" dirty="0">
                <a:latin typeface="Times New Roman"/>
                <a:cs typeface="Times New Roman"/>
              </a:rPr>
              <a:t> </a:t>
            </a:r>
            <a:r>
              <a:rPr sz="3900" spc="-8" baseline="1114" dirty="0">
                <a:latin typeface="Times New Roman"/>
                <a:cs typeface="Times New Roman"/>
              </a:rPr>
              <a:t>(</a:t>
            </a:r>
            <a:r>
              <a:rPr sz="3900" spc="-440" baseline="1114" dirty="0">
                <a:latin typeface="Times New Roman"/>
                <a:cs typeface="Times New Roman"/>
              </a:rPr>
              <a:t> </a:t>
            </a:r>
            <a:r>
              <a:rPr sz="3900" i="1" spc="139" baseline="1114" dirty="0">
                <a:latin typeface="Times New Roman"/>
                <a:cs typeface="Times New Roman"/>
              </a:rPr>
              <a:t>z</a:t>
            </a:r>
            <a:r>
              <a:rPr sz="3900" baseline="1114" dirty="0">
                <a:latin typeface="Times New Roman"/>
                <a:cs typeface="Times New Roman"/>
              </a:rPr>
              <a:t>)</a:t>
            </a:r>
            <a:r>
              <a:rPr sz="3900" spc="-48" baseline="1114" dirty="0">
                <a:latin typeface="Times New Roman"/>
                <a:cs typeface="Times New Roman"/>
              </a:rPr>
              <a:t> </a:t>
            </a:r>
            <a:r>
              <a:rPr sz="2600" spc="-670" dirty="0">
                <a:latin typeface="Meiryo"/>
                <a:cs typeface="Meiryo"/>
              </a:rPr>
              <a:t>=</a:t>
            </a:r>
            <a:r>
              <a:rPr sz="2600" spc="-290" dirty="0">
                <a:latin typeface="Meiryo"/>
                <a:cs typeface="Meiryo"/>
              </a:rPr>
              <a:t> </a:t>
            </a:r>
            <a:r>
              <a:rPr sz="3900" spc="-213" baseline="1114" dirty="0">
                <a:latin typeface="Times New Roman"/>
                <a:cs typeface="Times New Roman"/>
              </a:rPr>
              <a:t>(</a:t>
            </a:r>
            <a:r>
              <a:rPr sz="3900" spc="-12" baseline="1114" dirty="0">
                <a:latin typeface="Times New Roman"/>
                <a:cs typeface="Times New Roman"/>
              </a:rPr>
              <a:t>1</a:t>
            </a:r>
            <a:r>
              <a:rPr sz="3900" spc="-426" baseline="1114" dirty="0">
                <a:latin typeface="Times New Roman"/>
                <a:cs typeface="Times New Roman"/>
              </a:rPr>
              <a:t> </a:t>
            </a:r>
            <a:r>
              <a:rPr sz="2600" spc="-670" dirty="0">
                <a:latin typeface="Meiryo"/>
                <a:cs typeface="Meiryo"/>
              </a:rPr>
              <a:t>−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8164" y="2498303"/>
            <a:ext cx="723296" cy="355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56"/>
              </a:lnSpc>
              <a:spcBef>
                <a:spcPts val="137"/>
              </a:spcBef>
            </a:pPr>
            <a:r>
              <a:rPr sz="2600" i="1" spc="-15" dirty="0">
                <a:latin typeface="Times New Roman"/>
                <a:cs typeface="Times New Roman"/>
              </a:rPr>
              <a:t>F</a:t>
            </a:r>
            <a:r>
              <a:rPr sz="2600" i="1" spc="-335" dirty="0">
                <a:latin typeface="Times New Roman"/>
                <a:cs typeface="Times New Roman"/>
              </a:rPr>
              <a:t> </a:t>
            </a:r>
            <a:r>
              <a:rPr sz="2600" spc="-8" dirty="0">
                <a:latin typeface="Times New Roman"/>
                <a:cs typeface="Times New Roman"/>
              </a:rPr>
              <a:t>(</a:t>
            </a:r>
            <a:r>
              <a:rPr sz="2600" spc="-445" dirty="0">
                <a:latin typeface="Times New Roman"/>
                <a:cs typeface="Times New Roman"/>
              </a:rPr>
              <a:t> </a:t>
            </a:r>
            <a:r>
              <a:rPr sz="2600" i="1" spc="144" dirty="0">
                <a:latin typeface="Times New Roman"/>
                <a:cs typeface="Times New Roman"/>
              </a:rPr>
              <a:t>z</a:t>
            </a:r>
            <a:r>
              <a:rPr sz="260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4248" y="2695076"/>
            <a:ext cx="151729" cy="2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34"/>
              </a:lnSpc>
              <a:spcBef>
                <a:spcPts val="81"/>
              </a:spcBef>
            </a:pPr>
            <a:r>
              <a:rPr sz="1500" i="1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4039" y="3105675"/>
            <a:ext cx="915801" cy="342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96"/>
              </a:lnSpc>
              <a:spcBef>
                <a:spcPts val="134"/>
              </a:spcBef>
            </a:pPr>
            <a:r>
              <a:rPr sz="3700" i="1" baseline="1183" dirty="0">
                <a:latin typeface="Times New Roman"/>
                <a:cs typeface="Times New Roman"/>
              </a:rPr>
              <a:t>M</a:t>
            </a:r>
            <a:r>
              <a:rPr sz="3700" i="1" spc="226" baseline="1183" dirty="0">
                <a:latin typeface="Times New Roman"/>
                <a:cs typeface="Times New Roman"/>
              </a:rPr>
              <a:t> </a:t>
            </a:r>
            <a:r>
              <a:rPr sz="2500" spc="-631" dirty="0">
                <a:latin typeface="Meiryo"/>
                <a:cs typeface="Meiryo"/>
              </a:rPr>
              <a:t>≥</a:t>
            </a:r>
            <a:r>
              <a:rPr sz="2500" spc="-310" dirty="0">
                <a:latin typeface="Meiryo"/>
                <a:cs typeface="Meiryo"/>
              </a:rPr>
              <a:t> </a:t>
            </a:r>
            <a:r>
              <a:rPr sz="3700" i="1" baseline="1183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144" y="3129016"/>
            <a:ext cx="1005585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式中，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51685" y="3129016"/>
            <a:ext cx="3820828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91"/>
              </a:lnSpc>
              <a:spcBef>
                <a:spcPts val="134"/>
              </a:spcBef>
            </a:pP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是关</a:t>
            </a:r>
            <a:r>
              <a:rPr sz="2400" spc="4" dirty="0">
                <a:latin typeface=""/>
                <a:cs typeface=""/>
              </a:rPr>
              <a:t>于</a:t>
            </a:r>
            <a:r>
              <a:rPr sz="2400" b="1" i="1" spc="4" dirty="0">
                <a:latin typeface="Times New Roman"/>
                <a:cs typeface="Times New Roman"/>
              </a:rPr>
              <a:t>z</a:t>
            </a:r>
            <a:r>
              <a:rPr sz="2400" b="1" baseline="25364" dirty="0">
                <a:latin typeface="Times New Roman"/>
                <a:cs typeface="Times New Roman"/>
              </a:rPr>
              <a:t>-</a:t>
            </a:r>
            <a:r>
              <a:rPr sz="2400" b="1" spc="4" baseline="25364" dirty="0">
                <a:latin typeface="Times New Roman"/>
                <a:cs typeface="Times New Roman"/>
              </a:rPr>
              <a:t>1</a:t>
            </a:r>
            <a:r>
              <a:rPr sz="2400" spc="9" dirty="0">
                <a:latin typeface=""/>
                <a:cs typeface=""/>
              </a:rPr>
              <a:t>的有限多项式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548" y="3917012"/>
            <a:ext cx="8097854" cy="1307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82">
              <a:lnSpc>
                <a:spcPts val="3117"/>
              </a:lnSpc>
              <a:spcBef>
                <a:spcPts val="155"/>
              </a:spcBef>
            </a:pPr>
            <a:r>
              <a:rPr lang="en-US" sz="3600" baseline="5374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3600" spc="9" baseline="5650" dirty="0" err="1" smtClean="0">
                <a:latin typeface=""/>
                <a:cs typeface=""/>
              </a:rPr>
              <a:t>为了实现最少拍</a:t>
            </a:r>
            <a:r>
              <a:rPr sz="3600" spc="9" baseline="5650" dirty="0" err="1">
                <a:latin typeface=""/>
                <a:cs typeface=""/>
              </a:rPr>
              <a:t>，要求</a:t>
            </a:r>
            <a:r>
              <a:rPr sz="3600" b="1" i="1" baseline="7246" dirty="0" err="1">
                <a:latin typeface="Times New Roman"/>
                <a:cs typeface="Times New Roman"/>
              </a:rPr>
              <a:t>G</a:t>
            </a:r>
            <a:r>
              <a:rPr sz="2400" b="1" i="1" spc="4" baseline="-10870" dirty="0" err="1">
                <a:latin typeface="Times New Roman"/>
                <a:cs typeface="Times New Roman"/>
              </a:rPr>
              <a:t>e</a:t>
            </a:r>
            <a:r>
              <a:rPr sz="3600" b="1" baseline="7246" dirty="0">
                <a:latin typeface="Times New Roman"/>
                <a:cs typeface="Times New Roman"/>
              </a:rPr>
              <a:t>(</a:t>
            </a:r>
            <a:r>
              <a:rPr sz="3600" b="1" i="1" baseline="7246" dirty="0">
                <a:latin typeface="Times New Roman"/>
                <a:cs typeface="Times New Roman"/>
              </a:rPr>
              <a:t>z</a:t>
            </a:r>
            <a:r>
              <a:rPr sz="3600" b="1" spc="4" baseline="7246" dirty="0">
                <a:latin typeface="Times New Roman"/>
                <a:cs typeface="Times New Roman"/>
              </a:rPr>
              <a:t>)</a:t>
            </a:r>
            <a:r>
              <a:rPr sz="3600" spc="9" baseline="5650" dirty="0">
                <a:latin typeface=""/>
                <a:cs typeface=""/>
              </a:rPr>
              <a:t>中关</a:t>
            </a:r>
            <a:r>
              <a:rPr sz="3600" spc="4" baseline="5650" dirty="0">
                <a:latin typeface=""/>
                <a:cs typeface=""/>
              </a:rPr>
              <a:t>于</a:t>
            </a:r>
            <a:r>
              <a:rPr sz="3600" b="1" i="1" spc="4" baseline="7246" dirty="0">
                <a:latin typeface="Times New Roman"/>
                <a:cs typeface="Times New Roman"/>
              </a:rPr>
              <a:t>z</a:t>
            </a:r>
            <a:r>
              <a:rPr sz="2400" b="1" baseline="38046" dirty="0">
                <a:latin typeface="Times New Roman"/>
                <a:cs typeface="Times New Roman"/>
              </a:rPr>
              <a:t>-</a:t>
            </a:r>
            <a:r>
              <a:rPr sz="2400" b="1" spc="4" baseline="38046" dirty="0">
                <a:latin typeface="Times New Roman"/>
                <a:cs typeface="Times New Roman"/>
              </a:rPr>
              <a:t>1</a:t>
            </a:r>
            <a:r>
              <a:rPr sz="3600" spc="9" baseline="5650" dirty="0">
                <a:latin typeface=""/>
                <a:cs typeface=""/>
              </a:rPr>
              <a:t>的幂次尽可能低，令</a:t>
            </a:r>
            <a:endParaRPr sz="2400" dirty="0">
              <a:latin typeface="楷体"/>
              <a:cs typeface="楷体"/>
            </a:endParaRPr>
          </a:p>
          <a:p>
            <a:pPr marL="13034" marR="56811">
              <a:lnSpc>
                <a:spcPts val="3749"/>
              </a:lnSpc>
              <a:spcBef>
                <a:spcPts val="31"/>
              </a:spcBef>
            </a:pPr>
            <a:r>
              <a:rPr sz="3600" b="1" i="1" baseline="4831" dirty="0">
                <a:latin typeface="Times New Roman"/>
                <a:cs typeface="Times New Roman"/>
              </a:rPr>
              <a:t>M=m, F</a:t>
            </a:r>
            <a:r>
              <a:rPr sz="3600" b="1" baseline="4831" dirty="0">
                <a:latin typeface="Times New Roman"/>
                <a:cs typeface="Times New Roman"/>
              </a:rPr>
              <a:t>(</a:t>
            </a:r>
            <a:r>
              <a:rPr sz="3600" b="1" i="1" baseline="4831" dirty="0">
                <a:latin typeface="Times New Roman"/>
                <a:cs typeface="Times New Roman"/>
              </a:rPr>
              <a:t>z</a:t>
            </a:r>
            <a:r>
              <a:rPr sz="3600" b="1" baseline="4831" dirty="0">
                <a:latin typeface="Times New Roman"/>
                <a:cs typeface="Times New Roman"/>
              </a:rPr>
              <a:t>)</a:t>
            </a:r>
            <a:r>
              <a:rPr sz="3600" b="1" i="1" baseline="4831" dirty="0">
                <a:latin typeface="Times New Roman"/>
                <a:cs typeface="Times New Roman"/>
              </a:rPr>
              <a:t>=</a:t>
            </a:r>
            <a:r>
              <a:rPr sz="3600" b="1" baseline="4831" dirty="0">
                <a:latin typeface="Times New Roman"/>
                <a:cs typeface="Times New Roman"/>
              </a:rPr>
              <a:t>1 </a:t>
            </a:r>
            <a:r>
              <a:rPr sz="3600" spc="9" baseline="3767" dirty="0">
                <a:latin typeface=""/>
                <a:cs typeface=""/>
              </a:rPr>
              <a:t>，则所得</a:t>
            </a:r>
            <a:r>
              <a:rPr sz="3600" b="1" i="1" baseline="4831" dirty="0">
                <a:latin typeface="Times New Roman"/>
                <a:cs typeface="Times New Roman"/>
              </a:rPr>
              <a:t>G</a:t>
            </a:r>
            <a:r>
              <a:rPr sz="2400" b="1" i="1" spc="4" baseline="-14493" dirty="0">
                <a:latin typeface="Times New Roman"/>
                <a:cs typeface="Times New Roman"/>
              </a:rPr>
              <a:t>e</a:t>
            </a:r>
            <a:r>
              <a:rPr sz="3600" b="1" spc="4" baseline="4831" dirty="0">
                <a:latin typeface="Times New Roman"/>
                <a:cs typeface="Times New Roman"/>
              </a:rPr>
              <a:t>(</a:t>
            </a:r>
            <a:r>
              <a:rPr sz="3600" b="1" i="1" baseline="4831" dirty="0">
                <a:latin typeface="Times New Roman"/>
                <a:cs typeface="Times New Roman"/>
              </a:rPr>
              <a:t>z</a:t>
            </a:r>
            <a:r>
              <a:rPr sz="3600" b="1" spc="4" baseline="4831" dirty="0">
                <a:latin typeface="Times New Roman"/>
                <a:cs typeface="Times New Roman"/>
              </a:rPr>
              <a:t>)</a:t>
            </a:r>
            <a:r>
              <a:rPr sz="3600" spc="9" baseline="3767" dirty="0">
                <a:latin typeface=""/>
                <a:cs typeface=""/>
              </a:rPr>
              <a:t>即可满足准确性，又可快速性要</a:t>
            </a:r>
            <a:endParaRPr sz="2400" dirty="0">
              <a:latin typeface="楷体"/>
              <a:cs typeface="楷体"/>
            </a:endParaRPr>
          </a:p>
          <a:p>
            <a:pPr marL="12729" marR="56811">
              <a:lnSpc>
                <a:spcPts val="3333"/>
              </a:lnSpc>
            </a:pPr>
            <a:r>
              <a:rPr sz="3600" spc="9" baseline="-6592" dirty="0">
                <a:latin typeface=""/>
                <a:cs typeface=""/>
              </a:rPr>
              <a:t>求，这样就有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6239" y="5365292"/>
            <a:ext cx="780167" cy="420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73"/>
              </a:lnSpc>
              <a:spcBef>
                <a:spcPts val="163"/>
              </a:spcBef>
            </a:pPr>
            <a:r>
              <a:rPr sz="4100" i="1" spc="10" baseline="-1054" dirty="0">
                <a:latin typeface="Times New Roman"/>
                <a:cs typeface="Times New Roman"/>
              </a:rPr>
              <a:t>z</a:t>
            </a:r>
            <a:r>
              <a:rPr sz="4100" i="1" spc="-480" baseline="-1054" dirty="0">
                <a:latin typeface="Times New Roman"/>
                <a:cs typeface="Times New Roman"/>
              </a:rPr>
              <a:t> </a:t>
            </a:r>
            <a:r>
              <a:rPr sz="2400" spc="-412" baseline="25780" dirty="0">
                <a:latin typeface="Meiryo"/>
                <a:cs typeface="Meiryo"/>
              </a:rPr>
              <a:t>−</a:t>
            </a:r>
            <a:r>
              <a:rPr sz="2400" spc="-412" baseline="43481" dirty="0">
                <a:latin typeface="Times New Roman"/>
                <a:cs typeface="Times New Roman"/>
              </a:rPr>
              <a:t>1</a:t>
            </a:r>
            <a:r>
              <a:rPr sz="2400" spc="-200" baseline="43481" dirty="0">
                <a:latin typeface="Times New Roman"/>
                <a:cs typeface="Times New Roman"/>
              </a:rPr>
              <a:t> </a:t>
            </a:r>
            <a:r>
              <a:rPr sz="4100" spc="109" baseline="-1054" dirty="0">
                <a:latin typeface="Times New Roman"/>
                <a:cs typeface="Times New Roman"/>
              </a:rPr>
              <a:t>)</a:t>
            </a:r>
            <a:r>
              <a:rPr sz="2400" i="1" baseline="43481" dirty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1653" y="5401726"/>
            <a:ext cx="1737517" cy="38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27"/>
              </a:lnSpc>
              <a:spcBef>
                <a:spcPts val="151"/>
              </a:spcBef>
            </a:pPr>
            <a:r>
              <a:rPr sz="4100" i="1" baseline="1054" dirty="0">
                <a:latin typeface="Times New Roman"/>
                <a:cs typeface="Times New Roman"/>
              </a:rPr>
              <a:t>G</a:t>
            </a:r>
            <a:r>
              <a:rPr sz="4100" i="1" spc="320" baseline="1054" dirty="0">
                <a:latin typeface="Times New Roman"/>
                <a:cs typeface="Times New Roman"/>
              </a:rPr>
              <a:t> </a:t>
            </a:r>
            <a:r>
              <a:rPr sz="4100" spc="9" baseline="1054" dirty="0">
                <a:latin typeface="Times New Roman"/>
                <a:cs typeface="Times New Roman"/>
              </a:rPr>
              <a:t>(</a:t>
            </a:r>
            <a:r>
              <a:rPr sz="4100" spc="-476" baseline="1054" dirty="0">
                <a:latin typeface="Times New Roman"/>
                <a:cs typeface="Times New Roman"/>
              </a:rPr>
              <a:t> </a:t>
            </a:r>
            <a:r>
              <a:rPr sz="4100" i="1" spc="144" baseline="1054" dirty="0">
                <a:latin typeface="Times New Roman"/>
                <a:cs typeface="Times New Roman"/>
              </a:rPr>
              <a:t>z</a:t>
            </a:r>
            <a:r>
              <a:rPr sz="4100" baseline="1054" dirty="0">
                <a:latin typeface="Times New Roman"/>
                <a:cs typeface="Times New Roman"/>
              </a:rPr>
              <a:t>)</a:t>
            </a:r>
            <a:r>
              <a:rPr sz="4100" spc="-15" baseline="1054" dirty="0">
                <a:latin typeface="Times New Roman"/>
                <a:cs typeface="Times New Roman"/>
              </a:rPr>
              <a:t> </a:t>
            </a:r>
            <a:r>
              <a:rPr sz="2800" spc="-709" dirty="0">
                <a:latin typeface="Meiryo"/>
                <a:cs typeface="Meiryo"/>
              </a:rPr>
              <a:t>=</a:t>
            </a:r>
            <a:r>
              <a:rPr sz="2800" spc="-315" dirty="0">
                <a:latin typeface="Meiryo"/>
                <a:cs typeface="Meiryo"/>
              </a:rPr>
              <a:t> </a:t>
            </a:r>
            <a:r>
              <a:rPr sz="4100" spc="-210" baseline="1054" dirty="0">
                <a:latin typeface="Times New Roman"/>
                <a:cs typeface="Times New Roman"/>
              </a:rPr>
              <a:t>(</a:t>
            </a:r>
            <a:r>
              <a:rPr sz="4100" spc="13" baseline="1054" dirty="0">
                <a:latin typeface="Times New Roman"/>
                <a:cs typeface="Times New Roman"/>
              </a:rPr>
              <a:t>1</a:t>
            </a:r>
            <a:r>
              <a:rPr sz="4100" spc="-460" baseline="1054" dirty="0">
                <a:latin typeface="Times New Roman"/>
                <a:cs typeface="Times New Roman"/>
              </a:rPr>
              <a:t> </a:t>
            </a:r>
            <a:r>
              <a:rPr sz="2800" spc="-709" dirty="0">
                <a:latin typeface="Meiryo"/>
                <a:cs typeface="Meiryo"/>
              </a:rPr>
              <a:t>−</a:t>
            </a:r>
            <a:endParaRPr sz="2800">
              <a:latin typeface="Meiryo"/>
              <a:cs typeface="Meiry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9183" y="5618236"/>
            <a:ext cx="159686" cy="229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43"/>
              </a:lnSpc>
              <a:spcBef>
                <a:spcPts val="87"/>
              </a:spcBef>
            </a:pPr>
            <a:r>
              <a:rPr sz="1600" i="1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78863" y="6064790"/>
            <a:ext cx="710545" cy="381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37"/>
              </a:lnSpc>
              <a:spcBef>
                <a:spcPts val="146"/>
              </a:spcBef>
            </a:pPr>
            <a:r>
              <a:rPr sz="3800" i="1" baseline="-1159" dirty="0">
                <a:latin typeface="Times New Roman"/>
                <a:cs typeface="Times New Roman"/>
              </a:rPr>
              <a:t>z</a:t>
            </a:r>
            <a:r>
              <a:rPr sz="3800" i="1" spc="-430" baseline="-1159" dirty="0">
                <a:latin typeface="Times New Roman"/>
                <a:cs typeface="Times New Roman"/>
              </a:rPr>
              <a:t> </a:t>
            </a:r>
            <a:r>
              <a:rPr sz="2200" spc="-369" baseline="24891" dirty="0">
                <a:latin typeface="Meiryo"/>
                <a:cs typeface="Meiryo"/>
              </a:rPr>
              <a:t>−</a:t>
            </a:r>
            <a:r>
              <a:rPr sz="2200" baseline="41982" dirty="0">
                <a:latin typeface="Times New Roman"/>
                <a:cs typeface="Times New Roman"/>
              </a:rPr>
              <a:t>1</a:t>
            </a:r>
            <a:r>
              <a:rPr sz="2200" spc="-175" baseline="41982" dirty="0">
                <a:latin typeface="Times New Roman"/>
                <a:cs typeface="Times New Roman"/>
              </a:rPr>
              <a:t> </a:t>
            </a:r>
            <a:r>
              <a:rPr sz="3800" spc="94" baseline="-1159" dirty="0">
                <a:latin typeface="Times New Roman"/>
                <a:cs typeface="Times New Roman"/>
              </a:rPr>
              <a:t>)</a:t>
            </a:r>
            <a:r>
              <a:rPr sz="2200" i="1" baseline="41982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26004" y="6097044"/>
            <a:ext cx="1966185" cy="349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56"/>
              </a:lnSpc>
              <a:spcBef>
                <a:spcPts val="137"/>
              </a:spcBef>
            </a:pPr>
            <a:r>
              <a:rPr sz="3800" i="1" baseline="1159" dirty="0">
                <a:latin typeface="Times New Roman"/>
                <a:cs typeface="Times New Roman"/>
              </a:rPr>
              <a:t>G</a:t>
            </a:r>
            <a:r>
              <a:rPr sz="3800" i="1" spc="305" baseline="1159" dirty="0">
                <a:latin typeface="Times New Roman"/>
                <a:cs typeface="Times New Roman"/>
              </a:rPr>
              <a:t> </a:t>
            </a:r>
            <a:r>
              <a:rPr sz="3800" baseline="1159" dirty="0">
                <a:latin typeface="Times New Roman"/>
                <a:cs typeface="Times New Roman"/>
              </a:rPr>
              <a:t>(</a:t>
            </a:r>
            <a:r>
              <a:rPr sz="3800" spc="-430" baseline="1159" dirty="0">
                <a:latin typeface="Times New Roman"/>
                <a:cs typeface="Times New Roman"/>
              </a:rPr>
              <a:t> </a:t>
            </a:r>
            <a:r>
              <a:rPr sz="3800" i="1" spc="134" baseline="1159" dirty="0">
                <a:latin typeface="Times New Roman"/>
                <a:cs typeface="Times New Roman"/>
              </a:rPr>
              <a:t>z</a:t>
            </a:r>
            <a:r>
              <a:rPr sz="3800" baseline="1159" dirty="0">
                <a:latin typeface="Times New Roman"/>
                <a:cs typeface="Times New Roman"/>
              </a:rPr>
              <a:t>)</a:t>
            </a:r>
            <a:r>
              <a:rPr sz="3800" spc="-25" baseline="1159" dirty="0">
                <a:latin typeface="Times New Roman"/>
                <a:cs typeface="Times New Roman"/>
              </a:rPr>
              <a:t> </a:t>
            </a:r>
            <a:r>
              <a:rPr sz="2500" spc="-644" dirty="0">
                <a:latin typeface="Meiryo"/>
                <a:cs typeface="Meiryo"/>
              </a:rPr>
              <a:t>=</a:t>
            </a:r>
            <a:r>
              <a:rPr sz="2500" spc="-520" dirty="0">
                <a:latin typeface="Meiryo"/>
                <a:cs typeface="Meiryo"/>
              </a:rPr>
              <a:t> </a:t>
            </a:r>
            <a:r>
              <a:rPr sz="3800" baseline="1159" dirty="0">
                <a:latin typeface="Times New Roman"/>
                <a:cs typeface="Times New Roman"/>
              </a:rPr>
              <a:t>1</a:t>
            </a:r>
            <a:r>
              <a:rPr sz="3800" spc="-410" baseline="1159" dirty="0">
                <a:latin typeface="Times New Roman"/>
                <a:cs typeface="Times New Roman"/>
              </a:rPr>
              <a:t> </a:t>
            </a:r>
            <a:r>
              <a:rPr sz="2500" spc="-644" dirty="0">
                <a:latin typeface="Meiryo"/>
                <a:cs typeface="Meiryo"/>
              </a:rPr>
              <a:t>−</a:t>
            </a:r>
            <a:r>
              <a:rPr sz="2500" spc="-435" dirty="0">
                <a:latin typeface="Meiryo"/>
                <a:cs typeface="Meiryo"/>
              </a:rPr>
              <a:t> </a:t>
            </a:r>
            <a:r>
              <a:rPr sz="3800" spc="-200" baseline="1159" dirty="0">
                <a:latin typeface="Times New Roman"/>
                <a:cs typeface="Times New Roman"/>
              </a:rPr>
              <a:t>(</a:t>
            </a:r>
            <a:r>
              <a:rPr sz="3800" baseline="1159" dirty="0">
                <a:latin typeface="Times New Roman"/>
                <a:cs typeface="Times New Roman"/>
              </a:rPr>
              <a:t>1</a:t>
            </a:r>
            <a:r>
              <a:rPr sz="3800" spc="-415" baseline="1159" dirty="0">
                <a:latin typeface="Times New Roman"/>
                <a:cs typeface="Times New Roman"/>
              </a:rPr>
              <a:t> </a:t>
            </a:r>
            <a:r>
              <a:rPr sz="2500" spc="-644" dirty="0">
                <a:latin typeface="Meiryo"/>
                <a:cs typeface="Meiryo"/>
              </a:rPr>
              <a:t>−</a:t>
            </a:r>
            <a:endParaRPr sz="2500">
              <a:latin typeface="Meiryo"/>
              <a:cs typeface="Meiry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0691" y="6292861"/>
            <a:ext cx="147917" cy="20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84"/>
              </a:lnSpc>
              <a:spcBef>
                <a:spcPts val="79"/>
              </a:spcBef>
            </a:pPr>
            <a:r>
              <a:rPr sz="1500" i="1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8764" y="1090723"/>
            <a:ext cx="95056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接连接符 37"/>
          <p:cNvCxnSpPr/>
          <p:nvPr/>
        </p:nvCxnSpPr>
        <p:spPr>
          <a:xfrm>
            <a:off x="830305" y="476672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90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021971" y="3142464"/>
            <a:ext cx="677777" cy="0"/>
          </a:xfrm>
          <a:custGeom>
            <a:avLst/>
            <a:gdLst/>
            <a:ahLst/>
            <a:cxnLst/>
            <a:rect l="l" t="t" r="r" b="b"/>
            <a:pathLst>
              <a:path w="675894">
                <a:moveTo>
                  <a:pt x="0" y="0"/>
                </a:moveTo>
                <a:lnTo>
                  <a:pt x="675894" y="0"/>
                </a:lnTo>
              </a:path>
            </a:pathLst>
          </a:custGeom>
          <a:ln w="13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3234" y="4586844"/>
            <a:ext cx="678541" cy="0"/>
          </a:xfrm>
          <a:custGeom>
            <a:avLst/>
            <a:gdLst/>
            <a:ahLst/>
            <a:cxnLst/>
            <a:rect l="l" t="t" r="r" b="b"/>
            <a:pathLst>
              <a:path w="676656">
                <a:moveTo>
                  <a:pt x="0" y="0"/>
                </a:moveTo>
                <a:lnTo>
                  <a:pt x="676656" y="0"/>
                </a:lnTo>
              </a:path>
            </a:pathLst>
          </a:custGeom>
          <a:ln w="13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738" y="670775"/>
            <a:ext cx="5825808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⒉典型输入下的最少拍控制系统分析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275" y="1682500"/>
            <a:ext cx="1927117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单位阶跃输入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3547" y="2230434"/>
            <a:ext cx="1604890" cy="305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06"/>
              </a:lnSpc>
              <a:spcBef>
                <a:spcPts val="120"/>
              </a:spcBef>
            </a:pPr>
            <a:r>
              <a:rPr sz="2700" i="1" baseline="-1610" dirty="0">
                <a:latin typeface="Times New Roman"/>
                <a:cs typeface="Times New Roman"/>
              </a:rPr>
              <a:t>G</a:t>
            </a:r>
            <a:r>
              <a:rPr sz="2700" i="1" spc="356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(</a:t>
            </a:r>
            <a:r>
              <a:rPr sz="2700" spc="-315" baseline="-1610" dirty="0">
                <a:latin typeface="Times New Roman"/>
                <a:cs typeface="Times New Roman"/>
              </a:rPr>
              <a:t> </a:t>
            </a:r>
            <a:r>
              <a:rPr sz="2700" i="1" spc="89" baseline="-1610" dirty="0">
                <a:latin typeface="Times New Roman"/>
                <a:cs typeface="Times New Roman"/>
              </a:rPr>
              <a:t>z</a:t>
            </a:r>
            <a:r>
              <a:rPr sz="2700" baseline="-1610" dirty="0">
                <a:latin typeface="Times New Roman"/>
                <a:cs typeface="Times New Roman"/>
              </a:rPr>
              <a:t>) </a:t>
            </a:r>
            <a:r>
              <a:rPr spc="-464" dirty="0">
                <a:latin typeface="Meiryo"/>
                <a:cs typeface="Meiryo"/>
              </a:rPr>
              <a:t>=</a:t>
            </a:r>
            <a:r>
              <a:rPr spc="-179" dirty="0">
                <a:latin typeface="Meiryo"/>
                <a:cs typeface="Meiryo"/>
              </a:rPr>
              <a:t> </a:t>
            </a:r>
            <a:r>
              <a:rPr sz="2700" spc="-150" baseline="-1610" dirty="0">
                <a:latin typeface="Times New Roman"/>
                <a:cs typeface="Times New Roman"/>
              </a:rPr>
              <a:t>(</a:t>
            </a:r>
            <a:r>
              <a:rPr sz="2700" baseline="-1610" dirty="0">
                <a:latin typeface="Times New Roman"/>
                <a:cs typeface="Times New Roman"/>
              </a:rPr>
              <a:t>1</a:t>
            </a:r>
            <a:r>
              <a:rPr sz="2700" spc="-290" baseline="-1610" dirty="0">
                <a:latin typeface="Times New Roman"/>
                <a:cs typeface="Times New Roman"/>
              </a:rPr>
              <a:t> </a:t>
            </a:r>
            <a:r>
              <a:rPr spc="-464" dirty="0">
                <a:latin typeface="Meiryo"/>
                <a:cs typeface="Meiryo"/>
              </a:rPr>
              <a:t>−</a:t>
            </a:r>
            <a:r>
              <a:rPr spc="-204" dirty="0">
                <a:latin typeface="Meiryo"/>
                <a:cs typeface="Meiryo"/>
              </a:rPr>
              <a:t> </a:t>
            </a:r>
            <a:r>
              <a:rPr sz="2700" i="1" baseline="-1610" dirty="0">
                <a:latin typeface="Times New Roman"/>
                <a:cs typeface="Times New Roman"/>
              </a:rPr>
              <a:t>z</a:t>
            </a:r>
            <a:r>
              <a:rPr sz="2700" i="1" spc="-260" baseline="-1610" dirty="0">
                <a:latin typeface="Times New Roman"/>
                <a:cs typeface="Times New Roman"/>
              </a:rPr>
              <a:t> </a:t>
            </a:r>
            <a:r>
              <a:rPr sz="1900" spc="-327" baseline="21999" dirty="0">
                <a:latin typeface="Meiryo"/>
                <a:cs typeface="Meiryo"/>
              </a:rPr>
              <a:t>−</a:t>
            </a:r>
            <a:r>
              <a:rPr sz="1900" spc="6" baseline="37104" dirty="0">
                <a:latin typeface="Times New Roman"/>
                <a:cs typeface="Times New Roman"/>
              </a:rPr>
              <a:t>1</a:t>
            </a:r>
            <a:r>
              <a:rPr sz="1900" spc="-184" baseline="37104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2508" y="2230434"/>
            <a:ext cx="2067015" cy="305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06"/>
              </a:lnSpc>
              <a:spcBef>
                <a:spcPts val="120"/>
              </a:spcBef>
            </a:pPr>
            <a:r>
              <a:rPr sz="2700" i="1" baseline="-1610" dirty="0">
                <a:latin typeface="Times New Roman"/>
                <a:cs typeface="Times New Roman"/>
              </a:rPr>
              <a:t>G</a:t>
            </a:r>
            <a:r>
              <a:rPr sz="2700" i="1" spc="371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(</a:t>
            </a:r>
            <a:r>
              <a:rPr sz="2700" spc="-315" baseline="-1610" dirty="0">
                <a:latin typeface="Times New Roman"/>
                <a:cs typeface="Times New Roman"/>
              </a:rPr>
              <a:t> </a:t>
            </a:r>
            <a:r>
              <a:rPr sz="2700" i="1" spc="89" baseline="-1610" dirty="0">
                <a:latin typeface="Times New Roman"/>
                <a:cs typeface="Times New Roman"/>
              </a:rPr>
              <a:t>z</a:t>
            </a:r>
            <a:r>
              <a:rPr sz="2700" baseline="-1610" dirty="0">
                <a:latin typeface="Times New Roman"/>
                <a:cs typeface="Times New Roman"/>
              </a:rPr>
              <a:t>)</a:t>
            </a:r>
            <a:r>
              <a:rPr sz="2700" spc="4" baseline="-1610" dirty="0">
                <a:latin typeface="Times New Roman"/>
                <a:cs typeface="Times New Roman"/>
              </a:rPr>
              <a:t> </a:t>
            </a:r>
            <a:r>
              <a:rPr spc="-464" dirty="0">
                <a:latin typeface="Meiryo"/>
                <a:cs typeface="Meiryo"/>
              </a:rPr>
              <a:t>=</a:t>
            </a:r>
            <a:r>
              <a:rPr spc="-355" dirty="0">
                <a:latin typeface="Meiryo"/>
                <a:cs typeface="Meiryo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1</a:t>
            </a:r>
            <a:r>
              <a:rPr sz="2700" spc="-295" baseline="-1610" dirty="0">
                <a:latin typeface="Times New Roman"/>
                <a:cs typeface="Times New Roman"/>
              </a:rPr>
              <a:t> </a:t>
            </a:r>
            <a:r>
              <a:rPr spc="-464" dirty="0">
                <a:latin typeface="Meiryo"/>
                <a:cs typeface="Meiryo"/>
              </a:rPr>
              <a:t>−</a:t>
            </a:r>
            <a:r>
              <a:rPr spc="-315" dirty="0">
                <a:latin typeface="Meiryo"/>
                <a:cs typeface="Meiryo"/>
              </a:rPr>
              <a:t> </a:t>
            </a:r>
            <a:r>
              <a:rPr sz="2700" spc="-150" baseline="-1610" dirty="0">
                <a:latin typeface="Times New Roman"/>
                <a:cs typeface="Times New Roman"/>
              </a:rPr>
              <a:t>(</a:t>
            </a:r>
            <a:r>
              <a:rPr sz="2700" baseline="-1610" dirty="0">
                <a:latin typeface="Times New Roman"/>
                <a:cs typeface="Times New Roman"/>
              </a:rPr>
              <a:t>1</a:t>
            </a:r>
            <a:r>
              <a:rPr sz="2700" spc="-295" baseline="-1610" dirty="0">
                <a:latin typeface="Times New Roman"/>
                <a:cs typeface="Times New Roman"/>
              </a:rPr>
              <a:t> </a:t>
            </a:r>
            <a:r>
              <a:rPr spc="-464" dirty="0">
                <a:latin typeface="Meiryo"/>
                <a:cs typeface="Meiryo"/>
              </a:rPr>
              <a:t>−</a:t>
            </a:r>
            <a:r>
              <a:rPr spc="-204" dirty="0">
                <a:latin typeface="Meiryo"/>
                <a:cs typeface="Meiryo"/>
              </a:rPr>
              <a:t> </a:t>
            </a:r>
            <a:r>
              <a:rPr sz="2700" i="1" baseline="-1610" dirty="0">
                <a:latin typeface="Times New Roman"/>
                <a:cs typeface="Times New Roman"/>
              </a:rPr>
              <a:t>z</a:t>
            </a:r>
            <a:r>
              <a:rPr sz="2700" i="1" spc="-260" baseline="-1610" dirty="0">
                <a:latin typeface="Times New Roman"/>
                <a:cs typeface="Times New Roman"/>
              </a:rPr>
              <a:t> </a:t>
            </a:r>
            <a:r>
              <a:rPr sz="1900" spc="-327" baseline="21999" dirty="0">
                <a:latin typeface="Meiryo"/>
                <a:cs typeface="Meiryo"/>
              </a:rPr>
              <a:t>−</a:t>
            </a:r>
            <a:r>
              <a:rPr sz="1900" spc="6" baseline="37104" dirty="0">
                <a:latin typeface="Times New Roman"/>
                <a:cs typeface="Times New Roman"/>
              </a:rPr>
              <a:t>1</a:t>
            </a:r>
            <a:r>
              <a:rPr sz="1900" spc="-175" baseline="37104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) </a:t>
            </a:r>
            <a:r>
              <a:rPr spc="-464" dirty="0">
                <a:latin typeface="Meiryo"/>
                <a:cs typeface="Meiryo"/>
              </a:rPr>
              <a:t>=</a:t>
            </a:r>
            <a:endParaRPr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8772" y="2230434"/>
            <a:ext cx="362526" cy="305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30"/>
              </a:lnSpc>
              <a:spcBef>
                <a:spcPts val="116"/>
              </a:spcBef>
            </a:pPr>
            <a:r>
              <a:rPr sz="2700" i="1" baseline="-3220" dirty="0">
                <a:latin typeface="Times New Roman"/>
                <a:cs typeface="Times New Roman"/>
              </a:rPr>
              <a:t>z</a:t>
            </a:r>
            <a:r>
              <a:rPr sz="2700" i="1" spc="-260" baseline="-3220" dirty="0">
                <a:latin typeface="Times New Roman"/>
                <a:cs typeface="Times New Roman"/>
              </a:rPr>
              <a:t> </a:t>
            </a:r>
            <a:r>
              <a:rPr sz="1900" spc="-327" baseline="19249" dirty="0">
                <a:latin typeface="Meiryo"/>
                <a:cs typeface="Meiryo"/>
              </a:rPr>
              <a:t>−</a:t>
            </a:r>
            <a:r>
              <a:rPr sz="1900" spc="6" baseline="32466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0102" y="2394085"/>
            <a:ext cx="133895" cy="186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93"/>
              </a:lnSpc>
              <a:spcBef>
                <a:spcPts val="69"/>
              </a:spcBef>
            </a:pPr>
            <a:r>
              <a:rPr sz="1300" i="1" spc="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9097" y="2394085"/>
            <a:ext cx="133895" cy="186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93"/>
              </a:lnSpc>
              <a:spcBef>
                <a:spcPts val="69"/>
              </a:spcBef>
            </a:pPr>
            <a:r>
              <a:rPr sz="1300" i="1" spc="5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8965" y="2805959"/>
            <a:ext cx="216048" cy="29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00"/>
              </a:lnSpc>
              <a:spcBef>
                <a:spcPts val="114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0139" y="2946617"/>
            <a:ext cx="1311147" cy="33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06"/>
              </a:lnSpc>
              <a:spcBef>
                <a:spcPts val="130"/>
              </a:spcBef>
            </a:pPr>
            <a:r>
              <a:rPr sz="2200" spc="-182" dirty="0">
                <a:latin typeface="Times New Roman"/>
                <a:cs typeface="Times New Roman"/>
              </a:rPr>
              <a:t>(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250" dirty="0">
                <a:latin typeface="Meiryo"/>
                <a:cs typeface="Meiryo"/>
              </a:rPr>
              <a:t> </a:t>
            </a: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376" dirty="0">
                <a:latin typeface="Times New Roman"/>
                <a:cs typeface="Times New Roman"/>
              </a:rPr>
              <a:t> </a:t>
            </a:r>
            <a:r>
              <a:rPr sz="1900" spc="-32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</a:t>
            </a:r>
            <a:r>
              <a:rPr sz="1900" spc="-164" baseline="4406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47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r>
              <a:rPr sz="2200" spc="-451" dirty="0">
                <a:latin typeface="Meiryo"/>
                <a:cs typeface="Meiryo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3142" y="2974125"/>
            <a:ext cx="1571920" cy="303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90"/>
              </a:lnSpc>
              <a:spcBef>
                <a:spcPts val="119"/>
              </a:spcBef>
            </a:pPr>
            <a:r>
              <a:rPr sz="3200" i="1" spc="-13" baseline="1348" dirty="0">
                <a:latin typeface="Times New Roman"/>
                <a:cs typeface="Times New Roman"/>
              </a:rPr>
              <a:t>E</a:t>
            </a:r>
            <a:r>
              <a:rPr sz="3200" i="1" spc="-395" baseline="1348" dirty="0">
                <a:latin typeface="Times New Roman"/>
                <a:cs typeface="Times New Roman"/>
              </a:rPr>
              <a:t> </a:t>
            </a:r>
            <a:r>
              <a:rPr sz="3200" spc="-7" baseline="1348" dirty="0">
                <a:latin typeface="Times New Roman"/>
                <a:cs typeface="Times New Roman"/>
              </a:rPr>
              <a:t>(</a:t>
            </a:r>
            <a:r>
              <a:rPr sz="3200" spc="-380" baseline="1348" dirty="0">
                <a:latin typeface="Times New Roman"/>
                <a:cs typeface="Times New Roman"/>
              </a:rPr>
              <a:t> </a:t>
            </a:r>
            <a:r>
              <a:rPr sz="3200" i="1" spc="114" baseline="1348" dirty="0">
                <a:latin typeface="Times New Roman"/>
                <a:cs typeface="Times New Roman"/>
              </a:rPr>
              <a:t>z</a:t>
            </a:r>
            <a:r>
              <a:rPr sz="3200" baseline="1348" dirty="0">
                <a:latin typeface="Times New Roman"/>
                <a:cs typeface="Times New Roman"/>
              </a:rPr>
              <a:t>)</a:t>
            </a:r>
            <a:r>
              <a:rPr sz="3200" spc="-50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r>
              <a:rPr sz="2200" spc="-154" dirty="0">
                <a:latin typeface="Meiryo"/>
                <a:cs typeface="Meiryo"/>
              </a:rPr>
              <a:t> </a:t>
            </a:r>
            <a:r>
              <a:rPr sz="3200" i="1" spc="61" baseline="1348" dirty="0">
                <a:latin typeface="Times New Roman"/>
                <a:cs typeface="Times New Roman"/>
              </a:rPr>
              <a:t>R</a:t>
            </a:r>
            <a:r>
              <a:rPr sz="3200" spc="-7" baseline="1348" dirty="0">
                <a:latin typeface="Times New Roman"/>
                <a:cs typeface="Times New Roman"/>
              </a:rPr>
              <a:t>(</a:t>
            </a:r>
            <a:r>
              <a:rPr sz="3200" spc="-370" baseline="1348" dirty="0">
                <a:latin typeface="Times New Roman"/>
                <a:cs typeface="Times New Roman"/>
              </a:rPr>
              <a:t> </a:t>
            </a:r>
            <a:r>
              <a:rPr sz="3200" i="1" spc="104" baseline="1348" dirty="0">
                <a:latin typeface="Times New Roman"/>
                <a:cs typeface="Times New Roman"/>
              </a:rPr>
              <a:t>z</a:t>
            </a:r>
            <a:r>
              <a:rPr sz="3200" spc="-9" baseline="1348" dirty="0">
                <a:latin typeface="Times New Roman"/>
                <a:cs typeface="Times New Roman"/>
              </a:rPr>
              <a:t>)</a:t>
            </a:r>
            <a:r>
              <a:rPr sz="3200" i="1" baseline="1348" dirty="0"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2884" y="2974125"/>
            <a:ext cx="616880" cy="303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90"/>
              </a:lnSpc>
              <a:spcBef>
                <a:spcPts val="119"/>
              </a:spcBef>
            </a:pPr>
            <a:r>
              <a:rPr sz="3200" spc="-7" baseline="1348" dirty="0">
                <a:latin typeface="Times New Roman"/>
                <a:cs typeface="Times New Roman"/>
              </a:rPr>
              <a:t>(</a:t>
            </a:r>
            <a:r>
              <a:rPr sz="3200" spc="-380" baseline="1348" dirty="0">
                <a:latin typeface="Times New Roman"/>
                <a:cs typeface="Times New Roman"/>
              </a:rPr>
              <a:t> </a:t>
            </a:r>
            <a:r>
              <a:rPr sz="3200" i="1" spc="114" baseline="1348" dirty="0">
                <a:latin typeface="Times New Roman"/>
                <a:cs typeface="Times New Roman"/>
              </a:rPr>
              <a:t>z</a:t>
            </a:r>
            <a:r>
              <a:rPr sz="3200" baseline="1348" dirty="0">
                <a:latin typeface="Times New Roman"/>
                <a:cs typeface="Times New Roman"/>
              </a:rPr>
              <a:t>)</a:t>
            </a:r>
            <a:r>
              <a:rPr sz="3200" spc="-55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9360" y="3141521"/>
            <a:ext cx="132162" cy="183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3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6332" y="3159640"/>
            <a:ext cx="746988" cy="33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1"/>
              </a:lnSpc>
              <a:spcBef>
                <a:spcPts val="130"/>
              </a:spcBef>
            </a:pP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250" dirty="0">
                <a:latin typeface="Meiryo"/>
                <a:cs typeface="Meiryo"/>
              </a:rPr>
              <a:t> </a:t>
            </a: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376" dirty="0">
                <a:latin typeface="Times New Roman"/>
                <a:cs typeface="Times New Roman"/>
              </a:rPr>
              <a:t> </a:t>
            </a:r>
            <a:r>
              <a:rPr sz="1900" spc="-32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1544" y="3680134"/>
            <a:ext cx="3192630" cy="35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31"/>
              </a:lnSpc>
              <a:spcBef>
                <a:spcPts val="141"/>
              </a:spcBef>
            </a:pPr>
            <a:r>
              <a:rPr sz="2200" spc="-554" dirty="0">
                <a:latin typeface="Meiryo"/>
                <a:cs typeface="Meiryo"/>
              </a:rPr>
              <a:t>=</a:t>
            </a:r>
            <a:r>
              <a:rPr sz="2200" spc="-420" dirty="0">
                <a:latin typeface="Meiryo"/>
                <a:cs typeface="Meiryo"/>
              </a:rPr>
              <a:t> </a:t>
            </a:r>
            <a:r>
              <a:rPr sz="3200" spc="26" baseline="-1348" dirty="0">
                <a:latin typeface="Times New Roman"/>
                <a:cs typeface="Times New Roman"/>
              </a:rPr>
              <a:t>1</a:t>
            </a:r>
            <a:r>
              <a:rPr sz="2200" spc="-79" dirty="0">
                <a:latin typeface="Meiryo"/>
                <a:cs typeface="Meiryo"/>
              </a:rPr>
              <a:t>•</a:t>
            </a:r>
            <a:r>
              <a:rPr sz="2200" spc="-292" dirty="0">
                <a:latin typeface="Meiryo"/>
                <a:cs typeface="Meiryo"/>
              </a:rPr>
              <a:t> </a:t>
            </a: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35" baseline="-1348" dirty="0">
                <a:latin typeface="Times New Roman"/>
                <a:cs typeface="Times New Roman"/>
              </a:rPr>
              <a:t> </a:t>
            </a:r>
            <a:r>
              <a:rPr sz="2300" baseline="34785" dirty="0">
                <a:latin typeface="Times New Roman"/>
                <a:cs typeface="Times New Roman"/>
              </a:rPr>
              <a:t>0</a:t>
            </a:r>
            <a:r>
              <a:rPr sz="2300" spc="241" baseline="34785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+</a:t>
            </a:r>
            <a:r>
              <a:rPr sz="2200" spc="-351" dirty="0">
                <a:latin typeface="Meiryo"/>
                <a:cs typeface="Meiryo"/>
              </a:rPr>
              <a:t> </a:t>
            </a:r>
            <a:r>
              <a:rPr sz="3200" baseline="-1348" dirty="0">
                <a:latin typeface="Times New Roman"/>
                <a:cs typeface="Times New Roman"/>
              </a:rPr>
              <a:t>0</a:t>
            </a:r>
            <a:r>
              <a:rPr sz="3200" spc="-255" baseline="-1348" dirty="0">
                <a:latin typeface="Times New Roman"/>
                <a:cs typeface="Times New Roman"/>
              </a:rPr>
              <a:t> </a:t>
            </a:r>
            <a:r>
              <a:rPr sz="2200" spc="-159" dirty="0">
                <a:latin typeface="Meiryo"/>
                <a:cs typeface="Meiryo"/>
              </a:rPr>
              <a:t>•</a:t>
            </a:r>
            <a:r>
              <a:rPr sz="2200" spc="-295" dirty="0">
                <a:latin typeface="Meiryo"/>
                <a:cs typeface="Meiryo"/>
              </a:rPr>
              <a:t> </a:t>
            </a: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15" baseline="-1348" dirty="0">
                <a:latin typeface="Times New Roman"/>
                <a:cs typeface="Times New Roman"/>
              </a:rPr>
              <a:t> </a:t>
            </a:r>
            <a:r>
              <a:rPr sz="2300" spc="-246" baseline="20624" dirty="0">
                <a:latin typeface="Meiryo"/>
                <a:cs typeface="Meiryo"/>
              </a:rPr>
              <a:t>−</a:t>
            </a:r>
            <a:r>
              <a:rPr sz="2300" spc="-149" baseline="34785" dirty="0">
                <a:latin typeface="Times New Roman"/>
                <a:cs typeface="Times New Roman"/>
              </a:rPr>
              <a:t>1</a:t>
            </a:r>
            <a:r>
              <a:rPr sz="2300" spc="129" baseline="34785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+</a:t>
            </a:r>
            <a:r>
              <a:rPr sz="2200" spc="-351" dirty="0">
                <a:latin typeface="Meiryo"/>
                <a:cs typeface="Meiryo"/>
              </a:rPr>
              <a:t> </a:t>
            </a:r>
            <a:r>
              <a:rPr sz="3200" baseline="-1348" dirty="0">
                <a:latin typeface="Times New Roman"/>
                <a:cs typeface="Times New Roman"/>
              </a:rPr>
              <a:t>0</a:t>
            </a:r>
            <a:r>
              <a:rPr sz="3200" spc="-255" baseline="-1348" dirty="0">
                <a:latin typeface="Times New Roman"/>
                <a:cs typeface="Times New Roman"/>
              </a:rPr>
              <a:t> </a:t>
            </a:r>
            <a:r>
              <a:rPr sz="2200" spc="-159" dirty="0">
                <a:latin typeface="Meiryo"/>
                <a:cs typeface="Meiryo"/>
              </a:rPr>
              <a:t>•</a:t>
            </a:r>
            <a:r>
              <a:rPr sz="2200" spc="-290" dirty="0">
                <a:latin typeface="Meiryo"/>
                <a:cs typeface="Meiryo"/>
              </a:rPr>
              <a:t> </a:t>
            </a: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15" baseline="-1348" dirty="0">
                <a:latin typeface="Times New Roman"/>
                <a:cs typeface="Times New Roman"/>
              </a:rPr>
              <a:t> </a:t>
            </a:r>
            <a:r>
              <a:rPr sz="2300" spc="-396" baseline="20624" dirty="0">
                <a:latin typeface="Meiryo"/>
                <a:cs typeface="Meiryo"/>
              </a:rPr>
              <a:t>−</a:t>
            </a:r>
            <a:r>
              <a:rPr sz="2300" baseline="34785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0228" y="4250338"/>
            <a:ext cx="216048" cy="29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00"/>
              </a:lnSpc>
              <a:spcBef>
                <a:spcPts val="114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8874" y="4390996"/>
            <a:ext cx="1550600" cy="33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06"/>
              </a:lnSpc>
              <a:spcBef>
                <a:spcPts val="130"/>
              </a:spcBef>
              <a:tabLst>
                <a:tab pos="611002" algn="l"/>
              </a:tabLst>
            </a:pP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376" dirty="0">
                <a:latin typeface="Times New Roman"/>
                <a:cs typeface="Times New Roman"/>
              </a:rPr>
              <a:t> </a:t>
            </a:r>
            <a:r>
              <a:rPr sz="1900" spc="-32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	</a:t>
            </a: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376" dirty="0">
                <a:latin typeface="Times New Roman"/>
                <a:cs typeface="Times New Roman"/>
              </a:rPr>
              <a:t> </a:t>
            </a:r>
            <a:r>
              <a:rPr sz="1900" spc="-32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 </a:t>
            </a:r>
            <a:r>
              <a:rPr sz="1900" spc="-139" baseline="44061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+</a:t>
            </a:r>
            <a:r>
              <a:rPr sz="2200" spc="-214" dirty="0">
                <a:latin typeface="Meiryo"/>
                <a:cs typeface="Meiryo"/>
              </a:rPr>
              <a:t> </a:t>
            </a: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370" dirty="0">
                <a:latin typeface="Times New Roman"/>
                <a:cs typeface="Times New Roman"/>
              </a:rPr>
              <a:t> </a:t>
            </a:r>
            <a:r>
              <a:rPr sz="1900" spc="-32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4592" y="4390996"/>
            <a:ext cx="377902" cy="33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1"/>
              </a:lnSpc>
              <a:spcBef>
                <a:spcPts val="126"/>
              </a:spcBef>
            </a:pPr>
            <a:r>
              <a:rPr sz="3200" i="1" spc="-8" baseline="-1348" dirty="0">
                <a:latin typeface="Times New Roman"/>
                <a:cs typeface="Times New Roman"/>
              </a:rPr>
              <a:t>z</a:t>
            </a:r>
            <a:r>
              <a:rPr sz="3200" i="1" spc="-376" baseline="-1348" dirty="0">
                <a:latin typeface="Times New Roman"/>
                <a:cs typeface="Times New Roman"/>
              </a:rPr>
              <a:t> </a:t>
            </a:r>
            <a:r>
              <a:rPr sz="1900" spc="-327" baseline="24749" dirty="0">
                <a:latin typeface="Meiryo"/>
                <a:cs typeface="Meiryo"/>
              </a:rPr>
              <a:t>−</a:t>
            </a:r>
            <a:r>
              <a:rPr sz="1900" spc="-6" baseline="41742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7161" y="4418504"/>
            <a:ext cx="807513" cy="303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90"/>
              </a:lnSpc>
              <a:spcBef>
                <a:spcPts val="119"/>
              </a:spcBef>
            </a:pPr>
            <a:r>
              <a:rPr sz="3200" i="1" spc="-11" baseline="1348" dirty="0">
                <a:latin typeface="Times New Roman"/>
                <a:cs typeface="Times New Roman"/>
              </a:rPr>
              <a:t>Y</a:t>
            </a:r>
            <a:r>
              <a:rPr sz="3200" i="1" spc="-245" baseline="1348" dirty="0">
                <a:latin typeface="Times New Roman"/>
                <a:cs typeface="Times New Roman"/>
              </a:rPr>
              <a:t> </a:t>
            </a:r>
            <a:r>
              <a:rPr sz="3200" spc="-7" baseline="1348" dirty="0">
                <a:latin typeface="Times New Roman"/>
                <a:cs typeface="Times New Roman"/>
              </a:rPr>
              <a:t>(</a:t>
            </a:r>
            <a:r>
              <a:rPr sz="3200" spc="-370" baseline="1348" dirty="0">
                <a:latin typeface="Times New Roman"/>
                <a:cs typeface="Times New Roman"/>
              </a:rPr>
              <a:t> </a:t>
            </a:r>
            <a:r>
              <a:rPr sz="3200" i="1" spc="109" baseline="1348" dirty="0">
                <a:latin typeface="Times New Roman"/>
                <a:cs typeface="Times New Roman"/>
              </a:rPr>
              <a:t>z</a:t>
            </a:r>
            <a:r>
              <a:rPr sz="3200" baseline="1348" dirty="0">
                <a:latin typeface="Times New Roman"/>
                <a:cs typeface="Times New Roman"/>
              </a:rPr>
              <a:t>)</a:t>
            </a:r>
            <a:r>
              <a:rPr sz="3200" spc="-45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8548" y="4418504"/>
            <a:ext cx="1471714" cy="303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90"/>
              </a:lnSpc>
              <a:spcBef>
                <a:spcPts val="119"/>
              </a:spcBef>
            </a:pPr>
            <a:r>
              <a:rPr sz="3200" i="1" spc="61" baseline="1348" dirty="0">
                <a:latin typeface="Times New Roman"/>
                <a:cs typeface="Times New Roman"/>
              </a:rPr>
              <a:t>R</a:t>
            </a:r>
            <a:r>
              <a:rPr sz="3200" spc="-7" baseline="1348" dirty="0">
                <a:latin typeface="Times New Roman"/>
                <a:cs typeface="Times New Roman"/>
              </a:rPr>
              <a:t>(</a:t>
            </a:r>
            <a:r>
              <a:rPr sz="3200" spc="-376" baseline="1348" dirty="0">
                <a:latin typeface="Times New Roman"/>
                <a:cs typeface="Times New Roman"/>
              </a:rPr>
              <a:t> </a:t>
            </a:r>
            <a:r>
              <a:rPr sz="3200" i="1" spc="109" baseline="1348" dirty="0">
                <a:latin typeface="Times New Roman"/>
                <a:cs typeface="Times New Roman"/>
              </a:rPr>
              <a:t>z</a:t>
            </a:r>
            <a:r>
              <a:rPr sz="3200" spc="-4" baseline="1348" dirty="0">
                <a:latin typeface="Times New Roman"/>
                <a:cs typeface="Times New Roman"/>
              </a:rPr>
              <a:t>)</a:t>
            </a:r>
            <a:r>
              <a:rPr sz="3200" i="1" baseline="1348" dirty="0">
                <a:latin typeface="Times New Roman"/>
                <a:cs typeface="Times New Roman"/>
              </a:rPr>
              <a:t>G</a:t>
            </a:r>
            <a:r>
              <a:rPr sz="3200" i="1" spc="213" baseline="1348" dirty="0">
                <a:latin typeface="Times New Roman"/>
                <a:cs typeface="Times New Roman"/>
              </a:rPr>
              <a:t> </a:t>
            </a:r>
            <a:r>
              <a:rPr sz="3200" spc="87" baseline="1348" dirty="0">
                <a:latin typeface="Times New Roman"/>
                <a:cs typeface="Times New Roman"/>
              </a:rPr>
              <a:t>(</a:t>
            </a:r>
            <a:r>
              <a:rPr sz="3200" i="1" spc="-11" baseline="1348" dirty="0">
                <a:latin typeface="Times New Roman"/>
                <a:cs typeface="Times New Roman"/>
              </a:rPr>
              <a:t>Z</a:t>
            </a:r>
            <a:r>
              <a:rPr sz="3200" i="1" spc="-276" baseline="1348" dirty="0">
                <a:latin typeface="Times New Roman"/>
                <a:cs typeface="Times New Roman"/>
              </a:rPr>
              <a:t> </a:t>
            </a:r>
            <a:r>
              <a:rPr sz="3200" baseline="1348" dirty="0">
                <a:latin typeface="Times New Roman"/>
                <a:cs typeface="Times New Roman"/>
              </a:rPr>
              <a:t>)</a:t>
            </a:r>
            <a:r>
              <a:rPr sz="3200" spc="-42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030" y="4418504"/>
            <a:ext cx="229182" cy="29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spc="-554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9171" y="4418504"/>
            <a:ext cx="229182" cy="29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spc="-554" dirty="0">
                <a:latin typeface="Meiryo"/>
                <a:cs typeface="Meiryo"/>
              </a:rPr>
              <a:t>+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07269" y="4418503"/>
            <a:ext cx="534268" cy="35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96"/>
              </a:lnSpc>
              <a:spcBef>
                <a:spcPts val="139"/>
              </a:spcBef>
            </a:pPr>
            <a:r>
              <a:rPr sz="3200" spc="-374" baseline="5595" dirty="0" smtClean="0">
                <a:latin typeface="Meiryo"/>
                <a:cs typeface="Meiryo"/>
              </a:rPr>
              <a:t>+</a:t>
            </a:r>
            <a:r>
              <a:rPr lang="en-US" sz="3200" spc="-374" baseline="5595" dirty="0" smtClean="0">
                <a:latin typeface="Meiryo"/>
                <a:cs typeface="Meiryo"/>
              </a:rPr>
              <a:t>…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1022" y="4585899"/>
            <a:ext cx="132162" cy="183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3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7321" y="4604019"/>
            <a:ext cx="747901" cy="33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1"/>
              </a:lnSpc>
              <a:spcBef>
                <a:spcPts val="130"/>
              </a:spcBef>
            </a:pP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245" dirty="0">
                <a:latin typeface="Meiryo"/>
                <a:cs typeface="Meiryo"/>
              </a:rPr>
              <a:t> </a:t>
            </a: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376" dirty="0">
                <a:latin typeface="Times New Roman"/>
                <a:cs typeface="Times New Roman"/>
              </a:rPr>
              <a:t> </a:t>
            </a:r>
            <a:r>
              <a:rPr sz="1900" spc="-32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9983" y="5101830"/>
            <a:ext cx="7709142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b="1" dirty="0">
                <a:latin typeface="Times New Roman"/>
                <a:cs typeface="Times New Roman"/>
              </a:rPr>
              <a:t>(0) = 1</a:t>
            </a:r>
            <a:r>
              <a:rPr sz="2400" dirty="0">
                <a:latin typeface=""/>
                <a:cs typeface=""/>
              </a:rPr>
              <a:t>，</a:t>
            </a:r>
            <a:r>
              <a:rPr sz="2400" spc="-595" dirty="0">
                <a:latin typeface=""/>
                <a:cs typeface="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=</a:t>
            </a:r>
            <a:r>
              <a:rPr sz="2400" b="1" spc="-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(2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= </a:t>
            </a:r>
            <a:r>
              <a:rPr sz="2400" b="1" spc="-199" dirty="0">
                <a:latin typeface="Times New Roman"/>
                <a:cs typeface="Times New Roman"/>
              </a:rPr>
              <a:t>···</a:t>
            </a:r>
            <a:r>
              <a:rPr sz="2400" b="1" dirty="0">
                <a:latin typeface="Times New Roman"/>
                <a:cs typeface="Times New Roman"/>
              </a:rPr>
              <a:t> = </a:t>
            </a:r>
            <a:r>
              <a:rPr sz="2400" b="1" spc="-9" dirty="0">
                <a:latin typeface="Times New Roman"/>
                <a:cs typeface="Times New Roman"/>
              </a:rPr>
              <a:t>0</a:t>
            </a:r>
            <a:r>
              <a:rPr sz="2400" spc="9" dirty="0">
                <a:latin typeface=""/>
                <a:cs typeface=""/>
              </a:rPr>
              <a:t>，这说明开始一个采样点上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6212" y="5753035"/>
            <a:ext cx="7499606" cy="758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 err="1">
                <a:latin typeface=""/>
                <a:cs typeface=""/>
              </a:rPr>
              <a:t>有偏差，一个采样周期后，</a:t>
            </a:r>
            <a:r>
              <a:rPr sz="3600" spc="9" baseline="-2825" dirty="0" err="1" smtClean="0">
                <a:latin typeface=""/>
                <a:cs typeface=""/>
              </a:rPr>
              <a:t>系统在采样点上不在有偏差</a:t>
            </a:r>
            <a:r>
              <a:rPr lang="zh-CN" altLang="en-US" sz="3600" spc="9" baseline="-2825" dirty="0" smtClean="0">
                <a:latin typeface=""/>
                <a:cs typeface=""/>
              </a:rPr>
              <a:t>。</a:t>
            </a:r>
            <a:endParaRPr lang="en-US" altLang="zh-CN" sz="3600" spc="9" baseline="-2825" dirty="0" smtClean="0">
              <a:latin typeface=""/>
              <a:cs typeface=""/>
            </a:endParaRPr>
          </a:p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lang="en-US" sz="3600" baseline="-3582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3600" spc="188" baseline="-3582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3600" spc="9" baseline="-3767" dirty="0">
                <a:latin typeface=""/>
                <a:cs typeface=""/>
              </a:rPr>
              <a:t>过度过程为一拍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1971" y="3002505"/>
            <a:ext cx="67777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4063234" y="4446885"/>
            <a:ext cx="678541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直接连接符 3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36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42102" y="2554463"/>
            <a:ext cx="1160702" cy="0"/>
          </a:xfrm>
          <a:custGeom>
            <a:avLst/>
            <a:gdLst/>
            <a:ahLst/>
            <a:cxnLst/>
            <a:rect l="l" t="t" r="r" b="b"/>
            <a:pathLst>
              <a:path w="1157478">
                <a:moveTo>
                  <a:pt x="0" y="0"/>
                </a:moveTo>
                <a:lnTo>
                  <a:pt x="1157478" y="0"/>
                </a:lnTo>
              </a:path>
            </a:pathLst>
          </a:custGeom>
          <a:ln w="160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2275" y="764704"/>
            <a:ext cx="2234294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单位速度输入时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3873" y="1300913"/>
            <a:ext cx="1263125" cy="349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51"/>
              </a:lnSpc>
              <a:spcBef>
                <a:spcPts val="137"/>
              </a:spcBef>
            </a:pPr>
            <a:r>
              <a:rPr sz="2100" spc="-511" dirty="0">
                <a:latin typeface="Meiryo"/>
                <a:cs typeface="Meiryo"/>
              </a:rPr>
              <a:t>=</a:t>
            </a:r>
            <a:r>
              <a:rPr sz="2100" spc="-209" dirty="0">
                <a:latin typeface="Meiryo"/>
                <a:cs typeface="Meiryo"/>
              </a:rPr>
              <a:t> </a:t>
            </a:r>
            <a:r>
              <a:rPr sz="3100" spc="-163" baseline="-1414" dirty="0">
                <a:latin typeface="Times New Roman"/>
                <a:cs typeface="Times New Roman"/>
              </a:rPr>
              <a:t>(</a:t>
            </a:r>
            <a:r>
              <a:rPr sz="3100" spc="10" baseline="-1414" dirty="0">
                <a:latin typeface="Times New Roman"/>
                <a:cs typeface="Times New Roman"/>
              </a:rPr>
              <a:t>1</a:t>
            </a:r>
            <a:r>
              <a:rPr sz="3100" spc="-335" baseline="-1414" dirty="0">
                <a:latin typeface="Times New Roman"/>
                <a:cs typeface="Times New Roman"/>
              </a:rPr>
              <a:t> </a:t>
            </a:r>
            <a:r>
              <a:rPr sz="2100" spc="-511" dirty="0">
                <a:latin typeface="Meiryo"/>
                <a:cs typeface="Meiryo"/>
              </a:rPr>
              <a:t>−</a:t>
            </a:r>
            <a:r>
              <a:rPr sz="2100" spc="-235" dirty="0">
                <a:latin typeface="Meiryo"/>
                <a:cs typeface="Meiryo"/>
              </a:rPr>
              <a:t> </a:t>
            </a:r>
            <a:r>
              <a:rPr sz="3100" i="1" spc="7" baseline="-1414" dirty="0">
                <a:latin typeface="Times New Roman"/>
                <a:cs typeface="Times New Roman"/>
              </a:rPr>
              <a:t>z</a:t>
            </a:r>
            <a:r>
              <a:rPr sz="3100" i="1" spc="-295" baseline="-1414" dirty="0">
                <a:latin typeface="Times New Roman"/>
                <a:cs typeface="Times New Roman"/>
              </a:rPr>
              <a:t> </a:t>
            </a:r>
            <a:r>
              <a:rPr sz="2200" spc="-374" baseline="21335" dirty="0">
                <a:latin typeface="Meiryo"/>
                <a:cs typeface="Meiryo"/>
              </a:rPr>
              <a:t>−</a:t>
            </a:r>
            <a:r>
              <a:rPr sz="2200" spc="-374" baseline="35985" dirty="0">
                <a:latin typeface="Times New Roman"/>
                <a:cs typeface="Times New Roman"/>
              </a:rPr>
              <a:t>1</a:t>
            </a:r>
            <a:r>
              <a:rPr sz="2200" spc="-214" baseline="35985" dirty="0">
                <a:latin typeface="Times New Roman"/>
                <a:cs typeface="Times New Roman"/>
              </a:rPr>
              <a:t> </a:t>
            </a:r>
            <a:r>
              <a:rPr sz="3100" spc="6" baseline="-1414" dirty="0">
                <a:latin typeface="Times New Roman"/>
                <a:cs typeface="Times New Roman"/>
              </a:rPr>
              <a:t>)</a:t>
            </a:r>
            <a:r>
              <a:rPr sz="3100" spc="-370" baseline="-1414" dirty="0">
                <a:latin typeface="Times New Roman"/>
                <a:cs typeface="Times New Roman"/>
              </a:rPr>
              <a:t> </a:t>
            </a:r>
            <a:r>
              <a:rPr sz="2200" baseline="3598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4426" y="1300913"/>
            <a:ext cx="2510705" cy="349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51"/>
              </a:lnSpc>
              <a:spcBef>
                <a:spcPts val="137"/>
              </a:spcBef>
            </a:pPr>
            <a:r>
              <a:rPr sz="3100" i="1" baseline="-1414" dirty="0">
                <a:latin typeface="Times New Roman"/>
                <a:cs typeface="Times New Roman"/>
              </a:rPr>
              <a:t>G</a:t>
            </a:r>
            <a:r>
              <a:rPr sz="3100" i="1" spc="438" baseline="-1414" dirty="0">
                <a:latin typeface="Times New Roman"/>
                <a:cs typeface="Times New Roman"/>
              </a:rPr>
              <a:t> </a:t>
            </a:r>
            <a:r>
              <a:rPr sz="3100" spc="6" baseline="-1414" dirty="0">
                <a:latin typeface="Times New Roman"/>
                <a:cs typeface="Times New Roman"/>
              </a:rPr>
              <a:t>(</a:t>
            </a:r>
            <a:r>
              <a:rPr sz="3100" spc="-360" baseline="-1414" dirty="0">
                <a:latin typeface="Times New Roman"/>
                <a:cs typeface="Times New Roman"/>
              </a:rPr>
              <a:t> </a:t>
            </a:r>
            <a:r>
              <a:rPr sz="3100" i="1" spc="100" baseline="-1414" dirty="0">
                <a:latin typeface="Times New Roman"/>
                <a:cs typeface="Times New Roman"/>
              </a:rPr>
              <a:t>z</a:t>
            </a:r>
            <a:r>
              <a:rPr sz="3100" baseline="-1414" dirty="0">
                <a:latin typeface="Times New Roman"/>
                <a:cs typeface="Times New Roman"/>
              </a:rPr>
              <a:t>)</a:t>
            </a:r>
            <a:r>
              <a:rPr sz="3100" spc="14" baseline="-1414" dirty="0">
                <a:latin typeface="Times New Roman"/>
                <a:cs typeface="Times New Roman"/>
              </a:rPr>
              <a:t> </a:t>
            </a:r>
            <a:r>
              <a:rPr sz="2100" spc="-511" dirty="0">
                <a:latin typeface="Meiryo"/>
                <a:cs typeface="Meiryo"/>
              </a:rPr>
              <a:t>=</a:t>
            </a:r>
            <a:r>
              <a:rPr sz="2100" spc="-401" dirty="0">
                <a:latin typeface="Meiryo"/>
                <a:cs typeface="Meiryo"/>
              </a:rPr>
              <a:t> </a:t>
            </a:r>
            <a:r>
              <a:rPr sz="3100" spc="10" baseline="-1414" dirty="0">
                <a:latin typeface="Times New Roman"/>
                <a:cs typeface="Times New Roman"/>
              </a:rPr>
              <a:t>1</a:t>
            </a:r>
            <a:r>
              <a:rPr sz="3100" spc="-340" baseline="-1414" dirty="0">
                <a:latin typeface="Times New Roman"/>
                <a:cs typeface="Times New Roman"/>
              </a:rPr>
              <a:t> </a:t>
            </a:r>
            <a:r>
              <a:rPr sz="2100" spc="-511" dirty="0">
                <a:latin typeface="Meiryo"/>
                <a:cs typeface="Meiryo"/>
              </a:rPr>
              <a:t>−</a:t>
            </a:r>
            <a:r>
              <a:rPr sz="2100" spc="-365" dirty="0">
                <a:latin typeface="Meiryo"/>
                <a:cs typeface="Meiryo"/>
              </a:rPr>
              <a:t> </a:t>
            </a:r>
            <a:r>
              <a:rPr sz="3100" spc="-163" baseline="-1414" dirty="0">
                <a:latin typeface="Times New Roman"/>
                <a:cs typeface="Times New Roman"/>
              </a:rPr>
              <a:t>(</a:t>
            </a:r>
            <a:r>
              <a:rPr sz="3100" spc="10" baseline="-1414" dirty="0">
                <a:latin typeface="Times New Roman"/>
                <a:cs typeface="Times New Roman"/>
              </a:rPr>
              <a:t>1</a:t>
            </a:r>
            <a:r>
              <a:rPr sz="3100" spc="-335" baseline="-1414" dirty="0">
                <a:latin typeface="Times New Roman"/>
                <a:cs typeface="Times New Roman"/>
              </a:rPr>
              <a:t> </a:t>
            </a:r>
            <a:r>
              <a:rPr sz="2100" spc="-511" dirty="0">
                <a:latin typeface="Meiryo"/>
                <a:cs typeface="Meiryo"/>
              </a:rPr>
              <a:t>−</a:t>
            </a:r>
            <a:r>
              <a:rPr sz="2100" spc="-235" dirty="0">
                <a:latin typeface="Meiryo"/>
                <a:cs typeface="Meiryo"/>
              </a:rPr>
              <a:t> </a:t>
            </a:r>
            <a:r>
              <a:rPr sz="3100" i="1" spc="7" baseline="-1414" dirty="0">
                <a:latin typeface="Times New Roman"/>
                <a:cs typeface="Times New Roman"/>
              </a:rPr>
              <a:t>z</a:t>
            </a:r>
            <a:r>
              <a:rPr sz="3100" i="1" spc="-290" baseline="-1414" dirty="0">
                <a:latin typeface="Times New Roman"/>
                <a:cs typeface="Times New Roman"/>
              </a:rPr>
              <a:t> </a:t>
            </a:r>
            <a:r>
              <a:rPr sz="2200" spc="-379" baseline="21335" dirty="0">
                <a:latin typeface="Meiryo"/>
                <a:cs typeface="Meiryo"/>
              </a:rPr>
              <a:t>−</a:t>
            </a:r>
            <a:r>
              <a:rPr sz="2200" baseline="35985" dirty="0">
                <a:latin typeface="Times New Roman"/>
                <a:cs typeface="Times New Roman"/>
              </a:rPr>
              <a:t>1</a:t>
            </a:r>
            <a:r>
              <a:rPr sz="2200" spc="-214" baseline="35985" dirty="0">
                <a:latin typeface="Times New Roman"/>
                <a:cs typeface="Times New Roman"/>
              </a:rPr>
              <a:t> </a:t>
            </a:r>
            <a:r>
              <a:rPr sz="3100" spc="6" baseline="-1414" dirty="0">
                <a:latin typeface="Times New Roman"/>
                <a:cs typeface="Times New Roman"/>
              </a:rPr>
              <a:t>)</a:t>
            </a:r>
            <a:r>
              <a:rPr sz="3100" spc="-376" baseline="-1414" dirty="0">
                <a:latin typeface="Times New Roman"/>
                <a:cs typeface="Times New Roman"/>
              </a:rPr>
              <a:t> </a:t>
            </a:r>
            <a:r>
              <a:rPr sz="2200" baseline="35985" dirty="0">
                <a:latin typeface="Times New Roman"/>
                <a:cs typeface="Times New Roman"/>
              </a:rPr>
              <a:t>2 </a:t>
            </a:r>
            <a:r>
              <a:rPr sz="2200" spc="29" baseline="35985" dirty="0">
                <a:latin typeface="Times New Roman"/>
                <a:cs typeface="Times New Roman"/>
              </a:rPr>
              <a:t> </a:t>
            </a:r>
            <a:r>
              <a:rPr sz="2100" spc="-511" dirty="0">
                <a:latin typeface="Meiryo"/>
                <a:cs typeface="Meiryo"/>
              </a:rPr>
              <a:t>=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4652" y="1300913"/>
            <a:ext cx="1151603" cy="349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51"/>
              </a:lnSpc>
              <a:spcBef>
                <a:spcPts val="137"/>
              </a:spcBef>
            </a:pPr>
            <a:r>
              <a:rPr sz="3100" spc="10" baseline="-1414" dirty="0">
                <a:latin typeface="Times New Roman"/>
                <a:cs typeface="Times New Roman"/>
              </a:rPr>
              <a:t>2</a:t>
            </a:r>
            <a:r>
              <a:rPr sz="3100" spc="-385" baseline="-1414" dirty="0">
                <a:latin typeface="Times New Roman"/>
                <a:cs typeface="Times New Roman"/>
              </a:rPr>
              <a:t> </a:t>
            </a:r>
            <a:r>
              <a:rPr sz="3100" i="1" spc="7" baseline="-1414" dirty="0">
                <a:latin typeface="Times New Roman"/>
                <a:cs typeface="Times New Roman"/>
              </a:rPr>
              <a:t>z</a:t>
            </a:r>
            <a:r>
              <a:rPr sz="3100" i="1" spc="-295" baseline="-1414" dirty="0">
                <a:latin typeface="Times New Roman"/>
                <a:cs typeface="Times New Roman"/>
              </a:rPr>
              <a:t> </a:t>
            </a:r>
            <a:r>
              <a:rPr sz="2200" spc="-234" baseline="21335" dirty="0">
                <a:latin typeface="Meiryo"/>
                <a:cs typeface="Meiryo"/>
              </a:rPr>
              <a:t>−</a:t>
            </a:r>
            <a:r>
              <a:rPr sz="2200" spc="-144" baseline="35985" dirty="0">
                <a:latin typeface="Times New Roman"/>
                <a:cs typeface="Times New Roman"/>
              </a:rPr>
              <a:t>1</a:t>
            </a:r>
            <a:r>
              <a:rPr sz="2200" spc="124" baseline="35985" dirty="0">
                <a:latin typeface="Times New Roman"/>
                <a:cs typeface="Times New Roman"/>
              </a:rPr>
              <a:t> </a:t>
            </a:r>
            <a:r>
              <a:rPr sz="2100" spc="-511" dirty="0">
                <a:latin typeface="Meiryo"/>
                <a:cs typeface="Meiryo"/>
              </a:rPr>
              <a:t>−</a:t>
            </a:r>
            <a:r>
              <a:rPr sz="2100" spc="-230" dirty="0">
                <a:latin typeface="Meiryo"/>
                <a:cs typeface="Meiryo"/>
              </a:rPr>
              <a:t> </a:t>
            </a:r>
            <a:r>
              <a:rPr sz="3100" i="1" spc="7" baseline="-1414" dirty="0">
                <a:latin typeface="Times New Roman"/>
                <a:cs typeface="Times New Roman"/>
              </a:rPr>
              <a:t>z</a:t>
            </a:r>
            <a:r>
              <a:rPr sz="3100" i="1" spc="-295" baseline="-1414" dirty="0">
                <a:latin typeface="Times New Roman"/>
                <a:cs typeface="Times New Roman"/>
              </a:rPr>
              <a:t> </a:t>
            </a:r>
            <a:r>
              <a:rPr sz="2200" spc="-379" baseline="21335" dirty="0">
                <a:latin typeface="Meiryo"/>
                <a:cs typeface="Meiryo"/>
              </a:rPr>
              <a:t>−</a:t>
            </a:r>
            <a:r>
              <a:rPr sz="2200" baseline="3598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548" y="1359771"/>
            <a:ext cx="698586" cy="29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25"/>
              </a:lnSpc>
              <a:spcBef>
                <a:spcPts val="111"/>
              </a:spcBef>
            </a:pPr>
            <a:r>
              <a:rPr sz="2100" i="1" dirty="0">
                <a:latin typeface="Times New Roman"/>
                <a:cs typeface="Times New Roman"/>
              </a:rPr>
              <a:t>G</a:t>
            </a:r>
            <a:r>
              <a:rPr sz="2100" i="1" spc="423" dirty="0">
                <a:latin typeface="Times New Roman"/>
                <a:cs typeface="Times New Roman"/>
              </a:rPr>
              <a:t> </a:t>
            </a:r>
            <a:r>
              <a:rPr sz="2100" spc="6" dirty="0">
                <a:latin typeface="Times New Roman"/>
                <a:cs typeface="Times New Roman"/>
              </a:rPr>
              <a:t>(</a:t>
            </a:r>
            <a:r>
              <a:rPr sz="2100" spc="-360" dirty="0">
                <a:latin typeface="Times New Roman"/>
                <a:cs typeface="Times New Roman"/>
              </a:rPr>
              <a:t> </a:t>
            </a:r>
            <a:r>
              <a:rPr sz="2100" i="1" spc="107" dirty="0">
                <a:latin typeface="Times New Roman"/>
                <a:cs typeface="Times New Roman"/>
              </a:rPr>
              <a:t>z</a:t>
            </a:r>
            <a:r>
              <a:rPr sz="2100" spc="6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582" y="1489385"/>
            <a:ext cx="148472" cy="210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89"/>
              </a:lnSpc>
              <a:spcBef>
                <a:spcPts val="79"/>
              </a:spcBef>
            </a:pPr>
            <a:r>
              <a:rPr sz="1500" i="1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5408" y="1489385"/>
            <a:ext cx="148472" cy="210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89"/>
              </a:lnSpc>
              <a:spcBef>
                <a:spcPts val="79"/>
              </a:spcBef>
            </a:pPr>
            <a:r>
              <a:rPr sz="1500" i="1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2054" y="2116516"/>
            <a:ext cx="263915" cy="21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14"/>
              </a:lnSpc>
              <a:spcBef>
                <a:spcPts val="85"/>
              </a:spcBef>
            </a:pPr>
            <a:r>
              <a:rPr sz="2200" spc="-372" baseline="1185" dirty="0">
                <a:latin typeface="Meiryo"/>
                <a:cs typeface="Meiryo"/>
              </a:rPr>
              <a:t>−</a:t>
            </a:r>
            <a:r>
              <a:rPr sz="2200" spc="14" baseline="1999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9661" y="2154456"/>
            <a:ext cx="397791" cy="35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21"/>
              </a:lnSpc>
              <a:spcBef>
                <a:spcPts val="135"/>
              </a:spcBef>
            </a:pPr>
            <a:r>
              <a:rPr sz="2600" i="1" spc="4" dirty="0">
                <a:latin typeface="Times New Roman"/>
                <a:cs typeface="Times New Roman"/>
              </a:rPr>
              <a:t>Tz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1277" y="2321873"/>
            <a:ext cx="2779479" cy="390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77"/>
              </a:lnSpc>
              <a:spcBef>
                <a:spcPts val="153"/>
              </a:spcBef>
            </a:pPr>
            <a:r>
              <a:rPr sz="2600" spc="-22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451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−</a:t>
            </a:r>
            <a:r>
              <a:rPr sz="2600" spc="-435" dirty="0">
                <a:latin typeface="Meiryo"/>
                <a:cs typeface="Meiryo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2</a:t>
            </a:r>
            <a:r>
              <a:rPr sz="2600" i="1" dirty="0">
                <a:latin typeface="Times New Roman"/>
                <a:cs typeface="Times New Roman"/>
              </a:rPr>
              <a:t>z</a:t>
            </a:r>
            <a:r>
              <a:rPr sz="2600" i="1" spc="-460" dirty="0">
                <a:latin typeface="Times New Roman"/>
                <a:cs typeface="Times New Roman"/>
              </a:rPr>
              <a:t> </a:t>
            </a:r>
            <a:r>
              <a:rPr sz="2200" spc="-372" baseline="27262" dirty="0">
                <a:latin typeface="Meiryo"/>
                <a:cs typeface="Meiryo"/>
              </a:rPr>
              <a:t>−</a:t>
            </a:r>
            <a:r>
              <a:rPr sz="2200" spc="14" baseline="45980" dirty="0">
                <a:latin typeface="Times New Roman"/>
                <a:cs typeface="Times New Roman"/>
              </a:rPr>
              <a:t>1 </a:t>
            </a:r>
            <a:r>
              <a:rPr sz="2200" spc="-164" baseline="45980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+</a:t>
            </a:r>
            <a:r>
              <a:rPr sz="2600" spc="-276" dirty="0">
                <a:latin typeface="Meiryo"/>
                <a:cs typeface="Meiryo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z</a:t>
            </a:r>
            <a:r>
              <a:rPr sz="2600" i="1" spc="-460" dirty="0">
                <a:latin typeface="Times New Roman"/>
                <a:cs typeface="Times New Roman"/>
              </a:rPr>
              <a:t> </a:t>
            </a:r>
            <a:r>
              <a:rPr sz="2200" spc="-372" baseline="27262" dirty="0">
                <a:latin typeface="Meiryo"/>
                <a:cs typeface="Meiryo"/>
              </a:rPr>
              <a:t>−</a:t>
            </a:r>
            <a:r>
              <a:rPr sz="2200" spc="14" baseline="45980" dirty="0">
                <a:latin typeface="Times New Roman"/>
                <a:cs typeface="Times New Roman"/>
              </a:rPr>
              <a:t>2</a:t>
            </a:r>
            <a:r>
              <a:rPr sz="2200" spc="-79" baseline="459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64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=</a:t>
            </a:r>
            <a:r>
              <a:rPr sz="2600" spc="-430" dirty="0">
                <a:latin typeface="Meiryo"/>
                <a:cs typeface="Meiryo"/>
              </a:rPr>
              <a:t> </a:t>
            </a:r>
            <a:r>
              <a:rPr sz="2600" i="1" spc="4" dirty="0">
                <a:latin typeface="Times New Roman"/>
                <a:cs typeface="Times New Roman"/>
              </a:rPr>
              <a:t>T</a:t>
            </a:r>
            <a:r>
              <a:rPr sz="2600" i="1" dirty="0">
                <a:latin typeface="Times New Roman"/>
                <a:cs typeface="Times New Roman"/>
              </a:rPr>
              <a:t>z</a:t>
            </a:r>
            <a:r>
              <a:rPr sz="2600" i="1" spc="-460" dirty="0">
                <a:latin typeface="Times New Roman"/>
                <a:cs typeface="Times New Roman"/>
              </a:rPr>
              <a:t> </a:t>
            </a:r>
            <a:r>
              <a:rPr sz="2200" spc="-372" baseline="27262" dirty="0">
                <a:latin typeface="Meiryo"/>
                <a:cs typeface="Meiryo"/>
              </a:rPr>
              <a:t>−</a:t>
            </a:r>
            <a:r>
              <a:rPr sz="2200" spc="14" baseline="4598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2177" y="2355359"/>
            <a:ext cx="1672596" cy="357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16"/>
              </a:lnSpc>
              <a:spcBef>
                <a:spcPts val="140"/>
              </a:spcBef>
            </a:pPr>
            <a:r>
              <a:rPr sz="2600" spc="-658" dirty="0">
                <a:latin typeface="Meiryo"/>
                <a:cs typeface="Meiryo"/>
              </a:rPr>
              <a:t>=</a:t>
            </a:r>
            <a:r>
              <a:rPr sz="2600" spc="-200" dirty="0">
                <a:latin typeface="Meiryo"/>
                <a:cs typeface="Meiryo"/>
              </a:rPr>
              <a:t> </a:t>
            </a:r>
            <a:r>
              <a:rPr sz="3800" i="1" spc="64" baseline="1136" dirty="0">
                <a:latin typeface="Times New Roman"/>
                <a:cs typeface="Times New Roman"/>
              </a:rPr>
              <a:t>R</a:t>
            </a:r>
            <a:r>
              <a:rPr sz="3800" baseline="1136" dirty="0">
                <a:latin typeface="Times New Roman"/>
                <a:cs typeface="Times New Roman"/>
              </a:rPr>
              <a:t>(</a:t>
            </a:r>
            <a:r>
              <a:rPr sz="3800" spc="-455" baseline="1136" dirty="0">
                <a:latin typeface="Times New Roman"/>
                <a:cs typeface="Times New Roman"/>
              </a:rPr>
              <a:t> </a:t>
            </a:r>
            <a:r>
              <a:rPr sz="3800" i="1" spc="114" baseline="1136" dirty="0">
                <a:latin typeface="Times New Roman"/>
                <a:cs typeface="Times New Roman"/>
              </a:rPr>
              <a:t>z</a:t>
            </a:r>
            <a:r>
              <a:rPr sz="3800" spc="-14" baseline="1136" dirty="0">
                <a:latin typeface="Times New Roman"/>
                <a:cs typeface="Times New Roman"/>
              </a:rPr>
              <a:t>)</a:t>
            </a:r>
            <a:r>
              <a:rPr sz="3800" i="1" baseline="1136" dirty="0">
                <a:latin typeface="Times New Roman"/>
                <a:cs typeface="Times New Roman"/>
              </a:rPr>
              <a:t>G</a:t>
            </a:r>
            <a:r>
              <a:rPr sz="3800" i="1" spc="240" baseline="1136" dirty="0">
                <a:latin typeface="Times New Roman"/>
                <a:cs typeface="Times New Roman"/>
              </a:rPr>
              <a:t> </a:t>
            </a:r>
            <a:r>
              <a:rPr sz="3800" baseline="1136" dirty="0">
                <a:latin typeface="Times New Roman"/>
                <a:cs typeface="Times New Roman"/>
              </a:rPr>
              <a:t>(</a:t>
            </a:r>
            <a:r>
              <a:rPr sz="3800" spc="-455" baseline="1136" dirty="0">
                <a:latin typeface="Times New Roman"/>
                <a:cs typeface="Times New Roman"/>
              </a:rPr>
              <a:t> </a:t>
            </a:r>
            <a:r>
              <a:rPr sz="3800" i="1" spc="119" baseline="1136" dirty="0">
                <a:latin typeface="Times New Roman"/>
                <a:cs typeface="Times New Roman"/>
              </a:rPr>
              <a:t>z</a:t>
            </a:r>
            <a:r>
              <a:rPr sz="3800" baseline="1136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0070" y="2355360"/>
            <a:ext cx="266420" cy="35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71"/>
              </a:lnSpc>
              <a:spcBef>
                <a:spcPts val="138"/>
              </a:spcBef>
            </a:pPr>
            <a:r>
              <a:rPr sz="2600" spc="-658" dirty="0">
                <a:latin typeface="Meiryo"/>
                <a:cs typeface="Meiryo"/>
              </a:rPr>
              <a:t>=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7414" y="2360574"/>
            <a:ext cx="688259" cy="352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21"/>
              </a:lnSpc>
              <a:spcBef>
                <a:spcPts val="135"/>
              </a:spcBef>
            </a:pPr>
            <a:r>
              <a:rPr sz="2600" i="1" spc="139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i="1" spc="114" dirty="0">
                <a:latin typeface="Times New Roman"/>
                <a:cs typeface="Times New Roman"/>
              </a:rPr>
              <a:t>z</a:t>
            </a:r>
            <a:r>
              <a:rPr sz="260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1119" y="2555441"/>
            <a:ext cx="150485" cy="214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12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2780" y="2576817"/>
            <a:ext cx="675084" cy="390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27"/>
              </a:lnSpc>
              <a:spcBef>
                <a:spcPts val="151"/>
              </a:spcBef>
            </a:pPr>
            <a:r>
              <a:rPr sz="3800" i="1" baseline="-1136" dirty="0">
                <a:latin typeface="Times New Roman"/>
                <a:cs typeface="Times New Roman"/>
              </a:rPr>
              <a:t>z</a:t>
            </a:r>
            <a:r>
              <a:rPr sz="3800" i="1" spc="-460" baseline="-1136" dirty="0">
                <a:latin typeface="Times New Roman"/>
                <a:cs typeface="Times New Roman"/>
              </a:rPr>
              <a:t> </a:t>
            </a:r>
            <a:r>
              <a:rPr sz="2200" spc="-372" baseline="26076" dirty="0">
                <a:latin typeface="Meiryo"/>
                <a:cs typeface="Meiryo"/>
              </a:rPr>
              <a:t>−</a:t>
            </a:r>
            <a:r>
              <a:rPr sz="2200" spc="14" baseline="43981" dirty="0">
                <a:latin typeface="Times New Roman"/>
                <a:cs typeface="Times New Roman"/>
              </a:rPr>
              <a:t>1</a:t>
            </a:r>
            <a:r>
              <a:rPr sz="2200" spc="-200" baseline="43981" dirty="0">
                <a:latin typeface="Times New Roman"/>
                <a:cs typeface="Times New Roman"/>
              </a:rPr>
              <a:t> </a:t>
            </a:r>
            <a:r>
              <a:rPr sz="3800" spc="89" baseline="-1136" dirty="0">
                <a:latin typeface="Times New Roman"/>
                <a:cs typeface="Times New Roman"/>
              </a:rPr>
              <a:t>)</a:t>
            </a:r>
            <a:r>
              <a:rPr sz="2200" spc="14" baseline="43981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4621" y="2610475"/>
            <a:ext cx="536149" cy="357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16"/>
              </a:lnSpc>
              <a:spcBef>
                <a:spcPts val="140"/>
              </a:spcBef>
            </a:pPr>
            <a:r>
              <a:rPr sz="3800" spc="-220" baseline="1136" dirty="0">
                <a:latin typeface="Times New Roman"/>
                <a:cs typeface="Times New Roman"/>
              </a:rPr>
              <a:t>(</a:t>
            </a:r>
            <a:r>
              <a:rPr sz="3800" baseline="1136" dirty="0">
                <a:latin typeface="Times New Roman"/>
                <a:cs typeface="Times New Roman"/>
              </a:rPr>
              <a:t>1</a:t>
            </a:r>
            <a:r>
              <a:rPr sz="3800" spc="-445" baseline="1136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−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4970" y="3359063"/>
            <a:ext cx="3046046" cy="47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03"/>
              </a:lnSpc>
              <a:spcBef>
                <a:spcPts val="184"/>
              </a:spcBef>
            </a:pPr>
            <a:r>
              <a:rPr sz="4300" baseline="-2034" dirty="0">
                <a:latin typeface="Times New Roman"/>
                <a:cs typeface="Times New Roman"/>
              </a:rPr>
              <a:t>(</a:t>
            </a:r>
            <a:r>
              <a:rPr sz="4300" spc="-501" baseline="-2034" dirty="0">
                <a:latin typeface="Times New Roman"/>
                <a:cs typeface="Times New Roman"/>
              </a:rPr>
              <a:t> </a:t>
            </a:r>
            <a:r>
              <a:rPr sz="4300" i="1" spc="139" baseline="-2034" dirty="0">
                <a:latin typeface="Times New Roman"/>
                <a:cs typeface="Times New Roman"/>
              </a:rPr>
              <a:t>z</a:t>
            </a:r>
            <a:r>
              <a:rPr sz="4300" baseline="-2034" dirty="0">
                <a:latin typeface="Times New Roman"/>
                <a:cs typeface="Times New Roman"/>
              </a:rPr>
              <a:t>) </a:t>
            </a:r>
            <a:r>
              <a:rPr sz="4300" spc="-735" baseline="-1206" dirty="0">
                <a:latin typeface="Meiryo"/>
                <a:cs typeface="Meiryo"/>
              </a:rPr>
              <a:t>=</a:t>
            </a:r>
            <a:r>
              <a:rPr sz="4300" spc="-251" baseline="-1206" dirty="0">
                <a:latin typeface="Meiryo"/>
                <a:cs typeface="Meiryo"/>
              </a:rPr>
              <a:t> </a:t>
            </a:r>
            <a:r>
              <a:rPr sz="4300" spc="-129" baseline="-2034" dirty="0">
                <a:latin typeface="Times New Roman"/>
                <a:cs typeface="Times New Roman"/>
              </a:rPr>
              <a:t>2</a:t>
            </a:r>
            <a:r>
              <a:rPr sz="4300" i="1" baseline="-2034" dirty="0">
                <a:latin typeface="Times New Roman"/>
                <a:cs typeface="Times New Roman"/>
              </a:rPr>
              <a:t>Tz</a:t>
            </a:r>
            <a:r>
              <a:rPr sz="4300" i="1" spc="-395" baseline="-2034" dirty="0">
                <a:latin typeface="Times New Roman"/>
                <a:cs typeface="Times New Roman"/>
              </a:rPr>
              <a:t> </a:t>
            </a:r>
            <a:r>
              <a:rPr sz="3000" spc="-330" baseline="20624" dirty="0">
                <a:latin typeface="Meiryo"/>
                <a:cs typeface="Meiryo"/>
              </a:rPr>
              <a:t>−</a:t>
            </a:r>
            <a:r>
              <a:rPr sz="3000" spc="-199" baseline="34785" dirty="0">
                <a:latin typeface="Times New Roman"/>
                <a:cs typeface="Times New Roman"/>
              </a:rPr>
              <a:t>2</a:t>
            </a:r>
            <a:r>
              <a:rPr sz="3000" spc="-99" baseline="34785" dirty="0">
                <a:latin typeface="Times New Roman"/>
                <a:cs typeface="Times New Roman"/>
              </a:rPr>
              <a:t> </a:t>
            </a:r>
            <a:r>
              <a:rPr sz="3000" spc="-69" baseline="34785" dirty="0">
                <a:latin typeface="Times New Roman"/>
                <a:cs typeface="Times New Roman"/>
              </a:rPr>
              <a:t> </a:t>
            </a:r>
            <a:r>
              <a:rPr sz="4300" spc="-735" baseline="-1206" dirty="0">
                <a:latin typeface="Meiryo"/>
                <a:cs typeface="Meiryo"/>
              </a:rPr>
              <a:t>+</a:t>
            </a:r>
            <a:r>
              <a:rPr sz="4300" spc="-505" baseline="-1206" dirty="0">
                <a:latin typeface="Meiryo"/>
                <a:cs typeface="Meiryo"/>
              </a:rPr>
              <a:t> </a:t>
            </a:r>
            <a:r>
              <a:rPr sz="4300" spc="-226" baseline="-2034" dirty="0">
                <a:latin typeface="Times New Roman"/>
                <a:cs typeface="Times New Roman"/>
              </a:rPr>
              <a:t>3</a:t>
            </a:r>
            <a:r>
              <a:rPr sz="4300" i="1" baseline="-2034" dirty="0">
                <a:latin typeface="Times New Roman"/>
                <a:cs typeface="Times New Roman"/>
              </a:rPr>
              <a:t>Tz</a:t>
            </a:r>
            <a:r>
              <a:rPr sz="4300" i="1" spc="-390" baseline="-2034" dirty="0">
                <a:latin typeface="Times New Roman"/>
                <a:cs typeface="Times New Roman"/>
              </a:rPr>
              <a:t> </a:t>
            </a:r>
            <a:r>
              <a:rPr sz="3000" spc="-525" baseline="20624" dirty="0">
                <a:latin typeface="Meiryo"/>
                <a:cs typeface="Meiryo"/>
              </a:rPr>
              <a:t>−</a:t>
            </a:r>
            <a:r>
              <a:rPr sz="3000" baseline="3478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0681" y="3359064"/>
            <a:ext cx="2263727" cy="53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250"/>
              </a:lnSpc>
              <a:spcBef>
                <a:spcPts val="212"/>
              </a:spcBef>
            </a:pPr>
            <a:r>
              <a:rPr sz="4300" spc="-735" baseline="4221" dirty="0">
                <a:latin typeface="Meiryo"/>
                <a:cs typeface="Meiryo"/>
              </a:rPr>
              <a:t>+</a:t>
            </a:r>
            <a:r>
              <a:rPr sz="4300" spc="-415" baseline="4221" dirty="0">
                <a:latin typeface="Meiryo"/>
                <a:cs typeface="Meiryo"/>
              </a:rPr>
              <a:t> </a:t>
            </a:r>
            <a:r>
              <a:rPr sz="4300" spc="-139" baseline="7119" dirty="0">
                <a:latin typeface="Times New Roman"/>
                <a:cs typeface="Times New Roman"/>
              </a:rPr>
              <a:t>4</a:t>
            </a:r>
            <a:r>
              <a:rPr sz="4300" i="1" baseline="7119" dirty="0">
                <a:latin typeface="Times New Roman"/>
                <a:cs typeface="Times New Roman"/>
              </a:rPr>
              <a:t>Tz</a:t>
            </a:r>
            <a:r>
              <a:rPr sz="4300" i="1" spc="-390" baseline="7119" dirty="0">
                <a:latin typeface="Times New Roman"/>
                <a:cs typeface="Times New Roman"/>
              </a:rPr>
              <a:t> </a:t>
            </a:r>
            <a:r>
              <a:rPr sz="3000" spc="-330" baseline="28358" dirty="0">
                <a:latin typeface="Meiryo"/>
                <a:cs typeface="Meiryo"/>
              </a:rPr>
              <a:t>−</a:t>
            </a:r>
            <a:r>
              <a:rPr sz="3000" spc="-199" baseline="47830" dirty="0">
                <a:latin typeface="Times New Roman"/>
                <a:cs typeface="Times New Roman"/>
              </a:rPr>
              <a:t>4</a:t>
            </a:r>
            <a:r>
              <a:rPr sz="3000" spc="-99" baseline="47830" dirty="0">
                <a:latin typeface="Times New Roman"/>
                <a:cs typeface="Times New Roman"/>
              </a:rPr>
              <a:t> </a:t>
            </a:r>
            <a:r>
              <a:rPr sz="3000" spc="-74" baseline="47830" dirty="0">
                <a:latin typeface="Times New Roman"/>
                <a:cs typeface="Times New Roman"/>
              </a:rPr>
              <a:t> </a:t>
            </a:r>
            <a:r>
              <a:rPr sz="4300" spc="-735" baseline="4221" dirty="0">
                <a:latin typeface="Meiryo"/>
                <a:cs typeface="Meiryo"/>
              </a:rPr>
              <a:t>+</a:t>
            </a:r>
            <a:r>
              <a:rPr sz="4300" spc="-686" baseline="4221" dirty="0">
                <a:latin typeface="Meiryo"/>
                <a:cs typeface="Meiryo"/>
              </a:rPr>
              <a:t> </a:t>
            </a:r>
            <a:r>
              <a:rPr sz="4300" spc="1270" baseline="7119" dirty="0">
                <a:latin typeface="Arial"/>
                <a:cs typeface="Arial"/>
              </a:rPr>
              <a:t>L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1008" y="3433425"/>
            <a:ext cx="2092818" cy="395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17"/>
              </a:lnSpc>
              <a:spcBef>
                <a:spcPts val="155"/>
              </a:spcBef>
            </a:pPr>
            <a:r>
              <a:rPr sz="4300" i="1" baseline="1017" dirty="0">
                <a:latin typeface="Times New Roman"/>
                <a:cs typeface="Times New Roman"/>
              </a:rPr>
              <a:t>Y</a:t>
            </a:r>
            <a:r>
              <a:rPr sz="4300" i="1" spc="-340" baseline="1017" dirty="0">
                <a:latin typeface="Times New Roman"/>
                <a:cs typeface="Times New Roman"/>
              </a:rPr>
              <a:t> </a:t>
            </a:r>
            <a:r>
              <a:rPr sz="4300" baseline="1017" dirty="0">
                <a:latin typeface="Times New Roman"/>
                <a:cs typeface="Times New Roman"/>
              </a:rPr>
              <a:t>(</a:t>
            </a:r>
            <a:r>
              <a:rPr sz="4300" spc="-501" baseline="1017" dirty="0">
                <a:latin typeface="Times New Roman"/>
                <a:cs typeface="Times New Roman"/>
              </a:rPr>
              <a:t> </a:t>
            </a:r>
            <a:r>
              <a:rPr sz="4300" i="1" spc="139" baseline="1017" dirty="0">
                <a:latin typeface="Times New Roman"/>
                <a:cs typeface="Times New Roman"/>
              </a:rPr>
              <a:t>z</a:t>
            </a:r>
            <a:r>
              <a:rPr sz="4300" baseline="1017" dirty="0">
                <a:latin typeface="Times New Roman"/>
                <a:cs typeface="Times New Roman"/>
              </a:rPr>
              <a:t>) </a:t>
            </a:r>
            <a:r>
              <a:rPr sz="2900" spc="-735" dirty="0">
                <a:latin typeface="Meiryo"/>
                <a:cs typeface="Meiryo"/>
              </a:rPr>
              <a:t>=</a:t>
            </a:r>
            <a:r>
              <a:rPr sz="2900" spc="-159" dirty="0">
                <a:latin typeface="Meiryo"/>
                <a:cs typeface="Meiryo"/>
              </a:rPr>
              <a:t> </a:t>
            </a:r>
            <a:r>
              <a:rPr sz="4300" i="1" spc="75" baseline="1017" dirty="0">
                <a:latin typeface="Times New Roman"/>
                <a:cs typeface="Times New Roman"/>
              </a:rPr>
              <a:t>R</a:t>
            </a:r>
            <a:r>
              <a:rPr sz="4300" baseline="1017" dirty="0">
                <a:latin typeface="Times New Roman"/>
                <a:cs typeface="Times New Roman"/>
              </a:rPr>
              <a:t>(</a:t>
            </a:r>
            <a:r>
              <a:rPr sz="4300" spc="-501" baseline="1017" dirty="0">
                <a:latin typeface="Times New Roman"/>
                <a:cs typeface="Times New Roman"/>
              </a:rPr>
              <a:t> </a:t>
            </a:r>
            <a:r>
              <a:rPr sz="4300" i="1" spc="139" baseline="1017" dirty="0">
                <a:latin typeface="Times New Roman"/>
                <a:cs typeface="Times New Roman"/>
              </a:rPr>
              <a:t>z</a:t>
            </a:r>
            <a:r>
              <a:rPr sz="4300" spc="-9" baseline="1017" dirty="0">
                <a:latin typeface="Times New Roman"/>
                <a:cs typeface="Times New Roman"/>
              </a:rPr>
              <a:t>)</a:t>
            </a:r>
            <a:r>
              <a:rPr sz="4300" i="1" baseline="1017" dirty="0">
                <a:latin typeface="Times New Roman"/>
                <a:cs typeface="Times New Roman"/>
              </a:rPr>
              <a:t>G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0355" y="3618884"/>
            <a:ext cx="189964" cy="280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50"/>
              </a:lnSpc>
              <a:spcBef>
                <a:spcPts val="107"/>
              </a:spcBef>
            </a:pP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3396" y="4256558"/>
            <a:ext cx="8050857" cy="1223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34">
              <a:lnSpc>
                <a:spcPts val="2686"/>
              </a:lnSpc>
              <a:spcBef>
                <a:spcPts val="134"/>
              </a:spcBef>
            </a:pPr>
            <a:r>
              <a:rPr lang="en-US" sz="2400" dirty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400" dirty="0" smtClean="0">
                <a:solidFill>
                  <a:srgbClr val="9A6565"/>
                </a:solidFill>
                <a:latin typeface="PMingLiU"/>
                <a:cs typeface="PMingLiU"/>
              </a:rPr>
              <a:t>  </a:t>
            </a:r>
            <a:r>
              <a:rPr sz="2400" spc="3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(0)=0</a:t>
            </a:r>
            <a:r>
              <a:rPr sz="2400" dirty="0">
                <a:latin typeface=""/>
                <a:cs typeface=""/>
              </a:rPr>
              <a:t>，</a:t>
            </a:r>
            <a:r>
              <a:rPr sz="2400" spc="-595" dirty="0">
                <a:latin typeface=""/>
                <a:cs typeface="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4" dirty="0">
                <a:latin typeface="Times New Roman"/>
                <a:cs typeface="Times New Roman"/>
              </a:rPr>
              <a:t>=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"/>
                <a:cs typeface=""/>
              </a:rPr>
              <a:t>，</a:t>
            </a:r>
            <a:r>
              <a:rPr sz="2400" spc="-595" dirty="0">
                <a:latin typeface=""/>
                <a:cs typeface="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(2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=</a:t>
            </a:r>
            <a:r>
              <a:rPr sz="2400" b="1" spc="-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(3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= </a:t>
            </a:r>
            <a:r>
              <a:rPr sz="2400" b="1" spc="-199" dirty="0">
                <a:latin typeface="Times New Roman"/>
                <a:cs typeface="Times New Roman"/>
              </a:rPr>
              <a:t>···</a:t>
            </a:r>
            <a:r>
              <a:rPr sz="2400" b="1" dirty="0">
                <a:latin typeface="Times New Roman"/>
                <a:cs typeface="Times New Roman"/>
              </a:rPr>
              <a:t> = </a:t>
            </a:r>
            <a:r>
              <a:rPr sz="2400" b="1" spc="-9" dirty="0">
                <a:latin typeface="Times New Roman"/>
                <a:cs typeface="Times New Roman"/>
              </a:rPr>
              <a:t>0</a:t>
            </a:r>
            <a:r>
              <a:rPr sz="2400" spc="9" dirty="0">
                <a:latin typeface=""/>
                <a:cs typeface=""/>
              </a:rPr>
              <a:t>，这说明经过两</a:t>
            </a:r>
            <a:endParaRPr sz="2400" dirty="0">
              <a:latin typeface="楷体"/>
              <a:cs typeface="楷体"/>
            </a:endParaRPr>
          </a:p>
          <a:p>
            <a:pPr marL="12729" marR="48331">
              <a:lnSpc>
                <a:spcPts val="3478"/>
              </a:lnSpc>
              <a:spcBef>
                <a:spcPts val="39"/>
              </a:spcBef>
            </a:pPr>
            <a:r>
              <a:rPr sz="3600" spc="9" baseline="-6592" dirty="0">
                <a:latin typeface=""/>
                <a:cs typeface=""/>
              </a:rPr>
              <a:t>拍后，偏差采样值达到并保持为零</a:t>
            </a:r>
            <a:endParaRPr sz="2400" dirty="0">
              <a:latin typeface="楷体"/>
              <a:cs typeface="楷体"/>
            </a:endParaRPr>
          </a:p>
          <a:p>
            <a:pPr marL="12729" marR="48331">
              <a:lnSpc>
                <a:spcPts val="3393"/>
              </a:lnSpc>
            </a:pPr>
            <a:r>
              <a:rPr lang="en-US" sz="3600" baseline="-3582" dirty="0">
                <a:solidFill>
                  <a:srgbClr val="9A6565"/>
                </a:solidFill>
                <a:latin typeface="PMingLiU"/>
                <a:cs typeface=""/>
              </a:rPr>
              <a:t> </a:t>
            </a:r>
            <a:r>
              <a:rPr lang="en-US" sz="3600" dirty="0" smtClean="0">
                <a:solidFill>
                  <a:srgbClr val="9A6565"/>
                </a:solidFill>
                <a:latin typeface="PMingLiU"/>
                <a:cs typeface=""/>
              </a:rPr>
              <a:t> </a:t>
            </a:r>
            <a:r>
              <a:rPr sz="3600" spc="9" baseline="-3767" dirty="0" err="1" smtClean="0">
                <a:latin typeface=""/>
                <a:cs typeface=""/>
              </a:rPr>
              <a:t>过渡过程为两拍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2102" y="2414504"/>
            <a:ext cx="116070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2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连接符 29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49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99317" y="3091055"/>
            <a:ext cx="1407516" cy="0"/>
          </a:xfrm>
          <a:custGeom>
            <a:avLst/>
            <a:gdLst/>
            <a:ahLst/>
            <a:cxnLst/>
            <a:rect l="l" t="t" r="r" b="b"/>
            <a:pathLst>
              <a:path w="1403606">
                <a:moveTo>
                  <a:pt x="0" y="0"/>
                </a:moveTo>
                <a:lnTo>
                  <a:pt x="1403606" y="0"/>
                </a:lnTo>
              </a:path>
            </a:pathLst>
          </a:custGeom>
          <a:ln w="10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7133" y="3091055"/>
            <a:ext cx="697637" cy="0"/>
          </a:xfrm>
          <a:custGeom>
            <a:avLst/>
            <a:gdLst/>
            <a:ahLst/>
            <a:cxnLst/>
            <a:rect l="l" t="t" r="r" b="b"/>
            <a:pathLst>
              <a:path w="695699">
                <a:moveTo>
                  <a:pt x="0" y="0"/>
                </a:moveTo>
                <a:lnTo>
                  <a:pt x="695699" y="0"/>
                </a:lnTo>
              </a:path>
            </a:pathLst>
          </a:custGeom>
          <a:ln w="10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6031" y="3091055"/>
            <a:ext cx="726687" cy="0"/>
          </a:xfrm>
          <a:custGeom>
            <a:avLst/>
            <a:gdLst/>
            <a:ahLst/>
            <a:cxnLst/>
            <a:rect l="l" t="t" r="r" b="b"/>
            <a:pathLst>
              <a:path w="724668">
                <a:moveTo>
                  <a:pt x="0" y="0"/>
                </a:moveTo>
                <a:lnTo>
                  <a:pt x="724668" y="0"/>
                </a:lnTo>
              </a:path>
            </a:pathLst>
          </a:custGeom>
          <a:ln w="10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2275" y="1098194"/>
            <a:ext cx="2234294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单位加速度输入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495" y="1869957"/>
            <a:ext cx="2025699" cy="362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7"/>
              </a:lnSpc>
              <a:spcBef>
                <a:spcPts val="142"/>
              </a:spcBef>
            </a:pPr>
            <a:r>
              <a:rPr sz="3200" i="1" baseline="-1348" dirty="0">
                <a:latin typeface="Times New Roman"/>
                <a:cs typeface="Times New Roman"/>
              </a:rPr>
              <a:t>G</a:t>
            </a:r>
            <a:r>
              <a:rPr sz="3200" i="1" spc="423" baseline="-1348" dirty="0">
                <a:latin typeface="Times New Roman"/>
                <a:cs typeface="Times New Roman"/>
              </a:rPr>
              <a:t> </a:t>
            </a:r>
            <a:r>
              <a:rPr sz="3200" baseline="-1348" dirty="0">
                <a:latin typeface="Times New Roman"/>
                <a:cs typeface="Times New Roman"/>
              </a:rPr>
              <a:t>(</a:t>
            </a:r>
            <a:r>
              <a:rPr sz="3200" spc="-376" baseline="-1348" dirty="0">
                <a:latin typeface="Times New Roman"/>
                <a:cs typeface="Times New Roman"/>
              </a:rPr>
              <a:t> </a:t>
            </a:r>
            <a:r>
              <a:rPr sz="3200" i="1" spc="100" baseline="-1348" dirty="0">
                <a:latin typeface="Times New Roman"/>
                <a:cs typeface="Times New Roman"/>
              </a:rPr>
              <a:t>z</a:t>
            </a:r>
            <a:r>
              <a:rPr sz="3200" baseline="-1348" dirty="0">
                <a:latin typeface="Times New Roman"/>
                <a:cs typeface="Times New Roman"/>
              </a:rPr>
              <a:t>) </a:t>
            </a:r>
            <a:r>
              <a:rPr sz="2200" spc="-554" dirty="0">
                <a:latin typeface="Meiryo"/>
                <a:cs typeface="Meiryo"/>
              </a:rPr>
              <a:t>=</a:t>
            </a:r>
            <a:r>
              <a:rPr sz="2200" spc="-220" dirty="0">
                <a:latin typeface="Meiryo"/>
                <a:cs typeface="Meiryo"/>
              </a:rPr>
              <a:t> </a:t>
            </a:r>
            <a:r>
              <a:rPr sz="3200" spc="-175" baseline="-1348" dirty="0">
                <a:latin typeface="Times New Roman"/>
                <a:cs typeface="Times New Roman"/>
              </a:rPr>
              <a:t>(</a:t>
            </a:r>
            <a:r>
              <a:rPr sz="3200" baseline="-1348" dirty="0">
                <a:latin typeface="Times New Roman"/>
                <a:cs typeface="Times New Roman"/>
              </a:rPr>
              <a:t>1</a:t>
            </a:r>
            <a:r>
              <a:rPr sz="3200" spc="-355" baseline="-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245" dirty="0">
                <a:latin typeface="Meiryo"/>
                <a:cs typeface="Meiryo"/>
              </a:rPr>
              <a:t> </a:t>
            </a: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10" baseline="-1348" dirty="0">
                <a:latin typeface="Times New Roman"/>
                <a:cs typeface="Times New Roman"/>
              </a:rPr>
              <a:t> </a:t>
            </a:r>
            <a:r>
              <a:rPr sz="2300" spc="-379" baseline="21770" dirty="0">
                <a:latin typeface="Meiryo"/>
                <a:cs typeface="Meiryo"/>
              </a:rPr>
              <a:t>−</a:t>
            </a:r>
            <a:r>
              <a:rPr sz="2300" spc="7" baseline="36718" dirty="0">
                <a:latin typeface="Times New Roman"/>
                <a:cs typeface="Times New Roman"/>
              </a:rPr>
              <a:t>1</a:t>
            </a:r>
            <a:r>
              <a:rPr sz="2300" spc="-226" baseline="36718" dirty="0">
                <a:latin typeface="Times New Roman"/>
                <a:cs typeface="Times New Roman"/>
              </a:rPr>
              <a:t> </a:t>
            </a:r>
            <a:r>
              <a:rPr sz="3200" spc="104" baseline="-1348" dirty="0">
                <a:latin typeface="Times New Roman"/>
                <a:cs typeface="Times New Roman"/>
              </a:rPr>
              <a:t>)</a:t>
            </a:r>
            <a:r>
              <a:rPr sz="2300" spc="7" baseline="36718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6385" y="1869957"/>
            <a:ext cx="4125241" cy="362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7"/>
              </a:lnSpc>
              <a:spcBef>
                <a:spcPts val="142"/>
              </a:spcBef>
            </a:pPr>
            <a:r>
              <a:rPr sz="3200" i="1" baseline="-1348" dirty="0">
                <a:latin typeface="Times New Roman"/>
                <a:cs typeface="Times New Roman"/>
              </a:rPr>
              <a:t>G</a:t>
            </a:r>
            <a:r>
              <a:rPr sz="3200" i="1" spc="443" baseline="-1348" dirty="0">
                <a:latin typeface="Times New Roman"/>
                <a:cs typeface="Times New Roman"/>
              </a:rPr>
              <a:t> </a:t>
            </a:r>
            <a:r>
              <a:rPr sz="3200" baseline="-1348" dirty="0">
                <a:latin typeface="Times New Roman"/>
                <a:cs typeface="Times New Roman"/>
              </a:rPr>
              <a:t>(</a:t>
            </a:r>
            <a:r>
              <a:rPr sz="3200" spc="-380" baseline="-1348" dirty="0">
                <a:latin typeface="Times New Roman"/>
                <a:cs typeface="Times New Roman"/>
              </a:rPr>
              <a:t> </a:t>
            </a:r>
            <a:r>
              <a:rPr sz="3200" i="1" spc="104" baseline="-1348" dirty="0">
                <a:latin typeface="Times New Roman"/>
                <a:cs typeface="Times New Roman"/>
              </a:rPr>
              <a:t>z</a:t>
            </a:r>
            <a:r>
              <a:rPr sz="3200" baseline="-1348" dirty="0">
                <a:latin typeface="Times New Roman"/>
                <a:cs typeface="Times New Roman"/>
              </a:rPr>
              <a:t>)</a:t>
            </a:r>
            <a:r>
              <a:rPr sz="3200" spc="9" baseline="-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r>
              <a:rPr sz="2200" spc="-426" dirty="0">
                <a:latin typeface="Meiryo"/>
                <a:cs typeface="Meiryo"/>
              </a:rPr>
              <a:t> </a:t>
            </a:r>
            <a:r>
              <a:rPr sz="3200" baseline="-1348" dirty="0">
                <a:latin typeface="Times New Roman"/>
                <a:cs typeface="Times New Roman"/>
              </a:rPr>
              <a:t>1</a:t>
            </a:r>
            <a:r>
              <a:rPr sz="3200" spc="-355" baseline="-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380" dirty="0">
                <a:latin typeface="Meiryo"/>
                <a:cs typeface="Meiryo"/>
              </a:rPr>
              <a:t> </a:t>
            </a:r>
            <a:r>
              <a:rPr sz="3200" spc="-179" baseline="-1348" dirty="0">
                <a:latin typeface="Times New Roman"/>
                <a:cs typeface="Times New Roman"/>
              </a:rPr>
              <a:t>(</a:t>
            </a:r>
            <a:r>
              <a:rPr sz="3200" baseline="-1348" dirty="0">
                <a:latin typeface="Times New Roman"/>
                <a:cs typeface="Times New Roman"/>
              </a:rPr>
              <a:t>1</a:t>
            </a:r>
            <a:r>
              <a:rPr sz="3200" spc="-355" baseline="-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245" dirty="0">
                <a:latin typeface="Meiryo"/>
                <a:cs typeface="Meiryo"/>
              </a:rPr>
              <a:t> </a:t>
            </a: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15" baseline="-1348" dirty="0">
                <a:latin typeface="Times New Roman"/>
                <a:cs typeface="Times New Roman"/>
              </a:rPr>
              <a:t> </a:t>
            </a:r>
            <a:r>
              <a:rPr sz="2300" spc="-379" baseline="21770" dirty="0">
                <a:latin typeface="Meiryo"/>
                <a:cs typeface="Meiryo"/>
              </a:rPr>
              <a:t>−</a:t>
            </a:r>
            <a:r>
              <a:rPr sz="2300" spc="7" baseline="36718" dirty="0">
                <a:latin typeface="Times New Roman"/>
                <a:cs typeface="Times New Roman"/>
              </a:rPr>
              <a:t>1</a:t>
            </a:r>
            <a:r>
              <a:rPr sz="2300" spc="-220" baseline="36718" dirty="0">
                <a:latin typeface="Times New Roman"/>
                <a:cs typeface="Times New Roman"/>
              </a:rPr>
              <a:t> </a:t>
            </a:r>
            <a:r>
              <a:rPr sz="3200" spc="94" baseline="-1348" dirty="0">
                <a:latin typeface="Times New Roman"/>
                <a:cs typeface="Times New Roman"/>
              </a:rPr>
              <a:t>)</a:t>
            </a:r>
            <a:r>
              <a:rPr sz="2300" baseline="36718" dirty="0">
                <a:latin typeface="Times New Roman"/>
                <a:cs typeface="Times New Roman"/>
              </a:rPr>
              <a:t>3</a:t>
            </a:r>
            <a:r>
              <a:rPr sz="2300" spc="373" baseline="3671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r>
              <a:rPr sz="2200" spc="-250" dirty="0">
                <a:latin typeface="Meiryo"/>
                <a:cs typeface="Meiryo"/>
              </a:rPr>
              <a:t> </a:t>
            </a:r>
            <a:r>
              <a:rPr sz="3200" spc="64" baseline="-1348" dirty="0">
                <a:latin typeface="Times New Roman"/>
                <a:cs typeface="Times New Roman"/>
              </a:rPr>
              <a:t>3</a:t>
            </a: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10" baseline="-1348" dirty="0">
                <a:latin typeface="Times New Roman"/>
                <a:cs typeface="Times New Roman"/>
              </a:rPr>
              <a:t> </a:t>
            </a:r>
            <a:r>
              <a:rPr sz="2300" spc="-234" baseline="21770" dirty="0">
                <a:latin typeface="Meiryo"/>
                <a:cs typeface="Meiryo"/>
              </a:rPr>
              <a:t>−</a:t>
            </a:r>
            <a:r>
              <a:rPr sz="2300" spc="-142" baseline="36718" dirty="0">
                <a:latin typeface="Times New Roman"/>
                <a:cs typeface="Times New Roman"/>
              </a:rPr>
              <a:t>1</a:t>
            </a:r>
            <a:r>
              <a:rPr sz="2300" spc="134" baseline="3671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415" dirty="0">
                <a:latin typeface="Meiryo"/>
                <a:cs typeface="Meiryo"/>
              </a:rPr>
              <a:t> </a:t>
            </a:r>
            <a:r>
              <a:rPr sz="3200" spc="64" baseline="-1348" dirty="0">
                <a:latin typeface="Times New Roman"/>
                <a:cs typeface="Times New Roman"/>
              </a:rPr>
              <a:t>3</a:t>
            </a: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10" baseline="-1348" dirty="0">
                <a:latin typeface="Times New Roman"/>
                <a:cs typeface="Times New Roman"/>
              </a:rPr>
              <a:t> </a:t>
            </a:r>
            <a:r>
              <a:rPr sz="2300" spc="-234" baseline="21770" dirty="0">
                <a:latin typeface="Meiryo"/>
                <a:cs typeface="Meiryo"/>
              </a:rPr>
              <a:t>−</a:t>
            </a:r>
            <a:r>
              <a:rPr sz="2300" spc="-142" baseline="36718" dirty="0">
                <a:latin typeface="Times New Roman"/>
                <a:cs typeface="Times New Roman"/>
              </a:rPr>
              <a:t>2</a:t>
            </a:r>
            <a:r>
              <a:rPr sz="2300" spc="-71" baseline="36718" dirty="0">
                <a:latin typeface="Times New Roman"/>
                <a:cs typeface="Times New Roman"/>
              </a:rPr>
              <a:t> </a:t>
            </a:r>
            <a:r>
              <a:rPr sz="2300" spc="-49" baseline="36718" dirty="0">
                <a:latin typeface="Times New Roman"/>
                <a:cs typeface="Times New Roman"/>
              </a:rPr>
              <a:t> </a:t>
            </a:r>
            <a:r>
              <a:rPr sz="2200" spc="-329" dirty="0">
                <a:latin typeface="Meiryo"/>
                <a:cs typeface="Meiryo"/>
              </a:rPr>
              <a:t>+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8334" y="1869957"/>
            <a:ext cx="427797" cy="362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16"/>
              </a:lnSpc>
              <a:spcBef>
                <a:spcPts val="140"/>
              </a:spcBef>
            </a:pPr>
            <a:r>
              <a:rPr sz="3200" i="1" baseline="-1348" dirty="0">
                <a:latin typeface="Times New Roman"/>
                <a:cs typeface="Times New Roman"/>
              </a:rPr>
              <a:t>z</a:t>
            </a:r>
            <a:r>
              <a:rPr sz="3200" i="1" spc="-310" baseline="-1348" dirty="0">
                <a:latin typeface="Times New Roman"/>
                <a:cs typeface="Times New Roman"/>
              </a:rPr>
              <a:t> </a:t>
            </a:r>
            <a:r>
              <a:rPr sz="2300" spc="-379" baseline="20624" dirty="0">
                <a:latin typeface="Meiryo"/>
                <a:cs typeface="Meiryo"/>
              </a:rPr>
              <a:t>−</a:t>
            </a:r>
            <a:r>
              <a:rPr sz="2300" spc="7" baseline="3478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6717" y="2066951"/>
            <a:ext cx="153145" cy="21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49"/>
              </a:lnSpc>
              <a:spcBef>
                <a:spcPts val="82"/>
              </a:spcBef>
            </a:pPr>
            <a:r>
              <a:rPr sz="1500" i="1" spc="6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5972" y="2066951"/>
            <a:ext cx="153145" cy="21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49"/>
              </a:lnSpc>
              <a:spcBef>
                <a:spcPts val="82"/>
              </a:spcBef>
            </a:pPr>
            <a:r>
              <a:rPr sz="1500" i="1" spc="6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0635" y="2740007"/>
            <a:ext cx="137045" cy="177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23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0601" y="2737580"/>
            <a:ext cx="214656" cy="179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18"/>
              </a:lnSpc>
              <a:spcBef>
                <a:spcPts val="70"/>
              </a:spcBef>
            </a:pPr>
            <a:r>
              <a:rPr spc="-369" baseline="1432" dirty="0">
                <a:latin typeface="Meiryo"/>
                <a:cs typeface="Meiryo"/>
              </a:rPr>
              <a:t>−</a:t>
            </a:r>
            <a:r>
              <a:rPr spc="-5" baseline="24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8425" y="2740007"/>
            <a:ext cx="137045" cy="177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23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0265" y="2737580"/>
            <a:ext cx="214656" cy="179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18"/>
              </a:lnSpc>
              <a:spcBef>
                <a:spcPts val="70"/>
              </a:spcBef>
            </a:pPr>
            <a:r>
              <a:rPr spc="-369" baseline="1432" dirty="0">
                <a:latin typeface="Meiryo"/>
                <a:cs typeface="Meiryo"/>
              </a:rPr>
              <a:t>−</a:t>
            </a:r>
            <a:r>
              <a:rPr spc="-5" baseline="24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7354" y="2740007"/>
            <a:ext cx="137045" cy="177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23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9194" y="2737580"/>
            <a:ext cx="232143" cy="179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18"/>
              </a:lnSpc>
              <a:spcBef>
                <a:spcPts val="70"/>
              </a:spcBef>
            </a:pPr>
            <a:r>
              <a:rPr spc="-229" baseline="1432" dirty="0">
                <a:latin typeface="Meiryo"/>
                <a:cs typeface="Meiryo"/>
              </a:rPr>
              <a:t>−</a:t>
            </a:r>
            <a:r>
              <a:rPr spc="-5" baseline="24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7702" y="2765133"/>
            <a:ext cx="1469508" cy="29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85"/>
              </a:lnSpc>
              <a:spcBef>
                <a:spcPts val="114"/>
              </a:spcBef>
              <a:tabLst>
                <a:tab pos="318230" algn="l"/>
                <a:tab pos="1311109" algn="l"/>
              </a:tabLst>
            </a:pPr>
            <a:r>
              <a:rPr sz="3100" i="1" baseline="1414" dirty="0">
                <a:latin typeface="Times New Roman"/>
                <a:cs typeface="Times New Roman"/>
              </a:rPr>
              <a:t>T	</a:t>
            </a:r>
            <a:r>
              <a:rPr sz="3100" i="1" spc="-11" baseline="1414" dirty="0">
                <a:latin typeface="Times New Roman"/>
                <a:cs typeface="Times New Roman"/>
              </a:rPr>
              <a:t>Z</a:t>
            </a:r>
            <a:r>
              <a:rPr sz="3100" i="1" spc="-240" baseline="1414" dirty="0">
                <a:latin typeface="Times New Roman"/>
                <a:cs typeface="Times New Roman"/>
              </a:rPr>
              <a:t> </a:t>
            </a:r>
            <a:r>
              <a:rPr sz="3100" spc="-166" baseline="1414" dirty="0">
                <a:latin typeface="Times New Roman"/>
                <a:cs typeface="Times New Roman"/>
              </a:rPr>
              <a:t>(</a:t>
            </a:r>
            <a:r>
              <a:rPr sz="3100" spc="-10" baseline="1414" dirty="0">
                <a:latin typeface="Times New Roman"/>
                <a:cs typeface="Times New Roman"/>
              </a:rPr>
              <a:t>1</a:t>
            </a:r>
            <a:r>
              <a:rPr sz="3100" spc="-260" baseline="1414" dirty="0">
                <a:latin typeface="Times New Roman"/>
                <a:cs typeface="Times New Roman"/>
              </a:rPr>
              <a:t> </a:t>
            </a:r>
            <a:r>
              <a:rPr sz="2100" spc="-528" dirty="0">
                <a:latin typeface="Meiryo"/>
                <a:cs typeface="Meiryo"/>
              </a:rPr>
              <a:t>+</a:t>
            </a:r>
            <a:r>
              <a:rPr sz="2100" spc="-179" dirty="0">
                <a:latin typeface="Meiryo"/>
                <a:cs typeface="Meiryo"/>
              </a:rPr>
              <a:t> </a:t>
            </a:r>
            <a:r>
              <a:rPr sz="3100" i="1" baseline="1414" dirty="0">
                <a:latin typeface="Times New Roman"/>
                <a:cs typeface="Times New Roman"/>
              </a:rPr>
              <a:t>Z	</a:t>
            </a:r>
            <a:r>
              <a:rPr sz="3100" baseline="1414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5378" y="2769293"/>
            <a:ext cx="528794" cy="285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95"/>
              </a:lnSpc>
              <a:spcBef>
                <a:spcPts val="109"/>
              </a:spcBef>
              <a:tabLst>
                <a:tab pos="318230" algn="l"/>
              </a:tabLst>
            </a:pPr>
            <a:r>
              <a:rPr sz="2100" i="1" dirty="0">
                <a:latin typeface="Times New Roman"/>
                <a:cs typeface="Times New Roman"/>
              </a:rPr>
              <a:t>T	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4564" y="2769293"/>
            <a:ext cx="528012" cy="285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95"/>
              </a:lnSpc>
              <a:spcBef>
                <a:spcPts val="109"/>
              </a:spcBef>
              <a:tabLst>
                <a:tab pos="318230" algn="l"/>
              </a:tabLst>
            </a:pPr>
            <a:r>
              <a:rPr sz="2100" i="1" dirty="0">
                <a:latin typeface="Times New Roman"/>
                <a:cs typeface="Times New Roman"/>
              </a:rPr>
              <a:t>T	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9902" y="2901653"/>
            <a:ext cx="1291447" cy="317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2100" spc="-528" dirty="0">
                <a:latin typeface="Meiryo"/>
                <a:cs typeface="Meiryo"/>
              </a:rPr>
              <a:t>=</a:t>
            </a:r>
            <a:r>
              <a:rPr sz="2100" spc="-144" dirty="0">
                <a:latin typeface="Meiryo"/>
                <a:cs typeface="Meiryo"/>
              </a:rPr>
              <a:t> </a:t>
            </a:r>
            <a:r>
              <a:rPr sz="2100" spc="-166" dirty="0">
                <a:latin typeface="Times New Roman"/>
                <a:cs typeface="Times New Roman"/>
              </a:rPr>
              <a:t>(</a:t>
            </a:r>
            <a:r>
              <a:rPr sz="2100" spc="-10" dirty="0">
                <a:latin typeface="Times New Roman"/>
                <a:cs typeface="Times New Roman"/>
              </a:rPr>
              <a:t>1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28" dirty="0">
                <a:latin typeface="Meiryo"/>
                <a:cs typeface="Meiryo"/>
              </a:rPr>
              <a:t>−</a:t>
            </a:r>
            <a:r>
              <a:rPr sz="2100" spc="-209" dirty="0">
                <a:latin typeface="Meiryo"/>
                <a:cs typeface="Meiryo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Z</a:t>
            </a:r>
            <a:r>
              <a:rPr sz="2100" i="1" spc="-106" dirty="0">
                <a:latin typeface="Times New Roman"/>
                <a:cs typeface="Times New Roman"/>
              </a:rPr>
              <a:t> </a:t>
            </a:r>
            <a:r>
              <a:rPr spc="-359" baseline="25780" dirty="0">
                <a:latin typeface="Meiryo"/>
                <a:cs typeface="Meiryo"/>
              </a:rPr>
              <a:t>−</a:t>
            </a:r>
            <a:r>
              <a:rPr spc="-5" baseline="43481" dirty="0">
                <a:latin typeface="Times New Roman"/>
                <a:cs typeface="Times New Roman"/>
              </a:rPr>
              <a:t>1</a:t>
            </a:r>
            <a:r>
              <a:rPr spc="-79" baseline="43481" dirty="0">
                <a:latin typeface="Times New Roman"/>
                <a:cs typeface="Times New Roman"/>
              </a:rPr>
              <a:t> </a:t>
            </a:r>
            <a:r>
              <a:rPr sz="2100" spc="-6" dirty="0">
                <a:latin typeface="Times New Roman"/>
                <a:cs typeface="Times New Roman"/>
              </a:rPr>
              <a:t>)</a:t>
            </a:r>
            <a:r>
              <a:rPr sz="2100" spc="-360" dirty="0">
                <a:latin typeface="Times New Roman"/>
                <a:cs typeface="Times New Roman"/>
              </a:rPr>
              <a:t> </a:t>
            </a:r>
            <a:r>
              <a:rPr baseline="4348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280" y="2929206"/>
            <a:ext cx="2133444" cy="29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85"/>
              </a:lnSpc>
              <a:spcBef>
                <a:spcPts val="114"/>
              </a:spcBef>
            </a:pPr>
            <a:r>
              <a:rPr sz="3100" i="1" spc="-12" baseline="1414" dirty="0">
                <a:latin typeface="Times New Roman"/>
                <a:cs typeface="Times New Roman"/>
              </a:rPr>
              <a:t>E</a:t>
            </a:r>
            <a:r>
              <a:rPr sz="3100" i="1" spc="-351" baseline="1414" dirty="0">
                <a:latin typeface="Times New Roman"/>
                <a:cs typeface="Times New Roman"/>
              </a:rPr>
              <a:t> </a:t>
            </a:r>
            <a:r>
              <a:rPr sz="3100" spc="93" baseline="1414" dirty="0">
                <a:latin typeface="Times New Roman"/>
                <a:cs typeface="Times New Roman"/>
              </a:rPr>
              <a:t>(</a:t>
            </a:r>
            <a:r>
              <a:rPr sz="3100" i="1" spc="-11" baseline="1414" dirty="0">
                <a:latin typeface="Times New Roman"/>
                <a:cs typeface="Times New Roman"/>
              </a:rPr>
              <a:t>Z</a:t>
            </a:r>
            <a:r>
              <a:rPr sz="3100" i="1" spc="-240" baseline="1414" dirty="0">
                <a:latin typeface="Times New Roman"/>
                <a:cs typeface="Times New Roman"/>
              </a:rPr>
              <a:t> </a:t>
            </a:r>
            <a:r>
              <a:rPr sz="3100" baseline="1414" dirty="0">
                <a:latin typeface="Times New Roman"/>
                <a:cs typeface="Times New Roman"/>
              </a:rPr>
              <a:t>)</a:t>
            </a:r>
            <a:r>
              <a:rPr sz="3100" spc="43" baseline="1414" dirty="0">
                <a:latin typeface="Times New Roman"/>
                <a:cs typeface="Times New Roman"/>
              </a:rPr>
              <a:t> </a:t>
            </a:r>
            <a:r>
              <a:rPr sz="2100" spc="-528" dirty="0">
                <a:latin typeface="Meiryo"/>
                <a:cs typeface="Meiryo"/>
              </a:rPr>
              <a:t>=</a:t>
            </a:r>
            <a:r>
              <a:rPr sz="2100" spc="-179" dirty="0">
                <a:latin typeface="Meiryo"/>
                <a:cs typeface="Meiryo"/>
              </a:rPr>
              <a:t> </a:t>
            </a:r>
            <a:r>
              <a:rPr sz="3100" i="1" baseline="1414" dirty="0">
                <a:latin typeface="Times New Roman"/>
                <a:cs typeface="Times New Roman"/>
              </a:rPr>
              <a:t>G</a:t>
            </a:r>
            <a:r>
              <a:rPr sz="3100" i="1" spc="403" baseline="1414" dirty="0">
                <a:latin typeface="Times New Roman"/>
                <a:cs typeface="Times New Roman"/>
              </a:rPr>
              <a:t> </a:t>
            </a:r>
            <a:r>
              <a:rPr sz="3100" spc="103" baseline="1414" dirty="0">
                <a:latin typeface="Times New Roman"/>
                <a:cs typeface="Times New Roman"/>
              </a:rPr>
              <a:t>(</a:t>
            </a:r>
            <a:r>
              <a:rPr sz="3100" i="1" spc="-11" baseline="1414" dirty="0">
                <a:latin typeface="Times New Roman"/>
                <a:cs typeface="Times New Roman"/>
              </a:rPr>
              <a:t>Z</a:t>
            </a:r>
            <a:r>
              <a:rPr sz="3100" i="1" spc="-245" baseline="1414" dirty="0">
                <a:latin typeface="Times New Roman"/>
                <a:cs typeface="Times New Roman"/>
              </a:rPr>
              <a:t> </a:t>
            </a:r>
            <a:r>
              <a:rPr sz="3100" spc="-6" baseline="1414" dirty="0">
                <a:latin typeface="Times New Roman"/>
                <a:cs typeface="Times New Roman"/>
              </a:rPr>
              <a:t>)</a:t>
            </a:r>
            <a:r>
              <a:rPr sz="3100" spc="-376" baseline="1414" dirty="0">
                <a:latin typeface="Times New Roman"/>
                <a:cs typeface="Times New Roman"/>
              </a:rPr>
              <a:t> </a:t>
            </a:r>
            <a:r>
              <a:rPr sz="3100" i="1" spc="82" baseline="1414" dirty="0">
                <a:latin typeface="Times New Roman"/>
                <a:cs typeface="Times New Roman"/>
              </a:rPr>
              <a:t>R</a:t>
            </a:r>
            <a:r>
              <a:rPr sz="3100" spc="98" baseline="1414" dirty="0">
                <a:latin typeface="Times New Roman"/>
                <a:cs typeface="Times New Roman"/>
              </a:rPr>
              <a:t>(</a:t>
            </a:r>
            <a:r>
              <a:rPr sz="3100" i="1" spc="-11" baseline="1414" dirty="0">
                <a:latin typeface="Times New Roman"/>
                <a:cs typeface="Times New Roman"/>
              </a:rPr>
              <a:t>Z</a:t>
            </a:r>
            <a:r>
              <a:rPr sz="3100" i="1" spc="-240" baseline="1414" dirty="0">
                <a:latin typeface="Times New Roman"/>
                <a:cs typeface="Times New Roman"/>
              </a:rPr>
              <a:t> </a:t>
            </a:r>
            <a:r>
              <a:rPr sz="3100" baseline="1414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3545" y="2929467"/>
            <a:ext cx="220157" cy="285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50"/>
              </a:lnSpc>
              <a:spcBef>
                <a:spcPts val="112"/>
              </a:spcBef>
            </a:pPr>
            <a:r>
              <a:rPr sz="2100" spc="-528" dirty="0">
                <a:latin typeface="Meiryo"/>
                <a:cs typeface="Meiryo"/>
              </a:rPr>
              <a:t>=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4722" y="2929467"/>
            <a:ext cx="220157" cy="285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50"/>
              </a:lnSpc>
              <a:spcBef>
                <a:spcPts val="112"/>
              </a:spcBef>
            </a:pPr>
            <a:r>
              <a:rPr sz="2100" spc="-528" dirty="0">
                <a:latin typeface="Meiryo"/>
                <a:cs typeface="Meiryo"/>
              </a:rPr>
              <a:t>+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76564" y="3085834"/>
            <a:ext cx="128529" cy="177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23"/>
              </a:lnSpc>
              <a:spcBef>
                <a:spcPts val="66"/>
              </a:spcBef>
            </a:pPr>
            <a:r>
              <a:rPr sz="1200" i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99602" y="3110086"/>
            <a:ext cx="1212033" cy="317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2100" spc="14" dirty="0">
                <a:latin typeface="Times New Roman"/>
                <a:cs typeface="Times New Roman"/>
              </a:rPr>
              <a:t>2</a:t>
            </a:r>
            <a:r>
              <a:rPr sz="2100" spc="-166" dirty="0">
                <a:latin typeface="Times New Roman"/>
                <a:cs typeface="Times New Roman"/>
              </a:rPr>
              <a:t>(</a:t>
            </a:r>
            <a:r>
              <a:rPr sz="2100" spc="-10" dirty="0">
                <a:latin typeface="Times New Roman"/>
                <a:cs typeface="Times New Roman"/>
              </a:rPr>
              <a:t>1</a:t>
            </a:r>
            <a:r>
              <a:rPr sz="2100" spc="-255" dirty="0">
                <a:latin typeface="Times New Roman"/>
                <a:cs typeface="Times New Roman"/>
              </a:rPr>
              <a:t> </a:t>
            </a:r>
            <a:r>
              <a:rPr sz="2100" spc="-528" dirty="0">
                <a:latin typeface="Meiryo"/>
                <a:cs typeface="Meiryo"/>
              </a:rPr>
              <a:t>−</a:t>
            </a:r>
            <a:r>
              <a:rPr sz="2100" spc="-209" dirty="0">
                <a:latin typeface="Meiryo"/>
                <a:cs typeface="Meiryo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Z</a:t>
            </a:r>
            <a:r>
              <a:rPr sz="2100" i="1" spc="-106" dirty="0">
                <a:latin typeface="Times New Roman"/>
                <a:cs typeface="Times New Roman"/>
              </a:rPr>
              <a:t> </a:t>
            </a:r>
            <a:r>
              <a:rPr spc="-359" baseline="25780" dirty="0">
                <a:latin typeface="Meiryo"/>
                <a:cs typeface="Meiryo"/>
              </a:rPr>
              <a:t>−</a:t>
            </a:r>
            <a:r>
              <a:rPr spc="-5" baseline="43481" dirty="0">
                <a:latin typeface="Times New Roman"/>
                <a:cs typeface="Times New Roman"/>
              </a:rPr>
              <a:t>1</a:t>
            </a:r>
            <a:r>
              <a:rPr spc="-79" baseline="43481" dirty="0">
                <a:latin typeface="Times New Roman"/>
                <a:cs typeface="Times New Roman"/>
              </a:rPr>
              <a:t> </a:t>
            </a:r>
            <a:r>
              <a:rPr sz="2100" spc="-6" dirty="0">
                <a:latin typeface="Times New Roman"/>
                <a:cs typeface="Times New Roman"/>
              </a:rPr>
              <a:t>)</a:t>
            </a:r>
            <a:r>
              <a:rPr sz="2100" spc="-360" dirty="0">
                <a:latin typeface="Times New Roman"/>
                <a:cs typeface="Times New Roman"/>
              </a:rPr>
              <a:t> </a:t>
            </a:r>
            <a:r>
              <a:rPr baseline="4348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80105" y="3136693"/>
            <a:ext cx="207644" cy="285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95"/>
              </a:lnSpc>
              <a:spcBef>
                <a:spcPts val="109"/>
              </a:spcBef>
            </a:pPr>
            <a:r>
              <a:rPr sz="2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3628" y="3136693"/>
            <a:ext cx="207644" cy="285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95"/>
              </a:lnSpc>
              <a:spcBef>
                <a:spcPts val="109"/>
              </a:spcBef>
            </a:pPr>
            <a:r>
              <a:rPr sz="2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998" y="3860988"/>
            <a:ext cx="5328075" cy="1296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87">
              <a:lnSpc>
                <a:spcPts val="2686"/>
              </a:lnSpc>
              <a:spcBef>
                <a:spcPts val="134"/>
              </a:spcBef>
            </a:pPr>
            <a:r>
              <a:rPr sz="2400" spc="18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400" spc="188" dirty="0" smtClean="0">
                <a:solidFill>
                  <a:srgbClr val="9A6565"/>
                </a:solidFill>
                <a:latin typeface="PMingLiU"/>
                <a:cs typeface="PMingLiU"/>
              </a:rPr>
              <a:t>  </a:t>
            </a:r>
            <a:r>
              <a:rPr sz="2400" b="1" i="1" dirty="0" smtClean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(0)=0</a:t>
            </a:r>
            <a:r>
              <a:rPr sz="2400" spc="4" dirty="0">
                <a:latin typeface=""/>
                <a:cs typeface=""/>
              </a:rPr>
              <a:t>，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)= 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(2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=</a:t>
            </a:r>
            <a:r>
              <a:rPr sz="2400" b="1" i="1" spc="-4" dirty="0">
                <a:latin typeface="Times New Roman"/>
                <a:cs typeface="Times New Roman"/>
              </a:rPr>
              <a:t>T</a:t>
            </a:r>
            <a:r>
              <a:rPr sz="2400" b="1" spc="4" baseline="25364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4" dirty="0">
                <a:latin typeface="Times New Roman"/>
                <a:cs typeface="Times New Roman"/>
              </a:rPr>
              <a:t>2</a:t>
            </a:r>
            <a:r>
              <a:rPr sz="2400" spc="4" dirty="0">
                <a:latin typeface=""/>
                <a:cs typeface=""/>
              </a:rPr>
              <a:t>，</a:t>
            </a:r>
            <a:r>
              <a:rPr sz="2400" b="1" i="1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4" dirty="0">
                <a:latin typeface="Times New Roman"/>
                <a:cs typeface="Times New Roman"/>
              </a:rPr>
              <a:t>3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=</a:t>
            </a:r>
            <a:endParaRPr sz="2400" dirty="0">
              <a:latin typeface="Times New Roman"/>
              <a:cs typeface="Times New Roman"/>
            </a:endParaRPr>
          </a:p>
          <a:p>
            <a:pPr marL="12729" marR="21996">
              <a:lnSpc>
                <a:spcPct val="122899"/>
              </a:lnSpc>
              <a:spcBef>
                <a:spcPts val="70"/>
              </a:spcBef>
            </a:pPr>
            <a:r>
              <a:rPr sz="2400" spc="9" dirty="0">
                <a:latin typeface=""/>
                <a:cs typeface=""/>
              </a:rPr>
              <a:t>明经过三拍后，输出序列不会再有偏差</a:t>
            </a:r>
            <a:endParaRPr sz="2400" dirty="0">
              <a:latin typeface="楷体"/>
              <a:cs typeface="楷体"/>
            </a:endParaRPr>
          </a:p>
          <a:p>
            <a:pPr marL="12729" marR="48331">
              <a:lnSpc>
                <a:spcPts val="3687"/>
              </a:lnSpc>
              <a:spcBef>
                <a:spcPts val="184"/>
              </a:spcBef>
            </a:pPr>
            <a:r>
              <a:rPr lang="en-US" sz="3600" spc="9" baseline="-4708" dirty="0" smtClean="0">
                <a:latin typeface=""/>
                <a:cs typeface=""/>
              </a:rPr>
              <a:t>  </a:t>
            </a:r>
            <a:r>
              <a:rPr sz="3600" spc="9" baseline="-4708" dirty="0" err="1" smtClean="0">
                <a:latin typeface=""/>
                <a:cs typeface=""/>
              </a:rPr>
              <a:t>过渡过程为三拍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05576" y="3860988"/>
            <a:ext cx="2584936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b="1" dirty="0">
                <a:latin typeface="Times New Roman"/>
                <a:cs typeface="Times New Roman"/>
              </a:rPr>
              <a:t>(4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= </a:t>
            </a:r>
            <a:r>
              <a:rPr sz="2400" b="1" spc="-199" dirty="0">
                <a:latin typeface="Times New Roman"/>
                <a:cs typeface="Times New Roman"/>
              </a:rPr>
              <a:t>···</a:t>
            </a:r>
            <a:r>
              <a:rPr sz="2400" b="1" spc="-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0</a:t>
            </a:r>
            <a:r>
              <a:rPr sz="2400" spc="9" dirty="0">
                <a:latin typeface=""/>
                <a:cs typeface=""/>
              </a:rPr>
              <a:t>，这说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94067" y="3877692"/>
            <a:ext cx="219761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56"/>
              </a:lnSpc>
              <a:spcBef>
                <a:spcPts val="127"/>
              </a:spcBef>
            </a:pPr>
            <a:r>
              <a:rPr sz="2400" b="1" i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9317" y="2951096"/>
            <a:ext cx="140751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007133" y="2951096"/>
            <a:ext cx="69763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976031" y="2951096"/>
            <a:ext cx="72668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直接连接符 3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58405" y="3429778"/>
            <a:ext cx="8158536" cy="1723788"/>
          </a:xfrm>
          <a:custGeom>
            <a:avLst/>
            <a:gdLst/>
            <a:ahLst/>
            <a:cxnLst/>
            <a:rect l="l" t="t" r="r" b="b"/>
            <a:pathLst>
              <a:path w="8135873" h="1720596">
                <a:moveTo>
                  <a:pt x="0" y="0"/>
                </a:moveTo>
                <a:lnTo>
                  <a:pt x="0" y="1720596"/>
                </a:lnTo>
                <a:lnTo>
                  <a:pt x="8135873" y="1720596"/>
                </a:lnTo>
                <a:lnTo>
                  <a:pt x="8135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5092" y="3632845"/>
            <a:ext cx="1167579" cy="805401"/>
          </a:xfrm>
          <a:custGeom>
            <a:avLst/>
            <a:gdLst/>
            <a:ahLst/>
            <a:cxnLst/>
            <a:rect l="l" t="t" r="r" b="b"/>
            <a:pathLst>
              <a:path w="1164336" h="803910">
                <a:moveTo>
                  <a:pt x="0" y="0"/>
                </a:moveTo>
                <a:lnTo>
                  <a:pt x="0" y="803910"/>
                </a:lnTo>
                <a:lnTo>
                  <a:pt x="1164336" y="803910"/>
                </a:lnTo>
                <a:lnTo>
                  <a:pt x="1164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5092" y="3632845"/>
            <a:ext cx="1167579" cy="805401"/>
          </a:xfrm>
          <a:custGeom>
            <a:avLst/>
            <a:gdLst/>
            <a:ahLst/>
            <a:cxnLst/>
            <a:rect l="l" t="t" r="r" b="b"/>
            <a:pathLst>
              <a:path w="1164336" h="803910">
                <a:moveTo>
                  <a:pt x="0" y="0"/>
                </a:moveTo>
                <a:lnTo>
                  <a:pt x="0" y="803910"/>
                </a:lnTo>
                <a:lnTo>
                  <a:pt x="1164336" y="803910"/>
                </a:lnTo>
                <a:lnTo>
                  <a:pt x="1164336" y="0"/>
                </a:lnTo>
                <a:lnTo>
                  <a:pt x="0" y="0"/>
                </a:lnTo>
                <a:close/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9443" y="3671780"/>
            <a:ext cx="1166815" cy="805401"/>
          </a:xfrm>
          <a:custGeom>
            <a:avLst/>
            <a:gdLst/>
            <a:ahLst/>
            <a:cxnLst/>
            <a:rect l="l" t="t" r="r" b="b"/>
            <a:pathLst>
              <a:path w="1163574" h="803910">
                <a:moveTo>
                  <a:pt x="0" y="0"/>
                </a:moveTo>
                <a:lnTo>
                  <a:pt x="0" y="803910"/>
                </a:lnTo>
                <a:lnTo>
                  <a:pt x="1163574" y="803910"/>
                </a:lnTo>
                <a:lnTo>
                  <a:pt x="11635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9443" y="3671780"/>
            <a:ext cx="1166815" cy="805401"/>
          </a:xfrm>
          <a:custGeom>
            <a:avLst/>
            <a:gdLst/>
            <a:ahLst/>
            <a:cxnLst/>
            <a:rect l="l" t="t" r="r" b="b"/>
            <a:pathLst>
              <a:path w="1163574" h="803910">
                <a:moveTo>
                  <a:pt x="0" y="0"/>
                </a:moveTo>
                <a:lnTo>
                  <a:pt x="0" y="803910"/>
                </a:lnTo>
                <a:lnTo>
                  <a:pt x="1163574" y="803910"/>
                </a:lnTo>
                <a:lnTo>
                  <a:pt x="1163574" y="0"/>
                </a:lnTo>
                <a:lnTo>
                  <a:pt x="0" y="0"/>
                </a:lnTo>
                <a:close/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8246" y="4012263"/>
            <a:ext cx="816846" cy="0"/>
          </a:xfrm>
          <a:custGeom>
            <a:avLst/>
            <a:gdLst/>
            <a:ahLst/>
            <a:cxnLst/>
            <a:rect l="l" t="t" r="r" b="b"/>
            <a:pathLst>
              <a:path w="814577">
                <a:moveTo>
                  <a:pt x="814577" y="0"/>
                </a:moveTo>
                <a:lnTo>
                  <a:pt x="0" y="0"/>
                </a:lnTo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7297" y="3857290"/>
            <a:ext cx="310675" cy="309782"/>
          </a:xfrm>
          <a:custGeom>
            <a:avLst/>
            <a:gdLst/>
            <a:ahLst/>
            <a:cxnLst/>
            <a:rect l="l" t="t" r="r" b="b"/>
            <a:pathLst>
              <a:path w="309812" h="309208">
                <a:moveTo>
                  <a:pt x="309812" y="163915"/>
                </a:moveTo>
                <a:lnTo>
                  <a:pt x="304250" y="118364"/>
                </a:lnTo>
                <a:lnTo>
                  <a:pt x="288321" y="78408"/>
                </a:lnTo>
                <a:lnTo>
                  <a:pt x="263576" y="45322"/>
                </a:lnTo>
                <a:lnTo>
                  <a:pt x="231565" y="20381"/>
                </a:lnTo>
                <a:lnTo>
                  <a:pt x="193838" y="4861"/>
                </a:lnTo>
                <a:lnTo>
                  <a:pt x="155398" y="0"/>
                </a:lnTo>
                <a:lnTo>
                  <a:pt x="140617" y="687"/>
                </a:lnTo>
                <a:lnTo>
                  <a:pt x="98911" y="10499"/>
                </a:lnTo>
                <a:lnTo>
                  <a:pt x="62447" y="30632"/>
                </a:lnTo>
                <a:lnTo>
                  <a:pt x="32880" y="59407"/>
                </a:lnTo>
                <a:lnTo>
                  <a:pt x="11862" y="95146"/>
                </a:lnTo>
                <a:lnTo>
                  <a:pt x="1050" y="136170"/>
                </a:lnTo>
                <a:lnTo>
                  <a:pt x="0" y="150729"/>
                </a:lnTo>
                <a:lnTo>
                  <a:pt x="662" y="165841"/>
                </a:lnTo>
                <a:lnTo>
                  <a:pt x="10223" y="208272"/>
                </a:lnTo>
                <a:lnTo>
                  <a:pt x="29907" y="245187"/>
                </a:lnTo>
                <a:lnTo>
                  <a:pt x="58122" y="275092"/>
                </a:lnTo>
                <a:lnTo>
                  <a:pt x="93274" y="296491"/>
                </a:lnTo>
                <a:lnTo>
                  <a:pt x="133770" y="307890"/>
                </a:lnTo>
                <a:lnTo>
                  <a:pt x="148181" y="309208"/>
                </a:lnTo>
                <a:lnTo>
                  <a:pt x="163690" y="308576"/>
                </a:lnTo>
                <a:lnTo>
                  <a:pt x="207027" y="299222"/>
                </a:lnTo>
                <a:lnTo>
                  <a:pt x="244519" y="279912"/>
                </a:lnTo>
                <a:lnTo>
                  <a:pt x="274807" y="252225"/>
                </a:lnTo>
                <a:lnTo>
                  <a:pt x="296528" y="217740"/>
                </a:lnTo>
                <a:lnTo>
                  <a:pt x="308322" y="178036"/>
                </a:lnTo>
                <a:lnTo>
                  <a:pt x="309812" y="163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7297" y="3857290"/>
            <a:ext cx="310675" cy="309782"/>
          </a:xfrm>
          <a:custGeom>
            <a:avLst/>
            <a:gdLst/>
            <a:ahLst/>
            <a:cxnLst/>
            <a:rect l="l" t="t" r="r" b="b"/>
            <a:pathLst>
              <a:path w="309812" h="309208">
                <a:moveTo>
                  <a:pt x="155398" y="0"/>
                </a:moveTo>
                <a:lnTo>
                  <a:pt x="112312" y="5999"/>
                </a:lnTo>
                <a:lnTo>
                  <a:pt x="73917" y="22878"/>
                </a:lnTo>
                <a:lnTo>
                  <a:pt x="41867" y="48959"/>
                </a:lnTo>
                <a:lnTo>
                  <a:pt x="17816" y="82563"/>
                </a:lnTo>
                <a:lnTo>
                  <a:pt x="3418" y="122012"/>
                </a:lnTo>
                <a:lnTo>
                  <a:pt x="0" y="150729"/>
                </a:lnTo>
                <a:lnTo>
                  <a:pt x="662" y="165841"/>
                </a:lnTo>
                <a:lnTo>
                  <a:pt x="10223" y="208272"/>
                </a:lnTo>
                <a:lnTo>
                  <a:pt x="29907" y="245187"/>
                </a:lnTo>
                <a:lnTo>
                  <a:pt x="58122" y="275092"/>
                </a:lnTo>
                <a:lnTo>
                  <a:pt x="93274" y="296491"/>
                </a:lnTo>
                <a:lnTo>
                  <a:pt x="133770" y="307890"/>
                </a:lnTo>
                <a:lnTo>
                  <a:pt x="148181" y="309208"/>
                </a:lnTo>
                <a:lnTo>
                  <a:pt x="163690" y="308576"/>
                </a:lnTo>
                <a:lnTo>
                  <a:pt x="207027" y="299222"/>
                </a:lnTo>
                <a:lnTo>
                  <a:pt x="244519" y="279912"/>
                </a:lnTo>
                <a:lnTo>
                  <a:pt x="274807" y="252225"/>
                </a:lnTo>
                <a:lnTo>
                  <a:pt x="296528" y="217740"/>
                </a:lnTo>
                <a:lnTo>
                  <a:pt x="308322" y="178036"/>
                </a:lnTo>
                <a:lnTo>
                  <a:pt x="309812" y="163915"/>
                </a:lnTo>
                <a:lnTo>
                  <a:pt x="309205" y="148188"/>
                </a:lnTo>
                <a:lnTo>
                  <a:pt x="300015" y="104361"/>
                </a:lnTo>
                <a:lnTo>
                  <a:pt x="280976" y="66553"/>
                </a:lnTo>
                <a:lnTo>
                  <a:pt x="253637" y="36040"/>
                </a:lnTo>
                <a:lnTo>
                  <a:pt x="219548" y="14098"/>
                </a:lnTo>
                <a:lnTo>
                  <a:pt x="180261" y="2002"/>
                </a:lnTo>
                <a:lnTo>
                  <a:pt x="155398" y="0"/>
                </a:lnTo>
                <a:close/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3095" y="3903094"/>
            <a:ext cx="220066" cy="219100"/>
          </a:xfrm>
          <a:custGeom>
            <a:avLst/>
            <a:gdLst/>
            <a:ahLst/>
            <a:cxnLst/>
            <a:rect l="l" t="t" r="r" b="b"/>
            <a:pathLst>
              <a:path w="219455" h="218694">
                <a:moveTo>
                  <a:pt x="0" y="0"/>
                </a:moveTo>
                <a:lnTo>
                  <a:pt x="219455" y="218694"/>
                </a:lnTo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3095" y="3903094"/>
            <a:ext cx="220066" cy="219100"/>
          </a:xfrm>
          <a:custGeom>
            <a:avLst/>
            <a:gdLst/>
            <a:ahLst/>
            <a:cxnLst/>
            <a:rect l="l" t="t" r="r" b="b"/>
            <a:pathLst>
              <a:path w="219455" h="218694">
                <a:moveTo>
                  <a:pt x="0" y="218694"/>
                </a:moveTo>
                <a:lnTo>
                  <a:pt x="219455" y="0"/>
                </a:lnTo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561" y="3993178"/>
            <a:ext cx="1302686" cy="96953"/>
          </a:xfrm>
          <a:custGeom>
            <a:avLst/>
            <a:gdLst/>
            <a:ahLst/>
            <a:cxnLst/>
            <a:rect l="l" t="t" r="r" b="b"/>
            <a:pathLst>
              <a:path w="1299067" h="96773">
                <a:moveTo>
                  <a:pt x="1143619" y="19050"/>
                </a:moveTo>
                <a:lnTo>
                  <a:pt x="1124577" y="7"/>
                </a:lnTo>
                <a:lnTo>
                  <a:pt x="18907" y="0"/>
                </a:lnTo>
                <a:lnTo>
                  <a:pt x="15253" y="341"/>
                </a:lnTo>
                <a:lnTo>
                  <a:pt x="4255" y="7205"/>
                </a:lnTo>
                <a:lnTo>
                  <a:pt x="0" y="21448"/>
                </a:lnTo>
                <a:lnTo>
                  <a:pt x="6185" y="33756"/>
                </a:lnTo>
                <a:lnTo>
                  <a:pt x="18907" y="38862"/>
                </a:lnTo>
                <a:lnTo>
                  <a:pt x="1124577" y="38280"/>
                </a:lnTo>
                <a:lnTo>
                  <a:pt x="1143619" y="19050"/>
                </a:lnTo>
                <a:close/>
              </a:path>
              <a:path w="1299067" h="96773">
                <a:moveTo>
                  <a:pt x="1299067" y="19050"/>
                </a:moveTo>
                <a:lnTo>
                  <a:pt x="1066657" y="-57912"/>
                </a:lnTo>
                <a:lnTo>
                  <a:pt x="1124569" y="0"/>
                </a:lnTo>
                <a:lnTo>
                  <a:pt x="1143619" y="0"/>
                </a:lnTo>
                <a:lnTo>
                  <a:pt x="1156680" y="4767"/>
                </a:lnTo>
                <a:lnTo>
                  <a:pt x="1163277" y="16664"/>
                </a:lnTo>
                <a:lnTo>
                  <a:pt x="1163277" y="64461"/>
                </a:lnTo>
                <a:lnTo>
                  <a:pt x="1299067" y="19050"/>
                </a:lnTo>
                <a:close/>
              </a:path>
              <a:path w="1299067" h="96773">
                <a:moveTo>
                  <a:pt x="1163277" y="64461"/>
                </a:moveTo>
                <a:lnTo>
                  <a:pt x="1163277" y="16664"/>
                </a:lnTo>
                <a:lnTo>
                  <a:pt x="1159025" y="30797"/>
                </a:lnTo>
                <a:lnTo>
                  <a:pt x="1148269" y="38268"/>
                </a:lnTo>
                <a:lnTo>
                  <a:pt x="1124569" y="38288"/>
                </a:lnTo>
                <a:lnTo>
                  <a:pt x="1066657" y="96773"/>
                </a:lnTo>
                <a:lnTo>
                  <a:pt x="1163277" y="64461"/>
                </a:lnTo>
                <a:close/>
              </a:path>
              <a:path w="1299067" h="96773">
                <a:moveTo>
                  <a:pt x="1163277" y="16664"/>
                </a:moveTo>
                <a:lnTo>
                  <a:pt x="1156680" y="4767"/>
                </a:lnTo>
                <a:lnTo>
                  <a:pt x="1143619" y="0"/>
                </a:lnTo>
                <a:lnTo>
                  <a:pt x="1124569" y="0"/>
                </a:lnTo>
                <a:lnTo>
                  <a:pt x="1143619" y="19050"/>
                </a:lnTo>
                <a:lnTo>
                  <a:pt x="1143619" y="38270"/>
                </a:lnTo>
                <a:lnTo>
                  <a:pt x="1148269" y="38268"/>
                </a:lnTo>
                <a:lnTo>
                  <a:pt x="1159025" y="30797"/>
                </a:lnTo>
                <a:lnTo>
                  <a:pt x="1163277" y="16664"/>
                </a:lnTo>
                <a:close/>
              </a:path>
              <a:path w="1299067" h="96773">
                <a:moveTo>
                  <a:pt x="1143619" y="38270"/>
                </a:moveTo>
                <a:lnTo>
                  <a:pt x="1143619" y="19050"/>
                </a:lnTo>
                <a:lnTo>
                  <a:pt x="1124577" y="38280"/>
                </a:lnTo>
                <a:lnTo>
                  <a:pt x="1143619" y="38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2960" y="4032112"/>
            <a:ext cx="1536482" cy="96189"/>
          </a:xfrm>
          <a:custGeom>
            <a:avLst/>
            <a:gdLst/>
            <a:ahLst/>
            <a:cxnLst/>
            <a:rect l="l" t="t" r="r" b="b"/>
            <a:pathLst>
              <a:path w="1532214" h="96011">
                <a:moveTo>
                  <a:pt x="1376779" y="19050"/>
                </a:moveTo>
                <a:lnTo>
                  <a:pt x="1357916" y="0"/>
                </a:lnTo>
                <a:lnTo>
                  <a:pt x="19657" y="0"/>
                </a:lnTo>
                <a:lnTo>
                  <a:pt x="15502" y="435"/>
                </a:lnTo>
                <a:lnTo>
                  <a:pt x="4408" y="7394"/>
                </a:lnTo>
                <a:lnTo>
                  <a:pt x="0" y="21435"/>
                </a:lnTo>
                <a:lnTo>
                  <a:pt x="6597" y="33332"/>
                </a:lnTo>
                <a:lnTo>
                  <a:pt x="19657" y="38100"/>
                </a:lnTo>
                <a:lnTo>
                  <a:pt x="1358156" y="37673"/>
                </a:lnTo>
                <a:lnTo>
                  <a:pt x="1376779" y="19050"/>
                </a:lnTo>
                <a:close/>
              </a:path>
              <a:path w="1532214" h="96011">
                <a:moveTo>
                  <a:pt x="1532214" y="19050"/>
                </a:moveTo>
                <a:lnTo>
                  <a:pt x="1299817" y="-58674"/>
                </a:lnTo>
                <a:lnTo>
                  <a:pt x="1357916" y="0"/>
                </a:lnTo>
                <a:lnTo>
                  <a:pt x="1376779" y="0"/>
                </a:lnTo>
                <a:lnTo>
                  <a:pt x="1390145" y="4767"/>
                </a:lnTo>
                <a:lnTo>
                  <a:pt x="1396449" y="16664"/>
                </a:lnTo>
                <a:lnTo>
                  <a:pt x="1396449" y="64010"/>
                </a:lnTo>
                <a:lnTo>
                  <a:pt x="1532214" y="19050"/>
                </a:lnTo>
                <a:close/>
              </a:path>
              <a:path w="1532214" h="96011">
                <a:moveTo>
                  <a:pt x="1396449" y="64010"/>
                </a:moveTo>
                <a:lnTo>
                  <a:pt x="1396449" y="16664"/>
                </a:lnTo>
                <a:lnTo>
                  <a:pt x="1392271" y="30708"/>
                </a:lnTo>
                <a:lnTo>
                  <a:pt x="1381155" y="37665"/>
                </a:lnTo>
                <a:lnTo>
                  <a:pt x="1358156" y="37673"/>
                </a:lnTo>
                <a:lnTo>
                  <a:pt x="1299817" y="96011"/>
                </a:lnTo>
                <a:lnTo>
                  <a:pt x="1396449" y="64010"/>
                </a:lnTo>
                <a:close/>
              </a:path>
              <a:path w="1532214" h="96011">
                <a:moveTo>
                  <a:pt x="1396449" y="16664"/>
                </a:moveTo>
                <a:lnTo>
                  <a:pt x="1390145" y="4767"/>
                </a:lnTo>
                <a:lnTo>
                  <a:pt x="1376779" y="0"/>
                </a:lnTo>
                <a:lnTo>
                  <a:pt x="1357916" y="0"/>
                </a:lnTo>
                <a:lnTo>
                  <a:pt x="1376779" y="19050"/>
                </a:lnTo>
                <a:lnTo>
                  <a:pt x="1376779" y="37667"/>
                </a:lnTo>
                <a:lnTo>
                  <a:pt x="1381155" y="37665"/>
                </a:lnTo>
                <a:lnTo>
                  <a:pt x="1392271" y="30708"/>
                </a:lnTo>
                <a:lnTo>
                  <a:pt x="1396449" y="16664"/>
                </a:lnTo>
                <a:close/>
              </a:path>
              <a:path w="1532214" h="96011">
                <a:moveTo>
                  <a:pt x="1376779" y="37667"/>
                </a:moveTo>
                <a:lnTo>
                  <a:pt x="1376779" y="19050"/>
                </a:lnTo>
                <a:lnTo>
                  <a:pt x="1358156" y="37673"/>
                </a:lnTo>
                <a:lnTo>
                  <a:pt x="1376779" y="3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248" y="4070283"/>
            <a:ext cx="1730643" cy="96953"/>
          </a:xfrm>
          <a:custGeom>
            <a:avLst/>
            <a:gdLst/>
            <a:ahLst/>
            <a:cxnLst/>
            <a:rect l="l" t="t" r="r" b="b"/>
            <a:pathLst>
              <a:path w="1725836" h="96773">
                <a:moveTo>
                  <a:pt x="1571150" y="19811"/>
                </a:moveTo>
                <a:lnTo>
                  <a:pt x="1551341" y="0"/>
                </a:lnTo>
                <a:lnTo>
                  <a:pt x="18969" y="0"/>
                </a:lnTo>
                <a:lnTo>
                  <a:pt x="15230" y="385"/>
                </a:lnTo>
                <a:lnTo>
                  <a:pt x="4276" y="7583"/>
                </a:lnTo>
                <a:lnTo>
                  <a:pt x="0" y="21618"/>
                </a:lnTo>
                <a:lnTo>
                  <a:pt x="6039" y="33912"/>
                </a:lnTo>
                <a:lnTo>
                  <a:pt x="18969" y="38861"/>
                </a:lnTo>
                <a:lnTo>
                  <a:pt x="1552254" y="38525"/>
                </a:lnTo>
                <a:lnTo>
                  <a:pt x="1571150" y="19811"/>
                </a:lnTo>
                <a:close/>
              </a:path>
              <a:path w="1725836" h="96773">
                <a:moveTo>
                  <a:pt x="1725836" y="19811"/>
                </a:moveTo>
                <a:lnTo>
                  <a:pt x="1493439" y="-57912"/>
                </a:lnTo>
                <a:lnTo>
                  <a:pt x="1551341" y="0"/>
                </a:lnTo>
                <a:lnTo>
                  <a:pt x="1571150" y="0"/>
                </a:lnTo>
                <a:lnTo>
                  <a:pt x="1583877" y="5105"/>
                </a:lnTo>
                <a:lnTo>
                  <a:pt x="1590058" y="17413"/>
                </a:lnTo>
                <a:lnTo>
                  <a:pt x="1590058" y="64776"/>
                </a:lnTo>
                <a:lnTo>
                  <a:pt x="1725836" y="19811"/>
                </a:lnTo>
                <a:close/>
              </a:path>
              <a:path w="1725836" h="96773">
                <a:moveTo>
                  <a:pt x="1590058" y="64776"/>
                </a:moveTo>
                <a:lnTo>
                  <a:pt x="1590058" y="17413"/>
                </a:lnTo>
                <a:lnTo>
                  <a:pt x="1585807" y="31656"/>
                </a:lnTo>
                <a:lnTo>
                  <a:pt x="1574808" y="38520"/>
                </a:lnTo>
                <a:lnTo>
                  <a:pt x="1552254" y="38525"/>
                </a:lnTo>
                <a:lnTo>
                  <a:pt x="1493439" y="96773"/>
                </a:lnTo>
                <a:lnTo>
                  <a:pt x="1590058" y="64776"/>
                </a:lnTo>
                <a:close/>
              </a:path>
              <a:path w="1725836" h="96773">
                <a:moveTo>
                  <a:pt x="1590058" y="17413"/>
                </a:moveTo>
                <a:lnTo>
                  <a:pt x="1583877" y="5105"/>
                </a:lnTo>
                <a:lnTo>
                  <a:pt x="1571150" y="0"/>
                </a:lnTo>
                <a:lnTo>
                  <a:pt x="1551341" y="0"/>
                </a:lnTo>
                <a:lnTo>
                  <a:pt x="1571150" y="19811"/>
                </a:lnTo>
                <a:lnTo>
                  <a:pt x="1571150" y="38521"/>
                </a:lnTo>
                <a:lnTo>
                  <a:pt x="1574808" y="38520"/>
                </a:lnTo>
                <a:lnTo>
                  <a:pt x="1585807" y="31656"/>
                </a:lnTo>
                <a:lnTo>
                  <a:pt x="1590058" y="17413"/>
                </a:lnTo>
                <a:close/>
              </a:path>
              <a:path w="1725836" h="96773">
                <a:moveTo>
                  <a:pt x="1571150" y="38521"/>
                </a:moveTo>
                <a:lnTo>
                  <a:pt x="1571150" y="19811"/>
                </a:lnTo>
                <a:lnTo>
                  <a:pt x="1552254" y="38525"/>
                </a:lnTo>
                <a:lnTo>
                  <a:pt x="1571150" y="38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1044" y="4090130"/>
            <a:ext cx="0" cy="1045877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3129" y="5094782"/>
            <a:ext cx="5717916" cy="0"/>
          </a:xfrm>
          <a:custGeom>
            <a:avLst/>
            <a:gdLst/>
            <a:ahLst/>
            <a:cxnLst/>
            <a:rect l="l" t="t" r="r" b="b"/>
            <a:pathLst>
              <a:path w="5702033">
                <a:moveTo>
                  <a:pt x="5702033" y="0"/>
                </a:moveTo>
                <a:lnTo>
                  <a:pt x="0" y="0"/>
                </a:lnTo>
              </a:path>
            </a:pathLst>
          </a:custGeom>
          <a:ln w="29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5188" y="4167235"/>
            <a:ext cx="155881" cy="948841"/>
          </a:xfrm>
          <a:custGeom>
            <a:avLst/>
            <a:gdLst/>
            <a:ahLst/>
            <a:cxnLst/>
            <a:rect l="l" t="t" r="r" b="b"/>
            <a:pathLst>
              <a:path w="155448" h="947084">
                <a:moveTo>
                  <a:pt x="155448" y="232410"/>
                </a:moveTo>
                <a:lnTo>
                  <a:pt x="77724" y="0"/>
                </a:lnTo>
                <a:lnTo>
                  <a:pt x="0" y="232410"/>
                </a:lnTo>
                <a:lnTo>
                  <a:pt x="57912" y="174498"/>
                </a:lnTo>
                <a:lnTo>
                  <a:pt x="57912" y="154686"/>
                </a:lnTo>
                <a:lnTo>
                  <a:pt x="63017" y="141963"/>
                </a:lnTo>
                <a:lnTo>
                  <a:pt x="75325" y="135778"/>
                </a:lnTo>
                <a:lnTo>
                  <a:pt x="89568" y="140033"/>
                </a:lnTo>
                <a:lnTo>
                  <a:pt x="96432" y="151031"/>
                </a:lnTo>
                <a:lnTo>
                  <a:pt x="96442" y="173404"/>
                </a:lnTo>
                <a:lnTo>
                  <a:pt x="155448" y="232410"/>
                </a:lnTo>
                <a:close/>
              </a:path>
              <a:path w="155448" h="947084">
                <a:moveTo>
                  <a:pt x="96442" y="173404"/>
                </a:moveTo>
                <a:lnTo>
                  <a:pt x="96432" y="151031"/>
                </a:lnTo>
                <a:lnTo>
                  <a:pt x="89568" y="140033"/>
                </a:lnTo>
                <a:lnTo>
                  <a:pt x="75325" y="135778"/>
                </a:lnTo>
                <a:lnTo>
                  <a:pt x="63017" y="141963"/>
                </a:lnTo>
                <a:lnTo>
                  <a:pt x="57912" y="154686"/>
                </a:lnTo>
                <a:lnTo>
                  <a:pt x="57912" y="174498"/>
                </a:lnTo>
                <a:lnTo>
                  <a:pt x="77724" y="154686"/>
                </a:lnTo>
                <a:lnTo>
                  <a:pt x="96442" y="173404"/>
                </a:lnTo>
                <a:close/>
              </a:path>
              <a:path w="155448" h="947084">
                <a:moveTo>
                  <a:pt x="96774" y="928116"/>
                </a:moveTo>
                <a:lnTo>
                  <a:pt x="96432" y="173394"/>
                </a:lnTo>
                <a:lnTo>
                  <a:pt x="77724" y="154686"/>
                </a:lnTo>
                <a:lnTo>
                  <a:pt x="57912" y="174498"/>
                </a:lnTo>
                <a:lnTo>
                  <a:pt x="57912" y="928116"/>
                </a:lnTo>
                <a:lnTo>
                  <a:pt x="58297" y="931851"/>
                </a:lnTo>
                <a:lnTo>
                  <a:pt x="65495" y="942804"/>
                </a:lnTo>
                <a:lnTo>
                  <a:pt x="79530" y="947084"/>
                </a:lnTo>
                <a:lnTo>
                  <a:pt x="91824" y="941040"/>
                </a:lnTo>
                <a:lnTo>
                  <a:pt x="96774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8621" y="908720"/>
            <a:ext cx="8011851" cy="107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3501">
              <a:lnSpc>
                <a:spcPts val="3548"/>
              </a:lnSpc>
              <a:spcBef>
                <a:spcPts val="177"/>
              </a:spcBef>
            </a:pPr>
            <a:r>
              <a:rPr sz="3200" spc="-21" dirty="0">
                <a:latin typeface=""/>
                <a:cs typeface=""/>
              </a:rPr>
              <a:t>⒈设计假想的连续控制</a:t>
            </a:r>
            <a:r>
              <a:rPr sz="3200" spc="-31" dirty="0">
                <a:latin typeface=""/>
                <a:cs typeface=""/>
              </a:rPr>
              <a:t>器</a:t>
            </a:r>
            <a:r>
              <a:rPr sz="3200" spc="-786" dirty="0">
                <a:latin typeface=""/>
                <a:cs typeface="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D</a:t>
            </a:r>
            <a:r>
              <a:rPr sz="3200" b="1" spc="4" dirty="0">
                <a:latin typeface="Times New Roman"/>
                <a:cs typeface="Times New Roman"/>
              </a:rPr>
              <a:t>(</a:t>
            </a:r>
            <a:r>
              <a:rPr sz="3200" b="1" i="1" spc="-4" dirty="0">
                <a:latin typeface="Times New Roman"/>
                <a:cs typeface="Times New Roman"/>
              </a:rPr>
              <a:t>s</a:t>
            </a:r>
            <a:r>
              <a:rPr sz="3200" b="1" dirty="0" smtClean="0">
                <a:latin typeface="Times New Roman"/>
                <a:cs typeface="Times New Roman"/>
              </a:rPr>
              <a:t>)</a:t>
            </a:r>
            <a:endParaRPr lang="en-US" sz="3200" b="1" dirty="0" smtClean="0">
              <a:latin typeface="Times New Roman"/>
              <a:cs typeface="Times New Roman"/>
            </a:endParaRPr>
          </a:p>
          <a:p>
            <a:pPr marL="12729" marR="53501">
              <a:lnSpc>
                <a:spcPts val="3548"/>
              </a:lnSpc>
              <a:spcBef>
                <a:spcPts val="17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8004">
              <a:lnSpc>
                <a:spcPct val="122899"/>
              </a:lnSpc>
              <a:spcBef>
                <a:spcPts val="514"/>
              </a:spcBef>
            </a:pPr>
            <a:r>
              <a:rPr sz="2800" spc="29" dirty="0">
                <a:latin typeface=""/>
                <a:cs typeface=""/>
              </a:rPr>
              <a:t>设</a:t>
            </a:r>
            <a:r>
              <a:rPr sz="2800" spc="25" dirty="0">
                <a:latin typeface=""/>
                <a:cs typeface=""/>
              </a:rPr>
              <a:t>计的第一步就是找一种近似的结</a:t>
            </a:r>
            <a:r>
              <a:rPr sz="2800" spc="9" dirty="0">
                <a:latin typeface=""/>
                <a:cs typeface=""/>
              </a:rPr>
              <a:t>构，来设计一种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8917" y="2495304"/>
            <a:ext cx="3596383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假想的连续控制器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0489" y="2495304"/>
            <a:ext cx="3675530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，结构图可以简化为：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43166" y="4105993"/>
            <a:ext cx="226164" cy="31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16"/>
              </a:lnSpc>
              <a:spcBef>
                <a:spcPts val="120"/>
              </a:spcBef>
            </a:pPr>
            <a:r>
              <a:rPr sz="2300" dirty="0">
                <a:latin typeface="Times New Roman"/>
                <a:cs typeface="Times New Roman"/>
              </a:rPr>
              <a:t>_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8404" y="3429778"/>
            <a:ext cx="1607459" cy="1723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002"/>
              </a:lnSpc>
            </a:pPr>
            <a:endParaRPr sz="1000"/>
          </a:p>
          <a:p>
            <a:pPr marL="280228">
              <a:lnSpc>
                <a:spcPts val="2593"/>
              </a:lnSpc>
              <a:spcBef>
                <a:spcPts val="1138"/>
              </a:spcBef>
              <a:tabLst>
                <a:tab pos="1209275" algn="l"/>
              </a:tabLst>
            </a:pPr>
            <a:r>
              <a:rPr sz="2300" spc="-25" dirty="0">
                <a:latin typeface="Times New Roman"/>
                <a:cs typeface="Times New Roman"/>
              </a:rPr>
              <a:t>r(</a:t>
            </a:r>
            <a:r>
              <a:rPr sz="2300" spc="29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)	</a:t>
            </a:r>
            <a:r>
              <a:rPr sz="3400" baseline="-7730" dirty="0">
                <a:latin typeface="Times New Roman"/>
                <a:cs typeface="Times New Roman"/>
              </a:rPr>
              <a:t>+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3129" y="3429779"/>
            <a:ext cx="6576547" cy="66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002"/>
              </a:lnSpc>
            </a:pPr>
            <a:endParaRPr sz="1000"/>
          </a:p>
          <a:p>
            <a:pPr marL="2465346">
              <a:lnSpc>
                <a:spcPct val="95825"/>
              </a:lnSpc>
              <a:spcBef>
                <a:spcPts val="1432"/>
              </a:spcBef>
              <a:tabLst>
                <a:tab pos="5562665" algn="l"/>
              </a:tabLst>
            </a:pPr>
            <a:r>
              <a:rPr sz="2300" spc="-39" dirty="0">
                <a:latin typeface="Times New Roman"/>
                <a:cs typeface="Times New Roman"/>
              </a:rPr>
              <a:t>u</a:t>
            </a:r>
            <a:r>
              <a:rPr sz="2300" spc="-25" dirty="0">
                <a:latin typeface="Times New Roman"/>
                <a:cs typeface="Times New Roman"/>
              </a:rPr>
              <a:t>(</a:t>
            </a:r>
            <a:r>
              <a:rPr sz="2300" spc="29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)	</a:t>
            </a:r>
            <a:r>
              <a:rPr sz="2300" spc="-39" dirty="0">
                <a:latin typeface="Times New Roman"/>
                <a:cs typeface="Times New Roman"/>
              </a:rPr>
              <a:t>y</a:t>
            </a:r>
            <a:r>
              <a:rPr sz="2300" spc="-25" dirty="0">
                <a:latin typeface="Times New Roman"/>
                <a:cs typeface="Times New Roman"/>
              </a:rPr>
              <a:t>(</a:t>
            </a:r>
            <a:r>
              <a:rPr sz="2300" spc="29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3129" y="4090130"/>
            <a:ext cx="5717916" cy="1004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7771044" y="4090130"/>
            <a:ext cx="845896" cy="1063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2053129" y="5094782"/>
            <a:ext cx="5717916" cy="5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09442" y="3671780"/>
            <a:ext cx="1179551" cy="80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002"/>
              </a:lnSpc>
            </a:pPr>
            <a:endParaRPr sz="1000"/>
          </a:p>
          <a:p>
            <a:pPr marL="294815">
              <a:lnSpc>
                <a:spcPct val="95825"/>
              </a:lnSpc>
              <a:spcBef>
                <a:spcPts val="1282"/>
              </a:spcBef>
            </a:pPr>
            <a:r>
              <a:rPr sz="2300" spc="-34" dirty="0">
                <a:latin typeface="Times New Roman"/>
                <a:cs typeface="Times New Roman"/>
              </a:rPr>
              <a:t>G</a:t>
            </a:r>
            <a:r>
              <a:rPr sz="2300" spc="54" dirty="0">
                <a:latin typeface="Times New Roman"/>
                <a:cs typeface="Times New Roman"/>
              </a:rPr>
              <a:t>(</a:t>
            </a:r>
            <a:r>
              <a:rPr sz="2300" spc="-9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8246" y="3632845"/>
            <a:ext cx="829581" cy="379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01"/>
              </a:lnSpc>
              <a:spcBef>
                <a:spcPts val="39"/>
              </a:spcBef>
            </a:pPr>
            <a:endParaRPr sz="500"/>
          </a:p>
          <a:p>
            <a:pPr marL="210789">
              <a:lnSpc>
                <a:spcPts val="2451"/>
              </a:lnSpc>
              <a:spcBef>
                <a:spcPts val="122"/>
              </a:spcBef>
            </a:pPr>
            <a:r>
              <a:rPr sz="3400" spc="25" baseline="-3865" dirty="0">
                <a:latin typeface="Times New Roman"/>
                <a:cs typeface="Times New Roman"/>
              </a:rPr>
              <a:t>e</a:t>
            </a:r>
            <a:r>
              <a:rPr sz="3400" spc="-25" baseline="-3865" dirty="0">
                <a:latin typeface="Times New Roman"/>
                <a:cs typeface="Times New Roman"/>
              </a:rPr>
              <a:t>(</a:t>
            </a:r>
            <a:r>
              <a:rPr sz="3400" spc="25" baseline="-3865" dirty="0">
                <a:latin typeface="Times New Roman"/>
                <a:cs typeface="Times New Roman"/>
              </a:rPr>
              <a:t>t)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5092" y="3632845"/>
            <a:ext cx="1180315" cy="80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002"/>
              </a:lnSpc>
            </a:pPr>
            <a:endParaRPr sz="1000"/>
          </a:p>
          <a:p>
            <a:pPr marL="299384">
              <a:lnSpc>
                <a:spcPct val="95825"/>
              </a:lnSpc>
              <a:spcBef>
                <a:spcPts val="1300"/>
              </a:spcBef>
            </a:pPr>
            <a:r>
              <a:rPr sz="2300" spc="-25" dirty="0">
                <a:latin typeface="Times New Roman"/>
                <a:cs typeface="Times New Roman"/>
              </a:rPr>
              <a:t>D</a:t>
            </a:r>
            <a:r>
              <a:rPr sz="2300" spc="50" dirty="0">
                <a:latin typeface="Times New Roman"/>
                <a:cs typeface="Times New Roman"/>
              </a:rPr>
              <a:t>(</a:t>
            </a:r>
            <a:r>
              <a:rPr sz="2300" dirty="0">
                <a:latin typeface="Times New Roman"/>
                <a:cs typeface="Times New Roman"/>
              </a:rPr>
              <a:t>s)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8246" y="4012263"/>
            <a:ext cx="816846" cy="425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直接连接符 35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61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32769" y="2023330"/>
            <a:ext cx="1238643" cy="0"/>
          </a:xfrm>
          <a:custGeom>
            <a:avLst/>
            <a:gdLst/>
            <a:ahLst/>
            <a:cxnLst/>
            <a:rect l="l" t="t" r="r" b="b"/>
            <a:pathLst>
              <a:path w="1235202">
                <a:moveTo>
                  <a:pt x="0" y="0"/>
                </a:moveTo>
                <a:lnTo>
                  <a:pt x="1235202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855" y="5159435"/>
            <a:ext cx="0" cy="574087"/>
          </a:xfrm>
          <a:custGeom>
            <a:avLst/>
            <a:gdLst/>
            <a:ahLst/>
            <a:cxnLst/>
            <a:rect l="l" t="t" r="r" b="b"/>
            <a:pathLst>
              <a:path h="57302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4187" y="5070878"/>
            <a:ext cx="99336" cy="121382"/>
          </a:xfrm>
          <a:custGeom>
            <a:avLst/>
            <a:gdLst/>
            <a:ahLst/>
            <a:cxnLst/>
            <a:rect l="l" t="t" r="r" b="b"/>
            <a:pathLst>
              <a:path w="99060" h="121157">
                <a:moveTo>
                  <a:pt x="99060" y="121157"/>
                </a:moveTo>
                <a:lnTo>
                  <a:pt x="49530" y="0"/>
                </a:lnTo>
                <a:lnTo>
                  <a:pt x="0" y="121157"/>
                </a:lnTo>
                <a:lnTo>
                  <a:pt x="99060" y="121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4187" y="5070878"/>
            <a:ext cx="99336" cy="121382"/>
          </a:xfrm>
          <a:custGeom>
            <a:avLst/>
            <a:gdLst/>
            <a:ahLst/>
            <a:cxnLst/>
            <a:rect l="l" t="t" r="r" b="b"/>
            <a:pathLst>
              <a:path w="99060" h="121157">
                <a:moveTo>
                  <a:pt x="49530" y="0"/>
                </a:moveTo>
                <a:lnTo>
                  <a:pt x="99060" y="121157"/>
                </a:lnTo>
                <a:lnTo>
                  <a:pt x="0" y="121157"/>
                </a:lnTo>
                <a:lnTo>
                  <a:pt x="4953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0666" y="5716726"/>
            <a:ext cx="5818029" cy="0"/>
          </a:xfrm>
          <a:custGeom>
            <a:avLst/>
            <a:gdLst/>
            <a:ahLst/>
            <a:cxnLst/>
            <a:rect l="l" t="t" r="r" b="b"/>
            <a:pathLst>
              <a:path w="5801868">
                <a:moveTo>
                  <a:pt x="0" y="0"/>
                </a:moveTo>
                <a:lnTo>
                  <a:pt x="5801868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9475" y="4714364"/>
            <a:ext cx="898608" cy="380943"/>
          </a:xfrm>
          <a:custGeom>
            <a:avLst/>
            <a:gdLst/>
            <a:ahLst/>
            <a:cxnLst/>
            <a:rect l="l" t="t" r="r" b="b"/>
            <a:pathLst>
              <a:path w="896112" h="380238">
                <a:moveTo>
                  <a:pt x="896112" y="380238"/>
                </a:moveTo>
                <a:lnTo>
                  <a:pt x="896112" y="0"/>
                </a:lnTo>
                <a:lnTo>
                  <a:pt x="0" y="0"/>
                </a:lnTo>
                <a:lnTo>
                  <a:pt x="0" y="380238"/>
                </a:lnTo>
                <a:lnTo>
                  <a:pt x="896112" y="380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9475" y="4714364"/>
            <a:ext cx="898608" cy="380943"/>
          </a:xfrm>
          <a:custGeom>
            <a:avLst/>
            <a:gdLst/>
            <a:ahLst/>
            <a:cxnLst/>
            <a:rect l="l" t="t" r="r" b="b"/>
            <a:pathLst>
              <a:path w="896112" h="380238">
                <a:moveTo>
                  <a:pt x="896112" y="380238"/>
                </a:moveTo>
                <a:lnTo>
                  <a:pt x="896112" y="0"/>
                </a:lnTo>
                <a:lnTo>
                  <a:pt x="0" y="0"/>
                </a:lnTo>
                <a:lnTo>
                  <a:pt x="0" y="380238"/>
                </a:lnTo>
                <a:lnTo>
                  <a:pt x="896112" y="380238"/>
                </a:lnTo>
                <a:close/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3538" y="4720472"/>
            <a:ext cx="402810" cy="353461"/>
          </a:xfrm>
          <a:custGeom>
            <a:avLst/>
            <a:gdLst/>
            <a:ahLst/>
            <a:cxnLst/>
            <a:rect l="l" t="t" r="r" b="b"/>
            <a:pathLst>
              <a:path w="401691" h="352806">
                <a:moveTo>
                  <a:pt x="401691" y="211836"/>
                </a:moveTo>
                <a:lnTo>
                  <a:pt x="401691" y="140208"/>
                </a:lnTo>
                <a:lnTo>
                  <a:pt x="395595" y="124206"/>
                </a:lnTo>
                <a:lnTo>
                  <a:pt x="384927" y="109727"/>
                </a:lnTo>
                <a:lnTo>
                  <a:pt x="379593" y="93725"/>
                </a:lnTo>
                <a:lnTo>
                  <a:pt x="368163" y="76962"/>
                </a:lnTo>
                <a:lnTo>
                  <a:pt x="359781" y="66294"/>
                </a:lnTo>
                <a:lnTo>
                  <a:pt x="343017" y="54863"/>
                </a:lnTo>
                <a:lnTo>
                  <a:pt x="315585" y="32765"/>
                </a:lnTo>
                <a:lnTo>
                  <a:pt x="298821" y="22098"/>
                </a:lnTo>
                <a:lnTo>
                  <a:pt x="279771" y="16763"/>
                </a:lnTo>
                <a:lnTo>
                  <a:pt x="263007" y="5334"/>
                </a:lnTo>
                <a:lnTo>
                  <a:pt x="240909" y="5334"/>
                </a:lnTo>
                <a:lnTo>
                  <a:pt x="224907" y="0"/>
                </a:lnTo>
                <a:lnTo>
                  <a:pt x="182997" y="0"/>
                </a:lnTo>
                <a:lnTo>
                  <a:pt x="160899" y="5334"/>
                </a:lnTo>
                <a:lnTo>
                  <a:pt x="144135" y="5334"/>
                </a:lnTo>
                <a:lnTo>
                  <a:pt x="125085" y="16763"/>
                </a:lnTo>
                <a:lnTo>
                  <a:pt x="61839" y="54863"/>
                </a:lnTo>
                <a:lnTo>
                  <a:pt x="34315" y="84330"/>
                </a:lnTo>
                <a:lnTo>
                  <a:pt x="13375" y="119683"/>
                </a:lnTo>
                <a:lnTo>
                  <a:pt x="1518" y="155940"/>
                </a:lnTo>
                <a:lnTo>
                  <a:pt x="0" y="168169"/>
                </a:lnTo>
                <a:lnTo>
                  <a:pt x="19" y="180525"/>
                </a:lnTo>
                <a:lnTo>
                  <a:pt x="17643" y="245363"/>
                </a:lnTo>
                <a:lnTo>
                  <a:pt x="28311" y="259080"/>
                </a:lnTo>
                <a:lnTo>
                  <a:pt x="39741" y="275082"/>
                </a:lnTo>
                <a:lnTo>
                  <a:pt x="50409" y="286512"/>
                </a:lnTo>
                <a:lnTo>
                  <a:pt x="61839" y="302513"/>
                </a:lnTo>
                <a:lnTo>
                  <a:pt x="92319" y="319277"/>
                </a:lnTo>
                <a:lnTo>
                  <a:pt x="108321" y="330708"/>
                </a:lnTo>
                <a:lnTo>
                  <a:pt x="125085" y="336042"/>
                </a:lnTo>
                <a:lnTo>
                  <a:pt x="144135" y="346710"/>
                </a:lnTo>
                <a:lnTo>
                  <a:pt x="160899" y="346710"/>
                </a:lnTo>
                <a:lnTo>
                  <a:pt x="182997" y="352806"/>
                </a:lnTo>
                <a:lnTo>
                  <a:pt x="224907" y="352806"/>
                </a:lnTo>
                <a:lnTo>
                  <a:pt x="240909" y="346710"/>
                </a:lnTo>
                <a:lnTo>
                  <a:pt x="263007" y="346710"/>
                </a:lnTo>
                <a:lnTo>
                  <a:pt x="279771" y="336042"/>
                </a:lnTo>
                <a:lnTo>
                  <a:pt x="298821" y="330708"/>
                </a:lnTo>
                <a:lnTo>
                  <a:pt x="315585" y="319277"/>
                </a:lnTo>
                <a:lnTo>
                  <a:pt x="343017" y="302513"/>
                </a:lnTo>
                <a:lnTo>
                  <a:pt x="359781" y="286512"/>
                </a:lnTo>
                <a:lnTo>
                  <a:pt x="368163" y="275082"/>
                </a:lnTo>
                <a:lnTo>
                  <a:pt x="379593" y="259080"/>
                </a:lnTo>
                <a:lnTo>
                  <a:pt x="384927" y="245363"/>
                </a:lnTo>
                <a:lnTo>
                  <a:pt x="395595" y="228600"/>
                </a:lnTo>
                <a:lnTo>
                  <a:pt x="401691" y="211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3538" y="4720472"/>
            <a:ext cx="402810" cy="353461"/>
          </a:xfrm>
          <a:custGeom>
            <a:avLst/>
            <a:gdLst/>
            <a:ahLst/>
            <a:cxnLst/>
            <a:rect l="l" t="t" r="r" b="b"/>
            <a:pathLst>
              <a:path w="401691" h="352806">
                <a:moveTo>
                  <a:pt x="205095" y="0"/>
                </a:moveTo>
                <a:lnTo>
                  <a:pt x="224907" y="0"/>
                </a:lnTo>
                <a:lnTo>
                  <a:pt x="240909" y="5334"/>
                </a:lnTo>
                <a:lnTo>
                  <a:pt x="263007" y="5334"/>
                </a:lnTo>
                <a:lnTo>
                  <a:pt x="279771" y="16763"/>
                </a:lnTo>
                <a:lnTo>
                  <a:pt x="298821" y="22098"/>
                </a:lnTo>
                <a:lnTo>
                  <a:pt x="315585" y="32765"/>
                </a:lnTo>
                <a:lnTo>
                  <a:pt x="343017" y="54863"/>
                </a:lnTo>
                <a:lnTo>
                  <a:pt x="359781" y="66294"/>
                </a:lnTo>
                <a:lnTo>
                  <a:pt x="368163" y="76962"/>
                </a:lnTo>
                <a:lnTo>
                  <a:pt x="379593" y="93725"/>
                </a:lnTo>
                <a:lnTo>
                  <a:pt x="384927" y="109727"/>
                </a:lnTo>
                <a:lnTo>
                  <a:pt x="395595" y="124206"/>
                </a:lnTo>
                <a:lnTo>
                  <a:pt x="401691" y="140208"/>
                </a:lnTo>
                <a:lnTo>
                  <a:pt x="401691" y="211836"/>
                </a:lnTo>
                <a:lnTo>
                  <a:pt x="395595" y="228600"/>
                </a:lnTo>
                <a:lnTo>
                  <a:pt x="384927" y="245363"/>
                </a:lnTo>
                <a:lnTo>
                  <a:pt x="379593" y="259080"/>
                </a:lnTo>
                <a:lnTo>
                  <a:pt x="368163" y="275082"/>
                </a:lnTo>
                <a:lnTo>
                  <a:pt x="359781" y="286512"/>
                </a:lnTo>
                <a:lnTo>
                  <a:pt x="343017" y="302513"/>
                </a:lnTo>
                <a:lnTo>
                  <a:pt x="315585" y="319277"/>
                </a:lnTo>
                <a:lnTo>
                  <a:pt x="298821" y="330708"/>
                </a:lnTo>
                <a:lnTo>
                  <a:pt x="279771" y="336042"/>
                </a:lnTo>
                <a:lnTo>
                  <a:pt x="263007" y="346710"/>
                </a:lnTo>
                <a:lnTo>
                  <a:pt x="240909" y="346710"/>
                </a:lnTo>
                <a:lnTo>
                  <a:pt x="224907" y="352806"/>
                </a:lnTo>
                <a:lnTo>
                  <a:pt x="182997" y="352806"/>
                </a:lnTo>
                <a:lnTo>
                  <a:pt x="160899" y="346710"/>
                </a:lnTo>
                <a:lnTo>
                  <a:pt x="144135" y="346710"/>
                </a:lnTo>
                <a:lnTo>
                  <a:pt x="125085" y="336042"/>
                </a:lnTo>
                <a:lnTo>
                  <a:pt x="108321" y="330708"/>
                </a:lnTo>
                <a:lnTo>
                  <a:pt x="92319" y="319277"/>
                </a:lnTo>
                <a:lnTo>
                  <a:pt x="61839" y="302513"/>
                </a:lnTo>
                <a:lnTo>
                  <a:pt x="50409" y="286512"/>
                </a:lnTo>
                <a:lnTo>
                  <a:pt x="39741" y="275082"/>
                </a:lnTo>
                <a:lnTo>
                  <a:pt x="28311" y="259080"/>
                </a:lnTo>
                <a:lnTo>
                  <a:pt x="17643" y="245363"/>
                </a:lnTo>
                <a:lnTo>
                  <a:pt x="11547" y="228600"/>
                </a:lnTo>
                <a:lnTo>
                  <a:pt x="19" y="180525"/>
                </a:lnTo>
                <a:lnTo>
                  <a:pt x="0" y="168169"/>
                </a:lnTo>
                <a:lnTo>
                  <a:pt x="1518" y="155940"/>
                </a:lnTo>
                <a:lnTo>
                  <a:pt x="13375" y="119683"/>
                </a:lnTo>
                <a:lnTo>
                  <a:pt x="34315" y="84330"/>
                </a:lnTo>
                <a:lnTo>
                  <a:pt x="61839" y="54863"/>
                </a:lnTo>
                <a:lnTo>
                  <a:pt x="108321" y="22098"/>
                </a:lnTo>
                <a:lnTo>
                  <a:pt x="125085" y="16763"/>
                </a:lnTo>
                <a:lnTo>
                  <a:pt x="144135" y="5334"/>
                </a:lnTo>
                <a:lnTo>
                  <a:pt x="160899" y="5334"/>
                </a:lnTo>
                <a:lnTo>
                  <a:pt x="182997" y="0"/>
                </a:lnTo>
                <a:lnTo>
                  <a:pt x="205095" y="0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5550" y="4775437"/>
            <a:ext cx="281960" cy="248109"/>
          </a:xfrm>
          <a:custGeom>
            <a:avLst/>
            <a:gdLst/>
            <a:ahLst/>
            <a:cxnLst/>
            <a:rect l="l" t="t" r="r" b="b"/>
            <a:pathLst>
              <a:path w="281177" h="247650">
                <a:moveTo>
                  <a:pt x="281177" y="247650"/>
                </a:moveTo>
                <a:lnTo>
                  <a:pt x="0" y="0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5550" y="4775437"/>
            <a:ext cx="281960" cy="248109"/>
          </a:xfrm>
          <a:custGeom>
            <a:avLst/>
            <a:gdLst/>
            <a:ahLst/>
            <a:cxnLst/>
            <a:rect l="l" t="t" r="r" b="b"/>
            <a:pathLst>
              <a:path w="281177" h="247650">
                <a:moveTo>
                  <a:pt x="281177" y="0"/>
                </a:moveTo>
                <a:lnTo>
                  <a:pt x="0" y="247650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0734" y="4714364"/>
            <a:ext cx="898608" cy="380943"/>
          </a:xfrm>
          <a:custGeom>
            <a:avLst/>
            <a:gdLst/>
            <a:ahLst/>
            <a:cxnLst/>
            <a:rect l="l" t="t" r="r" b="b"/>
            <a:pathLst>
              <a:path w="896112" h="380238">
                <a:moveTo>
                  <a:pt x="896112" y="380238"/>
                </a:moveTo>
                <a:lnTo>
                  <a:pt x="896112" y="0"/>
                </a:lnTo>
                <a:lnTo>
                  <a:pt x="0" y="0"/>
                </a:lnTo>
                <a:lnTo>
                  <a:pt x="0" y="380238"/>
                </a:lnTo>
                <a:lnTo>
                  <a:pt x="896112" y="380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0734" y="4714364"/>
            <a:ext cx="898608" cy="380943"/>
          </a:xfrm>
          <a:custGeom>
            <a:avLst/>
            <a:gdLst/>
            <a:ahLst/>
            <a:cxnLst/>
            <a:rect l="l" t="t" r="r" b="b"/>
            <a:pathLst>
              <a:path w="896112" h="380238">
                <a:moveTo>
                  <a:pt x="896112" y="380238"/>
                </a:moveTo>
                <a:lnTo>
                  <a:pt x="896112" y="0"/>
                </a:lnTo>
                <a:lnTo>
                  <a:pt x="0" y="0"/>
                </a:lnTo>
                <a:lnTo>
                  <a:pt x="0" y="380238"/>
                </a:lnTo>
                <a:lnTo>
                  <a:pt x="896112" y="380238"/>
                </a:lnTo>
                <a:close/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0640" y="4714364"/>
            <a:ext cx="898607" cy="380943"/>
          </a:xfrm>
          <a:custGeom>
            <a:avLst/>
            <a:gdLst/>
            <a:ahLst/>
            <a:cxnLst/>
            <a:rect l="l" t="t" r="r" b="b"/>
            <a:pathLst>
              <a:path w="896111" h="380238">
                <a:moveTo>
                  <a:pt x="896111" y="380238"/>
                </a:moveTo>
                <a:lnTo>
                  <a:pt x="896111" y="0"/>
                </a:lnTo>
                <a:lnTo>
                  <a:pt x="0" y="0"/>
                </a:lnTo>
                <a:lnTo>
                  <a:pt x="0" y="380238"/>
                </a:lnTo>
                <a:lnTo>
                  <a:pt x="896111" y="380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0640" y="4714364"/>
            <a:ext cx="898607" cy="380943"/>
          </a:xfrm>
          <a:custGeom>
            <a:avLst/>
            <a:gdLst/>
            <a:ahLst/>
            <a:cxnLst/>
            <a:rect l="l" t="t" r="r" b="b"/>
            <a:pathLst>
              <a:path w="896111" h="380238">
                <a:moveTo>
                  <a:pt x="896111" y="380238"/>
                </a:moveTo>
                <a:lnTo>
                  <a:pt x="896111" y="0"/>
                </a:lnTo>
                <a:lnTo>
                  <a:pt x="0" y="0"/>
                </a:lnTo>
                <a:lnTo>
                  <a:pt x="0" y="380238"/>
                </a:lnTo>
                <a:lnTo>
                  <a:pt x="896111" y="380238"/>
                </a:lnTo>
                <a:close/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7760" y="4905217"/>
            <a:ext cx="285017" cy="0"/>
          </a:xfrm>
          <a:custGeom>
            <a:avLst/>
            <a:gdLst/>
            <a:ahLst/>
            <a:cxnLst/>
            <a:rect l="l" t="t" r="r" b="b"/>
            <a:pathLst>
              <a:path w="284225">
                <a:moveTo>
                  <a:pt x="0" y="0"/>
                </a:moveTo>
                <a:lnTo>
                  <a:pt x="28422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9920" y="4858649"/>
            <a:ext cx="121482" cy="96190"/>
          </a:xfrm>
          <a:custGeom>
            <a:avLst/>
            <a:gdLst/>
            <a:ahLst/>
            <a:cxnLst/>
            <a:rect l="l" t="t" r="r" b="b"/>
            <a:pathLst>
              <a:path w="121145" h="96012">
                <a:moveTo>
                  <a:pt x="121145" y="46481"/>
                </a:moveTo>
                <a:lnTo>
                  <a:pt x="0" y="0"/>
                </a:lnTo>
                <a:lnTo>
                  <a:pt x="0" y="96012"/>
                </a:lnTo>
                <a:lnTo>
                  <a:pt x="121145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9920" y="4858649"/>
            <a:ext cx="121482" cy="96190"/>
          </a:xfrm>
          <a:custGeom>
            <a:avLst/>
            <a:gdLst/>
            <a:ahLst/>
            <a:cxnLst/>
            <a:rect l="l" t="t" r="r" b="b"/>
            <a:pathLst>
              <a:path w="121145" h="96012">
                <a:moveTo>
                  <a:pt x="121145" y="46481"/>
                </a:moveTo>
                <a:lnTo>
                  <a:pt x="0" y="96012"/>
                </a:lnTo>
                <a:lnTo>
                  <a:pt x="0" y="0"/>
                </a:lnTo>
                <a:lnTo>
                  <a:pt x="121145" y="46481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7665" y="4905217"/>
            <a:ext cx="700699" cy="0"/>
          </a:xfrm>
          <a:custGeom>
            <a:avLst/>
            <a:gdLst/>
            <a:ahLst/>
            <a:cxnLst/>
            <a:rect l="l" t="t" r="r" b="b"/>
            <a:pathLst>
              <a:path w="698753">
                <a:moveTo>
                  <a:pt x="0" y="0"/>
                </a:moveTo>
                <a:lnTo>
                  <a:pt x="698753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65494" y="4858649"/>
            <a:ext cx="121508" cy="96190"/>
          </a:xfrm>
          <a:custGeom>
            <a:avLst/>
            <a:gdLst/>
            <a:ahLst/>
            <a:cxnLst/>
            <a:rect l="l" t="t" r="r" b="b"/>
            <a:pathLst>
              <a:path w="121170" h="96012">
                <a:moveTo>
                  <a:pt x="121170" y="46481"/>
                </a:moveTo>
                <a:lnTo>
                  <a:pt x="0" y="0"/>
                </a:lnTo>
                <a:lnTo>
                  <a:pt x="0" y="96012"/>
                </a:lnTo>
                <a:lnTo>
                  <a:pt x="121170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5494" y="4858649"/>
            <a:ext cx="121508" cy="96190"/>
          </a:xfrm>
          <a:custGeom>
            <a:avLst/>
            <a:gdLst/>
            <a:ahLst/>
            <a:cxnLst/>
            <a:rect l="l" t="t" r="r" b="b"/>
            <a:pathLst>
              <a:path w="121170" h="96012">
                <a:moveTo>
                  <a:pt x="121170" y="46481"/>
                </a:moveTo>
                <a:lnTo>
                  <a:pt x="0" y="96012"/>
                </a:lnTo>
                <a:lnTo>
                  <a:pt x="0" y="0"/>
                </a:lnTo>
                <a:lnTo>
                  <a:pt x="121170" y="46481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865" y="4905217"/>
            <a:ext cx="722860" cy="0"/>
          </a:xfrm>
          <a:custGeom>
            <a:avLst/>
            <a:gdLst/>
            <a:ahLst/>
            <a:cxnLst/>
            <a:rect l="l" t="t" r="r" b="b"/>
            <a:pathLst>
              <a:path w="720852">
                <a:moveTo>
                  <a:pt x="0" y="0"/>
                </a:moveTo>
                <a:lnTo>
                  <a:pt x="720852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9868" y="4858649"/>
            <a:ext cx="121494" cy="96190"/>
          </a:xfrm>
          <a:custGeom>
            <a:avLst/>
            <a:gdLst/>
            <a:ahLst/>
            <a:cxnLst/>
            <a:rect l="l" t="t" r="r" b="b"/>
            <a:pathLst>
              <a:path w="121157" h="96012">
                <a:moveTo>
                  <a:pt x="121157" y="46481"/>
                </a:moveTo>
                <a:lnTo>
                  <a:pt x="0" y="0"/>
                </a:lnTo>
                <a:lnTo>
                  <a:pt x="0" y="96012"/>
                </a:lnTo>
                <a:lnTo>
                  <a:pt x="121157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9868" y="4858649"/>
            <a:ext cx="121494" cy="96190"/>
          </a:xfrm>
          <a:custGeom>
            <a:avLst/>
            <a:gdLst/>
            <a:ahLst/>
            <a:cxnLst/>
            <a:rect l="l" t="t" r="r" b="b"/>
            <a:pathLst>
              <a:path w="121157" h="96012">
                <a:moveTo>
                  <a:pt x="121157" y="46481"/>
                </a:moveTo>
                <a:lnTo>
                  <a:pt x="0" y="96012"/>
                </a:lnTo>
                <a:lnTo>
                  <a:pt x="0" y="0"/>
                </a:lnTo>
                <a:lnTo>
                  <a:pt x="121157" y="46481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69592" y="4905217"/>
            <a:ext cx="0" cy="811509"/>
          </a:xfrm>
          <a:custGeom>
            <a:avLst/>
            <a:gdLst/>
            <a:ahLst/>
            <a:cxnLst/>
            <a:rect l="l" t="t" r="r" b="b"/>
            <a:pathLst>
              <a:path h="810006">
                <a:moveTo>
                  <a:pt x="0" y="0"/>
                </a:moveTo>
                <a:lnTo>
                  <a:pt x="0" y="810006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36481" y="3862395"/>
            <a:ext cx="0" cy="687072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84598" y="3870030"/>
            <a:ext cx="0" cy="770283"/>
          </a:xfrm>
          <a:custGeom>
            <a:avLst/>
            <a:gdLst/>
            <a:ahLst/>
            <a:cxnLst/>
            <a:rect l="l" t="t" r="r" b="b"/>
            <a:pathLst>
              <a:path h="768857">
                <a:moveTo>
                  <a:pt x="0" y="0"/>
                </a:moveTo>
                <a:lnTo>
                  <a:pt x="0" y="768857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8641" y="4902164"/>
            <a:ext cx="398871" cy="0"/>
          </a:xfrm>
          <a:custGeom>
            <a:avLst/>
            <a:gdLst/>
            <a:ahLst/>
            <a:cxnLst/>
            <a:rect l="l" t="t" r="r" b="b"/>
            <a:pathLst>
              <a:path w="397763">
                <a:moveTo>
                  <a:pt x="0" y="0"/>
                </a:moveTo>
                <a:lnTo>
                  <a:pt x="397763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57512" y="4637260"/>
            <a:ext cx="265914" cy="264904"/>
          </a:xfrm>
          <a:custGeom>
            <a:avLst/>
            <a:gdLst/>
            <a:ahLst/>
            <a:cxnLst/>
            <a:rect l="l" t="t" r="r" b="b"/>
            <a:pathLst>
              <a:path w="265175" h="264413">
                <a:moveTo>
                  <a:pt x="0" y="264413"/>
                </a:moveTo>
                <a:lnTo>
                  <a:pt x="26517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23527" y="4902164"/>
            <a:ext cx="293422" cy="0"/>
          </a:xfrm>
          <a:custGeom>
            <a:avLst/>
            <a:gdLst/>
            <a:ahLst/>
            <a:cxnLst/>
            <a:rect l="l" t="t" r="r" b="b"/>
            <a:pathLst>
              <a:path w="292607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84093" y="4855596"/>
            <a:ext cx="121495" cy="96954"/>
          </a:xfrm>
          <a:custGeom>
            <a:avLst/>
            <a:gdLst/>
            <a:ahLst/>
            <a:cxnLst/>
            <a:rect l="l" t="t" r="r" b="b"/>
            <a:pathLst>
              <a:path w="121158" h="96774">
                <a:moveTo>
                  <a:pt x="121158" y="46482"/>
                </a:moveTo>
                <a:lnTo>
                  <a:pt x="0" y="0"/>
                </a:lnTo>
                <a:lnTo>
                  <a:pt x="0" y="96774"/>
                </a:lnTo>
                <a:lnTo>
                  <a:pt x="121158" y="4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84093" y="4855596"/>
            <a:ext cx="121495" cy="96954"/>
          </a:xfrm>
          <a:custGeom>
            <a:avLst/>
            <a:gdLst/>
            <a:ahLst/>
            <a:cxnLst/>
            <a:rect l="l" t="t" r="r" b="b"/>
            <a:pathLst>
              <a:path w="121158" h="96774">
                <a:moveTo>
                  <a:pt x="121158" y="46482"/>
                </a:moveTo>
                <a:lnTo>
                  <a:pt x="0" y="96774"/>
                </a:lnTo>
                <a:lnTo>
                  <a:pt x="0" y="0"/>
                </a:lnTo>
                <a:lnTo>
                  <a:pt x="121158" y="46482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37054" y="4886132"/>
            <a:ext cx="398871" cy="0"/>
          </a:xfrm>
          <a:custGeom>
            <a:avLst/>
            <a:gdLst/>
            <a:ahLst/>
            <a:cxnLst/>
            <a:rect l="l" t="t" r="r" b="b"/>
            <a:pathLst>
              <a:path w="397763">
                <a:moveTo>
                  <a:pt x="0" y="0"/>
                </a:moveTo>
                <a:lnTo>
                  <a:pt x="397763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35926" y="4621228"/>
            <a:ext cx="265914" cy="264904"/>
          </a:xfrm>
          <a:custGeom>
            <a:avLst/>
            <a:gdLst/>
            <a:ahLst/>
            <a:cxnLst/>
            <a:rect l="l" t="t" r="r" b="b"/>
            <a:pathLst>
              <a:path w="265175" h="264413">
                <a:moveTo>
                  <a:pt x="0" y="264413"/>
                </a:moveTo>
                <a:lnTo>
                  <a:pt x="26517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01176" y="4886132"/>
            <a:ext cx="294187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61742" y="4838800"/>
            <a:ext cx="122260" cy="96954"/>
          </a:xfrm>
          <a:custGeom>
            <a:avLst/>
            <a:gdLst/>
            <a:ahLst/>
            <a:cxnLst/>
            <a:rect l="l" t="t" r="r" b="b"/>
            <a:pathLst>
              <a:path w="121920" h="96774">
                <a:moveTo>
                  <a:pt x="121920" y="47243"/>
                </a:moveTo>
                <a:lnTo>
                  <a:pt x="0" y="0"/>
                </a:lnTo>
                <a:lnTo>
                  <a:pt x="0" y="96774"/>
                </a:lnTo>
                <a:lnTo>
                  <a:pt x="12192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61742" y="4838800"/>
            <a:ext cx="122260" cy="96954"/>
          </a:xfrm>
          <a:custGeom>
            <a:avLst/>
            <a:gdLst/>
            <a:ahLst/>
            <a:cxnLst/>
            <a:rect l="l" t="t" r="r" b="b"/>
            <a:pathLst>
              <a:path w="121920" h="96774">
                <a:moveTo>
                  <a:pt x="121920" y="47243"/>
                </a:moveTo>
                <a:lnTo>
                  <a:pt x="0" y="96774"/>
                </a:lnTo>
                <a:lnTo>
                  <a:pt x="0" y="0"/>
                </a:lnTo>
                <a:lnTo>
                  <a:pt x="121920" y="47243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4294" y="4574277"/>
            <a:ext cx="16594" cy="0"/>
          </a:xfrm>
          <a:custGeom>
            <a:avLst/>
            <a:gdLst/>
            <a:ahLst/>
            <a:cxnLst/>
            <a:rect l="l" t="t" r="r" b="b"/>
            <a:pathLst>
              <a:path w="16548">
                <a:moveTo>
                  <a:pt x="0" y="0"/>
                </a:moveTo>
                <a:lnTo>
                  <a:pt x="16548" y="0"/>
                </a:lnTo>
              </a:path>
            </a:pathLst>
          </a:custGeom>
          <a:ln w="327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4294" y="4673522"/>
            <a:ext cx="16594" cy="0"/>
          </a:xfrm>
          <a:custGeom>
            <a:avLst/>
            <a:gdLst/>
            <a:ahLst/>
            <a:cxnLst/>
            <a:rect l="l" t="t" r="r" b="b"/>
            <a:pathLst>
              <a:path w="16548">
                <a:moveTo>
                  <a:pt x="0" y="0"/>
                </a:moveTo>
                <a:lnTo>
                  <a:pt x="16548" y="0"/>
                </a:lnTo>
              </a:path>
            </a:pathLst>
          </a:custGeom>
          <a:ln w="32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4294" y="4772765"/>
            <a:ext cx="16594" cy="0"/>
          </a:xfrm>
          <a:custGeom>
            <a:avLst/>
            <a:gdLst/>
            <a:ahLst/>
            <a:cxnLst/>
            <a:rect l="l" t="t" r="r" b="b"/>
            <a:pathLst>
              <a:path w="16548">
                <a:moveTo>
                  <a:pt x="0" y="0"/>
                </a:moveTo>
                <a:lnTo>
                  <a:pt x="16548" y="0"/>
                </a:lnTo>
              </a:path>
            </a:pathLst>
          </a:custGeom>
          <a:ln w="32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4294" y="4872010"/>
            <a:ext cx="16594" cy="0"/>
          </a:xfrm>
          <a:custGeom>
            <a:avLst/>
            <a:gdLst/>
            <a:ahLst/>
            <a:cxnLst/>
            <a:rect l="l" t="t" r="r" b="b"/>
            <a:pathLst>
              <a:path w="16548">
                <a:moveTo>
                  <a:pt x="0" y="0"/>
                </a:moveTo>
                <a:lnTo>
                  <a:pt x="16548" y="0"/>
                </a:lnTo>
              </a:path>
            </a:pathLst>
          </a:custGeom>
          <a:ln w="327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2591" y="4557865"/>
            <a:ext cx="32856" cy="0"/>
          </a:xfrm>
          <a:custGeom>
            <a:avLst/>
            <a:gdLst/>
            <a:ahLst/>
            <a:cxnLst/>
            <a:rect l="l" t="t" r="r" b="b"/>
            <a:pathLst>
              <a:path w="32765">
                <a:moveTo>
                  <a:pt x="0" y="0"/>
                </a:moveTo>
                <a:lnTo>
                  <a:pt x="3276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1927" y="4557865"/>
            <a:ext cx="33621" cy="0"/>
          </a:xfrm>
          <a:custGeom>
            <a:avLst/>
            <a:gdLst/>
            <a:ahLst/>
            <a:cxnLst/>
            <a:rect l="l" t="t" r="r" b="b"/>
            <a:pathLst>
              <a:path w="33528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2027" y="4557865"/>
            <a:ext cx="32856" cy="0"/>
          </a:xfrm>
          <a:custGeom>
            <a:avLst/>
            <a:gdLst/>
            <a:ahLst/>
            <a:cxnLst/>
            <a:rect l="l" t="t" r="r" b="b"/>
            <a:pathLst>
              <a:path w="32765">
                <a:moveTo>
                  <a:pt x="0" y="0"/>
                </a:moveTo>
                <a:lnTo>
                  <a:pt x="3276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8506" y="4541070"/>
            <a:ext cx="27507" cy="16794"/>
          </a:xfrm>
          <a:custGeom>
            <a:avLst/>
            <a:gdLst/>
            <a:ahLst/>
            <a:cxnLst/>
            <a:rect l="l" t="t" r="r" b="b"/>
            <a:pathLst>
              <a:path w="27431" h="16763">
                <a:moveTo>
                  <a:pt x="0" y="16763"/>
                </a:moveTo>
                <a:lnTo>
                  <a:pt x="27431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07144" y="4496791"/>
            <a:ext cx="30564" cy="16794"/>
          </a:xfrm>
          <a:custGeom>
            <a:avLst/>
            <a:gdLst/>
            <a:ahLst/>
            <a:cxnLst/>
            <a:rect l="l" t="t" r="r" b="b"/>
            <a:pathLst>
              <a:path w="30479" h="16763">
                <a:moveTo>
                  <a:pt x="0" y="16763"/>
                </a:moveTo>
                <a:lnTo>
                  <a:pt x="30479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95782" y="4452514"/>
            <a:ext cx="30565" cy="16794"/>
          </a:xfrm>
          <a:custGeom>
            <a:avLst/>
            <a:gdLst/>
            <a:ahLst/>
            <a:cxnLst/>
            <a:rect l="l" t="t" r="r" b="b"/>
            <a:pathLst>
              <a:path w="30480" h="16763">
                <a:moveTo>
                  <a:pt x="0" y="16763"/>
                </a:moveTo>
                <a:lnTo>
                  <a:pt x="30480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6713" y="4557865"/>
            <a:ext cx="33620" cy="0"/>
          </a:xfrm>
          <a:custGeom>
            <a:avLst/>
            <a:gdLst/>
            <a:ahLst/>
            <a:cxnLst/>
            <a:rect l="l" t="t" r="r" b="b"/>
            <a:pathLst>
              <a:path w="33527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86813" y="4557865"/>
            <a:ext cx="32857" cy="0"/>
          </a:xfrm>
          <a:custGeom>
            <a:avLst/>
            <a:gdLst/>
            <a:ahLst/>
            <a:cxnLst/>
            <a:rect l="l" t="t" r="r" b="b"/>
            <a:pathLst>
              <a:path w="32766">
                <a:moveTo>
                  <a:pt x="0" y="0"/>
                </a:moveTo>
                <a:lnTo>
                  <a:pt x="32766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86913" y="4557865"/>
            <a:ext cx="32856" cy="0"/>
          </a:xfrm>
          <a:custGeom>
            <a:avLst/>
            <a:gdLst/>
            <a:ahLst/>
            <a:cxnLst/>
            <a:rect l="l" t="t" r="r" b="b"/>
            <a:pathLst>
              <a:path w="32765">
                <a:moveTo>
                  <a:pt x="0" y="0"/>
                </a:moveTo>
                <a:lnTo>
                  <a:pt x="3276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71981" y="4888804"/>
            <a:ext cx="16594" cy="0"/>
          </a:xfrm>
          <a:custGeom>
            <a:avLst/>
            <a:gdLst/>
            <a:ahLst/>
            <a:cxnLst/>
            <a:rect l="l" t="t" r="r" b="b"/>
            <a:pathLst>
              <a:path w="16548">
                <a:moveTo>
                  <a:pt x="0" y="0"/>
                </a:moveTo>
                <a:lnTo>
                  <a:pt x="16548" y="0"/>
                </a:lnTo>
              </a:path>
            </a:pathLst>
          </a:custGeom>
          <a:ln w="327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71981" y="4789561"/>
            <a:ext cx="16594" cy="0"/>
          </a:xfrm>
          <a:custGeom>
            <a:avLst/>
            <a:gdLst/>
            <a:ahLst/>
            <a:cxnLst/>
            <a:rect l="l" t="t" r="r" b="b"/>
            <a:pathLst>
              <a:path w="16548">
                <a:moveTo>
                  <a:pt x="0" y="0"/>
                </a:moveTo>
                <a:lnTo>
                  <a:pt x="16548" y="0"/>
                </a:lnTo>
              </a:path>
            </a:pathLst>
          </a:custGeom>
          <a:ln w="32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80278" y="4673141"/>
            <a:ext cx="0" cy="33589"/>
          </a:xfrm>
          <a:custGeom>
            <a:avLst/>
            <a:gdLst/>
            <a:ahLst/>
            <a:cxnLst/>
            <a:rect l="l" t="t" r="r" b="b"/>
            <a:pathLst>
              <a:path h="33527">
                <a:moveTo>
                  <a:pt x="0" y="33527"/>
                </a:moveTo>
                <a:lnTo>
                  <a:pt x="0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83334" y="4640313"/>
            <a:ext cx="32869" cy="0"/>
          </a:xfrm>
          <a:custGeom>
            <a:avLst/>
            <a:gdLst/>
            <a:ahLst/>
            <a:cxnLst/>
            <a:rect l="l" t="t" r="r" b="b"/>
            <a:pathLst>
              <a:path w="32778">
                <a:moveTo>
                  <a:pt x="0" y="0"/>
                </a:moveTo>
                <a:lnTo>
                  <a:pt x="32778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82684" y="4640313"/>
            <a:ext cx="33608" cy="0"/>
          </a:xfrm>
          <a:custGeom>
            <a:avLst/>
            <a:gdLst/>
            <a:ahLst/>
            <a:cxnLst/>
            <a:rect l="l" t="t" r="r" b="b"/>
            <a:pathLst>
              <a:path w="33515">
                <a:moveTo>
                  <a:pt x="0" y="0"/>
                </a:moveTo>
                <a:lnTo>
                  <a:pt x="3351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82782" y="4640313"/>
            <a:ext cx="33621" cy="0"/>
          </a:xfrm>
          <a:custGeom>
            <a:avLst/>
            <a:gdLst/>
            <a:ahLst/>
            <a:cxnLst/>
            <a:rect l="l" t="t" r="r" b="b"/>
            <a:pathLst>
              <a:path w="33528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46205" y="4615121"/>
            <a:ext cx="22147" cy="25192"/>
          </a:xfrm>
          <a:custGeom>
            <a:avLst/>
            <a:gdLst/>
            <a:ahLst/>
            <a:cxnLst/>
            <a:rect l="l" t="t" r="r" b="b"/>
            <a:pathLst>
              <a:path w="22085" h="25145">
                <a:moveTo>
                  <a:pt x="0" y="25145"/>
                </a:moveTo>
                <a:lnTo>
                  <a:pt x="22085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15740" y="4546413"/>
            <a:ext cx="25216" cy="22139"/>
          </a:xfrm>
          <a:custGeom>
            <a:avLst/>
            <a:gdLst/>
            <a:ahLst/>
            <a:cxnLst/>
            <a:rect l="l" t="t" r="r" b="b"/>
            <a:pathLst>
              <a:path w="25146" h="22098">
                <a:moveTo>
                  <a:pt x="0" y="22098"/>
                </a:moveTo>
                <a:lnTo>
                  <a:pt x="25146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87555" y="4640313"/>
            <a:ext cx="33620" cy="0"/>
          </a:xfrm>
          <a:custGeom>
            <a:avLst/>
            <a:gdLst/>
            <a:ahLst/>
            <a:cxnLst/>
            <a:rect l="l" t="t" r="r" b="b"/>
            <a:pathLst>
              <a:path w="33527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87654" y="4640313"/>
            <a:ext cx="32869" cy="0"/>
          </a:xfrm>
          <a:custGeom>
            <a:avLst/>
            <a:gdLst/>
            <a:ahLst/>
            <a:cxnLst/>
            <a:rect l="l" t="t" r="r" b="b"/>
            <a:pathLst>
              <a:path w="32778">
                <a:moveTo>
                  <a:pt x="0" y="0"/>
                </a:moveTo>
                <a:lnTo>
                  <a:pt x="32778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87003" y="4640313"/>
            <a:ext cx="33621" cy="0"/>
          </a:xfrm>
          <a:custGeom>
            <a:avLst/>
            <a:gdLst/>
            <a:ahLst/>
            <a:cxnLst/>
            <a:rect l="l" t="t" r="r" b="b"/>
            <a:pathLst>
              <a:path w="33528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7091" y="4640313"/>
            <a:ext cx="32869" cy="0"/>
          </a:xfrm>
          <a:custGeom>
            <a:avLst/>
            <a:gdLst/>
            <a:ahLst/>
            <a:cxnLst/>
            <a:rect l="l" t="t" r="r" b="b"/>
            <a:pathLst>
              <a:path w="32778">
                <a:moveTo>
                  <a:pt x="0" y="0"/>
                </a:moveTo>
                <a:lnTo>
                  <a:pt x="32778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42539" y="4242575"/>
            <a:ext cx="0" cy="643557"/>
          </a:xfrm>
          <a:custGeom>
            <a:avLst/>
            <a:gdLst/>
            <a:ahLst/>
            <a:cxnLst/>
            <a:rect l="l" t="t" r="r" b="b"/>
            <a:pathLst>
              <a:path h="642365">
                <a:moveTo>
                  <a:pt x="0" y="0"/>
                </a:moveTo>
                <a:lnTo>
                  <a:pt x="0" y="642365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37290" y="4372354"/>
            <a:ext cx="2953333" cy="3054"/>
          </a:xfrm>
          <a:custGeom>
            <a:avLst/>
            <a:gdLst/>
            <a:ahLst/>
            <a:cxnLst/>
            <a:rect l="l" t="t" r="r" b="b"/>
            <a:pathLst>
              <a:path w="2945129" h="3048">
                <a:moveTo>
                  <a:pt x="0" y="3048"/>
                </a:moveTo>
                <a:lnTo>
                  <a:pt x="2945129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42539" y="4325786"/>
            <a:ext cx="122259" cy="96190"/>
          </a:xfrm>
          <a:custGeom>
            <a:avLst/>
            <a:gdLst/>
            <a:ahLst/>
            <a:cxnLst/>
            <a:rect l="l" t="t" r="r" b="b"/>
            <a:pathLst>
              <a:path w="121919" h="96012">
                <a:moveTo>
                  <a:pt x="121919" y="96012"/>
                </a:moveTo>
                <a:lnTo>
                  <a:pt x="121919" y="0"/>
                </a:lnTo>
                <a:lnTo>
                  <a:pt x="0" y="49529"/>
                </a:lnTo>
                <a:lnTo>
                  <a:pt x="121919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42539" y="4325786"/>
            <a:ext cx="122259" cy="96190"/>
          </a:xfrm>
          <a:custGeom>
            <a:avLst/>
            <a:gdLst/>
            <a:ahLst/>
            <a:cxnLst/>
            <a:rect l="l" t="t" r="r" b="b"/>
            <a:pathLst>
              <a:path w="121919" h="96012">
                <a:moveTo>
                  <a:pt x="0" y="49529"/>
                </a:moveTo>
                <a:lnTo>
                  <a:pt x="121919" y="0"/>
                </a:lnTo>
                <a:lnTo>
                  <a:pt x="121919" y="96012"/>
                </a:lnTo>
                <a:lnTo>
                  <a:pt x="0" y="49529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63104" y="4325786"/>
            <a:ext cx="121494" cy="96190"/>
          </a:xfrm>
          <a:custGeom>
            <a:avLst/>
            <a:gdLst/>
            <a:ahLst/>
            <a:cxnLst/>
            <a:rect l="l" t="t" r="r" b="b"/>
            <a:pathLst>
              <a:path w="121157" h="96012">
                <a:moveTo>
                  <a:pt x="121157" y="46481"/>
                </a:moveTo>
                <a:lnTo>
                  <a:pt x="0" y="0"/>
                </a:lnTo>
                <a:lnTo>
                  <a:pt x="0" y="96012"/>
                </a:lnTo>
                <a:lnTo>
                  <a:pt x="121157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63104" y="4325786"/>
            <a:ext cx="121494" cy="96190"/>
          </a:xfrm>
          <a:custGeom>
            <a:avLst/>
            <a:gdLst/>
            <a:ahLst/>
            <a:cxnLst/>
            <a:rect l="l" t="t" r="r" b="b"/>
            <a:pathLst>
              <a:path w="121157" h="96012">
                <a:moveTo>
                  <a:pt x="121157" y="46481"/>
                </a:moveTo>
                <a:lnTo>
                  <a:pt x="0" y="96012"/>
                </a:lnTo>
                <a:lnTo>
                  <a:pt x="0" y="0"/>
                </a:lnTo>
                <a:lnTo>
                  <a:pt x="121157" y="46481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1232" y="3991411"/>
            <a:ext cx="5959391" cy="3054"/>
          </a:xfrm>
          <a:custGeom>
            <a:avLst/>
            <a:gdLst/>
            <a:ahLst/>
            <a:cxnLst/>
            <a:rect l="l" t="t" r="r" b="b"/>
            <a:pathLst>
              <a:path w="5942837" h="3048">
                <a:moveTo>
                  <a:pt x="0" y="3048"/>
                </a:moveTo>
                <a:lnTo>
                  <a:pt x="5942837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6481" y="3944842"/>
            <a:ext cx="122259" cy="96954"/>
          </a:xfrm>
          <a:custGeom>
            <a:avLst/>
            <a:gdLst/>
            <a:ahLst/>
            <a:cxnLst/>
            <a:rect l="l" t="t" r="r" b="b"/>
            <a:pathLst>
              <a:path w="121919" h="96774">
                <a:moveTo>
                  <a:pt x="121919" y="96774"/>
                </a:moveTo>
                <a:lnTo>
                  <a:pt x="121919" y="0"/>
                </a:lnTo>
                <a:lnTo>
                  <a:pt x="0" y="49529"/>
                </a:lnTo>
                <a:lnTo>
                  <a:pt x="121919" y="96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36481" y="3944842"/>
            <a:ext cx="122259" cy="96954"/>
          </a:xfrm>
          <a:custGeom>
            <a:avLst/>
            <a:gdLst/>
            <a:ahLst/>
            <a:cxnLst/>
            <a:rect l="l" t="t" r="r" b="b"/>
            <a:pathLst>
              <a:path w="121919" h="96774">
                <a:moveTo>
                  <a:pt x="0" y="49529"/>
                </a:moveTo>
                <a:lnTo>
                  <a:pt x="121919" y="0"/>
                </a:lnTo>
                <a:lnTo>
                  <a:pt x="121919" y="96774"/>
                </a:lnTo>
                <a:lnTo>
                  <a:pt x="0" y="49529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63104" y="3944842"/>
            <a:ext cx="121494" cy="96954"/>
          </a:xfrm>
          <a:custGeom>
            <a:avLst/>
            <a:gdLst/>
            <a:ahLst/>
            <a:cxnLst/>
            <a:rect l="l" t="t" r="r" b="b"/>
            <a:pathLst>
              <a:path w="121157" h="96774">
                <a:moveTo>
                  <a:pt x="121157" y="46481"/>
                </a:moveTo>
                <a:lnTo>
                  <a:pt x="0" y="0"/>
                </a:lnTo>
                <a:lnTo>
                  <a:pt x="0" y="96774"/>
                </a:lnTo>
                <a:lnTo>
                  <a:pt x="121157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63104" y="3944842"/>
            <a:ext cx="121494" cy="96954"/>
          </a:xfrm>
          <a:custGeom>
            <a:avLst/>
            <a:gdLst/>
            <a:ahLst/>
            <a:cxnLst/>
            <a:rect l="l" t="t" r="r" b="b"/>
            <a:pathLst>
              <a:path w="121157" h="96774">
                <a:moveTo>
                  <a:pt x="121157" y="46481"/>
                </a:moveTo>
                <a:lnTo>
                  <a:pt x="0" y="96774"/>
                </a:lnTo>
                <a:lnTo>
                  <a:pt x="0" y="0"/>
                </a:lnTo>
                <a:lnTo>
                  <a:pt x="121157" y="46481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63702" y="725292"/>
            <a:ext cx="1292428" cy="399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07"/>
              </a:lnSpc>
              <a:spcBef>
                <a:spcPts val="155"/>
              </a:spcBef>
              <a:tabLst>
                <a:tab pos="356418" algn="l"/>
              </a:tabLst>
            </a:pPr>
            <a:r>
              <a:rPr sz="2200" dirty="0">
                <a:latin typeface="PMingLiU"/>
                <a:cs typeface="PMingLiU"/>
              </a:rPr>
              <a:t>	</a:t>
            </a:r>
            <a:r>
              <a:rPr sz="2800" spc="4" dirty="0" smtClean="0">
                <a:latin typeface=""/>
                <a:cs typeface=""/>
              </a:rPr>
              <a:t>例</a:t>
            </a:r>
            <a:r>
              <a:rPr lang="en-US" sz="4200" b="1" baseline="-1035" dirty="0" smtClean="0">
                <a:latin typeface="Arial"/>
                <a:cs typeface="Arial"/>
              </a:rPr>
              <a:t> </a:t>
            </a:r>
            <a:r>
              <a:rPr sz="4200" b="1" baseline="-1035" dirty="0" smtClean="0"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63702" y="1268760"/>
            <a:ext cx="6227599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lang="zh-CN" altLang="en-US" sz="3600" spc="9" baseline="-2825" dirty="0">
                <a:latin typeface=""/>
                <a:cs typeface=""/>
              </a:rPr>
              <a:t>数字</a:t>
            </a:r>
            <a:r>
              <a:rPr sz="3600" spc="9" baseline="-2825" dirty="0" err="1" smtClean="0">
                <a:latin typeface=""/>
                <a:cs typeface=""/>
              </a:rPr>
              <a:t>控制系统如下图所示</a:t>
            </a:r>
            <a:r>
              <a:rPr sz="3600" spc="9" baseline="-2825" dirty="0" err="1">
                <a:latin typeface=""/>
                <a:cs typeface=""/>
              </a:rPr>
              <a:t>，对象的传递函数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667779" y="1648536"/>
            <a:ext cx="237238" cy="331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61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28006" y="1836685"/>
            <a:ext cx="891718" cy="336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51"/>
              </a:lnSpc>
              <a:spcBef>
                <a:spcPts val="132"/>
              </a:spcBef>
            </a:pPr>
            <a:r>
              <a:rPr sz="3600" spc="100" baseline="1207" dirty="0">
                <a:latin typeface="Times New Roman"/>
                <a:cs typeface="Times New Roman"/>
              </a:rPr>
              <a:t>G</a:t>
            </a:r>
            <a:r>
              <a:rPr sz="3600" spc="-14" baseline="1207" dirty="0">
                <a:latin typeface="Times New Roman"/>
                <a:cs typeface="Times New Roman"/>
              </a:rPr>
              <a:t>(</a:t>
            </a:r>
            <a:r>
              <a:rPr sz="3600" spc="34" baseline="1207" dirty="0">
                <a:latin typeface="Times New Roman"/>
                <a:cs typeface="Times New Roman"/>
              </a:rPr>
              <a:t>s</a:t>
            </a:r>
            <a:r>
              <a:rPr sz="3600" baseline="1207" dirty="0">
                <a:latin typeface="Times New Roman"/>
                <a:cs typeface="Times New Roman"/>
              </a:rPr>
              <a:t>)</a:t>
            </a:r>
            <a:r>
              <a:rPr sz="3600" spc="25" baseline="1207" dirty="0">
                <a:latin typeface="Times New Roman"/>
                <a:cs typeface="Times New Roman"/>
              </a:rPr>
              <a:t> </a:t>
            </a:r>
            <a:r>
              <a:rPr sz="2400" spc="-618" dirty="0">
                <a:latin typeface="Meiryo"/>
                <a:cs typeface="Meiryo"/>
              </a:rPr>
              <a:t>=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131308" y="2075608"/>
            <a:ext cx="1298052" cy="336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51"/>
              </a:lnSpc>
              <a:spcBef>
                <a:spcPts val="132"/>
              </a:spcBef>
            </a:pPr>
            <a:r>
              <a:rPr sz="3600" spc="34" baseline="1207" dirty="0">
                <a:latin typeface="Times New Roman"/>
                <a:cs typeface="Times New Roman"/>
              </a:rPr>
              <a:t>s</a:t>
            </a:r>
            <a:r>
              <a:rPr sz="3600" spc="19" baseline="1207" dirty="0">
                <a:latin typeface="Times New Roman"/>
                <a:cs typeface="Times New Roman"/>
              </a:rPr>
              <a:t>(</a:t>
            </a:r>
            <a:r>
              <a:rPr sz="3600" baseline="1207" dirty="0">
                <a:latin typeface="Times New Roman"/>
                <a:cs typeface="Times New Roman"/>
              </a:rPr>
              <a:t>0.</a:t>
            </a:r>
            <a:r>
              <a:rPr sz="3600" spc="-79" baseline="1207" dirty="0">
                <a:latin typeface="Times New Roman"/>
                <a:cs typeface="Times New Roman"/>
              </a:rPr>
              <a:t>5</a:t>
            </a:r>
            <a:r>
              <a:rPr sz="3600" baseline="1207" dirty="0">
                <a:latin typeface="Times New Roman"/>
                <a:cs typeface="Times New Roman"/>
              </a:rPr>
              <a:t>s</a:t>
            </a:r>
            <a:r>
              <a:rPr sz="3600" spc="-114" baseline="1207" dirty="0">
                <a:latin typeface="Times New Roman"/>
                <a:cs typeface="Times New Roman"/>
              </a:rPr>
              <a:t> </a:t>
            </a:r>
            <a:r>
              <a:rPr sz="2400" spc="-618" dirty="0">
                <a:latin typeface="Meiryo"/>
                <a:cs typeface="Meiryo"/>
              </a:rPr>
              <a:t>+</a:t>
            </a:r>
            <a:r>
              <a:rPr sz="2400" spc="-560" dirty="0">
                <a:latin typeface="Meiryo"/>
                <a:cs typeface="Meiryo"/>
              </a:rPr>
              <a:t> </a:t>
            </a:r>
            <a:r>
              <a:rPr sz="3600" spc="-189" baseline="1207" dirty="0">
                <a:latin typeface="Times New Roman"/>
                <a:cs typeface="Times New Roman"/>
              </a:rPr>
              <a:t>1</a:t>
            </a:r>
            <a:r>
              <a:rPr sz="3600" baseline="1207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3397" y="2531447"/>
            <a:ext cx="8012957" cy="1291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34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采样周期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=0.</a:t>
            </a:r>
            <a:r>
              <a:rPr sz="2400" b="1" spc="-9" dirty="0">
                <a:latin typeface="Times New Roman"/>
                <a:cs typeface="Times New Roman"/>
              </a:rPr>
              <a:t>5</a:t>
            </a:r>
            <a:r>
              <a:rPr sz="2400" b="1" i="1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"/>
                <a:cs typeface=""/>
              </a:rPr>
              <a:t>，系统输入为单位速度函数，试设计有限拍</a:t>
            </a:r>
            <a:endParaRPr sz="2400">
              <a:latin typeface="楷体"/>
              <a:cs typeface="楷体"/>
            </a:endParaRPr>
          </a:p>
          <a:p>
            <a:pPr marL="12729" marR="48331">
              <a:lnSpc>
                <a:spcPts val="3458"/>
              </a:lnSpc>
              <a:spcBef>
                <a:spcPts val="38"/>
              </a:spcBef>
            </a:pPr>
            <a:r>
              <a:rPr sz="3600" spc="9" baseline="-2825" dirty="0">
                <a:latin typeface=""/>
                <a:cs typeface=""/>
              </a:rPr>
              <a:t>调节器</a:t>
            </a:r>
            <a:r>
              <a:rPr sz="3600" b="1" i="1" baseline="-3623" dirty="0">
                <a:latin typeface="Times New Roman"/>
                <a:cs typeface="Times New Roman"/>
              </a:rPr>
              <a:t>D</a:t>
            </a:r>
            <a:r>
              <a:rPr sz="3600" b="1" baseline="-3623" dirty="0">
                <a:latin typeface="Times New Roman"/>
                <a:cs typeface="Times New Roman"/>
              </a:rPr>
              <a:t>(</a:t>
            </a:r>
            <a:r>
              <a:rPr sz="3600" b="1" i="1" spc="9" baseline="-3623" dirty="0">
                <a:latin typeface="Times New Roman"/>
                <a:cs typeface="Times New Roman"/>
              </a:rPr>
              <a:t>z</a:t>
            </a:r>
            <a:r>
              <a:rPr sz="3600" b="1" baseline="-3623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99828" marR="3838418" algn="ctr">
              <a:lnSpc>
                <a:spcPts val="2074"/>
              </a:lnSpc>
              <a:spcBef>
                <a:spcPts val="1436"/>
              </a:spcBef>
            </a:pPr>
            <a:r>
              <a:rPr spc="-3" dirty="0">
                <a:latin typeface="Times New Roman"/>
                <a:cs typeface="Times New Roman"/>
              </a:rPr>
              <a:t>G</a:t>
            </a:r>
            <a:r>
              <a:rPr sz="1900" spc="-32" baseline="-18552" dirty="0">
                <a:latin typeface="Times New Roman"/>
                <a:cs typeface="Times New Roman"/>
              </a:rPr>
              <a:t>c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23" dirty="0">
                <a:latin typeface="Times New Roman"/>
                <a:cs typeface="Times New Roman"/>
              </a:rPr>
              <a:t>z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79217" y="4079062"/>
            <a:ext cx="648976" cy="25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pc="-128" dirty="0">
                <a:latin typeface="Times New Roman"/>
                <a:cs typeface="Times New Roman"/>
              </a:rPr>
              <a:t>H</a:t>
            </a:r>
            <a:r>
              <a:rPr spc="-3" dirty="0">
                <a:latin typeface="Times New Roman"/>
                <a:cs typeface="Times New Roman"/>
              </a:rPr>
              <a:t>G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23" dirty="0">
                <a:latin typeface="Times New Roman"/>
                <a:cs typeface="Times New Roman"/>
              </a:rPr>
              <a:t>z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966578" y="4310467"/>
            <a:ext cx="483051" cy="25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pc="-138" dirty="0">
                <a:latin typeface="Times New Roman"/>
                <a:cs typeface="Times New Roman"/>
              </a:rPr>
              <a:t>Y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18" dirty="0">
                <a:latin typeface="Times New Roman"/>
                <a:cs typeface="Times New Roman"/>
              </a:rPr>
              <a:t>z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66130" y="4547439"/>
            <a:ext cx="175348" cy="2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59"/>
              </a:lnSpc>
              <a:spcBef>
                <a:spcPts val="77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08276" y="4956357"/>
            <a:ext cx="483262" cy="25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pc="-128" dirty="0">
                <a:latin typeface="Times New Roman"/>
                <a:cs typeface="Times New Roman"/>
              </a:rPr>
              <a:t>U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23" dirty="0">
                <a:latin typeface="Times New Roman"/>
                <a:cs typeface="Times New Roman"/>
              </a:rPr>
              <a:t>z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3502" y="4973077"/>
            <a:ext cx="483168" cy="25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pc="-30" dirty="0">
                <a:latin typeface="Times New Roman"/>
                <a:cs typeface="Times New Roman"/>
              </a:rPr>
              <a:t>R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73" dirty="0">
                <a:latin typeface="Times New Roman"/>
                <a:cs typeface="Times New Roman"/>
              </a:rPr>
              <a:t>s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63410" y="4973077"/>
            <a:ext cx="467142" cy="25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pc="-62" dirty="0">
                <a:latin typeface="Times New Roman"/>
                <a:cs typeface="Times New Roman"/>
              </a:rPr>
              <a:t>E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18" dirty="0">
                <a:latin typeface="Times New Roman"/>
                <a:cs typeface="Times New Roman"/>
              </a:rPr>
              <a:t>z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57989" y="5005905"/>
            <a:ext cx="150848" cy="25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58988" y="5221154"/>
            <a:ext cx="307585" cy="254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43"/>
              </a:lnSpc>
              <a:spcBef>
                <a:spcPts val="97"/>
              </a:spcBef>
            </a:pPr>
            <a:r>
              <a:rPr spc="35" dirty="0">
                <a:latin typeface="Times New Roman"/>
                <a:cs typeface="Times New Roman"/>
              </a:rPr>
              <a:t>—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01176" y="4242575"/>
            <a:ext cx="141363" cy="64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4742538" y="4242575"/>
            <a:ext cx="152825" cy="64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1553856" y="4714364"/>
            <a:ext cx="4749518" cy="380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203"/>
              </a:lnSpc>
              <a:spcBef>
                <a:spcPts val="36"/>
              </a:spcBef>
            </a:pPr>
            <a:endParaRPr sz="1200"/>
          </a:p>
          <a:p>
            <a:pPr marL="640166">
              <a:lnSpc>
                <a:spcPct val="95825"/>
              </a:lnSpc>
              <a:tabLst>
                <a:tab pos="2724051" algn="l"/>
              </a:tabLst>
            </a:pPr>
            <a:r>
              <a:rPr sz="1400" dirty="0">
                <a:latin typeface="Times New Roman"/>
                <a:cs typeface="Times New Roman"/>
              </a:rPr>
              <a:t>T	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290639" y="4714364"/>
            <a:ext cx="911343" cy="380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714">
              <a:lnSpc>
                <a:spcPct val="95825"/>
              </a:lnSpc>
              <a:spcBef>
                <a:spcPts val="471"/>
              </a:spcBef>
            </a:pPr>
            <a:r>
              <a:rPr spc="-3" dirty="0">
                <a:latin typeface="Times New Roman"/>
                <a:cs typeface="Times New Roman"/>
              </a:rPr>
              <a:t>G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78" dirty="0">
                <a:latin typeface="Times New Roman"/>
                <a:cs typeface="Times New Roman"/>
              </a:rPr>
              <a:t>s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189247" y="4714364"/>
            <a:ext cx="721853" cy="19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5325">
              <a:lnSpc>
                <a:spcPts val="1283"/>
              </a:lnSpc>
              <a:spcBef>
                <a:spcPts val="64"/>
              </a:spcBef>
            </a:pPr>
            <a:r>
              <a:rPr sz="2100" baseline="207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189247" y="4905217"/>
            <a:ext cx="180345" cy="19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7369593" y="4905217"/>
            <a:ext cx="541507" cy="81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651"/>
              </a:lnSpc>
              <a:spcBef>
                <a:spcPts val="9"/>
              </a:spcBef>
            </a:pPr>
            <a:endParaRPr sz="700"/>
          </a:p>
          <a:p>
            <a:pPr marL="202387">
              <a:lnSpc>
                <a:spcPct val="95825"/>
              </a:lnSpc>
            </a:pPr>
            <a:r>
              <a:rPr spc="8" dirty="0">
                <a:latin typeface="Times New Roman"/>
                <a:cs typeface="Times New Roman"/>
              </a:rPr>
              <a:t>y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13"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53855" y="5095308"/>
            <a:ext cx="5815737" cy="621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5010733" y="4714364"/>
            <a:ext cx="911344" cy="380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109">
              <a:lnSpc>
                <a:spcPts val="2074"/>
              </a:lnSpc>
              <a:spcBef>
                <a:spcPts val="341"/>
              </a:spcBef>
            </a:pPr>
            <a:r>
              <a:rPr spc="-128" dirty="0">
                <a:latin typeface="Times New Roman"/>
                <a:cs typeface="Times New Roman"/>
              </a:rPr>
              <a:t>H</a:t>
            </a:r>
            <a:r>
              <a:rPr sz="1900" spc="29" baseline="-18552" dirty="0">
                <a:latin typeface="Times New Roman"/>
                <a:cs typeface="Times New Roman"/>
              </a:rPr>
              <a:t>0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73" dirty="0">
                <a:latin typeface="Times New Roman"/>
                <a:cs typeface="Times New Roman"/>
              </a:rPr>
              <a:t>s</a:t>
            </a:r>
            <a:r>
              <a:rPr spc="1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909342" y="4714364"/>
            <a:ext cx="293435" cy="19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5909342" y="4905217"/>
            <a:ext cx="293435" cy="19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2899475" y="4714364"/>
            <a:ext cx="911344" cy="380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701">
              <a:lnSpc>
                <a:spcPct val="95825"/>
              </a:lnSpc>
              <a:spcBef>
                <a:spcPts val="471"/>
              </a:spcBef>
            </a:pPr>
            <a:r>
              <a:rPr spc="-3" dirty="0">
                <a:latin typeface="Times New Roman"/>
                <a:cs typeface="Times New Roman"/>
              </a:rPr>
              <a:t>D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15" dirty="0">
                <a:latin typeface="Times New Roman"/>
                <a:cs typeface="Times New Roman"/>
              </a:rPr>
              <a:t>z)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132769" y="1883371"/>
            <a:ext cx="123864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0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6" name="直接连接符 105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428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733437" y="5218188"/>
            <a:ext cx="6138196" cy="820670"/>
          </a:xfrm>
          <a:custGeom>
            <a:avLst/>
            <a:gdLst/>
            <a:ahLst/>
            <a:cxnLst/>
            <a:rect l="l" t="t" r="r" b="b"/>
            <a:pathLst>
              <a:path w="6121145" h="819150">
                <a:moveTo>
                  <a:pt x="0" y="0"/>
                </a:moveTo>
                <a:lnTo>
                  <a:pt x="0" y="819150"/>
                </a:lnTo>
                <a:lnTo>
                  <a:pt x="6121145" y="819150"/>
                </a:lnTo>
                <a:lnTo>
                  <a:pt x="6121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7328" y="5628904"/>
            <a:ext cx="1498444" cy="0"/>
          </a:xfrm>
          <a:custGeom>
            <a:avLst/>
            <a:gdLst/>
            <a:ahLst/>
            <a:cxnLst/>
            <a:rect l="l" t="t" r="r" b="b"/>
            <a:pathLst>
              <a:path w="1494282">
                <a:moveTo>
                  <a:pt x="0" y="0"/>
                </a:moveTo>
                <a:lnTo>
                  <a:pt x="1494282" y="0"/>
                </a:lnTo>
              </a:path>
            </a:pathLst>
          </a:custGeom>
          <a:ln w="113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5304" y="1698850"/>
            <a:ext cx="3686890" cy="62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7040" y="2770925"/>
            <a:ext cx="1867515" cy="0"/>
          </a:xfrm>
          <a:custGeom>
            <a:avLst/>
            <a:gdLst/>
            <a:ahLst/>
            <a:cxnLst/>
            <a:rect l="l" t="t" r="r" b="b"/>
            <a:pathLst>
              <a:path w="1862327">
                <a:moveTo>
                  <a:pt x="0" y="0"/>
                </a:moveTo>
                <a:lnTo>
                  <a:pt x="186232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664" y="908720"/>
            <a:ext cx="4033909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解：广义对象传递函数为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9223" y="1933962"/>
            <a:ext cx="1092697" cy="270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35"/>
              </a:lnSpc>
              <a:spcBef>
                <a:spcPts val="106"/>
              </a:spcBef>
            </a:pPr>
            <a:r>
              <a:rPr sz="2600" i="1" spc="-12" baseline="6820" dirty="0">
                <a:latin typeface="Times New Roman"/>
                <a:cs typeface="Times New Roman"/>
              </a:rPr>
              <a:t>H</a:t>
            </a:r>
            <a:r>
              <a:rPr sz="2600" i="1" spc="22" baseline="6820" dirty="0">
                <a:latin typeface="Times New Roman"/>
                <a:cs typeface="Times New Roman"/>
              </a:rPr>
              <a:t>G</a:t>
            </a:r>
            <a:r>
              <a:rPr sz="2600" spc="-5" baseline="6820" dirty="0">
                <a:latin typeface="Times New Roman"/>
                <a:cs typeface="Times New Roman"/>
              </a:rPr>
              <a:t>(</a:t>
            </a:r>
            <a:r>
              <a:rPr sz="2600" spc="-310" baseline="6820" dirty="0">
                <a:latin typeface="Times New Roman"/>
                <a:cs typeface="Times New Roman"/>
              </a:rPr>
              <a:t> </a:t>
            </a:r>
            <a:r>
              <a:rPr sz="2600" i="1" spc="69" baseline="6820" dirty="0">
                <a:latin typeface="Times New Roman"/>
                <a:cs typeface="Times New Roman"/>
              </a:rPr>
              <a:t>z</a:t>
            </a:r>
            <a:r>
              <a:rPr sz="2600" baseline="6820" dirty="0">
                <a:latin typeface="Times New Roman"/>
                <a:cs typeface="Times New Roman"/>
              </a:rPr>
              <a:t>)</a:t>
            </a:r>
            <a:r>
              <a:rPr sz="2600" spc="-62" baseline="6820" dirty="0">
                <a:latin typeface="Times New Roman"/>
                <a:cs typeface="Times New Roman"/>
              </a:rPr>
              <a:t> </a:t>
            </a:r>
            <a:r>
              <a:rPr sz="2600" spc="-169" baseline="4043" dirty="0" smtClean="0">
                <a:latin typeface="Meiryo"/>
                <a:cs typeface="Meiryo"/>
              </a:rPr>
              <a:t> </a:t>
            </a:r>
            <a:endParaRPr sz="1700" dirty="0">
              <a:latin typeface="Meiryo"/>
              <a:cs typeface="Meiry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5596" y="2454571"/>
            <a:ext cx="1832452" cy="252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0"/>
              </a:lnSpc>
              <a:spcBef>
                <a:spcPts val="112"/>
              </a:spcBef>
            </a:pPr>
            <a:r>
              <a:rPr sz="1700" spc="11" dirty="0">
                <a:latin typeface="Times New Roman"/>
                <a:cs typeface="Times New Roman"/>
              </a:rPr>
              <a:t>0</a:t>
            </a:r>
            <a:r>
              <a:rPr sz="1700" spc="-1" dirty="0">
                <a:latin typeface="Times New Roman"/>
                <a:cs typeface="Times New Roman"/>
              </a:rPr>
              <a:t>.</a:t>
            </a:r>
            <a:r>
              <a:rPr sz="1700" spc="16" dirty="0">
                <a:latin typeface="Times New Roman"/>
                <a:cs typeface="Times New Roman"/>
              </a:rPr>
              <a:t>36</a:t>
            </a:r>
            <a:r>
              <a:rPr sz="1700" spc="-33" dirty="0">
                <a:latin typeface="Times New Roman"/>
                <a:cs typeface="Times New Roman"/>
              </a:rPr>
              <a:t>8</a:t>
            </a:r>
            <a:r>
              <a:rPr sz="1700" spc="-128" dirty="0">
                <a:latin typeface="Times New Roman"/>
                <a:cs typeface="Times New Roman"/>
              </a:rPr>
              <a:t>(</a:t>
            </a:r>
            <a:r>
              <a:rPr sz="1700" spc="16" dirty="0">
                <a:latin typeface="Times New Roman"/>
                <a:cs typeface="Times New Roman"/>
              </a:rPr>
              <a:t>1</a:t>
            </a:r>
            <a:r>
              <a:rPr sz="1700" spc="-280" dirty="0">
                <a:latin typeface="Times New Roman"/>
                <a:cs typeface="Times New Roman"/>
              </a:rPr>
              <a:t> </a:t>
            </a:r>
            <a:r>
              <a:rPr sz="1700" spc="-412" dirty="0">
                <a:latin typeface="Meiryo"/>
                <a:cs typeface="Meiryo"/>
              </a:rPr>
              <a:t>+</a:t>
            </a:r>
            <a:r>
              <a:rPr sz="1700" spc="-276" dirty="0">
                <a:latin typeface="Meiryo"/>
                <a:cs typeface="Meiryo"/>
              </a:rPr>
              <a:t> </a:t>
            </a:r>
            <a:r>
              <a:rPr sz="1700" spc="-9" dirty="0">
                <a:latin typeface="Times New Roman"/>
                <a:cs typeface="Times New Roman"/>
              </a:rPr>
              <a:t>0</a:t>
            </a:r>
            <a:r>
              <a:rPr sz="1700" dirty="0">
                <a:latin typeface="Times New Roman"/>
                <a:cs typeface="Times New Roman"/>
              </a:rPr>
              <a:t>.71</a:t>
            </a:r>
            <a:r>
              <a:rPr sz="1700" spc="50" dirty="0">
                <a:latin typeface="Times New Roman"/>
                <a:cs typeface="Times New Roman"/>
              </a:rPr>
              <a:t>8</a:t>
            </a:r>
            <a:r>
              <a:rPr sz="1700" i="1" dirty="0">
                <a:latin typeface="Times New Roman"/>
                <a:cs typeface="Times New Roman"/>
              </a:rPr>
              <a:t>z</a:t>
            </a:r>
            <a:r>
              <a:rPr sz="1700" i="1" spc="-152" dirty="0">
                <a:latin typeface="Times New Roman"/>
                <a:cs typeface="Times New Roman"/>
              </a:rPr>
              <a:t> </a:t>
            </a:r>
            <a:r>
              <a:rPr sz="1700" spc="-288" baseline="22417" dirty="0">
                <a:latin typeface="Meiryo"/>
                <a:cs typeface="Meiryo"/>
              </a:rPr>
              <a:t>−</a:t>
            </a:r>
            <a:r>
              <a:rPr sz="1700" spc="11" baseline="37810" dirty="0">
                <a:latin typeface="Times New Roman"/>
                <a:cs typeface="Times New Roman"/>
              </a:rPr>
              <a:t>1</a:t>
            </a:r>
            <a:r>
              <a:rPr sz="1700" spc="-169" baseline="378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00108" y="2635170"/>
            <a:ext cx="188352" cy="240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93"/>
              </a:lnSpc>
              <a:spcBef>
                <a:spcPts val="94"/>
              </a:spcBef>
            </a:pPr>
            <a:r>
              <a:rPr sz="1700" spc="-412" dirty="0">
                <a:latin typeface="Meiryo"/>
                <a:cs typeface="Meiryo"/>
              </a:rPr>
              <a:t>=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88797" y="2781321"/>
            <a:ext cx="2388068" cy="287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5"/>
              </a:lnSpc>
              <a:spcBef>
                <a:spcPts val="113"/>
              </a:spcBef>
            </a:pPr>
            <a:r>
              <a:rPr sz="1700" spc="-128" dirty="0">
                <a:latin typeface="Times New Roman"/>
                <a:cs typeface="Times New Roman"/>
              </a:rPr>
              <a:t>(</a:t>
            </a:r>
            <a:r>
              <a:rPr sz="1700" spc="16" dirty="0">
                <a:latin typeface="Times New Roman"/>
                <a:cs typeface="Times New Roman"/>
              </a:rPr>
              <a:t>1</a:t>
            </a:r>
            <a:r>
              <a:rPr sz="1700" spc="-280" dirty="0">
                <a:latin typeface="Times New Roman"/>
                <a:cs typeface="Times New Roman"/>
              </a:rPr>
              <a:t> </a:t>
            </a:r>
            <a:r>
              <a:rPr sz="1700" spc="-412" dirty="0">
                <a:latin typeface="Meiryo"/>
                <a:cs typeface="Meiryo"/>
              </a:rPr>
              <a:t>−</a:t>
            </a:r>
            <a:r>
              <a:rPr sz="1700" spc="-194" dirty="0">
                <a:latin typeface="Meiryo"/>
                <a:cs typeface="Meiryo"/>
              </a:rPr>
              <a:t> </a:t>
            </a:r>
            <a:r>
              <a:rPr sz="1700" i="1" spc="12" dirty="0">
                <a:latin typeface="Times New Roman"/>
                <a:cs typeface="Times New Roman"/>
              </a:rPr>
              <a:t>z</a:t>
            </a:r>
            <a:r>
              <a:rPr sz="1700" i="1" spc="-251" dirty="0">
                <a:latin typeface="Times New Roman"/>
                <a:cs typeface="Times New Roman"/>
              </a:rPr>
              <a:t> </a:t>
            </a:r>
            <a:r>
              <a:rPr sz="1700" spc="-343" baseline="22417" dirty="0">
                <a:latin typeface="Meiryo"/>
                <a:cs typeface="Meiryo"/>
              </a:rPr>
              <a:t>−</a:t>
            </a:r>
            <a:r>
              <a:rPr sz="1700" spc="11" baseline="37810" dirty="0">
                <a:latin typeface="Times New Roman"/>
                <a:cs typeface="Times New Roman"/>
              </a:rPr>
              <a:t>1</a:t>
            </a:r>
            <a:r>
              <a:rPr sz="1700" spc="-169" baseline="378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)</a:t>
            </a:r>
            <a:r>
              <a:rPr sz="1700" spc="-148" dirty="0">
                <a:latin typeface="Times New Roman"/>
                <a:cs typeface="Times New Roman"/>
              </a:rPr>
              <a:t>(</a:t>
            </a:r>
            <a:r>
              <a:rPr sz="1700" spc="16" dirty="0">
                <a:latin typeface="Times New Roman"/>
                <a:cs typeface="Times New Roman"/>
              </a:rPr>
              <a:t>1</a:t>
            </a:r>
            <a:r>
              <a:rPr sz="1700" spc="-280" dirty="0">
                <a:latin typeface="Times New Roman"/>
                <a:cs typeface="Times New Roman"/>
              </a:rPr>
              <a:t> </a:t>
            </a:r>
            <a:r>
              <a:rPr sz="1700" spc="-412" dirty="0">
                <a:latin typeface="Meiryo"/>
                <a:cs typeface="Meiryo"/>
              </a:rPr>
              <a:t>−</a:t>
            </a:r>
            <a:r>
              <a:rPr sz="1700" spc="-301" dirty="0">
                <a:latin typeface="Meiryo"/>
                <a:cs typeface="Meiryo"/>
              </a:rPr>
              <a:t> </a:t>
            </a:r>
            <a:r>
              <a:rPr sz="1700" spc="-9" dirty="0">
                <a:latin typeface="Times New Roman"/>
                <a:cs typeface="Times New Roman"/>
              </a:rPr>
              <a:t>0</a:t>
            </a:r>
            <a:r>
              <a:rPr sz="1700" dirty="0">
                <a:latin typeface="Times New Roman"/>
                <a:cs typeface="Times New Roman"/>
              </a:rPr>
              <a:t>.36</a:t>
            </a:r>
            <a:r>
              <a:rPr sz="1700" spc="50" dirty="0">
                <a:latin typeface="Times New Roman"/>
                <a:cs typeface="Times New Roman"/>
              </a:rPr>
              <a:t>8</a:t>
            </a:r>
            <a:r>
              <a:rPr sz="1700" i="1" dirty="0">
                <a:latin typeface="Times New Roman"/>
                <a:cs typeface="Times New Roman"/>
              </a:rPr>
              <a:t>z</a:t>
            </a:r>
            <a:r>
              <a:rPr sz="1700" i="1" spc="-157" dirty="0">
                <a:latin typeface="Times New Roman"/>
                <a:cs typeface="Times New Roman"/>
              </a:rPr>
              <a:t> </a:t>
            </a:r>
            <a:r>
              <a:rPr sz="1700" spc="-348" baseline="22417" dirty="0">
                <a:latin typeface="Meiryo"/>
                <a:cs typeface="Meiryo"/>
              </a:rPr>
              <a:t>−</a:t>
            </a:r>
            <a:r>
              <a:rPr sz="1700" spc="11" baseline="37810" dirty="0">
                <a:latin typeface="Times New Roman"/>
                <a:cs typeface="Times New Roman"/>
              </a:rPr>
              <a:t>1</a:t>
            </a:r>
            <a:r>
              <a:rPr sz="1700" spc="-169" baseline="378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3748" y="3645024"/>
            <a:ext cx="3069276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由</a:t>
            </a:r>
            <a:r>
              <a:rPr sz="2400" spc="4" dirty="0">
                <a:latin typeface=""/>
                <a:cs typeface=""/>
              </a:rPr>
              <a:t>于</a:t>
            </a:r>
            <a:r>
              <a:rPr sz="2400" b="1" i="1" spc="9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"/>
                <a:cs typeface=""/>
              </a:rPr>
              <a:t>，查表得</a:t>
            </a:r>
            <a:r>
              <a:rPr sz="2400" spc="100" dirty="0">
                <a:latin typeface=""/>
                <a:cs typeface=""/>
              </a:rPr>
              <a:t>：</a:t>
            </a:r>
            <a:r>
              <a:rPr sz="2500" i="1" spc="23" baseline="10541" dirty="0">
                <a:latin typeface="Times New Roman"/>
                <a:cs typeface="Times New Roman"/>
              </a:rPr>
              <a:t>G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79266" y="3650038"/>
            <a:ext cx="1327091" cy="287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5"/>
              </a:lnSpc>
              <a:spcBef>
                <a:spcPts val="113"/>
              </a:spcBef>
            </a:pPr>
            <a:r>
              <a:rPr sz="1700" spc="10" dirty="0">
                <a:latin typeface="Times New Roman"/>
                <a:cs typeface="Times New Roman"/>
              </a:rPr>
              <a:t>(</a:t>
            </a:r>
            <a:r>
              <a:rPr sz="1700" spc="-290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z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23" dirty="0">
                <a:latin typeface="Times New Roman"/>
                <a:cs typeface="Times New Roman"/>
              </a:rPr>
              <a:t> </a:t>
            </a:r>
            <a:r>
              <a:rPr sz="1700" spc="-412" dirty="0">
                <a:latin typeface="Meiryo"/>
                <a:cs typeface="Meiryo"/>
              </a:rPr>
              <a:t>=</a:t>
            </a:r>
            <a:r>
              <a:rPr sz="1700" spc="-174" dirty="0">
                <a:latin typeface="Meiryo"/>
                <a:cs typeface="Meiryo"/>
              </a:rPr>
              <a:t> </a:t>
            </a:r>
            <a:r>
              <a:rPr sz="1700" spc="-128" dirty="0">
                <a:latin typeface="Times New Roman"/>
                <a:cs typeface="Times New Roman"/>
              </a:rPr>
              <a:t>(</a:t>
            </a:r>
            <a:r>
              <a:rPr sz="1700" spc="16" dirty="0">
                <a:latin typeface="Times New Roman"/>
                <a:cs typeface="Times New Roman"/>
              </a:rPr>
              <a:t>1</a:t>
            </a:r>
            <a:r>
              <a:rPr sz="1700" spc="-276" dirty="0">
                <a:latin typeface="Times New Roman"/>
                <a:cs typeface="Times New Roman"/>
              </a:rPr>
              <a:t> </a:t>
            </a:r>
            <a:r>
              <a:rPr sz="1700" spc="-412" dirty="0">
                <a:latin typeface="Meiryo"/>
                <a:cs typeface="Meiryo"/>
              </a:rPr>
              <a:t>−</a:t>
            </a:r>
            <a:r>
              <a:rPr sz="1700" spc="-194" dirty="0">
                <a:latin typeface="Meiryo"/>
                <a:cs typeface="Meiryo"/>
              </a:rPr>
              <a:t> </a:t>
            </a:r>
            <a:r>
              <a:rPr sz="1700" i="1" spc="12" dirty="0">
                <a:latin typeface="Times New Roman"/>
                <a:cs typeface="Times New Roman"/>
              </a:rPr>
              <a:t>z</a:t>
            </a:r>
            <a:r>
              <a:rPr sz="1700" i="1" spc="-245" dirty="0">
                <a:latin typeface="Times New Roman"/>
                <a:cs typeface="Times New Roman"/>
              </a:rPr>
              <a:t> </a:t>
            </a:r>
            <a:r>
              <a:rPr sz="1700" spc="-292" baseline="22417" dirty="0">
                <a:latin typeface="Meiryo"/>
                <a:cs typeface="Meiryo"/>
              </a:rPr>
              <a:t>−</a:t>
            </a:r>
            <a:r>
              <a:rPr sz="1700" spc="11" baseline="37810" dirty="0">
                <a:latin typeface="Times New Roman"/>
                <a:cs typeface="Times New Roman"/>
              </a:rPr>
              <a:t>1</a:t>
            </a:r>
            <a:r>
              <a:rPr sz="1700" spc="-175" baseline="378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)</a:t>
            </a:r>
            <a:r>
              <a:rPr sz="1700" spc="-301" dirty="0">
                <a:latin typeface="Times New Roman"/>
                <a:cs typeface="Times New Roman"/>
              </a:rPr>
              <a:t> </a:t>
            </a:r>
            <a:r>
              <a:rPr sz="1700" spc="11" baseline="378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85354" y="3802824"/>
            <a:ext cx="127354" cy="175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98"/>
              </a:lnSpc>
              <a:spcBef>
                <a:spcPts val="64"/>
              </a:spcBef>
            </a:pPr>
            <a:r>
              <a:rPr sz="1200" i="1" spc="1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2220" y="4437112"/>
            <a:ext cx="4425008" cy="345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46"/>
              </a:lnSpc>
              <a:spcBef>
                <a:spcPts val="132"/>
              </a:spcBef>
            </a:pPr>
            <a:r>
              <a:rPr sz="2400" spc="9" dirty="0" err="1" smtClean="0">
                <a:latin typeface=""/>
                <a:cs typeface=""/>
              </a:rPr>
              <a:t>求得的控制器的脉冲传递函数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43679" y="5290676"/>
            <a:ext cx="763411" cy="34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56"/>
              </a:lnSpc>
              <a:spcBef>
                <a:spcPts val="132"/>
              </a:spcBef>
            </a:pPr>
            <a:r>
              <a:rPr sz="3200" i="1" spc="-29" baseline="8089" dirty="0">
                <a:latin typeface="Times New Roman"/>
                <a:cs typeface="Times New Roman"/>
              </a:rPr>
              <a:t>G</a:t>
            </a:r>
            <a:r>
              <a:rPr sz="1900" i="1" baseline="-11595" dirty="0">
                <a:latin typeface="Times New Roman"/>
                <a:cs typeface="Times New Roman"/>
              </a:rPr>
              <a:t>c</a:t>
            </a:r>
            <a:r>
              <a:rPr sz="1900" i="1" spc="-39" baseline="-11595" dirty="0">
                <a:latin typeface="Times New Roman"/>
                <a:cs typeface="Times New Roman"/>
              </a:rPr>
              <a:t> </a:t>
            </a:r>
            <a:r>
              <a:rPr sz="3200" spc="89" baseline="8089" dirty="0">
                <a:latin typeface="Times New Roman"/>
                <a:cs typeface="Times New Roman"/>
              </a:rPr>
              <a:t>(</a:t>
            </a:r>
            <a:r>
              <a:rPr sz="3200" i="1" baseline="8089" dirty="0">
                <a:latin typeface="Times New Roman"/>
                <a:cs typeface="Times New Roman"/>
              </a:rPr>
              <a:t>Z</a:t>
            </a:r>
            <a:r>
              <a:rPr sz="3200" i="1" spc="-290" baseline="8089" dirty="0">
                <a:latin typeface="Times New Roman"/>
                <a:cs typeface="Times New Roman"/>
              </a:rPr>
              <a:t> </a:t>
            </a:r>
            <a:r>
              <a:rPr sz="3200" baseline="8089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33846" y="5287128"/>
            <a:ext cx="3438752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90"/>
              </a:lnSpc>
              <a:spcBef>
                <a:spcPts val="119"/>
              </a:spcBef>
              <a:tabLst>
                <a:tab pos="1769360" algn="l"/>
                <a:tab pos="3271407" algn="l"/>
              </a:tabLst>
            </a:pPr>
            <a:r>
              <a:rPr sz="3200" u="sng" baseline="1348" dirty="0">
                <a:latin typeface="Times New Roman"/>
                <a:cs typeface="Times New Roman"/>
              </a:rPr>
              <a:t>5.43</a:t>
            </a:r>
            <a:r>
              <a:rPr sz="3200" u="sng" spc="-29" baseline="1348" dirty="0">
                <a:latin typeface="Times New Roman"/>
                <a:cs typeface="Times New Roman"/>
              </a:rPr>
              <a:t>5</a:t>
            </a:r>
            <a:r>
              <a:rPr sz="3200" u="sng" spc="-184" baseline="1348" dirty="0">
                <a:latin typeface="Times New Roman"/>
                <a:cs typeface="Times New Roman"/>
              </a:rPr>
              <a:t>(</a:t>
            </a:r>
            <a:r>
              <a:rPr sz="3200" u="sng" baseline="1348" dirty="0">
                <a:latin typeface="Times New Roman"/>
                <a:cs typeface="Times New Roman"/>
              </a:rPr>
              <a:t>1</a:t>
            </a:r>
            <a:r>
              <a:rPr sz="3200" u="sng" spc="-370" baseline="1348" dirty="0">
                <a:latin typeface="Times New Roman"/>
                <a:cs typeface="Times New Roman"/>
              </a:rPr>
              <a:t> </a:t>
            </a:r>
            <a:r>
              <a:rPr sz="2200" u="sng" spc="-554" dirty="0">
                <a:latin typeface="Meiryo"/>
                <a:cs typeface="Meiryo"/>
              </a:rPr>
              <a:t>−</a:t>
            </a:r>
            <a:r>
              <a:rPr sz="2200" u="sng" spc="-1080" dirty="0">
                <a:latin typeface="Meiryo"/>
                <a:cs typeface="Meiryo"/>
              </a:rPr>
              <a:t> </a:t>
            </a:r>
            <a:r>
              <a:rPr sz="3200" u="sng" baseline="1348" dirty="0">
                <a:latin typeface="Times New Roman"/>
                <a:cs typeface="Times New Roman"/>
              </a:rPr>
              <a:t>0.</a:t>
            </a:r>
            <a:r>
              <a:rPr sz="3200" u="sng" spc="34" baseline="1348" dirty="0">
                <a:latin typeface="Times New Roman"/>
                <a:cs typeface="Times New Roman"/>
              </a:rPr>
              <a:t>5</a:t>
            </a:r>
            <a:r>
              <a:rPr sz="3200" i="1" u="sng" baseline="1348" dirty="0">
                <a:latin typeface="Times New Roman"/>
                <a:cs typeface="Times New Roman"/>
              </a:rPr>
              <a:t>Z 	</a:t>
            </a:r>
            <a:r>
              <a:rPr sz="3200" u="sng" baseline="1348" dirty="0">
                <a:latin typeface="Times New Roman"/>
                <a:cs typeface="Times New Roman"/>
              </a:rPr>
              <a:t>)</a:t>
            </a:r>
            <a:r>
              <a:rPr sz="3200" u="sng" spc="-189" baseline="1348" dirty="0">
                <a:latin typeface="Times New Roman"/>
                <a:cs typeface="Times New Roman"/>
              </a:rPr>
              <a:t>(</a:t>
            </a:r>
            <a:r>
              <a:rPr sz="3200" u="sng" baseline="1348" dirty="0">
                <a:latin typeface="Times New Roman"/>
                <a:cs typeface="Times New Roman"/>
              </a:rPr>
              <a:t>1</a:t>
            </a:r>
            <a:r>
              <a:rPr sz="3200" u="sng" spc="-365" baseline="1348" dirty="0">
                <a:latin typeface="Times New Roman"/>
                <a:cs typeface="Times New Roman"/>
              </a:rPr>
              <a:t> </a:t>
            </a:r>
            <a:r>
              <a:rPr sz="2200" u="sng" spc="-554" dirty="0">
                <a:latin typeface="Meiryo"/>
                <a:cs typeface="Meiryo"/>
              </a:rPr>
              <a:t>−</a:t>
            </a:r>
            <a:r>
              <a:rPr sz="2200" u="sng" spc="-1080" dirty="0">
                <a:latin typeface="Meiryo"/>
                <a:cs typeface="Meiryo"/>
              </a:rPr>
              <a:t> </a:t>
            </a:r>
            <a:r>
              <a:rPr sz="3200" u="sng" baseline="1348" dirty="0">
                <a:latin typeface="Times New Roman"/>
                <a:cs typeface="Times New Roman"/>
              </a:rPr>
              <a:t>0</a:t>
            </a:r>
            <a:r>
              <a:rPr sz="3200" u="sng" spc="-4" baseline="1348" dirty="0">
                <a:latin typeface="Times New Roman"/>
                <a:cs typeface="Times New Roman"/>
              </a:rPr>
              <a:t>.</a:t>
            </a:r>
            <a:r>
              <a:rPr sz="3200" u="sng" baseline="1348" dirty="0">
                <a:latin typeface="Times New Roman"/>
                <a:cs typeface="Times New Roman"/>
              </a:rPr>
              <a:t>36</a:t>
            </a:r>
            <a:r>
              <a:rPr sz="3200" u="sng" spc="34" baseline="1348" dirty="0">
                <a:latin typeface="Times New Roman"/>
                <a:cs typeface="Times New Roman"/>
              </a:rPr>
              <a:t>8</a:t>
            </a:r>
            <a:r>
              <a:rPr sz="3200" i="1" u="sng" baseline="1348" dirty="0">
                <a:latin typeface="Times New Roman"/>
                <a:cs typeface="Times New Roman"/>
              </a:rPr>
              <a:t>Z 	</a:t>
            </a:r>
            <a:r>
              <a:rPr sz="3200" u="sng" baseline="1348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70466" y="5459741"/>
            <a:ext cx="876403" cy="303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5"/>
              </a:lnSpc>
              <a:spcBef>
                <a:spcPts val="119"/>
              </a:spcBef>
            </a:pPr>
            <a:r>
              <a:rPr sz="3200" i="1" spc="59" baseline="1348" dirty="0">
                <a:latin typeface="Times New Roman"/>
                <a:cs typeface="Times New Roman"/>
              </a:rPr>
              <a:t>D</a:t>
            </a:r>
            <a:r>
              <a:rPr sz="3200" spc="89" baseline="1348" dirty="0">
                <a:latin typeface="Times New Roman"/>
                <a:cs typeface="Times New Roman"/>
              </a:rPr>
              <a:t>(</a:t>
            </a:r>
            <a:r>
              <a:rPr sz="3200" i="1" baseline="1348" dirty="0">
                <a:latin typeface="Times New Roman"/>
                <a:cs typeface="Times New Roman"/>
              </a:rPr>
              <a:t>Z</a:t>
            </a:r>
            <a:r>
              <a:rPr sz="3200" i="1" spc="-290" baseline="1348" dirty="0">
                <a:latin typeface="Times New Roman"/>
                <a:cs typeface="Times New Roman"/>
              </a:rPr>
              <a:t> </a:t>
            </a:r>
            <a:r>
              <a:rPr sz="3200" baseline="1348" dirty="0">
                <a:latin typeface="Times New Roman"/>
                <a:cs typeface="Times New Roman"/>
              </a:rPr>
              <a:t>)</a:t>
            </a:r>
            <a:r>
              <a:rPr sz="3200" spc="-39" baseline="1348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05725" y="5459741"/>
            <a:ext cx="229325" cy="299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spc="-554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8643" y="5838182"/>
            <a:ext cx="133081" cy="185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83"/>
              </a:lnSpc>
              <a:spcBef>
                <a:spcPts val="69"/>
              </a:spcBef>
            </a:pPr>
            <a:r>
              <a:rPr sz="1300" i="1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33437" y="5218188"/>
            <a:ext cx="6150931" cy="820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76014" algn="r">
              <a:lnSpc>
                <a:spcPts val="2000"/>
              </a:lnSpc>
              <a:spcBef>
                <a:spcPts val="99"/>
              </a:spcBef>
              <a:tabLst>
                <a:tab pos="1502047" algn="l"/>
              </a:tabLst>
            </a:pPr>
            <a:r>
              <a:rPr sz="1900" spc="-332" baseline="4124" dirty="0">
                <a:latin typeface="Meiryo"/>
                <a:cs typeface="Meiryo"/>
              </a:rPr>
              <a:t>−</a:t>
            </a:r>
            <a:r>
              <a:rPr sz="1900" baseline="6957" dirty="0">
                <a:latin typeface="Times New Roman"/>
                <a:cs typeface="Times New Roman"/>
              </a:rPr>
              <a:t>1	</a:t>
            </a:r>
            <a:r>
              <a:rPr sz="1900" spc="-327" baseline="4124" dirty="0">
                <a:latin typeface="Meiryo"/>
                <a:cs typeface="Meiryo"/>
              </a:rPr>
              <a:t>−</a:t>
            </a:r>
            <a:r>
              <a:rPr sz="1900" baseline="6957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941105">
              <a:lnSpc>
                <a:spcPts val="4179"/>
              </a:lnSpc>
              <a:spcBef>
                <a:spcPts val="120"/>
              </a:spcBef>
              <a:tabLst>
                <a:tab pos="3182303" algn="l"/>
              </a:tabLst>
            </a:pPr>
            <a:r>
              <a:rPr sz="2200" i="1" dirty="0">
                <a:latin typeface="Times New Roman"/>
                <a:cs typeface="Times New Roman"/>
              </a:rPr>
              <a:t>H</a:t>
            </a:r>
            <a:r>
              <a:rPr sz="2200" i="1" spc="84" dirty="0">
                <a:latin typeface="Times New Roman"/>
                <a:cs typeface="Times New Roman"/>
              </a:rPr>
              <a:t>G</a:t>
            </a:r>
            <a:r>
              <a:rPr sz="2200" spc="89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Z</a:t>
            </a:r>
            <a:r>
              <a:rPr sz="2200" i="1" spc="-29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)</a:t>
            </a:r>
            <a:r>
              <a:rPr sz="2200" i="1" dirty="0">
                <a:latin typeface="Times New Roman"/>
                <a:cs typeface="Times New Roman"/>
              </a:rPr>
              <a:t>G</a:t>
            </a:r>
            <a:r>
              <a:rPr sz="2200" i="1" spc="240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Z</a:t>
            </a:r>
            <a:r>
              <a:rPr sz="2200" i="1" spc="-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	</a:t>
            </a:r>
            <a:r>
              <a:rPr sz="2200" spc="-184" dirty="0">
                <a:latin typeface="Times New Roman"/>
                <a:cs typeface="Times New Roman"/>
              </a:rPr>
              <a:t>(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−</a:t>
            </a:r>
            <a:r>
              <a:rPr sz="2200" spc="-326" dirty="0">
                <a:latin typeface="Meiryo"/>
                <a:cs typeface="Meiryo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Z</a:t>
            </a:r>
            <a:r>
              <a:rPr sz="2200" i="1" spc="-209" dirty="0">
                <a:latin typeface="Times New Roman"/>
                <a:cs typeface="Times New Roman"/>
              </a:rPr>
              <a:t> </a:t>
            </a:r>
            <a:r>
              <a:rPr sz="1900" spc="-387" baseline="26124" dirty="0">
                <a:latin typeface="Meiryo"/>
                <a:cs typeface="Meiryo"/>
              </a:rPr>
              <a:t>−</a:t>
            </a:r>
            <a:r>
              <a:rPr sz="1900" baseline="44061" dirty="0">
                <a:latin typeface="Times New Roman"/>
                <a:cs typeface="Times New Roman"/>
              </a:rPr>
              <a:t>1</a:t>
            </a:r>
            <a:r>
              <a:rPr sz="1900" spc="-164" baseline="4406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89" dirty="0">
                <a:latin typeface="Times New Roman"/>
                <a:cs typeface="Times New Roman"/>
              </a:rPr>
              <a:t>(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200" spc="-554" dirty="0">
                <a:latin typeface="Meiryo"/>
                <a:cs typeface="Meiryo"/>
              </a:rPr>
              <a:t>+</a:t>
            </a:r>
            <a:r>
              <a:rPr sz="2200" spc="-360" dirty="0">
                <a:latin typeface="Meiryo"/>
                <a:cs typeface="Meiryo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r>
              <a:rPr sz="2200" spc="-4" dirty="0">
                <a:latin typeface="Times New Roman"/>
                <a:cs typeface="Times New Roman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71</a:t>
            </a:r>
            <a:r>
              <a:rPr sz="2200" spc="34" dirty="0">
                <a:latin typeface="Times New Roman"/>
                <a:cs typeface="Times New Roman"/>
              </a:rPr>
              <a:t>8</a:t>
            </a:r>
            <a:r>
              <a:rPr sz="2200" i="1" dirty="0">
                <a:latin typeface="Times New Roman"/>
                <a:cs typeface="Times New Roman"/>
              </a:rPr>
              <a:t>Z</a:t>
            </a:r>
            <a:r>
              <a:rPr sz="2200" i="1" spc="-204" dirty="0">
                <a:latin typeface="Times New Roman"/>
                <a:cs typeface="Times New Roman"/>
              </a:rPr>
              <a:t> </a:t>
            </a:r>
            <a:r>
              <a:rPr sz="1900" spc="-387" baseline="26124" dirty="0">
                <a:latin typeface="Meiryo"/>
                <a:cs typeface="Meiryo"/>
              </a:rPr>
              <a:t>−</a:t>
            </a:r>
            <a:r>
              <a:rPr sz="1900" baseline="44061" dirty="0">
                <a:latin typeface="Times New Roman"/>
                <a:cs typeface="Times New Roman"/>
              </a:rPr>
              <a:t>1</a:t>
            </a:r>
            <a:r>
              <a:rPr sz="1900" spc="-164" baseline="4406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87040" y="2630966"/>
            <a:ext cx="186751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7486101" y="5384384"/>
            <a:ext cx="228120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5976865" y="5384384"/>
            <a:ext cx="22729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2647328" y="5488945"/>
            <a:ext cx="149844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25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55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2574" y="3123905"/>
            <a:ext cx="939106" cy="0"/>
          </a:xfrm>
          <a:custGeom>
            <a:avLst/>
            <a:gdLst/>
            <a:ahLst/>
            <a:cxnLst/>
            <a:rect l="l" t="t" r="r" b="b"/>
            <a:pathLst>
              <a:path w="936497">
                <a:moveTo>
                  <a:pt x="0" y="0"/>
                </a:moveTo>
                <a:lnTo>
                  <a:pt x="936497" y="0"/>
                </a:lnTo>
              </a:path>
            </a:pathLst>
          </a:custGeom>
          <a:ln w="130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4870" y="1605363"/>
            <a:ext cx="2956149" cy="359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31"/>
              </a:lnSpc>
              <a:spcBef>
                <a:spcPts val="141"/>
              </a:spcBef>
            </a:pPr>
            <a:r>
              <a:rPr sz="2400" i="1" spc="-14" dirty="0">
                <a:latin typeface="Times New Roman"/>
                <a:cs typeface="Times New Roman"/>
              </a:rPr>
              <a:t>E</a:t>
            </a:r>
            <a:r>
              <a:rPr sz="2400" i="1" spc="-43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(</a:t>
            </a:r>
            <a:r>
              <a:rPr sz="2400" spc="-410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605" dirty="0">
                <a:latin typeface="Meiryo"/>
                <a:cs typeface="Meiryo"/>
              </a:rPr>
              <a:t>=</a:t>
            </a:r>
            <a:r>
              <a:rPr sz="2400" spc="-315" dirty="0">
                <a:latin typeface="Meiryo"/>
                <a:cs typeface="Meiryo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238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(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i="1" spc="120" dirty="0">
                <a:latin typeface="Times New Roman"/>
                <a:cs typeface="Times New Roman"/>
              </a:rPr>
              <a:t>z</a:t>
            </a:r>
            <a:r>
              <a:rPr sz="2400" spc="132" dirty="0">
                <a:latin typeface="Times New Roman"/>
                <a:cs typeface="Times New Roman"/>
              </a:rPr>
              <a:t>)</a:t>
            </a: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-7" dirty="0">
                <a:latin typeface="Times New Roman"/>
                <a:cs typeface="Times New Roman"/>
              </a:rPr>
              <a:t>(</a:t>
            </a:r>
            <a:r>
              <a:rPr sz="2400" spc="-410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61" dirty="0">
                <a:latin typeface="Times New Roman"/>
                <a:cs typeface="Times New Roman"/>
              </a:rPr>
              <a:t> </a:t>
            </a:r>
            <a:r>
              <a:rPr sz="2400" spc="-605" dirty="0">
                <a:latin typeface="Meiryo"/>
                <a:cs typeface="Meiryo"/>
              </a:rPr>
              <a:t>=</a:t>
            </a:r>
            <a:r>
              <a:rPr sz="2400" spc="-385" dirty="0">
                <a:latin typeface="Meiryo"/>
                <a:cs typeface="Meiryo"/>
              </a:rPr>
              <a:t> </a:t>
            </a:r>
            <a:r>
              <a:rPr sz="2400" i="1" spc="11" dirty="0">
                <a:latin typeface="Times New Roman"/>
                <a:cs typeface="Times New Roman"/>
              </a:rPr>
              <a:t>T</a:t>
            </a:r>
            <a:r>
              <a:rPr sz="2400" i="1" spc="-9" dirty="0">
                <a:latin typeface="Times New Roman"/>
                <a:cs typeface="Times New Roman"/>
              </a:rPr>
              <a:t>z</a:t>
            </a:r>
            <a:r>
              <a:rPr sz="2400" i="1" spc="-405" dirty="0">
                <a:latin typeface="Times New Roman"/>
                <a:cs typeface="Times New Roman"/>
              </a:rPr>
              <a:t> </a:t>
            </a:r>
            <a:r>
              <a:rPr sz="2000" spc="-348" baseline="26735" dirty="0">
                <a:latin typeface="Meiryo"/>
                <a:cs typeface="Meiryo"/>
              </a:rPr>
              <a:t>−</a:t>
            </a:r>
            <a:r>
              <a:rPr sz="2000" spc="-348" baseline="45092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736" y="1626532"/>
            <a:ext cx="1005585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检验：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5473" y="1818821"/>
            <a:ext cx="140792" cy="197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88"/>
              </a:lnSpc>
              <a:spcBef>
                <a:spcPts val="74"/>
              </a:spcBef>
            </a:pPr>
            <a:r>
              <a:rPr sz="1400" i="1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3736" y="2251004"/>
            <a:ext cx="7541646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由此可见，当</a:t>
            </a:r>
            <a:r>
              <a:rPr sz="2400" b="1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"/>
                <a:cs typeface=""/>
              </a:rPr>
              <a:t>≥</a:t>
            </a:r>
            <a:r>
              <a:rPr sz="2400" b="1" spc="4" dirty="0">
                <a:latin typeface="Times New Roman"/>
                <a:cs typeface="Times New Roman"/>
              </a:rPr>
              <a:t>2</a:t>
            </a:r>
            <a:r>
              <a:rPr sz="2400" spc="9" dirty="0">
                <a:latin typeface=""/>
                <a:cs typeface=""/>
              </a:rPr>
              <a:t>以后，误差经过两拍达到并保持为零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1795" y="2765275"/>
            <a:ext cx="221025" cy="181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28"/>
              </a:lnSpc>
              <a:spcBef>
                <a:spcPts val="71"/>
              </a:spcBef>
            </a:pPr>
            <a:r>
              <a:rPr spc="-324" baseline="1432" dirty="0">
                <a:latin typeface="Meiryo"/>
                <a:cs typeface="Meiryo"/>
              </a:rPr>
              <a:t>−</a:t>
            </a:r>
            <a:r>
              <a:rPr baseline="24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2858" y="2796717"/>
            <a:ext cx="328532" cy="291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30"/>
              </a:lnSpc>
              <a:spcBef>
                <a:spcPts val="111"/>
              </a:spcBef>
            </a:pPr>
            <a:r>
              <a:rPr sz="2100" i="1" spc="4" dirty="0">
                <a:latin typeface="Times New Roman"/>
                <a:cs typeface="Times New Roman"/>
              </a:rPr>
              <a:t>Tz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1611" y="2932792"/>
            <a:ext cx="2686031" cy="375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57"/>
              </a:lnSpc>
              <a:spcBef>
                <a:spcPts val="147"/>
              </a:spcBef>
            </a:pPr>
            <a:r>
              <a:rPr sz="3500" i="1" baseline="8822" dirty="0">
                <a:latin typeface="Times New Roman"/>
                <a:cs typeface="Times New Roman"/>
              </a:rPr>
              <a:t>Y</a:t>
            </a:r>
            <a:r>
              <a:rPr sz="3500" i="1" spc="-270" baseline="8822" dirty="0">
                <a:latin typeface="Times New Roman"/>
                <a:cs typeface="Times New Roman"/>
              </a:rPr>
              <a:t> </a:t>
            </a:r>
            <a:r>
              <a:rPr sz="3500" baseline="8822" dirty="0">
                <a:latin typeface="Times New Roman"/>
                <a:cs typeface="Times New Roman"/>
              </a:rPr>
              <a:t>(</a:t>
            </a:r>
            <a:r>
              <a:rPr sz="3500" spc="-410" baseline="8822" dirty="0">
                <a:latin typeface="Times New Roman"/>
                <a:cs typeface="Times New Roman"/>
              </a:rPr>
              <a:t> </a:t>
            </a:r>
            <a:r>
              <a:rPr sz="3500" i="1" spc="114" baseline="8822" dirty="0">
                <a:latin typeface="Times New Roman"/>
                <a:cs typeface="Times New Roman"/>
              </a:rPr>
              <a:t>z</a:t>
            </a:r>
            <a:r>
              <a:rPr sz="3500" baseline="8822" dirty="0">
                <a:latin typeface="Times New Roman"/>
                <a:cs typeface="Times New Roman"/>
              </a:rPr>
              <a:t>)</a:t>
            </a:r>
            <a:r>
              <a:rPr sz="3500" spc="-44" baseline="8822" dirty="0">
                <a:latin typeface="Times New Roman"/>
                <a:cs typeface="Times New Roman"/>
              </a:rPr>
              <a:t> </a:t>
            </a:r>
            <a:r>
              <a:rPr sz="3500" spc="-592" baseline="5230" dirty="0">
                <a:latin typeface="Meiryo"/>
                <a:cs typeface="Meiryo"/>
              </a:rPr>
              <a:t>=</a:t>
            </a:r>
            <a:r>
              <a:rPr sz="3500" spc="-275" baseline="5230" dirty="0">
                <a:latin typeface="Meiryo"/>
                <a:cs typeface="Meiryo"/>
              </a:rPr>
              <a:t> </a:t>
            </a:r>
            <a:r>
              <a:rPr sz="3500" spc="-189" baseline="8822" dirty="0">
                <a:latin typeface="Times New Roman"/>
                <a:cs typeface="Times New Roman"/>
              </a:rPr>
              <a:t>(</a:t>
            </a:r>
            <a:r>
              <a:rPr sz="3500" baseline="8822" dirty="0">
                <a:latin typeface="Times New Roman"/>
                <a:cs typeface="Times New Roman"/>
              </a:rPr>
              <a:t>1</a:t>
            </a:r>
            <a:r>
              <a:rPr sz="3500" spc="-401" baseline="8822" dirty="0">
                <a:latin typeface="Times New Roman"/>
                <a:cs typeface="Times New Roman"/>
              </a:rPr>
              <a:t> </a:t>
            </a:r>
            <a:r>
              <a:rPr sz="3500" spc="-592" baseline="5230" dirty="0">
                <a:latin typeface="Meiryo"/>
                <a:cs typeface="Meiryo"/>
              </a:rPr>
              <a:t>−</a:t>
            </a:r>
            <a:r>
              <a:rPr sz="3500" spc="-455" baseline="5230" dirty="0">
                <a:latin typeface="Meiryo"/>
                <a:cs typeface="Meiryo"/>
              </a:rPr>
              <a:t> </a:t>
            </a:r>
            <a:r>
              <a:rPr sz="3500" i="1" spc="-59" baseline="8822" dirty="0">
                <a:latin typeface="Times New Roman"/>
                <a:cs typeface="Times New Roman"/>
              </a:rPr>
              <a:t>G</a:t>
            </a:r>
            <a:r>
              <a:rPr sz="2000" i="1" baseline="-11149" dirty="0">
                <a:latin typeface="Times New Roman"/>
                <a:cs typeface="Times New Roman"/>
              </a:rPr>
              <a:t>e</a:t>
            </a:r>
            <a:r>
              <a:rPr sz="2000" i="1" spc="-43" baseline="-11149" dirty="0">
                <a:latin typeface="Times New Roman"/>
                <a:cs typeface="Times New Roman"/>
              </a:rPr>
              <a:t> </a:t>
            </a:r>
            <a:r>
              <a:rPr sz="3500" baseline="8822" dirty="0">
                <a:latin typeface="Times New Roman"/>
                <a:cs typeface="Times New Roman"/>
              </a:rPr>
              <a:t>(</a:t>
            </a:r>
            <a:r>
              <a:rPr sz="3500" spc="-410" baseline="8822" dirty="0">
                <a:latin typeface="Times New Roman"/>
                <a:cs typeface="Times New Roman"/>
              </a:rPr>
              <a:t> </a:t>
            </a:r>
            <a:r>
              <a:rPr sz="3500" i="1" spc="114" baseline="8822" dirty="0">
                <a:latin typeface="Times New Roman"/>
                <a:cs typeface="Times New Roman"/>
              </a:rPr>
              <a:t>z</a:t>
            </a:r>
            <a:r>
              <a:rPr sz="3500" spc="-9" baseline="8822" dirty="0">
                <a:latin typeface="Times New Roman"/>
                <a:cs typeface="Times New Roman"/>
              </a:rPr>
              <a:t>)</a:t>
            </a:r>
            <a:r>
              <a:rPr sz="3500" spc="129" baseline="8822" dirty="0">
                <a:latin typeface="Times New Roman"/>
                <a:cs typeface="Times New Roman"/>
              </a:rPr>
              <a:t>)</a:t>
            </a:r>
            <a:r>
              <a:rPr sz="3500" i="1" spc="69" baseline="8822" dirty="0">
                <a:latin typeface="Times New Roman"/>
                <a:cs typeface="Times New Roman"/>
              </a:rPr>
              <a:t>R</a:t>
            </a:r>
            <a:r>
              <a:rPr sz="3500" baseline="8822" dirty="0">
                <a:latin typeface="Times New Roman"/>
                <a:cs typeface="Times New Roman"/>
              </a:rPr>
              <a:t>(</a:t>
            </a:r>
            <a:r>
              <a:rPr sz="3500" spc="-410" baseline="8822" dirty="0">
                <a:latin typeface="Times New Roman"/>
                <a:cs typeface="Times New Roman"/>
              </a:rPr>
              <a:t> </a:t>
            </a:r>
            <a:r>
              <a:rPr sz="3500" i="1" spc="114" baseline="8822" dirty="0">
                <a:latin typeface="Times New Roman"/>
                <a:cs typeface="Times New Roman"/>
              </a:rPr>
              <a:t>z</a:t>
            </a:r>
            <a:r>
              <a:rPr sz="3500" baseline="8822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3267" y="2932380"/>
            <a:ext cx="221794" cy="181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28"/>
              </a:lnSpc>
              <a:spcBef>
                <a:spcPts val="71"/>
              </a:spcBef>
            </a:pPr>
            <a:r>
              <a:rPr spc="-314" baseline="1432" dirty="0">
                <a:latin typeface="Meiryo"/>
                <a:cs typeface="Meiryo"/>
              </a:rPr>
              <a:t>−</a:t>
            </a:r>
            <a:r>
              <a:rPr baseline="24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4145" y="2932380"/>
            <a:ext cx="221148" cy="181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28"/>
              </a:lnSpc>
              <a:spcBef>
                <a:spcPts val="71"/>
              </a:spcBef>
            </a:pPr>
            <a:r>
              <a:rPr spc="-324" baseline="1432" dirty="0">
                <a:latin typeface="Meiryo"/>
                <a:cs typeface="Meiryo"/>
              </a:rPr>
              <a:t>−</a:t>
            </a:r>
            <a:r>
              <a:rPr baseline="24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8565" y="2959579"/>
            <a:ext cx="1166387" cy="295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5"/>
              </a:lnSpc>
              <a:spcBef>
                <a:spcPts val="115"/>
              </a:spcBef>
              <a:tabLst>
                <a:tab pos="789211" algn="l"/>
              </a:tabLst>
            </a:pPr>
            <a:r>
              <a:rPr sz="2100" spc="-511" dirty="0">
                <a:latin typeface="Meiryo"/>
                <a:cs typeface="Meiryo"/>
              </a:rPr>
              <a:t>=</a:t>
            </a:r>
            <a:r>
              <a:rPr sz="2100" spc="-265" dirty="0">
                <a:latin typeface="Meiryo"/>
                <a:cs typeface="Meiryo"/>
              </a:rPr>
              <a:t> </a:t>
            </a:r>
            <a:r>
              <a:rPr sz="3100" spc="50" baseline="1414" dirty="0">
                <a:latin typeface="Times New Roman"/>
                <a:cs typeface="Times New Roman"/>
              </a:rPr>
              <a:t>(</a:t>
            </a:r>
            <a:r>
              <a:rPr sz="3100" spc="119" baseline="1414" dirty="0">
                <a:latin typeface="Times New Roman"/>
                <a:cs typeface="Times New Roman"/>
              </a:rPr>
              <a:t>2</a:t>
            </a:r>
            <a:r>
              <a:rPr sz="3100" i="1" baseline="1414" dirty="0">
                <a:latin typeface="Times New Roman"/>
                <a:cs typeface="Times New Roman"/>
              </a:rPr>
              <a:t>z</a:t>
            </a:r>
            <a:r>
              <a:rPr sz="3100" i="1" spc="-488" baseline="1414" dirty="0">
                <a:latin typeface="Times New Roman"/>
                <a:cs typeface="Times New Roman"/>
              </a:rPr>
              <a:t> </a:t>
            </a:r>
            <a:r>
              <a:rPr sz="3100" i="1" baseline="1414" dirty="0">
                <a:latin typeface="Times New Roman"/>
                <a:cs typeface="Times New Roman"/>
              </a:rPr>
              <a:t>	</a:t>
            </a:r>
            <a:r>
              <a:rPr sz="2100" spc="-511" dirty="0">
                <a:latin typeface="Meiryo"/>
                <a:cs typeface="Meiryo"/>
              </a:rPr>
              <a:t>−</a:t>
            </a:r>
            <a:r>
              <a:rPr sz="2100" spc="-255" dirty="0">
                <a:latin typeface="Meiryo"/>
                <a:cs typeface="Meiryo"/>
              </a:rPr>
              <a:t> </a:t>
            </a:r>
            <a:r>
              <a:rPr sz="3100" i="1" spc="7" baseline="1414" dirty="0">
                <a:latin typeface="Times New Roman"/>
                <a:cs typeface="Times New Roman"/>
              </a:rPr>
              <a:t>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2332" y="2963822"/>
            <a:ext cx="740697" cy="498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40504">
              <a:lnSpc>
                <a:spcPts val="1965"/>
              </a:lnSpc>
              <a:spcBef>
                <a:spcPts val="98"/>
              </a:spcBef>
            </a:pPr>
            <a:r>
              <a:rPr sz="3100" spc="6" baseline="-5656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52373">
              <a:lnSpc>
                <a:spcPts val="1965"/>
              </a:lnSpc>
            </a:pPr>
            <a:r>
              <a:rPr sz="3100" spc="-173" baseline="2828" dirty="0">
                <a:latin typeface="Times New Roman"/>
                <a:cs typeface="Times New Roman"/>
              </a:rPr>
              <a:t>(</a:t>
            </a:r>
            <a:r>
              <a:rPr sz="3100" spc="10" baseline="2828" dirty="0">
                <a:latin typeface="Times New Roman"/>
                <a:cs typeface="Times New Roman"/>
              </a:rPr>
              <a:t>1</a:t>
            </a:r>
            <a:r>
              <a:rPr sz="3100" spc="-360" baseline="2828" dirty="0">
                <a:latin typeface="Times New Roman"/>
                <a:cs typeface="Times New Roman"/>
              </a:rPr>
              <a:t> </a:t>
            </a:r>
            <a:r>
              <a:rPr sz="3100" spc="-511" baseline="1676" dirty="0">
                <a:latin typeface="Meiryo"/>
                <a:cs typeface="Meiryo"/>
              </a:rPr>
              <a:t>−</a:t>
            </a:r>
            <a:r>
              <a:rPr sz="3100" spc="-265" baseline="1676" dirty="0">
                <a:latin typeface="Meiryo"/>
                <a:cs typeface="Meiryo"/>
              </a:rPr>
              <a:t> </a:t>
            </a:r>
            <a:r>
              <a:rPr sz="3100" i="1" spc="7" baseline="2828" dirty="0">
                <a:latin typeface="Times New Roman"/>
                <a:cs typeface="Times New Roman"/>
              </a:rPr>
              <a:t>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2381" y="3140035"/>
            <a:ext cx="432479" cy="322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91"/>
              </a:lnSpc>
              <a:spcBef>
                <a:spcPts val="124"/>
              </a:spcBef>
            </a:pPr>
            <a:r>
              <a:rPr spc="-324" baseline="25780" dirty="0">
                <a:latin typeface="Meiryo"/>
                <a:cs typeface="Meiryo"/>
              </a:rPr>
              <a:t>−</a:t>
            </a:r>
            <a:r>
              <a:rPr baseline="43481" dirty="0">
                <a:latin typeface="Times New Roman"/>
                <a:cs typeface="Times New Roman"/>
              </a:rPr>
              <a:t>1</a:t>
            </a:r>
            <a:r>
              <a:rPr spc="-164" baseline="43481" dirty="0">
                <a:latin typeface="Times New Roman"/>
                <a:cs typeface="Times New Roman"/>
              </a:rPr>
              <a:t> </a:t>
            </a:r>
            <a:r>
              <a:rPr sz="3100" spc="66" baseline="-1414" dirty="0">
                <a:latin typeface="Times New Roman"/>
                <a:cs typeface="Times New Roman"/>
              </a:rPr>
              <a:t>)</a:t>
            </a:r>
            <a:r>
              <a:rPr baseline="4348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144" y="3629382"/>
            <a:ext cx="6654041" cy="116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6753" marR="48331">
              <a:lnSpc>
                <a:spcPts val="3473"/>
              </a:lnSpc>
              <a:spcBef>
                <a:spcPts val="173"/>
              </a:spcBef>
            </a:pPr>
            <a:r>
              <a:rPr sz="3500" spc="-592" baseline="4483" dirty="0">
                <a:latin typeface="Meiryo"/>
                <a:cs typeface="Meiryo"/>
              </a:rPr>
              <a:t>=</a:t>
            </a:r>
            <a:r>
              <a:rPr sz="3500" spc="-200" baseline="4483" dirty="0">
                <a:latin typeface="Meiryo"/>
                <a:cs typeface="Meiryo"/>
              </a:rPr>
              <a:t> </a:t>
            </a:r>
            <a:r>
              <a:rPr sz="3500" spc="-104" baseline="7562" dirty="0">
                <a:latin typeface="Times New Roman"/>
                <a:cs typeface="Times New Roman"/>
              </a:rPr>
              <a:t>2</a:t>
            </a:r>
            <a:r>
              <a:rPr sz="3500" i="1" baseline="7562" dirty="0">
                <a:latin typeface="Times New Roman"/>
                <a:cs typeface="Times New Roman"/>
              </a:rPr>
              <a:t>Tz</a:t>
            </a:r>
            <a:r>
              <a:rPr sz="3500" i="1" spc="-310" baseline="7562" dirty="0">
                <a:latin typeface="Times New Roman"/>
                <a:cs typeface="Times New Roman"/>
              </a:rPr>
              <a:t> </a:t>
            </a:r>
            <a:r>
              <a:rPr sz="2400" spc="-258" baseline="29003" dirty="0">
                <a:latin typeface="Meiryo"/>
                <a:cs typeface="Meiryo"/>
              </a:rPr>
              <a:t>−</a:t>
            </a:r>
            <a:r>
              <a:rPr sz="2400" spc="-159" baseline="48917" dirty="0">
                <a:latin typeface="Times New Roman"/>
                <a:cs typeface="Times New Roman"/>
              </a:rPr>
              <a:t>2</a:t>
            </a:r>
            <a:r>
              <a:rPr sz="2400" spc="-79" baseline="48917" dirty="0">
                <a:latin typeface="Times New Roman"/>
                <a:cs typeface="Times New Roman"/>
              </a:rPr>
              <a:t> </a:t>
            </a:r>
            <a:r>
              <a:rPr sz="2400" spc="-49" baseline="48917" dirty="0">
                <a:latin typeface="Times New Roman"/>
                <a:cs typeface="Times New Roman"/>
              </a:rPr>
              <a:t> </a:t>
            </a:r>
            <a:r>
              <a:rPr sz="3500" spc="-592" baseline="4483" dirty="0">
                <a:latin typeface="Meiryo"/>
                <a:cs typeface="Meiryo"/>
              </a:rPr>
              <a:t>+</a:t>
            </a:r>
            <a:r>
              <a:rPr sz="3500" spc="-405" baseline="4483" dirty="0">
                <a:latin typeface="Meiryo"/>
                <a:cs typeface="Meiryo"/>
              </a:rPr>
              <a:t> </a:t>
            </a:r>
            <a:r>
              <a:rPr sz="3500" spc="-175" baseline="7562" dirty="0">
                <a:latin typeface="Times New Roman"/>
                <a:cs typeface="Times New Roman"/>
              </a:rPr>
              <a:t>3</a:t>
            </a:r>
            <a:r>
              <a:rPr sz="3500" i="1" baseline="7562" dirty="0">
                <a:latin typeface="Times New Roman"/>
                <a:cs typeface="Times New Roman"/>
              </a:rPr>
              <a:t>Tz</a:t>
            </a:r>
            <a:r>
              <a:rPr sz="3500" i="1" spc="-315" baseline="7562" dirty="0">
                <a:latin typeface="Times New Roman"/>
                <a:cs typeface="Times New Roman"/>
              </a:rPr>
              <a:t> </a:t>
            </a:r>
            <a:r>
              <a:rPr sz="2400" spc="-262" baseline="29003" dirty="0">
                <a:latin typeface="Meiryo"/>
                <a:cs typeface="Meiryo"/>
              </a:rPr>
              <a:t>−</a:t>
            </a:r>
            <a:r>
              <a:rPr sz="2400" spc="-159" baseline="48917" dirty="0">
                <a:latin typeface="Times New Roman"/>
                <a:cs typeface="Times New Roman"/>
              </a:rPr>
              <a:t>3</a:t>
            </a:r>
            <a:r>
              <a:rPr sz="2400" spc="220" baseline="48917" dirty="0">
                <a:latin typeface="Times New Roman"/>
                <a:cs typeface="Times New Roman"/>
              </a:rPr>
              <a:t> </a:t>
            </a:r>
            <a:r>
              <a:rPr sz="3500" spc="-592" baseline="4483" dirty="0">
                <a:latin typeface="Meiryo"/>
                <a:cs typeface="Meiryo"/>
              </a:rPr>
              <a:t>+</a:t>
            </a:r>
            <a:r>
              <a:rPr sz="3500" spc="-335" baseline="4483" dirty="0">
                <a:latin typeface="Meiryo"/>
                <a:cs typeface="Meiryo"/>
              </a:rPr>
              <a:t> </a:t>
            </a:r>
            <a:r>
              <a:rPr sz="3500" spc="-100" baseline="7562" dirty="0">
                <a:latin typeface="Times New Roman"/>
                <a:cs typeface="Times New Roman"/>
              </a:rPr>
              <a:t>4</a:t>
            </a:r>
            <a:r>
              <a:rPr sz="3500" i="1" baseline="7562" dirty="0">
                <a:latin typeface="Times New Roman"/>
                <a:cs typeface="Times New Roman"/>
              </a:rPr>
              <a:t>Tz</a:t>
            </a:r>
            <a:r>
              <a:rPr sz="3500" i="1" spc="-315" baseline="7562" dirty="0">
                <a:latin typeface="Times New Roman"/>
                <a:cs typeface="Times New Roman"/>
              </a:rPr>
              <a:t> </a:t>
            </a:r>
            <a:r>
              <a:rPr sz="2400" spc="-262" baseline="29003" dirty="0">
                <a:latin typeface="Meiryo"/>
                <a:cs typeface="Meiryo"/>
              </a:rPr>
              <a:t>−</a:t>
            </a:r>
            <a:r>
              <a:rPr sz="2400" spc="-159" baseline="48917" dirty="0">
                <a:latin typeface="Times New Roman"/>
                <a:cs typeface="Times New Roman"/>
              </a:rPr>
              <a:t>4</a:t>
            </a:r>
            <a:r>
              <a:rPr sz="2400" spc="-79" baseline="48917" dirty="0">
                <a:latin typeface="Times New Roman"/>
                <a:cs typeface="Times New Roman"/>
              </a:rPr>
              <a:t> </a:t>
            </a:r>
            <a:r>
              <a:rPr sz="2400" spc="-50" baseline="48917" dirty="0">
                <a:latin typeface="Times New Roman"/>
                <a:cs typeface="Times New Roman"/>
              </a:rPr>
              <a:t> </a:t>
            </a:r>
            <a:r>
              <a:rPr sz="3500" spc="-592" baseline="4483" dirty="0" smtClean="0">
                <a:latin typeface="Meiryo"/>
                <a:cs typeface="Meiryo"/>
              </a:rPr>
              <a:t>+</a:t>
            </a:r>
            <a:r>
              <a:rPr lang="en-US" sz="3500" spc="-592" baseline="4483" dirty="0" smtClean="0">
                <a:latin typeface="Meiryo"/>
                <a:cs typeface="Meiryo"/>
              </a:rPr>
              <a:t> …</a:t>
            </a:r>
            <a:endParaRPr sz="2300" dirty="0">
              <a:latin typeface="Arial"/>
              <a:cs typeface="Arial"/>
            </a:endParaRPr>
          </a:p>
          <a:p>
            <a:pPr marL="12729">
              <a:lnSpc>
                <a:spcPct val="122899"/>
              </a:lnSpc>
              <a:spcBef>
                <a:spcPts val="1772"/>
              </a:spcBef>
            </a:pPr>
            <a:r>
              <a:rPr sz="2400" spc="9" dirty="0">
                <a:latin typeface=""/>
                <a:cs typeface=""/>
              </a:rPr>
              <a:t>上式中各项系数，即</a:t>
            </a:r>
            <a:r>
              <a:rPr sz="2400" spc="4" dirty="0">
                <a:latin typeface=""/>
                <a:cs typeface=""/>
              </a:rPr>
              <a:t>为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在各个采样时刻的数值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2574" y="2983946"/>
            <a:ext cx="93910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2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6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22093" y="2493810"/>
            <a:ext cx="3537122" cy="2856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174" y="980728"/>
            <a:ext cx="8067368" cy="83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输出响应曲线如图所示</a:t>
            </a:r>
            <a:r>
              <a:rPr sz="2800" b="1" dirty="0">
                <a:latin typeface="Times New Roman"/>
                <a:cs typeface="Times New Roman"/>
              </a:rPr>
              <a:t>,</a:t>
            </a:r>
            <a:r>
              <a:rPr sz="2800" spc="9" dirty="0">
                <a:latin typeface=""/>
                <a:cs typeface=""/>
              </a:rPr>
              <a:t>当系统为单位速度输入时，</a:t>
            </a:r>
            <a:endParaRPr sz="2800">
              <a:latin typeface="楷体"/>
              <a:cs typeface="楷体"/>
            </a:endParaRPr>
          </a:p>
          <a:p>
            <a:pPr marL="356561" marR="56426">
              <a:lnSpc>
                <a:spcPts val="3333"/>
              </a:lnSpc>
              <a:spcBef>
                <a:spcPts val="10"/>
              </a:spcBef>
            </a:pPr>
            <a:r>
              <a:rPr sz="4200" spc="9" baseline="-4036" dirty="0">
                <a:latin typeface=""/>
                <a:cs typeface=""/>
              </a:rPr>
              <a:t>经过两拍以后，输出量完全等于输入采样值，即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173" y="1855864"/>
            <a:ext cx="883572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67"/>
              </a:lnSpc>
              <a:spcBef>
                <a:spcPts val="148"/>
              </a:spcBef>
            </a:pPr>
            <a:r>
              <a:rPr sz="2800" b="1" i="1" spc="-4" dirty="0">
                <a:latin typeface="Times New Roman"/>
                <a:cs typeface="Times New Roman"/>
              </a:rPr>
              <a:t>y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k</a:t>
            </a:r>
            <a:r>
              <a:rPr sz="2800" b="1" i="1" spc="-9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7938" y="1855864"/>
            <a:ext cx="295134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67"/>
              </a:lnSpc>
              <a:spcBef>
                <a:spcPts val="148"/>
              </a:spcBef>
            </a:pPr>
            <a:r>
              <a:rPr sz="2800" b="1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0658" y="1855864"/>
            <a:ext cx="865266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67"/>
              </a:lnSpc>
              <a:spcBef>
                <a:spcPts val="148"/>
              </a:spcBef>
            </a:pP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k</a:t>
            </a:r>
            <a:r>
              <a:rPr sz="2800" b="1" i="1" spc="-4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6005" y="5493707"/>
            <a:ext cx="1927117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单位速度输入</a:t>
            </a:r>
            <a:endParaRPr sz="2400">
              <a:latin typeface="楷体"/>
              <a:cs typeface="楷体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121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647261" y="1494846"/>
            <a:ext cx="732028" cy="0"/>
          </a:xfrm>
          <a:custGeom>
            <a:avLst/>
            <a:gdLst/>
            <a:ahLst/>
            <a:cxnLst/>
            <a:rect l="l" t="t" r="r" b="b"/>
            <a:pathLst>
              <a:path w="729995">
                <a:moveTo>
                  <a:pt x="0" y="0"/>
                </a:moveTo>
                <a:lnTo>
                  <a:pt x="729995" y="0"/>
                </a:lnTo>
              </a:path>
            </a:pathLst>
          </a:custGeom>
          <a:ln w="145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6847" y="764704"/>
            <a:ext cx="6349309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输入为单位阶跃函数时，系统输出序列</a:t>
            </a:r>
            <a:r>
              <a:rPr sz="2400" spc="4" dirty="0">
                <a:latin typeface=""/>
                <a:cs typeface=""/>
              </a:rPr>
              <a:t>的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spc="9" dirty="0">
                <a:latin typeface=""/>
                <a:cs typeface=""/>
              </a:rPr>
              <a:t>变换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5649" y="1132585"/>
            <a:ext cx="230083" cy="32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71"/>
              </a:lnSpc>
              <a:spcBef>
                <a:spcPts val="123"/>
              </a:spcBef>
            </a:pPr>
            <a:r>
              <a:rPr sz="230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5611" y="1284182"/>
            <a:ext cx="243530" cy="198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64"/>
              </a:lnSpc>
              <a:spcBef>
                <a:spcPts val="78"/>
              </a:spcBef>
            </a:pPr>
            <a:r>
              <a:rPr sz="2000" spc="-354" baseline="1273" dirty="0">
                <a:latin typeface="Meiryo"/>
                <a:cs typeface="Meiryo"/>
              </a:rPr>
              <a:t>−</a:t>
            </a:r>
            <a:r>
              <a:rPr sz="2000" spc="-6" baseline="2147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6776" y="1284182"/>
            <a:ext cx="243667" cy="198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64"/>
              </a:lnSpc>
              <a:spcBef>
                <a:spcPts val="78"/>
              </a:spcBef>
            </a:pPr>
            <a:r>
              <a:rPr sz="2000" spc="-354" baseline="1273" dirty="0">
                <a:latin typeface="Meiryo"/>
                <a:cs typeface="Meiryo"/>
              </a:rPr>
              <a:t>−</a:t>
            </a:r>
            <a:r>
              <a:rPr sz="2000" spc="-6" baseline="2147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5931" y="1293910"/>
            <a:ext cx="3722595" cy="392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92"/>
              </a:lnSpc>
              <a:spcBef>
                <a:spcPts val="154"/>
              </a:spcBef>
              <a:tabLst>
                <a:tab pos="2405821" algn="l"/>
                <a:tab pos="3296865" algn="l"/>
              </a:tabLst>
            </a:pPr>
            <a:r>
              <a:rPr sz="3600" i="1" spc="13" baseline="9662" dirty="0">
                <a:latin typeface="Times New Roman"/>
                <a:cs typeface="Times New Roman"/>
              </a:rPr>
              <a:t>Y</a:t>
            </a:r>
            <a:r>
              <a:rPr sz="3600" i="1" spc="-280" baseline="9662" dirty="0">
                <a:latin typeface="Times New Roman"/>
                <a:cs typeface="Times New Roman"/>
              </a:rPr>
              <a:t> </a:t>
            </a:r>
            <a:r>
              <a:rPr sz="3600" spc="7" baseline="9662" dirty="0">
                <a:latin typeface="Times New Roman"/>
                <a:cs typeface="Times New Roman"/>
              </a:rPr>
              <a:t>(</a:t>
            </a:r>
            <a:r>
              <a:rPr sz="3600" spc="-426" baseline="9662" dirty="0">
                <a:latin typeface="Times New Roman"/>
                <a:cs typeface="Times New Roman"/>
              </a:rPr>
              <a:t> </a:t>
            </a:r>
            <a:r>
              <a:rPr sz="3600" i="1" spc="119" baseline="9662" dirty="0">
                <a:latin typeface="Times New Roman"/>
                <a:cs typeface="Times New Roman"/>
              </a:rPr>
              <a:t>z</a:t>
            </a:r>
            <a:r>
              <a:rPr sz="3600" baseline="9662" dirty="0">
                <a:latin typeface="Times New Roman"/>
                <a:cs typeface="Times New Roman"/>
              </a:rPr>
              <a:t>)</a:t>
            </a:r>
            <a:r>
              <a:rPr sz="3600" spc="-27" baseline="9662" dirty="0">
                <a:latin typeface="Times New Roman"/>
                <a:cs typeface="Times New Roman"/>
              </a:rPr>
              <a:t> </a:t>
            </a:r>
            <a:r>
              <a:rPr sz="3600" spc="-618" baseline="5728" dirty="0">
                <a:latin typeface="Meiryo"/>
                <a:cs typeface="Meiryo"/>
              </a:rPr>
              <a:t>=</a:t>
            </a:r>
            <a:r>
              <a:rPr sz="3600" spc="-325" baseline="5728" dirty="0">
                <a:latin typeface="Meiryo"/>
                <a:cs typeface="Meiryo"/>
              </a:rPr>
              <a:t> </a:t>
            </a:r>
            <a:r>
              <a:rPr sz="3600" i="1" spc="-64" baseline="9662" dirty="0">
                <a:latin typeface="Times New Roman"/>
                <a:cs typeface="Times New Roman"/>
              </a:rPr>
              <a:t>G</a:t>
            </a:r>
            <a:r>
              <a:rPr sz="2100" i="1" baseline="-10352" dirty="0">
                <a:latin typeface="Times New Roman"/>
                <a:cs typeface="Times New Roman"/>
              </a:rPr>
              <a:t>c</a:t>
            </a:r>
            <a:r>
              <a:rPr sz="2100" i="1" spc="-27" baseline="-10352" dirty="0">
                <a:latin typeface="Times New Roman"/>
                <a:cs typeface="Times New Roman"/>
              </a:rPr>
              <a:t> </a:t>
            </a:r>
            <a:r>
              <a:rPr sz="3600" spc="7" baseline="9662" dirty="0">
                <a:latin typeface="Times New Roman"/>
                <a:cs typeface="Times New Roman"/>
              </a:rPr>
              <a:t>(</a:t>
            </a:r>
            <a:r>
              <a:rPr sz="3600" spc="-430" baseline="9662" dirty="0">
                <a:latin typeface="Times New Roman"/>
                <a:cs typeface="Times New Roman"/>
              </a:rPr>
              <a:t> </a:t>
            </a:r>
            <a:r>
              <a:rPr sz="3600" i="1" spc="129" baseline="9662" dirty="0">
                <a:latin typeface="Times New Roman"/>
                <a:cs typeface="Times New Roman"/>
              </a:rPr>
              <a:t>z</a:t>
            </a:r>
            <a:r>
              <a:rPr sz="3600" spc="142" baseline="9662" dirty="0">
                <a:latin typeface="Times New Roman"/>
                <a:cs typeface="Times New Roman"/>
              </a:rPr>
              <a:t>)</a:t>
            </a:r>
            <a:r>
              <a:rPr sz="3600" i="1" spc="89" baseline="9662" dirty="0">
                <a:latin typeface="Times New Roman"/>
                <a:cs typeface="Times New Roman"/>
              </a:rPr>
              <a:t>R</a:t>
            </a:r>
            <a:r>
              <a:rPr sz="3600" spc="7" baseline="9662" dirty="0">
                <a:latin typeface="Times New Roman"/>
                <a:cs typeface="Times New Roman"/>
              </a:rPr>
              <a:t>(</a:t>
            </a:r>
            <a:r>
              <a:rPr sz="3600" spc="-426" baseline="9662" dirty="0">
                <a:latin typeface="Times New Roman"/>
                <a:cs typeface="Times New Roman"/>
              </a:rPr>
              <a:t> </a:t>
            </a:r>
            <a:r>
              <a:rPr sz="3600" i="1" spc="119" baseline="9662" dirty="0">
                <a:latin typeface="Times New Roman"/>
                <a:cs typeface="Times New Roman"/>
              </a:rPr>
              <a:t>z</a:t>
            </a:r>
            <a:r>
              <a:rPr sz="3600" baseline="9662" dirty="0">
                <a:latin typeface="Times New Roman"/>
                <a:cs typeface="Times New Roman"/>
              </a:rPr>
              <a:t>)</a:t>
            </a:r>
            <a:r>
              <a:rPr sz="3600" spc="-583" baseline="9662" dirty="0">
                <a:latin typeface="Times New Roman"/>
                <a:cs typeface="Times New Roman"/>
              </a:rPr>
              <a:t> </a:t>
            </a:r>
            <a:r>
              <a:rPr sz="3600" baseline="9662" dirty="0">
                <a:latin typeface="Times New Roman"/>
                <a:cs typeface="Times New Roman"/>
              </a:rPr>
              <a:t>	</a:t>
            </a:r>
            <a:r>
              <a:rPr sz="3500" spc="-592" baseline="4483" dirty="0">
                <a:latin typeface="Meiryo"/>
                <a:cs typeface="Meiryo"/>
              </a:rPr>
              <a:t>=</a:t>
            </a:r>
            <a:r>
              <a:rPr sz="3500" spc="-265" baseline="4483" dirty="0">
                <a:latin typeface="Meiryo"/>
                <a:cs typeface="Meiryo"/>
              </a:rPr>
              <a:t> </a:t>
            </a:r>
            <a:r>
              <a:rPr sz="3500" spc="69" baseline="7562" dirty="0">
                <a:latin typeface="Times New Roman"/>
                <a:cs typeface="Times New Roman"/>
              </a:rPr>
              <a:t>(</a:t>
            </a:r>
            <a:r>
              <a:rPr sz="3500" baseline="7562" dirty="0">
                <a:latin typeface="Times New Roman"/>
                <a:cs typeface="Times New Roman"/>
              </a:rPr>
              <a:t>2</a:t>
            </a:r>
            <a:r>
              <a:rPr sz="3500" spc="-420" baseline="7562" dirty="0">
                <a:latin typeface="Times New Roman"/>
                <a:cs typeface="Times New Roman"/>
              </a:rPr>
              <a:t> </a:t>
            </a:r>
            <a:r>
              <a:rPr sz="3500" i="1" baseline="7562" dirty="0">
                <a:latin typeface="Times New Roman"/>
                <a:cs typeface="Times New Roman"/>
              </a:rPr>
              <a:t>z	</a:t>
            </a:r>
            <a:r>
              <a:rPr sz="3500" spc="-592" baseline="4483" dirty="0">
                <a:latin typeface="Meiryo"/>
                <a:cs typeface="Meiryo"/>
              </a:rPr>
              <a:t>−</a:t>
            </a:r>
            <a:r>
              <a:rPr sz="3500" spc="-260" baseline="4483" dirty="0">
                <a:latin typeface="Meiryo"/>
                <a:cs typeface="Meiryo"/>
              </a:rPr>
              <a:t> </a:t>
            </a:r>
            <a:r>
              <a:rPr sz="3500" i="1" baseline="7562" dirty="0">
                <a:latin typeface="Times New Roman"/>
                <a:cs typeface="Times New Roman"/>
              </a:rPr>
              <a:t>z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0176" y="1318976"/>
            <a:ext cx="546741" cy="550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44993">
              <a:lnSpc>
                <a:spcPts val="2175"/>
              </a:lnSpc>
              <a:spcBef>
                <a:spcPts val="108"/>
              </a:spcBef>
            </a:pPr>
            <a:r>
              <a:rPr sz="3500" baseline="-6301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142611">
              <a:lnSpc>
                <a:spcPts val="2165"/>
              </a:lnSpc>
            </a:pPr>
            <a:r>
              <a:rPr sz="3500" baseline="2520" dirty="0">
                <a:latin typeface="Times New Roman"/>
                <a:cs typeface="Times New Roman"/>
              </a:rPr>
              <a:t>1</a:t>
            </a:r>
            <a:r>
              <a:rPr sz="3500" spc="-385" baseline="2520" dirty="0">
                <a:latin typeface="Times New Roman"/>
                <a:cs typeface="Times New Roman"/>
              </a:rPr>
              <a:t> </a:t>
            </a:r>
            <a:r>
              <a:rPr sz="3500" spc="-592" baseline="1494" dirty="0">
                <a:latin typeface="Meiryo"/>
                <a:cs typeface="Meiryo"/>
              </a:rPr>
              <a:t>−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0702" y="1513970"/>
            <a:ext cx="403621" cy="356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51"/>
              </a:lnSpc>
              <a:spcBef>
                <a:spcPts val="137"/>
              </a:spcBef>
            </a:pPr>
            <a:r>
              <a:rPr sz="3500" i="1" baseline="-1260" dirty="0">
                <a:latin typeface="Times New Roman"/>
                <a:cs typeface="Times New Roman"/>
              </a:rPr>
              <a:t>z</a:t>
            </a:r>
            <a:r>
              <a:rPr sz="3500" i="1" spc="-405" baseline="-1260" dirty="0">
                <a:latin typeface="Times New Roman"/>
                <a:cs typeface="Times New Roman"/>
              </a:rPr>
              <a:t> </a:t>
            </a:r>
            <a:r>
              <a:rPr sz="2000" spc="-354" baseline="25462" dirty="0">
                <a:latin typeface="Meiryo"/>
                <a:cs typeface="Meiryo"/>
              </a:rPr>
              <a:t>−</a:t>
            </a:r>
            <a:r>
              <a:rPr sz="2000" spc="-6" baseline="4294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2454" y="1937492"/>
            <a:ext cx="642292" cy="40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37"/>
              </a:lnSpc>
              <a:spcBef>
                <a:spcPts val="156"/>
              </a:spcBef>
            </a:pPr>
            <a:r>
              <a:rPr sz="4000" spc="154" baseline="-1093" dirty="0">
                <a:latin typeface="Times New Roman"/>
                <a:cs typeface="Times New Roman"/>
              </a:rPr>
              <a:t>2</a:t>
            </a:r>
            <a:r>
              <a:rPr sz="4000" i="1" baseline="-1093" dirty="0">
                <a:latin typeface="Times New Roman"/>
                <a:cs typeface="Times New Roman"/>
              </a:rPr>
              <a:t>z</a:t>
            </a:r>
            <a:r>
              <a:rPr sz="4000" i="1" spc="-476" baseline="-1093" dirty="0">
                <a:latin typeface="Times New Roman"/>
                <a:cs typeface="Times New Roman"/>
              </a:rPr>
              <a:t> </a:t>
            </a:r>
            <a:r>
              <a:rPr sz="2300" spc="-379" baseline="26353" dirty="0">
                <a:latin typeface="Meiryo"/>
                <a:cs typeface="Meiryo"/>
              </a:rPr>
              <a:t>−</a:t>
            </a:r>
            <a:r>
              <a:rPr sz="2300" spc="14" baseline="44448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8072" y="1937492"/>
            <a:ext cx="453552" cy="40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37"/>
              </a:lnSpc>
              <a:spcBef>
                <a:spcPts val="156"/>
              </a:spcBef>
            </a:pPr>
            <a:r>
              <a:rPr sz="4000" i="1" baseline="-1093" dirty="0">
                <a:latin typeface="Times New Roman"/>
                <a:cs typeface="Times New Roman"/>
              </a:rPr>
              <a:t>z</a:t>
            </a:r>
            <a:r>
              <a:rPr sz="4000" i="1" spc="-476" baseline="-1093" dirty="0">
                <a:latin typeface="Times New Roman"/>
                <a:cs typeface="Times New Roman"/>
              </a:rPr>
              <a:t> </a:t>
            </a:r>
            <a:r>
              <a:rPr sz="2300" spc="-379" baseline="26353" dirty="0">
                <a:latin typeface="Meiryo"/>
                <a:cs typeface="Meiryo"/>
              </a:rPr>
              <a:t>−</a:t>
            </a:r>
            <a:r>
              <a:rPr sz="2300" spc="14" baseline="44448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9419" y="1937492"/>
            <a:ext cx="453517" cy="40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37"/>
              </a:lnSpc>
              <a:spcBef>
                <a:spcPts val="156"/>
              </a:spcBef>
            </a:pPr>
            <a:r>
              <a:rPr sz="4000" i="1" baseline="-1093" dirty="0">
                <a:latin typeface="Times New Roman"/>
                <a:cs typeface="Times New Roman"/>
              </a:rPr>
              <a:t>z</a:t>
            </a:r>
            <a:r>
              <a:rPr sz="4000" i="1" spc="-480" baseline="-1093" dirty="0">
                <a:latin typeface="Times New Roman"/>
                <a:cs typeface="Times New Roman"/>
              </a:rPr>
              <a:t> </a:t>
            </a:r>
            <a:r>
              <a:rPr sz="2300" spc="-379" baseline="26353" dirty="0">
                <a:latin typeface="Meiryo"/>
                <a:cs typeface="Meiryo"/>
              </a:rPr>
              <a:t>−</a:t>
            </a:r>
            <a:r>
              <a:rPr sz="2300" spc="14" baseline="44448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5367" y="1937492"/>
            <a:ext cx="452834" cy="40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37"/>
              </a:lnSpc>
              <a:spcBef>
                <a:spcPts val="156"/>
              </a:spcBef>
            </a:pPr>
            <a:r>
              <a:rPr sz="4000" i="1" baseline="-1093" dirty="0">
                <a:latin typeface="Times New Roman"/>
                <a:cs typeface="Times New Roman"/>
              </a:rPr>
              <a:t>z</a:t>
            </a:r>
            <a:r>
              <a:rPr sz="4000" i="1" spc="-480" baseline="-1093" dirty="0">
                <a:latin typeface="Times New Roman"/>
                <a:cs typeface="Times New Roman"/>
              </a:rPr>
              <a:t> </a:t>
            </a:r>
            <a:r>
              <a:rPr sz="2300" spc="-384" baseline="26353" dirty="0">
                <a:latin typeface="Meiryo"/>
                <a:cs typeface="Meiryo"/>
              </a:rPr>
              <a:t>−</a:t>
            </a:r>
            <a:r>
              <a:rPr sz="2300" spc="14" baseline="44448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9596" y="1971169"/>
            <a:ext cx="273735" cy="362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7"/>
              </a:lnSpc>
              <a:spcBef>
                <a:spcPts val="142"/>
              </a:spcBef>
            </a:pPr>
            <a:r>
              <a:rPr sz="2700" spc="-683" dirty="0">
                <a:latin typeface="Meiryo"/>
                <a:cs typeface="Meiryo"/>
              </a:rPr>
              <a:t>=</a:t>
            </a:r>
            <a:endParaRPr sz="27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5214" y="1971169"/>
            <a:ext cx="273735" cy="362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7"/>
              </a:lnSpc>
              <a:spcBef>
                <a:spcPts val="142"/>
              </a:spcBef>
            </a:pPr>
            <a:r>
              <a:rPr sz="2700" spc="-683" dirty="0">
                <a:latin typeface="Meiryo"/>
                <a:cs typeface="Meiryo"/>
              </a:rPr>
              <a:t>+</a:t>
            </a:r>
            <a:endParaRPr sz="2700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6324" y="1971169"/>
            <a:ext cx="273735" cy="362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7"/>
              </a:lnSpc>
              <a:spcBef>
                <a:spcPts val="142"/>
              </a:spcBef>
            </a:pPr>
            <a:r>
              <a:rPr sz="2700" spc="-683" dirty="0">
                <a:latin typeface="Meiryo"/>
                <a:cs typeface="Meiryo"/>
              </a:rPr>
              <a:t>+</a:t>
            </a:r>
            <a:endParaRPr sz="270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2037" y="1971169"/>
            <a:ext cx="273735" cy="362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57"/>
              </a:lnSpc>
              <a:spcBef>
                <a:spcPts val="142"/>
              </a:spcBef>
            </a:pPr>
            <a:r>
              <a:rPr sz="2700" spc="-683" dirty="0">
                <a:latin typeface="Meiryo"/>
                <a:cs typeface="Meiryo"/>
              </a:rPr>
              <a:t>+</a:t>
            </a:r>
            <a:endParaRPr sz="2700">
              <a:latin typeface="Meiryo"/>
              <a:cs typeface="Meiry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3148" y="1971169"/>
            <a:ext cx="647843" cy="431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03"/>
              </a:lnSpc>
              <a:spcBef>
                <a:spcPts val="169"/>
              </a:spcBef>
            </a:pPr>
            <a:r>
              <a:rPr sz="4000" spc="-477" baseline="5837" dirty="0" smtClean="0">
                <a:latin typeface="Meiryo"/>
                <a:cs typeface="Meiryo"/>
              </a:rPr>
              <a:t>+</a:t>
            </a:r>
            <a:r>
              <a:rPr lang="en-US" sz="4000" spc="-477" baseline="5837" dirty="0" smtClean="0">
                <a:latin typeface="Meiryo"/>
                <a:cs typeface="Meiryo"/>
              </a:rPr>
              <a:t>…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252" y="2213663"/>
            <a:ext cx="1619940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输出序列为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6129" y="2694325"/>
            <a:ext cx="7842335" cy="973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9445">
              <a:lnSpc>
                <a:spcPts val="3082"/>
              </a:lnSpc>
              <a:spcBef>
                <a:spcPts val="153"/>
              </a:spcBef>
            </a:pPr>
            <a:r>
              <a:rPr sz="3500" i="1" spc="114" baseline="9868" dirty="0">
                <a:latin typeface="Times New Roman"/>
                <a:cs typeface="Times New Roman"/>
              </a:rPr>
              <a:t>y</a:t>
            </a:r>
            <a:r>
              <a:rPr sz="3500" spc="39" baseline="9868" dirty="0">
                <a:latin typeface="Times New Roman"/>
                <a:cs typeface="Times New Roman"/>
              </a:rPr>
              <a:t>(</a:t>
            </a:r>
            <a:r>
              <a:rPr sz="3500" spc="19" baseline="9868" dirty="0">
                <a:latin typeface="Times New Roman"/>
                <a:cs typeface="Times New Roman"/>
              </a:rPr>
              <a:t>0</a:t>
            </a:r>
            <a:r>
              <a:rPr sz="3500" baseline="9868" dirty="0">
                <a:latin typeface="Times New Roman"/>
                <a:cs typeface="Times New Roman"/>
              </a:rPr>
              <a:t>)</a:t>
            </a:r>
            <a:r>
              <a:rPr sz="3500" spc="-19" baseline="9868" dirty="0">
                <a:latin typeface="Times New Roman"/>
                <a:cs typeface="Times New Roman"/>
              </a:rPr>
              <a:t> </a:t>
            </a:r>
            <a:r>
              <a:rPr sz="3500" spc="-605" baseline="5850" dirty="0">
                <a:latin typeface="Meiryo"/>
                <a:cs typeface="Meiryo"/>
              </a:rPr>
              <a:t>=</a:t>
            </a:r>
            <a:r>
              <a:rPr sz="3500" spc="-251" baseline="5850" dirty="0">
                <a:latin typeface="Meiryo"/>
                <a:cs typeface="Meiryo"/>
              </a:rPr>
              <a:t> </a:t>
            </a:r>
            <a:r>
              <a:rPr sz="3500" spc="-19" baseline="9868" dirty="0">
                <a:latin typeface="Times New Roman"/>
                <a:cs typeface="Times New Roman"/>
              </a:rPr>
              <a:t>0</a:t>
            </a:r>
            <a:r>
              <a:rPr sz="3500" baseline="9868" dirty="0">
                <a:latin typeface="Times New Roman"/>
                <a:cs typeface="Times New Roman"/>
              </a:rPr>
              <a:t>,</a:t>
            </a:r>
            <a:r>
              <a:rPr sz="3500" spc="-54" baseline="9868" dirty="0">
                <a:latin typeface="Times New Roman"/>
                <a:cs typeface="Times New Roman"/>
              </a:rPr>
              <a:t> </a:t>
            </a:r>
            <a:r>
              <a:rPr sz="3500" i="1" spc="119" baseline="9868" dirty="0">
                <a:latin typeface="Times New Roman"/>
                <a:cs typeface="Times New Roman"/>
              </a:rPr>
              <a:t>y</a:t>
            </a:r>
            <a:r>
              <a:rPr sz="3500" spc="-69" baseline="9868" dirty="0">
                <a:latin typeface="Times New Roman"/>
                <a:cs typeface="Times New Roman"/>
              </a:rPr>
              <a:t>(</a:t>
            </a:r>
            <a:r>
              <a:rPr sz="3500" i="1" baseline="9868" dirty="0">
                <a:latin typeface="Times New Roman"/>
                <a:cs typeface="Times New Roman"/>
              </a:rPr>
              <a:t>T</a:t>
            </a:r>
            <a:r>
              <a:rPr sz="3500" i="1" spc="-255" baseline="9868" dirty="0">
                <a:latin typeface="Times New Roman"/>
                <a:cs typeface="Times New Roman"/>
              </a:rPr>
              <a:t> </a:t>
            </a:r>
            <a:r>
              <a:rPr sz="3500" baseline="9868" dirty="0">
                <a:latin typeface="Times New Roman"/>
                <a:cs typeface="Times New Roman"/>
              </a:rPr>
              <a:t>)</a:t>
            </a:r>
            <a:r>
              <a:rPr sz="3500" spc="-25" baseline="9868" dirty="0">
                <a:latin typeface="Times New Roman"/>
                <a:cs typeface="Times New Roman"/>
              </a:rPr>
              <a:t> </a:t>
            </a:r>
            <a:r>
              <a:rPr sz="3500" spc="-605" baseline="5850" dirty="0">
                <a:latin typeface="Meiryo"/>
                <a:cs typeface="Meiryo"/>
              </a:rPr>
              <a:t>=</a:t>
            </a:r>
            <a:r>
              <a:rPr sz="3500" spc="-209" baseline="5850" dirty="0">
                <a:latin typeface="Meiryo"/>
                <a:cs typeface="Meiryo"/>
              </a:rPr>
              <a:t> </a:t>
            </a:r>
            <a:r>
              <a:rPr sz="3500" spc="-19" baseline="9868" dirty="0">
                <a:latin typeface="Times New Roman"/>
                <a:cs typeface="Times New Roman"/>
              </a:rPr>
              <a:t>2</a:t>
            </a:r>
            <a:r>
              <a:rPr sz="3500" baseline="9868" dirty="0">
                <a:latin typeface="Times New Roman"/>
                <a:cs typeface="Times New Roman"/>
              </a:rPr>
              <a:t>,</a:t>
            </a:r>
            <a:r>
              <a:rPr sz="3500" spc="-54" baseline="9868" dirty="0">
                <a:latin typeface="Times New Roman"/>
                <a:cs typeface="Times New Roman"/>
              </a:rPr>
              <a:t> </a:t>
            </a:r>
            <a:r>
              <a:rPr sz="3500" i="1" spc="119" baseline="9868" dirty="0">
                <a:latin typeface="Times New Roman"/>
                <a:cs typeface="Times New Roman"/>
              </a:rPr>
              <a:t>y</a:t>
            </a:r>
            <a:r>
              <a:rPr sz="3500" spc="75" baseline="9868" dirty="0">
                <a:latin typeface="Times New Roman"/>
                <a:cs typeface="Times New Roman"/>
              </a:rPr>
              <a:t>(</a:t>
            </a:r>
            <a:r>
              <a:rPr sz="3500" spc="-89" baseline="9868" dirty="0">
                <a:latin typeface="Times New Roman"/>
                <a:cs typeface="Times New Roman"/>
              </a:rPr>
              <a:t>2</a:t>
            </a:r>
            <a:r>
              <a:rPr sz="3500" i="1" baseline="9868" dirty="0">
                <a:latin typeface="Times New Roman"/>
                <a:cs typeface="Times New Roman"/>
              </a:rPr>
              <a:t>T</a:t>
            </a:r>
            <a:r>
              <a:rPr sz="3500" i="1" spc="-251" baseline="9868" dirty="0">
                <a:latin typeface="Times New Roman"/>
                <a:cs typeface="Times New Roman"/>
              </a:rPr>
              <a:t> </a:t>
            </a:r>
            <a:r>
              <a:rPr sz="3500" baseline="9868" dirty="0">
                <a:latin typeface="Times New Roman"/>
                <a:cs typeface="Times New Roman"/>
              </a:rPr>
              <a:t>)</a:t>
            </a:r>
            <a:r>
              <a:rPr sz="3500" spc="-25" baseline="9868" dirty="0">
                <a:latin typeface="Times New Roman"/>
                <a:cs typeface="Times New Roman"/>
              </a:rPr>
              <a:t> </a:t>
            </a:r>
            <a:r>
              <a:rPr sz="3500" spc="-605" baseline="5850" dirty="0">
                <a:latin typeface="Meiryo"/>
                <a:cs typeface="Meiryo"/>
              </a:rPr>
              <a:t>=</a:t>
            </a:r>
            <a:r>
              <a:rPr sz="3500" spc="-480" baseline="5850" dirty="0">
                <a:latin typeface="Meiryo"/>
                <a:cs typeface="Meiryo"/>
              </a:rPr>
              <a:t> </a:t>
            </a:r>
            <a:r>
              <a:rPr sz="3500" spc="-204" baseline="9868" dirty="0">
                <a:latin typeface="Times New Roman"/>
                <a:cs typeface="Times New Roman"/>
              </a:rPr>
              <a:t>1</a:t>
            </a:r>
            <a:r>
              <a:rPr sz="3500" baseline="9868" dirty="0">
                <a:latin typeface="Times New Roman"/>
                <a:cs typeface="Times New Roman"/>
              </a:rPr>
              <a:t>,</a:t>
            </a:r>
            <a:r>
              <a:rPr sz="3500" spc="-44" baseline="9868" dirty="0">
                <a:latin typeface="Times New Roman"/>
                <a:cs typeface="Times New Roman"/>
              </a:rPr>
              <a:t> </a:t>
            </a:r>
            <a:r>
              <a:rPr sz="3500" i="1" spc="109" baseline="9868" dirty="0">
                <a:latin typeface="Times New Roman"/>
                <a:cs typeface="Times New Roman"/>
              </a:rPr>
              <a:t>y</a:t>
            </a:r>
            <a:r>
              <a:rPr sz="3500" baseline="9868" dirty="0">
                <a:latin typeface="Times New Roman"/>
                <a:cs typeface="Times New Roman"/>
              </a:rPr>
              <a:t>(</a:t>
            </a:r>
            <a:r>
              <a:rPr sz="3500" spc="-154" baseline="9868" dirty="0">
                <a:latin typeface="Times New Roman"/>
                <a:cs typeface="Times New Roman"/>
              </a:rPr>
              <a:t>3</a:t>
            </a:r>
            <a:r>
              <a:rPr sz="3500" i="1" baseline="9868" dirty="0">
                <a:latin typeface="Times New Roman"/>
                <a:cs typeface="Times New Roman"/>
              </a:rPr>
              <a:t>T</a:t>
            </a:r>
            <a:r>
              <a:rPr sz="3500" i="1" spc="-255" baseline="9868" dirty="0">
                <a:latin typeface="Times New Roman"/>
                <a:cs typeface="Times New Roman"/>
              </a:rPr>
              <a:t> </a:t>
            </a:r>
            <a:r>
              <a:rPr sz="3500" baseline="9868" dirty="0">
                <a:latin typeface="Times New Roman"/>
                <a:cs typeface="Times New Roman"/>
              </a:rPr>
              <a:t>)</a:t>
            </a:r>
            <a:r>
              <a:rPr sz="3500" spc="-25" baseline="9868" dirty="0">
                <a:latin typeface="Times New Roman"/>
                <a:cs typeface="Times New Roman"/>
              </a:rPr>
              <a:t> </a:t>
            </a:r>
            <a:r>
              <a:rPr sz="3500" spc="-605" baseline="5850" dirty="0">
                <a:latin typeface="Meiryo"/>
                <a:cs typeface="Meiryo"/>
              </a:rPr>
              <a:t>=</a:t>
            </a:r>
            <a:r>
              <a:rPr sz="3500" spc="-476" baseline="5850" dirty="0">
                <a:latin typeface="Meiryo"/>
                <a:cs typeface="Meiryo"/>
              </a:rPr>
              <a:t> </a:t>
            </a:r>
            <a:r>
              <a:rPr sz="3500" spc="-209" baseline="9868" dirty="0">
                <a:latin typeface="Times New Roman"/>
                <a:cs typeface="Times New Roman"/>
              </a:rPr>
              <a:t>1</a:t>
            </a:r>
            <a:r>
              <a:rPr sz="3500" baseline="9868" dirty="0">
                <a:latin typeface="Times New Roman"/>
                <a:cs typeface="Times New Roman"/>
              </a:rPr>
              <a:t>,</a:t>
            </a:r>
            <a:r>
              <a:rPr sz="3500" spc="-44" baseline="9868" dirty="0">
                <a:latin typeface="Times New Roman"/>
                <a:cs typeface="Times New Roman"/>
              </a:rPr>
              <a:t> </a:t>
            </a:r>
            <a:r>
              <a:rPr sz="3500" i="1" spc="109" baseline="9868" dirty="0">
                <a:latin typeface="Times New Roman"/>
                <a:cs typeface="Times New Roman"/>
              </a:rPr>
              <a:t>y</a:t>
            </a:r>
            <a:r>
              <a:rPr sz="3500" spc="75" baseline="9868" dirty="0">
                <a:latin typeface="Times New Roman"/>
                <a:cs typeface="Times New Roman"/>
              </a:rPr>
              <a:t>(</a:t>
            </a:r>
            <a:r>
              <a:rPr sz="3500" spc="-84" baseline="9868" dirty="0">
                <a:latin typeface="Times New Roman"/>
                <a:cs typeface="Times New Roman"/>
              </a:rPr>
              <a:t>4</a:t>
            </a:r>
            <a:r>
              <a:rPr sz="3500" i="1" baseline="9868" dirty="0">
                <a:latin typeface="Times New Roman"/>
                <a:cs typeface="Times New Roman"/>
              </a:rPr>
              <a:t>T</a:t>
            </a:r>
            <a:r>
              <a:rPr sz="3500" i="1" spc="-251" baseline="9868" dirty="0">
                <a:latin typeface="Times New Roman"/>
                <a:cs typeface="Times New Roman"/>
              </a:rPr>
              <a:t> </a:t>
            </a:r>
            <a:r>
              <a:rPr sz="3500" baseline="9868" dirty="0">
                <a:latin typeface="Times New Roman"/>
                <a:cs typeface="Times New Roman"/>
              </a:rPr>
              <a:t>)</a:t>
            </a:r>
            <a:r>
              <a:rPr sz="3500" spc="-25" baseline="9868" dirty="0">
                <a:latin typeface="Times New Roman"/>
                <a:cs typeface="Times New Roman"/>
              </a:rPr>
              <a:t> </a:t>
            </a:r>
            <a:r>
              <a:rPr sz="3500" spc="-605" baseline="5850" dirty="0">
                <a:latin typeface="Meiryo"/>
                <a:cs typeface="Meiryo"/>
              </a:rPr>
              <a:t>=</a:t>
            </a:r>
            <a:r>
              <a:rPr sz="3500" spc="-480" baseline="5850" dirty="0">
                <a:latin typeface="Meiryo"/>
                <a:cs typeface="Meiryo"/>
              </a:rPr>
              <a:t> </a:t>
            </a:r>
            <a:r>
              <a:rPr sz="3500" spc="-204" baseline="9868" dirty="0">
                <a:latin typeface="Times New Roman"/>
                <a:cs typeface="Times New Roman"/>
              </a:rPr>
              <a:t>1</a:t>
            </a:r>
            <a:r>
              <a:rPr sz="3500" spc="54" baseline="9868" dirty="0" smtClean="0">
                <a:latin typeface="Times New Roman"/>
                <a:cs typeface="Times New Roman"/>
              </a:rPr>
              <a:t>,</a:t>
            </a:r>
            <a:r>
              <a:rPr lang="en-US" sz="3500" spc="54" baseline="9868" dirty="0" smtClean="0">
                <a:latin typeface="Times New Roman"/>
                <a:cs typeface="Times New Roman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12729" marR="54395">
              <a:lnSpc>
                <a:spcPct val="122899"/>
              </a:lnSpc>
              <a:spcBef>
                <a:spcPts val="658"/>
              </a:spcBef>
            </a:pPr>
            <a:r>
              <a:rPr sz="2400" spc="9" dirty="0">
                <a:latin typeface=""/>
                <a:cs typeface=""/>
              </a:rPr>
              <a:t>若输入为单位加速度，输出量的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spc="9" dirty="0">
                <a:latin typeface=""/>
                <a:cs typeface=""/>
              </a:rPr>
              <a:t>变换为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1031" y="3876681"/>
            <a:ext cx="452235" cy="184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53"/>
              </a:lnSpc>
              <a:spcBef>
                <a:spcPts val="72"/>
              </a:spcBef>
              <a:tabLst>
                <a:tab pos="229126" algn="l"/>
              </a:tabLst>
            </a:pPr>
            <a:r>
              <a:rPr baseline="2415" dirty="0">
                <a:latin typeface="Times New Roman"/>
                <a:cs typeface="Times New Roman"/>
              </a:rPr>
              <a:t>2</a:t>
            </a:r>
            <a:r>
              <a:rPr spc="-288" baseline="2415" dirty="0">
                <a:latin typeface="Times New Roman"/>
                <a:cs typeface="Times New Roman"/>
              </a:rPr>
              <a:t> </a:t>
            </a:r>
            <a:r>
              <a:rPr baseline="2415" dirty="0">
                <a:latin typeface="Times New Roman"/>
                <a:cs typeface="Times New Roman"/>
              </a:rPr>
              <a:t>	</a:t>
            </a:r>
            <a:r>
              <a:rPr spc="-314" baseline="1432" dirty="0">
                <a:latin typeface="Meiryo"/>
                <a:cs typeface="Meiryo"/>
              </a:rPr>
              <a:t>−</a:t>
            </a:r>
            <a:r>
              <a:rPr spc="11" baseline="24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5991" y="3876681"/>
            <a:ext cx="224637" cy="184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53"/>
              </a:lnSpc>
              <a:spcBef>
                <a:spcPts val="72"/>
              </a:spcBef>
            </a:pPr>
            <a:r>
              <a:rPr spc="-314" baseline="1432" dirty="0">
                <a:latin typeface="Meiryo"/>
                <a:cs typeface="Meiryo"/>
              </a:rPr>
              <a:t>−</a:t>
            </a:r>
            <a:r>
              <a:rPr spc="11" baseline="24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20096" y="3904273"/>
            <a:ext cx="1506063" cy="300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70"/>
              </a:lnSpc>
              <a:spcBef>
                <a:spcPts val="118"/>
              </a:spcBef>
              <a:tabLst>
                <a:tab pos="611002" algn="l"/>
                <a:tab pos="1336567" algn="l"/>
              </a:tabLst>
            </a:pPr>
            <a:r>
              <a:rPr sz="3200" i="1" u="heavy" baseline="1380" dirty="0">
                <a:latin typeface="Times New Roman"/>
                <a:cs typeface="Times New Roman"/>
              </a:rPr>
              <a:t>T </a:t>
            </a:r>
            <a:r>
              <a:rPr sz="3200" i="1" u="heavy" spc="86" baseline="1380" dirty="0">
                <a:latin typeface="Times New Roman"/>
                <a:cs typeface="Times New Roman"/>
              </a:rPr>
              <a:t> </a:t>
            </a:r>
            <a:r>
              <a:rPr sz="3200" i="1" u="heavy" baseline="1380" dirty="0">
                <a:latin typeface="Times New Roman"/>
                <a:cs typeface="Times New Roman"/>
              </a:rPr>
              <a:t>z</a:t>
            </a:r>
            <a:r>
              <a:rPr sz="3200" i="1" u="heavy" spc="13" baseline="1380" dirty="0">
                <a:latin typeface="Times New Roman"/>
                <a:cs typeface="Times New Roman"/>
              </a:rPr>
              <a:t> </a:t>
            </a:r>
            <a:r>
              <a:rPr sz="3200" i="1" u="heavy" baseline="1380" dirty="0">
                <a:latin typeface="Times New Roman"/>
                <a:cs typeface="Times New Roman"/>
              </a:rPr>
              <a:t>	</a:t>
            </a:r>
            <a:r>
              <a:rPr sz="3200" u="heavy" spc="-179" baseline="1380" dirty="0">
                <a:latin typeface="Times New Roman"/>
                <a:cs typeface="Times New Roman"/>
              </a:rPr>
              <a:t>(1</a:t>
            </a:r>
            <a:r>
              <a:rPr sz="3200" u="heavy" spc="-177" baseline="1380" dirty="0">
                <a:latin typeface="Times New Roman"/>
                <a:cs typeface="Times New Roman"/>
              </a:rPr>
              <a:t> </a:t>
            </a:r>
            <a:r>
              <a:rPr sz="2100" u="heavy" spc="-524" dirty="0">
                <a:latin typeface="Meiryo"/>
                <a:cs typeface="Meiryo"/>
              </a:rPr>
              <a:t>+</a:t>
            </a:r>
            <a:r>
              <a:rPr sz="2100" u="heavy" spc="-908" dirty="0">
                <a:latin typeface="Meiryo"/>
                <a:cs typeface="Meiryo"/>
              </a:rPr>
              <a:t> </a:t>
            </a:r>
            <a:r>
              <a:rPr sz="3200" i="1" u="heavy" baseline="1380" dirty="0">
                <a:latin typeface="Times New Roman"/>
                <a:cs typeface="Times New Roman"/>
              </a:rPr>
              <a:t>z</a:t>
            </a:r>
            <a:r>
              <a:rPr sz="3200" i="1" u="heavy" spc="13" baseline="1380" dirty="0">
                <a:latin typeface="Times New Roman"/>
                <a:cs typeface="Times New Roman"/>
              </a:rPr>
              <a:t> </a:t>
            </a:r>
            <a:r>
              <a:rPr sz="3200" i="1" u="heavy" baseline="1380" dirty="0">
                <a:latin typeface="Times New Roman"/>
                <a:cs typeface="Times New Roman"/>
              </a:rPr>
              <a:t>	</a:t>
            </a:r>
            <a:r>
              <a:rPr sz="3200" u="heavy" spc="6" baseline="138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4227" y="4047702"/>
            <a:ext cx="225342" cy="184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53"/>
              </a:lnSpc>
              <a:spcBef>
                <a:spcPts val="72"/>
              </a:spcBef>
            </a:pPr>
            <a:r>
              <a:rPr spc="-309" baseline="1432" dirty="0">
                <a:latin typeface="Meiryo"/>
                <a:cs typeface="Meiryo"/>
              </a:rPr>
              <a:t>−</a:t>
            </a:r>
            <a:r>
              <a:rPr spc="11" baseline="24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6566" y="4047702"/>
            <a:ext cx="225467" cy="184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53"/>
              </a:lnSpc>
              <a:spcBef>
                <a:spcPts val="72"/>
              </a:spcBef>
            </a:pPr>
            <a:r>
              <a:rPr spc="-305" baseline="1432" dirty="0">
                <a:latin typeface="Meiryo"/>
                <a:cs typeface="Meiryo"/>
              </a:rPr>
              <a:t>−</a:t>
            </a:r>
            <a:r>
              <a:rPr spc="11" baseline="24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28725" y="4065964"/>
            <a:ext cx="1966397" cy="346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26"/>
              </a:lnSpc>
              <a:spcBef>
                <a:spcPts val="136"/>
              </a:spcBef>
            </a:pPr>
            <a:r>
              <a:rPr sz="3200" i="1" baseline="9662" dirty="0">
                <a:latin typeface="Times New Roman"/>
                <a:cs typeface="Times New Roman"/>
              </a:rPr>
              <a:t>Y</a:t>
            </a:r>
            <a:r>
              <a:rPr sz="3200" i="1" spc="-245" baseline="9662" dirty="0">
                <a:latin typeface="Times New Roman"/>
                <a:cs typeface="Times New Roman"/>
              </a:rPr>
              <a:t> </a:t>
            </a:r>
            <a:r>
              <a:rPr sz="3200" baseline="9662" dirty="0">
                <a:latin typeface="Times New Roman"/>
                <a:cs typeface="Times New Roman"/>
              </a:rPr>
              <a:t>(</a:t>
            </a:r>
            <a:r>
              <a:rPr sz="3200" spc="-370" baseline="9662" dirty="0">
                <a:latin typeface="Times New Roman"/>
                <a:cs typeface="Times New Roman"/>
              </a:rPr>
              <a:t> </a:t>
            </a:r>
            <a:r>
              <a:rPr sz="3200" i="1" spc="104" baseline="9662" dirty="0">
                <a:latin typeface="Times New Roman"/>
                <a:cs typeface="Times New Roman"/>
              </a:rPr>
              <a:t>z</a:t>
            </a:r>
            <a:r>
              <a:rPr sz="3200" baseline="9662" dirty="0">
                <a:latin typeface="Times New Roman"/>
                <a:cs typeface="Times New Roman"/>
              </a:rPr>
              <a:t>)</a:t>
            </a:r>
            <a:r>
              <a:rPr sz="3200" spc="-39" baseline="9662" dirty="0">
                <a:latin typeface="Times New Roman"/>
                <a:cs typeface="Times New Roman"/>
              </a:rPr>
              <a:t> </a:t>
            </a:r>
            <a:r>
              <a:rPr sz="3200" spc="-541" baseline="5728" dirty="0">
                <a:latin typeface="Meiryo"/>
                <a:cs typeface="Meiryo"/>
              </a:rPr>
              <a:t>=</a:t>
            </a:r>
            <a:r>
              <a:rPr sz="3200" spc="-285" baseline="5728" dirty="0">
                <a:latin typeface="Meiryo"/>
                <a:cs typeface="Meiryo"/>
              </a:rPr>
              <a:t> </a:t>
            </a:r>
            <a:r>
              <a:rPr sz="3200" i="1" spc="-59" baseline="9662" dirty="0">
                <a:latin typeface="Times New Roman"/>
                <a:cs typeface="Times New Roman"/>
              </a:rPr>
              <a:t>G</a:t>
            </a:r>
            <a:r>
              <a:rPr i="1" baseline="-9662" dirty="0">
                <a:latin typeface="Times New Roman"/>
                <a:cs typeface="Times New Roman"/>
              </a:rPr>
              <a:t>c</a:t>
            </a:r>
            <a:r>
              <a:rPr i="1" spc="-29" baseline="-9662" dirty="0">
                <a:latin typeface="Times New Roman"/>
                <a:cs typeface="Times New Roman"/>
              </a:rPr>
              <a:t> </a:t>
            </a:r>
            <a:r>
              <a:rPr sz="3200" baseline="9662" dirty="0">
                <a:latin typeface="Times New Roman"/>
                <a:cs typeface="Times New Roman"/>
              </a:rPr>
              <a:t>(</a:t>
            </a:r>
            <a:r>
              <a:rPr sz="3200" spc="-370" baseline="9662" dirty="0">
                <a:latin typeface="Times New Roman"/>
                <a:cs typeface="Times New Roman"/>
              </a:rPr>
              <a:t> </a:t>
            </a:r>
            <a:r>
              <a:rPr sz="3200" i="1" spc="104" baseline="9662" dirty="0">
                <a:latin typeface="Times New Roman"/>
                <a:cs typeface="Times New Roman"/>
              </a:rPr>
              <a:t>z</a:t>
            </a:r>
            <a:r>
              <a:rPr sz="3200" spc="125" baseline="9662" dirty="0">
                <a:latin typeface="Times New Roman"/>
                <a:cs typeface="Times New Roman"/>
              </a:rPr>
              <a:t>)</a:t>
            </a:r>
            <a:r>
              <a:rPr sz="3200" i="1" spc="59" baseline="9662" dirty="0">
                <a:latin typeface="Times New Roman"/>
                <a:cs typeface="Times New Roman"/>
              </a:rPr>
              <a:t>R</a:t>
            </a:r>
            <a:r>
              <a:rPr sz="3200" baseline="9662" dirty="0">
                <a:latin typeface="Times New Roman"/>
                <a:cs typeface="Times New Roman"/>
              </a:rPr>
              <a:t>(</a:t>
            </a:r>
            <a:r>
              <a:rPr sz="3200" spc="-370" baseline="9662" dirty="0">
                <a:latin typeface="Times New Roman"/>
                <a:cs typeface="Times New Roman"/>
              </a:rPr>
              <a:t> </a:t>
            </a:r>
            <a:r>
              <a:rPr sz="3200" i="1" spc="104" baseline="9662" dirty="0">
                <a:latin typeface="Times New Roman"/>
                <a:cs typeface="Times New Roman"/>
              </a:rPr>
              <a:t>z</a:t>
            </a:r>
            <a:r>
              <a:rPr sz="3200" baseline="9662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66733" y="4075212"/>
            <a:ext cx="1492545" cy="300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70"/>
              </a:lnSpc>
              <a:spcBef>
                <a:spcPts val="118"/>
              </a:spcBef>
              <a:tabLst>
                <a:tab pos="801940" algn="l"/>
                <a:tab pos="1323838" algn="l"/>
              </a:tabLst>
            </a:pPr>
            <a:r>
              <a:rPr sz="2100" spc="-524" dirty="0">
                <a:latin typeface="Meiryo"/>
                <a:cs typeface="Meiryo"/>
              </a:rPr>
              <a:t>=</a:t>
            </a:r>
            <a:r>
              <a:rPr sz="2100" spc="-260" dirty="0">
                <a:latin typeface="Meiryo"/>
                <a:cs typeface="Meiryo"/>
              </a:rPr>
              <a:t> </a:t>
            </a:r>
            <a:r>
              <a:rPr sz="3200" spc="44" baseline="1380" dirty="0">
                <a:latin typeface="Times New Roman"/>
                <a:cs typeface="Times New Roman"/>
              </a:rPr>
              <a:t>(</a:t>
            </a:r>
            <a:r>
              <a:rPr sz="3200" spc="125" baseline="1380" dirty="0">
                <a:latin typeface="Times New Roman"/>
                <a:cs typeface="Times New Roman"/>
              </a:rPr>
              <a:t>2</a:t>
            </a:r>
            <a:r>
              <a:rPr sz="3200" i="1" baseline="1380" dirty="0">
                <a:latin typeface="Times New Roman"/>
                <a:cs typeface="Times New Roman"/>
              </a:rPr>
              <a:t>z</a:t>
            </a:r>
            <a:r>
              <a:rPr sz="3200" i="1" spc="-500" baseline="1380" dirty="0">
                <a:latin typeface="Times New Roman"/>
                <a:cs typeface="Times New Roman"/>
              </a:rPr>
              <a:t> </a:t>
            </a:r>
            <a:r>
              <a:rPr sz="3200" i="1" baseline="1380" dirty="0">
                <a:latin typeface="Times New Roman"/>
                <a:cs typeface="Times New Roman"/>
              </a:rPr>
              <a:t>	</a:t>
            </a:r>
            <a:r>
              <a:rPr sz="2100" spc="-524" dirty="0">
                <a:latin typeface="Meiryo"/>
                <a:cs typeface="Meiryo"/>
              </a:rPr>
              <a:t>−</a:t>
            </a:r>
            <a:r>
              <a:rPr sz="2100" spc="-265" dirty="0">
                <a:latin typeface="Meiryo"/>
                <a:cs typeface="Meiryo"/>
              </a:rPr>
              <a:t> </a:t>
            </a:r>
            <a:r>
              <a:rPr sz="3200" i="1" baseline="1380" dirty="0">
                <a:latin typeface="Times New Roman"/>
                <a:cs typeface="Times New Roman"/>
              </a:rPr>
              <a:t>z</a:t>
            </a:r>
            <a:r>
              <a:rPr sz="3200" i="1" spc="-517" baseline="1380" dirty="0">
                <a:latin typeface="Times New Roman"/>
                <a:cs typeface="Times New Roman"/>
              </a:rPr>
              <a:t> </a:t>
            </a:r>
            <a:r>
              <a:rPr sz="3200" i="1" baseline="1380" dirty="0">
                <a:latin typeface="Times New Roman"/>
                <a:cs typeface="Times New Roman"/>
              </a:rPr>
              <a:t>	</a:t>
            </a:r>
            <a:r>
              <a:rPr sz="3200" spc="6" baseline="138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10445" y="4259130"/>
            <a:ext cx="1123089" cy="32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86"/>
              </a:lnSpc>
              <a:spcBef>
                <a:spcPts val="129"/>
              </a:spcBef>
            </a:pP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172" dirty="0">
                <a:latin typeface="Times New Roman"/>
                <a:cs typeface="Times New Roman"/>
              </a:rPr>
              <a:t>(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spc="-370" dirty="0">
                <a:latin typeface="Times New Roman"/>
                <a:cs typeface="Times New Roman"/>
              </a:rPr>
              <a:t> </a:t>
            </a:r>
            <a:r>
              <a:rPr sz="2100" spc="-524" dirty="0">
                <a:latin typeface="Meiryo"/>
                <a:cs typeface="Meiryo"/>
              </a:rPr>
              <a:t>−</a:t>
            </a:r>
            <a:r>
              <a:rPr sz="2100" spc="-260" dirty="0">
                <a:latin typeface="Meiryo"/>
                <a:cs typeface="Meiryo"/>
              </a:rPr>
              <a:t> </a:t>
            </a:r>
            <a:r>
              <a:rPr sz="2100" i="1" spc="8" dirty="0">
                <a:latin typeface="Times New Roman"/>
                <a:cs typeface="Times New Roman"/>
              </a:rPr>
              <a:t>z</a:t>
            </a:r>
            <a:r>
              <a:rPr sz="2100" i="1" spc="-385" dirty="0">
                <a:latin typeface="Times New Roman"/>
                <a:cs typeface="Times New Roman"/>
              </a:rPr>
              <a:t> </a:t>
            </a:r>
            <a:r>
              <a:rPr spc="-309" baseline="27212" dirty="0">
                <a:latin typeface="Meiryo"/>
                <a:cs typeface="Meiryo"/>
              </a:rPr>
              <a:t>−</a:t>
            </a:r>
            <a:r>
              <a:rPr spc="11" baseline="45897" dirty="0">
                <a:latin typeface="Times New Roman"/>
                <a:cs typeface="Times New Roman"/>
              </a:rPr>
              <a:t>1</a:t>
            </a:r>
            <a:r>
              <a:rPr spc="-164" baseline="45897" dirty="0">
                <a:latin typeface="Times New Roman"/>
                <a:cs typeface="Times New Roman"/>
              </a:rPr>
              <a:t> </a:t>
            </a:r>
            <a:r>
              <a:rPr sz="2100" spc="36" dirty="0">
                <a:latin typeface="Times New Roman"/>
                <a:cs typeface="Times New Roman"/>
              </a:rPr>
              <a:t>)</a:t>
            </a:r>
            <a:r>
              <a:rPr spc="11" baseline="45897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4740" y="4872144"/>
            <a:ext cx="858091" cy="320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26"/>
              </a:lnSpc>
              <a:spcBef>
                <a:spcPts val="126"/>
              </a:spcBef>
            </a:pPr>
            <a:r>
              <a:rPr sz="2100" spc="-511" dirty="0">
                <a:latin typeface="Meiryo"/>
                <a:cs typeface="Meiryo"/>
              </a:rPr>
              <a:t>=</a:t>
            </a:r>
            <a:r>
              <a:rPr sz="2100" spc="-310" dirty="0">
                <a:latin typeface="Meiryo"/>
                <a:cs typeface="Meiryo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148" dirty="0">
                <a:latin typeface="Times New Roman"/>
                <a:cs typeface="Times New Roman"/>
              </a:rPr>
              <a:t> </a:t>
            </a:r>
            <a:r>
              <a:rPr baseline="45897" dirty="0">
                <a:latin typeface="Times New Roman"/>
                <a:cs typeface="Times New Roman"/>
              </a:rPr>
              <a:t>2</a:t>
            </a:r>
            <a:r>
              <a:rPr spc="-84" baseline="45897" dirty="0">
                <a:latin typeface="Times New Roman"/>
                <a:cs typeface="Times New Roman"/>
              </a:rPr>
              <a:t> </a:t>
            </a:r>
            <a:r>
              <a:rPr sz="2100" i="1" spc="7" dirty="0">
                <a:latin typeface="Times New Roman"/>
                <a:cs typeface="Times New Roman"/>
              </a:rPr>
              <a:t>z</a:t>
            </a:r>
            <a:r>
              <a:rPr sz="2100" i="1" spc="-351" dirty="0">
                <a:latin typeface="Times New Roman"/>
                <a:cs typeface="Times New Roman"/>
              </a:rPr>
              <a:t> </a:t>
            </a:r>
            <a:r>
              <a:rPr spc="-299" baseline="27212" dirty="0">
                <a:latin typeface="Meiryo"/>
                <a:cs typeface="Meiryo"/>
              </a:rPr>
              <a:t>−</a:t>
            </a:r>
            <a:r>
              <a:rPr baseline="45897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73680" y="4872144"/>
            <a:ext cx="4526712" cy="371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22"/>
              </a:lnSpc>
              <a:spcBef>
                <a:spcPts val="145"/>
              </a:spcBef>
            </a:pPr>
            <a:r>
              <a:rPr sz="3100" spc="-511" baseline="5030" dirty="0">
                <a:latin typeface="Meiryo"/>
                <a:cs typeface="Meiryo"/>
              </a:rPr>
              <a:t>+</a:t>
            </a:r>
            <a:r>
              <a:rPr sz="3100" spc="-351" baseline="5030" dirty="0">
                <a:latin typeface="Meiryo"/>
                <a:cs typeface="Meiryo"/>
              </a:rPr>
              <a:t> </a:t>
            </a:r>
            <a:r>
              <a:rPr sz="3100" spc="14" baseline="8484" dirty="0">
                <a:latin typeface="Times New Roman"/>
                <a:cs typeface="Times New Roman"/>
              </a:rPr>
              <a:t>3.</a:t>
            </a:r>
            <a:r>
              <a:rPr sz="3100" spc="-119" baseline="8484" dirty="0">
                <a:latin typeface="Times New Roman"/>
                <a:cs typeface="Times New Roman"/>
              </a:rPr>
              <a:t>5</a:t>
            </a:r>
            <a:r>
              <a:rPr sz="3100" i="1" baseline="8484" dirty="0">
                <a:latin typeface="Times New Roman"/>
                <a:cs typeface="Times New Roman"/>
              </a:rPr>
              <a:t>T</a:t>
            </a:r>
            <a:r>
              <a:rPr sz="3100" i="1" spc="-117" baseline="8484" dirty="0">
                <a:latin typeface="Times New Roman"/>
                <a:cs typeface="Times New Roman"/>
              </a:rPr>
              <a:t> </a:t>
            </a:r>
            <a:r>
              <a:rPr baseline="60391" dirty="0">
                <a:latin typeface="Times New Roman"/>
                <a:cs typeface="Times New Roman"/>
              </a:rPr>
              <a:t>2</a:t>
            </a:r>
            <a:r>
              <a:rPr spc="-89" baseline="60391" dirty="0">
                <a:latin typeface="Times New Roman"/>
                <a:cs typeface="Times New Roman"/>
              </a:rPr>
              <a:t> </a:t>
            </a:r>
            <a:r>
              <a:rPr sz="3100" i="1" spc="7" baseline="8484" dirty="0">
                <a:latin typeface="Times New Roman"/>
                <a:cs typeface="Times New Roman"/>
              </a:rPr>
              <a:t>z</a:t>
            </a:r>
            <a:r>
              <a:rPr sz="3100" i="1" spc="-340" baseline="8484" dirty="0">
                <a:latin typeface="Times New Roman"/>
                <a:cs typeface="Times New Roman"/>
              </a:rPr>
              <a:t> </a:t>
            </a:r>
            <a:r>
              <a:rPr spc="-184" baseline="35806" dirty="0">
                <a:latin typeface="Meiryo"/>
                <a:cs typeface="Meiryo"/>
              </a:rPr>
              <a:t>−</a:t>
            </a:r>
            <a:r>
              <a:rPr spc="-119" baseline="60391" dirty="0">
                <a:latin typeface="Times New Roman"/>
                <a:cs typeface="Times New Roman"/>
              </a:rPr>
              <a:t>3</a:t>
            </a:r>
            <a:r>
              <a:rPr spc="-59" baseline="60391" dirty="0">
                <a:latin typeface="Times New Roman"/>
                <a:cs typeface="Times New Roman"/>
              </a:rPr>
              <a:t> </a:t>
            </a:r>
            <a:r>
              <a:rPr spc="1" baseline="60391" dirty="0">
                <a:latin typeface="Times New Roman"/>
                <a:cs typeface="Times New Roman"/>
              </a:rPr>
              <a:t> </a:t>
            </a:r>
            <a:r>
              <a:rPr sz="3100" spc="-511" baseline="5030" dirty="0">
                <a:latin typeface="Meiryo"/>
                <a:cs typeface="Meiryo"/>
              </a:rPr>
              <a:t>+</a:t>
            </a:r>
            <a:r>
              <a:rPr sz="3100" spc="-310" baseline="5030" dirty="0">
                <a:latin typeface="Meiryo"/>
                <a:cs typeface="Meiryo"/>
              </a:rPr>
              <a:t> </a:t>
            </a:r>
            <a:r>
              <a:rPr sz="3100" spc="-54" baseline="8484" dirty="0">
                <a:latin typeface="Times New Roman"/>
                <a:cs typeface="Times New Roman"/>
              </a:rPr>
              <a:t>7</a:t>
            </a:r>
            <a:r>
              <a:rPr sz="3100" i="1" baseline="8484" dirty="0">
                <a:latin typeface="Times New Roman"/>
                <a:cs typeface="Times New Roman"/>
              </a:rPr>
              <a:t>T</a:t>
            </a:r>
            <a:r>
              <a:rPr sz="3100" i="1" spc="-133" baseline="8484" dirty="0">
                <a:latin typeface="Times New Roman"/>
                <a:cs typeface="Times New Roman"/>
              </a:rPr>
              <a:t> </a:t>
            </a:r>
            <a:r>
              <a:rPr baseline="60391" dirty="0">
                <a:latin typeface="Times New Roman"/>
                <a:cs typeface="Times New Roman"/>
              </a:rPr>
              <a:t>2</a:t>
            </a:r>
            <a:r>
              <a:rPr spc="-94" baseline="60391" dirty="0">
                <a:latin typeface="Times New Roman"/>
                <a:cs typeface="Times New Roman"/>
              </a:rPr>
              <a:t> </a:t>
            </a:r>
            <a:r>
              <a:rPr sz="3100" i="1" spc="7" baseline="8484" dirty="0">
                <a:latin typeface="Times New Roman"/>
                <a:cs typeface="Times New Roman"/>
              </a:rPr>
              <a:t>z</a:t>
            </a:r>
            <a:r>
              <a:rPr sz="3100" i="1" spc="-345" baseline="8484" dirty="0">
                <a:latin typeface="Times New Roman"/>
                <a:cs typeface="Times New Roman"/>
              </a:rPr>
              <a:t> </a:t>
            </a:r>
            <a:r>
              <a:rPr spc="-176" baseline="35806" dirty="0">
                <a:latin typeface="Meiryo"/>
                <a:cs typeface="Meiryo"/>
              </a:rPr>
              <a:t>−</a:t>
            </a:r>
            <a:r>
              <a:rPr spc="-119" baseline="60391" dirty="0">
                <a:latin typeface="Times New Roman"/>
                <a:cs typeface="Times New Roman"/>
              </a:rPr>
              <a:t>4</a:t>
            </a:r>
            <a:r>
              <a:rPr spc="-59" baseline="60391" dirty="0">
                <a:latin typeface="Times New Roman"/>
                <a:cs typeface="Times New Roman"/>
              </a:rPr>
              <a:t> </a:t>
            </a:r>
            <a:r>
              <a:rPr spc="38" baseline="60391" dirty="0">
                <a:latin typeface="Times New Roman"/>
                <a:cs typeface="Times New Roman"/>
              </a:rPr>
              <a:t> </a:t>
            </a:r>
            <a:r>
              <a:rPr sz="3100" spc="-511" baseline="5030" dirty="0">
                <a:latin typeface="Meiryo"/>
                <a:cs typeface="Meiryo"/>
              </a:rPr>
              <a:t>+</a:t>
            </a:r>
            <a:r>
              <a:rPr sz="3100" spc="-505" baseline="5030" dirty="0">
                <a:latin typeface="Meiryo"/>
                <a:cs typeface="Meiryo"/>
              </a:rPr>
              <a:t> </a:t>
            </a:r>
            <a:r>
              <a:rPr sz="3100" spc="14" baseline="8484" dirty="0">
                <a:latin typeface="Times New Roman"/>
                <a:cs typeface="Times New Roman"/>
              </a:rPr>
              <a:t>11.</a:t>
            </a:r>
            <a:r>
              <a:rPr sz="3100" spc="-119" baseline="8484" dirty="0">
                <a:latin typeface="Times New Roman"/>
                <a:cs typeface="Times New Roman"/>
              </a:rPr>
              <a:t>5</a:t>
            </a:r>
            <a:r>
              <a:rPr sz="3100" i="1" baseline="8484" dirty="0">
                <a:latin typeface="Times New Roman"/>
                <a:cs typeface="Times New Roman"/>
              </a:rPr>
              <a:t>T</a:t>
            </a:r>
            <a:r>
              <a:rPr sz="3100" i="1" spc="-107" baseline="8484" dirty="0">
                <a:latin typeface="Times New Roman"/>
                <a:cs typeface="Times New Roman"/>
              </a:rPr>
              <a:t> </a:t>
            </a:r>
            <a:r>
              <a:rPr baseline="60391" dirty="0">
                <a:latin typeface="Times New Roman"/>
                <a:cs typeface="Times New Roman"/>
              </a:rPr>
              <a:t>2</a:t>
            </a:r>
            <a:r>
              <a:rPr spc="-94" baseline="60391" dirty="0">
                <a:latin typeface="Times New Roman"/>
                <a:cs typeface="Times New Roman"/>
              </a:rPr>
              <a:t> </a:t>
            </a:r>
            <a:r>
              <a:rPr sz="3100" i="1" spc="7" baseline="8484" dirty="0">
                <a:latin typeface="Times New Roman"/>
                <a:cs typeface="Times New Roman"/>
              </a:rPr>
              <a:t>z</a:t>
            </a:r>
            <a:r>
              <a:rPr sz="3100" i="1" spc="-345" baseline="8484" dirty="0">
                <a:latin typeface="Times New Roman"/>
                <a:cs typeface="Times New Roman"/>
              </a:rPr>
              <a:t> </a:t>
            </a:r>
            <a:r>
              <a:rPr spc="-180" baseline="35806" dirty="0">
                <a:latin typeface="Meiryo"/>
                <a:cs typeface="Meiryo"/>
              </a:rPr>
              <a:t>−</a:t>
            </a:r>
            <a:r>
              <a:rPr spc="-119" baseline="60391" dirty="0">
                <a:latin typeface="Times New Roman"/>
                <a:cs typeface="Times New Roman"/>
              </a:rPr>
              <a:t>5</a:t>
            </a:r>
            <a:r>
              <a:rPr spc="-59" baseline="60391" dirty="0">
                <a:latin typeface="Times New Roman"/>
                <a:cs typeface="Times New Roman"/>
              </a:rPr>
              <a:t> </a:t>
            </a:r>
            <a:r>
              <a:rPr spc="22" baseline="60391" dirty="0">
                <a:latin typeface="Times New Roman"/>
                <a:cs typeface="Times New Roman"/>
              </a:rPr>
              <a:t> </a:t>
            </a:r>
            <a:r>
              <a:rPr sz="3100" spc="-511" baseline="5030" dirty="0">
                <a:latin typeface="Meiryo"/>
                <a:cs typeface="Meiryo"/>
              </a:rPr>
              <a:t>+</a:t>
            </a:r>
            <a:r>
              <a:rPr sz="3100" spc="-505" baseline="5030" dirty="0">
                <a:latin typeface="Meiryo"/>
                <a:cs typeface="Meiryo"/>
              </a:rPr>
              <a:t> </a:t>
            </a:r>
            <a:r>
              <a:rPr lang="en-US" sz="3100" spc="-505" baseline="5030" dirty="0" smtClean="0">
                <a:latin typeface="Meiryo"/>
                <a:cs typeface="Meiryo"/>
              </a:rPr>
              <a:t>…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3305" y="5263501"/>
            <a:ext cx="8390695" cy="735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2458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输出序列为</a:t>
            </a:r>
            <a:endParaRPr sz="2400" dirty="0">
              <a:latin typeface="楷体"/>
              <a:cs typeface="楷体"/>
            </a:endParaRPr>
          </a:p>
          <a:p>
            <a:pPr marL="923088">
              <a:lnSpc>
                <a:spcPts val="3293"/>
              </a:lnSpc>
              <a:spcBef>
                <a:spcPts val="39"/>
              </a:spcBef>
            </a:pPr>
            <a:r>
              <a:rPr sz="3200" i="1" spc="84" baseline="6901" dirty="0">
                <a:latin typeface="Times New Roman"/>
                <a:cs typeface="Times New Roman"/>
              </a:rPr>
              <a:t>y</a:t>
            </a:r>
            <a:r>
              <a:rPr sz="3200" spc="19" baseline="6901" dirty="0">
                <a:latin typeface="Times New Roman"/>
                <a:cs typeface="Times New Roman"/>
              </a:rPr>
              <a:t>(</a:t>
            </a:r>
            <a:r>
              <a:rPr sz="3200" spc="-4" baseline="6901" dirty="0">
                <a:latin typeface="Times New Roman"/>
                <a:cs typeface="Times New Roman"/>
              </a:rPr>
              <a:t>0</a:t>
            </a:r>
            <a:r>
              <a:rPr sz="3200" baseline="6901" dirty="0">
                <a:latin typeface="Times New Roman"/>
                <a:cs typeface="Times New Roman"/>
              </a:rPr>
              <a:t>)</a:t>
            </a:r>
            <a:r>
              <a:rPr sz="3200" spc="-34" baseline="6901" dirty="0">
                <a:latin typeface="Times New Roman"/>
                <a:cs typeface="Times New Roman"/>
              </a:rPr>
              <a:t> </a:t>
            </a:r>
            <a:r>
              <a:rPr sz="3200" spc="-541" baseline="4092" dirty="0">
                <a:latin typeface="Meiryo"/>
                <a:cs typeface="Meiryo"/>
              </a:rPr>
              <a:t>=</a:t>
            </a:r>
            <a:r>
              <a:rPr sz="3200" spc="-255" baseline="4092" dirty="0">
                <a:latin typeface="Meiryo"/>
                <a:cs typeface="Meiryo"/>
              </a:rPr>
              <a:t> </a:t>
            </a:r>
            <a:r>
              <a:rPr sz="3200" spc="-39" baseline="6901" dirty="0">
                <a:latin typeface="Times New Roman"/>
                <a:cs typeface="Times New Roman"/>
              </a:rPr>
              <a:t>0</a:t>
            </a:r>
            <a:r>
              <a:rPr sz="3200" baseline="6901" dirty="0">
                <a:latin typeface="Times New Roman"/>
                <a:cs typeface="Times New Roman"/>
              </a:rPr>
              <a:t>,</a:t>
            </a:r>
            <a:r>
              <a:rPr sz="3200" spc="-59" baseline="6901" dirty="0">
                <a:latin typeface="Times New Roman"/>
                <a:cs typeface="Times New Roman"/>
              </a:rPr>
              <a:t> </a:t>
            </a:r>
            <a:r>
              <a:rPr sz="3200" i="1" spc="84" baseline="6901" dirty="0">
                <a:latin typeface="Times New Roman"/>
                <a:cs typeface="Times New Roman"/>
              </a:rPr>
              <a:t>y</a:t>
            </a:r>
            <a:r>
              <a:rPr sz="3200" spc="-69" baseline="6901" dirty="0">
                <a:latin typeface="Times New Roman"/>
                <a:cs typeface="Times New Roman"/>
              </a:rPr>
              <a:t>(</a:t>
            </a:r>
            <a:r>
              <a:rPr sz="3200" i="1" baseline="6901" dirty="0">
                <a:latin typeface="Times New Roman"/>
                <a:cs typeface="Times New Roman"/>
              </a:rPr>
              <a:t>T</a:t>
            </a:r>
            <a:r>
              <a:rPr sz="3200" i="1" spc="-255" baseline="6901" dirty="0">
                <a:latin typeface="Times New Roman"/>
                <a:cs typeface="Times New Roman"/>
              </a:rPr>
              <a:t> </a:t>
            </a:r>
            <a:r>
              <a:rPr sz="3200" baseline="6901" dirty="0">
                <a:latin typeface="Times New Roman"/>
                <a:cs typeface="Times New Roman"/>
              </a:rPr>
              <a:t>)</a:t>
            </a:r>
            <a:r>
              <a:rPr sz="3200" spc="-39" baseline="6901" dirty="0">
                <a:latin typeface="Times New Roman"/>
                <a:cs typeface="Times New Roman"/>
              </a:rPr>
              <a:t> </a:t>
            </a:r>
            <a:r>
              <a:rPr sz="3200" spc="-541" baseline="4092" dirty="0">
                <a:latin typeface="Meiryo"/>
                <a:cs typeface="Meiryo"/>
              </a:rPr>
              <a:t>=</a:t>
            </a:r>
            <a:r>
              <a:rPr sz="3200" spc="-255" baseline="4092" dirty="0">
                <a:latin typeface="Meiryo"/>
                <a:cs typeface="Meiryo"/>
              </a:rPr>
              <a:t> </a:t>
            </a:r>
            <a:r>
              <a:rPr sz="3200" spc="-29" baseline="6901" dirty="0">
                <a:latin typeface="Times New Roman"/>
                <a:cs typeface="Times New Roman"/>
              </a:rPr>
              <a:t>0</a:t>
            </a:r>
            <a:r>
              <a:rPr sz="3200" baseline="6901" dirty="0">
                <a:latin typeface="Times New Roman"/>
                <a:cs typeface="Times New Roman"/>
              </a:rPr>
              <a:t>,</a:t>
            </a:r>
            <a:r>
              <a:rPr sz="3200" spc="-59" baseline="6901" dirty="0">
                <a:latin typeface="Times New Roman"/>
                <a:cs typeface="Times New Roman"/>
              </a:rPr>
              <a:t> </a:t>
            </a:r>
            <a:r>
              <a:rPr sz="3200" i="1" spc="79" baseline="6901" dirty="0">
                <a:latin typeface="Times New Roman"/>
                <a:cs typeface="Times New Roman"/>
              </a:rPr>
              <a:t>y</a:t>
            </a:r>
            <a:r>
              <a:rPr sz="3200" spc="54" baseline="6901" dirty="0">
                <a:latin typeface="Times New Roman"/>
                <a:cs typeface="Times New Roman"/>
              </a:rPr>
              <a:t>(</a:t>
            </a:r>
            <a:r>
              <a:rPr sz="3200" spc="-94" baseline="6901" dirty="0">
                <a:latin typeface="Times New Roman"/>
                <a:cs typeface="Times New Roman"/>
              </a:rPr>
              <a:t>2</a:t>
            </a:r>
            <a:r>
              <a:rPr sz="3200" i="1" baseline="6901" dirty="0">
                <a:latin typeface="Times New Roman"/>
                <a:cs typeface="Times New Roman"/>
              </a:rPr>
              <a:t>T</a:t>
            </a:r>
            <a:r>
              <a:rPr sz="3200" i="1" spc="-251" baseline="6901" dirty="0">
                <a:latin typeface="Times New Roman"/>
                <a:cs typeface="Times New Roman"/>
              </a:rPr>
              <a:t> </a:t>
            </a:r>
            <a:r>
              <a:rPr sz="3200" baseline="6901" dirty="0">
                <a:latin typeface="Times New Roman"/>
                <a:cs typeface="Times New Roman"/>
              </a:rPr>
              <a:t>)</a:t>
            </a:r>
            <a:r>
              <a:rPr sz="3200" spc="-39" baseline="6901" dirty="0">
                <a:latin typeface="Times New Roman"/>
                <a:cs typeface="Times New Roman"/>
              </a:rPr>
              <a:t> </a:t>
            </a:r>
            <a:r>
              <a:rPr sz="3200" spc="-541" baseline="4092" dirty="0">
                <a:latin typeface="Meiryo"/>
                <a:cs typeface="Meiryo"/>
              </a:rPr>
              <a:t>=</a:t>
            </a:r>
            <a:r>
              <a:rPr sz="3200" spc="-351" baseline="4092" dirty="0">
                <a:latin typeface="Meiryo"/>
                <a:cs typeface="Meiryo"/>
              </a:rPr>
              <a:t> </a:t>
            </a:r>
            <a:r>
              <a:rPr sz="3200" i="1" baseline="6901" dirty="0">
                <a:latin typeface="Times New Roman"/>
                <a:cs typeface="Times New Roman"/>
              </a:rPr>
              <a:t>T</a:t>
            </a:r>
            <a:r>
              <a:rPr sz="3200" i="1" spc="-194" baseline="6901" dirty="0">
                <a:latin typeface="Times New Roman"/>
                <a:cs typeface="Times New Roman"/>
              </a:rPr>
              <a:t> </a:t>
            </a:r>
            <a:r>
              <a:rPr baseline="57975" dirty="0">
                <a:latin typeface="Times New Roman"/>
                <a:cs typeface="Times New Roman"/>
              </a:rPr>
              <a:t>2</a:t>
            </a:r>
            <a:r>
              <a:rPr spc="-98" baseline="57975" dirty="0">
                <a:latin typeface="Times New Roman"/>
                <a:cs typeface="Times New Roman"/>
              </a:rPr>
              <a:t> </a:t>
            </a:r>
            <a:r>
              <a:rPr sz="3200" baseline="6901" dirty="0">
                <a:latin typeface="Times New Roman"/>
                <a:cs typeface="Times New Roman"/>
              </a:rPr>
              <a:t>,</a:t>
            </a:r>
            <a:r>
              <a:rPr sz="3200" spc="-54" baseline="6901" dirty="0">
                <a:latin typeface="Times New Roman"/>
                <a:cs typeface="Times New Roman"/>
              </a:rPr>
              <a:t> </a:t>
            </a:r>
            <a:r>
              <a:rPr sz="3200" i="1" spc="79" baseline="6901" dirty="0">
                <a:latin typeface="Times New Roman"/>
                <a:cs typeface="Times New Roman"/>
              </a:rPr>
              <a:t>y</a:t>
            </a:r>
            <a:r>
              <a:rPr sz="3200" spc="-14" baseline="6901" dirty="0">
                <a:latin typeface="Times New Roman"/>
                <a:cs typeface="Times New Roman"/>
              </a:rPr>
              <a:t>(</a:t>
            </a:r>
            <a:r>
              <a:rPr sz="3200" spc="-154" baseline="6901" dirty="0">
                <a:latin typeface="Times New Roman"/>
                <a:cs typeface="Times New Roman"/>
              </a:rPr>
              <a:t>3</a:t>
            </a:r>
            <a:r>
              <a:rPr sz="3200" i="1" baseline="6901" dirty="0">
                <a:latin typeface="Times New Roman"/>
                <a:cs typeface="Times New Roman"/>
              </a:rPr>
              <a:t>T</a:t>
            </a:r>
            <a:r>
              <a:rPr sz="3200" i="1" spc="-260" baseline="6901" dirty="0">
                <a:latin typeface="Times New Roman"/>
                <a:cs typeface="Times New Roman"/>
              </a:rPr>
              <a:t> </a:t>
            </a:r>
            <a:r>
              <a:rPr sz="3200" baseline="6901" dirty="0">
                <a:latin typeface="Times New Roman"/>
                <a:cs typeface="Times New Roman"/>
              </a:rPr>
              <a:t>)</a:t>
            </a:r>
            <a:r>
              <a:rPr sz="3200" spc="-39" baseline="6901" dirty="0">
                <a:latin typeface="Times New Roman"/>
                <a:cs typeface="Times New Roman"/>
              </a:rPr>
              <a:t> </a:t>
            </a:r>
            <a:r>
              <a:rPr sz="3200" spc="-541" baseline="4092" dirty="0">
                <a:latin typeface="Meiryo"/>
                <a:cs typeface="Meiryo"/>
              </a:rPr>
              <a:t>=</a:t>
            </a:r>
            <a:r>
              <a:rPr sz="3200" spc="-285" baseline="4092" dirty="0">
                <a:latin typeface="Meiryo"/>
                <a:cs typeface="Meiryo"/>
              </a:rPr>
              <a:t> </a:t>
            </a:r>
            <a:r>
              <a:rPr sz="3200" spc="-4" baseline="6901" dirty="0">
                <a:latin typeface="Times New Roman"/>
                <a:cs typeface="Times New Roman"/>
              </a:rPr>
              <a:t>3</a:t>
            </a:r>
            <a:r>
              <a:rPr sz="3200" baseline="6901" dirty="0">
                <a:latin typeface="Times New Roman"/>
                <a:cs typeface="Times New Roman"/>
              </a:rPr>
              <a:t>.</a:t>
            </a:r>
            <a:r>
              <a:rPr sz="3200" spc="-125" baseline="6901" dirty="0">
                <a:latin typeface="Times New Roman"/>
                <a:cs typeface="Times New Roman"/>
              </a:rPr>
              <a:t>5</a:t>
            </a:r>
            <a:r>
              <a:rPr sz="3200" i="1" baseline="6901" dirty="0">
                <a:latin typeface="Times New Roman"/>
                <a:cs typeface="Times New Roman"/>
              </a:rPr>
              <a:t>T</a:t>
            </a:r>
            <a:r>
              <a:rPr sz="3200" i="1" spc="-194" baseline="6901" dirty="0">
                <a:latin typeface="Times New Roman"/>
                <a:cs typeface="Times New Roman"/>
              </a:rPr>
              <a:t> </a:t>
            </a:r>
            <a:r>
              <a:rPr baseline="57975" dirty="0">
                <a:latin typeface="Times New Roman"/>
                <a:cs typeface="Times New Roman"/>
              </a:rPr>
              <a:t>2</a:t>
            </a:r>
            <a:r>
              <a:rPr spc="-98" baseline="57975" dirty="0">
                <a:latin typeface="Times New Roman"/>
                <a:cs typeface="Times New Roman"/>
              </a:rPr>
              <a:t> </a:t>
            </a:r>
            <a:r>
              <a:rPr sz="3200" baseline="6901" dirty="0">
                <a:latin typeface="Times New Roman"/>
                <a:cs typeface="Times New Roman"/>
              </a:rPr>
              <a:t>,</a:t>
            </a:r>
            <a:r>
              <a:rPr sz="3200" spc="-54" baseline="6901" dirty="0">
                <a:latin typeface="Times New Roman"/>
                <a:cs typeface="Times New Roman"/>
              </a:rPr>
              <a:t> </a:t>
            </a:r>
            <a:r>
              <a:rPr sz="3200" i="1" spc="75" baseline="6901" dirty="0">
                <a:latin typeface="Times New Roman"/>
                <a:cs typeface="Times New Roman"/>
              </a:rPr>
              <a:t>y</a:t>
            </a:r>
            <a:r>
              <a:rPr sz="3200" spc="50" baseline="6901" dirty="0">
                <a:latin typeface="Times New Roman"/>
                <a:cs typeface="Times New Roman"/>
              </a:rPr>
              <a:t>(</a:t>
            </a:r>
            <a:r>
              <a:rPr sz="3200" spc="-89" baseline="6901" dirty="0">
                <a:latin typeface="Times New Roman"/>
                <a:cs typeface="Times New Roman"/>
              </a:rPr>
              <a:t>4</a:t>
            </a:r>
            <a:r>
              <a:rPr sz="3200" i="1" baseline="6901" dirty="0">
                <a:latin typeface="Times New Roman"/>
                <a:cs typeface="Times New Roman"/>
              </a:rPr>
              <a:t>T</a:t>
            </a:r>
            <a:r>
              <a:rPr sz="3200" i="1" spc="-260" baseline="6901" dirty="0">
                <a:latin typeface="Times New Roman"/>
                <a:cs typeface="Times New Roman"/>
              </a:rPr>
              <a:t> </a:t>
            </a:r>
            <a:r>
              <a:rPr sz="3200" baseline="6901" dirty="0">
                <a:latin typeface="Times New Roman"/>
                <a:cs typeface="Times New Roman"/>
              </a:rPr>
              <a:t>)</a:t>
            </a:r>
            <a:r>
              <a:rPr sz="3200" spc="-34" baseline="6901" dirty="0">
                <a:latin typeface="Times New Roman"/>
                <a:cs typeface="Times New Roman"/>
              </a:rPr>
              <a:t> </a:t>
            </a:r>
            <a:r>
              <a:rPr sz="3200" spc="-541" baseline="4092" dirty="0">
                <a:latin typeface="Meiryo"/>
                <a:cs typeface="Meiryo"/>
              </a:rPr>
              <a:t>=</a:t>
            </a:r>
            <a:r>
              <a:rPr sz="3200" spc="-255" baseline="4092" dirty="0">
                <a:latin typeface="Meiryo"/>
                <a:cs typeface="Meiryo"/>
              </a:rPr>
              <a:t> </a:t>
            </a:r>
            <a:r>
              <a:rPr sz="3200" spc="-54" baseline="6901" dirty="0">
                <a:latin typeface="Times New Roman"/>
                <a:cs typeface="Times New Roman"/>
              </a:rPr>
              <a:t>7</a:t>
            </a:r>
            <a:r>
              <a:rPr sz="3200" i="1" baseline="6901" dirty="0">
                <a:latin typeface="Times New Roman"/>
                <a:cs typeface="Times New Roman"/>
              </a:rPr>
              <a:t>T</a:t>
            </a:r>
            <a:r>
              <a:rPr sz="3200" i="1" spc="-204" baseline="6901" dirty="0">
                <a:latin typeface="Times New Roman"/>
                <a:cs typeface="Times New Roman"/>
              </a:rPr>
              <a:t> </a:t>
            </a:r>
            <a:r>
              <a:rPr baseline="57975" dirty="0">
                <a:latin typeface="Times New Roman"/>
                <a:cs typeface="Times New Roman"/>
              </a:rPr>
              <a:t>2</a:t>
            </a:r>
            <a:r>
              <a:rPr spc="-98" baseline="57975" dirty="0">
                <a:latin typeface="Times New Roman"/>
                <a:cs typeface="Times New Roman"/>
              </a:rPr>
              <a:t> </a:t>
            </a:r>
            <a:r>
              <a:rPr sz="3200" spc="44" baseline="6901" dirty="0" smtClean="0">
                <a:latin typeface="Times New Roman"/>
                <a:cs typeface="Times New Roman"/>
              </a:rPr>
              <a:t>,</a:t>
            </a:r>
            <a:r>
              <a:rPr lang="en-US" sz="3200" spc="44" baseline="6901" dirty="0" smtClean="0">
                <a:latin typeface="Times New Roman"/>
                <a:cs typeface="Times New Roman"/>
              </a:rPr>
              <a:t>…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47261" y="1354887"/>
            <a:ext cx="73202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769666" y="3999351"/>
            <a:ext cx="19940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602759" y="3999351"/>
            <a:ext cx="61429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032456" y="3999351"/>
            <a:ext cx="199351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5783593" y="3999351"/>
            <a:ext cx="14338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4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直接连接符 42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73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211237" y="908877"/>
            <a:ext cx="2877685" cy="2310090"/>
          </a:xfrm>
          <a:custGeom>
            <a:avLst/>
            <a:gdLst/>
            <a:ahLst/>
            <a:cxnLst/>
            <a:rect l="l" t="t" r="r" b="b"/>
            <a:pathLst>
              <a:path w="2869691" h="2305812">
                <a:moveTo>
                  <a:pt x="0" y="0"/>
                </a:moveTo>
                <a:lnTo>
                  <a:pt x="0" y="2305812"/>
                </a:lnTo>
                <a:lnTo>
                  <a:pt x="2869691" y="2305812"/>
                </a:lnTo>
                <a:lnTo>
                  <a:pt x="28696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826" y="908496"/>
            <a:ext cx="7366142" cy="231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984" y="620689"/>
            <a:ext cx="2827253" cy="2584155"/>
          </a:xfrm>
          <a:custGeom>
            <a:avLst/>
            <a:gdLst/>
            <a:ahLst/>
            <a:cxnLst/>
            <a:rect l="l" t="t" r="r" b="b"/>
            <a:pathLst>
              <a:path w="2819400" h="2579370">
                <a:moveTo>
                  <a:pt x="0" y="0"/>
                </a:moveTo>
                <a:lnTo>
                  <a:pt x="0" y="2579370"/>
                </a:lnTo>
                <a:lnTo>
                  <a:pt x="2819400" y="2579370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999" y="818413"/>
            <a:ext cx="2188446" cy="2090227"/>
          </a:xfrm>
          <a:custGeom>
            <a:avLst/>
            <a:gdLst/>
            <a:ahLst/>
            <a:cxnLst/>
            <a:rect l="l" t="t" r="r" b="b"/>
            <a:pathLst>
              <a:path w="2182367" h="2086356">
                <a:moveTo>
                  <a:pt x="0" y="0"/>
                </a:moveTo>
                <a:lnTo>
                  <a:pt x="0" y="2086356"/>
                </a:lnTo>
                <a:lnTo>
                  <a:pt x="2182367" y="2086356"/>
                </a:lnTo>
                <a:lnTo>
                  <a:pt x="21823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999" y="818413"/>
            <a:ext cx="2188446" cy="2090227"/>
          </a:xfrm>
          <a:custGeom>
            <a:avLst/>
            <a:gdLst/>
            <a:ahLst/>
            <a:cxnLst/>
            <a:rect l="l" t="t" r="r" b="b"/>
            <a:pathLst>
              <a:path w="2182367" h="2086356">
                <a:moveTo>
                  <a:pt x="0" y="2086356"/>
                </a:moveTo>
                <a:lnTo>
                  <a:pt x="0" y="0"/>
                </a:lnTo>
                <a:lnTo>
                  <a:pt x="2182367" y="0"/>
                </a:lnTo>
                <a:lnTo>
                  <a:pt x="2182367" y="2086356"/>
                </a:lnTo>
                <a:lnTo>
                  <a:pt x="0" y="2086356"/>
                </a:lnTo>
              </a:path>
            </a:pathLst>
          </a:custGeom>
          <a:ln w="76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999" y="818794"/>
            <a:ext cx="218921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218312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999" y="2909022"/>
            <a:ext cx="218921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2183129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8637" y="818413"/>
            <a:ext cx="0" cy="2090227"/>
          </a:xfrm>
          <a:custGeom>
            <a:avLst/>
            <a:gdLst/>
            <a:ahLst/>
            <a:cxnLst/>
            <a:rect l="l" t="t" r="r" b="b"/>
            <a:pathLst>
              <a:path h="2086356">
                <a:moveTo>
                  <a:pt x="0" y="0"/>
                </a:moveTo>
                <a:lnTo>
                  <a:pt x="0" y="208635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190" y="818413"/>
            <a:ext cx="0" cy="2090227"/>
          </a:xfrm>
          <a:custGeom>
            <a:avLst/>
            <a:gdLst/>
            <a:ahLst/>
            <a:cxnLst/>
            <a:rect l="l" t="t" r="r" b="b"/>
            <a:pathLst>
              <a:path h="2086356">
                <a:moveTo>
                  <a:pt x="0" y="0"/>
                </a:moveTo>
                <a:lnTo>
                  <a:pt x="0" y="208635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5440" y="2875431"/>
            <a:ext cx="0" cy="33207"/>
          </a:xfrm>
          <a:custGeom>
            <a:avLst/>
            <a:gdLst/>
            <a:ahLst/>
            <a:cxnLst/>
            <a:rect l="l" t="t" r="r" b="b"/>
            <a:pathLst>
              <a:path h="33146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5440" y="818413"/>
            <a:ext cx="0" cy="33972"/>
          </a:xfrm>
          <a:custGeom>
            <a:avLst/>
            <a:gdLst/>
            <a:ahLst/>
            <a:cxnLst/>
            <a:rect l="l" t="t" r="r" b="b"/>
            <a:pathLst>
              <a:path h="33909">
                <a:moveTo>
                  <a:pt x="0" y="0"/>
                </a:moveTo>
                <a:lnTo>
                  <a:pt x="0" y="33909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1455" y="2875431"/>
            <a:ext cx="0" cy="33207"/>
          </a:xfrm>
          <a:custGeom>
            <a:avLst/>
            <a:gdLst/>
            <a:ahLst/>
            <a:cxnLst/>
            <a:rect l="l" t="t" r="r" b="b"/>
            <a:pathLst>
              <a:path h="33146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1455" y="818413"/>
            <a:ext cx="0" cy="33972"/>
          </a:xfrm>
          <a:custGeom>
            <a:avLst/>
            <a:gdLst/>
            <a:ahLst/>
            <a:cxnLst/>
            <a:rect l="l" t="t" r="r" b="b"/>
            <a:pathLst>
              <a:path h="33909">
                <a:moveTo>
                  <a:pt x="0" y="0"/>
                </a:moveTo>
                <a:lnTo>
                  <a:pt x="0" y="33909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6706" y="2875431"/>
            <a:ext cx="0" cy="33207"/>
          </a:xfrm>
          <a:custGeom>
            <a:avLst/>
            <a:gdLst/>
            <a:ahLst/>
            <a:cxnLst/>
            <a:rect l="l" t="t" r="r" b="b"/>
            <a:pathLst>
              <a:path h="33146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6706" y="818413"/>
            <a:ext cx="0" cy="33972"/>
          </a:xfrm>
          <a:custGeom>
            <a:avLst/>
            <a:gdLst/>
            <a:ahLst/>
            <a:cxnLst/>
            <a:rect l="l" t="t" r="r" b="b"/>
            <a:pathLst>
              <a:path h="33909">
                <a:moveTo>
                  <a:pt x="0" y="0"/>
                </a:moveTo>
                <a:lnTo>
                  <a:pt x="0" y="33909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7372" y="2875431"/>
            <a:ext cx="0" cy="33207"/>
          </a:xfrm>
          <a:custGeom>
            <a:avLst/>
            <a:gdLst/>
            <a:ahLst/>
            <a:cxnLst/>
            <a:rect l="l" t="t" r="r" b="b"/>
            <a:pathLst>
              <a:path h="33146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7372" y="818413"/>
            <a:ext cx="0" cy="33971"/>
          </a:xfrm>
          <a:custGeom>
            <a:avLst/>
            <a:gdLst/>
            <a:ahLst/>
            <a:cxnLst/>
            <a:rect l="l" t="t" r="r" b="b"/>
            <a:pathLst>
              <a:path h="33908">
                <a:moveTo>
                  <a:pt x="0" y="0"/>
                </a:moveTo>
                <a:lnTo>
                  <a:pt x="0" y="3390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2622" y="2875431"/>
            <a:ext cx="0" cy="33207"/>
          </a:xfrm>
          <a:custGeom>
            <a:avLst/>
            <a:gdLst/>
            <a:ahLst/>
            <a:cxnLst/>
            <a:rect l="l" t="t" r="r" b="b"/>
            <a:pathLst>
              <a:path h="33146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2622" y="818413"/>
            <a:ext cx="0" cy="33971"/>
          </a:xfrm>
          <a:custGeom>
            <a:avLst/>
            <a:gdLst/>
            <a:ahLst/>
            <a:cxnLst/>
            <a:rect l="l" t="t" r="r" b="b"/>
            <a:pathLst>
              <a:path h="33908">
                <a:moveTo>
                  <a:pt x="0" y="0"/>
                </a:moveTo>
                <a:lnTo>
                  <a:pt x="0" y="33908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999" y="2390664"/>
            <a:ext cx="22159" cy="0"/>
          </a:xfrm>
          <a:custGeom>
            <a:avLst/>
            <a:gdLst/>
            <a:ahLst/>
            <a:cxnLst/>
            <a:rect l="l" t="t" r="r" b="b"/>
            <a:pathLst>
              <a:path w="22097">
                <a:moveTo>
                  <a:pt x="2209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6286" y="2390664"/>
            <a:ext cx="22160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22098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999" y="1863908"/>
            <a:ext cx="22159" cy="0"/>
          </a:xfrm>
          <a:custGeom>
            <a:avLst/>
            <a:gdLst/>
            <a:ahLst/>
            <a:cxnLst/>
            <a:rect l="l" t="t" r="r" b="b"/>
            <a:pathLst>
              <a:path w="22097">
                <a:moveTo>
                  <a:pt x="2209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6286" y="1863908"/>
            <a:ext cx="22160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22098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999" y="1345551"/>
            <a:ext cx="22159" cy="0"/>
          </a:xfrm>
          <a:custGeom>
            <a:avLst/>
            <a:gdLst/>
            <a:ahLst/>
            <a:cxnLst/>
            <a:rect l="l" t="t" r="r" b="b"/>
            <a:pathLst>
              <a:path w="22097">
                <a:moveTo>
                  <a:pt x="2209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16286" y="1345551"/>
            <a:ext cx="22160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22098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9999" y="1863526"/>
            <a:ext cx="2188446" cy="0"/>
          </a:xfrm>
          <a:custGeom>
            <a:avLst/>
            <a:gdLst/>
            <a:ahLst/>
            <a:cxnLst/>
            <a:rect l="l" t="t" r="r" b="b"/>
            <a:pathLst>
              <a:path w="2182367">
                <a:moveTo>
                  <a:pt x="0" y="0"/>
                </a:moveTo>
                <a:lnTo>
                  <a:pt x="2182367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999" y="818413"/>
            <a:ext cx="2188446" cy="2090227"/>
          </a:xfrm>
          <a:custGeom>
            <a:avLst/>
            <a:gdLst/>
            <a:ahLst/>
            <a:cxnLst/>
            <a:rect l="l" t="t" r="r" b="b"/>
            <a:pathLst>
              <a:path w="2182367" h="2086356">
                <a:moveTo>
                  <a:pt x="0" y="2086356"/>
                </a:moveTo>
                <a:lnTo>
                  <a:pt x="364235" y="0"/>
                </a:lnTo>
                <a:lnTo>
                  <a:pt x="729233" y="1043178"/>
                </a:lnTo>
                <a:lnTo>
                  <a:pt x="1093470" y="1043178"/>
                </a:lnTo>
                <a:lnTo>
                  <a:pt x="1453133" y="1043178"/>
                </a:lnTo>
                <a:lnTo>
                  <a:pt x="1817369" y="1043178"/>
                </a:lnTo>
                <a:lnTo>
                  <a:pt x="2182367" y="1043178"/>
                </a:lnTo>
              </a:path>
            </a:pathLst>
          </a:custGeom>
          <a:ln w="761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9776" y="620689"/>
            <a:ext cx="2827253" cy="2578048"/>
          </a:xfrm>
          <a:custGeom>
            <a:avLst/>
            <a:gdLst/>
            <a:ahLst/>
            <a:cxnLst/>
            <a:rect l="l" t="t" r="r" b="b"/>
            <a:pathLst>
              <a:path w="2819400" h="2573274">
                <a:moveTo>
                  <a:pt x="0" y="0"/>
                </a:moveTo>
                <a:lnTo>
                  <a:pt x="0" y="2573274"/>
                </a:lnTo>
                <a:lnTo>
                  <a:pt x="2819400" y="2573273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66554" y="813832"/>
            <a:ext cx="2181570" cy="2091754"/>
          </a:xfrm>
          <a:custGeom>
            <a:avLst/>
            <a:gdLst/>
            <a:ahLst/>
            <a:cxnLst/>
            <a:rect l="l" t="t" r="r" b="b"/>
            <a:pathLst>
              <a:path w="2175510" h="2087880">
                <a:moveTo>
                  <a:pt x="0" y="0"/>
                </a:moveTo>
                <a:lnTo>
                  <a:pt x="0" y="2087880"/>
                </a:lnTo>
                <a:lnTo>
                  <a:pt x="2175510" y="2087880"/>
                </a:lnTo>
                <a:lnTo>
                  <a:pt x="2175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6554" y="813832"/>
            <a:ext cx="2181570" cy="2091754"/>
          </a:xfrm>
          <a:custGeom>
            <a:avLst/>
            <a:gdLst/>
            <a:ahLst/>
            <a:cxnLst/>
            <a:rect l="l" t="t" r="r" b="b"/>
            <a:pathLst>
              <a:path w="2175510" h="2087880">
                <a:moveTo>
                  <a:pt x="0" y="2087880"/>
                </a:moveTo>
                <a:lnTo>
                  <a:pt x="0" y="0"/>
                </a:lnTo>
                <a:lnTo>
                  <a:pt x="2175510" y="0"/>
                </a:lnTo>
                <a:lnTo>
                  <a:pt x="2175510" y="2087879"/>
                </a:lnTo>
                <a:lnTo>
                  <a:pt x="0" y="2087880"/>
                </a:lnTo>
              </a:path>
            </a:pathLst>
          </a:custGeom>
          <a:ln w="76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6554" y="814214"/>
            <a:ext cx="2182334" cy="0"/>
          </a:xfrm>
          <a:custGeom>
            <a:avLst/>
            <a:gdLst/>
            <a:ahLst/>
            <a:cxnLst/>
            <a:rect l="l" t="t" r="r" b="b"/>
            <a:pathLst>
              <a:path w="2176272">
                <a:moveTo>
                  <a:pt x="2176272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66554" y="2905968"/>
            <a:ext cx="2182334" cy="0"/>
          </a:xfrm>
          <a:custGeom>
            <a:avLst/>
            <a:gdLst/>
            <a:ahLst/>
            <a:cxnLst/>
            <a:rect l="l" t="t" r="r" b="b"/>
            <a:pathLst>
              <a:path w="2176272">
                <a:moveTo>
                  <a:pt x="2176272" y="0"/>
                </a:moveTo>
                <a:lnTo>
                  <a:pt x="0" y="0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8316" y="813833"/>
            <a:ext cx="0" cy="2091753"/>
          </a:xfrm>
          <a:custGeom>
            <a:avLst/>
            <a:gdLst/>
            <a:ahLst/>
            <a:cxnLst/>
            <a:rect l="l" t="t" r="r" b="b"/>
            <a:pathLst>
              <a:path h="2087879">
                <a:moveTo>
                  <a:pt x="0" y="0"/>
                </a:moveTo>
                <a:lnTo>
                  <a:pt x="0" y="2087879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66746" y="813832"/>
            <a:ext cx="0" cy="2091754"/>
          </a:xfrm>
          <a:custGeom>
            <a:avLst/>
            <a:gdLst/>
            <a:ahLst/>
            <a:cxnLst/>
            <a:rect l="l" t="t" r="r" b="b"/>
            <a:pathLst>
              <a:path h="2087880">
                <a:moveTo>
                  <a:pt x="0" y="0"/>
                </a:moveTo>
                <a:lnTo>
                  <a:pt x="0" y="2087880"/>
                </a:lnTo>
              </a:path>
            </a:pathLst>
          </a:custGeom>
          <a:ln w="1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4190" y="2881539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4190" y="813832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1635" y="2881539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1635" y="813832"/>
            <a:ext cx="0" cy="24047"/>
          </a:xfrm>
          <a:custGeom>
            <a:avLst/>
            <a:gdLst/>
            <a:ahLst/>
            <a:cxnLst/>
            <a:rect l="l" t="t" r="r" b="b"/>
            <a:pathLst>
              <a:path h="24002">
                <a:moveTo>
                  <a:pt x="0" y="0"/>
                </a:moveTo>
                <a:lnTo>
                  <a:pt x="0" y="24002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6554" y="2558615"/>
            <a:ext cx="21395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21336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28245" y="2558615"/>
            <a:ext cx="19879" cy="0"/>
          </a:xfrm>
          <a:custGeom>
            <a:avLst/>
            <a:gdLst/>
            <a:ahLst/>
            <a:cxnLst/>
            <a:rect l="l" t="t" r="r" b="b"/>
            <a:pathLst>
              <a:path w="19824">
                <a:moveTo>
                  <a:pt x="1982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66554" y="2211261"/>
            <a:ext cx="21395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21336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28245" y="2211261"/>
            <a:ext cx="19879" cy="0"/>
          </a:xfrm>
          <a:custGeom>
            <a:avLst/>
            <a:gdLst/>
            <a:ahLst/>
            <a:cxnLst/>
            <a:rect l="l" t="t" r="r" b="b"/>
            <a:pathLst>
              <a:path w="19824">
                <a:moveTo>
                  <a:pt x="1982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66554" y="1863908"/>
            <a:ext cx="21395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21336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8245" y="1863908"/>
            <a:ext cx="19879" cy="0"/>
          </a:xfrm>
          <a:custGeom>
            <a:avLst/>
            <a:gdLst/>
            <a:ahLst/>
            <a:cxnLst/>
            <a:rect l="l" t="t" r="r" b="b"/>
            <a:pathLst>
              <a:path w="19824">
                <a:moveTo>
                  <a:pt x="1982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66554" y="1508921"/>
            <a:ext cx="21395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21336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28245" y="1508921"/>
            <a:ext cx="19879" cy="0"/>
          </a:xfrm>
          <a:custGeom>
            <a:avLst/>
            <a:gdLst/>
            <a:ahLst/>
            <a:cxnLst/>
            <a:rect l="l" t="t" r="r" b="b"/>
            <a:pathLst>
              <a:path w="19824">
                <a:moveTo>
                  <a:pt x="1982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66554" y="1161567"/>
            <a:ext cx="21395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21336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28245" y="1161567"/>
            <a:ext cx="19879" cy="0"/>
          </a:xfrm>
          <a:custGeom>
            <a:avLst/>
            <a:gdLst/>
            <a:ahLst/>
            <a:cxnLst/>
            <a:rect l="l" t="t" r="r" b="b"/>
            <a:pathLst>
              <a:path w="19824">
                <a:moveTo>
                  <a:pt x="1982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66554" y="813832"/>
            <a:ext cx="2181570" cy="2091754"/>
          </a:xfrm>
          <a:custGeom>
            <a:avLst/>
            <a:gdLst/>
            <a:ahLst/>
            <a:cxnLst/>
            <a:rect l="l" t="t" r="r" b="b"/>
            <a:pathLst>
              <a:path w="2175510" h="2087880">
                <a:moveTo>
                  <a:pt x="0" y="2087880"/>
                </a:moveTo>
                <a:lnTo>
                  <a:pt x="366522" y="1741170"/>
                </a:lnTo>
                <a:lnTo>
                  <a:pt x="725424" y="1394460"/>
                </a:lnTo>
                <a:lnTo>
                  <a:pt x="1091184" y="1047750"/>
                </a:lnTo>
                <a:lnTo>
                  <a:pt x="1450848" y="693420"/>
                </a:lnTo>
                <a:lnTo>
                  <a:pt x="1816608" y="346710"/>
                </a:lnTo>
                <a:lnTo>
                  <a:pt x="217551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6554" y="813832"/>
            <a:ext cx="2181570" cy="2091754"/>
          </a:xfrm>
          <a:custGeom>
            <a:avLst/>
            <a:gdLst/>
            <a:ahLst/>
            <a:cxnLst/>
            <a:rect l="l" t="t" r="r" b="b"/>
            <a:pathLst>
              <a:path w="2175510" h="2087880">
                <a:moveTo>
                  <a:pt x="0" y="2087880"/>
                </a:moveTo>
                <a:lnTo>
                  <a:pt x="366522" y="2087880"/>
                </a:lnTo>
                <a:lnTo>
                  <a:pt x="725424" y="1394460"/>
                </a:lnTo>
                <a:lnTo>
                  <a:pt x="1091184" y="1047750"/>
                </a:lnTo>
                <a:lnTo>
                  <a:pt x="1450848" y="693420"/>
                </a:lnTo>
                <a:lnTo>
                  <a:pt x="1816608" y="346710"/>
                </a:lnTo>
                <a:lnTo>
                  <a:pt x="2175510" y="0"/>
                </a:lnTo>
              </a:path>
            </a:pathLst>
          </a:custGeom>
          <a:ln w="762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88923" y="620688"/>
            <a:ext cx="2674429" cy="2595607"/>
          </a:xfrm>
          <a:custGeom>
            <a:avLst/>
            <a:gdLst/>
            <a:ahLst/>
            <a:cxnLst/>
            <a:rect l="l" t="t" r="r" b="b"/>
            <a:pathLst>
              <a:path w="2667000" h="2590800">
                <a:moveTo>
                  <a:pt x="0" y="0"/>
                </a:moveTo>
                <a:lnTo>
                  <a:pt x="0" y="2590800"/>
                </a:lnTo>
                <a:lnTo>
                  <a:pt x="2667000" y="2590800"/>
                </a:lnTo>
                <a:lnTo>
                  <a:pt x="266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35070" y="814597"/>
            <a:ext cx="2066952" cy="2107022"/>
          </a:xfrm>
          <a:custGeom>
            <a:avLst/>
            <a:gdLst/>
            <a:ahLst/>
            <a:cxnLst/>
            <a:rect l="l" t="t" r="r" b="b"/>
            <a:pathLst>
              <a:path w="2061210" h="2103120">
                <a:moveTo>
                  <a:pt x="0" y="0"/>
                </a:moveTo>
                <a:lnTo>
                  <a:pt x="0" y="2103120"/>
                </a:lnTo>
                <a:lnTo>
                  <a:pt x="2061210" y="2103120"/>
                </a:lnTo>
                <a:lnTo>
                  <a:pt x="2061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35070" y="814597"/>
            <a:ext cx="2066951" cy="2107022"/>
          </a:xfrm>
          <a:custGeom>
            <a:avLst/>
            <a:gdLst/>
            <a:ahLst/>
            <a:cxnLst/>
            <a:rect l="l" t="t" r="r" b="b"/>
            <a:pathLst>
              <a:path w="2061209" h="2103120">
                <a:moveTo>
                  <a:pt x="0" y="2103120"/>
                </a:moveTo>
                <a:lnTo>
                  <a:pt x="0" y="0"/>
                </a:lnTo>
                <a:lnTo>
                  <a:pt x="2061209" y="0"/>
                </a:lnTo>
                <a:lnTo>
                  <a:pt x="2061209" y="2103120"/>
                </a:lnTo>
                <a:lnTo>
                  <a:pt x="0" y="2103120"/>
                </a:lnTo>
              </a:path>
            </a:pathLst>
          </a:custGeom>
          <a:ln w="76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35071" y="814978"/>
            <a:ext cx="2067715" cy="0"/>
          </a:xfrm>
          <a:custGeom>
            <a:avLst/>
            <a:gdLst/>
            <a:ahLst/>
            <a:cxnLst/>
            <a:rect l="l" t="t" r="r" b="b"/>
            <a:pathLst>
              <a:path w="2061971">
                <a:moveTo>
                  <a:pt x="20619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35071" y="2922000"/>
            <a:ext cx="2067715" cy="0"/>
          </a:xfrm>
          <a:custGeom>
            <a:avLst/>
            <a:gdLst/>
            <a:ahLst/>
            <a:cxnLst/>
            <a:rect l="l" t="t" r="r" b="b"/>
            <a:pathLst>
              <a:path w="2061971">
                <a:moveTo>
                  <a:pt x="2061971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02213" y="814597"/>
            <a:ext cx="0" cy="2107022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35262" y="814597"/>
            <a:ext cx="0" cy="2107021"/>
          </a:xfrm>
          <a:custGeom>
            <a:avLst/>
            <a:gdLst/>
            <a:ahLst/>
            <a:cxnLst/>
            <a:rect l="l" t="t" r="r" b="b"/>
            <a:pathLst>
              <a:path h="2103119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6793" y="2904441"/>
            <a:ext cx="0" cy="17177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714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26793" y="814597"/>
            <a:ext cx="0" cy="26337"/>
          </a:xfrm>
          <a:custGeom>
            <a:avLst/>
            <a:gdLst/>
            <a:ahLst/>
            <a:cxnLst/>
            <a:rect l="l" t="t" r="r" b="b"/>
            <a:pathLst>
              <a:path h="26288">
                <a:moveTo>
                  <a:pt x="0" y="0"/>
                </a:moveTo>
                <a:lnTo>
                  <a:pt x="0" y="26288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09917" y="2904441"/>
            <a:ext cx="0" cy="17177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7145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09917" y="814597"/>
            <a:ext cx="0" cy="26337"/>
          </a:xfrm>
          <a:custGeom>
            <a:avLst/>
            <a:gdLst/>
            <a:ahLst/>
            <a:cxnLst/>
            <a:rect l="l" t="t" r="r" b="b"/>
            <a:pathLst>
              <a:path h="26288">
                <a:moveTo>
                  <a:pt x="0" y="0"/>
                </a:moveTo>
                <a:lnTo>
                  <a:pt x="0" y="26288"/>
                </a:lnTo>
              </a:path>
            </a:pathLst>
          </a:custGeom>
          <a:ln w="1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35071" y="2618161"/>
            <a:ext cx="25979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2590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85211" y="2618161"/>
            <a:ext cx="16811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1676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35071" y="2323484"/>
            <a:ext cx="25979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2590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85211" y="2323484"/>
            <a:ext cx="16811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1676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35071" y="2019645"/>
            <a:ext cx="25979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2590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85211" y="2019645"/>
            <a:ext cx="16811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1676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35071" y="1716569"/>
            <a:ext cx="25979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2590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85211" y="1716569"/>
            <a:ext cx="16811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1676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35071" y="1413495"/>
            <a:ext cx="25979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2590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85211" y="1413495"/>
            <a:ext cx="16811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1676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35071" y="1118054"/>
            <a:ext cx="25979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25907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85211" y="1118054"/>
            <a:ext cx="16811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16764" y="0"/>
                </a:moveTo>
                <a:lnTo>
                  <a:pt x="0" y="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35071" y="1042094"/>
            <a:ext cx="1720803" cy="1879525"/>
          </a:xfrm>
          <a:custGeom>
            <a:avLst/>
            <a:gdLst/>
            <a:ahLst/>
            <a:cxnLst/>
            <a:rect l="l" t="t" r="r" b="b"/>
            <a:pathLst>
              <a:path w="1716023" h="1876044">
                <a:moveTo>
                  <a:pt x="0" y="1876044"/>
                </a:moveTo>
                <a:lnTo>
                  <a:pt x="344423" y="1799844"/>
                </a:lnTo>
                <a:lnTo>
                  <a:pt x="689609" y="1572767"/>
                </a:lnTo>
                <a:lnTo>
                  <a:pt x="1034795" y="1203198"/>
                </a:lnTo>
                <a:lnTo>
                  <a:pt x="1370837" y="672846"/>
                </a:lnTo>
                <a:lnTo>
                  <a:pt x="1716023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35071" y="1194013"/>
            <a:ext cx="1720803" cy="1727605"/>
          </a:xfrm>
          <a:custGeom>
            <a:avLst/>
            <a:gdLst/>
            <a:ahLst/>
            <a:cxnLst/>
            <a:rect l="l" t="t" r="r" b="b"/>
            <a:pathLst>
              <a:path w="1716023" h="1724406">
                <a:moveTo>
                  <a:pt x="0" y="1724406"/>
                </a:moveTo>
                <a:lnTo>
                  <a:pt x="344423" y="1724406"/>
                </a:lnTo>
                <a:lnTo>
                  <a:pt x="689609" y="1572767"/>
                </a:lnTo>
                <a:lnTo>
                  <a:pt x="1034795" y="1202436"/>
                </a:lnTo>
                <a:lnTo>
                  <a:pt x="1370837" y="672846"/>
                </a:lnTo>
                <a:lnTo>
                  <a:pt x="1716023" y="0"/>
                </a:lnTo>
              </a:path>
            </a:pathLst>
          </a:custGeom>
          <a:ln w="762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60845" y="743271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59062" y="742262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28242" y="737656"/>
            <a:ext cx="209714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spc="4" dirty="0"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28242" y="1040731"/>
            <a:ext cx="209714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spc="4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59062" y="1089615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89782" y="1270027"/>
            <a:ext cx="202265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-173" dirty="0">
                <a:latin typeface="Arial"/>
                <a:cs typeface="Arial"/>
              </a:rPr>
              <a:t>1</a:t>
            </a:r>
            <a:r>
              <a:rPr sz="1000" spc="-106" dirty="0">
                <a:latin typeface="Arial"/>
                <a:cs typeface="Arial"/>
              </a:rPr>
              <a:t>.</a:t>
            </a:r>
            <a:r>
              <a:rPr sz="1000" spc="16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28242" y="1335409"/>
            <a:ext cx="209714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spc="4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59062" y="1436968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03890" y="1639247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60845" y="1788384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59062" y="1791956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303890" y="1942322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59062" y="2139309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303890" y="2246161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9782" y="2315140"/>
            <a:ext cx="202265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-173" dirty="0">
                <a:latin typeface="Arial"/>
                <a:cs typeface="Arial"/>
              </a:rPr>
              <a:t>0</a:t>
            </a:r>
            <a:r>
              <a:rPr sz="1000" spc="-106" dirty="0">
                <a:latin typeface="Arial"/>
                <a:cs typeface="Arial"/>
              </a:rPr>
              <a:t>.</a:t>
            </a:r>
            <a:r>
              <a:rPr sz="1000" spc="16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59062" y="2486662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303890" y="2540839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60845" y="2833498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459062" y="2834015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303890" y="2843914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15098" y="2948773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81113" y="2948773"/>
            <a:ext cx="49650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  <a:tabLst>
                <a:tab pos="369147" algn="l"/>
              </a:tabLst>
            </a:pPr>
            <a:r>
              <a:rPr sz="1000" dirty="0">
                <a:latin typeface="Arial"/>
                <a:cs typeface="Arial"/>
              </a:rPr>
              <a:t>1</a:t>
            </a:r>
            <a:r>
              <a:rPr sz="1000" spc="-262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6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12378" y="2948773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172279" y="2948773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538294" y="2948773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903545" y="2948773"/>
            <a:ext cx="131254" cy="1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ct val="95825"/>
              </a:lnSpc>
            </a:pPr>
            <a:r>
              <a:rPr sz="1000" spc="16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527069" y="2941657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253749" y="2941657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981194" y="2941657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708639" y="2941657"/>
            <a:ext cx="125476" cy="1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093"/>
              </a:lnSpc>
              <a:spcBef>
                <a:spcPts val="54"/>
              </a:spcBef>
            </a:pPr>
            <a:r>
              <a:rPr sz="1000" spc="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388708" y="2962243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080239" y="2962243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763364" y="2962243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455659" y="2962243"/>
            <a:ext cx="133488" cy="16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183"/>
              </a:lnSpc>
              <a:spcBef>
                <a:spcPts val="59"/>
              </a:spcBef>
            </a:pPr>
            <a:r>
              <a:rPr sz="110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222475" y="3334748"/>
            <a:ext cx="1975916" cy="293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55"/>
              </a:lnSpc>
              <a:spcBef>
                <a:spcPts val="112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spc="4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23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"/>
                <a:cs typeface=""/>
              </a:rPr>
              <a:t>单位阶跃输入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628835" y="3334748"/>
            <a:ext cx="1975916" cy="293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55"/>
              </a:lnSpc>
              <a:spcBef>
                <a:spcPts val="112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spc="4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23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"/>
                <a:cs typeface=""/>
              </a:rPr>
              <a:t>单位速度输入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035959" y="3334748"/>
            <a:ext cx="2217977" cy="293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55"/>
              </a:lnSpc>
              <a:spcBef>
                <a:spcPts val="112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22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"/>
                <a:cs typeface=""/>
              </a:rPr>
              <a:t>单位加速度输入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63703" y="3799989"/>
            <a:ext cx="8323297" cy="206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4853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按单位速度输入设计的最小拍系统，当为</a:t>
            </a:r>
            <a:r>
              <a:rPr sz="3600" spc="9" baseline="-2825" dirty="0">
                <a:solidFill>
                  <a:srgbClr val="0000CC"/>
                </a:solidFill>
                <a:latin typeface=""/>
                <a:cs typeface=""/>
              </a:rPr>
              <a:t>单位阶跃输入时，</a:t>
            </a:r>
            <a:endParaRPr sz="2400">
              <a:latin typeface="楷体"/>
              <a:cs typeface="楷体"/>
            </a:endParaRPr>
          </a:p>
          <a:p>
            <a:pPr marL="12729" marR="54853">
              <a:lnSpc>
                <a:spcPts val="3433"/>
              </a:lnSpc>
              <a:spcBef>
                <a:spcPts val="46"/>
              </a:spcBef>
            </a:pPr>
            <a:r>
              <a:rPr sz="3600" spc="4" baseline="-2825" dirty="0">
                <a:solidFill>
                  <a:srgbClr val="0000CC"/>
                </a:solidFill>
                <a:latin typeface=""/>
                <a:cs typeface=""/>
              </a:rPr>
              <a:t>有</a:t>
            </a:r>
            <a:r>
              <a:rPr sz="3600" b="1" baseline="-3623" dirty="0">
                <a:solidFill>
                  <a:srgbClr val="0000CC"/>
                </a:solidFill>
                <a:latin typeface="Times New Roman"/>
                <a:cs typeface="Times New Roman"/>
              </a:rPr>
              <a:t>100%</a:t>
            </a:r>
            <a:r>
              <a:rPr sz="3600" spc="9" baseline="-2825" dirty="0">
                <a:solidFill>
                  <a:srgbClr val="0000CC"/>
                </a:solidFill>
                <a:latin typeface=""/>
                <a:cs typeface=""/>
              </a:rPr>
              <a:t>的超调量</a:t>
            </a:r>
            <a:r>
              <a:rPr sz="3600" spc="9" baseline="-2825" dirty="0">
                <a:latin typeface=""/>
                <a:cs typeface=""/>
              </a:rPr>
              <a:t>，</a:t>
            </a:r>
            <a:r>
              <a:rPr sz="3600" spc="9" baseline="-2825" dirty="0">
                <a:solidFill>
                  <a:srgbClr val="0000CC"/>
                </a:solidFill>
                <a:latin typeface=""/>
                <a:cs typeface=""/>
              </a:rPr>
              <a:t>加速度输入时有静差</a:t>
            </a:r>
            <a:endParaRPr sz="2400">
              <a:latin typeface="楷体"/>
              <a:cs typeface="楷体"/>
            </a:endParaRPr>
          </a:p>
          <a:p>
            <a:pPr marL="12729">
              <a:lnSpc>
                <a:spcPts val="3683"/>
              </a:lnSpc>
            </a:pPr>
            <a:r>
              <a:rPr sz="2400" spc="23" dirty="0">
                <a:solidFill>
                  <a:srgbClr val="9A6565"/>
                </a:solidFill>
                <a:latin typeface="PMingLiU"/>
                <a:cs typeface="PMingLiU"/>
              </a:rPr>
              <a:t>¾</a:t>
            </a:r>
            <a:r>
              <a:rPr sz="2400" spc="9" dirty="0">
                <a:latin typeface=""/>
                <a:cs typeface=""/>
              </a:rPr>
              <a:t>由上述分析可知，按照某种典型输入设计的最小拍系统，当 </a:t>
            </a:r>
            <a:endParaRPr sz="2400">
              <a:latin typeface="楷体"/>
              <a:cs typeface="楷体"/>
            </a:endParaRPr>
          </a:p>
          <a:p>
            <a:pPr marL="12729">
              <a:lnSpc>
                <a:spcPts val="3275"/>
              </a:lnSpc>
            </a:pPr>
            <a:r>
              <a:rPr sz="2400" spc="9" dirty="0">
                <a:latin typeface=""/>
                <a:cs typeface=""/>
              </a:rPr>
              <a:t>输入函数改变时，输出响应不理想，说明最小拍系统对输入 </a:t>
            </a:r>
            <a:endParaRPr sz="2400">
              <a:latin typeface="楷体"/>
              <a:cs typeface="楷体"/>
            </a:endParaRPr>
          </a:p>
          <a:p>
            <a:pPr marL="12729">
              <a:lnSpc>
                <a:spcPts val="3289"/>
              </a:lnSpc>
            </a:pPr>
            <a:r>
              <a:rPr sz="2400" spc="9" dirty="0">
                <a:latin typeface=""/>
                <a:cs typeface=""/>
              </a:rPr>
              <a:t>信号的变化</a:t>
            </a:r>
            <a:r>
              <a:rPr sz="2400" spc="9" dirty="0">
                <a:solidFill>
                  <a:srgbClr val="0000CC"/>
                </a:solidFill>
                <a:latin typeface=""/>
                <a:cs typeface=""/>
              </a:rPr>
              <a:t>适应性较差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435262" y="814978"/>
            <a:ext cx="2066951" cy="2107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19" name="object 119"/>
          <p:cNvSpPr txBox="1"/>
          <p:nvPr/>
        </p:nvSpPr>
        <p:spPr>
          <a:xfrm>
            <a:off x="3566746" y="814214"/>
            <a:ext cx="2181570" cy="209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0" name="object 120"/>
          <p:cNvSpPr txBox="1"/>
          <p:nvPr/>
        </p:nvSpPr>
        <p:spPr>
          <a:xfrm>
            <a:off x="750190" y="818795"/>
            <a:ext cx="2188446" cy="1044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1" name="object 121"/>
          <p:cNvSpPr txBox="1"/>
          <p:nvPr/>
        </p:nvSpPr>
        <p:spPr>
          <a:xfrm>
            <a:off x="750190" y="1863527"/>
            <a:ext cx="2188446" cy="1045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2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3" name="直接连接符 122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04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95736" y="1124744"/>
            <a:ext cx="5109514" cy="3424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dirty="0">
                <a:latin typeface="Times New Roman"/>
                <a:cs typeface="Times New Roman"/>
              </a:rPr>
              <a:t>3. </a:t>
            </a:r>
            <a:r>
              <a:rPr sz="2800" spc="9" dirty="0">
                <a:latin typeface=""/>
                <a:cs typeface=""/>
              </a:rPr>
              <a:t>最少拍控制器设计的限制条件</a:t>
            </a:r>
            <a:endParaRPr sz="2800" dirty="0">
              <a:latin typeface="楷体"/>
              <a:cs typeface="楷体"/>
            </a:endParaRPr>
          </a:p>
          <a:p>
            <a:pPr marL="12729" marR="56426">
              <a:lnSpc>
                <a:spcPct val="122899"/>
              </a:lnSpc>
              <a:spcBef>
                <a:spcPts val="429"/>
              </a:spcBef>
            </a:pPr>
            <a:r>
              <a:rPr sz="2800" spc="9" dirty="0">
                <a:latin typeface=""/>
                <a:cs typeface=""/>
              </a:rPr>
              <a:t>必须考虑如下几个问题：</a:t>
            </a:r>
            <a:endParaRPr sz="2800" dirty="0">
              <a:latin typeface="楷体"/>
              <a:cs typeface="楷体"/>
            </a:endParaRPr>
          </a:p>
          <a:p>
            <a:pPr marL="470982" marR="56426">
              <a:lnSpc>
                <a:spcPct val="129212"/>
              </a:lnSpc>
              <a:spcBef>
                <a:spcPts val="321"/>
              </a:spcBef>
            </a:pPr>
            <a:r>
              <a:rPr sz="2800" spc="9" dirty="0" err="1" smtClean="0">
                <a:latin typeface=""/>
                <a:cs typeface=""/>
              </a:rPr>
              <a:t>稳定性</a:t>
            </a:r>
            <a:endParaRPr sz="2800" dirty="0">
              <a:latin typeface="楷体"/>
              <a:cs typeface="楷体"/>
            </a:endParaRPr>
          </a:p>
          <a:p>
            <a:pPr marL="470982" marR="56426">
              <a:lnSpc>
                <a:spcPct val="129212"/>
              </a:lnSpc>
              <a:spcBef>
                <a:spcPts val="376"/>
              </a:spcBef>
            </a:pPr>
            <a:r>
              <a:rPr sz="2800" spc="9" dirty="0" err="1" smtClean="0">
                <a:latin typeface=""/>
                <a:cs typeface=""/>
              </a:rPr>
              <a:t>准确性</a:t>
            </a:r>
            <a:endParaRPr sz="2800" dirty="0">
              <a:latin typeface="楷体"/>
              <a:cs typeface="楷体"/>
            </a:endParaRPr>
          </a:p>
          <a:p>
            <a:pPr marL="470982" marR="56426">
              <a:lnSpc>
                <a:spcPct val="129212"/>
              </a:lnSpc>
              <a:spcBef>
                <a:spcPts val="366"/>
              </a:spcBef>
            </a:pPr>
            <a:r>
              <a:rPr sz="2800" spc="9" dirty="0" err="1" smtClean="0">
                <a:latin typeface=""/>
                <a:cs typeface=""/>
              </a:rPr>
              <a:t>快速性</a:t>
            </a:r>
            <a:endParaRPr sz="2800" dirty="0">
              <a:latin typeface="楷体"/>
              <a:cs typeface="楷体"/>
            </a:endParaRPr>
          </a:p>
          <a:p>
            <a:pPr marL="470982" marR="56426">
              <a:lnSpc>
                <a:spcPct val="129212"/>
              </a:lnSpc>
              <a:spcBef>
                <a:spcPts val="579"/>
              </a:spcBef>
            </a:pPr>
            <a:r>
              <a:rPr sz="2800" spc="9" dirty="0" err="1" smtClean="0">
                <a:latin typeface=""/>
                <a:cs typeface=""/>
              </a:rPr>
              <a:t>物理可实现性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36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3702" y="931401"/>
            <a:ext cx="7976086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考虑可实现性及稳定性，必须考虑以下几个条件：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556" y="1474631"/>
            <a:ext cx="7795262" cy="795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17"/>
              </a:lnSpc>
              <a:spcBef>
                <a:spcPts val="155"/>
              </a:spcBef>
            </a:pPr>
            <a:r>
              <a:rPr sz="3600" spc="9" baseline="5650" dirty="0">
                <a:latin typeface=""/>
                <a:cs typeface=""/>
              </a:rPr>
              <a:t>⑴为实现无静差调节，选择</a:t>
            </a:r>
            <a:r>
              <a:rPr sz="3600" b="1" i="1" baseline="7246" dirty="0">
                <a:latin typeface="Times New Roman"/>
                <a:cs typeface="Times New Roman"/>
              </a:rPr>
              <a:t>G</a:t>
            </a:r>
            <a:r>
              <a:rPr sz="2400" b="1" i="1" spc="4" baseline="-10870" dirty="0">
                <a:latin typeface="Times New Roman"/>
                <a:cs typeface="Times New Roman"/>
              </a:rPr>
              <a:t>e</a:t>
            </a:r>
            <a:r>
              <a:rPr sz="3600" b="1" baseline="7246" dirty="0">
                <a:latin typeface="Times New Roman"/>
                <a:cs typeface="Times New Roman"/>
              </a:rPr>
              <a:t>(</a:t>
            </a:r>
            <a:r>
              <a:rPr sz="3600" b="1" i="1" baseline="7246" dirty="0">
                <a:latin typeface="Times New Roman"/>
                <a:cs typeface="Times New Roman"/>
              </a:rPr>
              <a:t>z</a:t>
            </a:r>
            <a:r>
              <a:rPr sz="3600" b="1" spc="4" baseline="7246" dirty="0">
                <a:latin typeface="Times New Roman"/>
                <a:cs typeface="Times New Roman"/>
              </a:rPr>
              <a:t>)</a:t>
            </a:r>
            <a:r>
              <a:rPr sz="3600" spc="9" baseline="5650" dirty="0">
                <a:latin typeface=""/>
                <a:cs typeface=""/>
              </a:rPr>
              <a:t>时，必须针对不同的输入</a:t>
            </a:r>
            <a:endParaRPr sz="2400">
              <a:latin typeface="楷体"/>
              <a:cs typeface="楷体"/>
            </a:endParaRPr>
          </a:p>
          <a:p>
            <a:pPr marL="13034" marR="56811">
              <a:lnSpc>
                <a:spcPts val="3052"/>
              </a:lnSpc>
            </a:pPr>
            <a:r>
              <a:rPr sz="3600" spc="9" baseline="-4708" dirty="0">
                <a:latin typeface=""/>
                <a:cs typeface=""/>
              </a:rPr>
              <a:t>选择不同的形式，通式为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7718" y="2370877"/>
            <a:ext cx="758109" cy="39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62"/>
              </a:lnSpc>
              <a:spcBef>
                <a:spcPts val="152"/>
              </a:spcBef>
            </a:pPr>
            <a:r>
              <a:rPr sz="3900" i="1" baseline="-1114" dirty="0">
                <a:latin typeface="Times New Roman"/>
                <a:cs typeface="Times New Roman"/>
              </a:rPr>
              <a:t>z</a:t>
            </a:r>
            <a:r>
              <a:rPr sz="3900" i="1" spc="-401" baseline="-1114" dirty="0">
                <a:latin typeface="Times New Roman"/>
                <a:cs typeface="Times New Roman"/>
              </a:rPr>
              <a:t> </a:t>
            </a:r>
            <a:r>
              <a:rPr sz="2300" spc="-209" baseline="25207" dirty="0">
                <a:latin typeface="Meiryo"/>
                <a:cs typeface="Meiryo"/>
              </a:rPr>
              <a:t>−</a:t>
            </a:r>
            <a:r>
              <a:rPr sz="2300" spc="-149" baseline="42515" dirty="0">
                <a:latin typeface="Times New Roman"/>
                <a:cs typeface="Times New Roman"/>
              </a:rPr>
              <a:t>1</a:t>
            </a:r>
            <a:r>
              <a:rPr sz="2300" spc="-141" baseline="42515" dirty="0">
                <a:latin typeface="Times New Roman"/>
                <a:cs typeface="Times New Roman"/>
              </a:rPr>
              <a:t> </a:t>
            </a:r>
            <a:r>
              <a:rPr sz="3900" spc="139" baseline="-1114" dirty="0">
                <a:latin typeface="Times New Roman"/>
                <a:cs typeface="Times New Roman"/>
              </a:rPr>
              <a:t>)</a:t>
            </a:r>
            <a:r>
              <a:rPr sz="2300" i="1" baseline="42515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7631" y="2404561"/>
            <a:ext cx="1693954" cy="363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62"/>
              </a:lnSpc>
              <a:spcBef>
                <a:spcPts val="142"/>
              </a:spcBef>
              <a:tabLst>
                <a:tab pos="381876" algn="l"/>
              </a:tabLst>
            </a:pPr>
            <a:r>
              <a:rPr sz="3900" i="1" baseline="1114" dirty="0">
                <a:latin typeface="Times New Roman"/>
                <a:cs typeface="Times New Roman"/>
              </a:rPr>
              <a:t>G	</a:t>
            </a:r>
            <a:r>
              <a:rPr sz="3900" baseline="1114" dirty="0">
                <a:latin typeface="Times New Roman"/>
                <a:cs typeface="Times New Roman"/>
              </a:rPr>
              <a:t>(</a:t>
            </a:r>
            <a:r>
              <a:rPr sz="3900" spc="-410" baseline="1114" dirty="0">
                <a:latin typeface="Times New Roman"/>
                <a:cs typeface="Times New Roman"/>
              </a:rPr>
              <a:t> </a:t>
            </a:r>
            <a:r>
              <a:rPr sz="3900" i="1" baseline="1114" dirty="0">
                <a:latin typeface="Times New Roman"/>
                <a:cs typeface="Times New Roman"/>
              </a:rPr>
              <a:t>z</a:t>
            </a:r>
            <a:r>
              <a:rPr sz="3900" i="1" spc="-460" baseline="1114" dirty="0">
                <a:latin typeface="Times New Roman"/>
                <a:cs typeface="Times New Roman"/>
              </a:rPr>
              <a:t> </a:t>
            </a:r>
            <a:r>
              <a:rPr sz="3900" baseline="1114" dirty="0">
                <a:latin typeface="Times New Roman"/>
                <a:cs typeface="Times New Roman"/>
              </a:rPr>
              <a:t>)</a:t>
            </a:r>
            <a:r>
              <a:rPr sz="3900" spc="19" baseline="1114" dirty="0">
                <a:latin typeface="Times New Roman"/>
                <a:cs typeface="Times New Roman"/>
              </a:rPr>
              <a:t> </a:t>
            </a:r>
            <a:r>
              <a:rPr sz="2600" spc="-670" dirty="0">
                <a:latin typeface="Meiryo"/>
                <a:cs typeface="Meiryo"/>
              </a:rPr>
              <a:t>=</a:t>
            </a:r>
            <a:r>
              <a:rPr sz="2600" spc="-214" dirty="0">
                <a:latin typeface="Meiryo"/>
                <a:cs typeface="Meiryo"/>
              </a:rPr>
              <a:t> </a:t>
            </a:r>
            <a:r>
              <a:rPr sz="3900" spc="-179" baseline="1114" dirty="0">
                <a:latin typeface="Times New Roman"/>
                <a:cs typeface="Times New Roman"/>
              </a:rPr>
              <a:t>(</a:t>
            </a:r>
            <a:r>
              <a:rPr sz="3900" baseline="1114" dirty="0">
                <a:latin typeface="Times New Roman"/>
                <a:cs typeface="Times New Roman"/>
              </a:rPr>
              <a:t>1</a:t>
            </a:r>
            <a:r>
              <a:rPr sz="3900" spc="-376" baseline="1114" dirty="0">
                <a:latin typeface="Times New Roman"/>
                <a:cs typeface="Times New Roman"/>
              </a:rPr>
              <a:t> </a:t>
            </a:r>
            <a:r>
              <a:rPr sz="2600" spc="-670" dirty="0">
                <a:latin typeface="Meiryo"/>
                <a:cs typeface="Meiryo"/>
              </a:rPr>
              <a:t>−</a:t>
            </a:r>
            <a:endParaRPr sz="26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6546" y="2409875"/>
            <a:ext cx="745321" cy="358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71"/>
              </a:lnSpc>
              <a:spcBef>
                <a:spcPts val="138"/>
              </a:spcBef>
            </a:pP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i="1" spc="-276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-4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z</a:t>
            </a:r>
            <a:r>
              <a:rPr sz="2600" i="1" spc="-4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0538" y="2608403"/>
            <a:ext cx="152558" cy="217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43"/>
              </a:lnSpc>
              <a:spcBef>
                <a:spcPts val="82"/>
              </a:spcBef>
            </a:pPr>
            <a:r>
              <a:rPr sz="1500" i="1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556" y="2937331"/>
            <a:ext cx="7975057" cy="2249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48331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⑵为保证系统的稳定性</a:t>
            </a:r>
            <a:r>
              <a:rPr sz="2400" dirty="0">
                <a:latin typeface=""/>
                <a:cs typeface=""/>
              </a:rPr>
              <a:t>，</a:t>
            </a:r>
            <a:r>
              <a:rPr sz="2400" spc="-590" dirty="0">
                <a:latin typeface=""/>
                <a:cs typeface="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Ge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的零点应包</a:t>
            </a:r>
            <a:r>
              <a:rPr sz="2400" spc="4" dirty="0">
                <a:latin typeface=""/>
                <a:cs typeface=""/>
              </a:rPr>
              <a:t>含</a:t>
            </a:r>
            <a:r>
              <a:rPr sz="2400" b="1" i="1" dirty="0">
                <a:latin typeface="Times New Roman"/>
                <a:cs typeface="Times New Roman"/>
              </a:rPr>
              <a:t>H</a:t>
            </a:r>
            <a:r>
              <a:rPr sz="2400" b="1" i="1" spc="4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的所有</a:t>
            </a:r>
            <a:endParaRPr sz="2400">
              <a:latin typeface="楷体"/>
              <a:cs typeface="楷体"/>
            </a:endParaRPr>
          </a:p>
          <a:p>
            <a:pPr marL="12729" marR="48331">
              <a:lnSpc>
                <a:spcPts val="3478"/>
              </a:lnSpc>
              <a:spcBef>
                <a:spcPts val="39"/>
              </a:spcBef>
            </a:pPr>
            <a:r>
              <a:rPr sz="3600" spc="9" baseline="-6592" dirty="0">
                <a:latin typeface=""/>
                <a:cs typeface=""/>
              </a:rPr>
              <a:t>不稳定极点；</a:t>
            </a:r>
            <a:endParaRPr sz="2400">
              <a:latin typeface="楷体"/>
              <a:cs typeface="楷体"/>
            </a:endParaRPr>
          </a:p>
          <a:p>
            <a:pPr marL="13340" marR="15462" indent="-610">
              <a:lnSpc>
                <a:spcPts val="3458"/>
              </a:lnSpc>
              <a:spcBef>
                <a:spcPts val="726"/>
              </a:spcBef>
            </a:pPr>
            <a:r>
              <a:rPr sz="2400" spc="9" dirty="0">
                <a:latin typeface=""/>
                <a:cs typeface=""/>
              </a:rPr>
              <a:t>⑶为保证控制器</a:t>
            </a: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14" dirty="0">
                <a:latin typeface=""/>
                <a:cs typeface=""/>
              </a:rPr>
              <a:t>物理上的可实现性</a:t>
            </a:r>
            <a:r>
              <a:rPr sz="2400" dirty="0">
                <a:latin typeface=""/>
                <a:cs typeface=""/>
              </a:rPr>
              <a:t>，</a:t>
            </a:r>
            <a:r>
              <a:rPr sz="2400" spc="-595" dirty="0">
                <a:latin typeface=""/>
                <a:cs typeface=""/>
              </a:rPr>
              <a:t> </a:t>
            </a:r>
            <a:r>
              <a:rPr sz="2400" b="1" i="1" spc="4" dirty="0">
                <a:latin typeface="Times New Roman"/>
                <a:cs typeface="Times New Roman"/>
              </a:rPr>
              <a:t>H</a:t>
            </a:r>
            <a:r>
              <a:rPr sz="2400" b="1" i="1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的所有不稳 定零点和滞后因子均应包含在闭环脉冲传递函数</a:t>
            </a:r>
            <a:r>
              <a:rPr sz="2400" b="1" i="1" spc="-4" dirty="0">
                <a:latin typeface="Times New Roman"/>
                <a:cs typeface="Times New Roman"/>
              </a:rPr>
              <a:t>G</a:t>
            </a:r>
            <a:r>
              <a:rPr sz="2400" b="1" i="1" spc="4" baseline="-21740" dirty="0">
                <a:latin typeface="Times New Roman"/>
                <a:cs typeface="Times New Roman"/>
              </a:rPr>
              <a:t>c</a:t>
            </a:r>
            <a:r>
              <a:rPr sz="2400" b="1" spc="4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中；</a:t>
            </a:r>
            <a:endParaRPr sz="2400">
              <a:latin typeface="楷体"/>
              <a:cs typeface="楷体"/>
            </a:endParaRPr>
          </a:p>
          <a:p>
            <a:pPr marL="12729">
              <a:lnSpc>
                <a:spcPct val="122899"/>
              </a:lnSpc>
            </a:pPr>
            <a:r>
              <a:rPr sz="2400" spc="9" dirty="0">
                <a:latin typeface=""/>
                <a:cs typeface=""/>
              </a:rPr>
              <a:t>⑷为实现最小拍控制，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应尽可能简单</a:t>
            </a:r>
            <a:r>
              <a:rPr sz="2400" dirty="0">
                <a:latin typeface=""/>
                <a:cs typeface=""/>
              </a:rPr>
              <a:t>，</a:t>
            </a:r>
            <a:r>
              <a:rPr sz="2400" spc="-595" dirty="0">
                <a:latin typeface=""/>
                <a:cs typeface="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spc="4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的选择要满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250" y="5304523"/>
            <a:ext cx="1312763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足恒等式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6072" y="5428788"/>
            <a:ext cx="2458023" cy="367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97"/>
              </a:lnSpc>
              <a:spcBef>
                <a:spcPts val="144"/>
              </a:spcBef>
              <a:tabLst>
                <a:tab pos="381876" algn="l"/>
                <a:tab pos="1476588" algn="l"/>
              </a:tabLst>
            </a:pPr>
            <a:r>
              <a:rPr sz="4000" i="1" baseline="1093" dirty="0">
                <a:latin typeface="Times New Roman"/>
                <a:cs typeface="Times New Roman"/>
              </a:rPr>
              <a:t>G	</a:t>
            </a:r>
            <a:r>
              <a:rPr sz="4000" spc="-8" baseline="1093" dirty="0">
                <a:latin typeface="Times New Roman"/>
                <a:cs typeface="Times New Roman"/>
              </a:rPr>
              <a:t>(</a:t>
            </a:r>
            <a:r>
              <a:rPr sz="4000" spc="-430" baseline="1093" dirty="0">
                <a:latin typeface="Times New Roman"/>
                <a:cs typeface="Times New Roman"/>
              </a:rPr>
              <a:t> </a:t>
            </a:r>
            <a:r>
              <a:rPr sz="4000" i="1" spc="-10" baseline="1093" dirty="0">
                <a:latin typeface="Times New Roman"/>
                <a:cs typeface="Times New Roman"/>
              </a:rPr>
              <a:t>z</a:t>
            </a:r>
            <a:r>
              <a:rPr sz="4000" i="1" spc="-485" baseline="1093" dirty="0">
                <a:latin typeface="Times New Roman"/>
                <a:cs typeface="Times New Roman"/>
              </a:rPr>
              <a:t> </a:t>
            </a:r>
            <a:r>
              <a:rPr sz="4000" baseline="1093" dirty="0">
                <a:latin typeface="Times New Roman"/>
                <a:cs typeface="Times New Roman"/>
              </a:rPr>
              <a:t>)</a:t>
            </a:r>
            <a:r>
              <a:rPr sz="4000" spc="-173" baseline="1093" dirty="0">
                <a:latin typeface="Times New Roman"/>
                <a:cs typeface="Times New Roman"/>
              </a:rPr>
              <a:t> </a:t>
            </a:r>
            <a:r>
              <a:rPr sz="2700" spc="-683" dirty="0">
                <a:latin typeface="Meiryo"/>
                <a:cs typeface="Meiryo"/>
              </a:rPr>
              <a:t>+</a:t>
            </a:r>
            <a:r>
              <a:rPr sz="2700" spc="-420" dirty="0">
                <a:latin typeface="Meiryo"/>
                <a:cs typeface="Meiryo"/>
              </a:rPr>
              <a:t> </a:t>
            </a:r>
            <a:r>
              <a:rPr sz="4000" i="1" baseline="1093" dirty="0">
                <a:latin typeface="Times New Roman"/>
                <a:cs typeface="Times New Roman"/>
              </a:rPr>
              <a:t>G	</a:t>
            </a:r>
            <a:r>
              <a:rPr sz="4000" spc="-8" baseline="1093" dirty="0">
                <a:latin typeface="Times New Roman"/>
                <a:cs typeface="Times New Roman"/>
              </a:rPr>
              <a:t>(</a:t>
            </a:r>
            <a:r>
              <a:rPr sz="4000" spc="-430" baseline="1093" dirty="0">
                <a:latin typeface="Times New Roman"/>
                <a:cs typeface="Times New Roman"/>
              </a:rPr>
              <a:t> </a:t>
            </a:r>
            <a:r>
              <a:rPr sz="4000" i="1" spc="-10" baseline="1093" dirty="0">
                <a:latin typeface="Times New Roman"/>
                <a:cs typeface="Times New Roman"/>
              </a:rPr>
              <a:t>z</a:t>
            </a:r>
            <a:r>
              <a:rPr sz="4000" i="1" spc="-485" baseline="1093" dirty="0">
                <a:latin typeface="Times New Roman"/>
                <a:cs typeface="Times New Roman"/>
              </a:rPr>
              <a:t> </a:t>
            </a:r>
            <a:r>
              <a:rPr sz="4000" baseline="1093" dirty="0">
                <a:latin typeface="Times New Roman"/>
                <a:cs typeface="Times New Roman"/>
              </a:rPr>
              <a:t>)</a:t>
            </a:r>
            <a:r>
              <a:rPr sz="4000" spc="-8" baseline="1093" dirty="0">
                <a:latin typeface="Times New Roman"/>
                <a:cs typeface="Times New Roman"/>
              </a:rPr>
              <a:t> </a:t>
            </a:r>
            <a:r>
              <a:rPr sz="2700" spc="-683" dirty="0">
                <a:latin typeface="Meiryo"/>
                <a:cs typeface="Meiryo"/>
              </a:rPr>
              <a:t>=</a:t>
            </a:r>
            <a:r>
              <a:rPr sz="2700" spc="-501" dirty="0">
                <a:latin typeface="Meiryo"/>
                <a:cs typeface="Meiryo"/>
              </a:rPr>
              <a:t> </a:t>
            </a:r>
            <a:r>
              <a:rPr sz="4000" baseline="1093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9827" y="5635571"/>
            <a:ext cx="154013" cy="220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59"/>
              </a:lnSpc>
              <a:spcBef>
                <a:spcPts val="82"/>
              </a:spcBef>
            </a:pPr>
            <a:r>
              <a:rPr sz="1500" i="1" spc="13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2550" y="5635571"/>
            <a:ext cx="154013" cy="220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59"/>
              </a:lnSpc>
              <a:spcBef>
                <a:spcPts val="82"/>
              </a:spcBef>
            </a:pPr>
            <a:r>
              <a:rPr sz="1500" i="1" spc="13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435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767282" y="602279"/>
            <a:ext cx="1948513" cy="882505"/>
          </a:xfrm>
          <a:custGeom>
            <a:avLst/>
            <a:gdLst/>
            <a:ahLst/>
            <a:cxnLst/>
            <a:rect l="l" t="t" r="r" b="b"/>
            <a:pathLst>
              <a:path w="1943100" h="880871">
                <a:moveTo>
                  <a:pt x="0" y="0"/>
                </a:moveTo>
                <a:lnTo>
                  <a:pt x="0" y="880871"/>
                </a:lnTo>
                <a:lnTo>
                  <a:pt x="1943100" y="880871"/>
                </a:lnTo>
                <a:lnTo>
                  <a:pt x="1943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1538" y="1030554"/>
            <a:ext cx="920768" cy="0"/>
          </a:xfrm>
          <a:custGeom>
            <a:avLst/>
            <a:gdLst/>
            <a:ahLst/>
            <a:cxnLst/>
            <a:rect l="l" t="t" r="r" b="b"/>
            <a:pathLst>
              <a:path w="918210">
                <a:moveTo>
                  <a:pt x="0" y="0"/>
                </a:moveTo>
                <a:lnTo>
                  <a:pt x="918210" y="0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300" y="2842061"/>
            <a:ext cx="6209259" cy="2461246"/>
          </a:xfrm>
          <a:custGeom>
            <a:avLst/>
            <a:gdLst/>
            <a:ahLst/>
            <a:cxnLst/>
            <a:rect l="l" t="t" r="r" b="b"/>
            <a:pathLst>
              <a:path w="6192011" h="2456688">
                <a:moveTo>
                  <a:pt x="0" y="0"/>
                </a:moveTo>
                <a:lnTo>
                  <a:pt x="0" y="2456688"/>
                </a:lnTo>
                <a:lnTo>
                  <a:pt x="6192011" y="2456687"/>
                </a:lnTo>
                <a:lnTo>
                  <a:pt x="61920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4912" y="2841680"/>
            <a:ext cx="6210023" cy="2462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16871" y="637456"/>
            <a:ext cx="405797" cy="346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76"/>
              </a:lnSpc>
              <a:spcBef>
                <a:spcPts val="133"/>
              </a:spcBef>
            </a:pPr>
            <a:r>
              <a:rPr sz="2500" spc="-4" dirty="0">
                <a:latin typeface="Times New Roman"/>
                <a:cs typeface="Times New Roman"/>
              </a:rPr>
              <a:t>10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2742" y="834503"/>
            <a:ext cx="944143" cy="351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66"/>
              </a:lnSpc>
              <a:spcBef>
                <a:spcPts val="138"/>
              </a:spcBef>
            </a:pPr>
            <a:r>
              <a:rPr sz="3800" i="1" spc="104" baseline="1159" dirty="0">
                <a:latin typeface="Times New Roman"/>
                <a:cs typeface="Times New Roman"/>
              </a:rPr>
              <a:t>G</a:t>
            </a:r>
            <a:r>
              <a:rPr sz="3800" spc="100" baseline="1159" dirty="0">
                <a:latin typeface="Times New Roman"/>
                <a:cs typeface="Times New Roman"/>
              </a:rPr>
              <a:t>(</a:t>
            </a:r>
            <a:r>
              <a:rPr sz="3800" i="1" spc="79" baseline="1159" dirty="0">
                <a:latin typeface="Times New Roman"/>
                <a:cs typeface="Times New Roman"/>
              </a:rPr>
              <a:t>s</a:t>
            </a:r>
            <a:r>
              <a:rPr sz="3800" baseline="1159" dirty="0">
                <a:latin typeface="Times New Roman"/>
                <a:cs typeface="Times New Roman"/>
              </a:rPr>
              <a:t>)</a:t>
            </a:r>
            <a:r>
              <a:rPr sz="3800" spc="-50" baseline="1159" dirty="0">
                <a:latin typeface="Times New Roman"/>
                <a:cs typeface="Times New Roman"/>
              </a:rPr>
              <a:t> </a:t>
            </a:r>
            <a:r>
              <a:rPr sz="2500" spc="-644" dirty="0">
                <a:latin typeface="Meiryo"/>
                <a:cs typeface="Meiryo"/>
              </a:rPr>
              <a:t>=</a:t>
            </a:r>
            <a:endParaRPr sz="25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519" y="897939"/>
            <a:ext cx="1418932" cy="452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33"/>
              </a:lnSpc>
              <a:spcBef>
                <a:spcPts val="176"/>
              </a:spcBef>
            </a:pPr>
            <a:r>
              <a:rPr sz="2600" spc="84" dirty="0" smtClean="0">
                <a:latin typeface="PMingLiU"/>
                <a:cs typeface="PMingLiU"/>
              </a:rPr>
              <a:t> </a:t>
            </a:r>
            <a:r>
              <a:rPr sz="3200" dirty="0" smtClean="0">
                <a:latin typeface=""/>
                <a:cs typeface=""/>
              </a:rPr>
              <a:t>例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4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4121" y="1085035"/>
            <a:ext cx="969742" cy="351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66"/>
              </a:lnSpc>
              <a:spcBef>
                <a:spcPts val="138"/>
              </a:spcBef>
            </a:pPr>
            <a:r>
              <a:rPr sz="3800" i="1" spc="79" baseline="1159" dirty="0">
                <a:latin typeface="Times New Roman"/>
                <a:cs typeface="Times New Roman"/>
              </a:rPr>
              <a:t>s</a:t>
            </a:r>
            <a:r>
              <a:rPr sz="3800" spc="100" baseline="1159" dirty="0">
                <a:latin typeface="Times New Roman"/>
                <a:cs typeface="Times New Roman"/>
              </a:rPr>
              <a:t>(</a:t>
            </a:r>
            <a:r>
              <a:rPr sz="3800" i="1" baseline="1159" dirty="0">
                <a:latin typeface="Times New Roman"/>
                <a:cs typeface="Times New Roman"/>
              </a:rPr>
              <a:t>s</a:t>
            </a:r>
            <a:r>
              <a:rPr sz="3800" i="1" spc="-154" baseline="1159" dirty="0">
                <a:latin typeface="Times New Roman"/>
                <a:cs typeface="Times New Roman"/>
              </a:rPr>
              <a:t> </a:t>
            </a:r>
            <a:r>
              <a:rPr sz="2500" spc="-454" dirty="0">
                <a:latin typeface="Meiryo"/>
                <a:cs typeface="Meiryo"/>
              </a:rPr>
              <a:t>+</a:t>
            </a:r>
            <a:r>
              <a:rPr sz="3800" spc="-200" baseline="1159" dirty="0">
                <a:latin typeface="Times New Roman"/>
                <a:cs typeface="Times New Roman"/>
              </a:rPr>
              <a:t>1</a:t>
            </a:r>
            <a:r>
              <a:rPr sz="3800" baseline="1159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702" y="1732443"/>
            <a:ext cx="8001281" cy="922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采样周期</a:t>
            </a:r>
            <a:r>
              <a:rPr sz="2800" b="1" i="1" dirty="0">
                <a:latin typeface="Times New Roman"/>
                <a:cs typeface="Times New Roman"/>
              </a:rPr>
              <a:t>T=</a:t>
            </a:r>
            <a:r>
              <a:rPr sz="2800" b="1" spc="4" dirty="0">
                <a:latin typeface="Times New Roman"/>
                <a:cs typeface="Times New Roman"/>
              </a:rPr>
              <a:t>1s</a:t>
            </a:r>
            <a:r>
              <a:rPr sz="2800" spc="9" dirty="0">
                <a:latin typeface=""/>
                <a:cs typeface=""/>
              </a:rPr>
              <a:t>，试针对单位速度输入函数设计有限</a:t>
            </a:r>
            <a:endParaRPr sz="2800">
              <a:latin typeface="楷体"/>
              <a:cs typeface="楷体"/>
            </a:endParaRPr>
          </a:p>
          <a:p>
            <a:pPr marL="12729" marR="25183">
              <a:lnSpc>
                <a:spcPts val="4044"/>
              </a:lnSpc>
              <a:spcBef>
                <a:spcPts val="46"/>
              </a:spcBef>
            </a:pPr>
            <a:r>
              <a:rPr sz="4200" spc="9" baseline="-6457" dirty="0">
                <a:latin typeface=""/>
                <a:cs typeface=""/>
              </a:rPr>
              <a:t>拍有纹波系统，并画处数字控制器和系统输出波形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0882" y="5297264"/>
            <a:ext cx="1851685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spc="9" dirty="0">
                <a:latin typeface=""/>
                <a:cs typeface=""/>
              </a:rPr>
              <a:t>控制器输出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2346" y="5369024"/>
            <a:ext cx="1544507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spc="9" dirty="0">
                <a:latin typeface=""/>
                <a:cs typeface=""/>
              </a:rPr>
              <a:t>系统输出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1538" y="890595"/>
            <a:ext cx="92076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7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5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5776" y="62569"/>
            <a:ext cx="5858301" cy="508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79"/>
              </a:lnSpc>
              <a:spcBef>
                <a:spcPts val="198"/>
              </a:spcBef>
            </a:pPr>
            <a:r>
              <a:rPr lang="zh-CN" altLang="en-US" sz="3600" b="1" dirty="0" smtClean="0">
                <a:latin typeface="黑体" pitchFamily="49" charset="-122"/>
                <a:ea typeface="黑体" pitchFamily="49" charset="-122"/>
                <a:cs typeface="Times New Roman"/>
              </a:rPr>
              <a:t>三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  <a:cs typeface="Times New Roman"/>
              </a:rPr>
              <a:t>.</a:t>
            </a:r>
            <a:r>
              <a:rPr sz="3600" b="1" dirty="0" smtClean="0">
                <a:latin typeface="黑体" pitchFamily="49" charset="-122"/>
                <a:ea typeface="黑体" pitchFamily="49" charset="-122"/>
                <a:cs typeface="Times New Roman"/>
              </a:rPr>
              <a:t> </a:t>
            </a:r>
            <a:r>
              <a:rPr sz="3600" spc="9" dirty="0" err="1" smtClean="0">
                <a:latin typeface="黑体" pitchFamily="49" charset="-122"/>
                <a:ea typeface="黑体" pitchFamily="49" charset="-122"/>
                <a:cs typeface=""/>
              </a:rPr>
              <a:t>数字控制器的实现</a:t>
            </a:r>
            <a:endParaRPr sz="3600" dirty="0">
              <a:latin typeface="黑体" pitchFamily="49" charset="-122"/>
              <a:ea typeface="黑体" pitchFamily="49" charset="-122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664" y="1478227"/>
            <a:ext cx="8354204" cy="4980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7" marR="54853">
              <a:lnSpc>
                <a:spcPts val="3122"/>
              </a:lnSpc>
              <a:spcBef>
                <a:spcPts val="155"/>
              </a:spcBef>
              <a:tabLst>
                <a:tab pos="356418" algn="l"/>
              </a:tabLst>
            </a:pPr>
            <a:r>
              <a:rPr sz="2200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lang="zh-CN" altLang="en-US" sz="2200" dirty="0" smtClean="0">
                <a:latin typeface="PMingLiU"/>
                <a:cs typeface="PMingLiU"/>
              </a:rPr>
              <a:t>通常</a:t>
            </a:r>
            <a:r>
              <a:rPr sz="2400" spc="9" dirty="0" err="1" smtClean="0">
                <a:latin typeface=""/>
                <a:cs typeface=""/>
              </a:rPr>
              <a:t>通过编制程序来实现</a:t>
            </a:r>
            <a:r>
              <a:rPr sz="2400" b="1" dirty="0" err="1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 err="1">
                <a:latin typeface=""/>
                <a:cs typeface=""/>
              </a:rPr>
              <a:t>的方法</a:t>
            </a:r>
            <a:r>
              <a:rPr sz="2400" spc="9" dirty="0" err="1" smtClean="0">
                <a:latin typeface=""/>
                <a:cs typeface=""/>
              </a:rPr>
              <a:t>，由</a:t>
            </a:r>
            <a:r>
              <a:rPr lang="zh-CN" altLang="en-US" sz="2400" spc="9" dirty="0">
                <a:latin typeface=""/>
                <a:cs typeface=""/>
              </a:rPr>
              <a:t>数字控制</a:t>
            </a:r>
            <a:r>
              <a:rPr sz="2400" spc="9" dirty="0" err="1" smtClean="0">
                <a:latin typeface=""/>
                <a:cs typeface=""/>
              </a:rPr>
              <a:t>的特点以及从</a:t>
            </a:r>
            <a:r>
              <a:rPr sz="2400" b="1" dirty="0" err="1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spc="4" dirty="0">
                <a:latin typeface="Times New Roman"/>
                <a:cs typeface="Times New Roman"/>
              </a:rPr>
              <a:t>)</a:t>
            </a:r>
            <a:r>
              <a:rPr sz="2400" spc="9" dirty="0" err="1" smtClean="0">
                <a:latin typeface=""/>
                <a:cs typeface=""/>
              </a:rPr>
              <a:t>算式的复杂性和设计控制系统的灵活性出发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采用软件</a:t>
            </a:r>
            <a:r>
              <a:rPr lang="zh-CN" altLang="en-US" sz="2400" spc="9" dirty="0" smtClean="0">
                <a:latin typeface=""/>
                <a:cs typeface=""/>
              </a:rPr>
              <a:t>编程</a:t>
            </a:r>
            <a:r>
              <a:rPr sz="2400" spc="9" dirty="0" err="1" smtClean="0">
                <a:latin typeface=""/>
                <a:cs typeface=""/>
              </a:rPr>
              <a:t>的方法实现具有优势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1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3703" y="1196752"/>
            <a:ext cx="8361002" cy="1849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6117">
              <a:lnSpc>
                <a:spcPts val="3548"/>
              </a:lnSpc>
              <a:spcBef>
                <a:spcPts val="177"/>
              </a:spcBef>
            </a:pPr>
            <a:r>
              <a:rPr sz="3200" spc="9" dirty="0">
                <a:latin typeface=""/>
                <a:cs typeface=""/>
              </a:rPr>
              <a:t>已知</a:t>
            </a:r>
            <a:r>
              <a:rPr sz="3200" b="1" i="1" spc="9" dirty="0">
                <a:latin typeface="Times New Roman"/>
                <a:cs typeface="Times New Roman"/>
              </a:rPr>
              <a:t>G</a:t>
            </a:r>
            <a:r>
              <a:rPr sz="3200" b="1" spc="-4" dirty="0">
                <a:latin typeface="Times New Roman"/>
                <a:cs typeface="Times New Roman"/>
              </a:rPr>
              <a:t>(</a:t>
            </a:r>
            <a:r>
              <a:rPr sz="3200" b="1" i="1" spc="4" dirty="0">
                <a:latin typeface="Times New Roman"/>
                <a:cs typeface="Times New Roman"/>
              </a:rPr>
              <a:t>s</a:t>
            </a:r>
            <a:r>
              <a:rPr sz="3200" b="1" spc="4" dirty="0">
                <a:latin typeface="Times New Roman"/>
                <a:cs typeface="Times New Roman"/>
              </a:rPr>
              <a:t>)</a:t>
            </a:r>
            <a:r>
              <a:rPr sz="3200" spc="9" dirty="0">
                <a:latin typeface=""/>
                <a:cs typeface=""/>
              </a:rPr>
              <a:t>来设计控制器</a:t>
            </a:r>
            <a:r>
              <a:rPr sz="3200" b="1" i="1" spc="4" dirty="0">
                <a:latin typeface="Times New Roman"/>
                <a:cs typeface="Times New Roman"/>
              </a:rPr>
              <a:t>D</a:t>
            </a:r>
            <a:r>
              <a:rPr sz="3200" b="1" spc="-4" dirty="0">
                <a:latin typeface="Times New Roman"/>
                <a:cs typeface="Times New Roman"/>
              </a:rPr>
              <a:t>(</a:t>
            </a:r>
            <a:r>
              <a:rPr sz="3200" b="1" i="1" spc="4" dirty="0">
                <a:latin typeface="Times New Roman"/>
                <a:cs typeface="Times New Roman"/>
              </a:rPr>
              <a:t>s</a:t>
            </a:r>
            <a:r>
              <a:rPr sz="3200" b="1" spc="4" dirty="0">
                <a:latin typeface="Times New Roman"/>
                <a:cs typeface="Times New Roman"/>
              </a:rPr>
              <a:t>)</a:t>
            </a:r>
            <a:r>
              <a:rPr sz="3200" spc="9" dirty="0" err="1" smtClean="0">
                <a:latin typeface=""/>
                <a:cs typeface=""/>
              </a:rPr>
              <a:t>两种方法</a:t>
            </a:r>
            <a:endParaRPr lang="en-US" sz="3200" spc="9" dirty="0" smtClean="0">
              <a:latin typeface=""/>
              <a:cs typeface=""/>
            </a:endParaRPr>
          </a:p>
          <a:p>
            <a:pPr marL="12729" marR="66117">
              <a:lnSpc>
                <a:spcPts val="3548"/>
              </a:lnSpc>
              <a:spcBef>
                <a:spcPts val="177"/>
              </a:spcBef>
            </a:pPr>
            <a:endParaRPr sz="3200" dirty="0">
              <a:latin typeface="楷体"/>
              <a:cs typeface="楷体"/>
            </a:endParaRPr>
          </a:p>
          <a:p>
            <a:pPr marL="757744" indent="-286764" algn="just">
              <a:lnSpc>
                <a:spcPct val="151785"/>
              </a:lnSpc>
              <a:spcBef>
                <a:spcPts val="1380"/>
              </a:spcBef>
            </a:pPr>
            <a:r>
              <a:rPr sz="2800" spc="9" dirty="0" err="1" smtClean="0">
                <a:latin typeface=""/>
                <a:cs typeface=""/>
              </a:rPr>
              <a:t>事先确定控制器的结构，如</a:t>
            </a:r>
            <a:r>
              <a:rPr sz="2800" b="1" spc="-4" dirty="0" err="1" smtClean="0">
                <a:latin typeface="Times New Roman"/>
                <a:cs typeface="Times New Roman"/>
              </a:rPr>
              <a:t>PI</a:t>
            </a:r>
            <a:r>
              <a:rPr sz="2800" b="1" dirty="0" err="1" smtClean="0">
                <a:latin typeface="Times New Roman"/>
                <a:cs typeface="Times New Roman"/>
              </a:rPr>
              <a:t>D</a:t>
            </a:r>
            <a:r>
              <a:rPr sz="2800" spc="9" dirty="0" err="1" smtClean="0">
                <a:latin typeface=""/>
                <a:cs typeface=""/>
              </a:rPr>
              <a:t>算法，然后对其控制参数进行整定完成设计</a:t>
            </a:r>
            <a:r>
              <a:rPr sz="2800" spc="9" dirty="0">
                <a:latin typeface=""/>
                <a:cs typeface=""/>
              </a:rPr>
              <a:t>；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175" y="3732588"/>
            <a:ext cx="7548519" cy="1010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72"/>
              </a:lnSpc>
              <a:spcBef>
                <a:spcPts val="153"/>
              </a:spcBef>
            </a:pPr>
            <a:r>
              <a:rPr sz="2800" spc="9" dirty="0" err="1" smtClean="0">
                <a:latin typeface=""/>
                <a:cs typeface=""/>
              </a:rPr>
              <a:t>用连续控制系统设计方法设计</a:t>
            </a:r>
            <a:r>
              <a:rPr sz="2800" spc="9" dirty="0" err="1">
                <a:latin typeface=""/>
                <a:cs typeface=""/>
              </a:rPr>
              <a:t>，如用频率特性</a:t>
            </a:r>
            <a:endParaRPr sz="2800" dirty="0">
              <a:latin typeface="楷体"/>
              <a:cs typeface="楷体"/>
            </a:endParaRPr>
          </a:p>
          <a:p>
            <a:pPr marL="299136" marR="56145">
              <a:lnSpc>
                <a:spcPct val="122899"/>
              </a:lnSpc>
              <a:spcBef>
                <a:spcPts val="342"/>
              </a:spcBef>
            </a:pPr>
            <a:r>
              <a:rPr sz="2800" spc="9" dirty="0">
                <a:latin typeface=""/>
                <a:cs typeface=""/>
              </a:rPr>
              <a:t>法、根轨迹法等设计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s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的结构和参数。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44624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639446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89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554085" y="1917176"/>
            <a:ext cx="588373" cy="571791"/>
          </a:xfrm>
          <a:custGeom>
            <a:avLst/>
            <a:gdLst/>
            <a:ahLst/>
            <a:cxnLst/>
            <a:rect l="l" t="t" r="r" b="b"/>
            <a:pathLst>
              <a:path w="586739" h="570732">
                <a:moveTo>
                  <a:pt x="293369" y="570732"/>
                </a:moveTo>
                <a:lnTo>
                  <a:pt x="245900" y="566991"/>
                </a:lnTo>
                <a:lnTo>
                  <a:pt x="200826" y="556163"/>
                </a:lnTo>
                <a:lnTo>
                  <a:pt x="158761" y="538843"/>
                </a:lnTo>
                <a:lnTo>
                  <a:pt x="120317" y="515625"/>
                </a:lnTo>
                <a:lnTo>
                  <a:pt x="86106" y="487103"/>
                </a:lnTo>
                <a:lnTo>
                  <a:pt x="56741" y="453873"/>
                </a:lnTo>
                <a:lnTo>
                  <a:pt x="32836" y="416527"/>
                </a:lnTo>
                <a:lnTo>
                  <a:pt x="15002" y="375662"/>
                </a:lnTo>
                <a:lnTo>
                  <a:pt x="3852" y="331871"/>
                </a:lnTo>
                <a:lnTo>
                  <a:pt x="0" y="285748"/>
                </a:lnTo>
                <a:lnTo>
                  <a:pt x="975" y="262323"/>
                </a:lnTo>
                <a:lnTo>
                  <a:pt x="8553" y="217106"/>
                </a:lnTo>
                <a:lnTo>
                  <a:pt x="23122" y="174557"/>
                </a:lnTo>
                <a:lnTo>
                  <a:pt x="44068" y="135265"/>
                </a:lnTo>
                <a:lnTo>
                  <a:pt x="70779" y="99820"/>
                </a:lnTo>
                <a:lnTo>
                  <a:pt x="102644" y="68812"/>
                </a:lnTo>
                <a:lnTo>
                  <a:pt x="139048" y="42831"/>
                </a:lnTo>
                <a:lnTo>
                  <a:pt x="179379" y="22467"/>
                </a:lnTo>
                <a:lnTo>
                  <a:pt x="223025" y="8309"/>
                </a:lnTo>
                <a:lnTo>
                  <a:pt x="269373" y="947"/>
                </a:lnTo>
                <a:lnTo>
                  <a:pt x="293369" y="0"/>
                </a:lnTo>
                <a:lnTo>
                  <a:pt x="317468" y="947"/>
                </a:lnTo>
                <a:lnTo>
                  <a:pt x="363960" y="8309"/>
                </a:lnTo>
                <a:lnTo>
                  <a:pt x="407679" y="22467"/>
                </a:lnTo>
                <a:lnTo>
                  <a:pt x="448027" y="42831"/>
                </a:lnTo>
                <a:lnTo>
                  <a:pt x="484405" y="68812"/>
                </a:lnTo>
                <a:lnTo>
                  <a:pt x="516212" y="99820"/>
                </a:lnTo>
                <a:lnTo>
                  <a:pt x="542852" y="135265"/>
                </a:lnTo>
                <a:lnTo>
                  <a:pt x="563723" y="174557"/>
                </a:lnTo>
                <a:lnTo>
                  <a:pt x="578228" y="217106"/>
                </a:lnTo>
                <a:lnTo>
                  <a:pt x="585768" y="262323"/>
                </a:lnTo>
                <a:lnTo>
                  <a:pt x="586739" y="285748"/>
                </a:lnTo>
                <a:lnTo>
                  <a:pt x="585763" y="309064"/>
                </a:lnTo>
                <a:lnTo>
                  <a:pt x="578185" y="354095"/>
                </a:lnTo>
                <a:lnTo>
                  <a:pt x="563616" y="396498"/>
                </a:lnTo>
                <a:lnTo>
                  <a:pt x="542670" y="435677"/>
                </a:lnTo>
                <a:lnTo>
                  <a:pt x="515959" y="471039"/>
                </a:lnTo>
                <a:lnTo>
                  <a:pt x="484094" y="501990"/>
                </a:lnTo>
                <a:lnTo>
                  <a:pt x="447690" y="527934"/>
                </a:lnTo>
                <a:lnTo>
                  <a:pt x="407359" y="548277"/>
                </a:lnTo>
                <a:lnTo>
                  <a:pt x="363713" y="562426"/>
                </a:lnTo>
                <a:lnTo>
                  <a:pt x="317365" y="569785"/>
                </a:lnTo>
                <a:lnTo>
                  <a:pt x="293369" y="570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4085" y="1917176"/>
            <a:ext cx="588373" cy="571791"/>
          </a:xfrm>
          <a:custGeom>
            <a:avLst/>
            <a:gdLst/>
            <a:ahLst/>
            <a:cxnLst/>
            <a:rect l="l" t="t" r="r" b="b"/>
            <a:pathLst>
              <a:path w="586739" h="570732">
                <a:moveTo>
                  <a:pt x="586739" y="285748"/>
                </a:moveTo>
                <a:lnTo>
                  <a:pt x="582906" y="239418"/>
                </a:lnTo>
                <a:lnTo>
                  <a:pt x="571809" y="195461"/>
                </a:lnTo>
                <a:lnTo>
                  <a:pt x="554046" y="154467"/>
                </a:lnTo>
                <a:lnTo>
                  <a:pt x="530215" y="117024"/>
                </a:lnTo>
                <a:lnTo>
                  <a:pt x="500917" y="83724"/>
                </a:lnTo>
                <a:lnTo>
                  <a:pt x="466750" y="55156"/>
                </a:lnTo>
                <a:lnTo>
                  <a:pt x="428312" y="31910"/>
                </a:lnTo>
                <a:lnTo>
                  <a:pt x="386203" y="14575"/>
                </a:lnTo>
                <a:lnTo>
                  <a:pt x="341023" y="3742"/>
                </a:lnTo>
                <a:lnTo>
                  <a:pt x="293369" y="0"/>
                </a:lnTo>
                <a:lnTo>
                  <a:pt x="269373" y="947"/>
                </a:lnTo>
                <a:lnTo>
                  <a:pt x="223025" y="8309"/>
                </a:lnTo>
                <a:lnTo>
                  <a:pt x="179379" y="22467"/>
                </a:lnTo>
                <a:lnTo>
                  <a:pt x="139048" y="42831"/>
                </a:lnTo>
                <a:lnTo>
                  <a:pt x="102644" y="68812"/>
                </a:lnTo>
                <a:lnTo>
                  <a:pt x="70779" y="99820"/>
                </a:lnTo>
                <a:lnTo>
                  <a:pt x="44068" y="135265"/>
                </a:lnTo>
                <a:lnTo>
                  <a:pt x="23122" y="174557"/>
                </a:lnTo>
                <a:lnTo>
                  <a:pt x="8553" y="217106"/>
                </a:lnTo>
                <a:lnTo>
                  <a:pt x="975" y="262323"/>
                </a:lnTo>
                <a:lnTo>
                  <a:pt x="0" y="285748"/>
                </a:lnTo>
                <a:lnTo>
                  <a:pt x="975" y="309064"/>
                </a:lnTo>
                <a:lnTo>
                  <a:pt x="8553" y="354095"/>
                </a:lnTo>
                <a:lnTo>
                  <a:pt x="23122" y="396498"/>
                </a:lnTo>
                <a:lnTo>
                  <a:pt x="44068" y="435677"/>
                </a:lnTo>
                <a:lnTo>
                  <a:pt x="70779" y="471039"/>
                </a:lnTo>
                <a:lnTo>
                  <a:pt x="102644" y="501990"/>
                </a:lnTo>
                <a:lnTo>
                  <a:pt x="139048" y="527934"/>
                </a:lnTo>
                <a:lnTo>
                  <a:pt x="179379" y="548277"/>
                </a:lnTo>
                <a:lnTo>
                  <a:pt x="223025" y="562426"/>
                </a:lnTo>
                <a:lnTo>
                  <a:pt x="269373" y="569785"/>
                </a:lnTo>
                <a:lnTo>
                  <a:pt x="293369" y="570732"/>
                </a:lnTo>
                <a:lnTo>
                  <a:pt x="317365" y="569785"/>
                </a:lnTo>
                <a:lnTo>
                  <a:pt x="363713" y="562426"/>
                </a:lnTo>
                <a:lnTo>
                  <a:pt x="407359" y="548277"/>
                </a:lnTo>
                <a:lnTo>
                  <a:pt x="447690" y="527934"/>
                </a:lnTo>
                <a:lnTo>
                  <a:pt x="484094" y="501990"/>
                </a:lnTo>
                <a:lnTo>
                  <a:pt x="515959" y="471039"/>
                </a:lnTo>
                <a:lnTo>
                  <a:pt x="542670" y="435677"/>
                </a:lnTo>
                <a:lnTo>
                  <a:pt x="563616" y="396498"/>
                </a:lnTo>
                <a:lnTo>
                  <a:pt x="578185" y="354095"/>
                </a:lnTo>
                <a:lnTo>
                  <a:pt x="585763" y="309064"/>
                </a:lnTo>
                <a:lnTo>
                  <a:pt x="586739" y="285748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1364" y="3525685"/>
            <a:ext cx="549395" cy="533625"/>
          </a:xfrm>
          <a:custGeom>
            <a:avLst/>
            <a:gdLst/>
            <a:ahLst/>
            <a:cxnLst/>
            <a:rect l="l" t="t" r="r" b="b"/>
            <a:pathLst>
              <a:path w="547869" h="532637">
                <a:moveTo>
                  <a:pt x="274314" y="532637"/>
                </a:moveTo>
                <a:lnTo>
                  <a:pt x="229784" y="529161"/>
                </a:lnTo>
                <a:lnTo>
                  <a:pt x="187555" y="519098"/>
                </a:lnTo>
                <a:lnTo>
                  <a:pt x="148188" y="502990"/>
                </a:lnTo>
                <a:lnTo>
                  <a:pt x="112246" y="481382"/>
                </a:lnTo>
                <a:lnTo>
                  <a:pt x="80291" y="454819"/>
                </a:lnTo>
                <a:lnTo>
                  <a:pt x="52885" y="423843"/>
                </a:lnTo>
                <a:lnTo>
                  <a:pt x="30591" y="389000"/>
                </a:lnTo>
                <a:lnTo>
                  <a:pt x="13971" y="350834"/>
                </a:lnTo>
                <a:lnTo>
                  <a:pt x="3586" y="309888"/>
                </a:lnTo>
                <a:lnTo>
                  <a:pt x="0" y="266706"/>
                </a:lnTo>
                <a:lnTo>
                  <a:pt x="908" y="244863"/>
                </a:lnTo>
                <a:lnTo>
                  <a:pt x="7964" y="202688"/>
                </a:lnTo>
                <a:lnTo>
                  <a:pt x="21537" y="162988"/>
                </a:lnTo>
                <a:lnTo>
                  <a:pt x="41064" y="126317"/>
                </a:lnTo>
                <a:lnTo>
                  <a:pt x="65984" y="93229"/>
                </a:lnTo>
                <a:lnTo>
                  <a:pt x="95735" y="64277"/>
                </a:lnTo>
                <a:lnTo>
                  <a:pt x="129754" y="40013"/>
                </a:lnTo>
                <a:lnTo>
                  <a:pt x="167479" y="20991"/>
                </a:lnTo>
                <a:lnTo>
                  <a:pt x="208347" y="7764"/>
                </a:lnTo>
                <a:lnTo>
                  <a:pt x="251797" y="885"/>
                </a:lnTo>
                <a:lnTo>
                  <a:pt x="274314" y="0"/>
                </a:lnTo>
                <a:lnTo>
                  <a:pt x="296723" y="885"/>
                </a:lnTo>
                <a:lnTo>
                  <a:pt x="339988" y="7764"/>
                </a:lnTo>
                <a:lnTo>
                  <a:pt x="380710" y="20991"/>
                </a:lnTo>
                <a:lnTo>
                  <a:pt x="418323" y="40013"/>
                </a:lnTo>
                <a:lnTo>
                  <a:pt x="452260" y="64277"/>
                </a:lnTo>
                <a:lnTo>
                  <a:pt x="481953" y="93229"/>
                </a:lnTo>
                <a:lnTo>
                  <a:pt x="506837" y="126317"/>
                </a:lnTo>
                <a:lnTo>
                  <a:pt x="526344" y="162988"/>
                </a:lnTo>
                <a:lnTo>
                  <a:pt x="539907" y="202688"/>
                </a:lnTo>
                <a:lnTo>
                  <a:pt x="546961" y="244863"/>
                </a:lnTo>
                <a:lnTo>
                  <a:pt x="547869" y="266706"/>
                </a:lnTo>
                <a:lnTo>
                  <a:pt x="546961" y="288543"/>
                </a:lnTo>
                <a:lnTo>
                  <a:pt x="539907" y="330674"/>
                </a:lnTo>
                <a:lnTo>
                  <a:pt x="526344" y="370298"/>
                </a:lnTo>
                <a:lnTo>
                  <a:pt x="506837" y="406871"/>
                </a:lnTo>
                <a:lnTo>
                  <a:pt x="481953" y="439848"/>
                </a:lnTo>
                <a:lnTo>
                  <a:pt x="452260" y="468686"/>
                </a:lnTo>
                <a:lnTo>
                  <a:pt x="418323" y="492839"/>
                </a:lnTo>
                <a:lnTo>
                  <a:pt x="380710" y="511765"/>
                </a:lnTo>
                <a:lnTo>
                  <a:pt x="339988" y="524919"/>
                </a:lnTo>
                <a:lnTo>
                  <a:pt x="296723" y="531757"/>
                </a:lnTo>
                <a:lnTo>
                  <a:pt x="274314" y="532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1364" y="3525685"/>
            <a:ext cx="549395" cy="533625"/>
          </a:xfrm>
          <a:custGeom>
            <a:avLst/>
            <a:gdLst/>
            <a:ahLst/>
            <a:cxnLst/>
            <a:rect l="l" t="t" r="r" b="b"/>
            <a:pathLst>
              <a:path w="547869" h="532637">
                <a:moveTo>
                  <a:pt x="547869" y="266706"/>
                </a:moveTo>
                <a:lnTo>
                  <a:pt x="544283" y="223500"/>
                </a:lnTo>
                <a:lnTo>
                  <a:pt x="533904" y="182494"/>
                </a:lnTo>
                <a:lnTo>
                  <a:pt x="517298" y="144239"/>
                </a:lnTo>
                <a:lnTo>
                  <a:pt x="495032" y="109291"/>
                </a:lnTo>
                <a:lnTo>
                  <a:pt x="467672" y="78201"/>
                </a:lnTo>
                <a:lnTo>
                  <a:pt x="435786" y="51524"/>
                </a:lnTo>
                <a:lnTo>
                  <a:pt x="399941" y="29812"/>
                </a:lnTo>
                <a:lnTo>
                  <a:pt x="360702" y="13618"/>
                </a:lnTo>
                <a:lnTo>
                  <a:pt x="318638" y="3496"/>
                </a:lnTo>
                <a:lnTo>
                  <a:pt x="274314" y="0"/>
                </a:lnTo>
                <a:lnTo>
                  <a:pt x="251797" y="885"/>
                </a:lnTo>
                <a:lnTo>
                  <a:pt x="208347" y="7764"/>
                </a:lnTo>
                <a:lnTo>
                  <a:pt x="167479" y="20991"/>
                </a:lnTo>
                <a:lnTo>
                  <a:pt x="129754" y="40013"/>
                </a:lnTo>
                <a:lnTo>
                  <a:pt x="95735" y="64277"/>
                </a:lnTo>
                <a:lnTo>
                  <a:pt x="65984" y="93229"/>
                </a:lnTo>
                <a:lnTo>
                  <a:pt x="41064" y="126317"/>
                </a:lnTo>
                <a:lnTo>
                  <a:pt x="21537" y="162988"/>
                </a:lnTo>
                <a:lnTo>
                  <a:pt x="7964" y="202688"/>
                </a:lnTo>
                <a:lnTo>
                  <a:pt x="908" y="244863"/>
                </a:lnTo>
                <a:lnTo>
                  <a:pt x="0" y="266706"/>
                </a:lnTo>
                <a:lnTo>
                  <a:pt x="908" y="288543"/>
                </a:lnTo>
                <a:lnTo>
                  <a:pt x="7964" y="330674"/>
                </a:lnTo>
                <a:lnTo>
                  <a:pt x="21537" y="370298"/>
                </a:lnTo>
                <a:lnTo>
                  <a:pt x="41064" y="406871"/>
                </a:lnTo>
                <a:lnTo>
                  <a:pt x="65984" y="439848"/>
                </a:lnTo>
                <a:lnTo>
                  <a:pt x="95735" y="468686"/>
                </a:lnTo>
                <a:lnTo>
                  <a:pt x="129754" y="492839"/>
                </a:lnTo>
                <a:lnTo>
                  <a:pt x="167479" y="511765"/>
                </a:lnTo>
                <a:lnTo>
                  <a:pt x="208347" y="524919"/>
                </a:lnTo>
                <a:lnTo>
                  <a:pt x="251797" y="531757"/>
                </a:lnTo>
                <a:lnTo>
                  <a:pt x="274314" y="532637"/>
                </a:lnTo>
                <a:lnTo>
                  <a:pt x="296723" y="531757"/>
                </a:lnTo>
                <a:lnTo>
                  <a:pt x="339988" y="524919"/>
                </a:lnTo>
                <a:lnTo>
                  <a:pt x="380710" y="511765"/>
                </a:lnTo>
                <a:lnTo>
                  <a:pt x="418323" y="492839"/>
                </a:lnTo>
                <a:lnTo>
                  <a:pt x="452260" y="468686"/>
                </a:lnTo>
                <a:lnTo>
                  <a:pt x="481953" y="439848"/>
                </a:lnTo>
                <a:lnTo>
                  <a:pt x="506837" y="406871"/>
                </a:lnTo>
                <a:lnTo>
                  <a:pt x="526344" y="370298"/>
                </a:lnTo>
                <a:lnTo>
                  <a:pt x="539907" y="330674"/>
                </a:lnTo>
                <a:lnTo>
                  <a:pt x="546961" y="288543"/>
                </a:lnTo>
                <a:lnTo>
                  <a:pt x="547869" y="266706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6279" y="2658451"/>
            <a:ext cx="549395" cy="534391"/>
          </a:xfrm>
          <a:custGeom>
            <a:avLst/>
            <a:gdLst/>
            <a:ahLst/>
            <a:cxnLst/>
            <a:rect l="l" t="t" r="r" b="b"/>
            <a:pathLst>
              <a:path w="547869" h="533401">
                <a:moveTo>
                  <a:pt x="274314" y="533401"/>
                </a:moveTo>
                <a:lnTo>
                  <a:pt x="229787" y="529904"/>
                </a:lnTo>
                <a:lnTo>
                  <a:pt x="187560" y="519782"/>
                </a:lnTo>
                <a:lnTo>
                  <a:pt x="148194" y="503589"/>
                </a:lnTo>
                <a:lnTo>
                  <a:pt x="112252" y="481877"/>
                </a:lnTo>
                <a:lnTo>
                  <a:pt x="80296" y="455199"/>
                </a:lnTo>
                <a:lnTo>
                  <a:pt x="52889" y="424109"/>
                </a:lnTo>
                <a:lnTo>
                  <a:pt x="30594" y="389161"/>
                </a:lnTo>
                <a:lnTo>
                  <a:pt x="13972" y="350907"/>
                </a:lnTo>
                <a:lnTo>
                  <a:pt x="3586" y="309900"/>
                </a:lnTo>
                <a:lnTo>
                  <a:pt x="0" y="266694"/>
                </a:lnTo>
                <a:lnTo>
                  <a:pt x="908" y="244852"/>
                </a:lnTo>
                <a:lnTo>
                  <a:pt x="7964" y="202680"/>
                </a:lnTo>
                <a:lnTo>
                  <a:pt x="21538" y="162983"/>
                </a:lnTo>
                <a:lnTo>
                  <a:pt x="41067" y="126314"/>
                </a:lnTo>
                <a:lnTo>
                  <a:pt x="65989" y="93227"/>
                </a:lnTo>
                <a:lnTo>
                  <a:pt x="95740" y="64275"/>
                </a:lnTo>
                <a:lnTo>
                  <a:pt x="129760" y="40012"/>
                </a:lnTo>
                <a:lnTo>
                  <a:pt x="167484" y="20990"/>
                </a:lnTo>
                <a:lnTo>
                  <a:pt x="208351" y="7764"/>
                </a:lnTo>
                <a:lnTo>
                  <a:pt x="251799" y="885"/>
                </a:lnTo>
                <a:lnTo>
                  <a:pt x="274314" y="0"/>
                </a:lnTo>
                <a:lnTo>
                  <a:pt x="296723" y="885"/>
                </a:lnTo>
                <a:lnTo>
                  <a:pt x="339988" y="7764"/>
                </a:lnTo>
                <a:lnTo>
                  <a:pt x="380710" y="20990"/>
                </a:lnTo>
                <a:lnTo>
                  <a:pt x="418323" y="40012"/>
                </a:lnTo>
                <a:lnTo>
                  <a:pt x="452260" y="64275"/>
                </a:lnTo>
                <a:lnTo>
                  <a:pt x="481953" y="93227"/>
                </a:lnTo>
                <a:lnTo>
                  <a:pt x="506837" y="126314"/>
                </a:lnTo>
                <a:lnTo>
                  <a:pt x="526344" y="162983"/>
                </a:lnTo>
                <a:lnTo>
                  <a:pt x="539907" y="202680"/>
                </a:lnTo>
                <a:lnTo>
                  <a:pt x="546961" y="244852"/>
                </a:lnTo>
                <a:lnTo>
                  <a:pt x="547869" y="266694"/>
                </a:lnTo>
                <a:lnTo>
                  <a:pt x="546961" y="288537"/>
                </a:lnTo>
                <a:lnTo>
                  <a:pt x="539907" y="330713"/>
                </a:lnTo>
                <a:lnTo>
                  <a:pt x="526344" y="370412"/>
                </a:lnTo>
                <a:lnTo>
                  <a:pt x="506837" y="407083"/>
                </a:lnTo>
                <a:lnTo>
                  <a:pt x="481953" y="440171"/>
                </a:lnTo>
                <a:lnTo>
                  <a:pt x="452260" y="469124"/>
                </a:lnTo>
                <a:lnTo>
                  <a:pt x="418323" y="493388"/>
                </a:lnTo>
                <a:lnTo>
                  <a:pt x="380710" y="512410"/>
                </a:lnTo>
                <a:lnTo>
                  <a:pt x="339988" y="525637"/>
                </a:lnTo>
                <a:lnTo>
                  <a:pt x="296723" y="532515"/>
                </a:lnTo>
                <a:lnTo>
                  <a:pt x="274314" y="5334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6279" y="2658451"/>
            <a:ext cx="549395" cy="534391"/>
          </a:xfrm>
          <a:custGeom>
            <a:avLst/>
            <a:gdLst/>
            <a:ahLst/>
            <a:cxnLst/>
            <a:rect l="l" t="t" r="r" b="b"/>
            <a:pathLst>
              <a:path w="547869" h="533401">
                <a:moveTo>
                  <a:pt x="547869" y="266694"/>
                </a:moveTo>
                <a:lnTo>
                  <a:pt x="544283" y="223491"/>
                </a:lnTo>
                <a:lnTo>
                  <a:pt x="533904" y="182487"/>
                </a:lnTo>
                <a:lnTo>
                  <a:pt x="517298" y="144235"/>
                </a:lnTo>
                <a:lnTo>
                  <a:pt x="495032" y="109288"/>
                </a:lnTo>
                <a:lnTo>
                  <a:pt x="467672" y="78200"/>
                </a:lnTo>
                <a:lnTo>
                  <a:pt x="435786" y="51523"/>
                </a:lnTo>
                <a:lnTo>
                  <a:pt x="399941" y="29811"/>
                </a:lnTo>
                <a:lnTo>
                  <a:pt x="360702" y="13618"/>
                </a:lnTo>
                <a:lnTo>
                  <a:pt x="318638" y="3496"/>
                </a:lnTo>
                <a:lnTo>
                  <a:pt x="274314" y="0"/>
                </a:lnTo>
                <a:lnTo>
                  <a:pt x="251799" y="885"/>
                </a:lnTo>
                <a:lnTo>
                  <a:pt x="208351" y="7764"/>
                </a:lnTo>
                <a:lnTo>
                  <a:pt x="167484" y="20990"/>
                </a:lnTo>
                <a:lnTo>
                  <a:pt x="129760" y="40012"/>
                </a:lnTo>
                <a:lnTo>
                  <a:pt x="95740" y="64275"/>
                </a:lnTo>
                <a:lnTo>
                  <a:pt x="65989" y="93227"/>
                </a:lnTo>
                <a:lnTo>
                  <a:pt x="41067" y="126314"/>
                </a:lnTo>
                <a:lnTo>
                  <a:pt x="21538" y="162983"/>
                </a:lnTo>
                <a:lnTo>
                  <a:pt x="7964" y="202680"/>
                </a:lnTo>
                <a:lnTo>
                  <a:pt x="908" y="244852"/>
                </a:lnTo>
                <a:lnTo>
                  <a:pt x="0" y="266694"/>
                </a:lnTo>
                <a:lnTo>
                  <a:pt x="908" y="288537"/>
                </a:lnTo>
                <a:lnTo>
                  <a:pt x="7964" y="330713"/>
                </a:lnTo>
                <a:lnTo>
                  <a:pt x="21538" y="370412"/>
                </a:lnTo>
                <a:lnTo>
                  <a:pt x="41067" y="407083"/>
                </a:lnTo>
                <a:lnTo>
                  <a:pt x="65989" y="440171"/>
                </a:lnTo>
                <a:lnTo>
                  <a:pt x="95740" y="469124"/>
                </a:lnTo>
                <a:lnTo>
                  <a:pt x="129760" y="493388"/>
                </a:lnTo>
                <a:lnTo>
                  <a:pt x="167484" y="512410"/>
                </a:lnTo>
                <a:lnTo>
                  <a:pt x="208351" y="525637"/>
                </a:lnTo>
                <a:lnTo>
                  <a:pt x="251799" y="532515"/>
                </a:lnTo>
                <a:lnTo>
                  <a:pt x="274314" y="533401"/>
                </a:lnTo>
                <a:lnTo>
                  <a:pt x="296723" y="532515"/>
                </a:lnTo>
                <a:lnTo>
                  <a:pt x="339988" y="525637"/>
                </a:lnTo>
                <a:lnTo>
                  <a:pt x="380710" y="512410"/>
                </a:lnTo>
                <a:lnTo>
                  <a:pt x="418323" y="493388"/>
                </a:lnTo>
                <a:lnTo>
                  <a:pt x="452260" y="469124"/>
                </a:lnTo>
                <a:lnTo>
                  <a:pt x="481953" y="440171"/>
                </a:lnTo>
                <a:lnTo>
                  <a:pt x="506837" y="407083"/>
                </a:lnTo>
                <a:lnTo>
                  <a:pt x="526344" y="370412"/>
                </a:lnTo>
                <a:lnTo>
                  <a:pt x="539907" y="330713"/>
                </a:lnTo>
                <a:lnTo>
                  <a:pt x="546961" y="288537"/>
                </a:lnTo>
                <a:lnTo>
                  <a:pt x="547869" y="266694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5190" y="4558597"/>
            <a:ext cx="549403" cy="534390"/>
          </a:xfrm>
          <a:custGeom>
            <a:avLst/>
            <a:gdLst/>
            <a:ahLst/>
            <a:cxnLst/>
            <a:rect l="l" t="t" r="r" b="b"/>
            <a:pathLst>
              <a:path w="547877" h="533400">
                <a:moveTo>
                  <a:pt x="547877" y="266700"/>
                </a:moveTo>
                <a:lnTo>
                  <a:pt x="544292" y="223495"/>
                </a:lnTo>
                <a:lnTo>
                  <a:pt x="533912" y="182489"/>
                </a:lnTo>
                <a:lnTo>
                  <a:pt x="517305" y="144236"/>
                </a:lnTo>
                <a:lnTo>
                  <a:pt x="495037" y="109289"/>
                </a:lnTo>
                <a:lnTo>
                  <a:pt x="467677" y="78200"/>
                </a:lnTo>
                <a:lnTo>
                  <a:pt x="435790" y="51523"/>
                </a:lnTo>
                <a:lnTo>
                  <a:pt x="399944" y="29811"/>
                </a:lnTo>
                <a:lnTo>
                  <a:pt x="360706" y="13618"/>
                </a:lnTo>
                <a:lnTo>
                  <a:pt x="318642" y="3496"/>
                </a:lnTo>
                <a:lnTo>
                  <a:pt x="274319" y="0"/>
                </a:lnTo>
                <a:lnTo>
                  <a:pt x="251803" y="885"/>
                </a:lnTo>
                <a:lnTo>
                  <a:pt x="208353" y="7764"/>
                </a:lnTo>
                <a:lnTo>
                  <a:pt x="167485" y="20990"/>
                </a:lnTo>
                <a:lnTo>
                  <a:pt x="129759" y="40012"/>
                </a:lnTo>
                <a:lnTo>
                  <a:pt x="95740" y="64275"/>
                </a:lnTo>
                <a:lnTo>
                  <a:pt x="65988" y="93227"/>
                </a:lnTo>
                <a:lnTo>
                  <a:pt x="41067" y="126315"/>
                </a:lnTo>
                <a:lnTo>
                  <a:pt x="21538" y="162984"/>
                </a:lnTo>
                <a:lnTo>
                  <a:pt x="7964" y="202683"/>
                </a:lnTo>
                <a:lnTo>
                  <a:pt x="908" y="244857"/>
                </a:lnTo>
                <a:lnTo>
                  <a:pt x="0" y="266700"/>
                </a:lnTo>
                <a:lnTo>
                  <a:pt x="908" y="288542"/>
                </a:lnTo>
                <a:lnTo>
                  <a:pt x="7964" y="330716"/>
                </a:lnTo>
                <a:lnTo>
                  <a:pt x="21538" y="370415"/>
                </a:lnTo>
                <a:lnTo>
                  <a:pt x="41067" y="407084"/>
                </a:lnTo>
                <a:lnTo>
                  <a:pt x="65988" y="440172"/>
                </a:lnTo>
                <a:lnTo>
                  <a:pt x="95740" y="469124"/>
                </a:lnTo>
                <a:lnTo>
                  <a:pt x="129759" y="493387"/>
                </a:lnTo>
                <a:lnTo>
                  <a:pt x="167485" y="512409"/>
                </a:lnTo>
                <a:lnTo>
                  <a:pt x="208353" y="525635"/>
                </a:lnTo>
                <a:lnTo>
                  <a:pt x="251803" y="532514"/>
                </a:lnTo>
                <a:lnTo>
                  <a:pt x="274319" y="533400"/>
                </a:lnTo>
                <a:lnTo>
                  <a:pt x="296728" y="532514"/>
                </a:lnTo>
                <a:lnTo>
                  <a:pt x="339992" y="525635"/>
                </a:lnTo>
                <a:lnTo>
                  <a:pt x="380714" y="512409"/>
                </a:lnTo>
                <a:lnTo>
                  <a:pt x="418327" y="493387"/>
                </a:lnTo>
                <a:lnTo>
                  <a:pt x="452264" y="469124"/>
                </a:lnTo>
                <a:lnTo>
                  <a:pt x="481958" y="440172"/>
                </a:lnTo>
                <a:lnTo>
                  <a:pt x="506843" y="407084"/>
                </a:lnTo>
                <a:lnTo>
                  <a:pt x="526351" y="370415"/>
                </a:lnTo>
                <a:lnTo>
                  <a:pt x="539915" y="330716"/>
                </a:lnTo>
                <a:lnTo>
                  <a:pt x="546969" y="288542"/>
                </a:lnTo>
                <a:lnTo>
                  <a:pt x="547877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5179" y="4558584"/>
            <a:ext cx="549408" cy="534378"/>
          </a:xfrm>
          <a:custGeom>
            <a:avLst/>
            <a:gdLst/>
            <a:ahLst/>
            <a:cxnLst/>
            <a:rect l="l" t="t" r="r" b="b"/>
            <a:pathLst>
              <a:path w="547882" h="533388">
                <a:moveTo>
                  <a:pt x="547882" y="266694"/>
                </a:moveTo>
                <a:lnTo>
                  <a:pt x="544296" y="223491"/>
                </a:lnTo>
                <a:lnTo>
                  <a:pt x="533916" y="182487"/>
                </a:lnTo>
                <a:lnTo>
                  <a:pt x="517308" y="144235"/>
                </a:lnTo>
                <a:lnTo>
                  <a:pt x="495041" y="109288"/>
                </a:lnTo>
                <a:lnTo>
                  <a:pt x="467680" y="78200"/>
                </a:lnTo>
                <a:lnTo>
                  <a:pt x="435794" y="51523"/>
                </a:lnTo>
                <a:lnTo>
                  <a:pt x="399948" y="29811"/>
                </a:lnTo>
                <a:lnTo>
                  <a:pt x="360710" y="13618"/>
                </a:lnTo>
                <a:lnTo>
                  <a:pt x="318648" y="3496"/>
                </a:lnTo>
                <a:lnTo>
                  <a:pt x="274327" y="0"/>
                </a:lnTo>
                <a:lnTo>
                  <a:pt x="251810" y="885"/>
                </a:lnTo>
                <a:lnTo>
                  <a:pt x="208359" y="7764"/>
                </a:lnTo>
                <a:lnTo>
                  <a:pt x="167489" y="20990"/>
                </a:lnTo>
                <a:lnTo>
                  <a:pt x="129763" y="40012"/>
                </a:lnTo>
                <a:lnTo>
                  <a:pt x="95743" y="64275"/>
                </a:lnTo>
                <a:lnTo>
                  <a:pt x="65990" y="93227"/>
                </a:lnTo>
                <a:lnTo>
                  <a:pt x="41068" y="126314"/>
                </a:lnTo>
                <a:lnTo>
                  <a:pt x="21539" y="162983"/>
                </a:lnTo>
                <a:lnTo>
                  <a:pt x="7964" y="202680"/>
                </a:lnTo>
                <a:lnTo>
                  <a:pt x="908" y="244852"/>
                </a:lnTo>
                <a:lnTo>
                  <a:pt x="0" y="266694"/>
                </a:lnTo>
                <a:lnTo>
                  <a:pt x="908" y="288537"/>
                </a:lnTo>
                <a:lnTo>
                  <a:pt x="7964" y="330712"/>
                </a:lnTo>
                <a:lnTo>
                  <a:pt x="21539" y="370411"/>
                </a:lnTo>
                <a:lnTo>
                  <a:pt x="41068" y="407079"/>
                </a:lnTo>
                <a:lnTo>
                  <a:pt x="65990" y="440166"/>
                </a:lnTo>
                <a:lnTo>
                  <a:pt x="95743" y="469117"/>
                </a:lnTo>
                <a:lnTo>
                  <a:pt x="129763" y="493379"/>
                </a:lnTo>
                <a:lnTo>
                  <a:pt x="167489" y="512399"/>
                </a:lnTo>
                <a:lnTo>
                  <a:pt x="208359" y="525625"/>
                </a:lnTo>
                <a:lnTo>
                  <a:pt x="251810" y="532503"/>
                </a:lnTo>
                <a:lnTo>
                  <a:pt x="274327" y="533388"/>
                </a:lnTo>
                <a:lnTo>
                  <a:pt x="296734" y="532503"/>
                </a:lnTo>
                <a:lnTo>
                  <a:pt x="339997" y="525625"/>
                </a:lnTo>
                <a:lnTo>
                  <a:pt x="380718" y="512399"/>
                </a:lnTo>
                <a:lnTo>
                  <a:pt x="418330" y="493379"/>
                </a:lnTo>
                <a:lnTo>
                  <a:pt x="452267" y="469117"/>
                </a:lnTo>
                <a:lnTo>
                  <a:pt x="481962" y="440166"/>
                </a:lnTo>
                <a:lnTo>
                  <a:pt x="506847" y="407079"/>
                </a:lnTo>
                <a:lnTo>
                  <a:pt x="526355" y="370411"/>
                </a:lnTo>
                <a:lnTo>
                  <a:pt x="539919" y="330712"/>
                </a:lnTo>
                <a:lnTo>
                  <a:pt x="546973" y="288537"/>
                </a:lnTo>
                <a:lnTo>
                  <a:pt x="547882" y="266694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9" y="1966801"/>
            <a:ext cx="588373" cy="571791"/>
          </a:xfrm>
          <a:custGeom>
            <a:avLst/>
            <a:gdLst/>
            <a:ahLst/>
            <a:cxnLst/>
            <a:rect l="l" t="t" r="r" b="b"/>
            <a:pathLst>
              <a:path w="586739" h="570732">
                <a:moveTo>
                  <a:pt x="293369" y="570732"/>
                </a:moveTo>
                <a:lnTo>
                  <a:pt x="245900" y="566991"/>
                </a:lnTo>
                <a:lnTo>
                  <a:pt x="200826" y="556163"/>
                </a:lnTo>
                <a:lnTo>
                  <a:pt x="158761" y="538843"/>
                </a:lnTo>
                <a:lnTo>
                  <a:pt x="120317" y="515625"/>
                </a:lnTo>
                <a:lnTo>
                  <a:pt x="86106" y="487103"/>
                </a:lnTo>
                <a:lnTo>
                  <a:pt x="56741" y="453873"/>
                </a:lnTo>
                <a:lnTo>
                  <a:pt x="32836" y="416527"/>
                </a:lnTo>
                <a:lnTo>
                  <a:pt x="15002" y="375662"/>
                </a:lnTo>
                <a:lnTo>
                  <a:pt x="3852" y="331871"/>
                </a:lnTo>
                <a:lnTo>
                  <a:pt x="0" y="285748"/>
                </a:lnTo>
                <a:lnTo>
                  <a:pt x="975" y="262323"/>
                </a:lnTo>
                <a:lnTo>
                  <a:pt x="8553" y="217106"/>
                </a:lnTo>
                <a:lnTo>
                  <a:pt x="23122" y="174557"/>
                </a:lnTo>
                <a:lnTo>
                  <a:pt x="44068" y="135265"/>
                </a:lnTo>
                <a:lnTo>
                  <a:pt x="70779" y="99820"/>
                </a:lnTo>
                <a:lnTo>
                  <a:pt x="102644" y="68812"/>
                </a:lnTo>
                <a:lnTo>
                  <a:pt x="139048" y="42831"/>
                </a:lnTo>
                <a:lnTo>
                  <a:pt x="179379" y="22467"/>
                </a:lnTo>
                <a:lnTo>
                  <a:pt x="223025" y="8309"/>
                </a:lnTo>
                <a:lnTo>
                  <a:pt x="269373" y="947"/>
                </a:lnTo>
                <a:lnTo>
                  <a:pt x="293369" y="0"/>
                </a:lnTo>
                <a:lnTo>
                  <a:pt x="317469" y="947"/>
                </a:lnTo>
                <a:lnTo>
                  <a:pt x="363964" y="8309"/>
                </a:lnTo>
                <a:lnTo>
                  <a:pt x="407685" y="22467"/>
                </a:lnTo>
                <a:lnTo>
                  <a:pt x="448033" y="42831"/>
                </a:lnTo>
                <a:lnTo>
                  <a:pt x="484410" y="68812"/>
                </a:lnTo>
                <a:lnTo>
                  <a:pt x="516217" y="99820"/>
                </a:lnTo>
                <a:lnTo>
                  <a:pt x="542855" y="135265"/>
                </a:lnTo>
                <a:lnTo>
                  <a:pt x="563725" y="174557"/>
                </a:lnTo>
                <a:lnTo>
                  <a:pt x="578229" y="217106"/>
                </a:lnTo>
                <a:lnTo>
                  <a:pt x="585768" y="262323"/>
                </a:lnTo>
                <a:lnTo>
                  <a:pt x="586739" y="285748"/>
                </a:lnTo>
                <a:lnTo>
                  <a:pt x="585763" y="309064"/>
                </a:lnTo>
                <a:lnTo>
                  <a:pt x="578185" y="354095"/>
                </a:lnTo>
                <a:lnTo>
                  <a:pt x="563616" y="396498"/>
                </a:lnTo>
                <a:lnTo>
                  <a:pt x="542670" y="435677"/>
                </a:lnTo>
                <a:lnTo>
                  <a:pt x="515959" y="471039"/>
                </a:lnTo>
                <a:lnTo>
                  <a:pt x="484094" y="501990"/>
                </a:lnTo>
                <a:lnTo>
                  <a:pt x="447690" y="527934"/>
                </a:lnTo>
                <a:lnTo>
                  <a:pt x="407359" y="548277"/>
                </a:lnTo>
                <a:lnTo>
                  <a:pt x="363713" y="562426"/>
                </a:lnTo>
                <a:lnTo>
                  <a:pt x="317365" y="569785"/>
                </a:lnTo>
                <a:lnTo>
                  <a:pt x="293369" y="570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9" y="1966801"/>
            <a:ext cx="588373" cy="571791"/>
          </a:xfrm>
          <a:custGeom>
            <a:avLst/>
            <a:gdLst/>
            <a:ahLst/>
            <a:cxnLst/>
            <a:rect l="l" t="t" r="r" b="b"/>
            <a:pathLst>
              <a:path w="586739" h="570732">
                <a:moveTo>
                  <a:pt x="586739" y="285748"/>
                </a:moveTo>
                <a:lnTo>
                  <a:pt x="582907" y="239418"/>
                </a:lnTo>
                <a:lnTo>
                  <a:pt x="571810" y="195461"/>
                </a:lnTo>
                <a:lnTo>
                  <a:pt x="554048" y="154467"/>
                </a:lnTo>
                <a:lnTo>
                  <a:pt x="530219" y="117024"/>
                </a:lnTo>
                <a:lnTo>
                  <a:pt x="500922" y="83724"/>
                </a:lnTo>
                <a:lnTo>
                  <a:pt x="466755" y="55156"/>
                </a:lnTo>
                <a:lnTo>
                  <a:pt x="428318" y="31910"/>
                </a:lnTo>
                <a:lnTo>
                  <a:pt x="386208" y="14575"/>
                </a:lnTo>
                <a:lnTo>
                  <a:pt x="341026" y="3742"/>
                </a:lnTo>
                <a:lnTo>
                  <a:pt x="293369" y="0"/>
                </a:lnTo>
                <a:lnTo>
                  <a:pt x="269373" y="947"/>
                </a:lnTo>
                <a:lnTo>
                  <a:pt x="223025" y="8309"/>
                </a:lnTo>
                <a:lnTo>
                  <a:pt x="179379" y="22467"/>
                </a:lnTo>
                <a:lnTo>
                  <a:pt x="139048" y="42831"/>
                </a:lnTo>
                <a:lnTo>
                  <a:pt x="102644" y="68812"/>
                </a:lnTo>
                <a:lnTo>
                  <a:pt x="70779" y="99820"/>
                </a:lnTo>
                <a:lnTo>
                  <a:pt x="44068" y="135265"/>
                </a:lnTo>
                <a:lnTo>
                  <a:pt x="23122" y="174557"/>
                </a:lnTo>
                <a:lnTo>
                  <a:pt x="8553" y="217106"/>
                </a:lnTo>
                <a:lnTo>
                  <a:pt x="975" y="262323"/>
                </a:lnTo>
                <a:lnTo>
                  <a:pt x="0" y="285748"/>
                </a:lnTo>
                <a:lnTo>
                  <a:pt x="975" y="309064"/>
                </a:lnTo>
                <a:lnTo>
                  <a:pt x="8553" y="354095"/>
                </a:lnTo>
                <a:lnTo>
                  <a:pt x="23122" y="396498"/>
                </a:lnTo>
                <a:lnTo>
                  <a:pt x="44068" y="435677"/>
                </a:lnTo>
                <a:lnTo>
                  <a:pt x="70779" y="471039"/>
                </a:lnTo>
                <a:lnTo>
                  <a:pt x="102644" y="501990"/>
                </a:lnTo>
                <a:lnTo>
                  <a:pt x="139048" y="527934"/>
                </a:lnTo>
                <a:lnTo>
                  <a:pt x="179379" y="548277"/>
                </a:lnTo>
                <a:lnTo>
                  <a:pt x="223025" y="562426"/>
                </a:lnTo>
                <a:lnTo>
                  <a:pt x="269373" y="569785"/>
                </a:lnTo>
                <a:lnTo>
                  <a:pt x="293369" y="570732"/>
                </a:lnTo>
                <a:lnTo>
                  <a:pt x="317365" y="569785"/>
                </a:lnTo>
                <a:lnTo>
                  <a:pt x="363713" y="562426"/>
                </a:lnTo>
                <a:lnTo>
                  <a:pt x="407359" y="548277"/>
                </a:lnTo>
                <a:lnTo>
                  <a:pt x="447690" y="527934"/>
                </a:lnTo>
                <a:lnTo>
                  <a:pt x="484094" y="501990"/>
                </a:lnTo>
                <a:lnTo>
                  <a:pt x="515959" y="471039"/>
                </a:lnTo>
                <a:lnTo>
                  <a:pt x="542670" y="435677"/>
                </a:lnTo>
                <a:lnTo>
                  <a:pt x="563616" y="396498"/>
                </a:lnTo>
                <a:lnTo>
                  <a:pt x="578185" y="354095"/>
                </a:lnTo>
                <a:lnTo>
                  <a:pt x="585763" y="309064"/>
                </a:lnTo>
                <a:lnTo>
                  <a:pt x="586739" y="285748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5419" y="2734796"/>
            <a:ext cx="684649" cy="384763"/>
          </a:xfrm>
          <a:custGeom>
            <a:avLst/>
            <a:gdLst/>
            <a:ahLst/>
            <a:cxnLst/>
            <a:rect l="l" t="t" r="r" b="b"/>
            <a:pathLst>
              <a:path w="682747" h="384050">
                <a:moveTo>
                  <a:pt x="682747" y="0"/>
                </a:moveTo>
                <a:lnTo>
                  <a:pt x="0" y="0"/>
                </a:lnTo>
                <a:lnTo>
                  <a:pt x="0" y="384050"/>
                </a:lnTo>
                <a:lnTo>
                  <a:pt x="682747" y="384050"/>
                </a:lnTo>
                <a:lnTo>
                  <a:pt x="682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5419" y="2734796"/>
            <a:ext cx="684649" cy="384763"/>
          </a:xfrm>
          <a:custGeom>
            <a:avLst/>
            <a:gdLst/>
            <a:ahLst/>
            <a:cxnLst/>
            <a:rect l="l" t="t" r="r" b="b"/>
            <a:pathLst>
              <a:path w="682747" h="384050">
                <a:moveTo>
                  <a:pt x="682747" y="0"/>
                </a:moveTo>
                <a:lnTo>
                  <a:pt x="0" y="0"/>
                </a:lnTo>
                <a:lnTo>
                  <a:pt x="0" y="384050"/>
                </a:lnTo>
                <a:lnTo>
                  <a:pt x="682747" y="384050"/>
                </a:lnTo>
                <a:lnTo>
                  <a:pt x="682747" y="0"/>
                </a:lnTo>
                <a:close/>
              </a:path>
            </a:pathLst>
          </a:custGeom>
          <a:ln w="17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3751" y="3557750"/>
            <a:ext cx="684649" cy="385516"/>
          </a:xfrm>
          <a:custGeom>
            <a:avLst/>
            <a:gdLst/>
            <a:ahLst/>
            <a:cxnLst/>
            <a:rect l="l" t="t" r="r" b="b"/>
            <a:pathLst>
              <a:path w="682747" h="384802">
                <a:moveTo>
                  <a:pt x="682747" y="0"/>
                </a:moveTo>
                <a:lnTo>
                  <a:pt x="0" y="0"/>
                </a:lnTo>
                <a:lnTo>
                  <a:pt x="0" y="384802"/>
                </a:lnTo>
                <a:lnTo>
                  <a:pt x="682747" y="384802"/>
                </a:lnTo>
                <a:lnTo>
                  <a:pt x="682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3751" y="3557750"/>
            <a:ext cx="684649" cy="385516"/>
          </a:xfrm>
          <a:custGeom>
            <a:avLst/>
            <a:gdLst/>
            <a:ahLst/>
            <a:cxnLst/>
            <a:rect l="l" t="t" r="r" b="b"/>
            <a:pathLst>
              <a:path w="682747" h="384802">
                <a:moveTo>
                  <a:pt x="682747" y="0"/>
                </a:moveTo>
                <a:lnTo>
                  <a:pt x="0" y="0"/>
                </a:lnTo>
                <a:lnTo>
                  <a:pt x="0" y="384802"/>
                </a:lnTo>
                <a:lnTo>
                  <a:pt x="682747" y="384802"/>
                </a:lnTo>
                <a:lnTo>
                  <a:pt x="682747" y="0"/>
                </a:lnTo>
                <a:close/>
              </a:path>
            </a:pathLst>
          </a:custGeom>
          <a:ln w="17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5418" y="4660895"/>
            <a:ext cx="684653" cy="385524"/>
          </a:xfrm>
          <a:custGeom>
            <a:avLst/>
            <a:gdLst/>
            <a:ahLst/>
            <a:cxnLst/>
            <a:rect l="l" t="t" r="r" b="b"/>
            <a:pathLst>
              <a:path w="682751" h="384810">
                <a:moveTo>
                  <a:pt x="0" y="0"/>
                </a:moveTo>
                <a:lnTo>
                  <a:pt x="0" y="384810"/>
                </a:lnTo>
                <a:lnTo>
                  <a:pt x="682751" y="384810"/>
                </a:lnTo>
                <a:lnTo>
                  <a:pt x="682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5419" y="4660883"/>
            <a:ext cx="684649" cy="385528"/>
          </a:xfrm>
          <a:custGeom>
            <a:avLst/>
            <a:gdLst/>
            <a:ahLst/>
            <a:cxnLst/>
            <a:rect l="l" t="t" r="r" b="b"/>
            <a:pathLst>
              <a:path w="682747" h="384814">
                <a:moveTo>
                  <a:pt x="682747" y="0"/>
                </a:moveTo>
                <a:lnTo>
                  <a:pt x="0" y="0"/>
                </a:lnTo>
                <a:lnTo>
                  <a:pt x="0" y="384814"/>
                </a:lnTo>
                <a:lnTo>
                  <a:pt x="682747" y="384814"/>
                </a:lnTo>
                <a:lnTo>
                  <a:pt x="682747" y="0"/>
                </a:lnTo>
                <a:close/>
              </a:path>
            </a:pathLst>
          </a:custGeom>
          <a:ln w="17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58438" y="2192009"/>
            <a:ext cx="929929" cy="0"/>
          </a:xfrm>
          <a:custGeom>
            <a:avLst/>
            <a:gdLst/>
            <a:ahLst/>
            <a:cxnLst/>
            <a:rect l="l" t="t" r="r" b="b"/>
            <a:pathLst>
              <a:path w="927346">
                <a:moveTo>
                  <a:pt x="0" y="0"/>
                </a:moveTo>
                <a:lnTo>
                  <a:pt x="927346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2464" y="2142394"/>
            <a:ext cx="132193" cy="102296"/>
          </a:xfrm>
          <a:custGeom>
            <a:avLst/>
            <a:gdLst/>
            <a:ahLst/>
            <a:cxnLst/>
            <a:rect l="l" t="t" r="r" b="b"/>
            <a:pathLst>
              <a:path w="131826" h="102107">
                <a:moveTo>
                  <a:pt x="131826" y="49529"/>
                </a:moveTo>
                <a:lnTo>
                  <a:pt x="0" y="0"/>
                </a:lnTo>
                <a:lnTo>
                  <a:pt x="0" y="102107"/>
                </a:lnTo>
                <a:lnTo>
                  <a:pt x="131826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2464" y="2142394"/>
            <a:ext cx="132193" cy="102296"/>
          </a:xfrm>
          <a:custGeom>
            <a:avLst/>
            <a:gdLst/>
            <a:ahLst/>
            <a:cxnLst/>
            <a:rect l="l" t="t" r="r" b="b"/>
            <a:pathLst>
              <a:path w="131826" h="102107">
                <a:moveTo>
                  <a:pt x="131826" y="49529"/>
                </a:moveTo>
                <a:lnTo>
                  <a:pt x="0" y="102107"/>
                </a:lnTo>
                <a:lnTo>
                  <a:pt x="0" y="0"/>
                </a:lnTo>
                <a:lnTo>
                  <a:pt x="131826" y="49529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1625" y="2203455"/>
            <a:ext cx="462298" cy="0"/>
          </a:xfrm>
          <a:custGeom>
            <a:avLst/>
            <a:gdLst/>
            <a:ahLst/>
            <a:cxnLst/>
            <a:rect l="l" t="t" r="r" b="b"/>
            <a:pathLst>
              <a:path w="461014">
                <a:moveTo>
                  <a:pt x="0" y="0"/>
                </a:moveTo>
                <a:lnTo>
                  <a:pt x="461014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8017" y="2153844"/>
            <a:ext cx="132192" cy="102296"/>
          </a:xfrm>
          <a:custGeom>
            <a:avLst/>
            <a:gdLst/>
            <a:ahLst/>
            <a:cxnLst/>
            <a:rect l="l" t="t" r="r" b="b"/>
            <a:pathLst>
              <a:path w="131825" h="102107">
                <a:moveTo>
                  <a:pt x="131825" y="49530"/>
                </a:moveTo>
                <a:lnTo>
                  <a:pt x="0" y="0"/>
                </a:lnTo>
                <a:lnTo>
                  <a:pt x="0" y="102107"/>
                </a:lnTo>
                <a:lnTo>
                  <a:pt x="131825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8017" y="2153844"/>
            <a:ext cx="132192" cy="102296"/>
          </a:xfrm>
          <a:custGeom>
            <a:avLst/>
            <a:gdLst/>
            <a:ahLst/>
            <a:cxnLst/>
            <a:rect l="l" t="t" r="r" b="b"/>
            <a:pathLst>
              <a:path w="131825" h="102107">
                <a:moveTo>
                  <a:pt x="131825" y="49530"/>
                </a:moveTo>
                <a:lnTo>
                  <a:pt x="0" y="102107"/>
                </a:lnTo>
                <a:lnTo>
                  <a:pt x="0" y="0"/>
                </a:lnTo>
                <a:lnTo>
                  <a:pt x="131825" y="4953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1760" y="2192009"/>
            <a:ext cx="0" cy="449649"/>
          </a:xfrm>
          <a:custGeom>
            <a:avLst/>
            <a:gdLst/>
            <a:ahLst/>
            <a:cxnLst/>
            <a:rect l="l" t="t" r="r" b="b"/>
            <a:pathLst>
              <a:path h="448816">
                <a:moveTo>
                  <a:pt x="0" y="0"/>
                </a:moveTo>
                <a:lnTo>
                  <a:pt x="0" y="448816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7511" y="2606549"/>
            <a:ext cx="107741" cy="128253"/>
          </a:xfrm>
          <a:custGeom>
            <a:avLst/>
            <a:gdLst/>
            <a:ahLst/>
            <a:cxnLst/>
            <a:rect l="l" t="t" r="r" b="b"/>
            <a:pathLst>
              <a:path w="107442" h="128015">
                <a:moveTo>
                  <a:pt x="107442" y="0"/>
                </a:moveTo>
                <a:lnTo>
                  <a:pt x="0" y="0"/>
                </a:lnTo>
                <a:lnTo>
                  <a:pt x="54101" y="128015"/>
                </a:lnTo>
                <a:lnTo>
                  <a:pt x="107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27511" y="2606549"/>
            <a:ext cx="107741" cy="128253"/>
          </a:xfrm>
          <a:custGeom>
            <a:avLst/>
            <a:gdLst/>
            <a:ahLst/>
            <a:cxnLst/>
            <a:rect l="l" t="t" r="r" b="b"/>
            <a:pathLst>
              <a:path w="107442" h="128015">
                <a:moveTo>
                  <a:pt x="54101" y="128015"/>
                </a:moveTo>
                <a:lnTo>
                  <a:pt x="0" y="0"/>
                </a:lnTo>
                <a:lnTo>
                  <a:pt x="107442" y="0"/>
                </a:lnTo>
                <a:lnTo>
                  <a:pt x="54101" y="128015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9235" y="2927172"/>
            <a:ext cx="192552" cy="0"/>
          </a:xfrm>
          <a:custGeom>
            <a:avLst/>
            <a:gdLst/>
            <a:ahLst/>
            <a:cxnLst/>
            <a:rect l="l" t="t" r="r" b="b"/>
            <a:pathLst>
              <a:path w="192017">
                <a:moveTo>
                  <a:pt x="0" y="0"/>
                </a:moveTo>
                <a:lnTo>
                  <a:pt x="192017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5886" y="2877561"/>
            <a:ext cx="131428" cy="102297"/>
          </a:xfrm>
          <a:custGeom>
            <a:avLst/>
            <a:gdLst/>
            <a:ahLst/>
            <a:cxnLst/>
            <a:rect l="l" t="t" r="r" b="b"/>
            <a:pathLst>
              <a:path w="131063" h="102108">
                <a:moveTo>
                  <a:pt x="131063" y="49530"/>
                </a:moveTo>
                <a:lnTo>
                  <a:pt x="0" y="0"/>
                </a:lnTo>
                <a:lnTo>
                  <a:pt x="0" y="102108"/>
                </a:lnTo>
                <a:lnTo>
                  <a:pt x="131063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5886" y="2877561"/>
            <a:ext cx="131428" cy="102297"/>
          </a:xfrm>
          <a:custGeom>
            <a:avLst/>
            <a:gdLst/>
            <a:ahLst/>
            <a:cxnLst/>
            <a:rect l="l" t="t" r="r" b="b"/>
            <a:pathLst>
              <a:path w="131063" h="102108">
                <a:moveTo>
                  <a:pt x="131063" y="49530"/>
                </a:moveTo>
                <a:lnTo>
                  <a:pt x="0" y="102108"/>
                </a:lnTo>
                <a:lnTo>
                  <a:pt x="0" y="0"/>
                </a:lnTo>
                <a:lnTo>
                  <a:pt x="131063" y="4953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1794" y="2460730"/>
            <a:ext cx="417214" cy="464145"/>
          </a:xfrm>
          <a:custGeom>
            <a:avLst/>
            <a:gdLst/>
            <a:ahLst/>
            <a:cxnLst/>
            <a:rect l="l" t="t" r="r" b="b"/>
            <a:pathLst>
              <a:path w="416055" h="463285">
                <a:moveTo>
                  <a:pt x="0" y="463285"/>
                </a:moveTo>
                <a:lnTo>
                  <a:pt x="416055" y="0"/>
                </a:lnTo>
              </a:path>
            </a:pathLst>
          </a:custGeom>
          <a:ln w="17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8648" y="2384395"/>
            <a:ext cx="126079" cy="131306"/>
          </a:xfrm>
          <a:custGeom>
            <a:avLst/>
            <a:gdLst/>
            <a:ahLst/>
            <a:cxnLst/>
            <a:rect l="l" t="t" r="r" b="b"/>
            <a:pathLst>
              <a:path w="125729" h="131063">
                <a:moveTo>
                  <a:pt x="125729" y="0"/>
                </a:moveTo>
                <a:lnTo>
                  <a:pt x="0" y="61721"/>
                </a:lnTo>
                <a:lnTo>
                  <a:pt x="80771" y="131063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8648" y="2384395"/>
            <a:ext cx="126079" cy="131306"/>
          </a:xfrm>
          <a:custGeom>
            <a:avLst/>
            <a:gdLst/>
            <a:ahLst/>
            <a:cxnLst/>
            <a:rect l="l" t="t" r="r" b="b"/>
            <a:pathLst>
              <a:path w="125729" h="131063">
                <a:moveTo>
                  <a:pt x="125729" y="0"/>
                </a:moveTo>
                <a:lnTo>
                  <a:pt x="80771" y="131063"/>
                </a:lnTo>
                <a:lnTo>
                  <a:pt x="0" y="61721"/>
                </a:lnTo>
                <a:lnTo>
                  <a:pt x="125729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77567" y="3750891"/>
            <a:ext cx="191803" cy="0"/>
          </a:xfrm>
          <a:custGeom>
            <a:avLst/>
            <a:gdLst/>
            <a:ahLst/>
            <a:cxnLst/>
            <a:rect l="l" t="t" r="r" b="b"/>
            <a:pathLst>
              <a:path w="191270">
                <a:moveTo>
                  <a:pt x="0" y="0"/>
                </a:moveTo>
                <a:lnTo>
                  <a:pt x="191270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33461" y="3701283"/>
            <a:ext cx="132192" cy="101534"/>
          </a:xfrm>
          <a:custGeom>
            <a:avLst/>
            <a:gdLst/>
            <a:ahLst/>
            <a:cxnLst/>
            <a:rect l="l" t="t" r="r" b="b"/>
            <a:pathLst>
              <a:path w="131825" h="101346">
                <a:moveTo>
                  <a:pt x="131825" y="49530"/>
                </a:moveTo>
                <a:lnTo>
                  <a:pt x="0" y="0"/>
                </a:lnTo>
                <a:lnTo>
                  <a:pt x="0" y="101346"/>
                </a:lnTo>
                <a:lnTo>
                  <a:pt x="131825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33461" y="3701283"/>
            <a:ext cx="132192" cy="101534"/>
          </a:xfrm>
          <a:custGeom>
            <a:avLst/>
            <a:gdLst/>
            <a:ahLst/>
            <a:cxnLst/>
            <a:rect l="l" t="t" r="r" b="b"/>
            <a:pathLst>
              <a:path w="131825" h="101346">
                <a:moveTo>
                  <a:pt x="131825" y="49530"/>
                </a:moveTo>
                <a:lnTo>
                  <a:pt x="0" y="101346"/>
                </a:lnTo>
                <a:lnTo>
                  <a:pt x="0" y="0"/>
                </a:lnTo>
                <a:lnTo>
                  <a:pt x="131825" y="4953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08498" y="3128709"/>
            <a:ext cx="0" cy="335903"/>
          </a:xfrm>
          <a:custGeom>
            <a:avLst/>
            <a:gdLst/>
            <a:ahLst/>
            <a:cxnLst/>
            <a:rect l="l" t="t" r="r" b="b"/>
            <a:pathLst>
              <a:path h="335281">
                <a:moveTo>
                  <a:pt x="0" y="0"/>
                </a:moveTo>
                <a:lnTo>
                  <a:pt x="0" y="335281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4256" y="3429509"/>
            <a:ext cx="108505" cy="128253"/>
          </a:xfrm>
          <a:custGeom>
            <a:avLst/>
            <a:gdLst/>
            <a:ahLst/>
            <a:cxnLst/>
            <a:rect l="l" t="t" r="r" b="b"/>
            <a:pathLst>
              <a:path w="108204" h="128015">
                <a:moveTo>
                  <a:pt x="108204" y="0"/>
                </a:moveTo>
                <a:lnTo>
                  <a:pt x="0" y="0"/>
                </a:lnTo>
                <a:lnTo>
                  <a:pt x="54102" y="128015"/>
                </a:lnTo>
                <a:lnTo>
                  <a:pt x="108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54256" y="3429509"/>
            <a:ext cx="108505" cy="128253"/>
          </a:xfrm>
          <a:custGeom>
            <a:avLst/>
            <a:gdLst/>
            <a:ahLst/>
            <a:cxnLst/>
            <a:rect l="l" t="t" r="r" b="b"/>
            <a:pathLst>
              <a:path w="108204" h="128015">
                <a:moveTo>
                  <a:pt x="54102" y="128015"/>
                </a:moveTo>
                <a:lnTo>
                  <a:pt x="0" y="0"/>
                </a:lnTo>
                <a:lnTo>
                  <a:pt x="108204" y="0"/>
                </a:lnTo>
                <a:lnTo>
                  <a:pt x="54102" y="128015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0164" y="3978384"/>
            <a:ext cx="0" cy="192387"/>
          </a:xfrm>
          <a:custGeom>
            <a:avLst/>
            <a:gdLst/>
            <a:ahLst/>
            <a:cxnLst/>
            <a:rect l="l" t="t" r="r" b="b"/>
            <a:pathLst>
              <a:path h="192031">
                <a:moveTo>
                  <a:pt x="0" y="0"/>
                </a:moveTo>
                <a:lnTo>
                  <a:pt x="0" y="192031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1166" y="4258562"/>
            <a:ext cx="17997" cy="0"/>
          </a:xfrm>
          <a:custGeom>
            <a:avLst/>
            <a:gdLst/>
            <a:ahLst/>
            <a:cxnLst/>
            <a:rect l="l" t="t" r="r" b="b"/>
            <a:pathLst>
              <a:path w="17947">
                <a:moveTo>
                  <a:pt x="0" y="0"/>
                </a:moveTo>
                <a:lnTo>
                  <a:pt x="17947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1166" y="4363912"/>
            <a:ext cx="17997" cy="0"/>
          </a:xfrm>
          <a:custGeom>
            <a:avLst/>
            <a:gdLst/>
            <a:ahLst/>
            <a:cxnLst/>
            <a:rect l="l" t="t" r="r" b="b"/>
            <a:pathLst>
              <a:path w="17947">
                <a:moveTo>
                  <a:pt x="0" y="0"/>
                </a:moveTo>
                <a:lnTo>
                  <a:pt x="17947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90164" y="4450938"/>
            <a:ext cx="0" cy="116807"/>
          </a:xfrm>
          <a:custGeom>
            <a:avLst/>
            <a:gdLst/>
            <a:ahLst/>
            <a:cxnLst/>
            <a:rect l="l" t="t" r="r" b="b"/>
            <a:pathLst>
              <a:path h="116591">
                <a:moveTo>
                  <a:pt x="0" y="0"/>
                </a:moveTo>
                <a:lnTo>
                  <a:pt x="0" y="116591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6681" y="4532641"/>
            <a:ext cx="107741" cy="129016"/>
          </a:xfrm>
          <a:custGeom>
            <a:avLst/>
            <a:gdLst/>
            <a:ahLst/>
            <a:cxnLst/>
            <a:rect l="l" t="t" r="r" b="b"/>
            <a:pathLst>
              <a:path w="107442" h="128777">
                <a:moveTo>
                  <a:pt x="107442" y="0"/>
                </a:moveTo>
                <a:lnTo>
                  <a:pt x="0" y="0"/>
                </a:lnTo>
                <a:lnTo>
                  <a:pt x="53339" y="128777"/>
                </a:lnTo>
                <a:lnTo>
                  <a:pt x="107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36681" y="4532641"/>
            <a:ext cx="107741" cy="129016"/>
          </a:xfrm>
          <a:custGeom>
            <a:avLst/>
            <a:gdLst/>
            <a:ahLst/>
            <a:cxnLst/>
            <a:rect l="l" t="t" r="r" b="b"/>
            <a:pathLst>
              <a:path w="107442" h="128777">
                <a:moveTo>
                  <a:pt x="53339" y="128777"/>
                </a:moveTo>
                <a:lnTo>
                  <a:pt x="0" y="0"/>
                </a:lnTo>
                <a:lnTo>
                  <a:pt x="107442" y="0"/>
                </a:lnTo>
                <a:lnTo>
                  <a:pt x="53339" y="128777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30994" y="2597380"/>
            <a:ext cx="671661" cy="945862"/>
          </a:xfrm>
          <a:custGeom>
            <a:avLst/>
            <a:gdLst/>
            <a:ahLst/>
            <a:cxnLst/>
            <a:rect l="l" t="t" r="r" b="b"/>
            <a:pathLst>
              <a:path w="669795" h="944110">
                <a:moveTo>
                  <a:pt x="0" y="944110"/>
                </a:moveTo>
                <a:lnTo>
                  <a:pt x="669795" y="0"/>
                </a:lnTo>
              </a:path>
            </a:pathLst>
          </a:custGeom>
          <a:ln w="177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40010" y="2515703"/>
            <a:ext cx="119967" cy="134361"/>
          </a:xfrm>
          <a:custGeom>
            <a:avLst/>
            <a:gdLst/>
            <a:ahLst/>
            <a:cxnLst/>
            <a:rect l="l" t="t" r="r" b="b"/>
            <a:pathLst>
              <a:path w="119634" h="134112">
                <a:moveTo>
                  <a:pt x="119634" y="0"/>
                </a:moveTo>
                <a:lnTo>
                  <a:pt x="0" y="76200"/>
                </a:lnTo>
                <a:lnTo>
                  <a:pt x="89915" y="134112"/>
                </a:lnTo>
                <a:lnTo>
                  <a:pt x="119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0010" y="2515703"/>
            <a:ext cx="119967" cy="134361"/>
          </a:xfrm>
          <a:custGeom>
            <a:avLst/>
            <a:gdLst/>
            <a:ahLst/>
            <a:cxnLst/>
            <a:rect l="l" t="t" r="r" b="b"/>
            <a:pathLst>
              <a:path w="119634" h="134112">
                <a:moveTo>
                  <a:pt x="119634" y="0"/>
                </a:moveTo>
                <a:lnTo>
                  <a:pt x="89915" y="134112"/>
                </a:lnTo>
                <a:lnTo>
                  <a:pt x="0" y="76200"/>
                </a:lnTo>
                <a:lnTo>
                  <a:pt x="119634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59235" y="4854025"/>
            <a:ext cx="480632" cy="0"/>
          </a:xfrm>
          <a:custGeom>
            <a:avLst/>
            <a:gdLst/>
            <a:ahLst/>
            <a:cxnLst/>
            <a:rect l="l" t="t" r="r" b="b"/>
            <a:pathLst>
              <a:path w="479297">
                <a:moveTo>
                  <a:pt x="0" y="0"/>
                </a:moveTo>
                <a:lnTo>
                  <a:pt x="479297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03960" y="4804418"/>
            <a:ext cx="131428" cy="102296"/>
          </a:xfrm>
          <a:custGeom>
            <a:avLst/>
            <a:gdLst/>
            <a:ahLst/>
            <a:cxnLst/>
            <a:rect l="l" t="t" r="r" b="b"/>
            <a:pathLst>
              <a:path w="131063" h="102107">
                <a:moveTo>
                  <a:pt x="131063" y="49529"/>
                </a:moveTo>
                <a:lnTo>
                  <a:pt x="0" y="0"/>
                </a:lnTo>
                <a:lnTo>
                  <a:pt x="0" y="102107"/>
                </a:lnTo>
                <a:lnTo>
                  <a:pt x="131063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03960" y="4804418"/>
            <a:ext cx="131428" cy="102296"/>
          </a:xfrm>
          <a:custGeom>
            <a:avLst/>
            <a:gdLst/>
            <a:ahLst/>
            <a:cxnLst/>
            <a:rect l="l" t="t" r="r" b="b"/>
            <a:pathLst>
              <a:path w="131063" h="102107">
                <a:moveTo>
                  <a:pt x="131063" y="49529"/>
                </a:moveTo>
                <a:lnTo>
                  <a:pt x="0" y="102107"/>
                </a:lnTo>
                <a:lnTo>
                  <a:pt x="0" y="0"/>
                </a:lnTo>
                <a:lnTo>
                  <a:pt x="131063" y="49529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6645" y="2644708"/>
            <a:ext cx="537181" cy="1984874"/>
          </a:xfrm>
          <a:custGeom>
            <a:avLst/>
            <a:gdLst/>
            <a:ahLst/>
            <a:cxnLst/>
            <a:rect l="l" t="t" r="r" b="b"/>
            <a:pathLst>
              <a:path w="535689" h="1981198">
                <a:moveTo>
                  <a:pt x="0" y="1981198"/>
                </a:moveTo>
                <a:lnTo>
                  <a:pt x="535689" y="0"/>
                </a:lnTo>
              </a:path>
            </a:pathLst>
          </a:custGeom>
          <a:ln w="179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14230" y="2547767"/>
            <a:ext cx="101628" cy="137413"/>
          </a:xfrm>
          <a:custGeom>
            <a:avLst/>
            <a:gdLst/>
            <a:ahLst/>
            <a:cxnLst/>
            <a:rect l="l" t="t" r="r" b="b"/>
            <a:pathLst>
              <a:path w="101346" h="137159">
                <a:moveTo>
                  <a:pt x="101346" y="137159"/>
                </a:moveTo>
                <a:lnTo>
                  <a:pt x="83820" y="0"/>
                </a:lnTo>
                <a:lnTo>
                  <a:pt x="0" y="111251"/>
                </a:lnTo>
                <a:lnTo>
                  <a:pt x="10134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4230" y="2547767"/>
            <a:ext cx="101628" cy="137413"/>
          </a:xfrm>
          <a:custGeom>
            <a:avLst/>
            <a:gdLst/>
            <a:ahLst/>
            <a:cxnLst/>
            <a:rect l="l" t="t" r="r" b="b"/>
            <a:pathLst>
              <a:path w="101346" h="137159">
                <a:moveTo>
                  <a:pt x="83820" y="0"/>
                </a:moveTo>
                <a:lnTo>
                  <a:pt x="101346" y="137159"/>
                </a:lnTo>
                <a:lnTo>
                  <a:pt x="0" y="111251"/>
                </a:lnTo>
                <a:lnTo>
                  <a:pt x="8382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55626" y="1984360"/>
            <a:ext cx="588373" cy="571791"/>
          </a:xfrm>
          <a:custGeom>
            <a:avLst/>
            <a:gdLst/>
            <a:ahLst/>
            <a:cxnLst/>
            <a:rect l="l" t="t" r="r" b="b"/>
            <a:pathLst>
              <a:path w="586739" h="570732">
                <a:moveTo>
                  <a:pt x="293369" y="570732"/>
                </a:moveTo>
                <a:lnTo>
                  <a:pt x="245897" y="566991"/>
                </a:lnTo>
                <a:lnTo>
                  <a:pt x="200821" y="556163"/>
                </a:lnTo>
                <a:lnTo>
                  <a:pt x="158755" y="538843"/>
                </a:lnTo>
                <a:lnTo>
                  <a:pt x="120311" y="515625"/>
                </a:lnTo>
                <a:lnTo>
                  <a:pt x="86101" y="487103"/>
                </a:lnTo>
                <a:lnTo>
                  <a:pt x="56738" y="453873"/>
                </a:lnTo>
                <a:lnTo>
                  <a:pt x="32833" y="416527"/>
                </a:lnTo>
                <a:lnTo>
                  <a:pt x="15001" y="375662"/>
                </a:lnTo>
                <a:lnTo>
                  <a:pt x="3852" y="331871"/>
                </a:lnTo>
                <a:lnTo>
                  <a:pt x="0" y="285748"/>
                </a:lnTo>
                <a:lnTo>
                  <a:pt x="975" y="262323"/>
                </a:lnTo>
                <a:lnTo>
                  <a:pt x="8552" y="217106"/>
                </a:lnTo>
                <a:lnTo>
                  <a:pt x="23120" y="174557"/>
                </a:lnTo>
                <a:lnTo>
                  <a:pt x="44065" y="135265"/>
                </a:lnTo>
                <a:lnTo>
                  <a:pt x="70775" y="99820"/>
                </a:lnTo>
                <a:lnTo>
                  <a:pt x="102638" y="68812"/>
                </a:lnTo>
                <a:lnTo>
                  <a:pt x="139042" y="42831"/>
                </a:lnTo>
                <a:lnTo>
                  <a:pt x="179374" y="22467"/>
                </a:lnTo>
                <a:lnTo>
                  <a:pt x="223021" y="8309"/>
                </a:lnTo>
                <a:lnTo>
                  <a:pt x="269372" y="947"/>
                </a:lnTo>
                <a:lnTo>
                  <a:pt x="293369" y="0"/>
                </a:lnTo>
                <a:lnTo>
                  <a:pt x="317468" y="947"/>
                </a:lnTo>
                <a:lnTo>
                  <a:pt x="363960" y="8309"/>
                </a:lnTo>
                <a:lnTo>
                  <a:pt x="407679" y="22467"/>
                </a:lnTo>
                <a:lnTo>
                  <a:pt x="448027" y="42831"/>
                </a:lnTo>
                <a:lnTo>
                  <a:pt x="484405" y="68812"/>
                </a:lnTo>
                <a:lnTo>
                  <a:pt x="516212" y="99820"/>
                </a:lnTo>
                <a:lnTo>
                  <a:pt x="542852" y="135265"/>
                </a:lnTo>
                <a:lnTo>
                  <a:pt x="563723" y="174557"/>
                </a:lnTo>
                <a:lnTo>
                  <a:pt x="578228" y="217106"/>
                </a:lnTo>
                <a:lnTo>
                  <a:pt x="585768" y="262323"/>
                </a:lnTo>
                <a:lnTo>
                  <a:pt x="586739" y="285748"/>
                </a:lnTo>
                <a:lnTo>
                  <a:pt x="585763" y="309064"/>
                </a:lnTo>
                <a:lnTo>
                  <a:pt x="578185" y="354095"/>
                </a:lnTo>
                <a:lnTo>
                  <a:pt x="563616" y="396498"/>
                </a:lnTo>
                <a:lnTo>
                  <a:pt x="542670" y="435677"/>
                </a:lnTo>
                <a:lnTo>
                  <a:pt x="515959" y="471039"/>
                </a:lnTo>
                <a:lnTo>
                  <a:pt x="484094" y="501990"/>
                </a:lnTo>
                <a:lnTo>
                  <a:pt x="447690" y="527934"/>
                </a:lnTo>
                <a:lnTo>
                  <a:pt x="407359" y="548277"/>
                </a:lnTo>
                <a:lnTo>
                  <a:pt x="363713" y="562426"/>
                </a:lnTo>
                <a:lnTo>
                  <a:pt x="317365" y="569785"/>
                </a:lnTo>
                <a:lnTo>
                  <a:pt x="293369" y="570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55626" y="1984360"/>
            <a:ext cx="588373" cy="571791"/>
          </a:xfrm>
          <a:custGeom>
            <a:avLst/>
            <a:gdLst/>
            <a:ahLst/>
            <a:cxnLst/>
            <a:rect l="l" t="t" r="r" b="b"/>
            <a:pathLst>
              <a:path w="586739" h="570732">
                <a:moveTo>
                  <a:pt x="586739" y="285748"/>
                </a:moveTo>
                <a:lnTo>
                  <a:pt x="582906" y="239418"/>
                </a:lnTo>
                <a:lnTo>
                  <a:pt x="571809" y="195461"/>
                </a:lnTo>
                <a:lnTo>
                  <a:pt x="554046" y="154467"/>
                </a:lnTo>
                <a:lnTo>
                  <a:pt x="530215" y="117024"/>
                </a:lnTo>
                <a:lnTo>
                  <a:pt x="500917" y="83724"/>
                </a:lnTo>
                <a:lnTo>
                  <a:pt x="466750" y="55156"/>
                </a:lnTo>
                <a:lnTo>
                  <a:pt x="428312" y="31910"/>
                </a:lnTo>
                <a:lnTo>
                  <a:pt x="386203" y="14575"/>
                </a:lnTo>
                <a:lnTo>
                  <a:pt x="341023" y="3742"/>
                </a:lnTo>
                <a:lnTo>
                  <a:pt x="293369" y="0"/>
                </a:lnTo>
                <a:lnTo>
                  <a:pt x="269372" y="947"/>
                </a:lnTo>
                <a:lnTo>
                  <a:pt x="223021" y="8309"/>
                </a:lnTo>
                <a:lnTo>
                  <a:pt x="179374" y="22467"/>
                </a:lnTo>
                <a:lnTo>
                  <a:pt x="139042" y="42831"/>
                </a:lnTo>
                <a:lnTo>
                  <a:pt x="102638" y="68812"/>
                </a:lnTo>
                <a:lnTo>
                  <a:pt x="70775" y="99820"/>
                </a:lnTo>
                <a:lnTo>
                  <a:pt x="44065" y="135265"/>
                </a:lnTo>
                <a:lnTo>
                  <a:pt x="23120" y="174557"/>
                </a:lnTo>
                <a:lnTo>
                  <a:pt x="8552" y="217106"/>
                </a:lnTo>
                <a:lnTo>
                  <a:pt x="975" y="262323"/>
                </a:lnTo>
                <a:lnTo>
                  <a:pt x="0" y="285748"/>
                </a:lnTo>
                <a:lnTo>
                  <a:pt x="975" y="309064"/>
                </a:lnTo>
                <a:lnTo>
                  <a:pt x="8552" y="354095"/>
                </a:lnTo>
                <a:lnTo>
                  <a:pt x="23120" y="396498"/>
                </a:lnTo>
                <a:lnTo>
                  <a:pt x="44065" y="435677"/>
                </a:lnTo>
                <a:lnTo>
                  <a:pt x="70775" y="471039"/>
                </a:lnTo>
                <a:lnTo>
                  <a:pt x="102638" y="501990"/>
                </a:lnTo>
                <a:lnTo>
                  <a:pt x="139042" y="527934"/>
                </a:lnTo>
                <a:lnTo>
                  <a:pt x="179374" y="548277"/>
                </a:lnTo>
                <a:lnTo>
                  <a:pt x="223021" y="562426"/>
                </a:lnTo>
                <a:lnTo>
                  <a:pt x="269372" y="569785"/>
                </a:lnTo>
                <a:lnTo>
                  <a:pt x="293369" y="570732"/>
                </a:lnTo>
                <a:lnTo>
                  <a:pt x="317365" y="569785"/>
                </a:lnTo>
                <a:lnTo>
                  <a:pt x="363713" y="562426"/>
                </a:lnTo>
                <a:lnTo>
                  <a:pt x="407359" y="548277"/>
                </a:lnTo>
                <a:lnTo>
                  <a:pt x="447690" y="527934"/>
                </a:lnTo>
                <a:lnTo>
                  <a:pt x="484094" y="501990"/>
                </a:lnTo>
                <a:lnTo>
                  <a:pt x="515959" y="471039"/>
                </a:lnTo>
                <a:lnTo>
                  <a:pt x="542670" y="435677"/>
                </a:lnTo>
                <a:lnTo>
                  <a:pt x="563616" y="396498"/>
                </a:lnTo>
                <a:lnTo>
                  <a:pt x="578185" y="354095"/>
                </a:lnTo>
                <a:lnTo>
                  <a:pt x="585763" y="309064"/>
                </a:lnTo>
                <a:lnTo>
                  <a:pt x="586739" y="285748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00872" y="2253080"/>
            <a:ext cx="462285" cy="0"/>
          </a:xfrm>
          <a:custGeom>
            <a:avLst/>
            <a:gdLst/>
            <a:ahLst/>
            <a:cxnLst/>
            <a:rect l="l" t="t" r="r" b="b"/>
            <a:pathLst>
              <a:path w="461001">
                <a:moveTo>
                  <a:pt x="0" y="0"/>
                </a:moveTo>
                <a:lnTo>
                  <a:pt x="461001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27256" y="2203466"/>
            <a:ext cx="132193" cy="102297"/>
          </a:xfrm>
          <a:custGeom>
            <a:avLst/>
            <a:gdLst/>
            <a:ahLst/>
            <a:cxnLst/>
            <a:rect l="l" t="t" r="r" b="b"/>
            <a:pathLst>
              <a:path w="131826" h="102108">
                <a:moveTo>
                  <a:pt x="131826" y="49530"/>
                </a:moveTo>
                <a:lnTo>
                  <a:pt x="0" y="0"/>
                </a:lnTo>
                <a:lnTo>
                  <a:pt x="0" y="102108"/>
                </a:lnTo>
                <a:lnTo>
                  <a:pt x="131826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27256" y="2203466"/>
            <a:ext cx="132193" cy="102297"/>
          </a:xfrm>
          <a:custGeom>
            <a:avLst/>
            <a:gdLst/>
            <a:ahLst/>
            <a:cxnLst/>
            <a:rect l="l" t="t" r="r" b="b"/>
            <a:pathLst>
              <a:path w="131826" h="102108">
                <a:moveTo>
                  <a:pt x="131826" y="49530"/>
                </a:moveTo>
                <a:lnTo>
                  <a:pt x="0" y="102108"/>
                </a:lnTo>
                <a:lnTo>
                  <a:pt x="0" y="0"/>
                </a:lnTo>
                <a:lnTo>
                  <a:pt x="131826" y="4953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53165" y="2270639"/>
            <a:ext cx="1606187" cy="0"/>
          </a:xfrm>
          <a:custGeom>
            <a:avLst/>
            <a:gdLst/>
            <a:ahLst/>
            <a:cxnLst/>
            <a:rect l="l" t="t" r="r" b="b"/>
            <a:pathLst>
              <a:path w="1601725">
                <a:moveTo>
                  <a:pt x="0" y="0"/>
                </a:moveTo>
                <a:lnTo>
                  <a:pt x="1601725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2682" y="2221024"/>
            <a:ext cx="132180" cy="102297"/>
          </a:xfrm>
          <a:custGeom>
            <a:avLst/>
            <a:gdLst/>
            <a:ahLst/>
            <a:cxnLst/>
            <a:rect l="l" t="t" r="r" b="b"/>
            <a:pathLst>
              <a:path w="131813" h="102108">
                <a:moveTo>
                  <a:pt x="131813" y="49530"/>
                </a:moveTo>
                <a:lnTo>
                  <a:pt x="0" y="0"/>
                </a:lnTo>
                <a:lnTo>
                  <a:pt x="0" y="102108"/>
                </a:lnTo>
                <a:lnTo>
                  <a:pt x="131813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22682" y="2221024"/>
            <a:ext cx="132180" cy="102297"/>
          </a:xfrm>
          <a:custGeom>
            <a:avLst/>
            <a:gdLst/>
            <a:ahLst/>
            <a:cxnLst/>
            <a:rect l="l" t="t" r="r" b="b"/>
            <a:pathLst>
              <a:path w="131813" h="102108">
                <a:moveTo>
                  <a:pt x="131813" y="49530"/>
                </a:moveTo>
                <a:lnTo>
                  <a:pt x="0" y="102108"/>
                </a:lnTo>
                <a:lnTo>
                  <a:pt x="0" y="0"/>
                </a:lnTo>
                <a:lnTo>
                  <a:pt x="131813" y="4953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9115" y="2570660"/>
            <a:ext cx="594479" cy="577903"/>
          </a:xfrm>
          <a:custGeom>
            <a:avLst/>
            <a:gdLst/>
            <a:ahLst/>
            <a:cxnLst/>
            <a:rect l="l" t="t" r="r" b="b"/>
            <a:pathLst>
              <a:path w="592828" h="576833">
                <a:moveTo>
                  <a:pt x="296408" y="576833"/>
                </a:moveTo>
                <a:lnTo>
                  <a:pt x="248299" y="573068"/>
                </a:lnTo>
                <a:lnTo>
                  <a:pt x="202674" y="562166"/>
                </a:lnTo>
                <a:lnTo>
                  <a:pt x="160138" y="544716"/>
                </a:lnTo>
                <a:lnTo>
                  <a:pt x="121301" y="521310"/>
                </a:lnTo>
                <a:lnTo>
                  <a:pt x="86770" y="492535"/>
                </a:lnTo>
                <a:lnTo>
                  <a:pt x="57155" y="458983"/>
                </a:lnTo>
                <a:lnTo>
                  <a:pt x="33061" y="421243"/>
                </a:lnTo>
                <a:lnTo>
                  <a:pt x="15099" y="379904"/>
                </a:lnTo>
                <a:lnTo>
                  <a:pt x="3876" y="335558"/>
                </a:lnTo>
                <a:lnTo>
                  <a:pt x="0" y="288792"/>
                </a:lnTo>
                <a:lnTo>
                  <a:pt x="981" y="265139"/>
                </a:lnTo>
                <a:lnTo>
                  <a:pt x="8607" y="219469"/>
                </a:lnTo>
                <a:lnTo>
                  <a:pt x="23276" y="176481"/>
                </a:lnTo>
                <a:lnTo>
                  <a:pt x="44380" y="136773"/>
                </a:lnTo>
                <a:lnTo>
                  <a:pt x="71310" y="100945"/>
                </a:lnTo>
                <a:lnTo>
                  <a:pt x="103459" y="69596"/>
                </a:lnTo>
                <a:lnTo>
                  <a:pt x="140219" y="43324"/>
                </a:lnTo>
                <a:lnTo>
                  <a:pt x="180982" y="22727"/>
                </a:lnTo>
                <a:lnTo>
                  <a:pt x="225138" y="8406"/>
                </a:lnTo>
                <a:lnTo>
                  <a:pt x="272081" y="959"/>
                </a:lnTo>
                <a:lnTo>
                  <a:pt x="296408" y="0"/>
                </a:lnTo>
                <a:lnTo>
                  <a:pt x="320736" y="959"/>
                </a:lnTo>
                <a:lnTo>
                  <a:pt x="367682" y="8406"/>
                </a:lnTo>
                <a:lnTo>
                  <a:pt x="411841" y="22727"/>
                </a:lnTo>
                <a:lnTo>
                  <a:pt x="452605" y="43324"/>
                </a:lnTo>
                <a:lnTo>
                  <a:pt x="489366" y="69596"/>
                </a:lnTo>
                <a:lnTo>
                  <a:pt x="521517" y="100945"/>
                </a:lnTo>
                <a:lnTo>
                  <a:pt x="548448" y="136773"/>
                </a:lnTo>
                <a:lnTo>
                  <a:pt x="569552" y="176481"/>
                </a:lnTo>
                <a:lnTo>
                  <a:pt x="584221" y="219469"/>
                </a:lnTo>
                <a:lnTo>
                  <a:pt x="591847" y="265139"/>
                </a:lnTo>
                <a:lnTo>
                  <a:pt x="592828" y="288792"/>
                </a:lnTo>
                <a:lnTo>
                  <a:pt x="591847" y="312440"/>
                </a:lnTo>
                <a:lnTo>
                  <a:pt x="584221" y="358070"/>
                </a:lnTo>
                <a:lnTo>
                  <a:pt x="569552" y="400986"/>
                </a:lnTo>
                <a:lnTo>
                  <a:pt x="548448" y="440599"/>
                </a:lnTo>
                <a:lnTo>
                  <a:pt x="521517" y="476319"/>
                </a:lnTo>
                <a:lnTo>
                  <a:pt x="489366" y="507557"/>
                </a:lnTo>
                <a:lnTo>
                  <a:pt x="452605" y="533721"/>
                </a:lnTo>
                <a:lnTo>
                  <a:pt x="411841" y="554223"/>
                </a:lnTo>
                <a:lnTo>
                  <a:pt x="367682" y="568472"/>
                </a:lnTo>
                <a:lnTo>
                  <a:pt x="320736" y="575880"/>
                </a:lnTo>
                <a:lnTo>
                  <a:pt x="296408" y="576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69115" y="2570660"/>
            <a:ext cx="594479" cy="577903"/>
          </a:xfrm>
          <a:custGeom>
            <a:avLst/>
            <a:gdLst/>
            <a:ahLst/>
            <a:cxnLst/>
            <a:rect l="l" t="t" r="r" b="b"/>
            <a:pathLst>
              <a:path w="592828" h="576833">
                <a:moveTo>
                  <a:pt x="592828" y="288792"/>
                </a:moveTo>
                <a:lnTo>
                  <a:pt x="588952" y="242006"/>
                </a:lnTo>
                <a:lnTo>
                  <a:pt x="577729" y="197602"/>
                </a:lnTo>
                <a:lnTo>
                  <a:pt x="559766" y="156179"/>
                </a:lnTo>
                <a:lnTo>
                  <a:pt x="535672" y="118337"/>
                </a:lnTo>
                <a:lnTo>
                  <a:pt x="506056" y="84673"/>
                </a:lnTo>
                <a:lnTo>
                  <a:pt x="471524" y="55788"/>
                </a:lnTo>
                <a:lnTo>
                  <a:pt x="432685" y="32279"/>
                </a:lnTo>
                <a:lnTo>
                  <a:pt x="390148" y="14745"/>
                </a:lnTo>
                <a:lnTo>
                  <a:pt x="344519" y="3786"/>
                </a:lnTo>
                <a:lnTo>
                  <a:pt x="296408" y="0"/>
                </a:lnTo>
                <a:lnTo>
                  <a:pt x="272081" y="959"/>
                </a:lnTo>
                <a:lnTo>
                  <a:pt x="225138" y="8406"/>
                </a:lnTo>
                <a:lnTo>
                  <a:pt x="180982" y="22727"/>
                </a:lnTo>
                <a:lnTo>
                  <a:pt x="140219" y="43324"/>
                </a:lnTo>
                <a:lnTo>
                  <a:pt x="103459" y="69596"/>
                </a:lnTo>
                <a:lnTo>
                  <a:pt x="71310" y="100945"/>
                </a:lnTo>
                <a:lnTo>
                  <a:pt x="44380" y="136773"/>
                </a:lnTo>
                <a:lnTo>
                  <a:pt x="23276" y="176481"/>
                </a:lnTo>
                <a:lnTo>
                  <a:pt x="8607" y="219469"/>
                </a:lnTo>
                <a:lnTo>
                  <a:pt x="981" y="265139"/>
                </a:lnTo>
                <a:lnTo>
                  <a:pt x="0" y="288792"/>
                </a:lnTo>
                <a:lnTo>
                  <a:pt x="981" y="312440"/>
                </a:lnTo>
                <a:lnTo>
                  <a:pt x="8607" y="358070"/>
                </a:lnTo>
                <a:lnTo>
                  <a:pt x="23276" y="400986"/>
                </a:lnTo>
                <a:lnTo>
                  <a:pt x="44380" y="440599"/>
                </a:lnTo>
                <a:lnTo>
                  <a:pt x="71310" y="476319"/>
                </a:lnTo>
                <a:lnTo>
                  <a:pt x="103459" y="507557"/>
                </a:lnTo>
                <a:lnTo>
                  <a:pt x="140219" y="533721"/>
                </a:lnTo>
                <a:lnTo>
                  <a:pt x="180982" y="554223"/>
                </a:lnTo>
                <a:lnTo>
                  <a:pt x="225138" y="568472"/>
                </a:lnTo>
                <a:lnTo>
                  <a:pt x="272081" y="575880"/>
                </a:lnTo>
                <a:lnTo>
                  <a:pt x="296408" y="576833"/>
                </a:lnTo>
                <a:lnTo>
                  <a:pt x="320736" y="575880"/>
                </a:lnTo>
                <a:lnTo>
                  <a:pt x="367682" y="568472"/>
                </a:lnTo>
                <a:lnTo>
                  <a:pt x="411841" y="554223"/>
                </a:lnTo>
                <a:lnTo>
                  <a:pt x="452605" y="533721"/>
                </a:lnTo>
                <a:lnTo>
                  <a:pt x="489366" y="507557"/>
                </a:lnTo>
                <a:lnTo>
                  <a:pt x="521517" y="476319"/>
                </a:lnTo>
                <a:lnTo>
                  <a:pt x="548448" y="440599"/>
                </a:lnTo>
                <a:lnTo>
                  <a:pt x="569552" y="400986"/>
                </a:lnTo>
                <a:lnTo>
                  <a:pt x="584221" y="358070"/>
                </a:lnTo>
                <a:lnTo>
                  <a:pt x="591847" y="312440"/>
                </a:lnTo>
                <a:lnTo>
                  <a:pt x="592828" y="288792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08081" y="3431780"/>
            <a:ext cx="558575" cy="543553"/>
          </a:xfrm>
          <a:custGeom>
            <a:avLst/>
            <a:gdLst/>
            <a:ahLst/>
            <a:cxnLst/>
            <a:rect l="l" t="t" r="r" b="b"/>
            <a:pathLst>
              <a:path w="557023" h="542546">
                <a:moveTo>
                  <a:pt x="278885" y="542546"/>
                </a:moveTo>
                <a:lnTo>
                  <a:pt x="233673" y="539004"/>
                </a:lnTo>
                <a:lnTo>
                  <a:pt x="190775" y="528745"/>
                </a:lnTo>
                <a:lnTo>
                  <a:pt x="150767" y="512324"/>
                </a:lnTo>
                <a:lnTo>
                  <a:pt x="114223" y="490293"/>
                </a:lnTo>
                <a:lnTo>
                  <a:pt x="81722" y="463206"/>
                </a:lnTo>
                <a:lnTo>
                  <a:pt x="53838" y="431615"/>
                </a:lnTo>
                <a:lnTo>
                  <a:pt x="31148" y="396073"/>
                </a:lnTo>
                <a:lnTo>
                  <a:pt x="14227" y="357135"/>
                </a:lnTo>
                <a:lnTo>
                  <a:pt x="3652" y="315352"/>
                </a:lnTo>
                <a:lnTo>
                  <a:pt x="0" y="271279"/>
                </a:lnTo>
                <a:lnTo>
                  <a:pt x="925" y="248990"/>
                </a:lnTo>
                <a:lnTo>
                  <a:pt x="8111" y="205993"/>
                </a:lnTo>
                <a:lnTo>
                  <a:pt x="21930" y="165562"/>
                </a:lnTo>
                <a:lnTo>
                  <a:pt x="41808" y="128251"/>
                </a:lnTo>
                <a:lnTo>
                  <a:pt x="67167" y="94614"/>
                </a:lnTo>
                <a:lnTo>
                  <a:pt x="97431" y="65204"/>
                </a:lnTo>
                <a:lnTo>
                  <a:pt x="132026" y="40574"/>
                </a:lnTo>
                <a:lnTo>
                  <a:pt x="170374" y="21277"/>
                </a:lnTo>
                <a:lnTo>
                  <a:pt x="211899" y="7867"/>
                </a:lnTo>
                <a:lnTo>
                  <a:pt x="256026" y="897"/>
                </a:lnTo>
                <a:lnTo>
                  <a:pt x="278885" y="0"/>
                </a:lnTo>
                <a:lnTo>
                  <a:pt x="301637" y="897"/>
                </a:lnTo>
                <a:lnTo>
                  <a:pt x="345582" y="7867"/>
                </a:lnTo>
                <a:lnTo>
                  <a:pt x="386964" y="21277"/>
                </a:lnTo>
                <a:lnTo>
                  <a:pt x="425202" y="40574"/>
                </a:lnTo>
                <a:lnTo>
                  <a:pt x="459715" y="65204"/>
                </a:lnTo>
                <a:lnTo>
                  <a:pt x="489924" y="94614"/>
                </a:lnTo>
                <a:lnTo>
                  <a:pt x="515247" y="128251"/>
                </a:lnTo>
                <a:lnTo>
                  <a:pt x="535104" y="165562"/>
                </a:lnTo>
                <a:lnTo>
                  <a:pt x="548914" y="205993"/>
                </a:lnTo>
                <a:lnTo>
                  <a:pt x="556098" y="248990"/>
                </a:lnTo>
                <a:lnTo>
                  <a:pt x="557023" y="271279"/>
                </a:lnTo>
                <a:lnTo>
                  <a:pt x="556098" y="293567"/>
                </a:lnTo>
                <a:lnTo>
                  <a:pt x="548914" y="336565"/>
                </a:lnTo>
                <a:lnTo>
                  <a:pt x="535104" y="376994"/>
                </a:lnTo>
                <a:lnTo>
                  <a:pt x="515247" y="414303"/>
                </a:lnTo>
                <a:lnTo>
                  <a:pt x="489924" y="447938"/>
                </a:lnTo>
                <a:lnTo>
                  <a:pt x="459715" y="477347"/>
                </a:lnTo>
                <a:lnTo>
                  <a:pt x="425202" y="501975"/>
                </a:lnTo>
                <a:lnTo>
                  <a:pt x="386964" y="521270"/>
                </a:lnTo>
                <a:lnTo>
                  <a:pt x="345582" y="534679"/>
                </a:lnTo>
                <a:lnTo>
                  <a:pt x="301637" y="541649"/>
                </a:lnTo>
                <a:lnTo>
                  <a:pt x="278885" y="542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08081" y="3431780"/>
            <a:ext cx="558575" cy="543553"/>
          </a:xfrm>
          <a:custGeom>
            <a:avLst/>
            <a:gdLst/>
            <a:ahLst/>
            <a:cxnLst/>
            <a:rect l="l" t="t" r="r" b="b"/>
            <a:pathLst>
              <a:path w="557023" h="542546">
                <a:moveTo>
                  <a:pt x="557023" y="271279"/>
                </a:moveTo>
                <a:lnTo>
                  <a:pt x="553371" y="227205"/>
                </a:lnTo>
                <a:lnTo>
                  <a:pt x="542801" y="185422"/>
                </a:lnTo>
                <a:lnTo>
                  <a:pt x="525895" y="146482"/>
                </a:lnTo>
                <a:lnTo>
                  <a:pt x="503232" y="110939"/>
                </a:lnTo>
                <a:lnTo>
                  <a:pt x="475394" y="79346"/>
                </a:lnTo>
                <a:lnTo>
                  <a:pt x="442960" y="52257"/>
                </a:lnTo>
                <a:lnTo>
                  <a:pt x="406512" y="30224"/>
                </a:lnTo>
                <a:lnTo>
                  <a:pt x="366630" y="13802"/>
                </a:lnTo>
                <a:lnTo>
                  <a:pt x="323894" y="3542"/>
                </a:lnTo>
                <a:lnTo>
                  <a:pt x="278885" y="0"/>
                </a:lnTo>
                <a:lnTo>
                  <a:pt x="256026" y="897"/>
                </a:lnTo>
                <a:lnTo>
                  <a:pt x="211899" y="7867"/>
                </a:lnTo>
                <a:lnTo>
                  <a:pt x="170374" y="21277"/>
                </a:lnTo>
                <a:lnTo>
                  <a:pt x="132026" y="40574"/>
                </a:lnTo>
                <a:lnTo>
                  <a:pt x="97431" y="65204"/>
                </a:lnTo>
                <a:lnTo>
                  <a:pt x="67167" y="94614"/>
                </a:lnTo>
                <a:lnTo>
                  <a:pt x="41808" y="128251"/>
                </a:lnTo>
                <a:lnTo>
                  <a:pt x="21930" y="165562"/>
                </a:lnTo>
                <a:lnTo>
                  <a:pt x="8111" y="205993"/>
                </a:lnTo>
                <a:lnTo>
                  <a:pt x="925" y="248990"/>
                </a:lnTo>
                <a:lnTo>
                  <a:pt x="0" y="271279"/>
                </a:lnTo>
                <a:lnTo>
                  <a:pt x="925" y="293567"/>
                </a:lnTo>
                <a:lnTo>
                  <a:pt x="8111" y="336565"/>
                </a:lnTo>
                <a:lnTo>
                  <a:pt x="21930" y="376994"/>
                </a:lnTo>
                <a:lnTo>
                  <a:pt x="41808" y="414303"/>
                </a:lnTo>
                <a:lnTo>
                  <a:pt x="67167" y="447938"/>
                </a:lnTo>
                <a:lnTo>
                  <a:pt x="97431" y="477347"/>
                </a:lnTo>
                <a:lnTo>
                  <a:pt x="132026" y="501975"/>
                </a:lnTo>
                <a:lnTo>
                  <a:pt x="170374" y="521270"/>
                </a:lnTo>
                <a:lnTo>
                  <a:pt x="211899" y="534679"/>
                </a:lnTo>
                <a:lnTo>
                  <a:pt x="256026" y="541649"/>
                </a:lnTo>
                <a:lnTo>
                  <a:pt x="278885" y="542546"/>
                </a:lnTo>
                <a:lnTo>
                  <a:pt x="301637" y="541649"/>
                </a:lnTo>
                <a:lnTo>
                  <a:pt x="345582" y="534679"/>
                </a:lnTo>
                <a:lnTo>
                  <a:pt x="386964" y="521270"/>
                </a:lnTo>
                <a:lnTo>
                  <a:pt x="425202" y="501975"/>
                </a:lnTo>
                <a:lnTo>
                  <a:pt x="459715" y="477347"/>
                </a:lnTo>
                <a:lnTo>
                  <a:pt x="489924" y="447938"/>
                </a:lnTo>
                <a:lnTo>
                  <a:pt x="515247" y="414303"/>
                </a:lnTo>
                <a:lnTo>
                  <a:pt x="535104" y="376994"/>
                </a:lnTo>
                <a:lnTo>
                  <a:pt x="548914" y="336565"/>
                </a:lnTo>
                <a:lnTo>
                  <a:pt x="556098" y="293567"/>
                </a:lnTo>
                <a:lnTo>
                  <a:pt x="557023" y="271279"/>
                </a:lnTo>
                <a:close/>
              </a:path>
            </a:pathLst>
          </a:custGeom>
          <a:ln w="17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10170" y="4535679"/>
            <a:ext cx="549408" cy="533625"/>
          </a:xfrm>
          <a:custGeom>
            <a:avLst/>
            <a:gdLst/>
            <a:ahLst/>
            <a:cxnLst/>
            <a:rect l="l" t="t" r="r" b="b"/>
            <a:pathLst>
              <a:path w="547882" h="532637">
                <a:moveTo>
                  <a:pt x="274327" y="532637"/>
                </a:moveTo>
                <a:lnTo>
                  <a:pt x="229797" y="529161"/>
                </a:lnTo>
                <a:lnTo>
                  <a:pt x="187566" y="519098"/>
                </a:lnTo>
                <a:lnTo>
                  <a:pt x="148198" y="502990"/>
                </a:lnTo>
                <a:lnTo>
                  <a:pt x="112254" y="481381"/>
                </a:lnTo>
                <a:lnTo>
                  <a:pt x="80298" y="454817"/>
                </a:lnTo>
                <a:lnTo>
                  <a:pt x="52890" y="423840"/>
                </a:lnTo>
                <a:lnTo>
                  <a:pt x="30594" y="388996"/>
                </a:lnTo>
                <a:lnTo>
                  <a:pt x="13972" y="350827"/>
                </a:lnTo>
                <a:lnTo>
                  <a:pt x="3586" y="309879"/>
                </a:lnTo>
                <a:lnTo>
                  <a:pt x="0" y="266694"/>
                </a:lnTo>
                <a:lnTo>
                  <a:pt x="908" y="244852"/>
                </a:lnTo>
                <a:lnTo>
                  <a:pt x="7964" y="202680"/>
                </a:lnTo>
                <a:lnTo>
                  <a:pt x="21539" y="162983"/>
                </a:lnTo>
                <a:lnTo>
                  <a:pt x="41068" y="126314"/>
                </a:lnTo>
                <a:lnTo>
                  <a:pt x="65990" y="93227"/>
                </a:lnTo>
                <a:lnTo>
                  <a:pt x="95743" y="64275"/>
                </a:lnTo>
                <a:lnTo>
                  <a:pt x="129763" y="40012"/>
                </a:lnTo>
                <a:lnTo>
                  <a:pt x="167489" y="20990"/>
                </a:lnTo>
                <a:lnTo>
                  <a:pt x="208359" y="7764"/>
                </a:lnTo>
                <a:lnTo>
                  <a:pt x="251810" y="885"/>
                </a:lnTo>
                <a:lnTo>
                  <a:pt x="274327" y="0"/>
                </a:lnTo>
                <a:lnTo>
                  <a:pt x="296734" y="885"/>
                </a:lnTo>
                <a:lnTo>
                  <a:pt x="339997" y="7764"/>
                </a:lnTo>
                <a:lnTo>
                  <a:pt x="380718" y="20990"/>
                </a:lnTo>
                <a:lnTo>
                  <a:pt x="418330" y="40012"/>
                </a:lnTo>
                <a:lnTo>
                  <a:pt x="452267" y="64275"/>
                </a:lnTo>
                <a:lnTo>
                  <a:pt x="481962" y="93227"/>
                </a:lnTo>
                <a:lnTo>
                  <a:pt x="506847" y="126314"/>
                </a:lnTo>
                <a:lnTo>
                  <a:pt x="526355" y="162983"/>
                </a:lnTo>
                <a:lnTo>
                  <a:pt x="539919" y="202680"/>
                </a:lnTo>
                <a:lnTo>
                  <a:pt x="546973" y="244852"/>
                </a:lnTo>
                <a:lnTo>
                  <a:pt x="547882" y="266694"/>
                </a:lnTo>
                <a:lnTo>
                  <a:pt x="546973" y="288532"/>
                </a:lnTo>
                <a:lnTo>
                  <a:pt x="539919" y="330666"/>
                </a:lnTo>
                <a:lnTo>
                  <a:pt x="526355" y="370293"/>
                </a:lnTo>
                <a:lnTo>
                  <a:pt x="506847" y="406868"/>
                </a:lnTo>
                <a:lnTo>
                  <a:pt x="481962" y="439846"/>
                </a:lnTo>
                <a:lnTo>
                  <a:pt x="452267" y="468685"/>
                </a:lnTo>
                <a:lnTo>
                  <a:pt x="418330" y="492839"/>
                </a:lnTo>
                <a:lnTo>
                  <a:pt x="380718" y="511765"/>
                </a:lnTo>
                <a:lnTo>
                  <a:pt x="339997" y="524919"/>
                </a:lnTo>
                <a:lnTo>
                  <a:pt x="296734" y="531757"/>
                </a:lnTo>
                <a:lnTo>
                  <a:pt x="274327" y="532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10170" y="4535679"/>
            <a:ext cx="549408" cy="533625"/>
          </a:xfrm>
          <a:custGeom>
            <a:avLst/>
            <a:gdLst/>
            <a:ahLst/>
            <a:cxnLst/>
            <a:rect l="l" t="t" r="r" b="b"/>
            <a:pathLst>
              <a:path w="547882" h="532637">
                <a:moveTo>
                  <a:pt x="547882" y="266694"/>
                </a:moveTo>
                <a:lnTo>
                  <a:pt x="544296" y="223491"/>
                </a:lnTo>
                <a:lnTo>
                  <a:pt x="533916" y="182487"/>
                </a:lnTo>
                <a:lnTo>
                  <a:pt x="517308" y="144235"/>
                </a:lnTo>
                <a:lnTo>
                  <a:pt x="495041" y="109288"/>
                </a:lnTo>
                <a:lnTo>
                  <a:pt x="467680" y="78200"/>
                </a:lnTo>
                <a:lnTo>
                  <a:pt x="435794" y="51523"/>
                </a:lnTo>
                <a:lnTo>
                  <a:pt x="399948" y="29811"/>
                </a:lnTo>
                <a:lnTo>
                  <a:pt x="360710" y="13618"/>
                </a:lnTo>
                <a:lnTo>
                  <a:pt x="318648" y="3496"/>
                </a:lnTo>
                <a:lnTo>
                  <a:pt x="274327" y="0"/>
                </a:lnTo>
                <a:lnTo>
                  <a:pt x="251810" y="885"/>
                </a:lnTo>
                <a:lnTo>
                  <a:pt x="208359" y="7764"/>
                </a:lnTo>
                <a:lnTo>
                  <a:pt x="167489" y="20990"/>
                </a:lnTo>
                <a:lnTo>
                  <a:pt x="129763" y="40012"/>
                </a:lnTo>
                <a:lnTo>
                  <a:pt x="95743" y="64275"/>
                </a:lnTo>
                <a:lnTo>
                  <a:pt x="65990" y="93227"/>
                </a:lnTo>
                <a:lnTo>
                  <a:pt x="41068" y="126314"/>
                </a:lnTo>
                <a:lnTo>
                  <a:pt x="21539" y="162983"/>
                </a:lnTo>
                <a:lnTo>
                  <a:pt x="7964" y="202680"/>
                </a:lnTo>
                <a:lnTo>
                  <a:pt x="908" y="244852"/>
                </a:lnTo>
                <a:lnTo>
                  <a:pt x="0" y="266694"/>
                </a:lnTo>
                <a:lnTo>
                  <a:pt x="908" y="288532"/>
                </a:lnTo>
                <a:lnTo>
                  <a:pt x="7964" y="330666"/>
                </a:lnTo>
                <a:lnTo>
                  <a:pt x="21539" y="370293"/>
                </a:lnTo>
                <a:lnTo>
                  <a:pt x="41068" y="406868"/>
                </a:lnTo>
                <a:lnTo>
                  <a:pt x="65990" y="439846"/>
                </a:lnTo>
                <a:lnTo>
                  <a:pt x="95743" y="468685"/>
                </a:lnTo>
                <a:lnTo>
                  <a:pt x="129763" y="492839"/>
                </a:lnTo>
                <a:lnTo>
                  <a:pt x="167489" y="511765"/>
                </a:lnTo>
                <a:lnTo>
                  <a:pt x="208359" y="524919"/>
                </a:lnTo>
                <a:lnTo>
                  <a:pt x="251810" y="531757"/>
                </a:lnTo>
                <a:lnTo>
                  <a:pt x="274327" y="532637"/>
                </a:lnTo>
                <a:lnTo>
                  <a:pt x="296734" y="531757"/>
                </a:lnTo>
                <a:lnTo>
                  <a:pt x="339997" y="524919"/>
                </a:lnTo>
                <a:lnTo>
                  <a:pt x="380718" y="511765"/>
                </a:lnTo>
                <a:lnTo>
                  <a:pt x="418330" y="492839"/>
                </a:lnTo>
                <a:lnTo>
                  <a:pt x="452267" y="468685"/>
                </a:lnTo>
                <a:lnTo>
                  <a:pt x="481962" y="439846"/>
                </a:lnTo>
                <a:lnTo>
                  <a:pt x="506847" y="406868"/>
                </a:lnTo>
                <a:lnTo>
                  <a:pt x="526355" y="370293"/>
                </a:lnTo>
                <a:lnTo>
                  <a:pt x="539919" y="330666"/>
                </a:lnTo>
                <a:lnTo>
                  <a:pt x="546973" y="288532"/>
                </a:lnTo>
                <a:lnTo>
                  <a:pt x="547882" y="266694"/>
                </a:lnTo>
                <a:close/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85198" y="2682122"/>
            <a:ext cx="684649" cy="384763"/>
          </a:xfrm>
          <a:custGeom>
            <a:avLst/>
            <a:gdLst/>
            <a:ahLst/>
            <a:cxnLst/>
            <a:rect l="l" t="t" r="r" b="b"/>
            <a:pathLst>
              <a:path w="682747" h="384050">
                <a:moveTo>
                  <a:pt x="682747" y="0"/>
                </a:moveTo>
                <a:lnTo>
                  <a:pt x="0" y="0"/>
                </a:lnTo>
                <a:lnTo>
                  <a:pt x="0" y="384050"/>
                </a:lnTo>
                <a:lnTo>
                  <a:pt x="682747" y="384050"/>
                </a:lnTo>
                <a:lnTo>
                  <a:pt x="682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85198" y="2682122"/>
            <a:ext cx="684649" cy="384763"/>
          </a:xfrm>
          <a:custGeom>
            <a:avLst/>
            <a:gdLst/>
            <a:ahLst/>
            <a:cxnLst/>
            <a:rect l="l" t="t" r="r" b="b"/>
            <a:pathLst>
              <a:path w="682747" h="384050">
                <a:moveTo>
                  <a:pt x="682747" y="0"/>
                </a:moveTo>
                <a:lnTo>
                  <a:pt x="0" y="0"/>
                </a:lnTo>
                <a:lnTo>
                  <a:pt x="0" y="384050"/>
                </a:lnTo>
                <a:lnTo>
                  <a:pt x="682747" y="384050"/>
                </a:lnTo>
                <a:lnTo>
                  <a:pt x="682747" y="0"/>
                </a:lnTo>
                <a:close/>
              </a:path>
            </a:pathLst>
          </a:custGeom>
          <a:ln w="17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85198" y="3505076"/>
            <a:ext cx="684649" cy="385528"/>
          </a:xfrm>
          <a:custGeom>
            <a:avLst/>
            <a:gdLst/>
            <a:ahLst/>
            <a:cxnLst/>
            <a:rect l="l" t="t" r="r" b="b"/>
            <a:pathLst>
              <a:path w="682747" h="384814">
                <a:moveTo>
                  <a:pt x="682747" y="0"/>
                </a:moveTo>
                <a:lnTo>
                  <a:pt x="0" y="0"/>
                </a:lnTo>
                <a:lnTo>
                  <a:pt x="0" y="384814"/>
                </a:lnTo>
                <a:lnTo>
                  <a:pt x="682747" y="384814"/>
                </a:lnTo>
                <a:lnTo>
                  <a:pt x="682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85198" y="3505076"/>
            <a:ext cx="684649" cy="385528"/>
          </a:xfrm>
          <a:custGeom>
            <a:avLst/>
            <a:gdLst/>
            <a:ahLst/>
            <a:cxnLst/>
            <a:rect l="l" t="t" r="r" b="b"/>
            <a:pathLst>
              <a:path w="682747" h="384814">
                <a:moveTo>
                  <a:pt x="682747" y="0"/>
                </a:moveTo>
                <a:lnTo>
                  <a:pt x="0" y="0"/>
                </a:lnTo>
                <a:lnTo>
                  <a:pt x="0" y="384814"/>
                </a:lnTo>
                <a:lnTo>
                  <a:pt x="682747" y="384814"/>
                </a:lnTo>
                <a:lnTo>
                  <a:pt x="682747" y="0"/>
                </a:lnTo>
                <a:close/>
              </a:path>
            </a:pathLst>
          </a:custGeom>
          <a:ln w="17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5198" y="4608197"/>
            <a:ext cx="684649" cy="385528"/>
          </a:xfrm>
          <a:custGeom>
            <a:avLst/>
            <a:gdLst/>
            <a:ahLst/>
            <a:cxnLst/>
            <a:rect l="l" t="t" r="r" b="b"/>
            <a:pathLst>
              <a:path w="682747" h="384814">
                <a:moveTo>
                  <a:pt x="682747" y="0"/>
                </a:moveTo>
                <a:lnTo>
                  <a:pt x="0" y="0"/>
                </a:lnTo>
                <a:lnTo>
                  <a:pt x="0" y="384814"/>
                </a:lnTo>
                <a:lnTo>
                  <a:pt x="682747" y="384814"/>
                </a:lnTo>
                <a:lnTo>
                  <a:pt x="682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85198" y="4608197"/>
            <a:ext cx="684649" cy="385528"/>
          </a:xfrm>
          <a:custGeom>
            <a:avLst/>
            <a:gdLst/>
            <a:ahLst/>
            <a:cxnLst/>
            <a:rect l="l" t="t" r="r" b="b"/>
            <a:pathLst>
              <a:path w="682747" h="384814">
                <a:moveTo>
                  <a:pt x="682747" y="0"/>
                </a:moveTo>
                <a:lnTo>
                  <a:pt x="0" y="0"/>
                </a:lnTo>
                <a:lnTo>
                  <a:pt x="0" y="384814"/>
                </a:lnTo>
                <a:lnTo>
                  <a:pt x="682747" y="384814"/>
                </a:lnTo>
                <a:lnTo>
                  <a:pt x="682747" y="0"/>
                </a:lnTo>
                <a:close/>
              </a:path>
            </a:pathLst>
          </a:custGeom>
          <a:ln w="17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27516" y="3076035"/>
            <a:ext cx="0" cy="335903"/>
          </a:xfrm>
          <a:custGeom>
            <a:avLst/>
            <a:gdLst/>
            <a:ahLst/>
            <a:cxnLst/>
            <a:rect l="l" t="t" r="r" b="b"/>
            <a:pathLst>
              <a:path h="335281">
                <a:moveTo>
                  <a:pt x="0" y="0"/>
                </a:moveTo>
                <a:lnTo>
                  <a:pt x="0" y="335281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74041" y="3376832"/>
            <a:ext cx="107728" cy="128254"/>
          </a:xfrm>
          <a:custGeom>
            <a:avLst/>
            <a:gdLst/>
            <a:ahLst/>
            <a:cxnLst/>
            <a:rect l="l" t="t" r="r" b="b"/>
            <a:pathLst>
              <a:path w="107429" h="128016">
                <a:moveTo>
                  <a:pt x="107429" y="0"/>
                </a:moveTo>
                <a:lnTo>
                  <a:pt x="0" y="0"/>
                </a:lnTo>
                <a:lnTo>
                  <a:pt x="53340" y="128016"/>
                </a:lnTo>
                <a:lnTo>
                  <a:pt x="107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4041" y="3376832"/>
            <a:ext cx="107728" cy="128254"/>
          </a:xfrm>
          <a:custGeom>
            <a:avLst/>
            <a:gdLst/>
            <a:ahLst/>
            <a:cxnLst/>
            <a:rect l="l" t="t" r="r" b="b"/>
            <a:pathLst>
              <a:path w="107429" h="128016">
                <a:moveTo>
                  <a:pt x="53340" y="128016"/>
                </a:moveTo>
                <a:lnTo>
                  <a:pt x="0" y="0"/>
                </a:lnTo>
                <a:lnTo>
                  <a:pt x="107429" y="0"/>
                </a:lnTo>
                <a:lnTo>
                  <a:pt x="53340" y="128016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27516" y="3899754"/>
            <a:ext cx="0" cy="192387"/>
          </a:xfrm>
          <a:custGeom>
            <a:avLst/>
            <a:gdLst/>
            <a:ahLst/>
            <a:cxnLst/>
            <a:rect l="l" t="t" r="r" b="b"/>
            <a:pathLst>
              <a:path h="192031">
                <a:moveTo>
                  <a:pt x="0" y="0"/>
                </a:moveTo>
                <a:lnTo>
                  <a:pt x="0" y="192031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18517" y="4179933"/>
            <a:ext cx="17997" cy="0"/>
          </a:xfrm>
          <a:custGeom>
            <a:avLst/>
            <a:gdLst/>
            <a:ahLst/>
            <a:cxnLst/>
            <a:rect l="l" t="t" r="r" b="b"/>
            <a:pathLst>
              <a:path w="17947">
                <a:moveTo>
                  <a:pt x="0" y="0"/>
                </a:moveTo>
                <a:lnTo>
                  <a:pt x="17947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18517" y="4284517"/>
            <a:ext cx="17997" cy="0"/>
          </a:xfrm>
          <a:custGeom>
            <a:avLst/>
            <a:gdLst/>
            <a:ahLst/>
            <a:cxnLst/>
            <a:rect l="l" t="t" r="r" b="b"/>
            <a:pathLst>
              <a:path w="17947">
                <a:moveTo>
                  <a:pt x="0" y="0"/>
                </a:moveTo>
                <a:lnTo>
                  <a:pt x="17947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27516" y="4372309"/>
            <a:ext cx="0" cy="116807"/>
          </a:xfrm>
          <a:custGeom>
            <a:avLst/>
            <a:gdLst/>
            <a:ahLst/>
            <a:cxnLst/>
            <a:rect l="l" t="t" r="r" b="b"/>
            <a:pathLst>
              <a:path h="116591">
                <a:moveTo>
                  <a:pt x="0" y="0"/>
                </a:moveTo>
                <a:lnTo>
                  <a:pt x="0" y="116591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74041" y="4454009"/>
            <a:ext cx="107728" cy="128253"/>
          </a:xfrm>
          <a:custGeom>
            <a:avLst/>
            <a:gdLst/>
            <a:ahLst/>
            <a:cxnLst/>
            <a:rect l="l" t="t" r="r" b="b"/>
            <a:pathLst>
              <a:path w="107429" h="128015">
                <a:moveTo>
                  <a:pt x="107429" y="0"/>
                </a:moveTo>
                <a:lnTo>
                  <a:pt x="0" y="0"/>
                </a:lnTo>
                <a:lnTo>
                  <a:pt x="53340" y="128015"/>
                </a:lnTo>
                <a:lnTo>
                  <a:pt x="107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474041" y="4454009"/>
            <a:ext cx="107728" cy="128253"/>
          </a:xfrm>
          <a:custGeom>
            <a:avLst/>
            <a:gdLst/>
            <a:ahLst/>
            <a:cxnLst/>
            <a:rect l="l" t="t" r="r" b="b"/>
            <a:pathLst>
              <a:path w="107429" h="128015">
                <a:moveTo>
                  <a:pt x="53340" y="128015"/>
                </a:moveTo>
                <a:lnTo>
                  <a:pt x="0" y="0"/>
                </a:lnTo>
                <a:lnTo>
                  <a:pt x="107429" y="0"/>
                </a:lnTo>
                <a:lnTo>
                  <a:pt x="53340" y="128015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69038" y="2859988"/>
            <a:ext cx="191803" cy="0"/>
          </a:xfrm>
          <a:custGeom>
            <a:avLst/>
            <a:gdLst/>
            <a:ahLst/>
            <a:cxnLst/>
            <a:rect l="l" t="t" r="r" b="b"/>
            <a:pathLst>
              <a:path w="191270">
                <a:moveTo>
                  <a:pt x="0" y="0"/>
                </a:moveTo>
                <a:lnTo>
                  <a:pt x="191270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72764" y="2808089"/>
            <a:ext cx="132192" cy="101534"/>
          </a:xfrm>
          <a:custGeom>
            <a:avLst/>
            <a:gdLst/>
            <a:ahLst/>
            <a:cxnLst/>
            <a:rect l="l" t="t" r="r" b="b"/>
            <a:pathLst>
              <a:path w="131825" h="101346">
                <a:moveTo>
                  <a:pt x="131825" y="101346"/>
                </a:moveTo>
                <a:lnTo>
                  <a:pt x="131825" y="0"/>
                </a:lnTo>
                <a:lnTo>
                  <a:pt x="0" y="51816"/>
                </a:lnTo>
                <a:lnTo>
                  <a:pt x="13182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72764" y="2808089"/>
            <a:ext cx="132192" cy="101534"/>
          </a:xfrm>
          <a:custGeom>
            <a:avLst/>
            <a:gdLst/>
            <a:ahLst/>
            <a:cxnLst/>
            <a:rect l="l" t="t" r="r" b="b"/>
            <a:pathLst>
              <a:path w="131825" h="101346">
                <a:moveTo>
                  <a:pt x="0" y="51816"/>
                </a:moveTo>
                <a:lnTo>
                  <a:pt x="131825" y="0"/>
                </a:lnTo>
                <a:lnTo>
                  <a:pt x="131825" y="101346"/>
                </a:lnTo>
                <a:lnTo>
                  <a:pt x="0" y="51816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69878" y="2592034"/>
            <a:ext cx="77929" cy="54971"/>
          </a:xfrm>
          <a:custGeom>
            <a:avLst/>
            <a:gdLst/>
            <a:ahLst/>
            <a:cxnLst/>
            <a:rect l="l" t="t" r="r" b="b"/>
            <a:pathLst>
              <a:path w="77713" h="54869">
                <a:moveTo>
                  <a:pt x="0" y="0"/>
                </a:moveTo>
                <a:lnTo>
                  <a:pt x="77713" y="54869"/>
                </a:lnTo>
              </a:path>
            </a:pathLst>
          </a:custGeom>
          <a:ln w="176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85830" y="2533261"/>
            <a:ext cx="137542" cy="116802"/>
          </a:xfrm>
          <a:custGeom>
            <a:avLst/>
            <a:gdLst/>
            <a:ahLst/>
            <a:cxnLst/>
            <a:rect l="l" t="t" r="r" b="b"/>
            <a:pathLst>
              <a:path w="137160" h="116586">
                <a:moveTo>
                  <a:pt x="137160" y="32004"/>
                </a:moveTo>
                <a:lnTo>
                  <a:pt x="0" y="0"/>
                </a:lnTo>
                <a:lnTo>
                  <a:pt x="74675" y="116586"/>
                </a:lnTo>
                <a:lnTo>
                  <a:pt x="13716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85830" y="2533261"/>
            <a:ext cx="137542" cy="116802"/>
          </a:xfrm>
          <a:custGeom>
            <a:avLst/>
            <a:gdLst/>
            <a:ahLst/>
            <a:cxnLst/>
            <a:rect l="l" t="t" r="r" b="b"/>
            <a:pathLst>
              <a:path w="137160" h="116586">
                <a:moveTo>
                  <a:pt x="0" y="0"/>
                </a:moveTo>
                <a:lnTo>
                  <a:pt x="137160" y="32004"/>
                </a:lnTo>
                <a:lnTo>
                  <a:pt x="74675" y="116586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71337" y="3703562"/>
            <a:ext cx="192565" cy="0"/>
          </a:xfrm>
          <a:custGeom>
            <a:avLst/>
            <a:gdLst/>
            <a:ahLst/>
            <a:cxnLst/>
            <a:rect l="l" t="t" r="r" b="b"/>
            <a:pathLst>
              <a:path w="192030">
                <a:moveTo>
                  <a:pt x="0" y="0"/>
                </a:moveTo>
                <a:lnTo>
                  <a:pt x="192030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75821" y="3651662"/>
            <a:ext cx="132192" cy="101534"/>
          </a:xfrm>
          <a:custGeom>
            <a:avLst/>
            <a:gdLst/>
            <a:ahLst/>
            <a:cxnLst/>
            <a:rect l="l" t="t" r="r" b="b"/>
            <a:pathLst>
              <a:path w="131825" h="101346">
                <a:moveTo>
                  <a:pt x="131825" y="101346"/>
                </a:moveTo>
                <a:lnTo>
                  <a:pt x="131825" y="0"/>
                </a:lnTo>
                <a:lnTo>
                  <a:pt x="0" y="51815"/>
                </a:lnTo>
                <a:lnTo>
                  <a:pt x="13182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75821" y="3651662"/>
            <a:ext cx="132192" cy="101534"/>
          </a:xfrm>
          <a:custGeom>
            <a:avLst/>
            <a:gdLst/>
            <a:ahLst/>
            <a:cxnLst/>
            <a:rect l="l" t="t" r="r" b="b"/>
            <a:pathLst>
              <a:path w="131825" h="101346">
                <a:moveTo>
                  <a:pt x="0" y="51815"/>
                </a:moveTo>
                <a:lnTo>
                  <a:pt x="131825" y="0"/>
                </a:lnTo>
                <a:lnTo>
                  <a:pt x="131825" y="101346"/>
                </a:lnTo>
                <a:lnTo>
                  <a:pt x="0" y="51815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77312" y="2661501"/>
            <a:ext cx="252161" cy="916857"/>
          </a:xfrm>
          <a:custGeom>
            <a:avLst/>
            <a:gdLst/>
            <a:ahLst/>
            <a:cxnLst/>
            <a:rect l="l" t="t" r="r" b="b"/>
            <a:pathLst>
              <a:path w="251461" h="915159">
                <a:moveTo>
                  <a:pt x="0" y="0"/>
                </a:moveTo>
                <a:lnTo>
                  <a:pt x="251461" y="915159"/>
                </a:lnTo>
              </a:path>
            </a:pathLst>
          </a:custGeom>
          <a:ln w="179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35298" y="2565324"/>
            <a:ext cx="99336" cy="137413"/>
          </a:xfrm>
          <a:custGeom>
            <a:avLst/>
            <a:gdLst/>
            <a:ahLst/>
            <a:cxnLst/>
            <a:rect l="l" t="t" r="r" b="b"/>
            <a:pathLst>
              <a:path w="99060" h="137159">
                <a:moveTo>
                  <a:pt x="99060" y="111251"/>
                </a:moveTo>
                <a:lnTo>
                  <a:pt x="15239" y="0"/>
                </a:lnTo>
                <a:lnTo>
                  <a:pt x="0" y="137159"/>
                </a:lnTo>
                <a:lnTo>
                  <a:pt x="99060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35298" y="2565324"/>
            <a:ext cx="99336" cy="137413"/>
          </a:xfrm>
          <a:custGeom>
            <a:avLst/>
            <a:gdLst/>
            <a:ahLst/>
            <a:cxnLst/>
            <a:rect l="l" t="t" r="r" b="b"/>
            <a:pathLst>
              <a:path w="99060" h="137159">
                <a:moveTo>
                  <a:pt x="15239" y="0"/>
                </a:moveTo>
                <a:lnTo>
                  <a:pt x="99060" y="111251"/>
                </a:lnTo>
                <a:lnTo>
                  <a:pt x="0" y="137159"/>
                </a:lnTo>
                <a:lnTo>
                  <a:pt x="15239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58915" y="4801349"/>
            <a:ext cx="317865" cy="0"/>
          </a:xfrm>
          <a:custGeom>
            <a:avLst/>
            <a:gdLst/>
            <a:ahLst/>
            <a:cxnLst/>
            <a:rect l="l" t="t" r="r" b="b"/>
            <a:pathLst>
              <a:path w="316982">
                <a:moveTo>
                  <a:pt x="0" y="0"/>
                </a:moveTo>
                <a:lnTo>
                  <a:pt x="316982" y="0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62630" y="4748689"/>
            <a:ext cx="132192" cy="102296"/>
          </a:xfrm>
          <a:custGeom>
            <a:avLst/>
            <a:gdLst/>
            <a:ahLst/>
            <a:cxnLst/>
            <a:rect l="l" t="t" r="r" b="b"/>
            <a:pathLst>
              <a:path w="131825" h="102107">
                <a:moveTo>
                  <a:pt x="131825" y="102107"/>
                </a:moveTo>
                <a:lnTo>
                  <a:pt x="131825" y="0"/>
                </a:lnTo>
                <a:lnTo>
                  <a:pt x="0" y="52577"/>
                </a:lnTo>
                <a:lnTo>
                  <a:pt x="131825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62630" y="4748689"/>
            <a:ext cx="132192" cy="102296"/>
          </a:xfrm>
          <a:custGeom>
            <a:avLst/>
            <a:gdLst/>
            <a:ahLst/>
            <a:cxnLst/>
            <a:rect l="l" t="t" r="r" b="b"/>
            <a:pathLst>
              <a:path w="131825" h="102107">
                <a:moveTo>
                  <a:pt x="0" y="52577"/>
                </a:moveTo>
                <a:lnTo>
                  <a:pt x="131825" y="0"/>
                </a:lnTo>
                <a:lnTo>
                  <a:pt x="131825" y="102107"/>
                </a:lnTo>
                <a:lnTo>
                  <a:pt x="0" y="52577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27546" y="2632497"/>
            <a:ext cx="327044" cy="1920740"/>
          </a:xfrm>
          <a:custGeom>
            <a:avLst/>
            <a:gdLst/>
            <a:ahLst/>
            <a:cxnLst/>
            <a:rect l="l" t="t" r="r" b="b"/>
            <a:pathLst>
              <a:path w="326136" h="1917183">
                <a:moveTo>
                  <a:pt x="0" y="0"/>
                </a:moveTo>
                <a:lnTo>
                  <a:pt x="326136" y="1917183"/>
                </a:lnTo>
              </a:path>
            </a:pathLst>
          </a:custGeom>
          <a:ln w="179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82473" y="2533261"/>
            <a:ext cx="101628" cy="134361"/>
          </a:xfrm>
          <a:custGeom>
            <a:avLst/>
            <a:gdLst/>
            <a:ahLst/>
            <a:cxnLst/>
            <a:rect l="l" t="t" r="r" b="b"/>
            <a:pathLst>
              <a:path w="101346" h="134112">
                <a:moveTo>
                  <a:pt x="101346" y="116586"/>
                </a:moveTo>
                <a:lnTo>
                  <a:pt x="29718" y="0"/>
                </a:lnTo>
                <a:lnTo>
                  <a:pt x="0" y="134112"/>
                </a:lnTo>
                <a:lnTo>
                  <a:pt x="101346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82473" y="2533261"/>
            <a:ext cx="101628" cy="134361"/>
          </a:xfrm>
          <a:custGeom>
            <a:avLst/>
            <a:gdLst/>
            <a:ahLst/>
            <a:cxnLst/>
            <a:rect l="l" t="t" r="r" b="b"/>
            <a:pathLst>
              <a:path w="101346" h="134112">
                <a:moveTo>
                  <a:pt x="29718" y="0"/>
                </a:moveTo>
                <a:lnTo>
                  <a:pt x="101346" y="116586"/>
                </a:lnTo>
                <a:lnTo>
                  <a:pt x="0" y="134112"/>
                </a:lnTo>
                <a:lnTo>
                  <a:pt x="2971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27516" y="2270639"/>
            <a:ext cx="0" cy="309183"/>
          </a:xfrm>
          <a:custGeom>
            <a:avLst/>
            <a:gdLst/>
            <a:ahLst/>
            <a:cxnLst/>
            <a:rect l="l" t="t" r="r" b="b"/>
            <a:pathLst>
              <a:path h="308610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74041" y="2545475"/>
            <a:ext cx="107728" cy="128254"/>
          </a:xfrm>
          <a:custGeom>
            <a:avLst/>
            <a:gdLst/>
            <a:ahLst/>
            <a:cxnLst/>
            <a:rect l="l" t="t" r="r" b="b"/>
            <a:pathLst>
              <a:path w="107429" h="128016">
                <a:moveTo>
                  <a:pt x="107429" y="0"/>
                </a:moveTo>
                <a:lnTo>
                  <a:pt x="0" y="0"/>
                </a:lnTo>
                <a:lnTo>
                  <a:pt x="53340" y="128016"/>
                </a:lnTo>
                <a:lnTo>
                  <a:pt x="107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74041" y="2545475"/>
            <a:ext cx="107728" cy="128254"/>
          </a:xfrm>
          <a:custGeom>
            <a:avLst/>
            <a:gdLst/>
            <a:ahLst/>
            <a:cxnLst/>
            <a:rect l="l" t="t" r="r" b="b"/>
            <a:pathLst>
              <a:path w="107429" h="128016">
                <a:moveTo>
                  <a:pt x="53340" y="128016"/>
                </a:moveTo>
                <a:lnTo>
                  <a:pt x="0" y="0"/>
                </a:lnTo>
                <a:lnTo>
                  <a:pt x="107429" y="0"/>
                </a:lnTo>
                <a:lnTo>
                  <a:pt x="53340" y="128016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179519" y="670140"/>
            <a:ext cx="2143422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08"/>
              </a:lnSpc>
              <a:spcBef>
                <a:spcPts val="165"/>
              </a:spcBef>
            </a:pPr>
            <a:r>
              <a:rPr sz="4800" spc="9" baseline="-2825" dirty="0">
                <a:latin typeface=""/>
                <a:cs typeface=""/>
              </a:rPr>
              <a:t>直接程序法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62738" y="692398"/>
            <a:ext cx="914667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73"/>
              </a:lnSpc>
              <a:spcBef>
                <a:spcPts val="168"/>
              </a:spcBef>
            </a:pPr>
            <a:r>
              <a:rPr lang="en-US" sz="3200" b="1" dirty="0">
                <a:latin typeface="Times New Roman"/>
                <a:cs typeface="Times New Roman"/>
              </a:rPr>
              <a:t>3</a:t>
            </a:r>
            <a:r>
              <a:rPr sz="3200" b="1" dirty="0" smtClean="0">
                <a:latin typeface="Times New Roman"/>
                <a:cs typeface="Times New Roman"/>
              </a:rPr>
              <a:t>.1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797860" y="1862660"/>
            <a:ext cx="436453" cy="244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54"/>
              </a:lnSpc>
              <a:spcBef>
                <a:spcPts val="92"/>
              </a:spcBef>
            </a:pPr>
            <a:r>
              <a:rPr sz="1700" spc="-52" dirty="0">
                <a:latin typeface="Times New Roman"/>
                <a:cs typeface="Times New Roman"/>
              </a:rPr>
              <a:t>E</a:t>
            </a:r>
            <a:r>
              <a:rPr sz="1700" spc="-5" dirty="0">
                <a:latin typeface="Times New Roman"/>
                <a:cs typeface="Times New Roman"/>
              </a:rPr>
              <a:t>(</a:t>
            </a:r>
            <a:r>
              <a:rPr sz="1700" spc="-47" dirty="0">
                <a:latin typeface="Times New Roman"/>
                <a:cs typeface="Times New Roman"/>
              </a:rPr>
              <a:t>z</a:t>
            </a:r>
            <a:r>
              <a:rPr sz="1700" spc="39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109770" y="1862660"/>
            <a:ext cx="526492" cy="244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54"/>
              </a:lnSpc>
              <a:spcBef>
                <a:spcPts val="92"/>
              </a:spcBef>
            </a:pPr>
            <a:r>
              <a:rPr sz="1700" spc="40" dirty="0">
                <a:latin typeface="Times New Roman"/>
                <a:cs typeface="Times New Roman"/>
              </a:rPr>
              <a:t>U</a:t>
            </a:r>
            <a:r>
              <a:rPr sz="1700" spc="4" dirty="0">
                <a:latin typeface="Times New Roman"/>
                <a:cs typeface="Times New Roman"/>
              </a:rPr>
              <a:t>(</a:t>
            </a:r>
            <a:r>
              <a:rPr sz="1700" spc="87" dirty="0">
                <a:latin typeface="Times New Roman"/>
                <a:cs typeface="Times New Roman"/>
              </a:rPr>
              <a:t>Z</a:t>
            </a:r>
            <a:r>
              <a:rPr sz="1700" spc="39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736966" y="2078707"/>
            <a:ext cx="272777" cy="274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90"/>
              </a:lnSpc>
              <a:spcBef>
                <a:spcPts val="104"/>
              </a:spcBef>
            </a:pPr>
            <a:r>
              <a:rPr sz="2600" spc="139" baseline="6820" dirty="0">
                <a:latin typeface="Times New Roman"/>
                <a:cs typeface="Times New Roman"/>
              </a:rPr>
              <a:t>b</a:t>
            </a:r>
            <a:r>
              <a:rPr sz="1700" spc="-17" baseline="-7562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895375" y="2110830"/>
            <a:ext cx="255133" cy="317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51"/>
              </a:lnSpc>
              <a:spcBef>
                <a:spcPts val="122"/>
              </a:spcBef>
            </a:pPr>
            <a:r>
              <a:rPr sz="2300" spc="51" dirty="0">
                <a:latin typeface="Times New Roman"/>
                <a:cs typeface="Times New Roman"/>
              </a:rPr>
              <a:t>+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047672" y="2128388"/>
            <a:ext cx="255133" cy="317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51"/>
              </a:lnSpc>
              <a:spcBef>
                <a:spcPts val="122"/>
              </a:spcBef>
            </a:pPr>
            <a:r>
              <a:rPr sz="2300" spc="51" dirty="0">
                <a:latin typeface="Times New Roman"/>
                <a:cs typeface="Times New Roman"/>
              </a:rPr>
              <a:t>+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27542" y="2736006"/>
            <a:ext cx="326915" cy="273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90"/>
              </a:lnSpc>
              <a:spcBef>
                <a:spcPts val="104"/>
              </a:spcBef>
            </a:pPr>
            <a:r>
              <a:rPr sz="2600" spc="4" baseline="6820" dirty="0">
                <a:latin typeface="Times New Roman"/>
                <a:cs typeface="Times New Roman"/>
              </a:rPr>
              <a:t>-</a:t>
            </a:r>
            <a:r>
              <a:rPr sz="2600" spc="87" baseline="6820" dirty="0">
                <a:latin typeface="Times New Roman"/>
                <a:cs typeface="Times New Roman"/>
              </a:rPr>
              <a:t>a</a:t>
            </a:r>
            <a:r>
              <a:rPr sz="1700" spc="-17" baseline="-7562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497213" y="2753503"/>
            <a:ext cx="192362" cy="171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273"/>
              </a:lnSpc>
              <a:spcBef>
                <a:spcPts val="63"/>
              </a:spcBef>
            </a:pPr>
            <a:r>
              <a:rPr sz="1200" spc="54" dirty="0">
                <a:latin typeface="Times New Roman"/>
                <a:cs typeface="Times New Roman"/>
              </a:rPr>
              <a:t>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833246" y="2803186"/>
            <a:ext cx="272662" cy="273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90"/>
              </a:lnSpc>
              <a:spcBef>
                <a:spcPts val="104"/>
              </a:spcBef>
            </a:pPr>
            <a:r>
              <a:rPr sz="2600" spc="139" baseline="6820" dirty="0">
                <a:latin typeface="Times New Roman"/>
                <a:cs typeface="Times New Roman"/>
              </a:rPr>
              <a:t>b</a:t>
            </a:r>
            <a:r>
              <a:rPr sz="1700" spc="-17" baseline="-7562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548937" y="3579578"/>
            <a:ext cx="326151" cy="273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90"/>
              </a:lnSpc>
              <a:spcBef>
                <a:spcPts val="104"/>
              </a:spcBef>
            </a:pPr>
            <a:r>
              <a:rPr sz="2600" spc="-5" baseline="6820" dirty="0">
                <a:latin typeface="Times New Roman"/>
                <a:cs typeface="Times New Roman"/>
              </a:rPr>
              <a:t>-</a:t>
            </a:r>
            <a:r>
              <a:rPr sz="2600" spc="87" baseline="6820" dirty="0">
                <a:latin typeface="Times New Roman"/>
                <a:cs typeface="Times New Roman"/>
              </a:rPr>
              <a:t>a</a:t>
            </a:r>
            <a:r>
              <a:rPr sz="1700" spc="-17" baseline="-7562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407046" y="3605534"/>
            <a:ext cx="174110" cy="244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54"/>
              </a:lnSpc>
              <a:spcBef>
                <a:spcPts val="92"/>
              </a:spcBef>
            </a:pPr>
            <a:r>
              <a:rPr sz="1700" spc="52" dirty="0">
                <a:latin typeface="Times New Roman"/>
                <a:cs typeface="Times New Roman"/>
              </a:rPr>
              <a:t>z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889791" y="3669661"/>
            <a:ext cx="272777" cy="274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90"/>
              </a:lnSpc>
              <a:spcBef>
                <a:spcPts val="104"/>
              </a:spcBef>
            </a:pPr>
            <a:r>
              <a:rPr sz="2600" spc="139" baseline="6820" dirty="0">
                <a:latin typeface="Times New Roman"/>
                <a:cs typeface="Times New Roman"/>
              </a:rPr>
              <a:t>b</a:t>
            </a:r>
            <a:r>
              <a:rPr sz="1700" spc="-17" baseline="-7562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344916" y="4679657"/>
            <a:ext cx="326151" cy="273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90"/>
              </a:lnSpc>
              <a:spcBef>
                <a:spcPts val="104"/>
              </a:spcBef>
            </a:pPr>
            <a:r>
              <a:rPr sz="2600" spc="-5" baseline="6820" dirty="0">
                <a:latin typeface="Times New Roman"/>
                <a:cs typeface="Times New Roman"/>
              </a:rPr>
              <a:t>-</a:t>
            </a:r>
            <a:r>
              <a:rPr sz="2600" spc="87" baseline="6820" dirty="0">
                <a:latin typeface="Times New Roman"/>
                <a:cs typeface="Times New Roman"/>
              </a:rPr>
              <a:t>a</a:t>
            </a:r>
            <a:r>
              <a:rPr sz="1700" spc="-17" baseline="-7562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093812" y="4703323"/>
            <a:ext cx="312202" cy="273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90"/>
              </a:lnSpc>
              <a:spcBef>
                <a:spcPts val="104"/>
              </a:spcBef>
            </a:pPr>
            <a:r>
              <a:rPr sz="2600" spc="139" baseline="6820" dirty="0">
                <a:latin typeface="Times New Roman"/>
                <a:cs typeface="Times New Roman"/>
              </a:rPr>
              <a:t>b</a:t>
            </a:r>
            <a:r>
              <a:rPr sz="1700" spc="-26" baseline="-7562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665419" y="4660883"/>
            <a:ext cx="697384" cy="385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01"/>
              </a:lnSpc>
              <a:spcBef>
                <a:spcPts val="10"/>
              </a:spcBef>
            </a:pPr>
            <a:endParaRPr sz="500"/>
          </a:p>
          <a:p>
            <a:pPr marL="235229">
              <a:lnSpc>
                <a:spcPts val="1257"/>
              </a:lnSpc>
            </a:pPr>
            <a:r>
              <a:rPr sz="2600" spc="-52" baseline="-23872" dirty="0">
                <a:latin typeface="Times New Roman"/>
                <a:cs typeface="Times New Roman"/>
              </a:rPr>
              <a:t>z</a:t>
            </a:r>
            <a:r>
              <a:rPr sz="1200" spc="40" dirty="0">
                <a:latin typeface="Times New Roman"/>
                <a:cs typeface="Times New Roman"/>
              </a:rPr>
              <a:t>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350067" y="4660884"/>
            <a:ext cx="489799" cy="193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4" name="object 124"/>
          <p:cNvSpPr txBox="1"/>
          <p:nvPr/>
        </p:nvSpPr>
        <p:spPr>
          <a:xfrm>
            <a:off x="2350067" y="4854026"/>
            <a:ext cx="489799" cy="192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5" name="object 125"/>
          <p:cNvSpPr txBox="1"/>
          <p:nvPr/>
        </p:nvSpPr>
        <p:spPr>
          <a:xfrm>
            <a:off x="5858915" y="4608197"/>
            <a:ext cx="326282" cy="193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6185198" y="4608197"/>
            <a:ext cx="697384" cy="385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01"/>
              </a:lnSpc>
              <a:spcBef>
                <a:spcPts val="16"/>
              </a:spcBef>
            </a:pPr>
            <a:endParaRPr sz="500"/>
          </a:p>
          <a:p>
            <a:pPr marL="234470">
              <a:lnSpc>
                <a:spcPts val="1257"/>
              </a:lnSpc>
            </a:pPr>
            <a:r>
              <a:rPr sz="2600" spc="-47" baseline="-23872" dirty="0">
                <a:latin typeface="Times New Roman"/>
                <a:cs typeface="Times New Roman"/>
              </a:rPr>
              <a:t>z</a:t>
            </a:r>
            <a:r>
              <a:rPr sz="1200" spc="40" dirty="0">
                <a:latin typeface="Times New Roman"/>
                <a:cs typeface="Times New Roman"/>
              </a:rPr>
              <a:t>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58915" y="4801350"/>
            <a:ext cx="326282" cy="192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1683752" y="3557750"/>
            <a:ext cx="697384" cy="385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01"/>
              </a:lnSpc>
              <a:spcBef>
                <a:spcPts val="10"/>
              </a:spcBef>
            </a:pPr>
            <a:endParaRPr sz="500"/>
          </a:p>
          <a:p>
            <a:pPr marL="234470">
              <a:lnSpc>
                <a:spcPts val="1257"/>
              </a:lnSpc>
            </a:pPr>
            <a:r>
              <a:rPr sz="2600" spc="-47" baseline="-23872" dirty="0">
                <a:latin typeface="Times New Roman"/>
                <a:cs typeface="Times New Roman"/>
              </a:rPr>
              <a:t>z</a:t>
            </a:r>
            <a:r>
              <a:rPr sz="1200" spc="40" dirty="0">
                <a:latin typeface="Times New Roman"/>
                <a:cs typeface="Times New Roman"/>
              </a:rPr>
              <a:t>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368401" y="3557751"/>
            <a:ext cx="200970" cy="193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0" name="object 130"/>
          <p:cNvSpPr txBox="1"/>
          <p:nvPr/>
        </p:nvSpPr>
        <p:spPr>
          <a:xfrm>
            <a:off x="2368401" y="3750892"/>
            <a:ext cx="200970" cy="192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1" name="object 131"/>
          <p:cNvSpPr txBox="1"/>
          <p:nvPr/>
        </p:nvSpPr>
        <p:spPr>
          <a:xfrm>
            <a:off x="6071337" y="3505076"/>
            <a:ext cx="113860" cy="198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2" name="object 132"/>
          <p:cNvSpPr txBox="1"/>
          <p:nvPr/>
        </p:nvSpPr>
        <p:spPr>
          <a:xfrm>
            <a:off x="6185198" y="3505076"/>
            <a:ext cx="697384" cy="385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01"/>
              </a:lnSpc>
              <a:spcBef>
                <a:spcPts val="10"/>
              </a:spcBef>
            </a:pPr>
            <a:endParaRPr sz="500"/>
          </a:p>
          <a:p>
            <a:pPr marL="324593">
              <a:lnSpc>
                <a:spcPct val="95825"/>
              </a:lnSpc>
            </a:pPr>
            <a:r>
              <a:rPr sz="1200" spc="54" dirty="0">
                <a:latin typeface="Times New Roman"/>
                <a:cs typeface="Times New Roman"/>
              </a:rPr>
              <a:t>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071337" y="3703563"/>
            <a:ext cx="113860" cy="187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4" name="object 134"/>
          <p:cNvSpPr txBox="1"/>
          <p:nvPr/>
        </p:nvSpPr>
        <p:spPr>
          <a:xfrm>
            <a:off x="6071337" y="3890605"/>
            <a:ext cx="456178" cy="20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5" name="object 135"/>
          <p:cNvSpPr txBox="1"/>
          <p:nvPr/>
        </p:nvSpPr>
        <p:spPr>
          <a:xfrm>
            <a:off x="6527516" y="3890605"/>
            <a:ext cx="342331" cy="20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6" name="object 136"/>
          <p:cNvSpPr txBox="1"/>
          <p:nvPr/>
        </p:nvSpPr>
        <p:spPr>
          <a:xfrm>
            <a:off x="1665419" y="2734796"/>
            <a:ext cx="697384" cy="384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501"/>
              </a:lnSpc>
              <a:spcBef>
                <a:spcPts val="10"/>
              </a:spcBef>
            </a:pPr>
            <a:endParaRPr sz="500"/>
          </a:p>
          <a:p>
            <a:pPr marL="235229">
              <a:lnSpc>
                <a:spcPts val="1257"/>
              </a:lnSpc>
            </a:pPr>
            <a:r>
              <a:rPr sz="2600" spc="-52" baseline="-23872" dirty="0">
                <a:latin typeface="Times New Roman"/>
                <a:cs typeface="Times New Roman"/>
              </a:rPr>
              <a:t>z</a:t>
            </a:r>
            <a:r>
              <a:rPr sz="1200" spc="40" dirty="0">
                <a:latin typeface="Times New Roman"/>
                <a:cs typeface="Times New Roman"/>
              </a:rPr>
              <a:t>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350067" y="2734797"/>
            <a:ext cx="201718" cy="192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8" name="object 138"/>
          <p:cNvSpPr txBox="1"/>
          <p:nvPr/>
        </p:nvSpPr>
        <p:spPr>
          <a:xfrm>
            <a:off x="2350067" y="2927172"/>
            <a:ext cx="201718" cy="192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9" name="object 139"/>
          <p:cNvSpPr txBox="1"/>
          <p:nvPr/>
        </p:nvSpPr>
        <p:spPr>
          <a:xfrm>
            <a:off x="1665419" y="3119560"/>
            <a:ext cx="343080" cy="34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0" name="object 140"/>
          <p:cNvSpPr txBox="1"/>
          <p:nvPr/>
        </p:nvSpPr>
        <p:spPr>
          <a:xfrm>
            <a:off x="2008499" y="3119560"/>
            <a:ext cx="543288" cy="34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1" name="object 141"/>
          <p:cNvSpPr txBox="1"/>
          <p:nvPr/>
        </p:nvSpPr>
        <p:spPr>
          <a:xfrm>
            <a:off x="6069038" y="2682123"/>
            <a:ext cx="116159" cy="177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2" name="object 142"/>
          <p:cNvSpPr txBox="1"/>
          <p:nvPr/>
        </p:nvSpPr>
        <p:spPr>
          <a:xfrm>
            <a:off x="6185198" y="2682122"/>
            <a:ext cx="684649" cy="384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1"/>
              </a:lnSpc>
              <a:spcBef>
                <a:spcPts val="36"/>
              </a:spcBef>
            </a:pPr>
            <a:endParaRPr sz="700"/>
          </a:p>
          <a:p>
            <a:pPr marL="205314" marR="304977" algn="ctr">
              <a:lnSpc>
                <a:spcPct val="95825"/>
              </a:lnSpc>
            </a:pPr>
            <a:r>
              <a:rPr sz="1700" spc="52" dirty="0">
                <a:latin typeface="Times New Roman"/>
                <a:cs typeface="Times New Roman"/>
              </a:rPr>
              <a:t>z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069038" y="2859989"/>
            <a:ext cx="116159" cy="206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4" name="object 144"/>
          <p:cNvSpPr txBox="1"/>
          <p:nvPr/>
        </p:nvSpPr>
        <p:spPr>
          <a:xfrm>
            <a:off x="6069039" y="3066884"/>
            <a:ext cx="458477" cy="34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5" name="object 145"/>
          <p:cNvSpPr txBox="1"/>
          <p:nvPr/>
        </p:nvSpPr>
        <p:spPr>
          <a:xfrm>
            <a:off x="6527516" y="3066884"/>
            <a:ext cx="342331" cy="34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6" name="object 146"/>
          <p:cNvSpPr txBox="1"/>
          <p:nvPr/>
        </p:nvSpPr>
        <p:spPr>
          <a:xfrm>
            <a:off x="5453165" y="2270639"/>
            <a:ext cx="1074350" cy="30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7" name="object 147"/>
          <p:cNvSpPr txBox="1"/>
          <p:nvPr/>
        </p:nvSpPr>
        <p:spPr>
          <a:xfrm>
            <a:off x="6527517" y="2270639"/>
            <a:ext cx="531836" cy="30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8" name="object 148"/>
          <p:cNvSpPr txBox="1"/>
          <p:nvPr/>
        </p:nvSpPr>
        <p:spPr>
          <a:xfrm>
            <a:off x="1558438" y="2192009"/>
            <a:ext cx="423321" cy="44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9" name="object 149"/>
          <p:cNvSpPr txBox="1"/>
          <p:nvPr/>
        </p:nvSpPr>
        <p:spPr>
          <a:xfrm>
            <a:off x="1981761" y="2192009"/>
            <a:ext cx="506608" cy="44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5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1" name="直接连接符 15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885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109373" y="4473858"/>
            <a:ext cx="1094223" cy="461865"/>
          </a:xfrm>
          <a:custGeom>
            <a:avLst/>
            <a:gdLst/>
            <a:ahLst/>
            <a:cxnLst/>
            <a:rect l="l" t="t" r="r" b="b"/>
            <a:pathLst>
              <a:path w="1091183" h="461010">
                <a:moveTo>
                  <a:pt x="0" y="0"/>
                </a:moveTo>
                <a:lnTo>
                  <a:pt x="0" y="461010"/>
                </a:lnTo>
                <a:lnTo>
                  <a:pt x="1091183" y="461010"/>
                </a:lnTo>
                <a:lnTo>
                  <a:pt x="10911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9365" y="4473839"/>
            <a:ext cx="1094227" cy="461858"/>
          </a:xfrm>
          <a:custGeom>
            <a:avLst/>
            <a:gdLst/>
            <a:ahLst/>
            <a:cxnLst/>
            <a:rect l="l" t="t" r="r" b="b"/>
            <a:pathLst>
              <a:path w="1091187" h="461003">
                <a:moveTo>
                  <a:pt x="1091187" y="0"/>
                </a:moveTo>
                <a:lnTo>
                  <a:pt x="0" y="0"/>
                </a:lnTo>
                <a:lnTo>
                  <a:pt x="0" y="461003"/>
                </a:lnTo>
                <a:lnTo>
                  <a:pt x="1091187" y="461003"/>
                </a:lnTo>
                <a:lnTo>
                  <a:pt x="1091187" y="0"/>
                </a:lnTo>
                <a:close/>
              </a:path>
            </a:pathLst>
          </a:custGeom>
          <a:ln w="20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9977" y="4473858"/>
            <a:ext cx="1094224" cy="461865"/>
          </a:xfrm>
          <a:custGeom>
            <a:avLst/>
            <a:gdLst/>
            <a:ahLst/>
            <a:cxnLst/>
            <a:rect l="l" t="t" r="r" b="b"/>
            <a:pathLst>
              <a:path w="1091184" h="461010">
                <a:moveTo>
                  <a:pt x="0" y="0"/>
                </a:moveTo>
                <a:lnTo>
                  <a:pt x="0" y="461010"/>
                </a:lnTo>
                <a:lnTo>
                  <a:pt x="1091184" y="461010"/>
                </a:lnTo>
                <a:lnTo>
                  <a:pt x="10911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9970" y="4473839"/>
            <a:ext cx="1094227" cy="461858"/>
          </a:xfrm>
          <a:custGeom>
            <a:avLst/>
            <a:gdLst/>
            <a:ahLst/>
            <a:cxnLst/>
            <a:rect l="l" t="t" r="r" b="b"/>
            <a:pathLst>
              <a:path w="1091187" h="461003">
                <a:moveTo>
                  <a:pt x="1091187" y="0"/>
                </a:moveTo>
                <a:lnTo>
                  <a:pt x="0" y="0"/>
                </a:lnTo>
                <a:lnTo>
                  <a:pt x="0" y="461003"/>
                </a:lnTo>
                <a:lnTo>
                  <a:pt x="1091187" y="461003"/>
                </a:lnTo>
                <a:lnTo>
                  <a:pt x="1091187" y="0"/>
                </a:lnTo>
                <a:close/>
              </a:path>
            </a:pathLst>
          </a:custGeom>
          <a:ln w="20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4958" y="4473858"/>
            <a:ext cx="1094223" cy="461865"/>
          </a:xfrm>
          <a:custGeom>
            <a:avLst/>
            <a:gdLst/>
            <a:ahLst/>
            <a:cxnLst/>
            <a:rect l="l" t="t" r="r" b="b"/>
            <a:pathLst>
              <a:path w="1091183" h="461010">
                <a:moveTo>
                  <a:pt x="0" y="0"/>
                </a:moveTo>
                <a:lnTo>
                  <a:pt x="0" y="461010"/>
                </a:lnTo>
                <a:lnTo>
                  <a:pt x="1091183" y="461010"/>
                </a:lnTo>
                <a:lnTo>
                  <a:pt x="10911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4972" y="4473839"/>
            <a:ext cx="1094227" cy="461858"/>
          </a:xfrm>
          <a:custGeom>
            <a:avLst/>
            <a:gdLst/>
            <a:ahLst/>
            <a:cxnLst/>
            <a:rect l="l" t="t" r="r" b="b"/>
            <a:pathLst>
              <a:path w="1091187" h="461003">
                <a:moveTo>
                  <a:pt x="1091187" y="0"/>
                </a:moveTo>
                <a:lnTo>
                  <a:pt x="0" y="0"/>
                </a:lnTo>
                <a:lnTo>
                  <a:pt x="0" y="461003"/>
                </a:lnTo>
                <a:lnTo>
                  <a:pt x="1091187" y="461003"/>
                </a:lnTo>
                <a:lnTo>
                  <a:pt x="1091187" y="0"/>
                </a:lnTo>
                <a:close/>
              </a:path>
            </a:pathLst>
          </a:custGeom>
          <a:ln w="20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3665" y="4705151"/>
            <a:ext cx="510434" cy="0"/>
          </a:xfrm>
          <a:custGeom>
            <a:avLst/>
            <a:gdLst/>
            <a:ahLst/>
            <a:cxnLst/>
            <a:rect l="l" t="t" r="r" b="b"/>
            <a:pathLst>
              <a:path w="509016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4362" y="4647916"/>
            <a:ext cx="145946" cy="117566"/>
          </a:xfrm>
          <a:custGeom>
            <a:avLst/>
            <a:gdLst/>
            <a:ahLst/>
            <a:cxnLst/>
            <a:rect l="l" t="t" r="r" b="b"/>
            <a:pathLst>
              <a:path w="145541" h="117348">
                <a:moveTo>
                  <a:pt x="145541" y="57150"/>
                </a:moveTo>
                <a:lnTo>
                  <a:pt x="0" y="0"/>
                </a:lnTo>
                <a:lnTo>
                  <a:pt x="0" y="117348"/>
                </a:lnTo>
                <a:lnTo>
                  <a:pt x="14554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4362" y="4647916"/>
            <a:ext cx="145946" cy="117566"/>
          </a:xfrm>
          <a:custGeom>
            <a:avLst/>
            <a:gdLst/>
            <a:ahLst/>
            <a:cxnLst/>
            <a:rect l="l" t="t" r="r" b="b"/>
            <a:pathLst>
              <a:path w="145541" h="117348">
                <a:moveTo>
                  <a:pt x="145541" y="57150"/>
                </a:moveTo>
                <a:lnTo>
                  <a:pt x="0" y="117348"/>
                </a:lnTo>
                <a:lnTo>
                  <a:pt x="0" y="0"/>
                </a:lnTo>
                <a:lnTo>
                  <a:pt x="145541" y="5715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5140" y="4705151"/>
            <a:ext cx="470690" cy="0"/>
          </a:xfrm>
          <a:custGeom>
            <a:avLst/>
            <a:gdLst/>
            <a:ahLst/>
            <a:cxnLst/>
            <a:rect l="l" t="t" r="r" b="b"/>
            <a:pathLst>
              <a:path w="469383">
                <a:moveTo>
                  <a:pt x="0" y="0"/>
                </a:moveTo>
                <a:lnTo>
                  <a:pt x="469383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6088" y="4647916"/>
            <a:ext cx="145947" cy="117566"/>
          </a:xfrm>
          <a:custGeom>
            <a:avLst/>
            <a:gdLst/>
            <a:ahLst/>
            <a:cxnLst/>
            <a:rect l="l" t="t" r="r" b="b"/>
            <a:pathLst>
              <a:path w="145542" h="117348">
                <a:moveTo>
                  <a:pt x="145542" y="57150"/>
                </a:moveTo>
                <a:lnTo>
                  <a:pt x="0" y="0"/>
                </a:lnTo>
                <a:lnTo>
                  <a:pt x="0" y="117348"/>
                </a:lnTo>
                <a:lnTo>
                  <a:pt x="14554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96088" y="4647916"/>
            <a:ext cx="145947" cy="117566"/>
          </a:xfrm>
          <a:custGeom>
            <a:avLst/>
            <a:gdLst/>
            <a:ahLst/>
            <a:cxnLst/>
            <a:rect l="l" t="t" r="r" b="b"/>
            <a:pathLst>
              <a:path w="145542" h="117348">
                <a:moveTo>
                  <a:pt x="0" y="0"/>
                </a:moveTo>
                <a:lnTo>
                  <a:pt x="0" y="117348"/>
                </a:lnTo>
                <a:lnTo>
                  <a:pt x="145542" y="5715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46496" y="4705151"/>
            <a:ext cx="39730" cy="0"/>
          </a:xfrm>
          <a:custGeom>
            <a:avLst/>
            <a:gdLst/>
            <a:ahLst/>
            <a:cxnLst/>
            <a:rect l="l" t="t" r="r" b="b"/>
            <a:pathLst>
              <a:path w="39620">
                <a:moveTo>
                  <a:pt x="39620" y="0"/>
                </a:moveTo>
                <a:lnTo>
                  <a:pt x="0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66460" y="4705151"/>
            <a:ext cx="39730" cy="0"/>
          </a:xfrm>
          <a:custGeom>
            <a:avLst/>
            <a:gdLst/>
            <a:ahLst/>
            <a:cxnLst/>
            <a:rect l="l" t="t" r="r" b="b"/>
            <a:pathLst>
              <a:path w="39620">
                <a:moveTo>
                  <a:pt x="39620" y="0"/>
                </a:moveTo>
                <a:lnTo>
                  <a:pt x="0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5664" y="4705151"/>
            <a:ext cx="39730" cy="0"/>
          </a:xfrm>
          <a:custGeom>
            <a:avLst/>
            <a:gdLst/>
            <a:ahLst/>
            <a:cxnLst/>
            <a:rect l="l" t="t" r="r" b="b"/>
            <a:pathLst>
              <a:path w="39620">
                <a:moveTo>
                  <a:pt x="39620" y="0"/>
                </a:moveTo>
                <a:lnTo>
                  <a:pt x="0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9982" y="4705151"/>
            <a:ext cx="457712" cy="0"/>
          </a:xfrm>
          <a:custGeom>
            <a:avLst/>
            <a:gdLst/>
            <a:ahLst/>
            <a:cxnLst/>
            <a:rect l="l" t="t" r="r" b="b"/>
            <a:pathLst>
              <a:path w="456441">
                <a:moveTo>
                  <a:pt x="0" y="0"/>
                </a:moveTo>
                <a:lnTo>
                  <a:pt x="456441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2363" y="4702092"/>
            <a:ext cx="324745" cy="3059"/>
          </a:xfrm>
          <a:custGeom>
            <a:avLst/>
            <a:gdLst/>
            <a:ahLst/>
            <a:cxnLst/>
            <a:rect l="l" t="t" r="r" b="b"/>
            <a:pathLst>
              <a:path w="323843" h="3053">
                <a:moveTo>
                  <a:pt x="0" y="3053"/>
                </a:moveTo>
                <a:lnTo>
                  <a:pt x="323843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4256" y="4644862"/>
            <a:ext cx="145183" cy="117566"/>
          </a:xfrm>
          <a:custGeom>
            <a:avLst/>
            <a:gdLst/>
            <a:ahLst/>
            <a:cxnLst/>
            <a:rect l="l" t="t" r="r" b="b"/>
            <a:pathLst>
              <a:path w="144780" h="117348">
                <a:moveTo>
                  <a:pt x="144780" y="57150"/>
                </a:moveTo>
                <a:lnTo>
                  <a:pt x="0" y="0"/>
                </a:lnTo>
                <a:lnTo>
                  <a:pt x="0" y="117348"/>
                </a:lnTo>
                <a:lnTo>
                  <a:pt x="14478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4256" y="4644862"/>
            <a:ext cx="145183" cy="117566"/>
          </a:xfrm>
          <a:custGeom>
            <a:avLst/>
            <a:gdLst/>
            <a:ahLst/>
            <a:cxnLst/>
            <a:rect l="l" t="t" r="r" b="b"/>
            <a:pathLst>
              <a:path w="144780" h="117348">
                <a:moveTo>
                  <a:pt x="144780" y="57150"/>
                </a:moveTo>
                <a:lnTo>
                  <a:pt x="0" y="117348"/>
                </a:lnTo>
                <a:lnTo>
                  <a:pt x="0" y="0"/>
                </a:lnTo>
                <a:lnTo>
                  <a:pt x="144780" y="5715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69127" y="4705151"/>
            <a:ext cx="669368" cy="0"/>
          </a:xfrm>
          <a:custGeom>
            <a:avLst/>
            <a:gdLst/>
            <a:ahLst/>
            <a:cxnLst/>
            <a:rect l="l" t="t" r="r" b="b"/>
            <a:pathLst>
              <a:path w="667509">
                <a:moveTo>
                  <a:pt x="0" y="0"/>
                </a:moveTo>
                <a:lnTo>
                  <a:pt x="667509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98753" y="4647916"/>
            <a:ext cx="145959" cy="117566"/>
          </a:xfrm>
          <a:custGeom>
            <a:avLst/>
            <a:gdLst/>
            <a:ahLst/>
            <a:cxnLst/>
            <a:rect l="l" t="t" r="r" b="b"/>
            <a:pathLst>
              <a:path w="145554" h="117348">
                <a:moveTo>
                  <a:pt x="145554" y="57150"/>
                </a:moveTo>
                <a:lnTo>
                  <a:pt x="0" y="0"/>
                </a:lnTo>
                <a:lnTo>
                  <a:pt x="0" y="117348"/>
                </a:lnTo>
                <a:lnTo>
                  <a:pt x="14555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8753" y="4647916"/>
            <a:ext cx="145959" cy="117566"/>
          </a:xfrm>
          <a:custGeom>
            <a:avLst/>
            <a:gdLst/>
            <a:ahLst/>
            <a:cxnLst/>
            <a:rect l="l" t="t" r="r" b="b"/>
            <a:pathLst>
              <a:path w="145554" h="117348">
                <a:moveTo>
                  <a:pt x="145554" y="57150"/>
                </a:moveTo>
                <a:lnTo>
                  <a:pt x="0" y="117348"/>
                </a:lnTo>
                <a:lnTo>
                  <a:pt x="0" y="0"/>
                </a:lnTo>
                <a:lnTo>
                  <a:pt x="145554" y="5715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4718" y="4473858"/>
            <a:ext cx="457709" cy="461865"/>
          </a:xfrm>
          <a:custGeom>
            <a:avLst/>
            <a:gdLst/>
            <a:ahLst/>
            <a:cxnLst/>
            <a:rect l="l" t="t" r="r" b="b"/>
            <a:pathLst>
              <a:path w="456438" h="461010">
                <a:moveTo>
                  <a:pt x="0" y="0"/>
                </a:moveTo>
                <a:lnTo>
                  <a:pt x="0" y="461010"/>
                </a:lnTo>
                <a:lnTo>
                  <a:pt x="456438" y="461010"/>
                </a:lnTo>
                <a:lnTo>
                  <a:pt x="4564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4711" y="4473839"/>
            <a:ext cx="457712" cy="461858"/>
          </a:xfrm>
          <a:custGeom>
            <a:avLst/>
            <a:gdLst/>
            <a:ahLst/>
            <a:cxnLst/>
            <a:rect l="l" t="t" r="r" b="b"/>
            <a:pathLst>
              <a:path w="456441" h="461003">
                <a:moveTo>
                  <a:pt x="456441" y="0"/>
                </a:moveTo>
                <a:lnTo>
                  <a:pt x="0" y="0"/>
                </a:lnTo>
                <a:lnTo>
                  <a:pt x="0" y="461003"/>
                </a:lnTo>
                <a:lnTo>
                  <a:pt x="456441" y="461003"/>
                </a:lnTo>
                <a:lnTo>
                  <a:pt x="456441" y="0"/>
                </a:lnTo>
                <a:close/>
              </a:path>
            </a:pathLst>
          </a:custGeom>
          <a:ln w="19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733" y="4705151"/>
            <a:ext cx="450837" cy="0"/>
          </a:xfrm>
          <a:custGeom>
            <a:avLst/>
            <a:gdLst/>
            <a:ahLst/>
            <a:cxnLst/>
            <a:rect l="l" t="t" r="r" b="b"/>
            <a:pathLst>
              <a:path w="449585">
                <a:moveTo>
                  <a:pt x="0" y="0"/>
                </a:moveTo>
                <a:lnTo>
                  <a:pt x="449585" y="0"/>
                </a:lnTo>
              </a:path>
            </a:pathLst>
          </a:custGeom>
          <a:ln w="20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8837" y="4647916"/>
            <a:ext cx="145947" cy="117566"/>
          </a:xfrm>
          <a:custGeom>
            <a:avLst/>
            <a:gdLst/>
            <a:ahLst/>
            <a:cxnLst/>
            <a:rect l="l" t="t" r="r" b="b"/>
            <a:pathLst>
              <a:path w="145542" h="117348">
                <a:moveTo>
                  <a:pt x="145542" y="57150"/>
                </a:moveTo>
                <a:lnTo>
                  <a:pt x="0" y="0"/>
                </a:lnTo>
                <a:lnTo>
                  <a:pt x="0" y="117348"/>
                </a:lnTo>
                <a:lnTo>
                  <a:pt x="14554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8837" y="4647916"/>
            <a:ext cx="145947" cy="117566"/>
          </a:xfrm>
          <a:custGeom>
            <a:avLst/>
            <a:gdLst/>
            <a:ahLst/>
            <a:cxnLst/>
            <a:rect l="l" t="t" r="r" b="b"/>
            <a:pathLst>
              <a:path w="145542" h="117348">
                <a:moveTo>
                  <a:pt x="145542" y="57150"/>
                </a:moveTo>
                <a:lnTo>
                  <a:pt x="0" y="117348"/>
                </a:lnTo>
                <a:lnTo>
                  <a:pt x="0" y="0"/>
                </a:lnTo>
                <a:lnTo>
                  <a:pt x="145542" y="5715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1078" y="2508831"/>
            <a:ext cx="1104908" cy="0"/>
          </a:xfrm>
          <a:custGeom>
            <a:avLst/>
            <a:gdLst/>
            <a:ahLst/>
            <a:cxnLst/>
            <a:rect l="l" t="t" r="r" b="b"/>
            <a:pathLst>
              <a:path w="1101839">
                <a:moveTo>
                  <a:pt x="0" y="0"/>
                </a:moveTo>
                <a:lnTo>
                  <a:pt x="1101839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58846" y="2508831"/>
            <a:ext cx="2096764" cy="0"/>
          </a:xfrm>
          <a:custGeom>
            <a:avLst/>
            <a:gdLst/>
            <a:ahLst/>
            <a:cxnLst/>
            <a:rect l="l" t="t" r="r" b="b"/>
            <a:pathLst>
              <a:path w="2090940">
                <a:moveTo>
                  <a:pt x="0" y="0"/>
                </a:moveTo>
                <a:lnTo>
                  <a:pt x="2090940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0590" y="625170"/>
            <a:ext cx="3063545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lang="en-US" sz="3200" b="1" dirty="0" smtClean="0">
                <a:latin typeface="Times New Roman"/>
                <a:cs typeface="Times New Roman"/>
              </a:rPr>
              <a:t>3</a:t>
            </a:r>
            <a:r>
              <a:rPr sz="3200" b="1" dirty="0" smtClean="0">
                <a:latin typeface="Times New Roman"/>
                <a:cs typeface="Times New Roman"/>
              </a:rPr>
              <a:t>.2</a:t>
            </a:r>
            <a:r>
              <a:rPr sz="3200" b="1" spc="-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latin typeface=""/>
                <a:cs typeface=""/>
              </a:rPr>
              <a:t>串联程序法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37040" y="2060400"/>
            <a:ext cx="456512" cy="38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32"/>
              </a:lnSpc>
              <a:spcBef>
                <a:spcPts val="151"/>
              </a:spcBef>
            </a:pPr>
            <a:r>
              <a:rPr sz="3800" i="1" baseline="-1136" dirty="0">
                <a:latin typeface="Times New Roman"/>
                <a:cs typeface="Times New Roman"/>
              </a:rPr>
              <a:t>z</a:t>
            </a:r>
            <a:r>
              <a:rPr sz="3800" i="1" spc="-335" baseline="-1136" dirty="0">
                <a:latin typeface="Times New Roman"/>
                <a:cs typeface="Times New Roman"/>
              </a:rPr>
              <a:t> </a:t>
            </a:r>
            <a:r>
              <a:rPr sz="2200" spc="-350" baseline="26076" dirty="0">
                <a:latin typeface="Meiryo"/>
                <a:cs typeface="Meiryo"/>
              </a:rPr>
              <a:t>−</a:t>
            </a:r>
            <a:r>
              <a:rPr sz="2200" spc="14" baseline="43981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26906" y="2060400"/>
            <a:ext cx="456819" cy="38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32"/>
              </a:lnSpc>
              <a:spcBef>
                <a:spcPts val="151"/>
              </a:spcBef>
            </a:pPr>
            <a:r>
              <a:rPr sz="3800" i="1" baseline="-1136" dirty="0">
                <a:latin typeface="Times New Roman"/>
                <a:cs typeface="Times New Roman"/>
              </a:rPr>
              <a:t>z</a:t>
            </a:r>
            <a:r>
              <a:rPr sz="3800" i="1" spc="-335" baseline="-1136" dirty="0">
                <a:latin typeface="Times New Roman"/>
                <a:cs typeface="Times New Roman"/>
              </a:rPr>
              <a:t> </a:t>
            </a:r>
            <a:r>
              <a:rPr sz="2200" spc="-350" baseline="26076" dirty="0">
                <a:latin typeface="Meiryo"/>
                <a:cs typeface="Meiryo"/>
              </a:rPr>
              <a:t>−</a:t>
            </a:r>
            <a:r>
              <a:rPr sz="2200" spc="14" baseline="43981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21223" y="2060400"/>
            <a:ext cx="455768" cy="38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32"/>
              </a:lnSpc>
              <a:spcBef>
                <a:spcPts val="151"/>
              </a:spcBef>
            </a:pPr>
            <a:r>
              <a:rPr sz="3800" i="1" baseline="-1136" dirty="0">
                <a:latin typeface="Times New Roman"/>
                <a:cs typeface="Times New Roman"/>
              </a:rPr>
              <a:t>z</a:t>
            </a:r>
            <a:r>
              <a:rPr sz="3800" i="1" spc="-335" baseline="-1136" dirty="0">
                <a:latin typeface="Times New Roman"/>
                <a:cs typeface="Times New Roman"/>
              </a:rPr>
              <a:t> </a:t>
            </a:r>
            <a:r>
              <a:rPr sz="2200" spc="-355" baseline="26076" dirty="0">
                <a:latin typeface="Meiryo"/>
                <a:cs typeface="Meiryo"/>
              </a:rPr>
              <a:t>−</a:t>
            </a:r>
            <a:r>
              <a:rPr sz="2200" spc="14" baseline="43981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87079" y="2075616"/>
            <a:ext cx="119413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8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68066" y="2090213"/>
            <a:ext cx="119413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8" dirty="0">
                <a:latin typeface="Times New Roman"/>
                <a:cs typeface="Times New Roman"/>
              </a:rPr>
              <a:t>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42167" y="2094178"/>
            <a:ext cx="688648" cy="3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3800" baseline="1136" dirty="0">
                <a:latin typeface="Times New Roman"/>
                <a:cs typeface="Times New Roman"/>
              </a:rPr>
              <a:t>1</a:t>
            </a:r>
            <a:r>
              <a:rPr sz="3800" spc="-355" baseline="1136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+</a:t>
            </a:r>
            <a:r>
              <a:rPr sz="2600" spc="-385" dirty="0">
                <a:latin typeface="Meiryo"/>
                <a:cs typeface="Meiryo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32358" y="2094178"/>
            <a:ext cx="674661" cy="3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3800" baseline="1136" dirty="0">
                <a:latin typeface="Times New Roman"/>
                <a:cs typeface="Times New Roman"/>
              </a:rPr>
              <a:t>1</a:t>
            </a:r>
            <a:r>
              <a:rPr sz="3800" spc="-355" baseline="1136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+</a:t>
            </a:r>
            <a:r>
              <a:rPr sz="2600" spc="-351" dirty="0">
                <a:latin typeface="Meiryo"/>
                <a:cs typeface="Meiryo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84009" y="2094178"/>
            <a:ext cx="499437" cy="3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2600" spc="-658" dirty="0">
                <a:latin typeface="Meiryo"/>
                <a:cs typeface="Meiryo"/>
              </a:rPr>
              <a:t>+</a:t>
            </a:r>
            <a:r>
              <a:rPr sz="2600" spc="-310" dirty="0">
                <a:latin typeface="Meiryo"/>
                <a:cs typeface="Meiryo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61582" y="2255647"/>
            <a:ext cx="649755" cy="704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235"/>
              </a:lnSpc>
              <a:spcBef>
                <a:spcPts val="211"/>
              </a:spcBef>
            </a:pPr>
            <a:r>
              <a:rPr sz="2200" baseline="3998" dirty="0">
                <a:latin typeface="Times New Roman"/>
                <a:cs typeface="Times New Roman"/>
              </a:rPr>
              <a:t>0</a:t>
            </a:r>
            <a:r>
              <a:rPr sz="2200" spc="-20" baseline="3998" dirty="0">
                <a:latin typeface="Times New Roman"/>
                <a:cs typeface="Times New Roman"/>
              </a:rPr>
              <a:t> </a:t>
            </a:r>
            <a:r>
              <a:rPr sz="5700" spc="311" baseline="1356" dirty="0">
                <a:latin typeface="Meiryo"/>
                <a:cs typeface="Meiryo"/>
              </a:rPr>
              <a:t>∏</a:t>
            </a:r>
            <a:endParaRPr sz="3800">
              <a:latin typeface="Meiryo"/>
              <a:cs typeface="Meiryo"/>
            </a:endParaRPr>
          </a:p>
          <a:p>
            <a:pPr marL="216656" marR="73148">
              <a:lnSpc>
                <a:spcPts val="1313"/>
              </a:lnSpc>
            </a:pPr>
            <a:r>
              <a:rPr sz="2200" i="1" spc="8" baseline="7996" dirty="0">
                <a:latin typeface="Times New Roman"/>
                <a:cs typeface="Times New Roman"/>
              </a:rPr>
              <a:t>i</a:t>
            </a:r>
            <a:r>
              <a:rPr sz="2200" i="1" spc="-251" baseline="7996" dirty="0">
                <a:latin typeface="Times New Roman"/>
                <a:cs typeface="Times New Roman"/>
              </a:rPr>
              <a:t> </a:t>
            </a:r>
            <a:r>
              <a:rPr sz="2900" spc="-579" baseline="3618" dirty="0">
                <a:latin typeface="Meiryo"/>
                <a:cs typeface="Meiryo"/>
              </a:rPr>
              <a:t>=</a:t>
            </a:r>
            <a:r>
              <a:rPr sz="2200" spc="14" baseline="7996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95284" y="2255647"/>
            <a:ext cx="512925" cy="512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038"/>
              </a:lnSpc>
              <a:spcBef>
                <a:spcPts val="201"/>
              </a:spcBef>
            </a:pPr>
            <a:r>
              <a:rPr sz="3800" spc="311" dirty="0">
                <a:latin typeface="Meiryo"/>
                <a:cs typeface="Meiryo"/>
              </a:rPr>
              <a:t>∏</a:t>
            </a:r>
            <a:endParaRPr sz="3800">
              <a:latin typeface="Meiryo"/>
              <a:cs typeface="Meiry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35917" y="2290197"/>
            <a:ext cx="119413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8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26280" y="2290197"/>
            <a:ext cx="119413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8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20303" y="2290197"/>
            <a:ext cx="119413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8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5361" y="2310276"/>
            <a:ext cx="3290967" cy="417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87"/>
              </a:lnSpc>
              <a:spcBef>
                <a:spcPts val="164"/>
              </a:spcBef>
              <a:tabLst>
                <a:tab pos="2125778" algn="l"/>
              </a:tabLst>
            </a:pPr>
            <a:r>
              <a:rPr sz="3800" i="1" spc="69" baseline="10231" dirty="0">
                <a:latin typeface="Times New Roman"/>
                <a:cs typeface="Times New Roman"/>
              </a:rPr>
              <a:t>D</a:t>
            </a:r>
            <a:r>
              <a:rPr sz="3800" baseline="10231" dirty="0">
                <a:latin typeface="Times New Roman"/>
                <a:cs typeface="Times New Roman"/>
              </a:rPr>
              <a:t>(</a:t>
            </a:r>
            <a:r>
              <a:rPr sz="3800" spc="-451" baseline="10231" dirty="0">
                <a:latin typeface="Times New Roman"/>
                <a:cs typeface="Times New Roman"/>
              </a:rPr>
              <a:t> </a:t>
            </a:r>
            <a:r>
              <a:rPr sz="3800" i="1" spc="125" baseline="10231" dirty="0">
                <a:latin typeface="Times New Roman"/>
                <a:cs typeface="Times New Roman"/>
              </a:rPr>
              <a:t>z</a:t>
            </a:r>
            <a:r>
              <a:rPr sz="3800" baseline="10231" dirty="0">
                <a:latin typeface="Times New Roman"/>
                <a:cs typeface="Times New Roman"/>
              </a:rPr>
              <a:t>)</a:t>
            </a:r>
            <a:r>
              <a:rPr sz="3800" spc="29" baseline="10231" dirty="0">
                <a:latin typeface="Times New Roman"/>
                <a:cs typeface="Times New Roman"/>
              </a:rPr>
              <a:t> </a:t>
            </a:r>
            <a:r>
              <a:rPr sz="3800" spc="-658" baseline="6065" dirty="0">
                <a:latin typeface="Meiryo"/>
                <a:cs typeface="Meiryo"/>
              </a:rPr>
              <a:t>=</a:t>
            </a:r>
            <a:r>
              <a:rPr sz="3800" spc="-104" baseline="6065" dirty="0">
                <a:latin typeface="Meiryo"/>
                <a:cs typeface="Meiryo"/>
              </a:rPr>
              <a:t> </a:t>
            </a:r>
            <a:r>
              <a:rPr sz="3800" i="1" baseline="10231" dirty="0">
                <a:latin typeface="Times New Roman"/>
                <a:cs typeface="Times New Roman"/>
              </a:rPr>
              <a:t>D</a:t>
            </a:r>
            <a:r>
              <a:rPr sz="3800" i="1" spc="226" baseline="10231" dirty="0">
                <a:latin typeface="Times New Roman"/>
                <a:cs typeface="Times New Roman"/>
              </a:rPr>
              <a:t> </a:t>
            </a:r>
            <a:r>
              <a:rPr sz="3800" baseline="10231" dirty="0">
                <a:latin typeface="Times New Roman"/>
                <a:cs typeface="Times New Roman"/>
              </a:rPr>
              <a:t>(</a:t>
            </a:r>
            <a:r>
              <a:rPr sz="3800" spc="-451" baseline="10231" dirty="0">
                <a:latin typeface="Times New Roman"/>
                <a:cs typeface="Times New Roman"/>
              </a:rPr>
              <a:t> </a:t>
            </a:r>
            <a:r>
              <a:rPr sz="3800" i="1" spc="129" baseline="10231" dirty="0">
                <a:latin typeface="Times New Roman"/>
                <a:cs typeface="Times New Roman"/>
              </a:rPr>
              <a:t>z</a:t>
            </a:r>
            <a:r>
              <a:rPr sz="3800" spc="144" baseline="10231" dirty="0">
                <a:latin typeface="Times New Roman"/>
                <a:cs typeface="Times New Roman"/>
              </a:rPr>
              <a:t>)</a:t>
            </a:r>
            <a:r>
              <a:rPr sz="3800" i="1" baseline="10231" dirty="0">
                <a:latin typeface="Times New Roman"/>
                <a:cs typeface="Times New Roman"/>
              </a:rPr>
              <a:t>D	</a:t>
            </a:r>
            <a:r>
              <a:rPr sz="3800" baseline="10231" dirty="0">
                <a:latin typeface="Times New Roman"/>
                <a:cs typeface="Times New Roman"/>
              </a:rPr>
              <a:t>(</a:t>
            </a:r>
            <a:r>
              <a:rPr sz="3800" spc="-451" baseline="10231" dirty="0">
                <a:latin typeface="Times New Roman"/>
                <a:cs typeface="Times New Roman"/>
              </a:rPr>
              <a:t> </a:t>
            </a:r>
            <a:r>
              <a:rPr sz="3800" i="1" spc="119" baseline="10231" dirty="0">
                <a:latin typeface="Times New Roman"/>
                <a:cs typeface="Times New Roman"/>
              </a:rPr>
              <a:t>z</a:t>
            </a:r>
            <a:r>
              <a:rPr sz="3800" spc="109" baseline="10231" dirty="0">
                <a:latin typeface="Times New Roman"/>
                <a:cs typeface="Times New Roman"/>
              </a:rPr>
              <a:t>)</a:t>
            </a:r>
            <a:r>
              <a:rPr sz="3800" spc="1137" baseline="10231" dirty="0">
                <a:latin typeface="Arial"/>
                <a:cs typeface="Arial"/>
              </a:rPr>
              <a:t>L</a:t>
            </a:r>
            <a:r>
              <a:rPr sz="3800" spc="-465" baseline="10231" dirty="0">
                <a:latin typeface="Arial"/>
                <a:cs typeface="Arial"/>
              </a:rPr>
              <a:t> </a:t>
            </a:r>
            <a:r>
              <a:rPr sz="3800" i="1" baseline="10231" dirty="0">
                <a:latin typeface="Times New Roman"/>
                <a:cs typeface="Times New Roman"/>
              </a:rPr>
              <a:t>D</a:t>
            </a:r>
            <a:r>
              <a:rPr sz="3800" i="1" spc="-335" baseline="10231" dirty="0">
                <a:latin typeface="Times New Roman"/>
                <a:cs typeface="Times New Roman"/>
              </a:rPr>
              <a:t> </a:t>
            </a:r>
            <a:r>
              <a:rPr sz="2200" i="1" spc="8" baseline="-7996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07427" y="2310275"/>
            <a:ext cx="515051" cy="3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2600" spc="-658" dirty="0">
                <a:latin typeface="Meiryo"/>
                <a:cs typeface="Meiryo"/>
              </a:rPr>
              <a:t>=</a:t>
            </a:r>
            <a:r>
              <a:rPr sz="2600" spc="-189" dirty="0">
                <a:latin typeface="Meiryo"/>
                <a:cs typeface="Meiryo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80422" y="2505480"/>
            <a:ext cx="161534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spc="14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48282" y="2505480"/>
            <a:ext cx="161534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spc="14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54605" y="2536004"/>
            <a:ext cx="362600" cy="389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32"/>
              </a:lnSpc>
              <a:spcBef>
                <a:spcPts val="151"/>
              </a:spcBef>
            </a:pPr>
            <a:r>
              <a:rPr sz="3800" i="1" baseline="-1136" dirty="0">
                <a:latin typeface="Times New Roman"/>
                <a:cs typeface="Times New Roman"/>
              </a:rPr>
              <a:t>z</a:t>
            </a:r>
            <a:r>
              <a:rPr sz="3800" i="1" spc="-330" baseline="-1136" dirty="0">
                <a:latin typeface="Times New Roman"/>
                <a:cs typeface="Times New Roman"/>
              </a:rPr>
              <a:t> </a:t>
            </a:r>
            <a:r>
              <a:rPr sz="2200" spc="-350" baseline="26076" dirty="0">
                <a:latin typeface="Meiryo"/>
                <a:cs typeface="Meiryo"/>
              </a:rPr>
              <a:t>−</a:t>
            </a:r>
            <a:endParaRPr sz="150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36664" y="2536004"/>
            <a:ext cx="362935" cy="389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32"/>
              </a:lnSpc>
              <a:spcBef>
                <a:spcPts val="151"/>
              </a:spcBef>
            </a:pPr>
            <a:r>
              <a:rPr sz="3800" i="1" baseline="-1136" dirty="0">
                <a:latin typeface="Times New Roman"/>
                <a:cs typeface="Times New Roman"/>
              </a:rPr>
              <a:t>z</a:t>
            </a:r>
            <a:r>
              <a:rPr sz="3800" i="1" spc="-326" baseline="-1136" dirty="0">
                <a:latin typeface="Times New Roman"/>
                <a:cs typeface="Times New Roman"/>
              </a:rPr>
              <a:t> </a:t>
            </a:r>
            <a:r>
              <a:rPr sz="2200" spc="-350" baseline="26076" dirty="0">
                <a:latin typeface="Meiryo"/>
                <a:cs typeface="Meiryo"/>
              </a:rPr>
              <a:t>−</a:t>
            </a:r>
            <a:endParaRPr sz="1500">
              <a:latin typeface="Meiryo"/>
              <a:cs typeface="Meiry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14189" y="2539032"/>
            <a:ext cx="161534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spc="14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96772" y="2539032"/>
            <a:ext cx="161534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spc="14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34686" y="2569915"/>
            <a:ext cx="698405" cy="3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3800" baseline="1136" dirty="0">
                <a:latin typeface="Times New Roman"/>
                <a:cs typeface="Times New Roman"/>
              </a:rPr>
              <a:t>1</a:t>
            </a:r>
            <a:r>
              <a:rPr sz="3800" spc="-355" baseline="1136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+</a:t>
            </a:r>
            <a:r>
              <a:rPr sz="2600" spc="-310" dirty="0">
                <a:latin typeface="Meiryo"/>
                <a:cs typeface="Meiryo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47645" y="2569915"/>
            <a:ext cx="674336" cy="3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3800" baseline="1136" dirty="0">
                <a:latin typeface="Times New Roman"/>
                <a:cs typeface="Times New Roman"/>
              </a:rPr>
              <a:t>1</a:t>
            </a:r>
            <a:r>
              <a:rPr sz="3800" spc="-355" baseline="1136" dirty="0">
                <a:latin typeface="Times New Roman"/>
                <a:cs typeface="Times New Roman"/>
              </a:rPr>
              <a:t> </a:t>
            </a:r>
            <a:r>
              <a:rPr sz="2600" spc="-658" dirty="0">
                <a:latin typeface="Meiryo"/>
                <a:cs typeface="Meiryo"/>
              </a:rPr>
              <a:t>+</a:t>
            </a:r>
            <a:r>
              <a:rPr sz="2600" spc="-355" dirty="0">
                <a:latin typeface="Meiryo"/>
                <a:cs typeface="Meiryo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84659" y="2569915"/>
            <a:ext cx="740780" cy="3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01"/>
              </a:lnSpc>
              <a:spcBef>
                <a:spcPts val="139"/>
              </a:spcBef>
            </a:pPr>
            <a:r>
              <a:rPr sz="2600" spc="-658" dirty="0">
                <a:latin typeface="Meiryo"/>
                <a:cs typeface="Meiryo"/>
              </a:rPr>
              <a:t>+</a:t>
            </a:r>
            <a:r>
              <a:rPr sz="2600" spc="169" dirty="0">
                <a:latin typeface="Meiryo"/>
                <a:cs typeface="Meiryo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f</a:t>
            </a:r>
            <a:r>
              <a:rPr sz="3800" i="1" spc="353" baseline="1136" dirty="0">
                <a:latin typeface="Times New Roman"/>
                <a:cs typeface="Times New Roman"/>
              </a:rPr>
              <a:t> </a:t>
            </a:r>
            <a:r>
              <a:rPr sz="3800" i="1" baseline="1136" dirty="0"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70212" y="2690785"/>
            <a:ext cx="456770" cy="269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20"/>
              </a:lnSpc>
              <a:spcBef>
                <a:spcPts val="105"/>
              </a:spcBef>
            </a:pPr>
            <a:r>
              <a:rPr sz="1500" i="1" spc="8" dirty="0">
                <a:latin typeface="Times New Roman"/>
                <a:cs typeface="Times New Roman"/>
              </a:rPr>
              <a:t>i</a:t>
            </a:r>
            <a:r>
              <a:rPr sz="1500" i="1" spc="-251" dirty="0">
                <a:latin typeface="Times New Roman"/>
                <a:cs typeface="Times New Roman"/>
              </a:rPr>
              <a:t> </a:t>
            </a:r>
            <a:r>
              <a:rPr sz="1900" spc="-459" dirty="0">
                <a:latin typeface="Meiryo"/>
                <a:cs typeface="Meiryo"/>
              </a:rPr>
              <a:t>=</a:t>
            </a:r>
            <a:r>
              <a:rPr sz="1500" i="1" spc="8" dirty="0">
                <a:latin typeface="Times New Roman"/>
                <a:cs typeface="Times New Roman"/>
              </a:rPr>
              <a:t>l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500" spc="-350" dirty="0">
                <a:latin typeface="Meiryo"/>
                <a:cs typeface="Meiryo"/>
              </a:rPr>
              <a:t>+</a:t>
            </a:r>
            <a:endParaRPr sz="1500">
              <a:latin typeface="Meiryo"/>
              <a:cs typeface="Meiry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46017" y="2738259"/>
            <a:ext cx="161534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spc="14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53562" y="2765802"/>
            <a:ext cx="119413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8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36145" y="2765802"/>
            <a:ext cx="119413" cy="21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14"/>
              </a:lnSpc>
              <a:spcBef>
                <a:spcPts val="80"/>
              </a:spcBef>
            </a:pPr>
            <a:r>
              <a:rPr sz="1500" i="1" spc="8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10437" y="2762719"/>
            <a:ext cx="525659" cy="21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718"/>
              </a:lnSpc>
              <a:spcBef>
                <a:spcPts val="85"/>
              </a:spcBef>
              <a:tabLst>
                <a:tab pos="254584" algn="l"/>
              </a:tabLst>
            </a:pPr>
            <a:r>
              <a:rPr sz="2200" i="1" baseline="1999" dirty="0">
                <a:latin typeface="Times New Roman"/>
                <a:cs typeface="Times New Roman"/>
              </a:rPr>
              <a:t>i</a:t>
            </a:r>
            <a:r>
              <a:rPr sz="2200" i="1" spc="-355" baseline="1999" dirty="0">
                <a:latin typeface="Times New Roman"/>
                <a:cs typeface="Times New Roman"/>
              </a:rPr>
              <a:t> </a:t>
            </a:r>
            <a:r>
              <a:rPr sz="2200" i="1" baseline="1999" dirty="0">
                <a:latin typeface="Times New Roman"/>
                <a:cs typeface="Times New Roman"/>
              </a:rPr>
              <a:t>	</a:t>
            </a:r>
            <a:r>
              <a:rPr sz="2200" spc="-260" baseline="1185" dirty="0">
                <a:latin typeface="Meiryo"/>
                <a:cs typeface="Meiryo"/>
              </a:rPr>
              <a:t>−</a:t>
            </a:r>
            <a:r>
              <a:rPr sz="2200" spc="14" baseline="1999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20649" y="4247248"/>
            <a:ext cx="677725" cy="347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41"/>
              </a:lnSpc>
              <a:spcBef>
                <a:spcPts val="131"/>
              </a:spcBef>
            </a:pPr>
            <a:r>
              <a:rPr sz="3200" spc="-158" baseline="6741" dirty="0">
                <a:latin typeface="Times New Roman"/>
                <a:cs typeface="Times New Roman"/>
              </a:rPr>
              <a:t>U</a:t>
            </a:r>
            <a:r>
              <a:rPr sz="2300" spc="27" baseline="-9662" dirty="0">
                <a:latin typeface="Times New Roman"/>
                <a:cs typeface="Times New Roman"/>
              </a:rPr>
              <a:t>1</a:t>
            </a:r>
            <a:r>
              <a:rPr sz="3200" spc="59" baseline="6741" dirty="0">
                <a:latin typeface="Times New Roman"/>
                <a:cs typeface="Times New Roman"/>
              </a:rPr>
              <a:t>(</a:t>
            </a:r>
            <a:r>
              <a:rPr sz="3200" spc="-25" baseline="6741" dirty="0">
                <a:latin typeface="Times New Roman"/>
                <a:cs typeface="Times New Roman"/>
              </a:rPr>
              <a:t>z</a:t>
            </a:r>
            <a:r>
              <a:rPr sz="3200" spc="14" baseline="6741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11049" y="4267864"/>
            <a:ext cx="677460" cy="347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41"/>
              </a:lnSpc>
              <a:spcBef>
                <a:spcPts val="131"/>
              </a:spcBef>
            </a:pPr>
            <a:r>
              <a:rPr sz="3200" spc="-158" baseline="6741" dirty="0">
                <a:latin typeface="Times New Roman"/>
                <a:cs typeface="Times New Roman"/>
              </a:rPr>
              <a:t>U</a:t>
            </a:r>
            <a:r>
              <a:rPr sz="2300" spc="22" baseline="-9662" dirty="0">
                <a:latin typeface="Times New Roman"/>
                <a:cs typeface="Times New Roman"/>
              </a:rPr>
              <a:t>2</a:t>
            </a:r>
            <a:r>
              <a:rPr sz="3200" spc="59" baseline="6741" dirty="0">
                <a:latin typeface="Times New Roman"/>
                <a:cs typeface="Times New Roman"/>
              </a:rPr>
              <a:t>(</a:t>
            </a:r>
            <a:r>
              <a:rPr sz="3200" spc="-20" baseline="6741" dirty="0">
                <a:latin typeface="Times New Roman"/>
                <a:cs typeface="Times New Roman"/>
              </a:rPr>
              <a:t>z</a:t>
            </a:r>
            <a:r>
              <a:rPr sz="3200" spc="14" baseline="6741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4866" y="4307594"/>
            <a:ext cx="551877" cy="303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30"/>
              </a:lnSpc>
              <a:spcBef>
                <a:spcPts val="116"/>
              </a:spcBef>
            </a:pPr>
            <a:r>
              <a:rPr sz="2200" spc="-73" dirty="0">
                <a:latin typeface="Times New Roman"/>
                <a:cs typeface="Times New Roman"/>
              </a:rPr>
              <a:t>E</a:t>
            </a:r>
            <a:r>
              <a:rPr sz="2200" spc="64" dirty="0">
                <a:latin typeface="Times New Roman"/>
                <a:cs typeface="Times New Roman"/>
              </a:rPr>
              <a:t>(</a:t>
            </a:r>
            <a:r>
              <a:rPr sz="2200" spc="-25" dirty="0">
                <a:latin typeface="Times New Roman"/>
                <a:cs typeface="Times New Roman"/>
              </a:rPr>
              <a:t>z</a:t>
            </a:r>
            <a:r>
              <a:rPr sz="2200" spc="1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45868" y="4307664"/>
            <a:ext cx="570686" cy="303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30"/>
              </a:lnSpc>
              <a:spcBef>
                <a:spcPts val="116"/>
              </a:spcBef>
            </a:pPr>
            <a:r>
              <a:rPr sz="2200" spc="-158" dirty="0">
                <a:latin typeface="Times New Roman"/>
                <a:cs typeface="Times New Roman"/>
              </a:rPr>
              <a:t>U</a:t>
            </a:r>
            <a:r>
              <a:rPr sz="2200" spc="59" dirty="0">
                <a:latin typeface="Times New Roman"/>
                <a:cs typeface="Times New Roman"/>
              </a:rPr>
              <a:t>(</a:t>
            </a:r>
            <a:r>
              <a:rPr sz="2200" spc="-25" dirty="0">
                <a:latin typeface="Times New Roman"/>
                <a:cs typeface="Times New Roman"/>
              </a:rPr>
              <a:t>z</a:t>
            </a:r>
            <a:r>
              <a:rPr sz="2200" spc="1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94711" y="4473839"/>
            <a:ext cx="470448" cy="461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217">
              <a:lnSpc>
                <a:spcPts val="2478"/>
              </a:lnSpc>
              <a:spcBef>
                <a:spcPts val="441"/>
              </a:spcBef>
            </a:pPr>
            <a:r>
              <a:rPr sz="2200" spc="11" dirty="0">
                <a:latin typeface="Times New Roman"/>
                <a:cs typeface="Times New Roman"/>
              </a:rPr>
              <a:t>d</a:t>
            </a:r>
            <a:r>
              <a:rPr sz="2300" spc="22" baseline="-17392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52424" y="4473838"/>
            <a:ext cx="334684" cy="229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1652424" y="4703621"/>
            <a:ext cx="334684" cy="232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6564972" y="4473839"/>
            <a:ext cx="1106962" cy="461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627">
              <a:lnSpc>
                <a:spcPts val="2478"/>
              </a:lnSpc>
              <a:spcBef>
                <a:spcPts val="441"/>
              </a:spcBef>
            </a:pPr>
            <a:r>
              <a:rPr sz="2200" spc="-3" dirty="0">
                <a:latin typeface="Times New Roman"/>
                <a:cs typeface="Times New Roman"/>
              </a:rPr>
              <a:t>D</a:t>
            </a:r>
            <a:r>
              <a:rPr sz="2300" spc="47" baseline="-17392" dirty="0">
                <a:latin typeface="Times New Roman"/>
                <a:cs typeface="Times New Roman"/>
              </a:rPr>
              <a:t>j</a:t>
            </a:r>
            <a:r>
              <a:rPr sz="2200" spc="59" dirty="0">
                <a:latin typeface="Times New Roman"/>
                <a:cs typeface="Times New Roman"/>
              </a:rPr>
              <a:t>(</a:t>
            </a:r>
            <a:r>
              <a:rPr sz="2200" spc="-25" dirty="0">
                <a:latin typeface="Times New Roman"/>
                <a:cs typeface="Times New Roman"/>
              </a:rPr>
              <a:t>z</a:t>
            </a:r>
            <a:r>
              <a:rPr sz="2200" spc="1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59200" y="4473838"/>
            <a:ext cx="679295" cy="231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7659200" y="4705151"/>
            <a:ext cx="679295" cy="230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3859971" y="4473839"/>
            <a:ext cx="1106962" cy="461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020">
              <a:lnSpc>
                <a:spcPts val="2478"/>
              </a:lnSpc>
              <a:spcBef>
                <a:spcPts val="441"/>
              </a:spcBef>
            </a:pP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300" spc="22" baseline="-17392" dirty="0">
                <a:latin typeface="Times New Roman"/>
                <a:cs typeface="Times New Roman"/>
              </a:rPr>
              <a:t>2</a:t>
            </a:r>
            <a:r>
              <a:rPr sz="2200" spc="59" dirty="0">
                <a:latin typeface="Times New Roman"/>
                <a:cs typeface="Times New Roman"/>
              </a:rPr>
              <a:t>(</a:t>
            </a:r>
            <a:r>
              <a:rPr sz="2200" spc="-25" dirty="0">
                <a:latin typeface="Times New Roman"/>
                <a:cs typeface="Times New Roman"/>
              </a:rPr>
              <a:t>z</a:t>
            </a:r>
            <a:r>
              <a:rPr sz="2200" spc="1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09365" y="4473839"/>
            <a:ext cx="1106962" cy="461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757">
              <a:lnSpc>
                <a:spcPts val="2478"/>
              </a:lnSpc>
              <a:spcBef>
                <a:spcPts val="441"/>
              </a:spcBef>
            </a:pPr>
            <a:r>
              <a:rPr sz="2200" spc="-3" dirty="0">
                <a:latin typeface="Times New Roman"/>
                <a:cs typeface="Times New Roman"/>
              </a:rPr>
              <a:t>D</a:t>
            </a:r>
            <a:r>
              <a:rPr sz="2300" spc="22" baseline="-17392" dirty="0">
                <a:latin typeface="Times New Roman"/>
                <a:cs typeface="Times New Roman"/>
              </a:rPr>
              <a:t>1</a:t>
            </a:r>
            <a:r>
              <a:rPr sz="2200" spc="59" dirty="0">
                <a:latin typeface="Times New Roman"/>
                <a:cs typeface="Times New Roman"/>
              </a:rPr>
              <a:t>(</a:t>
            </a:r>
            <a:r>
              <a:rPr sz="2200" spc="-20" dirty="0">
                <a:latin typeface="Times New Roman"/>
                <a:cs typeface="Times New Roman"/>
              </a:rPr>
              <a:t>z</a:t>
            </a:r>
            <a:r>
              <a:rPr sz="2200" spc="1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03592" y="4473838"/>
            <a:ext cx="500507" cy="231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3203592" y="4705151"/>
            <a:ext cx="500507" cy="230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4961078" y="2368872"/>
            <a:ext cx="110490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6558846" y="2368872"/>
            <a:ext cx="209676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8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直接连接符 8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269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455" y="1474088"/>
            <a:ext cx="2847947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4" dirty="0" smtClean="0">
                <a:latin typeface=""/>
                <a:cs typeface=""/>
              </a:rPr>
              <a:t>例</a:t>
            </a:r>
            <a:r>
              <a:rPr lang="en-US" sz="2400" b="1" dirty="0" smtClean="0">
                <a:latin typeface="Times New Roman"/>
                <a:cs typeface="Times New Roman"/>
              </a:rPr>
              <a:t>  </a:t>
            </a:r>
            <a:r>
              <a:rPr sz="2400" b="1" dirty="0" smtClean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"/>
                <a:cs typeface=""/>
              </a:rPr>
              <a:t>设数字控制器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6079" y="2034787"/>
            <a:ext cx="152516" cy="201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08"/>
              </a:lnSpc>
              <a:spcBef>
                <a:spcPts val="75"/>
              </a:spcBef>
            </a:pPr>
            <a:r>
              <a:rPr sz="1400" spc="13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197" y="2064184"/>
            <a:ext cx="1990427" cy="331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1"/>
              </a:lnSpc>
              <a:spcBef>
                <a:spcPts val="130"/>
              </a:spcBef>
              <a:tabLst>
                <a:tab pos="509168" algn="l"/>
              </a:tabLst>
            </a:pPr>
            <a:r>
              <a:rPr sz="3500" u="sng" spc="64" baseline="1233" dirty="0">
                <a:latin typeface="Times New Roman"/>
                <a:cs typeface="Times New Roman"/>
              </a:rPr>
              <a:t>3</a:t>
            </a:r>
            <a:r>
              <a:rPr sz="3500" i="1" u="sng" baseline="1233" dirty="0">
                <a:latin typeface="Times New Roman"/>
                <a:cs typeface="Times New Roman"/>
              </a:rPr>
              <a:t>z 	</a:t>
            </a:r>
            <a:r>
              <a:rPr sz="2400" u="sng" spc="-605" dirty="0">
                <a:latin typeface="Meiryo"/>
                <a:cs typeface="Meiryo"/>
              </a:rPr>
              <a:t>+</a:t>
            </a:r>
            <a:r>
              <a:rPr sz="2400" u="sng" spc="-1108" dirty="0">
                <a:latin typeface="Meiryo"/>
                <a:cs typeface="Meiryo"/>
              </a:rPr>
              <a:t> </a:t>
            </a:r>
            <a:r>
              <a:rPr sz="3500" u="sng" baseline="1233" dirty="0">
                <a:latin typeface="Times New Roman"/>
                <a:cs typeface="Times New Roman"/>
              </a:rPr>
              <a:t>3</a:t>
            </a:r>
            <a:r>
              <a:rPr sz="3500" u="sng" spc="-4" baseline="1233" dirty="0">
                <a:latin typeface="Times New Roman"/>
                <a:cs typeface="Times New Roman"/>
              </a:rPr>
              <a:t>.</a:t>
            </a:r>
            <a:r>
              <a:rPr sz="3500" u="sng" baseline="1233" dirty="0">
                <a:latin typeface="Times New Roman"/>
                <a:cs typeface="Times New Roman"/>
              </a:rPr>
              <a:t>6</a:t>
            </a:r>
            <a:r>
              <a:rPr sz="3500" u="sng" spc="-445" baseline="1233" dirty="0">
                <a:latin typeface="Times New Roman"/>
                <a:cs typeface="Times New Roman"/>
              </a:rPr>
              <a:t> </a:t>
            </a:r>
            <a:r>
              <a:rPr sz="3500" i="1" u="sng" baseline="1233" dirty="0">
                <a:latin typeface="Times New Roman"/>
                <a:cs typeface="Times New Roman"/>
              </a:rPr>
              <a:t>z</a:t>
            </a:r>
            <a:r>
              <a:rPr sz="3500" i="1" u="sng" spc="-34" baseline="1233" dirty="0">
                <a:latin typeface="Times New Roman"/>
                <a:cs typeface="Times New Roman"/>
              </a:rPr>
              <a:t> </a:t>
            </a:r>
            <a:r>
              <a:rPr sz="2400" u="sng" spc="-605" dirty="0">
                <a:latin typeface="Meiryo"/>
                <a:cs typeface="Meiryo"/>
              </a:rPr>
              <a:t>+</a:t>
            </a:r>
            <a:r>
              <a:rPr sz="2400" u="sng" spc="-1072" dirty="0">
                <a:latin typeface="Meiryo"/>
                <a:cs typeface="Meiryo"/>
              </a:rPr>
              <a:t> </a:t>
            </a:r>
            <a:r>
              <a:rPr sz="3500" u="sng" baseline="1233" dirty="0">
                <a:latin typeface="Times New Roman"/>
                <a:cs typeface="Times New Roman"/>
              </a:rPr>
              <a:t>0</a:t>
            </a:r>
            <a:r>
              <a:rPr sz="3500" u="sng" spc="-4" baseline="1233" dirty="0">
                <a:latin typeface="Times New Roman"/>
                <a:cs typeface="Times New Roman"/>
              </a:rPr>
              <a:t>.</a:t>
            </a:r>
            <a:r>
              <a:rPr sz="3500" u="sng" baseline="1233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408" y="2253638"/>
            <a:ext cx="907967" cy="331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1"/>
              </a:lnSpc>
              <a:spcBef>
                <a:spcPts val="130"/>
              </a:spcBef>
            </a:pPr>
            <a:r>
              <a:rPr sz="3500" i="1" spc="59" baseline="1233" dirty="0">
                <a:latin typeface="Times New Roman"/>
                <a:cs typeface="Times New Roman"/>
              </a:rPr>
              <a:t>D</a:t>
            </a:r>
            <a:r>
              <a:rPr sz="3500" baseline="1233" dirty="0">
                <a:latin typeface="Times New Roman"/>
                <a:cs typeface="Times New Roman"/>
              </a:rPr>
              <a:t>(</a:t>
            </a:r>
            <a:r>
              <a:rPr sz="3500" spc="-410" baseline="1233" dirty="0">
                <a:latin typeface="Times New Roman"/>
                <a:cs typeface="Times New Roman"/>
              </a:rPr>
              <a:t> </a:t>
            </a:r>
            <a:r>
              <a:rPr sz="3500" i="1" spc="109" baseline="1233" dirty="0">
                <a:latin typeface="Times New Roman"/>
                <a:cs typeface="Times New Roman"/>
              </a:rPr>
              <a:t>z</a:t>
            </a:r>
            <a:r>
              <a:rPr sz="3500" baseline="1233" dirty="0">
                <a:latin typeface="Times New Roman"/>
                <a:cs typeface="Times New Roman"/>
              </a:rPr>
              <a:t>)</a:t>
            </a:r>
            <a:r>
              <a:rPr sz="3500" spc="25" baseline="1233" dirty="0">
                <a:latin typeface="Times New Roman"/>
                <a:cs typeface="Times New Roman"/>
              </a:rPr>
              <a:t> </a:t>
            </a:r>
            <a:r>
              <a:rPr sz="2400" spc="-605" dirty="0">
                <a:latin typeface="Meiryo"/>
                <a:cs typeface="Meiryo"/>
              </a:rPr>
              <a:t>=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1886" y="2465423"/>
            <a:ext cx="329308" cy="360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76"/>
              </a:lnSpc>
              <a:spcBef>
                <a:spcPts val="138"/>
              </a:spcBef>
            </a:pPr>
            <a:r>
              <a:rPr sz="3500" i="1" baseline="-1233" dirty="0">
                <a:latin typeface="Times New Roman"/>
                <a:cs typeface="Times New Roman"/>
              </a:rPr>
              <a:t>z</a:t>
            </a:r>
            <a:r>
              <a:rPr sz="3500" i="1" spc="-310" baseline="-1233" dirty="0">
                <a:latin typeface="Times New Roman"/>
                <a:cs typeface="Times New Roman"/>
              </a:rPr>
              <a:t> </a:t>
            </a:r>
            <a:r>
              <a:rPr sz="2000" spc="13" baseline="4294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20" y="2494749"/>
            <a:ext cx="1618159" cy="331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1"/>
              </a:lnSpc>
              <a:spcBef>
                <a:spcPts val="130"/>
              </a:spcBef>
            </a:pPr>
            <a:r>
              <a:rPr sz="2400" spc="-605" dirty="0">
                <a:latin typeface="Meiryo"/>
                <a:cs typeface="Meiryo"/>
              </a:rPr>
              <a:t>+</a:t>
            </a:r>
            <a:r>
              <a:rPr sz="2400" spc="-326" dirty="0">
                <a:latin typeface="Meiryo"/>
                <a:cs typeface="Meiryo"/>
              </a:rPr>
              <a:t> </a:t>
            </a:r>
            <a:r>
              <a:rPr sz="3500" spc="4" baseline="1233" dirty="0">
                <a:latin typeface="Times New Roman"/>
                <a:cs typeface="Times New Roman"/>
              </a:rPr>
              <a:t>0</a:t>
            </a:r>
            <a:r>
              <a:rPr sz="3500" spc="-4" baseline="1233" dirty="0">
                <a:latin typeface="Times New Roman"/>
                <a:cs typeface="Times New Roman"/>
              </a:rPr>
              <a:t>.</a:t>
            </a:r>
            <a:r>
              <a:rPr sz="3500" spc="-39" baseline="1233" dirty="0">
                <a:latin typeface="Times New Roman"/>
                <a:cs typeface="Times New Roman"/>
              </a:rPr>
              <a:t>1</a:t>
            </a:r>
            <a:r>
              <a:rPr sz="3500" i="1" baseline="1233" dirty="0">
                <a:latin typeface="Times New Roman"/>
                <a:cs typeface="Times New Roman"/>
              </a:rPr>
              <a:t>z</a:t>
            </a:r>
            <a:r>
              <a:rPr sz="3500" i="1" spc="-29" baseline="1233" dirty="0">
                <a:latin typeface="Times New Roman"/>
                <a:cs typeface="Times New Roman"/>
              </a:rPr>
              <a:t> </a:t>
            </a:r>
            <a:r>
              <a:rPr sz="2400" spc="-605" dirty="0">
                <a:latin typeface="Meiryo"/>
                <a:cs typeface="Meiryo"/>
              </a:rPr>
              <a:t>−</a:t>
            </a:r>
            <a:r>
              <a:rPr sz="2400" spc="-355" dirty="0">
                <a:latin typeface="Meiryo"/>
                <a:cs typeface="Meiryo"/>
              </a:rPr>
              <a:t> </a:t>
            </a:r>
            <a:r>
              <a:rPr sz="3500" baseline="1233" dirty="0">
                <a:latin typeface="Times New Roman"/>
                <a:cs typeface="Times New Roman"/>
              </a:rPr>
              <a:t>0</a:t>
            </a:r>
            <a:r>
              <a:rPr sz="3500" spc="-4" baseline="1233" dirty="0">
                <a:latin typeface="Times New Roman"/>
                <a:cs typeface="Times New Roman"/>
              </a:rPr>
              <a:t>.</a:t>
            </a:r>
            <a:r>
              <a:rPr sz="3500" baseline="1233" dirty="0">
                <a:latin typeface="Times New Roman"/>
                <a:cs typeface="Times New Roman"/>
              </a:rPr>
              <a:t>02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703" y="3180317"/>
            <a:ext cx="7696855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试用串联程序法实现</a:t>
            </a:r>
            <a:r>
              <a:rPr sz="2400" b="1" dirty="0">
                <a:latin typeface="Times New Roman"/>
                <a:cs typeface="Times New Roman"/>
              </a:rPr>
              <a:t>D(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表达式，画出串联程序法的框图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918" y="2184127"/>
            <a:ext cx="6132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30008" y="2184127"/>
            <a:ext cx="7069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261268" y="2184127"/>
            <a:ext cx="5710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873414" y="2184127"/>
            <a:ext cx="22264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33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983536" y="1982840"/>
            <a:ext cx="1605422" cy="0"/>
          </a:xfrm>
          <a:custGeom>
            <a:avLst/>
            <a:gdLst/>
            <a:ahLst/>
            <a:cxnLst/>
            <a:rect l="l" t="t" r="r" b="b"/>
            <a:pathLst>
              <a:path w="1600962">
                <a:moveTo>
                  <a:pt x="0" y="0"/>
                </a:moveTo>
                <a:lnTo>
                  <a:pt x="1600962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0919" y="1982840"/>
            <a:ext cx="981133" cy="0"/>
          </a:xfrm>
          <a:custGeom>
            <a:avLst/>
            <a:gdLst/>
            <a:ahLst/>
            <a:cxnLst/>
            <a:rect l="l" t="t" r="r" b="b"/>
            <a:pathLst>
              <a:path w="978408">
                <a:moveTo>
                  <a:pt x="0" y="0"/>
                </a:moveTo>
                <a:lnTo>
                  <a:pt x="978408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8664" y="1982840"/>
            <a:ext cx="868043" cy="0"/>
          </a:xfrm>
          <a:custGeom>
            <a:avLst/>
            <a:gdLst/>
            <a:ahLst/>
            <a:cxnLst/>
            <a:rect l="l" t="t" r="r" b="b"/>
            <a:pathLst>
              <a:path w="865632">
                <a:moveTo>
                  <a:pt x="0" y="0"/>
                </a:moveTo>
                <a:lnTo>
                  <a:pt x="865632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8669" y="1982840"/>
            <a:ext cx="1004808" cy="0"/>
          </a:xfrm>
          <a:custGeom>
            <a:avLst/>
            <a:gdLst/>
            <a:ahLst/>
            <a:cxnLst/>
            <a:rect l="l" t="t" r="r" b="b"/>
            <a:pathLst>
              <a:path w="1002017">
                <a:moveTo>
                  <a:pt x="0" y="0"/>
                </a:moveTo>
                <a:lnTo>
                  <a:pt x="1002017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0101" y="1982840"/>
            <a:ext cx="965851" cy="0"/>
          </a:xfrm>
          <a:custGeom>
            <a:avLst/>
            <a:gdLst/>
            <a:ahLst/>
            <a:cxnLst/>
            <a:rect l="l" t="t" r="r" b="b"/>
            <a:pathLst>
              <a:path w="963168">
                <a:moveTo>
                  <a:pt x="0" y="0"/>
                </a:moveTo>
                <a:lnTo>
                  <a:pt x="963168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5736" y="3829537"/>
            <a:ext cx="1091930" cy="0"/>
          </a:xfrm>
          <a:custGeom>
            <a:avLst/>
            <a:gdLst/>
            <a:ahLst/>
            <a:cxnLst/>
            <a:rect l="l" t="t" r="r" b="b"/>
            <a:pathLst>
              <a:path w="1088897">
                <a:moveTo>
                  <a:pt x="0" y="0"/>
                </a:moveTo>
                <a:lnTo>
                  <a:pt x="1088897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8593" y="5054815"/>
            <a:ext cx="1052197" cy="0"/>
          </a:xfrm>
          <a:custGeom>
            <a:avLst/>
            <a:gdLst/>
            <a:ahLst/>
            <a:cxnLst/>
            <a:rect l="l" t="t" r="r" b="b"/>
            <a:pathLst>
              <a:path w="104927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13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1587" y="908720"/>
            <a:ext cx="2521065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解：</a:t>
            </a:r>
            <a:r>
              <a:rPr sz="2800" spc="14" dirty="0">
                <a:latin typeface=""/>
                <a:cs typeface=""/>
              </a:rPr>
              <a:t>将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变为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638" y="1643521"/>
            <a:ext cx="1667969" cy="305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01"/>
              </a:lnSpc>
              <a:spcBef>
                <a:spcPts val="119"/>
              </a:spcBef>
            </a:pPr>
            <a:r>
              <a:rPr sz="2000" spc="64" dirty="0">
                <a:latin typeface="Times New Roman"/>
                <a:cs typeface="Times New Roman"/>
              </a:rPr>
              <a:t>3</a:t>
            </a:r>
            <a:r>
              <a:rPr sz="2000" i="1" spc="7" dirty="0">
                <a:latin typeface="Times New Roman"/>
                <a:cs typeface="Times New Roman"/>
              </a:rPr>
              <a:t>z</a:t>
            </a:r>
            <a:r>
              <a:rPr sz="2000" i="1" spc="-260" dirty="0">
                <a:latin typeface="Times New Roman"/>
                <a:cs typeface="Times New Roman"/>
              </a:rPr>
              <a:t> </a:t>
            </a:r>
            <a:r>
              <a:rPr sz="1700" baseline="45372" dirty="0">
                <a:latin typeface="Times New Roman"/>
                <a:cs typeface="Times New Roman"/>
              </a:rPr>
              <a:t>2 </a:t>
            </a:r>
            <a:r>
              <a:rPr sz="1700" spc="74" baseline="45372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305" dirty="0">
                <a:latin typeface="Meiryo"/>
                <a:cs typeface="Meiryo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19" dirty="0">
                <a:latin typeface="Times New Roman"/>
                <a:cs typeface="Times New Roman"/>
              </a:rPr>
              <a:t>6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1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270" dirty="0">
                <a:latin typeface="Meiryo"/>
                <a:cs typeface="Meiryo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0</a:t>
            </a:r>
            <a:r>
              <a:rPr sz="2000" spc="7" dirty="0">
                <a:latin typeface="Times New Roman"/>
                <a:cs typeface="Times New Roman"/>
              </a:rPr>
              <a:t>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4869" y="1641175"/>
            <a:ext cx="1042175" cy="30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21"/>
              </a:lnSpc>
              <a:spcBef>
                <a:spcPts val="120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270" dirty="0">
                <a:latin typeface="Meiryo"/>
                <a:cs typeface="Meiryo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0.</a:t>
            </a:r>
            <a:r>
              <a:rPr sz="2000" spc="129" dirty="0">
                <a:latin typeface="Times New Roman"/>
                <a:cs typeface="Times New Roman"/>
              </a:rPr>
              <a:t>6</a:t>
            </a:r>
            <a:r>
              <a:rPr sz="2000" i="1" spc="7" dirty="0">
                <a:latin typeface="Times New Roman"/>
                <a:cs typeface="Times New Roman"/>
              </a:rPr>
              <a:t>z</a:t>
            </a:r>
            <a:r>
              <a:rPr sz="2000" i="1" spc="-260" dirty="0">
                <a:latin typeface="Times New Roman"/>
                <a:cs typeface="Times New Roman"/>
              </a:rPr>
              <a:t> </a:t>
            </a:r>
            <a:r>
              <a:rPr sz="1700" spc="-306" baseline="26901" dirty="0">
                <a:latin typeface="Meiryo"/>
                <a:cs typeface="Meiryo"/>
              </a:rPr>
              <a:t>−</a:t>
            </a:r>
            <a:r>
              <a:rPr sz="1700" baseline="45372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6108" y="1641175"/>
            <a:ext cx="361274" cy="30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75"/>
              </a:lnSpc>
              <a:spcBef>
                <a:spcPts val="118"/>
              </a:spcBef>
            </a:pPr>
            <a:r>
              <a:rPr sz="2900" i="1" spc="7" baseline="-1486" dirty="0">
                <a:latin typeface="Times New Roman"/>
                <a:cs typeface="Times New Roman"/>
              </a:rPr>
              <a:t>z</a:t>
            </a:r>
            <a:r>
              <a:rPr sz="2900" i="1" spc="-255" baseline="-1486" dirty="0">
                <a:latin typeface="Times New Roman"/>
                <a:cs typeface="Times New Roman"/>
              </a:rPr>
              <a:t> </a:t>
            </a:r>
            <a:r>
              <a:rPr sz="1700" spc="-306" baseline="25406" dirty="0">
                <a:latin typeface="Meiryo"/>
                <a:cs typeface="Meiryo"/>
              </a:rPr>
              <a:t>−</a:t>
            </a:r>
            <a:r>
              <a:rPr sz="1700" baseline="4285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1116" y="1667303"/>
            <a:ext cx="1832250" cy="281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15"/>
              </a:lnSpc>
              <a:spcBef>
                <a:spcPts val="110"/>
              </a:spcBef>
              <a:tabLst>
                <a:tab pos="1145629" algn="l"/>
              </a:tabLst>
            </a:pPr>
            <a:r>
              <a:rPr sz="2900" spc="-19" baseline="1486" dirty="0">
                <a:latin typeface="Times New Roman"/>
                <a:cs typeface="Times New Roman"/>
              </a:rPr>
              <a:t>(</a:t>
            </a:r>
            <a:r>
              <a:rPr sz="2900" spc="54" baseline="1486" dirty="0">
                <a:latin typeface="Times New Roman"/>
                <a:cs typeface="Times New Roman"/>
              </a:rPr>
              <a:t>3</a:t>
            </a:r>
            <a:r>
              <a:rPr sz="2900" i="1" baseline="1486" dirty="0">
                <a:latin typeface="Times New Roman"/>
                <a:cs typeface="Times New Roman"/>
              </a:rPr>
              <a:t>z</a:t>
            </a:r>
            <a:r>
              <a:rPr sz="2900" i="1" spc="-1" baseline="148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270" dirty="0">
                <a:latin typeface="Meiryo"/>
                <a:cs typeface="Meiryo"/>
              </a:rPr>
              <a:t> </a:t>
            </a:r>
            <a:r>
              <a:rPr sz="2900" spc="-4" baseline="1486" dirty="0">
                <a:latin typeface="Times New Roman"/>
                <a:cs typeface="Times New Roman"/>
              </a:rPr>
              <a:t>0</a:t>
            </a:r>
            <a:r>
              <a:rPr sz="2900" baseline="1486" dirty="0">
                <a:latin typeface="Times New Roman"/>
                <a:cs typeface="Times New Roman"/>
              </a:rPr>
              <a:t>.</a:t>
            </a:r>
            <a:r>
              <a:rPr sz="2900" spc="-4" baseline="1486" dirty="0">
                <a:latin typeface="Times New Roman"/>
                <a:cs typeface="Times New Roman"/>
              </a:rPr>
              <a:t>6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-457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	</a:t>
            </a:r>
            <a:r>
              <a:rPr sz="2900" spc="6" baseline="1486" dirty="0">
                <a:latin typeface="Times New Roman"/>
                <a:cs typeface="Times New Roman"/>
              </a:rPr>
              <a:t>(</a:t>
            </a:r>
            <a:r>
              <a:rPr sz="2900" spc="-351" baseline="1486" dirty="0">
                <a:latin typeface="Times New Roman"/>
                <a:cs typeface="Times New Roman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z</a:t>
            </a:r>
            <a:r>
              <a:rPr sz="2900" i="1" spc="-17" baseline="148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460" dirty="0">
                <a:latin typeface="Meiryo"/>
                <a:cs typeface="Meiryo"/>
              </a:rPr>
              <a:t> </a:t>
            </a:r>
            <a:r>
              <a:rPr sz="2900" spc="-150" baseline="1486" dirty="0">
                <a:latin typeface="Times New Roman"/>
                <a:cs typeface="Times New Roman"/>
              </a:rPr>
              <a:t>1</a:t>
            </a:r>
            <a:r>
              <a:rPr sz="2900" spc="6" baseline="1486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0163" y="1667303"/>
            <a:ext cx="367535" cy="281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15"/>
              </a:lnSpc>
              <a:spcBef>
                <a:spcPts val="110"/>
              </a:spcBef>
            </a:pPr>
            <a:r>
              <a:rPr sz="2900" spc="9" baseline="1486" dirty="0">
                <a:latin typeface="Times New Roman"/>
                <a:cs typeface="Times New Roman"/>
              </a:rPr>
              <a:t>1</a:t>
            </a:r>
            <a:r>
              <a:rPr sz="2900" spc="-276" baseline="148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4809" y="1826186"/>
            <a:ext cx="762637" cy="281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15"/>
              </a:lnSpc>
              <a:spcBef>
                <a:spcPts val="110"/>
              </a:spcBef>
            </a:pPr>
            <a:r>
              <a:rPr sz="2900" i="1" spc="58" baseline="1486" dirty="0">
                <a:latin typeface="Times New Roman"/>
                <a:cs typeface="Times New Roman"/>
              </a:rPr>
              <a:t>D</a:t>
            </a:r>
            <a:r>
              <a:rPr sz="2900" spc="6" baseline="1486" dirty="0">
                <a:latin typeface="Times New Roman"/>
                <a:cs typeface="Times New Roman"/>
              </a:rPr>
              <a:t>(</a:t>
            </a:r>
            <a:r>
              <a:rPr sz="2900" spc="-351" baseline="1486" dirty="0">
                <a:latin typeface="Times New Roman"/>
                <a:cs typeface="Times New Roman"/>
              </a:rPr>
              <a:t> </a:t>
            </a:r>
            <a:r>
              <a:rPr sz="2900" i="1" spc="89" baseline="1486" dirty="0">
                <a:latin typeface="Times New Roman"/>
                <a:cs typeface="Times New Roman"/>
              </a:rPr>
              <a:t>z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39" baseline="148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=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0167" y="1826186"/>
            <a:ext cx="214122" cy="277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85"/>
              </a:lnSpc>
              <a:spcBef>
                <a:spcPts val="109"/>
              </a:spcBef>
            </a:pPr>
            <a:r>
              <a:rPr sz="2000" spc="-486" dirty="0">
                <a:latin typeface="Meiryo"/>
                <a:cs typeface="Meiryo"/>
              </a:rPr>
              <a:t>=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8708" y="1826186"/>
            <a:ext cx="214122" cy="277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85"/>
              </a:lnSpc>
              <a:spcBef>
                <a:spcPts val="109"/>
              </a:spcBef>
            </a:pPr>
            <a:r>
              <a:rPr sz="2000" spc="-486" dirty="0">
                <a:latin typeface="Meiryo"/>
                <a:cs typeface="Meiryo"/>
              </a:rPr>
              <a:t>=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2652" y="2003081"/>
            <a:ext cx="281586" cy="305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900" i="1" spc="7" baseline="-1486" dirty="0">
                <a:latin typeface="Times New Roman"/>
                <a:cs typeface="Times New Roman"/>
              </a:rPr>
              <a:t>z</a:t>
            </a:r>
            <a:r>
              <a:rPr sz="2900" i="1" spc="-255" baseline="-1486" dirty="0">
                <a:latin typeface="Times New Roman"/>
                <a:cs typeface="Times New Roman"/>
              </a:rPr>
              <a:t> </a:t>
            </a:r>
            <a:r>
              <a:rPr sz="1700" baseline="4285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913" y="2000736"/>
            <a:ext cx="3117666" cy="308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26"/>
              </a:lnSpc>
              <a:spcBef>
                <a:spcPts val="121"/>
              </a:spcBef>
              <a:tabLst>
                <a:tab pos="967420" algn="l"/>
                <a:tab pos="2125778" algn="l"/>
              </a:tabLst>
            </a:pPr>
            <a:r>
              <a:rPr sz="2900" spc="6" baseline="1486" dirty="0">
                <a:latin typeface="Times New Roman"/>
                <a:cs typeface="Times New Roman"/>
              </a:rPr>
              <a:t>(</a:t>
            </a:r>
            <a:r>
              <a:rPr sz="2900" spc="-340" baseline="1486" dirty="0">
                <a:latin typeface="Times New Roman"/>
                <a:cs typeface="Times New Roman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z</a:t>
            </a:r>
            <a:r>
              <a:rPr sz="2900" i="1" spc="-22" baseline="148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−</a:t>
            </a:r>
            <a:r>
              <a:rPr sz="2000" spc="-301" dirty="0">
                <a:latin typeface="Meiryo"/>
                <a:cs typeface="Meiryo"/>
              </a:rPr>
              <a:t> </a:t>
            </a:r>
            <a:r>
              <a:rPr sz="2900" spc="-4" baseline="1486" dirty="0">
                <a:latin typeface="Times New Roman"/>
                <a:cs typeface="Times New Roman"/>
              </a:rPr>
              <a:t>0</a:t>
            </a:r>
            <a:r>
              <a:rPr sz="2900" baseline="1486" dirty="0">
                <a:latin typeface="Times New Roman"/>
                <a:cs typeface="Times New Roman"/>
              </a:rPr>
              <a:t>.</a:t>
            </a:r>
            <a:r>
              <a:rPr sz="2900" spc="-154" baseline="1486" dirty="0">
                <a:latin typeface="Times New Roman"/>
                <a:cs typeface="Times New Roman"/>
              </a:rPr>
              <a:t>1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-457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	</a:t>
            </a:r>
            <a:r>
              <a:rPr sz="2900" spc="6" baseline="1486" dirty="0">
                <a:latin typeface="Times New Roman"/>
                <a:cs typeface="Times New Roman"/>
              </a:rPr>
              <a:t>(</a:t>
            </a:r>
            <a:r>
              <a:rPr sz="2900" spc="-351" baseline="1486" dirty="0">
                <a:latin typeface="Times New Roman"/>
                <a:cs typeface="Times New Roman"/>
              </a:rPr>
              <a:t> </a:t>
            </a:r>
            <a:r>
              <a:rPr sz="2900" i="1" baseline="1486" dirty="0">
                <a:latin typeface="Times New Roman"/>
                <a:cs typeface="Times New Roman"/>
              </a:rPr>
              <a:t>z</a:t>
            </a:r>
            <a:r>
              <a:rPr sz="2900" i="1" spc="-17" baseline="148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270" dirty="0">
                <a:latin typeface="Meiryo"/>
                <a:cs typeface="Meiryo"/>
              </a:rPr>
              <a:t> </a:t>
            </a:r>
            <a:r>
              <a:rPr sz="2900" spc="-4" baseline="1486" dirty="0">
                <a:latin typeface="Times New Roman"/>
                <a:cs typeface="Times New Roman"/>
              </a:rPr>
              <a:t>0</a:t>
            </a:r>
            <a:r>
              <a:rPr sz="2900" baseline="1486" dirty="0">
                <a:latin typeface="Times New Roman"/>
                <a:cs typeface="Times New Roman"/>
              </a:rPr>
              <a:t>.</a:t>
            </a:r>
            <a:r>
              <a:rPr sz="2900" spc="-4" baseline="1486" dirty="0">
                <a:latin typeface="Times New Roman"/>
                <a:cs typeface="Times New Roman"/>
              </a:rPr>
              <a:t>2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-457" baseline="1486" dirty="0">
                <a:latin typeface="Times New Roman"/>
                <a:cs typeface="Times New Roman"/>
              </a:rPr>
              <a:t> </a:t>
            </a:r>
            <a:r>
              <a:rPr sz="2900" baseline="1486" dirty="0">
                <a:latin typeface="Times New Roman"/>
                <a:cs typeface="Times New Roman"/>
              </a:rPr>
              <a:t>	</a:t>
            </a:r>
            <a:r>
              <a:rPr sz="2000" spc="9" dirty="0">
                <a:latin typeface="Times New Roman"/>
                <a:cs typeface="Times New Roman"/>
              </a:rPr>
              <a:t>1</a:t>
            </a:r>
            <a:r>
              <a:rPr sz="2000" spc="-27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−</a:t>
            </a:r>
            <a:r>
              <a:rPr sz="2000" spc="-305" dirty="0">
                <a:latin typeface="Meiryo"/>
                <a:cs typeface="Meiryo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0.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i="1" spc="7" dirty="0">
                <a:latin typeface="Times New Roman"/>
                <a:cs typeface="Times New Roman"/>
              </a:rPr>
              <a:t>z</a:t>
            </a:r>
            <a:r>
              <a:rPr sz="2000" i="1" spc="-255" dirty="0">
                <a:latin typeface="Times New Roman"/>
                <a:cs typeface="Times New Roman"/>
              </a:rPr>
              <a:t> </a:t>
            </a:r>
            <a:r>
              <a:rPr sz="1700" spc="-361" baseline="26901" dirty="0">
                <a:latin typeface="Meiryo"/>
                <a:cs typeface="Meiryo"/>
              </a:rPr>
              <a:t>−</a:t>
            </a:r>
            <a:r>
              <a:rPr sz="1700" baseline="45372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6677" y="2000736"/>
            <a:ext cx="1023715" cy="308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26"/>
              </a:lnSpc>
              <a:spcBef>
                <a:spcPts val="121"/>
              </a:spcBef>
            </a:pPr>
            <a:r>
              <a:rPr sz="2000" spc="9" dirty="0">
                <a:latin typeface="Times New Roman"/>
                <a:cs typeface="Times New Roman"/>
              </a:rPr>
              <a:t>1</a:t>
            </a:r>
            <a:r>
              <a:rPr sz="2000" spc="-27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270" dirty="0">
                <a:latin typeface="Meiryo"/>
                <a:cs typeface="Meiryo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0.</a:t>
            </a:r>
            <a:r>
              <a:rPr sz="2000" spc="129" dirty="0">
                <a:latin typeface="Times New Roman"/>
                <a:cs typeface="Times New Roman"/>
              </a:rPr>
              <a:t>2</a:t>
            </a:r>
            <a:r>
              <a:rPr sz="2000" i="1" spc="7" dirty="0">
                <a:latin typeface="Times New Roman"/>
                <a:cs typeface="Times New Roman"/>
              </a:rPr>
              <a:t>z</a:t>
            </a:r>
            <a:r>
              <a:rPr sz="2000" i="1" spc="-260" dirty="0">
                <a:latin typeface="Times New Roman"/>
                <a:cs typeface="Times New Roman"/>
              </a:rPr>
              <a:t> </a:t>
            </a:r>
            <a:r>
              <a:rPr sz="1700" spc="-361" baseline="26901" dirty="0">
                <a:latin typeface="Meiryo"/>
                <a:cs typeface="Meiryo"/>
              </a:rPr>
              <a:t>−</a:t>
            </a:r>
            <a:r>
              <a:rPr sz="1700" baseline="45372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6184" y="2027622"/>
            <a:ext cx="1354827" cy="281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15"/>
              </a:lnSpc>
              <a:spcBef>
                <a:spcPts val="110"/>
              </a:spcBef>
            </a:pPr>
            <a:r>
              <a:rPr sz="2000" spc="-486" dirty="0">
                <a:latin typeface="Meiryo"/>
                <a:cs typeface="Meiryo"/>
              </a:rPr>
              <a:t>+</a:t>
            </a:r>
            <a:r>
              <a:rPr sz="2000" spc="-270" dirty="0">
                <a:latin typeface="Meiryo"/>
                <a:cs typeface="Meiryo"/>
              </a:rPr>
              <a:t> </a:t>
            </a:r>
            <a:r>
              <a:rPr sz="2900" spc="-4" baseline="1486" dirty="0">
                <a:latin typeface="Times New Roman"/>
                <a:cs typeface="Times New Roman"/>
              </a:rPr>
              <a:t>0</a:t>
            </a:r>
            <a:r>
              <a:rPr sz="2900" baseline="1486" dirty="0">
                <a:latin typeface="Times New Roman"/>
                <a:cs typeface="Times New Roman"/>
              </a:rPr>
              <a:t>.</a:t>
            </a:r>
            <a:r>
              <a:rPr sz="2900" spc="-34" baseline="1486" dirty="0">
                <a:latin typeface="Times New Roman"/>
                <a:cs typeface="Times New Roman"/>
              </a:rPr>
              <a:t>1</a:t>
            </a:r>
            <a:r>
              <a:rPr sz="2900" i="1" baseline="1486" dirty="0">
                <a:latin typeface="Times New Roman"/>
                <a:cs typeface="Times New Roman"/>
              </a:rPr>
              <a:t>z</a:t>
            </a:r>
            <a:r>
              <a:rPr sz="2900" i="1" spc="1" baseline="1486" dirty="0">
                <a:latin typeface="Times New Roman"/>
                <a:cs typeface="Times New Roman"/>
              </a:rPr>
              <a:t> </a:t>
            </a:r>
            <a:r>
              <a:rPr sz="2000" spc="-486" dirty="0">
                <a:latin typeface="Meiryo"/>
                <a:cs typeface="Meiryo"/>
              </a:rPr>
              <a:t>−</a:t>
            </a:r>
            <a:r>
              <a:rPr sz="2000" spc="-301" dirty="0">
                <a:latin typeface="Meiryo"/>
                <a:cs typeface="Meiryo"/>
              </a:rPr>
              <a:t> </a:t>
            </a:r>
            <a:r>
              <a:rPr sz="2900" spc="4" baseline="1486" dirty="0">
                <a:latin typeface="Times New Roman"/>
                <a:cs typeface="Times New Roman"/>
              </a:rPr>
              <a:t>0</a:t>
            </a:r>
            <a:r>
              <a:rPr sz="2900" spc="8" baseline="1486" dirty="0">
                <a:latin typeface="Times New Roman"/>
                <a:cs typeface="Times New Roman"/>
              </a:rPr>
              <a:t>.02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6140" y="2739828"/>
            <a:ext cx="6302318" cy="404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17"/>
              </a:lnSpc>
              <a:spcBef>
                <a:spcPts val="155"/>
              </a:spcBef>
            </a:pPr>
            <a:r>
              <a:rPr sz="3600" spc="9" baseline="5650" dirty="0">
                <a:latin typeface=""/>
                <a:cs typeface=""/>
              </a:rPr>
              <a:t>可以写出子脉冲传递函数</a:t>
            </a:r>
            <a:r>
              <a:rPr sz="3600" b="1" baseline="7246" dirty="0">
                <a:latin typeface="Times New Roman"/>
                <a:cs typeface="Times New Roman"/>
              </a:rPr>
              <a:t>D</a:t>
            </a:r>
            <a:r>
              <a:rPr sz="2400" b="1" spc="4" baseline="-10870" dirty="0">
                <a:latin typeface="Times New Roman"/>
                <a:cs typeface="Times New Roman"/>
              </a:rPr>
              <a:t>1</a:t>
            </a:r>
            <a:r>
              <a:rPr sz="3600" b="1" baseline="7246" dirty="0">
                <a:latin typeface="Times New Roman"/>
                <a:cs typeface="Times New Roman"/>
              </a:rPr>
              <a:t>(</a:t>
            </a:r>
            <a:r>
              <a:rPr sz="3600" b="1" i="1" baseline="7246" dirty="0">
                <a:latin typeface="Times New Roman"/>
                <a:cs typeface="Times New Roman"/>
              </a:rPr>
              <a:t>z</a:t>
            </a:r>
            <a:r>
              <a:rPr sz="3600" b="1" spc="4" baseline="7246" dirty="0">
                <a:latin typeface="Times New Roman"/>
                <a:cs typeface="Times New Roman"/>
              </a:rPr>
              <a:t>)</a:t>
            </a:r>
            <a:r>
              <a:rPr sz="3600" spc="4" baseline="5650" dirty="0">
                <a:latin typeface=""/>
                <a:cs typeface=""/>
              </a:rPr>
              <a:t>、</a:t>
            </a:r>
            <a:r>
              <a:rPr sz="3600" b="1" spc="4" baseline="7246" dirty="0">
                <a:latin typeface="Times New Roman"/>
                <a:cs typeface="Times New Roman"/>
              </a:rPr>
              <a:t>D</a:t>
            </a:r>
            <a:r>
              <a:rPr sz="2400" b="1" spc="4" baseline="-10870" dirty="0">
                <a:latin typeface="Times New Roman"/>
                <a:cs typeface="Times New Roman"/>
              </a:rPr>
              <a:t>2</a:t>
            </a:r>
            <a:r>
              <a:rPr sz="3600" b="1" baseline="7246" dirty="0">
                <a:latin typeface="Times New Roman"/>
                <a:cs typeface="Times New Roman"/>
              </a:rPr>
              <a:t>(</a:t>
            </a:r>
            <a:r>
              <a:rPr sz="3600" b="1" i="1" baseline="7246" dirty="0">
                <a:latin typeface="Times New Roman"/>
                <a:cs typeface="Times New Roman"/>
              </a:rPr>
              <a:t>z</a:t>
            </a:r>
            <a:r>
              <a:rPr sz="3600" b="1" baseline="7246" dirty="0">
                <a:latin typeface="Times New Roman"/>
                <a:cs typeface="Times New Roman"/>
              </a:rPr>
              <a:t>)</a:t>
            </a:r>
            <a:r>
              <a:rPr sz="3600" spc="9" baseline="5650" dirty="0">
                <a:latin typeface=""/>
                <a:cs typeface=""/>
              </a:rPr>
              <a:t>，分别为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22952" y="3461218"/>
            <a:ext cx="1128488" cy="330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01"/>
              </a:lnSpc>
              <a:spcBef>
                <a:spcPts val="129"/>
              </a:spcBef>
            </a:pPr>
            <a:r>
              <a:rPr sz="2200" spc="-10" dirty="0">
                <a:latin typeface="Times New Roman"/>
                <a:cs typeface="Times New Roman"/>
              </a:rPr>
              <a:t>3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-571" dirty="0">
                <a:latin typeface="Meiryo"/>
                <a:cs typeface="Meiryo"/>
              </a:rPr>
              <a:t>+</a:t>
            </a:r>
            <a:r>
              <a:rPr sz="2200" spc="-305" dirty="0">
                <a:latin typeface="Meiryo"/>
                <a:cs typeface="Meiryo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0.</a:t>
            </a:r>
            <a:r>
              <a:rPr sz="2200" spc="119" dirty="0">
                <a:latin typeface="Times New Roman"/>
                <a:cs typeface="Times New Roman"/>
              </a:rPr>
              <a:t>6</a:t>
            </a: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285" dirty="0">
                <a:latin typeface="Times New Roman"/>
                <a:cs typeface="Times New Roman"/>
              </a:rPr>
              <a:t> </a:t>
            </a:r>
            <a:r>
              <a:rPr sz="1900" spc="-32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7585" y="3661344"/>
            <a:ext cx="916074" cy="34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41"/>
              </a:lnSpc>
              <a:spcBef>
                <a:spcPts val="136"/>
              </a:spcBef>
            </a:pPr>
            <a:r>
              <a:rPr sz="3200" i="1" spc="-109" baseline="9437" dirty="0">
                <a:latin typeface="Times New Roman"/>
                <a:cs typeface="Times New Roman"/>
              </a:rPr>
              <a:t>D</a:t>
            </a:r>
            <a:r>
              <a:rPr sz="1900" baseline="-9276" dirty="0">
                <a:latin typeface="Times New Roman"/>
                <a:cs typeface="Times New Roman"/>
              </a:rPr>
              <a:t>1</a:t>
            </a:r>
            <a:r>
              <a:rPr sz="1900" spc="-121" baseline="-9276" dirty="0">
                <a:latin typeface="Times New Roman"/>
                <a:cs typeface="Times New Roman"/>
              </a:rPr>
              <a:t> </a:t>
            </a:r>
            <a:r>
              <a:rPr sz="3200" spc="-7" baseline="9437" dirty="0">
                <a:latin typeface="Times New Roman"/>
                <a:cs typeface="Times New Roman"/>
              </a:rPr>
              <a:t>(</a:t>
            </a:r>
            <a:r>
              <a:rPr sz="3200" spc="-380" baseline="9437" dirty="0">
                <a:latin typeface="Times New Roman"/>
                <a:cs typeface="Times New Roman"/>
              </a:rPr>
              <a:t> </a:t>
            </a:r>
            <a:r>
              <a:rPr sz="3200" i="1" spc="100" baseline="9437" dirty="0">
                <a:latin typeface="Times New Roman"/>
                <a:cs typeface="Times New Roman"/>
              </a:rPr>
              <a:t>z</a:t>
            </a:r>
            <a:r>
              <a:rPr sz="3200" baseline="9437" dirty="0">
                <a:latin typeface="Times New Roman"/>
                <a:cs typeface="Times New Roman"/>
              </a:rPr>
              <a:t>)</a:t>
            </a:r>
            <a:r>
              <a:rPr sz="3200" spc="4" baseline="9437" dirty="0">
                <a:latin typeface="Times New Roman"/>
                <a:cs typeface="Times New Roman"/>
              </a:rPr>
              <a:t> </a:t>
            </a:r>
            <a:r>
              <a:rPr sz="3200" spc="-571" baseline="5595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4945" y="3850580"/>
            <a:ext cx="1083077" cy="331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1"/>
              </a:lnSpc>
              <a:spcBef>
                <a:spcPts val="130"/>
              </a:spcBef>
            </a:pP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-305" dirty="0">
                <a:latin typeface="Times New Roman"/>
                <a:cs typeface="Times New Roman"/>
              </a:rPr>
              <a:t> </a:t>
            </a:r>
            <a:r>
              <a:rPr sz="2200" spc="-571" dirty="0">
                <a:latin typeface="Meiryo"/>
                <a:cs typeface="Meiryo"/>
              </a:rPr>
              <a:t>−</a:t>
            </a:r>
            <a:r>
              <a:rPr sz="2200" spc="-335" dirty="0">
                <a:latin typeface="Meiryo"/>
                <a:cs typeface="Meiryo"/>
              </a:rPr>
              <a:t> </a:t>
            </a:r>
            <a:r>
              <a:rPr sz="2200" spc="-8" dirty="0">
                <a:latin typeface="Times New Roman"/>
                <a:cs typeface="Times New Roman"/>
              </a:rPr>
              <a:t>0.</a:t>
            </a:r>
            <a:r>
              <a:rPr sz="2200" spc="-40" dirty="0">
                <a:latin typeface="Times New Roman"/>
                <a:cs typeface="Times New Roman"/>
              </a:rPr>
              <a:t>1</a:t>
            </a:r>
            <a:r>
              <a:rPr sz="2200" i="1" spc="-8" dirty="0">
                <a:latin typeface="Times New Roman"/>
                <a:cs typeface="Times New Roman"/>
              </a:rPr>
              <a:t>z</a:t>
            </a:r>
            <a:r>
              <a:rPr sz="2200" i="1" spc="-285" dirty="0">
                <a:latin typeface="Times New Roman"/>
                <a:cs typeface="Times New Roman"/>
              </a:rPr>
              <a:t> </a:t>
            </a:r>
            <a:r>
              <a:rPr sz="1900" spc="-387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90066" y="4686799"/>
            <a:ext cx="388607" cy="330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31"/>
              </a:lnSpc>
              <a:spcBef>
                <a:spcPts val="126"/>
              </a:spcBef>
            </a:pPr>
            <a:r>
              <a:rPr sz="3200" i="1" spc="8" baseline="-1380" dirty="0">
                <a:latin typeface="Times New Roman"/>
                <a:cs typeface="Times New Roman"/>
              </a:rPr>
              <a:t>z</a:t>
            </a:r>
            <a:r>
              <a:rPr sz="3200" i="1" spc="-270" baseline="-1380" dirty="0">
                <a:latin typeface="Times New Roman"/>
                <a:cs typeface="Times New Roman"/>
              </a:rPr>
              <a:t> </a:t>
            </a:r>
            <a:r>
              <a:rPr sz="1900" spc="-332" baseline="24749" dirty="0">
                <a:latin typeface="Meiryo"/>
                <a:cs typeface="Meiryo"/>
              </a:rPr>
              <a:t>−</a:t>
            </a:r>
            <a:r>
              <a:rPr sz="1900" spc="-6" baseline="41742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1681" y="4716001"/>
            <a:ext cx="394590" cy="301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75"/>
              </a:lnSpc>
              <a:spcBef>
                <a:spcPts val="118"/>
              </a:spcBef>
            </a:pPr>
            <a:r>
              <a:rPr sz="3200" spc="10" baseline="1380" dirty="0">
                <a:latin typeface="Times New Roman"/>
                <a:cs typeface="Times New Roman"/>
              </a:rPr>
              <a:t>1</a:t>
            </a:r>
            <a:r>
              <a:rPr sz="3200" spc="-290" baseline="1380" dirty="0">
                <a:latin typeface="Times New Roman"/>
                <a:cs typeface="Times New Roman"/>
              </a:rPr>
              <a:t> </a:t>
            </a:r>
            <a:r>
              <a:rPr sz="2100" spc="-524" dirty="0">
                <a:latin typeface="Meiryo"/>
                <a:cs typeface="Meiryo"/>
              </a:rPr>
              <a:t>+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7515" y="4886947"/>
            <a:ext cx="947799" cy="347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36"/>
              </a:lnSpc>
              <a:spcBef>
                <a:spcPts val="136"/>
              </a:spcBef>
            </a:pPr>
            <a:r>
              <a:rPr sz="3200" i="1" spc="34" baseline="9662" dirty="0">
                <a:latin typeface="Times New Roman"/>
                <a:cs typeface="Times New Roman"/>
              </a:rPr>
              <a:t>D</a:t>
            </a:r>
            <a:r>
              <a:rPr sz="1900" baseline="-9276" dirty="0">
                <a:latin typeface="Times New Roman"/>
                <a:cs typeface="Times New Roman"/>
              </a:rPr>
              <a:t>2</a:t>
            </a:r>
            <a:r>
              <a:rPr sz="1900" spc="3" baseline="-9276" dirty="0">
                <a:latin typeface="Times New Roman"/>
                <a:cs typeface="Times New Roman"/>
              </a:rPr>
              <a:t> </a:t>
            </a:r>
            <a:r>
              <a:rPr sz="3200" spc="6" baseline="9662" dirty="0">
                <a:latin typeface="Times New Roman"/>
                <a:cs typeface="Times New Roman"/>
              </a:rPr>
              <a:t>(</a:t>
            </a:r>
            <a:r>
              <a:rPr sz="3200" spc="-365" baseline="9662" dirty="0">
                <a:latin typeface="Times New Roman"/>
                <a:cs typeface="Times New Roman"/>
              </a:rPr>
              <a:t> </a:t>
            </a:r>
            <a:r>
              <a:rPr sz="3200" i="1" spc="109" baseline="9662" dirty="0">
                <a:latin typeface="Times New Roman"/>
                <a:cs typeface="Times New Roman"/>
              </a:rPr>
              <a:t>z</a:t>
            </a:r>
            <a:r>
              <a:rPr sz="3200" baseline="9662" dirty="0">
                <a:latin typeface="Times New Roman"/>
                <a:cs typeface="Times New Roman"/>
              </a:rPr>
              <a:t>)</a:t>
            </a:r>
            <a:r>
              <a:rPr sz="3200" spc="50" baseline="9662" dirty="0">
                <a:latin typeface="Times New Roman"/>
                <a:cs typeface="Times New Roman"/>
              </a:rPr>
              <a:t> </a:t>
            </a:r>
            <a:r>
              <a:rPr sz="3200" spc="-524" baseline="5728" dirty="0">
                <a:latin typeface="Meiryo"/>
                <a:cs typeface="Meiryo"/>
              </a:rPr>
              <a:t>=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34384" y="5075363"/>
            <a:ext cx="1110915" cy="33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06"/>
              </a:lnSpc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spc="-524" dirty="0">
                <a:latin typeface="Meiryo"/>
                <a:cs typeface="Meiryo"/>
              </a:rPr>
              <a:t>+</a:t>
            </a:r>
            <a:r>
              <a:rPr sz="2100" spc="-275" dirty="0">
                <a:latin typeface="Meiryo"/>
                <a:cs typeface="Meiryo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0.2</a:t>
            </a:r>
            <a:r>
              <a:rPr sz="2100" spc="-385" dirty="0">
                <a:latin typeface="Times New Roman"/>
                <a:cs typeface="Times New Roman"/>
              </a:rPr>
              <a:t> </a:t>
            </a:r>
            <a:r>
              <a:rPr sz="2100" i="1" spc="8" dirty="0">
                <a:latin typeface="Times New Roman"/>
                <a:cs typeface="Times New Roman"/>
              </a:rPr>
              <a:t>z</a:t>
            </a:r>
            <a:r>
              <a:rPr sz="2100" i="1" spc="-270" dirty="0">
                <a:latin typeface="Times New Roman"/>
                <a:cs typeface="Times New Roman"/>
              </a:rPr>
              <a:t> </a:t>
            </a:r>
            <a:r>
              <a:rPr sz="1900" spc="-392" baseline="26124" dirty="0">
                <a:latin typeface="Meiryo"/>
                <a:cs typeface="Meiryo"/>
              </a:rPr>
              <a:t>−</a:t>
            </a:r>
            <a:r>
              <a:rPr sz="1900" spc="-6" baseline="4406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3536" y="1842880"/>
            <a:ext cx="1605422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870919" y="1842880"/>
            <a:ext cx="189578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6048669" y="1842880"/>
            <a:ext cx="201728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3725736" y="3689578"/>
            <a:ext cx="1091930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3758593" y="4914856"/>
            <a:ext cx="105219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直接连接符 3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15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54722" y="5467257"/>
            <a:ext cx="559338" cy="0"/>
          </a:xfrm>
          <a:custGeom>
            <a:avLst/>
            <a:gdLst/>
            <a:ahLst/>
            <a:cxnLst/>
            <a:rect l="l" t="t" r="r" b="b"/>
            <a:pathLst>
              <a:path w="557784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180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8147" y="5416110"/>
            <a:ext cx="132192" cy="106114"/>
          </a:xfrm>
          <a:custGeom>
            <a:avLst/>
            <a:gdLst/>
            <a:ahLst/>
            <a:cxnLst/>
            <a:rect l="l" t="t" r="r" b="b"/>
            <a:pathLst>
              <a:path w="131825" h="105917">
                <a:moveTo>
                  <a:pt x="131825" y="51053"/>
                </a:moveTo>
                <a:lnTo>
                  <a:pt x="0" y="0"/>
                </a:lnTo>
                <a:lnTo>
                  <a:pt x="0" y="105917"/>
                </a:lnTo>
                <a:lnTo>
                  <a:pt x="13182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8147" y="5416110"/>
            <a:ext cx="132192" cy="106114"/>
          </a:xfrm>
          <a:custGeom>
            <a:avLst/>
            <a:gdLst/>
            <a:ahLst/>
            <a:cxnLst/>
            <a:rect l="l" t="t" r="r" b="b"/>
            <a:pathLst>
              <a:path w="131825" h="105917">
                <a:moveTo>
                  <a:pt x="0" y="0"/>
                </a:moveTo>
                <a:lnTo>
                  <a:pt x="0" y="105917"/>
                </a:lnTo>
                <a:lnTo>
                  <a:pt x="131825" y="5105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6114" y="5050435"/>
            <a:ext cx="1119439" cy="833647"/>
          </a:xfrm>
          <a:custGeom>
            <a:avLst/>
            <a:gdLst/>
            <a:ahLst/>
            <a:cxnLst/>
            <a:rect l="l" t="t" r="r" b="b"/>
            <a:pathLst>
              <a:path w="1116329" h="832103">
                <a:moveTo>
                  <a:pt x="1116329" y="832103"/>
                </a:moveTo>
                <a:lnTo>
                  <a:pt x="1116329" y="0"/>
                </a:lnTo>
                <a:lnTo>
                  <a:pt x="0" y="0"/>
                </a:lnTo>
                <a:lnTo>
                  <a:pt x="0" y="832103"/>
                </a:lnTo>
                <a:lnTo>
                  <a:pt x="1116329" y="832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6114" y="5050435"/>
            <a:ext cx="1119439" cy="833647"/>
          </a:xfrm>
          <a:custGeom>
            <a:avLst/>
            <a:gdLst/>
            <a:ahLst/>
            <a:cxnLst/>
            <a:rect l="l" t="t" r="r" b="b"/>
            <a:pathLst>
              <a:path w="1116329" h="832103">
                <a:moveTo>
                  <a:pt x="1116329" y="832103"/>
                </a:moveTo>
                <a:lnTo>
                  <a:pt x="1116329" y="0"/>
                </a:lnTo>
                <a:lnTo>
                  <a:pt x="0" y="0"/>
                </a:lnTo>
                <a:lnTo>
                  <a:pt x="0" y="832103"/>
                </a:lnTo>
                <a:lnTo>
                  <a:pt x="1116329" y="832103"/>
                </a:lnTo>
                <a:close/>
              </a:path>
            </a:pathLst>
          </a:custGeom>
          <a:ln w="180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7875" y="5497794"/>
            <a:ext cx="1001765" cy="0"/>
          </a:xfrm>
          <a:custGeom>
            <a:avLst/>
            <a:gdLst/>
            <a:ahLst/>
            <a:cxnLst/>
            <a:rect l="l" t="t" r="r" b="b"/>
            <a:pathLst>
              <a:path w="998982">
                <a:moveTo>
                  <a:pt x="0" y="0"/>
                </a:moveTo>
                <a:lnTo>
                  <a:pt x="998982" y="0"/>
                </a:lnTo>
              </a:path>
            </a:pathLst>
          </a:custGeom>
          <a:ln w="120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1801" y="5071810"/>
            <a:ext cx="1119440" cy="848153"/>
          </a:xfrm>
          <a:custGeom>
            <a:avLst/>
            <a:gdLst/>
            <a:ahLst/>
            <a:cxnLst/>
            <a:rect l="l" t="t" r="r" b="b"/>
            <a:pathLst>
              <a:path w="1116330" h="846582">
                <a:moveTo>
                  <a:pt x="0" y="0"/>
                </a:moveTo>
                <a:lnTo>
                  <a:pt x="0" y="846582"/>
                </a:lnTo>
                <a:lnTo>
                  <a:pt x="1116330" y="846582"/>
                </a:lnTo>
                <a:lnTo>
                  <a:pt x="11163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1802" y="5071810"/>
            <a:ext cx="1119439" cy="848153"/>
          </a:xfrm>
          <a:custGeom>
            <a:avLst/>
            <a:gdLst/>
            <a:ahLst/>
            <a:cxnLst/>
            <a:rect l="l" t="t" r="r" b="b"/>
            <a:pathLst>
              <a:path w="1116329" h="846582">
                <a:moveTo>
                  <a:pt x="1116329" y="846582"/>
                </a:moveTo>
                <a:lnTo>
                  <a:pt x="1116329" y="0"/>
                </a:lnTo>
                <a:lnTo>
                  <a:pt x="0" y="0"/>
                </a:lnTo>
                <a:lnTo>
                  <a:pt x="0" y="846582"/>
                </a:lnTo>
                <a:lnTo>
                  <a:pt x="1116329" y="846582"/>
                </a:lnTo>
                <a:close/>
              </a:path>
            </a:pathLst>
          </a:custGeom>
          <a:ln w="180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4759" y="5494740"/>
            <a:ext cx="938343" cy="0"/>
          </a:xfrm>
          <a:custGeom>
            <a:avLst/>
            <a:gdLst/>
            <a:ahLst/>
            <a:cxnLst/>
            <a:rect l="l" t="t" r="r" b="b"/>
            <a:pathLst>
              <a:path w="935736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120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8038" y="5476418"/>
            <a:ext cx="607477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180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9602" y="5425271"/>
            <a:ext cx="132192" cy="105351"/>
          </a:xfrm>
          <a:custGeom>
            <a:avLst/>
            <a:gdLst/>
            <a:ahLst/>
            <a:cxnLst/>
            <a:rect l="l" t="t" r="r" b="b"/>
            <a:pathLst>
              <a:path w="131825" h="105156">
                <a:moveTo>
                  <a:pt x="131825" y="51053"/>
                </a:moveTo>
                <a:lnTo>
                  <a:pt x="0" y="0"/>
                </a:lnTo>
                <a:lnTo>
                  <a:pt x="0" y="105156"/>
                </a:lnTo>
                <a:lnTo>
                  <a:pt x="13182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9602" y="5425271"/>
            <a:ext cx="132192" cy="105351"/>
          </a:xfrm>
          <a:custGeom>
            <a:avLst/>
            <a:gdLst/>
            <a:ahLst/>
            <a:cxnLst/>
            <a:rect l="l" t="t" r="r" b="b"/>
            <a:pathLst>
              <a:path w="131825" h="105156">
                <a:moveTo>
                  <a:pt x="0" y="0"/>
                </a:moveTo>
                <a:lnTo>
                  <a:pt x="0" y="105156"/>
                </a:lnTo>
                <a:lnTo>
                  <a:pt x="131825" y="5105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6125" y="5458860"/>
            <a:ext cx="751884" cy="0"/>
          </a:xfrm>
          <a:custGeom>
            <a:avLst/>
            <a:gdLst/>
            <a:ahLst/>
            <a:cxnLst/>
            <a:rect l="l" t="t" r="r" b="b"/>
            <a:pathLst>
              <a:path w="749795">
                <a:moveTo>
                  <a:pt x="0" y="0"/>
                </a:moveTo>
                <a:lnTo>
                  <a:pt x="749795" y="0"/>
                </a:lnTo>
              </a:path>
            </a:pathLst>
          </a:custGeom>
          <a:ln w="180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2095" y="5406949"/>
            <a:ext cx="132193" cy="106114"/>
          </a:xfrm>
          <a:custGeom>
            <a:avLst/>
            <a:gdLst/>
            <a:ahLst/>
            <a:cxnLst/>
            <a:rect l="l" t="t" r="r" b="b"/>
            <a:pathLst>
              <a:path w="131826" h="105917">
                <a:moveTo>
                  <a:pt x="131826" y="51815"/>
                </a:moveTo>
                <a:lnTo>
                  <a:pt x="0" y="0"/>
                </a:lnTo>
                <a:lnTo>
                  <a:pt x="0" y="105917"/>
                </a:lnTo>
                <a:lnTo>
                  <a:pt x="131826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32095" y="5406949"/>
            <a:ext cx="132193" cy="106114"/>
          </a:xfrm>
          <a:custGeom>
            <a:avLst/>
            <a:gdLst/>
            <a:ahLst/>
            <a:cxnLst/>
            <a:rect l="l" t="t" r="r" b="b"/>
            <a:pathLst>
              <a:path w="131826" h="105917">
                <a:moveTo>
                  <a:pt x="0" y="0"/>
                </a:moveTo>
                <a:lnTo>
                  <a:pt x="0" y="105917"/>
                </a:lnTo>
                <a:lnTo>
                  <a:pt x="131826" y="51815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20128" y="1052736"/>
            <a:ext cx="4050936" cy="329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01"/>
              </a:lnSpc>
              <a:spcBef>
                <a:spcPts val="129"/>
              </a:spcBef>
            </a:pPr>
            <a:r>
              <a:rPr sz="2900" baseline="-1486" dirty="0">
                <a:latin typeface="Times New Roman"/>
                <a:cs typeface="Times New Roman"/>
              </a:rPr>
              <a:t>(</a:t>
            </a:r>
            <a:r>
              <a:rPr sz="2900" spc="-330" baseline="-1486" dirty="0">
                <a:latin typeface="Times New Roman"/>
                <a:cs typeface="Times New Roman"/>
              </a:rPr>
              <a:t> </a:t>
            </a:r>
            <a:r>
              <a:rPr sz="2900" i="1" spc="109" baseline="-1486" dirty="0">
                <a:latin typeface="Times New Roman"/>
                <a:cs typeface="Times New Roman"/>
              </a:rPr>
              <a:t>z</a:t>
            </a:r>
            <a:r>
              <a:rPr sz="2900" baseline="-1486" dirty="0">
                <a:latin typeface="Times New Roman"/>
                <a:cs typeface="Times New Roman"/>
              </a:rPr>
              <a:t>)</a:t>
            </a:r>
            <a:r>
              <a:rPr sz="2900" spc="14" baseline="-1486" dirty="0">
                <a:latin typeface="Times New Roman"/>
                <a:cs typeface="Times New Roman"/>
              </a:rPr>
              <a:t> </a:t>
            </a:r>
            <a:r>
              <a:rPr sz="2000" spc="-502" dirty="0">
                <a:latin typeface="Meiryo"/>
                <a:cs typeface="Meiryo"/>
              </a:rPr>
              <a:t>=</a:t>
            </a:r>
            <a:r>
              <a:rPr sz="2000" spc="-204" dirty="0">
                <a:latin typeface="Meiryo"/>
                <a:cs typeface="Meiryo"/>
              </a:rPr>
              <a:t> </a:t>
            </a:r>
            <a:r>
              <a:rPr sz="2900" spc="44" baseline="-1486" dirty="0">
                <a:latin typeface="Times New Roman"/>
                <a:cs typeface="Times New Roman"/>
              </a:rPr>
              <a:t>3</a:t>
            </a:r>
            <a:r>
              <a:rPr sz="2900" i="1" baseline="-1486" dirty="0">
                <a:latin typeface="Times New Roman"/>
                <a:cs typeface="Times New Roman"/>
              </a:rPr>
              <a:t>E</a:t>
            </a:r>
            <a:r>
              <a:rPr sz="2900" i="1" spc="-340" baseline="-1486" dirty="0">
                <a:latin typeface="Times New Roman"/>
                <a:cs typeface="Times New Roman"/>
              </a:rPr>
              <a:t> </a:t>
            </a:r>
            <a:r>
              <a:rPr sz="2900" baseline="-1486" dirty="0">
                <a:latin typeface="Times New Roman"/>
                <a:cs typeface="Times New Roman"/>
              </a:rPr>
              <a:t>(</a:t>
            </a:r>
            <a:r>
              <a:rPr sz="2900" spc="-330" baseline="-1486" dirty="0">
                <a:latin typeface="Times New Roman"/>
                <a:cs typeface="Times New Roman"/>
              </a:rPr>
              <a:t> </a:t>
            </a:r>
            <a:r>
              <a:rPr sz="2900" i="1" spc="109" baseline="-1486" dirty="0">
                <a:latin typeface="Times New Roman"/>
                <a:cs typeface="Times New Roman"/>
              </a:rPr>
              <a:t>z</a:t>
            </a:r>
            <a:r>
              <a:rPr sz="2900" baseline="-1486" dirty="0">
                <a:latin typeface="Times New Roman"/>
                <a:cs typeface="Times New Roman"/>
              </a:rPr>
              <a:t>)</a:t>
            </a:r>
            <a:r>
              <a:rPr sz="2900" spc="-134" baseline="-1486" dirty="0">
                <a:latin typeface="Times New Roman"/>
                <a:cs typeface="Times New Roman"/>
              </a:rPr>
              <a:t> </a:t>
            </a:r>
            <a:r>
              <a:rPr sz="2000" spc="-502" dirty="0">
                <a:latin typeface="Meiryo"/>
                <a:cs typeface="Meiryo"/>
              </a:rPr>
              <a:t>+</a:t>
            </a:r>
            <a:r>
              <a:rPr sz="2000" spc="-285" dirty="0">
                <a:latin typeface="Meiryo"/>
                <a:cs typeface="Meiryo"/>
              </a:rPr>
              <a:t> </a:t>
            </a:r>
            <a:r>
              <a:rPr sz="2900" spc="14" baseline="-1486" dirty="0">
                <a:latin typeface="Times New Roman"/>
                <a:cs typeface="Times New Roman"/>
              </a:rPr>
              <a:t>0</a:t>
            </a:r>
            <a:r>
              <a:rPr sz="2900" spc="9" baseline="-1486" dirty="0">
                <a:latin typeface="Times New Roman"/>
                <a:cs typeface="Times New Roman"/>
              </a:rPr>
              <a:t>.</a:t>
            </a:r>
            <a:r>
              <a:rPr sz="2900" spc="109" baseline="-1486" dirty="0">
                <a:latin typeface="Times New Roman"/>
                <a:cs typeface="Times New Roman"/>
              </a:rPr>
              <a:t>6</a:t>
            </a:r>
            <a:r>
              <a:rPr sz="2900" i="1" baseline="-1486" dirty="0">
                <a:latin typeface="Times New Roman"/>
                <a:cs typeface="Times New Roman"/>
              </a:rPr>
              <a:t>E</a:t>
            </a:r>
            <a:r>
              <a:rPr sz="2900" i="1" spc="-340" baseline="-1486" dirty="0">
                <a:latin typeface="Times New Roman"/>
                <a:cs typeface="Times New Roman"/>
              </a:rPr>
              <a:t> </a:t>
            </a:r>
            <a:r>
              <a:rPr sz="2900" baseline="-1486" dirty="0">
                <a:latin typeface="Times New Roman"/>
                <a:cs typeface="Times New Roman"/>
              </a:rPr>
              <a:t>(</a:t>
            </a:r>
            <a:r>
              <a:rPr sz="2900" spc="-330" baseline="-1486" dirty="0">
                <a:latin typeface="Times New Roman"/>
                <a:cs typeface="Times New Roman"/>
              </a:rPr>
              <a:t> </a:t>
            </a:r>
            <a:r>
              <a:rPr sz="2900" i="1" spc="109" baseline="-1486" dirty="0">
                <a:latin typeface="Times New Roman"/>
                <a:cs typeface="Times New Roman"/>
              </a:rPr>
              <a:t>z</a:t>
            </a:r>
            <a:r>
              <a:rPr sz="2900" baseline="-1486" dirty="0">
                <a:latin typeface="Times New Roman"/>
                <a:cs typeface="Times New Roman"/>
              </a:rPr>
              <a:t>)</a:t>
            </a:r>
            <a:r>
              <a:rPr sz="2900" spc="-330" baseline="-1486" dirty="0">
                <a:latin typeface="Times New Roman"/>
                <a:cs typeface="Times New Roman"/>
              </a:rPr>
              <a:t> </a:t>
            </a:r>
            <a:r>
              <a:rPr sz="2900" i="1" baseline="-1486" dirty="0">
                <a:latin typeface="Times New Roman"/>
                <a:cs typeface="Times New Roman"/>
              </a:rPr>
              <a:t>z</a:t>
            </a:r>
            <a:r>
              <a:rPr sz="2900" i="1" spc="-265" baseline="-1486" dirty="0">
                <a:latin typeface="Times New Roman"/>
                <a:cs typeface="Times New Roman"/>
              </a:rPr>
              <a:t> </a:t>
            </a:r>
            <a:r>
              <a:rPr sz="2000" spc="-198" baseline="21642" dirty="0">
                <a:latin typeface="Meiryo"/>
                <a:cs typeface="Meiryo"/>
              </a:rPr>
              <a:t>−</a:t>
            </a:r>
            <a:r>
              <a:rPr sz="2000" spc="-128" baseline="36503" dirty="0">
                <a:latin typeface="Times New Roman"/>
                <a:cs typeface="Times New Roman"/>
              </a:rPr>
              <a:t>1</a:t>
            </a:r>
            <a:r>
              <a:rPr sz="2000" spc="151" baseline="36503" dirty="0">
                <a:latin typeface="Times New Roman"/>
                <a:cs typeface="Times New Roman"/>
              </a:rPr>
              <a:t> </a:t>
            </a:r>
            <a:r>
              <a:rPr sz="2000" spc="-502" dirty="0">
                <a:latin typeface="Meiryo"/>
                <a:cs typeface="Meiryo"/>
              </a:rPr>
              <a:t>+</a:t>
            </a:r>
            <a:r>
              <a:rPr sz="2000" spc="-295" dirty="0">
                <a:latin typeface="Meiryo"/>
                <a:cs typeface="Meiryo"/>
              </a:rPr>
              <a:t> </a:t>
            </a:r>
            <a:r>
              <a:rPr sz="2900" spc="19" baseline="-1486" dirty="0">
                <a:latin typeface="Times New Roman"/>
                <a:cs typeface="Times New Roman"/>
              </a:rPr>
              <a:t>0</a:t>
            </a:r>
            <a:r>
              <a:rPr sz="2900" spc="9" baseline="-1486" dirty="0">
                <a:latin typeface="Times New Roman"/>
                <a:cs typeface="Times New Roman"/>
              </a:rPr>
              <a:t>.</a:t>
            </a:r>
            <a:r>
              <a:rPr sz="2900" spc="-301" baseline="-1486" dirty="0">
                <a:latin typeface="Times New Roman"/>
                <a:cs typeface="Times New Roman"/>
              </a:rPr>
              <a:t>1</a:t>
            </a:r>
            <a:r>
              <a:rPr sz="2900" i="1" baseline="-1486" dirty="0">
                <a:latin typeface="Times New Roman"/>
                <a:cs typeface="Times New Roman"/>
              </a:rPr>
              <a:t>U</a:t>
            </a:r>
            <a:r>
              <a:rPr sz="2900" i="1" spc="443" baseline="-1486" dirty="0">
                <a:latin typeface="Times New Roman"/>
                <a:cs typeface="Times New Roman"/>
              </a:rPr>
              <a:t> </a:t>
            </a:r>
            <a:r>
              <a:rPr sz="2900" baseline="-1486" dirty="0">
                <a:latin typeface="Times New Roman"/>
                <a:cs typeface="Times New Roman"/>
              </a:rPr>
              <a:t>(</a:t>
            </a:r>
            <a:r>
              <a:rPr sz="2900" spc="-330" baseline="-1486" dirty="0">
                <a:latin typeface="Times New Roman"/>
                <a:cs typeface="Times New Roman"/>
              </a:rPr>
              <a:t> </a:t>
            </a:r>
            <a:r>
              <a:rPr sz="2900" i="1" spc="109" baseline="-1486" dirty="0">
                <a:latin typeface="Times New Roman"/>
                <a:cs typeface="Times New Roman"/>
              </a:rPr>
              <a:t>z</a:t>
            </a:r>
            <a:r>
              <a:rPr sz="2900" baseline="-1486" dirty="0">
                <a:latin typeface="Times New Roman"/>
                <a:cs typeface="Times New Roman"/>
              </a:rPr>
              <a:t>)</a:t>
            </a:r>
            <a:r>
              <a:rPr sz="2900" spc="-330" baseline="-1486" dirty="0">
                <a:latin typeface="Times New Roman"/>
                <a:cs typeface="Times New Roman"/>
              </a:rPr>
              <a:t> </a:t>
            </a:r>
            <a:r>
              <a:rPr sz="2900" i="1" baseline="-1486" dirty="0">
                <a:latin typeface="Times New Roman"/>
                <a:cs typeface="Times New Roman"/>
              </a:rPr>
              <a:t>z</a:t>
            </a:r>
            <a:r>
              <a:rPr sz="2900" i="1" spc="-260" baseline="-1486" dirty="0">
                <a:latin typeface="Times New Roman"/>
                <a:cs typeface="Times New Roman"/>
              </a:rPr>
              <a:t> </a:t>
            </a:r>
            <a:r>
              <a:rPr sz="2000" spc="-327" baseline="21642" dirty="0">
                <a:latin typeface="Meiryo"/>
                <a:cs typeface="Meiryo"/>
              </a:rPr>
              <a:t>−</a:t>
            </a:r>
            <a:r>
              <a:rPr sz="2000" spc="6" baseline="36503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7420" y="1062880"/>
            <a:ext cx="366795" cy="690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35"/>
              </a:lnSpc>
              <a:spcBef>
                <a:spcPts val="111"/>
              </a:spcBef>
            </a:pPr>
            <a:r>
              <a:rPr sz="2000" spc="-1152" dirty="0">
                <a:latin typeface="Meiryo"/>
                <a:cs typeface="Meiryo"/>
              </a:rPr>
              <a:t>⎧</a:t>
            </a:r>
            <a:r>
              <a:rPr sz="2900" i="1" baseline="-7432" dirty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12729" marR="44171">
              <a:lnSpc>
                <a:spcPts val="1634"/>
              </a:lnSpc>
            </a:pPr>
            <a:r>
              <a:rPr sz="2000" spc="-996" dirty="0">
                <a:latin typeface="Meiryo"/>
                <a:cs typeface="Meiryo"/>
              </a:rPr>
              <a:t>⎪</a:t>
            </a:r>
            <a:endParaRPr sz="2000">
              <a:latin typeface="Meiryo"/>
              <a:cs typeface="Meiryo"/>
            </a:endParaRPr>
          </a:p>
          <a:p>
            <a:pPr marL="12729" marR="44171">
              <a:lnSpc>
                <a:spcPts val="1569"/>
              </a:lnSpc>
            </a:pPr>
            <a:r>
              <a:rPr sz="2900" spc="-996" baseline="2644" dirty="0">
                <a:latin typeface="Meiryo"/>
                <a:cs typeface="Meiryo"/>
              </a:rPr>
              <a:t>⎨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2393" y="1230110"/>
            <a:ext cx="152015" cy="200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03"/>
              </a:lnSpc>
              <a:spcBef>
                <a:spcPts val="75"/>
              </a:spcBef>
            </a:pPr>
            <a:r>
              <a:rPr sz="1400" spc="6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1579" y="1230110"/>
            <a:ext cx="152015" cy="200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03"/>
              </a:lnSpc>
              <a:spcBef>
                <a:spcPts val="75"/>
              </a:spcBef>
            </a:pPr>
            <a:r>
              <a:rPr sz="1400" spc="6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7420" y="1715614"/>
            <a:ext cx="199290" cy="27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70"/>
              </a:lnSpc>
              <a:spcBef>
                <a:spcPts val="108"/>
              </a:spcBef>
            </a:pPr>
            <a:r>
              <a:rPr sz="2000" spc="-996" dirty="0">
                <a:latin typeface="Meiryo"/>
                <a:cs typeface="Meiryo"/>
              </a:rPr>
              <a:t>⎪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7915" y="1774847"/>
            <a:ext cx="241032" cy="203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99"/>
              </a:lnSpc>
              <a:spcBef>
                <a:spcPts val="79"/>
              </a:spcBef>
            </a:pPr>
            <a:r>
              <a:rPr sz="2000" spc="-397" baseline="1273" dirty="0">
                <a:latin typeface="Meiryo"/>
                <a:cs typeface="Meiryo"/>
              </a:rPr>
              <a:t>−</a:t>
            </a:r>
            <a:r>
              <a:rPr sz="2000" spc="6" baseline="2147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5541" y="1774847"/>
            <a:ext cx="240332" cy="203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99"/>
              </a:lnSpc>
              <a:spcBef>
                <a:spcPts val="79"/>
              </a:spcBef>
            </a:pPr>
            <a:r>
              <a:rPr sz="2000" spc="-402" baseline="1273" dirty="0">
                <a:latin typeface="Meiryo"/>
                <a:cs typeface="Meiryo"/>
              </a:rPr>
              <a:t>−</a:t>
            </a:r>
            <a:r>
              <a:rPr sz="2000" spc="6" baseline="2147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17420" y="1825569"/>
            <a:ext cx="3905170" cy="343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06"/>
              </a:lnSpc>
              <a:spcBef>
                <a:spcPts val="135"/>
              </a:spcBef>
              <a:tabLst>
                <a:tab pos="2711322" algn="l"/>
              </a:tabLst>
            </a:pPr>
            <a:r>
              <a:rPr sz="2900" spc="-996" baseline="-1762" dirty="0">
                <a:latin typeface="Meiryo"/>
                <a:cs typeface="Meiryo"/>
              </a:rPr>
              <a:t>⎩</a:t>
            </a:r>
            <a:r>
              <a:rPr sz="2900" spc="-365" baseline="-1762" dirty="0">
                <a:latin typeface="Meiryo"/>
                <a:cs typeface="Meiryo"/>
              </a:rPr>
              <a:t> </a:t>
            </a:r>
            <a:r>
              <a:rPr sz="2900" i="1" baseline="13379" dirty="0">
                <a:latin typeface="Times New Roman"/>
                <a:cs typeface="Times New Roman"/>
              </a:rPr>
              <a:t>U</a:t>
            </a:r>
            <a:r>
              <a:rPr sz="2900" i="1" spc="-184" baseline="13379" dirty="0">
                <a:latin typeface="Times New Roman"/>
                <a:cs typeface="Times New Roman"/>
              </a:rPr>
              <a:t> </a:t>
            </a:r>
            <a:r>
              <a:rPr sz="2900" baseline="13379" dirty="0">
                <a:latin typeface="Times New Roman"/>
                <a:cs typeface="Times New Roman"/>
              </a:rPr>
              <a:t>(</a:t>
            </a:r>
            <a:r>
              <a:rPr sz="2900" spc="-335" baseline="13379" dirty="0">
                <a:latin typeface="Times New Roman"/>
                <a:cs typeface="Times New Roman"/>
              </a:rPr>
              <a:t> </a:t>
            </a:r>
            <a:r>
              <a:rPr sz="2900" i="1" spc="109" baseline="13379" dirty="0">
                <a:latin typeface="Times New Roman"/>
                <a:cs typeface="Times New Roman"/>
              </a:rPr>
              <a:t>z</a:t>
            </a:r>
            <a:r>
              <a:rPr sz="2900" baseline="13379" dirty="0">
                <a:latin typeface="Times New Roman"/>
                <a:cs typeface="Times New Roman"/>
              </a:rPr>
              <a:t>)</a:t>
            </a:r>
            <a:r>
              <a:rPr sz="2900" spc="19" baseline="13379" dirty="0">
                <a:latin typeface="Times New Roman"/>
                <a:cs typeface="Times New Roman"/>
              </a:rPr>
              <a:t> </a:t>
            </a:r>
            <a:r>
              <a:rPr sz="2900" spc="-502" baseline="7932" dirty="0">
                <a:latin typeface="Meiryo"/>
                <a:cs typeface="Meiryo"/>
              </a:rPr>
              <a:t>=</a:t>
            </a:r>
            <a:r>
              <a:rPr sz="2900" spc="-326" baseline="7932" dirty="0">
                <a:latin typeface="Meiryo"/>
                <a:cs typeface="Meiryo"/>
              </a:rPr>
              <a:t> </a:t>
            </a:r>
            <a:r>
              <a:rPr sz="2900" i="1" spc="84" baseline="13379" dirty="0">
                <a:latin typeface="Times New Roman"/>
                <a:cs typeface="Times New Roman"/>
              </a:rPr>
              <a:t>U</a:t>
            </a:r>
            <a:r>
              <a:rPr sz="2000" spc="6" baseline="-2147" dirty="0">
                <a:latin typeface="Times New Roman"/>
                <a:cs typeface="Times New Roman"/>
              </a:rPr>
              <a:t>1</a:t>
            </a:r>
            <a:r>
              <a:rPr sz="2000" spc="-184" baseline="-2147" dirty="0">
                <a:latin typeface="Times New Roman"/>
                <a:cs typeface="Times New Roman"/>
              </a:rPr>
              <a:t> </a:t>
            </a:r>
            <a:r>
              <a:rPr sz="2900" baseline="13379" dirty="0">
                <a:latin typeface="Times New Roman"/>
                <a:cs typeface="Times New Roman"/>
              </a:rPr>
              <a:t>(</a:t>
            </a:r>
            <a:r>
              <a:rPr sz="2900" spc="-330" baseline="13379" dirty="0">
                <a:latin typeface="Times New Roman"/>
                <a:cs typeface="Times New Roman"/>
              </a:rPr>
              <a:t> </a:t>
            </a:r>
            <a:r>
              <a:rPr sz="2900" i="1" spc="109" baseline="13379" dirty="0">
                <a:latin typeface="Times New Roman"/>
                <a:cs typeface="Times New Roman"/>
              </a:rPr>
              <a:t>z</a:t>
            </a:r>
            <a:r>
              <a:rPr sz="2900" baseline="13379" dirty="0">
                <a:latin typeface="Times New Roman"/>
                <a:cs typeface="Times New Roman"/>
              </a:rPr>
              <a:t>)</a:t>
            </a:r>
            <a:r>
              <a:rPr sz="2900" spc="-134" baseline="13379" dirty="0">
                <a:latin typeface="Times New Roman"/>
                <a:cs typeface="Times New Roman"/>
              </a:rPr>
              <a:t> </a:t>
            </a:r>
            <a:r>
              <a:rPr sz="2900" spc="-502" baseline="7932" dirty="0">
                <a:latin typeface="Meiryo"/>
                <a:cs typeface="Meiryo"/>
              </a:rPr>
              <a:t>+</a:t>
            </a:r>
            <a:r>
              <a:rPr sz="2900" spc="-440" baseline="7932" dirty="0">
                <a:latin typeface="Meiryo"/>
                <a:cs typeface="Meiryo"/>
              </a:rPr>
              <a:t> </a:t>
            </a:r>
            <a:r>
              <a:rPr sz="2900" i="1" spc="79" baseline="13379" dirty="0">
                <a:latin typeface="Times New Roman"/>
                <a:cs typeface="Times New Roman"/>
              </a:rPr>
              <a:t>U</a:t>
            </a:r>
            <a:r>
              <a:rPr sz="2000" spc="6" baseline="-2147" dirty="0">
                <a:latin typeface="Times New Roman"/>
                <a:cs typeface="Times New Roman"/>
              </a:rPr>
              <a:t>1</a:t>
            </a:r>
            <a:r>
              <a:rPr sz="2000" spc="-175" baseline="-2147" dirty="0">
                <a:latin typeface="Times New Roman"/>
                <a:cs typeface="Times New Roman"/>
              </a:rPr>
              <a:t> </a:t>
            </a:r>
            <a:r>
              <a:rPr sz="2900" baseline="13379" dirty="0">
                <a:latin typeface="Times New Roman"/>
                <a:cs typeface="Times New Roman"/>
              </a:rPr>
              <a:t>(</a:t>
            </a:r>
            <a:r>
              <a:rPr sz="2900" spc="-330" baseline="13379" dirty="0">
                <a:latin typeface="Times New Roman"/>
                <a:cs typeface="Times New Roman"/>
              </a:rPr>
              <a:t> </a:t>
            </a:r>
            <a:r>
              <a:rPr sz="2900" i="1" spc="109" baseline="13379" dirty="0">
                <a:latin typeface="Times New Roman"/>
                <a:cs typeface="Times New Roman"/>
              </a:rPr>
              <a:t>z</a:t>
            </a:r>
            <a:r>
              <a:rPr sz="2900" baseline="13379" dirty="0">
                <a:latin typeface="Times New Roman"/>
                <a:cs typeface="Times New Roman"/>
              </a:rPr>
              <a:t>)</a:t>
            </a:r>
            <a:r>
              <a:rPr sz="2900" spc="-330" baseline="13379" dirty="0">
                <a:latin typeface="Times New Roman"/>
                <a:cs typeface="Times New Roman"/>
              </a:rPr>
              <a:t> </a:t>
            </a:r>
            <a:r>
              <a:rPr sz="2900" i="1" baseline="13379" dirty="0">
                <a:latin typeface="Times New Roman"/>
                <a:cs typeface="Times New Roman"/>
              </a:rPr>
              <a:t>z	</a:t>
            </a:r>
            <a:r>
              <a:rPr sz="2900" spc="-502" baseline="7932" dirty="0">
                <a:latin typeface="Meiryo"/>
                <a:cs typeface="Meiryo"/>
              </a:rPr>
              <a:t>−</a:t>
            </a:r>
            <a:r>
              <a:rPr sz="2900" spc="-320" baseline="7932" dirty="0">
                <a:latin typeface="Meiryo"/>
                <a:cs typeface="Meiryo"/>
              </a:rPr>
              <a:t> </a:t>
            </a:r>
            <a:r>
              <a:rPr sz="2900" spc="19" baseline="13379" dirty="0">
                <a:latin typeface="Times New Roman"/>
                <a:cs typeface="Times New Roman"/>
              </a:rPr>
              <a:t>0</a:t>
            </a:r>
            <a:r>
              <a:rPr sz="2900" spc="9" baseline="13379" dirty="0">
                <a:latin typeface="Times New Roman"/>
                <a:cs typeface="Times New Roman"/>
              </a:rPr>
              <a:t>.</a:t>
            </a:r>
            <a:r>
              <a:rPr sz="2900" spc="-144" baseline="13379" dirty="0">
                <a:latin typeface="Times New Roman"/>
                <a:cs typeface="Times New Roman"/>
              </a:rPr>
              <a:t>2</a:t>
            </a:r>
            <a:r>
              <a:rPr sz="2900" i="1" baseline="13379" dirty="0">
                <a:latin typeface="Times New Roman"/>
                <a:cs typeface="Times New Roman"/>
              </a:rPr>
              <a:t>U</a:t>
            </a:r>
            <a:r>
              <a:rPr sz="2900" i="1" spc="-189" baseline="13379" dirty="0">
                <a:latin typeface="Times New Roman"/>
                <a:cs typeface="Times New Roman"/>
              </a:rPr>
              <a:t> </a:t>
            </a:r>
            <a:r>
              <a:rPr sz="2900" baseline="13379" dirty="0">
                <a:latin typeface="Times New Roman"/>
                <a:cs typeface="Times New Roman"/>
              </a:rPr>
              <a:t>(</a:t>
            </a:r>
            <a:r>
              <a:rPr sz="2900" spc="-330" baseline="13379" dirty="0">
                <a:latin typeface="Times New Roman"/>
                <a:cs typeface="Times New Roman"/>
              </a:rPr>
              <a:t> </a:t>
            </a:r>
            <a:r>
              <a:rPr sz="2900" i="1" spc="109" baseline="13379" dirty="0">
                <a:latin typeface="Times New Roman"/>
                <a:cs typeface="Times New Roman"/>
              </a:rPr>
              <a:t>z</a:t>
            </a:r>
            <a:r>
              <a:rPr sz="2900" baseline="13379" dirty="0">
                <a:latin typeface="Times New Roman"/>
                <a:cs typeface="Times New Roman"/>
              </a:rPr>
              <a:t>)</a:t>
            </a:r>
            <a:r>
              <a:rPr sz="2900" spc="-330" baseline="13379" dirty="0">
                <a:latin typeface="Times New Roman"/>
                <a:cs typeface="Times New Roman"/>
              </a:rPr>
              <a:t> </a:t>
            </a:r>
            <a:r>
              <a:rPr sz="2900" i="1" baseline="13379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4162" y="2493443"/>
            <a:ext cx="1927117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差分方程组为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7420" y="3034894"/>
            <a:ext cx="4453644" cy="325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66"/>
              </a:lnSpc>
              <a:spcBef>
                <a:spcPts val="128"/>
              </a:spcBef>
            </a:pPr>
            <a:r>
              <a:rPr sz="2900" spc="-996" baseline="4406" dirty="0">
                <a:latin typeface="Meiryo"/>
                <a:cs typeface="Meiryo"/>
              </a:rPr>
              <a:t>⎧</a:t>
            </a:r>
            <a:r>
              <a:rPr sz="2900" spc="-405" baseline="4406" dirty="0">
                <a:latin typeface="Meiryo"/>
                <a:cs typeface="Meiryo"/>
              </a:rPr>
              <a:t> </a:t>
            </a:r>
            <a:r>
              <a:rPr sz="2900" i="1" spc="-44" baseline="10405" dirty="0">
                <a:latin typeface="Times New Roman"/>
                <a:cs typeface="Times New Roman"/>
              </a:rPr>
              <a:t>u</a:t>
            </a:r>
            <a:r>
              <a:rPr sz="2000" spc="6" baseline="-6441" dirty="0">
                <a:latin typeface="Times New Roman"/>
                <a:cs typeface="Times New Roman"/>
              </a:rPr>
              <a:t>1</a:t>
            </a:r>
            <a:r>
              <a:rPr sz="2000" spc="-179" baseline="-6441" dirty="0">
                <a:latin typeface="Times New Roman"/>
                <a:cs typeface="Times New Roman"/>
              </a:rPr>
              <a:t> </a:t>
            </a:r>
            <a:r>
              <a:rPr sz="2900" spc="69" baseline="10405" dirty="0">
                <a:latin typeface="Times New Roman"/>
                <a:cs typeface="Times New Roman"/>
              </a:rPr>
              <a:t>(</a:t>
            </a:r>
            <a:r>
              <a:rPr sz="2900" i="1" baseline="10405" dirty="0">
                <a:latin typeface="Times New Roman"/>
                <a:cs typeface="Times New Roman"/>
              </a:rPr>
              <a:t>k</a:t>
            </a:r>
            <a:r>
              <a:rPr sz="2900" i="1" spc="-295" baseline="10405" dirty="0">
                <a:latin typeface="Times New Roman"/>
                <a:cs typeface="Times New Roman"/>
              </a:rPr>
              <a:t> </a:t>
            </a:r>
            <a:r>
              <a:rPr sz="2900" baseline="10405" dirty="0">
                <a:latin typeface="Times New Roman"/>
                <a:cs typeface="Times New Roman"/>
              </a:rPr>
              <a:t>)</a:t>
            </a:r>
            <a:r>
              <a:rPr sz="2900" spc="25" baseline="10405" dirty="0">
                <a:latin typeface="Times New Roman"/>
                <a:cs typeface="Times New Roman"/>
              </a:rPr>
              <a:t> </a:t>
            </a:r>
            <a:r>
              <a:rPr sz="2900" spc="-502" baseline="6169" dirty="0">
                <a:latin typeface="Meiryo"/>
                <a:cs typeface="Meiryo"/>
              </a:rPr>
              <a:t>=</a:t>
            </a:r>
            <a:r>
              <a:rPr sz="2900" spc="-194" baseline="6169" dirty="0">
                <a:latin typeface="Meiryo"/>
                <a:cs typeface="Meiryo"/>
              </a:rPr>
              <a:t> </a:t>
            </a:r>
            <a:r>
              <a:rPr sz="2900" spc="-39" baseline="10405" dirty="0">
                <a:latin typeface="Times New Roman"/>
                <a:cs typeface="Times New Roman"/>
              </a:rPr>
              <a:t>3</a:t>
            </a:r>
            <a:r>
              <a:rPr sz="2900" i="1" spc="34" baseline="10405" dirty="0">
                <a:latin typeface="Times New Roman"/>
                <a:cs typeface="Times New Roman"/>
              </a:rPr>
              <a:t>e</a:t>
            </a:r>
            <a:r>
              <a:rPr sz="2900" spc="69" baseline="10405" dirty="0">
                <a:latin typeface="Times New Roman"/>
                <a:cs typeface="Times New Roman"/>
              </a:rPr>
              <a:t>(</a:t>
            </a:r>
            <a:r>
              <a:rPr sz="2900" i="1" baseline="10405" dirty="0">
                <a:latin typeface="Times New Roman"/>
                <a:cs typeface="Times New Roman"/>
              </a:rPr>
              <a:t>k</a:t>
            </a:r>
            <a:r>
              <a:rPr sz="2900" i="1" spc="-295" baseline="10405" dirty="0">
                <a:latin typeface="Times New Roman"/>
                <a:cs typeface="Times New Roman"/>
              </a:rPr>
              <a:t> </a:t>
            </a:r>
            <a:r>
              <a:rPr sz="2900" baseline="10405" dirty="0">
                <a:latin typeface="Times New Roman"/>
                <a:cs typeface="Times New Roman"/>
              </a:rPr>
              <a:t>)</a:t>
            </a:r>
            <a:r>
              <a:rPr sz="2900" spc="-129" baseline="10405" dirty="0">
                <a:latin typeface="Times New Roman"/>
                <a:cs typeface="Times New Roman"/>
              </a:rPr>
              <a:t> </a:t>
            </a:r>
            <a:r>
              <a:rPr sz="2900" spc="-502" baseline="6169" dirty="0">
                <a:latin typeface="Meiryo"/>
                <a:cs typeface="Meiryo"/>
              </a:rPr>
              <a:t>+</a:t>
            </a:r>
            <a:r>
              <a:rPr sz="2900" spc="-280" baseline="6169" dirty="0">
                <a:latin typeface="Meiryo"/>
                <a:cs typeface="Meiryo"/>
              </a:rPr>
              <a:t> </a:t>
            </a:r>
            <a:r>
              <a:rPr sz="2900" spc="25" baseline="10405" dirty="0">
                <a:latin typeface="Times New Roman"/>
                <a:cs typeface="Times New Roman"/>
              </a:rPr>
              <a:t>0</a:t>
            </a:r>
            <a:r>
              <a:rPr sz="2900" spc="9" baseline="10405" dirty="0">
                <a:latin typeface="Times New Roman"/>
                <a:cs typeface="Times New Roman"/>
              </a:rPr>
              <a:t>.</a:t>
            </a:r>
            <a:r>
              <a:rPr sz="2900" spc="25" baseline="10405" dirty="0">
                <a:latin typeface="Times New Roman"/>
                <a:cs typeface="Times New Roman"/>
              </a:rPr>
              <a:t>6</a:t>
            </a:r>
            <a:r>
              <a:rPr sz="2900" i="1" spc="34" baseline="10405" dirty="0">
                <a:latin typeface="Times New Roman"/>
                <a:cs typeface="Times New Roman"/>
              </a:rPr>
              <a:t>e</a:t>
            </a:r>
            <a:r>
              <a:rPr sz="2900" spc="64" baseline="10405" dirty="0">
                <a:latin typeface="Times New Roman"/>
                <a:cs typeface="Times New Roman"/>
              </a:rPr>
              <a:t>(</a:t>
            </a:r>
            <a:r>
              <a:rPr sz="2900" i="1" baseline="10405" dirty="0">
                <a:latin typeface="Times New Roman"/>
                <a:cs typeface="Times New Roman"/>
              </a:rPr>
              <a:t>k</a:t>
            </a:r>
            <a:r>
              <a:rPr sz="2900" i="1" spc="29" baseline="10405" dirty="0">
                <a:latin typeface="Times New Roman"/>
                <a:cs typeface="Times New Roman"/>
              </a:rPr>
              <a:t> </a:t>
            </a:r>
            <a:r>
              <a:rPr sz="2900" spc="-502" baseline="6169" dirty="0">
                <a:latin typeface="Meiryo"/>
                <a:cs typeface="Meiryo"/>
              </a:rPr>
              <a:t>−</a:t>
            </a:r>
            <a:r>
              <a:rPr sz="2900" spc="-495" baseline="6169" dirty="0">
                <a:latin typeface="Meiryo"/>
                <a:cs typeface="Meiryo"/>
              </a:rPr>
              <a:t> </a:t>
            </a:r>
            <a:r>
              <a:rPr sz="2900" spc="-134" baseline="10405" dirty="0">
                <a:latin typeface="Times New Roman"/>
                <a:cs typeface="Times New Roman"/>
              </a:rPr>
              <a:t>1</a:t>
            </a:r>
            <a:r>
              <a:rPr sz="2900" baseline="10405" dirty="0">
                <a:latin typeface="Times New Roman"/>
                <a:cs typeface="Times New Roman"/>
              </a:rPr>
              <a:t>)</a:t>
            </a:r>
            <a:r>
              <a:rPr sz="2900" spc="-125" baseline="10405" dirty="0">
                <a:latin typeface="Times New Roman"/>
                <a:cs typeface="Times New Roman"/>
              </a:rPr>
              <a:t> </a:t>
            </a:r>
            <a:r>
              <a:rPr sz="2900" spc="-502" baseline="6169" dirty="0">
                <a:latin typeface="Meiryo"/>
                <a:cs typeface="Meiryo"/>
              </a:rPr>
              <a:t>+</a:t>
            </a:r>
            <a:r>
              <a:rPr sz="2900" spc="-290" baseline="6169" dirty="0">
                <a:latin typeface="Meiryo"/>
                <a:cs typeface="Meiryo"/>
              </a:rPr>
              <a:t> </a:t>
            </a:r>
            <a:r>
              <a:rPr sz="2900" spc="25" baseline="10405" dirty="0">
                <a:latin typeface="Times New Roman"/>
                <a:cs typeface="Times New Roman"/>
              </a:rPr>
              <a:t>0</a:t>
            </a:r>
            <a:r>
              <a:rPr sz="2900" spc="9" baseline="10405" dirty="0">
                <a:latin typeface="Times New Roman"/>
                <a:cs typeface="Times New Roman"/>
              </a:rPr>
              <a:t>.</a:t>
            </a:r>
            <a:r>
              <a:rPr sz="2900" spc="-159" baseline="10405" dirty="0">
                <a:latin typeface="Times New Roman"/>
                <a:cs typeface="Times New Roman"/>
              </a:rPr>
              <a:t>1</a:t>
            </a:r>
            <a:r>
              <a:rPr sz="2900" i="1" spc="-39" baseline="10405" dirty="0">
                <a:latin typeface="Times New Roman"/>
                <a:cs typeface="Times New Roman"/>
              </a:rPr>
              <a:t>u</a:t>
            </a:r>
            <a:r>
              <a:rPr sz="2000" spc="6" baseline="-6441" dirty="0">
                <a:latin typeface="Times New Roman"/>
                <a:cs typeface="Times New Roman"/>
              </a:rPr>
              <a:t>1</a:t>
            </a:r>
            <a:r>
              <a:rPr sz="2000" spc="-179" baseline="-6441" dirty="0">
                <a:latin typeface="Times New Roman"/>
                <a:cs typeface="Times New Roman"/>
              </a:rPr>
              <a:t> </a:t>
            </a:r>
            <a:r>
              <a:rPr sz="2900" spc="69" baseline="10405" dirty="0">
                <a:latin typeface="Times New Roman"/>
                <a:cs typeface="Times New Roman"/>
              </a:rPr>
              <a:t>(</a:t>
            </a:r>
            <a:r>
              <a:rPr sz="2900" i="1" baseline="10405" dirty="0">
                <a:latin typeface="Times New Roman"/>
                <a:cs typeface="Times New Roman"/>
              </a:rPr>
              <a:t>k</a:t>
            </a:r>
            <a:r>
              <a:rPr sz="2900" i="1" spc="-295" baseline="10405" dirty="0">
                <a:latin typeface="Times New Roman"/>
                <a:cs typeface="Times New Roman"/>
              </a:rPr>
              <a:t> </a:t>
            </a:r>
            <a:r>
              <a:rPr sz="2900" baseline="1040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7420" y="3221305"/>
            <a:ext cx="198421" cy="27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60"/>
              </a:lnSpc>
              <a:spcBef>
                <a:spcPts val="107"/>
              </a:spcBef>
            </a:pPr>
            <a:r>
              <a:rPr sz="2000" spc="-996" dirty="0">
                <a:latin typeface="Meiryo"/>
                <a:cs typeface="Meiryo"/>
              </a:rPr>
              <a:t>⎪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4163" y="3407470"/>
            <a:ext cx="5567904" cy="1242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5554" marR="55613">
              <a:lnSpc>
                <a:spcPts val="2265"/>
              </a:lnSpc>
              <a:spcBef>
                <a:spcPts val="113"/>
              </a:spcBef>
            </a:pPr>
            <a:r>
              <a:rPr sz="2900" spc="-996" baseline="1762" dirty="0">
                <a:latin typeface="Meiryo"/>
                <a:cs typeface="Meiryo"/>
              </a:rPr>
              <a:t>⎨</a:t>
            </a:r>
            <a:endParaRPr sz="2000" dirty="0">
              <a:latin typeface="Meiryo"/>
              <a:cs typeface="Meiryo"/>
            </a:endParaRPr>
          </a:p>
          <a:p>
            <a:pPr marL="905554">
              <a:lnSpc>
                <a:spcPts val="3152"/>
              </a:lnSpc>
              <a:spcBef>
                <a:spcPts val="44"/>
              </a:spcBef>
            </a:pPr>
            <a:r>
              <a:rPr sz="2900" spc="-1964" baseline="21153" dirty="0">
                <a:latin typeface="Meiryo"/>
                <a:cs typeface="Meiryo"/>
              </a:rPr>
              <a:t>⎪</a:t>
            </a:r>
            <a:r>
              <a:rPr sz="2900" spc="-1026" baseline="4406" dirty="0">
                <a:latin typeface="Meiryo"/>
                <a:cs typeface="Meiryo"/>
              </a:rPr>
              <a:t>⎩</a:t>
            </a:r>
            <a:r>
              <a:rPr sz="2900" i="1" spc="119" baseline="23785" dirty="0">
                <a:latin typeface="Times New Roman"/>
                <a:cs typeface="Times New Roman"/>
              </a:rPr>
              <a:t>u</a:t>
            </a:r>
            <a:r>
              <a:rPr sz="2900" spc="64" baseline="23785" dirty="0">
                <a:latin typeface="Times New Roman"/>
                <a:cs typeface="Times New Roman"/>
              </a:rPr>
              <a:t>(</a:t>
            </a:r>
            <a:r>
              <a:rPr sz="2900" i="1" baseline="23785" dirty="0">
                <a:latin typeface="Times New Roman"/>
                <a:cs typeface="Times New Roman"/>
              </a:rPr>
              <a:t>k</a:t>
            </a:r>
            <a:r>
              <a:rPr sz="2900" i="1" spc="-290" baseline="23785" dirty="0">
                <a:latin typeface="Times New Roman"/>
                <a:cs typeface="Times New Roman"/>
              </a:rPr>
              <a:t> </a:t>
            </a:r>
            <a:r>
              <a:rPr sz="2900" baseline="23785" dirty="0">
                <a:latin typeface="Times New Roman"/>
                <a:cs typeface="Times New Roman"/>
              </a:rPr>
              <a:t>)</a:t>
            </a:r>
            <a:r>
              <a:rPr sz="2900" spc="19" baseline="23785" dirty="0">
                <a:latin typeface="Times New Roman"/>
                <a:cs typeface="Times New Roman"/>
              </a:rPr>
              <a:t> </a:t>
            </a:r>
            <a:r>
              <a:rPr sz="2900" spc="-502" baseline="14102" dirty="0">
                <a:latin typeface="Meiryo"/>
                <a:cs typeface="Meiryo"/>
              </a:rPr>
              <a:t>=</a:t>
            </a:r>
            <a:r>
              <a:rPr sz="2900" spc="-200" baseline="14102" dirty="0">
                <a:latin typeface="Meiryo"/>
                <a:cs typeface="Meiryo"/>
              </a:rPr>
              <a:t> </a:t>
            </a:r>
            <a:r>
              <a:rPr sz="2900" i="1" spc="-29" baseline="23785" dirty="0">
                <a:latin typeface="Times New Roman"/>
                <a:cs typeface="Times New Roman"/>
              </a:rPr>
              <a:t>u</a:t>
            </a:r>
            <a:r>
              <a:rPr sz="2000" spc="6" baseline="12883" dirty="0">
                <a:latin typeface="Times New Roman"/>
                <a:cs typeface="Times New Roman"/>
              </a:rPr>
              <a:t>1</a:t>
            </a:r>
            <a:r>
              <a:rPr sz="2000" spc="-184" baseline="12883" dirty="0">
                <a:latin typeface="Times New Roman"/>
                <a:cs typeface="Times New Roman"/>
              </a:rPr>
              <a:t> </a:t>
            </a:r>
            <a:r>
              <a:rPr sz="2900" spc="69" baseline="23785" dirty="0">
                <a:latin typeface="Times New Roman"/>
                <a:cs typeface="Times New Roman"/>
              </a:rPr>
              <a:t>(</a:t>
            </a:r>
            <a:r>
              <a:rPr sz="2900" i="1" baseline="23785" dirty="0">
                <a:latin typeface="Times New Roman"/>
                <a:cs typeface="Times New Roman"/>
              </a:rPr>
              <a:t>k</a:t>
            </a:r>
            <a:r>
              <a:rPr sz="2900" i="1" spc="-290" baseline="23785" dirty="0">
                <a:latin typeface="Times New Roman"/>
                <a:cs typeface="Times New Roman"/>
              </a:rPr>
              <a:t> </a:t>
            </a:r>
            <a:r>
              <a:rPr sz="2900" baseline="23785" dirty="0">
                <a:latin typeface="Times New Roman"/>
                <a:cs typeface="Times New Roman"/>
              </a:rPr>
              <a:t>)</a:t>
            </a:r>
            <a:r>
              <a:rPr sz="2900" spc="-119" baseline="23785" dirty="0">
                <a:latin typeface="Times New Roman"/>
                <a:cs typeface="Times New Roman"/>
              </a:rPr>
              <a:t> </a:t>
            </a:r>
            <a:r>
              <a:rPr sz="2900" spc="-502" baseline="14102" dirty="0">
                <a:latin typeface="Meiryo"/>
                <a:cs typeface="Meiryo"/>
              </a:rPr>
              <a:t>+</a:t>
            </a:r>
            <a:r>
              <a:rPr sz="2900" spc="-320" baseline="14102" dirty="0">
                <a:latin typeface="Meiryo"/>
                <a:cs typeface="Meiryo"/>
              </a:rPr>
              <a:t> </a:t>
            </a:r>
            <a:r>
              <a:rPr sz="2900" i="1" spc="-39" baseline="23785" dirty="0">
                <a:latin typeface="Times New Roman"/>
                <a:cs typeface="Times New Roman"/>
              </a:rPr>
              <a:t>u</a:t>
            </a:r>
            <a:r>
              <a:rPr sz="2000" spc="6" baseline="12883" dirty="0">
                <a:latin typeface="Times New Roman"/>
                <a:cs typeface="Times New Roman"/>
              </a:rPr>
              <a:t>1</a:t>
            </a:r>
            <a:r>
              <a:rPr sz="2000" spc="-175" baseline="12883" dirty="0">
                <a:latin typeface="Times New Roman"/>
                <a:cs typeface="Times New Roman"/>
              </a:rPr>
              <a:t> </a:t>
            </a:r>
            <a:r>
              <a:rPr sz="2900" spc="69" baseline="23785" dirty="0">
                <a:latin typeface="Times New Roman"/>
                <a:cs typeface="Times New Roman"/>
              </a:rPr>
              <a:t>(</a:t>
            </a:r>
            <a:r>
              <a:rPr sz="2900" i="1" baseline="23785" dirty="0">
                <a:latin typeface="Times New Roman"/>
                <a:cs typeface="Times New Roman"/>
              </a:rPr>
              <a:t>k</a:t>
            </a:r>
            <a:r>
              <a:rPr sz="2900" i="1" spc="29" baseline="23785" dirty="0">
                <a:latin typeface="Times New Roman"/>
                <a:cs typeface="Times New Roman"/>
              </a:rPr>
              <a:t> </a:t>
            </a:r>
            <a:r>
              <a:rPr sz="2900" spc="-342" baseline="14102" dirty="0">
                <a:latin typeface="Meiryo"/>
                <a:cs typeface="Meiryo"/>
              </a:rPr>
              <a:t>−</a:t>
            </a:r>
            <a:r>
              <a:rPr sz="2900" spc="-134" baseline="23785" dirty="0">
                <a:latin typeface="Times New Roman"/>
                <a:cs typeface="Times New Roman"/>
              </a:rPr>
              <a:t>1</a:t>
            </a:r>
            <a:r>
              <a:rPr sz="2900" baseline="23785" dirty="0">
                <a:latin typeface="Times New Roman"/>
                <a:cs typeface="Times New Roman"/>
              </a:rPr>
              <a:t>)</a:t>
            </a:r>
            <a:r>
              <a:rPr sz="2900" spc="-119" baseline="23785" dirty="0">
                <a:latin typeface="Times New Roman"/>
                <a:cs typeface="Times New Roman"/>
              </a:rPr>
              <a:t> </a:t>
            </a:r>
            <a:r>
              <a:rPr sz="2900" spc="-502" baseline="14102" dirty="0">
                <a:latin typeface="Meiryo"/>
                <a:cs typeface="Meiryo"/>
              </a:rPr>
              <a:t>−</a:t>
            </a:r>
            <a:r>
              <a:rPr sz="2900" spc="-320" baseline="14102" dirty="0">
                <a:latin typeface="Meiryo"/>
                <a:cs typeface="Meiryo"/>
              </a:rPr>
              <a:t> </a:t>
            </a:r>
            <a:r>
              <a:rPr sz="2900" spc="25" baseline="23785" dirty="0">
                <a:latin typeface="Times New Roman"/>
                <a:cs typeface="Times New Roman"/>
              </a:rPr>
              <a:t>0</a:t>
            </a:r>
            <a:r>
              <a:rPr sz="2900" spc="9" baseline="23785" dirty="0">
                <a:latin typeface="Times New Roman"/>
                <a:cs typeface="Times New Roman"/>
              </a:rPr>
              <a:t>.</a:t>
            </a:r>
            <a:r>
              <a:rPr sz="2900" spc="-4" baseline="23785" dirty="0">
                <a:latin typeface="Times New Roman"/>
                <a:cs typeface="Times New Roman"/>
              </a:rPr>
              <a:t>2</a:t>
            </a:r>
            <a:r>
              <a:rPr sz="2900" i="1" spc="114" baseline="23785" dirty="0">
                <a:latin typeface="Times New Roman"/>
                <a:cs typeface="Times New Roman"/>
              </a:rPr>
              <a:t>u</a:t>
            </a:r>
            <a:r>
              <a:rPr sz="2900" spc="69" baseline="23785" dirty="0">
                <a:latin typeface="Times New Roman"/>
                <a:cs typeface="Times New Roman"/>
              </a:rPr>
              <a:t>(</a:t>
            </a:r>
            <a:r>
              <a:rPr sz="2900" i="1" baseline="23785" dirty="0">
                <a:latin typeface="Times New Roman"/>
                <a:cs typeface="Times New Roman"/>
              </a:rPr>
              <a:t>k</a:t>
            </a:r>
            <a:r>
              <a:rPr sz="2900" i="1" spc="29" baseline="23785" dirty="0">
                <a:latin typeface="Times New Roman"/>
                <a:cs typeface="Times New Roman"/>
              </a:rPr>
              <a:t> </a:t>
            </a:r>
            <a:r>
              <a:rPr sz="2900" spc="-342" baseline="14102" dirty="0">
                <a:latin typeface="Meiryo"/>
                <a:cs typeface="Meiryo"/>
              </a:rPr>
              <a:t>−</a:t>
            </a:r>
            <a:r>
              <a:rPr sz="2900" spc="-129" baseline="23785" dirty="0">
                <a:latin typeface="Times New Roman"/>
                <a:cs typeface="Times New Roman"/>
              </a:rPr>
              <a:t>1</a:t>
            </a:r>
            <a:r>
              <a:rPr sz="2900" baseline="2378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29" marR="55613">
              <a:lnSpc>
                <a:spcPct val="122899"/>
              </a:lnSpc>
              <a:spcBef>
                <a:spcPts val="567"/>
              </a:spcBef>
            </a:pPr>
            <a:r>
              <a:rPr sz="2400" spc="9" dirty="0">
                <a:latin typeface=""/>
                <a:cs typeface=""/>
              </a:rPr>
              <a:t>串联程序法的原理框图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45523" y="5099540"/>
            <a:ext cx="521382" cy="275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10"/>
              </a:lnSpc>
              <a:spcBef>
                <a:spcPts val="105"/>
              </a:spcBef>
            </a:pPr>
            <a:r>
              <a:rPr sz="2000" spc="-141" dirty="0">
                <a:latin typeface="Times New Roman"/>
                <a:cs typeface="Times New Roman"/>
              </a:rPr>
              <a:t>U</a:t>
            </a:r>
            <a:r>
              <a:rPr sz="2000" spc="52" dirty="0">
                <a:latin typeface="Times New Roman"/>
                <a:cs typeface="Times New Roman"/>
              </a:rPr>
              <a:t>(</a:t>
            </a:r>
            <a:r>
              <a:rPr sz="2000" spc="-22" dirty="0">
                <a:latin typeface="Times New Roman"/>
                <a:cs typeface="Times New Roman"/>
              </a:rPr>
              <a:t>z</a:t>
            </a:r>
            <a:r>
              <a:rPr sz="2000" spc="12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00541" y="5117953"/>
            <a:ext cx="503835" cy="275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10"/>
              </a:lnSpc>
              <a:spcBef>
                <a:spcPts val="105"/>
              </a:spcBef>
            </a:pPr>
            <a:r>
              <a:rPr sz="2000" spc="-66" dirty="0">
                <a:latin typeface="Times New Roman"/>
                <a:cs typeface="Times New Roman"/>
              </a:rPr>
              <a:t>E</a:t>
            </a:r>
            <a:r>
              <a:rPr sz="2000" spc="52" dirty="0">
                <a:latin typeface="Times New Roman"/>
                <a:cs typeface="Times New Roman"/>
              </a:rPr>
              <a:t>(</a:t>
            </a:r>
            <a:r>
              <a:rPr sz="2000" spc="-17" dirty="0">
                <a:latin typeface="Times New Roman"/>
                <a:cs typeface="Times New Roman"/>
              </a:rPr>
              <a:t>z</a:t>
            </a:r>
            <a:r>
              <a:rPr sz="2000" spc="12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21802" y="5071810"/>
            <a:ext cx="1119439" cy="848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210" marR="182408" algn="ctr">
              <a:lnSpc>
                <a:spcPts val="3458"/>
              </a:lnSpc>
              <a:spcBef>
                <a:spcPts val="172"/>
              </a:spcBef>
            </a:pPr>
            <a:r>
              <a:rPr sz="3000" spc="-154" baseline="5797" dirty="0">
                <a:latin typeface="Times New Roman"/>
                <a:cs typeface="Times New Roman"/>
              </a:rPr>
              <a:t>1</a:t>
            </a:r>
            <a:r>
              <a:rPr sz="3000" spc="-531" baseline="3437" dirty="0">
                <a:latin typeface="Meiryo"/>
                <a:cs typeface="Meiryo"/>
              </a:rPr>
              <a:t>+</a:t>
            </a:r>
            <a:r>
              <a:rPr sz="3000" spc="-495" baseline="3437" dirty="0">
                <a:latin typeface="Meiryo"/>
                <a:cs typeface="Meiryo"/>
              </a:rPr>
              <a:t> </a:t>
            </a:r>
            <a:r>
              <a:rPr sz="3000" i="1" spc="87" baseline="5797" dirty="0">
                <a:latin typeface="Times New Roman"/>
                <a:cs typeface="Times New Roman"/>
              </a:rPr>
              <a:t>z</a:t>
            </a:r>
            <a:r>
              <a:rPr sz="2300" spc="-382" baseline="24394" dirty="0">
                <a:latin typeface="Meiryo"/>
                <a:cs typeface="Meiryo"/>
              </a:rPr>
              <a:t>−</a:t>
            </a:r>
            <a:r>
              <a:rPr sz="2300" spc="15" baseline="41144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82120" marR="10371" algn="ctr">
              <a:lnSpc>
                <a:spcPts val="3227"/>
              </a:lnSpc>
            </a:pPr>
            <a:r>
              <a:rPr sz="3000" spc="-129" baseline="1449" dirty="0">
                <a:latin typeface="Times New Roman"/>
                <a:cs typeface="Times New Roman"/>
              </a:rPr>
              <a:t>1</a:t>
            </a:r>
            <a:r>
              <a:rPr sz="2000" spc="-511" dirty="0">
                <a:latin typeface="Meiryo"/>
                <a:cs typeface="Meiryo"/>
              </a:rPr>
              <a:t>+</a:t>
            </a:r>
            <a:r>
              <a:rPr sz="3000" spc="-39" baseline="1449" dirty="0">
                <a:latin typeface="Times New Roman"/>
                <a:cs typeface="Times New Roman"/>
              </a:rPr>
              <a:t>0</a:t>
            </a:r>
            <a:r>
              <a:rPr sz="3000" spc="-29" baseline="1449" dirty="0">
                <a:latin typeface="Times New Roman"/>
                <a:cs typeface="Times New Roman"/>
              </a:rPr>
              <a:t>.</a:t>
            </a:r>
            <a:r>
              <a:rPr sz="3000" spc="-9" baseline="1449" dirty="0">
                <a:latin typeface="Times New Roman"/>
                <a:cs typeface="Times New Roman"/>
              </a:rPr>
              <a:t>2</a:t>
            </a:r>
            <a:r>
              <a:rPr sz="3000" spc="-104" baseline="1449" dirty="0">
                <a:latin typeface="Times New Roman"/>
                <a:cs typeface="Times New Roman"/>
              </a:rPr>
              <a:t> </a:t>
            </a:r>
            <a:r>
              <a:rPr sz="3000" i="1" spc="112" baseline="1449" dirty="0">
                <a:latin typeface="Times New Roman"/>
                <a:cs typeface="Times New Roman"/>
              </a:rPr>
              <a:t>z</a:t>
            </a:r>
            <a:r>
              <a:rPr sz="2300" spc="-407" baseline="21067" dirty="0">
                <a:latin typeface="Meiryo"/>
                <a:cs typeface="Meiryo"/>
              </a:rPr>
              <a:t>−</a:t>
            </a:r>
            <a:r>
              <a:rPr sz="2300" spc="15" baseline="35533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26114" y="5050435"/>
            <a:ext cx="1146581" cy="833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880">
              <a:lnSpc>
                <a:spcPts val="3623"/>
              </a:lnSpc>
              <a:spcBef>
                <a:spcPts val="180"/>
              </a:spcBef>
            </a:pPr>
            <a:r>
              <a:rPr sz="3100" spc="-39" baseline="5656" dirty="0">
                <a:latin typeface="Times New Roman"/>
                <a:cs typeface="Times New Roman"/>
              </a:rPr>
              <a:t>3</a:t>
            </a:r>
            <a:r>
              <a:rPr sz="3100" spc="-498" baseline="3353" dirty="0">
                <a:latin typeface="Meiryo"/>
                <a:cs typeface="Meiryo"/>
              </a:rPr>
              <a:t>+</a:t>
            </a:r>
            <a:r>
              <a:rPr sz="3100" spc="-9" baseline="5656" dirty="0">
                <a:latin typeface="Times New Roman"/>
                <a:cs typeface="Times New Roman"/>
              </a:rPr>
              <a:t>0</a:t>
            </a:r>
            <a:r>
              <a:rPr sz="3100" spc="-25" baseline="5656" dirty="0">
                <a:latin typeface="Times New Roman"/>
                <a:cs typeface="Times New Roman"/>
              </a:rPr>
              <a:t>.</a:t>
            </a:r>
            <a:r>
              <a:rPr sz="3100" baseline="5656" dirty="0">
                <a:latin typeface="Times New Roman"/>
                <a:cs typeface="Times New Roman"/>
              </a:rPr>
              <a:t>6</a:t>
            </a:r>
            <a:r>
              <a:rPr sz="3100" spc="-154" baseline="5656" dirty="0">
                <a:latin typeface="Times New Roman"/>
                <a:cs typeface="Times New Roman"/>
              </a:rPr>
              <a:t> </a:t>
            </a:r>
            <a:r>
              <a:rPr sz="3100" i="1" spc="125" baseline="5656" dirty="0">
                <a:latin typeface="Times New Roman"/>
                <a:cs typeface="Times New Roman"/>
              </a:rPr>
              <a:t>z</a:t>
            </a:r>
            <a:r>
              <a:rPr sz="2400" spc="-399" baseline="23632" dirty="0">
                <a:latin typeface="Meiryo"/>
                <a:cs typeface="Meiryo"/>
              </a:rPr>
              <a:t>−</a:t>
            </a:r>
            <a:r>
              <a:rPr sz="2400" spc="15" baseline="39858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96918" marR="14399">
              <a:lnSpc>
                <a:spcPts val="2947"/>
              </a:lnSpc>
            </a:pPr>
            <a:r>
              <a:rPr sz="3100" spc="-129" baseline="-7070" dirty="0">
                <a:latin typeface="Times New Roman"/>
                <a:cs typeface="Times New Roman"/>
              </a:rPr>
              <a:t>1</a:t>
            </a:r>
            <a:r>
              <a:rPr sz="3100" spc="-533" baseline="-4191" dirty="0">
                <a:latin typeface="Meiryo"/>
                <a:cs typeface="Meiryo"/>
              </a:rPr>
              <a:t>−</a:t>
            </a:r>
            <a:r>
              <a:rPr sz="3100" spc="-9" baseline="-7070" dirty="0">
                <a:latin typeface="Times New Roman"/>
                <a:cs typeface="Times New Roman"/>
              </a:rPr>
              <a:t>0</a:t>
            </a:r>
            <a:r>
              <a:rPr sz="3100" spc="-25" baseline="-7070" dirty="0">
                <a:latin typeface="Times New Roman"/>
                <a:cs typeface="Times New Roman"/>
              </a:rPr>
              <a:t>.</a:t>
            </a:r>
            <a:r>
              <a:rPr sz="3100" baseline="-7070" dirty="0">
                <a:latin typeface="Times New Roman"/>
                <a:cs typeface="Times New Roman"/>
              </a:rPr>
              <a:t>1</a:t>
            </a:r>
            <a:r>
              <a:rPr sz="3100" spc="-290" baseline="-7070" dirty="0">
                <a:latin typeface="Times New Roman"/>
                <a:cs typeface="Times New Roman"/>
              </a:rPr>
              <a:t> </a:t>
            </a:r>
            <a:r>
              <a:rPr sz="3100" i="1" spc="114" baseline="-7070" dirty="0">
                <a:latin typeface="Times New Roman"/>
                <a:cs typeface="Times New Roman"/>
              </a:rPr>
              <a:t>z</a:t>
            </a:r>
            <a:r>
              <a:rPr sz="2400" spc="-394" baseline="13964" dirty="0">
                <a:latin typeface="Meiryo"/>
                <a:cs typeface="Meiryo"/>
              </a:rPr>
              <a:t>−</a:t>
            </a:r>
            <a:r>
              <a:rPr sz="2400" spc="15" baseline="23552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45554" y="5050435"/>
            <a:ext cx="704231" cy="416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03">
              <a:lnSpc>
                <a:spcPts val="2531"/>
              </a:lnSpc>
              <a:spcBef>
                <a:spcPts val="126"/>
              </a:spcBef>
            </a:pPr>
            <a:r>
              <a:rPr sz="2900" spc="-136" baseline="7432" dirty="0">
                <a:latin typeface="Times New Roman"/>
                <a:cs typeface="Times New Roman"/>
              </a:rPr>
              <a:t>U</a:t>
            </a:r>
            <a:r>
              <a:rPr sz="2000" spc="26" baseline="-8589" dirty="0">
                <a:latin typeface="Times New Roman"/>
                <a:cs typeface="Times New Roman"/>
              </a:rPr>
              <a:t>1</a:t>
            </a:r>
            <a:r>
              <a:rPr sz="2900" spc="52" baseline="7432" dirty="0">
                <a:latin typeface="Times New Roman"/>
                <a:cs typeface="Times New Roman"/>
              </a:rPr>
              <a:t>(</a:t>
            </a:r>
            <a:r>
              <a:rPr sz="2900" spc="-27" baseline="7432" dirty="0">
                <a:latin typeface="Times New Roman"/>
                <a:cs typeface="Times New Roman"/>
              </a:rPr>
              <a:t>z</a:t>
            </a:r>
            <a:r>
              <a:rPr sz="2900" spc="12" baseline="7432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45554" y="5467257"/>
            <a:ext cx="568506" cy="41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407875" y="5357835"/>
            <a:ext cx="100176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5254759" y="5354781"/>
            <a:ext cx="93834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4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" name="直接连接符 4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77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3106" y="5040312"/>
            <a:ext cx="924575" cy="0"/>
          </a:xfrm>
          <a:custGeom>
            <a:avLst/>
            <a:gdLst/>
            <a:ahLst/>
            <a:cxnLst/>
            <a:rect l="l" t="t" r="r" b="b"/>
            <a:pathLst>
              <a:path w="922007">
                <a:moveTo>
                  <a:pt x="0" y="0"/>
                </a:moveTo>
                <a:lnTo>
                  <a:pt x="922007" y="0"/>
                </a:lnTo>
              </a:path>
            </a:pathLst>
          </a:custGeom>
          <a:ln w="113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6434" y="5040312"/>
            <a:ext cx="1752896" cy="0"/>
          </a:xfrm>
          <a:custGeom>
            <a:avLst/>
            <a:gdLst/>
            <a:ahLst/>
            <a:cxnLst/>
            <a:rect l="l" t="t" r="r" b="b"/>
            <a:pathLst>
              <a:path w="1748027">
                <a:moveTo>
                  <a:pt x="0" y="0"/>
                </a:moveTo>
                <a:lnTo>
                  <a:pt x="1748027" y="0"/>
                </a:lnTo>
              </a:path>
            </a:pathLst>
          </a:custGeom>
          <a:ln w="113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36" y="612394"/>
            <a:ext cx="3442237" cy="508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79"/>
              </a:lnSpc>
              <a:spcBef>
                <a:spcPts val="198"/>
              </a:spcBef>
            </a:pPr>
            <a:r>
              <a:rPr lang="en-US" sz="3600" b="1" dirty="0">
                <a:latin typeface="Times New Roman"/>
                <a:cs typeface="Times New Roman"/>
              </a:rPr>
              <a:t>3</a:t>
            </a:r>
            <a:r>
              <a:rPr sz="3600" b="1" dirty="0" smtClean="0">
                <a:latin typeface="Times New Roman"/>
                <a:cs typeface="Times New Roman"/>
              </a:rPr>
              <a:t>.3 </a:t>
            </a:r>
            <a:r>
              <a:rPr sz="3600" spc="9" dirty="0">
                <a:latin typeface=""/>
                <a:cs typeface=""/>
              </a:rPr>
              <a:t>并联程序法</a:t>
            </a:r>
            <a:endParaRPr sz="3600" dirty="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2431" y="1391961"/>
            <a:ext cx="7557793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对于数字控制器</a:t>
            </a:r>
            <a:r>
              <a:rPr sz="2800" b="1" dirty="0">
                <a:latin typeface="Times New Roman"/>
                <a:cs typeface="Times New Roman"/>
              </a:rPr>
              <a:t>D(z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spc="9" dirty="0">
                <a:latin typeface=""/>
                <a:cs typeface=""/>
              </a:rPr>
              <a:t>，若能写成部分分式形式，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702" y="1977358"/>
            <a:ext cx="8334465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可以将其化简为多个一阶或二阶脉冲传递函数相加的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702" y="2533877"/>
            <a:ext cx="808492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形式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0163" y="2708500"/>
            <a:ext cx="112902" cy="199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98"/>
              </a:lnSpc>
              <a:spcBef>
                <a:spcPts val="74"/>
              </a:spcBef>
            </a:pPr>
            <a:r>
              <a:rPr sz="1400" i="1" spc="3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8036" y="2867146"/>
            <a:ext cx="1357448" cy="64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899"/>
              </a:lnSpc>
              <a:spcBef>
                <a:spcPts val="194"/>
              </a:spcBef>
            </a:pPr>
            <a:r>
              <a:rPr sz="3500" spc="-605" baseline="9507" dirty="0">
                <a:latin typeface="Meiryo"/>
                <a:cs typeface="Meiryo"/>
              </a:rPr>
              <a:t>+</a:t>
            </a:r>
            <a:r>
              <a:rPr sz="3500" spc="-315" baseline="9507" dirty="0">
                <a:latin typeface="Meiryo"/>
                <a:cs typeface="Meiryo"/>
              </a:rPr>
              <a:t> </a:t>
            </a:r>
            <a:r>
              <a:rPr sz="3500" spc="-310" dirty="0">
                <a:latin typeface="Meiryo"/>
                <a:cs typeface="Meiryo"/>
              </a:rPr>
              <a:t>∑</a:t>
            </a:r>
            <a:r>
              <a:rPr sz="3500" spc="-821" dirty="0">
                <a:latin typeface="Meiryo"/>
                <a:cs typeface="Meiryo"/>
              </a:rPr>
              <a:t> </a:t>
            </a:r>
            <a:r>
              <a:rPr sz="3500" i="1" spc="-29" baseline="16035" dirty="0">
                <a:latin typeface="Times New Roman"/>
                <a:cs typeface="Times New Roman"/>
              </a:rPr>
              <a:t>D</a:t>
            </a:r>
            <a:r>
              <a:rPr sz="2000" i="1" baseline="4294" dirty="0">
                <a:latin typeface="Times New Roman"/>
                <a:cs typeface="Times New Roman"/>
              </a:rPr>
              <a:t>i</a:t>
            </a:r>
            <a:r>
              <a:rPr sz="2000" i="1" spc="48" baseline="4294" dirty="0">
                <a:latin typeface="Times New Roman"/>
                <a:cs typeface="Times New Roman"/>
              </a:rPr>
              <a:t> </a:t>
            </a:r>
            <a:r>
              <a:rPr sz="3500" baseline="16035" dirty="0">
                <a:latin typeface="Times New Roman"/>
                <a:cs typeface="Times New Roman"/>
              </a:rPr>
              <a:t>(</a:t>
            </a:r>
            <a:r>
              <a:rPr sz="3500" spc="-420" baseline="16035" dirty="0">
                <a:latin typeface="Times New Roman"/>
                <a:cs typeface="Times New Roman"/>
              </a:rPr>
              <a:t> </a:t>
            </a:r>
            <a:r>
              <a:rPr sz="3500" i="1" spc="104" baseline="16035" dirty="0">
                <a:latin typeface="Times New Roman"/>
                <a:cs typeface="Times New Roman"/>
              </a:rPr>
              <a:t>z</a:t>
            </a:r>
            <a:r>
              <a:rPr sz="3500" baseline="1603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71639" marR="67283">
              <a:lnSpc>
                <a:spcPts val="1218"/>
              </a:lnSpc>
            </a:pPr>
            <a:r>
              <a:rPr sz="2000" i="1" spc="3" baseline="6441" dirty="0">
                <a:latin typeface="Times New Roman"/>
                <a:cs typeface="Times New Roman"/>
              </a:rPr>
              <a:t>i</a:t>
            </a:r>
            <a:r>
              <a:rPr sz="2000" i="1" spc="-240" baseline="6441" dirty="0">
                <a:latin typeface="Times New Roman"/>
                <a:cs typeface="Times New Roman"/>
              </a:rPr>
              <a:t> </a:t>
            </a:r>
            <a:r>
              <a:rPr sz="2600" spc="-541" baseline="2946" dirty="0">
                <a:latin typeface="Meiryo"/>
                <a:cs typeface="Meiryo"/>
              </a:rPr>
              <a:t>=</a:t>
            </a:r>
            <a:r>
              <a:rPr sz="2000" spc="6" baseline="644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331" y="2920327"/>
            <a:ext cx="897492" cy="329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91"/>
              </a:lnSpc>
              <a:spcBef>
                <a:spcPts val="129"/>
              </a:spcBef>
            </a:pPr>
            <a:r>
              <a:rPr sz="3500" i="1" spc="54" baseline="1233" dirty="0">
                <a:latin typeface="Times New Roman"/>
                <a:cs typeface="Times New Roman"/>
              </a:rPr>
              <a:t>D</a:t>
            </a:r>
            <a:r>
              <a:rPr sz="3500" baseline="1233" dirty="0">
                <a:latin typeface="Times New Roman"/>
                <a:cs typeface="Times New Roman"/>
              </a:rPr>
              <a:t>(</a:t>
            </a:r>
            <a:r>
              <a:rPr sz="3500" spc="-430" baseline="1233" dirty="0">
                <a:latin typeface="Times New Roman"/>
                <a:cs typeface="Times New Roman"/>
              </a:rPr>
              <a:t> </a:t>
            </a:r>
            <a:r>
              <a:rPr sz="3500" i="1" spc="114" baseline="1233" dirty="0">
                <a:latin typeface="Times New Roman"/>
                <a:cs typeface="Times New Roman"/>
              </a:rPr>
              <a:t>z</a:t>
            </a:r>
            <a:r>
              <a:rPr sz="3500" baseline="1233" dirty="0">
                <a:latin typeface="Times New Roman"/>
                <a:cs typeface="Times New Roman"/>
              </a:rPr>
              <a:t>)</a:t>
            </a:r>
            <a:r>
              <a:rPr sz="3500" spc="9" baseline="1233" dirty="0">
                <a:latin typeface="Times New Roman"/>
                <a:cs typeface="Times New Roman"/>
              </a:rPr>
              <a:t> </a:t>
            </a:r>
            <a:r>
              <a:rPr sz="2400" spc="-605" dirty="0">
                <a:latin typeface="Meiryo"/>
                <a:cs typeface="Meiryo"/>
              </a:rPr>
              <a:t>=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299" y="2925100"/>
            <a:ext cx="350807" cy="374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87"/>
              </a:lnSpc>
              <a:spcBef>
                <a:spcPts val="144"/>
              </a:spcBef>
            </a:pPr>
            <a:r>
              <a:rPr sz="3500" i="1" baseline="7401" dirty="0">
                <a:latin typeface="Times New Roman"/>
                <a:cs typeface="Times New Roman"/>
              </a:rPr>
              <a:t>d</a:t>
            </a:r>
            <a:r>
              <a:rPr sz="3500" i="1" spc="-405" baseline="7401" dirty="0">
                <a:latin typeface="Times New Roman"/>
                <a:cs typeface="Times New Roman"/>
              </a:rPr>
              <a:t> </a:t>
            </a:r>
            <a:r>
              <a:rPr sz="2000" spc="6" baseline="-10736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703" y="3851359"/>
            <a:ext cx="3590713" cy="417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17"/>
              </a:lnSpc>
              <a:spcBef>
                <a:spcPts val="160"/>
              </a:spcBef>
            </a:pPr>
            <a:r>
              <a:rPr sz="3600" spc="9" baseline="7534" dirty="0">
                <a:latin typeface=""/>
                <a:cs typeface=""/>
              </a:rPr>
              <a:t>式</a:t>
            </a:r>
            <a:r>
              <a:rPr sz="3600" baseline="7534" dirty="0">
                <a:latin typeface=""/>
                <a:cs typeface=""/>
              </a:rPr>
              <a:t>中</a:t>
            </a:r>
            <a:r>
              <a:rPr sz="3600" spc="-590" baseline="7534" dirty="0">
                <a:latin typeface=""/>
                <a:cs typeface=""/>
              </a:rPr>
              <a:t> </a:t>
            </a:r>
            <a:r>
              <a:rPr sz="3600" b="1" spc="4" baseline="9662" dirty="0">
                <a:latin typeface="Times New Roman"/>
                <a:cs typeface="Times New Roman"/>
              </a:rPr>
              <a:t>D</a:t>
            </a:r>
            <a:r>
              <a:rPr sz="2400" b="1" i="1" baseline="-10870" dirty="0">
                <a:latin typeface="Times New Roman"/>
                <a:cs typeface="Times New Roman"/>
              </a:rPr>
              <a:t>i </a:t>
            </a:r>
            <a:r>
              <a:rPr sz="3600" b="1" baseline="9662" dirty="0">
                <a:latin typeface="Times New Roman"/>
                <a:cs typeface="Times New Roman"/>
              </a:rPr>
              <a:t>(</a:t>
            </a:r>
            <a:r>
              <a:rPr sz="3600" b="1" i="1" baseline="9662" dirty="0">
                <a:latin typeface="Times New Roman"/>
                <a:cs typeface="Times New Roman"/>
              </a:rPr>
              <a:t>z</a:t>
            </a:r>
            <a:r>
              <a:rPr sz="3600" b="1" spc="4" baseline="9662" dirty="0">
                <a:latin typeface="Times New Roman"/>
                <a:cs typeface="Times New Roman"/>
              </a:rPr>
              <a:t>)</a:t>
            </a:r>
            <a:r>
              <a:rPr sz="3600" spc="9" baseline="7534" dirty="0">
                <a:latin typeface=""/>
                <a:cs typeface=""/>
              </a:rPr>
              <a:t>通常可以表示为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6485" y="4661960"/>
            <a:ext cx="389268" cy="331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6"/>
              </a:lnSpc>
              <a:spcBef>
                <a:spcPts val="127"/>
              </a:spcBef>
            </a:pPr>
            <a:r>
              <a:rPr sz="3200" i="1" spc="-8" baseline="-1348" dirty="0">
                <a:latin typeface="Times New Roman"/>
                <a:cs typeface="Times New Roman"/>
              </a:rPr>
              <a:t>z</a:t>
            </a:r>
            <a:r>
              <a:rPr sz="3200" i="1" spc="-285" baseline="-1348" dirty="0">
                <a:latin typeface="Times New Roman"/>
                <a:cs typeface="Times New Roman"/>
              </a:rPr>
              <a:t> </a:t>
            </a:r>
            <a:r>
              <a:rPr sz="1900" spc="-322" baseline="24749" dirty="0">
                <a:latin typeface="Meiryo"/>
                <a:cs typeface="Meiryo"/>
              </a:rPr>
              <a:t>−</a:t>
            </a:r>
            <a:r>
              <a:rPr sz="1900" spc="-322" baseline="41742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84046" y="4661960"/>
            <a:ext cx="389064" cy="331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6"/>
              </a:lnSpc>
              <a:spcBef>
                <a:spcPts val="127"/>
              </a:spcBef>
            </a:pPr>
            <a:r>
              <a:rPr sz="3200" i="1" spc="-8" baseline="-1348" dirty="0">
                <a:latin typeface="Times New Roman"/>
                <a:cs typeface="Times New Roman"/>
              </a:rPr>
              <a:t>z</a:t>
            </a:r>
            <a:r>
              <a:rPr sz="3200" i="1" spc="-285" baseline="-1348" dirty="0">
                <a:latin typeface="Times New Roman"/>
                <a:cs typeface="Times New Roman"/>
              </a:rPr>
              <a:t> </a:t>
            </a:r>
            <a:r>
              <a:rPr sz="1900" spc="-322" baseline="24749" dirty="0">
                <a:latin typeface="Meiryo"/>
                <a:cs typeface="Meiryo"/>
              </a:rPr>
              <a:t>−</a:t>
            </a:r>
            <a:r>
              <a:rPr sz="1900" spc="-322" baseline="41742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6549" y="4678270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5105" y="4690511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5587" y="4690995"/>
            <a:ext cx="582384" cy="302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3200" spc="-10" baseline="1348" dirty="0">
                <a:latin typeface="Times New Roman"/>
                <a:cs typeface="Times New Roman"/>
              </a:rPr>
              <a:t>1</a:t>
            </a:r>
            <a:r>
              <a:rPr sz="3200" spc="-305" baseline="1348" dirty="0">
                <a:latin typeface="Times New Roman"/>
                <a:cs typeface="Times New Roman"/>
              </a:rPr>
              <a:t> </a:t>
            </a:r>
            <a:r>
              <a:rPr sz="2200" spc="-571" dirty="0">
                <a:latin typeface="Meiryo"/>
                <a:cs typeface="Meiryo"/>
              </a:rPr>
              <a:t>+</a:t>
            </a:r>
            <a:r>
              <a:rPr sz="2200" spc="-330" dirty="0">
                <a:latin typeface="Meiryo"/>
                <a:cs typeface="Meiryo"/>
              </a:rPr>
              <a:t> </a:t>
            </a:r>
            <a:r>
              <a:rPr sz="3200" i="1" baseline="1348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3148" y="4690995"/>
            <a:ext cx="571745" cy="302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3200" spc="-10" baseline="1348" dirty="0">
                <a:latin typeface="Times New Roman"/>
                <a:cs typeface="Times New Roman"/>
              </a:rPr>
              <a:t>1</a:t>
            </a:r>
            <a:r>
              <a:rPr sz="3200" spc="-305" baseline="1348" dirty="0">
                <a:latin typeface="Times New Roman"/>
                <a:cs typeface="Times New Roman"/>
              </a:rPr>
              <a:t> </a:t>
            </a:r>
            <a:r>
              <a:rPr sz="2200" spc="-571" dirty="0">
                <a:latin typeface="Meiryo"/>
                <a:cs typeface="Meiryo"/>
              </a:rPr>
              <a:t>+</a:t>
            </a:r>
            <a:r>
              <a:rPr sz="2200" spc="-295" dirty="0">
                <a:latin typeface="Meiryo"/>
                <a:cs typeface="Meiryo"/>
              </a:rPr>
              <a:t> </a:t>
            </a:r>
            <a:r>
              <a:rPr sz="3200" i="1" baseline="1348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1531" y="4823409"/>
            <a:ext cx="598187" cy="43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23"/>
              </a:lnSpc>
              <a:spcBef>
                <a:spcPts val="170"/>
              </a:spcBef>
            </a:pPr>
            <a:r>
              <a:rPr sz="3200" spc="-571" baseline="7993" dirty="0">
                <a:latin typeface="Meiryo"/>
                <a:cs typeface="Meiryo"/>
              </a:rPr>
              <a:t>+</a:t>
            </a:r>
            <a:r>
              <a:rPr sz="3200" spc="-275" baseline="7993" dirty="0">
                <a:latin typeface="Meiryo"/>
                <a:cs typeface="Meiryo"/>
              </a:rPr>
              <a:t> </a:t>
            </a:r>
            <a:r>
              <a:rPr sz="3200" dirty="0">
                <a:latin typeface="Meiryo"/>
                <a:cs typeface="Meiryo"/>
              </a:rPr>
              <a:t>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1300" y="4823409"/>
            <a:ext cx="390925" cy="43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423"/>
              </a:lnSpc>
              <a:spcBef>
                <a:spcPts val="170"/>
              </a:spcBef>
            </a:pPr>
            <a:r>
              <a:rPr sz="3200" dirty="0">
                <a:latin typeface="Meiryo"/>
                <a:cs typeface="Meiryo"/>
              </a:rPr>
              <a:t>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2749" y="4854739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00106" y="4854580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447" y="4871961"/>
            <a:ext cx="3391315" cy="354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86"/>
              </a:lnSpc>
              <a:spcBef>
                <a:spcPts val="139"/>
              </a:spcBef>
            </a:pPr>
            <a:r>
              <a:rPr sz="3200" i="1" spc="39" baseline="9437" dirty="0">
                <a:latin typeface="Times New Roman"/>
                <a:cs typeface="Times New Roman"/>
              </a:rPr>
              <a:t>D</a:t>
            </a:r>
            <a:r>
              <a:rPr sz="3200" spc="-7" baseline="9437" dirty="0">
                <a:latin typeface="Times New Roman"/>
                <a:cs typeface="Times New Roman"/>
              </a:rPr>
              <a:t>(</a:t>
            </a:r>
            <a:r>
              <a:rPr sz="3200" spc="-380" baseline="9437" dirty="0">
                <a:latin typeface="Times New Roman"/>
                <a:cs typeface="Times New Roman"/>
              </a:rPr>
              <a:t> </a:t>
            </a:r>
            <a:r>
              <a:rPr sz="3200" i="1" spc="100" baseline="9437" dirty="0">
                <a:latin typeface="Times New Roman"/>
                <a:cs typeface="Times New Roman"/>
              </a:rPr>
              <a:t>z</a:t>
            </a:r>
            <a:r>
              <a:rPr sz="3200" baseline="9437" dirty="0">
                <a:latin typeface="Times New Roman"/>
                <a:cs typeface="Times New Roman"/>
              </a:rPr>
              <a:t>)</a:t>
            </a:r>
            <a:r>
              <a:rPr sz="3200" spc="4" baseline="9437" dirty="0">
                <a:latin typeface="Times New Roman"/>
                <a:cs typeface="Times New Roman"/>
              </a:rPr>
              <a:t> </a:t>
            </a:r>
            <a:r>
              <a:rPr sz="3200" spc="-571" baseline="5595" dirty="0">
                <a:latin typeface="Meiryo"/>
                <a:cs typeface="Meiryo"/>
              </a:rPr>
              <a:t>=</a:t>
            </a:r>
            <a:r>
              <a:rPr sz="3200" spc="-94" baseline="5595" dirty="0">
                <a:latin typeface="Meiryo"/>
                <a:cs typeface="Meiryo"/>
              </a:rPr>
              <a:t> </a:t>
            </a:r>
            <a:r>
              <a:rPr sz="3200" i="1" baseline="9437" dirty="0">
                <a:latin typeface="Times New Roman"/>
                <a:cs typeface="Times New Roman"/>
              </a:rPr>
              <a:t>D</a:t>
            </a:r>
            <a:r>
              <a:rPr sz="3200" i="1" spc="164" baseline="9437" dirty="0">
                <a:latin typeface="Times New Roman"/>
                <a:cs typeface="Times New Roman"/>
              </a:rPr>
              <a:t> </a:t>
            </a:r>
            <a:r>
              <a:rPr sz="3200" spc="-7" baseline="9437" dirty="0">
                <a:latin typeface="Times New Roman"/>
                <a:cs typeface="Times New Roman"/>
              </a:rPr>
              <a:t>(</a:t>
            </a:r>
            <a:r>
              <a:rPr sz="3200" spc="-380" baseline="9437" dirty="0">
                <a:latin typeface="Times New Roman"/>
                <a:cs typeface="Times New Roman"/>
              </a:rPr>
              <a:t> </a:t>
            </a:r>
            <a:r>
              <a:rPr sz="3200" i="1" spc="100" baseline="9437" dirty="0">
                <a:latin typeface="Times New Roman"/>
                <a:cs typeface="Times New Roman"/>
              </a:rPr>
              <a:t>z</a:t>
            </a:r>
            <a:r>
              <a:rPr sz="3200" baseline="9437" dirty="0">
                <a:latin typeface="Times New Roman"/>
                <a:cs typeface="Times New Roman"/>
              </a:rPr>
              <a:t>)</a:t>
            </a:r>
            <a:r>
              <a:rPr sz="3200" spc="-130" baseline="9437" dirty="0">
                <a:latin typeface="Times New Roman"/>
                <a:cs typeface="Times New Roman"/>
              </a:rPr>
              <a:t> </a:t>
            </a:r>
            <a:r>
              <a:rPr sz="3200" spc="-571" baseline="5595" dirty="0">
                <a:latin typeface="Meiryo"/>
                <a:cs typeface="Meiryo"/>
              </a:rPr>
              <a:t>+</a:t>
            </a:r>
            <a:r>
              <a:rPr sz="3200" spc="-194" baseline="5595" dirty="0">
                <a:latin typeface="Meiryo"/>
                <a:cs typeface="Meiryo"/>
              </a:rPr>
              <a:t> </a:t>
            </a:r>
            <a:r>
              <a:rPr sz="3200" i="1" baseline="9437" dirty="0">
                <a:latin typeface="Times New Roman"/>
                <a:cs typeface="Times New Roman"/>
              </a:rPr>
              <a:t>D</a:t>
            </a:r>
            <a:r>
              <a:rPr sz="3200" i="1" spc="397" baseline="9437" dirty="0">
                <a:latin typeface="Times New Roman"/>
                <a:cs typeface="Times New Roman"/>
              </a:rPr>
              <a:t> </a:t>
            </a:r>
            <a:r>
              <a:rPr sz="3200" spc="-7" baseline="9437" dirty="0">
                <a:latin typeface="Times New Roman"/>
                <a:cs typeface="Times New Roman"/>
              </a:rPr>
              <a:t>(</a:t>
            </a:r>
            <a:r>
              <a:rPr sz="3200" spc="-380" baseline="9437" dirty="0">
                <a:latin typeface="Times New Roman"/>
                <a:cs typeface="Times New Roman"/>
              </a:rPr>
              <a:t> </a:t>
            </a:r>
            <a:r>
              <a:rPr sz="3200" i="1" spc="100" baseline="9437" dirty="0">
                <a:latin typeface="Times New Roman"/>
                <a:cs typeface="Times New Roman"/>
              </a:rPr>
              <a:t>z</a:t>
            </a:r>
            <a:r>
              <a:rPr sz="3200" baseline="9437" dirty="0">
                <a:latin typeface="Times New Roman"/>
                <a:cs typeface="Times New Roman"/>
              </a:rPr>
              <a:t>)</a:t>
            </a:r>
            <a:r>
              <a:rPr sz="3200" spc="-125" baseline="9437" dirty="0">
                <a:latin typeface="Times New Roman"/>
                <a:cs typeface="Times New Roman"/>
              </a:rPr>
              <a:t> </a:t>
            </a:r>
            <a:r>
              <a:rPr sz="3200" spc="-571" baseline="5595" dirty="0">
                <a:latin typeface="Meiryo"/>
                <a:cs typeface="Meiryo"/>
              </a:rPr>
              <a:t>+</a:t>
            </a:r>
            <a:r>
              <a:rPr sz="3200" spc="-470" baseline="5595" dirty="0">
                <a:latin typeface="Meiryo"/>
                <a:cs typeface="Meiryo"/>
              </a:rPr>
              <a:t> </a:t>
            </a:r>
            <a:r>
              <a:rPr sz="3200" spc="946" baseline="9437" dirty="0">
                <a:latin typeface="Arial"/>
                <a:cs typeface="Arial"/>
              </a:rPr>
              <a:t>L</a:t>
            </a:r>
            <a:r>
              <a:rPr sz="3200" spc="-335" baseline="9437" dirty="0">
                <a:latin typeface="Arial"/>
                <a:cs typeface="Arial"/>
              </a:rPr>
              <a:t> </a:t>
            </a:r>
            <a:r>
              <a:rPr sz="3200" spc="-571" baseline="5595" dirty="0">
                <a:latin typeface="Meiryo"/>
                <a:cs typeface="Meiryo"/>
              </a:rPr>
              <a:t>+</a:t>
            </a:r>
            <a:r>
              <a:rPr sz="3200" spc="-194" baseline="5595" dirty="0">
                <a:latin typeface="Meiryo"/>
                <a:cs typeface="Meiryo"/>
              </a:rPr>
              <a:t> </a:t>
            </a:r>
            <a:r>
              <a:rPr sz="3200" i="1" baseline="9437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2946" y="4871961"/>
            <a:ext cx="437190" cy="302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2200" spc="-571" dirty="0">
                <a:latin typeface="Meiryo"/>
                <a:cs typeface="Meiryo"/>
              </a:rPr>
              <a:t>=</a:t>
            </a:r>
            <a:r>
              <a:rPr sz="2200" spc="-169" dirty="0">
                <a:latin typeface="Meiryo"/>
                <a:cs typeface="Meiryo"/>
              </a:rPr>
              <a:t> </a:t>
            </a:r>
            <a:r>
              <a:rPr sz="3200" i="1" baseline="1348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9164" y="4871961"/>
            <a:ext cx="228614" cy="297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45"/>
              </a:lnSpc>
              <a:spcBef>
                <a:spcPts val="117"/>
              </a:spcBef>
            </a:pPr>
            <a:r>
              <a:rPr sz="2200" spc="-571" dirty="0">
                <a:latin typeface="Meiryo"/>
                <a:cs typeface="Meiryo"/>
              </a:rPr>
              <a:t>+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45859" y="5035561"/>
            <a:ext cx="141639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43662" y="5035561"/>
            <a:ext cx="141639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73634" y="5035659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12082" y="5035561"/>
            <a:ext cx="141639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11761" y="5060526"/>
            <a:ext cx="309687" cy="33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6"/>
              </a:lnSpc>
              <a:spcBef>
                <a:spcPts val="127"/>
              </a:spcBef>
            </a:pPr>
            <a:r>
              <a:rPr sz="3200" i="1" spc="-8" baseline="-1348" dirty="0">
                <a:latin typeface="Times New Roman"/>
                <a:cs typeface="Times New Roman"/>
              </a:rPr>
              <a:t>z</a:t>
            </a:r>
            <a:r>
              <a:rPr sz="3200" i="1" spc="-285" baseline="-1348" dirty="0">
                <a:latin typeface="Times New Roman"/>
                <a:cs typeface="Times New Roman"/>
              </a:rPr>
              <a:t> </a:t>
            </a:r>
            <a:r>
              <a:rPr sz="1900" spc="-322" baseline="24749" dirty="0">
                <a:latin typeface="Meiryo"/>
                <a:cs typeface="Meiryo"/>
              </a:rPr>
              <a:t>−</a:t>
            </a:r>
            <a:endParaRPr sz="1300">
              <a:latin typeface="Meiryo"/>
              <a:cs typeface="Meiry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28895" y="5063065"/>
            <a:ext cx="141639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97500" y="5060526"/>
            <a:ext cx="380477" cy="33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6"/>
              </a:lnSpc>
              <a:spcBef>
                <a:spcPts val="127"/>
              </a:spcBef>
            </a:pPr>
            <a:r>
              <a:rPr sz="3200" i="1" spc="-8" baseline="-1348" dirty="0">
                <a:latin typeface="Times New Roman"/>
                <a:cs typeface="Times New Roman"/>
              </a:rPr>
              <a:t>z</a:t>
            </a:r>
            <a:r>
              <a:rPr sz="3200" i="1" spc="-285" baseline="-1348" dirty="0">
                <a:latin typeface="Times New Roman"/>
                <a:cs typeface="Times New Roman"/>
              </a:rPr>
              <a:t> </a:t>
            </a:r>
            <a:r>
              <a:rPr sz="1900" spc="-387" baseline="24749" dirty="0">
                <a:latin typeface="Meiryo"/>
                <a:cs typeface="Meiryo"/>
              </a:rPr>
              <a:t>−</a:t>
            </a:r>
            <a:r>
              <a:rPr sz="1900" baseline="41742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82867" y="5060526"/>
            <a:ext cx="399026" cy="33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6"/>
              </a:lnSpc>
              <a:spcBef>
                <a:spcPts val="127"/>
              </a:spcBef>
            </a:pPr>
            <a:r>
              <a:rPr sz="3200" i="1" spc="-8" baseline="-1348" dirty="0">
                <a:latin typeface="Times New Roman"/>
                <a:cs typeface="Times New Roman"/>
              </a:rPr>
              <a:t>z</a:t>
            </a:r>
            <a:r>
              <a:rPr sz="3200" i="1" spc="-285" baseline="-1348" dirty="0">
                <a:latin typeface="Times New Roman"/>
                <a:cs typeface="Times New Roman"/>
              </a:rPr>
              <a:t> </a:t>
            </a:r>
            <a:r>
              <a:rPr sz="1900" spc="-247" baseline="24749" dirty="0">
                <a:latin typeface="Meiryo"/>
                <a:cs typeface="Meiryo"/>
              </a:rPr>
              <a:t>−</a:t>
            </a:r>
            <a:r>
              <a:rPr sz="1900" baseline="41742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08768" y="5089447"/>
            <a:ext cx="591387" cy="302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3200" spc="-10" baseline="1348" dirty="0">
                <a:latin typeface="Times New Roman"/>
                <a:cs typeface="Times New Roman"/>
              </a:rPr>
              <a:t>1</a:t>
            </a:r>
            <a:r>
              <a:rPr sz="3200" spc="-301" baseline="1348" dirty="0">
                <a:latin typeface="Times New Roman"/>
                <a:cs typeface="Times New Roman"/>
              </a:rPr>
              <a:t> </a:t>
            </a:r>
            <a:r>
              <a:rPr sz="2200" spc="-571" dirty="0">
                <a:latin typeface="Meiryo"/>
                <a:cs typeface="Meiryo"/>
              </a:rPr>
              <a:t>+</a:t>
            </a:r>
            <a:r>
              <a:rPr sz="2200" spc="-270" dirty="0">
                <a:latin typeface="Meiryo"/>
                <a:cs typeface="Meiryo"/>
              </a:rPr>
              <a:t> </a:t>
            </a:r>
            <a:r>
              <a:rPr sz="3200" i="1" baseline="1348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2231" y="5089447"/>
            <a:ext cx="590840" cy="302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3200" spc="-10" baseline="1348" dirty="0">
                <a:latin typeface="Times New Roman"/>
                <a:cs typeface="Times New Roman"/>
              </a:rPr>
              <a:t>1</a:t>
            </a:r>
            <a:r>
              <a:rPr sz="3200" spc="-305" baseline="1348" dirty="0">
                <a:latin typeface="Times New Roman"/>
                <a:cs typeface="Times New Roman"/>
              </a:rPr>
              <a:t> </a:t>
            </a:r>
            <a:r>
              <a:rPr sz="2200" spc="-571" dirty="0">
                <a:latin typeface="Meiryo"/>
                <a:cs typeface="Meiryo"/>
              </a:rPr>
              <a:t>+</a:t>
            </a:r>
            <a:r>
              <a:rPr sz="2200" spc="-265" dirty="0">
                <a:latin typeface="Meiryo"/>
                <a:cs typeface="Meiryo"/>
              </a:rPr>
              <a:t> </a:t>
            </a:r>
            <a:r>
              <a:rPr sz="3200" i="1" baseline="1348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2533" y="5089447"/>
            <a:ext cx="405001" cy="302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80"/>
              </a:lnSpc>
              <a:spcBef>
                <a:spcPts val="118"/>
              </a:spcBef>
            </a:pPr>
            <a:r>
              <a:rPr sz="2200" spc="-571" dirty="0">
                <a:latin typeface="Meiryo"/>
                <a:cs typeface="Meiryo"/>
              </a:rPr>
              <a:t>+</a:t>
            </a:r>
            <a:r>
              <a:rPr sz="2200" spc="-301" dirty="0">
                <a:latin typeface="Meiryo"/>
                <a:cs typeface="Meiryo"/>
              </a:rPr>
              <a:t> </a:t>
            </a:r>
            <a:r>
              <a:rPr sz="3200" i="1" baseline="1348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9493" y="5188113"/>
            <a:ext cx="237430" cy="229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9"/>
              </a:lnSpc>
              <a:spcBef>
                <a:spcPts val="90"/>
              </a:spcBef>
            </a:pPr>
            <a:r>
              <a:rPr sz="1900" i="1" baseline="2319" dirty="0">
                <a:latin typeface="Times New Roman"/>
                <a:cs typeface="Times New Roman"/>
              </a:rPr>
              <a:t>i</a:t>
            </a:r>
            <a:r>
              <a:rPr sz="1900" i="1" spc="-214" baseline="2319" dirty="0">
                <a:latin typeface="Times New Roman"/>
                <a:cs typeface="Times New Roman"/>
              </a:rPr>
              <a:t> </a:t>
            </a:r>
            <a:r>
              <a:rPr sz="2400" spc="-412" baseline="1074" dirty="0">
                <a:latin typeface="Meiryo"/>
                <a:cs typeface="Meiryo"/>
              </a:rPr>
              <a:t>=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14665" y="5188113"/>
            <a:ext cx="389177" cy="229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9"/>
              </a:lnSpc>
              <a:spcBef>
                <a:spcPts val="90"/>
              </a:spcBef>
            </a:pPr>
            <a:r>
              <a:rPr sz="1900" i="1" baseline="2319" dirty="0">
                <a:latin typeface="Times New Roman"/>
                <a:cs typeface="Times New Roman"/>
              </a:rPr>
              <a:t>i</a:t>
            </a:r>
            <a:r>
              <a:rPr sz="1900" i="1" spc="-220" baseline="2319" dirty="0">
                <a:latin typeface="Times New Roman"/>
                <a:cs typeface="Times New Roman"/>
              </a:rPr>
              <a:t> </a:t>
            </a:r>
            <a:r>
              <a:rPr sz="2400" spc="-387" baseline="1074" dirty="0">
                <a:latin typeface="Meiryo"/>
                <a:cs typeface="Meiryo"/>
              </a:rPr>
              <a:t>=</a:t>
            </a:r>
            <a:r>
              <a:rPr sz="1900" i="1" baseline="2319" dirty="0">
                <a:latin typeface="Times New Roman"/>
                <a:cs typeface="Times New Roman"/>
              </a:rPr>
              <a:t>l</a:t>
            </a:r>
            <a:r>
              <a:rPr sz="1900" i="1" spc="-175" baseline="2319" dirty="0">
                <a:latin typeface="Times New Roman"/>
                <a:cs typeface="Times New Roman"/>
              </a:rPr>
              <a:t> </a:t>
            </a:r>
            <a:r>
              <a:rPr sz="1900" spc="-322" baseline="1374" dirty="0">
                <a:latin typeface="Meiryo"/>
                <a:cs typeface="Meiryo"/>
              </a:rPr>
              <a:t>+</a:t>
            </a:r>
            <a:endParaRPr sz="13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78261" y="5227927"/>
            <a:ext cx="141639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28742" y="5227927"/>
            <a:ext cx="141639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27231" y="5253304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13424" y="5253145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98882" y="5253145"/>
            <a:ext cx="106312" cy="18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78"/>
              </a:lnSpc>
              <a:spcBef>
                <a:spcPts val="68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33106" y="4900353"/>
            <a:ext cx="92457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6806434" y="4900353"/>
            <a:ext cx="175289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5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直接连接符 5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598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6819" y="3955501"/>
            <a:ext cx="1075120" cy="448124"/>
          </a:xfrm>
          <a:custGeom>
            <a:avLst/>
            <a:gdLst/>
            <a:ahLst/>
            <a:cxnLst/>
            <a:rect l="l" t="t" r="r" b="b"/>
            <a:pathLst>
              <a:path w="1072134" h="447294">
                <a:moveTo>
                  <a:pt x="1072134" y="447294"/>
                </a:moveTo>
                <a:lnTo>
                  <a:pt x="1072134" y="0"/>
                </a:lnTo>
                <a:lnTo>
                  <a:pt x="0" y="0"/>
                </a:lnTo>
                <a:lnTo>
                  <a:pt x="0" y="447294"/>
                </a:lnTo>
                <a:lnTo>
                  <a:pt x="1072134" y="4472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6819" y="3955501"/>
            <a:ext cx="1075120" cy="448124"/>
          </a:xfrm>
          <a:custGeom>
            <a:avLst/>
            <a:gdLst/>
            <a:ahLst/>
            <a:cxnLst/>
            <a:rect l="l" t="t" r="r" b="b"/>
            <a:pathLst>
              <a:path w="1072134" h="447294">
                <a:moveTo>
                  <a:pt x="1072134" y="447294"/>
                </a:moveTo>
                <a:lnTo>
                  <a:pt x="1072134" y="0"/>
                </a:lnTo>
                <a:lnTo>
                  <a:pt x="0" y="0"/>
                </a:lnTo>
                <a:lnTo>
                  <a:pt x="0" y="447294"/>
                </a:lnTo>
                <a:lnTo>
                  <a:pt x="1072134" y="447294"/>
                </a:lnTo>
                <a:close/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6819" y="5006722"/>
            <a:ext cx="1075120" cy="448124"/>
          </a:xfrm>
          <a:custGeom>
            <a:avLst/>
            <a:gdLst/>
            <a:ahLst/>
            <a:cxnLst/>
            <a:rect l="l" t="t" r="r" b="b"/>
            <a:pathLst>
              <a:path w="1072134" h="447294">
                <a:moveTo>
                  <a:pt x="0" y="0"/>
                </a:moveTo>
                <a:lnTo>
                  <a:pt x="0" y="447294"/>
                </a:lnTo>
                <a:lnTo>
                  <a:pt x="1072134" y="447294"/>
                </a:lnTo>
                <a:lnTo>
                  <a:pt x="10721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6819" y="5006722"/>
            <a:ext cx="1075120" cy="448124"/>
          </a:xfrm>
          <a:custGeom>
            <a:avLst/>
            <a:gdLst/>
            <a:ahLst/>
            <a:cxnLst/>
            <a:rect l="l" t="t" r="r" b="b"/>
            <a:pathLst>
              <a:path w="1072134" h="447294">
                <a:moveTo>
                  <a:pt x="1072134" y="447294"/>
                </a:moveTo>
                <a:lnTo>
                  <a:pt x="1072134" y="0"/>
                </a:lnTo>
                <a:lnTo>
                  <a:pt x="0" y="0"/>
                </a:lnTo>
                <a:lnTo>
                  <a:pt x="0" y="447294"/>
                </a:lnTo>
                <a:lnTo>
                  <a:pt x="1072134" y="447294"/>
                </a:lnTo>
                <a:close/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4066" y="3553945"/>
            <a:ext cx="625051" cy="3054"/>
          </a:xfrm>
          <a:custGeom>
            <a:avLst/>
            <a:gdLst/>
            <a:ahLst/>
            <a:cxnLst/>
            <a:rect l="l" t="t" r="r" b="b"/>
            <a:pathLst>
              <a:path w="623315" h="3048">
                <a:moveTo>
                  <a:pt x="0" y="3048"/>
                </a:moveTo>
                <a:lnTo>
                  <a:pt x="623315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296" y="4179944"/>
            <a:ext cx="657896" cy="0"/>
          </a:xfrm>
          <a:custGeom>
            <a:avLst/>
            <a:gdLst/>
            <a:ahLst/>
            <a:cxnLst/>
            <a:rect l="l" t="t" r="r" b="b"/>
            <a:pathLst>
              <a:path w="656069">
                <a:moveTo>
                  <a:pt x="0" y="0"/>
                </a:moveTo>
                <a:lnTo>
                  <a:pt x="656069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5223" y="4124979"/>
            <a:ext cx="142903" cy="113748"/>
          </a:xfrm>
          <a:custGeom>
            <a:avLst/>
            <a:gdLst/>
            <a:ahLst/>
            <a:cxnLst/>
            <a:rect l="l" t="t" r="r" b="b"/>
            <a:pathLst>
              <a:path w="142506" h="113537">
                <a:moveTo>
                  <a:pt x="142506" y="54863"/>
                </a:moveTo>
                <a:lnTo>
                  <a:pt x="0" y="0"/>
                </a:lnTo>
                <a:lnTo>
                  <a:pt x="0" y="113537"/>
                </a:lnTo>
                <a:lnTo>
                  <a:pt x="142506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5223" y="4124979"/>
            <a:ext cx="142903" cy="113748"/>
          </a:xfrm>
          <a:custGeom>
            <a:avLst/>
            <a:gdLst/>
            <a:ahLst/>
            <a:cxnLst/>
            <a:rect l="l" t="t" r="r" b="b"/>
            <a:pathLst>
              <a:path w="142506" h="113537">
                <a:moveTo>
                  <a:pt x="0" y="0"/>
                </a:moveTo>
                <a:lnTo>
                  <a:pt x="0" y="113537"/>
                </a:lnTo>
                <a:lnTo>
                  <a:pt x="142506" y="5486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96819" y="3293620"/>
            <a:ext cx="977313" cy="525992"/>
          </a:xfrm>
          <a:custGeom>
            <a:avLst/>
            <a:gdLst/>
            <a:ahLst/>
            <a:cxnLst/>
            <a:rect l="l" t="t" r="r" b="b"/>
            <a:pathLst>
              <a:path w="974598" h="525018">
                <a:moveTo>
                  <a:pt x="0" y="0"/>
                </a:moveTo>
                <a:lnTo>
                  <a:pt x="0" y="525018"/>
                </a:lnTo>
                <a:lnTo>
                  <a:pt x="974598" y="525018"/>
                </a:lnTo>
                <a:lnTo>
                  <a:pt x="9745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6819" y="3293621"/>
            <a:ext cx="977313" cy="525991"/>
          </a:xfrm>
          <a:custGeom>
            <a:avLst/>
            <a:gdLst/>
            <a:ahLst/>
            <a:cxnLst/>
            <a:rect l="l" t="t" r="r" b="b"/>
            <a:pathLst>
              <a:path w="974598" h="525017">
                <a:moveTo>
                  <a:pt x="974598" y="525017"/>
                </a:moveTo>
                <a:lnTo>
                  <a:pt x="974598" y="0"/>
                </a:lnTo>
                <a:lnTo>
                  <a:pt x="0" y="0"/>
                </a:lnTo>
                <a:lnTo>
                  <a:pt x="0" y="525017"/>
                </a:lnTo>
                <a:lnTo>
                  <a:pt x="974598" y="525017"/>
                </a:lnTo>
                <a:close/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8575" y="4176890"/>
            <a:ext cx="735849" cy="0"/>
          </a:xfrm>
          <a:custGeom>
            <a:avLst/>
            <a:gdLst/>
            <a:ahLst/>
            <a:cxnLst/>
            <a:rect l="l" t="t" r="r" b="b"/>
            <a:pathLst>
              <a:path w="733805">
                <a:moveTo>
                  <a:pt x="0" y="0"/>
                </a:moveTo>
                <a:lnTo>
                  <a:pt x="733805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5455" y="4121925"/>
            <a:ext cx="142890" cy="112984"/>
          </a:xfrm>
          <a:custGeom>
            <a:avLst/>
            <a:gdLst/>
            <a:ahLst/>
            <a:cxnLst/>
            <a:rect l="l" t="t" r="r" b="b"/>
            <a:pathLst>
              <a:path w="142493" h="112775">
                <a:moveTo>
                  <a:pt x="142493" y="54863"/>
                </a:moveTo>
                <a:lnTo>
                  <a:pt x="0" y="0"/>
                </a:lnTo>
                <a:lnTo>
                  <a:pt x="0" y="112775"/>
                </a:lnTo>
                <a:lnTo>
                  <a:pt x="142493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5455" y="4121925"/>
            <a:ext cx="142890" cy="112984"/>
          </a:xfrm>
          <a:custGeom>
            <a:avLst/>
            <a:gdLst/>
            <a:ahLst/>
            <a:cxnLst/>
            <a:rect l="l" t="t" r="r" b="b"/>
            <a:pathLst>
              <a:path w="142493" h="112775">
                <a:moveTo>
                  <a:pt x="0" y="0"/>
                </a:moveTo>
                <a:lnTo>
                  <a:pt x="0" y="112775"/>
                </a:lnTo>
                <a:lnTo>
                  <a:pt x="142493" y="5486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1874" y="4179944"/>
            <a:ext cx="501263" cy="0"/>
          </a:xfrm>
          <a:custGeom>
            <a:avLst/>
            <a:gdLst/>
            <a:ahLst/>
            <a:cxnLst/>
            <a:rect l="l" t="t" r="r" b="b"/>
            <a:pathLst>
              <a:path w="499871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4167" y="4124979"/>
            <a:ext cx="142891" cy="113748"/>
          </a:xfrm>
          <a:custGeom>
            <a:avLst/>
            <a:gdLst/>
            <a:ahLst/>
            <a:cxnLst/>
            <a:rect l="l" t="t" r="r" b="b"/>
            <a:pathLst>
              <a:path w="142494" h="113537">
                <a:moveTo>
                  <a:pt x="142494" y="54863"/>
                </a:moveTo>
                <a:lnTo>
                  <a:pt x="0" y="0"/>
                </a:lnTo>
                <a:lnTo>
                  <a:pt x="0" y="113537"/>
                </a:lnTo>
                <a:lnTo>
                  <a:pt x="142494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4167" y="4124979"/>
            <a:ext cx="142891" cy="113748"/>
          </a:xfrm>
          <a:custGeom>
            <a:avLst/>
            <a:gdLst/>
            <a:ahLst/>
            <a:cxnLst/>
            <a:rect l="l" t="t" r="r" b="b"/>
            <a:pathLst>
              <a:path w="142494" h="113537">
                <a:moveTo>
                  <a:pt x="0" y="0"/>
                </a:moveTo>
                <a:lnTo>
                  <a:pt x="0" y="113537"/>
                </a:lnTo>
                <a:lnTo>
                  <a:pt x="142494" y="5486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6991" y="3956264"/>
            <a:ext cx="446248" cy="444307"/>
          </a:xfrm>
          <a:custGeom>
            <a:avLst/>
            <a:gdLst/>
            <a:ahLst/>
            <a:cxnLst/>
            <a:rect l="l" t="t" r="r" b="b"/>
            <a:pathLst>
              <a:path w="445008" h="443484">
                <a:moveTo>
                  <a:pt x="445008" y="223265"/>
                </a:moveTo>
                <a:lnTo>
                  <a:pt x="438150" y="178308"/>
                </a:lnTo>
                <a:lnTo>
                  <a:pt x="429006" y="135636"/>
                </a:lnTo>
                <a:lnTo>
                  <a:pt x="406146" y="100584"/>
                </a:lnTo>
                <a:lnTo>
                  <a:pt x="380238" y="67817"/>
                </a:lnTo>
                <a:lnTo>
                  <a:pt x="344424" y="38862"/>
                </a:lnTo>
                <a:lnTo>
                  <a:pt x="308610" y="16001"/>
                </a:lnTo>
                <a:lnTo>
                  <a:pt x="266700" y="6096"/>
                </a:lnTo>
                <a:lnTo>
                  <a:pt x="224028" y="0"/>
                </a:lnTo>
                <a:lnTo>
                  <a:pt x="178308" y="6096"/>
                </a:lnTo>
                <a:lnTo>
                  <a:pt x="136398" y="16001"/>
                </a:lnTo>
                <a:lnTo>
                  <a:pt x="100584" y="38862"/>
                </a:lnTo>
                <a:lnTo>
                  <a:pt x="68580" y="67818"/>
                </a:lnTo>
                <a:lnTo>
                  <a:pt x="38862" y="100584"/>
                </a:lnTo>
                <a:lnTo>
                  <a:pt x="16001" y="135636"/>
                </a:lnTo>
                <a:lnTo>
                  <a:pt x="6858" y="178308"/>
                </a:lnTo>
                <a:lnTo>
                  <a:pt x="0" y="223266"/>
                </a:lnTo>
                <a:lnTo>
                  <a:pt x="6858" y="265176"/>
                </a:lnTo>
                <a:lnTo>
                  <a:pt x="16001" y="307848"/>
                </a:lnTo>
                <a:lnTo>
                  <a:pt x="38862" y="342900"/>
                </a:lnTo>
                <a:lnTo>
                  <a:pt x="68580" y="378714"/>
                </a:lnTo>
                <a:lnTo>
                  <a:pt x="100584" y="404622"/>
                </a:lnTo>
                <a:lnTo>
                  <a:pt x="136398" y="427482"/>
                </a:lnTo>
                <a:lnTo>
                  <a:pt x="178308" y="437388"/>
                </a:lnTo>
                <a:lnTo>
                  <a:pt x="224028" y="443484"/>
                </a:lnTo>
                <a:lnTo>
                  <a:pt x="266700" y="437388"/>
                </a:lnTo>
                <a:lnTo>
                  <a:pt x="308610" y="427482"/>
                </a:lnTo>
                <a:lnTo>
                  <a:pt x="344424" y="404622"/>
                </a:lnTo>
                <a:lnTo>
                  <a:pt x="380238" y="378713"/>
                </a:lnTo>
                <a:lnTo>
                  <a:pt x="406146" y="342900"/>
                </a:lnTo>
                <a:lnTo>
                  <a:pt x="429006" y="307848"/>
                </a:lnTo>
                <a:lnTo>
                  <a:pt x="438150" y="265175"/>
                </a:lnTo>
                <a:lnTo>
                  <a:pt x="445008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6991" y="3956264"/>
            <a:ext cx="446248" cy="444307"/>
          </a:xfrm>
          <a:custGeom>
            <a:avLst/>
            <a:gdLst/>
            <a:ahLst/>
            <a:cxnLst/>
            <a:rect l="l" t="t" r="r" b="b"/>
            <a:pathLst>
              <a:path w="445008" h="443484">
                <a:moveTo>
                  <a:pt x="0" y="223266"/>
                </a:moveTo>
                <a:lnTo>
                  <a:pt x="6858" y="178308"/>
                </a:lnTo>
                <a:lnTo>
                  <a:pt x="16001" y="135636"/>
                </a:lnTo>
                <a:lnTo>
                  <a:pt x="38862" y="100584"/>
                </a:lnTo>
                <a:lnTo>
                  <a:pt x="68580" y="67818"/>
                </a:lnTo>
                <a:lnTo>
                  <a:pt x="100584" y="38862"/>
                </a:lnTo>
                <a:lnTo>
                  <a:pt x="136398" y="16001"/>
                </a:lnTo>
                <a:lnTo>
                  <a:pt x="178308" y="6096"/>
                </a:lnTo>
                <a:lnTo>
                  <a:pt x="224028" y="0"/>
                </a:lnTo>
                <a:lnTo>
                  <a:pt x="266700" y="6096"/>
                </a:lnTo>
                <a:lnTo>
                  <a:pt x="308610" y="16001"/>
                </a:lnTo>
                <a:lnTo>
                  <a:pt x="344424" y="38862"/>
                </a:lnTo>
                <a:lnTo>
                  <a:pt x="380238" y="67817"/>
                </a:lnTo>
                <a:lnTo>
                  <a:pt x="406146" y="100584"/>
                </a:lnTo>
                <a:lnTo>
                  <a:pt x="429006" y="135636"/>
                </a:lnTo>
                <a:lnTo>
                  <a:pt x="438150" y="178308"/>
                </a:lnTo>
                <a:lnTo>
                  <a:pt x="445008" y="223265"/>
                </a:lnTo>
                <a:lnTo>
                  <a:pt x="438150" y="265175"/>
                </a:lnTo>
                <a:lnTo>
                  <a:pt x="429006" y="307848"/>
                </a:lnTo>
                <a:lnTo>
                  <a:pt x="406146" y="342900"/>
                </a:lnTo>
                <a:lnTo>
                  <a:pt x="380238" y="378713"/>
                </a:lnTo>
                <a:lnTo>
                  <a:pt x="344424" y="404622"/>
                </a:lnTo>
                <a:lnTo>
                  <a:pt x="308610" y="427482"/>
                </a:lnTo>
                <a:lnTo>
                  <a:pt x="266700" y="437388"/>
                </a:lnTo>
                <a:lnTo>
                  <a:pt x="224028" y="443484"/>
                </a:lnTo>
                <a:lnTo>
                  <a:pt x="178308" y="437388"/>
                </a:lnTo>
                <a:lnTo>
                  <a:pt x="136398" y="427482"/>
                </a:lnTo>
                <a:lnTo>
                  <a:pt x="100584" y="404622"/>
                </a:lnTo>
                <a:lnTo>
                  <a:pt x="68580" y="378714"/>
                </a:lnTo>
                <a:lnTo>
                  <a:pt x="38862" y="342900"/>
                </a:lnTo>
                <a:lnTo>
                  <a:pt x="16001" y="307848"/>
                </a:lnTo>
                <a:lnTo>
                  <a:pt x="6858" y="265176"/>
                </a:lnTo>
                <a:lnTo>
                  <a:pt x="0" y="223266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5763" y="4024208"/>
            <a:ext cx="312525" cy="311472"/>
          </a:xfrm>
          <a:custGeom>
            <a:avLst/>
            <a:gdLst/>
            <a:ahLst/>
            <a:cxnLst/>
            <a:rect l="l" t="t" r="r" b="b"/>
            <a:pathLst>
              <a:path w="311657" h="310895">
                <a:moveTo>
                  <a:pt x="0" y="0"/>
                </a:moveTo>
                <a:lnTo>
                  <a:pt x="311657" y="310895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5763" y="4024207"/>
            <a:ext cx="312525" cy="311473"/>
          </a:xfrm>
          <a:custGeom>
            <a:avLst/>
            <a:gdLst/>
            <a:ahLst/>
            <a:cxnLst/>
            <a:rect l="l" t="t" r="r" b="b"/>
            <a:pathLst>
              <a:path w="311657" h="310896">
                <a:moveTo>
                  <a:pt x="0" y="310896"/>
                </a:moveTo>
                <a:lnTo>
                  <a:pt x="311657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1873" y="5231165"/>
            <a:ext cx="625051" cy="0"/>
          </a:xfrm>
          <a:custGeom>
            <a:avLst/>
            <a:gdLst/>
            <a:ahLst/>
            <a:cxnLst/>
            <a:rect l="l" t="t" r="r" b="b"/>
            <a:pathLst>
              <a:path w="623315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6926" y="4511265"/>
            <a:ext cx="188737" cy="719899"/>
          </a:xfrm>
          <a:custGeom>
            <a:avLst/>
            <a:gdLst/>
            <a:ahLst/>
            <a:cxnLst/>
            <a:rect l="l" t="t" r="r" b="b"/>
            <a:pathLst>
              <a:path w="188213" h="718566">
                <a:moveTo>
                  <a:pt x="0" y="718566"/>
                </a:moveTo>
                <a:lnTo>
                  <a:pt x="188213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0713" y="4403625"/>
            <a:ext cx="110798" cy="152683"/>
          </a:xfrm>
          <a:custGeom>
            <a:avLst/>
            <a:gdLst/>
            <a:ahLst/>
            <a:cxnLst/>
            <a:rect l="l" t="t" r="r" b="b"/>
            <a:pathLst>
              <a:path w="110490" h="152400">
                <a:moveTo>
                  <a:pt x="110490" y="152400"/>
                </a:moveTo>
                <a:lnTo>
                  <a:pt x="90678" y="0"/>
                </a:lnTo>
                <a:lnTo>
                  <a:pt x="0" y="123443"/>
                </a:lnTo>
                <a:lnTo>
                  <a:pt x="11049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30713" y="4403625"/>
            <a:ext cx="110798" cy="152683"/>
          </a:xfrm>
          <a:custGeom>
            <a:avLst/>
            <a:gdLst/>
            <a:ahLst/>
            <a:cxnLst/>
            <a:rect l="l" t="t" r="r" b="b"/>
            <a:pathLst>
              <a:path w="110490" h="152400">
                <a:moveTo>
                  <a:pt x="0" y="123443"/>
                </a:moveTo>
                <a:lnTo>
                  <a:pt x="110490" y="152400"/>
                </a:lnTo>
                <a:lnTo>
                  <a:pt x="90678" y="0"/>
                </a:lnTo>
                <a:lnTo>
                  <a:pt x="0" y="123443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9118" y="3556998"/>
            <a:ext cx="169634" cy="324451"/>
          </a:xfrm>
          <a:custGeom>
            <a:avLst/>
            <a:gdLst/>
            <a:ahLst/>
            <a:cxnLst/>
            <a:rect l="l" t="t" r="r" b="b"/>
            <a:pathLst>
              <a:path w="169163" h="323850">
                <a:moveTo>
                  <a:pt x="0" y="0"/>
                </a:moveTo>
                <a:lnTo>
                  <a:pt x="169163" y="32385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9982" y="3829538"/>
            <a:ext cx="117674" cy="152682"/>
          </a:xfrm>
          <a:custGeom>
            <a:avLst/>
            <a:gdLst/>
            <a:ahLst/>
            <a:cxnLst/>
            <a:rect l="l" t="t" r="r" b="b"/>
            <a:pathLst>
              <a:path w="117347" h="152399">
                <a:moveTo>
                  <a:pt x="117347" y="152399"/>
                </a:moveTo>
                <a:lnTo>
                  <a:pt x="104393" y="0"/>
                </a:lnTo>
                <a:lnTo>
                  <a:pt x="0" y="51815"/>
                </a:lnTo>
                <a:lnTo>
                  <a:pt x="117347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09982" y="3829538"/>
            <a:ext cx="117674" cy="152682"/>
          </a:xfrm>
          <a:custGeom>
            <a:avLst/>
            <a:gdLst/>
            <a:ahLst/>
            <a:cxnLst/>
            <a:rect l="l" t="t" r="r" b="b"/>
            <a:pathLst>
              <a:path w="117347" h="152399">
                <a:moveTo>
                  <a:pt x="104393" y="0"/>
                </a:moveTo>
                <a:lnTo>
                  <a:pt x="0" y="51815"/>
                </a:lnTo>
                <a:lnTo>
                  <a:pt x="117347" y="152399"/>
                </a:lnTo>
                <a:lnTo>
                  <a:pt x="104393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38345" y="4179944"/>
            <a:ext cx="449304" cy="0"/>
          </a:xfrm>
          <a:custGeom>
            <a:avLst/>
            <a:gdLst/>
            <a:ahLst/>
            <a:cxnLst/>
            <a:rect l="l" t="t" r="r" b="b"/>
            <a:pathLst>
              <a:path w="448056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8345" y="5231165"/>
            <a:ext cx="449304" cy="0"/>
          </a:xfrm>
          <a:custGeom>
            <a:avLst/>
            <a:gdLst/>
            <a:ahLst/>
            <a:cxnLst/>
            <a:rect l="l" t="t" r="r" b="b"/>
            <a:pathLst>
              <a:path w="448056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8345" y="3556998"/>
            <a:ext cx="449304" cy="0"/>
          </a:xfrm>
          <a:custGeom>
            <a:avLst/>
            <a:gdLst/>
            <a:ahLst/>
            <a:cxnLst/>
            <a:rect l="l" t="t" r="r" b="b"/>
            <a:pathLst>
              <a:path w="448056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8345" y="3556999"/>
            <a:ext cx="0" cy="1674165"/>
          </a:xfrm>
          <a:custGeom>
            <a:avLst/>
            <a:gdLst/>
            <a:ahLst/>
            <a:cxnLst/>
            <a:rect l="l" t="t" r="r" b="b"/>
            <a:pathLst>
              <a:path h="1671065">
                <a:moveTo>
                  <a:pt x="0" y="0"/>
                </a:moveTo>
                <a:lnTo>
                  <a:pt x="0" y="1671065"/>
                </a:lnTo>
              </a:path>
            </a:pathLst>
          </a:custGeom>
          <a:ln w="194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4761" y="4530351"/>
            <a:ext cx="0" cy="38934"/>
          </a:xfrm>
          <a:custGeom>
            <a:avLst/>
            <a:gdLst/>
            <a:ahLst/>
            <a:cxnLst/>
            <a:rect l="l" t="t" r="r" b="b"/>
            <a:pathLst>
              <a:path h="38862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89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34761" y="4686087"/>
            <a:ext cx="0" cy="38934"/>
          </a:xfrm>
          <a:custGeom>
            <a:avLst/>
            <a:gdLst/>
            <a:ahLst/>
            <a:cxnLst/>
            <a:rect l="l" t="t" r="r" b="b"/>
            <a:pathLst>
              <a:path h="38862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89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34761" y="4841824"/>
            <a:ext cx="0" cy="38934"/>
          </a:xfrm>
          <a:custGeom>
            <a:avLst/>
            <a:gdLst/>
            <a:ahLst/>
            <a:cxnLst/>
            <a:rect l="l" t="t" r="r" b="b"/>
            <a:pathLst>
              <a:path h="38862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89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3702" y="1660361"/>
            <a:ext cx="8129755" cy="417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217"/>
              </a:lnSpc>
              <a:spcBef>
                <a:spcPts val="160"/>
              </a:spcBef>
            </a:pPr>
            <a:r>
              <a:rPr sz="3600" spc="3" baseline="7165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3600" spc="9" baseline="7534" dirty="0">
                <a:latin typeface=""/>
                <a:cs typeface=""/>
              </a:rPr>
              <a:t>数字控制器</a:t>
            </a:r>
            <a:r>
              <a:rPr sz="3600" b="1" baseline="9662" dirty="0">
                <a:latin typeface="Times New Roman"/>
                <a:cs typeface="Times New Roman"/>
              </a:rPr>
              <a:t>D(</a:t>
            </a:r>
            <a:r>
              <a:rPr sz="3600" b="1" i="1" spc="9" baseline="9662" dirty="0">
                <a:latin typeface="Times New Roman"/>
                <a:cs typeface="Times New Roman"/>
              </a:rPr>
              <a:t>z</a:t>
            </a:r>
            <a:r>
              <a:rPr sz="3600" b="1" baseline="9662" dirty="0">
                <a:latin typeface="Times New Roman"/>
                <a:cs typeface="Times New Roman"/>
              </a:rPr>
              <a:t>)</a:t>
            </a:r>
            <a:r>
              <a:rPr sz="3600" spc="14" baseline="7534" dirty="0">
                <a:latin typeface=""/>
                <a:cs typeface=""/>
              </a:rPr>
              <a:t>就可以看成由</a:t>
            </a:r>
            <a:r>
              <a:rPr sz="3600" b="1" baseline="9662" dirty="0">
                <a:latin typeface="Times New Roman"/>
                <a:cs typeface="Times New Roman"/>
              </a:rPr>
              <a:t>D</a:t>
            </a:r>
            <a:r>
              <a:rPr sz="2400" b="1" spc="4" baseline="-10870" dirty="0">
                <a:latin typeface="Times New Roman"/>
                <a:cs typeface="Times New Roman"/>
              </a:rPr>
              <a:t>1</a:t>
            </a:r>
            <a:r>
              <a:rPr sz="3600" b="1" baseline="9662" dirty="0">
                <a:latin typeface="Times New Roman"/>
                <a:cs typeface="Times New Roman"/>
              </a:rPr>
              <a:t>(</a:t>
            </a:r>
            <a:r>
              <a:rPr sz="3600" b="1" i="1" baseline="9662" dirty="0">
                <a:latin typeface="Times New Roman"/>
                <a:cs typeface="Times New Roman"/>
              </a:rPr>
              <a:t>z</a:t>
            </a:r>
            <a:r>
              <a:rPr sz="3600" b="1" spc="4" baseline="9662" dirty="0">
                <a:latin typeface="Times New Roman"/>
                <a:cs typeface="Times New Roman"/>
              </a:rPr>
              <a:t>)</a:t>
            </a:r>
            <a:r>
              <a:rPr sz="3600" spc="9" baseline="7534" dirty="0">
                <a:latin typeface=""/>
                <a:cs typeface=""/>
              </a:rPr>
              <a:t>，</a:t>
            </a:r>
            <a:r>
              <a:rPr sz="3600" b="1" baseline="9662" dirty="0">
                <a:latin typeface="Times New Roman"/>
                <a:cs typeface="Times New Roman"/>
              </a:rPr>
              <a:t>D</a:t>
            </a:r>
            <a:r>
              <a:rPr sz="2400" b="1" spc="4" baseline="-10870" dirty="0">
                <a:latin typeface="Times New Roman"/>
                <a:cs typeface="Times New Roman"/>
              </a:rPr>
              <a:t>2</a:t>
            </a:r>
            <a:r>
              <a:rPr sz="3600" b="1" baseline="9662" dirty="0">
                <a:latin typeface="Times New Roman"/>
                <a:cs typeface="Times New Roman"/>
              </a:rPr>
              <a:t>(</a:t>
            </a:r>
            <a:r>
              <a:rPr sz="3600" b="1" i="1" baseline="9662" dirty="0">
                <a:latin typeface="Times New Roman"/>
                <a:cs typeface="Times New Roman"/>
              </a:rPr>
              <a:t>z</a:t>
            </a:r>
            <a:r>
              <a:rPr sz="3600" b="1" spc="4" baseline="9662" dirty="0">
                <a:latin typeface="Times New Roman"/>
                <a:cs typeface="Times New Roman"/>
              </a:rPr>
              <a:t>)</a:t>
            </a:r>
            <a:r>
              <a:rPr sz="3600" spc="4" baseline="7534" dirty="0">
                <a:latin typeface=""/>
                <a:cs typeface=""/>
              </a:rPr>
              <a:t>，</a:t>
            </a:r>
            <a:r>
              <a:rPr sz="3600" b="1" spc="4" baseline="9662" dirty="0">
                <a:latin typeface="Times New Roman"/>
                <a:cs typeface="Times New Roman"/>
              </a:rPr>
              <a:t>D</a:t>
            </a:r>
            <a:r>
              <a:rPr sz="2400" b="1" i="1" baseline="-10870" dirty="0">
                <a:latin typeface="Times New Roman"/>
                <a:cs typeface="Times New Roman"/>
              </a:rPr>
              <a:t>j </a:t>
            </a:r>
            <a:r>
              <a:rPr sz="3600" b="1" baseline="9662" dirty="0">
                <a:latin typeface="Times New Roman"/>
                <a:cs typeface="Times New Roman"/>
              </a:rPr>
              <a:t>(</a:t>
            </a:r>
            <a:r>
              <a:rPr sz="3600" b="1" i="1" spc="9" baseline="9662" dirty="0">
                <a:latin typeface="Times New Roman"/>
                <a:cs typeface="Times New Roman"/>
              </a:rPr>
              <a:t>z</a:t>
            </a:r>
            <a:r>
              <a:rPr sz="3600" b="1" spc="4" baseline="9662" dirty="0">
                <a:latin typeface="Times New Roman"/>
                <a:cs typeface="Times New Roman"/>
              </a:rPr>
              <a:t>)</a:t>
            </a:r>
            <a:r>
              <a:rPr sz="3600" spc="9" baseline="7534" dirty="0">
                <a:latin typeface=""/>
                <a:cs typeface=""/>
              </a:rPr>
              <a:t>并联而成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3702" y="2484084"/>
            <a:ext cx="1005585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先求出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61647" y="2484085"/>
            <a:ext cx="6485859" cy="404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17"/>
              </a:lnSpc>
              <a:spcBef>
                <a:spcPts val="155"/>
              </a:spcBef>
            </a:pPr>
            <a:r>
              <a:rPr sz="3600" b="1" i="1" baseline="7246" dirty="0">
                <a:latin typeface="Times New Roman"/>
                <a:cs typeface="Times New Roman"/>
              </a:rPr>
              <a:t>u</a:t>
            </a:r>
            <a:r>
              <a:rPr sz="2400" b="1" spc="4" baseline="-10870" dirty="0">
                <a:latin typeface="Times New Roman"/>
                <a:cs typeface="Times New Roman"/>
              </a:rPr>
              <a:t>1</a:t>
            </a:r>
            <a:r>
              <a:rPr sz="3600" b="1" spc="4" baseline="7246" dirty="0">
                <a:latin typeface="Times New Roman"/>
                <a:cs typeface="Times New Roman"/>
              </a:rPr>
              <a:t>(</a:t>
            </a:r>
            <a:r>
              <a:rPr sz="3600" b="1" i="1" baseline="7246" dirty="0">
                <a:latin typeface="Times New Roman"/>
                <a:cs typeface="Times New Roman"/>
              </a:rPr>
              <a:t>k</a:t>
            </a:r>
            <a:r>
              <a:rPr sz="3600" b="1" baseline="7246" dirty="0">
                <a:latin typeface="Times New Roman"/>
                <a:cs typeface="Times New Roman"/>
              </a:rPr>
              <a:t>)</a:t>
            </a:r>
            <a:r>
              <a:rPr sz="3600" spc="9" baseline="5650" dirty="0">
                <a:latin typeface=""/>
                <a:cs typeface=""/>
              </a:rPr>
              <a:t>，</a:t>
            </a:r>
            <a:r>
              <a:rPr sz="3600" b="1" i="1" baseline="7246" dirty="0">
                <a:latin typeface="Times New Roman"/>
                <a:cs typeface="Times New Roman"/>
              </a:rPr>
              <a:t>u</a:t>
            </a:r>
            <a:r>
              <a:rPr sz="2400" b="1" spc="4" baseline="-10870" dirty="0">
                <a:latin typeface="Times New Roman"/>
                <a:cs typeface="Times New Roman"/>
              </a:rPr>
              <a:t>2</a:t>
            </a:r>
            <a:r>
              <a:rPr sz="3600" b="1" baseline="7246" dirty="0">
                <a:latin typeface="Times New Roman"/>
                <a:cs typeface="Times New Roman"/>
              </a:rPr>
              <a:t>(</a:t>
            </a:r>
            <a:r>
              <a:rPr sz="3600" b="1" i="1" baseline="7246" dirty="0">
                <a:latin typeface="Times New Roman"/>
                <a:cs typeface="Times New Roman"/>
              </a:rPr>
              <a:t>k</a:t>
            </a:r>
            <a:r>
              <a:rPr sz="3600" b="1" baseline="7246" dirty="0">
                <a:latin typeface="Times New Roman"/>
                <a:cs typeface="Times New Roman"/>
              </a:rPr>
              <a:t>)</a:t>
            </a:r>
            <a:r>
              <a:rPr sz="3600" spc="9" baseline="5650" dirty="0">
                <a:latin typeface=""/>
                <a:cs typeface=""/>
              </a:rPr>
              <a:t>，</a:t>
            </a:r>
            <a:r>
              <a:rPr sz="3600" b="1" baseline="7246" dirty="0">
                <a:latin typeface="Times New Roman"/>
                <a:cs typeface="Times New Roman"/>
              </a:rPr>
              <a:t>…</a:t>
            </a:r>
            <a:r>
              <a:rPr sz="3600" spc="9" baseline="5650" dirty="0">
                <a:latin typeface=""/>
                <a:cs typeface=""/>
              </a:rPr>
              <a:t>后，通过求和运算即可算出</a:t>
            </a:r>
            <a:r>
              <a:rPr sz="3600" b="1" i="1" baseline="7246" dirty="0">
                <a:latin typeface="Times New Roman"/>
                <a:cs typeface="Times New Roman"/>
              </a:rPr>
              <a:t>u</a:t>
            </a:r>
            <a:r>
              <a:rPr sz="3600" b="1" baseline="7246" dirty="0">
                <a:latin typeface="Times New Roman"/>
                <a:cs typeface="Times New Roman"/>
              </a:rPr>
              <a:t>(</a:t>
            </a:r>
            <a:r>
              <a:rPr sz="3600" b="1" i="1" spc="4" baseline="7246" dirty="0">
                <a:latin typeface="Times New Roman"/>
                <a:cs typeface="Times New Roman"/>
              </a:rPr>
              <a:t>k</a:t>
            </a:r>
            <a:r>
              <a:rPr sz="3600" b="1" baseline="7246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79465" y="3639054"/>
            <a:ext cx="234379" cy="29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0"/>
              </a:lnSpc>
              <a:spcBef>
                <a:spcPts val="112"/>
              </a:spcBef>
            </a:pPr>
            <a:r>
              <a:rPr sz="2100" spc="35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00552" y="3794791"/>
            <a:ext cx="537081" cy="29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0"/>
              </a:lnSpc>
              <a:spcBef>
                <a:spcPts val="112"/>
              </a:spcBef>
            </a:pPr>
            <a:r>
              <a:rPr sz="2100" spc="-56" dirty="0">
                <a:latin typeface="Times New Roman"/>
                <a:cs typeface="Times New Roman"/>
              </a:rPr>
              <a:t>E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spc="-15" dirty="0">
                <a:latin typeface="Times New Roman"/>
                <a:cs typeface="Times New Roman"/>
              </a:rPr>
              <a:t>z)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14515" y="3794791"/>
            <a:ext cx="556134" cy="29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0"/>
              </a:lnSpc>
              <a:spcBef>
                <a:spcPts val="112"/>
              </a:spcBef>
            </a:pPr>
            <a:r>
              <a:rPr sz="2100" spc="-139" dirty="0">
                <a:latin typeface="Times New Roman"/>
                <a:cs typeface="Times New Roman"/>
              </a:rPr>
              <a:t>U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spc="-15" dirty="0">
                <a:latin typeface="Times New Roman"/>
                <a:cs typeface="Times New Roman"/>
              </a:rPr>
              <a:t>z)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0490" y="4242811"/>
            <a:ext cx="234379" cy="29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0"/>
              </a:lnSpc>
              <a:spcBef>
                <a:spcPts val="112"/>
              </a:spcBef>
            </a:pPr>
            <a:r>
              <a:rPr sz="2100" spc="35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35207" y="4554385"/>
            <a:ext cx="234379" cy="29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60"/>
              </a:lnSpc>
              <a:spcBef>
                <a:spcPts val="112"/>
              </a:spcBef>
            </a:pPr>
            <a:r>
              <a:rPr sz="2100" spc="35" dirty="0"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38345" y="3293621"/>
            <a:ext cx="458474" cy="263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296819" y="3293621"/>
            <a:ext cx="977313" cy="525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2"/>
              </a:lnSpc>
              <a:spcBef>
                <a:spcPts val="21"/>
              </a:spcBef>
            </a:pPr>
            <a:endParaRPr sz="700"/>
          </a:p>
          <a:p>
            <a:pPr marL="335784" marR="321887" algn="ctr">
              <a:lnSpc>
                <a:spcPts val="2420"/>
              </a:lnSpc>
            </a:pPr>
            <a:r>
              <a:rPr sz="2100" spc="21" dirty="0">
                <a:latin typeface="Times New Roman"/>
                <a:cs typeface="Times New Roman"/>
              </a:rPr>
              <a:t>d</a:t>
            </a:r>
            <a:r>
              <a:rPr sz="2200" spc="36" baseline="-17992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4132" y="3293621"/>
            <a:ext cx="634986" cy="26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9117" y="3293621"/>
            <a:ext cx="97808" cy="1937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4274132" y="3555472"/>
            <a:ext cx="634986" cy="264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2838345" y="3556998"/>
            <a:ext cx="458474" cy="262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2838345" y="3819613"/>
            <a:ext cx="2070772" cy="135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2838345" y="3955501"/>
            <a:ext cx="458474" cy="22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3296819" y="3955501"/>
            <a:ext cx="1087856" cy="448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193">
              <a:lnSpc>
                <a:spcPts val="2420"/>
              </a:lnSpc>
              <a:spcBef>
                <a:spcPts val="416"/>
              </a:spcBef>
            </a:pPr>
            <a:r>
              <a:rPr sz="2100" spc="15" dirty="0">
                <a:latin typeface="Times New Roman"/>
                <a:cs typeface="Times New Roman"/>
              </a:rPr>
              <a:t>D</a:t>
            </a:r>
            <a:r>
              <a:rPr sz="2200" spc="31" baseline="-17992" dirty="0">
                <a:latin typeface="Times New Roman"/>
                <a:cs typeface="Times New Roman"/>
              </a:rPr>
              <a:t>1</a:t>
            </a:r>
            <a:r>
              <a:rPr sz="2100" spc="65" dirty="0">
                <a:latin typeface="Times New Roman"/>
                <a:cs typeface="Times New Roman"/>
              </a:rPr>
              <a:t>(</a:t>
            </a:r>
            <a:r>
              <a:rPr sz="2100" spc="-11" dirty="0">
                <a:latin typeface="Times New Roman"/>
                <a:cs typeface="Times New Roman"/>
              </a:rPr>
              <a:t>z</a:t>
            </a:r>
            <a:r>
              <a:rPr sz="2100" spc="2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71939" y="3955501"/>
            <a:ext cx="537178" cy="22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4371939" y="4179944"/>
            <a:ext cx="537178" cy="22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2838345" y="4179944"/>
            <a:ext cx="458474" cy="22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2838345" y="4403625"/>
            <a:ext cx="2070772" cy="603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838345" y="5006722"/>
            <a:ext cx="458474" cy="22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3296819" y="5006722"/>
            <a:ext cx="1087856" cy="448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3287">
              <a:lnSpc>
                <a:spcPts val="2420"/>
              </a:lnSpc>
              <a:spcBef>
                <a:spcPts val="416"/>
              </a:spcBef>
            </a:pPr>
            <a:r>
              <a:rPr sz="2100" spc="15" dirty="0">
                <a:latin typeface="Times New Roman"/>
                <a:cs typeface="Times New Roman"/>
              </a:rPr>
              <a:t>D</a:t>
            </a:r>
            <a:r>
              <a:rPr sz="2200" spc="55" baseline="-17992" dirty="0">
                <a:latin typeface="Times New Roman"/>
                <a:cs typeface="Times New Roman"/>
              </a:rPr>
              <a:t>j</a:t>
            </a:r>
            <a:r>
              <a:rPr sz="2100" spc="65" dirty="0">
                <a:latin typeface="Times New Roman"/>
                <a:cs typeface="Times New Roman"/>
              </a:rPr>
              <a:t>(</a:t>
            </a:r>
            <a:r>
              <a:rPr sz="2100" spc="-16" dirty="0">
                <a:latin typeface="Times New Roman"/>
                <a:cs typeface="Times New Roman"/>
              </a:rPr>
              <a:t>z</a:t>
            </a:r>
            <a:r>
              <a:rPr sz="2100" spc="2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71939" y="5006722"/>
            <a:ext cx="537178" cy="22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4371939" y="5231165"/>
            <a:ext cx="634986" cy="22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2838345" y="5231165"/>
            <a:ext cx="458474" cy="22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6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直接连接符 65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55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702" y="1379748"/>
            <a:ext cx="1077412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spc="9" dirty="0" smtClean="0">
                <a:latin typeface=""/>
                <a:cs typeface=""/>
              </a:rPr>
              <a:t>例</a:t>
            </a:r>
            <a:r>
              <a:rPr lang="en-US" sz="2800" b="1" dirty="0" smtClean="0"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163" y="1379747"/>
            <a:ext cx="2242011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设数字控制器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5405" y="1892204"/>
            <a:ext cx="157362" cy="208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64"/>
              </a:lnSpc>
              <a:spcBef>
                <a:spcPts val="78"/>
              </a:spcBef>
            </a:pPr>
            <a:r>
              <a:rPr sz="1400" spc="13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0731" y="1923161"/>
            <a:ext cx="1470532" cy="344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11"/>
              </a:lnSpc>
              <a:spcBef>
                <a:spcPts val="135"/>
              </a:spcBef>
              <a:tabLst>
                <a:tab pos="420064" algn="l"/>
              </a:tabLst>
            </a:pPr>
            <a:r>
              <a:rPr sz="3700" i="1" u="heavy" spc="-179" baseline="1183" dirty="0">
                <a:latin typeface="Times New Roman"/>
                <a:cs typeface="Times New Roman"/>
              </a:rPr>
              <a:t> </a:t>
            </a:r>
            <a:r>
              <a:rPr sz="3700" i="1" u="heavy" baseline="1183" dirty="0">
                <a:latin typeface="Times New Roman"/>
                <a:cs typeface="Times New Roman"/>
              </a:rPr>
              <a:t>z 	</a:t>
            </a:r>
            <a:r>
              <a:rPr sz="2500" u="heavy" spc="-631" dirty="0">
                <a:latin typeface="Meiryo"/>
                <a:cs typeface="Meiryo"/>
              </a:rPr>
              <a:t>+</a:t>
            </a:r>
            <a:r>
              <a:rPr sz="2500" u="heavy" spc="-1088" dirty="0">
                <a:latin typeface="Meiryo"/>
                <a:cs typeface="Meiryo"/>
              </a:rPr>
              <a:t> </a:t>
            </a:r>
            <a:r>
              <a:rPr sz="3700" u="heavy" baseline="1183" dirty="0">
                <a:latin typeface="Times New Roman"/>
                <a:cs typeface="Times New Roman"/>
              </a:rPr>
              <a:t>2</a:t>
            </a:r>
            <a:r>
              <a:rPr sz="3700" u="heavy" spc="-465" baseline="1183" dirty="0">
                <a:latin typeface="Times New Roman"/>
                <a:cs typeface="Times New Roman"/>
              </a:rPr>
              <a:t> </a:t>
            </a:r>
            <a:r>
              <a:rPr sz="3700" i="1" u="heavy" baseline="1183" dirty="0">
                <a:latin typeface="Times New Roman"/>
                <a:cs typeface="Times New Roman"/>
              </a:rPr>
              <a:t>z</a:t>
            </a:r>
            <a:r>
              <a:rPr sz="3700" i="1" u="heavy" spc="-39" baseline="1183" dirty="0">
                <a:latin typeface="Times New Roman"/>
                <a:cs typeface="Times New Roman"/>
              </a:rPr>
              <a:t> </a:t>
            </a:r>
            <a:r>
              <a:rPr sz="2500" u="heavy" spc="-631" dirty="0">
                <a:latin typeface="Meiryo"/>
                <a:cs typeface="Meiryo"/>
              </a:rPr>
              <a:t>+</a:t>
            </a:r>
            <a:r>
              <a:rPr sz="2500" spc="-570" dirty="0">
                <a:latin typeface="Meiryo"/>
                <a:cs typeface="Meiryo"/>
              </a:rPr>
              <a:t> </a:t>
            </a:r>
            <a:r>
              <a:rPr sz="3700" u="heavy" baseline="1183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6196" y="2120961"/>
            <a:ext cx="943860" cy="344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11"/>
              </a:lnSpc>
              <a:spcBef>
                <a:spcPts val="135"/>
              </a:spcBef>
            </a:pPr>
            <a:r>
              <a:rPr sz="3700" i="1" spc="64" baseline="1183" dirty="0">
                <a:latin typeface="Times New Roman"/>
                <a:cs typeface="Times New Roman"/>
              </a:rPr>
              <a:t>D</a:t>
            </a:r>
            <a:r>
              <a:rPr sz="3700" baseline="1183" dirty="0">
                <a:latin typeface="Times New Roman"/>
                <a:cs typeface="Times New Roman"/>
              </a:rPr>
              <a:t>(</a:t>
            </a:r>
            <a:r>
              <a:rPr sz="3700" spc="-435" baseline="1183" dirty="0">
                <a:latin typeface="Times New Roman"/>
                <a:cs typeface="Times New Roman"/>
              </a:rPr>
              <a:t> </a:t>
            </a:r>
            <a:r>
              <a:rPr sz="3700" i="1" spc="114" baseline="1183" dirty="0">
                <a:latin typeface="Times New Roman"/>
                <a:cs typeface="Times New Roman"/>
              </a:rPr>
              <a:t>z</a:t>
            </a:r>
            <a:r>
              <a:rPr sz="3700" baseline="1183" dirty="0">
                <a:latin typeface="Times New Roman"/>
                <a:cs typeface="Times New Roman"/>
              </a:rPr>
              <a:t>)</a:t>
            </a:r>
            <a:r>
              <a:rPr sz="3700" spc="29" baseline="1183" dirty="0">
                <a:latin typeface="Times New Roman"/>
                <a:cs typeface="Times New Roman"/>
              </a:rPr>
              <a:t> </a:t>
            </a:r>
            <a:r>
              <a:rPr sz="2500" spc="-631" dirty="0">
                <a:latin typeface="Meiryo"/>
                <a:cs typeface="Meiryo"/>
              </a:rPr>
              <a:t>=</a:t>
            </a:r>
            <a:endParaRPr sz="25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6639" y="2341099"/>
            <a:ext cx="342105" cy="375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97"/>
              </a:lnSpc>
              <a:spcBef>
                <a:spcPts val="144"/>
              </a:spcBef>
            </a:pPr>
            <a:r>
              <a:rPr sz="3700" i="1" baseline="-1183" dirty="0">
                <a:latin typeface="Times New Roman"/>
                <a:cs typeface="Times New Roman"/>
              </a:rPr>
              <a:t>z</a:t>
            </a:r>
            <a:r>
              <a:rPr sz="3700" i="1" spc="-320" baseline="-1183" dirty="0">
                <a:latin typeface="Times New Roman"/>
                <a:cs typeface="Times New Roman"/>
              </a:rPr>
              <a:t> </a:t>
            </a:r>
            <a:r>
              <a:rPr sz="2100" spc="13" baseline="4348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1191" y="2372048"/>
            <a:ext cx="1075357" cy="344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11"/>
              </a:lnSpc>
              <a:spcBef>
                <a:spcPts val="135"/>
              </a:spcBef>
            </a:pPr>
            <a:r>
              <a:rPr sz="2500" spc="-631" dirty="0">
                <a:latin typeface="Meiryo"/>
                <a:cs typeface="Meiryo"/>
              </a:rPr>
              <a:t>+</a:t>
            </a:r>
            <a:r>
              <a:rPr sz="2500" spc="-380" dirty="0">
                <a:latin typeface="Meiryo"/>
                <a:cs typeface="Meiryo"/>
              </a:rPr>
              <a:t> </a:t>
            </a:r>
            <a:r>
              <a:rPr sz="3700" spc="109" baseline="1183" dirty="0">
                <a:latin typeface="Times New Roman"/>
                <a:cs typeface="Times New Roman"/>
              </a:rPr>
              <a:t>5</a:t>
            </a:r>
            <a:r>
              <a:rPr sz="3700" i="1" baseline="1183" dirty="0">
                <a:latin typeface="Times New Roman"/>
                <a:cs typeface="Times New Roman"/>
              </a:rPr>
              <a:t>z</a:t>
            </a:r>
            <a:r>
              <a:rPr sz="3700" i="1" spc="-34" baseline="1183" dirty="0">
                <a:latin typeface="Times New Roman"/>
                <a:cs typeface="Times New Roman"/>
              </a:rPr>
              <a:t> </a:t>
            </a:r>
            <a:r>
              <a:rPr sz="2500" spc="-631" dirty="0">
                <a:latin typeface="Meiryo"/>
                <a:cs typeface="Meiryo"/>
              </a:rPr>
              <a:t>+</a:t>
            </a:r>
            <a:r>
              <a:rPr sz="2500" spc="-335" dirty="0">
                <a:latin typeface="Meiryo"/>
                <a:cs typeface="Meiryo"/>
              </a:rPr>
              <a:t> </a:t>
            </a:r>
            <a:r>
              <a:rPr sz="3700" baseline="1183" dirty="0">
                <a:latin typeface="Times New Roman"/>
                <a:cs typeface="Times New Roman"/>
              </a:rPr>
              <a:t>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03" y="2987937"/>
            <a:ext cx="7696855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试用串联程序法实现</a:t>
            </a:r>
            <a:r>
              <a:rPr sz="2400" b="1" dirty="0">
                <a:latin typeface="Times New Roman"/>
                <a:cs typeface="Times New Roman"/>
              </a:rPr>
              <a:t>D(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表达式，画出串联程序法的框图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344" y="3638365"/>
            <a:ext cx="6468268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解：对</a:t>
            </a:r>
            <a:r>
              <a:rPr sz="2400" b="1" dirty="0">
                <a:latin typeface="Times New Roman"/>
                <a:cs typeface="Times New Roman"/>
              </a:rPr>
              <a:t>D(</a:t>
            </a:r>
            <a:r>
              <a:rPr sz="2400" b="1" i="1" spc="9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进行因式分解，以部分分式形式表示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527" y="4482472"/>
            <a:ext cx="144394" cy="188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408"/>
              </a:lnSpc>
              <a:spcBef>
                <a:spcPts val="70"/>
              </a:spcBef>
            </a:pPr>
            <a:r>
              <a:rPr sz="1300" spc="12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20198" y="4509213"/>
            <a:ext cx="3406110" cy="48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829"/>
              </a:lnSpc>
              <a:tabLst>
                <a:tab pos="369147" algn="l"/>
                <a:tab pos="2125778" algn="l"/>
                <a:tab pos="2469467" algn="l"/>
                <a:tab pos="2965906" algn="l"/>
                <a:tab pos="3309595" algn="l"/>
              </a:tabLst>
            </a:pPr>
            <a:r>
              <a:rPr sz="3300" i="1" u="sng" spc="-164" baseline="30305" dirty="0">
                <a:latin typeface="Times New Roman"/>
                <a:cs typeface="Times New Roman"/>
              </a:rPr>
              <a:t> </a:t>
            </a:r>
            <a:r>
              <a:rPr sz="3300" i="1" u="sng" baseline="30305" dirty="0">
                <a:latin typeface="Times New Roman"/>
                <a:cs typeface="Times New Roman"/>
              </a:rPr>
              <a:t>z 	</a:t>
            </a:r>
            <a:r>
              <a:rPr sz="3300" u="sng" spc="-567" baseline="17968" dirty="0">
                <a:latin typeface="Meiryo"/>
                <a:cs typeface="Meiryo"/>
              </a:rPr>
              <a:t>+</a:t>
            </a:r>
            <a:r>
              <a:rPr sz="3300" u="sng" spc="-976" baseline="17968" dirty="0">
                <a:latin typeface="Meiryo"/>
                <a:cs typeface="Meiryo"/>
              </a:rPr>
              <a:t> </a:t>
            </a:r>
            <a:r>
              <a:rPr sz="3300" u="sng" baseline="30305" dirty="0">
                <a:latin typeface="Times New Roman"/>
                <a:cs typeface="Times New Roman"/>
              </a:rPr>
              <a:t>2</a:t>
            </a:r>
            <a:r>
              <a:rPr sz="3300" u="sng" spc="-420" baseline="30305" dirty="0">
                <a:latin typeface="Times New Roman"/>
                <a:cs typeface="Times New Roman"/>
              </a:rPr>
              <a:t> </a:t>
            </a:r>
            <a:r>
              <a:rPr sz="3300" i="1" u="sng" baseline="30305" dirty="0">
                <a:latin typeface="Times New Roman"/>
                <a:cs typeface="Times New Roman"/>
              </a:rPr>
              <a:t>z</a:t>
            </a:r>
            <a:r>
              <a:rPr sz="3300" i="1" u="sng" spc="-34" baseline="30305" dirty="0">
                <a:latin typeface="Times New Roman"/>
                <a:cs typeface="Times New Roman"/>
              </a:rPr>
              <a:t> </a:t>
            </a:r>
            <a:r>
              <a:rPr sz="3300" u="sng" spc="-567" baseline="17968" dirty="0">
                <a:latin typeface="Meiryo"/>
                <a:cs typeface="Meiryo"/>
              </a:rPr>
              <a:t>+</a:t>
            </a:r>
            <a:r>
              <a:rPr sz="3300" spc="-520" baseline="17968" dirty="0">
                <a:latin typeface="Meiryo"/>
                <a:cs typeface="Meiryo"/>
              </a:rPr>
              <a:t> </a:t>
            </a:r>
            <a:r>
              <a:rPr sz="3300" u="sng" baseline="30305" dirty="0">
                <a:latin typeface="Times New Roman"/>
                <a:cs typeface="Times New Roman"/>
              </a:rPr>
              <a:t>1</a:t>
            </a:r>
            <a:r>
              <a:rPr sz="3300" spc="139" baseline="30305" dirty="0">
                <a:latin typeface="Times New Roman"/>
                <a:cs typeface="Times New Roman"/>
              </a:rPr>
              <a:t> </a:t>
            </a:r>
            <a:r>
              <a:rPr sz="3300" spc="-567" baseline="-3906" dirty="0">
                <a:latin typeface="Meiryo"/>
                <a:cs typeface="Meiryo"/>
              </a:rPr>
              <a:t>=</a:t>
            </a:r>
            <a:r>
              <a:rPr sz="3300" spc="-415" baseline="-3906" dirty="0">
                <a:latin typeface="Meiryo"/>
                <a:cs typeface="Meiryo"/>
              </a:rPr>
              <a:t> </a:t>
            </a:r>
            <a:r>
              <a:rPr sz="3300" baseline="-6588" dirty="0">
                <a:latin typeface="Times New Roman"/>
                <a:cs typeface="Times New Roman"/>
              </a:rPr>
              <a:t>1</a:t>
            </a:r>
            <a:r>
              <a:rPr sz="3300" spc="-320" baseline="-6588" dirty="0">
                <a:latin typeface="Times New Roman"/>
                <a:cs typeface="Times New Roman"/>
              </a:rPr>
              <a:t> </a:t>
            </a:r>
            <a:r>
              <a:rPr sz="3300" spc="-567" baseline="-3906" dirty="0">
                <a:latin typeface="Meiryo"/>
                <a:cs typeface="Meiryo"/>
              </a:rPr>
              <a:t>+</a:t>
            </a:r>
            <a:r>
              <a:rPr sz="3300" spc="-251" baseline="-3906" dirty="0">
                <a:latin typeface="Meiryo"/>
                <a:cs typeface="Meiryo"/>
              </a:rPr>
              <a:t> </a:t>
            </a:r>
            <a:r>
              <a:rPr sz="3300" u="sng" baseline="30305" dirty="0">
                <a:latin typeface="Times New Roman"/>
                <a:cs typeface="Times New Roman"/>
              </a:rPr>
              <a:t> 	1 	</a:t>
            </a:r>
            <a:r>
              <a:rPr sz="3300" spc="-567" baseline="-3906" dirty="0">
                <a:latin typeface="Meiryo"/>
                <a:cs typeface="Meiryo"/>
              </a:rPr>
              <a:t>−</a:t>
            </a:r>
            <a:r>
              <a:rPr sz="3300" spc="-280" baseline="-3906" dirty="0">
                <a:latin typeface="Meiryo"/>
                <a:cs typeface="Meiryo"/>
              </a:rPr>
              <a:t> </a:t>
            </a:r>
            <a:r>
              <a:rPr sz="3300" u="sng" baseline="30305" dirty="0">
                <a:latin typeface="Times New Roman"/>
                <a:cs typeface="Times New Roman"/>
              </a:rPr>
              <a:t> 	4 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6903" y="4513402"/>
            <a:ext cx="647438" cy="305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i="1" u="sng" dirty="0">
                <a:latin typeface="Times New Roman"/>
                <a:cs typeface="Times New Roman"/>
              </a:rPr>
              <a:t>U</a:t>
            </a:r>
            <a:r>
              <a:rPr sz="2200" i="1" u="sng" spc="-260" dirty="0">
                <a:latin typeface="Times New Roman"/>
                <a:cs typeface="Times New Roman"/>
              </a:rPr>
              <a:t> </a:t>
            </a:r>
            <a:r>
              <a:rPr sz="2200" u="sng" dirty="0">
                <a:latin typeface="Times New Roman"/>
                <a:cs typeface="Times New Roman"/>
              </a:rPr>
              <a:t>(</a:t>
            </a:r>
            <a:r>
              <a:rPr sz="2200" u="sng" spc="-395" dirty="0">
                <a:latin typeface="Times New Roman"/>
                <a:cs typeface="Times New Roman"/>
              </a:rPr>
              <a:t> </a:t>
            </a:r>
            <a:r>
              <a:rPr sz="2200" i="1" u="sng" spc="100" dirty="0">
                <a:latin typeface="Times New Roman"/>
                <a:cs typeface="Times New Roman"/>
              </a:rPr>
              <a:t>z</a:t>
            </a:r>
            <a:r>
              <a:rPr sz="2200" u="sng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4285" y="4685486"/>
            <a:ext cx="843208" cy="309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1"/>
              </a:lnSpc>
              <a:spcBef>
                <a:spcPts val="121"/>
              </a:spcBef>
            </a:pPr>
            <a:r>
              <a:rPr sz="3300" i="1" spc="54" baseline="1317" dirty="0">
                <a:latin typeface="Times New Roman"/>
                <a:cs typeface="Times New Roman"/>
              </a:rPr>
              <a:t>D</a:t>
            </a:r>
            <a:r>
              <a:rPr sz="3300" baseline="1317" dirty="0">
                <a:latin typeface="Times New Roman"/>
                <a:cs typeface="Times New Roman"/>
              </a:rPr>
              <a:t>(</a:t>
            </a:r>
            <a:r>
              <a:rPr sz="3300" spc="-395" baseline="1317" dirty="0">
                <a:latin typeface="Times New Roman"/>
                <a:cs typeface="Times New Roman"/>
              </a:rPr>
              <a:t> </a:t>
            </a:r>
            <a:r>
              <a:rPr sz="3300" i="1" spc="100" baseline="1317" dirty="0">
                <a:latin typeface="Times New Roman"/>
                <a:cs typeface="Times New Roman"/>
              </a:rPr>
              <a:t>z</a:t>
            </a:r>
            <a:r>
              <a:rPr sz="3300" baseline="1317" dirty="0">
                <a:latin typeface="Times New Roman"/>
                <a:cs typeface="Times New Roman"/>
              </a:rPr>
              <a:t>)</a:t>
            </a:r>
            <a:r>
              <a:rPr sz="3300" spc="9" baseline="1317" dirty="0">
                <a:latin typeface="Times New Roman"/>
                <a:cs typeface="Times New Roman"/>
              </a:rPr>
              <a:t> </a:t>
            </a:r>
            <a:r>
              <a:rPr sz="2200" spc="-567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9525" y="4685486"/>
            <a:ext cx="233687" cy="305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06"/>
              </a:lnSpc>
              <a:spcBef>
                <a:spcPts val="120"/>
              </a:spcBef>
            </a:pPr>
            <a:r>
              <a:rPr sz="2200" spc="-567" dirty="0">
                <a:latin typeface="Meiryo"/>
                <a:cs typeface="Meiryo"/>
              </a:rPr>
              <a:t>=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51661" y="4882511"/>
            <a:ext cx="307775" cy="336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6"/>
              </a:lnSpc>
              <a:spcBef>
                <a:spcPts val="130"/>
              </a:spcBef>
            </a:pPr>
            <a:r>
              <a:rPr sz="3300" i="1" baseline="-1317" dirty="0">
                <a:latin typeface="Times New Roman"/>
                <a:cs typeface="Times New Roman"/>
              </a:rPr>
              <a:t>z</a:t>
            </a:r>
            <a:r>
              <a:rPr sz="3300" i="1" spc="-295" baseline="-1317" dirty="0">
                <a:latin typeface="Times New Roman"/>
                <a:cs typeface="Times New Roman"/>
              </a:rPr>
              <a:t> </a:t>
            </a:r>
            <a:r>
              <a:rPr sz="1900" spc="12" baseline="4406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706" y="4904849"/>
            <a:ext cx="608300" cy="309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1"/>
              </a:lnSpc>
              <a:spcBef>
                <a:spcPts val="121"/>
              </a:spcBef>
            </a:pPr>
            <a:r>
              <a:rPr sz="3300" i="1" baseline="1317" dirty="0">
                <a:latin typeface="Times New Roman"/>
                <a:cs typeface="Times New Roman"/>
              </a:rPr>
              <a:t>z</a:t>
            </a:r>
            <a:r>
              <a:rPr sz="3300" i="1" spc="-39" baseline="1317" dirty="0">
                <a:latin typeface="Times New Roman"/>
                <a:cs typeface="Times New Roman"/>
              </a:rPr>
              <a:t> </a:t>
            </a:r>
            <a:r>
              <a:rPr sz="2200" spc="-567" dirty="0">
                <a:latin typeface="Meiryo"/>
                <a:cs typeface="Meiryo"/>
              </a:rPr>
              <a:t>+</a:t>
            </a:r>
            <a:r>
              <a:rPr sz="2200" spc="-280" dirty="0">
                <a:latin typeface="Meiryo"/>
                <a:cs typeface="Meiryo"/>
              </a:rPr>
              <a:t> </a:t>
            </a:r>
            <a:r>
              <a:rPr sz="3300" baseline="1317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9329" y="4904849"/>
            <a:ext cx="599897" cy="309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1"/>
              </a:lnSpc>
              <a:spcBef>
                <a:spcPts val="121"/>
              </a:spcBef>
            </a:pPr>
            <a:r>
              <a:rPr sz="3300" i="1" baseline="1317" dirty="0">
                <a:latin typeface="Times New Roman"/>
                <a:cs typeface="Times New Roman"/>
              </a:rPr>
              <a:t>z</a:t>
            </a:r>
            <a:r>
              <a:rPr sz="3300" i="1" spc="-39" baseline="1317" dirty="0">
                <a:latin typeface="Times New Roman"/>
                <a:cs typeface="Times New Roman"/>
              </a:rPr>
              <a:t> </a:t>
            </a:r>
            <a:r>
              <a:rPr sz="2200" spc="-567" dirty="0">
                <a:latin typeface="Meiryo"/>
                <a:cs typeface="Meiryo"/>
              </a:rPr>
              <a:t>+</a:t>
            </a:r>
            <a:r>
              <a:rPr sz="2200" spc="-345" dirty="0">
                <a:latin typeface="Meiryo"/>
                <a:cs typeface="Meiryo"/>
              </a:rPr>
              <a:t> </a:t>
            </a:r>
            <a:r>
              <a:rPr sz="3300" baseline="1317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0313" y="4908759"/>
            <a:ext cx="595628" cy="305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55"/>
              </a:lnSpc>
              <a:spcBef>
                <a:spcPts val="117"/>
              </a:spcBef>
            </a:pPr>
            <a:r>
              <a:rPr sz="2200" i="1" spc="12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spc="-395" dirty="0">
                <a:latin typeface="Times New Roman"/>
                <a:cs typeface="Times New Roman"/>
              </a:rPr>
              <a:t> </a:t>
            </a:r>
            <a:r>
              <a:rPr sz="2200" i="1" spc="104" dirty="0">
                <a:latin typeface="Times New Roman"/>
                <a:cs typeface="Times New Roman"/>
              </a:rPr>
              <a:t>z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6448" y="4909326"/>
            <a:ext cx="960614" cy="309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41"/>
              </a:lnSpc>
              <a:spcBef>
                <a:spcPts val="121"/>
              </a:spcBef>
            </a:pPr>
            <a:r>
              <a:rPr sz="2200" spc="-567" dirty="0">
                <a:latin typeface="Meiryo"/>
                <a:cs typeface="Meiryo"/>
              </a:rPr>
              <a:t>+</a:t>
            </a:r>
            <a:r>
              <a:rPr sz="2200" spc="-345" dirty="0">
                <a:latin typeface="Meiryo"/>
                <a:cs typeface="Meiryo"/>
              </a:rPr>
              <a:t> </a:t>
            </a:r>
            <a:r>
              <a:rPr sz="3300" spc="94" baseline="1317" dirty="0">
                <a:latin typeface="Times New Roman"/>
                <a:cs typeface="Times New Roman"/>
              </a:rPr>
              <a:t>5</a:t>
            </a:r>
            <a:r>
              <a:rPr sz="3300" i="1" baseline="1317" dirty="0">
                <a:latin typeface="Times New Roman"/>
                <a:cs typeface="Times New Roman"/>
              </a:rPr>
              <a:t>z</a:t>
            </a:r>
            <a:r>
              <a:rPr sz="3300" i="1" spc="-39" baseline="1317" dirty="0">
                <a:latin typeface="Times New Roman"/>
                <a:cs typeface="Times New Roman"/>
              </a:rPr>
              <a:t> </a:t>
            </a:r>
            <a:r>
              <a:rPr sz="2200" spc="-567" dirty="0">
                <a:latin typeface="Meiryo"/>
                <a:cs typeface="Meiryo"/>
              </a:rPr>
              <a:t>+</a:t>
            </a:r>
            <a:r>
              <a:rPr sz="2200" spc="-315" dirty="0">
                <a:latin typeface="Meiryo"/>
                <a:cs typeface="Meiryo"/>
              </a:rPr>
              <a:t> </a:t>
            </a:r>
            <a:r>
              <a:rPr sz="3300" baseline="1317" dirty="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61724" y="2053582"/>
            <a:ext cx="7336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4495126" y="2053582"/>
            <a:ext cx="68031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4091470" y="2053582"/>
            <a:ext cx="231441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913466" y="2053582"/>
            <a:ext cx="5575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630832" y="4611872"/>
            <a:ext cx="20081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6280718" y="4611872"/>
            <a:ext cx="21008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5788132" y="4611872"/>
            <a:ext cx="213681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5433306" y="4611872"/>
            <a:ext cx="21479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4375449" y="4611313"/>
            <a:ext cx="6525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4050020" y="4611593"/>
            <a:ext cx="5971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690703" y="4611313"/>
            <a:ext cx="20584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3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直接连接符 35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491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20707" y="4869307"/>
            <a:ext cx="917711" cy="652719"/>
          </a:xfrm>
          <a:custGeom>
            <a:avLst/>
            <a:gdLst/>
            <a:ahLst/>
            <a:cxnLst/>
            <a:rect l="l" t="t" r="r" b="b"/>
            <a:pathLst>
              <a:path w="915162" h="651510">
                <a:moveTo>
                  <a:pt x="915162" y="651510"/>
                </a:moveTo>
                <a:lnTo>
                  <a:pt x="915162" y="0"/>
                </a:lnTo>
                <a:lnTo>
                  <a:pt x="0" y="0"/>
                </a:lnTo>
                <a:lnTo>
                  <a:pt x="0" y="651510"/>
                </a:lnTo>
                <a:lnTo>
                  <a:pt x="915162" y="651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0707" y="4869307"/>
            <a:ext cx="917711" cy="652719"/>
          </a:xfrm>
          <a:custGeom>
            <a:avLst/>
            <a:gdLst/>
            <a:ahLst/>
            <a:cxnLst/>
            <a:rect l="l" t="t" r="r" b="b"/>
            <a:pathLst>
              <a:path w="915162" h="651510">
                <a:moveTo>
                  <a:pt x="915162" y="651510"/>
                </a:moveTo>
                <a:lnTo>
                  <a:pt x="915162" y="0"/>
                </a:lnTo>
                <a:lnTo>
                  <a:pt x="0" y="0"/>
                </a:lnTo>
                <a:lnTo>
                  <a:pt x="0" y="651510"/>
                </a:lnTo>
                <a:lnTo>
                  <a:pt x="915162" y="651510"/>
                </a:lnTo>
                <a:close/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0707" y="5755630"/>
            <a:ext cx="917711" cy="652718"/>
          </a:xfrm>
          <a:custGeom>
            <a:avLst/>
            <a:gdLst/>
            <a:ahLst/>
            <a:cxnLst/>
            <a:rect l="l" t="t" r="r" b="b"/>
            <a:pathLst>
              <a:path w="915162" h="651509">
                <a:moveTo>
                  <a:pt x="0" y="0"/>
                </a:moveTo>
                <a:lnTo>
                  <a:pt x="0" y="651509"/>
                </a:lnTo>
                <a:lnTo>
                  <a:pt x="915162" y="651509"/>
                </a:lnTo>
                <a:lnTo>
                  <a:pt x="915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0707" y="5755629"/>
            <a:ext cx="917711" cy="652719"/>
          </a:xfrm>
          <a:custGeom>
            <a:avLst/>
            <a:gdLst/>
            <a:ahLst/>
            <a:cxnLst/>
            <a:rect l="l" t="t" r="r" b="b"/>
            <a:pathLst>
              <a:path w="915162" h="651510">
                <a:moveTo>
                  <a:pt x="915162" y="651510"/>
                </a:moveTo>
                <a:lnTo>
                  <a:pt x="915162" y="0"/>
                </a:lnTo>
                <a:lnTo>
                  <a:pt x="0" y="0"/>
                </a:lnTo>
                <a:lnTo>
                  <a:pt x="0" y="651510"/>
                </a:lnTo>
                <a:lnTo>
                  <a:pt x="915162" y="651510"/>
                </a:lnTo>
                <a:close/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6129" y="5195285"/>
            <a:ext cx="56163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4138" y="5147954"/>
            <a:ext cx="122247" cy="97716"/>
          </a:xfrm>
          <a:custGeom>
            <a:avLst/>
            <a:gdLst/>
            <a:ahLst/>
            <a:cxnLst/>
            <a:rect l="l" t="t" r="r" b="b"/>
            <a:pathLst>
              <a:path w="121907" h="97535">
                <a:moveTo>
                  <a:pt x="121907" y="47243"/>
                </a:moveTo>
                <a:lnTo>
                  <a:pt x="0" y="0"/>
                </a:lnTo>
                <a:lnTo>
                  <a:pt x="0" y="97535"/>
                </a:lnTo>
                <a:lnTo>
                  <a:pt x="121907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4138" y="5147954"/>
            <a:ext cx="122247" cy="97716"/>
          </a:xfrm>
          <a:custGeom>
            <a:avLst/>
            <a:gdLst/>
            <a:ahLst/>
            <a:cxnLst/>
            <a:rect l="l" t="t" r="r" b="b"/>
            <a:pathLst>
              <a:path w="121907" h="97535">
                <a:moveTo>
                  <a:pt x="0" y="0"/>
                </a:moveTo>
                <a:lnTo>
                  <a:pt x="0" y="97535"/>
                </a:lnTo>
                <a:lnTo>
                  <a:pt x="121907" y="4724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9810" y="4082990"/>
            <a:ext cx="834421" cy="451177"/>
          </a:xfrm>
          <a:custGeom>
            <a:avLst/>
            <a:gdLst/>
            <a:ahLst/>
            <a:cxnLst/>
            <a:rect l="l" t="t" r="r" b="b"/>
            <a:pathLst>
              <a:path w="832103" h="450341">
                <a:moveTo>
                  <a:pt x="832103" y="450341"/>
                </a:moveTo>
                <a:lnTo>
                  <a:pt x="832103" y="0"/>
                </a:lnTo>
                <a:lnTo>
                  <a:pt x="0" y="0"/>
                </a:lnTo>
                <a:lnTo>
                  <a:pt x="0" y="450341"/>
                </a:lnTo>
                <a:lnTo>
                  <a:pt x="832103" y="450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9810" y="4082990"/>
            <a:ext cx="834421" cy="451177"/>
          </a:xfrm>
          <a:custGeom>
            <a:avLst/>
            <a:gdLst/>
            <a:ahLst/>
            <a:cxnLst/>
            <a:rect l="l" t="t" r="r" b="b"/>
            <a:pathLst>
              <a:path w="832103" h="450341">
                <a:moveTo>
                  <a:pt x="832103" y="450341"/>
                </a:moveTo>
                <a:lnTo>
                  <a:pt x="832103" y="0"/>
                </a:lnTo>
                <a:lnTo>
                  <a:pt x="0" y="0"/>
                </a:lnTo>
                <a:lnTo>
                  <a:pt x="0" y="450341"/>
                </a:lnTo>
                <a:lnTo>
                  <a:pt x="832103" y="450341"/>
                </a:lnTo>
                <a:close/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7314" y="5195285"/>
            <a:ext cx="628108" cy="0"/>
          </a:xfrm>
          <a:custGeom>
            <a:avLst/>
            <a:gdLst/>
            <a:ahLst/>
            <a:cxnLst/>
            <a:rect l="l" t="t" r="r" b="b"/>
            <a:pathLst>
              <a:path w="626363">
                <a:moveTo>
                  <a:pt x="0" y="0"/>
                </a:moveTo>
                <a:lnTo>
                  <a:pt x="626363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2565" y="5147954"/>
            <a:ext cx="122260" cy="97716"/>
          </a:xfrm>
          <a:custGeom>
            <a:avLst/>
            <a:gdLst/>
            <a:ahLst/>
            <a:cxnLst/>
            <a:rect l="l" t="t" r="r" b="b"/>
            <a:pathLst>
              <a:path w="121920" h="97535">
                <a:moveTo>
                  <a:pt x="121920" y="47243"/>
                </a:moveTo>
                <a:lnTo>
                  <a:pt x="0" y="0"/>
                </a:lnTo>
                <a:lnTo>
                  <a:pt x="0" y="97535"/>
                </a:lnTo>
                <a:lnTo>
                  <a:pt x="12192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2565" y="5147954"/>
            <a:ext cx="122260" cy="97716"/>
          </a:xfrm>
          <a:custGeom>
            <a:avLst/>
            <a:gdLst/>
            <a:ahLst/>
            <a:cxnLst/>
            <a:rect l="l" t="t" r="r" b="b"/>
            <a:pathLst>
              <a:path w="121920" h="97535">
                <a:moveTo>
                  <a:pt x="0" y="0"/>
                </a:moveTo>
                <a:lnTo>
                  <a:pt x="0" y="97535"/>
                </a:lnTo>
                <a:lnTo>
                  <a:pt x="121920" y="4724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6823" y="5195285"/>
            <a:ext cx="427909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1874" y="5147954"/>
            <a:ext cx="122260" cy="97716"/>
          </a:xfrm>
          <a:custGeom>
            <a:avLst/>
            <a:gdLst/>
            <a:ahLst/>
            <a:cxnLst/>
            <a:rect l="l" t="t" r="r" b="b"/>
            <a:pathLst>
              <a:path w="121920" h="97535">
                <a:moveTo>
                  <a:pt x="121920" y="47243"/>
                </a:moveTo>
                <a:lnTo>
                  <a:pt x="0" y="0"/>
                </a:lnTo>
                <a:lnTo>
                  <a:pt x="0" y="97535"/>
                </a:lnTo>
                <a:lnTo>
                  <a:pt x="12192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1874" y="5147954"/>
            <a:ext cx="122260" cy="97716"/>
          </a:xfrm>
          <a:custGeom>
            <a:avLst/>
            <a:gdLst/>
            <a:ahLst/>
            <a:cxnLst/>
            <a:rect l="l" t="t" r="r" b="b"/>
            <a:pathLst>
              <a:path w="121920" h="97535">
                <a:moveTo>
                  <a:pt x="0" y="0"/>
                </a:moveTo>
                <a:lnTo>
                  <a:pt x="0" y="97535"/>
                </a:lnTo>
                <a:lnTo>
                  <a:pt x="121920" y="47243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72540" y="5002905"/>
            <a:ext cx="380532" cy="382470"/>
          </a:xfrm>
          <a:custGeom>
            <a:avLst/>
            <a:gdLst/>
            <a:ahLst/>
            <a:cxnLst/>
            <a:rect l="l" t="t" r="r" b="b"/>
            <a:pathLst>
              <a:path w="379475" h="381762">
                <a:moveTo>
                  <a:pt x="379475" y="192024"/>
                </a:moveTo>
                <a:lnTo>
                  <a:pt x="374141" y="153162"/>
                </a:lnTo>
                <a:lnTo>
                  <a:pt x="345947" y="86106"/>
                </a:lnTo>
                <a:lnTo>
                  <a:pt x="293369" y="33527"/>
                </a:lnTo>
                <a:lnTo>
                  <a:pt x="227075" y="5334"/>
                </a:lnTo>
                <a:lnTo>
                  <a:pt x="191262" y="0"/>
                </a:lnTo>
                <a:lnTo>
                  <a:pt x="152400" y="5334"/>
                </a:lnTo>
                <a:lnTo>
                  <a:pt x="85343" y="33528"/>
                </a:lnTo>
                <a:lnTo>
                  <a:pt x="32765" y="86106"/>
                </a:lnTo>
                <a:lnTo>
                  <a:pt x="5333" y="153162"/>
                </a:lnTo>
                <a:lnTo>
                  <a:pt x="0" y="192024"/>
                </a:lnTo>
                <a:lnTo>
                  <a:pt x="5333" y="228600"/>
                </a:lnTo>
                <a:lnTo>
                  <a:pt x="32765" y="294894"/>
                </a:lnTo>
                <a:lnTo>
                  <a:pt x="57912" y="326136"/>
                </a:lnTo>
                <a:lnTo>
                  <a:pt x="115824" y="367284"/>
                </a:lnTo>
                <a:lnTo>
                  <a:pt x="191262" y="381762"/>
                </a:lnTo>
                <a:lnTo>
                  <a:pt x="227075" y="375665"/>
                </a:lnTo>
                <a:lnTo>
                  <a:pt x="293369" y="348234"/>
                </a:lnTo>
                <a:lnTo>
                  <a:pt x="345947" y="294894"/>
                </a:lnTo>
                <a:lnTo>
                  <a:pt x="374141" y="228600"/>
                </a:lnTo>
                <a:lnTo>
                  <a:pt x="379475" y="192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2540" y="5002905"/>
            <a:ext cx="380532" cy="382470"/>
          </a:xfrm>
          <a:custGeom>
            <a:avLst/>
            <a:gdLst/>
            <a:ahLst/>
            <a:cxnLst/>
            <a:rect l="l" t="t" r="r" b="b"/>
            <a:pathLst>
              <a:path w="379475" h="381762">
                <a:moveTo>
                  <a:pt x="0" y="192024"/>
                </a:moveTo>
                <a:lnTo>
                  <a:pt x="5333" y="153162"/>
                </a:lnTo>
                <a:lnTo>
                  <a:pt x="32765" y="86106"/>
                </a:lnTo>
                <a:lnTo>
                  <a:pt x="85343" y="33528"/>
                </a:lnTo>
                <a:lnTo>
                  <a:pt x="152400" y="5334"/>
                </a:lnTo>
                <a:lnTo>
                  <a:pt x="191262" y="0"/>
                </a:lnTo>
                <a:lnTo>
                  <a:pt x="227075" y="5334"/>
                </a:lnTo>
                <a:lnTo>
                  <a:pt x="293369" y="33527"/>
                </a:lnTo>
                <a:lnTo>
                  <a:pt x="323850" y="58674"/>
                </a:lnTo>
                <a:lnTo>
                  <a:pt x="365759" y="117348"/>
                </a:lnTo>
                <a:lnTo>
                  <a:pt x="379475" y="192024"/>
                </a:lnTo>
                <a:lnTo>
                  <a:pt x="374141" y="228600"/>
                </a:lnTo>
                <a:lnTo>
                  <a:pt x="345947" y="294894"/>
                </a:lnTo>
                <a:lnTo>
                  <a:pt x="323850" y="326136"/>
                </a:lnTo>
                <a:lnTo>
                  <a:pt x="262889" y="367284"/>
                </a:lnTo>
                <a:lnTo>
                  <a:pt x="191262" y="381762"/>
                </a:lnTo>
                <a:lnTo>
                  <a:pt x="152400" y="375665"/>
                </a:lnTo>
                <a:lnTo>
                  <a:pt x="85343" y="348234"/>
                </a:lnTo>
                <a:lnTo>
                  <a:pt x="32765" y="294894"/>
                </a:lnTo>
                <a:lnTo>
                  <a:pt x="5333" y="228600"/>
                </a:lnTo>
                <a:lnTo>
                  <a:pt x="0" y="192024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613" y="5061688"/>
            <a:ext cx="266679" cy="267957"/>
          </a:xfrm>
          <a:custGeom>
            <a:avLst/>
            <a:gdLst/>
            <a:ahLst/>
            <a:cxnLst/>
            <a:rect l="l" t="t" r="r" b="b"/>
            <a:pathLst>
              <a:path w="265938" h="267461">
                <a:moveTo>
                  <a:pt x="0" y="0"/>
                </a:moveTo>
                <a:lnTo>
                  <a:pt x="265938" y="267461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0613" y="5061688"/>
            <a:ext cx="266679" cy="267958"/>
          </a:xfrm>
          <a:custGeom>
            <a:avLst/>
            <a:gdLst/>
            <a:ahLst/>
            <a:cxnLst/>
            <a:rect l="l" t="t" r="r" b="b"/>
            <a:pathLst>
              <a:path w="265938" h="267462">
                <a:moveTo>
                  <a:pt x="0" y="267462"/>
                </a:moveTo>
                <a:lnTo>
                  <a:pt x="265938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6823" y="6082372"/>
            <a:ext cx="533358" cy="0"/>
          </a:xfrm>
          <a:custGeom>
            <a:avLst/>
            <a:gdLst/>
            <a:ahLst/>
            <a:cxnLst/>
            <a:rect l="l" t="t" r="r" b="b"/>
            <a:pathLst>
              <a:path w="531876">
                <a:moveTo>
                  <a:pt x="0" y="0"/>
                </a:moveTo>
                <a:lnTo>
                  <a:pt x="531876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0181" y="5480038"/>
            <a:ext cx="161229" cy="602333"/>
          </a:xfrm>
          <a:custGeom>
            <a:avLst/>
            <a:gdLst/>
            <a:ahLst/>
            <a:cxnLst/>
            <a:rect l="l" t="t" r="r" b="b"/>
            <a:pathLst>
              <a:path w="160781" h="601218">
                <a:moveTo>
                  <a:pt x="0" y="601218"/>
                </a:moveTo>
                <a:lnTo>
                  <a:pt x="160781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6394" y="5387666"/>
            <a:ext cx="91694" cy="131306"/>
          </a:xfrm>
          <a:custGeom>
            <a:avLst/>
            <a:gdLst/>
            <a:ahLst/>
            <a:cxnLst/>
            <a:rect l="l" t="t" r="r" b="b"/>
            <a:pathLst>
              <a:path w="91439" h="131063">
                <a:moveTo>
                  <a:pt x="91439" y="131063"/>
                </a:moveTo>
                <a:lnTo>
                  <a:pt x="77724" y="0"/>
                </a:lnTo>
                <a:lnTo>
                  <a:pt x="0" y="105918"/>
                </a:lnTo>
                <a:lnTo>
                  <a:pt x="91439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6394" y="5387666"/>
            <a:ext cx="91694" cy="131306"/>
          </a:xfrm>
          <a:custGeom>
            <a:avLst/>
            <a:gdLst/>
            <a:ahLst/>
            <a:cxnLst/>
            <a:rect l="l" t="t" r="r" b="b"/>
            <a:pathLst>
              <a:path w="91439" h="131063">
                <a:moveTo>
                  <a:pt x="0" y="105918"/>
                </a:moveTo>
                <a:lnTo>
                  <a:pt x="91439" y="131063"/>
                </a:lnTo>
                <a:lnTo>
                  <a:pt x="77724" y="0"/>
                </a:lnTo>
                <a:lnTo>
                  <a:pt x="0" y="105918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74733" y="4308199"/>
            <a:ext cx="183388" cy="625235"/>
          </a:xfrm>
          <a:custGeom>
            <a:avLst/>
            <a:gdLst/>
            <a:ahLst/>
            <a:cxnLst/>
            <a:rect l="l" t="t" r="r" b="b"/>
            <a:pathLst>
              <a:path w="182879" h="624077">
                <a:moveTo>
                  <a:pt x="0" y="0"/>
                </a:moveTo>
                <a:lnTo>
                  <a:pt x="182879" y="624077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3105" y="4894499"/>
            <a:ext cx="91694" cy="130543"/>
          </a:xfrm>
          <a:custGeom>
            <a:avLst/>
            <a:gdLst/>
            <a:ahLst/>
            <a:cxnLst/>
            <a:rect l="l" t="t" r="r" b="b"/>
            <a:pathLst>
              <a:path w="91439" h="130301">
                <a:moveTo>
                  <a:pt x="91439" y="0"/>
                </a:moveTo>
                <a:lnTo>
                  <a:pt x="0" y="27431"/>
                </a:lnTo>
                <a:lnTo>
                  <a:pt x="80010" y="130301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3105" y="4894499"/>
            <a:ext cx="91694" cy="130543"/>
          </a:xfrm>
          <a:custGeom>
            <a:avLst/>
            <a:gdLst/>
            <a:ahLst/>
            <a:cxnLst/>
            <a:rect l="l" t="t" r="r" b="b"/>
            <a:pathLst>
              <a:path w="91439" h="130301">
                <a:moveTo>
                  <a:pt x="91439" y="0"/>
                </a:moveTo>
                <a:lnTo>
                  <a:pt x="0" y="27431"/>
                </a:lnTo>
                <a:lnTo>
                  <a:pt x="80010" y="130301"/>
                </a:lnTo>
                <a:lnTo>
                  <a:pt x="91439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9476" y="5195285"/>
            <a:ext cx="383590" cy="0"/>
          </a:xfrm>
          <a:custGeom>
            <a:avLst/>
            <a:gdLst/>
            <a:ahLst/>
            <a:cxnLst/>
            <a:rect l="l" t="t" r="r" b="b"/>
            <a:pathLst>
              <a:path w="382524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9476" y="6082372"/>
            <a:ext cx="383590" cy="0"/>
          </a:xfrm>
          <a:custGeom>
            <a:avLst/>
            <a:gdLst/>
            <a:ahLst/>
            <a:cxnLst/>
            <a:rect l="l" t="t" r="r" b="b"/>
            <a:pathLst>
              <a:path w="382524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8579" y="4308198"/>
            <a:ext cx="383590" cy="0"/>
          </a:xfrm>
          <a:custGeom>
            <a:avLst/>
            <a:gdLst/>
            <a:ahLst/>
            <a:cxnLst/>
            <a:rect l="l" t="t" r="r" b="b"/>
            <a:pathLst>
              <a:path w="382524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9477" y="4308198"/>
            <a:ext cx="19102" cy="1774174"/>
          </a:xfrm>
          <a:custGeom>
            <a:avLst/>
            <a:gdLst/>
            <a:ahLst/>
            <a:cxnLst/>
            <a:rect l="l" t="t" r="r" b="b"/>
            <a:pathLst>
              <a:path w="19049" h="1770888">
                <a:moveTo>
                  <a:pt x="0" y="1770888"/>
                </a:moveTo>
                <a:lnTo>
                  <a:pt x="19049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82637" y="4308198"/>
            <a:ext cx="492095" cy="0"/>
          </a:xfrm>
          <a:custGeom>
            <a:avLst/>
            <a:gdLst/>
            <a:ahLst/>
            <a:cxnLst/>
            <a:rect l="l" t="t" r="r" b="b"/>
            <a:pathLst>
              <a:path w="490728">
                <a:moveTo>
                  <a:pt x="0" y="0"/>
                </a:moveTo>
                <a:lnTo>
                  <a:pt x="490728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4961" y="6023589"/>
            <a:ext cx="333156" cy="0"/>
          </a:xfrm>
          <a:custGeom>
            <a:avLst/>
            <a:gdLst/>
            <a:ahLst/>
            <a:cxnLst/>
            <a:rect l="l" t="t" r="r" b="b"/>
            <a:pathLst>
              <a:path w="332231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11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6824" y="1710746"/>
            <a:ext cx="2848649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得差分方程组如下：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79057" y="2342103"/>
            <a:ext cx="1190537" cy="367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97"/>
              </a:lnSpc>
              <a:spcBef>
                <a:spcPts val="144"/>
              </a:spcBef>
            </a:pPr>
            <a:r>
              <a:rPr sz="3500" spc="-1175" baseline="2989" dirty="0">
                <a:latin typeface="Meiryo"/>
                <a:cs typeface="Meiryo"/>
              </a:rPr>
              <a:t>⎧</a:t>
            </a:r>
            <a:r>
              <a:rPr sz="3500" spc="-435" baseline="2989" dirty="0">
                <a:latin typeface="Meiryo"/>
                <a:cs typeface="Meiryo"/>
              </a:rPr>
              <a:t> </a:t>
            </a:r>
            <a:r>
              <a:rPr sz="3500" i="1" spc="84" baseline="8822" dirty="0">
                <a:latin typeface="Times New Roman"/>
                <a:cs typeface="Times New Roman"/>
              </a:rPr>
              <a:t>u</a:t>
            </a:r>
            <a:r>
              <a:rPr sz="2000" baseline="-8589" dirty="0">
                <a:latin typeface="Times New Roman"/>
                <a:cs typeface="Times New Roman"/>
              </a:rPr>
              <a:t>1</a:t>
            </a:r>
            <a:r>
              <a:rPr sz="2000" spc="-53" baseline="-8589" dirty="0">
                <a:latin typeface="Times New Roman"/>
                <a:cs typeface="Times New Roman"/>
              </a:rPr>
              <a:t> </a:t>
            </a:r>
            <a:r>
              <a:rPr sz="3500" spc="117" baseline="8822" dirty="0">
                <a:latin typeface="Times New Roman"/>
                <a:cs typeface="Times New Roman"/>
              </a:rPr>
              <a:t>(</a:t>
            </a:r>
            <a:r>
              <a:rPr sz="3500" i="1" spc="-10" baseline="8822" dirty="0">
                <a:latin typeface="Times New Roman"/>
                <a:cs typeface="Times New Roman"/>
              </a:rPr>
              <a:t>k</a:t>
            </a:r>
            <a:r>
              <a:rPr sz="3500" i="1" spc="-276" baseline="8822" dirty="0">
                <a:latin typeface="Times New Roman"/>
                <a:cs typeface="Times New Roman"/>
              </a:rPr>
              <a:t> </a:t>
            </a:r>
            <a:r>
              <a:rPr sz="3500" baseline="8822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12106" y="2337431"/>
            <a:ext cx="257488" cy="1196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459" marR="8193">
              <a:lnSpc>
                <a:spcPts val="3007"/>
              </a:lnSpc>
              <a:spcBef>
                <a:spcPts val="150"/>
              </a:spcBef>
            </a:pPr>
            <a:r>
              <a:rPr sz="3500" spc="-592" baseline="5978" dirty="0">
                <a:latin typeface="Meiryo"/>
                <a:cs typeface="Meiryo"/>
              </a:rPr>
              <a:t>=</a:t>
            </a:r>
            <a:endParaRPr sz="2300">
              <a:latin typeface="Meiryo"/>
              <a:cs typeface="Meiryo"/>
            </a:endParaRPr>
          </a:p>
          <a:p>
            <a:pPr marL="12729" marR="14923">
              <a:lnSpc>
                <a:spcPts val="3458"/>
              </a:lnSpc>
              <a:spcBef>
                <a:spcPts val="22"/>
              </a:spcBef>
            </a:pPr>
            <a:r>
              <a:rPr sz="3500" spc="-592" baseline="4483" dirty="0">
                <a:latin typeface="Meiryo"/>
                <a:cs typeface="Meiryo"/>
              </a:rPr>
              <a:t>=</a:t>
            </a:r>
            <a:endParaRPr sz="2300">
              <a:latin typeface="Meiryo"/>
              <a:cs typeface="Meiryo"/>
            </a:endParaRPr>
          </a:p>
          <a:p>
            <a:pPr marL="27652">
              <a:lnSpc>
                <a:spcPts val="2957"/>
              </a:lnSpc>
            </a:pPr>
            <a:r>
              <a:rPr sz="3500" spc="-592" baseline="-1494" dirty="0">
                <a:latin typeface="Meiryo"/>
                <a:cs typeface="Meiryo"/>
              </a:rPr>
              <a:t>=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64702" y="2342103"/>
            <a:ext cx="2891473" cy="806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74" marR="52064">
              <a:lnSpc>
                <a:spcPts val="2456"/>
              </a:lnSpc>
              <a:spcBef>
                <a:spcPts val="122"/>
              </a:spcBef>
            </a:pPr>
            <a:r>
              <a:rPr sz="2300" i="1" spc="99" dirty="0">
                <a:latin typeface="Times New Roman"/>
                <a:cs typeface="Times New Roman"/>
              </a:rPr>
              <a:t>e</a:t>
            </a:r>
            <a:r>
              <a:rPr sz="2300" spc="122" dirty="0">
                <a:latin typeface="Times New Roman"/>
                <a:cs typeface="Times New Roman"/>
              </a:rPr>
              <a:t>(</a:t>
            </a:r>
            <a:r>
              <a:rPr sz="2300" i="1" spc="-10" dirty="0">
                <a:latin typeface="Times New Roman"/>
                <a:cs typeface="Times New Roman"/>
              </a:rPr>
              <a:t>k</a:t>
            </a:r>
            <a:r>
              <a:rPr sz="2300" i="1" spc="-276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</a:p>
          <a:p>
            <a:pPr marL="12729">
              <a:lnSpc>
                <a:spcPts val="3899"/>
              </a:lnSpc>
              <a:spcBef>
                <a:spcPts val="72"/>
              </a:spcBef>
            </a:pPr>
            <a:r>
              <a:rPr sz="3500" i="1" spc="109" baseline="3781" dirty="0">
                <a:latin typeface="Times New Roman"/>
                <a:cs typeface="Times New Roman"/>
              </a:rPr>
              <a:t>e</a:t>
            </a:r>
            <a:r>
              <a:rPr sz="3500" spc="119" baseline="3781" dirty="0">
                <a:latin typeface="Times New Roman"/>
                <a:cs typeface="Times New Roman"/>
              </a:rPr>
              <a:t>(</a:t>
            </a:r>
            <a:r>
              <a:rPr sz="3500" i="1" baseline="3781" dirty="0">
                <a:latin typeface="Times New Roman"/>
                <a:cs typeface="Times New Roman"/>
              </a:rPr>
              <a:t>k</a:t>
            </a:r>
            <a:r>
              <a:rPr sz="3500" i="1" spc="166" baseline="3781" dirty="0">
                <a:latin typeface="Times New Roman"/>
                <a:cs typeface="Times New Roman"/>
              </a:rPr>
              <a:t> </a:t>
            </a:r>
            <a:r>
              <a:rPr sz="3500" spc="-592" baseline="2241" dirty="0">
                <a:latin typeface="Meiryo"/>
                <a:cs typeface="Meiryo"/>
              </a:rPr>
              <a:t>−</a:t>
            </a:r>
            <a:r>
              <a:rPr sz="3500" spc="-451" baseline="2241" dirty="0">
                <a:latin typeface="Meiryo"/>
                <a:cs typeface="Meiryo"/>
              </a:rPr>
              <a:t> </a:t>
            </a:r>
            <a:r>
              <a:rPr sz="3500" spc="-100" baseline="3781" dirty="0">
                <a:latin typeface="Times New Roman"/>
                <a:cs typeface="Times New Roman"/>
              </a:rPr>
              <a:t>1</a:t>
            </a:r>
            <a:r>
              <a:rPr sz="3500" baseline="3781" dirty="0">
                <a:latin typeface="Times New Roman"/>
                <a:cs typeface="Times New Roman"/>
              </a:rPr>
              <a:t>)</a:t>
            </a:r>
            <a:r>
              <a:rPr sz="3500" spc="-39" baseline="3781" dirty="0">
                <a:latin typeface="Times New Roman"/>
                <a:cs typeface="Times New Roman"/>
              </a:rPr>
              <a:t> </a:t>
            </a:r>
            <a:r>
              <a:rPr sz="3500" spc="-592" baseline="2241" dirty="0">
                <a:latin typeface="Meiryo"/>
                <a:cs typeface="Meiryo"/>
              </a:rPr>
              <a:t>−</a:t>
            </a:r>
            <a:r>
              <a:rPr sz="3500" spc="-175" baseline="2241" dirty="0">
                <a:latin typeface="Meiryo"/>
                <a:cs typeface="Meiryo"/>
              </a:rPr>
              <a:t> </a:t>
            </a:r>
            <a:r>
              <a:rPr sz="3500" spc="38" baseline="3781" dirty="0">
                <a:latin typeface="Times New Roman"/>
                <a:cs typeface="Times New Roman"/>
              </a:rPr>
              <a:t>2</a:t>
            </a:r>
            <a:r>
              <a:rPr sz="3500" i="1" spc="-11" baseline="3781" dirty="0">
                <a:latin typeface="Times New Roman"/>
                <a:cs typeface="Times New Roman"/>
              </a:rPr>
              <a:t>u</a:t>
            </a:r>
            <a:r>
              <a:rPr sz="3500" i="1" spc="-326" baseline="3781" dirty="0">
                <a:latin typeface="Times New Roman"/>
                <a:cs typeface="Times New Roman"/>
              </a:rPr>
              <a:t> </a:t>
            </a:r>
            <a:r>
              <a:rPr sz="2000" baseline="-17178" dirty="0">
                <a:latin typeface="Times New Roman"/>
                <a:cs typeface="Times New Roman"/>
              </a:rPr>
              <a:t>2</a:t>
            </a:r>
            <a:r>
              <a:rPr sz="2000" spc="63" baseline="-17178" dirty="0">
                <a:latin typeface="Times New Roman"/>
                <a:cs typeface="Times New Roman"/>
              </a:rPr>
              <a:t> </a:t>
            </a:r>
            <a:r>
              <a:rPr sz="3500" spc="129" baseline="3781" dirty="0">
                <a:latin typeface="Times New Roman"/>
                <a:cs typeface="Times New Roman"/>
              </a:rPr>
              <a:t>(</a:t>
            </a:r>
            <a:r>
              <a:rPr sz="3500" i="1" baseline="3781" dirty="0">
                <a:latin typeface="Times New Roman"/>
                <a:cs typeface="Times New Roman"/>
              </a:rPr>
              <a:t>k</a:t>
            </a:r>
            <a:r>
              <a:rPr sz="3500" i="1" spc="177" baseline="3781" dirty="0">
                <a:latin typeface="Times New Roman"/>
                <a:cs typeface="Times New Roman"/>
              </a:rPr>
              <a:t> </a:t>
            </a:r>
            <a:r>
              <a:rPr sz="3500" spc="-592" baseline="2241" dirty="0">
                <a:latin typeface="Meiryo"/>
                <a:cs typeface="Meiryo"/>
              </a:rPr>
              <a:t>−</a:t>
            </a:r>
            <a:r>
              <a:rPr sz="3500" spc="-455" baseline="2241" dirty="0">
                <a:latin typeface="Meiryo"/>
                <a:cs typeface="Meiryo"/>
              </a:rPr>
              <a:t> </a:t>
            </a:r>
            <a:r>
              <a:rPr sz="3500" spc="-100" baseline="3781" dirty="0">
                <a:latin typeface="Times New Roman"/>
                <a:cs typeface="Times New Roman"/>
              </a:rPr>
              <a:t>1</a:t>
            </a:r>
            <a:r>
              <a:rPr sz="3500" baseline="3781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79055" y="2607111"/>
            <a:ext cx="503557" cy="317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2300" spc="-1175" dirty="0">
                <a:latin typeface="Meiryo"/>
                <a:cs typeface="Meiryo"/>
              </a:rPr>
              <a:t>⎪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79055" y="2781138"/>
            <a:ext cx="1606235" cy="36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897"/>
              </a:lnSpc>
              <a:spcBef>
                <a:spcPts val="144"/>
              </a:spcBef>
            </a:pPr>
            <a:r>
              <a:rPr sz="2300" spc="-1150" dirty="0">
                <a:latin typeface="Meiryo"/>
                <a:cs typeface="Meiryo"/>
              </a:rPr>
              <a:t>⎨</a:t>
            </a:r>
            <a:r>
              <a:rPr sz="3500" i="1" spc="-11" baseline="8822" dirty="0">
                <a:latin typeface="Times New Roman"/>
                <a:cs typeface="Times New Roman"/>
              </a:rPr>
              <a:t>u</a:t>
            </a:r>
            <a:r>
              <a:rPr sz="3500" i="1" spc="-330" baseline="8822" dirty="0">
                <a:latin typeface="Times New Roman"/>
                <a:cs typeface="Times New Roman"/>
              </a:rPr>
              <a:t> </a:t>
            </a:r>
            <a:r>
              <a:rPr sz="2000" baseline="-8589" dirty="0">
                <a:latin typeface="Times New Roman"/>
                <a:cs typeface="Times New Roman"/>
              </a:rPr>
              <a:t>2</a:t>
            </a:r>
            <a:r>
              <a:rPr sz="2000" spc="63" baseline="-8589" dirty="0">
                <a:latin typeface="Times New Roman"/>
                <a:cs typeface="Times New Roman"/>
              </a:rPr>
              <a:t> </a:t>
            </a:r>
            <a:r>
              <a:rPr sz="3500" spc="122" baseline="8822" dirty="0">
                <a:latin typeface="Times New Roman"/>
                <a:cs typeface="Times New Roman"/>
              </a:rPr>
              <a:t>(</a:t>
            </a:r>
            <a:r>
              <a:rPr sz="3500" i="1" spc="-10" baseline="8822" dirty="0">
                <a:latin typeface="Times New Roman"/>
                <a:cs typeface="Times New Roman"/>
              </a:rPr>
              <a:t>k</a:t>
            </a:r>
            <a:r>
              <a:rPr sz="3500" i="1" spc="-276" baseline="8822" dirty="0">
                <a:latin typeface="Times New Roman"/>
                <a:cs typeface="Times New Roman"/>
              </a:rPr>
              <a:t> </a:t>
            </a:r>
            <a:r>
              <a:rPr sz="3500" baseline="8822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9056" y="3107280"/>
            <a:ext cx="226748" cy="317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2300" spc="-1175" dirty="0">
                <a:latin typeface="Meiryo"/>
                <a:cs typeface="Meiryo"/>
              </a:rPr>
              <a:t>⎪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79056" y="3220174"/>
            <a:ext cx="1190537" cy="391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87"/>
              </a:lnSpc>
              <a:spcBef>
                <a:spcPts val="154"/>
              </a:spcBef>
            </a:pPr>
            <a:r>
              <a:rPr sz="3500" spc="-1175" baseline="-1494" dirty="0">
                <a:latin typeface="Meiryo"/>
                <a:cs typeface="Meiryo"/>
              </a:rPr>
              <a:t>⎩</a:t>
            </a:r>
            <a:r>
              <a:rPr sz="3500" spc="-555" baseline="-1494" dirty="0">
                <a:latin typeface="Meiryo"/>
                <a:cs typeface="Meiryo"/>
              </a:rPr>
              <a:t> </a:t>
            </a:r>
            <a:r>
              <a:rPr sz="3500" i="1" spc="-11" baseline="12603" dirty="0">
                <a:latin typeface="Times New Roman"/>
                <a:cs typeface="Times New Roman"/>
              </a:rPr>
              <a:t>u</a:t>
            </a:r>
            <a:r>
              <a:rPr sz="3500" i="1" spc="-370" baseline="12603" dirty="0">
                <a:latin typeface="Times New Roman"/>
                <a:cs typeface="Times New Roman"/>
              </a:rPr>
              <a:t> </a:t>
            </a:r>
            <a:r>
              <a:rPr sz="2000" baseline="-2147" dirty="0">
                <a:latin typeface="Times New Roman"/>
                <a:cs typeface="Times New Roman"/>
              </a:rPr>
              <a:t>3</a:t>
            </a:r>
            <a:r>
              <a:rPr sz="2000" spc="23" baseline="-2147" dirty="0">
                <a:latin typeface="Times New Roman"/>
                <a:cs typeface="Times New Roman"/>
              </a:rPr>
              <a:t> </a:t>
            </a:r>
            <a:r>
              <a:rPr sz="3500" spc="122" baseline="12603" dirty="0">
                <a:latin typeface="Times New Roman"/>
                <a:cs typeface="Times New Roman"/>
              </a:rPr>
              <a:t>(</a:t>
            </a:r>
            <a:r>
              <a:rPr sz="3500" i="1" spc="-10" baseline="12603" dirty="0">
                <a:latin typeface="Times New Roman"/>
                <a:cs typeface="Times New Roman"/>
              </a:rPr>
              <a:t>k</a:t>
            </a:r>
            <a:r>
              <a:rPr sz="3500" i="1" spc="-276" baseline="12603" dirty="0">
                <a:latin typeface="Times New Roman"/>
                <a:cs typeface="Times New Roman"/>
              </a:rPr>
              <a:t> </a:t>
            </a:r>
            <a:r>
              <a:rPr sz="3500" baseline="12603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84671" y="3215503"/>
            <a:ext cx="801240" cy="322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1"/>
              </a:lnSpc>
              <a:spcBef>
                <a:spcPts val="126"/>
              </a:spcBef>
            </a:pPr>
            <a:r>
              <a:rPr sz="2300" spc="-497" dirty="0">
                <a:latin typeface="Meiryo"/>
                <a:cs typeface="Meiryo"/>
              </a:rPr>
              <a:t>−</a:t>
            </a:r>
            <a:r>
              <a:rPr sz="3500" spc="78" baseline="1260" dirty="0">
                <a:latin typeface="Times New Roman"/>
                <a:cs typeface="Times New Roman"/>
              </a:rPr>
              <a:t>4</a:t>
            </a:r>
            <a:r>
              <a:rPr sz="3500" i="1" spc="99" baseline="1260" dirty="0">
                <a:latin typeface="Times New Roman"/>
                <a:cs typeface="Times New Roman"/>
              </a:rPr>
              <a:t>e</a:t>
            </a:r>
            <a:r>
              <a:rPr sz="3500" spc="122" baseline="1260" dirty="0">
                <a:latin typeface="Times New Roman"/>
                <a:cs typeface="Times New Roman"/>
              </a:rPr>
              <a:t>(</a:t>
            </a:r>
            <a:r>
              <a:rPr sz="3500" i="1" spc="-10" baseline="1260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00906" y="3215503"/>
            <a:ext cx="517289" cy="322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41"/>
              </a:lnSpc>
              <a:spcBef>
                <a:spcPts val="126"/>
              </a:spcBef>
            </a:pPr>
            <a:r>
              <a:rPr sz="2300" spc="-592" dirty="0">
                <a:latin typeface="Meiryo"/>
                <a:cs typeface="Meiryo"/>
              </a:rPr>
              <a:t>−</a:t>
            </a:r>
            <a:r>
              <a:rPr sz="2300" spc="-445" dirty="0">
                <a:latin typeface="Meiryo"/>
                <a:cs typeface="Meiryo"/>
              </a:rPr>
              <a:t> </a:t>
            </a:r>
            <a:r>
              <a:rPr sz="3500" spc="-100" baseline="1260" dirty="0">
                <a:latin typeface="Times New Roman"/>
                <a:cs typeface="Times New Roman"/>
              </a:rPr>
              <a:t>1</a:t>
            </a:r>
            <a:r>
              <a:rPr sz="3500" baseline="126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05930" y="3215503"/>
            <a:ext cx="1910286" cy="37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27"/>
              </a:lnSpc>
              <a:spcBef>
                <a:spcPts val="146"/>
              </a:spcBef>
            </a:pPr>
            <a:r>
              <a:rPr sz="3500" spc="-592" baseline="5230" dirty="0">
                <a:latin typeface="Meiryo"/>
                <a:cs typeface="Meiryo"/>
              </a:rPr>
              <a:t>−</a:t>
            </a:r>
            <a:r>
              <a:rPr sz="3500" spc="-255" baseline="5230" dirty="0">
                <a:latin typeface="Meiryo"/>
                <a:cs typeface="Meiryo"/>
              </a:rPr>
              <a:t> </a:t>
            </a:r>
            <a:r>
              <a:rPr sz="3500" spc="-41" baseline="8822" dirty="0">
                <a:latin typeface="Times New Roman"/>
                <a:cs typeface="Times New Roman"/>
              </a:rPr>
              <a:t>3</a:t>
            </a:r>
            <a:r>
              <a:rPr sz="3500" i="1" spc="-11" baseline="8822" dirty="0">
                <a:latin typeface="Times New Roman"/>
                <a:cs typeface="Times New Roman"/>
              </a:rPr>
              <a:t>u</a:t>
            </a:r>
            <a:r>
              <a:rPr sz="3500" i="1" spc="-376" baseline="8822" dirty="0">
                <a:latin typeface="Times New Roman"/>
                <a:cs typeface="Times New Roman"/>
              </a:rPr>
              <a:t> </a:t>
            </a:r>
            <a:r>
              <a:rPr sz="2000" baseline="-8589" dirty="0">
                <a:latin typeface="Times New Roman"/>
                <a:cs typeface="Times New Roman"/>
              </a:rPr>
              <a:t>3</a:t>
            </a:r>
            <a:r>
              <a:rPr sz="2000" spc="23" baseline="-8589" dirty="0">
                <a:latin typeface="Times New Roman"/>
                <a:cs typeface="Times New Roman"/>
              </a:rPr>
              <a:t> </a:t>
            </a:r>
            <a:r>
              <a:rPr sz="3500" spc="129" baseline="8822" dirty="0">
                <a:latin typeface="Times New Roman"/>
                <a:cs typeface="Times New Roman"/>
              </a:rPr>
              <a:t>(</a:t>
            </a:r>
            <a:r>
              <a:rPr sz="3500" i="1" baseline="8822" dirty="0">
                <a:latin typeface="Times New Roman"/>
                <a:cs typeface="Times New Roman"/>
              </a:rPr>
              <a:t>k</a:t>
            </a:r>
            <a:r>
              <a:rPr sz="3500" i="1" spc="167" baseline="8822" dirty="0">
                <a:latin typeface="Times New Roman"/>
                <a:cs typeface="Times New Roman"/>
              </a:rPr>
              <a:t> </a:t>
            </a:r>
            <a:r>
              <a:rPr sz="3500" spc="-592" baseline="5230" dirty="0">
                <a:latin typeface="Meiryo"/>
                <a:cs typeface="Meiryo"/>
              </a:rPr>
              <a:t>−</a:t>
            </a:r>
            <a:r>
              <a:rPr sz="3500" spc="-445" baseline="5230" dirty="0">
                <a:latin typeface="Meiryo"/>
                <a:cs typeface="Meiryo"/>
              </a:rPr>
              <a:t> </a:t>
            </a:r>
            <a:r>
              <a:rPr sz="3500" spc="-100" baseline="8822" dirty="0">
                <a:latin typeface="Times New Roman"/>
                <a:cs typeface="Times New Roman"/>
              </a:rPr>
              <a:t>1</a:t>
            </a:r>
            <a:r>
              <a:rPr sz="3500" baseline="8822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70347" y="4013768"/>
            <a:ext cx="125880" cy="20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84"/>
              </a:lnSpc>
              <a:spcBef>
                <a:spcPts val="79"/>
              </a:spcBef>
            </a:pPr>
            <a:r>
              <a:rPr sz="150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4051" y="4728344"/>
            <a:ext cx="205935" cy="25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59"/>
              </a:lnSpc>
              <a:spcBef>
                <a:spcPts val="97"/>
              </a:spcBef>
            </a:pPr>
            <a:r>
              <a:rPr spc="20" dirty="0">
                <a:latin typeface="Times New Roman"/>
                <a:cs typeface="Times New Roman"/>
              </a:rPr>
              <a:t>+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82613" y="4862704"/>
            <a:ext cx="464296" cy="25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59"/>
              </a:lnSpc>
              <a:spcBef>
                <a:spcPts val="97"/>
              </a:spcBef>
            </a:pPr>
            <a:r>
              <a:rPr spc="-57" dirty="0">
                <a:latin typeface="Times New Roman"/>
                <a:cs typeface="Times New Roman"/>
              </a:rPr>
              <a:t>E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20" dirty="0">
                <a:latin typeface="Times New Roman"/>
                <a:cs typeface="Times New Roman"/>
              </a:rPr>
              <a:t>z)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26549" y="4862704"/>
            <a:ext cx="480093" cy="25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59"/>
              </a:lnSpc>
              <a:spcBef>
                <a:spcPts val="97"/>
              </a:spcBef>
            </a:pPr>
            <a:r>
              <a:rPr spc="-133" dirty="0">
                <a:latin typeface="Times New Roman"/>
                <a:cs typeface="Times New Roman"/>
              </a:rPr>
              <a:t>U</a:t>
            </a:r>
            <a:r>
              <a:rPr spc="51" dirty="0">
                <a:latin typeface="Times New Roman"/>
                <a:cs typeface="Times New Roman"/>
              </a:rPr>
              <a:t>(</a:t>
            </a:r>
            <a:r>
              <a:rPr spc="-20" dirty="0">
                <a:latin typeface="Times New Roman"/>
                <a:cs typeface="Times New Roman"/>
              </a:rPr>
              <a:t>z)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3718" y="4934445"/>
            <a:ext cx="347751" cy="24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804"/>
              </a:lnSpc>
              <a:spcBef>
                <a:spcPts val="90"/>
              </a:spcBef>
            </a:pPr>
            <a:r>
              <a:rPr sz="1700" spc="4" baseline="-7905" dirty="0">
                <a:latin typeface="Times New Roman"/>
                <a:cs typeface="Times New Roman"/>
              </a:rPr>
              <a:t>2</a:t>
            </a:r>
            <a:r>
              <a:rPr sz="2200" spc="54" baseline="7996" dirty="0">
                <a:latin typeface="Times New Roman"/>
                <a:cs typeface="Times New Roman"/>
              </a:rPr>
              <a:t>(</a:t>
            </a:r>
            <a:r>
              <a:rPr sz="2200" spc="25" baseline="7996" dirty="0">
                <a:latin typeface="Times New Roman"/>
                <a:cs typeface="Times New Roman"/>
              </a:rPr>
              <a:t>z</a:t>
            </a:r>
            <a:r>
              <a:rPr sz="2200" baseline="7996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17734" y="5515349"/>
            <a:ext cx="205935" cy="25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959"/>
              </a:lnSpc>
              <a:spcBef>
                <a:spcPts val="97"/>
              </a:spcBef>
            </a:pPr>
            <a:r>
              <a:rPr spc="20" dirty="0">
                <a:latin typeface="Times New Roman"/>
                <a:cs typeface="Times New Roman"/>
              </a:rPr>
              <a:t>+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29476" y="5755630"/>
            <a:ext cx="391231" cy="326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3520707" y="5755629"/>
            <a:ext cx="917711" cy="652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6501" marR="312227" algn="ctr">
              <a:lnSpc>
                <a:spcPts val="2200"/>
              </a:lnSpc>
              <a:spcBef>
                <a:spcPts val="109"/>
              </a:spcBef>
            </a:pPr>
            <a:r>
              <a:rPr sz="2500" spc="-443" baseline="6249" dirty="0">
                <a:latin typeface="Meiryo"/>
                <a:cs typeface="Meiryo"/>
              </a:rPr>
              <a:t>−</a:t>
            </a:r>
            <a:r>
              <a:rPr sz="2500" spc="-8" baseline="10541" dirty="0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  <a:p>
            <a:pPr marL="274441" marR="256567" algn="ctr">
              <a:lnSpc>
                <a:spcPts val="2375"/>
              </a:lnSpc>
              <a:spcBef>
                <a:spcPts val="8"/>
              </a:spcBef>
            </a:pPr>
            <a:r>
              <a:rPr sz="2500" i="1" spc="-6" baseline="8784" dirty="0">
                <a:latin typeface="Times New Roman"/>
                <a:cs typeface="Times New Roman"/>
              </a:rPr>
              <a:t>z</a:t>
            </a:r>
            <a:r>
              <a:rPr sz="2500" i="1" spc="-305" baseline="8784" dirty="0">
                <a:latin typeface="Times New Roman"/>
                <a:cs typeface="Times New Roman"/>
              </a:rPr>
              <a:t> </a:t>
            </a:r>
            <a:r>
              <a:rPr sz="2500" spc="-423" baseline="5208" dirty="0">
                <a:latin typeface="Meiryo"/>
                <a:cs typeface="Meiryo"/>
              </a:rPr>
              <a:t>+</a:t>
            </a:r>
            <a:r>
              <a:rPr sz="2500" spc="-8" baseline="8784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38418" y="5755630"/>
            <a:ext cx="541762" cy="326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4438419" y="6082372"/>
            <a:ext cx="554497" cy="32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9">
              <a:lnSpc>
                <a:spcPts val="1002"/>
              </a:lnSpc>
              <a:spcBef>
                <a:spcPts val="10"/>
              </a:spcBef>
            </a:pPr>
            <a:endParaRPr sz="1000"/>
          </a:p>
          <a:p>
            <a:pPr marL="69591">
              <a:lnSpc>
                <a:spcPts val="1554"/>
              </a:lnSpc>
              <a:spcBef>
                <a:spcPts val="77"/>
              </a:spcBef>
            </a:pPr>
            <a:r>
              <a:rPr sz="2200" spc="25" baseline="-3998" dirty="0">
                <a:latin typeface="Times New Roman"/>
                <a:cs typeface="Times New Roman"/>
              </a:rPr>
              <a:t>U</a:t>
            </a:r>
            <a:r>
              <a:rPr sz="1700" spc="4" baseline="-23717" dirty="0">
                <a:latin typeface="Times New Roman"/>
                <a:cs typeface="Times New Roman"/>
              </a:rPr>
              <a:t>3</a:t>
            </a:r>
            <a:r>
              <a:rPr sz="2200" spc="50" baseline="-3998" dirty="0">
                <a:latin typeface="Times New Roman"/>
                <a:cs typeface="Times New Roman"/>
              </a:rPr>
              <a:t>(</a:t>
            </a:r>
            <a:r>
              <a:rPr sz="2200" spc="25" baseline="-3998" dirty="0">
                <a:latin typeface="Times New Roman"/>
                <a:cs typeface="Times New Roman"/>
              </a:rPr>
              <a:t>z</a:t>
            </a:r>
            <a:r>
              <a:rPr sz="2200" baseline="-3998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29476" y="6082372"/>
            <a:ext cx="391231" cy="32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3129476" y="4869307"/>
            <a:ext cx="391231" cy="325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3520707" y="4869307"/>
            <a:ext cx="930447" cy="652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510">
              <a:spcBef>
                <a:spcPts val="100"/>
              </a:spcBef>
              <a:tabLst>
                <a:tab pos="585544" algn="l"/>
              </a:tabLst>
            </a:pPr>
            <a:r>
              <a:rPr sz="1700" u="sng" spc="-4" dirty="0">
                <a:latin typeface="Times New Roman"/>
                <a:cs typeface="Times New Roman"/>
              </a:rPr>
              <a:t> </a:t>
            </a:r>
            <a:r>
              <a:rPr sz="1700" u="sng" spc="134" dirty="0">
                <a:latin typeface="Times New Roman"/>
                <a:cs typeface="Times New Roman"/>
              </a:rPr>
              <a:t> </a:t>
            </a:r>
            <a:r>
              <a:rPr sz="1700" u="sng" spc="-8" dirty="0">
                <a:latin typeface="Times New Roman"/>
                <a:cs typeface="Times New Roman"/>
              </a:rPr>
              <a:t>1</a:t>
            </a:r>
            <a:r>
              <a:rPr sz="1700" u="sng" spc="-4" dirty="0">
                <a:latin typeface="Times New Roman"/>
                <a:cs typeface="Times New Roman"/>
              </a:rPr>
              <a:t> 	</a:t>
            </a:r>
            <a:endParaRPr sz="1700">
              <a:latin typeface="Times New Roman"/>
              <a:cs typeface="Times New Roman"/>
            </a:endParaRPr>
          </a:p>
          <a:p>
            <a:pPr marL="272472">
              <a:lnSpc>
                <a:spcPts val="2721"/>
              </a:lnSpc>
              <a:spcBef>
                <a:spcPts val="135"/>
              </a:spcBef>
            </a:pPr>
            <a:r>
              <a:rPr sz="2500" i="1" spc="73" baseline="7027" dirty="0">
                <a:latin typeface="Times New Roman"/>
                <a:cs typeface="Times New Roman"/>
              </a:rPr>
              <a:t>z</a:t>
            </a:r>
            <a:r>
              <a:rPr sz="2500" spc="-353" baseline="4166" dirty="0">
                <a:latin typeface="Meiryo"/>
                <a:cs typeface="Meiryo"/>
              </a:rPr>
              <a:t>+</a:t>
            </a:r>
            <a:r>
              <a:rPr sz="2500" spc="-8" baseline="7027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38419" y="4869307"/>
            <a:ext cx="449048" cy="325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310">
              <a:lnSpc>
                <a:spcPct val="95825"/>
              </a:lnSpc>
              <a:spcBef>
                <a:spcPts val="421"/>
              </a:spcBef>
            </a:pPr>
            <a:r>
              <a:rPr sz="1500" dirty="0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38418" y="5195285"/>
            <a:ext cx="437591" cy="326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5825"/>
              </a:lnSpc>
              <a:spcBef>
                <a:spcPts val="291"/>
              </a:spcBef>
            </a:pPr>
            <a:r>
              <a:rPr spc="20" dirty="0">
                <a:latin typeface="Times New Roman"/>
                <a:cs typeface="Times New Roman"/>
              </a:rPr>
              <a:t>+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29476" y="5195285"/>
            <a:ext cx="391231" cy="326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3148579" y="4082991"/>
            <a:ext cx="391231" cy="225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3539810" y="4082990"/>
            <a:ext cx="834421" cy="451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2"/>
              </a:lnSpc>
              <a:spcBef>
                <a:spcPts val="49"/>
              </a:spcBef>
            </a:pPr>
            <a:endParaRPr sz="700"/>
          </a:p>
          <a:p>
            <a:pPr marL="328860" marR="314403" algn="ctr">
              <a:lnSpc>
                <a:spcPct val="95825"/>
              </a:lnSpc>
            </a:pPr>
            <a:r>
              <a:rPr spc="17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74232" y="4082991"/>
            <a:ext cx="570196" cy="225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854">
              <a:lnSpc>
                <a:spcPts val="1313"/>
              </a:lnSpc>
              <a:spcBef>
                <a:spcPts val="65"/>
              </a:spcBef>
            </a:pPr>
            <a:r>
              <a:rPr sz="2200" spc="19" baseline="13994" dirty="0">
                <a:latin typeface="Times New Roman"/>
                <a:cs typeface="Times New Roman"/>
              </a:rPr>
              <a:t>U</a:t>
            </a:r>
            <a:r>
              <a:rPr sz="1100" spc="9" dirty="0">
                <a:latin typeface="Times New Roman"/>
                <a:cs typeface="Times New Roman"/>
              </a:rPr>
              <a:t>1</a:t>
            </a:r>
            <a:r>
              <a:rPr sz="2200" spc="50" baseline="13994" dirty="0">
                <a:latin typeface="Times New Roman"/>
                <a:cs typeface="Times New Roman"/>
              </a:rPr>
              <a:t>(z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48579" y="4308199"/>
            <a:ext cx="391231" cy="225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4374232" y="4308199"/>
            <a:ext cx="500500" cy="225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998270" y="4938523"/>
            <a:ext cx="12074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3771339" y="4938523"/>
            <a:ext cx="12225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3804961" y="5883629"/>
            <a:ext cx="33315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7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直接连接符 72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682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45652" y="1850555"/>
            <a:ext cx="8336755" cy="523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9806">
              <a:lnSpc>
                <a:spcPts val="3373"/>
              </a:lnSpc>
              <a:spcBef>
                <a:spcPts val="168"/>
              </a:spcBef>
            </a:pPr>
            <a:r>
              <a:rPr sz="4800" spc="9" baseline="-2118" dirty="0" err="1" smtClean="0">
                <a:latin typeface=""/>
                <a:cs typeface=""/>
              </a:rPr>
              <a:t>数字控制器的模拟化设计方法</a:t>
            </a:r>
            <a:r>
              <a:rPr sz="4800" spc="9" baseline="-2118" dirty="0" smtClean="0">
                <a:latin typeface=""/>
                <a:cs typeface=""/>
              </a:rPr>
              <a:t>：</a:t>
            </a:r>
            <a:endParaRPr lang="en-US" sz="4800" spc="9" baseline="-2118" dirty="0" smtClean="0">
              <a:latin typeface=""/>
              <a:cs typeface=""/>
            </a:endParaRPr>
          </a:p>
          <a:p>
            <a:pPr marL="12729" marR="69806">
              <a:lnSpc>
                <a:spcPts val="3373"/>
              </a:lnSpc>
              <a:spcBef>
                <a:spcPts val="168"/>
              </a:spcBef>
            </a:pPr>
            <a:endParaRPr sz="3200" dirty="0">
              <a:latin typeface="楷体"/>
              <a:cs typeface="楷体"/>
            </a:endParaRPr>
          </a:p>
          <a:p>
            <a:pPr marL="356561" indent="-343832" algn="just">
              <a:lnSpc>
                <a:spcPts val="4351"/>
              </a:lnSpc>
              <a:spcBef>
                <a:spcPts val="992"/>
              </a:spcBef>
            </a:pPr>
            <a:r>
              <a:rPr lang="en-US" sz="2400" spc="9" dirty="0" smtClean="0">
                <a:latin typeface=""/>
                <a:cs typeface=""/>
              </a:rPr>
              <a:t>.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262738" y="1177403"/>
            <a:ext cx="914667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73"/>
              </a:lnSpc>
              <a:spcBef>
                <a:spcPts val="168"/>
              </a:spcBef>
            </a:pPr>
            <a:r>
              <a:rPr lang="zh-CN" altLang="en-US" sz="3200" dirty="0" smtClean="0">
                <a:latin typeface="Times New Roman"/>
                <a:cs typeface="Times New Roman"/>
              </a:rPr>
              <a:t>小结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7704" y="2564904"/>
            <a:ext cx="6048672" cy="268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29" marR="66117">
              <a:lnSpc>
                <a:spcPct val="122899"/>
              </a:lnSpc>
              <a:spcBef>
                <a:spcPts val="168"/>
              </a:spcBef>
            </a:pPr>
            <a:r>
              <a:rPr lang="en-US" altLang="zh-CN" spc="-21" dirty="0" smtClean="0">
                <a:latin typeface=""/>
                <a:cs typeface=""/>
              </a:rPr>
              <a:t>1.</a:t>
            </a:r>
            <a:r>
              <a:rPr lang="zh-CN" altLang="en-US" spc="-21" dirty="0" smtClean="0">
                <a:latin typeface=""/>
                <a:cs typeface=""/>
              </a:rPr>
              <a:t>  根据系统</a:t>
            </a:r>
            <a:r>
              <a:rPr lang="en-US" altLang="zh-CN" b="1" i="1" spc="4" dirty="0" smtClean="0">
                <a:latin typeface="Times New Roman"/>
                <a:cs typeface="Times New Roman"/>
              </a:rPr>
              <a:t>s</a:t>
            </a:r>
            <a:r>
              <a:rPr lang="zh-CN" altLang="en-US" spc="9" dirty="0" smtClean="0">
                <a:latin typeface=""/>
                <a:cs typeface=""/>
              </a:rPr>
              <a:t>域函数，</a:t>
            </a:r>
            <a:r>
              <a:rPr lang="zh-CN" altLang="en-US" spc="-21" dirty="0" smtClean="0">
                <a:latin typeface=""/>
                <a:cs typeface=""/>
              </a:rPr>
              <a:t>设计连续控制</a:t>
            </a:r>
            <a:r>
              <a:rPr lang="zh-CN" altLang="en-US" spc="-31" dirty="0" smtClean="0">
                <a:latin typeface=""/>
                <a:cs typeface=""/>
              </a:rPr>
              <a:t>器</a:t>
            </a:r>
            <a:r>
              <a:rPr lang="zh-CN" altLang="en-US" spc="-786" dirty="0" smtClean="0">
                <a:latin typeface=""/>
                <a:cs typeface=""/>
              </a:rPr>
              <a:t> </a:t>
            </a:r>
            <a:r>
              <a:rPr lang="en-US" altLang="zh-CN" b="1" i="1" dirty="0" smtClean="0">
                <a:latin typeface="Times New Roman"/>
                <a:cs typeface="Times New Roman"/>
              </a:rPr>
              <a:t>D</a:t>
            </a:r>
            <a:r>
              <a:rPr lang="en-US" altLang="zh-CN" b="1" spc="4" dirty="0" smtClean="0">
                <a:latin typeface="Times New Roman"/>
                <a:cs typeface="Times New Roman"/>
              </a:rPr>
              <a:t>(</a:t>
            </a:r>
            <a:r>
              <a:rPr lang="en-US" altLang="zh-CN" b="1" i="1" spc="-4" dirty="0" smtClean="0">
                <a:latin typeface="Times New Roman"/>
                <a:cs typeface="Times New Roman"/>
              </a:rPr>
              <a:t>s</a:t>
            </a:r>
            <a:r>
              <a:rPr lang="en-US" altLang="zh-CN" b="1" dirty="0" smtClean="0">
                <a:latin typeface="Times New Roman"/>
                <a:cs typeface="Times New Roman"/>
              </a:rPr>
              <a:t>)</a:t>
            </a:r>
            <a:endParaRPr lang="zh-CN" altLang="en-US" b="1" dirty="0" smtClean="0">
              <a:latin typeface="Times New Roman"/>
              <a:cs typeface="Times New Roman"/>
            </a:endParaRPr>
          </a:p>
          <a:p>
            <a:pPr marL="12729" marR="66117">
              <a:lnSpc>
                <a:spcPct val="122899"/>
              </a:lnSpc>
              <a:spcBef>
                <a:spcPts val="168"/>
              </a:spcBef>
            </a:pPr>
            <a:endParaRPr lang="en-US" altLang="zh-CN" spc="-21" dirty="0" smtClean="0">
              <a:latin typeface=""/>
              <a:cs typeface=""/>
            </a:endParaRPr>
          </a:p>
          <a:p>
            <a:pPr marL="12729" marR="66117">
              <a:lnSpc>
                <a:spcPct val="122899"/>
              </a:lnSpc>
              <a:spcBef>
                <a:spcPts val="168"/>
              </a:spcBef>
            </a:pPr>
            <a:r>
              <a:rPr lang="en-US" altLang="zh-CN" spc="-21" dirty="0" smtClean="0">
                <a:latin typeface=""/>
                <a:cs typeface=""/>
              </a:rPr>
              <a:t>2.  </a:t>
            </a:r>
            <a:r>
              <a:rPr lang="zh-CN" altLang="en-US" spc="-21" dirty="0" smtClean="0">
                <a:latin typeface=""/>
                <a:cs typeface=""/>
              </a:rPr>
              <a:t>根据采样时间和离散方法，将</a:t>
            </a:r>
            <a:r>
              <a:rPr lang="en-US" altLang="zh-CN" b="1" i="1" dirty="0" smtClean="0">
                <a:latin typeface="Times New Roman"/>
                <a:cs typeface="Times New Roman"/>
              </a:rPr>
              <a:t>D</a:t>
            </a:r>
            <a:r>
              <a:rPr lang="en-US" altLang="zh-CN" b="1" spc="4" dirty="0" smtClean="0">
                <a:latin typeface="Times New Roman"/>
                <a:cs typeface="Times New Roman"/>
              </a:rPr>
              <a:t>(</a:t>
            </a:r>
            <a:r>
              <a:rPr lang="en-US" altLang="zh-CN" b="1" i="1" spc="-4" dirty="0" smtClean="0">
                <a:latin typeface="Times New Roman"/>
                <a:cs typeface="Times New Roman"/>
              </a:rPr>
              <a:t>s</a:t>
            </a:r>
            <a:r>
              <a:rPr lang="en-US" altLang="zh-CN" b="1" dirty="0" smtClean="0">
                <a:latin typeface="Times New Roman"/>
                <a:cs typeface="Times New Roman"/>
              </a:rPr>
              <a:t>)</a:t>
            </a:r>
            <a:r>
              <a:rPr lang="zh-CN" altLang="en-US" dirty="0" smtClean="0">
                <a:latin typeface="Times New Roman"/>
                <a:cs typeface="Times New Roman"/>
              </a:rPr>
              <a:t>离散化为</a:t>
            </a:r>
            <a:r>
              <a:rPr lang="en-US" altLang="zh-CN" b="1" i="1" dirty="0" smtClean="0">
                <a:latin typeface="Times New Roman"/>
                <a:cs typeface="Times New Roman"/>
              </a:rPr>
              <a:t>D</a:t>
            </a:r>
            <a:r>
              <a:rPr lang="en-US" altLang="zh-CN" b="1" spc="4" dirty="0" smtClean="0">
                <a:latin typeface="Times New Roman"/>
                <a:cs typeface="Times New Roman"/>
              </a:rPr>
              <a:t>(z</a:t>
            </a:r>
            <a:r>
              <a:rPr lang="en-US" altLang="zh-CN" b="1" dirty="0" smtClean="0">
                <a:latin typeface="Times New Roman"/>
                <a:cs typeface="Times New Roman"/>
              </a:rPr>
              <a:t>)</a:t>
            </a:r>
          </a:p>
          <a:p>
            <a:pPr marL="12729" marR="66117">
              <a:lnSpc>
                <a:spcPct val="122899"/>
              </a:lnSpc>
              <a:spcBef>
                <a:spcPts val="168"/>
              </a:spcBef>
            </a:pPr>
            <a:endParaRPr lang="en-US" altLang="zh-CN" b="1" spc="4" dirty="0" smtClean="0">
              <a:latin typeface="Times New Roman"/>
              <a:cs typeface="Times New Roman"/>
            </a:endParaRPr>
          </a:p>
          <a:p>
            <a:pPr marL="355629" marR="66117" indent="-342900">
              <a:lnSpc>
                <a:spcPct val="122899"/>
              </a:lnSpc>
              <a:spcBef>
                <a:spcPts val="168"/>
              </a:spcBef>
              <a:buAutoNum type="arabicPeriod" startAt="3"/>
            </a:pPr>
            <a:r>
              <a:rPr lang="en-US" altLang="zh-CN" b="1" i="1" dirty="0" smtClean="0">
                <a:latin typeface="Times New Roman"/>
                <a:cs typeface="Times New Roman"/>
              </a:rPr>
              <a:t>D</a:t>
            </a:r>
            <a:r>
              <a:rPr lang="en-US" altLang="zh-CN" b="1" spc="4" dirty="0" smtClean="0">
                <a:latin typeface="Times New Roman"/>
                <a:cs typeface="Times New Roman"/>
              </a:rPr>
              <a:t>(</a:t>
            </a:r>
            <a:r>
              <a:rPr lang="en-US" altLang="zh-CN" b="1" i="1" spc="4" dirty="0" smtClean="0">
                <a:latin typeface="Times New Roman"/>
                <a:cs typeface="Times New Roman"/>
              </a:rPr>
              <a:t>z</a:t>
            </a:r>
            <a:r>
              <a:rPr lang="en-US" altLang="zh-CN" b="1" spc="4" dirty="0" smtClean="0">
                <a:latin typeface="Times New Roman"/>
                <a:cs typeface="Times New Roman"/>
              </a:rPr>
              <a:t>)</a:t>
            </a:r>
            <a:r>
              <a:rPr lang="zh-CN" altLang="en-US" spc="9" dirty="0" smtClean="0">
                <a:latin typeface=""/>
                <a:cs typeface=""/>
              </a:rPr>
              <a:t>的数字实现，写出其差分方程形式</a:t>
            </a:r>
          </a:p>
          <a:p>
            <a:pPr marL="355629" indent="-342900">
              <a:lnSpc>
                <a:spcPct val="120072"/>
              </a:lnSpc>
              <a:spcBef>
                <a:spcPts val="460"/>
              </a:spcBef>
              <a:buAutoNum type="arabicPeriod" startAt="3"/>
            </a:pPr>
            <a:endParaRPr lang="zh-CN" altLang="en-US" dirty="0" smtClean="0">
              <a:latin typeface="楷体"/>
              <a:cs typeface="楷体"/>
            </a:endParaRPr>
          </a:p>
          <a:p>
            <a:pPr marL="12729" marR="66117">
              <a:lnSpc>
                <a:spcPct val="122899"/>
              </a:lnSpc>
              <a:spcBef>
                <a:spcPts val="386"/>
              </a:spcBef>
            </a:pPr>
            <a:r>
              <a:rPr lang="en-US" altLang="zh-CN" b="1" spc="4" dirty="0" smtClean="0">
                <a:latin typeface="Times New Roman"/>
                <a:cs typeface="Times New Roman"/>
              </a:rPr>
              <a:t>4.  </a:t>
            </a:r>
            <a:r>
              <a:rPr lang="zh-CN" altLang="en-US" spc="9" dirty="0" smtClean="0">
                <a:latin typeface=""/>
                <a:cs typeface=""/>
              </a:rPr>
              <a:t>由差分方程编写程序</a:t>
            </a:r>
            <a:endParaRPr lang="zh-CN" altLang="en-US" dirty="0">
              <a:latin typeface="楷体"/>
              <a:cs typeface="楷体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0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922635" y="2564904"/>
            <a:ext cx="1876685" cy="793950"/>
          </a:xfrm>
          <a:custGeom>
            <a:avLst/>
            <a:gdLst/>
            <a:ahLst/>
            <a:cxnLst/>
            <a:rect l="l" t="t" r="r" b="b"/>
            <a:pathLst>
              <a:path w="1871472" h="792480">
                <a:moveTo>
                  <a:pt x="0" y="0"/>
                </a:moveTo>
                <a:lnTo>
                  <a:pt x="0" y="792480"/>
                </a:lnTo>
                <a:lnTo>
                  <a:pt x="1871472" y="792479"/>
                </a:lnTo>
                <a:lnTo>
                  <a:pt x="1871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1211" y="2997760"/>
            <a:ext cx="794686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142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0271" y="3429852"/>
            <a:ext cx="5196033" cy="2354368"/>
          </a:xfrm>
          <a:custGeom>
            <a:avLst/>
            <a:gdLst/>
            <a:ahLst/>
            <a:cxnLst/>
            <a:rect l="l" t="t" r="r" b="b"/>
            <a:pathLst>
              <a:path w="5181600" h="2350008">
                <a:moveTo>
                  <a:pt x="0" y="0"/>
                </a:moveTo>
                <a:lnTo>
                  <a:pt x="0" y="2350008"/>
                </a:lnTo>
                <a:lnTo>
                  <a:pt x="5181600" y="2350008"/>
                </a:lnTo>
                <a:lnTo>
                  <a:pt x="518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9486" y="3484056"/>
            <a:ext cx="181861" cy="254979"/>
          </a:xfrm>
          <a:custGeom>
            <a:avLst/>
            <a:gdLst/>
            <a:ahLst/>
            <a:cxnLst/>
            <a:rect l="l" t="t" r="r" b="b"/>
            <a:pathLst>
              <a:path w="181356" h="254507">
                <a:moveTo>
                  <a:pt x="181356" y="0"/>
                </a:moveTo>
                <a:lnTo>
                  <a:pt x="0" y="254507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67815" y="3484056"/>
            <a:ext cx="181873" cy="254979"/>
          </a:xfrm>
          <a:custGeom>
            <a:avLst/>
            <a:gdLst/>
            <a:ahLst/>
            <a:cxnLst/>
            <a:rect l="l" t="t" r="r" b="b"/>
            <a:pathLst>
              <a:path w="181368" h="254507">
                <a:moveTo>
                  <a:pt x="181368" y="0"/>
                </a:moveTo>
                <a:lnTo>
                  <a:pt x="0" y="254507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3600" y="3484056"/>
            <a:ext cx="181873" cy="254979"/>
          </a:xfrm>
          <a:custGeom>
            <a:avLst/>
            <a:gdLst/>
            <a:ahLst/>
            <a:cxnLst/>
            <a:rect l="l" t="t" r="r" b="b"/>
            <a:pathLst>
              <a:path w="181368" h="254507">
                <a:moveTo>
                  <a:pt x="181368" y="0"/>
                </a:moveTo>
                <a:lnTo>
                  <a:pt x="0" y="254507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6587" y="4762773"/>
            <a:ext cx="408806" cy="0"/>
          </a:xfrm>
          <a:custGeom>
            <a:avLst/>
            <a:gdLst/>
            <a:ahLst/>
            <a:cxnLst/>
            <a:rect l="l" t="t" r="r" b="b"/>
            <a:pathLst>
              <a:path w="407670">
                <a:moveTo>
                  <a:pt x="0" y="0"/>
                </a:moveTo>
                <a:lnTo>
                  <a:pt x="40767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1535" y="5084170"/>
            <a:ext cx="827545" cy="0"/>
          </a:xfrm>
          <a:custGeom>
            <a:avLst/>
            <a:gdLst/>
            <a:ahLst/>
            <a:cxnLst/>
            <a:rect l="l" t="t" r="r" b="b"/>
            <a:pathLst>
              <a:path w="825246">
                <a:moveTo>
                  <a:pt x="0" y="0"/>
                </a:moveTo>
                <a:lnTo>
                  <a:pt x="825246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9381" y="4812394"/>
            <a:ext cx="181861" cy="254980"/>
          </a:xfrm>
          <a:custGeom>
            <a:avLst/>
            <a:gdLst/>
            <a:ahLst/>
            <a:cxnLst/>
            <a:rect l="l" t="t" r="r" b="b"/>
            <a:pathLst>
              <a:path w="181356" h="254508">
                <a:moveTo>
                  <a:pt x="181356" y="0"/>
                </a:moveTo>
                <a:lnTo>
                  <a:pt x="0" y="254508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7148" y="4762773"/>
            <a:ext cx="409570" cy="0"/>
          </a:xfrm>
          <a:custGeom>
            <a:avLst/>
            <a:gdLst/>
            <a:ahLst/>
            <a:cxnLst/>
            <a:rect l="l" t="t" r="r" b="b"/>
            <a:pathLst>
              <a:path w="408432">
                <a:moveTo>
                  <a:pt x="0" y="0"/>
                </a:moveTo>
                <a:lnTo>
                  <a:pt x="408432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2872" y="5084170"/>
            <a:ext cx="827545" cy="0"/>
          </a:xfrm>
          <a:custGeom>
            <a:avLst/>
            <a:gdLst/>
            <a:ahLst/>
            <a:cxnLst/>
            <a:rect l="l" t="t" r="r" b="b"/>
            <a:pathLst>
              <a:path w="825246">
                <a:moveTo>
                  <a:pt x="0" y="0"/>
                </a:moveTo>
                <a:lnTo>
                  <a:pt x="825246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5303" y="5084170"/>
            <a:ext cx="408793" cy="0"/>
          </a:xfrm>
          <a:custGeom>
            <a:avLst/>
            <a:gdLst/>
            <a:ahLst/>
            <a:cxnLst/>
            <a:rect l="l" t="t" r="r" b="b"/>
            <a:pathLst>
              <a:path w="407657">
                <a:moveTo>
                  <a:pt x="0" y="0"/>
                </a:moveTo>
                <a:lnTo>
                  <a:pt x="407657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3446" y="620688"/>
            <a:ext cx="8081635" cy="1263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8321">
              <a:lnSpc>
                <a:spcPts val="3548"/>
              </a:lnSpc>
              <a:spcBef>
                <a:spcPts val="177"/>
              </a:spcBef>
            </a:pPr>
            <a:r>
              <a:rPr sz="3200" spc="-21" dirty="0" smtClean="0">
                <a:latin typeface=""/>
                <a:cs typeface=""/>
              </a:rPr>
              <a:t>⒉</a:t>
            </a:r>
            <a:r>
              <a:rPr sz="3200" spc="-21" dirty="0" err="1">
                <a:latin typeface=""/>
                <a:cs typeface=""/>
              </a:rPr>
              <a:t>选择采样周</a:t>
            </a:r>
            <a:r>
              <a:rPr sz="3200" spc="-31" dirty="0" err="1">
                <a:latin typeface=""/>
                <a:cs typeface=""/>
              </a:rPr>
              <a:t>期</a:t>
            </a:r>
            <a:r>
              <a:rPr sz="3200" spc="-791" dirty="0">
                <a:latin typeface=""/>
                <a:cs typeface=""/>
              </a:rPr>
              <a:t> </a:t>
            </a:r>
            <a:r>
              <a:rPr sz="3200" b="1" i="1" dirty="0" smtClean="0">
                <a:latin typeface="Times New Roman"/>
                <a:cs typeface="Times New Roman"/>
              </a:rPr>
              <a:t>T</a:t>
            </a:r>
            <a:endParaRPr lang="en-US" sz="3200" b="1" i="1" dirty="0" smtClean="0">
              <a:latin typeface="Times New Roman"/>
              <a:cs typeface="Times New Roman"/>
            </a:endParaRPr>
          </a:p>
          <a:p>
            <a:pPr marL="12729" marR="58321">
              <a:lnSpc>
                <a:spcPts val="3548"/>
              </a:lnSpc>
              <a:spcBef>
                <a:spcPts val="17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56416" indent="-38188">
              <a:lnSpc>
                <a:spcPts val="3547"/>
              </a:lnSpc>
              <a:spcBef>
                <a:spcPts val="158"/>
              </a:spcBef>
            </a:pPr>
            <a:r>
              <a:rPr sz="2400" spc="9" dirty="0">
                <a:latin typeface=""/>
                <a:cs typeface=""/>
              </a:rPr>
              <a:t>在计算机控制系统中，完成信号恢复功能一般由零阶保持 </a:t>
            </a:r>
            <a:endParaRPr sz="2400" dirty="0">
              <a:latin typeface="楷体"/>
              <a:cs typeface="楷体"/>
            </a:endParaRPr>
          </a:p>
          <a:p>
            <a:pPr marL="356416">
              <a:lnSpc>
                <a:spcPts val="2888"/>
              </a:lnSpc>
            </a:pPr>
            <a:r>
              <a:rPr sz="2400" spc="4" dirty="0">
                <a:latin typeface=""/>
                <a:cs typeface=""/>
              </a:rPr>
              <a:t>器</a:t>
            </a:r>
            <a:r>
              <a:rPr sz="2400" b="1" i="1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9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来实现。零阶保持器的传递函数为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8587" y="2643553"/>
            <a:ext cx="469505" cy="491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869"/>
              </a:lnSpc>
              <a:spcBef>
                <a:spcPts val="193"/>
              </a:spcBef>
            </a:pPr>
            <a:r>
              <a:rPr sz="3400" spc="-579" baseline="-3819" dirty="0">
                <a:latin typeface="Meiryo"/>
                <a:cs typeface="Meiryo"/>
              </a:rPr>
              <a:t>=</a:t>
            </a:r>
            <a:r>
              <a:rPr sz="3400" spc="-305" baseline="-3819" dirty="0">
                <a:latin typeface="Meiryo"/>
                <a:cs typeface="Meiryo"/>
              </a:rPr>
              <a:t> </a:t>
            </a:r>
            <a:r>
              <a:rPr sz="3400" baseline="29632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2672" y="2825150"/>
            <a:ext cx="751423" cy="314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21"/>
              </a:lnSpc>
              <a:spcBef>
                <a:spcPts val="120"/>
              </a:spcBef>
              <a:tabLst>
                <a:tab pos="343689" algn="l"/>
              </a:tabLst>
            </a:pPr>
            <a:r>
              <a:rPr sz="2300" i="1" dirty="0">
                <a:latin typeface="Times New Roman"/>
                <a:cs typeface="Times New Roman"/>
              </a:rPr>
              <a:t>H	</a:t>
            </a:r>
            <a:r>
              <a:rPr sz="2300" spc="89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442" y="3264636"/>
            <a:ext cx="1927117" cy="33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3600" spc="9" baseline="-2825" dirty="0">
                <a:latin typeface=""/>
                <a:cs typeface=""/>
              </a:rPr>
              <a:t>其频率特性为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7934" y="3578965"/>
            <a:ext cx="1059792" cy="31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tabLst>
                <a:tab pos="980149" algn="l"/>
              </a:tabLst>
            </a:pPr>
            <a:r>
              <a:rPr sz="3400" u="sng" baseline="1288" dirty="0">
                <a:latin typeface="Times New Roman"/>
                <a:cs typeface="Times New Roman"/>
              </a:rPr>
              <a:t>1</a:t>
            </a:r>
            <a:r>
              <a:rPr sz="3400" u="sng" spc="-320" baseline="1288" dirty="0">
                <a:latin typeface="Times New Roman"/>
                <a:cs typeface="Times New Roman"/>
              </a:rPr>
              <a:t> </a:t>
            </a:r>
            <a:r>
              <a:rPr sz="2300" u="sng" spc="-579" dirty="0">
                <a:latin typeface="Meiryo"/>
                <a:cs typeface="Meiryo"/>
              </a:rPr>
              <a:t>−</a:t>
            </a:r>
            <a:r>
              <a:rPr sz="2300" u="sng" spc="-1061" dirty="0">
                <a:latin typeface="Meiryo"/>
                <a:cs typeface="Meiryo"/>
              </a:rPr>
              <a:t> </a:t>
            </a:r>
            <a:r>
              <a:rPr sz="3400" i="1" u="sng" baseline="1288" dirty="0">
                <a:latin typeface="Times New Roman"/>
                <a:cs typeface="Times New Roman"/>
              </a:rPr>
              <a:t>e 	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09583" y="3578965"/>
            <a:ext cx="2721712" cy="318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  <a:tabLst>
                <a:tab pos="865586" algn="l"/>
                <a:tab pos="1616610" algn="l"/>
                <a:tab pos="2545842" algn="l"/>
              </a:tabLst>
            </a:pPr>
            <a:r>
              <a:rPr sz="3400" b="1" u="sng" spc="4" baseline="1288" dirty="0">
                <a:latin typeface="Times New Roman"/>
                <a:cs typeface="Times New Roman"/>
              </a:rPr>
              <a:t>2</a:t>
            </a:r>
            <a:r>
              <a:rPr sz="3400" i="1" u="sng" baseline="1288" dirty="0">
                <a:latin typeface="Times New Roman"/>
                <a:cs typeface="Times New Roman"/>
              </a:rPr>
              <a:t>e 	</a:t>
            </a:r>
            <a:r>
              <a:rPr sz="3400" u="sng" spc="75" baseline="1288" dirty="0">
                <a:latin typeface="Times New Roman"/>
                <a:cs typeface="Times New Roman"/>
              </a:rPr>
              <a:t>(</a:t>
            </a:r>
            <a:r>
              <a:rPr sz="3400" i="1" u="sng" baseline="1288" dirty="0">
                <a:latin typeface="Times New Roman"/>
                <a:cs typeface="Times New Roman"/>
              </a:rPr>
              <a:t>e 	</a:t>
            </a:r>
            <a:r>
              <a:rPr sz="2300" u="sng" spc="-579" dirty="0">
                <a:latin typeface="Meiryo"/>
                <a:cs typeface="Meiryo"/>
              </a:rPr>
              <a:t>−</a:t>
            </a:r>
            <a:r>
              <a:rPr sz="2300" u="sng" spc="-1066" dirty="0">
                <a:latin typeface="Meiryo"/>
                <a:cs typeface="Meiryo"/>
              </a:rPr>
              <a:t> </a:t>
            </a:r>
            <a:r>
              <a:rPr sz="3400" i="1" u="sng" baseline="1288" dirty="0">
                <a:latin typeface="Times New Roman"/>
                <a:cs typeface="Times New Roman"/>
              </a:rPr>
              <a:t>e 	</a:t>
            </a:r>
            <a:r>
              <a:rPr sz="3400" u="sng" baseline="1288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9309" y="3745703"/>
            <a:ext cx="1124699" cy="331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11"/>
              </a:lnSpc>
              <a:spcBef>
                <a:spcPts val="130"/>
              </a:spcBef>
            </a:pPr>
            <a:r>
              <a:rPr sz="2300" i="1" dirty="0">
                <a:latin typeface="Times New Roman"/>
                <a:cs typeface="Times New Roman"/>
              </a:rPr>
              <a:t>H</a:t>
            </a:r>
            <a:r>
              <a:rPr sz="2300" i="1" spc="-2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i="1" spc="-4" dirty="0">
                <a:latin typeface="Times New Roman"/>
                <a:cs typeface="Times New Roman"/>
              </a:rPr>
              <a:t>j</a:t>
            </a:r>
            <a:r>
              <a:rPr sz="2400" spc="-361" dirty="0">
                <a:latin typeface="Meiryo"/>
                <a:cs typeface="Meiryo"/>
              </a:rPr>
              <a:t>ω</a:t>
            </a:r>
            <a:r>
              <a:rPr sz="2400" spc="-585" dirty="0">
                <a:latin typeface="Meiryo"/>
                <a:cs typeface="Meiryo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-579" dirty="0">
                <a:latin typeface="Meiryo"/>
                <a:cs typeface="Meiryo"/>
              </a:rPr>
              <a:t>=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4022" y="3759143"/>
            <a:ext cx="239617" cy="313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71"/>
              </a:lnSpc>
              <a:spcBef>
                <a:spcPts val="123"/>
              </a:spcBef>
            </a:pPr>
            <a:r>
              <a:rPr sz="2300" spc="-579" dirty="0">
                <a:latin typeface="Meiryo"/>
                <a:cs typeface="Meiryo"/>
              </a:rPr>
              <a:t>=</a:t>
            </a:r>
            <a:endParaRPr sz="23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09811" y="4713769"/>
            <a:ext cx="960084" cy="507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99"/>
              </a:lnSpc>
              <a:spcBef>
                <a:spcPts val="199"/>
              </a:spcBef>
            </a:pPr>
            <a:r>
              <a:rPr sz="3400" spc="-72" baseline="-4583" dirty="0">
                <a:latin typeface="Meiryo"/>
                <a:cs typeface="Meiryo"/>
              </a:rPr>
              <a:t>∠</a:t>
            </a:r>
            <a:r>
              <a:rPr sz="3400" spc="-365" baseline="-4583" dirty="0">
                <a:latin typeface="Meiryo"/>
                <a:cs typeface="Meiryo"/>
              </a:rPr>
              <a:t> </a:t>
            </a:r>
            <a:r>
              <a:rPr sz="3400" spc="-579" baseline="-4583" dirty="0">
                <a:latin typeface="Meiryo"/>
                <a:cs typeface="Meiryo"/>
              </a:rPr>
              <a:t>−</a:t>
            </a:r>
            <a:r>
              <a:rPr sz="3400" spc="-290" baseline="-4583" dirty="0">
                <a:latin typeface="Meiryo"/>
                <a:cs typeface="Meiryo"/>
              </a:rPr>
              <a:t> </a:t>
            </a:r>
            <a:r>
              <a:rPr sz="3600" spc="-361" baseline="15754" dirty="0">
                <a:latin typeface="Meiryo"/>
                <a:cs typeface="Meiryo"/>
              </a:rPr>
              <a:t>ω</a:t>
            </a:r>
            <a:r>
              <a:rPr sz="3400" i="1" spc="-361" baseline="28343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1175" y="4791785"/>
            <a:ext cx="735032" cy="433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239" marR="114543" algn="ctr">
              <a:lnSpc>
                <a:spcPts val="1579"/>
              </a:lnSpc>
              <a:spcBef>
                <a:spcPts val="78"/>
              </a:spcBef>
            </a:pPr>
            <a:r>
              <a:rPr sz="2000" spc="-324" baseline="-6610" dirty="0">
                <a:latin typeface="Meiryo"/>
                <a:cs typeface="Meiryo"/>
              </a:rPr>
              <a:t>−</a:t>
            </a:r>
            <a:r>
              <a:rPr sz="2000" spc="-119" baseline="-6610" dirty="0">
                <a:latin typeface="Meiryo"/>
                <a:cs typeface="Meiryo"/>
              </a:rPr>
              <a:t> </a:t>
            </a:r>
            <a:r>
              <a:rPr sz="2000" i="1" spc="-1" baseline="-11149" dirty="0">
                <a:latin typeface="Times New Roman"/>
                <a:cs typeface="Times New Roman"/>
              </a:rPr>
              <a:t>j</a:t>
            </a:r>
            <a:r>
              <a:rPr sz="2100" spc="-210" baseline="-6138" dirty="0">
                <a:latin typeface="Meiryo"/>
                <a:cs typeface="Meiryo"/>
              </a:rPr>
              <a:t>ω</a:t>
            </a:r>
            <a:r>
              <a:rPr sz="2100" spc="-320" baseline="-6138" dirty="0">
                <a:latin typeface="Meiryo"/>
                <a:cs typeface="Meiryo"/>
              </a:rPr>
              <a:t> </a:t>
            </a:r>
            <a:r>
              <a:rPr sz="2000" b="1" spc="8" baseline="4459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779"/>
              </a:lnSpc>
              <a:spcBef>
                <a:spcPts val="9"/>
              </a:spcBef>
              <a:tabLst>
                <a:tab pos="560085" algn="l"/>
              </a:tabLst>
            </a:pPr>
            <a:r>
              <a:rPr sz="3400" i="1" baseline="3865" dirty="0">
                <a:latin typeface="Times New Roman"/>
                <a:cs typeface="Times New Roman"/>
              </a:rPr>
              <a:t>e	</a:t>
            </a:r>
            <a:r>
              <a:rPr sz="2000" b="1" spc="6" baseline="37907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7220" y="4809622"/>
            <a:ext cx="225766" cy="313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16"/>
              </a:lnSpc>
              <a:spcBef>
                <a:spcPts val="120"/>
              </a:spcBef>
            </a:pPr>
            <a:r>
              <a:rPr sz="230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68761" y="4809622"/>
            <a:ext cx="225766" cy="313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16"/>
              </a:lnSpc>
              <a:spcBef>
                <a:spcPts val="120"/>
              </a:spcBef>
            </a:pPr>
            <a:r>
              <a:rPr sz="230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1784" y="4907389"/>
            <a:ext cx="458472" cy="31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2300" spc="-579" dirty="0">
                <a:latin typeface="Meiryo"/>
                <a:cs typeface="Meiryo"/>
              </a:rPr>
              <a:t>=</a:t>
            </a:r>
            <a:r>
              <a:rPr sz="2300" spc="-310" dirty="0">
                <a:latin typeface="Meiryo"/>
                <a:cs typeface="Meiryo"/>
              </a:rPr>
              <a:t> </a:t>
            </a:r>
            <a:r>
              <a:rPr sz="3400" i="1" baseline="1288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3038" y="4907389"/>
            <a:ext cx="458760" cy="31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6"/>
              </a:lnSpc>
              <a:spcBef>
                <a:spcPts val="125"/>
              </a:spcBef>
            </a:pPr>
            <a:r>
              <a:rPr sz="2300" spc="-579" dirty="0">
                <a:latin typeface="Meiryo"/>
                <a:cs typeface="Meiryo"/>
              </a:rPr>
              <a:t>=</a:t>
            </a:r>
            <a:r>
              <a:rPr sz="2300" spc="-310" dirty="0">
                <a:latin typeface="Meiryo"/>
                <a:cs typeface="Meiryo"/>
              </a:rPr>
              <a:t> </a:t>
            </a:r>
            <a:r>
              <a:rPr sz="3400" i="1" baseline="1288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1808" y="5947271"/>
            <a:ext cx="7983309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 err="1" smtClean="0">
                <a:latin typeface=""/>
                <a:cs typeface=""/>
              </a:rPr>
              <a:t>可以看出</a:t>
            </a:r>
            <a:r>
              <a:rPr sz="2400" spc="9" dirty="0" err="1">
                <a:latin typeface=""/>
                <a:cs typeface=""/>
              </a:rPr>
              <a:t>，零阶保持器将对控制信号产生附加相移</a:t>
            </a:r>
            <a:r>
              <a:rPr sz="2400" b="1" spc="4" dirty="0">
                <a:latin typeface="Times New Roman"/>
                <a:cs typeface="Times New Roman"/>
              </a:rPr>
              <a:t>(</a:t>
            </a:r>
            <a:r>
              <a:rPr sz="2400" spc="9" dirty="0">
                <a:latin typeface=""/>
                <a:cs typeface=""/>
              </a:rPr>
              <a:t>滞后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0271" y="3429852"/>
            <a:ext cx="5208769" cy="235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7960">
              <a:lnSpc>
                <a:spcPts val="2731"/>
              </a:lnSpc>
              <a:spcBef>
                <a:spcPts val="136"/>
              </a:spcBef>
              <a:tabLst>
                <a:tab pos="2749509" algn="l"/>
                <a:tab pos="3602366" algn="l"/>
                <a:tab pos="4429765" algn="l"/>
              </a:tabLst>
            </a:pPr>
            <a:r>
              <a:rPr sz="2000" spc="-324" baseline="1322" dirty="0">
                <a:latin typeface="Meiryo"/>
                <a:cs typeface="Meiryo"/>
              </a:rPr>
              <a:t>−</a:t>
            </a:r>
            <a:r>
              <a:rPr sz="2000" spc="-129" baseline="1322" dirty="0">
                <a:latin typeface="Meiryo"/>
                <a:cs typeface="Meiryo"/>
              </a:rPr>
              <a:t> </a:t>
            </a:r>
            <a:r>
              <a:rPr sz="2000" i="1" spc="-40" baseline="2229" dirty="0">
                <a:latin typeface="Times New Roman"/>
                <a:cs typeface="Times New Roman"/>
              </a:rPr>
              <a:t>j</a:t>
            </a:r>
            <a:r>
              <a:rPr sz="2100" spc="-110" baseline="1227" dirty="0">
                <a:latin typeface="Meiryo"/>
                <a:cs typeface="Meiryo"/>
              </a:rPr>
              <a:t>ω</a:t>
            </a:r>
            <a:r>
              <a:rPr sz="2000" i="1" spc="-72" baseline="2229" dirty="0">
                <a:latin typeface="Times New Roman"/>
                <a:cs typeface="Times New Roman"/>
              </a:rPr>
              <a:t>T</a:t>
            </a:r>
            <a:r>
              <a:rPr sz="2000" i="1" spc="-306" baseline="2229" dirty="0">
                <a:latin typeface="Times New Roman"/>
                <a:cs typeface="Times New Roman"/>
              </a:rPr>
              <a:t> </a:t>
            </a:r>
            <a:r>
              <a:rPr sz="2000" i="1" baseline="2229" dirty="0">
                <a:latin typeface="Times New Roman"/>
                <a:cs typeface="Times New Roman"/>
              </a:rPr>
              <a:t>	</a:t>
            </a:r>
            <a:r>
              <a:rPr sz="2000" spc="-324" baseline="10576" dirty="0">
                <a:latin typeface="Meiryo"/>
                <a:cs typeface="Meiryo"/>
              </a:rPr>
              <a:t>−</a:t>
            </a:r>
            <a:r>
              <a:rPr sz="2000" spc="-69" baseline="10576" dirty="0">
                <a:latin typeface="Meiryo"/>
                <a:cs typeface="Meiryo"/>
              </a:rPr>
              <a:t> </a:t>
            </a:r>
            <a:r>
              <a:rPr sz="2000" i="1" spc="-1" baseline="17838" dirty="0">
                <a:latin typeface="Times New Roman"/>
                <a:cs typeface="Times New Roman"/>
              </a:rPr>
              <a:t>j</a:t>
            </a:r>
            <a:r>
              <a:rPr sz="2100" spc="-210" baseline="9821" dirty="0">
                <a:latin typeface="Meiryo"/>
                <a:cs typeface="Meiryo"/>
              </a:rPr>
              <a:t>ω</a:t>
            </a:r>
            <a:r>
              <a:rPr sz="2100" spc="-320" baseline="9821" dirty="0">
                <a:latin typeface="Meiryo"/>
                <a:cs typeface="Meiryo"/>
              </a:rPr>
              <a:t> </a:t>
            </a:r>
            <a:r>
              <a:rPr sz="2000" b="1" baseline="33447" dirty="0">
                <a:latin typeface="Times New Roman"/>
                <a:cs typeface="Times New Roman"/>
              </a:rPr>
              <a:t>T</a:t>
            </a:r>
            <a:r>
              <a:rPr sz="2000" b="1" spc="-121" baseline="33447" dirty="0">
                <a:latin typeface="Times New Roman"/>
                <a:cs typeface="Times New Roman"/>
              </a:rPr>
              <a:t> </a:t>
            </a:r>
            <a:r>
              <a:rPr sz="2000" b="1" baseline="-11149" dirty="0">
                <a:latin typeface="Times New Roman"/>
                <a:cs typeface="Times New Roman"/>
              </a:rPr>
              <a:t>2</a:t>
            </a:r>
            <a:r>
              <a:rPr sz="2000" b="1" spc="-319" baseline="-11149" dirty="0">
                <a:latin typeface="Times New Roman"/>
                <a:cs typeface="Times New Roman"/>
              </a:rPr>
              <a:t> </a:t>
            </a:r>
            <a:r>
              <a:rPr sz="2000" b="1" baseline="-11149" dirty="0">
                <a:latin typeface="Times New Roman"/>
                <a:cs typeface="Times New Roman"/>
              </a:rPr>
              <a:t>	</a:t>
            </a:r>
            <a:r>
              <a:rPr sz="2000" i="1" spc="-1" baseline="17838" dirty="0">
                <a:latin typeface="Times New Roman"/>
                <a:cs typeface="Times New Roman"/>
              </a:rPr>
              <a:t>j</a:t>
            </a:r>
            <a:r>
              <a:rPr sz="2100" spc="-210" baseline="9821" dirty="0">
                <a:latin typeface="Meiryo"/>
                <a:cs typeface="Meiryo"/>
              </a:rPr>
              <a:t>ω</a:t>
            </a:r>
            <a:r>
              <a:rPr sz="2100" spc="-320" baseline="9821" dirty="0">
                <a:latin typeface="Meiryo"/>
                <a:cs typeface="Meiryo"/>
              </a:rPr>
              <a:t> </a:t>
            </a:r>
            <a:r>
              <a:rPr sz="2000" b="1" baseline="33447" dirty="0">
                <a:latin typeface="Times New Roman"/>
                <a:cs typeface="Times New Roman"/>
              </a:rPr>
              <a:t>T</a:t>
            </a:r>
            <a:r>
              <a:rPr sz="2000" b="1" spc="-121" baseline="33447" dirty="0">
                <a:latin typeface="Times New Roman"/>
                <a:cs typeface="Times New Roman"/>
              </a:rPr>
              <a:t> </a:t>
            </a:r>
            <a:r>
              <a:rPr sz="2000" b="1" baseline="-11149" dirty="0">
                <a:latin typeface="Times New Roman"/>
                <a:cs typeface="Times New Roman"/>
              </a:rPr>
              <a:t>2</a:t>
            </a:r>
            <a:r>
              <a:rPr sz="2000" b="1" spc="-319" baseline="-11149" dirty="0">
                <a:latin typeface="Times New Roman"/>
                <a:cs typeface="Times New Roman"/>
              </a:rPr>
              <a:t> </a:t>
            </a:r>
            <a:r>
              <a:rPr sz="2000" b="1" baseline="-11149" dirty="0">
                <a:latin typeface="Times New Roman"/>
                <a:cs typeface="Times New Roman"/>
              </a:rPr>
              <a:t>	</a:t>
            </a:r>
            <a:r>
              <a:rPr sz="2000" spc="-324" baseline="10576" dirty="0">
                <a:latin typeface="Meiryo"/>
                <a:cs typeface="Meiryo"/>
              </a:rPr>
              <a:t>−</a:t>
            </a:r>
            <a:r>
              <a:rPr sz="2000" spc="-69" baseline="10576" dirty="0">
                <a:latin typeface="Meiryo"/>
                <a:cs typeface="Meiryo"/>
              </a:rPr>
              <a:t> </a:t>
            </a:r>
            <a:r>
              <a:rPr sz="2000" i="1" spc="-1" baseline="17838" dirty="0">
                <a:latin typeface="Times New Roman"/>
                <a:cs typeface="Times New Roman"/>
              </a:rPr>
              <a:t>j</a:t>
            </a:r>
            <a:r>
              <a:rPr sz="2100" spc="-210" baseline="9821" dirty="0">
                <a:latin typeface="Meiryo"/>
                <a:cs typeface="Meiryo"/>
              </a:rPr>
              <a:t>ω</a:t>
            </a:r>
            <a:r>
              <a:rPr sz="2100" spc="-320" baseline="9821" dirty="0">
                <a:latin typeface="Meiryo"/>
                <a:cs typeface="Meiryo"/>
              </a:rPr>
              <a:t> </a:t>
            </a:r>
            <a:r>
              <a:rPr sz="2000" b="1" baseline="33447" dirty="0">
                <a:latin typeface="Times New Roman"/>
                <a:cs typeface="Times New Roman"/>
              </a:rPr>
              <a:t>T</a:t>
            </a:r>
            <a:r>
              <a:rPr sz="2000" b="1" spc="-121" baseline="33447" dirty="0">
                <a:latin typeface="Times New Roman"/>
                <a:cs typeface="Times New Roman"/>
              </a:rPr>
              <a:t> </a:t>
            </a:r>
            <a:r>
              <a:rPr sz="2000" b="1" spc="6" baseline="-11149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531025">
              <a:lnSpc>
                <a:spcPts val="4651"/>
              </a:lnSpc>
              <a:spcBef>
                <a:spcPts val="95"/>
              </a:spcBef>
              <a:tabLst>
                <a:tab pos="3525991" algn="l"/>
              </a:tabLst>
            </a:pPr>
            <a:r>
              <a:rPr sz="3400" i="1" spc="-97" baseline="3865" dirty="0">
                <a:latin typeface="Times New Roman"/>
                <a:cs typeface="Times New Roman"/>
              </a:rPr>
              <a:t>j</a:t>
            </a:r>
            <a:r>
              <a:rPr sz="3600" spc="-285" baseline="2148" dirty="0">
                <a:latin typeface="Meiryo"/>
                <a:cs typeface="Meiryo"/>
              </a:rPr>
              <a:t>ω</a:t>
            </a:r>
            <a:r>
              <a:rPr sz="3600" spc="-800" baseline="2148" dirty="0">
                <a:latin typeface="Meiryo"/>
                <a:cs typeface="Meiryo"/>
              </a:rPr>
              <a:t> </a:t>
            </a:r>
            <a:r>
              <a:rPr sz="3600" baseline="2148" dirty="0">
                <a:latin typeface="Meiryo"/>
                <a:cs typeface="Meiryo"/>
              </a:rPr>
              <a:t>	</a:t>
            </a:r>
            <a:r>
              <a:rPr sz="3400" b="1" baseline="3865" dirty="0">
                <a:latin typeface="Times New Roman"/>
                <a:cs typeface="Times New Roman"/>
              </a:rPr>
              <a:t>2</a:t>
            </a:r>
            <a:r>
              <a:rPr sz="3400" b="1" spc="-109" baseline="3865" dirty="0">
                <a:latin typeface="Times New Roman"/>
                <a:cs typeface="Times New Roman"/>
              </a:rPr>
              <a:t> </a:t>
            </a:r>
            <a:r>
              <a:rPr sz="3400" i="1" spc="4" baseline="3865" dirty="0">
                <a:latin typeface="Times New Roman"/>
                <a:cs typeface="Times New Roman"/>
              </a:rPr>
              <a:t>j</a:t>
            </a:r>
            <a:r>
              <a:rPr sz="3600" spc="-361" baseline="2148" dirty="0">
                <a:latin typeface="Meiryo"/>
                <a:cs typeface="Meiryo"/>
              </a:rPr>
              <a:t>ω</a:t>
            </a:r>
            <a:endParaRPr sz="2400">
              <a:latin typeface="Meiryo"/>
              <a:cs typeface="Meiryo"/>
            </a:endParaRPr>
          </a:p>
          <a:p>
            <a:pPr marL="461686" marR="1791936" algn="ctr">
              <a:lnSpc>
                <a:spcPts val="4175"/>
              </a:lnSpc>
              <a:tabLst>
                <a:tab pos="2558571" algn="l"/>
              </a:tabLst>
            </a:pPr>
            <a:r>
              <a:rPr sz="3400" baseline="-9018" dirty="0">
                <a:latin typeface="Times New Roman"/>
                <a:cs typeface="Times New Roman"/>
              </a:rPr>
              <a:t>sin</a:t>
            </a:r>
            <a:r>
              <a:rPr sz="3400" spc="-194" baseline="-9018" dirty="0">
                <a:latin typeface="Times New Roman"/>
                <a:cs typeface="Times New Roman"/>
              </a:rPr>
              <a:t> </a:t>
            </a:r>
            <a:r>
              <a:rPr sz="3600" spc="-228" baseline="15038" dirty="0">
                <a:latin typeface="Meiryo"/>
                <a:cs typeface="Meiryo"/>
              </a:rPr>
              <a:t>ω</a:t>
            </a:r>
            <a:r>
              <a:rPr sz="3400" i="1" spc="-210" baseline="27055" dirty="0">
                <a:latin typeface="Times New Roman"/>
                <a:cs typeface="Times New Roman"/>
              </a:rPr>
              <a:t>T	</a:t>
            </a:r>
            <a:r>
              <a:rPr sz="3400" i="1" spc="-546" baseline="27055" dirty="0">
                <a:latin typeface="Times New Roman"/>
                <a:cs typeface="Times New Roman"/>
              </a:rPr>
              <a:t> </a:t>
            </a:r>
            <a:r>
              <a:rPr sz="3400" baseline="-9018" dirty="0">
                <a:latin typeface="Times New Roman"/>
                <a:cs typeface="Times New Roman"/>
              </a:rPr>
              <a:t>sin</a:t>
            </a:r>
            <a:r>
              <a:rPr sz="3400" spc="-200" baseline="-9018" dirty="0">
                <a:latin typeface="Times New Roman"/>
                <a:cs typeface="Times New Roman"/>
              </a:rPr>
              <a:t> </a:t>
            </a:r>
            <a:r>
              <a:rPr sz="3600" spc="-356" baseline="15038" dirty="0">
                <a:latin typeface="Meiryo"/>
                <a:cs typeface="Meiryo"/>
              </a:rPr>
              <a:t>ω</a:t>
            </a:r>
            <a:r>
              <a:rPr sz="3400" i="1" baseline="27055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 marL="708610">
              <a:lnSpc>
                <a:spcPts val="4510"/>
              </a:lnSpc>
              <a:spcBef>
                <a:spcPts val="16"/>
              </a:spcBef>
              <a:tabLst>
                <a:tab pos="2800426" algn="l"/>
                <a:tab pos="4086076" algn="l"/>
              </a:tabLst>
            </a:pPr>
            <a:r>
              <a:rPr sz="3600" u="sng" spc="-228" baseline="2148" dirty="0">
                <a:latin typeface="Meiryo"/>
                <a:cs typeface="Meiryo"/>
              </a:rPr>
              <a:t>ω</a:t>
            </a:r>
            <a:r>
              <a:rPr sz="3400" i="1" u="sng" spc="-150" baseline="3865" dirty="0">
                <a:latin typeface="Times New Roman"/>
                <a:cs typeface="Times New Roman"/>
              </a:rPr>
              <a:t>T</a:t>
            </a:r>
            <a:r>
              <a:rPr sz="3400" i="1" u="sng" spc="-546" baseline="3865" dirty="0">
                <a:latin typeface="Times New Roman"/>
                <a:cs typeface="Times New Roman"/>
              </a:rPr>
              <a:t> </a:t>
            </a:r>
            <a:r>
              <a:rPr sz="3400" i="1" spc="-270" baseline="3865" dirty="0">
                <a:latin typeface="Times New Roman"/>
                <a:cs typeface="Times New Roman"/>
              </a:rPr>
              <a:t>	</a:t>
            </a:r>
            <a:r>
              <a:rPr sz="3600" u="sng" spc="-224" baseline="2148" dirty="0">
                <a:latin typeface="Meiryo"/>
                <a:cs typeface="Meiryo"/>
              </a:rPr>
              <a:t>ω</a:t>
            </a:r>
            <a:r>
              <a:rPr sz="3400" i="1" u="sng" spc="-150" baseline="3865" dirty="0">
                <a:latin typeface="Times New Roman"/>
                <a:cs typeface="Times New Roman"/>
              </a:rPr>
              <a:t>T</a:t>
            </a:r>
            <a:r>
              <a:rPr sz="3400" i="1" u="sng" spc="-545" baseline="3865" dirty="0">
                <a:latin typeface="Times New Roman"/>
                <a:cs typeface="Times New Roman"/>
              </a:rPr>
              <a:t> </a:t>
            </a:r>
            <a:r>
              <a:rPr sz="3400" i="1" spc="-270" baseline="3865" dirty="0">
                <a:latin typeface="Times New Roman"/>
                <a:cs typeface="Times New Roman"/>
              </a:rPr>
              <a:t>	</a:t>
            </a:r>
            <a:r>
              <a:rPr sz="3400" spc="-270" baseline="-5153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L="809373" marR="2070692" algn="ctr">
              <a:lnSpc>
                <a:spcPts val="2486"/>
              </a:lnSpc>
              <a:tabLst>
                <a:tab pos="2902260" algn="l"/>
              </a:tabLst>
            </a:pPr>
            <a:r>
              <a:rPr sz="3400" baseline="-1288" dirty="0">
                <a:latin typeface="Times New Roman"/>
                <a:cs typeface="Times New Roman"/>
              </a:rPr>
              <a:t>2	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2635" y="2564904"/>
            <a:ext cx="1889420" cy="793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1589">
              <a:lnSpc>
                <a:spcPts val="3512"/>
              </a:lnSpc>
              <a:spcBef>
                <a:spcPts val="175"/>
              </a:spcBef>
            </a:pPr>
            <a:r>
              <a:rPr sz="3400" spc="-579" baseline="3819" dirty="0">
                <a:latin typeface="Meiryo"/>
                <a:cs typeface="Meiryo"/>
              </a:rPr>
              <a:t>−</a:t>
            </a:r>
            <a:r>
              <a:rPr sz="3400" spc="-410" baseline="3819" dirty="0">
                <a:latin typeface="Meiryo"/>
                <a:cs typeface="Meiryo"/>
              </a:rPr>
              <a:t> </a:t>
            </a:r>
            <a:r>
              <a:rPr sz="3400" i="1" spc="75" baseline="6441" dirty="0">
                <a:latin typeface="Times New Roman"/>
                <a:cs typeface="Times New Roman"/>
              </a:rPr>
              <a:t>e</a:t>
            </a:r>
            <a:r>
              <a:rPr sz="2000" spc="-305" baseline="34373" dirty="0">
                <a:latin typeface="Meiryo"/>
                <a:cs typeface="Meiryo"/>
              </a:rPr>
              <a:t>−</a:t>
            </a:r>
            <a:r>
              <a:rPr sz="2000" i="1" baseline="57975" dirty="0">
                <a:latin typeface="Times New Roman"/>
                <a:cs typeface="Times New Roman"/>
              </a:rPr>
              <a:t>Ts</a:t>
            </a:r>
            <a:endParaRPr sz="1300">
              <a:latin typeface="Times New Roman"/>
              <a:cs typeface="Times New Roman"/>
            </a:endParaRPr>
          </a:p>
          <a:p>
            <a:pPr marL="280290">
              <a:lnSpc>
                <a:spcPts val="2741"/>
              </a:lnSpc>
              <a:tabLst>
                <a:tab pos="1349296" algn="l"/>
              </a:tabLst>
            </a:pPr>
            <a:r>
              <a:rPr sz="2000" baseline="51286" dirty="0">
                <a:latin typeface="Times New Roman"/>
                <a:cs typeface="Times New Roman"/>
              </a:rPr>
              <a:t>0	</a:t>
            </a:r>
            <a:r>
              <a:rPr sz="3400" i="1" baseline="-1288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1211" y="2857801"/>
            <a:ext cx="79468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6978547" y="3688279"/>
            <a:ext cx="58720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797026" y="3688310"/>
            <a:ext cx="5340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112019" y="3688279"/>
            <a:ext cx="526879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5295122" y="3688279"/>
            <a:ext cx="58345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4226894" y="3688279"/>
            <a:ext cx="46139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4044506" y="3688310"/>
            <a:ext cx="54269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3446587" y="4622814"/>
            <a:ext cx="40880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547148" y="4622814"/>
            <a:ext cx="409570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051535" y="4944211"/>
            <a:ext cx="82754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152872" y="4944211"/>
            <a:ext cx="827545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6515303" y="4944211"/>
            <a:ext cx="40879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4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直接连接符 46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39752" y="649626"/>
            <a:ext cx="4226765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08"/>
              </a:lnSpc>
              <a:spcBef>
                <a:spcPts val="165"/>
              </a:spcBef>
            </a:pPr>
            <a:r>
              <a:rPr sz="4800" spc="9" baseline="-2825" dirty="0" err="1" smtClean="0">
                <a:latin typeface=""/>
                <a:cs typeface=""/>
              </a:rPr>
              <a:t>数字控制器</a:t>
            </a:r>
            <a:r>
              <a:rPr lang="zh-CN" altLang="en-US" sz="4800" spc="9" baseline="-2825" dirty="0" smtClean="0">
                <a:latin typeface=""/>
                <a:cs typeface=""/>
              </a:rPr>
              <a:t>离散化</a:t>
            </a:r>
            <a:r>
              <a:rPr sz="4800" spc="9" baseline="-2825" dirty="0" err="1" smtClean="0">
                <a:latin typeface=""/>
                <a:cs typeface=""/>
              </a:rPr>
              <a:t>设计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38" y="692398"/>
            <a:ext cx="914667" cy="43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373"/>
              </a:lnSpc>
              <a:spcBef>
                <a:spcPts val="168"/>
              </a:spcBef>
            </a:pPr>
            <a:r>
              <a:rPr lang="zh-CN" altLang="en-US" sz="3200" dirty="0" smtClean="0">
                <a:latin typeface="Times New Roman"/>
                <a:cs typeface="Times New Roman"/>
              </a:rPr>
              <a:t>小结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592" y="1340768"/>
            <a:ext cx="7822060" cy="468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23384">
              <a:lnSpc>
                <a:spcPct val="150000"/>
              </a:lnSpc>
              <a:spcBef>
                <a:spcPts val="155"/>
              </a:spcBef>
            </a:pPr>
            <a:r>
              <a:rPr lang="en-US" sz="2800" b="1" spc="4" dirty="0" smtClean="0">
                <a:latin typeface="Times New Roman"/>
                <a:cs typeface="Times New Roman"/>
              </a:rPr>
              <a:t>1. </a:t>
            </a:r>
            <a:r>
              <a:rPr sz="2400" spc="9" dirty="0" err="1" smtClean="0">
                <a:latin typeface=""/>
                <a:cs typeface=""/>
              </a:rPr>
              <a:t>求出系统</a:t>
            </a:r>
            <a:r>
              <a:rPr sz="4000" spc="9" baseline="-3228" dirty="0" err="1" smtClean="0">
                <a:latin typeface=""/>
                <a:cs typeface=""/>
              </a:rPr>
              <a:t>的广义对象的传递函数</a:t>
            </a:r>
            <a:r>
              <a:rPr sz="4000" b="1" i="1" spc="-9" baseline="-4141" dirty="0" err="1">
                <a:latin typeface="Times New Roman"/>
                <a:cs typeface="Times New Roman"/>
              </a:rPr>
              <a:t>H</a:t>
            </a:r>
            <a:r>
              <a:rPr sz="4000" b="1" i="1" baseline="-4141" dirty="0" err="1">
                <a:latin typeface="Times New Roman"/>
                <a:cs typeface="Times New Roman"/>
              </a:rPr>
              <a:t>G</a:t>
            </a:r>
            <a:r>
              <a:rPr sz="4000" b="1" spc="4" baseline="-4141" dirty="0">
                <a:latin typeface="Times New Roman"/>
                <a:cs typeface="Times New Roman"/>
              </a:rPr>
              <a:t>(</a:t>
            </a:r>
            <a:r>
              <a:rPr sz="4000" b="1" i="1" spc="4" baseline="-4141" dirty="0">
                <a:latin typeface="Times New Roman"/>
                <a:cs typeface="Times New Roman"/>
              </a:rPr>
              <a:t>s</a:t>
            </a:r>
            <a:r>
              <a:rPr sz="4000" b="1" baseline="-414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729" marR="79811">
              <a:lnSpc>
                <a:spcPct val="150000"/>
              </a:lnSpc>
              <a:spcBef>
                <a:spcPts val="163"/>
              </a:spcBef>
            </a:pPr>
            <a:r>
              <a:rPr lang="en-US" sz="2400" b="1" spc="4" dirty="0" smtClean="0">
                <a:latin typeface="Times New Roman"/>
                <a:cs typeface="Times New Roman"/>
              </a:rPr>
              <a:t>2. </a:t>
            </a:r>
            <a:r>
              <a:rPr sz="2400" spc="9" dirty="0" err="1" smtClean="0">
                <a:latin typeface=""/>
                <a:cs typeface=""/>
              </a:rPr>
              <a:t>求广义对象的脉冲传递函数</a:t>
            </a:r>
            <a:r>
              <a:rPr sz="2400" b="1" i="1" dirty="0" err="1">
                <a:latin typeface="Times New Roman"/>
                <a:cs typeface="Times New Roman"/>
              </a:rPr>
              <a:t>HG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4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729">
              <a:lnSpc>
                <a:spcPct val="150000"/>
              </a:lnSpc>
              <a:spcBef>
                <a:spcPts val="1082"/>
              </a:spcBef>
            </a:pPr>
            <a:r>
              <a:rPr lang="en-US" sz="2400" b="1" spc="4" dirty="0" smtClean="0">
                <a:latin typeface="Times New Roman"/>
                <a:cs typeface="Times New Roman"/>
              </a:rPr>
              <a:t>3. </a:t>
            </a:r>
            <a:r>
              <a:rPr sz="2400" spc="9" dirty="0" err="1" smtClean="0">
                <a:latin typeface=""/>
                <a:cs typeface=""/>
              </a:rPr>
              <a:t>根据控制系统的性能指标及其输入条件</a:t>
            </a:r>
            <a:r>
              <a:rPr sz="2400" spc="9" dirty="0" err="1">
                <a:latin typeface=""/>
                <a:cs typeface=""/>
              </a:rPr>
              <a:t>，</a:t>
            </a:r>
            <a:r>
              <a:rPr sz="2400" spc="9" dirty="0" err="1" smtClean="0">
                <a:latin typeface=""/>
                <a:cs typeface=""/>
              </a:rPr>
              <a:t>确定闭环系统</a:t>
            </a:r>
            <a:r>
              <a:rPr lang="en-US" sz="2400" spc="9" dirty="0" smtClean="0">
                <a:latin typeface=""/>
                <a:cs typeface=""/>
              </a:rPr>
              <a:t>  </a:t>
            </a:r>
            <a:r>
              <a:rPr sz="2400" spc="9" dirty="0" err="1" smtClean="0">
                <a:latin typeface=""/>
                <a:cs typeface=""/>
              </a:rPr>
              <a:t>的脉冲传递函数</a:t>
            </a:r>
            <a:r>
              <a:rPr sz="2400" b="1" i="1" dirty="0" err="1">
                <a:latin typeface="Times New Roman"/>
                <a:cs typeface="Times New Roman"/>
              </a:rPr>
              <a:t>G</a:t>
            </a:r>
            <a:r>
              <a:rPr sz="2800" b="1" i="1" baseline="-21359" dirty="0" err="1">
                <a:latin typeface="Times New Roman"/>
                <a:cs typeface="Times New Roman"/>
              </a:rPr>
              <a:t>c</a:t>
            </a:r>
            <a:r>
              <a:rPr sz="2400" b="1" spc="4" dirty="0">
                <a:latin typeface="Times New Roman"/>
                <a:cs typeface="Times New Roman"/>
              </a:rPr>
              <a:t>(</a:t>
            </a:r>
            <a:r>
              <a:rPr sz="2400" b="1" i="1" spc="4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729" marR="79811">
              <a:lnSpc>
                <a:spcPct val="150000"/>
              </a:lnSpc>
            </a:pPr>
            <a:r>
              <a:rPr lang="en-US" sz="2400" b="1" spc="4" dirty="0" smtClean="0">
                <a:latin typeface="Times New Roman"/>
                <a:cs typeface="Times New Roman"/>
              </a:rPr>
              <a:t>4. </a:t>
            </a:r>
            <a:r>
              <a:rPr sz="2400" spc="9" dirty="0" err="1" smtClean="0">
                <a:latin typeface=""/>
                <a:cs typeface=""/>
              </a:rPr>
              <a:t>确定数字控制器的脉冲传递函数</a:t>
            </a:r>
            <a:r>
              <a:rPr sz="2400" b="1" i="1" dirty="0" err="1" smtClean="0">
                <a:latin typeface="Times New Roman"/>
                <a:cs typeface="Times New Roman"/>
              </a:rPr>
              <a:t>D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i="1" spc="4" dirty="0" smtClean="0">
                <a:latin typeface="Times New Roman"/>
                <a:cs typeface="Times New Roman"/>
              </a:rPr>
              <a:t>z</a:t>
            </a:r>
            <a:r>
              <a:rPr sz="2400" b="1" dirty="0" smtClean="0">
                <a:latin typeface="Times New Roman"/>
                <a:cs typeface="Times New Roman"/>
              </a:rPr>
              <a:t>)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12729" marR="79811">
              <a:lnSpc>
                <a:spcPct val="150000"/>
              </a:lnSpc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5.  D</a:t>
            </a:r>
            <a:r>
              <a:rPr lang="en-US" altLang="zh-CN" sz="2400" b="1" spc="4" dirty="0" smtClean="0">
                <a:latin typeface="Times New Roman"/>
                <a:cs typeface="Times New Roman"/>
              </a:rPr>
              <a:t>(</a:t>
            </a:r>
            <a:r>
              <a:rPr lang="en-US" altLang="zh-CN" sz="2400" b="1" i="1" spc="4" dirty="0" smtClean="0">
                <a:latin typeface="Times New Roman"/>
                <a:cs typeface="Times New Roman"/>
              </a:rPr>
              <a:t>z</a:t>
            </a:r>
            <a:r>
              <a:rPr lang="en-US" altLang="zh-CN" sz="2400" b="1" spc="4" dirty="0" smtClean="0">
                <a:latin typeface="Times New Roman"/>
                <a:cs typeface="Times New Roman"/>
              </a:rPr>
              <a:t>)</a:t>
            </a:r>
            <a:r>
              <a:rPr lang="zh-CN" altLang="en-US" sz="2400" spc="9" dirty="0" smtClean="0">
                <a:latin typeface=""/>
                <a:cs typeface=""/>
              </a:rPr>
              <a:t>的数字实现，写出其差分方程形式</a:t>
            </a:r>
            <a:endParaRPr lang="zh-CN" altLang="en-US" sz="2400" dirty="0" smtClean="0">
              <a:latin typeface="楷体"/>
              <a:cs typeface="楷体"/>
            </a:endParaRPr>
          </a:p>
          <a:p>
            <a:pPr marL="12729" marR="66117">
              <a:lnSpc>
                <a:spcPct val="150000"/>
              </a:lnSpc>
              <a:spcBef>
                <a:spcPts val="386"/>
              </a:spcBef>
            </a:pPr>
            <a:r>
              <a:rPr lang="en-US" altLang="zh-CN" sz="2400" b="1" spc="4" dirty="0" smtClean="0">
                <a:latin typeface="Times New Roman"/>
                <a:cs typeface="Times New Roman"/>
              </a:rPr>
              <a:t>6.  </a:t>
            </a:r>
            <a:r>
              <a:rPr lang="zh-CN" altLang="en-US" sz="2400" spc="9" dirty="0" smtClean="0">
                <a:latin typeface=""/>
                <a:cs typeface=""/>
              </a:rPr>
              <a:t>由差分方程编写程序</a:t>
            </a:r>
            <a:endParaRPr lang="zh-CN" altLang="en-US" sz="2400" dirty="0" smtClean="0">
              <a:latin typeface="楷体"/>
              <a:cs typeface="楷体"/>
            </a:endParaRPr>
          </a:p>
          <a:p>
            <a:pPr marL="12729" marR="79811">
              <a:lnSpc>
                <a:spcPct val="122899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103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9752" y="41935"/>
            <a:ext cx="3883159" cy="483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algn="ctr">
              <a:lnSpc>
                <a:spcPts val="3709"/>
              </a:lnSpc>
              <a:spcBef>
                <a:spcPts val="185"/>
              </a:spcBef>
            </a:pPr>
            <a:r>
              <a:rPr lang="zh-CN" altLang="en-US" sz="4800" b="1" spc="9" baseline="-3139" dirty="0" smtClean="0">
                <a:latin typeface="黑体" pitchFamily="49" charset="-122"/>
                <a:ea typeface="黑体" pitchFamily="49" charset="-122"/>
                <a:cs typeface=""/>
              </a:rPr>
              <a:t>四</a:t>
            </a:r>
            <a:r>
              <a:rPr lang="en-US" altLang="zh-CN" sz="4800" b="1" spc="9" baseline="-3139" dirty="0" smtClean="0">
                <a:latin typeface="黑体" pitchFamily="49" charset="-122"/>
                <a:ea typeface="黑体" pitchFamily="49" charset="-122"/>
                <a:cs typeface=""/>
              </a:rPr>
              <a:t>.</a:t>
            </a:r>
            <a:r>
              <a:rPr sz="4800" b="1" spc="9" baseline="-3139" dirty="0" smtClean="0">
                <a:latin typeface="黑体" pitchFamily="49" charset="-122"/>
                <a:ea typeface="黑体" pitchFamily="49" charset="-122"/>
                <a:cs typeface=""/>
              </a:rPr>
              <a:t>数字滤波技术</a:t>
            </a:r>
            <a:endParaRPr sz="3200" b="1" dirty="0">
              <a:latin typeface="黑体" pitchFamily="49" charset="-122"/>
              <a:ea typeface="黑体" pitchFamily="49" charset="-122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38" y="354882"/>
            <a:ext cx="1023924" cy="483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784"/>
              </a:lnSpc>
              <a:spcBef>
                <a:spcPts val="188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966" y="1136290"/>
            <a:ext cx="8173529" cy="4832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4853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 err="1">
                <a:latin typeface=""/>
                <a:cs typeface=""/>
              </a:rPr>
              <a:t>数字滤波：</a:t>
            </a:r>
            <a:r>
              <a:rPr sz="4200" spc="9" baseline="-3228" dirty="0" err="1" smtClean="0">
                <a:latin typeface=""/>
                <a:cs typeface=""/>
              </a:rPr>
              <a:t>通过一定的计算程序或判断程序减少干</a:t>
            </a:r>
            <a:endParaRPr sz="2800" dirty="0">
              <a:latin typeface="楷体"/>
              <a:cs typeface="楷体"/>
            </a:endParaRPr>
          </a:p>
          <a:p>
            <a:pPr marL="12729" marR="54853">
              <a:lnSpc>
                <a:spcPts val="3373"/>
              </a:lnSpc>
              <a:spcBef>
                <a:spcPts val="23"/>
              </a:spcBef>
            </a:pPr>
            <a:r>
              <a:rPr sz="4200" spc="9" baseline="-4843" dirty="0" err="1" smtClean="0">
                <a:latin typeface=""/>
                <a:cs typeface=""/>
              </a:rPr>
              <a:t>扰在信号中的比重</a:t>
            </a:r>
            <a:endParaRPr lang="en-US" sz="4200" spc="9" baseline="-4843" dirty="0" smtClean="0">
              <a:latin typeface=""/>
              <a:cs typeface=""/>
            </a:endParaRPr>
          </a:p>
          <a:p>
            <a:pPr marL="12729" marR="54853">
              <a:lnSpc>
                <a:spcPts val="3373"/>
              </a:lnSpc>
              <a:spcBef>
                <a:spcPts val="23"/>
              </a:spcBef>
            </a:pPr>
            <a:endParaRPr sz="2800" dirty="0">
              <a:latin typeface="楷体"/>
              <a:cs typeface="楷体"/>
            </a:endParaRPr>
          </a:p>
          <a:p>
            <a:pPr marL="12729" marR="54853">
              <a:lnSpc>
                <a:spcPts val="4049"/>
              </a:lnSpc>
              <a:spcBef>
                <a:spcPts val="33"/>
              </a:spcBef>
            </a:pPr>
            <a:r>
              <a:rPr sz="4200" spc="9" baseline="-6457" dirty="0" err="1">
                <a:latin typeface=""/>
                <a:cs typeface=""/>
              </a:rPr>
              <a:t>数字滤波器与模拟滤波器相比，具有如下优点</a:t>
            </a:r>
            <a:r>
              <a:rPr sz="4200" spc="9" baseline="-6457" dirty="0" smtClean="0">
                <a:latin typeface=""/>
                <a:cs typeface=""/>
              </a:rPr>
              <a:t>：</a:t>
            </a:r>
            <a:endParaRPr lang="en-US" sz="4200" spc="9" baseline="-6457" dirty="0" smtClean="0">
              <a:latin typeface=""/>
              <a:cs typeface=""/>
            </a:endParaRPr>
          </a:p>
          <a:p>
            <a:pPr marL="12729" marR="54853">
              <a:lnSpc>
                <a:spcPts val="4049"/>
              </a:lnSpc>
              <a:spcBef>
                <a:spcPts val="33"/>
              </a:spcBef>
            </a:pPr>
            <a:endParaRPr sz="2800" dirty="0">
              <a:latin typeface="楷体"/>
              <a:cs typeface="楷体"/>
            </a:endParaRPr>
          </a:p>
          <a:p>
            <a:pPr marL="470192" marR="307029" indent="-342900">
              <a:lnSpc>
                <a:spcPts val="3167"/>
              </a:lnSpc>
              <a:spcBef>
                <a:spcPts val="810"/>
              </a:spcBef>
              <a:buFont typeface="Arial" pitchFamily="34" charset="0"/>
              <a:buChar char="•"/>
            </a:pPr>
            <a:r>
              <a:rPr sz="2400" spc="9" dirty="0" err="1" smtClean="0">
                <a:latin typeface=""/>
                <a:cs typeface=""/>
              </a:rPr>
              <a:t>采用程序实现</a:t>
            </a:r>
            <a:r>
              <a:rPr sz="2400" spc="9" dirty="0" err="1">
                <a:latin typeface=""/>
                <a:cs typeface=""/>
              </a:rPr>
              <a:t>，所以无需增加任何硬设备，可以实现多</a:t>
            </a:r>
            <a:r>
              <a:rPr sz="2400" spc="9" dirty="0">
                <a:latin typeface=""/>
                <a:cs typeface=""/>
              </a:rPr>
              <a:t> 个通道共享一个数字滤波程序，从而降低了成本</a:t>
            </a:r>
            <a:endParaRPr sz="2400" dirty="0">
              <a:latin typeface="楷体"/>
              <a:cs typeface="楷体"/>
            </a:endParaRPr>
          </a:p>
          <a:p>
            <a:pPr marL="470192" indent="-342900">
              <a:lnSpc>
                <a:spcPts val="3167"/>
              </a:lnSpc>
              <a:spcBef>
                <a:spcPts val="580"/>
              </a:spcBef>
              <a:buFont typeface="Arial" pitchFamily="34" charset="0"/>
              <a:buChar char="•"/>
            </a:pPr>
            <a:r>
              <a:rPr sz="2400" spc="9" dirty="0" err="1" smtClean="0">
                <a:latin typeface=""/>
                <a:cs typeface=""/>
              </a:rPr>
              <a:t>由于数字滤波器不需增加硬件设备</a:t>
            </a:r>
            <a:r>
              <a:rPr sz="2400" spc="9" dirty="0" err="1">
                <a:latin typeface=""/>
                <a:cs typeface=""/>
              </a:rPr>
              <a:t>，所以系统可靠性高</a:t>
            </a:r>
            <a:r>
              <a:rPr sz="2400" spc="9" dirty="0">
                <a:latin typeface=""/>
                <a:cs typeface=""/>
              </a:rPr>
              <a:t>、 稳定性好，各回路间不存在阻抗匹配问题</a:t>
            </a:r>
            <a:endParaRPr sz="2400" dirty="0">
              <a:latin typeface="楷体"/>
              <a:cs typeface="楷体"/>
            </a:endParaRPr>
          </a:p>
          <a:p>
            <a:pPr marL="470192" marR="423729" indent="-342900">
              <a:lnSpc>
                <a:spcPts val="3348"/>
              </a:lnSpc>
              <a:spcBef>
                <a:spcPts val="270"/>
              </a:spcBef>
              <a:buFont typeface="Arial" pitchFamily="34" charset="0"/>
              <a:buChar char="•"/>
            </a:pPr>
            <a:r>
              <a:rPr sz="2400" spc="-28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9" dirty="0">
                <a:latin typeface=""/>
                <a:cs typeface=""/>
              </a:rPr>
              <a:t>可以对频率很</a:t>
            </a:r>
            <a:r>
              <a:rPr sz="2400" spc="4" dirty="0">
                <a:latin typeface=""/>
                <a:cs typeface=""/>
              </a:rPr>
              <a:t>低</a:t>
            </a:r>
            <a:r>
              <a:rPr sz="2400" b="1" spc="4" dirty="0">
                <a:latin typeface="Times New Roman"/>
                <a:cs typeface="Times New Roman"/>
              </a:rPr>
              <a:t>(</a:t>
            </a:r>
            <a:r>
              <a:rPr sz="2400" spc="19" dirty="0">
                <a:latin typeface=""/>
                <a:cs typeface=""/>
              </a:rPr>
              <a:t>如</a:t>
            </a:r>
            <a:r>
              <a:rPr sz="2400" b="1" dirty="0">
                <a:latin typeface="Times New Roman"/>
                <a:cs typeface="Times New Roman"/>
              </a:rPr>
              <a:t>0.01Hz</a:t>
            </a:r>
            <a:r>
              <a:rPr sz="2400" b="1" spc="-4" dirty="0">
                <a:latin typeface="Times New Roman"/>
                <a:cs typeface="Times New Roman"/>
              </a:rPr>
              <a:t>)</a:t>
            </a:r>
            <a:r>
              <a:rPr sz="2400" spc="9" dirty="0" err="1" smtClean="0">
                <a:latin typeface=""/>
                <a:cs typeface=""/>
              </a:rPr>
              <a:t>的信号实现滤波</a:t>
            </a:r>
            <a:endParaRPr sz="2400" dirty="0">
              <a:latin typeface="楷体"/>
              <a:cs typeface="楷体"/>
            </a:endParaRPr>
          </a:p>
          <a:p>
            <a:pPr marL="470192" indent="-342900">
              <a:lnSpc>
                <a:spcPts val="3167"/>
              </a:lnSpc>
              <a:spcBef>
                <a:spcPts val="534"/>
              </a:spcBef>
              <a:buFont typeface="Arial" pitchFamily="34" charset="0"/>
              <a:buChar char="•"/>
            </a:pPr>
            <a:r>
              <a:rPr sz="2400" spc="-28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9" dirty="0">
                <a:latin typeface=""/>
                <a:cs typeface=""/>
              </a:rPr>
              <a:t>可根据需要选择不同的滤波方法，或改变滤波器的参数。 较改变模拟滤波器的硬件电路或元件参数灵活、方便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230" y="1437827"/>
            <a:ext cx="289473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5"/>
              </a:lnSpc>
              <a:spcBef>
                <a:spcPts val="115"/>
              </a:spcBef>
            </a:pPr>
            <a:r>
              <a:rPr sz="2200" spc="539" dirty="0">
                <a:solidFill>
                  <a:srgbClr val="9A6565"/>
                </a:solidFill>
                <a:latin typeface="PMingLiU"/>
                <a:cs typeface="PMingLiU"/>
              </a:rPr>
              <a:t></a:t>
            </a:r>
            <a:endParaRPr sz="22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230" y="2379879"/>
            <a:ext cx="289473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5"/>
              </a:lnSpc>
              <a:spcBef>
                <a:spcPts val="115"/>
              </a:spcBef>
            </a:pPr>
            <a:r>
              <a:rPr sz="2200" spc="539" dirty="0">
                <a:solidFill>
                  <a:srgbClr val="9A6565"/>
                </a:solidFill>
                <a:latin typeface="PMingLiU"/>
                <a:cs typeface="PMingLiU"/>
              </a:rPr>
              <a:t></a:t>
            </a:r>
            <a:endParaRPr sz="2200">
              <a:latin typeface="PMingLiU"/>
              <a:cs typeface="PMingLiU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20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913466" y="2504252"/>
            <a:ext cx="292659" cy="0"/>
          </a:xfrm>
          <a:custGeom>
            <a:avLst/>
            <a:gdLst/>
            <a:ahLst/>
            <a:cxnLst/>
            <a:rect l="l" t="t" r="r" b="b"/>
            <a:pathLst>
              <a:path w="291846">
                <a:moveTo>
                  <a:pt x="0" y="0"/>
                </a:moveTo>
                <a:lnTo>
                  <a:pt x="291846" y="0"/>
                </a:lnTo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738" y="651274"/>
            <a:ext cx="2242691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1. </a:t>
            </a:r>
            <a:r>
              <a:rPr sz="2800" spc="9" dirty="0">
                <a:solidFill>
                  <a:srgbClr val="FF0000"/>
                </a:solidFill>
                <a:latin typeface=""/>
                <a:cs typeface=""/>
              </a:rPr>
              <a:t>平均值滤波</a:t>
            </a:r>
            <a:endParaRPr sz="2800" dirty="0">
              <a:solidFill>
                <a:srgbClr val="FF0000"/>
              </a:solidFill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702" y="1413552"/>
            <a:ext cx="3438892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3200" b="1" dirty="0">
                <a:latin typeface="Times New Roman"/>
                <a:cs typeface="Times New Roman"/>
              </a:rPr>
              <a:t>(1</a:t>
            </a:r>
            <a:r>
              <a:rPr sz="3200" b="1" spc="-4" dirty="0">
                <a:latin typeface="Times New Roman"/>
                <a:cs typeface="Times New Roman"/>
              </a:rPr>
              <a:t>)</a:t>
            </a:r>
            <a:r>
              <a:rPr sz="3200" spc="9" dirty="0">
                <a:latin typeface=""/>
                <a:cs typeface=""/>
              </a:rPr>
              <a:t>算术平均值滤波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501" y="2103763"/>
            <a:ext cx="187115" cy="20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59"/>
              </a:lnSpc>
              <a:spcBef>
                <a:spcPts val="77"/>
              </a:spcBef>
            </a:pPr>
            <a:r>
              <a:rPr sz="1400" i="1" spc="18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7967" y="2118220"/>
            <a:ext cx="243129" cy="340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26"/>
              </a:lnSpc>
              <a:spcBef>
                <a:spcPts val="131"/>
              </a:spcBef>
            </a:pPr>
            <a:r>
              <a:rPr sz="2500" spc="12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5343" y="2254198"/>
            <a:ext cx="689281" cy="497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924"/>
              </a:lnSpc>
              <a:spcBef>
                <a:spcPts val="195"/>
              </a:spcBef>
            </a:pPr>
            <a:r>
              <a:rPr sz="3700" spc="-357" dirty="0">
                <a:latin typeface="Meiryo"/>
                <a:cs typeface="Meiryo"/>
              </a:rPr>
              <a:t>∑</a:t>
            </a:r>
            <a:r>
              <a:rPr sz="3700" spc="-781" dirty="0">
                <a:latin typeface="Meiryo"/>
                <a:cs typeface="Meiryo"/>
              </a:rPr>
              <a:t> </a:t>
            </a:r>
            <a:r>
              <a:rPr sz="3700" i="1" spc="-49" baseline="13015" dirty="0">
                <a:latin typeface="Times New Roman"/>
                <a:cs typeface="Times New Roman"/>
              </a:rPr>
              <a:t>x</a:t>
            </a:r>
            <a:r>
              <a:rPr sz="2100" i="1" spc="7" baseline="-414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0489" y="2311677"/>
            <a:ext cx="546328" cy="345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21"/>
              </a:lnSpc>
              <a:spcBef>
                <a:spcPts val="135"/>
              </a:spcBef>
            </a:pPr>
            <a:r>
              <a:rPr sz="3700" i="1" baseline="1183" dirty="0">
                <a:latin typeface="Times New Roman"/>
                <a:cs typeface="Times New Roman"/>
              </a:rPr>
              <a:t>Y</a:t>
            </a:r>
            <a:r>
              <a:rPr sz="3700" i="1" spc="279" baseline="1183" dirty="0">
                <a:latin typeface="Times New Roman"/>
                <a:cs typeface="Times New Roman"/>
              </a:rPr>
              <a:t> </a:t>
            </a:r>
            <a:r>
              <a:rPr sz="2500" spc="-631" dirty="0">
                <a:latin typeface="Meiryo"/>
                <a:cs typeface="Meiryo"/>
              </a:rPr>
              <a:t>=</a:t>
            </a:r>
            <a:endParaRPr sz="25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5851" y="2562388"/>
            <a:ext cx="295779" cy="340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26"/>
              </a:lnSpc>
              <a:spcBef>
                <a:spcPts val="131"/>
              </a:spcBef>
            </a:pPr>
            <a:r>
              <a:rPr sz="2500" i="1" spc="16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5644" y="2719218"/>
            <a:ext cx="314659" cy="210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59"/>
              </a:lnSpc>
              <a:spcBef>
                <a:spcPts val="82"/>
              </a:spcBef>
            </a:pPr>
            <a:r>
              <a:rPr sz="2100" i="1" spc="7" baseline="2070" dirty="0">
                <a:latin typeface="Times New Roman"/>
                <a:cs typeface="Times New Roman"/>
              </a:rPr>
              <a:t>i</a:t>
            </a:r>
            <a:r>
              <a:rPr sz="2100" i="1" spc="-230" baseline="2070" dirty="0">
                <a:latin typeface="Times New Roman"/>
                <a:cs typeface="Times New Roman"/>
              </a:rPr>
              <a:t> </a:t>
            </a:r>
            <a:r>
              <a:rPr sz="2100" spc="-414" baseline="1227" dirty="0">
                <a:latin typeface="Meiryo"/>
                <a:cs typeface="Meiryo"/>
              </a:rPr>
              <a:t>=</a:t>
            </a:r>
            <a:r>
              <a:rPr sz="2100" spc="13" baseline="207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528" y="3299448"/>
            <a:ext cx="8640960" cy="2289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6117">
              <a:lnSpc>
                <a:spcPts val="3122"/>
              </a:lnSpc>
              <a:spcBef>
                <a:spcPts val="155"/>
              </a:spcBef>
              <a:tabLst>
                <a:tab pos="356418" algn="l"/>
              </a:tabLst>
            </a:pPr>
            <a:r>
              <a:rPr sz="2200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sz="2800" spc="9" dirty="0" err="1">
                <a:latin typeface=""/>
                <a:cs typeface=""/>
              </a:rPr>
              <a:t>实质即把</a:t>
            </a:r>
            <a:r>
              <a:rPr sz="2800" b="1" dirty="0" err="1">
                <a:latin typeface="Times New Roman"/>
                <a:cs typeface="Times New Roman"/>
              </a:rPr>
              <a:t>N</a:t>
            </a:r>
            <a:r>
              <a:rPr sz="2800" spc="9" dirty="0" err="1">
                <a:latin typeface=""/>
                <a:cs typeface=""/>
              </a:rPr>
              <a:t>次采样值相加，</a:t>
            </a:r>
            <a:r>
              <a:rPr sz="2800" spc="9" dirty="0" err="1" smtClean="0">
                <a:latin typeface=""/>
                <a:cs typeface=""/>
              </a:rPr>
              <a:t>然后再除以采样次数</a:t>
            </a:r>
            <a:r>
              <a:rPr sz="4200" b="1" baseline="-1035" dirty="0" err="1" smtClean="0">
                <a:latin typeface="Times New Roman"/>
                <a:cs typeface="Times New Roman"/>
              </a:rPr>
              <a:t>N</a:t>
            </a:r>
            <a:r>
              <a:rPr sz="2800" spc="9" dirty="0" err="1">
                <a:latin typeface=""/>
                <a:cs typeface=""/>
              </a:rPr>
              <a:t>，得到接近于真值的采样值</a:t>
            </a:r>
            <a:r>
              <a:rPr sz="2800" spc="9" dirty="0">
                <a:latin typeface=""/>
                <a:cs typeface=""/>
              </a:rPr>
              <a:t>。</a:t>
            </a:r>
            <a:endParaRPr sz="2800" dirty="0">
              <a:latin typeface="楷体"/>
              <a:cs typeface="楷体"/>
            </a:endParaRPr>
          </a:p>
          <a:p>
            <a:pPr marL="356416" indent="-343687">
              <a:lnSpc>
                <a:spcPts val="4138"/>
              </a:lnSpc>
              <a:spcBef>
                <a:spcPts val="589"/>
              </a:spcBef>
              <a:tabLst>
                <a:tab pos="356418" algn="l"/>
              </a:tabLst>
            </a:pPr>
            <a:r>
              <a:rPr sz="2200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sz="2800" spc="9" dirty="0" err="1">
                <a:latin typeface=""/>
                <a:cs typeface=""/>
              </a:rPr>
              <a:t>主要用于对压力、</a:t>
            </a:r>
            <a:r>
              <a:rPr sz="2800" spc="9" dirty="0" err="1" smtClean="0">
                <a:latin typeface=""/>
                <a:cs typeface=""/>
              </a:rPr>
              <a:t>流量等</a:t>
            </a:r>
            <a:r>
              <a:rPr sz="2800" spc="9" dirty="0" err="1" smtClean="0">
                <a:solidFill>
                  <a:srgbClr val="0000CC"/>
                </a:solidFill>
                <a:latin typeface=""/>
                <a:cs typeface=""/>
              </a:rPr>
              <a:t>周期脉动</a:t>
            </a:r>
            <a:r>
              <a:rPr sz="2800" spc="9" dirty="0" err="1" smtClean="0">
                <a:latin typeface=""/>
                <a:cs typeface=""/>
              </a:rPr>
              <a:t>的参数采样值进行平滑加工</a:t>
            </a:r>
            <a:endParaRPr sz="2800" dirty="0">
              <a:latin typeface="楷体"/>
              <a:cs typeface="楷体"/>
            </a:endParaRPr>
          </a:p>
          <a:p>
            <a:pPr marL="12729" marR="66117">
              <a:lnSpc>
                <a:spcPct val="122899"/>
              </a:lnSpc>
              <a:tabLst>
                <a:tab pos="356418" algn="l"/>
              </a:tabLst>
            </a:pPr>
            <a:r>
              <a:rPr sz="2200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sz="2800" spc="9" dirty="0">
                <a:latin typeface=""/>
                <a:cs typeface=""/>
              </a:rPr>
              <a:t>对</a:t>
            </a:r>
            <a:r>
              <a:rPr sz="2800" spc="9" dirty="0">
                <a:solidFill>
                  <a:srgbClr val="0000CC"/>
                </a:solidFill>
                <a:latin typeface=""/>
                <a:cs typeface=""/>
              </a:rPr>
              <a:t>脉冲性干扰</a:t>
            </a:r>
            <a:r>
              <a:rPr sz="2800" spc="9" dirty="0">
                <a:latin typeface=""/>
                <a:cs typeface=""/>
              </a:rPr>
              <a:t>的平滑作用尚</a:t>
            </a:r>
            <a:r>
              <a:rPr sz="2800" spc="9" dirty="0">
                <a:solidFill>
                  <a:srgbClr val="0000CC"/>
                </a:solidFill>
                <a:latin typeface=""/>
                <a:cs typeface=""/>
              </a:rPr>
              <a:t>不理想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466" y="2364292"/>
            <a:ext cx="292659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228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1560" y="1071618"/>
            <a:ext cx="8005175" cy="4733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5" marR="70163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程序实现方法一：</a:t>
            </a:r>
            <a:endParaRPr sz="2800" dirty="0">
              <a:latin typeface="楷体"/>
              <a:cs typeface="楷体"/>
            </a:endParaRPr>
          </a:p>
          <a:p>
            <a:pPr marL="12729" marR="100866" indent="13196" algn="just">
              <a:lnSpc>
                <a:spcPts val="4138"/>
              </a:lnSpc>
              <a:spcBef>
                <a:spcPts val="356"/>
              </a:spcBef>
            </a:pPr>
            <a:r>
              <a:rPr sz="2800" spc="9" dirty="0">
                <a:latin typeface=""/>
                <a:cs typeface=""/>
              </a:rPr>
              <a:t>将采样值依次保存在内存空间的单元中，将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"/>
                <a:cs typeface=""/>
              </a:rPr>
              <a:t>个数 </a:t>
            </a:r>
            <a:endParaRPr sz="2800" dirty="0">
              <a:latin typeface="楷体"/>
              <a:cs typeface="楷体"/>
            </a:endParaRPr>
          </a:p>
          <a:p>
            <a:pPr marL="12729" marR="100866" algn="just">
              <a:lnSpc>
                <a:spcPts val="3290"/>
              </a:lnSpc>
            </a:pPr>
            <a:r>
              <a:rPr sz="2800" spc="9" dirty="0">
                <a:latin typeface=""/>
                <a:cs typeface=""/>
              </a:rPr>
              <a:t>据相加得到累加结果，累加结果除以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"/>
                <a:cs typeface=""/>
              </a:rPr>
              <a:t>，即可得到 </a:t>
            </a:r>
            <a:endParaRPr sz="2800" dirty="0">
              <a:latin typeface="楷体"/>
              <a:cs typeface="楷体"/>
            </a:endParaRPr>
          </a:p>
          <a:p>
            <a:pPr marL="12729" marR="100866" algn="just">
              <a:lnSpc>
                <a:spcPts val="3290"/>
              </a:lnSpc>
            </a:pPr>
            <a:r>
              <a:rPr sz="2800" spc="9" dirty="0" err="1" smtClean="0">
                <a:latin typeface=""/>
                <a:cs typeface=""/>
              </a:rPr>
              <a:t>算术平均值</a:t>
            </a:r>
            <a:endParaRPr lang="en-US" sz="2800" spc="9" dirty="0" smtClean="0">
              <a:latin typeface=""/>
              <a:cs typeface=""/>
            </a:endParaRPr>
          </a:p>
          <a:p>
            <a:pPr marL="12729" marR="100866" algn="just">
              <a:lnSpc>
                <a:spcPts val="3290"/>
              </a:lnSpc>
            </a:pPr>
            <a:endParaRPr sz="2800" dirty="0">
              <a:latin typeface="楷体"/>
              <a:cs typeface="楷体"/>
            </a:endParaRPr>
          </a:p>
          <a:p>
            <a:pPr marL="13085">
              <a:lnSpc>
                <a:spcPts val="3876"/>
              </a:lnSpc>
            </a:pPr>
            <a:r>
              <a:rPr sz="2800" spc="9" dirty="0">
                <a:latin typeface=""/>
                <a:cs typeface=""/>
              </a:rPr>
              <a:t>程序实现方法二： </a:t>
            </a:r>
            <a:endParaRPr sz="2800" dirty="0">
              <a:latin typeface="楷体"/>
              <a:cs typeface="楷体"/>
            </a:endParaRPr>
          </a:p>
          <a:p>
            <a:pPr marL="13085">
              <a:lnSpc>
                <a:spcPts val="3480"/>
              </a:lnSpc>
            </a:pPr>
            <a:r>
              <a:rPr sz="2800" spc="9" dirty="0">
                <a:latin typeface=""/>
                <a:cs typeface=""/>
              </a:rPr>
              <a:t>将第一次采样值存入内存空间，第二次采样值与第 </a:t>
            </a:r>
            <a:endParaRPr sz="2800" dirty="0">
              <a:latin typeface="楷体"/>
              <a:cs typeface="楷体"/>
            </a:endParaRPr>
          </a:p>
          <a:p>
            <a:pPr marL="13085">
              <a:lnSpc>
                <a:spcPts val="3480"/>
              </a:lnSpc>
            </a:pPr>
            <a:r>
              <a:rPr sz="2800" spc="9" dirty="0">
                <a:latin typeface=""/>
                <a:cs typeface=""/>
              </a:rPr>
              <a:t>一次采样值相加保存累加结果，依此类推直至将</a:t>
            </a:r>
            <a:r>
              <a:rPr sz="2800" b="1" i="1" dirty="0">
                <a:latin typeface="Times New Roman"/>
                <a:cs typeface="Times New Roman"/>
              </a:rPr>
              <a:t>N </a:t>
            </a:r>
            <a:endParaRPr sz="2800" dirty="0">
              <a:latin typeface="楷体"/>
              <a:cs typeface="楷体"/>
            </a:endParaRPr>
          </a:p>
          <a:p>
            <a:pPr marL="13085">
              <a:lnSpc>
                <a:spcPts val="3480"/>
              </a:lnSpc>
            </a:pPr>
            <a:r>
              <a:rPr sz="2800" spc="9" dirty="0">
                <a:latin typeface=""/>
                <a:cs typeface=""/>
              </a:rPr>
              <a:t>个结果累加完毕，再将累加结果除以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"/>
                <a:cs typeface=""/>
              </a:rPr>
              <a:t>得到平均</a:t>
            </a:r>
            <a:endParaRPr sz="2800" dirty="0">
              <a:latin typeface="楷体"/>
              <a:cs typeface="楷体"/>
            </a:endParaRPr>
          </a:p>
          <a:p>
            <a:pPr marL="13085" marR="70163">
              <a:lnSpc>
                <a:spcPts val="3428"/>
              </a:lnSpc>
            </a:pPr>
            <a:r>
              <a:rPr sz="4200" spc="9" baseline="-4843" dirty="0">
                <a:latin typeface=""/>
                <a:cs typeface=""/>
              </a:rPr>
              <a:t>值，该方法优点是占用内存空间相对要小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25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81462" y="548680"/>
            <a:ext cx="4256542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3200" b="1" dirty="0">
                <a:latin typeface="Times New Roman"/>
                <a:cs typeface="Times New Roman"/>
              </a:rPr>
              <a:t>(2</a:t>
            </a:r>
            <a:r>
              <a:rPr sz="3200" b="1" spc="-4" dirty="0">
                <a:latin typeface="Times New Roman"/>
                <a:cs typeface="Times New Roman"/>
              </a:rPr>
              <a:t>)</a:t>
            </a:r>
            <a:r>
              <a:rPr sz="3200" spc="9" dirty="0">
                <a:latin typeface=""/>
                <a:cs typeface=""/>
              </a:rPr>
              <a:t>加权算术平均值滤波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557" y="1556792"/>
            <a:ext cx="7988708" cy="3950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66117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将各采样值取不同的比例，然后再相加。</a:t>
            </a:r>
            <a:endParaRPr sz="2800" dirty="0">
              <a:latin typeface="楷体"/>
              <a:cs typeface="楷体"/>
            </a:endParaRPr>
          </a:p>
          <a:p>
            <a:pPr marL="12729" marR="66117">
              <a:lnSpc>
                <a:spcPts val="4230"/>
              </a:lnSpc>
              <a:spcBef>
                <a:spcPts val="66"/>
              </a:spcBef>
            </a:pPr>
            <a:r>
              <a:rPr sz="4200" b="1" i="1" baseline="-5176" dirty="0">
                <a:latin typeface="Times New Roman"/>
                <a:cs typeface="Times New Roman"/>
              </a:rPr>
              <a:t>N</a:t>
            </a:r>
            <a:r>
              <a:rPr sz="4200" spc="9" baseline="-4036" dirty="0">
                <a:latin typeface=""/>
                <a:cs typeface=""/>
              </a:rPr>
              <a:t>次采样的加权平均公式为</a:t>
            </a:r>
            <a:endParaRPr sz="2800" dirty="0">
              <a:latin typeface="楷体"/>
              <a:cs typeface="楷体"/>
            </a:endParaRPr>
          </a:p>
          <a:p>
            <a:pPr marL="1705204" marR="66117">
              <a:lnSpc>
                <a:spcPts val="4671"/>
              </a:lnSpc>
              <a:spcBef>
                <a:spcPts val="21"/>
              </a:spcBef>
            </a:pPr>
            <a:r>
              <a:rPr sz="4500" i="1" baseline="7730" dirty="0">
                <a:latin typeface="Times New Roman"/>
                <a:cs typeface="Times New Roman"/>
              </a:rPr>
              <a:t>Y</a:t>
            </a:r>
            <a:r>
              <a:rPr sz="4500" i="1" spc="310" baseline="7730" dirty="0">
                <a:latin typeface="Times New Roman"/>
                <a:cs typeface="Times New Roman"/>
              </a:rPr>
              <a:t> </a:t>
            </a:r>
            <a:r>
              <a:rPr sz="4500" spc="-773" baseline="4583" dirty="0">
                <a:latin typeface="Meiryo"/>
                <a:cs typeface="Meiryo"/>
              </a:rPr>
              <a:t>=</a:t>
            </a:r>
            <a:r>
              <a:rPr sz="4500" spc="-310" baseline="4583" dirty="0">
                <a:latin typeface="Meiryo"/>
                <a:cs typeface="Meiryo"/>
              </a:rPr>
              <a:t> </a:t>
            </a:r>
            <a:r>
              <a:rPr sz="4500" i="1" spc="-29" baseline="7730" dirty="0">
                <a:latin typeface="Times New Roman"/>
                <a:cs typeface="Times New Roman"/>
              </a:rPr>
              <a:t>a</a:t>
            </a:r>
            <a:r>
              <a:rPr sz="2600" baseline="-13251" dirty="0">
                <a:latin typeface="Times New Roman"/>
                <a:cs typeface="Times New Roman"/>
              </a:rPr>
              <a:t>0</a:t>
            </a:r>
            <a:r>
              <a:rPr sz="2600" spc="-148" baseline="-13251" dirty="0">
                <a:latin typeface="Times New Roman"/>
                <a:cs typeface="Times New Roman"/>
              </a:rPr>
              <a:t> </a:t>
            </a:r>
            <a:r>
              <a:rPr sz="4500" i="1" spc="-44" baseline="7730" dirty="0">
                <a:latin typeface="Times New Roman"/>
                <a:cs typeface="Times New Roman"/>
              </a:rPr>
              <a:t>x</a:t>
            </a:r>
            <a:r>
              <a:rPr sz="2600" baseline="-13251" dirty="0">
                <a:latin typeface="Times New Roman"/>
                <a:cs typeface="Times New Roman"/>
              </a:rPr>
              <a:t>0</a:t>
            </a:r>
            <a:r>
              <a:rPr sz="2600" spc="364" baseline="-13251" dirty="0">
                <a:latin typeface="Times New Roman"/>
                <a:cs typeface="Times New Roman"/>
              </a:rPr>
              <a:t> </a:t>
            </a:r>
            <a:r>
              <a:rPr sz="4500" spc="-773" baseline="4583" dirty="0">
                <a:latin typeface="Meiryo"/>
                <a:cs typeface="Meiryo"/>
              </a:rPr>
              <a:t>+</a:t>
            </a:r>
            <a:r>
              <a:rPr sz="4500" spc="-451" baseline="4583" dirty="0">
                <a:latin typeface="Meiryo"/>
                <a:cs typeface="Meiryo"/>
              </a:rPr>
              <a:t> </a:t>
            </a:r>
            <a:r>
              <a:rPr sz="4500" i="1" spc="-200" baseline="7730" dirty="0">
                <a:latin typeface="Times New Roman"/>
                <a:cs typeface="Times New Roman"/>
              </a:rPr>
              <a:t>a</a:t>
            </a:r>
            <a:r>
              <a:rPr sz="2600" spc="-8" baseline="-13251" dirty="0">
                <a:latin typeface="Times New Roman"/>
                <a:cs typeface="Times New Roman"/>
              </a:rPr>
              <a:t>1</a:t>
            </a:r>
            <a:r>
              <a:rPr sz="2600" spc="-276" baseline="-13251" dirty="0">
                <a:latin typeface="Times New Roman"/>
                <a:cs typeface="Times New Roman"/>
              </a:rPr>
              <a:t> </a:t>
            </a:r>
            <a:r>
              <a:rPr sz="4500" i="1" spc="-214" baseline="7730" dirty="0">
                <a:latin typeface="Times New Roman"/>
                <a:cs typeface="Times New Roman"/>
              </a:rPr>
              <a:t>x</a:t>
            </a:r>
            <a:r>
              <a:rPr sz="2600" baseline="-13251" dirty="0">
                <a:latin typeface="Times New Roman"/>
                <a:cs typeface="Times New Roman"/>
              </a:rPr>
              <a:t>1</a:t>
            </a:r>
            <a:r>
              <a:rPr sz="2600" spc="229" baseline="-13251" dirty="0">
                <a:latin typeface="Times New Roman"/>
                <a:cs typeface="Times New Roman"/>
              </a:rPr>
              <a:t> </a:t>
            </a:r>
            <a:r>
              <a:rPr sz="4500" spc="-537" baseline="4583" dirty="0" smtClean="0">
                <a:latin typeface="Meiryo"/>
                <a:cs typeface="Meiryo"/>
              </a:rPr>
              <a:t>+</a:t>
            </a:r>
            <a:r>
              <a:rPr lang="en-US" sz="4500" spc="1354" baseline="7730" dirty="0" smtClean="0">
                <a:latin typeface="Arial"/>
                <a:cs typeface="Arial"/>
              </a:rPr>
              <a:t>…</a:t>
            </a:r>
            <a:r>
              <a:rPr sz="4500" spc="-590" baseline="7730" dirty="0" smtClean="0">
                <a:latin typeface="Arial"/>
                <a:cs typeface="Arial"/>
              </a:rPr>
              <a:t> </a:t>
            </a:r>
            <a:r>
              <a:rPr sz="4500" i="1" spc="64" baseline="7730" dirty="0">
                <a:latin typeface="Times New Roman"/>
                <a:cs typeface="Times New Roman"/>
              </a:rPr>
              <a:t>a</a:t>
            </a:r>
            <a:r>
              <a:rPr sz="2600" i="1" baseline="-13251" dirty="0">
                <a:latin typeface="Times New Roman"/>
                <a:cs typeface="Times New Roman"/>
              </a:rPr>
              <a:t>N</a:t>
            </a:r>
            <a:r>
              <a:rPr sz="2600" i="1" spc="43" baseline="-13251" dirty="0">
                <a:latin typeface="Times New Roman"/>
                <a:cs typeface="Times New Roman"/>
              </a:rPr>
              <a:t> </a:t>
            </a:r>
            <a:r>
              <a:rPr sz="4500" i="1" spc="50" baseline="7730" dirty="0">
                <a:latin typeface="Times New Roman"/>
                <a:cs typeface="Times New Roman"/>
              </a:rPr>
              <a:t>x</a:t>
            </a:r>
            <a:r>
              <a:rPr sz="2600" i="1" baseline="-13251" dirty="0">
                <a:latin typeface="Times New Roman"/>
                <a:cs typeface="Times New Roman"/>
              </a:rPr>
              <a:t>N</a:t>
            </a:r>
            <a:endParaRPr dirty="0">
              <a:latin typeface="Times New Roman"/>
              <a:cs typeface="Times New Roman"/>
            </a:endParaRPr>
          </a:p>
          <a:p>
            <a:pPr marL="12729">
              <a:lnSpc>
                <a:spcPts val="3528"/>
              </a:lnSpc>
              <a:spcBef>
                <a:spcPts val="452"/>
              </a:spcBef>
            </a:pPr>
            <a:r>
              <a:rPr sz="2800" spc="9" dirty="0">
                <a:latin typeface=""/>
                <a:cs typeface=""/>
              </a:rPr>
              <a:t>式中各次采样值的系数体现了各次采样值在平均值 </a:t>
            </a:r>
            <a:r>
              <a:rPr sz="2800" spc="9" dirty="0" err="1">
                <a:latin typeface=""/>
                <a:cs typeface=""/>
              </a:rPr>
              <a:t>中所占的比例，</a:t>
            </a:r>
            <a:r>
              <a:rPr sz="2800" spc="9" dirty="0" err="1" smtClean="0">
                <a:latin typeface=""/>
                <a:cs typeface=""/>
              </a:rPr>
              <a:t>可根据具体情况决定</a:t>
            </a:r>
            <a:endParaRPr lang="en-US" sz="2800" spc="9" dirty="0" smtClean="0">
              <a:latin typeface=""/>
              <a:cs typeface=""/>
            </a:endParaRPr>
          </a:p>
          <a:p>
            <a:pPr marL="12729">
              <a:lnSpc>
                <a:spcPts val="3528"/>
              </a:lnSpc>
              <a:spcBef>
                <a:spcPts val="452"/>
              </a:spcBef>
            </a:pP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962"/>
              </a:lnSpc>
            </a:pPr>
            <a:r>
              <a:rPr sz="2800" spc="9" dirty="0">
                <a:latin typeface=""/>
                <a:cs typeface=""/>
              </a:rPr>
              <a:t>一般采样次数愈靠后，取的比例愈大，这样可增加 </a:t>
            </a: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874"/>
              </a:lnSpc>
            </a:pPr>
            <a:r>
              <a:rPr sz="2800" spc="9" dirty="0" err="1">
                <a:latin typeface=""/>
                <a:cs typeface=""/>
              </a:rPr>
              <a:t>新的采样值在平均值中的比例</a:t>
            </a:r>
            <a:r>
              <a:rPr sz="2800" spc="9" dirty="0">
                <a:latin typeface=""/>
                <a:cs typeface=""/>
              </a:rPr>
              <a:t> </a:t>
            </a:r>
            <a:endParaRPr lang="en-US" sz="2800" spc="9" dirty="0" smtClean="0">
              <a:latin typeface=""/>
              <a:cs typeface=""/>
            </a:endParaRPr>
          </a:p>
          <a:p>
            <a:pPr marL="12729">
              <a:lnSpc>
                <a:spcPts val="3874"/>
              </a:lnSpc>
            </a:pPr>
            <a:endParaRPr sz="2800" dirty="0">
              <a:latin typeface="楷体"/>
              <a:cs typeface="楷体"/>
            </a:endParaRPr>
          </a:p>
          <a:p>
            <a:pPr marL="12729">
              <a:lnSpc>
                <a:spcPts val="3874"/>
              </a:lnSpc>
            </a:pPr>
            <a:r>
              <a:rPr sz="2800" spc="9" dirty="0">
                <a:latin typeface=""/>
                <a:cs typeface=""/>
              </a:rPr>
              <a:t>可根据需要突出信号的某一部分，抑制另一部分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504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6" y="620688"/>
            <a:ext cx="3540711" cy="454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48"/>
              </a:lnSpc>
              <a:spcBef>
                <a:spcPts val="177"/>
              </a:spcBef>
            </a:pPr>
            <a:r>
              <a:rPr sz="3200" b="1" dirty="0">
                <a:latin typeface="Times New Roman"/>
                <a:cs typeface="Times New Roman"/>
              </a:rPr>
              <a:t>(3)</a:t>
            </a:r>
            <a:r>
              <a:rPr sz="3200" b="1" spc="-37" dirty="0">
                <a:latin typeface="Times New Roman"/>
                <a:cs typeface="Times New Roman"/>
              </a:rPr>
              <a:t> </a:t>
            </a:r>
            <a:r>
              <a:rPr sz="3200" spc="9" dirty="0">
                <a:latin typeface=""/>
                <a:cs typeface=""/>
              </a:rPr>
              <a:t>滑动平均值滤波</a:t>
            </a:r>
            <a:endParaRPr sz="320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36" y="1380537"/>
            <a:ext cx="8404608" cy="464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8461">
              <a:lnSpc>
                <a:spcPts val="2686"/>
              </a:lnSpc>
              <a:spcBef>
                <a:spcPts val="134"/>
              </a:spcBef>
            </a:pPr>
            <a:r>
              <a:rPr lang="en-US" sz="2400" spc="9" dirty="0" smtClean="0">
                <a:latin typeface=""/>
                <a:cs typeface=""/>
              </a:rPr>
              <a:t>1. </a:t>
            </a:r>
            <a:r>
              <a:rPr sz="2400" spc="9" dirty="0" err="1" smtClean="0">
                <a:latin typeface=""/>
                <a:cs typeface=""/>
              </a:rPr>
              <a:t>首先采样</a:t>
            </a:r>
            <a:r>
              <a:rPr sz="2400" b="1" i="1" spc="4" dirty="0" err="1">
                <a:latin typeface="Times New Roman"/>
                <a:cs typeface="Times New Roman"/>
              </a:rPr>
              <a:t>N</a:t>
            </a:r>
            <a:r>
              <a:rPr sz="2400" spc="9" dirty="0" err="1">
                <a:latin typeface=""/>
                <a:cs typeface=""/>
              </a:rPr>
              <a:t>个数据放在内存的连续单元中组成采样队列，计</a:t>
            </a:r>
            <a:endParaRPr sz="2400" dirty="0">
              <a:latin typeface="楷体"/>
              <a:cs typeface="楷体"/>
            </a:endParaRPr>
          </a:p>
          <a:p>
            <a:pPr marL="12729" marR="56793">
              <a:lnSpc>
                <a:spcPts val="3167"/>
              </a:lnSpc>
              <a:spcBef>
                <a:spcPts val="24"/>
              </a:spcBef>
            </a:pPr>
            <a:r>
              <a:rPr sz="3600" spc="9" baseline="-1883" dirty="0">
                <a:latin typeface=""/>
                <a:cs typeface=""/>
              </a:rPr>
              <a:t>算其算术平均值或加权算术平均值做为</a:t>
            </a:r>
            <a:r>
              <a:rPr sz="3600" spc="4" baseline="-1883" dirty="0">
                <a:latin typeface=""/>
                <a:cs typeface=""/>
              </a:rPr>
              <a:t>第</a:t>
            </a:r>
            <a:r>
              <a:rPr sz="3600" b="1" spc="4" baseline="-2415" dirty="0">
                <a:latin typeface="Times New Roman"/>
                <a:cs typeface="Times New Roman"/>
              </a:rPr>
              <a:t>1</a:t>
            </a:r>
            <a:r>
              <a:rPr sz="3600" spc="9" baseline="-1883" dirty="0" smtClean="0">
                <a:latin typeface=""/>
                <a:cs typeface=""/>
              </a:rPr>
              <a:t>次采样值</a:t>
            </a:r>
            <a:endParaRPr lang="en-US" sz="3600" spc="9" baseline="-1883" dirty="0" smtClean="0">
              <a:latin typeface=""/>
              <a:cs typeface=""/>
            </a:endParaRPr>
          </a:p>
          <a:p>
            <a:pPr marL="12729" marR="56793">
              <a:lnSpc>
                <a:spcPts val="3167"/>
              </a:lnSpc>
              <a:spcBef>
                <a:spcPts val="24"/>
              </a:spcBef>
            </a:pPr>
            <a:r>
              <a:rPr lang="en-US" sz="2400" spc="9" dirty="0" smtClean="0">
                <a:latin typeface=""/>
                <a:cs typeface=""/>
              </a:rPr>
              <a:t>2. </a:t>
            </a:r>
            <a:r>
              <a:rPr sz="2400" spc="9" dirty="0" err="1" smtClean="0">
                <a:latin typeface=""/>
                <a:cs typeface=""/>
              </a:rPr>
              <a:t>将采集队列向队首移动</a:t>
            </a:r>
            <a:r>
              <a:rPr sz="2400" spc="9" dirty="0" err="1">
                <a:latin typeface=""/>
                <a:cs typeface=""/>
              </a:rPr>
              <a:t>，将最早采集的那个数据丢掉，新</a:t>
            </a:r>
            <a:r>
              <a:rPr sz="2400" spc="9" dirty="0">
                <a:latin typeface=""/>
                <a:cs typeface=""/>
              </a:rPr>
              <a:t> </a:t>
            </a:r>
            <a:endParaRPr sz="2400" dirty="0">
              <a:latin typeface="楷体"/>
              <a:cs typeface="楷体"/>
            </a:endParaRPr>
          </a:p>
          <a:p>
            <a:pPr marL="12729">
              <a:lnSpc>
                <a:spcPts val="3086"/>
              </a:lnSpc>
            </a:pPr>
            <a:r>
              <a:rPr sz="2400" spc="9" dirty="0">
                <a:latin typeface=""/>
                <a:cs typeface=""/>
              </a:rPr>
              <a:t>采样的数据放在队尾，而后计算包括新采样数据在内的</a:t>
            </a:r>
            <a:r>
              <a:rPr sz="2400" b="1" i="1" spc="4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"/>
                <a:cs typeface=""/>
              </a:rPr>
              <a:t>个 </a:t>
            </a:r>
            <a:endParaRPr sz="2400" dirty="0">
              <a:latin typeface="楷体"/>
              <a:cs typeface="楷体"/>
            </a:endParaRPr>
          </a:p>
          <a:p>
            <a:pPr marL="12729">
              <a:lnSpc>
                <a:spcPts val="3086"/>
              </a:lnSpc>
            </a:pPr>
            <a:r>
              <a:rPr sz="3600" spc="9" baseline="-1883" dirty="0" err="1" smtClean="0">
                <a:latin typeface=""/>
                <a:cs typeface=""/>
              </a:rPr>
              <a:t>数据的算术平均值或加权平均值</a:t>
            </a:r>
            <a:endParaRPr lang="en-US" sz="3600" spc="9" baseline="-1883" dirty="0">
              <a:latin typeface=""/>
              <a:cs typeface=""/>
            </a:endParaRPr>
          </a:p>
          <a:p>
            <a:pPr marL="12729">
              <a:lnSpc>
                <a:spcPts val="3086"/>
              </a:lnSpc>
            </a:pPr>
            <a:r>
              <a:rPr lang="en-US" sz="3600" spc="9" baseline="-1883" dirty="0" smtClean="0">
                <a:latin typeface=""/>
                <a:cs typeface=""/>
              </a:rPr>
              <a:t>3. </a:t>
            </a:r>
            <a:r>
              <a:rPr sz="3600" spc="9" baseline="-1883" dirty="0" err="1" smtClean="0">
                <a:latin typeface=""/>
                <a:cs typeface=""/>
              </a:rPr>
              <a:t>每进行一次采样</a:t>
            </a:r>
            <a:r>
              <a:rPr sz="3600" spc="9" baseline="-1883" dirty="0" err="1">
                <a:latin typeface=""/>
                <a:cs typeface=""/>
              </a:rPr>
              <a:t>，就可计算出一个新的平均值，</a:t>
            </a:r>
            <a:r>
              <a:rPr sz="3600" spc="9" baseline="-1883" dirty="0" err="1" smtClean="0">
                <a:latin typeface=""/>
                <a:cs typeface=""/>
              </a:rPr>
              <a:t>从而大大加快了数据处理的速度</a:t>
            </a:r>
            <a:r>
              <a:rPr sz="3600" spc="9" baseline="-1883" dirty="0" smtClean="0">
                <a:latin typeface=""/>
                <a:cs typeface=""/>
              </a:rPr>
              <a:t> </a:t>
            </a:r>
            <a:endParaRPr lang="en-US" sz="3600" spc="9" baseline="-1883" dirty="0">
              <a:latin typeface=""/>
              <a:cs typeface=""/>
            </a:endParaRPr>
          </a:p>
          <a:p>
            <a:pPr marL="12729" marR="223428">
              <a:lnSpc>
                <a:spcPct val="119826"/>
              </a:lnSpc>
            </a:pPr>
            <a:endParaRPr lang="en-US" sz="3600" spc="9" baseline="-1883" dirty="0" smtClean="0">
              <a:latin typeface=""/>
              <a:cs typeface=""/>
            </a:endParaRPr>
          </a:p>
          <a:p>
            <a:pPr marL="12729" marR="223428">
              <a:lnSpc>
                <a:spcPct val="119826"/>
              </a:lnSpc>
            </a:pPr>
            <a:r>
              <a:rPr sz="3600" spc="9" baseline="-1883" dirty="0" err="1" smtClean="0">
                <a:latin typeface=""/>
                <a:cs typeface=""/>
              </a:rPr>
              <a:t>程序设计的关键</a:t>
            </a:r>
            <a:r>
              <a:rPr sz="3600" spc="9" baseline="-1883" dirty="0" err="1">
                <a:latin typeface=""/>
                <a:cs typeface=""/>
              </a:rPr>
              <a:t>：每采样一次，移动一次数据块，然后求出新一组数据之和，再求平均值</a:t>
            </a:r>
            <a:endParaRPr sz="3600" spc="9" baseline="-1883" dirty="0">
              <a:latin typeface=""/>
              <a:cs typeface=""/>
            </a:endParaRPr>
          </a:p>
          <a:p>
            <a:pPr marL="12729" marR="1940">
              <a:lnSpc>
                <a:spcPts val="3167"/>
              </a:lnSpc>
              <a:spcBef>
                <a:spcPts val="701"/>
              </a:spcBef>
            </a:pPr>
            <a:r>
              <a:rPr sz="3600" spc="9" baseline="-1883" dirty="0" err="1">
                <a:latin typeface=""/>
                <a:cs typeface=""/>
              </a:rPr>
              <a:t>在滑动平均值滤波中开始时要先把数据采样N次，</a:t>
            </a:r>
            <a:r>
              <a:rPr sz="3600" spc="9" baseline="-1883" dirty="0" err="1" smtClean="0">
                <a:latin typeface=""/>
                <a:cs typeface=""/>
              </a:rPr>
              <a:t>再实现滑动滤波</a:t>
            </a:r>
            <a:endParaRPr sz="3600" spc="9" baseline="-1883" dirty="0">
              <a:latin typeface=""/>
              <a:cs typeface="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13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6227" y="692696"/>
            <a:ext cx="1884311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2. </a:t>
            </a:r>
            <a:r>
              <a:rPr sz="2800" spc="9" dirty="0">
                <a:solidFill>
                  <a:srgbClr val="FF0000"/>
                </a:solidFill>
                <a:latin typeface=""/>
                <a:cs typeface=""/>
              </a:rPr>
              <a:t>中值滤波</a:t>
            </a:r>
            <a:endParaRPr sz="2800" dirty="0">
              <a:solidFill>
                <a:srgbClr val="FF0000"/>
              </a:solidFill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416" y="1478227"/>
            <a:ext cx="7988848" cy="4861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70" marR="66117">
              <a:lnSpc>
                <a:spcPts val="3628"/>
              </a:lnSpc>
              <a:spcBef>
                <a:spcPts val="181"/>
              </a:spcBef>
            </a:pPr>
            <a:r>
              <a:rPr sz="4200" spc="9" baseline="6457" dirty="0">
                <a:latin typeface=""/>
                <a:cs typeface=""/>
              </a:rPr>
              <a:t>在三个采样周期内，连续采样三个数据</a:t>
            </a:r>
            <a:r>
              <a:rPr sz="4200" b="1" i="1" spc="-4" baseline="8282" dirty="0">
                <a:latin typeface="Times New Roman"/>
                <a:cs typeface="Times New Roman"/>
              </a:rPr>
              <a:t>x</a:t>
            </a:r>
            <a:r>
              <a:rPr sz="2900" b="1" spc="-4" baseline="-9154" dirty="0">
                <a:latin typeface="Times New Roman"/>
                <a:cs typeface="Times New Roman"/>
              </a:rPr>
              <a:t>1</a:t>
            </a:r>
            <a:r>
              <a:rPr sz="4200" spc="9" baseline="6457" dirty="0">
                <a:latin typeface=""/>
                <a:cs typeface=""/>
              </a:rPr>
              <a:t>，</a:t>
            </a:r>
            <a:r>
              <a:rPr sz="4200" b="1" i="1" baseline="8282" dirty="0">
                <a:latin typeface="Times New Roman"/>
                <a:cs typeface="Times New Roman"/>
              </a:rPr>
              <a:t>x</a:t>
            </a:r>
            <a:r>
              <a:rPr sz="2900" b="1" spc="-4" baseline="-9154" dirty="0">
                <a:latin typeface="Times New Roman"/>
                <a:cs typeface="Times New Roman"/>
              </a:rPr>
              <a:t>2</a:t>
            </a:r>
            <a:r>
              <a:rPr sz="4200" baseline="6457" dirty="0">
                <a:latin typeface=""/>
                <a:cs typeface=""/>
              </a:rPr>
              <a:t>，</a:t>
            </a:r>
            <a:endParaRPr sz="2800" dirty="0">
              <a:latin typeface="楷体"/>
              <a:cs typeface="楷体"/>
            </a:endParaRPr>
          </a:p>
          <a:p>
            <a:pPr marL="12729" marR="66117">
              <a:lnSpc>
                <a:spcPts val="4049"/>
              </a:lnSpc>
              <a:spcBef>
                <a:spcPts val="20"/>
              </a:spcBef>
            </a:pPr>
            <a:r>
              <a:rPr sz="4200" b="1" i="1" spc="4" baseline="6211" dirty="0">
                <a:latin typeface="Times New Roman"/>
                <a:cs typeface="Times New Roman"/>
              </a:rPr>
              <a:t>x</a:t>
            </a:r>
            <a:r>
              <a:rPr sz="2900" b="1" spc="-4" baseline="-12205" dirty="0">
                <a:latin typeface="Times New Roman"/>
                <a:cs typeface="Times New Roman"/>
              </a:rPr>
              <a:t>3</a:t>
            </a:r>
            <a:r>
              <a:rPr sz="4200" spc="9" baseline="4843" dirty="0">
                <a:latin typeface=""/>
                <a:cs typeface=""/>
              </a:rPr>
              <a:t>，从中选择一个大小居中的数据做为采样结果，</a:t>
            </a:r>
            <a:endParaRPr sz="2800" dirty="0">
              <a:latin typeface="楷体"/>
              <a:cs typeface="楷体"/>
            </a:endParaRPr>
          </a:p>
          <a:p>
            <a:pPr marL="13012" marR="66117">
              <a:lnSpc>
                <a:spcPts val="3537"/>
              </a:lnSpc>
            </a:pPr>
            <a:r>
              <a:rPr sz="4200" spc="9" baseline="-4843" dirty="0">
                <a:latin typeface=""/>
                <a:cs typeface=""/>
              </a:rPr>
              <a:t>用算式表示为：</a:t>
            </a:r>
            <a:endParaRPr sz="2800" dirty="0">
              <a:latin typeface="楷体"/>
              <a:cs typeface="楷体"/>
            </a:endParaRPr>
          </a:p>
          <a:p>
            <a:pPr marL="12870" indent="1397656">
              <a:lnSpc>
                <a:spcPts val="4138"/>
              </a:lnSpc>
              <a:spcBef>
                <a:spcPts val="193"/>
              </a:spcBef>
            </a:pPr>
            <a:r>
              <a:rPr sz="2800" spc="9" dirty="0">
                <a:latin typeface=""/>
                <a:cs typeface=""/>
              </a:rPr>
              <a:t>若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900" b="1" spc="-4" baseline="-21359" dirty="0">
                <a:latin typeface="Times New Roman"/>
                <a:cs typeface="Times New Roman"/>
              </a:rPr>
              <a:t>1</a:t>
            </a:r>
            <a:r>
              <a:rPr sz="2800" spc="9" dirty="0">
                <a:latin typeface=""/>
                <a:cs typeface=""/>
              </a:rPr>
              <a:t>＜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900" b="1" spc="-4" baseline="-21359" dirty="0">
                <a:latin typeface="Times New Roman"/>
                <a:cs typeface="Times New Roman"/>
              </a:rPr>
              <a:t>2</a:t>
            </a:r>
            <a:r>
              <a:rPr sz="2800" spc="9" dirty="0">
                <a:latin typeface=""/>
                <a:cs typeface=""/>
              </a:rPr>
              <a:t>＜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900" b="1" spc="-4" baseline="-21359" dirty="0">
                <a:latin typeface="Times New Roman"/>
                <a:cs typeface="Times New Roman"/>
              </a:rPr>
              <a:t>3</a:t>
            </a:r>
            <a:r>
              <a:rPr sz="2800" spc="9" dirty="0">
                <a:latin typeface=""/>
                <a:cs typeface=""/>
              </a:rPr>
              <a:t>，则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900" b="1" spc="-4" baseline="-21359" dirty="0">
                <a:latin typeface="Times New Roman"/>
                <a:cs typeface="Times New Roman"/>
              </a:rPr>
              <a:t>2</a:t>
            </a:r>
            <a:r>
              <a:rPr sz="2800" spc="9" dirty="0">
                <a:latin typeface=""/>
                <a:cs typeface=""/>
              </a:rPr>
              <a:t>为采样结果 </a:t>
            </a:r>
            <a:endParaRPr sz="2800" dirty="0">
              <a:latin typeface="楷体"/>
              <a:cs typeface="楷体"/>
            </a:endParaRPr>
          </a:p>
          <a:p>
            <a:pPr marL="12870">
              <a:lnSpc>
                <a:spcPct val="128429"/>
              </a:lnSpc>
              <a:spcBef>
                <a:spcPts val="185"/>
              </a:spcBef>
            </a:pPr>
            <a:r>
              <a:rPr sz="2800" spc="9" dirty="0">
                <a:latin typeface=""/>
                <a:cs typeface=""/>
              </a:rPr>
              <a:t>中值滤波对于去掉偶然因素引起的波动或传感器不 稳定而造成的误差所引起的脉冲干扰比较有效 对</a:t>
            </a:r>
            <a:r>
              <a:rPr sz="2800" spc="9" dirty="0">
                <a:solidFill>
                  <a:srgbClr val="0000CC"/>
                </a:solidFill>
                <a:latin typeface=""/>
                <a:cs typeface=""/>
              </a:rPr>
              <a:t>缓慢变化</a:t>
            </a:r>
            <a:r>
              <a:rPr sz="2800" spc="9" dirty="0">
                <a:latin typeface=""/>
                <a:cs typeface=""/>
              </a:rPr>
              <a:t>的过程变量采用中值滤波</a:t>
            </a:r>
            <a:r>
              <a:rPr sz="2800" spc="9" dirty="0">
                <a:solidFill>
                  <a:srgbClr val="0000CC"/>
                </a:solidFill>
                <a:latin typeface=""/>
                <a:cs typeface=""/>
              </a:rPr>
              <a:t>效果比较好</a:t>
            </a:r>
            <a:r>
              <a:rPr sz="2800" dirty="0">
                <a:latin typeface=""/>
                <a:cs typeface=""/>
              </a:rPr>
              <a:t>，</a:t>
            </a:r>
            <a:endParaRPr sz="2800" dirty="0">
              <a:latin typeface="楷体"/>
              <a:cs typeface="楷体"/>
            </a:endParaRPr>
          </a:p>
          <a:p>
            <a:pPr marL="12870" marR="66117">
              <a:lnSpc>
                <a:spcPts val="3919"/>
              </a:lnSpc>
              <a:spcBef>
                <a:spcPts val="195"/>
              </a:spcBef>
            </a:pPr>
            <a:r>
              <a:rPr sz="4200" spc="9" baseline="-6457" dirty="0" err="1" smtClean="0">
                <a:latin typeface=""/>
                <a:cs typeface=""/>
              </a:rPr>
              <a:t>但对</a:t>
            </a:r>
            <a:r>
              <a:rPr sz="4200" spc="9" baseline="-6457" dirty="0" err="1" smtClean="0">
                <a:solidFill>
                  <a:srgbClr val="0000CC"/>
                </a:solidFill>
                <a:latin typeface=""/>
                <a:cs typeface=""/>
              </a:rPr>
              <a:t>快速变化</a:t>
            </a:r>
            <a:r>
              <a:rPr sz="4200" spc="9" baseline="-6457" dirty="0" err="1" smtClean="0">
                <a:latin typeface=""/>
                <a:cs typeface=""/>
              </a:rPr>
              <a:t>的过程变量，则</a:t>
            </a:r>
            <a:r>
              <a:rPr sz="4200" spc="9" baseline="-6457" dirty="0" err="1" smtClean="0">
                <a:solidFill>
                  <a:srgbClr val="0000CC"/>
                </a:solidFill>
                <a:latin typeface=""/>
                <a:cs typeface=""/>
              </a:rPr>
              <a:t>不宜采用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337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438751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081" y="696717"/>
            <a:ext cx="2242011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solidFill>
                  <a:srgbClr val="FF0000"/>
                </a:solidFill>
                <a:latin typeface=""/>
                <a:cs typeface=""/>
              </a:rPr>
              <a:t>程序判断滤波</a:t>
            </a:r>
            <a:endParaRPr sz="2800" dirty="0">
              <a:solidFill>
                <a:srgbClr val="FF0000"/>
              </a:solidFill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38" y="716219"/>
            <a:ext cx="359366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67"/>
              </a:lnSpc>
              <a:spcBef>
                <a:spcPts val="148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552" y="1154518"/>
            <a:ext cx="7988708" cy="493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12616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根据生产经验或计算公式，确定出相邻两次采样信</a:t>
            </a:r>
            <a:endParaRPr sz="2800" dirty="0">
              <a:latin typeface="楷体"/>
              <a:cs typeface="楷体"/>
            </a:endParaRPr>
          </a:p>
          <a:p>
            <a:pPr marL="12729" marR="66117">
              <a:lnSpc>
                <a:spcPts val="3709"/>
              </a:lnSpc>
              <a:spcBef>
                <a:spcPts val="39"/>
              </a:spcBef>
            </a:pPr>
            <a:r>
              <a:rPr sz="4200" spc="9" baseline="-5650" dirty="0" err="1" smtClean="0">
                <a:latin typeface=""/>
                <a:cs typeface=""/>
              </a:rPr>
              <a:t>号之间可能出现的最大偏差</a:t>
            </a:r>
            <a:endParaRPr lang="en-US" sz="4200" spc="9" baseline="-5650" dirty="0" smtClean="0">
              <a:latin typeface=""/>
              <a:cs typeface=""/>
            </a:endParaRPr>
          </a:p>
          <a:p>
            <a:pPr marL="12729" marR="66117">
              <a:lnSpc>
                <a:spcPts val="3709"/>
              </a:lnSpc>
              <a:spcBef>
                <a:spcPts val="39"/>
              </a:spcBef>
            </a:pPr>
            <a:endParaRPr sz="2800" dirty="0">
              <a:latin typeface="楷体"/>
              <a:cs typeface="楷体"/>
            </a:endParaRPr>
          </a:p>
          <a:p>
            <a:pPr marL="12729">
              <a:lnSpc>
                <a:spcPct val="120195"/>
              </a:lnSpc>
              <a:spcBef>
                <a:spcPts val="140"/>
              </a:spcBef>
            </a:pPr>
            <a:r>
              <a:rPr sz="2800" spc="9" dirty="0" err="1">
                <a:latin typeface=""/>
                <a:cs typeface=""/>
              </a:rPr>
              <a:t>若两次采样偏差绝对值超过此偏差值，则表明干扰</a:t>
            </a:r>
            <a:r>
              <a:rPr sz="2800" spc="9" dirty="0">
                <a:latin typeface=""/>
                <a:cs typeface=""/>
              </a:rPr>
              <a:t> </a:t>
            </a:r>
            <a:r>
              <a:rPr sz="2800" spc="9" dirty="0" err="1" smtClean="0">
                <a:latin typeface=""/>
                <a:cs typeface=""/>
              </a:rPr>
              <a:t>信号对采样数据的影响不容忽视</a:t>
            </a:r>
            <a:r>
              <a:rPr lang="zh-CN" altLang="en-US" sz="2800" spc="9" dirty="0" smtClean="0">
                <a:latin typeface=""/>
                <a:cs typeface=""/>
              </a:rPr>
              <a:t>，应该进行处理。</a:t>
            </a:r>
            <a:endParaRPr lang="en-US" sz="2800" spc="9" dirty="0" smtClean="0">
              <a:latin typeface=""/>
              <a:cs typeface=""/>
            </a:endParaRPr>
          </a:p>
          <a:p>
            <a:pPr marL="12729">
              <a:lnSpc>
                <a:spcPct val="120195"/>
              </a:lnSpc>
              <a:spcBef>
                <a:spcPts val="140"/>
              </a:spcBef>
            </a:pPr>
            <a:endParaRPr lang="en-US" sz="2800" spc="9" dirty="0" smtClean="0">
              <a:latin typeface=""/>
              <a:cs typeface=""/>
            </a:endParaRPr>
          </a:p>
          <a:p>
            <a:pPr marL="12729">
              <a:lnSpc>
                <a:spcPct val="120195"/>
              </a:lnSpc>
              <a:spcBef>
                <a:spcPts val="140"/>
              </a:spcBef>
            </a:pPr>
            <a:endParaRPr lang="en-US" sz="2800" spc="9" dirty="0" smtClean="0">
              <a:latin typeface=""/>
              <a:cs typeface=""/>
            </a:endParaRPr>
          </a:p>
          <a:p>
            <a:pPr marL="12729" marR="6447711">
              <a:lnSpc>
                <a:spcPts val="4200"/>
              </a:lnSpc>
              <a:spcBef>
                <a:spcPts val="305"/>
              </a:spcBef>
            </a:pPr>
            <a:r>
              <a:rPr sz="2800" spc="9" dirty="0" err="1" smtClean="0">
                <a:latin typeface=""/>
                <a:cs typeface=""/>
              </a:rPr>
              <a:t>限幅滤波</a:t>
            </a:r>
            <a:r>
              <a:rPr sz="2800" spc="9" dirty="0" smtClean="0">
                <a:latin typeface=""/>
                <a:cs typeface=""/>
              </a:rPr>
              <a:t> </a:t>
            </a:r>
            <a:r>
              <a:rPr sz="2800" spc="9" dirty="0">
                <a:latin typeface=""/>
                <a:cs typeface=""/>
              </a:rPr>
              <a:t>限速滤波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190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3371" y="908720"/>
            <a:ext cx="1525251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solidFill>
                  <a:srgbClr val="FF0000"/>
                </a:solidFill>
                <a:latin typeface=""/>
                <a:cs typeface=""/>
              </a:rPr>
              <a:t>限幅滤波</a:t>
            </a:r>
            <a:endParaRPr sz="2800" dirty="0">
              <a:solidFill>
                <a:srgbClr val="FF0000"/>
              </a:solidFill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084" y="1549988"/>
            <a:ext cx="6343948" cy="2799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6426">
              <a:lnSpc>
                <a:spcPts val="3122"/>
              </a:lnSpc>
              <a:spcBef>
                <a:spcPts val="155"/>
              </a:spcBef>
            </a:pPr>
            <a:r>
              <a:rPr sz="2800" spc="9" dirty="0">
                <a:latin typeface=""/>
                <a:cs typeface=""/>
              </a:rPr>
              <a:t>当</a:t>
            </a:r>
            <a:r>
              <a:rPr sz="2800" b="1" i="1" spc="-4" dirty="0">
                <a:latin typeface="Times New Roman"/>
                <a:cs typeface="Times New Roman"/>
              </a:rPr>
              <a:t>|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b="1" spc="-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spc="4" dirty="0">
                <a:latin typeface="Times New Roman"/>
                <a:cs typeface="Times New Roman"/>
              </a:rPr>
              <a:t>)-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spc="9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spc="4" dirty="0">
                <a:latin typeface="Times New Roman"/>
                <a:cs typeface="Times New Roman"/>
              </a:rPr>
              <a:t>-1)</a:t>
            </a:r>
            <a:r>
              <a:rPr sz="2800" b="1" i="1" spc="-4" dirty="0">
                <a:latin typeface="Times New Roman"/>
                <a:cs typeface="Times New Roman"/>
              </a:rPr>
              <a:t>|</a:t>
            </a:r>
            <a:r>
              <a:rPr sz="2800" spc="9" dirty="0">
                <a:latin typeface=""/>
                <a:cs typeface=""/>
              </a:rPr>
              <a:t>＞</a:t>
            </a:r>
            <a:r>
              <a:rPr sz="2800" b="1" i="1" spc="-9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"/>
                <a:cs typeface=""/>
              </a:rPr>
              <a:t>时，则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spc="-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i="1" spc="9" dirty="0">
                <a:latin typeface="Times New Roman"/>
                <a:cs typeface="Times New Roman"/>
              </a:rPr>
              <a:t>x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spc="4" dirty="0">
                <a:latin typeface="Times New Roman"/>
                <a:cs typeface="Times New Roman"/>
              </a:rPr>
              <a:t>-1)</a:t>
            </a:r>
            <a:endParaRPr sz="2800" dirty="0">
              <a:latin typeface="Times New Roman"/>
              <a:cs typeface="Times New Roman"/>
            </a:endParaRPr>
          </a:p>
          <a:p>
            <a:pPr marL="12729" marR="56426">
              <a:lnSpc>
                <a:spcPct val="122899"/>
              </a:lnSpc>
              <a:spcBef>
                <a:spcPts val="209"/>
              </a:spcBef>
            </a:pPr>
            <a:r>
              <a:rPr sz="2800" spc="9" dirty="0">
                <a:latin typeface=""/>
                <a:cs typeface=""/>
              </a:rPr>
              <a:t>当</a:t>
            </a:r>
            <a:r>
              <a:rPr sz="2800" b="1" i="1" spc="-4" dirty="0">
                <a:latin typeface="Times New Roman"/>
                <a:cs typeface="Times New Roman"/>
              </a:rPr>
              <a:t>|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b="1" spc="-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spc="4" dirty="0">
                <a:latin typeface="Times New Roman"/>
                <a:cs typeface="Times New Roman"/>
              </a:rPr>
              <a:t>)-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spc="9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spc="4" dirty="0">
                <a:latin typeface="Times New Roman"/>
                <a:cs typeface="Times New Roman"/>
              </a:rPr>
              <a:t>-1)</a:t>
            </a:r>
            <a:r>
              <a:rPr sz="2800" b="1" i="1" spc="-4" dirty="0">
                <a:latin typeface="Times New Roman"/>
                <a:cs typeface="Times New Roman"/>
              </a:rPr>
              <a:t>|</a:t>
            </a:r>
            <a:r>
              <a:rPr sz="2800" spc="9" dirty="0">
                <a:latin typeface=""/>
                <a:cs typeface=""/>
              </a:rPr>
              <a:t>≤</a:t>
            </a:r>
            <a:r>
              <a:rPr sz="2800" b="1" i="1" spc="-9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"/>
                <a:cs typeface=""/>
              </a:rPr>
              <a:t>时，则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spc="-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spc="4" dirty="0">
                <a:latin typeface="Times New Roman"/>
                <a:cs typeface="Times New Roman"/>
              </a:rPr>
              <a:t>)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i="1" spc="9" dirty="0">
                <a:latin typeface="Times New Roman"/>
                <a:cs typeface="Times New Roman"/>
              </a:rPr>
              <a:t>x</a:t>
            </a:r>
            <a:r>
              <a:rPr sz="2800" b="1" spc="4" dirty="0">
                <a:latin typeface="Times New Roman"/>
                <a:cs typeface="Times New Roman"/>
              </a:rPr>
              <a:t>(</a:t>
            </a:r>
            <a:r>
              <a:rPr sz="2800" b="1" i="1" spc="4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828156" marR="480876" indent="-1815427">
              <a:lnSpc>
                <a:spcPts val="4138"/>
              </a:lnSpc>
              <a:spcBef>
                <a:spcPts val="579"/>
              </a:spcBef>
            </a:pPr>
            <a:endParaRPr lang="en-US" sz="2800" spc="9" dirty="0" smtClean="0">
              <a:latin typeface=""/>
              <a:cs typeface=""/>
            </a:endParaRPr>
          </a:p>
          <a:p>
            <a:pPr marL="12729">
              <a:lnSpc>
                <a:spcPts val="4325"/>
              </a:lnSpc>
              <a:spcBef>
                <a:spcPts val="804"/>
              </a:spcBef>
            </a:pPr>
            <a:endParaRPr lang="en-US" sz="4200" spc="9" baseline="-4036" dirty="0" smtClean="0">
              <a:latin typeface=""/>
              <a:cs typeface=""/>
            </a:endParaRPr>
          </a:p>
          <a:p>
            <a:pPr marL="12729">
              <a:lnSpc>
                <a:spcPts val="4325"/>
              </a:lnSpc>
              <a:spcBef>
                <a:spcPts val="804"/>
              </a:spcBef>
            </a:pPr>
            <a:r>
              <a:rPr sz="4200" spc="9" baseline="-4036" dirty="0" err="1" smtClean="0">
                <a:latin typeface=""/>
                <a:cs typeface=""/>
              </a:rPr>
              <a:t>使用时关键问题是最大允许误差</a:t>
            </a:r>
            <a:r>
              <a:rPr sz="4200" b="1" i="1" spc="-4" baseline="-5176" dirty="0" err="1">
                <a:latin typeface="Times New Roman"/>
                <a:cs typeface="Times New Roman"/>
              </a:rPr>
              <a:t>e</a:t>
            </a:r>
            <a:r>
              <a:rPr sz="4200" spc="9" baseline="-4036" dirty="0" err="1">
                <a:latin typeface=""/>
                <a:cs typeface=""/>
              </a:rPr>
              <a:t>的选取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926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20945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540" y="629313"/>
            <a:ext cx="1525251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solidFill>
                  <a:srgbClr val="FF0000"/>
                </a:solidFill>
                <a:latin typeface=""/>
                <a:cs typeface=""/>
              </a:rPr>
              <a:t>限速滤波</a:t>
            </a:r>
            <a:endParaRPr sz="2800" dirty="0">
              <a:solidFill>
                <a:srgbClr val="FF0000"/>
              </a:solidFill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03" y="1196752"/>
            <a:ext cx="8356375" cy="4852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6426">
              <a:lnSpc>
                <a:spcPts val="3122"/>
              </a:lnSpc>
              <a:spcBef>
                <a:spcPts val="155"/>
              </a:spcBef>
            </a:pPr>
            <a:r>
              <a:rPr sz="2200" spc="1068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r>
              <a:rPr sz="2200" spc="-44" dirty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spc="9" dirty="0">
                <a:latin typeface=""/>
                <a:cs typeface=""/>
              </a:rPr>
              <a:t>若</a:t>
            </a:r>
            <a:r>
              <a:rPr sz="2800" b="1" spc="-4" dirty="0">
                <a:latin typeface="Times New Roman"/>
                <a:cs typeface="Times New Roman"/>
              </a:rPr>
              <a:t>|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(2)-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(1)</a:t>
            </a:r>
            <a:r>
              <a:rPr sz="2800" b="1" spc="-4" dirty="0">
                <a:latin typeface="Times New Roman"/>
                <a:cs typeface="Times New Roman"/>
              </a:rPr>
              <a:t>|</a:t>
            </a:r>
            <a:r>
              <a:rPr sz="2800" spc="4" dirty="0">
                <a:latin typeface=""/>
                <a:cs typeface=""/>
              </a:rPr>
              <a:t>＜</a:t>
            </a:r>
            <a:r>
              <a:rPr sz="2800" b="1" i="1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"/>
                <a:cs typeface=""/>
              </a:rPr>
              <a:t>时，则保留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b="1" spc="4" dirty="0">
                <a:latin typeface="Times New Roman"/>
                <a:cs typeface="Times New Roman"/>
              </a:rPr>
              <a:t>(2)</a:t>
            </a:r>
            <a:endParaRPr sz="2800" dirty="0">
              <a:latin typeface="Times New Roman"/>
              <a:cs typeface="Times New Roman"/>
            </a:endParaRPr>
          </a:p>
          <a:p>
            <a:pPr marL="12729">
              <a:lnSpc>
                <a:spcPts val="3709"/>
              </a:lnSpc>
              <a:spcBef>
                <a:spcPts val="29"/>
              </a:spcBef>
            </a:pPr>
            <a:r>
              <a:rPr sz="3300" spc="1068" baseline="-2931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r>
              <a:rPr sz="3300" spc="-44" baseline="-2931" dirty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4200" spc="9" baseline="-2421" dirty="0">
                <a:latin typeface=""/>
                <a:cs typeface=""/>
              </a:rPr>
              <a:t>若</a:t>
            </a:r>
            <a:r>
              <a:rPr sz="4200" b="1" spc="-4" baseline="-3105" dirty="0">
                <a:latin typeface="Times New Roman"/>
                <a:cs typeface="Times New Roman"/>
              </a:rPr>
              <a:t>|</a:t>
            </a:r>
            <a:r>
              <a:rPr sz="4200" b="1" i="1" spc="4" baseline="-3105" dirty="0">
                <a:latin typeface="Times New Roman"/>
                <a:cs typeface="Times New Roman"/>
              </a:rPr>
              <a:t>x</a:t>
            </a:r>
            <a:r>
              <a:rPr sz="4200" b="1" baseline="-3105" dirty="0">
                <a:latin typeface="Times New Roman"/>
                <a:cs typeface="Times New Roman"/>
              </a:rPr>
              <a:t>(2)-</a:t>
            </a:r>
            <a:r>
              <a:rPr sz="4200" b="1" i="1" spc="4" baseline="-3105" dirty="0">
                <a:latin typeface="Times New Roman"/>
                <a:cs typeface="Times New Roman"/>
              </a:rPr>
              <a:t>x</a:t>
            </a:r>
            <a:r>
              <a:rPr sz="4200" b="1" baseline="-3105" dirty="0">
                <a:latin typeface="Times New Roman"/>
                <a:cs typeface="Times New Roman"/>
              </a:rPr>
              <a:t>(1)</a:t>
            </a:r>
            <a:r>
              <a:rPr sz="4200" b="1" spc="-4" baseline="-3105" dirty="0">
                <a:latin typeface="Times New Roman"/>
                <a:cs typeface="Times New Roman"/>
              </a:rPr>
              <a:t>|</a:t>
            </a:r>
            <a:r>
              <a:rPr sz="4200" spc="4" baseline="-2421" dirty="0">
                <a:latin typeface=""/>
                <a:cs typeface=""/>
              </a:rPr>
              <a:t>≥</a:t>
            </a:r>
            <a:r>
              <a:rPr sz="4200" b="1" i="1" spc="-4" baseline="-3105" dirty="0">
                <a:latin typeface="Times New Roman"/>
                <a:cs typeface="Times New Roman"/>
              </a:rPr>
              <a:t>e</a:t>
            </a:r>
            <a:r>
              <a:rPr sz="4200" spc="4" baseline="-2421" dirty="0">
                <a:latin typeface=""/>
                <a:cs typeface=""/>
              </a:rPr>
              <a:t>时</a:t>
            </a:r>
            <a:r>
              <a:rPr sz="4200" spc="9" baseline="-2421" dirty="0">
                <a:latin typeface=""/>
                <a:cs typeface=""/>
              </a:rPr>
              <a:t>，</a:t>
            </a:r>
            <a:r>
              <a:rPr sz="4200" b="1" i="1" spc="4" baseline="-3105" dirty="0">
                <a:latin typeface="Times New Roman"/>
                <a:cs typeface="Times New Roman"/>
              </a:rPr>
              <a:t>x</a:t>
            </a:r>
            <a:r>
              <a:rPr sz="4200" b="1" baseline="-3105" dirty="0">
                <a:latin typeface="Times New Roman"/>
                <a:cs typeface="Times New Roman"/>
              </a:rPr>
              <a:t>(2</a:t>
            </a:r>
            <a:r>
              <a:rPr sz="4200" b="1" spc="4" baseline="-3105" dirty="0">
                <a:latin typeface="Times New Roman"/>
                <a:cs typeface="Times New Roman"/>
              </a:rPr>
              <a:t>)</a:t>
            </a:r>
            <a:r>
              <a:rPr sz="4200" spc="9" baseline="-2421" dirty="0">
                <a:latin typeface=""/>
                <a:cs typeface=""/>
              </a:rPr>
              <a:t>不采用但保留，继续取</a:t>
            </a:r>
            <a:r>
              <a:rPr sz="4200" b="1" i="1" baseline="-3105" dirty="0">
                <a:latin typeface="Times New Roman"/>
                <a:cs typeface="Times New Roman"/>
              </a:rPr>
              <a:t>x </a:t>
            </a:r>
            <a:r>
              <a:rPr sz="4200" b="1" baseline="-3105" dirty="0">
                <a:latin typeface="Times New Roman"/>
                <a:cs typeface="Times New Roman"/>
              </a:rPr>
              <a:t>(3)</a:t>
            </a:r>
            <a:endParaRPr sz="2800" dirty="0">
              <a:latin typeface="Times New Roman"/>
              <a:cs typeface="Times New Roman"/>
            </a:endParaRPr>
          </a:p>
          <a:p>
            <a:pPr marL="12729" marR="56426">
              <a:lnSpc>
                <a:spcPts val="3703"/>
              </a:lnSpc>
            </a:pPr>
            <a:r>
              <a:rPr sz="3300" spc="1068" baseline="-2931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r>
              <a:rPr sz="3300" spc="-44" baseline="-2931" dirty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4200" spc="9" baseline="-2421" dirty="0">
                <a:latin typeface=""/>
                <a:cs typeface=""/>
              </a:rPr>
              <a:t>若</a:t>
            </a:r>
            <a:r>
              <a:rPr sz="4200" b="1" spc="-4" baseline="-3105" dirty="0">
                <a:latin typeface="Times New Roman"/>
                <a:cs typeface="Times New Roman"/>
              </a:rPr>
              <a:t>|</a:t>
            </a:r>
            <a:r>
              <a:rPr sz="4200" b="1" i="1" spc="4" baseline="-3105" dirty="0">
                <a:latin typeface="Times New Roman"/>
                <a:cs typeface="Times New Roman"/>
              </a:rPr>
              <a:t>x</a:t>
            </a:r>
            <a:r>
              <a:rPr sz="4200" b="1" baseline="-3105" dirty="0">
                <a:latin typeface="Times New Roman"/>
                <a:cs typeface="Times New Roman"/>
              </a:rPr>
              <a:t>(3)-</a:t>
            </a:r>
            <a:r>
              <a:rPr sz="4200" b="1" i="1" spc="4" baseline="-3105" dirty="0">
                <a:latin typeface="Times New Roman"/>
                <a:cs typeface="Times New Roman"/>
              </a:rPr>
              <a:t>x</a:t>
            </a:r>
            <a:r>
              <a:rPr sz="4200" b="1" baseline="-3105" dirty="0">
                <a:latin typeface="Times New Roman"/>
                <a:cs typeface="Times New Roman"/>
              </a:rPr>
              <a:t>(2)</a:t>
            </a:r>
            <a:r>
              <a:rPr sz="4200" b="1" spc="-4" baseline="-3105" dirty="0">
                <a:latin typeface="Times New Roman"/>
                <a:cs typeface="Times New Roman"/>
              </a:rPr>
              <a:t>|</a:t>
            </a:r>
            <a:r>
              <a:rPr sz="4200" spc="4" baseline="-2421" dirty="0">
                <a:latin typeface=""/>
                <a:cs typeface=""/>
              </a:rPr>
              <a:t>＜</a:t>
            </a:r>
            <a:r>
              <a:rPr sz="4200" b="1" i="1" spc="-4" baseline="-3105" dirty="0">
                <a:latin typeface="Times New Roman"/>
                <a:cs typeface="Times New Roman"/>
              </a:rPr>
              <a:t>e</a:t>
            </a:r>
            <a:r>
              <a:rPr sz="4200" spc="9" baseline="-2421" dirty="0">
                <a:latin typeface=""/>
                <a:cs typeface=""/>
              </a:rPr>
              <a:t>时，则取</a:t>
            </a:r>
            <a:r>
              <a:rPr sz="4200" b="1" i="1" baseline="-3105" dirty="0">
                <a:latin typeface="Times New Roman"/>
                <a:cs typeface="Times New Roman"/>
              </a:rPr>
              <a:t>x </a:t>
            </a:r>
            <a:r>
              <a:rPr sz="4200" b="1" baseline="-3105" dirty="0">
                <a:latin typeface="Times New Roman"/>
                <a:cs typeface="Times New Roman"/>
              </a:rPr>
              <a:t>(3</a:t>
            </a:r>
            <a:r>
              <a:rPr sz="4200" b="1" spc="4" baseline="-3105" dirty="0">
                <a:latin typeface="Times New Roman"/>
                <a:cs typeface="Times New Roman"/>
              </a:rPr>
              <a:t>)</a:t>
            </a:r>
            <a:r>
              <a:rPr sz="4200" spc="9" baseline="-2421" dirty="0">
                <a:latin typeface=""/>
                <a:cs typeface=""/>
              </a:rPr>
              <a:t>做为采样的真实信号</a:t>
            </a:r>
            <a:endParaRPr sz="2800" dirty="0">
              <a:latin typeface="楷体"/>
              <a:cs typeface="楷体"/>
            </a:endParaRPr>
          </a:p>
          <a:p>
            <a:pPr marL="12762" marR="314418" indent="-33">
              <a:lnSpc>
                <a:spcPts val="3869"/>
              </a:lnSpc>
              <a:spcBef>
                <a:spcPts val="13"/>
              </a:spcBef>
            </a:pPr>
            <a:r>
              <a:rPr sz="2200" spc="1068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r>
              <a:rPr sz="2200" spc="-44" dirty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spc="9" dirty="0">
                <a:latin typeface=""/>
                <a:cs typeface=""/>
              </a:rPr>
              <a:t>若</a:t>
            </a:r>
            <a:r>
              <a:rPr sz="2800" b="1" spc="-4" dirty="0">
                <a:latin typeface="Times New Roman"/>
                <a:cs typeface="Times New Roman"/>
              </a:rPr>
              <a:t>|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(3)-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(2)</a:t>
            </a:r>
            <a:r>
              <a:rPr sz="2800" b="1" spc="-4" dirty="0">
                <a:latin typeface="Times New Roman"/>
                <a:cs typeface="Times New Roman"/>
              </a:rPr>
              <a:t>|</a:t>
            </a:r>
            <a:r>
              <a:rPr sz="2800" spc="4" dirty="0">
                <a:latin typeface=""/>
                <a:cs typeface=""/>
              </a:rPr>
              <a:t>≥</a:t>
            </a:r>
            <a:r>
              <a:rPr sz="2800" b="1" i="1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"/>
                <a:cs typeface=""/>
              </a:rPr>
              <a:t>时，</a:t>
            </a:r>
            <a:r>
              <a:rPr sz="2800" spc="14" dirty="0">
                <a:latin typeface=""/>
                <a:cs typeface=""/>
              </a:rPr>
              <a:t>取</a:t>
            </a:r>
            <a:r>
              <a:rPr sz="2800" b="1" spc="4" dirty="0">
                <a:latin typeface="Times New Roman"/>
                <a:cs typeface="Times New Roman"/>
              </a:rPr>
              <a:t>((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(3)+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spc="4" dirty="0">
                <a:latin typeface="Times New Roman"/>
                <a:cs typeface="Times New Roman"/>
              </a:rPr>
              <a:t>(2))/</a:t>
            </a:r>
            <a:r>
              <a:rPr sz="2800" b="1" dirty="0">
                <a:latin typeface="Times New Roman"/>
                <a:cs typeface="Times New Roman"/>
              </a:rPr>
              <a:t>2</a:t>
            </a:r>
            <a:r>
              <a:rPr sz="2800" spc="9" dirty="0">
                <a:latin typeface=""/>
                <a:cs typeface=""/>
              </a:rPr>
              <a:t>做为真实信号 </a:t>
            </a:r>
            <a:endParaRPr lang="en-US" sz="2800" spc="9" dirty="0" smtClean="0">
              <a:latin typeface=""/>
              <a:cs typeface=""/>
            </a:endParaRPr>
          </a:p>
          <a:p>
            <a:pPr marL="12762" marR="314418" indent="-33">
              <a:lnSpc>
                <a:spcPts val="3869"/>
              </a:lnSpc>
              <a:spcBef>
                <a:spcPts val="13"/>
              </a:spcBef>
            </a:pPr>
            <a:r>
              <a:rPr sz="2800" spc="9" dirty="0" err="1" smtClean="0">
                <a:latin typeface=""/>
                <a:cs typeface=""/>
              </a:rPr>
              <a:t>缺点</a:t>
            </a:r>
            <a:r>
              <a:rPr sz="2800" spc="9" dirty="0">
                <a:latin typeface=""/>
                <a:cs typeface=""/>
              </a:rPr>
              <a:t>：</a:t>
            </a:r>
            <a:endParaRPr sz="2800" dirty="0">
              <a:latin typeface="楷体"/>
              <a:cs typeface="楷体"/>
            </a:endParaRPr>
          </a:p>
          <a:p>
            <a:pPr marL="12762" marR="56426">
              <a:lnSpc>
                <a:spcPts val="3378"/>
              </a:lnSpc>
            </a:pPr>
            <a:r>
              <a:rPr sz="4200" b="1" i="1" baseline="-1035" dirty="0" smtClean="0">
                <a:latin typeface="Times New Roman"/>
                <a:cs typeface="Times New Roman"/>
              </a:rPr>
              <a:t>e </a:t>
            </a:r>
            <a:r>
              <a:rPr sz="2800" spc="9" dirty="0">
                <a:latin typeface=""/>
                <a:cs typeface=""/>
              </a:rPr>
              <a:t>要根据现场检测、测试之后而定，对不同的过程</a:t>
            </a:r>
            <a:endParaRPr sz="2800" dirty="0">
              <a:latin typeface="楷体"/>
              <a:cs typeface="楷体"/>
            </a:endParaRPr>
          </a:p>
          <a:p>
            <a:pPr marL="356594" marR="56426">
              <a:lnSpc>
                <a:spcPts val="2987"/>
              </a:lnSpc>
            </a:pPr>
            <a:r>
              <a:rPr sz="4200" spc="9" baseline="-3228" dirty="0">
                <a:latin typeface=""/>
                <a:cs typeface=""/>
              </a:rPr>
              <a:t>变量，不能根据现场的情况不断更换新值</a:t>
            </a:r>
            <a:endParaRPr sz="2800" dirty="0">
              <a:latin typeface="楷体"/>
              <a:cs typeface="楷体"/>
            </a:endParaRPr>
          </a:p>
          <a:p>
            <a:pPr marL="12762" marR="56426">
              <a:lnSpc>
                <a:spcPts val="3754"/>
              </a:lnSpc>
              <a:spcBef>
                <a:spcPts val="38"/>
              </a:spcBef>
            </a:pPr>
            <a:r>
              <a:rPr sz="4200" spc="-228" baseline="-2303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4200" spc="9" baseline="-2421" dirty="0" smtClean="0">
                <a:latin typeface=""/>
                <a:cs typeface=""/>
              </a:rPr>
              <a:t> </a:t>
            </a:r>
            <a:endParaRPr sz="2800" dirty="0">
              <a:latin typeface="楷体"/>
              <a:cs typeface="楷体"/>
            </a:endParaRPr>
          </a:p>
          <a:p>
            <a:pPr marL="356629" marR="68743" indent="-343832">
              <a:lnSpc>
                <a:spcPts val="4351"/>
              </a:lnSpc>
              <a:spcBef>
                <a:spcPts val="132"/>
              </a:spcBef>
            </a:pPr>
            <a:r>
              <a:rPr sz="2800" spc="-228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800" spc="9" dirty="0">
                <a:latin typeface=""/>
                <a:cs typeface=""/>
              </a:rPr>
              <a:t>实际使用中，可用</a:t>
            </a:r>
            <a:r>
              <a:rPr sz="2800" b="1" spc="4" dirty="0">
                <a:latin typeface="Times New Roman"/>
                <a:cs typeface="Times New Roman"/>
              </a:rPr>
              <a:t>(|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(1)</a:t>
            </a:r>
            <a:r>
              <a:rPr sz="2800" b="1" spc="4" dirty="0">
                <a:latin typeface="Times New Roman"/>
                <a:cs typeface="Times New Roman"/>
              </a:rPr>
              <a:t>-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(2)|+|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spc="4" dirty="0">
                <a:latin typeface="Times New Roman"/>
                <a:cs typeface="Times New Roman"/>
              </a:rPr>
              <a:t>(2)-</a:t>
            </a:r>
            <a:r>
              <a:rPr sz="2800" b="1" i="1" spc="4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(3)|)/2</a:t>
            </a:r>
            <a:r>
              <a:rPr sz="2800" spc="9" dirty="0">
                <a:latin typeface=""/>
                <a:cs typeface=""/>
              </a:rPr>
              <a:t>取代</a:t>
            </a:r>
            <a:r>
              <a:rPr sz="2800" b="1" i="1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"/>
                <a:cs typeface=""/>
              </a:rPr>
              <a:t>， </a:t>
            </a:r>
            <a:endParaRPr sz="2800" dirty="0">
              <a:latin typeface="楷体"/>
              <a:cs typeface="楷体"/>
            </a:endParaRPr>
          </a:p>
          <a:p>
            <a:pPr marL="356629" marR="68743">
              <a:lnSpc>
                <a:spcPts val="2981"/>
              </a:lnSpc>
            </a:pPr>
            <a:r>
              <a:rPr sz="2800" spc="9" dirty="0">
                <a:latin typeface=""/>
                <a:cs typeface=""/>
              </a:rPr>
              <a:t>这样也可基本保持限速滤波的特性，虽增加运算 </a:t>
            </a:r>
            <a:endParaRPr sz="2800" dirty="0">
              <a:latin typeface="楷体"/>
              <a:cs typeface="楷体"/>
            </a:endParaRPr>
          </a:p>
          <a:p>
            <a:pPr marL="356629" marR="68743">
              <a:lnSpc>
                <a:spcPts val="3037"/>
              </a:lnSpc>
            </a:pPr>
            <a:r>
              <a:rPr sz="2800" spc="9" dirty="0">
                <a:latin typeface=""/>
                <a:cs typeface=""/>
              </a:rPr>
              <a:t>量，但灵活性大为提高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6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539074"/>
            <a:ext cx="7472749" cy="0"/>
          </a:xfrm>
          <a:custGeom>
            <a:avLst/>
            <a:gdLst/>
            <a:ahLst/>
            <a:cxnLst/>
            <a:rect l="l" t="t" r="r" b="b"/>
            <a:pathLst>
              <a:path w="7451991">
                <a:moveTo>
                  <a:pt x="0" y="0"/>
                </a:moveTo>
                <a:lnTo>
                  <a:pt x="745199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231" y="1400968"/>
            <a:ext cx="8014117" cy="1590954"/>
          </a:xfrm>
          <a:custGeom>
            <a:avLst/>
            <a:gdLst/>
            <a:ahLst/>
            <a:cxnLst/>
            <a:rect l="l" t="t" r="r" b="b"/>
            <a:pathLst>
              <a:path w="7991856" h="1588008">
                <a:moveTo>
                  <a:pt x="0" y="0"/>
                </a:moveTo>
                <a:lnTo>
                  <a:pt x="0" y="1588008"/>
                </a:lnTo>
                <a:lnTo>
                  <a:pt x="7991856" y="1588008"/>
                </a:lnTo>
                <a:lnTo>
                  <a:pt x="799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2892" y="2179650"/>
            <a:ext cx="902428" cy="0"/>
          </a:xfrm>
          <a:custGeom>
            <a:avLst/>
            <a:gdLst/>
            <a:ahLst/>
            <a:cxnLst/>
            <a:rect l="l" t="t" r="r" b="b"/>
            <a:pathLst>
              <a:path w="899921">
                <a:moveTo>
                  <a:pt x="0" y="0"/>
                </a:moveTo>
                <a:lnTo>
                  <a:pt x="899921" y="0"/>
                </a:lnTo>
              </a:path>
            </a:pathLst>
          </a:custGeom>
          <a:ln w="123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8915" y="1834587"/>
            <a:ext cx="709106" cy="0"/>
          </a:xfrm>
          <a:custGeom>
            <a:avLst/>
            <a:gdLst/>
            <a:ahLst/>
            <a:cxnLst/>
            <a:rect l="l" t="t" r="r" b="b"/>
            <a:pathLst>
              <a:path w="707136">
                <a:moveTo>
                  <a:pt x="0" y="0"/>
                </a:moveTo>
                <a:lnTo>
                  <a:pt x="707136" y="0"/>
                </a:lnTo>
              </a:path>
            </a:pathLst>
          </a:custGeom>
          <a:ln w="61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1535" y="2179650"/>
            <a:ext cx="2704994" cy="0"/>
          </a:xfrm>
          <a:custGeom>
            <a:avLst/>
            <a:gdLst/>
            <a:ahLst/>
            <a:cxnLst/>
            <a:rect l="l" t="t" r="r" b="b"/>
            <a:pathLst>
              <a:path w="2697480">
                <a:moveTo>
                  <a:pt x="0" y="0"/>
                </a:moveTo>
                <a:lnTo>
                  <a:pt x="2697480" y="0"/>
                </a:lnTo>
              </a:path>
            </a:pathLst>
          </a:custGeom>
          <a:ln w="123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4593" y="2179650"/>
            <a:ext cx="224664" cy="0"/>
          </a:xfrm>
          <a:custGeom>
            <a:avLst/>
            <a:gdLst/>
            <a:ahLst/>
            <a:cxnLst/>
            <a:rect l="l" t="t" r="r" b="b"/>
            <a:pathLst>
              <a:path w="224040">
                <a:moveTo>
                  <a:pt x="0" y="0"/>
                </a:moveTo>
                <a:lnTo>
                  <a:pt x="224040" y="0"/>
                </a:lnTo>
              </a:path>
            </a:pathLst>
          </a:custGeom>
          <a:ln w="123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557" y="820456"/>
            <a:ext cx="6559902" cy="34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86"/>
              </a:lnSpc>
              <a:spcBef>
                <a:spcPts val="134"/>
              </a:spcBef>
            </a:pPr>
            <a:r>
              <a:rPr sz="2400" spc="9" dirty="0">
                <a:latin typeface=""/>
                <a:cs typeface=""/>
              </a:rPr>
              <a:t>对于小的采样周</a:t>
            </a:r>
            <a:r>
              <a:rPr sz="2400" dirty="0">
                <a:latin typeface=""/>
                <a:cs typeface=""/>
              </a:rPr>
              <a:t>期</a:t>
            </a:r>
            <a:r>
              <a:rPr sz="2400" spc="-590" dirty="0">
                <a:latin typeface=""/>
                <a:cs typeface=""/>
              </a:rPr>
              <a:t> </a:t>
            </a:r>
            <a:r>
              <a:rPr sz="2400" spc="9" dirty="0">
                <a:latin typeface=""/>
                <a:cs typeface=""/>
              </a:rPr>
              <a:t>，可把零阶保持器</a:t>
            </a:r>
            <a:r>
              <a:rPr sz="2400" b="1" i="1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spc="9" dirty="0">
                <a:latin typeface=""/>
                <a:cs typeface=""/>
              </a:rPr>
              <a:t>近似为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0417" y="1651875"/>
            <a:ext cx="827278" cy="328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86"/>
              </a:lnSpc>
              <a:spcBef>
                <a:spcPts val="129"/>
              </a:spcBef>
            </a:pPr>
            <a:r>
              <a:rPr sz="3500" spc="-11" baseline="1233" dirty="0">
                <a:latin typeface="Times New Roman"/>
                <a:cs typeface="Times New Roman"/>
              </a:rPr>
              <a:t>1</a:t>
            </a:r>
            <a:r>
              <a:rPr sz="3500" spc="-270" baseline="1233" dirty="0">
                <a:latin typeface="Times New Roman"/>
                <a:cs typeface="Times New Roman"/>
              </a:rPr>
              <a:t> </a:t>
            </a:r>
            <a:r>
              <a:rPr sz="2400" spc="-624" dirty="0">
                <a:latin typeface="Meiryo"/>
                <a:cs typeface="Meiryo"/>
              </a:rPr>
              <a:t>−</a:t>
            </a:r>
            <a:r>
              <a:rPr sz="2400" spc="-505" dirty="0">
                <a:latin typeface="Meiryo"/>
                <a:cs typeface="Meiryo"/>
              </a:rPr>
              <a:t> </a:t>
            </a:r>
            <a:r>
              <a:rPr sz="3500" spc="-11" baseline="1233" dirty="0">
                <a:latin typeface="Times New Roman"/>
                <a:cs typeface="Times New Roman"/>
              </a:rPr>
              <a:t>1</a:t>
            </a:r>
            <a:r>
              <a:rPr sz="3500" spc="-270" baseline="1233" dirty="0">
                <a:latin typeface="Times New Roman"/>
                <a:cs typeface="Times New Roman"/>
              </a:rPr>
              <a:t> </a:t>
            </a:r>
            <a:r>
              <a:rPr sz="2400" spc="-624" dirty="0">
                <a:latin typeface="Meiryo"/>
                <a:cs typeface="Meiryo"/>
              </a:rPr>
              <a:t>+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8733" y="1656639"/>
            <a:ext cx="365151" cy="32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1"/>
              </a:lnSpc>
              <a:spcBef>
                <a:spcPts val="124"/>
              </a:spcBef>
            </a:pPr>
            <a:r>
              <a:rPr sz="2400" i="1" dirty="0">
                <a:latin typeface="Times New Roman"/>
                <a:cs typeface="Times New Roman"/>
              </a:rPr>
              <a:t>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1592" y="1651875"/>
            <a:ext cx="246615" cy="32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51"/>
              </a:lnSpc>
              <a:spcBef>
                <a:spcPts val="127"/>
              </a:spcBef>
            </a:pPr>
            <a:r>
              <a:rPr sz="2400" spc="-624" dirty="0">
                <a:latin typeface="Meiryo"/>
                <a:cs typeface="Meiryo"/>
              </a:rPr>
              <a:t>−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9395" y="1651875"/>
            <a:ext cx="594803" cy="385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032"/>
              </a:lnSpc>
              <a:spcBef>
                <a:spcPts val="151"/>
              </a:spcBef>
            </a:pPr>
            <a:r>
              <a:rPr sz="3500" spc="-624" baseline="5850" dirty="0">
                <a:latin typeface="Meiryo"/>
                <a:cs typeface="Meiryo"/>
              </a:rPr>
              <a:t>+</a:t>
            </a:r>
            <a:r>
              <a:rPr sz="3500" spc="-480" baseline="5850" dirty="0">
                <a:latin typeface="Meiryo"/>
                <a:cs typeface="Meiryo"/>
              </a:rPr>
              <a:t> </a:t>
            </a:r>
            <a:r>
              <a:rPr sz="3500" spc="1034" baseline="9868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6454" y="1758946"/>
            <a:ext cx="261962" cy="31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01"/>
              </a:lnSpc>
              <a:spcBef>
                <a:spcPts val="119"/>
              </a:spcBef>
            </a:pPr>
            <a:r>
              <a:rPr sz="2000" i="1" spc="5" baseline="-6441" dirty="0">
                <a:latin typeface="Times New Roman"/>
                <a:cs typeface="Times New Roman"/>
              </a:rPr>
              <a:t>s</a:t>
            </a:r>
            <a:r>
              <a:rPr sz="2000" i="1" spc="-209" baseline="-6441" dirty="0">
                <a:latin typeface="Times New Roman"/>
                <a:cs typeface="Times New Roman"/>
              </a:rPr>
              <a:t> </a:t>
            </a:r>
            <a:r>
              <a:rPr sz="2000" i="1" u="sng" spc="7" baseline="3006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0243" y="1778305"/>
            <a:ext cx="336316" cy="202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94"/>
              </a:lnSpc>
              <a:spcBef>
                <a:spcPts val="79"/>
              </a:spcBef>
            </a:pPr>
            <a:r>
              <a:rPr sz="2000" spc="-247" baseline="1273" dirty="0">
                <a:latin typeface="Meiryo"/>
                <a:cs typeface="Meiryo"/>
              </a:rPr>
              <a:t>−</a:t>
            </a:r>
            <a:r>
              <a:rPr sz="2000" i="1" spc="6" baseline="2147" dirty="0">
                <a:latin typeface="Times New Roman"/>
                <a:cs typeface="Times New Roman"/>
              </a:rPr>
              <a:t>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1008" y="1814650"/>
            <a:ext cx="232283" cy="32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1"/>
              </a:lnSpc>
              <a:spcBef>
                <a:spcPts val="124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4658" y="2057585"/>
            <a:ext cx="381571" cy="323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4"/>
              </a:lnSpc>
              <a:spcBef>
                <a:spcPts val="102"/>
              </a:spcBef>
            </a:pPr>
            <a:r>
              <a:rPr sz="3500" spc="1034" baseline="2467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5161" y="2233021"/>
            <a:ext cx="199141" cy="32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1"/>
              </a:lnSpc>
              <a:spcBef>
                <a:spcPts val="124"/>
              </a:spcBef>
            </a:pPr>
            <a:r>
              <a:rPr sz="2400" i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5478" y="2233021"/>
            <a:ext cx="199141" cy="32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1"/>
              </a:lnSpc>
              <a:spcBef>
                <a:spcPts val="124"/>
              </a:spcBef>
            </a:pPr>
            <a:r>
              <a:rPr sz="2400" i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61599" y="2204864"/>
            <a:ext cx="232283" cy="32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01"/>
              </a:lnSpc>
              <a:spcBef>
                <a:spcPts val="124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9512" y="3475340"/>
            <a:ext cx="8572793" cy="2185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29" marR="13167" indent="-342900" algn="just">
              <a:lnSpc>
                <a:spcPts val="2686"/>
              </a:lnSpc>
              <a:spcBef>
                <a:spcPts val="134"/>
              </a:spcBef>
              <a:buFont typeface="Wingdings" pitchFamily="2" charset="2"/>
              <a:buChar char="ü"/>
            </a:pPr>
            <a:r>
              <a:rPr sz="2400" spc="75" dirty="0" err="1" smtClean="0">
                <a:latin typeface=""/>
                <a:cs typeface=""/>
              </a:rPr>
              <a:t>上式表明</a:t>
            </a:r>
            <a:r>
              <a:rPr sz="2400" spc="75" dirty="0" err="1">
                <a:latin typeface=""/>
                <a:cs typeface=""/>
              </a:rPr>
              <a:t>，</a:t>
            </a:r>
            <a:r>
              <a:rPr sz="2400" spc="79" dirty="0" err="1">
                <a:latin typeface=""/>
                <a:cs typeface=""/>
              </a:rPr>
              <a:t>当</a:t>
            </a:r>
            <a:r>
              <a:rPr sz="2400" b="1" i="1" spc="50" dirty="0" err="1">
                <a:latin typeface="Times New Roman"/>
                <a:cs typeface="Times New Roman"/>
              </a:rPr>
              <a:t>T</a:t>
            </a:r>
            <a:r>
              <a:rPr sz="2400" spc="59" dirty="0" err="1">
                <a:latin typeface=""/>
                <a:cs typeface=""/>
              </a:rPr>
              <a:t>很小时，零阶保持</a:t>
            </a:r>
            <a:r>
              <a:rPr sz="2400" spc="69" dirty="0" err="1">
                <a:latin typeface=""/>
                <a:cs typeface=""/>
              </a:rPr>
              <a:t>器</a:t>
            </a:r>
            <a:r>
              <a:rPr sz="2400" b="1" i="1" dirty="0" err="1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s</a:t>
            </a:r>
            <a:r>
              <a:rPr sz="2400" b="1" spc="54" dirty="0">
                <a:latin typeface="Times New Roman"/>
                <a:cs typeface="Times New Roman"/>
              </a:rPr>
              <a:t>)</a:t>
            </a:r>
            <a:r>
              <a:rPr sz="2400" spc="59" dirty="0">
                <a:latin typeface=""/>
                <a:cs typeface=""/>
              </a:rPr>
              <a:t>可用半个采样周期</a:t>
            </a:r>
            <a:endParaRPr sz="2400" dirty="0">
              <a:latin typeface="楷体"/>
              <a:cs typeface="楷体"/>
            </a:endParaRPr>
          </a:p>
          <a:p>
            <a:pPr marL="12729" marR="5210688" algn="just">
              <a:lnSpc>
                <a:spcPts val="3478"/>
              </a:lnSpc>
              <a:spcBef>
                <a:spcPts val="39"/>
              </a:spcBef>
            </a:pPr>
            <a:r>
              <a:rPr lang="en-US" sz="3600" spc="9" baseline="-6592" dirty="0" smtClean="0">
                <a:latin typeface=""/>
                <a:cs typeface=""/>
              </a:rPr>
              <a:t>    </a:t>
            </a:r>
            <a:r>
              <a:rPr sz="3600" spc="9" baseline="-6592" dirty="0" err="1" smtClean="0">
                <a:latin typeface=""/>
                <a:cs typeface=""/>
              </a:rPr>
              <a:t>的时间滞后环节</a:t>
            </a:r>
            <a:r>
              <a:rPr lang="zh-CN" altLang="en-US" sz="3600" spc="9" baseline="-6592" dirty="0" smtClean="0">
                <a:latin typeface=""/>
                <a:cs typeface=""/>
              </a:rPr>
              <a:t>近似</a:t>
            </a:r>
            <a:endParaRPr sz="2400" dirty="0" smtClean="0">
              <a:latin typeface="楷体"/>
              <a:cs typeface="楷体"/>
            </a:endParaRPr>
          </a:p>
          <a:p>
            <a:pPr marL="355629" indent="-342900" algn="just">
              <a:lnSpc>
                <a:spcPts val="3458"/>
              </a:lnSpc>
              <a:spcBef>
                <a:spcPts val="929"/>
              </a:spcBef>
              <a:buFont typeface="Wingdings" pitchFamily="2" charset="2"/>
              <a:buChar char="ü"/>
            </a:pPr>
            <a:r>
              <a:rPr sz="2400" spc="109" dirty="0" err="1" smtClean="0">
                <a:latin typeface=""/>
                <a:cs typeface=""/>
              </a:rPr>
              <a:t>而在控制理论中，若有滞后的环节，每滞</a:t>
            </a:r>
            <a:r>
              <a:rPr sz="2400" spc="94" dirty="0" err="1" smtClean="0">
                <a:latin typeface=""/>
                <a:cs typeface=""/>
              </a:rPr>
              <a:t>后</a:t>
            </a:r>
            <a:r>
              <a:rPr sz="2400" spc="109" dirty="0" err="1" smtClean="0">
                <a:latin typeface=""/>
                <a:cs typeface=""/>
              </a:rPr>
              <a:t>一</a:t>
            </a:r>
            <a:r>
              <a:rPr sz="2400" spc="114" dirty="0" err="1" smtClean="0">
                <a:latin typeface=""/>
                <a:cs typeface=""/>
              </a:rPr>
              <a:t>段</a:t>
            </a:r>
            <a:r>
              <a:rPr sz="2400" spc="100" dirty="0" err="1" smtClean="0">
                <a:latin typeface=""/>
                <a:cs typeface=""/>
              </a:rPr>
              <a:t>时</a:t>
            </a:r>
            <a:r>
              <a:rPr sz="2400" spc="94" dirty="0" err="1" smtClean="0">
                <a:latin typeface=""/>
                <a:cs typeface=""/>
              </a:rPr>
              <a:t>间，</a:t>
            </a:r>
            <a:r>
              <a:rPr sz="2400" dirty="0" err="1" smtClean="0">
                <a:latin typeface=""/>
                <a:cs typeface=""/>
              </a:rPr>
              <a:t>其</a:t>
            </a:r>
            <a:r>
              <a:rPr sz="2400" dirty="0" smtClean="0">
                <a:latin typeface=""/>
                <a:cs typeface=""/>
              </a:rPr>
              <a:t> </a:t>
            </a:r>
            <a:r>
              <a:rPr sz="2400" spc="94" dirty="0" err="1" smtClean="0">
                <a:solidFill>
                  <a:srgbClr val="0000CC"/>
                </a:solidFill>
                <a:latin typeface=""/>
                <a:cs typeface=""/>
              </a:rPr>
              <a:t>相位裕</a:t>
            </a:r>
            <a:r>
              <a:rPr sz="2400" spc="104" dirty="0" err="1" smtClean="0">
                <a:solidFill>
                  <a:srgbClr val="0000CC"/>
                </a:solidFill>
                <a:latin typeface=""/>
                <a:cs typeface=""/>
              </a:rPr>
              <a:t>量</a:t>
            </a:r>
            <a:r>
              <a:rPr sz="2400" spc="100" dirty="0" err="1" smtClean="0">
                <a:latin typeface=""/>
                <a:cs typeface=""/>
              </a:rPr>
              <a:t>就减少一部分。我们就要把相应减少</a:t>
            </a:r>
            <a:r>
              <a:rPr sz="2400" spc="94" dirty="0" err="1" smtClean="0">
                <a:latin typeface=""/>
                <a:cs typeface=""/>
              </a:rPr>
              <a:t>的</a:t>
            </a:r>
            <a:r>
              <a:rPr sz="2400" spc="100" dirty="0" err="1" smtClean="0">
                <a:solidFill>
                  <a:srgbClr val="0000CC"/>
                </a:solidFill>
                <a:latin typeface=""/>
                <a:cs typeface=""/>
              </a:rPr>
              <a:t>相位裕</a:t>
            </a:r>
            <a:r>
              <a:rPr sz="2400" spc="94" dirty="0" err="1" smtClean="0">
                <a:solidFill>
                  <a:srgbClr val="0000CC"/>
                </a:solidFill>
                <a:latin typeface=""/>
                <a:cs typeface=""/>
              </a:rPr>
              <a:t>量</a:t>
            </a:r>
            <a:r>
              <a:rPr sz="2400" dirty="0" err="1" smtClean="0">
                <a:latin typeface=""/>
                <a:cs typeface=""/>
              </a:rPr>
              <a:t>补</a:t>
            </a:r>
            <a:r>
              <a:rPr sz="2400" spc="9" dirty="0" err="1" smtClean="0">
                <a:latin typeface=""/>
                <a:cs typeface=""/>
              </a:rPr>
              <a:t>偿回来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231" y="1400968"/>
            <a:ext cx="8014117" cy="1590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23036" marR="3653111" algn="ctr">
              <a:lnSpc>
                <a:spcPts val="2716"/>
              </a:lnSpc>
              <a:spcBef>
                <a:spcPts val="215"/>
              </a:spcBef>
            </a:pPr>
            <a:r>
              <a:rPr sz="2400" spc="127" dirty="0">
                <a:latin typeface="Times New Roman"/>
                <a:cs typeface="Times New Roman"/>
              </a:rPr>
              <a:t>(</a:t>
            </a:r>
            <a:r>
              <a:rPr sz="2400" i="1" spc="-11" dirty="0">
                <a:latin typeface="Times New Roman"/>
                <a:cs typeface="Times New Roman"/>
              </a:rPr>
              <a:t>sT</a:t>
            </a:r>
            <a:r>
              <a:rPr sz="2400" i="1" spc="-245" dirty="0">
                <a:latin typeface="Times New Roman"/>
                <a:cs typeface="Times New Roman"/>
              </a:rPr>
              <a:t> </a:t>
            </a:r>
            <a:r>
              <a:rPr sz="2400" spc="127" dirty="0">
                <a:latin typeface="Times New Roman"/>
                <a:cs typeface="Times New Roman"/>
              </a:rPr>
              <a:t>)</a:t>
            </a:r>
            <a:r>
              <a:rPr sz="2000" spc="6" baseline="45092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  <a:p>
            <a:pPr marL="3989" marR="12701" algn="ctr">
              <a:lnSpc>
                <a:spcPts val="4711"/>
              </a:lnSpc>
              <a:spcBef>
                <a:spcPts val="236"/>
              </a:spcBef>
              <a:tabLst>
                <a:tab pos="1107441" algn="l"/>
                <a:tab pos="1922111" algn="l"/>
                <a:tab pos="3869680" algn="l"/>
                <a:tab pos="4951663" algn="l"/>
                <a:tab pos="6861044" algn="l"/>
              </a:tabLst>
            </a:pPr>
            <a:r>
              <a:rPr sz="3500" i="1" spc="-16" baseline="2467" dirty="0">
                <a:latin typeface="Times New Roman"/>
                <a:cs typeface="Times New Roman"/>
              </a:rPr>
              <a:t>H</a:t>
            </a:r>
            <a:r>
              <a:rPr sz="3500" i="1" spc="-276" baseline="2467" dirty="0">
                <a:latin typeface="Times New Roman"/>
                <a:cs typeface="Times New Roman"/>
              </a:rPr>
              <a:t> </a:t>
            </a:r>
            <a:r>
              <a:rPr sz="3500" spc="134" baseline="2467" dirty="0">
                <a:latin typeface="Times New Roman"/>
                <a:cs typeface="Times New Roman"/>
              </a:rPr>
              <a:t>(</a:t>
            </a:r>
            <a:r>
              <a:rPr sz="3500" i="1" spc="94" baseline="2467" dirty="0">
                <a:latin typeface="Times New Roman"/>
                <a:cs typeface="Times New Roman"/>
              </a:rPr>
              <a:t>s</a:t>
            </a:r>
            <a:r>
              <a:rPr sz="3500" baseline="2467" dirty="0">
                <a:latin typeface="Times New Roman"/>
                <a:cs typeface="Times New Roman"/>
              </a:rPr>
              <a:t>)</a:t>
            </a:r>
            <a:r>
              <a:rPr sz="3500" spc="10" baseline="2467" dirty="0">
                <a:latin typeface="Times New Roman"/>
                <a:cs typeface="Times New Roman"/>
              </a:rPr>
              <a:t> </a:t>
            </a:r>
            <a:r>
              <a:rPr sz="3500" spc="-624" baseline="1462" dirty="0">
                <a:latin typeface="Meiryo"/>
                <a:cs typeface="Meiryo"/>
              </a:rPr>
              <a:t>=</a:t>
            </a:r>
            <a:r>
              <a:rPr sz="3500" baseline="1462" dirty="0">
                <a:latin typeface="Meiryo"/>
                <a:cs typeface="Meiryo"/>
              </a:rPr>
              <a:t>	</a:t>
            </a:r>
            <a:r>
              <a:rPr sz="3500" spc="-624" baseline="22672" dirty="0">
                <a:latin typeface="Meiryo"/>
                <a:cs typeface="Meiryo"/>
              </a:rPr>
              <a:t>−</a:t>
            </a:r>
            <a:r>
              <a:rPr sz="3500" spc="-300" baseline="22672" dirty="0">
                <a:latin typeface="Meiryo"/>
                <a:cs typeface="Meiryo"/>
              </a:rPr>
              <a:t> </a:t>
            </a:r>
            <a:r>
              <a:rPr sz="3500" i="1" baseline="38239" dirty="0">
                <a:latin typeface="Times New Roman"/>
                <a:cs typeface="Times New Roman"/>
              </a:rPr>
              <a:t>e	</a:t>
            </a:r>
            <a:r>
              <a:rPr sz="3500" spc="-624" baseline="1462" dirty="0">
                <a:latin typeface="Meiryo"/>
                <a:cs typeface="Meiryo"/>
              </a:rPr>
              <a:t>≈</a:t>
            </a:r>
            <a:r>
              <a:rPr sz="3500" baseline="1462" dirty="0">
                <a:latin typeface="Meiryo"/>
                <a:cs typeface="Meiryo"/>
              </a:rPr>
              <a:t>	</a:t>
            </a:r>
            <a:r>
              <a:rPr sz="3500" baseline="24670" dirty="0">
                <a:latin typeface="Times New Roman"/>
                <a:cs typeface="Times New Roman"/>
              </a:rPr>
              <a:t>2	</a:t>
            </a:r>
            <a:r>
              <a:rPr sz="3500" spc="-624" baseline="1462" dirty="0" smtClean="0">
                <a:latin typeface="Meiryo"/>
                <a:cs typeface="Meiryo"/>
              </a:rPr>
              <a:t>=</a:t>
            </a:r>
            <a:r>
              <a:rPr sz="3500" spc="-270" baseline="1462" dirty="0" smtClean="0">
                <a:latin typeface="Meiryo"/>
                <a:cs typeface="Meiryo"/>
              </a:rPr>
              <a:t> </a:t>
            </a:r>
            <a:r>
              <a:rPr sz="3500" i="1" spc="-12" baseline="2467" dirty="0" smtClean="0">
                <a:latin typeface="Times New Roman"/>
                <a:cs typeface="Times New Roman"/>
              </a:rPr>
              <a:t>T</a:t>
            </a:r>
            <a:r>
              <a:rPr sz="3500" i="1" spc="-270" baseline="2467" dirty="0" smtClean="0">
                <a:latin typeface="Times New Roman"/>
                <a:cs typeface="Times New Roman"/>
              </a:rPr>
              <a:t> </a:t>
            </a:r>
            <a:r>
              <a:rPr sz="3500" spc="-132" baseline="2467" dirty="0" smtClean="0">
                <a:latin typeface="Times New Roman"/>
                <a:cs typeface="Times New Roman"/>
              </a:rPr>
              <a:t>(</a:t>
            </a:r>
            <a:r>
              <a:rPr sz="3500" spc="-11" baseline="2467" dirty="0" smtClean="0">
                <a:latin typeface="Times New Roman"/>
                <a:cs typeface="Times New Roman"/>
              </a:rPr>
              <a:t>1</a:t>
            </a:r>
            <a:r>
              <a:rPr sz="3500" spc="-270" baseline="2467" dirty="0" smtClean="0">
                <a:latin typeface="Times New Roman"/>
                <a:cs typeface="Times New Roman"/>
              </a:rPr>
              <a:t> </a:t>
            </a:r>
            <a:r>
              <a:rPr sz="3500" spc="-624" baseline="1462" dirty="0" smtClean="0">
                <a:latin typeface="Meiryo"/>
                <a:cs typeface="Meiryo"/>
              </a:rPr>
              <a:t>−</a:t>
            </a:r>
            <a:r>
              <a:rPr sz="3500" spc="-240" baseline="1462" dirty="0" smtClean="0">
                <a:latin typeface="Meiryo"/>
                <a:cs typeface="Meiryo"/>
              </a:rPr>
              <a:t> </a:t>
            </a:r>
            <a:r>
              <a:rPr sz="3500" i="1" baseline="2467" dirty="0" err="1" smtClean="0">
                <a:latin typeface="Times New Roman"/>
                <a:cs typeface="Times New Roman"/>
              </a:rPr>
              <a:t>s</a:t>
            </a:r>
            <a:r>
              <a:rPr sz="3500" i="1" baseline="38239" dirty="0" err="1" smtClean="0">
                <a:latin typeface="Times New Roman"/>
                <a:cs typeface="Times New Roman"/>
              </a:rPr>
              <a:t>T</a:t>
            </a:r>
            <a:r>
              <a:rPr sz="3500" spc="-624" baseline="1462" dirty="0" smtClean="0">
                <a:latin typeface="Meiryo"/>
                <a:cs typeface="Meiryo"/>
              </a:rPr>
              <a:t>+</a:t>
            </a:r>
            <a:r>
              <a:rPr sz="3500" baseline="1462" dirty="0" smtClean="0">
                <a:latin typeface="Meiryo"/>
                <a:cs typeface="Meiryo"/>
              </a:rPr>
              <a:t>	</a:t>
            </a:r>
            <a:r>
              <a:rPr sz="3500" baseline="2467" dirty="0" smtClean="0">
                <a:latin typeface="Times New Roman"/>
                <a:cs typeface="Times New Roman"/>
              </a:rPr>
              <a:t>)</a:t>
            </a:r>
            <a:r>
              <a:rPr sz="3500" spc="27" baseline="2467" dirty="0" smtClean="0">
                <a:latin typeface="Times New Roman"/>
                <a:cs typeface="Times New Roman"/>
              </a:rPr>
              <a:t> </a:t>
            </a:r>
            <a:r>
              <a:rPr sz="3500" spc="-624" baseline="1462" dirty="0" smtClean="0">
                <a:latin typeface="Meiryo"/>
                <a:cs typeface="Meiryo"/>
              </a:rPr>
              <a:t>≈</a:t>
            </a:r>
            <a:r>
              <a:rPr sz="3500" spc="-295" baseline="1462" dirty="0" smtClean="0">
                <a:latin typeface="Meiryo"/>
                <a:cs typeface="Meiryo"/>
              </a:rPr>
              <a:t> </a:t>
            </a:r>
            <a:r>
              <a:rPr sz="3500" i="1" spc="-12" baseline="2467" dirty="0" err="1" smtClean="0">
                <a:latin typeface="Times New Roman"/>
                <a:cs typeface="Times New Roman"/>
              </a:rPr>
              <a:t>T</a:t>
            </a:r>
            <a:r>
              <a:rPr sz="3500" i="1" spc="129" baseline="2467" dirty="0" err="1" smtClean="0">
                <a:latin typeface="Times New Roman"/>
                <a:cs typeface="Times New Roman"/>
              </a:rPr>
              <a:t>e</a:t>
            </a:r>
            <a:r>
              <a:rPr sz="2000" spc="-337" baseline="48378" dirty="0">
                <a:latin typeface="Meiryo"/>
                <a:cs typeface="Meiryo"/>
              </a:rPr>
              <a:t>− </a:t>
            </a:r>
            <a:r>
              <a:rPr sz="2000" spc="-14" baseline="48378" dirty="0">
                <a:latin typeface="Meiryo"/>
                <a:cs typeface="Meiryo"/>
              </a:rPr>
              <a:t> </a:t>
            </a:r>
            <a:r>
              <a:rPr sz="2000" spc="6" baseline="34356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8915" y="1694628"/>
            <a:ext cx="70910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1582892" y="2039691"/>
            <a:ext cx="902428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821535" y="2039691"/>
            <a:ext cx="270499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732240" y="2039691"/>
            <a:ext cx="22466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2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连接符 29"/>
          <p:cNvCxnSpPr/>
          <p:nvPr/>
        </p:nvCxnSpPr>
        <p:spPr>
          <a:xfrm>
            <a:off x="830305" y="62120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919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58720" y="1502646"/>
            <a:ext cx="623524" cy="139704"/>
          </a:xfrm>
          <a:custGeom>
            <a:avLst/>
            <a:gdLst/>
            <a:ahLst/>
            <a:cxnLst/>
            <a:rect l="l" t="t" r="r" b="b"/>
            <a:pathLst>
              <a:path w="621792" h="139445">
                <a:moveTo>
                  <a:pt x="621792" y="0"/>
                </a:moveTo>
                <a:lnTo>
                  <a:pt x="0" y="0"/>
                </a:lnTo>
                <a:lnTo>
                  <a:pt x="0" y="139445"/>
                </a:lnTo>
                <a:lnTo>
                  <a:pt x="621792" y="139445"/>
                </a:lnTo>
                <a:lnTo>
                  <a:pt x="621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8720" y="1502646"/>
            <a:ext cx="623524" cy="139704"/>
          </a:xfrm>
          <a:custGeom>
            <a:avLst/>
            <a:gdLst/>
            <a:ahLst/>
            <a:cxnLst/>
            <a:rect l="l" t="t" r="r" b="b"/>
            <a:pathLst>
              <a:path w="621792" h="139445">
                <a:moveTo>
                  <a:pt x="621792" y="0"/>
                </a:moveTo>
                <a:lnTo>
                  <a:pt x="0" y="0"/>
                </a:lnTo>
                <a:lnTo>
                  <a:pt x="0" y="139445"/>
                </a:lnTo>
                <a:lnTo>
                  <a:pt x="621792" y="139445"/>
                </a:lnTo>
                <a:lnTo>
                  <a:pt x="621792" y="0"/>
                </a:lnTo>
                <a:close/>
              </a:path>
            </a:pathLst>
          </a:custGeom>
          <a:ln w="202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7002" y="1532417"/>
            <a:ext cx="648735" cy="0"/>
          </a:xfrm>
          <a:custGeom>
            <a:avLst/>
            <a:gdLst/>
            <a:ahLst/>
            <a:cxnLst/>
            <a:rect l="l" t="t" r="r" b="b"/>
            <a:pathLst>
              <a:path w="646933">
                <a:moveTo>
                  <a:pt x="0" y="0"/>
                </a:moveTo>
                <a:lnTo>
                  <a:pt x="646933" y="0"/>
                </a:lnTo>
              </a:path>
            </a:pathLst>
          </a:custGeom>
          <a:ln w="19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5241" y="1553027"/>
            <a:ext cx="1661190" cy="0"/>
          </a:xfrm>
          <a:custGeom>
            <a:avLst/>
            <a:gdLst/>
            <a:ahLst/>
            <a:cxnLst/>
            <a:rect l="l" t="t" r="r" b="b"/>
            <a:pathLst>
              <a:path w="1656576">
                <a:moveTo>
                  <a:pt x="0" y="0"/>
                </a:moveTo>
                <a:lnTo>
                  <a:pt x="1656576" y="0"/>
                </a:lnTo>
              </a:path>
            </a:pathLst>
          </a:custGeom>
          <a:ln w="19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4081" y="1553028"/>
            <a:ext cx="0" cy="399272"/>
          </a:xfrm>
          <a:custGeom>
            <a:avLst/>
            <a:gdLst/>
            <a:ahLst/>
            <a:cxnLst/>
            <a:rect l="l" t="t" r="r" b="b"/>
            <a:pathLst>
              <a:path h="398533">
                <a:moveTo>
                  <a:pt x="0" y="0"/>
                </a:moveTo>
                <a:lnTo>
                  <a:pt x="0" y="398533"/>
                </a:lnTo>
              </a:path>
            </a:pathLst>
          </a:custGeom>
          <a:ln w="258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2214" y="1952300"/>
            <a:ext cx="311762" cy="0"/>
          </a:xfrm>
          <a:custGeom>
            <a:avLst/>
            <a:gdLst/>
            <a:ahLst/>
            <a:cxnLst/>
            <a:rect l="l" t="t" r="r" b="b"/>
            <a:pathLst>
              <a:path w="310896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19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2214" y="2072914"/>
            <a:ext cx="311762" cy="0"/>
          </a:xfrm>
          <a:custGeom>
            <a:avLst/>
            <a:gdLst/>
            <a:ahLst/>
            <a:cxnLst/>
            <a:rect l="l" t="t" r="r" b="b"/>
            <a:pathLst>
              <a:path w="310896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19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4081" y="2072914"/>
            <a:ext cx="0" cy="639739"/>
          </a:xfrm>
          <a:custGeom>
            <a:avLst/>
            <a:gdLst/>
            <a:ahLst/>
            <a:cxnLst/>
            <a:rect l="l" t="t" r="r" b="b"/>
            <a:pathLst>
              <a:path h="638554">
                <a:moveTo>
                  <a:pt x="0" y="0"/>
                </a:moveTo>
                <a:lnTo>
                  <a:pt x="0" y="638554"/>
                </a:lnTo>
              </a:path>
            </a:pathLst>
          </a:custGeom>
          <a:ln w="258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7002" y="2712652"/>
            <a:ext cx="2959429" cy="0"/>
          </a:xfrm>
          <a:custGeom>
            <a:avLst/>
            <a:gdLst/>
            <a:ahLst/>
            <a:cxnLst/>
            <a:rect l="l" t="t" r="r" b="b"/>
            <a:pathLst>
              <a:path w="2951208">
                <a:moveTo>
                  <a:pt x="0" y="0"/>
                </a:moveTo>
                <a:lnTo>
                  <a:pt x="2951208" y="0"/>
                </a:lnTo>
              </a:path>
            </a:pathLst>
          </a:custGeom>
          <a:ln w="19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3483" y="2683926"/>
            <a:ext cx="76501" cy="57485"/>
          </a:xfrm>
          <a:custGeom>
            <a:avLst/>
            <a:gdLst/>
            <a:ahLst/>
            <a:cxnLst/>
            <a:rect l="l" t="t" r="r" b="b"/>
            <a:pathLst>
              <a:path w="76288" h="57379">
                <a:moveTo>
                  <a:pt x="32202" y="57379"/>
                </a:moveTo>
                <a:lnTo>
                  <a:pt x="18778" y="53917"/>
                </a:lnTo>
                <a:lnTo>
                  <a:pt x="8312" y="46453"/>
                </a:lnTo>
                <a:lnTo>
                  <a:pt x="1740" y="35065"/>
                </a:lnTo>
                <a:lnTo>
                  <a:pt x="0" y="19831"/>
                </a:lnTo>
                <a:lnTo>
                  <a:pt x="5790" y="11197"/>
                </a:lnTo>
                <a:lnTo>
                  <a:pt x="16128" y="4620"/>
                </a:lnTo>
                <a:lnTo>
                  <a:pt x="31120" y="692"/>
                </a:lnTo>
                <a:lnTo>
                  <a:pt x="50878" y="0"/>
                </a:lnTo>
                <a:lnTo>
                  <a:pt x="64036" y="6161"/>
                </a:lnTo>
                <a:lnTo>
                  <a:pt x="72985" y="15786"/>
                </a:lnTo>
                <a:lnTo>
                  <a:pt x="76288" y="27915"/>
                </a:lnTo>
                <a:lnTo>
                  <a:pt x="76173" y="30254"/>
                </a:lnTo>
                <a:lnTo>
                  <a:pt x="72208" y="41111"/>
                </a:lnTo>
                <a:lnTo>
                  <a:pt x="63100" y="49760"/>
                </a:lnTo>
                <a:lnTo>
                  <a:pt x="49536" y="55437"/>
                </a:lnTo>
                <a:lnTo>
                  <a:pt x="32202" y="57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33483" y="2683926"/>
            <a:ext cx="76501" cy="57485"/>
          </a:xfrm>
          <a:custGeom>
            <a:avLst/>
            <a:gdLst/>
            <a:ahLst/>
            <a:cxnLst/>
            <a:rect l="l" t="t" r="r" b="b"/>
            <a:pathLst>
              <a:path w="76288" h="57379">
                <a:moveTo>
                  <a:pt x="76288" y="27915"/>
                </a:moveTo>
                <a:lnTo>
                  <a:pt x="72985" y="15786"/>
                </a:lnTo>
                <a:lnTo>
                  <a:pt x="64036" y="6161"/>
                </a:lnTo>
                <a:lnTo>
                  <a:pt x="50878" y="0"/>
                </a:lnTo>
                <a:lnTo>
                  <a:pt x="31120" y="692"/>
                </a:lnTo>
                <a:lnTo>
                  <a:pt x="16128" y="4620"/>
                </a:lnTo>
                <a:lnTo>
                  <a:pt x="5790" y="11197"/>
                </a:lnTo>
                <a:lnTo>
                  <a:pt x="0" y="19831"/>
                </a:lnTo>
                <a:lnTo>
                  <a:pt x="1740" y="35065"/>
                </a:lnTo>
                <a:lnTo>
                  <a:pt x="8312" y="46453"/>
                </a:lnTo>
                <a:lnTo>
                  <a:pt x="18778" y="53917"/>
                </a:lnTo>
                <a:lnTo>
                  <a:pt x="32202" y="57379"/>
                </a:lnTo>
                <a:lnTo>
                  <a:pt x="49536" y="55437"/>
                </a:lnTo>
                <a:lnTo>
                  <a:pt x="63100" y="49760"/>
                </a:lnTo>
                <a:lnTo>
                  <a:pt x="72208" y="41111"/>
                </a:lnTo>
                <a:lnTo>
                  <a:pt x="76173" y="30254"/>
                </a:lnTo>
                <a:lnTo>
                  <a:pt x="76288" y="27915"/>
                </a:lnTo>
                <a:close/>
              </a:path>
            </a:pathLst>
          </a:custGeom>
          <a:ln w="221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3483" y="1504450"/>
            <a:ext cx="76501" cy="57494"/>
          </a:xfrm>
          <a:custGeom>
            <a:avLst/>
            <a:gdLst/>
            <a:ahLst/>
            <a:cxnLst/>
            <a:rect l="l" t="t" r="r" b="b"/>
            <a:pathLst>
              <a:path w="76288" h="57388">
                <a:moveTo>
                  <a:pt x="32196" y="57388"/>
                </a:moveTo>
                <a:lnTo>
                  <a:pt x="18775" y="53925"/>
                </a:lnTo>
                <a:lnTo>
                  <a:pt x="8310" y="46460"/>
                </a:lnTo>
                <a:lnTo>
                  <a:pt x="1740" y="35070"/>
                </a:lnTo>
                <a:lnTo>
                  <a:pt x="0" y="19833"/>
                </a:lnTo>
                <a:lnTo>
                  <a:pt x="5790" y="11200"/>
                </a:lnTo>
                <a:lnTo>
                  <a:pt x="16128" y="4623"/>
                </a:lnTo>
                <a:lnTo>
                  <a:pt x="31121" y="692"/>
                </a:lnTo>
                <a:lnTo>
                  <a:pt x="50878" y="0"/>
                </a:lnTo>
                <a:lnTo>
                  <a:pt x="64035" y="6164"/>
                </a:lnTo>
                <a:lnTo>
                  <a:pt x="72985" y="15789"/>
                </a:lnTo>
                <a:lnTo>
                  <a:pt x="76288" y="27914"/>
                </a:lnTo>
                <a:lnTo>
                  <a:pt x="76172" y="30264"/>
                </a:lnTo>
                <a:lnTo>
                  <a:pt x="72203" y="41123"/>
                </a:lnTo>
                <a:lnTo>
                  <a:pt x="63094" y="49772"/>
                </a:lnTo>
                <a:lnTo>
                  <a:pt x="49530" y="55447"/>
                </a:lnTo>
                <a:lnTo>
                  <a:pt x="32196" y="57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3483" y="1504450"/>
            <a:ext cx="76501" cy="57494"/>
          </a:xfrm>
          <a:custGeom>
            <a:avLst/>
            <a:gdLst/>
            <a:ahLst/>
            <a:cxnLst/>
            <a:rect l="l" t="t" r="r" b="b"/>
            <a:pathLst>
              <a:path w="76288" h="57388">
                <a:moveTo>
                  <a:pt x="76288" y="27914"/>
                </a:moveTo>
                <a:lnTo>
                  <a:pt x="72985" y="15789"/>
                </a:lnTo>
                <a:lnTo>
                  <a:pt x="64035" y="6164"/>
                </a:lnTo>
                <a:lnTo>
                  <a:pt x="50878" y="0"/>
                </a:lnTo>
                <a:lnTo>
                  <a:pt x="31121" y="692"/>
                </a:lnTo>
                <a:lnTo>
                  <a:pt x="16128" y="4623"/>
                </a:lnTo>
                <a:lnTo>
                  <a:pt x="5790" y="11200"/>
                </a:lnTo>
                <a:lnTo>
                  <a:pt x="0" y="19833"/>
                </a:lnTo>
                <a:lnTo>
                  <a:pt x="1740" y="35070"/>
                </a:lnTo>
                <a:lnTo>
                  <a:pt x="8310" y="46460"/>
                </a:lnTo>
                <a:lnTo>
                  <a:pt x="18775" y="53925"/>
                </a:lnTo>
                <a:lnTo>
                  <a:pt x="32196" y="57388"/>
                </a:lnTo>
                <a:lnTo>
                  <a:pt x="49530" y="55447"/>
                </a:lnTo>
                <a:lnTo>
                  <a:pt x="63094" y="49772"/>
                </a:lnTo>
                <a:lnTo>
                  <a:pt x="72203" y="41123"/>
                </a:lnTo>
                <a:lnTo>
                  <a:pt x="76172" y="30264"/>
                </a:lnTo>
                <a:lnTo>
                  <a:pt x="76288" y="27914"/>
                </a:lnTo>
                <a:close/>
              </a:path>
            </a:pathLst>
          </a:custGeom>
          <a:ln w="221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18906" y="1544154"/>
            <a:ext cx="76501" cy="57483"/>
          </a:xfrm>
          <a:custGeom>
            <a:avLst/>
            <a:gdLst/>
            <a:ahLst/>
            <a:cxnLst/>
            <a:rect l="l" t="t" r="r" b="b"/>
            <a:pathLst>
              <a:path w="76288" h="57377">
                <a:moveTo>
                  <a:pt x="32202" y="57377"/>
                </a:moveTo>
                <a:lnTo>
                  <a:pt x="18781" y="53917"/>
                </a:lnTo>
                <a:lnTo>
                  <a:pt x="8314" y="46454"/>
                </a:lnTo>
                <a:lnTo>
                  <a:pt x="1741" y="35065"/>
                </a:lnTo>
                <a:lnTo>
                  <a:pt x="0" y="19828"/>
                </a:lnTo>
                <a:lnTo>
                  <a:pt x="5790" y="11194"/>
                </a:lnTo>
                <a:lnTo>
                  <a:pt x="16127" y="4618"/>
                </a:lnTo>
                <a:lnTo>
                  <a:pt x="31119" y="690"/>
                </a:lnTo>
                <a:lnTo>
                  <a:pt x="50876" y="0"/>
                </a:lnTo>
                <a:lnTo>
                  <a:pt x="64033" y="6162"/>
                </a:lnTo>
                <a:lnTo>
                  <a:pt x="72984" y="15786"/>
                </a:lnTo>
                <a:lnTo>
                  <a:pt x="76288" y="27912"/>
                </a:lnTo>
                <a:lnTo>
                  <a:pt x="76173" y="30250"/>
                </a:lnTo>
                <a:lnTo>
                  <a:pt x="72206" y="41108"/>
                </a:lnTo>
                <a:lnTo>
                  <a:pt x="63095" y="49757"/>
                </a:lnTo>
                <a:lnTo>
                  <a:pt x="49530" y="55435"/>
                </a:lnTo>
                <a:lnTo>
                  <a:pt x="32202" y="573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8906" y="1544154"/>
            <a:ext cx="76501" cy="57483"/>
          </a:xfrm>
          <a:custGeom>
            <a:avLst/>
            <a:gdLst/>
            <a:ahLst/>
            <a:cxnLst/>
            <a:rect l="l" t="t" r="r" b="b"/>
            <a:pathLst>
              <a:path w="76288" h="57377">
                <a:moveTo>
                  <a:pt x="76288" y="27912"/>
                </a:moveTo>
                <a:lnTo>
                  <a:pt x="72984" y="15786"/>
                </a:lnTo>
                <a:lnTo>
                  <a:pt x="64033" y="6162"/>
                </a:lnTo>
                <a:lnTo>
                  <a:pt x="50876" y="0"/>
                </a:lnTo>
                <a:lnTo>
                  <a:pt x="31119" y="690"/>
                </a:lnTo>
                <a:lnTo>
                  <a:pt x="16127" y="4618"/>
                </a:lnTo>
                <a:lnTo>
                  <a:pt x="5790" y="11194"/>
                </a:lnTo>
                <a:lnTo>
                  <a:pt x="0" y="19828"/>
                </a:lnTo>
                <a:lnTo>
                  <a:pt x="1741" y="35065"/>
                </a:lnTo>
                <a:lnTo>
                  <a:pt x="8314" y="46454"/>
                </a:lnTo>
                <a:lnTo>
                  <a:pt x="18781" y="53917"/>
                </a:lnTo>
                <a:lnTo>
                  <a:pt x="32202" y="57377"/>
                </a:lnTo>
                <a:lnTo>
                  <a:pt x="49530" y="55435"/>
                </a:lnTo>
                <a:lnTo>
                  <a:pt x="63095" y="49757"/>
                </a:lnTo>
                <a:lnTo>
                  <a:pt x="72206" y="41108"/>
                </a:lnTo>
                <a:lnTo>
                  <a:pt x="76173" y="30250"/>
                </a:lnTo>
                <a:lnTo>
                  <a:pt x="76288" y="27912"/>
                </a:lnTo>
                <a:close/>
              </a:path>
            </a:pathLst>
          </a:custGeom>
          <a:ln w="221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18906" y="2664079"/>
            <a:ext cx="76501" cy="57482"/>
          </a:xfrm>
          <a:custGeom>
            <a:avLst/>
            <a:gdLst/>
            <a:ahLst/>
            <a:cxnLst/>
            <a:rect l="l" t="t" r="r" b="b"/>
            <a:pathLst>
              <a:path w="76288" h="57376">
                <a:moveTo>
                  <a:pt x="32205" y="57376"/>
                </a:moveTo>
                <a:lnTo>
                  <a:pt x="18782" y="53919"/>
                </a:lnTo>
                <a:lnTo>
                  <a:pt x="8315" y="46458"/>
                </a:lnTo>
                <a:lnTo>
                  <a:pt x="1741" y="35070"/>
                </a:lnTo>
                <a:lnTo>
                  <a:pt x="0" y="19831"/>
                </a:lnTo>
                <a:lnTo>
                  <a:pt x="5790" y="11197"/>
                </a:lnTo>
                <a:lnTo>
                  <a:pt x="16127" y="4620"/>
                </a:lnTo>
                <a:lnTo>
                  <a:pt x="31119" y="691"/>
                </a:lnTo>
                <a:lnTo>
                  <a:pt x="50876" y="0"/>
                </a:lnTo>
                <a:lnTo>
                  <a:pt x="64033" y="6165"/>
                </a:lnTo>
                <a:lnTo>
                  <a:pt x="72984" y="15789"/>
                </a:lnTo>
                <a:lnTo>
                  <a:pt x="76288" y="27911"/>
                </a:lnTo>
                <a:lnTo>
                  <a:pt x="76173" y="30248"/>
                </a:lnTo>
                <a:lnTo>
                  <a:pt x="72207" y="41110"/>
                </a:lnTo>
                <a:lnTo>
                  <a:pt x="63096" y="49759"/>
                </a:lnTo>
                <a:lnTo>
                  <a:pt x="49532" y="55435"/>
                </a:lnTo>
                <a:lnTo>
                  <a:pt x="32205" y="57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18906" y="2664079"/>
            <a:ext cx="76501" cy="57482"/>
          </a:xfrm>
          <a:custGeom>
            <a:avLst/>
            <a:gdLst/>
            <a:ahLst/>
            <a:cxnLst/>
            <a:rect l="l" t="t" r="r" b="b"/>
            <a:pathLst>
              <a:path w="76288" h="57376">
                <a:moveTo>
                  <a:pt x="76288" y="27911"/>
                </a:moveTo>
                <a:lnTo>
                  <a:pt x="72984" y="15789"/>
                </a:lnTo>
                <a:lnTo>
                  <a:pt x="64033" y="6165"/>
                </a:lnTo>
                <a:lnTo>
                  <a:pt x="50876" y="0"/>
                </a:lnTo>
                <a:lnTo>
                  <a:pt x="31119" y="691"/>
                </a:lnTo>
                <a:lnTo>
                  <a:pt x="16127" y="4620"/>
                </a:lnTo>
                <a:lnTo>
                  <a:pt x="5790" y="11197"/>
                </a:lnTo>
                <a:lnTo>
                  <a:pt x="0" y="19831"/>
                </a:lnTo>
                <a:lnTo>
                  <a:pt x="1741" y="35070"/>
                </a:lnTo>
                <a:lnTo>
                  <a:pt x="8315" y="46458"/>
                </a:lnTo>
                <a:lnTo>
                  <a:pt x="18782" y="53919"/>
                </a:lnTo>
                <a:lnTo>
                  <a:pt x="32205" y="57376"/>
                </a:lnTo>
                <a:lnTo>
                  <a:pt x="49532" y="55435"/>
                </a:lnTo>
                <a:lnTo>
                  <a:pt x="63096" y="49759"/>
                </a:lnTo>
                <a:lnTo>
                  <a:pt x="72207" y="41110"/>
                </a:lnTo>
                <a:lnTo>
                  <a:pt x="76173" y="30248"/>
                </a:lnTo>
                <a:lnTo>
                  <a:pt x="76288" y="27911"/>
                </a:lnTo>
                <a:close/>
              </a:path>
            </a:pathLst>
          </a:custGeom>
          <a:ln w="221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83893" y="2320269"/>
            <a:ext cx="520366" cy="0"/>
          </a:xfrm>
          <a:custGeom>
            <a:avLst/>
            <a:gdLst/>
            <a:ahLst/>
            <a:cxnLst/>
            <a:rect l="l" t="t" r="r" b="b"/>
            <a:pathLst>
              <a:path w="518921">
                <a:moveTo>
                  <a:pt x="0" y="0"/>
                </a:moveTo>
                <a:lnTo>
                  <a:pt x="518921" y="0"/>
                </a:lnTo>
              </a:path>
            </a:pathLst>
          </a:custGeom>
          <a:ln w="12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8647" y="2320269"/>
            <a:ext cx="653324" cy="0"/>
          </a:xfrm>
          <a:custGeom>
            <a:avLst/>
            <a:gdLst/>
            <a:ahLst/>
            <a:cxnLst/>
            <a:rect l="l" t="t" r="r" b="b"/>
            <a:pathLst>
              <a:path w="651509">
                <a:moveTo>
                  <a:pt x="0" y="0"/>
                </a:moveTo>
                <a:lnTo>
                  <a:pt x="651509" y="0"/>
                </a:lnTo>
              </a:path>
            </a:pathLst>
          </a:custGeom>
          <a:ln w="12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9074" y="5920528"/>
            <a:ext cx="690003" cy="0"/>
          </a:xfrm>
          <a:custGeom>
            <a:avLst/>
            <a:gdLst/>
            <a:ahLst/>
            <a:cxnLst/>
            <a:rect l="l" t="t" r="r" b="b"/>
            <a:pathLst>
              <a:path w="688086">
                <a:moveTo>
                  <a:pt x="0" y="0"/>
                </a:moveTo>
                <a:lnTo>
                  <a:pt x="688086" y="0"/>
                </a:lnTo>
              </a:path>
            </a:pathLst>
          </a:custGeom>
          <a:ln w="131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19378" y="5920528"/>
            <a:ext cx="690003" cy="0"/>
          </a:xfrm>
          <a:custGeom>
            <a:avLst/>
            <a:gdLst/>
            <a:ahLst/>
            <a:cxnLst/>
            <a:rect l="l" t="t" r="r" b="b"/>
            <a:pathLst>
              <a:path w="688086">
                <a:moveTo>
                  <a:pt x="0" y="0"/>
                </a:moveTo>
                <a:lnTo>
                  <a:pt x="688086" y="0"/>
                </a:lnTo>
              </a:path>
            </a:pathLst>
          </a:custGeom>
          <a:ln w="131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0998" y="3997488"/>
            <a:ext cx="669371" cy="0"/>
          </a:xfrm>
          <a:custGeom>
            <a:avLst/>
            <a:gdLst/>
            <a:ahLst/>
            <a:cxnLst/>
            <a:rect l="l" t="t" r="r" b="b"/>
            <a:pathLst>
              <a:path w="667512">
                <a:moveTo>
                  <a:pt x="0" y="0"/>
                </a:moveTo>
                <a:lnTo>
                  <a:pt x="667512" y="0"/>
                </a:lnTo>
              </a:path>
            </a:pathLst>
          </a:custGeom>
          <a:ln w="156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9833" y="3716553"/>
            <a:ext cx="505084" cy="1343607"/>
          </a:xfrm>
          <a:custGeom>
            <a:avLst/>
            <a:gdLst/>
            <a:ahLst/>
            <a:cxnLst/>
            <a:rect l="l" t="t" r="r" b="b"/>
            <a:pathLst>
              <a:path w="503681" h="1341119">
                <a:moveTo>
                  <a:pt x="503681" y="273557"/>
                </a:moveTo>
                <a:lnTo>
                  <a:pt x="503681" y="0"/>
                </a:lnTo>
                <a:lnTo>
                  <a:pt x="462378" y="1585"/>
                </a:lnTo>
                <a:lnTo>
                  <a:pt x="421993" y="6260"/>
                </a:lnTo>
                <a:lnTo>
                  <a:pt x="382656" y="13902"/>
                </a:lnTo>
                <a:lnTo>
                  <a:pt x="344497" y="24390"/>
                </a:lnTo>
                <a:lnTo>
                  <a:pt x="307645" y="37599"/>
                </a:lnTo>
                <a:lnTo>
                  <a:pt x="272231" y="53410"/>
                </a:lnTo>
                <a:lnTo>
                  <a:pt x="238384" y="71698"/>
                </a:lnTo>
                <a:lnTo>
                  <a:pt x="206233" y="92342"/>
                </a:lnTo>
                <a:lnTo>
                  <a:pt x="147542" y="140207"/>
                </a:lnTo>
                <a:lnTo>
                  <a:pt x="97194" y="196029"/>
                </a:lnTo>
                <a:lnTo>
                  <a:pt x="56228" y="258827"/>
                </a:lnTo>
                <a:lnTo>
                  <a:pt x="25682" y="327623"/>
                </a:lnTo>
                <a:lnTo>
                  <a:pt x="6593" y="401439"/>
                </a:lnTo>
                <a:lnTo>
                  <a:pt x="1670" y="439924"/>
                </a:lnTo>
                <a:lnTo>
                  <a:pt x="0" y="479297"/>
                </a:lnTo>
                <a:lnTo>
                  <a:pt x="0" y="752855"/>
                </a:lnTo>
                <a:lnTo>
                  <a:pt x="3976" y="812930"/>
                </a:lnTo>
                <a:lnTo>
                  <a:pt x="15630" y="871167"/>
                </a:lnTo>
                <a:lnTo>
                  <a:pt x="21335" y="889967"/>
                </a:lnTo>
                <a:lnTo>
                  <a:pt x="21335" y="615695"/>
                </a:lnTo>
                <a:lnTo>
                  <a:pt x="31809" y="585776"/>
                </a:lnTo>
                <a:lnTo>
                  <a:pt x="58435" y="529010"/>
                </a:lnTo>
                <a:lnTo>
                  <a:pt x="92094" y="476726"/>
                </a:lnTo>
                <a:lnTo>
                  <a:pt x="132143" y="429379"/>
                </a:lnTo>
                <a:lnTo>
                  <a:pt x="177937" y="387427"/>
                </a:lnTo>
                <a:lnTo>
                  <a:pt x="228831" y="351327"/>
                </a:lnTo>
                <a:lnTo>
                  <a:pt x="284180" y="321537"/>
                </a:lnTo>
                <a:lnTo>
                  <a:pt x="343340" y="298513"/>
                </a:lnTo>
                <a:lnTo>
                  <a:pt x="405666" y="282713"/>
                </a:lnTo>
                <a:lnTo>
                  <a:pt x="470514" y="274594"/>
                </a:lnTo>
                <a:lnTo>
                  <a:pt x="503681" y="273557"/>
                </a:lnTo>
                <a:close/>
              </a:path>
              <a:path w="503681" h="1341119">
                <a:moveTo>
                  <a:pt x="335279" y="1203959"/>
                </a:moveTo>
                <a:lnTo>
                  <a:pt x="335279" y="930401"/>
                </a:lnTo>
                <a:lnTo>
                  <a:pt x="312801" y="922256"/>
                </a:lnTo>
                <a:lnTo>
                  <a:pt x="290875" y="913154"/>
                </a:lnTo>
                <a:lnTo>
                  <a:pt x="248789" y="892186"/>
                </a:lnTo>
                <a:lnTo>
                  <a:pt x="209236" y="867706"/>
                </a:lnTo>
                <a:lnTo>
                  <a:pt x="172431" y="839925"/>
                </a:lnTo>
                <a:lnTo>
                  <a:pt x="138588" y="809053"/>
                </a:lnTo>
                <a:lnTo>
                  <a:pt x="107923" y="775301"/>
                </a:lnTo>
                <a:lnTo>
                  <a:pt x="80650" y="738879"/>
                </a:lnTo>
                <a:lnTo>
                  <a:pt x="56985" y="699997"/>
                </a:lnTo>
                <a:lnTo>
                  <a:pt x="37142" y="658866"/>
                </a:lnTo>
                <a:lnTo>
                  <a:pt x="21335" y="615695"/>
                </a:lnTo>
                <a:lnTo>
                  <a:pt x="21335" y="889967"/>
                </a:lnTo>
                <a:lnTo>
                  <a:pt x="34543" y="927008"/>
                </a:lnTo>
                <a:lnTo>
                  <a:pt x="60301" y="979895"/>
                </a:lnTo>
                <a:lnTo>
                  <a:pt x="92487" y="1029271"/>
                </a:lnTo>
                <a:lnTo>
                  <a:pt x="130686" y="1074578"/>
                </a:lnTo>
                <a:lnTo>
                  <a:pt x="174480" y="1115258"/>
                </a:lnTo>
                <a:lnTo>
                  <a:pt x="223454" y="1150754"/>
                </a:lnTo>
                <a:lnTo>
                  <a:pt x="277193" y="1180507"/>
                </a:lnTo>
                <a:lnTo>
                  <a:pt x="305719" y="1193055"/>
                </a:lnTo>
                <a:lnTo>
                  <a:pt x="335279" y="1203959"/>
                </a:lnTo>
                <a:close/>
              </a:path>
              <a:path w="503681" h="1341119">
                <a:moveTo>
                  <a:pt x="503681" y="1094993"/>
                </a:moveTo>
                <a:lnTo>
                  <a:pt x="335279" y="794003"/>
                </a:lnTo>
                <a:lnTo>
                  <a:pt x="335279" y="1341119"/>
                </a:lnTo>
                <a:lnTo>
                  <a:pt x="503681" y="1094993"/>
                </a:lnTo>
                <a:close/>
              </a:path>
            </a:pathLst>
          </a:custGeom>
          <a:solidFill>
            <a:srgbClr val="99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9833" y="3716552"/>
            <a:ext cx="505084" cy="606157"/>
          </a:xfrm>
          <a:custGeom>
            <a:avLst/>
            <a:gdLst/>
            <a:ahLst/>
            <a:cxnLst/>
            <a:rect l="l" t="t" r="r" b="b"/>
            <a:pathLst>
              <a:path w="503681" h="605034">
                <a:moveTo>
                  <a:pt x="503681" y="273557"/>
                </a:moveTo>
                <a:lnTo>
                  <a:pt x="503681" y="0"/>
                </a:lnTo>
                <a:lnTo>
                  <a:pt x="462378" y="1585"/>
                </a:lnTo>
                <a:lnTo>
                  <a:pt x="421993" y="6260"/>
                </a:lnTo>
                <a:lnTo>
                  <a:pt x="382656" y="13902"/>
                </a:lnTo>
                <a:lnTo>
                  <a:pt x="344497" y="24390"/>
                </a:lnTo>
                <a:lnTo>
                  <a:pt x="307645" y="37599"/>
                </a:lnTo>
                <a:lnTo>
                  <a:pt x="272231" y="53410"/>
                </a:lnTo>
                <a:lnTo>
                  <a:pt x="238384" y="71698"/>
                </a:lnTo>
                <a:lnTo>
                  <a:pt x="206233" y="92342"/>
                </a:lnTo>
                <a:lnTo>
                  <a:pt x="147542" y="140207"/>
                </a:lnTo>
                <a:lnTo>
                  <a:pt x="97194" y="196029"/>
                </a:lnTo>
                <a:lnTo>
                  <a:pt x="56228" y="258827"/>
                </a:lnTo>
                <a:lnTo>
                  <a:pt x="25682" y="327623"/>
                </a:lnTo>
                <a:lnTo>
                  <a:pt x="6593" y="401439"/>
                </a:lnTo>
                <a:lnTo>
                  <a:pt x="1670" y="439924"/>
                </a:lnTo>
                <a:lnTo>
                  <a:pt x="0" y="479297"/>
                </a:lnTo>
                <a:lnTo>
                  <a:pt x="174" y="491932"/>
                </a:lnTo>
                <a:lnTo>
                  <a:pt x="4426" y="542572"/>
                </a:lnTo>
                <a:lnTo>
                  <a:pt x="11446" y="580261"/>
                </a:lnTo>
                <a:lnTo>
                  <a:pt x="18003" y="605034"/>
                </a:lnTo>
                <a:lnTo>
                  <a:pt x="28952" y="576635"/>
                </a:lnTo>
                <a:lnTo>
                  <a:pt x="41773" y="549090"/>
                </a:lnTo>
                <a:lnTo>
                  <a:pt x="72719" y="496821"/>
                </a:lnTo>
                <a:lnTo>
                  <a:pt x="110217" y="448750"/>
                </a:lnTo>
                <a:lnTo>
                  <a:pt x="153643" y="405397"/>
                </a:lnTo>
                <a:lnTo>
                  <a:pt x="202370" y="367284"/>
                </a:lnTo>
                <a:lnTo>
                  <a:pt x="255776" y="334932"/>
                </a:lnTo>
                <a:lnTo>
                  <a:pt x="313234" y="308863"/>
                </a:lnTo>
                <a:lnTo>
                  <a:pt x="374121" y="289596"/>
                </a:lnTo>
                <a:lnTo>
                  <a:pt x="437812" y="277654"/>
                </a:lnTo>
                <a:lnTo>
                  <a:pt x="470513" y="274592"/>
                </a:lnTo>
                <a:lnTo>
                  <a:pt x="503681" y="273557"/>
                </a:lnTo>
                <a:close/>
              </a:path>
            </a:pathLst>
          </a:custGeom>
          <a:solidFill>
            <a:srgbClr val="7B52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833" y="4726549"/>
            <a:ext cx="505084" cy="1343607"/>
          </a:xfrm>
          <a:custGeom>
            <a:avLst/>
            <a:gdLst/>
            <a:ahLst/>
            <a:cxnLst/>
            <a:rect l="l" t="t" r="r" b="b"/>
            <a:pathLst>
              <a:path w="503681" h="1341119">
                <a:moveTo>
                  <a:pt x="503681" y="273557"/>
                </a:moveTo>
                <a:lnTo>
                  <a:pt x="503681" y="0"/>
                </a:lnTo>
                <a:lnTo>
                  <a:pt x="462378" y="1585"/>
                </a:lnTo>
                <a:lnTo>
                  <a:pt x="421993" y="6259"/>
                </a:lnTo>
                <a:lnTo>
                  <a:pt x="382656" y="13900"/>
                </a:lnTo>
                <a:lnTo>
                  <a:pt x="344497" y="24384"/>
                </a:lnTo>
                <a:lnTo>
                  <a:pt x="307645" y="37588"/>
                </a:lnTo>
                <a:lnTo>
                  <a:pt x="272231" y="53389"/>
                </a:lnTo>
                <a:lnTo>
                  <a:pt x="238384" y="71665"/>
                </a:lnTo>
                <a:lnTo>
                  <a:pt x="206233" y="92293"/>
                </a:lnTo>
                <a:lnTo>
                  <a:pt x="147542" y="140112"/>
                </a:lnTo>
                <a:lnTo>
                  <a:pt x="97194" y="195864"/>
                </a:lnTo>
                <a:lnTo>
                  <a:pt x="56228" y="258565"/>
                </a:lnTo>
                <a:lnTo>
                  <a:pt x="25682" y="327233"/>
                </a:lnTo>
                <a:lnTo>
                  <a:pt x="6593" y="400884"/>
                </a:lnTo>
                <a:lnTo>
                  <a:pt x="1670" y="439271"/>
                </a:lnTo>
                <a:lnTo>
                  <a:pt x="0" y="478536"/>
                </a:lnTo>
                <a:lnTo>
                  <a:pt x="0" y="752855"/>
                </a:lnTo>
                <a:lnTo>
                  <a:pt x="3976" y="812909"/>
                </a:lnTo>
                <a:lnTo>
                  <a:pt x="15630" y="871094"/>
                </a:lnTo>
                <a:lnTo>
                  <a:pt x="21335" y="889871"/>
                </a:lnTo>
                <a:lnTo>
                  <a:pt x="21335" y="615695"/>
                </a:lnTo>
                <a:lnTo>
                  <a:pt x="31809" y="585776"/>
                </a:lnTo>
                <a:lnTo>
                  <a:pt x="58435" y="529010"/>
                </a:lnTo>
                <a:lnTo>
                  <a:pt x="92094" y="476726"/>
                </a:lnTo>
                <a:lnTo>
                  <a:pt x="132143" y="429379"/>
                </a:lnTo>
                <a:lnTo>
                  <a:pt x="177937" y="387427"/>
                </a:lnTo>
                <a:lnTo>
                  <a:pt x="228831" y="351327"/>
                </a:lnTo>
                <a:lnTo>
                  <a:pt x="284180" y="321537"/>
                </a:lnTo>
                <a:lnTo>
                  <a:pt x="343340" y="298513"/>
                </a:lnTo>
                <a:lnTo>
                  <a:pt x="405666" y="282713"/>
                </a:lnTo>
                <a:lnTo>
                  <a:pt x="470514" y="274594"/>
                </a:lnTo>
                <a:lnTo>
                  <a:pt x="503681" y="273557"/>
                </a:lnTo>
                <a:close/>
              </a:path>
              <a:path w="503681" h="1341119">
                <a:moveTo>
                  <a:pt x="335279" y="1203959"/>
                </a:moveTo>
                <a:lnTo>
                  <a:pt x="335279" y="930401"/>
                </a:lnTo>
                <a:lnTo>
                  <a:pt x="312801" y="922256"/>
                </a:lnTo>
                <a:lnTo>
                  <a:pt x="290875" y="913154"/>
                </a:lnTo>
                <a:lnTo>
                  <a:pt x="248789" y="892186"/>
                </a:lnTo>
                <a:lnTo>
                  <a:pt x="209236" y="867706"/>
                </a:lnTo>
                <a:lnTo>
                  <a:pt x="172431" y="839925"/>
                </a:lnTo>
                <a:lnTo>
                  <a:pt x="138588" y="809053"/>
                </a:lnTo>
                <a:lnTo>
                  <a:pt x="107923" y="775301"/>
                </a:lnTo>
                <a:lnTo>
                  <a:pt x="80650" y="738879"/>
                </a:lnTo>
                <a:lnTo>
                  <a:pt x="56985" y="699997"/>
                </a:lnTo>
                <a:lnTo>
                  <a:pt x="37142" y="658866"/>
                </a:lnTo>
                <a:lnTo>
                  <a:pt x="21335" y="615695"/>
                </a:lnTo>
                <a:lnTo>
                  <a:pt x="21335" y="889871"/>
                </a:lnTo>
                <a:lnTo>
                  <a:pt x="34543" y="926864"/>
                </a:lnTo>
                <a:lnTo>
                  <a:pt x="60301" y="979675"/>
                </a:lnTo>
                <a:lnTo>
                  <a:pt x="92487" y="1028985"/>
                </a:lnTo>
                <a:lnTo>
                  <a:pt x="130686" y="1074249"/>
                </a:lnTo>
                <a:lnTo>
                  <a:pt x="174480" y="1114922"/>
                </a:lnTo>
                <a:lnTo>
                  <a:pt x="223454" y="1150461"/>
                </a:lnTo>
                <a:lnTo>
                  <a:pt x="277193" y="1180321"/>
                </a:lnTo>
                <a:lnTo>
                  <a:pt x="305719" y="1192952"/>
                </a:lnTo>
                <a:lnTo>
                  <a:pt x="335279" y="1203959"/>
                </a:lnTo>
                <a:close/>
              </a:path>
              <a:path w="503681" h="1341119">
                <a:moveTo>
                  <a:pt x="503681" y="1094993"/>
                </a:moveTo>
                <a:lnTo>
                  <a:pt x="335279" y="793241"/>
                </a:lnTo>
                <a:lnTo>
                  <a:pt x="335279" y="1341119"/>
                </a:lnTo>
                <a:lnTo>
                  <a:pt x="503681" y="1094993"/>
                </a:lnTo>
                <a:close/>
              </a:path>
            </a:pathLst>
          </a:custGeom>
          <a:solidFill>
            <a:srgbClr val="99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33" y="4726550"/>
            <a:ext cx="505084" cy="605488"/>
          </a:xfrm>
          <a:custGeom>
            <a:avLst/>
            <a:gdLst/>
            <a:ahLst/>
            <a:cxnLst/>
            <a:rect l="l" t="t" r="r" b="b"/>
            <a:pathLst>
              <a:path w="503681" h="604367">
                <a:moveTo>
                  <a:pt x="503681" y="273557"/>
                </a:moveTo>
                <a:lnTo>
                  <a:pt x="503681" y="0"/>
                </a:lnTo>
                <a:lnTo>
                  <a:pt x="462378" y="1585"/>
                </a:lnTo>
                <a:lnTo>
                  <a:pt x="421993" y="6259"/>
                </a:lnTo>
                <a:lnTo>
                  <a:pt x="382656" y="13900"/>
                </a:lnTo>
                <a:lnTo>
                  <a:pt x="344497" y="24384"/>
                </a:lnTo>
                <a:lnTo>
                  <a:pt x="307645" y="37588"/>
                </a:lnTo>
                <a:lnTo>
                  <a:pt x="272231" y="53389"/>
                </a:lnTo>
                <a:lnTo>
                  <a:pt x="238384" y="71665"/>
                </a:lnTo>
                <a:lnTo>
                  <a:pt x="206233" y="92293"/>
                </a:lnTo>
                <a:lnTo>
                  <a:pt x="147542" y="140112"/>
                </a:lnTo>
                <a:lnTo>
                  <a:pt x="97194" y="195864"/>
                </a:lnTo>
                <a:lnTo>
                  <a:pt x="56228" y="258565"/>
                </a:lnTo>
                <a:lnTo>
                  <a:pt x="25682" y="327233"/>
                </a:lnTo>
                <a:lnTo>
                  <a:pt x="6593" y="400884"/>
                </a:lnTo>
                <a:lnTo>
                  <a:pt x="1670" y="439271"/>
                </a:lnTo>
                <a:lnTo>
                  <a:pt x="0" y="478536"/>
                </a:lnTo>
                <a:lnTo>
                  <a:pt x="172" y="491292"/>
                </a:lnTo>
                <a:lnTo>
                  <a:pt x="2792" y="529456"/>
                </a:lnTo>
                <a:lnTo>
                  <a:pt x="8639" y="567243"/>
                </a:lnTo>
                <a:lnTo>
                  <a:pt x="17805" y="604367"/>
                </a:lnTo>
                <a:lnTo>
                  <a:pt x="28782" y="576063"/>
                </a:lnTo>
                <a:lnTo>
                  <a:pt x="41629" y="548603"/>
                </a:lnTo>
                <a:lnTo>
                  <a:pt x="72618" y="496479"/>
                </a:lnTo>
                <a:lnTo>
                  <a:pt x="110150" y="448521"/>
                </a:lnTo>
                <a:lnTo>
                  <a:pt x="153600" y="405253"/>
                </a:lnTo>
                <a:lnTo>
                  <a:pt x="202345" y="367201"/>
                </a:lnTo>
                <a:lnTo>
                  <a:pt x="255763" y="334890"/>
                </a:lnTo>
                <a:lnTo>
                  <a:pt x="313229" y="308845"/>
                </a:lnTo>
                <a:lnTo>
                  <a:pt x="374119" y="289591"/>
                </a:lnTo>
                <a:lnTo>
                  <a:pt x="437811" y="277653"/>
                </a:lnTo>
                <a:lnTo>
                  <a:pt x="470513" y="274592"/>
                </a:lnTo>
                <a:lnTo>
                  <a:pt x="503681" y="273557"/>
                </a:lnTo>
                <a:close/>
              </a:path>
            </a:pathLst>
          </a:custGeom>
          <a:solidFill>
            <a:srgbClr val="7B52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6205" y="780373"/>
            <a:ext cx="3116712" cy="40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122"/>
              </a:lnSpc>
              <a:spcBef>
                <a:spcPts val="15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4. RC</a:t>
            </a:r>
            <a:r>
              <a:rPr sz="2800" spc="9" dirty="0">
                <a:solidFill>
                  <a:srgbClr val="FF0000"/>
                </a:solidFill>
                <a:latin typeface=""/>
                <a:cs typeface=""/>
              </a:rPr>
              <a:t>低通数字滤波</a:t>
            </a:r>
            <a:endParaRPr sz="2800" dirty="0">
              <a:solidFill>
                <a:srgbClr val="FF0000"/>
              </a:solidFill>
              <a:latin typeface="楷体"/>
              <a:cs typeface="楷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11134" y="1268443"/>
            <a:ext cx="198045" cy="225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74"/>
              </a:lnSpc>
              <a:spcBef>
                <a:spcPts val="83"/>
              </a:spcBef>
            </a:pPr>
            <a:r>
              <a:rPr sz="2300" spc="241" baseline="-2916" dirty="0">
                <a:latin typeface=""/>
                <a:cs typeface=""/>
              </a:rPr>
              <a:t>R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7556" y="1431658"/>
            <a:ext cx="4392289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模拟低通滤波器的传递函数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76885" y="1908163"/>
            <a:ext cx="561062" cy="225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74"/>
              </a:lnSpc>
              <a:spcBef>
                <a:spcPts val="83"/>
              </a:spcBef>
            </a:pPr>
            <a:r>
              <a:rPr sz="2300" spc="241" baseline="-2916" dirty="0">
                <a:latin typeface=""/>
                <a:cs typeface=""/>
              </a:rPr>
              <a:t>Y</a:t>
            </a:r>
            <a:r>
              <a:rPr sz="2300" spc="30" baseline="-2916" dirty="0">
                <a:latin typeface=""/>
                <a:cs typeface=""/>
              </a:rPr>
              <a:t>(</a:t>
            </a:r>
            <a:r>
              <a:rPr sz="2300" spc="241" baseline="-2916" dirty="0">
                <a:latin typeface=""/>
                <a:cs typeface=""/>
              </a:rPr>
              <a:t>s)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02426" y="1988352"/>
            <a:ext cx="587804" cy="225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74"/>
              </a:lnSpc>
              <a:spcBef>
                <a:spcPts val="83"/>
              </a:spcBef>
            </a:pPr>
            <a:r>
              <a:rPr sz="2300" spc="241" baseline="-2916" dirty="0">
                <a:latin typeface=""/>
                <a:cs typeface=""/>
              </a:rPr>
              <a:t>X(s)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0188" y="2010769"/>
            <a:ext cx="528250" cy="275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1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i="1" spc="-2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(</a:t>
            </a:r>
            <a:r>
              <a:rPr sz="2000" i="1" spc="54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20248" y="2010769"/>
            <a:ext cx="201002" cy="275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1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694" y="2108137"/>
            <a:ext cx="198045" cy="225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674"/>
              </a:lnSpc>
              <a:spcBef>
                <a:spcPts val="83"/>
              </a:spcBef>
            </a:pPr>
            <a:r>
              <a:rPr sz="2300" spc="241" baseline="-2916" dirty="0">
                <a:latin typeface=""/>
                <a:cs typeface=""/>
              </a:rPr>
              <a:t>C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44561" y="2164664"/>
            <a:ext cx="742589" cy="279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05"/>
              </a:lnSpc>
              <a:spcBef>
                <a:spcPts val="110"/>
              </a:spcBef>
            </a:pPr>
            <a:r>
              <a:rPr sz="2900" i="1" spc="75" baseline="1486" dirty="0">
                <a:latin typeface="Times New Roman"/>
                <a:cs typeface="Times New Roman"/>
              </a:rPr>
              <a:t>G</a:t>
            </a:r>
            <a:r>
              <a:rPr sz="2900" spc="75" baseline="1486" dirty="0">
                <a:latin typeface="Times New Roman"/>
                <a:cs typeface="Times New Roman"/>
              </a:rPr>
              <a:t>(</a:t>
            </a:r>
            <a:r>
              <a:rPr sz="2900" i="1" spc="54" baseline="1486" dirty="0">
                <a:latin typeface="Times New Roman"/>
                <a:cs typeface="Times New Roman"/>
              </a:rPr>
              <a:t>s</a:t>
            </a:r>
            <a:r>
              <a:rPr sz="2900" baseline="1486" dirty="0">
                <a:latin typeface="Times New Roman"/>
                <a:cs typeface="Times New Roman"/>
              </a:rPr>
              <a:t>)</a:t>
            </a:r>
            <a:r>
              <a:rPr sz="2900" spc="-34" baseline="1486" dirty="0">
                <a:latin typeface="Times New Roman"/>
                <a:cs typeface="Times New Roman"/>
              </a:rPr>
              <a:t> </a:t>
            </a:r>
            <a:r>
              <a:rPr sz="2000" spc="-502" dirty="0">
                <a:latin typeface="Meiryo"/>
                <a:cs typeface="Meiryo"/>
              </a:rPr>
              <a:t>=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8080" y="2164663"/>
            <a:ext cx="213025" cy="275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170"/>
              </a:lnSpc>
              <a:spcBef>
                <a:spcPts val="108"/>
              </a:spcBef>
            </a:pPr>
            <a:r>
              <a:rPr sz="2000" spc="-502" dirty="0">
                <a:latin typeface="Meiryo"/>
                <a:cs typeface="Meiryo"/>
              </a:rPr>
              <a:t>=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06450" y="2360233"/>
            <a:ext cx="1498802" cy="32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551"/>
              </a:lnSpc>
              <a:spcBef>
                <a:spcPts val="127"/>
              </a:spcBef>
              <a:tabLst>
                <a:tab pos="751023" algn="l"/>
              </a:tabLst>
            </a:pPr>
            <a:r>
              <a:rPr sz="2900" i="1" baseline="8919" dirty="0">
                <a:latin typeface="Times New Roman"/>
                <a:cs typeface="Times New Roman"/>
              </a:rPr>
              <a:t>X</a:t>
            </a:r>
            <a:r>
              <a:rPr sz="2900" i="1" spc="-164" baseline="8919" dirty="0">
                <a:latin typeface="Times New Roman"/>
                <a:cs typeface="Times New Roman"/>
              </a:rPr>
              <a:t> </a:t>
            </a:r>
            <a:r>
              <a:rPr sz="2900" spc="79" baseline="8919" dirty="0">
                <a:latin typeface="Times New Roman"/>
                <a:cs typeface="Times New Roman"/>
              </a:rPr>
              <a:t>(</a:t>
            </a:r>
            <a:r>
              <a:rPr sz="2900" i="1" spc="54" baseline="8919" dirty="0">
                <a:latin typeface="Times New Roman"/>
                <a:cs typeface="Times New Roman"/>
              </a:rPr>
              <a:t>s</a:t>
            </a:r>
            <a:r>
              <a:rPr sz="2900" baseline="8919" dirty="0">
                <a:latin typeface="Times New Roman"/>
                <a:cs typeface="Times New Roman"/>
              </a:rPr>
              <a:t>)	</a:t>
            </a:r>
            <a:r>
              <a:rPr sz="2900" i="1" spc="94" baseline="8919" dirty="0">
                <a:latin typeface="Times New Roman"/>
                <a:cs typeface="Times New Roman"/>
              </a:rPr>
              <a:t>T</a:t>
            </a:r>
            <a:r>
              <a:rPr sz="1700" i="1" baseline="-10541" dirty="0">
                <a:latin typeface="Times New Roman"/>
                <a:cs typeface="Times New Roman"/>
              </a:rPr>
              <a:t>f</a:t>
            </a:r>
            <a:r>
              <a:rPr sz="1700" i="1" spc="129" baseline="-10541" dirty="0">
                <a:latin typeface="Times New Roman"/>
                <a:cs typeface="Times New Roman"/>
              </a:rPr>
              <a:t> </a:t>
            </a:r>
            <a:r>
              <a:rPr sz="2900" i="1" baseline="8919" dirty="0">
                <a:latin typeface="Times New Roman"/>
                <a:cs typeface="Times New Roman"/>
              </a:rPr>
              <a:t>s</a:t>
            </a:r>
            <a:r>
              <a:rPr sz="2900" i="1" spc="-125" baseline="8919" dirty="0">
                <a:latin typeface="Times New Roman"/>
                <a:cs typeface="Times New Roman"/>
              </a:rPr>
              <a:t> </a:t>
            </a:r>
            <a:r>
              <a:rPr sz="2900" spc="-357" baseline="5288" dirty="0">
                <a:latin typeface="Meiryo"/>
                <a:cs typeface="Meiryo"/>
              </a:rPr>
              <a:t>+</a:t>
            </a:r>
            <a:r>
              <a:rPr sz="2900" baseline="8919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7556" y="2972991"/>
            <a:ext cx="4392289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latin typeface=""/>
                <a:cs typeface=""/>
              </a:rPr>
              <a:t>计算机实现，须将其离散化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49537" y="3050489"/>
            <a:ext cx="591424" cy="266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spc="4" dirty="0" smtClean="0">
                <a:latin typeface=""/>
                <a:cs typeface=""/>
              </a:rPr>
              <a:t>图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9173" y="3050489"/>
            <a:ext cx="1558689" cy="266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040"/>
              </a:lnSpc>
              <a:spcBef>
                <a:spcPts val="101"/>
              </a:spcBef>
            </a:pPr>
            <a:r>
              <a:rPr b="1" dirty="0">
                <a:latin typeface="Times New Roman"/>
                <a:cs typeface="Times New Roman"/>
              </a:rPr>
              <a:t>RC</a:t>
            </a:r>
            <a:r>
              <a:rPr spc="9" dirty="0">
                <a:latin typeface=""/>
                <a:cs typeface=""/>
              </a:rPr>
              <a:t>低通滤波器</a:t>
            </a:r>
            <a:endParaRPr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28124" y="3608518"/>
            <a:ext cx="977339" cy="543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4210"/>
              </a:lnSpc>
              <a:spcBef>
                <a:spcPts val="210"/>
              </a:spcBef>
            </a:pPr>
            <a:r>
              <a:rPr sz="3800" i="1" spc="-7" baseline="28987" dirty="0">
                <a:latin typeface="Times New Roman"/>
                <a:cs typeface="Times New Roman"/>
              </a:rPr>
              <a:t>d</a:t>
            </a:r>
            <a:r>
              <a:rPr sz="3800" i="1" spc="98" baseline="28987" dirty="0">
                <a:latin typeface="Times New Roman"/>
                <a:cs typeface="Times New Roman"/>
              </a:rPr>
              <a:t>y</a:t>
            </a:r>
            <a:r>
              <a:rPr sz="3800" spc="-18" baseline="28987" dirty="0">
                <a:latin typeface="Times New Roman"/>
                <a:cs typeface="Times New Roman"/>
              </a:rPr>
              <a:t>(</a:t>
            </a:r>
            <a:r>
              <a:rPr sz="3800" i="1" spc="-6" baseline="28987" dirty="0">
                <a:latin typeface="Times New Roman"/>
                <a:cs typeface="Times New Roman"/>
              </a:rPr>
              <a:t>t</a:t>
            </a:r>
            <a:r>
              <a:rPr sz="3800" i="1" spc="-455" baseline="28987" dirty="0">
                <a:latin typeface="Times New Roman"/>
                <a:cs typeface="Times New Roman"/>
              </a:rPr>
              <a:t> </a:t>
            </a:r>
            <a:r>
              <a:rPr sz="3800" baseline="28987" dirty="0">
                <a:latin typeface="Times New Roman"/>
                <a:cs typeface="Times New Roman"/>
              </a:rPr>
              <a:t>)</a:t>
            </a:r>
            <a:r>
              <a:rPr sz="3800" spc="-249" baseline="28987" dirty="0">
                <a:latin typeface="Times New Roman"/>
                <a:cs typeface="Times New Roman"/>
              </a:rPr>
              <a:t> </a:t>
            </a:r>
            <a:r>
              <a:rPr sz="3800" i="1" baseline="-6957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87928" y="3803582"/>
            <a:ext cx="1636776" cy="348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41"/>
              </a:lnSpc>
              <a:spcBef>
                <a:spcPts val="136"/>
              </a:spcBef>
            </a:pPr>
            <a:r>
              <a:rPr sz="2500" spc="-644" dirty="0">
                <a:latin typeface="Meiryo"/>
                <a:cs typeface="Meiryo"/>
              </a:rPr>
              <a:t>+</a:t>
            </a:r>
            <a:r>
              <a:rPr sz="2500" spc="-134" dirty="0">
                <a:latin typeface="Meiryo"/>
                <a:cs typeface="Meiryo"/>
              </a:rPr>
              <a:t> </a:t>
            </a:r>
            <a:r>
              <a:rPr sz="3800" i="1" spc="98" baseline="1159" dirty="0">
                <a:latin typeface="Times New Roman"/>
                <a:cs typeface="Times New Roman"/>
              </a:rPr>
              <a:t>y</a:t>
            </a:r>
            <a:r>
              <a:rPr sz="3800" spc="-18" baseline="1159" dirty="0">
                <a:latin typeface="Times New Roman"/>
                <a:cs typeface="Times New Roman"/>
              </a:rPr>
              <a:t>(</a:t>
            </a:r>
            <a:r>
              <a:rPr sz="3800" i="1" spc="-6" baseline="1159" dirty="0">
                <a:latin typeface="Times New Roman"/>
                <a:cs typeface="Times New Roman"/>
              </a:rPr>
              <a:t>t</a:t>
            </a:r>
            <a:r>
              <a:rPr sz="3800" i="1" spc="-455" baseline="1159" dirty="0">
                <a:latin typeface="Times New Roman"/>
                <a:cs typeface="Times New Roman"/>
              </a:rPr>
              <a:t> </a:t>
            </a:r>
            <a:r>
              <a:rPr sz="3800" baseline="1159" dirty="0">
                <a:latin typeface="Times New Roman"/>
                <a:cs typeface="Times New Roman"/>
              </a:rPr>
              <a:t>)</a:t>
            </a:r>
            <a:r>
              <a:rPr sz="3800" spc="-58" baseline="1159" dirty="0">
                <a:latin typeface="Times New Roman"/>
                <a:cs typeface="Times New Roman"/>
              </a:rPr>
              <a:t> </a:t>
            </a:r>
            <a:r>
              <a:rPr sz="2500" spc="-644" dirty="0">
                <a:latin typeface="Meiryo"/>
                <a:cs typeface="Meiryo"/>
              </a:rPr>
              <a:t>=</a:t>
            </a:r>
            <a:r>
              <a:rPr sz="2500" spc="-134" dirty="0">
                <a:latin typeface="Meiryo"/>
                <a:cs typeface="Meiryo"/>
              </a:rPr>
              <a:t> </a:t>
            </a:r>
            <a:r>
              <a:rPr sz="3800" i="1" spc="53" baseline="1159" dirty="0">
                <a:latin typeface="Times New Roman"/>
                <a:cs typeface="Times New Roman"/>
              </a:rPr>
              <a:t>x</a:t>
            </a:r>
            <a:r>
              <a:rPr sz="3800" spc="-18" baseline="1159" dirty="0">
                <a:latin typeface="Times New Roman"/>
                <a:cs typeface="Times New Roman"/>
              </a:rPr>
              <a:t>(</a:t>
            </a:r>
            <a:r>
              <a:rPr sz="3800" i="1" spc="-6" baseline="1159" dirty="0">
                <a:latin typeface="Times New Roman"/>
                <a:cs typeface="Times New Roman"/>
              </a:rPr>
              <a:t>t</a:t>
            </a:r>
            <a:r>
              <a:rPr sz="3800" i="1" spc="-455" baseline="1159" dirty="0">
                <a:latin typeface="Times New Roman"/>
                <a:cs typeface="Times New Roman"/>
              </a:rPr>
              <a:t> </a:t>
            </a:r>
            <a:r>
              <a:rPr sz="3800" baseline="1159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06865" y="3998061"/>
            <a:ext cx="116884" cy="209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579"/>
              </a:lnSpc>
              <a:spcBef>
                <a:spcPts val="78"/>
              </a:spcBef>
            </a:pPr>
            <a:r>
              <a:rPr sz="1500" i="1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12866" y="4056762"/>
            <a:ext cx="334684" cy="343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56"/>
              </a:lnSpc>
              <a:spcBef>
                <a:spcPts val="132"/>
              </a:spcBef>
            </a:pPr>
            <a:r>
              <a:rPr sz="2500" i="1" spc="4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99093" y="4715369"/>
            <a:ext cx="1828798" cy="461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3562"/>
              </a:lnSpc>
              <a:spcBef>
                <a:spcPts val="177"/>
              </a:spcBef>
            </a:pPr>
            <a:r>
              <a:rPr sz="3100" i="1" u="heavy" spc="-184" baseline="29694" dirty="0">
                <a:latin typeface="Times New Roman"/>
                <a:cs typeface="Times New Roman"/>
              </a:rPr>
              <a:t> </a:t>
            </a:r>
            <a:r>
              <a:rPr sz="3100" i="1" u="heavy" spc="104" baseline="29694" dirty="0">
                <a:latin typeface="Times New Roman"/>
                <a:cs typeface="Times New Roman"/>
              </a:rPr>
              <a:t>y</a:t>
            </a:r>
            <a:r>
              <a:rPr sz="3100" u="heavy" spc="71" baseline="29694" dirty="0">
                <a:latin typeface="Times New Roman"/>
                <a:cs typeface="Times New Roman"/>
              </a:rPr>
              <a:t>(</a:t>
            </a:r>
            <a:r>
              <a:rPr sz="3100" i="1" u="heavy" spc="9" baseline="29694" dirty="0">
                <a:latin typeface="Times New Roman"/>
                <a:cs typeface="Times New Roman"/>
              </a:rPr>
              <a:t>k</a:t>
            </a:r>
            <a:r>
              <a:rPr sz="3100" i="1" u="heavy" spc="-325" baseline="29694" dirty="0">
                <a:latin typeface="Times New Roman"/>
                <a:cs typeface="Times New Roman"/>
              </a:rPr>
              <a:t> </a:t>
            </a:r>
            <a:r>
              <a:rPr sz="3100" u="heavy" baseline="29694" dirty="0">
                <a:latin typeface="Times New Roman"/>
                <a:cs typeface="Times New Roman"/>
              </a:rPr>
              <a:t>)</a:t>
            </a:r>
            <a:r>
              <a:rPr sz="3100" u="heavy" spc="-152" baseline="29694" dirty="0">
                <a:latin typeface="Times New Roman"/>
                <a:cs typeface="Times New Roman"/>
              </a:rPr>
              <a:t> </a:t>
            </a:r>
            <a:r>
              <a:rPr sz="3100" u="heavy" spc="-511" baseline="17606" dirty="0">
                <a:latin typeface="Meiryo"/>
                <a:cs typeface="Meiryo"/>
              </a:rPr>
              <a:t>−</a:t>
            </a:r>
            <a:r>
              <a:rPr sz="3100" u="heavy" spc="-787" baseline="17606" dirty="0">
                <a:latin typeface="Meiryo"/>
                <a:cs typeface="Meiryo"/>
              </a:rPr>
              <a:t> </a:t>
            </a:r>
            <a:r>
              <a:rPr sz="3100" i="1" u="heavy" spc="94" baseline="29694" dirty="0">
                <a:latin typeface="Times New Roman"/>
                <a:cs typeface="Times New Roman"/>
              </a:rPr>
              <a:t>y</a:t>
            </a:r>
            <a:r>
              <a:rPr sz="3100" u="heavy" spc="64" baseline="29694" dirty="0">
                <a:latin typeface="Times New Roman"/>
                <a:cs typeface="Times New Roman"/>
              </a:rPr>
              <a:t>(</a:t>
            </a:r>
            <a:r>
              <a:rPr sz="3100" i="1" u="heavy" baseline="29694" dirty="0">
                <a:latin typeface="Times New Roman"/>
                <a:cs typeface="Times New Roman"/>
              </a:rPr>
              <a:t>k</a:t>
            </a:r>
            <a:r>
              <a:rPr sz="3100" i="1" u="heavy" spc="30" baseline="29694" dirty="0">
                <a:latin typeface="Times New Roman"/>
                <a:cs typeface="Times New Roman"/>
              </a:rPr>
              <a:t> </a:t>
            </a:r>
            <a:r>
              <a:rPr sz="3100" u="heavy" spc="-367" baseline="17606" dirty="0">
                <a:latin typeface="Meiryo"/>
                <a:cs typeface="Meiryo"/>
              </a:rPr>
              <a:t>−</a:t>
            </a:r>
            <a:r>
              <a:rPr sz="3100" u="heavy" spc="-144" baseline="29694" dirty="0">
                <a:latin typeface="Times New Roman"/>
                <a:cs typeface="Times New Roman"/>
              </a:rPr>
              <a:t>1</a:t>
            </a:r>
            <a:r>
              <a:rPr sz="3100" u="heavy" spc="6" baseline="29694" dirty="0">
                <a:latin typeface="Times New Roman"/>
                <a:cs typeface="Times New Roman"/>
              </a:rPr>
              <a:t>)</a:t>
            </a:r>
            <a:r>
              <a:rPr sz="3100" spc="-189" baseline="29694" dirty="0">
                <a:latin typeface="Times New Roman"/>
                <a:cs typeface="Times New Roman"/>
              </a:rPr>
              <a:t> </a:t>
            </a:r>
            <a:r>
              <a:rPr sz="3100" i="1" spc="11" baseline="-707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91789" y="4881651"/>
            <a:ext cx="964085" cy="294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0"/>
              </a:lnSpc>
              <a:spcBef>
                <a:spcPts val="115"/>
              </a:spcBef>
            </a:pPr>
            <a:r>
              <a:rPr sz="2100" spc="-511" dirty="0">
                <a:latin typeface="Meiryo"/>
                <a:cs typeface="Meiryo"/>
              </a:rPr>
              <a:t>+</a:t>
            </a:r>
            <a:r>
              <a:rPr sz="2100" spc="-100" dirty="0">
                <a:latin typeface="Meiryo"/>
                <a:cs typeface="Meiryo"/>
              </a:rPr>
              <a:t> </a:t>
            </a:r>
            <a:r>
              <a:rPr sz="3100" i="1" spc="104" baseline="1414" dirty="0">
                <a:latin typeface="Times New Roman"/>
                <a:cs typeface="Times New Roman"/>
              </a:rPr>
              <a:t>y</a:t>
            </a:r>
            <a:r>
              <a:rPr sz="3100" spc="71" baseline="1414" dirty="0">
                <a:latin typeface="Times New Roman"/>
                <a:cs typeface="Times New Roman"/>
              </a:rPr>
              <a:t>(</a:t>
            </a:r>
            <a:r>
              <a:rPr sz="3100" i="1" spc="9" baseline="1414" dirty="0">
                <a:latin typeface="Times New Roman"/>
                <a:cs typeface="Times New Roman"/>
              </a:rPr>
              <a:t>k</a:t>
            </a:r>
            <a:r>
              <a:rPr sz="3100" i="1" spc="-320" baseline="1414" dirty="0">
                <a:latin typeface="Times New Roman"/>
                <a:cs typeface="Times New Roman"/>
              </a:rPr>
              <a:t> </a:t>
            </a:r>
            <a:r>
              <a:rPr sz="3100" baseline="1414" dirty="0">
                <a:latin typeface="Times New Roman"/>
                <a:cs typeface="Times New Roman"/>
              </a:rPr>
              <a:t>)</a:t>
            </a:r>
            <a:r>
              <a:rPr sz="3100" spc="-18" baseline="1414" dirty="0">
                <a:latin typeface="Times New Roman"/>
                <a:cs typeface="Times New Roman"/>
              </a:rPr>
              <a:t> </a:t>
            </a:r>
            <a:r>
              <a:rPr sz="2100" spc="-511" dirty="0">
                <a:latin typeface="Meiryo"/>
                <a:cs typeface="Meiryo"/>
              </a:rPr>
              <a:t>=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54547" y="4886145"/>
            <a:ext cx="529893" cy="290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25"/>
              </a:lnSpc>
              <a:spcBef>
                <a:spcPts val="111"/>
              </a:spcBef>
            </a:pPr>
            <a:r>
              <a:rPr sz="2100" i="1" spc="69" dirty="0">
                <a:latin typeface="Times New Roman"/>
                <a:cs typeface="Times New Roman"/>
              </a:rPr>
              <a:t>x</a:t>
            </a:r>
            <a:r>
              <a:rPr sz="2100" spc="71" dirty="0">
                <a:latin typeface="Times New Roman"/>
                <a:cs typeface="Times New Roman"/>
              </a:rPr>
              <a:t>(</a:t>
            </a:r>
            <a:r>
              <a:rPr sz="2100" i="1" spc="9" dirty="0">
                <a:latin typeface="Times New Roman"/>
                <a:cs typeface="Times New Roman"/>
              </a:rPr>
              <a:t>k</a:t>
            </a:r>
            <a:r>
              <a:rPr sz="2100" i="1" spc="-320" dirty="0">
                <a:latin typeface="Times New Roman"/>
                <a:cs typeface="Times New Roman"/>
              </a:rPr>
              <a:t> </a:t>
            </a:r>
            <a:r>
              <a:rPr sz="2100" spc="6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39759" y="5044879"/>
            <a:ext cx="103783" cy="178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1333"/>
              </a:lnSpc>
              <a:spcBef>
                <a:spcPts val="66"/>
              </a:spcBef>
            </a:pPr>
            <a:r>
              <a:rPr sz="1200" i="1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77440" y="5092939"/>
            <a:ext cx="225314" cy="290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25"/>
              </a:lnSpc>
              <a:spcBef>
                <a:spcPts val="111"/>
              </a:spcBef>
            </a:pPr>
            <a:r>
              <a:rPr sz="2100" i="1" spc="11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10658" y="5558108"/>
            <a:ext cx="290913" cy="338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601"/>
              </a:lnSpc>
              <a:spcBef>
                <a:spcPts val="129"/>
              </a:spcBef>
            </a:pPr>
            <a:r>
              <a:rPr sz="3200" i="1" spc="114" baseline="8282" dirty="0">
                <a:latin typeface="Times New Roman"/>
                <a:cs typeface="Times New Roman"/>
              </a:rPr>
              <a:t>T</a:t>
            </a:r>
            <a:r>
              <a:rPr i="1" baseline="-12078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04601" y="5591706"/>
            <a:ext cx="226641" cy="292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245"/>
              </a:lnSpc>
              <a:spcBef>
                <a:spcPts val="111"/>
              </a:spcBef>
            </a:pPr>
            <a:r>
              <a:rPr sz="2100" i="1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67583" y="5742945"/>
            <a:ext cx="3510247" cy="308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431"/>
              </a:lnSpc>
              <a:spcBef>
                <a:spcPts val="121"/>
              </a:spcBef>
            </a:pPr>
            <a:r>
              <a:rPr sz="2100" i="1" spc="94" dirty="0">
                <a:latin typeface="Times New Roman"/>
                <a:cs typeface="Times New Roman"/>
              </a:rPr>
              <a:t>y</a:t>
            </a:r>
            <a:r>
              <a:rPr sz="2100" spc="54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k</a:t>
            </a:r>
            <a:r>
              <a:rPr sz="2100" i="1" spc="-35" dirty="0">
                <a:latin typeface="Times New Roman"/>
                <a:cs typeface="Times New Roman"/>
              </a:rPr>
              <a:t> </a:t>
            </a:r>
            <a:r>
              <a:rPr sz="2100" spc="-396" dirty="0">
                <a:latin typeface="Meiryo"/>
                <a:cs typeface="Meiryo"/>
              </a:rPr>
              <a:t>−</a:t>
            </a:r>
            <a:r>
              <a:rPr sz="2100" spc="-170" dirty="0">
                <a:latin typeface="Times New Roman"/>
                <a:cs typeface="Times New Roman"/>
              </a:rPr>
              <a:t>1</a:t>
            </a:r>
            <a:r>
              <a:rPr sz="2100" spc="-6" dirty="0">
                <a:latin typeface="Times New Roman"/>
                <a:cs typeface="Times New Roman"/>
              </a:rPr>
              <a:t>)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541" dirty="0">
                <a:latin typeface="Meiryo"/>
                <a:cs typeface="Meiryo"/>
              </a:rPr>
              <a:t>=</a:t>
            </a:r>
            <a:r>
              <a:rPr sz="2100" spc="-240" dirty="0">
                <a:latin typeface="Meiryo"/>
                <a:cs typeface="Meiryo"/>
              </a:rPr>
              <a:t> </a:t>
            </a:r>
            <a:r>
              <a:rPr sz="2100" spc="-176" dirty="0">
                <a:latin typeface="Times New Roman"/>
                <a:cs typeface="Times New Roman"/>
              </a:rPr>
              <a:t>(</a:t>
            </a:r>
            <a:r>
              <a:rPr sz="2100" spc="-10" dirty="0">
                <a:latin typeface="Times New Roman"/>
                <a:cs typeface="Times New Roman"/>
              </a:rPr>
              <a:t>1</a:t>
            </a:r>
            <a:r>
              <a:rPr sz="2100" spc="-360" dirty="0">
                <a:latin typeface="Times New Roman"/>
                <a:cs typeface="Times New Roman"/>
              </a:rPr>
              <a:t> </a:t>
            </a:r>
            <a:r>
              <a:rPr sz="2100" spc="-541" dirty="0">
                <a:latin typeface="Meiryo"/>
                <a:cs typeface="Meiryo"/>
              </a:rPr>
              <a:t>−</a:t>
            </a:r>
            <a:r>
              <a:rPr sz="2100" spc="-505" dirty="0">
                <a:latin typeface="Meiryo"/>
                <a:cs typeface="Meiryo"/>
              </a:rPr>
              <a:t> </a:t>
            </a:r>
            <a:r>
              <a:rPr sz="2200" spc="-26" dirty="0">
                <a:latin typeface="Meiryo"/>
                <a:cs typeface="Meiryo"/>
              </a:rPr>
              <a:t>α</a:t>
            </a:r>
            <a:r>
              <a:rPr sz="2200" spc="-480" dirty="0">
                <a:latin typeface="Meiryo"/>
                <a:cs typeface="Meiryo"/>
              </a:rPr>
              <a:t> </a:t>
            </a:r>
            <a:r>
              <a:rPr sz="2100" spc="-6" dirty="0">
                <a:latin typeface="Times New Roman"/>
                <a:cs typeface="Times New Roman"/>
              </a:rPr>
              <a:t>)</a:t>
            </a:r>
            <a:r>
              <a:rPr sz="2100" spc="-365" dirty="0">
                <a:latin typeface="Times New Roman"/>
                <a:cs typeface="Times New Roman"/>
              </a:rPr>
              <a:t> </a:t>
            </a:r>
            <a:r>
              <a:rPr sz="2100" i="1" spc="55" dirty="0">
                <a:latin typeface="Times New Roman"/>
                <a:cs typeface="Times New Roman"/>
              </a:rPr>
              <a:t>x</a:t>
            </a:r>
            <a:r>
              <a:rPr sz="2100" spc="47" dirty="0">
                <a:latin typeface="Times New Roman"/>
                <a:cs typeface="Times New Roman"/>
              </a:rPr>
              <a:t>(</a:t>
            </a:r>
            <a:r>
              <a:rPr sz="2100" i="1" spc="-9" dirty="0">
                <a:latin typeface="Times New Roman"/>
                <a:cs typeface="Times New Roman"/>
              </a:rPr>
              <a:t>k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86" dirty="0">
                <a:latin typeface="Times New Roman"/>
                <a:cs typeface="Times New Roman"/>
              </a:rPr>
              <a:t> </a:t>
            </a:r>
            <a:r>
              <a:rPr sz="2100" spc="-541" dirty="0">
                <a:latin typeface="Meiryo"/>
                <a:cs typeface="Meiryo"/>
              </a:rPr>
              <a:t>+</a:t>
            </a:r>
            <a:r>
              <a:rPr sz="2100" spc="-470" dirty="0">
                <a:latin typeface="Meiryo"/>
                <a:cs typeface="Meiryo"/>
              </a:rPr>
              <a:t> </a:t>
            </a:r>
            <a:r>
              <a:rPr sz="2200" spc="-26" dirty="0">
                <a:latin typeface="Meiryo"/>
                <a:cs typeface="Meiryo"/>
              </a:rPr>
              <a:t>α</a:t>
            </a:r>
            <a:r>
              <a:rPr sz="2200" spc="-315" dirty="0">
                <a:latin typeface="Meiryo"/>
                <a:cs typeface="Meiryo"/>
              </a:rPr>
              <a:t> </a:t>
            </a:r>
            <a:r>
              <a:rPr sz="2100" i="1" spc="94" dirty="0">
                <a:latin typeface="Times New Roman"/>
                <a:cs typeface="Times New Roman"/>
              </a:rPr>
              <a:t>y</a:t>
            </a:r>
            <a:r>
              <a:rPr sz="2100" spc="59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k</a:t>
            </a:r>
            <a:r>
              <a:rPr sz="2100" i="1" spc="-40" dirty="0">
                <a:latin typeface="Times New Roman"/>
                <a:cs typeface="Times New Roman"/>
              </a:rPr>
              <a:t> </a:t>
            </a:r>
            <a:r>
              <a:rPr sz="2100" spc="-391" dirty="0">
                <a:latin typeface="Meiryo"/>
                <a:cs typeface="Meiryo"/>
              </a:rPr>
              <a:t>−</a:t>
            </a:r>
            <a:r>
              <a:rPr sz="2100" spc="-170" dirty="0">
                <a:latin typeface="Times New Roman"/>
                <a:cs typeface="Times New Roman"/>
              </a:rPr>
              <a:t>1</a:t>
            </a:r>
            <a:r>
              <a:rPr sz="2100" spc="-6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21053" y="5755390"/>
            <a:ext cx="746478" cy="296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35"/>
              </a:lnSpc>
              <a:spcBef>
                <a:spcPts val="116"/>
              </a:spcBef>
            </a:pPr>
            <a:r>
              <a:rPr sz="3200" i="1" spc="85" baseline="1380" dirty="0">
                <a:latin typeface="Times New Roman"/>
                <a:cs typeface="Times New Roman"/>
              </a:rPr>
              <a:t>y</a:t>
            </a:r>
            <a:r>
              <a:rPr sz="3200" spc="47" baseline="1380" dirty="0">
                <a:latin typeface="Times New Roman"/>
                <a:cs typeface="Times New Roman"/>
              </a:rPr>
              <a:t>(</a:t>
            </a:r>
            <a:r>
              <a:rPr sz="3200" i="1" spc="-9" baseline="1380" dirty="0">
                <a:latin typeface="Times New Roman"/>
                <a:cs typeface="Times New Roman"/>
              </a:rPr>
              <a:t>k</a:t>
            </a:r>
            <a:r>
              <a:rPr sz="3200" i="1" spc="-330" baseline="1380" dirty="0">
                <a:latin typeface="Times New Roman"/>
                <a:cs typeface="Times New Roman"/>
              </a:rPr>
              <a:t> </a:t>
            </a:r>
            <a:r>
              <a:rPr sz="3200" baseline="1380" dirty="0">
                <a:latin typeface="Times New Roman"/>
                <a:cs typeface="Times New Roman"/>
              </a:rPr>
              <a:t>)</a:t>
            </a:r>
            <a:r>
              <a:rPr sz="3200" spc="-41" baseline="1380" dirty="0">
                <a:latin typeface="Times New Roman"/>
                <a:cs typeface="Times New Roman"/>
              </a:rPr>
              <a:t> </a:t>
            </a:r>
            <a:r>
              <a:rPr sz="2100" spc="-541" dirty="0">
                <a:latin typeface="Meiryo"/>
                <a:cs typeface="Meiryo"/>
              </a:rPr>
              <a:t>=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04994" y="5755390"/>
            <a:ext cx="724725" cy="296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35"/>
              </a:lnSpc>
              <a:spcBef>
                <a:spcPts val="116"/>
              </a:spcBef>
            </a:pPr>
            <a:r>
              <a:rPr sz="3200" i="1" spc="50" baseline="1380" dirty="0">
                <a:latin typeface="Times New Roman"/>
                <a:cs typeface="Times New Roman"/>
              </a:rPr>
              <a:t>x</a:t>
            </a:r>
            <a:r>
              <a:rPr sz="3200" spc="52" baseline="1380" dirty="0">
                <a:latin typeface="Times New Roman"/>
                <a:cs typeface="Times New Roman"/>
              </a:rPr>
              <a:t>(</a:t>
            </a:r>
            <a:r>
              <a:rPr sz="3200" i="1" spc="-9" baseline="1380" dirty="0">
                <a:latin typeface="Times New Roman"/>
                <a:cs typeface="Times New Roman"/>
              </a:rPr>
              <a:t>k</a:t>
            </a:r>
            <a:r>
              <a:rPr sz="3200" i="1" spc="-335" baseline="1380" dirty="0">
                <a:latin typeface="Times New Roman"/>
                <a:cs typeface="Times New Roman"/>
              </a:rPr>
              <a:t> </a:t>
            </a:r>
            <a:r>
              <a:rPr sz="3200" baseline="1380" dirty="0">
                <a:latin typeface="Times New Roman"/>
                <a:cs typeface="Times New Roman"/>
              </a:rPr>
              <a:t>)</a:t>
            </a:r>
            <a:r>
              <a:rPr sz="3200" spc="-176" baseline="1380" dirty="0">
                <a:latin typeface="Times New Roman"/>
                <a:cs typeface="Times New Roman"/>
              </a:rPr>
              <a:t> </a:t>
            </a:r>
            <a:r>
              <a:rPr sz="2100" spc="-541" dirty="0">
                <a:latin typeface="Meiryo"/>
                <a:cs typeface="Meiryo"/>
              </a:rPr>
              <a:t>+</a:t>
            </a:r>
            <a:endParaRPr sz="2100">
              <a:latin typeface="Meiryo"/>
              <a:cs typeface="Meiry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56111" y="5963916"/>
            <a:ext cx="699751" cy="34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01"/>
              </a:lnSpc>
              <a:spcBef>
                <a:spcPts val="134"/>
              </a:spcBef>
            </a:pPr>
            <a:r>
              <a:rPr sz="3200" i="1" baseline="9662" dirty="0">
                <a:latin typeface="Times New Roman"/>
                <a:cs typeface="Times New Roman"/>
              </a:rPr>
              <a:t>T</a:t>
            </a:r>
            <a:r>
              <a:rPr sz="3200" i="1" spc="83" baseline="9662" dirty="0">
                <a:latin typeface="Times New Roman"/>
                <a:cs typeface="Times New Roman"/>
              </a:rPr>
              <a:t> </a:t>
            </a:r>
            <a:r>
              <a:rPr sz="3200" spc="-541" baseline="5728" dirty="0">
                <a:latin typeface="Meiryo"/>
                <a:cs typeface="Meiryo"/>
              </a:rPr>
              <a:t>+</a:t>
            </a:r>
            <a:r>
              <a:rPr sz="3200" spc="-445" baseline="5728" dirty="0">
                <a:latin typeface="Meiryo"/>
                <a:cs typeface="Meiryo"/>
              </a:rPr>
              <a:t> </a:t>
            </a:r>
            <a:r>
              <a:rPr sz="3200" i="1" spc="114" baseline="9662" dirty="0">
                <a:latin typeface="Times New Roman"/>
                <a:cs typeface="Times New Roman"/>
              </a:rPr>
              <a:t>T</a:t>
            </a:r>
            <a:r>
              <a:rPr i="1" baseline="-9662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06048" y="5963916"/>
            <a:ext cx="700147" cy="34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701"/>
              </a:lnSpc>
              <a:spcBef>
                <a:spcPts val="134"/>
              </a:spcBef>
            </a:pPr>
            <a:r>
              <a:rPr sz="3200" i="1" baseline="9662" dirty="0">
                <a:latin typeface="Times New Roman"/>
                <a:cs typeface="Times New Roman"/>
              </a:rPr>
              <a:t>T</a:t>
            </a:r>
            <a:r>
              <a:rPr sz="3200" i="1" spc="83" baseline="9662" dirty="0">
                <a:latin typeface="Times New Roman"/>
                <a:cs typeface="Times New Roman"/>
              </a:rPr>
              <a:t> </a:t>
            </a:r>
            <a:r>
              <a:rPr sz="3200" spc="-541" baseline="5728" dirty="0">
                <a:latin typeface="Meiryo"/>
                <a:cs typeface="Meiryo"/>
              </a:rPr>
              <a:t>+</a:t>
            </a:r>
            <a:r>
              <a:rPr sz="3200" spc="-445" baseline="5728" dirty="0">
                <a:latin typeface="Meiryo"/>
                <a:cs typeface="Meiryo"/>
              </a:rPr>
              <a:t> </a:t>
            </a:r>
            <a:r>
              <a:rPr sz="3200" i="1" spc="119" baseline="9662" dirty="0">
                <a:latin typeface="Times New Roman"/>
                <a:cs typeface="Times New Roman"/>
              </a:rPr>
              <a:t>T</a:t>
            </a:r>
            <a:r>
              <a:rPr i="1" baseline="-9662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97002" y="2072914"/>
            <a:ext cx="1635211" cy="639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7432214" y="2072914"/>
            <a:ext cx="181867" cy="639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7614081" y="2072914"/>
            <a:ext cx="129895" cy="639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7743977" y="2072914"/>
            <a:ext cx="1012455" cy="639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797002" y="1527721"/>
            <a:ext cx="661717" cy="11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902"/>
              </a:lnSpc>
            </a:pPr>
            <a:endParaRPr sz="900"/>
          </a:p>
        </p:txBody>
      </p:sp>
      <p:sp>
        <p:nvSpPr>
          <p:cNvPr id="68" name="object 68"/>
          <p:cNvSpPr txBox="1"/>
          <p:nvPr/>
        </p:nvSpPr>
        <p:spPr>
          <a:xfrm>
            <a:off x="6458720" y="1527721"/>
            <a:ext cx="623524" cy="11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902"/>
              </a:lnSpc>
            </a:pPr>
            <a:endParaRPr sz="900"/>
          </a:p>
        </p:txBody>
      </p:sp>
      <p:sp>
        <p:nvSpPr>
          <p:cNvPr id="69" name="object 69"/>
          <p:cNvSpPr txBox="1"/>
          <p:nvPr/>
        </p:nvSpPr>
        <p:spPr>
          <a:xfrm>
            <a:off x="7082245" y="1527721"/>
            <a:ext cx="349969" cy="11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902"/>
              </a:lnSpc>
            </a:pPr>
            <a:endParaRPr sz="900"/>
          </a:p>
        </p:txBody>
      </p:sp>
      <p:sp>
        <p:nvSpPr>
          <p:cNvPr id="70" name="object 70"/>
          <p:cNvSpPr txBox="1"/>
          <p:nvPr/>
        </p:nvSpPr>
        <p:spPr>
          <a:xfrm>
            <a:off x="7432214" y="1527721"/>
            <a:ext cx="181867" cy="424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7614081" y="1527721"/>
            <a:ext cx="129895" cy="424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7743977" y="1527721"/>
            <a:ext cx="1012455" cy="424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5797002" y="1642351"/>
            <a:ext cx="1635211" cy="309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2583893" y="2180309"/>
            <a:ext cx="520366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3368647" y="2180309"/>
            <a:ext cx="653324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1520998" y="3857528"/>
            <a:ext cx="669371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2617609" y="4805689"/>
            <a:ext cx="66097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2201042" y="4805424"/>
            <a:ext cx="72670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2269074" y="5780569"/>
            <a:ext cx="69000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3719378" y="5780569"/>
            <a:ext cx="690003" cy="15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58">
              <a:lnSpc>
                <a:spcPts val="1002"/>
              </a:lnSpc>
            </a:pPr>
            <a:endParaRPr sz="1000"/>
          </a:p>
        </p:txBody>
      </p:sp>
      <p:pic>
        <p:nvPicPr>
          <p:cNvPr id="8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直接连接符 81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432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3528" y="1124744"/>
            <a:ext cx="8336444" cy="4374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53501">
              <a:lnSpc>
                <a:spcPts val="3122"/>
              </a:lnSpc>
              <a:spcBef>
                <a:spcPts val="155"/>
              </a:spcBef>
            </a:pP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800" b="1" spc="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"/>
                <a:cs typeface=""/>
              </a:rPr>
              <a:t>低通数字滤波对周期性干扰具有良好的抑制作</a:t>
            </a:r>
            <a:endParaRPr sz="2800" dirty="0">
              <a:latin typeface="楷体"/>
              <a:cs typeface="楷体"/>
            </a:endParaRPr>
          </a:p>
          <a:p>
            <a:pPr marL="12729" marR="2132574">
              <a:lnSpc>
                <a:spcPts val="4138"/>
              </a:lnSpc>
              <a:spcBef>
                <a:spcPts val="104"/>
              </a:spcBef>
            </a:pPr>
            <a:r>
              <a:rPr sz="2800" spc="9" dirty="0">
                <a:latin typeface=""/>
                <a:cs typeface=""/>
              </a:rPr>
              <a:t>用，适用于波动频率较高参数的滤波 </a:t>
            </a:r>
            <a:endParaRPr sz="2800" dirty="0">
              <a:latin typeface="楷体"/>
              <a:cs typeface="楷体"/>
            </a:endParaRPr>
          </a:p>
          <a:p>
            <a:pPr marL="12729" marR="2132574">
              <a:lnSpc>
                <a:spcPts val="4138"/>
              </a:lnSpc>
              <a:spcBef>
                <a:spcPts val="695"/>
              </a:spcBef>
            </a:pPr>
            <a:r>
              <a:rPr sz="2800" spc="9" dirty="0">
                <a:latin typeface=""/>
                <a:cs typeface=""/>
              </a:rPr>
              <a:t>其不足之处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127292" marR="53501">
              <a:lnSpc>
                <a:spcPct val="129212"/>
              </a:lnSpc>
              <a:spcBef>
                <a:spcPts val="960"/>
              </a:spcBef>
            </a:pPr>
            <a:r>
              <a:rPr sz="2400" spc="-28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lang="en-US" sz="2400" spc="-280" dirty="0" smtClean="0">
                <a:solidFill>
                  <a:srgbClr val="9A6565"/>
                </a:solidFill>
                <a:latin typeface="PMingLiU"/>
                <a:cs typeface="PMingLiU"/>
              </a:rPr>
              <a:t>    </a:t>
            </a:r>
            <a:r>
              <a:rPr sz="2400" spc="9" dirty="0" err="1" smtClean="0">
                <a:latin typeface=""/>
                <a:cs typeface=""/>
              </a:rPr>
              <a:t>引入了相位滞后</a:t>
            </a:r>
            <a:r>
              <a:rPr sz="2400" spc="9" dirty="0" err="1">
                <a:latin typeface=""/>
                <a:cs typeface=""/>
              </a:rPr>
              <a:t>，灵敏度低</a:t>
            </a:r>
            <a:endParaRPr sz="2400" dirty="0">
              <a:latin typeface="楷体"/>
              <a:cs typeface="楷体"/>
            </a:endParaRPr>
          </a:p>
          <a:p>
            <a:pPr marL="80771" marR="234613" algn="ctr">
              <a:lnSpc>
                <a:spcPct val="129212"/>
              </a:lnSpc>
              <a:spcBef>
                <a:spcPts val="386"/>
              </a:spcBef>
            </a:pPr>
            <a:r>
              <a:rPr sz="2400" spc="-280" dirty="0" smtClean="0">
                <a:solidFill>
                  <a:srgbClr val="9A6565"/>
                </a:solidFill>
                <a:latin typeface="PMingLiU"/>
                <a:cs typeface="PMingLiU"/>
              </a:rPr>
              <a:t> </a:t>
            </a:r>
            <a:r>
              <a:rPr sz="2400" spc="9" dirty="0" err="1" smtClean="0">
                <a:latin typeface=""/>
                <a:cs typeface=""/>
              </a:rPr>
              <a:t>不能滤除掉频率高于采样频率二分之</a:t>
            </a:r>
            <a:r>
              <a:rPr sz="2400" spc="4" dirty="0" err="1" smtClean="0">
                <a:latin typeface=""/>
                <a:cs typeface=""/>
              </a:rPr>
              <a:t>一</a:t>
            </a:r>
            <a:r>
              <a:rPr sz="2400" spc="9" dirty="0" err="1" smtClean="0">
                <a:latin typeface=""/>
                <a:cs typeface=""/>
              </a:rPr>
              <a:t>以上的干扰信号</a:t>
            </a:r>
            <a:r>
              <a:rPr sz="2400" spc="9" dirty="0" smtClean="0">
                <a:latin typeface=""/>
                <a:cs typeface=""/>
              </a:rPr>
              <a:t> </a:t>
            </a:r>
            <a:endParaRPr sz="2400" dirty="0" smtClean="0">
              <a:latin typeface="楷体"/>
              <a:cs typeface="楷体"/>
            </a:endParaRPr>
          </a:p>
          <a:p>
            <a:pPr marL="127292" marR="111650">
              <a:lnSpc>
                <a:spcPts val="3547"/>
              </a:lnSpc>
              <a:spcBef>
                <a:spcPts val="577"/>
              </a:spcBef>
            </a:pPr>
            <a:endParaRPr lang="en-US" sz="2400" spc="9" dirty="0" smtClean="0">
              <a:latin typeface=""/>
              <a:cs typeface=""/>
            </a:endParaRPr>
          </a:p>
          <a:p>
            <a:pPr marL="127292" marR="111650">
              <a:lnSpc>
                <a:spcPts val="3547"/>
              </a:lnSpc>
              <a:spcBef>
                <a:spcPts val="577"/>
              </a:spcBef>
            </a:pPr>
            <a:r>
              <a:rPr sz="2400" spc="9" dirty="0" smtClean="0">
                <a:latin typeface=""/>
                <a:cs typeface=""/>
              </a:rPr>
              <a:t>如</a:t>
            </a:r>
            <a:r>
              <a:rPr sz="2400" spc="9" dirty="0">
                <a:latin typeface=""/>
                <a:cs typeface=""/>
              </a:rPr>
              <a:t>，采样频率</a:t>
            </a:r>
            <a:r>
              <a:rPr sz="2400" spc="4" dirty="0">
                <a:latin typeface=""/>
                <a:cs typeface=""/>
              </a:rPr>
              <a:t>为</a:t>
            </a:r>
            <a:r>
              <a:rPr sz="2400" b="1" dirty="0" smtClean="0">
                <a:latin typeface="Times New Roman"/>
                <a:cs typeface="Times New Roman"/>
              </a:rPr>
              <a:t>100</a:t>
            </a:r>
            <a:r>
              <a:rPr lang="en-US" sz="2400" b="1" dirty="0" smtClean="0">
                <a:latin typeface="Times New Roman"/>
                <a:cs typeface="Times New Roman"/>
              </a:rPr>
              <a:t>0</a:t>
            </a:r>
            <a:r>
              <a:rPr sz="2400" b="1" dirty="0" smtClean="0">
                <a:latin typeface="Times New Roman"/>
                <a:cs typeface="Times New Roman"/>
              </a:rPr>
              <a:t>H</a:t>
            </a:r>
            <a:r>
              <a:rPr sz="2400" b="1" spc="4" dirty="0" smtClean="0">
                <a:latin typeface="Times New Roman"/>
                <a:cs typeface="Times New Roman"/>
              </a:rPr>
              <a:t>z</a:t>
            </a:r>
            <a:r>
              <a:rPr sz="2400" spc="9" dirty="0">
                <a:latin typeface=""/>
                <a:cs typeface=""/>
              </a:rPr>
              <a:t>，则不能滤</a:t>
            </a:r>
            <a:r>
              <a:rPr sz="2400" spc="4" dirty="0">
                <a:latin typeface=""/>
                <a:cs typeface=""/>
              </a:rPr>
              <a:t>去</a:t>
            </a:r>
            <a:r>
              <a:rPr sz="2400" b="1" dirty="0" smtClean="0">
                <a:latin typeface="Times New Roman"/>
                <a:cs typeface="Times New Roman"/>
              </a:rPr>
              <a:t>5</a:t>
            </a:r>
            <a:r>
              <a:rPr lang="en-US" sz="2400" b="1" dirty="0" smtClean="0">
                <a:latin typeface="Times New Roman"/>
                <a:cs typeface="Times New Roman"/>
              </a:rPr>
              <a:t>0</a:t>
            </a:r>
            <a:r>
              <a:rPr sz="2400" b="1" dirty="0" smtClean="0">
                <a:latin typeface="Times New Roman"/>
                <a:cs typeface="Times New Roman"/>
              </a:rPr>
              <a:t>0H</a:t>
            </a:r>
            <a:r>
              <a:rPr sz="2400" b="1" spc="4" dirty="0" smtClean="0">
                <a:latin typeface="Times New Roman"/>
                <a:cs typeface="Times New Roman"/>
              </a:rPr>
              <a:t>z</a:t>
            </a:r>
            <a:r>
              <a:rPr sz="2400" spc="9" dirty="0">
                <a:latin typeface=""/>
                <a:cs typeface=""/>
              </a:rPr>
              <a:t>以上的干扰信号</a:t>
            </a:r>
            <a:endParaRPr sz="2400" dirty="0">
              <a:latin typeface="楷体"/>
              <a:cs typeface="楷体"/>
            </a:endParaRPr>
          </a:p>
          <a:p>
            <a:pPr marL="12729">
              <a:lnSpc>
                <a:spcPct val="122899"/>
              </a:lnSpc>
              <a:spcBef>
                <a:spcPts val="1043"/>
              </a:spcBef>
            </a:pPr>
            <a:r>
              <a:rPr sz="2800" spc="9" dirty="0">
                <a:latin typeface=""/>
                <a:cs typeface=""/>
              </a:rPr>
              <a:t>对于高于香农频率的干扰信号，应采用模拟滤波器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02" y="1124744"/>
            <a:ext cx="356777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5"/>
              </a:lnSpc>
              <a:spcBef>
                <a:spcPts val="115"/>
              </a:spcBef>
            </a:pPr>
            <a:r>
              <a:rPr sz="2200" spc="1068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endParaRPr sz="22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702" y="2403523"/>
            <a:ext cx="356777" cy="30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325"/>
              </a:lnSpc>
              <a:spcBef>
                <a:spcPts val="115"/>
              </a:spcBef>
            </a:pPr>
            <a:r>
              <a:rPr sz="2200" spc="1068" dirty="0">
                <a:solidFill>
                  <a:srgbClr val="9A6565"/>
                </a:solidFill>
                <a:latin typeface="PMingLiU"/>
                <a:cs typeface="PMingLiU"/>
              </a:rPr>
              <a:t></a:t>
            </a:r>
            <a:endParaRPr sz="2200">
              <a:latin typeface="PMingLiU"/>
              <a:cs typeface="PMingLiU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4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8081" y="795289"/>
            <a:ext cx="2242011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07"/>
              </a:lnSpc>
              <a:spcBef>
                <a:spcPts val="145"/>
              </a:spcBef>
            </a:pPr>
            <a:r>
              <a:rPr sz="4200" spc="9" baseline="-3228" dirty="0">
                <a:solidFill>
                  <a:srgbClr val="FF0000"/>
                </a:solidFill>
                <a:latin typeface=""/>
                <a:cs typeface=""/>
              </a:rPr>
              <a:t>复合数字滤波</a:t>
            </a:r>
            <a:endParaRPr sz="2800" dirty="0">
              <a:solidFill>
                <a:srgbClr val="FF0000"/>
              </a:solidFill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38" y="814791"/>
            <a:ext cx="359366" cy="38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>
              <a:lnSpc>
                <a:spcPts val="2967"/>
              </a:lnSpc>
              <a:spcBef>
                <a:spcPts val="148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5.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702" y="2154999"/>
            <a:ext cx="8332562" cy="1382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9" marR="12149">
              <a:lnSpc>
                <a:spcPts val="2952"/>
              </a:lnSpc>
              <a:spcBef>
                <a:spcPts val="147"/>
              </a:spcBef>
              <a:tabLst>
                <a:tab pos="356418" algn="l"/>
              </a:tabLst>
            </a:pPr>
            <a:r>
              <a:rPr sz="3300" baseline="-2931" dirty="0">
                <a:solidFill>
                  <a:srgbClr val="9A6565"/>
                </a:solidFill>
                <a:latin typeface="PMingLiU"/>
                <a:cs typeface="PMingLiU"/>
              </a:rPr>
              <a:t>	</a:t>
            </a:r>
            <a:r>
              <a:rPr sz="4200" spc="9" baseline="-2421" dirty="0">
                <a:latin typeface=""/>
                <a:cs typeface=""/>
              </a:rPr>
              <a:t>为了进一步提高滤波效果，有时可以把两种或两种</a:t>
            </a:r>
            <a:endParaRPr sz="2800" dirty="0">
              <a:latin typeface="楷体"/>
              <a:cs typeface="楷体"/>
            </a:endParaRPr>
          </a:p>
          <a:p>
            <a:pPr marL="356416">
              <a:lnSpc>
                <a:spcPts val="3838"/>
              </a:lnSpc>
              <a:spcBef>
                <a:spcPts val="580"/>
              </a:spcBef>
            </a:pPr>
            <a:r>
              <a:rPr sz="2800" spc="9" dirty="0">
                <a:latin typeface=""/>
                <a:cs typeface=""/>
              </a:rPr>
              <a:t>以上不同滤波功能的数字滤波器组合起来，组成复 合数字滤波器，或称多级数字滤波器</a:t>
            </a:r>
            <a:endParaRPr sz="2800" dirty="0">
              <a:latin typeface="楷体"/>
              <a:cs typeface="楷体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155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060848"/>
            <a:ext cx="6264696" cy="187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《</a:t>
            </a:r>
            <a:r>
              <a:rPr lang="zh-CN" altLang="en-US" sz="3200" dirty="0" smtClean="0"/>
              <a:t>计算机控制技术</a:t>
            </a:r>
            <a:r>
              <a:rPr lang="en-US" altLang="zh-CN" sz="3200" dirty="0" smtClean="0"/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张艳兵  赵建华  鲜浩 编著</a:t>
            </a:r>
            <a:endParaRPr lang="en-US" altLang="zh-CN" sz="2400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  国防工业出版社</a:t>
            </a:r>
            <a:endParaRPr lang="zh-CN" altLang="en-US" sz="2400" dirty="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9" y="26378"/>
            <a:ext cx="2087806" cy="5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30305" y="548680"/>
            <a:ext cx="777414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27000">
              <a:schemeClr val="accent1">
                <a:alpha val="47000"/>
              </a:schemeClr>
            </a:glow>
            <a:outerShdw blurRad="1104900" dist="2540000" dir="21060000" sx="88000" sy="88000" algn="tl" rotWithShape="0">
              <a:prstClr val="black">
                <a:alpha val="58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0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5382</Words>
  <Application>Microsoft Office PowerPoint</Application>
  <PresentationFormat>全屏显示(4:3)</PresentationFormat>
  <Paragraphs>1728</Paragraphs>
  <Slides>93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work405</cp:lastModifiedBy>
  <cp:revision>65</cp:revision>
  <dcterms:created xsi:type="dcterms:W3CDTF">2015-03-12T06:30:17Z</dcterms:created>
  <dcterms:modified xsi:type="dcterms:W3CDTF">2019-04-25T06:54:18Z</dcterms:modified>
</cp:coreProperties>
</file>