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xt-style-transfer.fastforwardlabs.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243d39e2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243d39e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243d39e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6243d39e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243d39e2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243d39e2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6259c54ab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6259c54ab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243d39e2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243d39e2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243d39e2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243d39e2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268fb59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268fb5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6243d39e2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6243d39e2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243d39e2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243d39e2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87a380c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87a380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687a380c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687a380c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87a380c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87a380c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243d39e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243d39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a:t>
            </a:r>
            <a:r>
              <a:rPr i="1" lang="en" sz="1800">
                <a:solidFill>
                  <a:srgbClr val="595959"/>
                </a:solidFill>
              </a:rPr>
              <a:t>Rather than relying on gold references, reference-free evaluation methods have been found </a:t>
            </a:r>
            <a:r>
              <a:rPr i="1" lang="en" sz="1800" u="sng">
                <a:solidFill>
                  <a:srgbClr val="595959"/>
                </a:solidFill>
              </a:rPr>
              <a:t>to better align with human judgements</a:t>
            </a:r>
            <a:r>
              <a:rPr i="1" lang="en" sz="1800">
                <a:solidFill>
                  <a:srgbClr val="595959"/>
                </a:solidFill>
              </a:rPr>
              <a:t> in the analogous task of paraphrase generation.</a:t>
            </a:r>
            <a:r>
              <a:rPr lang="en" sz="1800">
                <a:solidFill>
                  <a:srgbClr val="595959"/>
                </a:solidFill>
              </a:rPr>
              <a:t>” </a:t>
            </a:r>
            <a:r>
              <a:rPr i="1" lang="en" sz="1800" u="sng">
                <a:solidFill>
                  <a:srgbClr val="0097A7"/>
                </a:solidFill>
                <a:hlinkClick r:id="rId2">
                  <a:extLst>
                    <a:ext uri="{A12FA001-AC4F-418D-AE19-62706E023703}">
                      <ahyp:hlinkClr val="tx"/>
                    </a:ext>
                  </a:extLst>
                </a:hlinkClick>
              </a:rPr>
              <a:t>https://text-style-transfer.fastforwardlabs.com/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87a380c5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87a380c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87a380c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87a380c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87a380c5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687a380c5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87a380c5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87a380c5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bert.net/docs/sentence_transformer/pretrained_models.html" TargetMode="External"/><Relationship Id="rId4" Type="http://schemas.openxmlformats.org/officeDocument/2006/relationships/image" Target="../media/image18.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Tiiiger/bert_score" TargetMode="External"/><Relationship Id="rId4" Type="http://schemas.openxmlformats.org/officeDocument/2006/relationships/image" Target="../media/image3.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hyperlink" Target="https://www.comet.com/site/blog/perplexity-for-llm-evaluation/" TargetMode="External"/><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raosudha89/GYAFC-corpus" TargetMode="External"/><Relationship Id="rId4" Type="http://schemas.openxmlformats.org/officeDocument/2006/relationships/hyperlink" Target="https://zenodo.org/records/805118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Изменение стиля текста</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с использованием методов МО и ЯМ</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s-nlp/roberta-base-formality-ranker</a:t>
            </a:r>
            <a:r>
              <a:rPr lang="en"/>
              <a:t>*</a:t>
            </a:r>
            <a:endParaRPr/>
          </a:p>
          <a:p>
            <a:pPr indent="0" lvl="0" marL="0" rtl="0" algn="l">
              <a:spcBef>
                <a:spcPts val="1200"/>
              </a:spcBef>
              <a:spcAft>
                <a:spcPts val="1200"/>
              </a:spcAft>
              <a:buNone/>
            </a:pPr>
            <a:r>
              <a:t/>
            </a:r>
            <a:endParaRPr/>
          </a:p>
        </p:txBody>
      </p:sp>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Formality score</a:t>
            </a:r>
            <a:endParaRPr/>
          </a:p>
        </p:txBody>
      </p:sp>
      <p:sp>
        <p:nvSpPr>
          <p:cNvPr id="121" name="Google Shape;121;p22"/>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s-nlp/roberta-base-formality-ranker</a:t>
            </a:r>
            <a:r>
              <a:rPr lang="en"/>
              <a:t>*</a:t>
            </a:r>
            <a:endParaRPr/>
          </a:p>
          <a:p>
            <a:pPr indent="0" lvl="0" marL="0" rtl="0" algn="l">
              <a:spcBef>
                <a:spcPts val="1200"/>
              </a:spcBef>
              <a:spcAft>
                <a:spcPts val="1200"/>
              </a:spcAft>
              <a:buNone/>
            </a:pPr>
            <a:r>
              <a:t/>
            </a:r>
            <a:endParaRPr/>
          </a:p>
        </p:txBody>
      </p:sp>
      <p:sp>
        <p:nvSpPr>
          <p:cNvPr id="122" name="Google Shape;122;p22"/>
          <p:cNvSpPr txBox="1"/>
          <p:nvPr/>
        </p:nvSpPr>
        <p:spPr>
          <a:xfrm>
            <a:off x="152400" y="4568875"/>
            <a:ext cx="867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*Babakov, N., Dale, D., Gusev, I., Krotova, I., &amp; Panchenko, A. (2023). Don't Lose the Message While Paraphrasing: A Study on Content Preserving Style Transfer. ArXiv, abs/2308.09055.</a:t>
            </a:r>
            <a:endParaRPr sz="1200">
              <a:solidFill>
                <a:schemeClr val="dk2"/>
              </a:solidFill>
            </a:endParaRPr>
          </a:p>
        </p:txBody>
      </p:sp>
      <p:pic>
        <p:nvPicPr>
          <p:cNvPr id="123" name="Google Shape;123;p22"/>
          <p:cNvPicPr preferRelativeResize="0"/>
          <p:nvPr/>
        </p:nvPicPr>
        <p:blipFill>
          <a:blip r:embed="rId3">
            <a:alphaModFix/>
          </a:blip>
          <a:stretch>
            <a:fillRect/>
          </a:stretch>
        </p:blipFill>
        <p:spPr>
          <a:xfrm>
            <a:off x="4781148" y="468319"/>
            <a:ext cx="3822550" cy="4100553"/>
          </a:xfrm>
          <a:prstGeom prst="rect">
            <a:avLst/>
          </a:prstGeom>
          <a:noFill/>
          <a:ln>
            <a:noFill/>
          </a:ln>
        </p:spPr>
      </p:pic>
      <p:pic>
        <p:nvPicPr>
          <p:cNvPr id="124" name="Google Shape;124;p22"/>
          <p:cNvPicPr preferRelativeResize="0"/>
          <p:nvPr/>
        </p:nvPicPr>
        <p:blipFill>
          <a:blip r:embed="rId4">
            <a:alphaModFix/>
          </a:blip>
          <a:stretch>
            <a:fillRect/>
          </a:stretch>
        </p:blipFill>
        <p:spPr>
          <a:xfrm>
            <a:off x="564597" y="1447972"/>
            <a:ext cx="3889100" cy="31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Formality score #2</a:t>
            </a:r>
            <a:endParaRPr/>
          </a:p>
        </p:txBody>
      </p:sp>
      <p:sp>
        <p:nvSpPr>
          <p:cNvPr id="130" name="Google Shape;130;p23"/>
          <p:cNvSpPr txBox="1"/>
          <p:nvPr>
            <p:ph idx="1" type="body"/>
          </p:nvPr>
        </p:nvSpPr>
        <p:spPr>
          <a:xfrm>
            <a:off x="311700" y="1152475"/>
            <a:ext cx="4069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Welch’s t-test (one-sided): </a:t>
            </a:r>
            <a:br>
              <a:rPr lang="en"/>
            </a:br>
            <a:r>
              <a:rPr lang="en"/>
              <a:t>pre-trained (pt) vs. fine-tuned (ft)</a:t>
            </a:r>
            <a:endParaRPr/>
          </a:p>
          <a:p>
            <a:pPr indent="-317500" lvl="1" marL="914400" rtl="0" algn="l">
              <a:spcBef>
                <a:spcPts val="0"/>
              </a:spcBef>
              <a:spcAft>
                <a:spcPts val="0"/>
              </a:spcAft>
              <a:buSzPts val="1400"/>
              <a:buChar char="○"/>
            </a:pPr>
            <a:r>
              <a:rPr lang="en"/>
              <a:t>T-statistic: -5.67</a:t>
            </a:r>
            <a:endParaRPr/>
          </a:p>
          <a:p>
            <a:pPr indent="-317500" lvl="1" marL="914400" rtl="0" algn="l">
              <a:spcBef>
                <a:spcPts val="0"/>
              </a:spcBef>
              <a:spcAft>
                <a:spcPts val="0"/>
              </a:spcAft>
              <a:buSzPts val="1400"/>
              <a:buChar char="○"/>
            </a:pPr>
            <a:r>
              <a:rPr lang="en"/>
              <a:t>P-value: 8.61e-9</a:t>
            </a:r>
            <a:endParaRPr/>
          </a:p>
          <a:p>
            <a:pPr indent="-342900" lvl="0" marL="457200" rtl="0" algn="l">
              <a:spcBef>
                <a:spcPts val="0"/>
              </a:spcBef>
              <a:spcAft>
                <a:spcPts val="0"/>
              </a:spcAft>
              <a:buSzPts val="1800"/>
              <a:buChar char="●"/>
            </a:pPr>
            <a:r>
              <a:rPr lang="en"/>
              <a:t>ANOVA:</a:t>
            </a:r>
            <a:endParaRPr/>
          </a:p>
          <a:p>
            <a:pPr indent="-317500" lvl="1" marL="914400" rtl="0" algn="l">
              <a:spcBef>
                <a:spcPts val="0"/>
              </a:spcBef>
              <a:spcAft>
                <a:spcPts val="0"/>
              </a:spcAft>
              <a:buSzPts val="1400"/>
              <a:buChar char="○"/>
            </a:pPr>
            <a:r>
              <a:rPr lang="en"/>
              <a:t>statistic= 606.96</a:t>
            </a:r>
            <a:endParaRPr/>
          </a:p>
          <a:p>
            <a:pPr indent="-317500" lvl="1" marL="914400" rtl="0" algn="l">
              <a:spcBef>
                <a:spcPts val="0"/>
              </a:spcBef>
              <a:spcAft>
                <a:spcPts val="0"/>
              </a:spcAft>
              <a:buSzPts val="1400"/>
              <a:buChar char="○"/>
            </a:pPr>
            <a:r>
              <a:rPr lang="en"/>
              <a:t>pvalue= 3.50e-291</a:t>
            </a:r>
            <a:endParaRPr/>
          </a:p>
        </p:txBody>
      </p:sp>
      <p:pic>
        <p:nvPicPr>
          <p:cNvPr id="131" name="Google Shape;131;p23"/>
          <p:cNvPicPr preferRelativeResize="0"/>
          <p:nvPr/>
        </p:nvPicPr>
        <p:blipFill>
          <a:blip r:embed="rId3">
            <a:alphaModFix/>
          </a:blip>
          <a:stretch>
            <a:fillRect/>
          </a:stretch>
        </p:blipFill>
        <p:spPr>
          <a:xfrm>
            <a:off x="4380900" y="1039425"/>
            <a:ext cx="4458299" cy="35525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 similarity</a:t>
            </a:r>
            <a:endParaRPr/>
          </a:p>
        </p:txBody>
      </p:sp>
      <p:sp>
        <p:nvSpPr>
          <p:cNvPr id="137" name="Google Shape;137;p24"/>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SentenceTransformer: </a:t>
            </a:r>
            <a:r>
              <a:rPr i="1" lang="en"/>
              <a:t>all-mpnet-base-v2</a:t>
            </a:r>
            <a:r>
              <a:rPr lang="en"/>
              <a:t>*</a:t>
            </a:r>
            <a:endParaRPr/>
          </a:p>
        </p:txBody>
      </p:sp>
      <p:sp>
        <p:nvSpPr>
          <p:cNvPr id="138" name="Google Shape;138;p24"/>
          <p:cNvSpPr txBox="1"/>
          <p:nvPr/>
        </p:nvSpPr>
        <p:spPr>
          <a:xfrm>
            <a:off x="543775" y="4789525"/>
            <a:ext cx="67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*Лучшая модель с </a:t>
            </a:r>
            <a:r>
              <a:rPr i="1" lang="en" sz="1200" u="sng">
                <a:solidFill>
                  <a:schemeClr val="hlink"/>
                </a:solidFill>
                <a:hlinkClick r:id="rId3"/>
              </a:rPr>
              <a:t>https://www.sbert.net/docs/sentence_transformer/pretrained_models.html</a:t>
            </a:r>
            <a:r>
              <a:rPr i="1" lang="en" sz="1200">
                <a:solidFill>
                  <a:schemeClr val="dk2"/>
                </a:solidFill>
              </a:rPr>
              <a:t> </a:t>
            </a:r>
            <a:endParaRPr i="1" sz="1200">
              <a:solidFill>
                <a:schemeClr val="dk2"/>
              </a:solidFill>
            </a:endParaRPr>
          </a:p>
        </p:txBody>
      </p:sp>
      <p:pic>
        <p:nvPicPr>
          <p:cNvPr id="139" name="Google Shape;139;p24"/>
          <p:cNvPicPr preferRelativeResize="0"/>
          <p:nvPr/>
        </p:nvPicPr>
        <p:blipFill>
          <a:blip r:embed="rId4">
            <a:alphaModFix/>
          </a:blip>
          <a:stretch>
            <a:fillRect/>
          </a:stretch>
        </p:blipFill>
        <p:spPr>
          <a:xfrm>
            <a:off x="404222" y="1515028"/>
            <a:ext cx="4167775" cy="3344500"/>
          </a:xfrm>
          <a:prstGeom prst="rect">
            <a:avLst/>
          </a:prstGeom>
          <a:noFill/>
          <a:ln>
            <a:noFill/>
          </a:ln>
        </p:spPr>
      </p:pic>
      <p:pic>
        <p:nvPicPr>
          <p:cNvPr id="140" name="Google Shape;140;p24"/>
          <p:cNvPicPr preferRelativeResize="0"/>
          <p:nvPr/>
        </p:nvPicPr>
        <p:blipFill>
          <a:blip r:embed="rId5">
            <a:alphaModFix/>
          </a:blip>
          <a:stretch>
            <a:fillRect/>
          </a:stretch>
        </p:blipFill>
        <p:spPr>
          <a:xfrm>
            <a:off x="5103522" y="597425"/>
            <a:ext cx="3903278" cy="428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 similarity #2</a:t>
            </a:r>
            <a:endParaRPr/>
          </a:p>
        </p:txBody>
      </p:sp>
      <p:sp>
        <p:nvSpPr>
          <p:cNvPr id="146" name="Google Shape;146;p25"/>
          <p:cNvSpPr txBox="1"/>
          <p:nvPr/>
        </p:nvSpPr>
        <p:spPr>
          <a:xfrm>
            <a:off x="543775" y="4789525"/>
            <a:ext cx="67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a:t>
            </a:r>
            <a:r>
              <a:rPr i="1" lang="en" sz="1200" u="sng">
                <a:solidFill>
                  <a:schemeClr val="hlink"/>
                </a:solidFill>
                <a:hlinkClick r:id="rId3"/>
              </a:rPr>
              <a:t>https://github.com/Tiiiger/bert_score</a:t>
            </a:r>
            <a:r>
              <a:rPr i="1" lang="en" sz="1200">
                <a:solidFill>
                  <a:schemeClr val="dk2"/>
                </a:solidFill>
              </a:rPr>
              <a:t>	</a:t>
            </a:r>
            <a:r>
              <a:rPr lang="en" sz="1200">
                <a:solidFill>
                  <a:schemeClr val="dk2"/>
                </a:solidFill>
              </a:rPr>
              <a:t>**Лучшая модель по КК Пирсона с оценкой человеком</a:t>
            </a:r>
            <a:endParaRPr sz="1200">
              <a:solidFill>
                <a:schemeClr val="dk2"/>
              </a:solidFill>
            </a:endParaRPr>
          </a:p>
        </p:txBody>
      </p:sp>
      <p:pic>
        <p:nvPicPr>
          <p:cNvPr id="147" name="Google Shape;147;p25"/>
          <p:cNvPicPr preferRelativeResize="0"/>
          <p:nvPr/>
        </p:nvPicPr>
        <p:blipFill>
          <a:blip r:embed="rId4">
            <a:alphaModFix/>
          </a:blip>
          <a:stretch>
            <a:fillRect/>
          </a:stretch>
        </p:blipFill>
        <p:spPr>
          <a:xfrm>
            <a:off x="342697" y="1456772"/>
            <a:ext cx="4153101" cy="3332750"/>
          </a:xfrm>
          <a:prstGeom prst="rect">
            <a:avLst/>
          </a:prstGeom>
          <a:noFill/>
          <a:ln>
            <a:noFill/>
          </a:ln>
        </p:spPr>
      </p:pic>
      <p:pic>
        <p:nvPicPr>
          <p:cNvPr id="148" name="Google Shape;148;p25"/>
          <p:cNvPicPr preferRelativeResize="0"/>
          <p:nvPr/>
        </p:nvPicPr>
        <p:blipFill>
          <a:blip r:embed="rId5">
            <a:alphaModFix/>
          </a:blip>
          <a:stretch>
            <a:fillRect/>
          </a:stretch>
        </p:blipFill>
        <p:spPr>
          <a:xfrm>
            <a:off x="5246200" y="590375"/>
            <a:ext cx="3853500" cy="4227725"/>
          </a:xfrm>
          <a:prstGeom prst="rect">
            <a:avLst/>
          </a:prstGeom>
          <a:noFill/>
          <a:ln>
            <a:noFill/>
          </a:ln>
        </p:spPr>
      </p:pic>
      <p:sp>
        <p:nvSpPr>
          <p:cNvPr id="149" name="Google Shape;149;p25"/>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BERT-score*: </a:t>
            </a:r>
            <a:r>
              <a:rPr i="1" lang="en"/>
              <a:t>microsoft/deberta-xlarge-mnli</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Fluency score</a:t>
            </a:r>
            <a:endParaRPr/>
          </a:p>
        </p:txBody>
      </p:sp>
      <p:sp>
        <p:nvSpPr>
          <p:cNvPr id="155" name="Google Shape;155;p26"/>
          <p:cNvSpPr txBox="1"/>
          <p:nvPr>
            <p:ph idx="1" type="body"/>
          </p:nvPr>
        </p:nvSpPr>
        <p:spPr>
          <a:xfrm>
            <a:off x="230225" y="1035550"/>
            <a:ext cx="409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erplexity*: </a:t>
            </a:r>
            <a:r>
              <a:rPr i="1" lang="en"/>
              <a:t>gpt2</a:t>
            </a:r>
            <a:endParaRPr i="1"/>
          </a:p>
        </p:txBody>
      </p:sp>
      <p:pic>
        <p:nvPicPr>
          <p:cNvPr id="156" name="Google Shape;156;p26"/>
          <p:cNvPicPr preferRelativeResize="0"/>
          <p:nvPr/>
        </p:nvPicPr>
        <p:blipFill>
          <a:blip r:embed="rId3">
            <a:alphaModFix/>
          </a:blip>
          <a:stretch>
            <a:fillRect/>
          </a:stretch>
        </p:blipFill>
        <p:spPr>
          <a:xfrm>
            <a:off x="4825200" y="472463"/>
            <a:ext cx="4090199" cy="4352462"/>
          </a:xfrm>
          <a:prstGeom prst="rect">
            <a:avLst/>
          </a:prstGeom>
          <a:noFill/>
          <a:ln>
            <a:noFill/>
          </a:ln>
        </p:spPr>
      </p:pic>
      <p:sp>
        <p:nvSpPr>
          <p:cNvPr id="157" name="Google Shape;157;p26"/>
          <p:cNvSpPr txBox="1"/>
          <p:nvPr/>
        </p:nvSpPr>
        <p:spPr>
          <a:xfrm>
            <a:off x="84725" y="4758000"/>
            <a:ext cx="67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t>
            </a:r>
            <a:r>
              <a:rPr lang="en" sz="1200" u="sng">
                <a:solidFill>
                  <a:schemeClr val="hlink"/>
                </a:solidFill>
                <a:hlinkClick r:id="rId4"/>
              </a:rPr>
              <a:t>https://www.comet.com/site/blog/perplexity-for-llm-evaluation/</a:t>
            </a:r>
            <a:r>
              <a:rPr lang="en" sz="1200">
                <a:solidFill>
                  <a:schemeClr val="dk2"/>
                </a:solidFill>
              </a:rPr>
              <a:t> </a:t>
            </a:r>
            <a:endParaRPr sz="1200">
              <a:solidFill>
                <a:schemeClr val="dk2"/>
              </a:solidFill>
            </a:endParaRPr>
          </a:p>
        </p:txBody>
      </p:sp>
      <p:pic>
        <p:nvPicPr>
          <p:cNvPr id="158" name="Google Shape;158;p26"/>
          <p:cNvPicPr preferRelativeResize="0"/>
          <p:nvPr/>
        </p:nvPicPr>
        <p:blipFill>
          <a:blip r:embed="rId5">
            <a:alphaModFix/>
          </a:blip>
          <a:stretch>
            <a:fillRect/>
          </a:stretch>
        </p:blipFill>
        <p:spPr>
          <a:xfrm>
            <a:off x="382675" y="1442525"/>
            <a:ext cx="4130812"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Fluency score #2</a:t>
            </a:r>
            <a:endParaRPr/>
          </a:p>
        </p:txBody>
      </p:sp>
      <p:sp>
        <p:nvSpPr>
          <p:cNvPr id="164" name="Google Shape;164;p27"/>
          <p:cNvSpPr txBox="1"/>
          <p:nvPr>
            <p:ph idx="1" type="body"/>
          </p:nvPr>
        </p:nvSpPr>
        <p:spPr>
          <a:xfrm>
            <a:off x="311700" y="1000075"/>
            <a:ext cx="5316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cointegrated/roberta-large-cola-krishna2020</a:t>
            </a:r>
            <a:r>
              <a:rPr lang="en"/>
              <a:t>*</a:t>
            </a:r>
            <a:endParaRPr/>
          </a:p>
        </p:txBody>
      </p:sp>
      <p:sp>
        <p:nvSpPr>
          <p:cNvPr id="165" name="Google Shape;165;p27"/>
          <p:cNvSpPr txBox="1"/>
          <p:nvPr/>
        </p:nvSpPr>
        <p:spPr>
          <a:xfrm>
            <a:off x="379000" y="4748025"/>
            <a:ext cx="803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*Krishna, K., Wieting, J., &amp; Iyyer, M. (2020). Reformulating Unsupervised Style Transfer as Paraphrase Generation. ArXiv, abs/2010.05700.</a:t>
            </a:r>
            <a:endParaRPr sz="1200">
              <a:solidFill>
                <a:schemeClr val="dk2"/>
              </a:solidFill>
            </a:endParaRPr>
          </a:p>
        </p:txBody>
      </p:sp>
      <p:pic>
        <p:nvPicPr>
          <p:cNvPr id="166" name="Google Shape;166;p27"/>
          <p:cNvPicPr preferRelativeResize="0"/>
          <p:nvPr/>
        </p:nvPicPr>
        <p:blipFill>
          <a:blip r:embed="rId3">
            <a:alphaModFix/>
          </a:blip>
          <a:stretch>
            <a:fillRect/>
          </a:stretch>
        </p:blipFill>
        <p:spPr>
          <a:xfrm>
            <a:off x="552825" y="1503025"/>
            <a:ext cx="3933900" cy="3351125"/>
          </a:xfrm>
          <a:prstGeom prst="rect">
            <a:avLst/>
          </a:prstGeom>
          <a:noFill/>
          <a:ln>
            <a:noFill/>
          </a:ln>
        </p:spPr>
      </p:pic>
      <p:pic>
        <p:nvPicPr>
          <p:cNvPr id="167" name="Google Shape;167;p27"/>
          <p:cNvPicPr preferRelativeResize="0"/>
          <p:nvPr/>
        </p:nvPicPr>
        <p:blipFill>
          <a:blip r:embed="rId4">
            <a:alphaModFix/>
          </a:blip>
          <a:stretch>
            <a:fillRect/>
          </a:stretch>
        </p:blipFill>
        <p:spPr>
          <a:xfrm>
            <a:off x="5432723" y="863607"/>
            <a:ext cx="3599100" cy="38608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Выводы</a:t>
            </a:r>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Удалось успешно дообучить T5 модель</a:t>
            </a:r>
            <a:endParaRPr/>
          </a:p>
          <a:p>
            <a:pPr indent="-342900" lvl="0" marL="457200" rtl="0" algn="l">
              <a:spcBef>
                <a:spcPts val="0"/>
              </a:spcBef>
              <a:spcAft>
                <a:spcPts val="0"/>
              </a:spcAft>
              <a:buSzPts val="1800"/>
              <a:buChar char="●"/>
            </a:pPr>
            <a:r>
              <a:rPr lang="en"/>
              <a:t>Показатели модели сравнимы с эталонной моделью и LLM</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text statistics vs. </a:t>
            </a:r>
            <a:r>
              <a:rPr lang="en"/>
              <a:t>formality</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Длина текста:</a:t>
            </a:r>
            <a:endParaRPr/>
          </a:p>
          <a:p>
            <a:pPr indent="-317500" lvl="1" marL="914400" rtl="0" algn="l">
              <a:spcBef>
                <a:spcPts val="0"/>
              </a:spcBef>
              <a:spcAft>
                <a:spcPts val="0"/>
              </a:spcAft>
              <a:buSzPts val="1400"/>
              <a:buChar char="○"/>
            </a:pPr>
            <a:r>
              <a:rPr lang="en"/>
              <a:t>LLM-тексты длинней</a:t>
            </a:r>
            <a:endParaRPr/>
          </a:p>
          <a:p>
            <a:pPr indent="-342900" lvl="0" marL="457200" rtl="0" algn="l">
              <a:spcBef>
                <a:spcPts val="0"/>
              </a:spcBef>
              <a:spcAft>
                <a:spcPts val="0"/>
              </a:spcAft>
              <a:buSzPts val="1800"/>
              <a:buChar char="●"/>
            </a:pPr>
            <a:r>
              <a:rPr lang="en"/>
              <a:t>Количество слов:</a:t>
            </a:r>
            <a:endParaRPr/>
          </a:p>
          <a:p>
            <a:pPr indent="-317500" lvl="1" marL="914400" rtl="0" algn="l">
              <a:spcBef>
                <a:spcPts val="0"/>
              </a:spcBef>
              <a:spcAft>
                <a:spcPts val="0"/>
              </a:spcAft>
              <a:buSzPts val="1400"/>
              <a:buChar char="○"/>
            </a:pPr>
            <a:r>
              <a:rPr lang="en"/>
              <a:t>LLM: больше слов</a:t>
            </a:r>
            <a:endParaRPr/>
          </a:p>
          <a:p>
            <a:pPr indent="-317500" lvl="1" marL="914400" rtl="0" algn="l">
              <a:spcBef>
                <a:spcPts val="0"/>
              </a:spcBef>
              <a:spcAft>
                <a:spcPts val="0"/>
              </a:spcAft>
              <a:buSzPts val="1400"/>
              <a:buChar char="○"/>
            </a:pPr>
            <a:r>
              <a:rPr lang="en"/>
              <a:t>PearsonRResult:</a:t>
            </a:r>
            <a:endParaRPr/>
          </a:p>
          <a:p>
            <a:pPr indent="-317500" lvl="2" marL="1371600" rtl="0" algn="l">
              <a:spcBef>
                <a:spcPts val="0"/>
              </a:spcBef>
              <a:spcAft>
                <a:spcPts val="0"/>
              </a:spcAft>
              <a:buSzPts val="1400"/>
              <a:buChar char="■"/>
            </a:pPr>
            <a:r>
              <a:rPr lang="en"/>
              <a:t>statistic=0.92</a:t>
            </a:r>
            <a:endParaRPr/>
          </a:p>
          <a:p>
            <a:pPr indent="-317500" lvl="2" marL="1371600" rtl="0" algn="l">
              <a:spcBef>
                <a:spcPts val="0"/>
              </a:spcBef>
              <a:spcAft>
                <a:spcPts val="0"/>
              </a:spcAft>
              <a:buSzPts val="1400"/>
              <a:buChar char="■"/>
            </a:pPr>
            <a:r>
              <a:rPr lang="en"/>
              <a:t>pvalue=0.009</a:t>
            </a:r>
            <a:endParaRPr/>
          </a:p>
          <a:p>
            <a:pPr indent="-342900" lvl="0" marL="457200" rtl="0" algn="l">
              <a:spcBef>
                <a:spcPts val="0"/>
              </a:spcBef>
              <a:spcAft>
                <a:spcPts val="0"/>
              </a:spcAft>
              <a:buSzPts val="1800"/>
              <a:buChar char="●"/>
            </a:pPr>
            <a:r>
              <a:rPr lang="en"/>
              <a:t>Средняя длина слова</a:t>
            </a:r>
            <a:endParaRPr/>
          </a:p>
          <a:p>
            <a:pPr indent="-317500" lvl="1" marL="914400" rtl="0" algn="l">
              <a:spcBef>
                <a:spcPts val="0"/>
              </a:spcBef>
              <a:spcAft>
                <a:spcPts val="0"/>
              </a:spcAft>
              <a:buSzPts val="1400"/>
              <a:buChar char="○"/>
            </a:pPr>
            <a:r>
              <a:rPr lang="en"/>
              <a:t>LLM: слова длинней</a:t>
            </a:r>
            <a:endParaRPr/>
          </a:p>
        </p:txBody>
      </p:sp>
      <p:pic>
        <p:nvPicPr>
          <p:cNvPr id="180" name="Google Shape;180;p29"/>
          <p:cNvPicPr preferRelativeResize="0"/>
          <p:nvPr/>
        </p:nvPicPr>
        <p:blipFill>
          <a:blip r:embed="rId3">
            <a:alphaModFix/>
          </a:blip>
          <a:stretch>
            <a:fillRect/>
          </a:stretch>
        </p:blipFill>
        <p:spPr>
          <a:xfrm>
            <a:off x="3743324" y="962024"/>
            <a:ext cx="5088975" cy="40837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Спасибо за внимание!</a:t>
            </a:r>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Мотивация</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ИИ-редактирование (writing assistants)</a:t>
            </a:r>
            <a:br>
              <a:rPr lang="en"/>
            </a:br>
            <a:r>
              <a:rPr lang="en"/>
              <a:t> </a:t>
            </a:r>
            <a:r>
              <a:rPr lang="en"/>
              <a:t>широко распространено</a:t>
            </a:r>
            <a:endParaRPr/>
          </a:p>
          <a:p>
            <a:pPr indent="-342900" lvl="0" marL="457200" rtl="0" algn="l">
              <a:spcBef>
                <a:spcPts val="0"/>
              </a:spcBef>
              <a:spcAft>
                <a:spcPts val="0"/>
              </a:spcAft>
              <a:buSzPts val="1800"/>
              <a:buChar char="●"/>
            </a:pPr>
            <a:r>
              <a:rPr lang="en"/>
              <a:t>Изменение стиля текста (Test Style Transfer)</a:t>
            </a:r>
            <a:br>
              <a:rPr lang="en"/>
            </a:br>
            <a:r>
              <a:rPr lang="en"/>
              <a:t> – одна из задач</a:t>
            </a:r>
            <a:endParaRPr/>
          </a:p>
        </p:txBody>
      </p:sp>
      <p:sp>
        <p:nvSpPr>
          <p:cNvPr id="62" name="Google Shape;62;p14"/>
          <p:cNvSpPr txBox="1"/>
          <p:nvPr/>
        </p:nvSpPr>
        <p:spPr>
          <a:xfrm>
            <a:off x="6408500" y="3377225"/>
            <a:ext cx="202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2"/>
                </a:solidFill>
              </a:rPr>
              <a:t>https://www.groovehq.com/</a:t>
            </a:r>
            <a:endParaRPr i="1" sz="1200">
              <a:solidFill>
                <a:schemeClr val="dk2"/>
              </a:solidFill>
            </a:endParaRPr>
          </a:p>
        </p:txBody>
      </p:sp>
      <p:pic>
        <p:nvPicPr>
          <p:cNvPr id="63" name="Google Shape;63;p14"/>
          <p:cNvPicPr preferRelativeResize="0"/>
          <p:nvPr/>
        </p:nvPicPr>
        <p:blipFill>
          <a:blip r:embed="rId3">
            <a:alphaModFix/>
          </a:blip>
          <a:stretch>
            <a:fillRect/>
          </a:stretch>
        </p:blipFill>
        <p:spPr>
          <a:xfrm>
            <a:off x="6339800" y="1064000"/>
            <a:ext cx="2095500" cy="22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Изменение стиля текста</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Text Style Transfer (TST): </a:t>
            </a:r>
            <a:endParaRPr/>
          </a:p>
          <a:p>
            <a:pPr indent="-317500" lvl="1" marL="914400" rtl="0" algn="l">
              <a:spcBef>
                <a:spcPts val="0"/>
              </a:spcBef>
              <a:spcAft>
                <a:spcPts val="0"/>
              </a:spcAft>
              <a:buSzPts val="1400"/>
              <a:buChar char="○"/>
            </a:pPr>
            <a:r>
              <a:rPr lang="en"/>
              <a:t>Content vs. style</a:t>
            </a:r>
            <a:endParaRPr/>
          </a:p>
          <a:p>
            <a:pPr indent="-342900" lvl="0" marL="457200" rtl="0" algn="l">
              <a:spcBef>
                <a:spcPts val="0"/>
              </a:spcBef>
              <a:spcAft>
                <a:spcPts val="0"/>
              </a:spcAft>
              <a:buSzPts val="1800"/>
              <a:buChar char="●"/>
            </a:pPr>
            <a:r>
              <a:rPr lang="en"/>
              <a:t>Примеры:</a:t>
            </a:r>
            <a:endParaRPr/>
          </a:p>
          <a:p>
            <a:pPr indent="-317500" lvl="1" marL="914400" rtl="0" algn="l">
              <a:spcBef>
                <a:spcPts val="0"/>
              </a:spcBef>
              <a:spcAft>
                <a:spcPts val="0"/>
              </a:spcAft>
              <a:buSzPts val="1400"/>
              <a:buChar char="○"/>
            </a:pPr>
            <a:r>
              <a:rPr lang="en"/>
              <a:t>Politeness transfer</a:t>
            </a:r>
            <a:endParaRPr/>
          </a:p>
          <a:p>
            <a:pPr indent="-317500" lvl="1" marL="914400" rtl="0" algn="l">
              <a:spcBef>
                <a:spcPts val="0"/>
              </a:spcBef>
              <a:spcAft>
                <a:spcPts val="0"/>
              </a:spcAft>
              <a:buSzPts val="1400"/>
              <a:buChar char="○"/>
            </a:pPr>
            <a:r>
              <a:rPr lang="en"/>
              <a:t>Sentiment transfer</a:t>
            </a:r>
            <a:endParaRPr/>
          </a:p>
          <a:p>
            <a:pPr indent="-317500" lvl="1" marL="914400" rtl="0" algn="l">
              <a:spcBef>
                <a:spcPts val="0"/>
              </a:spcBef>
              <a:spcAft>
                <a:spcPts val="0"/>
              </a:spcAft>
              <a:buSzPts val="1400"/>
              <a:buChar char="○"/>
            </a:pPr>
            <a:r>
              <a:rPr lang="en"/>
              <a:t>Formality transfer</a:t>
            </a:r>
            <a:endParaRPr/>
          </a:p>
        </p:txBody>
      </p:sp>
      <p:pic>
        <p:nvPicPr>
          <p:cNvPr id="70" name="Google Shape;70;p15"/>
          <p:cNvPicPr preferRelativeResize="0"/>
          <p:nvPr/>
        </p:nvPicPr>
        <p:blipFill>
          <a:blip r:embed="rId3">
            <a:alphaModFix/>
          </a:blip>
          <a:stretch>
            <a:fillRect/>
          </a:stretch>
        </p:blipFill>
        <p:spPr>
          <a:xfrm>
            <a:off x="863400" y="3051498"/>
            <a:ext cx="7315350" cy="1418550"/>
          </a:xfrm>
          <a:prstGeom prst="rect">
            <a:avLst/>
          </a:prstGeom>
          <a:noFill/>
          <a:ln>
            <a:noFill/>
          </a:ln>
        </p:spPr>
      </p:pic>
      <p:sp>
        <p:nvSpPr>
          <p:cNvPr id="71" name="Google Shape;71;p15"/>
          <p:cNvSpPr txBox="1"/>
          <p:nvPr/>
        </p:nvSpPr>
        <p:spPr>
          <a:xfrm>
            <a:off x="1051125" y="4568875"/>
            <a:ext cx="73155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dk2"/>
                </a:solidFill>
              </a:rPr>
              <a:t>Mukherjee, S., &amp; Dusek, O. (2024). Text Style Transfer: An Introductory Overview. ArXiv, abs/2407.14822.</a:t>
            </a:r>
            <a:endParaRPr i="1"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Изменение уровня формальности</a:t>
            </a:r>
            <a:endParaRPr/>
          </a:p>
        </p:txBody>
      </p:sp>
      <p:sp>
        <p:nvSpPr>
          <p:cNvPr id="77" name="Google Shape;77;p16"/>
          <p:cNvSpPr txBox="1"/>
          <p:nvPr>
            <p:ph idx="1" type="body"/>
          </p:nvPr>
        </p:nvSpPr>
        <p:spPr>
          <a:xfrm>
            <a:off x="311700" y="1076275"/>
            <a:ext cx="8520600" cy="390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Обучение модели: </a:t>
            </a:r>
            <a:endParaRPr/>
          </a:p>
          <a:p>
            <a:pPr indent="-317500" lvl="1" marL="914400" rtl="0" algn="l">
              <a:spcBef>
                <a:spcPts val="0"/>
              </a:spcBef>
              <a:spcAft>
                <a:spcPts val="0"/>
              </a:spcAft>
              <a:buSzPts val="1400"/>
              <a:buChar char="○"/>
            </a:pPr>
            <a:r>
              <a:rPr lang="en"/>
              <a:t>Параллельный корпус “неформальный текст – формальный текст”</a:t>
            </a:r>
            <a:endParaRPr/>
          </a:p>
          <a:p>
            <a:pPr indent="-342900" lvl="0" marL="457200" rtl="0" algn="l">
              <a:spcBef>
                <a:spcPts val="0"/>
              </a:spcBef>
              <a:spcAft>
                <a:spcPts val="0"/>
              </a:spcAft>
              <a:buSzPts val="1800"/>
              <a:buChar char="●"/>
            </a:pPr>
            <a:r>
              <a:rPr lang="en"/>
              <a:t>Grammarly’s Yahoo Answers Formality Corpus (GYAFC):</a:t>
            </a:r>
            <a:endParaRPr/>
          </a:p>
          <a:p>
            <a:pPr indent="-317500" lvl="1" marL="914400" rtl="0" algn="l">
              <a:spcBef>
                <a:spcPts val="0"/>
              </a:spcBef>
              <a:spcAft>
                <a:spcPts val="0"/>
              </a:spcAft>
              <a:buSzPts val="1400"/>
              <a:buChar char="○"/>
            </a:pPr>
            <a:r>
              <a:rPr lang="en"/>
              <a:t>Размеченный корпус на основе Yahoo Answers L6 corpus</a:t>
            </a:r>
            <a:endParaRPr/>
          </a:p>
          <a:p>
            <a:pPr indent="-317500" lvl="1" marL="914400" rtl="0" algn="l">
              <a:spcBef>
                <a:spcPts val="0"/>
              </a:spcBef>
              <a:spcAft>
                <a:spcPts val="0"/>
              </a:spcAft>
              <a:buSzPts val="1400"/>
              <a:buChar char="○"/>
            </a:pPr>
            <a:r>
              <a:rPr lang="en"/>
              <a:t>Недоступен для свободного пользования: </a:t>
            </a:r>
            <a:r>
              <a:rPr lang="en" u="sng">
                <a:solidFill>
                  <a:schemeClr val="hlink"/>
                </a:solidFill>
                <a:hlinkClick r:id="rId3"/>
              </a:rPr>
              <a:t>https://github.com/raosudha89/GYAFC-corpus</a:t>
            </a:r>
            <a:endParaRPr/>
          </a:p>
          <a:p>
            <a:pPr indent="-342900" lvl="0" marL="457200" rtl="0" algn="l">
              <a:spcBef>
                <a:spcPts val="0"/>
              </a:spcBef>
              <a:spcAft>
                <a:spcPts val="0"/>
              </a:spcAft>
              <a:buSzPts val="1800"/>
              <a:buChar char="●"/>
            </a:pPr>
            <a:r>
              <a:rPr lang="en"/>
              <a:t>Reddit Comments Dataset for Text Style Transfer Tasks:</a:t>
            </a:r>
            <a:endParaRPr/>
          </a:p>
          <a:p>
            <a:pPr indent="-317500" lvl="1" marL="914400" rtl="0" algn="l">
              <a:spcBef>
                <a:spcPts val="0"/>
              </a:spcBef>
              <a:spcAft>
                <a:spcPts val="0"/>
              </a:spcAft>
              <a:buSzPts val="1400"/>
              <a:buChar char="○"/>
            </a:pPr>
            <a:r>
              <a:rPr lang="en" u="sng">
                <a:solidFill>
                  <a:schemeClr val="accent5"/>
                </a:solidFill>
                <a:hlinkClick r:id="rId4">
                  <a:extLst>
                    <a:ext uri="{A12FA001-AC4F-418D-AE19-62706E023703}">
                      <ahyp:hlinkClr val="tx"/>
                    </a:ext>
                  </a:extLst>
                </a:hlinkClick>
              </a:rPr>
              <a:t>https://zenodo.org/records/8051180</a:t>
            </a:r>
            <a:endParaRPr i="1"/>
          </a:p>
          <a:p>
            <a:pPr indent="-317500" lvl="1" marL="914400" rtl="0" algn="l">
              <a:spcBef>
                <a:spcPts val="0"/>
              </a:spcBef>
              <a:spcAft>
                <a:spcPts val="0"/>
              </a:spcAft>
              <a:buSzPts val="1400"/>
              <a:buChar char="○"/>
            </a:pPr>
            <a:r>
              <a:rPr i="1" lang="en"/>
              <a:t>“The dataset contains Reddit comments translated into a formal language. For the translation of Reddit comments into a formal language text-davinci-003 was used.</a:t>
            </a:r>
            <a:endParaRPr/>
          </a:p>
          <a:p>
            <a:pPr indent="-317500" lvl="1" marL="914400" rtl="0" algn="l">
              <a:spcBef>
                <a:spcPts val="0"/>
              </a:spcBef>
              <a:spcAft>
                <a:spcPts val="0"/>
              </a:spcAft>
              <a:buSzPts val="1400"/>
              <a:buChar char="○"/>
            </a:pPr>
            <a:r>
              <a:rPr i="1" lang="en"/>
              <a:t>The quality of formal translations was assessed with BERTScore and chrF++:</a:t>
            </a:r>
            <a:endParaRPr i="1"/>
          </a:p>
          <a:p>
            <a:pPr indent="-317500" lvl="2" marL="1371600" rtl="0" algn="l">
              <a:spcBef>
                <a:spcPts val="0"/>
              </a:spcBef>
              <a:spcAft>
                <a:spcPts val="0"/>
              </a:spcAft>
              <a:buSzPts val="1400"/>
              <a:buChar char="■"/>
            </a:pPr>
            <a:r>
              <a:rPr i="1" lang="en"/>
              <a:t>BERTScore: F1-Score: 0.89, Precision: 0.90, Recall: 0.88</a:t>
            </a:r>
            <a:endParaRPr i="1"/>
          </a:p>
          <a:p>
            <a:pPr indent="-317500" lvl="2" marL="1371600" rtl="0" algn="l">
              <a:spcBef>
                <a:spcPts val="0"/>
              </a:spcBef>
              <a:spcAft>
                <a:spcPts val="0"/>
              </a:spcAft>
              <a:buSzPts val="1400"/>
              <a:buChar char="■"/>
            </a:pPr>
            <a:r>
              <a:rPr i="1" lang="en"/>
              <a:t>chrF++: 37.16</a:t>
            </a:r>
            <a:endParaRPr i="1"/>
          </a:p>
          <a:p>
            <a:pPr indent="-317500" lvl="2" marL="1371600" rtl="0" algn="l">
              <a:spcBef>
                <a:spcPts val="0"/>
              </a:spcBef>
              <a:spcAft>
                <a:spcPts val="0"/>
              </a:spcAft>
              <a:buSzPts val="1400"/>
              <a:buChar char="■"/>
            </a:pPr>
            <a:r>
              <a:rPr i="1" lang="en"/>
              <a:t>The average perplexity of the generated formal texts was calculated using GPT-2 and is 123.77”</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Метрики</a:t>
            </a:r>
            <a:endParaRPr/>
          </a:p>
        </p:txBody>
      </p:sp>
      <p:sp>
        <p:nvSpPr>
          <p:cNvPr id="83" name="Google Shape;83;p17"/>
          <p:cNvSpPr txBox="1"/>
          <p:nvPr>
            <p:ph idx="1" type="body"/>
          </p:nvPr>
        </p:nvSpPr>
        <p:spPr>
          <a:xfrm>
            <a:off x="311700" y="1152475"/>
            <a:ext cx="8520600" cy="307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Style Transfer Strength (formality):</a:t>
            </a:r>
            <a:endParaRPr/>
          </a:p>
          <a:p>
            <a:pPr indent="-317500" lvl="1" marL="914400" rtl="0" algn="l">
              <a:spcBef>
                <a:spcPts val="0"/>
              </a:spcBef>
              <a:spcAft>
                <a:spcPts val="0"/>
              </a:spcAft>
              <a:buSzPts val="1400"/>
              <a:buChar char="○"/>
            </a:pPr>
            <a:r>
              <a:rPr lang="en"/>
              <a:t>Предобученные модели</a:t>
            </a:r>
            <a:endParaRPr/>
          </a:p>
          <a:p>
            <a:pPr indent="-342900" lvl="0" marL="457200" rtl="0" algn="l">
              <a:spcBef>
                <a:spcPts val="0"/>
              </a:spcBef>
              <a:spcAft>
                <a:spcPts val="0"/>
              </a:spcAft>
              <a:buSzPts val="1800"/>
              <a:buChar char="●"/>
            </a:pPr>
            <a:r>
              <a:rPr lang="en"/>
              <a:t>Content Preservation: </a:t>
            </a:r>
            <a:endParaRPr/>
          </a:p>
          <a:p>
            <a:pPr indent="-317500" lvl="1" marL="914400" rtl="0" algn="l">
              <a:spcBef>
                <a:spcPts val="0"/>
              </a:spcBef>
              <a:spcAft>
                <a:spcPts val="0"/>
              </a:spcAft>
              <a:buSzPts val="1400"/>
              <a:buChar char="○"/>
            </a:pPr>
            <a:r>
              <a:rPr lang="en"/>
              <a:t>Косинусное сходство (эмбеддинги)</a:t>
            </a:r>
            <a:endParaRPr/>
          </a:p>
          <a:p>
            <a:pPr indent="-317500" lvl="1" marL="914400" rtl="0" algn="l">
              <a:spcBef>
                <a:spcPts val="0"/>
              </a:spcBef>
              <a:spcAft>
                <a:spcPts val="0"/>
              </a:spcAft>
              <a:buSzPts val="1400"/>
              <a:buChar char="○"/>
            </a:pPr>
            <a:r>
              <a:rPr lang="en"/>
              <a:t>BERT-score*</a:t>
            </a:r>
            <a:endParaRPr/>
          </a:p>
          <a:p>
            <a:pPr indent="-342900" lvl="0" marL="457200" rtl="0" algn="l">
              <a:spcBef>
                <a:spcPts val="0"/>
              </a:spcBef>
              <a:spcAft>
                <a:spcPts val="0"/>
              </a:spcAft>
              <a:buSzPts val="1800"/>
              <a:buChar char="●"/>
            </a:pPr>
            <a:r>
              <a:rPr lang="en"/>
              <a:t>Fluency:</a:t>
            </a:r>
            <a:endParaRPr/>
          </a:p>
          <a:p>
            <a:pPr indent="-317500" lvl="1" marL="914400" rtl="0" algn="l">
              <a:spcBef>
                <a:spcPts val="0"/>
              </a:spcBef>
              <a:spcAft>
                <a:spcPts val="0"/>
              </a:spcAft>
              <a:buSzPts val="1400"/>
              <a:buChar char="○"/>
            </a:pPr>
            <a:r>
              <a:rPr lang="en"/>
              <a:t>Perplexity</a:t>
            </a:r>
            <a:endParaRPr/>
          </a:p>
          <a:p>
            <a:pPr indent="-317500" lvl="1" marL="914400" rtl="0" algn="l">
              <a:spcBef>
                <a:spcPts val="0"/>
              </a:spcBef>
              <a:spcAft>
                <a:spcPts val="0"/>
              </a:spcAft>
              <a:buSzPts val="1400"/>
              <a:buChar char="○"/>
            </a:pPr>
            <a:r>
              <a:rPr lang="en"/>
              <a:t>Модели, обученные на </a:t>
            </a:r>
            <a:r>
              <a:rPr lang="en"/>
              <a:t>CoLA (The Corpus of Linguistic Acceptability)</a:t>
            </a:r>
            <a:endParaRPr/>
          </a:p>
          <a:p>
            <a:pPr indent="-342900" lvl="0" marL="457200" rtl="0" algn="l">
              <a:spcBef>
                <a:spcPts val="0"/>
              </a:spcBef>
              <a:spcAft>
                <a:spcPts val="0"/>
              </a:spcAft>
              <a:buSzPts val="1800"/>
              <a:buChar char="●"/>
            </a:pPr>
            <a:r>
              <a:rPr lang="en"/>
              <a:t>BART-score**</a:t>
            </a:r>
            <a:endParaRPr/>
          </a:p>
        </p:txBody>
      </p:sp>
      <p:sp>
        <p:nvSpPr>
          <p:cNvPr id="84" name="Google Shape;84;p17"/>
          <p:cNvSpPr txBox="1"/>
          <p:nvPr/>
        </p:nvSpPr>
        <p:spPr>
          <a:xfrm>
            <a:off x="311700" y="4190550"/>
            <a:ext cx="852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*Zhang, T., Kishore, V., Wu, F., Weinberger, K.Q., &amp; Artzi, Y. (2019). BERTScore: Evaluating Text Generation with BERT. ArXiv, abs/1904.09675.</a:t>
            </a:r>
            <a:endParaRPr sz="1200">
              <a:solidFill>
                <a:schemeClr val="dk2"/>
              </a:solidFill>
            </a:endParaRPr>
          </a:p>
          <a:p>
            <a:pPr indent="0" lvl="0" marL="0" rtl="0" algn="l">
              <a:spcBef>
                <a:spcPts val="0"/>
              </a:spcBef>
              <a:spcAft>
                <a:spcPts val="0"/>
              </a:spcAft>
              <a:buNone/>
            </a:pPr>
            <a:r>
              <a:rPr lang="en" sz="1200">
                <a:solidFill>
                  <a:schemeClr val="dk2"/>
                </a:solidFill>
              </a:rPr>
              <a:t>** Yuan, W., Neubig, G., &amp; Liu, P. (2021). BARTScore: Evaluating Generated Text as Text Generation. ArXiv, abs/2106.11520.</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Reddit Comments Dataset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Subreddit, Original Comment, </a:t>
            </a:r>
            <a:r>
              <a:rPr i="1" lang="en"/>
              <a:t>F</a:t>
            </a:r>
            <a:r>
              <a:rPr i="1" lang="en"/>
              <a:t>ormal Comment</a:t>
            </a:r>
            <a:endParaRPr i="1"/>
          </a:p>
          <a:p>
            <a:pPr indent="-342900" lvl="0" marL="457200" rtl="0" algn="l">
              <a:spcBef>
                <a:spcPts val="0"/>
              </a:spcBef>
              <a:spcAft>
                <a:spcPts val="0"/>
              </a:spcAft>
              <a:buSzPts val="1800"/>
              <a:buChar char="●"/>
            </a:pPr>
            <a:r>
              <a:rPr lang="en"/>
              <a:t>Train: 2372 → 2342</a:t>
            </a:r>
            <a:endParaRPr/>
          </a:p>
          <a:p>
            <a:pPr indent="-342900" lvl="0" marL="457200" rtl="0" algn="l">
              <a:spcBef>
                <a:spcPts val="0"/>
              </a:spcBef>
              <a:spcAft>
                <a:spcPts val="0"/>
              </a:spcAft>
              <a:buSzPts val="1800"/>
              <a:buChar char="●"/>
            </a:pPr>
            <a:r>
              <a:rPr lang="en"/>
              <a:t>Eval: 602 → 581</a:t>
            </a:r>
            <a:endParaRPr/>
          </a:p>
        </p:txBody>
      </p:sp>
      <p:pic>
        <p:nvPicPr>
          <p:cNvPr id="91" name="Google Shape;91;p18"/>
          <p:cNvPicPr preferRelativeResize="0"/>
          <p:nvPr/>
        </p:nvPicPr>
        <p:blipFill>
          <a:blip r:embed="rId3">
            <a:alphaModFix/>
          </a:blip>
          <a:stretch>
            <a:fillRect/>
          </a:stretch>
        </p:blipFill>
        <p:spPr>
          <a:xfrm>
            <a:off x="866775" y="2616238"/>
            <a:ext cx="7410450" cy="195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T5 paraphraser model</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humarin/chatgpt_paraphraser_on_T5_base</a:t>
            </a:r>
            <a:endParaRPr i="1"/>
          </a:p>
          <a:p>
            <a:pPr indent="-342900" lvl="0" marL="457200" rtl="0" algn="l">
              <a:spcBef>
                <a:spcPts val="0"/>
              </a:spcBef>
              <a:spcAft>
                <a:spcPts val="0"/>
              </a:spcAft>
              <a:buSzPts val="1800"/>
              <a:buChar char="●"/>
            </a:pPr>
            <a:r>
              <a:rPr i="1" lang="en"/>
              <a:t>“This model was trained on our ChatGPT paraphrase dataset. This dataset is based on the Quora paraphrase question, texts from the SQUAD 2.0 and the CNN news dataset. We used "transfer learning" to get our model to generate paraphrases as well as ChatGPT.”</a:t>
            </a:r>
            <a:endParaRPr i="1"/>
          </a:p>
        </p:txBody>
      </p:sp>
      <p:pic>
        <p:nvPicPr>
          <p:cNvPr id="98" name="Google Shape;98;p19"/>
          <p:cNvPicPr preferRelativeResize="0"/>
          <p:nvPr/>
        </p:nvPicPr>
        <p:blipFill>
          <a:blip r:embed="rId3">
            <a:alphaModFix/>
          </a:blip>
          <a:stretch>
            <a:fillRect/>
          </a:stretch>
        </p:blipFill>
        <p:spPr>
          <a:xfrm>
            <a:off x="616488" y="2940150"/>
            <a:ext cx="1369875" cy="312025"/>
          </a:xfrm>
          <a:prstGeom prst="rect">
            <a:avLst/>
          </a:prstGeom>
          <a:noFill/>
          <a:ln>
            <a:noFill/>
          </a:ln>
        </p:spPr>
      </p:pic>
      <p:pic>
        <p:nvPicPr>
          <p:cNvPr id="99" name="Google Shape;99;p19"/>
          <p:cNvPicPr preferRelativeResize="0"/>
          <p:nvPr/>
        </p:nvPicPr>
        <p:blipFill>
          <a:blip r:embed="rId4">
            <a:alphaModFix/>
          </a:blip>
          <a:stretch>
            <a:fillRect/>
          </a:stretch>
        </p:blipFill>
        <p:spPr>
          <a:xfrm>
            <a:off x="4643271" y="2652146"/>
            <a:ext cx="3965999" cy="2267275"/>
          </a:xfrm>
          <a:prstGeom prst="rect">
            <a:avLst/>
          </a:prstGeom>
          <a:noFill/>
          <a:ln>
            <a:noFill/>
          </a:ln>
        </p:spPr>
      </p:pic>
      <p:pic>
        <p:nvPicPr>
          <p:cNvPr id="100" name="Google Shape;100;p19"/>
          <p:cNvPicPr preferRelativeResize="0"/>
          <p:nvPr/>
        </p:nvPicPr>
        <p:blipFill>
          <a:blip r:embed="rId5">
            <a:alphaModFix/>
          </a:blip>
          <a:stretch>
            <a:fillRect/>
          </a:stretch>
        </p:blipFill>
        <p:spPr>
          <a:xfrm>
            <a:off x="540300" y="3452400"/>
            <a:ext cx="3596575" cy="146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Дообучение T5 модели</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10 000 шагов (4+ эпохи)</a:t>
            </a:r>
            <a:endParaRPr/>
          </a:p>
          <a:p>
            <a:pPr indent="-342900" lvl="0" marL="457200" rtl="0" algn="l">
              <a:spcBef>
                <a:spcPts val="0"/>
              </a:spcBef>
              <a:spcAft>
                <a:spcPts val="0"/>
              </a:spcAft>
              <a:buSzPts val="1800"/>
              <a:buChar char="●"/>
            </a:pPr>
            <a:r>
              <a:rPr lang="en"/>
              <a:t>AdamW: </a:t>
            </a:r>
            <a:r>
              <a:rPr lang="en"/>
              <a:t>lr=2e-5</a:t>
            </a:r>
            <a:endParaRPr/>
          </a:p>
          <a:p>
            <a:pPr indent="-342900" lvl="0" marL="457200" rtl="0" algn="l">
              <a:spcBef>
                <a:spcPts val="0"/>
              </a:spcBef>
              <a:spcAft>
                <a:spcPts val="0"/>
              </a:spcAft>
              <a:buSzPts val="1800"/>
              <a:buChar char="●"/>
            </a:pPr>
            <a:r>
              <a:rPr i="1" lang="en"/>
              <a:t>prefix = "formalize: "</a:t>
            </a:r>
            <a:endParaRPr i="1"/>
          </a:p>
        </p:txBody>
      </p:sp>
      <p:pic>
        <p:nvPicPr>
          <p:cNvPr id="107" name="Google Shape;107;p20"/>
          <p:cNvPicPr preferRelativeResize="0"/>
          <p:nvPr/>
        </p:nvPicPr>
        <p:blipFill>
          <a:blip r:embed="rId3">
            <a:alphaModFix/>
          </a:blip>
          <a:stretch>
            <a:fillRect/>
          </a:stretch>
        </p:blipFill>
        <p:spPr>
          <a:xfrm>
            <a:off x="311700" y="2946775"/>
            <a:ext cx="8520600" cy="1312428"/>
          </a:xfrm>
          <a:prstGeom prst="rect">
            <a:avLst/>
          </a:prstGeom>
          <a:noFill/>
          <a:ln>
            <a:noFill/>
          </a:ln>
        </p:spPr>
      </p:pic>
      <p:sp>
        <p:nvSpPr>
          <p:cNvPr id="108" name="Google Shape;108;p20"/>
          <p:cNvSpPr txBox="1"/>
          <p:nvPr/>
        </p:nvSpPr>
        <p:spPr>
          <a:xfrm>
            <a:off x="7339525" y="4376900"/>
            <a:ext cx="144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a:t>
            </a:r>
            <a:r>
              <a:rPr lang="en" sz="1200">
                <a:solidFill>
                  <a:schemeClr val="dk2"/>
                </a:solidFill>
              </a:rPr>
              <a:t>p</a:t>
            </a:r>
            <a:r>
              <a:rPr lang="en" sz="1200">
                <a:solidFill>
                  <a:schemeClr val="dk2"/>
                </a:solidFill>
              </a:rPr>
              <a:t>t = pre-trained</a:t>
            </a:r>
            <a:endParaRPr sz="1200">
              <a:solidFill>
                <a:schemeClr val="dk2"/>
              </a:solidFill>
            </a:endParaRPr>
          </a:p>
          <a:p>
            <a:pPr indent="0" lvl="0" marL="0" rtl="0" algn="l">
              <a:spcBef>
                <a:spcPts val="0"/>
              </a:spcBef>
              <a:spcAft>
                <a:spcPts val="0"/>
              </a:spcAft>
              <a:buNone/>
            </a:pPr>
            <a:r>
              <a:rPr lang="en" sz="1200">
                <a:solidFill>
                  <a:schemeClr val="dk2"/>
                </a:solidFill>
              </a:rPr>
              <a:t>  ft = fine-tuned</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(zero-shot)</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GigaChat-2: ~10%</a:t>
            </a:r>
            <a:br>
              <a:rPr lang="en"/>
            </a:br>
            <a:r>
              <a:rPr i="1" lang="en">
                <a:latin typeface="Courier New"/>
                <a:ea typeface="Courier New"/>
                <a:cs typeface="Courier New"/>
                <a:sym typeface="Courier New"/>
              </a:rPr>
              <a:t>WARNING:langchain_gigachat.chat_models.gigachat:Giga generation stopped with reason: blacklist</a:t>
            </a:r>
            <a:br>
              <a:rPr i="1" lang="en"/>
            </a:br>
            <a:endParaRPr/>
          </a:p>
          <a:p>
            <a:pPr indent="-342900" lvl="0" marL="457200" rtl="0" algn="l">
              <a:spcBef>
                <a:spcPts val="0"/>
              </a:spcBef>
              <a:spcAft>
                <a:spcPts val="0"/>
              </a:spcAft>
              <a:buSzPts val="1800"/>
              <a:buAutoNum type="arabicPeriod"/>
            </a:pPr>
            <a:r>
              <a:rPr lang="en"/>
              <a:t>DeepSeek-V2</a:t>
            </a:r>
            <a:r>
              <a:rPr lang="en"/>
              <a:t>: </a:t>
            </a:r>
            <a:br>
              <a:rPr lang="en"/>
            </a:br>
            <a:r>
              <a:rPr i="1" lang="en"/>
              <a:t>deepseek-ai/DeepSeek-V2</a:t>
            </a:r>
            <a:br>
              <a:rPr i="1" lang="en"/>
            </a:br>
            <a:r>
              <a:rPr lang="en">
                <a:latin typeface="Courier New"/>
                <a:ea typeface="Courier New"/>
                <a:cs typeface="Courier New"/>
                <a:sym typeface="Courier New"/>
              </a:rPr>
              <a:t>temperature=1.3</a:t>
            </a:r>
            <a:br>
              <a:rPr i="1" lang="en">
                <a:latin typeface="Courier New"/>
                <a:ea typeface="Courier New"/>
                <a:cs typeface="Courier New"/>
                <a:sym typeface="Courier New"/>
              </a:rPr>
            </a:br>
            <a:r>
              <a:rPr lang="en">
                <a:latin typeface="Courier New"/>
                <a:ea typeface="Courier New"/>
                <a:cs typeface="Courier New"/>
                <a:sym typeface="Courier New"/>
              </a:rPr>
              <a:t>max_tokens=128</a:t>
            </a:r>
            <a:br>
              <a:rPr i="1" lang="en"/>
            </a:br>
            <a:r>
              <a:rPr lang="en"/>
              <a:t>System prompt: </a:t>
            </a:r>
            <a:r>
              <a:rPr i="1" lang="en">
                <a:latin typeface="Courier New"/>
                <a:ea typeface="Courier New"/>
                <a:cs typeface="Courier New"/>
                <a:sym typeface="Courier New"/>
              </a:rPr>
              <a:t>“You are a Text Style Transfer model. Rewrite the user text in a more formal style. I need just one version of the text without any comments from you.”</a:t>
            </a:r>
            <a:endParaRPr i="1">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