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ge\Desktop\trabajo%20Grecia\graf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Hoja2!$B$1</c:f>
              <c:strCache>
                <c:ptCount val="1"/>
                <c:pt idx="0">
                  <c:v>PIB </c:v>
                </c:pt>
              </c:strCache>
            </c:strRef>
          </c:tx>
          <c:spPr>
            <a:ln w="22225" cap="rnd" cmpd="sng" algn="ctr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Hoja2!$B$2:$B$12</c:f>
              <c:numCache>
                <c:formatCode>_("$"* #,##0.00_);_("$"* \(#,##0.00\);_("$"* "-"??_);_(@_)</c:formatCode>
                <c:ptCount val="11"/>
                <c:pt idx="0">
                  <c:v>354460</c:v>
                </c:pt>
                <c:pt idx="1">
                  <c:v>330000</c:v>
                </c:pt>
                <c:pt idx="2">
                  <c:v>299361</c:v>
                </c:pt>
                <c:pt idx="3">
                  <c:v>287797</c:v>
                </c:pt>
                <c:pt idx="4">
                  <c:v>245670</c:v>
                </c:pt>
                <c:pt idx="5">
                  <c:v>239862</c:v>
                </c:pt>
                <c:pt idx="6">
                  <c:v>237029</c:v>
                </c:pt>
                <c:pt idx="7">
                  <c:v>196591</c:v>
                </c:pt>
                <c:pt idx="8">
                  <c:v>195222</c:v>
                </c:pt>
                <c:pt idx="9">
                  <c:v>203085</c:v>
                </c:pt>
                <c:pt idx="10">
                  <c:v>218031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18914896"/>
        <c:axId val="318913328"/>
      </c:lineChart>
      <c:catAx>
        <c:axId val="31891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913328"/>
        <c:crosses val="autoZero"/>
        <c:auto val="1"/>
        <c:lblAlgn val="ctr"/>
        <c:lblOffset val="100"/>
        <c:noMultiLvlLbl val="0"/>
      </c:catAx>
      <c:valAx>
        <c:axId val="318913328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914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7482219061166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Hoja2!$C$1</c:f>
              <c:strCache>
                <c:ptCount val="1"/>
                <c:pt idx="0">
                  <c:v>Inflación (%)</c:v>
                </c:pt>
              </c:strCache>
            </c:strRef>
          </c:tx>
          <c:spPr>
            <a:ln w="22225" cap="rnd" cmpd="sng" algn="ctr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6595542911332428E-2"/>
                  <c:y val="-6.4814814814814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2.77777777777777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4.7415836889521104E-3"/>
                  <c:y val="-6.9444444444444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707918444760549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7.1123755334281651E-3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Hoja2!$C$2:$C$12</c:f>
              <c:numCache>
                <c:formatCode>0.00%</c:formatCode>
                <c:ptCount val="11"/>
                <c:pt idx="0">
                  <c:v>4.3499999999999997E-2</c:v>
                </c:pt>
                <c:pt idx="1">
                  <c:v>2.5600000000000001E-2</c:v>
                </c:pt>
                <c:pt idx="2">
                  <c:v>6.7299999999999999E-3</c:v>
                </c:pt>
                <c:pt idx="3" formatCode="0.000%">
                  <c:v>7.9799999999999992E-3</c:v>
                </c:pt>
                <c:pt idx="4">
                  <c:v>-3.7000000000000002E-3</c:v>
                </c:pt>
                <c:pt idx="5">
                  <c:v>-2.35E-2</c:v>
                </c:pt>
                <c:pt idx="6">
                  <c:v>-1.83E-2</c:v>
                </c:pt>
                <c:pt idx="7">
                  <c:v>-3.46E-3</c:v>
                </c:pt>
                <c:pt idx="8">
                  <c:v>-2.4399999999999999E-3</c:v>
                </c:pt>
                <c:pt idx="9">
                  <c:v>5.9899999999999997E-3</c:v>
                </c:pt>
                <c:pt idx="10">
                  <c:v>5.4900000000000001E-3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18909408"/>
        <c:axId val="318910584"/>
      </c:lineChart>
      <c:catAx>
        <c:axId val="31890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910584"/>
        <c:crosses val="autoZero"/>
        <c:auto val="1"/>
        <c:lblAlgn val="ctr"/>
        <c:lblOffset val="100"/>
        <c:noMultiLvlLbl val="0"/>
      </c:catAx>
      <c:valAx>
        <c:axId val="31891058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9094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Hoja2!$D$1</c:f>
              <c:strCache>
                <c:ptCount val="1"/>
                <c:pt idx="0">
                  <c:v>Desempleo (%)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3707918444760549E-2"/>
                  <c:y val="-5.555555555555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2.3148148148148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2.3707918444761419E-3"/>
                  <c:y val="-1.3888888888888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Hoja2!$D$2:$D$12</c:f>
              <c:numCache>
                <c:formatCode>0.00%</c:formatCode>
                <c:ptCount val="11"/>
                <c:pt idx="0">
                  <c:v>7.7596998214721699E-2</c:v>
                </c:pt>
                <c:pt idx="1">
                  <c:v>9.6159000396728506E-2</c:v>
                </c:pt>
                <c:pt idx="2">
                  <c:v>0.127131004333496</c:v>
                </c:pt>
                <c:pt idx="3">
                  <c:v>0.17864700317382801</c:v>
                </c:pt>
                <c:pt idx="4">
                  <c:v>0.24439300537109401</c:v>
                </c:pt>
                <c:pt idx="5">
                  <c:v>0.274661998748779</c:v>
                </c:pt>
                <c:pt idx="6">
                  <c:v>0.264913997650146</c:v>
                </c:pt>
                <c:pt idx="7">
                  <c:v>0.248971004486083</c:v>
                </c:pt>
                <c:pt idx="8">
                  <c:v>0.23539100646972699</c:v>
                </c:pt>
                <c:pt idx="9">
                  <c:v>0.214876003265381</c:v>
                </c:pt>
                <c:pt idx="10">
                  <c:v>0.19291599273681601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42201872"/>
        <c:axId val="542184232"/>
      </c:lineChart>
      <c:catAx>
        <c:axId val="5422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42184232"/>
        <c:crosses val="autoZero"/>
        <c:auto val="1"/>
        <c:lblAlgn val="ctr"/>
        <c:lblOffset val="100"/>
        <c:noMultiLvlLbl val="0"/>
      </c:catAx>
      <c:valAx>
        <c:axId val="542184232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422018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Exportaciones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Hoja2!$E$1</c:f>
              <c:strCache>
                <c:ptCount val="1"/>
                <c:pt idx="0">
                  <c:v>Exportanciones</c:v>
                </c:pt>
              </c:strCache>
            </c:strRef>
          </c:tx>
          <c:spPr>
            <a:ln w="22225" cap="rnd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Hoja2!$E$2:$E$12</c:f>
              <c:numCache>
                <c:formatCode>_("$"* #,##0.00_);_("$"* \(#,##0.00\);_("$"* "-"??_);_(@_)</c:formatCode>
                <c:ptCount val="11"/>
                <c:pt idx="0">
                  <c:v>82807</c:v>
                </c:pt>
                <c:pt idx="1">
                  <c:v>62641</c:v>
                </c:pt>
                <c:pt idx="2">
                  <c:v>66165</c:v>
                </c:pt>
                <c:pt idx="3">
                  <c:v>73490</c:v>
                </c:pt>
                <c:pt idx="4">
                  <c:v>70468</c:v>
                </c:pt>
                <c:pt idx="5">
                  <c:v>72806</c:v>
                </c:pt>
                <c:pt idx="6">
                  <c:v>76733</c:v>
                </c:pt>
                <c:pt idx="7">
                  <c:v>62031</c:v>
                </c:pt>
                <c:pt idx="8">
                  <c:v>58691</c:v>
                </c:pt>
                <c:pt idx="9">
                  <c:v>66998</c:v>
                </c:pt>
                <c:pt idx="10">
                  <c:v>78773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42186192"/>
        <c:axId val="319539024"/>
      </c:lineChart>
      <c:catAx>
        <c:axId val="5421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9539024"/>
        <c:crosses val="autoZero"/>
        <c:auto val="1"/>
        <c:lblAlgn val="ctr"/>
        <c:lblOffset val="100"/>
        <c:noMultiLvlLbl val="0"/>
      </c:catAx>
      <c:valAx>
        <c:axId val="319539024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4218619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Hoja2!$F$1</c:f>
              <c:strCache>
                <c:ptCount val="1"/>
                <c:pt idx="0">
                  <c:v>Importaciones</c:v>
                </c:pt>
              </c:strCache>
            </c:strRef>
          </c:tx>
          <c:spPr>
            <a:ln w="22225" cap="rnd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Hoja2!$F$2:$F$12</c:f>
              <c:numCache>
                <c:formatCode>_("$"* #,##0.00_);_("$"* \(#,##0.00\);_("$"* "-"??_);_(@_)</c:formatCode>
                <c:ptCount val="11"/>
                <c:pt idx="0">
                  <c:v>127492</c:v>
                </c:pt>
                <c:pt idx="1">
                  <c:v>94913</c:v>
                </c:pt>
                <c:pt idx="2">
                  <c:v>91984</c:v>
                </c:pt>
                <c:pt idx="3">
                  <c:v>92985</c:v>
                </c:pt>
                <c:pt idx="4">
                  <c:v>81399</c:v>
                </c:pt>
                <c:pt idx="5">
                  <c:v>79551</c:v>
                </c:pt>
                <c:pt idx="6">
                  <c:v>82430</c:v>
                </c:pt>
                <c:pt idx="7">
                  <c:v>61929</c:v>
                </c:pt>
                <c:pt idx="8">
                  <c:v>60083</c:v>
                </c:pt>
                <c:pt idx="9">
                  <c:v>69069</c:v>
                </c:pt>
                <c:pt idx="10">
                  <c:v>79342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19539808"/>
        <c:axId val="319532752"/>
      </c:lineChart>
      <c:catAx>
        <c:axId val="3195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9532752"/>
        <c:crosses val="autoZero"/>
        <c:auto val="1"/>
        <c:lblAlgn val="ctr"/>
        <c:lblOffset val="100"/>
        <c:noMultiLvlLbl val="0"/>
      </c:catAx>
      <c:valAx>
        <c:axId val="31953275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953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Hoja2!$G$1</c:f>
              <c:strCache>
                <c:ptCount val="1"/>
                <c:pt idx="0">
                  <c:v>Balanza Comercial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Hoja2!$A$2:$A$12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Hoja2!$G$2:$G$12</c:f>
              <c:numCache>
                <c:formatCode>_("$"* #,##0.00_);_("$"* \(#,##0.00\);_("$"* "-"??_);_(@_)</c:formatCode>
                <c:ptCount val="11"/>
                <c:pt idx="0">
                  <c:v>-44685</c:v>
                </c:pt>
                <c:pt idx="1">
                  <c:v>-32272</c:v>
                </c:pt>
                <c:pt idx="2">
                  <c:v>-25819</c:v>
                </c:pt>
                <c:pt idx="3">
                  <c:v>-19495</c:v>
                </c:pt>
                <c:pt idx="4">
                  <c:v>-10931</c:v>
                </c:pt>
                <c:pt idx="5">
                  <c:v>-6745</c:v>
                </c:pt>
                <c:pt idx="6">
                  <c:v>-5697</c:v>
                </c:pt>
                <c:pt idx="7">
                  <c:v>102</c:v>
                </c:pt>
                <c:pt idx="8">
                  <c:v>-1392</c:v>
                </c:pt>
                <c:pt idx="9">
                  <c:v>-2071</c:v>
                </c:pt>
                <c:pt idx="10">
                  <c:v>-569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20653504"/>
        <c:axId val="320655464"/>
      </c:lineChart>
      <c:catAx>
        <c:axId val="32065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0655464"/>
        <c:crosses val="autoZero"/>
        <c:auto val="1"/>
        <c:lblAlgn val="ctr"/>
        <c:lblOffset val="100"/>
        <c:noMultiLvlLbl val="0"/>
      </c:catAx>
      <c:valAx>
        <c:axId val="320655464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06535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00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1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92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64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1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9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3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2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6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2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1DB4-6F25-48F5-867C-A92C31A431C6}" type="datetimeFigureOut">
              <a:rPr lang="es-ES" smtClean="0"/>
              <a:t>03/05/2020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1485-221D-440E-9874-3D695C5C80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6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469685" y="-431800"/>
            <a:ext cx="5283200" cy="8674100"/>
          </a:xfrm>
          <a:prstGeom prst="rect">
            <a:avLst/>
          </a:prstGeom>
          <a:solidFill>
            <a:schemeClr val="bg1"/>
          </a:solidFill>
          <a:ln>
            <a:solidFill>
              <a:srgbClr val="556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6" y="3601787"/>
            <a:ext cx="2375319" cy="31522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" r="7715" b="5034"/>
          <a:stretch/>
        </p:blipFill>
        <p:spPr>
          <a:xfrm>
            <a:off x="3282762" y="-280765"/>
            <a:ext cx="1657045" cy="212822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43439" y="1847461"/>
            <a:ext cx="39356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rgbClr val="556F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¡Consulta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rgbClr val="556F3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nuestra carta!</a:t>
            </a:r>
            <a:endParaRPr lang="es-ES" sz="5400" b="0" cap="none" spc="0" dirty="0">
              <a:ln w="0"/>
              <a:solidFill>
                <a:srgbClr val="556F3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73313" y="7461217"/>
            <a:ext cx="22759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www.caldosdleo.mx</a:t>
            </a:r>
            <a:endParaRPr lang="es-E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923626" y="6858000"/>
            <a:ext cx="2368846" cy="466235"/>
            <a:chOff x="3072700" y="7241504"/>
            <a:chExt cx="2368846" cy="46623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4"/>
            <a:srcRect l="57113" t="30866" r="36533" b="59134"/>
            <a:stretch/>
          </p:blipFill>
          <p:spPr>
            <a:xfrm>
              <a:off x="3072700" y="7241504"/>
              <a:ext cx="526674" cy="466235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3599374" y="7274566"/>
              <a:ext cx="18421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@</a:t>
              </a:r>
              <a:r>
                <a:rPr lang="es-ES" sz="2000" b="0" cap="none" spc="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caldosdleomx</a:t>
              </a:r>
              <a:endParaRPr lang="es-E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8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8622"/>
              </p:ext>
            </p:extLst>
          </p:nvPr>
        </p:nvGraphicFramePr>
        <p:xfrm>
          <a:off x="1152590" y="658243"/>
          <a:ext cx="9997492" cy="3456111"/>
        </p:xfrm>
        <a:graphic>
          <a:graphicData uri="http://schemas.openxmlformats.org/drawingml/2006/table">
            <a:tbl>
              <a:tblPr/>
              <a:tblGrid>
                <a:gridCol w="1939865"/>
                <a:gridCol w="1200869"/>
                <a:gridCol w="1108494"/>
                <a:gridCol w="1311718"/>
                <a:gridCol w="1348668"/>
                <a:gridCol w="1274769"/>
                <a:gridCol w="1813109"/>
              </a:tblGrid>
              <a:tr h="298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AÑO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PIB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Inflación (%)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Desempleo (%)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Exportaciones</a:t>
                      </a:r>
                      <a:endParaRPr lang="es-E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Importaciones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Balanza Comercial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$ 354,460.00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82,807.00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127,492.00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(44,685.00)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$ 330,000.00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62,641.00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94,913.00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(32,272.00)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$ 299,361.00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66,165.00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91,984.00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(25,819.00)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$ 287,797.00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73,490.00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92,985.00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(19,495.00)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$ 245,670.00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70,468.00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81,399.00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(10,931.00)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97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$ 239,862.00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72,806.00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79,551.00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(6,745.00)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$ 237,029.00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76,733.00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82,430.00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(5,697.00)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$ 196,591.00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62,031.00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61,929.00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102.00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9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$ 195,222.00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58,691.00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60,083.00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(1,392.00)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9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$ 203,085.00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66,998.00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69,069.00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(2,071.00)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3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$ 218,031.00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78,773.00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79,342.00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(569.00)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351549"/>
              </p:ext>
            </p:extLst>
          </p:nvPr>
        </p:nvGraphicFramePr>
        <p:xfrm>
          <a:off x="1576070" y="6858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89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501110"/>
              </p:ext>
            </p:extLst>
          </p:nvPr>
        </p:nvGraphicFramePr>
        <p:xfrm>
          <a:off x="1410970" y="14478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8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413699"/>
              </p:ext>
            </p:extLst>
          </p:nvPr>
        </p:nvGraphicFramePr>
        <p:xfrm>
          <a:off x="1576070" y="12573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958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077396"/>
              </p:ext>
            </p:extLst>
          </p:nvPr>
        </p:nvGraphicFramePr>
        <p:xfrm>
          <a:off x="1576070" y="18669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890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41587"/>
              </p:ext>
            </p:extLst>
          </p:nvPr>
        </p:nvGraphicFramePr>
        <p:xfrm>
          <a:off x="1576070" y="13970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247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596531"/>
              </p:ext>
            </p:extLst>
          </p:nvPr>
        </p:nvGraphicFramePr>
        <p:xfrm>
          <a:off x="1525270" y="1930400"/>
          <a:ext cx="825373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57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05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256</Words>
  <Application>Microsoft Office PowerPoint</Application>
  <PresentationFormat>Panorámica</PresentationFormat>
  <Paragraphs>105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R.</dc:creator>
  <cp:lastModifiedBy>Antonio R.</cp:lastModifiedBy>
  <cp:revision>8</cp:revision>
  <dcterms:created xsi:type="dcterms:W3CDTF">2020-05-01T16:27:22Z</dcterms:created>
  <dcterms:modified xsi:type="dcterms:W3CDTF">2020-05-04T19:37:49Z</dcterms:modified>
</cp:coreProperties>
</file>