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3" r:id="rId18"/>
    <p:sldId id="270"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5" r:id="rId47"/>
    <p:sldId id="303" r:id="rId48"/>
    <p:sldId id="304" r:id="rId49"/>
    <p:sldId id="30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293" autoAdjust="0"/>
    <p:restoredTop sz="95332" autoAdjust="0"/>
  </p:normalViewPr>
  <p:slideViewPr>
    <p:cSldViewPr snapToGrid="0">
      <p:cViewPr varScale="1">
        <p:scale>
          <a:sx n="68" d="100"/>
          <a:sy n="68" d="100"/>
        </p:scale>
        <p:origin x="-763"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08B7D-BEDC-43A7-BB63-888520914282}" type="datetimeFigureOut">
              <a:rPr lang="tr-TR" smtClean="0"/>
              <a:pPr/>
              <a:t>09.02.2021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10AE6-94B2-428A-8DBB-ACEC89D7EDEF}" type="slidenum">
              <a:rPr lang="tr-TR" smtClean="0"/>
              <a:pPr/>
              <a:t>‹#›</a:t>
            </a:fld>
            <a:endParaRPr lang="tr-TR"/>
          </a:p>
        </p:txBody>
      </p:sp>
    </p:spTree>
    <p:extLst>
      <p:ext uri="{BB962C8B-B14F-4D97-AF65-F5344CB8AC3E}">
        <p14:creationId xmlns:p14="http://schemas.microsoft.com/office/powerpoint/2010/main" xmlns="" val="337900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9710AE6-94B2-428A-8DBB-ACEC89D7EDEF}" type="slidenum">
              <a:rPr lang="tr-TR" smtClean="0"/>
              <a:pPr/>
              <a:t>17</a:t>
            </a:fld>
            <a:endParaRPr lang="tr-TR"/>
          </a:p>
        </p:txBody>
      </p:sp>
    </p:spTree>
    <p:extLst>
      <p:ext uri="{BB962C8B-B14F-4D97-AF65-F5344CB8AC3E}">
        <p14:creationId xmlns:p14="http://schemas.microsoft.com/office/powerpoint/2010/main" xmlns="" val="263162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8600C1E-D393-4FCC-9AFF-9B39889098FC}" type="datetimeFigureOut">
              <a:rPr lang="tr-TR" smtClean="0"/>
              <a:pPr/>
              <a:t>09.02.2021</a:t>
            </a:fld>
            <a:endParaRPr lang="tr-T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tr-T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A1C34EE-15E0-476D-8C70-CE1F06431EB6}" type="slidenum">
              <a:rPr lang="tr-TR" smtClean="0"/>
              <a:pPr/>
              <a:t>‹#›</a:t>
            </a:fld>
            <a:endParaRPr lang="tr-TR"/>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1593946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8600C1E-D393-4FCC-9AFF-9B39889098FC}" type="datetimeFigureOut">
              <a:rPr lang="tr-TR" smtClean="0"/>
              <a:pPr/>
              <a:t>09.02.2021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33907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8600C1E-D393-4FCC-9AFF-9B39889098FC}" type="datetimeFigureOut">
              <a:rPr lang="tr-TR" smtClean="0"/>
              <a:pPr/>
              <a:t>09.02.2021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142610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ª"/>
              <a:defRPr>
                <a:solidFill>
                  <a:srgbClr val="2A1A00"/>
                </a:solidFill>
              </a:defRPr>
            </a:lvl1pPr>
            <a:lvl2pPr>
              <a:defRPr>
                <a:solidFill>
                  <a:srgbClr val="2A1A00"/>
                </a:solidFill>
              </a:defRPr>
            </a:lvl2pPr>
            <a:lvl3pPr>
              <a:defRPr>
                <a:solidFill>
                  <a:srgbClr val="2A1A00"/>
                </a:solidFill>
              </a:defRPr>
            </a:lvl3pPr>
            <a:lvl4pPr>
              <a:defRPr>
                <a:solidFill>
                  <a:srgbClr val="2A1A00"/>
                </a:solidFill>
              </a:defRPr>
            </a:lvl4pPr>
            <a:lvl5pPr>
              <a:defRPr>
                <a:solidFill>
                  <a:srgbClr val="2A1A00"/>
                </a:solidFill>
              </a:defRPr>
            </a:lvl5pPr>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10"/>
          </p:nvPr>
        </p:nvSpPr>
        <p:spPr/>
        <p:txBody>
          <a:bodyPr/>
          <a:lstStyle/>
          <a:p>
            <a:fld id="{18600C1E-D393-4FCC-9AFF-9B39889098FC}" type="datetimeFigureOut">
              <a:rPr lang="tr-TR" smtClean="0"/>
              <a:pPr/>
              <a:t>09.02.2021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7290402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8600C1E-D393-4FCC-9AFF-9B39889098FC}" type="datetimeFigureOut">
              <a:rPr lang="tr-TR" smtClean="0"/>
              <a:pPr/>
              <a:t>09.02.2021</a:t>
            </a:fld>
            <a:endParaRPr lang="tr-T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A1C34EE-15E0-476D-8C70-CE1F06431EB6}" type="slidenum">
              <a:rPr lang="tr-TR" smtClean="0"/>
              <a:pPr/>
              <a:t>‹#›</a:t>
            </a:fld>
            <a:endParaRPr lang="tr-TR"/>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xmlns="" val="34413743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8600C1E-D393-4FCC-9AFF-9B39889098FC}" type="datetimeFigureOut">
              <a:rPr lang="tr-TR" smtClean="0"/>
              <a:pPr/>
              <a:t>09.02.2021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122441344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57300" y="2909102"/>
            <a:ext cx="4800600" cy="299639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633864" y="2909102"/>
            <a:ext cx="4800600" cy="299639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8600C1E-D393-4FCC-9AFF-9B39889098FC}" type="datetimeFigureOut">
              <a:rPr lang="tr-TR" smtClean="0"/>
              <a:pPr/>
              <a:t>09.02.2021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59656881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8600C1E-D393-4FCC-9AFF-9B39889098FC}" type="datetimeFigureOut">
              <a:rPr lang="tr-TR" smtClean="0"/>
              <a:pPr/>
              <a:t>09.02.2021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401889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0C1E-D393-4FCC-9AFF-9B39889098FC}" type="datetimeFigureOut">
              <a:rPr lang="tr-TR" smtClean="0"/>
              <a:pPr/>
              <a:t>09.02.2021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208074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smtClean="0"/>
              <a:t>Asıl başlık stili için tıklatın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65051" y="6375679"/>
            <a:ext cx="1233355" cy="348462"/>
          </a:xfrm>
        </p:spPr>
        <p:txBody>
          <a:bodyPr/>
          <a:lstStyle/>
          <a:p>
            <a:fld id="{18600C1E-D393-4FCC-9AFF-9B39889098FC}" type="datetimeFigureOut">
              <a:rPr lang="tr-TR" smtClean="0"/>
              <a:pPr/>
              <a:t>09.02.2021</a:t>
            </a:fld>
            <a:endParaRPr lang="tr-TR"/>
          </a:p>
        </p:txBody>
      </p:sp>
      <p:sp>
        <p:nvSpPr>
          <p:cNvPr id="6" name="Footer Placeholder 5"/>
          <p:cNvSpPr>
            <a:spLocks noGrp="1"/>
          </p:cNvSpPr>
          <p:nvPr>
            <p:ph type="ftr" sz="quarter" idx="11"/>
          </p:nvPr>
        </p:nvSpPr>
        <p:spPr>
          <a:xfrm>
            <a:off x="2103620" y="6375679"/>
            <a:ext cx="3482179" cy="345796"/>
          </a:xfrm>
        </p:spPr>
        <p:txBody>
          <a:bodyPr/>
          <a:lstStyle/>
          <a:p>
            <a:endParaRPr lang="tr-TR"/>
          </a:p>
        </p:txBody>
      </p:sp>
      <p:sp>
        <p:nvSpPr>
          <p:cNvPr id="7" name="Slide Number Placeholder 6"/>
          <p:cNvSpPr>
            <a:spLocks noGrp="1"/>
          </p:cNvSpPr>
          <p:nvPr>
            <p:ph type="sldNum" sz="quarter" idx="12"/>
          </p:nvPr>
        </p:nvSpPr>
        <p:spPr>
          <a:xfrm>
            <a:off x="5691014" y="6375679"/>
            <a:ext cx="1232456" cy="345796"/>
          </a:xfrm>
        </p:spPr>
        <p:txBody>
          <a:bodyPr/>
          <a:lstStyle/>
          <a:p>
            <a:fld id="{8A1C34EE-15E0-476D-8C70-CE1F06431EB6}" type="slidenum">
              <a:rPr lang="tr-TR" smtClean="0"/>
              <a:pPr/>
              <a:t>‹#›</a:t>
            </a:fld>
            <a:endParaRPr lang="tr-TR"/>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938547771"/>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65950" y="6375679"/>
            <a:ext cx="1232456" cy="348462"/>
          </a:xfrm>
        </p:spPr>
        <p:txBody>
          <a:bodyPr/>
          <a:lstStyle/>
          <a:p>
            <a:fld id="{18600C1E-D393-4FCC-9AFF-9B39889098FC}" type="datetimeFigureOut">
              <a:rPr lang="tr-TR" smtClean="0"/>
              <a:pPr/>
              <a:t>09.02.2021</a:t>
            </a:fld>
            <a:endParaRPr lang="tr-TR"/>
          </a:p>
        </p:txBody>
      </p:sp>
      <p:sp>
        <p:nvSpPr>
          <p:cNvPr id="6" name="Footer Placeholder 5"/>
          <p:cNvSpPr>
            <a:spLocks noGrp="1"/>
          </p:cNvSpPr>
          <p:nvPr>
            <p:ph type="ftr" sz="quarter" idx="11"/>
          </p:nvPr>
        </p:nvSpPr>
        <p:spPr>
          <a:xfrm>
            <a:off x="2103621" y="6375679"/>
            <a:ext cx="3482178" cy="345796"/>
          </a:xfrm>
        </p:spPr>
        <p:txBody>
          <a:bodyPr/>
          <a:lstStyle/>
          <a:p>
            <a:endParaRPr lang="tr-TR"/>
          </a:p>
        </p:txBody>
      </p:sp>
      <p:sp>
        <p:nvSpPr>
          <p:cNvPr id="7" name="Slide Number Placeholder 6"/>
          <p:cNvSpPr>
            <a:spLocks noGrp="1"/>
          </p:cNvSpPr>
          <p:nvPr>
            <p:ph type="sldNum" sz="quarter" idx="12"/>
          </p:nvPr>
        </p:nvSpPr>
        <p:spPr>
          <a:xfrm>
            <a:off x="5687568" y="6375679"/>
            <a:ext cx="1234440" cy="345796"/>
          </a:xfrm>
        </p:spPr>
        <p:txBody>
          <a:bodyPr/>
          <a:lstStyle/>
          <a:p>
            <a:fld id="{8A1C34EE-15E0-476D-8C70-CE1F06431EB6}" type="slidenum">
              <a:rPr lang="tr-TR" smtClean="0"/>
              <a:pPr/>
              <a:t>‹#›</a:t>
            </a:fld>
            <a:endParaRPr lang="tr-TR"/>
          </a:p>
        </p:txBody>
      </p:sp>
    </p:spTree>
    <p:extLst>
      <p:ext uri="{BB962C8B-B14F-4D97-AF65-F5344CB8AC3E}">
        <p14:creationId xmlns:p14="http://schemas.microsoft.com/office/powerpoint/2010/main" xmlns="" val="359244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8600C1E-D393-4FCC-9AFF-9B39889098FC}" type="datetimeFigureOut">
              <a:rPr lang="tr-TR" smtClean="0"/>
              <a:pPr/>
              <a:t>09.02.2021</a:t>
            </a:fld>
            <a:endParaRPr lang="tr-T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A1C34EE-15E0-476D-8C70-CE1F06431EB6}" type="slidenum">
              <a:rPr lang="tr-TR" smtClean="0"/>
              <a:pPr/>
              <a:t>‹#›</a:t>
            </a:fld>
            <a:endParaRPr lang="tr-TR"/>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46759218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Wingdings" panose="05000000000000000000" pitchFamily="2" charset="2"/>
        <a:buChar char="ª"/>
        <a:defRPr sz="2000" kern="1200">
          <a:solidFill>
            <a:srgbClr val="2A1A00"/>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Wingdings" panose="05000000000000000000" pitchFamily="2" charset="2"/>
        <a:buChar char="Ø"/>
        <a:defRPr sz="1800" kern="1200">
          <a:solidFill>
            <a:srgbClr val="2A1A00"/>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rgbClr val="2A1A00"/>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rgbClr val="2A1A00"/>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rgbClr val="2A1A00"/>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JQUERY</a:t>
            </a:r>
            <a:endParaRPr lang="tr-TR" dirty="0"/>
          </a:p>
        </p:txBody>
      </p:sp>
    </p:spTree>
    <p:extLst>
      <p:ext uri="{BB962C8B-B14F-4D97-AF65-F5344CB8AC3E}">
        <p14:creationId xmlns:p14="http://schemas.microsoft.com/office/powerpoint/2010/main" xmlns="" val="1876014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947651"/>
          </a:xfrm>
        </p:spPr>
        <p:txBody>
          <a:bodyPr>
            <a:normAutofit fontScale="90000"/>
          </a:bodyPr>
          <a:lstStyle/>
          <a:p>
            <a:r>
              <a:rPr lang="tr-TR" b="1" dirty="0"/>
              <a:t>jQuery </a:t>
            </a:r>
            <a:r>
              <a:rPr lang="tr-TR" b="1" dirty="0" err="1" smtClean="0"/>
              <a:t>Selectors</a:t>
            </a:r>
            <a:r>
              <a:rPr lang="tr-TR" b="1" dirty="0" smtClean="0"/>
              <a:t/>
            </a:r>
            <a:br>
              <a:rPr lang="tr-TR" b="1" dirty="0" smtClean="0"/>
            </a:br>
            <a:endParaRPr lang="tr-TR" dirty="0"/>
          </a:p>
        </p:txBody>
      </p:sp>
      <p:sp>
        <p:nvSpPr>
          <p:cNvPr id="3" name="İçerik Yer Tutucusu 2"/>
          <p:cNvSpPr>
            <a:spLocks noGrp="1"/>
          </p:cNvSpPr>
          <p:nvPr>
            <p:ph idx="1"/>
          </p:nvPr>
        </p:nvSpPr>
        <p:spPr>
          <a:xfrm>
            <a:off x="1251678" y="1487055"/>
            <a:ext cx="10178322" cy="4392537"/>
          </a:xfrm>
        </p:spPr>
        <p:txBody>
          <a:bodyPr/>
          <a:lstStyle/>
          <a:p>
            <a:r>
              <a:rPr lang="tr-TR" dirty="0"/>
              <a:t>jQuery seçicileri, HTML öğelerini seçmenize ve değiştirmenize olanak </a:t>
            </a:r>
            <a:r>
              <a:rPr lang="tr-TR" dirty="0" smtClean="0"/>
              <a:t>sağlar.</a:t>
            </a:r>
          </a:p>
          <a:p>
            <a:r>
              <a:rPr lang="tr-TR" dirty="0" smtClean="0"/>
              <a:t>jQuery </a:t>
            </a:r>
            <a:r>
              <a:rPr lang="tr-TR" dirty="0"/>
              <a:t>seçicileri, HTML </a:t>
            </a:r>
            <a:r>
              <a:rPr lang="tr-TR" dirty="0" smtClean="0"/>
              <a:t>öğelerinin adlarına</a:t>
            </a:r>
            <a:r>
              <a:rPr lang="tr-TR" dirty="0"/>
              <a:t>, </a:t>
            </a:r>
            <a:r>
              <a:rPr lang="tr-TR" dirty="0" err="1" smtClean="0"/>
              <a:t>idlerine</a:t>
            </a:r>
            <a:r>
              <a:rPr lang="tr-TR" dirty="0" smtClean="0"/>
              <a:t>, </a:t>
            </a:r>
            <a:r>
              <a:rPr lang="tr-TR" dirty="0" err="1" smtClean="0"/>
              <a:t>classlarına</a:t>
            </a:r>
            <a:r>
              <a:rPr lang="tr-TR" dirty="0" smtClean="0"/>
              <a:t>, </a:t>
            </a:r>
            <a:r>
              <a:rPr lang="tr-TR" dirty="0"/>
              <a:t>türlerine, </a:t>
            </a:r>
            <a:r>
              <a:rPr lang="tr-TR" dirty="0" err="1" smtClean="0"/>
              <a:t>attributelerine</a:t>
            </a:r>
            <a:r>
              <a:rPr lang="tr-TR" dirty="0" smtClean="0"/>
              <a:t>, attribute </a:t>
            </a:r>
            <a:r>
              <a:rPr lang="tr-TR" dirty="0"/>
              <a:t>değerlerine ve daha </a:t>
            </a:r>
            <a:r>
              <a:rPr lang="tr-TR" dirty="0" smtClean="0"/>
              <a:t>fazlasını "</a:t>
            </a:r>
            <a:r>
              <a:rPr lang="tr-TR" dirty="0"/>
              <a:t>bulmak" (veya seçmek) için kullanılır. Mevcut CSS Seçicilerini temel alır ve ayrıca bazı özel seçicilere </a:t>
            </a:r>
            <a:r>
              <a:rPr lang="tr-TR" dirty="0" smtClean="0"/>
              <a:t>sahiptir.</a:t>
            </a:r>
          </a:p>
          <a:p>
            <a:r>
              <a:rPr lang="tr-TR" dirty="0" err="1" smtClean="0"/>
              <a:t>JQuery'deki</a:t>
            </a:r>
            <a:r>
              <a:rPr lang="tr-TR" dirty="0" smtClean="0"/>
              <a:t> </a:t>
            </a:r>
            <a:r>
              <a:rPr lang="tr-TR" dirty="0"/>
              <a:t>bütün seçiciler dolar işareti ve parantez ile başlar: </a:t>
            </a:r>
            <a:r>
              <a:rPr lang="tr-TR" dirty="0" smtClean="0"/>
              <a:t>$().</a:t>
            </a:r>
          </a:p>
          <a:p>
            <a:r>
              <a:rPr lang="tr-TR" b="1" dirty="0"/>
              <a:t>element </a:t>
            </a:r>
            <a:r>
              <a:rPr lang="tr-TR" b="1" dirty="0" err="1"/>
              <a:t>Selector</a:t>
            </a:r>
            <a:endParaRPr lang="tr-TR" b="1" dirty="0"/>
          </a:p>
          <a:p>
            <a:r>
              <a:rPr lang="tr-TR" b="1" dirty="0"/>
              <a:t>#</a:t>
            </a:r>
            <a:r>
              <a:rPr lang="tr-TR" b="1" dirty="0" err="1"/>
              <a:t>id</a:t>
            </a:r>
            <a:r>
              <a:rPr lang="tr-TR" b="1" dirty="0"/>
              <a:t> </a:t>
            </a:r>
            <a:r>
              <a:rPr lang="tr-TR" b="1" dirty="0" err="1" smtClean="0"/>
              <a:t>Selector</a:t>
            </a:r>
            <a:endParaRPr lang="tr-TR" b="1" dirty="0" smtClean="0"/>
          </a:p>
          <a:p>
            <a:r>
              <a:rPr lang="tr-TR" b="1" dirty="0"/>
              <a:t>.</a:t>
            </a:r>
            <a:r>
              <a:rPr lang="tr-TR" b="1" dirty="0" err="1"/>
              <a:t>class</a:t>
            </a:r>
            <a:r>
              <a:rPr lang="tr-TR" b="1" dirty="0"/>
              <a:t> </a:t>
            </a:r>
            <a:r>
              <a:rPr lang="tr-TR" b="1" dirty="0" err="1"/>
              <a:t>Selector</a:t>
            </a:r>
            <a:endParaRPr lang="tr-TR" b="1" dirty="0"/>
          </a:p>
          <a:p>
            <a:endParaRPr lang="tr-TR" b="1" dirty="0"/>
          </a:p>
          <a:p>
            <a:endParaRPr lang="tr-TR" dirty="0"/>
          </a:p>
        </p:txBody>
      </p:sp>
    </p:spTree>
    <p:extLst>
      <p:ext uri="{BB962C8B-B14F-4D97-AF65-F5344CB8AC3E}">
        <p14:creationId xmlns:p14="http://schemas.microsoft.com/office/powerpoint/2010/main" xmlns="" val="1657383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İçerik Yer Tutucusu"/>
          <p:cNvGraphicFramePr>
            <a:graphicFrameLocks/>
          </p:cNvGraphicFramePr>
          <p:nvPr>
            <p:extLst>
              <p:ext uri="{D42A27DB-BD31-4B8C-83A1-F6EECF244321}">
                <p14:modId xmlns:p14="http://schemas.microsoft.com/office/powerpoint/2010/main" xmlns="" val="738752799"/>
              </p:ext>
            </p:extLst>
          </p:nvPr>
        </p:nvGraphicFramePr>
        <p:xfrm>
          <a:off x="1150070" y="221073"/>
          <a:ext cx="10689996" cy="6250006"/>
        </p:xfrm>
        <a:graphic>
          <a:graphicData uri="http://schemas.openxmlformats.org/drawingml/2006/table">
            <a:tbl>
              <a:tblPr firstRow="1" bandRow="1">
                <a:tableStyleId>{3B4B98B0-60AC-42C2-AFA5-B58CD77FA1E5}</a:tableStyleId>
              </a:tblPr>
              <a:tblGrid>
                <a:gridCol w="2469888">
                  <a:extLst>
                    <a:ext uri="{9D8B030D-6E8A-4147-A177-3AD203B41FA5}">
                      <a16:colId xmlns:a16="http://schemas.microsoft.com/office/drawing/2014/main" xmlns="" val="20000"/>
                    </a:ext>
                  </a:extLst>
                </a:gridCol>
                <a:gridCol w="8220108">
                  <a:extLst>
                    <a:ext uri="{9D8B030D-6E8A-4147-A177-3AD203B41FA5}">
                      <a16:colId xmlns:a16="http://schemas.microsoft.com/office/drawing/2014/main" xmlns="" val="20001"/>
                    </a:ext>
                  </a:extLst>
                </a:gridCol>
              </a:tblGrid>
              <a:tr h="370840">
                <a:tc>
                  <a:txBody>
                    <a:bodyPr/>
                    <a:lstStyle/>
                    <a:p>
                      <a:r>
                        <a:rPr lang="tr-TR" dirty="0" err="1" smtClean="0"/>
                        <a:t>Jquery</a:t>
                      </a:r>
                      <a:r>
                        <a:rPr lang="tr-TR" dirty="0" smtClean="0"/>
                        <a:t> seçicisi</a:t>
                      </a:r>
                      <a:endParaRPr lang="tr-TR" dirty="0"/>
                    </a:p>
                  </a:txBody>
                  <a:tcPr/>
                </a:tc>
                <a:tc>
                  <a:txBody>
                    <a:bodyPr/>
                    <a:lstStyle/>
                    <a:p>
                      <a:r>
                        <a:rPr lang="tr-TR" dirty="0" smtClean="0"/>
                        <a:t>Ne işe yaradığı</a:t>
                      </a:r>
                      <a:endParaRPr lang="tr-TR" dirty="0"/>
                    </a:p>
                  </a:txBody>
                  <a:tcPr/>
                </a:tc>
                <a:extLst>
                  <a:ext uri="{0D108BD9-81ED-4DB2-BD59-A6C34878D82A}">
                    <a16:rowId xmlns:a16="http://schemas.microsoft.com/office/drawing/2014/main" xmlns="" val="10000"/>
                  </a:ext>
                </a:extLst>
              </a:tr>
              <a:tr h="557854">
                <a:tc>
                  <a:txBody>
                    <a:bodyPr/>
                    <a:lstStyle/>
                    <a:p>
                      <a:r>
                        <a:rPr lang="tr-TR" dirty="0" smtClean="0"/>
                        <a:t>:</a:t>
                      </a:r>
                      <a:r>
                        <a:rPr lang="tr-TR" dirty="0" err="1" smtClean="0"/>
                        <a:t>button</a:t>
                      </a:r>
                      <a:endParaRPr lang="tr-TR" dirty="0"/>
                    </a:p>
                  </a:txBody>
                  <a:tcPr/>
                </a:tc>
                <a:tc>
                  <a:txBody>
                    <a:bodyPr/>
                    <a:lstStyle/>
                    <a:p>
                      <a:r>
                        <a:rPr lang="tr-TR" dirty="0" smtClean="0"/>
                        <a:t>Sayfanızdaki tüm buton elementlerini seçer</a:t>
                      </a:r>
                      <a:endParaRPr lang="tr-TR" dirty="0"/>
                    </a:p>
                  </a:txBody>
                  <a:tcPr/>
                </a:tc>
                <a:extLst>
                  <a:ext uri="{0D108BD9-81ED-4DB2-BD59-A6C34878D82A}">
                    <a16:rowId xmlns:a16="http://schemas.microsoft.com/office/drawing/2014/main" xmlns="" val="10001"/>
                  </a:ext>
                </a:extLst>
              </a:tr>
              <a:tr h="370840">
                <a:tc>
                  <a:txBody>
                    <a:bodyPr/>
                    <a:lstStyle/>
                    <a:p>
                      <a:r>
                        <a:rPr lang="tr-TR" dirty="0" smtClean="0"/>
                        <a:t>:</a:t>
                      </a:r>
                      <a:r>
                        <a:rPr lang="tr-TR" dirty="0" err="1" smtClean="0"/>
                        <a:t>submit</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Sayfanızdaki tüm </a:t>
                      </a:r>
                      <a:r>
                        <a:rPr lang="tr-TR" dirty="0" err="1" smtClean="0"/>
                        <a:t>submit</a:t>
                      </a:r>
                      <a:r>
                        <a:rPr lang="tr-TR" dirty="0" smtClean="0"/>
                        <a:t> elementlerini seçer</a:t>
                      </a:r>
                    </a:p>
                    <a:p>
                      <a:endParaRPr lang="tr-TR" dirty="0"/>
                    </a:p>
                  </a:txBody>
                  <a:tcPr/>
                </a:tc>
                <a:extLst>
                  <a:ext uri="{0D108BD9-81ED-4DB2-BD59-A6C34878D82A}">
                    <a16:rowId xmlns:a16="http://schemas.microsoft.com/office/drawing/2014/main" xmlns="" val="10002"/>
                  </a:ext>
                </a:extLst>
              </a:tr>
              <a:tr h="370840">
                <a:tc>
                  <a:txBody>
                    <a:bodyPr/>
                    <a:lstStyle/>
                    <a:p>
                      <a:r>
                        <a:rPr lang="tr-TR" dirty="0" smtClean="0"/>
                        <a:t>:</a:t>
                      </a:r>
                      <a:r>
                        <a:rPr lang="tr-TR" dirty="0" err="1" smtClean="0"/>
                        <a:t>checkbox</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Sayfanızdaki tüm </a:t>
                      </a:r>
                      <a:r>
                        <a:rPr lang="tr-TR" dirty="0" err="1" smtClean="0"/>
                        <a:t>checkbox</a:t>
                      </a:r>
                      <a:r>
                        <a:rPr lang="tr-TR" dirty="0" smtClean="0"/>
                        <a:t> elementlerini seçer</a:t>
                      </a:r>
                    </a:p>
                    <a:p>
                      <a:endParaRPr lang="tr-TR" dirty="0"/>
                    </a:p>
                  </a:txBody>
                  <a:tcPr/>
                </a:tc>
                <a:extLst>
                  <a:ext uri="{0D108BD9-81ED-4DB2-BD59-A6C34878D82A}">
                    <a16:rowId xmlns:a16="http://schemas.microsoft.com/office/drawing/2014/main" xmlns="" val="10003"/>
                  </a:ext>
                </a:extLst>
              </a:tr>
              <a:tr h="703592">
                <a:tc>
                  <a:txBody>
                    <a:bodyPr/>
                    <a:lstStyle/>
                    <a:p>
                      <a:r>
                        <a:rPr lang="tr-TR" dirty="0" smtClean="0"/>
                        <a:t>:</a:t>
                      </a:r>
                      <a:r>
                        <a:rPr lang="tr-TR" dirty="0" err="1" smtClean="0"/>
                        <a:t>checked</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Sayfanızdaki </a:t>
                      </a:r>
                      <a:r>
                        <a:rPr lang="tr-TR" dirty="0" err="1" smtClean="0"/>
                        <a:t>checkbox</a:t>
                      </a:r>
                      <a:r>
                        <a:rPr lang="tr-TR" dirty="0" smtClean="0"/>
                        <a:t> elementlerinden işaretli olanları seçer</a:t>
                      </a:r>
                    </a:p>
                    <a:p>
                      <a:endParaRPr lang="tr-TR" dirty="0"/>
                    </a:p>
                  </a:txBody>
                  <a:tcPr/>
                </a:tc>
                <a:extLst>
                  <a:ext uri="{0D108BD9-81ED-4DB2-BD59-A6C34878D82A}">
                    <a16:rowId xmlns:a16="http://schemas.microsoft.com/office/drawing/2014/main" xmlns="" val="10004"/>
                  </a:ext>
                </a:extLst>
              </a:tr>
              <a:tr h="370840">
                <a:tc>
                  <a:txBody>
                    <a:bodyPr/>
                    <a:lstStyle/>
                    <a:p>
                      <a:r>
                        <a:rPr lang="tr-TR" dirty="0" smtClean="0"/>
                        <a:t>:</a:t>
                      </a:r>
                      <a:r>
                        <a:rPr lang="tr-TR" dirty="0" err="1" smtClean="0"/>
                        <a:t>contains</a:t>
                      </a:r>
                      <a:r>
                        <a:rPr lang="tr-TR" dirty="0" smtClean="0"/>
                        <a:t>()</a:t>
                      </a:r>
                      <a:endParaRPr lang="tr-TR" dirty="0"/>
                    </a:p>
                  </a:txBody>
                  <a:tcPr/>
                </a:tc>
                <a:tc>
                  <a:txBody>
                    <a:bodyPr/>
                    <a:lstStyle/>
                    <a:p>
                      <a:r>
                        <a:rPr lang="tr-TR" dirty="0" smtClean="0"/>
                        <a:t>Parametre</a:t>
                      </a:r>
                      <a:r>
                        <a:rPr lang="tr-TR" baseline="0" dirty="0" smtClean="0"/>
                        <a:t> olarak göndereceğiniz metni içeren elementi seçer</a:t>
                      </a:r>
                      <a:endParaRPr lang="tr-TR" dirty="0"/>
                    </a:p>
                  </a:txBody>
                  <a:tcPr/>
                </a:tc>
                <a:extLst>
                  <a:ext uri="{0D108BD9-81ED-4DB2-BD59-A6C34878D82A}">
                    <a16:rowId xmlns:a16="http://schemas.microsoft.com/office/drawing/2014/main" xmlns="" val="10005"/>
                  </a:ext>
                </a:extLst>
              </a:tr>
              <a:tr h="370840">
                <a:tc>
                  <a:txBody>
                    <a:bodyPr/>
                    <a:lstStyle/>
                    <a:p>
                      <a:r>
                        <a:rPr lang="tr-TR" dirty="0" smtClean="0"/>
                        <a:t>:</a:t>
                      </a:r>
                      <a:r>
                        <a:rPr lang="tr-TR" dirty="0" err="1" smtClean="0"/>
                        <a:t>disabled</a:t>
                      </a:r>
                      <a:endParaRPr lang="tr-TR" dirty="0"/>
                    </a:p>
                  </a:txBody>
                  <a:tcPr/>
                </a:tc>
                <a:tc>
                  <a:txBody>
                    <a:bodyPr/>
                    <a:lstStyle/>
                    <a:p>
                      <a:r>
                        <a:rPr lang="tr-TR" dirty="0" err="1" smtClean="0"/>
                        <a:t>Disable</a:t>
                      </a:r>
                      <a:r>
                        <a:rPr lang="tr-TR" dirty="0" smtClean="0"/>
                        <a:t> yani kapatılmış form elementlerini</a:t>
                      </a:r>
                      <a:r>
                        <a:rPr lang="tr-TR" baseline="0" dirty="0" smtClean="0"/>
                        <a:t> seçer</a:t>
                      </a:r>
                      <a:endParaRPr lang="tr-TR" dirty="0"/>
                    </a:p>
                  </a:txBody>
                  <a:tcPr/>
                </a:tc>
                <a:extLst>
                  <a:ext uri="{0D108BD9-81ED-4DB2-BD59-A6C34878D82A}">
                    <a16:rowId xmlns:a16="http://schemas.microsoft.com/office/drawing/2014/main" xmlns="" val="10006"/>
                  </a:ext>
                </a:extLst>
              </a:tr>
              <a:tr h="370840">
                <a:tc>
                  <a:txBody>
                    <a:bodyPr/>
                    <a:lstStyle/>
                    <a:p>
                      <a:r>
                        <a:rPr lang="tr-TR" dirty="0" smtClean="0"/>
                        <a:t>:</a:t>
                      </a:r>
                      <a:r>
                        <a:rPr lang="tr-TR" dirty="0" err="1" smtClean="0"/>
                        <a:t>empty</a:t>
                      </a:r>
                      <a:endParaRPr lang="tr-TR" dirty="0"/>
                    </a:p>
                  </a:txBody>
                  <a:tcPr/>
                </a:tc>
                <a:tc>
                  <a:txBody>
                    <a:bodyPr/>
                    <a:lstStyle/>
                    <a:p>
                      <a:r>
                        <a:rPr lang="tr-TR" dirty="0" smtClean="0"/>
                        <a:t>Metinler dahil hiçbir alt elementi olmayan elementleri seçer</a:t>
                      </a:r>
                      <a:endParaRPr lang="tr-TR" dirty="0"/>
                    </a:p>
                  </a:txBody>
                  <a:tcPr/>
                </a:tc>
                <a:extLst>
                  <a:ext uri="{0D108BD9-81ED-4DB2-BD59-A6C34878D82A}">
                    <a16:rowId xmlns:a16="http://schemas.microsoft.com/office/drawing/2014/main" xmlns="" val="10007"/>
                  </a:ext>
                </a:extLst>
              </a:tr>
              <a:tr h="370840">
                <a:tc>
                  <a:txBody>
                    <a:bodyPr/>
                    <a:lstStyle/>
                    <a:p>
                      <a:r>
                        <a:rPr lang="tr-TR" dirty="0" smtClean="0"/>
                        <a:t>:file</a:t>
                      </a:r>
                      <a:endParaRPr lang="tr-TR" dirty="0"/>
                    </a:p>
                  </a:txBody>
                  <a:tcPr/>
                </a:tc>
                <a:tc>
                  <a:txBody>
                    <a:bodyPr/>
                    <a:lstStyle/>
                    <a:p>
                      <a:r>
                        <a:rPr lang="tr-TR" dirty="0" smtClean="0"/>
                        <a:t>Dosya kutusu türündeki form elementlerini</a:t>
                      </a:r>
                      <a:r>
                        <a:rPr lang="tr-TR" baseline="0" dirty="0" smtClean="0"/>
                        <a:t> seçer</a:t>
                      </a:r>
                      <a:endParaRPr lang="tr-TR" dirty="0"/>
                    </a:p>
                  </a:txBody>
                  <a:tcPr/>
                </a:tc>
                <a:extLst>
                  <a:ext uri="{0D108BD9-81ED-4DB2-BD59-A6C34878D82A}">
                    <a16:rowId xmlns:a16="http://schemas.microsoft.com/office/drawing/2014/main" xmlns="" val="10008"/>
                  </a:ext>
                </a:extLst>
              </a:tr>
              <a:tr h="370840">
                <a:tc>
                  <a:txBody>
                    <a:bodyPr/>
                    <a:lstStyle/>
                    <a:p>
                      <a:r>
                        <a:rPr lang="tr-TR" dirty="0" smtClean="0"/>
                        <a:t>:</a:t>
                      </a:r>
                      <a:r>
                        <a:rPr lang="tr-TR" dirty="0" err="1" smtClean="0"/>
                        <a:t>focus</a:t>
                      </a:r>
                      <a:endParaRPr lang="tr-TR" dirty="0"/>
                    </a:p>
                  </a:txBody>
                  <a:tcPr/>
                </a:tc>
                <a:tc>
                  <a:txBody>
                    <a:bodyPr/>
                    <a:lstStyle/>
                    <a:p>
                      <a:r>
                        <a:rPr lang="tr-TR" dirty="0" smtClean="0"/>
                        <a:t>İmlecin odağında olan elementi seçer</a:t>
                      </a:r>
                      <a:endParaRPr lang="tr-TR" dirty="0"/>
                    </a:p>
                  </a:txBody>
                  <a:tcPr/>
                </a:tc>
                <a:extLst>
                  <a:ext uri="{0D108BD9-81ED-4DB2-BD59-A6C34878D82A}">
                    <a16:rowId xmlns:a16="http://schemas.microsoft.com/office/drawing/2014/main" xmlns="" val="2174042200"/>
                  </a:ext>
                </a:extLst>
              </a:tr>
              <a:tr h="370840">
                <a:tc>
                  <a:txBody>
                    <a:bodyPr/>
                    <a:lstStyle/>
                    <a:p>
                      <a:r>
                        <a:rPr lang="tr-TR" dirty="0" smtClean="0"/>
                        <a:t>:has()</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Parametre</a:t>
                      </a:r>
                      <a:r>
                        <a:rPr lang="tr-TR" baseline="0" dirty="0" smtClean="0"/>
                        <a:t> olarak gönderdiğiniz element çocukları arasında bulunan elementleri seçer</a:t>
                      </a:r>
                      <a:endParaRPr lang="tr-TR" dirty="0" smtClean="0"/>
                    </a:p>
                  </a:txBody>
                  <a:tcPr/>
                </a:tc>
                <a:extLst>
                  <a:ext uri="{0D108BD9-81ED-4DB2-BD59-A6C34878D82A}">
                    <a16:rowId xmlns:a16="http://schemas.microsoft.com/office/drawing/2014/main" xmlns="" val="1439658920"/>
                  </a:ext>
                </a:extLst>
              </a:tr>
              <a:tr h="370840">
                <a:tc>
                  <a:txBody>
                    <a:bodyPr/>
                    <a:lstStyle/>
                    <a:p>
                      <a:r>
                        <a:rPr lang="tr-TR" dirty="0" smtClean="0"/>
                        <a:t>:</a:t>
                      </a:r>
                      <a:r>
                        <a:rPr lang="tr-TR" dirty="0" err="1" smtClean="0"/>
                        <a:t>header</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h1,h2,h4 gibi başlık elementlerini</a:t>
                      </a:r>
                      <a:r>
                        <a:rPr lang="tr-TR" baseline="0" dirty="0" smtClean="0"/>
                        <a:t> seçer</a:t>
                      </a:r>
                      <a:endParaRPr lang="tr-TR" dirty="0" smtClean="0"/>
                    </a:p>
                  </a:txBody>
                  <a:tcPr/>
                </a:tc>
                <a:extLst>
                  <a:ext uri="{0D108BD9-81ED-4DB2-BD59-A6C34878D82A}">
                    <a16:rowId xmlns:a16="http://schemas.microsoft.com/office/drawing/2014/main" xmlns="" val="2944662623"/>
                  </a:ext>
                </a:extLst>
              </a:tr>
              <a:tr h="370840">
                <a:tc>
                  <a:txBody>
                    <a:bodyPr/>
                    <a:lstStyle/>
                    <a:p>
                      <a:r>
                        <a:rPr lang="tr-TR" dirty="0" smtClean="0"/>
                        <a:t>:</a:t>
                      </a:r>
                      <a:r>
                        <a:rPr lang="tr-TR" dirty="0" err="1" smtClean="0"/>
                        <a:t>image</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Resim form elementlerini</a:t>
                      </a:r>
                      <a:r>
                        <a:rPr lang="tr-TR" baseline="0" dirty="0" smtClean="0"/>
                        <a:t> seçer</a:t>
                      </a:r>
                      <a:endParaRPr lang="tr-TR" dirty="0" smtClean="0"/>
                    </a:p>
                  </a:txBody>
                  <a:tcPr/>
                </a:tc>
                <a:extLst>
                  <a:ext uri="{0D108BD9-81ED-4DB2-BD59-A6C34878D82A}">
                    <a16:rowId xmlns:a16="http://schemas.microsoft.com/office/drawing/2014/main" xmlns="" val="1799478876"/>
                  </a:ext>
                </a:extLst>
              </a:tr>
              <a:tr h="370840">
                <a:tc>
                  <a:txBody>
                    <a:bodyPr/>
                    <a:lstStyle/>
                    <a:p>
                      <a:r>
                        <a:rPr lang="tr-TR" dirty="0" smtClean="0"/>
                        <a:t>:</a:t>
                      </a:r>
                      <a:r>
                        <a:rPr lang="tr-TR" dirty="0" err="1" smtClean="0"/>
                        <a:t>input</a:t>
                      </a:r>
                      <a:endParaRPr lang="tr-TR" dirty="0"/>
                    </a:p>
                  </a:txBody>
                  <a:tcPr/>
                </a:tc>
                <a:tc>
                  <a:txBody>
                    <a:bodyPr/>
                    <a:lstStyle/>
                    <a:p>
                      <a:r>
                        <a:rPr lang="tr-TR" dirty="0" err="1" smtClean="0"/>
                        <a:t>İnput</a:t>
                      </a:r>
                      <a:r>
                        <a:rPr lang="tr-TR" dirty="0" smtClean="0"/>
                        <a:t>, </a:t>
                      </a:r>
                      <a:r>
                        <a:rPr lang="tr-TR" dirty="0" err="1" smtClean="0"/>
                        <a:t>textarea</a:t>
                      </a:r>
                      <a:r>
                        <a:rPr lang="tr-TR" dirty="0" smtClean="0"/>
                        <a:t>, </a:t>
                      </a:r>
                      <a:r>
                        <a:rPr lang="tr-TR" dirty="0" err="1" smtClean="0"/>
                        <a:t>select</a:t>
                      </a:r>
                      <a:r>
                        <a:rPr lang="tr-TR" dirty="0" smtClean="0"/>
                        <a:t> ve </a:t>
                      </a:r>
                      <a:r>
                        <a:rPr lang="tr-TR" dirty="0" err="1" smtClean="0"/>
                        <a:t>button</a:t>
                      </a:r>
                      <a:r>
                        <a:rPr lang="tr-TR" dirty="0" smtClean="0"/>
                        <a:t> form elementlerini seçer.</a:t>
                      </a:r>
                      <a:endParaRPr lang="tr-TR" dirty="0"/>
                    </a:p>
                  </a:txBody>
                  <a:tcPr/>
                </a:tc>
                <a:extLst>
                  <a:ext uri="{0D108BD9-81ED-4DB2-BD59-A6C34878D82A}">
                    <a16:rowId xmlns:a16="http://schemas.microsoft.com/office/drawing/2014/main" xmlns="" val="1432199000"/>
                  </a:ext>
                </a:extLst>
              </a:tr>
            </a:tbl>
          </a:graphicData>
        </a:graphic>
      </p:graphicFrame>
    </p:spTree>
    <p:extLst>
      <p:ext uri="{BB962C8B-B14F-4D97-AF65-F5344CB8AC3E}">
        <p14:creationId xmlns:p14="http://schemas.microsoft.com/office/powerpoint/2010/main" xmlns="" val="1776597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İçerik Yer Tutucusu"/>
          <p:cNvGraphicFramePr>
            <a:graphicFrameLocks/>
          </p:cNvGraphicFramePr>
          <p:nvPr>
            <p:extLst>
              <p:ext uri="{D42A27DB-BD31-4B8C-83A1-F6EECF244321}">
                <p14:modId xmlns:p14="http://schemas.microsoft.com/office/powerpoint/2010/main" xmlns="" val="2683637968"/>
              </p:ext>
            </p:extLst>
          </p:nvPr>
        </p:nvGraphicFramePr>
        <p:xfrm>
          <a:off x="1150070" y="221073"/>
          <a:ext cx="10689996" cy="5462523"/>
        </p:xfrm>
        <a:graphic>
          <a:graphicData uri="http://schemas.openxmlformats.org/drawingml/2006/table">
            <a:tbl>
              <a:tblPr firstRow="1" bandRow="1">
                <a:tableStyleId>{3B4B98B0-60AC-42C2-AFA5-B58CD77FA1E5}</a:tableStyleId>
              </a:tblPr>
              <a:tblGrid>
                <a:gridCol w="2469888">
                  <a:extLst>
                    <a:ext uri="{9D8B030D-6E8A-4147-A177-3AD203B41FA5}">
                      <a16:colId xmlns:a16="http://schemas.microsoft.com/office/drawing/2014/main" xmlns="" val="20000"/>
                    </a:ext>
                  </a:extLst>
                </a:gridCol>
                <a:gridCol w="8220108">
                  <a:extLst>
                    <a:ext uri="{9D8B030D-6E8A-4147-A177-3AD203B41FA5}">
                      <a16:colId xmlns:a16="http://schemas.microsoft.com/office/drawing/2014/main" xmlns="" val="20001"/>
                    </a:ext>
                  </a:extLst>
                </a:gridCol>
              </a:tblGrid>
              <a:tr h="370840">
                <a:tc>
                  <a:txBody>
                    <a:bodyPr/>
                    <a:lstStyle/>
                    <a:p>
                      <a:r>
                        <a:rPr lang="tr-TR" sz="2000" dirty="0" err="1" smtClean="0"/>
                        <a:t>Jquery</a:t>
                      </a:r>
                      <a:r>
                        <a:rPr lang="tr-TR" sz="2000" dirty="0" smtClean="0"/>
                        <a:t> seçicisi</a:t>
                      </a:r>
                      <a:endParaRPr lang="tr-TR" sz="2000" dirty="0"/>
                    </a:p>
                  </a:txBody>
                  <a:tcPr/>
                </a:tc>
                <a:tc>
                  <a:txBody>
                    <a:bodyPr/>
                    <a:lstStyle/>
                    <a:p>
                      <a:r>
                        <a:rPr lang="tr-TR" sz="2000" dirty="0" smtClean="0"/>
                        <a:t>Ne işe yaradığı</a:t>
                      </a:r>
                      <a:endParaRPr lang="tr-TR" sz="2000" dirty="0"/>
                    </a:p>
                  </a:txBody>
                  <a:tcPr/>
                </a:tc>
                <a:extLst>
                  <a:ext uri="{0D108BD9-81ED-4DB2-BD59-A6C34878D82A}">
                    <a16:rowId xmlns:a16="http://schemas.microsoft.com/office/drawing/2014/main" xmlns="" val="10000"/>
                  </a:ext>
                </a:extLst>
              </a:tr>
              <a:tr h="557854">
                <a:tc>
                  <a:txBody>
                    <a:bodyPr/>
                    <a:lstStyle/>
                    <a:p>
                      <a:r>
                        <a:rPr lang="tr-TR" dirty="0" smtClean="0"/>
                        <a:t>:not()</a:t>
                      </a:r>
                      <a:endParaRPr lang="tr-TR" dirty="0"/>
                    </a:p>
                  </a:txBody>
                  <a:tcPr/>
                </a:tc>
                <a:tc>
                  <a:txBody>
                    <a:bodyPr/>
                    <a:lstStyle/>
                    <a:p>
                      <a:r>
                        <a:rPr lang="tr-TR" dirty="0" smtClean="0"/>
                        <a:t>Parametre</a:t>
                      </a:r>
                      <a:r>
                        <a:rPr lang="tr-TR" baseline="0" dirty="0" smtClean="0"/>
                        <a:t> olarak gönderdiğiniz  kriterlere uymayan elementleri seçer</a:t>
                      </a:r>
                      <a:endParaRPr lang="tr-TR" dirty="0"/>
                    </a:p>
                  </a:txBody>
                  <a:tcPr/>
                </a:tc>
                <a:extLst>
                  <a:ext uri="{0D108BD9-81ED-4DB2-BD59-A6C34878D82A}">
                    <a16:rowId xmlns:a16="http://schemas.microsoft.com/office/drawing/2014/main" xmlns="" val="10001"/>
                  </a:ext>
                </a:extLst>
              </a:tr>
              <a:tr h="370840">
                <a:tc>
                  <a:txBody>
                    <a:bodyPr/>
                    <a:lstStyle/>
                    <a:p>
                      <a:r>
                        <a:rPr lang="tr-TR" dirty="0" smtClean="0"/>
                        <a:t>:</a:t>
                      </a:r>
                      <a:r>
                        <a:rPr lang="tr-TR" dirty="0" err="1" smtClean="0"/>
                        <a:t>odd</a:t>
                      </a:r>
                      <a:endParaRPr lang="tr-TR" dirty="0"/>
                    </a:p>
                  </a:txBody>
                  <a:tcPr/>
                </a:tc>
                <a:tc>
                  <a:txBody>
                    <a:bodyPr/>
                    <a:lstStyle/>
                    <a:p>
                      <a:r>
                        <a:rPr lang="tr-TR" dirty="0" smtClean="0"/>
                        <a:t>Tek numaralı sıradaki elementleri seçer.</a:t>
                      </a:r>
                      <a:endParaRPr lang="tr-TR" dirty="0"/>
                    </a:p>
                  </a:txBody>
                  <a:tcPr/>
                </a:tc>
                <a:extLst>
                  <a:ext uri="{0D108BD9-81ED-4DB2-BD59-A6C34878D82A}">
                    <a16:rowId xmlns:a16="http://schemas.microsoft.com/office/drawing/2014/main" xmlns="" val="10002"/>
                  </a:ext>
                </a:extLst>
              </a:tr>
              <a:tr h="370840">
                <a:tc>
                  <a:txBody>
                    <a:bodyPr/>
                    <a:lstStyle/>
                    <a:p>
                      <a:r>
                        <a:rPr lang="tr-TR" dirty="0" smtClean="0"/>
                        <a:t>:</a:t>
                      </a:r>
                      <a:r>
                        <a:rPr lang="tr-TR" dirty="0" err="1" smtClean="0"/>
                        <a:t>password</a:t>
                      </a:r>
                      <a:endParaRPr lang="tr-TR" dirty="0"/>
                    </a:p>
                  </a:txBody>
                  <a:tcPr/>
                </a:tc>
                <a:tc>
                  <a:txBody>
                    <a:bodyPr/>
                    <a:lstStyle/>
                    <a:p>
                      <a:r>
                        <a:rPr lang="tr-TR" dirty="0" smtClean="0"/>
                        <a:t>Parola kutusu türündeki form elementlerini seçer</a:t>
                      </a:r>
                      <a:endParaRPr lang="tr-TR" dirty="0"/>
                    </a:p>
                  </a:txBody>
                  <a:tcPr/>
                </a:tc>
                <a:extLst>
                  <a:ext uri="{0D108BD9-81ED-4DB2-BD59-A6C34878D82A}">
                    <a16:rowId xmlns:a16="http://schemas.microsoft.com/office/drawing/2014/main" xmlns="" val="10003"/>
                  </a:ext>
                </a:extLst>
              </a:tr>
              <a:tr h="429189">
                <a:tc>
                  <a:txBody>
                    <a:bodyPr/>
                    <a:lstStyle/>
                    <a:p>
                      <a:r>
                        <a:rPr lang="tr-TR" dirty="0" smtClean="0"/>
                        <a:t>:</a:t>
                      </a:r>
                      <a:r>
                        <a:rPr lang="tr-TR" dirty="0" err="1" smtClean="0"/>
                        <a:t>radio</a:t>
                      </a:r>
                      <a:endParaRPr lang="tr-TR" dirty="0"/>
                    </a:p>
                  </a:txBody>
                  <a:tcPr/>
                </a:tc>
                <a:tc>
                  <a:txBody>
                    <a:bodyPr/>
                    <a:lstStyle/>
                    <a:p>
                      <a:r>
                        <a:rPr lang="tr-TR" dirty="0" smtClean="0"/>
                        <a:t>Seçenek düğmesi  türündeki form elementlerini seçer</a:t>
                      </a:r>
                      <a:endParaRPr lang="tr-TR" dirty="0"/>
                    </a:p>
                  </a:txBody>
                  <a:tcPr/>
                </a:tc>
                <a:extLst>
                  <a:ext uri="{0D108BD9-81ED-4DB2-BD59-A6C34878D82A}">
                    <a16:rowId xmlns:a16="http://schemas.microsoft.com/office/drawing/2014/main" xmlns="" val="10004"/>
                  </a:ext>
                </a:extLst>
              </a:tr>
              <a:tr h="370840">
                <a:tc>
                  <a:txBody>
                    <a:bodyPr/>
                    <a:lstStyle/>
                    <a:p>
                      <a:r>
                        <a:rPr lang="tr-TR" dirty="0" smtClean="0"/>
                        <a:t>:</a:t>
                      </a:r>
                      <a:r>
                        <a:rPr lang="tr-TR" dirty="0" err="1" smtClean="0"/>
                        <a:t>reset</a:t>
                      </a:r>
                      <a:endParaRPr lang="tr-TR" dirty="0"/>
                    </a:p>
                  </a:txBody>
                  <a:tcPr/>
                </a:tc>
                <a:tc>
                  <a:txBody>
                    <a:bodyPr/>
                    <a:lstStyle/>
                    <a:p>
                      <a:r>
                        <a:rPr lang="tr-TR" dirty="0" smtClean="0"/>
                        <a:t>Form sıfırlama</a:t>
                      </a:r>
                      <a:r>
                        <a:rPr lang="tr-TR" baseline="0" dirty="0" smtClean="0"/>
                        <a:t>  düğmesi </a:t>
                      </a:r>
                      <a:r>
                        <a:rPr lang="tr-TR" dirty="0" smtClean="0"/>
                        <a:t>türündeki</a:t>
                      </a:r>
                      <a:r>
                        <a:rPr lang="tr-TR" baseline="0" dirty="0" smtClean="0"/>
                        <a:t> </a:t>
                      </a:r>
                      <a:r>
                        <a:rPr lang="tr-TR" dirty="0" smtClean="0"/>
                        <a:t>elementlerini seçer</a:t>
                      </a:r>
                    </a:p>
                  </a:txBody>
                  <a:tcPr/>
                </a:tc>
                <a:extLst>
                  <a:ext uri="{0D108BD9-81ED-4DB2-BD59-A6C34878D82A}">
                    <a16:rowId xmlns:a16="http://schemas.microsoft.com/office/drawing/2014/main" xmlns="" val="10005"/>
                  </a:ext>
                </a:extLst>
              </a:tr>
              <a:tr h="370840">
                <a:tc>
                  <a:txBody>
                    <a:bodyPr/>
                    <a:lstStyle/>
                    <a:p>
                      <a:r>
                        <a:rPr lang="tr-TR" dirty="0" smtClean="0"/>
                        <a:t>:</a:t>
                      </a:r>
                      <a:r>
                        <a:rPr lang="tr-TR" dirty="0" err="1" smtClean="0"/>
                        <a:t>selected</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Onaylanmış durumdaki</a:t>
                      </a:r>
                      <a:r>
                        <a:rPr lang="tr-TR" baseline="0" dirty="0" smtClean="0"/>
                        <a:t> form elementlerini seçer.</a:t>
                      </a:r>
                      <a:endParaRPr lang="tr-TR" dirty="0" smtClean="0"/>
                    </a:p>
                  </a:txBody>
                  <a:tcPr/>
                </a:tc>
                <a:extLst>
                  <a:ext uri="{0D108BD9-81ED-4DB2-BD59-A6C34878D82A}">
                    <a16:rowId xmlns:a16="http://schemas.microsoft.com/office/drawing/2014/main" xmlns="" val="10006"/>
                  </a:ext>
                </a:extLst>
              </a:tr>
              <a:tr h="370840">
                <a:tc>
                  <a:txBody>
                    <a:bodyPr/>
                    <a:lstStyle/>
                    <a:p>
                      <a:r>
                        <a:rPr lang="tr-TR" dirty="0" smtClean="0"/>
                        <a:t>:</a:t>
                      </a:r>
                      <a:r>
                        <a:rPr lang="tr-TR" dirty="0" err="1" smtClean="0"/>
                        <a:t>text</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Metin alanı türündeki form elementlerini seçer.</a:t>
                      </a:r>
                    </a:p>
                  </a:txBody>
                  <a:tcPr/>
                </a:tc>
                <a:extLst>
                  <a:ext uri="{0D108BD9-81ED-4DB2-BD59-A6C34878D82A}">
                    <a16:rowId xmlns:a16="http://schemas.microsoft.com/office/drawing/2014/main" xmlns="" val="10007"/>
                  </a:ext>
                </a:extLst>
              </a:tr>
              <a:tr h="370840">
                <a:tc>
                  <a:txBody>
                    <a:bodyPr/>
                    <a:lstStyle/>
                    <a:p>
                      <a:r>
                        <a:rPr lang="tr-TR" dirty="0" smtClean="0"/>
                        <a:t>:</a:t>
                      </a:r>
                      <a:r>
                        <a:rPr lang="tr-TR" dirty="0" err="1" smtClean="0"/>
                        <a:t>visible</a:t>
                      </a:r>
                      <a:endParaRPr lang="tr-TR" dirty="0"/>
                    </a:p>
                  </a:txBody>
                  <a:tcPr/>
                </a:tc>
                <a:tc>
                  <a:txBody>
                    <a:bodyPr/>
                    <a:lstStyle/>
                    <a:p>
                      <a:r>
                        <a:rPr lang="tr-TR" dirty="0" smtClean="0"/>
                        <a:t>Görünür durumdaki elementleri</a:t>
                      </a:r>
                      <a:r>
                        <a:rPr lang="tr-TR" baseline="0" dirty="0" smtClean="0"/>
                        <a:t> seçer.</a:t>
                      </a:r>
                      <a:endParaRPr lang="tr-TR" dirty="0"/>
                    </a:p>
                  </a:txBody>
                  <a:tcPr/>
                </a:tc>
                <a:extLst>
                  <a:ext uri="{0D108BD9-81ED-4DB2-BD59-A6C34878D82A}">
                    <a16:rowId xmlns:a16="http://schemas.microsoft.com/office/drawing/2014/main" xmlns="" val="10008"/>
                  </a:ext>
                </a:extLst>
              </a:tr>
              <a:tr h="370840">
                <a:tc>
                  <a:txBody>
                    <a:bodyPr/>
                    <a:lstStyle/>
                    <a:p>
                      <a:r>
                        <a:rPr lang="tr-TR" dirty="0" smtClean="0"/>
                        <a:t>:</a:t>
                      </a:r>
                      <a:r>
                        <a:rPr lang="tr-TR" dirty="0" err="1" smtClean="0"/>
                        <a:t>last</a:t>
                      </a:r>
                      <a:endParaRPr lang="tr-TR" dirty="0"/>
                    </a:p>
                  </a:txBody>
                  <a:tcPr/>
                </a:tc>
                <a:tc>
                  <a:txBody>
                    <a:bodyPr/>
                    <a:lstStyle/>
                    <a:p>
                      <a:r>
                        <a:rPr lang="tr-TR" baseline="0" dirty="0" smtClean="0"/>
                        <a:t>Kriterlere uyan son elementi seçer</a:t>
                      </a:r>
                      <a:endParaRPr lang="tr-TR" dirty="0"/>
                    </a:p>
                  </a:txBody>
                  <a:tcPr/>
                </a:tc>
                <a:extLst>
                  <a:ext uri="{0D108BD9-81ED-4DB2-BD59-A6C34878D82A}">
                    <a16:rowId xmlns:a16="http://schemas.microsoft.com/office/drawing/2014/main" xmlns="" val="2174042200"/>
                  </a:ext>
                </a:extLst>
              </a:tr>
              <a:tr h="370840">
                <a:tc>
                  <a:txBody>
                    <a:bodyPr/>
                    <a:lstStyle/>
                    <a:p>
                      <a:r>
                        <a:rPr lang="tr-TR" dirty="0" smtClean="0"/>
                        <a:t>:</a:t>
                      </a:r>
                      <a:r>
                        <a:rPr lang="tr-TR" dirty="0" err="1" smtClean="0"/>
                        <a:t>even</a:t>
                      </a:r>
                      <a:endParaRPr lang="tr-TR" dirty="0"/>
                    </a:p>
                  </a:txBody>
                  <a:tcPr/>
                </a:tc>
                <a:tc>
                  <a:txBody>
                    <a:bodyPr/>
                    <a:lstStyle/>
                    <a:p>
                      <a:r>
                        <a:rPr lang="tr-TR" dirty="0" smtClean="0"/>
                        <a:t>Çift numaralı sıradaki elementleri seçer.</a:t>
                      </a:r>
                      <a:endParaRPr lang="tr-TR" dirty="0"/>
                    </a:p>
                  </a:txBody>
                  <a:tcPr/>
                </a:tc>
                <a:extLst>
                  <a:ext uri="{0D108BD9-81ED-4DB2-BD59-A6C34878D82A}">
                    <a16:rowId xmlns:a16="http://schemas.microsoft.com/office/drawing/2014/main" xmlns="" val="1439658920"/>
                  </a:ext>
                </a:extLst>
              </a:tr>
              <a:tr h="370840">
                <a:tc>
                  <a:txBody>
                    <a:bodyPr/>
                    <a:lstStyle/>
                    <a:p>
                      <a:r>
                        <a:rPr lang="tr-TR" dirty="0" smtClean="0"/>
                        <a:t>:</a:t>
                      </a:r>
                      <a:r>
                        <a:rPr lang="tr-TR" dirty="0" err="1" smtClean="0"/>
                        <a:t>first</a:t>
                      </a:r>
                      <a:endParaRPr lang="tr-TR" dirty="0"/>
                    </a:p>
                  </a:txBody>
                  <a:tcPr/>
                </a:tc>
                <a:tc>
                  <a:txBody>
                    <a:bodyPr/>
                    <a:lstStyle/>
                    <a:p>
                      <a:r>
                        <a:rPr lang="tr-TR" baseline="0" dirty="0" smtClean="0"/>
                        <a:t>Kriterlere uyan ilk elementi seçer</a:t>
                      </a:r>
                      <a:endParaRPr lang="tr-TR" dirty="0"/>
                    </a:p>
                  </a:txBody>
                  <a:tcPr/>
                </a:tc>
                <a:extLst>
                  <a:ext uri="{0D108BD9-81ED-4DB2-BD59-A6C34878D82A}">
                    <a16:rowId xmlns:a16="http://schemas.microsoft.com/office/drawing/2014/main" xmlns="" val="2944662623"/>
                  </a:ext>
                </a:extLst>
              </a:tr>
              <a:tr h="370840">
                <a:tc>
                  <a:txBody>
                    <a:bodyPr/>
                    <a:lstStyle/>
                    <a:p>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smtClean="0"/>
                    </a:p>
                  </a:txBody>
                  <a:tcPr/>
                </a:tc>
                <a:extLst>
                  <a:ext uri="{0D108BD9-81ED-4DB2-BD59-A6C34878D82A}">
                    <a16:rowId xmlns:a16="http://schemas.microsoft.com/office/drawing/2014/main" xmlns="" val="1799478876"/>
                  </a:ext>
                </a:extLst>
              </a:tr>
              <a:tr h="370840">
                <a:tc>
                  <a:txBody>
                    <a:bodyPr/>
                    <a:lstStyle/>
                    <a:p>
                      <a:endParaRPr lang="tr-TR" dirty="0"/>
                    </a:p>
                  </a:txBody>
                  <a:tcPr/>
                </a:tc>
                <a:tc>
                  <a:txBody>
                    <a:bodyPr/>
                    <a:lstStyle/>
                    <a:p>
                      <a:endParaRPr lang="tr-TR" dirty="0"/>
                    </a:p>
                  </a:txBody>
                  <a:tcPr/>
                </a:tc>
                <a:extLst>
                  <a:ext uri="{0D108BD9-81ED-4DB2-BD59-A6C34878D82A}">
                    <a16:rowId xmlns:a16="http://schemas.microsoft.com/office/drawing/2014/main" xmlns="" val="1432199000"/>
                  </a:ext>
                </a:extLst>
              </a:tr>
            </a:tbl>
          </a:graphicData>
        </a:graphic>
      </p:graphicFrame>
    </p:spTree>
    <p:extLst>
      <p:ext uri="{BB962C8B-B14F-4D97-AF65-F5344CB8AC3E}">
        <p14:creationId xmlns:p14="http://schemas.microsoft.com/office/powerpoint/2010/main" xmlns="" val="3410761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jQuery </a:t>
            </a:r>
            <a:r>
              <a:rPr lang="tr-TR" b="1" dirty="0" err="1"/>
              <a:t>Event</a:t>
            </a:r>
            <a:r>
              <a:rPr lang="tr-TR" b="1" dirty="0"/>
              <a:t> </a:t>
            </a:r>
            <a:r>
              <a:rPr lang="tr-TR" b="1" dirty="0" err="1"/>
              <a:t>Methods</a:t>
            </a:r>
            <a:r>
              <a:rPr lang="tr-TR" b="1" dirty="0"/>
              <a:t/>
            </a:r>
            <a:br>
              <a:rPr lang="tr-TR" b="1" dirty="0"/>
            </a:br>
            <a:endParaRPr lang="tr-TR" dirty="0"/>
          </a:p>
        </p:txBody>
      </p:sp>
      <p:sp>
        <p:nvSpPr>
          <p:cNvPr id="3" name="İçerik Yer Tutucusu 2"/>
          <p:cNvSpPr>
            <a:spLocks noGrp="1"/>
          </p:cNvSpPr>
          <p:nvPr>
            <p:ph idx="1"/>
          </p:nvPr>
        </p:nvSpPr>
        <p:spPr>
          <a:xfrm>
            <a:off x="1251677" y="1671782"/>
            <a:ext cx="10561631" cy="4682835"/>
          </a:xfrm>
        </p:spPr>
        <p:txBody>
          <a:bodyPr/>
          <a:lstStyle/>
          <a:p>
            <a:r>
              <a:rPr lang="tr-TR" dirty="0"/>
              <a:t>jQuery, bir HTML sayfasındaki olaylara cevap vermek için özel olarak hazırlanmıştır</a:t>
            </a:r>
            <a:r>
              <a:rPr lang="tr-TR" dirty="0" smtClean="0"/>
              <a:t>.</a:t>
            </a:r>
          </a:p>
          <a:p>
            <a:pPr marL="0" indent="0">
              <a:buNone/>
            </a:pPr>
            <a:r>
              <a:rPr lang="tr-TR" b="1" dirty="0" err="1" smtClean="0"/>
              <a:t>Eventler</a:t>
            </a:r>
            <a:r>
              <a:rPr lang="tr-TR" b="1" dirty="0" smtClean="0"/>
              <a:t> </a:t>
            </a:r>
            <a:r>
              <a:rPr lang="tr-TR" b="1" dirty="0"/>
              <a:t>nedir</a:t>
            </a:r>
            <a:r>
              <a:rPr lang="tr-TR" b="1" dirty="0" smtClean="0"/>
              <a:t>?</a:t>
            </a:r>
          </a:p>
          <a:p>
            <a:r>
              <a:rPr lang="tr-TR" dirty="0" smtClean="0"/>
              <a:t>Fareyi </a:t>
            </a:r>
            <a:r>
              <a:rPr lang="tr-TR" dirty="0"/>
              <a:t>bir öğenin üzerine </a:t>
            </a:r>
            <a:r>
              <a:rPr lang="tr-TR" dirty="0" smtClean="0"/>
              <a:t>getirme</a:t>
            </a:r>
          </a:p>
          <a:p>
            <a:r>
              <a:rPr lang="tr-TR" dirty="0"/>
              <a:t>R</a:t>
            </a:r>
            <a:r>
              <a:rPr lang="tr-TR" dirty="0" smtClean="0"/>
              <a:t>adyo </a:t>
            </a:r>
            <a:r>
              <a:rPr lang="tr-TR" dirty="0"/>
              <a:t>düğmesi </a:t>
            </a:r>
            <a:r>
              <a:rPr lang="tr-TR" dirty="0" smtClean="0"/>
              <a:t>seçme</a:t>
            </a:r>
          </a:p>
          <a:p>
            <a:r>
              <a:rPr lang="tr-TR" dirty="0" smtClean="0"/>
              <a:t>Bir </a:t>
            </a:r>
            <a:r>
              <a:rPr lang="tr-TR" dirty="0"/>
              <a:t>öğeye </a:t>
            </a:r>
            <a:r>
              <a:rPr lang="tr-TR" dirty="0" smtClean="0"/>
              <a:t>tıklamak</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xmlns="" val="1179262277"/>
              </p:ext>
            </p:extLst>
          </p:nvPr>
        </p:nvGraphicFramePr>
        <p:xfrm>
          <a:off x="1487054" y="4151744"/>
          <a:ext cx="9236364" cy="2123440"/>
        </p:xfrm>
        <a:graphic>
          <a:graphicData uri="http://schemas.openxmlformats.org/drawingml/2006/table">
            <a:tbl>
              <a:tblPr firstRow="1" bandRow="1">
                <a:tableStyleId>{3B4B98B0-60AC-42C2-AFA5-B58CD77FA1E5}</a:tableStyleId>
              </a:tblPr>
              <a:tblGrid>
                <a:gridCol w="1921164">
                  <a:extLst>
                    <a:ext uri="{9D8B030D-6E8A-4147-A177-3AD203B41FA5}">
                      <a16:colId xmlns:a16="http://schemas.microsoft.com/office/drawing/2014/main" xmlns="" val="1606527803"/>
                    </a:ext>
                  </a:extLst>
                </a:gridCol>
                <a:gridCol w="2244437">
                  <a:extLst>
                    <a:ext uri="{9D8B030D-6E8A-4147-A177-3AD203B41FA5}">
                      <a16:colId xmlns:a16="http://schemas.microsoft.com/office/drawing/2014/main" xmlns="" val="3910017223"/>
                    </a:ext>
                  </a:extLst>
                </a:gridCol>
                <a:gridCol w="2096654">
                  <a:extLst>
                    <a:ext uri="{9D8B030D-6E8A-4147-A177-3AD203B41FA5}">
                      <a16:colId xmlns:a16="http://schemas.microsoft.com/office/drawing/2014/main" xmlns="" val="2796987799"/>
                    </a:ext>
                  </a:extLst>
                </a:gridCol>
                <a:gridCol w="2974109">
                  <a:extLst>
                    <a:ext uri="{9D8B030D-6E8A-4147-A177-3AD203B41FA5}">
                      <a16:colId xmlns:a16="http://schemas.microsoft.com/office/drawing/2014/main" xmlns="" val="1847436352"/>
                    </a:ext>
                  </a:extLst>
                </a:gridCol>
              </a:tblGrid>
              <a:tr h="370840">
                <a:tc>
                  <a:txBody>
                    <a:bodyPr/>
                    <a:lstStyle/>
                    <a:p>
                      <a:r>
                        <a:rPr lang="tr-TR">
                          <a:effectLst/>
                        </a:rPr>
                        <a:t>Mouse Events</a:t>
                      </a:r>
                    </a:p>
                  </a:txBody>
                  <a:tcPr anchor="ctr"/>
                </a:tc>
                <a:tc>
                  <a:txBody>
                    <a:bodyPr/>
                    <a:lstStyle/>
                    <a:p>
                      <a:r>
                        <a:rPr lang="tr-TR">
                          <a:effectLst/>
                        </a:rPr>
                        <a:t>Keyboard Events</a:t>
                      </a:r>
                    </a:p>
                  </a:txBody>
                  <a:tcPr anchor="ctr"/>
                </a:tc>
                <a:tc>
                  <a:txBody>
                    <a:bodyPr/>
                    <a:lstStyle/>
                    <a:p>
                      <a:r>
                        <a:rPr lang="tr-TR">
                          <a:effectLst/>
                        </a:rPr>
                        <a:t>Form Events</a:t>
                      </a:r>
                    </a:p>
                  </a:txBody>
                  <a:tcPr anchor="ctr"/>
                </a:tc>
                <a:tc>
                  <a:txBody>
                    <a:bodyPr/>
                    <a:lstStyle/>
                    <a:p>
                      <a:r>
                        <a:rPr lang="tr-TR"/>
                        <a:t>Document/Window Events</a:t>
                      </a:r>
                    </a:p>
                  </a:txBody>
                  <a:tcPr anchor="ctr"/>
                </a:tc>
                <a:extLst>
                  <a:ext uri="{0D108BD9-81ED-4DB2-BD59-A6C34878D82A}">
                    <a16:rowId xmlns:a16="http://schemas.microsoft.com/office/drawing/2014/main" xmlns="" val="2065674000"/>
                  </a:ext>
                </a:extLst>
              </a:tr>
              <a:tr h="370840">
                <a:tc>
                  <a:txBody>
                    <a:bodyPr/>
                    <a:lstStyle/>
                    <a:p>
                      <a:r>
                        <a:rPr lang="tr-TR"/>
                        <a:t>click</a:t>
                      </a:r>
                    </a:p>
                  </a:txBody>
                  <a:tcPr anchor="ctr"/>
                </a:tc>
                <a:tc>
                  <a:txBody>
                    <a:bodyPr/>
                    <a:lstStyle/>
                    <a:p>
                      <a:r>
                        <a:rPr lang="tr-TR"/>
                        <a:t>keypress</a:t>
                      </a:r>
                    </a:p>
                  </a:txBody>
                  <a:tcPr anchor="ctr"/>
                </a:tc>
                <a:tc>
                  <a:txBody>
                    <a:bodyPr/>
                    <a:lstStyle/>
                    <a:p>
                      <a:r>
                        <a:rPr lang="tr-TR"/>
                        <a:t>submit</a:t>
                      </a:r>
                    </a:p>
                  </a:txBody>
                  <a:tcPr anchor="ctr"/>
                </a:tc>
                <a:tc>
                  <a:txBody>
                    <a:bodyPr/>
                    <a:lstStyle/>
                    <a:p>
                      <a:r>
                        <a:rPr lang="tr-TR" dirty="0" err="1"/>
                        <a:t>load</a:t>
                      </a:r>
                      <a:endParaRPr lang="tr-TR" dirty="0"/>
                    </a:p>
                  </a:txBody>
                  <a:tcPr anchor="ctr"/>
                </a:tc>
                <a:extLst>
                  <a:ext uri="{0D108BD9-81ED-4DB2-BD59-A6C34878D82A}">
                    <a16:rowId xmlns:a16="http://schemas.microsoft.com/office/drawing/2014/main" xmlns="" val="3500429971"/>
                  </a:ext>
                </a:extLst>
              </a:tr>
              <a:tr h="370840">
                <a:tc>
                  <a:txBody>
                    <a:bodyPr/>
                    <a:lstStyle/>
                    <a:p>
                      <a:r>
                        <a:rPr lang="tr-TR"/>
                        <a:t>dblclick</a:t>
                      </a:r>
                    </a:p>
                  </a:txBody>
                  <a:tcPr anchor="ctr"/>
                </a:tc>
                <a:tc>
                  <a:txBody>
                    <a:bodyPr/>
                    <a:lstStyle/>
                    <a:p>
                      <a:r>
                        <a:rPr lang="tr-TR"/>
                        <a:t>keydown</a:t>
                      </a:r>
                    </a:p>
                  </a:txBody>
                  <a:tcPr anchor="ctr"/>
                </a:tc>
                <a:tc>
                  <a:txBody>
                    <a:bodyPr/>
                    <a:lstStyle/>
                    <a:p>
                      <a:r>
                        <a:rPr lang="tr-TR"/>
                        <a:t>change</a:t>
                      </a:r>
                    </a:p>
                  </a:txBody>
                  <a:tcPr anchor="ctr"/>
                </a:tc>
                <a:tc>
                  <a:txBody>
                    <a:bodyPr/>
                    <a:lstStyle/>
                    <a:p>
                      <a:r>
                        <a:rPr lang="tr-TR"/>
                        <a:t>resize</a:t>
                      </a:r>
                    </a:p>
                  </a:txBody>
                  <a:tcPr anchor="ctr"/>
                </a:tc>
                <a:extLst>
                  <a:ext uri="{0D108BD9-81ED-4DB2-BD59-A6C34878D82A}">
                    <a16:rowId xmlns:a16="http://schemas.microsoft.com/office/drawing/2014/main" xmlns="" val="2365566032"/>
                  </a:ext>
                </a:extLst>
              </a:tr>
              <a:tr h="370840">
                <a:tc>
                  <a:txBody>
                    <a:bodyPr/>
                    <a:lstStyle/>
                    <a:p>
                      <a:r>
                        <a:rPr lang="tr-TR"/>
                        <a:t>mouseenter</a:t>
                      </a:r>
                    </a:p>
                  </a:txBody>
                  <a:tcPr anchor="ctr"/>
                </a:tc>
                <a:tc>
                  <a:txBody>
                    <a:bodyPr/>
                    <a:lstStyle/>
                    <a:p>
                      <a:r>
                        <a:rPr lang="tr-TR"/>
                        <a:t>keyup</a:t>
                      </a:r>
                    </a:p>
                  </a:txBody>
                  <a:tcPr anchor="ctr"/>
                </a:tc>
                <a:tc>
                  <a:txBody>
                    <a:bodyPr/>
                    <a:lstStyle/>
                    <a:p>
                      <a:r>
                        <a:rPr lang="tr-TR"/>
                        <a:t>focus</a:t>
                      </a:r>
                    </a:p>
                  </a:txBody>
                  <a:tcPr anchor="ctr"/>
                </a:tc>
                <a:tc>
                  <a:txBody>
                    <a:bodyPr/>
                    <a:lstStyle/>
                    <a:p>
                      <a:r>
                        <a:rPr lang="tr-TR"/>
                        <a:t>scroll</a:t>
                      </a:r>
                    </a:p>
                  </a:txBody>
                  <a:tcPr anchor="ctr"/>
                </a:tc>
                <a:extLst>
                  <a:ext uri="{0D108BD9-81ED-4DB2-BD59-A6C34878D82A}">
                    <a16:rowId xmlns:a16="http://schemas.microsoft.com/office/drawing/2014/main" xmlns="" val="1387741730"/>
                  </a:ext>
                </a:extLst>
              </a:tr>
              <a:tr h="370840">
                <a:tc>
                  <a:txBody>
                    <a:bodyPr/>
                    <a:lstStyle/>
                    <a:p>
                      <a:r>
                        <a:rPr lang="tr-TR"/>
                        <a:t>mouseleave</a:t>
                      </a:r>
                    </a:p>
                  </a:txBody>
                  <a:tcPr anchor="ctr"/>
                </a:tc>
                <a:tc>
                  <a:txBody>
                    <a:bodyPr/>
                    <a:lstStyle/>
                    <a:p>
                      <a:r>
                        <a:rPr lang="tr-TR"/>
                        <a:t> </a:t>
                      </a:r>
                    </a:p>
                  </a:txBody>
                  <a:tcPr anchor="ctr"/>
                </a:tc>
                <a:tc>
                  <a:txBody>
                    <a:bodyPr/>
                    <a:lstStyle/>
                    <a:p>
                      <a:r>
                        <a:rPr lang="tr-TR"/>
                        <a:t>blur</a:t>
                      </a:r>
                    </a:p>
                  </a:txBody>
                  <a:tcPr anchor="ctr"/>
                </a:tc>
                <a:tc>
                  <a:txBody>
                    <a:bodyPr/>
                    <a:lstStyle/>
                    <a:p>
                      <a:r>
                        <a:rPr lang="tr-TR" dirty="0" err="1"/>
                        <a:t>unload</a:t>
                      </a:r>
                      <a:endParaRPr lang="tr-TR" dirty="0"/>
                    </a:p>
                  </a:txBody>
                  <a:tcPr anchor="ctr"/>
                </a:tc>
                <a:extLst>
                  <a:ext uri="{0D108BD9-81ED-4DB2-BD59-A6C34878D82A}">
                    <a16:rowId xmlns:a16="http://schemas.microsoft.com/office/drawing/2014/main" xmlns="" val="3841756300"/>
                  </a:ext>
                </a:extLst>
              </a:tr>
            </a:tbl>
          </a:graphicData>
        </a:graphic>
      </p:graphicFrame>
    </p:spTree>
    <p:extLst>
      <p:ext uri="{BB962C8B-B14F-4D97-AF65-F5344CB8AC3E}">
        <p14:creationId xmlns:p14="http://schemas.microsoft.com/office/powerpoint/2010/main" xmlns="" val="2960320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ext uri="{D42A27DB-BD31-4B8C-83A1-F6EECF244321}">
                <p14:modId xmlns:p14="http://schemas.microsoft.com/office/powerpoint/2010/main" xmlns="" val="2118215515"/>
              </p:ext>
            </p:extLst>
          </p:nvPr>
        </p:nvGraphicFramePr>
        <p:xfrm>
          <a:off x="1219199" y="128541"/>
          <a:ext cx="10640292" cy="6191035"/>
        </p:xfrm>
        <a:graphic>
          <a:graphicData uri="http://schemas.openxmlformats.org/drawingml/2006/table">
            <a:tbl>
              <a:tblPr firstRow="1" bandRow="1">
                <a:tableStyleId>{3B4B98B0-60AC-42C2-AFA5-B58CD77FA1E5}</a:tableStyleId>
              </a:tblPr>
              <a:tblGrid>
                <a:gridCol w="2992583">
                  <a:extLst>
                    <a:ext uri="{9D8B030D-6E8A-4147-A177-3AD203B41FA5}">
                      <a16:colId xmlns:a16="http://schemas.microsoft.com/office/drawing/2014/main" xmlns="" val="1193429887"/>
                    </a:ext>
                  </a:extLst>
                </a:gridCol>
                <a:gridCol w="7647709">
                  <a:extLst>
                    <a:ext uri="{9D8B030D-6E8A-4147-A177-3AD203B41FA5}">
                      <a16:colId xmlns:a16="http://schemas.microsoft.com/office/drawing/2014/main" xmlns="" val="165106090"/>
                    </a:ext>
                  </a:extLst>
                </a:gridCol>
              </a:tblGrid>
              <a:tr h="379598">
                <a:tc>
                  <a:txBody>
                    <a:bodyPr/>
                    <a:lstStyle/>
                    <a:p>
                      <a:r>
                        <a:rPr lang="tr-TR" dirty="0" err="1">
                          <a:effectLst/>
                        </a:rPr>
                        <a:t>Method</a:t>
                      </a:r>
                      <a:r>
                        <a:rPr lang="tr-TR" dirty="0">
                          <a:effectLst/>
                        </a:rPr>
                        <a:t> </a:t>
                      </a:r>
                    </a:p>
                  </a:txBody>
                  <a:tcPr anchor="ctr"/>
                </a:tc>
                <a:tc>
                  <a:txBody>
                    <a:bodyPr/>
                    <a:lstStyle/>
                    <a:p>
                      <a:r>
                        <a:rPr lang="tr-TR"/>
                        <a:t>Description</a:t>
                      </a:r>
                    </a:p>
                  </a:txBody>
                  <a:tcPr anchor="ctr"/>
                </a:tc>
                <a:extLst>
                  <a:ext uri="{0D108BD9-81ED-4DB2-BD59-A6C34878D82A}">
                    <a16:rowId xmlns:a16="http://schemas.microsoft.com/office/drawing/2014/main" xmlns="" val="4165877284"/>
                  </a:ext>
                </a:extLst>
              </a:tr>
              <a:tr h="424734">
                <a:tc>
                  <a:txBody>
                    <a:bodyPr/>
                    <a:lstStyle/>
                    <a:p>
                      <a:r>
                        <a:rPr lang="tr-TR" sz="1600" b="1" dirty="0" err="1" smtClean="0"/>
                        <a:t>bind</a:t>
                      </a:r>
                      <a:r>
                        <a:rPr lang="tr-TR" sz="1600" b="1" dirty="0" smtClean="0"/>
                        <a:t>()</a:t>
                      </a:r>
                      <a:endParaRPr lang="tr-TR" sz="1600" b="1" dirty="0"/>
                    </a:p>
                  </a:txBody>
                  <a:tcPr anchor="ctr"/>
                </a:tc>
                <a:tc>
                  <a:txBody>
                    <a:bodyPr/>
                    <a:lstStyle/>
                    <a:p>
                      <a:r>
                        <a:rPr lang="tr-TR" sz="1600" dirty="0" smtClean="0"/>
                        <a:t>Sürüm 3.0'da kullanımdan kaldırıldı. Bunun yerine on () yöntemini kullanın.</a:t>
                      </a:r>
                      <a:endParaRPr lang="en-US" sz="1600" dirty="0"/>
                    </a:p>
                  </a:txBody>
                  <a:tcPr anchor="ctr"/>
                </a:tc>
                <a:extLst>
                  <a:ext uri="{0D108BD9-81ED-4DB2-BD59-A6C34878D82A}">
                    <a16:rowId xmlns:a16="http://schemas.microsoft.com/office/drawing/2014/main" xmlns="" val="3303490414"/>
                  </a:ext>
                </a:extLst>
              </a:tr>
              <a:tr h="379598">
                <a:tc>
                  <a:txBody>
                    <a:bodyPr/>
                    <a:lstStyle/>
                    <a:p>
                      <a:r>
                        <a:rPr lang="tr-TR" sz="1600" b="1" dirty="0" err="1" smtClean="0"/>
                        <a:t>unbind</a:t>
                      </a:r>
                      <a:r>
                        <a:rPr lang="tr-TR" sz="1600" b="1" dirty="0" smtClean="0"/>
                        <a:t>()</a:t>
                      </a:r>
                      <a:endParaRPr lang="tr-TR" sz="1600" b="1" dirty="0"/>
                    </a:p>
                  </a:txBody>
                  <a:tcPr anchor="ctr"/>
                </a:tc>
                <a:tc>
                  <a:txBody>
                    <a:bodyPr/>
                    <a:lstStyle/>
                    <a:p>
                      <a:r>
                        <a:rPr lang="tr-TR" sz="1600" dirty="0" smtClean="0"/>
                        <a:t>Sürüm 3.0'da kullanımdan kaldırıldı. Bunun yerine </a:t>
                      </a:r>
                      <a:r>
                        <a:rPr lang="tr-TR" sz="1600" dirty="0" err="1" smtClean="0"/>
                        <a:t>off</a:t>
                      </a:r>
                      <a:r>
                        <a:rPr lang="tr-TR" sz="1600" dirty="0" smtClean="0"/>
                        <a:t> () yöntemini kullanın.</a:t>
                      </a:r>
                      <a:endParaRPr lang="en-US" sz="1600" dirty="0"/>
                    </a:p>
                  </a:txBody>
                  <a:tcPr anchor="ctr"/>
                </a:tc>
                <a:extLst>
                  <a:ext uri="{0D108BD9-81ED-4DB2-BD59-A6C34878D82A}">
                    <a16:rowId xmlns:a16="http://schemas.microsoft.com/office/drawing/2014/main" xmlns="" val="3175877817"/>
                  </a:ext>
                </a:extLst>
              </a:tr>
              <a:tr h="379598">
                <a:tc>
                  <a:txBody>
                    <a:bodyPr/>
                    <a:lstStyle/>
                    <a:p>
                      <a:r>
                        <a:rPr lang="tr-TR" sz="1600" b="1" dirty="0" err="1" smtClean="0"/>
                        <a:t>off</a:t>
                      </a:r>
                      <a:r>
                        <a:rPr lang="tr-TR" sz="1600" b="1" dirty="0" smtClean="0"/>
                        <a:t>()</a:t>
                      </a:r>
                      <a:endParaRPr lang="tr-TR" sz="1600" b="1" dirty="0"/>
                    </a:p>
                  </a:txBody>
                  <a:tcPr anchor="ctr"/>
                </a:tc>
                <a:tc>
                  <a:txBody>
                    <a:bodyPr/>
                    <a:lstStyle/>
                    <a:p>
                      <a:r>
                        <a:rPr lang="tr-TR" sz="1600" dirty="0" smtClean="0"/>
                        <a:t>On () yöntemiyle eklenen </a:t>
                      </a:r>
                      <a:r>
                        <a:rPr lang="tr-TR" sz="1600" dirty="0" err="1" smtClean="0"/>
                        <a:t>eventleri</a:t>
                      </a:r>
                      <a:r>
                        <a:rPr lang="tr-TR" sz="1600" dirty="0" smtClean="0"/>
                        <a:t> kaldırır</a:t>
                      </a:r>
                      <a:endParaRPr lang="en-US" sz="1600" dirty="0"/>
                    </a:p>
                  </a:txBody>
                  <a:tcPr anchor="ctr"/>
                </a:tc>
                <a:extLst>
                  <a:ext uri="{0D108BD9-81ED-4DB2-BD59-A6C34878D82A}">
                    <a16:rowId xmlns:a16="http://schemas.microsoft.com/office/drawing/2014/main" xmlns="" val="1931467578"/>
                  </a:ext>
                </a:extLst>
              </a:tr>
              <a:tr h="379598">
                <a:tc>
                  <a:txBody>
                    <a:bodyPr/>
                    <a:lstStyle/>
                    <a:p>
                      <a:r>
                        <a:rPr lang="tr-TR" sz="1600" b="1" dirty="0" smtClean="0"/>
                        <a:t>on()</a:t>
                      </a:r>
                      <a:endParaRPr lang="tr-TR" sz="1600" b="1" dirty="0"/>
                    </a:p>
                  </a:txBody>
                  <a:tcPr anchor="ctr"/>
                </a:tc>
                <a:tc>
                  <a:txBody>
                    <a:bodyPr/>
                    <a:lstStyle/>
                    <a:p>
                      <a:r>
                        <a:rPr lang="tr-TR" sz="1600" dirty="0" smtClean="0"/>
                        <a:t>Birden fazla </a:t>
                      </a:r>
                      <a:r>
                        <a:rPr lang="tr-TR" sz="1600" dirty="0" err="1" smtClean="0"/>
                        <a:t>event</a:t>
                      </a:r>
                      <a:r>
                        <a:rPr lang="tr-TR" sz="1600" dirty="0" smtClean="0"/>
                        <a:t> ekler</a:t>
                      </a:r>
                      <a:endParaRPr lang="en-US" sz="1600" dirty="0"/>
                    </a:p>
                  </a:txBody>
                  <a:tcPr anchor="ctr"/>
                </a:tc>
                <a:extLst>
                  <a:ext uri="{0D108BD9-81ED-4DB2-BD59-A6C34878D82A}">
                    <a16:rowId xmlns:a16="http://schemas.microsoft.com/office/drawing/2014/main" xmlns="" val="3063050548"/>
                  </a:ext>
                </a:extLst>
              </a:tr>
              <a:tr h="379598">
                <a:tc>
                  <a:txBody>
                    <a:bodyPr/>
                    <a:lstStyle/>
                    <a:p>
                      <a:r>
                        <a:rPr lang="tr-TR" sz="1600" b="1" dirty="0" err="1" smtClean="0"/>
                        <a:t>blur</a:t>
                      </a:r>
                      <a:r>
                        <a:rPr lang="tr-TR" sz="1600" b="1" dirty="0" smtClean="0"/>
                        <a:t>()</a:t>
                      </a:r>
                      <a:endParaRPr lang="tr-TR" sz="1600" b="1" dirty="0"/>
                    </a:p>
                  </a:txBody>
                  <a:tcPr anchor="ctr"/>
                </a:tc>
                <a:tc>
                  <a:txBody>
                    <a:bodyPr/>
                    <a:lstStyle/>
                    <a:p>
                      <a:r>
                        <a:rPr lang="tr-TR" sz="1600" dirty="0" err="1" smtClean="0"/>
                        <a:t>Focus</a:t>
                      </a:r>
                      <a:r>
                        <a:rPr lang="tr-TR" sz="1600" dirty="0" smtClean="0"/>
                        <a:t> </a:t>
                      </a:r>
                      <a:r>
                        <a:rPr lang="tr-TR" sz="1600" dirty="0" err="1" smtClean="0"/>
                        <a:t>eventinden</a:t>
                      </a:r>
                      <a:r>
                        <a:rPr lang="tr-TR" sz="1600" dirty="0" smtClean="0"/>
                        <a:t> çıkıldığında tetiklenir</a:t>
                      </a:r>
                      <a:endParaRPr lang="tr-TR" sz="1600" dirty="0"/>
                    </a:p>
                  </a:txBody>
                  <a:tcPr anchor="ctr"/>
                </a:tc>
                <a:extLst>
                  <a:ext uri="{0D108BD9-81ED-4DB2-BD59-A6C34878D82A}">
                    <a16:rowId xmlns:a16="http://schemas.microsoft.com/office/drawing/2014/main" xmlns="" val="41564483"/>
                  </a:ext>
                </a:extLst>
              </a:tr>
              <a:tr h="439717">
                <a:tc>
                  <a:txBody>
                    <a:bodyPr/>
                    <a:lstStyle/>
                    <a:p>
                      <a:r>
                        <a:rPr lang="tr-TR" sz="1600" b="1" dirty="0" err="1" smtClean="0"/>
                        <a:t>change</a:t>
                      </a:r>
                      <a:r>
                        <a:rPr lang="tr-TR" sz="1600" b="1" dirty="0" smtClean="0"/>
                        <a:t>()</a:t>
                      </a:r>
                      <a:endParaRPr lang="tr-TR" sz="1600" b="1" dirty="0"/>
                    </a:p>
                  </a:txBody>
                  <a:tcPr anchor="ctr"/>
                </a:tc>
                <a:tc>
                  <a:txBody>
                    <a:bodyPr/>
                    <a:lstStyle/>
                    <a:p>
                      <a:r>
                        <a:rPr lang="tr-TR" sz="1600" dirty="0" err="1" smtClean="0"/>
                        <a:t>İşem</a:t>
                      </a:r>
                      <a:r>
                        <a:rPr lang="tr-TR" sz="1600" dirty="0" smtClean="0"/>
                        <a:t> yapılan nesnede bir değişiklik olduğunda tetiklenir</a:t>
                      </a:r>
                      <a:endParaRPr lang="tr-TR" sz="1600" dirty="0"/>
                    </a:p>
                  </a:txBody>
                  <a:tcPr anchor="ctr"/>
                </a:tc>
                <a:extLst>
                  <a:ext uri="{0D108BD9-81ED-4DB2-BD59-A6C34878D82A}">
                    <a16:rowId xmlns:a16="http://schemas.microsoft.com/office/drawing/2014/main" xmlns="" val="1679254770"/>
                  </a:ext>
                </a:extLst>
              </a:tr>
              <a:tr h="379598">
                <a:tc>
                  <a:txBody>
                    <a:bodyPr/>
                    <a:lstStyle/>
                    <a:p>
                      <a:r>
                        <a:rPr lang="tr-TR" sz="1600" b="1" dirty="0" err="1" smtClean="0"/>
                        <a:t>select</a:t>
                      </a:r>
                      <a:r>
                        <a:rPr lang="tr-TR" sz="1600" b="1" dirty="0" smtClean="0"/>
                        <a:t>()</a:t>
                      </a:r>
                      <a:endParaRPr lang="tr-TR" sz="1600" b="1" dirty="0"/>
                    </a:p>
                  </a:txBody>
                  <a:tcPr anchor="ctr"/>
                </a:tc>
                <a:tc>
                  <a:txBody>
                    <a:bodyPr/>
                    <a:lstStyle/>
                    <a:p>
                      <a:r>
                        <a:rPr lang="tr-TR" sz="1600" dirty="0" smtClean="0"/>
                        <a:t>Nesne seçildiğinde tetiklenir</a:t>
                      </a:r>
                      <a:endParaRPr lang="tr-TR" sz="1600" dirty="0"/>
                    </a:p>
                  </a:txBody>
                  <a:tcPr anchor="ctr"/>
                </a:tc>
                <a:extLst>
                  <a:ext uri="{0D108BD9-81ED-4DB2-BD59-A6C34878D82A}">
                    <a16:rowId xmlns:a16="http://schemas.microsoft.com/office/drawing/2014/main" xmlns="" val="4213818034"/>
                  </a:ext>
                </a:extLst>
              </a:tr>
              <a:tr h="546728">
                <a:tc>
                  <a:txBody>
                    <a:bodyPr/>
                    <a:lstStyle/>
                    <a:p>
                      <a:r>
                        <a:rPr lang="tr-TR" sz="1600" b="1" dirty="0" err="1" smtClean="0"/>
                        <a:t>click</a:t>
                      </a:r>
                      <a:r>
                        <a:rPr lang="tr-TR" sz="1600" b="1" dirty="0" smtClean="0"/>
                        <a:t>()</a:t>
                      </a:r>
                      <a:endParaRPr lang="tr-TR" sz="1600" b="1" dirty="0"/>
                    </a:p>
                  </a:txBody>
                  <a:tcPr anchor="ctr"/>
                </a:tc>
                <a:tc>
                  <a:txBody>
                    <a:bodyPr/>
                    <a:lstStyle/>
                    <a:p>
                      <a:r>
                        <a:rPr lang="tr-TR" sz="1600" dirty="0" smtClean="0"/>
                        <a:t>Fareye tıklamayı tetikler</a:t>
                      </a:r>
                      <a:endParaRPr lang="tr-TR" sz="1600" dirty="0"/>
                    </a:p>
                  </a:txBody>
                  <a:tcPr anchor="ctr"/>
                </a:tc>
                <a:extLst>
                  <a:ext uri="{0D108BD9-81ED-4DB2-BD59-A6C34878D82A}">
                    <a16:rowId xmlns:a16="http://schemas.microsoft.com/office/drawing/2014/main" xmlns="" val="2929833069"/>
                  </a:ext>
                </a:extLst>
              </a:tr>
              <a:tr h="379598">
                <a:tc>
                  <a:txBody>
                    <a:bodyPr/>
                    <a:lstStyle/>
                    <a:p>
                      <a:r>
                        <a:rPr lang="tr-TR" sz="1600" b="1" dirty="0" err="1" smtClean="0"/>
                        <a:t>dblclick</a:t>
                      </a:r>
                      <a:r>
                        <a:rPr lang="tr-TR" sz="1600" b="1" dirty="0" smtClean="0"/>
                        <a:t>()</a:t>
                      </a:r>
                      <a:endParaRPr lang="tr-TR" sz="1600" b="1" dirty="0"/>
                    </a:p>
                  </a:txBody>
                  <a:tcPr anchor="ctr"/>
                </a:tc>
                <a:tc>
                  <a:txBody>
                    <a:bodyPr/>
                    <a:lstStyle/>
                    <a:p>
                      <a:r>
                        <a:rPr lang="tr-TR" sz="1600" dirty="0" smtClean="0"/>
                        <a:t>Fareye çift tıklamayı tetikler</a:t>
                      </a:r>
                      <a:endParaRPr lang="tr-TR" sz="1600" dirty="0"/>
                    </a:p>
                  </a:txBody>
                  <a:tcPr anchor="ctr"/>
                </a:tc>
                <a:extLst>
                  <a:ext uri="{0D108BD9-81ED-4DB2-BD59-A6C34878D82A}">
                    <a16:rowId xmlns:a16="http://schemas.microsoft.com/office/drawing/2014/main" xmlns="" val="1502493274"/>
                  </a:ext>
                </a:extLst>
              </a:tr>
              <a:tr h="379598">
                <a:tc>
                  <a:txBody>
                    <a:bodyPr/>
                    <a:lstStyle/>
                    <a:p>
                      <a:r>
                        <a:rPr lang="tr-TR" sz="1600" b="1" dirty="0" err="1" smtClean="0"/>
                        <a:t>delegate</a:t>
                      </a:r>
                      <a:r>
                        <a:rPr lang="tr-TR" sz="1600" b="1" dirty="0" smtClean="0"/>
                        <a:t>()</a:t>
                      </a:r>
                      <a:endParaRPr lang="tr-TR" sz="1600" b="1" dirty="0"/>
                    </a:p>
                  </a:txBody>
                  <a:tcPr anchor="ctr"/>
                </a:tc>
                <a:tc>
                  <a:txBody>
                    <a:bodyPr/>
                    <a:lstStyle/>
                    <a:p>
                      <a:r>
                        <a:rPr lang="tr-TR" sz="1600" dirty="0" smtClean="0"/>
                        <a:t>Sürüm 3.0'da kullanımdan kaldırıldı. Bunun yerine on() metodunu kullanın</a:t>
                      </a:r>
                      <a:endParaRPr lang="en-US" sz="1600" dirty="0"/>
                    </a:p>
                  </a:txBody>
                  <a:tcPr anchor="ctr"/>
                </a:tc>
                <a:extLst>
                  <a:ext uri="{0D108BD9-81ED-4DB2-BD59-A6C34878D82A}">
                    <a16:rowId xmlns:a16="http://schemas.microsoft.com/office/drawing/2014/main" xmlns="" val="2254139980"/>
                  </a:ext>
                </a:extLst>
              </a:tr>
              <a:tr h="604278">
                <a:tc>
                  <a:txBody>
                    <a:bodyPr/>
                    <a:lstStyle/>
                    <a:p>
                      <a:r>
                        <a:rPr lang="tr-TR" sz="1600" b="1" dirty="0" err="1" smtClean="0"/>
                        <a:t>die</a:t>
                      </a:r>
                      <a:r>
                        <a:rPr lang="tr-TR" sz="1600" b="1" dirty="0" smtClean="0"/>
                        <a:t>()</a:t>
                      </a:r>
                      <a:endParaRPr lang="tr-TR" sz="1600" b="1" dirty="0"/>
                    </a:p>
                  </a:txBody>
                  <a:tcPr anchor="ctr"/>
                </a:tc>
                <a:tc>
                  <a:txBody>
                    <a:bodyPr/>
                    <a:lstStyle/>
                    <a:p>
                      <a:r>
                        <a:rPr lang="tr-TR" sz="1600" dirty="0" smtClean="0"/>
                        <a:t>1.9 sürümünde kaldırıldı. </a:t>
                      </a:r>
                      <a:r>
                        <a:rPr lang="tr-TR" sz="1600" dirty="0" err="1" smtClean="0"/>
                        <a:t>live</a:t>
                      </a:r>
                      <a:r>
                        <a:rPr lang="tr-TR" sz="1600" dirty="0" smtClean="0"/>
                        <a:t> () metoduyla eklenen tüm olay işleyicileri kaldırır</a:t>
                      </a:r>
                      <a:endParaRPr lang="en-US" sz="1600" dirty="0"/>
                    </a:p>
                  </a:txBody>
                  <a:tcPr anchor="ctr"/>
                </a:tc>
                <a:extLst>
                  <a:ext uri="{0D108BD9-81ED-4DB2-BD59-A6C34878D82A}">
                    <a16:rowId xmlns:a16="http://schemas.microsoft.com/office/drawing/2014/main" xmlns="" val="3045802409"/>
                  </a:ext>
                </a:extLst>
              </a:tr>
              <a:tr h="379598">
                <a:tc>
                  <a:txBody>
                    <a:bodyPr/>
                    <a:lstStyle/>
                    <a:p>
                      <a:r>
                        <a:rPr lang="tr-TR" sz="1600" b="1" dirty="0" err="1" smtClean="0"/>
                        <a:t>error</a:t>
                      </a:r>
                      <a:r>
                        <a:rPr lang="tr-TR" sz="1600" b="1" dirty="0" smtClean="0"/>
                        <a:t>()</a:t>
                      </a:r>
                      <a:endParaRPr lang="tr-TR" sz="1600" b="1" dirty="0"/>
                    </a:p>
                  </a:txBody>
                  <a:tcPr anchor="ctr"/>
                </a:tc>
                <a:tc>
                  <a:txBody>
                    <a:bodyPr/>
                    <a:lstStyle/>
                    <a:p>
                      <a:r>
                        <a:rPr lang="tr-TR" sz="1600" dirty="0" smtClean="0"/>
                        <a:t>3.0 sürümünde kaldırıldı. </a:t>
                      </a:r>
                      <a:r>
                        <a:rPr lang="tr-TR" sz="1600" dirty="0" err="1" smtClean="0"/>
                        <a:t>Error</a:t>
                      </a:r>
                      <a:r>
                        <a:rPr lang="tr-TR" sz="1600" dirty="0" smtClean="0"/>
                        <a:t> </a:t>
                      </a:r>
                      <a:r>
                        <a:rPr lang="tr-TR" sz="1600" dirty="0" err="1" smtClean="0"/>
                        <a:t>eventini</a:t>
                      </a:r>
                      <a:r>
                        <a:rPr lang="tr-TR" sz="1600" dirty="0" smtClean="0"/>
                        <a:t> tetikler</a:t>
                      </a:r>
                      <a:endParaRPr lang="en-US" sz="1600" dirty="0"/>
                    </a:p>
                  </a:txBody>
                  <a:tcPr anchor="ctr"/>
                </a:tc>
                <a:extLst>
                  <a:ext uri="{0D108BD9-81ED-4DB2-BD59-A6C34878D82A}">
                    <a16:rowId xmlns:a16="http://schemas.microsoft.com/office/drawing/2014/main" xmlns="" val="2819556196"/>
                  </a:ext>
                </a:extLst>
              </a:tr>
              <a:tr h="379598">
                <a:tc>
                  <a:txBody>
                    <a:bodyPr/>
                    <a:lstStyle/>
                    <a:p>
                      <a:r>
                        <a:rPr lang="tr-TR" sz="1600" b="1" dirty="0" err="1" smtClean="0"/>
                        <a:t>live</a:t>
                      </a:r>
                      <a:r>
                        <a:rPr lang="tr-TR" sz="1600" b="1" dirty="0" smtClean="0"/>
                        <a:t>()</a:t>
                      </a:r>
                      <a:endParaRPr lang="tr-TR" sz="1600" b="1" dirty="0"/>
                    </a:p>
                  </a:txBody>
                  <a:tcPr anchor="ctr"/>
                </a:tc>
                <a:tc>
                  <a:txBody>
                    <a:bodyPr/>
                    <a:lstStyle/>
                    <a:p>
                      <a:r>
                        <a:rPr lang="tr-TR" sz="1600" dirty="0" smtClean="0"/>
                        <a:t>1.9 sürümünde kaldırıldı. Seçili öğelere geçerli gelecekteki bir veya daha fazla </a:t>
                      </a:r>
                      <a:r>
                        <a:rPr lang="tr-TR" sz="1600" dirty="0" err="1" smtClean="0"/>
                        <a:t>event</a:t>
                      </a:r>
                      <a:r>
                        <a:rPr lang="tr-TR" sz="1600" dirty="0" smtClean="0"/>
                        <a:t> ekler</a:t>
                      </a:r>
                      <a:endParaRPr lang="en-US" sz="1600" dirty="0"/>
                    </a:p>
                  </a:txBody>
                  <a:tcPr anchor="ctr"/>
                </a:tc>
                <a:extLst>
                  <a:ext uri="{0D108BD9-81ED-4DB2-BD59-A6C34878D82A}">
                    <a16:rowId xmlns:a16="http://schemas.microsoft.com/office/drawing/2014/main" xmlns="" val="1543234711"/>
                  </a:ext>
                </a:extLst>
              </a:tr>
              <a:tr h="3795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dirty="0" err="1" smtClean="0"/>
                        <a:t>undelegate</a:t>
                      </a:r>
                      <a:r>
                        <a:rPr lang="tr-TR" sz="1600" b="1" dirty="0" smtClean="0"/>
                        <a:t>()</a:t>
                      </a:r>
                    </a:p>
                  </a:txBody>
                  <a:tcPr anchor="ctr"/>
                </a:tc>
                <a:tc>
                  <a:txBody>
                    <a:bodyPr/>
                    <a:lstStyle/>
                    <a:p>
                      <a:r>
                        <a:rPr lang="tr-TR" sz="1600" dirty="0" smtClean="0"/>
                        <a:t>Sürüm 3.0'da kullanımdan kaldırıldı. Bunun yerine </a:t>
                      </a:r>
                      <a:r>
                        <a:rPr lang="tr-TR" sz="1600" dirty="0" err="1" smtClean="0"/>
                        <a:t>off</a:t>
                      </a:r>
                      <a:r>
                        <a:rPr lang="tr-TR" sz="1600" dirty="0" smtClean="0"/>
                        <a:t> () yöntemini kullanın.</a:t>
                      </a:r>
                      <a:endParaRPr lang="en-US" sz="1600" dirty="0"/>
                    </a:p>
                  </a:txBody>
                  <a:tcPr anchor="ctr"/>
                </a:tc>
                <a:extLst>
                  <a:ext uri="{0D108BD9-81ED-4DB2-BD59-A6C34878D82A}">
                    <a16:rowId xmlns:a16="http://schemas.microsoft.com/office/drawing/2014/main" xmlns="" val="23622909"/>
                  </a:ext>
                </a:extLst>
              </a:tr>
            </a:tbl>
          </a:graphicData>
        </a:graphic>
      </p:graphicFrame>
    </p:spTree>
    <p:extLst>
      <p:ext uri="{BB962C8B-B14F-4D97-AF65-F5344CB8AC3E}">
        <p14:creationId xmlns:p14="http://schemas.microsoft.com/office/powerpoint/2010/main" xmlns="" val="3245964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ext uri="{D42A27DB-BD31-4B8C-83A1-F6EECF244321}">
                <p14:modId xmlns:p14="http://schemas.microsoft.com/office/powerpoint/2010/main" xmlns="" val="3573802199"/>
              </p:ext>
            </p:extLst>
          </p:nvPr>
        </p:nvGraphicFramePr>
        <p:xfrm>
          <a:off x="1219199" y="128541"/>
          <a:ext cx="10640292" cy="6413146"/>
        </p:xfrm>
        <a:graphic>
          <a:graphicData uri="http://schemas.openxmlformats.org/drawingml/2006/table">
            <a:tbl>
              <a:tblPr firstRow="1" bandRow="1">
                <a:tableStyleId>{3B4B98B0-60AC-42C2-AFA5-B58CD77FA1E5}</a:tableStyleId>
              </a:tblPr>
              <a:tblGrid>
                <a:gridCol w="2992583">
                  <a:extLst>
                    <a:ext uri="{9D8B030D-6E8A-4147-A177-3AD203B41FA5}">
                      <a16:colId xmlns:a16="http://schemas.microsoft.com/office/drawing/2014/main" xmlns="" val="1193429887"/>
                    </a:ext>
                  </a:extLst>
                </a:gridCol>
                <a:gridCol w="7647709">
                  <a:extLst>
                    <a:ext uri="{9D8B030D-6E8A-4147-A177-3AD203B41FA5}">
                      <a16:colId xmlns:a16="http://schemas.microsoft.com/office/drawing/2014/main" xmlns="" val="165106090"/>
                    </a:ext>
                  </a:extLst>
                </a:gridCol>
              </a:tblGrid>
              <a:tr h="379598">
                <a:tc>
                  <a:txBody>
                    <a:bodyPr/>
                    <a:lstStyle/>
                    <a:p>
                      <a:r>
                        <a:rPr lang="tr-TR" dirty="0" err="1">
                          <a:effectLst/>
                        </a:rPr>
                        <a:t>Method</a:t>
                      </a:r>
                      <a:r>
                        <a:rPr lang="tr-TR" dirty="0">
                          <a:effectLst/>
                        </a:rPr>
                        <a:t> </a:t>
                      </a:r>
                    </a:p>
                  </a:txBody>
                  <a:tcPr anchor="ctr"/>
                </a:tc>
                <a:tc>
                  <a:txBody>
                    <a:bodyPr/>
                    <a:lstStyle/>
                    <a:p>
                      <a:r>
                        <a:rPr lang="tr-TR"/>
                        <a:t>Description</a:t>
                      </a:r>
                    </a:p>
                  </a:txBody>
                  <a:tcPr anchor="ctr"/>
                </a:tc>
                <a:extLst>
                  <a:ext uri="{0D108BD9-81ED-4DB2-BD59-A6C34878D82A}">
                    <a16:rowId xmlns:a16="http://schemas.microsoft.com/office/drawing/2014/main" xmlns="" val="4165877284"/>
                  </a:ext>
                </a:extLst>
              </a:tr>
              <a:tr h="432387">
                <a:tc>
                  <a:txBody>
                    <a:bodyPr/>
                    <a:lstStyle/>
                    <a:p>
                      <a:r>
                        <a:rPr lang="tr-TR" sz="1600" b="1" dirty="0" err="1" smtClean="0"/>
                        <a:t>one</a:t>
                      </a:r>
                      <a:r>
                        <a:rPr lang="tr-TR" sz="1600" b="1" dirty="0" smtClean="0"/>
                        <a:t>()</a:t>
                      </a:r>
                      <a:endParaRPr lang="tr-TR" sz="1600" b="1" dirty="0"/>
                    </a:p>
                  </a:txBody>
                  <a:tcPr anchor="ctr"/>
                </a:tc>
                <a:tc>
                  <a:txBody>
                    <a:bodyPr/>
                    <a:lstStyle/>
                    <a:p>
                      <a:r>
                        <a:rPr lang="tr-TR" sz="1600" dirty="0" smtClean="0"/>
                        <a:t>Seçilen öğelere bir veya daha fazla olay işleyicisi ekler. Bu işleyici, her öğe için yalnızca bir kez tetiklenebilir</a:t>
                      </a:r>
                      <a:endParaRPr lang="en-US" sz="1600" b="0" dirty="0"/>
                    </a:p>
                  </a:txBody>
                  <a:tcPr anchor="ctr"/>
                </a:tc>
                <a:extLst>
                  <a:ext uri="{0D108BD9-81ED-4DB2-BD59-A6C34878D82A}">
                    <a16:rowId xmlns:a16="http://schemas.microsoft.com/office/drawing/2014/main" xmlns="" val="3303490414"/>
                  </a:ext>
                </a:extLst>
              </a:tr>
              <a:tr h="379598">
                <a:tc>
                  <a:txBody>
                    <a:bodyPr/>
                    <a:lstStyle/>
                    <a:p>
                      <a:r>
                        <a:rPr lang="tr-TR" sz="1600" b="1" dirty="0" smtClean="0"/>
                        <a:t>$.</a:t>
                      </a:r>
                      <a:r>
                        <a:rPr lang="tr-TR" sz="1600" b="1" dirty="0" err="1" smtClean="0"/>
                        <a:t>proxy</a:t>
                      </a:r>
                      <a:r>
                        <a:rPr lang="tr-TR" sz="1600" b="1" dirty="0" smtClean="0"/>
                        <a:t>()</a:t>
                      </a:r>
                      <a:endParaRPr lang="tr-TR" sz="1600" b="1" dirty="0"/>
                    </a:p>
                  </a:txBody>
                  <a:tcPr anchor="ctr"/>
                </a:tc>
                <a:tc>
                  <a:txBody>
                    <a:bodyPr/>
                    <a:lstStyle/>
                    <a:p>
                      <a:r>
                        <a:rPr lang="tr-TR" sz="1600" dirty="0" smtClean="0"/>
                        <a:t>Mevcut bir fonksiyonu alır ve belirli bir bağlamda yenisini döndürür</a:t>
                      </a:r>
                      <a:endParaRPr lang="en-US" sz="1600" dirty="0"/>
                    </a:p>
                  </a:txBody>
                  <a:tcPr anchor="ctr"/>
                </a:tc>
                <a:extLst>
                  <a:ext uri="{0D108BD9-81ED-4DB2-BD59-A6C34878D82A}">
                    <a16:rowId xmlns:a16="http://schemas.microsoft.com/office/drawing/2014/main" xmlns="" val="3175877817"/>
                  </a:ext>
                </a:extLst>
              </a:tr>
              <a:tr h="379598">
                <a:tc>
                  <a:txBody>
                    <a:bodyPr/>
                    <a:lstStyle/>
                    <a:p>
                      <a:r>
                        <a:rPr lang="tr-TR" sz="1600" b="1" dirty="0" err="1" smtClean="0"/>
                        <a:t>ready</a:t>
                      </a:r>
                      <a:r>
                        <a:rPr lang="tr-TR" sz="1600" b="1" dirty="0" smtClean="0"/>
                        <a:t>()</a:t>
                      </a:r>
                      <a:endParaRPr lang="tr-TR" sz="1600" b="1" dirty="0"/>
                    </a:p>
                  </a:txBody>
                  <a:tcPr anchor="ctr"/>
                </a:tc>
                <a:tc>
                  <a:txBody>
                    <a:bodyPr/>
                    <a:lstStyle/>
                    <a:p>
                      <a:r>
                        <a:rPr lang="tr-TR" sz="1600" dirty="0" smtClean="0"/>
                        <a:t>DOM tamamen yüklendiğinde yürütülecek fonksiyonu belirtir</a:t>
                      </a:r>
                      <a:endParaRPr lang="en-US" sz="1600" dirty="0"/>
                    </a:p>
                  </a:txBody>
                  <a:tcPr anchor="ctr"/>
                </a:tc>
                <a:extLst>
                  <a:ext uri="{0D108BD9-81ED-4DB2-BD59-A6C34878D82A}">
                    <a16:rowId xmlns:a16="http://schemas.microsoft.com/office/drawing/2014/main" xmlns="" val="1931467578"/>
                  </a:ext>
                </a:extLst>
              </a:tr>
              <a:tr h="379598">
                <a:tc>
                  <a:txBody>
                    <a:bodyPr/>
                    <a:lstStyle/>
                    <a:p>
                      <a:r>
                        <a:rPr lang="tr-TR" sz="1600" b="1" dirty="0" err="1" smtClean="0"/>
                        <a:t>resize</a:t>
                      </a:r>
                      <a:r>
                        <a:rPr lang="tr-TR" sz="1600" b="1" dirty="0" smtClean="0"/>
                        <a:t>()</a:t>
                      </a:r>
                      <a:endParaRPr lang="tr-TR" sz="1600" b="1" dirty="0"/>
                    </a:p>
                  </a:txBody>
                  <a:tcPr anchor="ctr"/>
                </a:tc>
                <a:tc>
                  <a:txBody>
                    <a:bodyPr/>
                    <a:lstStyle/>
                    <a:p>
                      <a:r>
                        <a:rPr lang="tr-TR" sz="1600" dirty="0" err="1" smtClean="0"/>
                        <a:t>Resize</a:t>
                      </a:r>
                      <a:r>
                        <a:rPr lang="tr-TR" sz="1600" dirty="0" smtClean="0"/>
                        <a:t> </a:t>
                      </a:r>
                      <a:r>
                        <a:rPr lang="tr-TR" sz="1600" dirty="0" err="1" smtClean="0"/>
                        <a:t>eventi</a:t>
                      </a:r>
                      <a:r>
                        <a:rPr lang="tr-TR" sz="1600" dirty="0" smtClean="0"/>
                        <a:t>, tarayıcı penceresi boyut değiştirdiğinde tetiklenir.</a:t>
                      </a:r>
                      <a:endParaRPr lang="tr-TR" sz="1600" dirty="0"/>
                    </a:p>
                  </a:txBody>
                  <a:tcPr anchor="ctr"/>
                </a:tc>
                <a:extLst>
                  <a:ext uri="{0D108BD9-81ED-4DB2-BD59-A6C34878D82A}">
                    <a16:rowId xmlns:a16="http://schemas.microsoft.com/office/drawing/2014/main" xmlns="" val="3063050548"/>
                  </a:ext>
                </a:extLst>
              </a:tr>
              <a:tr h="379598">
                <a:tc>
                  <a:txBody>
                    <a:bodyPr/>
                    <a:lstStyle/>
                    <a:p>
                      <a:r>
                        <a:rPr lang="tr-TR" sz="1600" b="1" dirty="0" err="1" smtClean="0"/>
                        <a:t>scroll</a:t>
                      </a:r>
                      <a:r>
                        <a:rPr lang="tr-TR" sz="1600" b="1" dirty="0" smtClean="0"/>
                        <a:t>()</a:t>
                      </a:r>
                      <a:endParaRPr lang="tr-TR" sz="1600" b="1" dirty="0"/>
                    </a:p>
                  </a:txBody>
                  <a:tcPr anchor="ctr"/>
                </a:tc>
                <a:tc>
                  <a:txBody>
                    <a:bodyPr/>
                    <a:lstStyle/>
                    <a:p>
                      <a:r>
                        <a:rPr lang="tr-TR" sz="1600" dirty="0" err="1" smtClean="0"/>
                        <a:t>Scroll</a:t>
                      </a:r>
                      <a:r>
                        <a:rPr lang="tr-TR" sz="1600" dirty="0" smtClean="0"/>
                        <a:t> çubuğuna dokundukça yapılacak </a:t>
                      </a:r>
                      <a:r>
                        <a:rPr lang="tr-TR" sz="1600" dirty="0" err="1" smtClean="0"/>
                        <a:t>işlembelirlenip</a:t>
                      </a:r>
                      <a:r>
                        <a:rPr lang="tr-TR" sz="1600" dirty="0" smtClean="0"/>
                        <a:t> tetiklenir</a:t>
                      </a:r>
                      <a:endParaRPr lang="tr-TR" sz="1600" dirty="0"/>
                    </a:p>
                  </a:txBody>
                  <a:tcPr anchor="ctr"/>
                </a:tc>
                <a:extLst>
                  <a:ext uri="{0D108BD9-81ED-4DB2-BD59-A6C34878D82A}">
                    <a16:rowId xmlns:a16="http://schemas.microsoft.com/office/drawing/2014/main" xmlns="" val="41564483"/>
                  </a:ext>
                </a:extLst>
              </a:tr>
              <a:tr h="439717">
                <a:tc>
                  <a:txBody>
                    <a:bodyPr/>
                    <a:lstStyle/>
                    <a:p>
                      <a:r>
                        <a:rPr lang="tr-TR" sz="1600" b="1" dirty="0" err="1" smtClean="0"/>
                        <a:t>submit</a:t>
                      </a:r>
                      <a:r>
                        <a:rPr lang="tr-TR" sz="1600" b="1" dirty="0" smtClean="0"/>
                        <a:t>()</a:t>
                      </a:r>
                      <a:endParaRPr lang="tr-TR" sz="1600" b="1" dirty="0"/>
                    </a:p>
                  </a:txBody>
                  <a:tcPr anchor="ctr"/>
                </a:tc>
                <a:tc>
                  <a:txBody>
                    <a:bodyPr/>
                    <a:lstStyle/>
                    <a:p>
                      <a:r>
                        <a:rPr lang="tr-TR" sz="1600" dirty="0" smtClean="0"/>
                        <a:t>Form </a:t>
                      </a:r>
                      <a:r>
                        <a:rPr lang="tr-TR" sz="1600" dirty="0" err="1" smtClean="0"/>
                        <a:t>submit</a:t>
                      </a:r>
                      <a:r>
                        <a:rPr lang="tr-TR" sz="1600" dirty="0" smtClean="0"/>
                        <a:t> edildiğinde tetiklenir</a:t>
                      </a:r>
                      <a:endParaRPr lang="tr-TR" sz="1600" dirty="0"/>
                    </a:p>
                  </a:txBody>
                  <a:tcPr anchor="ctr"/>
                </a:tc>
                <a:extLst>
                  <a:ext uri="{0D108BD9-81ED-4DB2-BD59-A6C34878D82A}">
                    <a16:rowId xmlns:a16="http://schemas.microsoft.com/office/drawing/2014/main" xmlns="" val="1679254770"/>
                  </a:ext>
                </a:extLst>
              </a:tr>
              <a:tr h="379598">
                <a:tc>
                  <a:txBody>
                    <a:bodyPr/>
                    <a:lstStyle/>
                    <a:p>
                      <a:r>
                        <a:rPr lang="tr-TR" sz="1600" b="1" dirty="0" err="1" smtClean="0"/>
                        <a:t>toggle</a:t>
                      </a:r>
                      <a:r>
                        <a:rPr lang="tr-TR" sz="1600" b="1" dirty="0" smtClean="0"/>
                        <a:t>()</a:t>
                      </a:r>
                      <a:endParaRPr lang="tr-TR" sz="1600" b="1" dirty="0"/>
                    </a:p>
                  </a:txBody>
                  <a:tcPr anchor="ctr"/>
                </a:tc>
                <a:tc>
                  <a:txBody>
                    <a:bodyPr/>
                    <a:lstStyle/>
                    <a:p>
                      <a:r>
                        <a:rPr lang="tr-TR" sz="1600" dirty="0" smtClean="0"/>
                        <a:t>1.9 sürümünde kaldırıldı. </a:t>
                      </a:r>
                      <a:r>
                        <a:rPr lang="tr-TR" sz="1600" dirty="0" err="1" smtClean="0"/>
                        <a:t>Click</a:t>
                      </a:r>
                      <a:r>
                        <a:rPr lang="tr-TR" sz="1600" dirty="0" smtClean="0"/>
                        <a:t> </a:t>
                      </a:r>
                      <a:r>
                        <a:rPr lang="tr-TR" sz="1600" dirty="0" err="1" smtClean="0"/>
                        <a:t>eventi</a:t>
                      </a:r>
                      <a:r>
                        <a:rPr lang="tr-TR" sz="1600" dirty="0" smtClean="0"/>
                        <a:t> arasında geçiş yapmak için iki veya daha fazla fonksiyon ekler</a:t>
                      </a:r>
                      <a:endParaRPr lang="en-US" sz="1600" dirty="0"/>
                    </a:p>
                  </a:txBody>
                  <a:tcPr anchor="ctr"/>
                </a:tc>
                <a:extLst>
                  <a:ext uri="{0D108BD9-81ED-4DB2-BD59-A6C34878D82A}">
                    <a16:rowId xmlns:a16="http://schemas.microsoft.com/office/drawing/2014/main" xmlns="" val="4213818034"/>
                  </a:ext>
                </a:extLst>
              </a:tr>
              <a:tr h="546728">
                <a:tc>
                  <a:txBody>
                    <a:bodyPr/>
                    <a:lstStyle/>
                    <a:p>
                      <a:r>
                        <a:rPr lang="tr-TR" sz="1600" b="1" dirty="0" err="1" smtClean="0"/>
                        <a:t>trigger</a:t>
                      </a:r>
                      <a:r>
                        <a:rPr lang="tr-TR" sz="1600" b="1" dirty="0" smtClean="0"/>
                        <a:t>()</a:t>
                      </a:r>
                      <a:endParaRPr lang="tr-TR" sz="1600" b="1" dirty="0"/>
                    </a:p>
                  </a:txBody>
                  <a:tcPr anchor="ctr"/>
                </a:tc>
                <a:tc>
                  <a:txBody>
                    <a:bodyPr/>
                    <a:lstStyle/>
                    <a:p>
                      <a:r>
                        <a:rPr lang="tr-TR" sz="1600" dirty="0" smtClean="0"/>
                        <a:t>Seçilen elementin </a:t>
                      </a:r>
                      <a:r>
                        <a:rPr lang="tr-TR" sz="1600" dirty="0" err="1" smtClean="0"/>
                        <a:t>eventlerini</a:t>
                      </a:r>
                      <a:r>
                        <a:rPr lang="tr-TR" sz="1600" dirty="0" smtClean="0"/>
                        <a:t> kullan</a:t>
                      </a:r>
                      <a:endParaRPr lang="en-US" sz="1600" dirty="0"/>
                    </a:p>
                  </a:txBody>
                  <a:tcPr anchor="ctr"/>
                </a:tc>
                <a:extLst>
                  <a:ext uri="{0D108BD9-81ED-4DB2-BD59-A6C34878D82A}">
                    <a16:rowId xmlns:a16="http://schemas.microsoft.com/office/drawing/2014/main" xmlns="" val="2929833069"/>
                  </a:ext>
                </a:extLst>
              </a:tr>
              <a:tr h="379598">
                <a:tc>
                  <a:txBody>
                    <a:bodyPr/>
                    <a:lstStyle/>
                    <a:p>
                      <a:r>
                        <a:rPr lang="tr-TR" sz="1600" b="1" dirty="0" err="1" smtClean="0"/>
                        <a:t>triggerHandler</a:t>
                      </a:r>
                      <a:r>
                        <a:rPr lang="tr-TR" sz="1600" b="1" dirty="0" smtClean="0"/>
                        <a:t>()</a:t>
                      </a:r>
                      <a:endParaRPr lang="tr-TR" sz="1600" b="1" dirty="0"/>
                    </a:p>
                  </a:txBody>
                  <a:tcPr anchor="ctr"/>
                </a:tc>
                <a:tc>
                  <a:txBody>
                    <a:bodyPr/>
                    <a:lstStyle/>
                    <a:p>
                      <a:r>
                        <a:rPr lang="tr-TR" sz="1600" dirty="0" err="1" smtClean="0"/>
                        <a:t>TriggerHandler</a:t>
                      </a:r>
                      <a:r>
                        <a:rPr lang="tr-TR" sz="1600" dirty="0" smtClean="0"/>
                        <a:t> () yöntemi, seçilen öğe için belirtilen </a:t>
                      </a:r>
                      <a:r>
                        <a:rPr lang="tr-TR" sz="1600" dirty="0" err="1" smtClean="0"/>
                        <a:t>eventi</a:t>
                      </a:r>
                      <a:r>
                        <a:rPr lang="tr-TR" sz="1600" dirty="0" smtClean="0"/>
                        <a:t> tetikler.</a:t>
                      </a:r>
                      <a:endParaRPr lang="en-US" sz="1600" dirty="0"/>
                    </a:p>
                  </a:txBody>
                  <a:tcPr anchor="ctr"/>
                </a:tc>
                <a:extLst>
                  <a:ext uri="{0D108BD9-81ED-4DB2-BD59-A6C34878D82A}">
                    <a16:rowId xmlns:a16="http://schemas.microsoft.com/office/drawing/2014/main" xmlns="" val="1502493274"/>
                  </a:ext>
                </a:extLst>
              </a:tr>
              <a:tr h="379598">
                <a:tc>
                  <a:txBody>
                    <a:bodyPr/>
                    <a:lstStyle/>
                    <a:p>
                      <a:r>
                        <a:rPr lang="tr-TR" sz="1600" b="1" dirty="0" err="1" smtClean="0"/>
                        <a:t>hover</a:t>
                      </a:r>
                      <a:r>
                        <a:rPr lang="tr-TR" sz="1600" b="1" dirty="0" smtClean="0"/>
                        <a:t>()</a:t>
                      </a:r>
                      <a:endParaRPr lang="tr-TR" sz="1600" b="1" dirty="0"/>
                    </a:p>
                  </a:txBody>
                  <a:tcPr anchor="ctr"/>
                </a:tc>
                <a:tc>
                  <a:txBody>
                    <a:bodyPr/>
                    <a:lstStyle/>
                    <a:p>
                      <a:r>
                        <a:rPr lang="tr-TR" sz="1600" dirty="0" smtClean="0"/>
                        <a:t>Bu yöntem hem </a:t>
                      </a:r>
                      <a:r>
                        <a:rPr lang="tr-TR" sz="1600" dirty="0" err="1" smtClean="0"/>
                        <a:t>mouseenter</a:t>
                      </a:r>
                      <a:r>
                        <a:rPr lang="tr-TR" sz="1600" dirty="0" smtClean="0"/>
                        <a:t> hem de </a:t>
                      </a:r>
                      <a:r>
                        <a:rPr lang="tr-TR" sz="1600" dirty="0" err="1" smtClean="0"/>
                        <a:t>mouseleave</a:t>
                      </a:r>
                      <a:r>
                        <a:rPr lang="tr-TR" sz="1600" dirty="0" smtClean="0"/>
                        <a:t> </a:t>
                      </a:r>
                      <a:r>
                        <a:rPr lang="tr-TR" sz="1600" dirty="0" err="1" smtClean="0"/>
                        <a:t>eventini</a:t>
                      </a:r>
                      <a:r>
                        <a:rPr lang="tr-TR" sz="1600" dirty="0" smtClean="0"/>
                        <a:t> tetikler.</a:t>
                      </a:r>
                      <a:endParaRPr lang="en-US" sz="1600" b="0" dirty="0"/>
                    </a:p>
                  </a:txBody>
                  <a:tcPr anchor="ctr"/>
                </a:tc>
                <a:extLst>
                  <a:ext uri="{0D108BD9-81ED-4DB2-BD59-A6C34878D82A}">
                    <a16:rowId xmlns:a16="http://schemas.microsoft.com/office/drawing/2014/main" xmlns="" val="2254139980"/>
                  </a:ext>
                </a:extLst>
              </a:tr>
              <a:tr h="451485">
                <a:tc>
                  <a:txBody>
                    <a:bodyPr/>
                    <a:lstStyle/>
                    <a:p>
                      <a:r>
                        <a:rPr lang="tr-TR" sz="1600" b="1" dirty="0" err="1" smtClean="0"/>
                        <a:t>focus</a:t>
                      </a:r>
                      <a:r>
                        <a:rPr lang="tr-TR" sz="1600" b="1" dirty="0" smtClean="0"/>
                        <a:t>()</a:t>
                      </a:r>
                      <a:endParaRPr lang="tr-TR" sz="1600" b="1" dirty="0"/>
                    </a:p>
                  </a:txBody>
                  <a:tcPr anchor="ctr"/>
                </a:tc>
                <a:tc>
                  <a:txBody>
                    <a:bodyPr/>
                    <a:lstStyle/>
                    <a:p>
                      <a:r>
                        <a:rPr lang="tr-TR" sz="1600" dirty="0" smtClean="0"/>
                        <a:t>Bir elemente odaklandığında</a:t>
                      </a:r>
                      <a:endParaRPr lang="tr-TR" sz="1600" dirty="0"/>
                    </a:p>
                  </a:txBody>
                  <a:tcPr anchor="ctr"/>
                </a:tc>
                <a:extLst>
                  <a:ext uri="{0D108BD9-81ED-4DB2-BD59-A6C34878D82A}">
                    <a16:rowId xmlns:a16="http://schemas.microsoft.com/office/drawing/2014/main" xmlns="" val="3045802409"/>
                  </a:ext>
                </a:extLst>
              </a:tr>
              <a:tr h="400594">
                <a:tc>
                  <a:txBody>
                    <a:bodyPr/>
                    <a:lstStyle/>
                    <a:p>
                      <a:r>
                        <a:rPr lang="tr-TR" sz="1600" b="1" dirty="0" err="1" smtClean="0"/>
                        <a:t>focusin</a:t>
                      </a:r>
                      <a:r>
                        <a:rPr lang="tr-TR" sz="1600" b="1" dirty="0" smtClean="0"/>
                        <a:t>()</a:t>
                      </a:r>
                      <a:endParaRPr lang="tr-TR" sz="1600" b="1" dirty="0"/>
                    </a:p>
                  </a:txBody>
                  <a:tcPr anchor="ctr"/>
                </a:tc>
                <a:tc>
                  <a:txBody>
                    <a:bodyPr/>
                    <a:lstStyle/>
                    <a:p>
                      <a:r>
                        <a:rPr lang="tr-TR" sz="1600" dirty="0" err="1" smtClean="0"/>
                        <a:t>Focusin</a:t>
                      </a:r>
                      <a:r>
                        <a:rPr lang="tr-TR" sz="1600" dirty="0" smtClean="0"/>
                        <a:t> </a:t>
                      </a:r>
                      <a:r>
                        <a:rPr lang="tr-TR" sz="1600" dirty="0" err="1" smtClean="0"/>
                        <a:t>eventi</a:t>
                      </a:r>
                      <a:r>
                        <a:rPr lang="tr-TR" sz="1600" dirty="0" smtClean="0"/>
                        <a:t>, bir öğe (veya içindeki herhangi bir öğe) odaklanıldığında tetiklenir.</a:t>
                      </a:r>
                      <a:endParaRPr lang="en-US" sz="1600" dirty="0"/>
                    </a:p>
                  </a:txBody>
                  <a:tcPr anchor="ctr"/>
                </a:tc>
                <a:extLst>
                  <a:ext uri="{0D108BD9-81ED-4DB2-BD59-A6C34878D82A}">
                    <a16:rowId xmlns:a16="http://schemas.microsoft.com/office/drawing/2014/main" xmlns="" val="2819556196"/>
                  </a:ext>
                </a:extLst>
              </a:tr>
              <a:tr h="379598">
                <a:tc>
                  <a:txBody>
                    <a:bodyPr/>
                    <a:lstStyle/>
                    <a:p>
                      <a:r>
                        <a:rPr lang="tr-TR" sz="1600" b="1" dirty="0" err="1" smtClean="0"/>
                        <a:t>focusout</a:t>
                      </a:r>
                      <a:r>
                        <a:rPr lang="tr-TR" sz="1600" b="1" dirty="0" smtClean="0"/>
                        <a:t>()</a:t>
                      </a:r>
                      <a:endParaRPr lang="tr-TR" sz="1600" b="1" dirty="0"/>
                    </a:p>
                  </a:txBody>
                  <a:tcPr anchor="ctr"/>
                </a:tc>
                <a:tc>
                  <a:txBody>
                    <a:bodyPr/>
                    <a:lstStyle/>
                    <a:p>
                      <a:r>
                        <a:rPr lang="tr-TR" sz="1600" dirty="0" err="1" smtClean="0"/>
                        <a:t>focusout</a:t>
                      </a:r>
                      <a:r>
                        <a:rPr lang="tr-TR" sz="1600" dirty="0" smtClean="0"/>
                        <a:t> </a:t>
                      </a:r>
                      <a:r>
                        <a:rPr lang="tr-TR" sz="1600" dirty="0" err="1" smtClean="0"/>
                        <a:t>eventi</a:t>
                      </a:r>
                      <a:r>
                        <a:rPr lang="tr-TR" sz="1600" dirty="0" smtClean="0"/>
                        <a:t>, bir öğe (veya içindeki herhangi bir öğe) odağı kaybettiğinde tetiklenir.</a:t>
                      </a:r>
                      <a:endParaRPr lang="en-US" sz="1600" dirty="0"/>
                    </a:p>
                  </a:txBody>
                  <a:tcPr anchor="ctr"/>
                </a:tc>
                <a:extLst>
                  <a:ext uri="{0D108BD9-81ED-4DB2-BD59-A6C34878D82A}">
                    <a16:rowId xmlns:a16="http://schemas.microsoft.com/office/drawing/2014/main" xmlns="" val="1543234711"/>
                  </a:ext>
                </a:extLst>
              </a:tr>
              <a:tr h="379598">
                <a:tc>
                  <a:txBody>
                    <a:bodyPr/>
                    <a:lstStyle/>
                    <a:p>
                      <a:r>
                        <a:rPr lang="tr-TR" sz="1600" b="1" dirty="0" err="1" smtClean="0"/>
                        <a:t>load</a:t>
                      </a:r>
                      <a:r>
                        <a:rPr lang="tr-TR" sz="1600" b="1" dirty="0" smtClean="0"/>
                        <a:t>()</a:t>
                      </a:r>
                      <a:endParaRPr lang="tr-TR" sz="1600" b="1" dirty="0"/>
                    </a:p>
                  </a:txBody>
                  <a:tcPr anchor="ctr"/>
                </a:tc>
                <a:tc>
                  <a:txBody>
                    <a:bodyPr/>
                    <a:lstStyle/>
                    <a:p>
                      <a:r>
                        <a:rPr lang="tr-TR" sz="1600" dirty="0" smtClean="0"/>
                        <a:t>3.0 sürümünde kaldırıldı.</a:t>
                      </a:r>
                      <a:endParaRPr lang="en-US" sz="1600" dirty="0"/>
                    </a:p>
                  </a:txBody>
                  <a:tcPr anchor="ctr"/>
                </a:tc>
                <a:extLst>
                  <a:ext uri="{0D108BD9-81ED-4DB2-BD59-A6C34878D82A}">
                    <a16:rowId xmlns:a16="http://schemas.microsoft.com/office/drawing/2014/main" xmlns="" val="23622909"/>
                  </a:ext>
                </a:extLst>
              </a:tr>
            </a:tbl>
          </a:graphicData>
        </a:graphic>
      </p:graphicFrame>
    </p:spTree>
    <p:extLst>
      <p:ext uri="{BB962C8B-B14F-4D97-AF65-F5344CB8AC3E}">
        <p14:creationId xmlns:p14="http://schemas.microsoft.com/office/powerpoint/2010/main" xmlns="" val="983367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ext uri="{D42A27DB-BD31-4B8C-83A1-F6EECF244321}">
                <p14:modId xmlns:p14="http://schemas.microsoft.com/office/powerpoint/2010/main" xmlns="" val="3110231108"/>
              </p:ext>
            </p:extLst>
          </p:nvPr>
        </p:nvGraphicFramePr>
        <p:xfrm>
          <a:off x="1219199" y="128541"/>
          <a:ext cx="10640292" cy="4455616"/>
        </p:xfrm>
        <a:graphic>
          <a:graphicData uri="http://schemas.openxmlformats.org/drawingml/2006/table">
            <a:tbl>
              <a:tblPr firstRow="1" bandRow="1">
                <a:tableStyleId>{3B4B98B0-60AC-42C2-AFA5-B58CD77FA1E5}</a:tableStyleId>
              </a:tblPr>
              <a:tblGrid>
                <a:gridCol w="2333898">
                  <a:extLst>
                    <a:ext uri="{9D8B030D-6E8A-4147-A177-3AD203B41FA5}">
                      <a16:colId xmlns:a16="http://schemas.microsoft.com/office/drawing/2014/main" xmlns="" val="1193429887"/>
                    </a:ext>
                  </a:extLst>
                </a:gridCol>
                <a:gridCol w="8306394">
                  <a:extLst>
                    <a:ext uri="{9D8B030D-6E8A-4147-A177-3AD203B41FA5}">
                      <a16:colId xmlns:a16="http://schemas.microsoft.com/office/drawing/2014/main" xmlns="" val="165106090"/>
                    </a:ext>
                  </a:extLst>
                </a:gridCol>
              </a:tblGrid>
              <a:tr h="379598">
                <a:tc>
                  <a:txBody>
                    <a:bodyPr/>
                    <a:lstStyle/>
                    <a:p>
                      <a:r>
                        <a:rPr lang="tr-TR" dirty="0" err="1">
                          <a:effectLst/>
                        </a:rPr>
                        <a:t>Method</a:t>
                      </a:r>
                      <a:r>
                        <a:rPr lang="tr-TR" dirty="0">
                          <a:effectLst/>
                        </a:rPr>
                        <a:t> </a:t>
                      </a:r>
                    </a:p>
                  </a:txBody>
                  <a:tcPr anchor="ctr"/>
                </a:tc>
                <a:tc>
                  <a:txBody>
                    <a:bodyPr/>
                    <a:lstStyle/>
                    <a:p>
                      <a:r>
                        <a:rPr lang="tr-TR"/>
                        <a:t>Description</a:t>
                      </a:r>
                    </a:p>
                  </a:txBody>
                  <a:tcPr anchor="ctr"/>
                </a:tc>
                <a:extLst>
                  <a:ext uri="{0D108BD9-81ED-4DB2-BD59-A6C34878D82A}">
                    <a16:rowId xmlns:a16="http://schemas.microsoft.com/office/drawing/2014/main" xmlns="" val="4165877284"/>
                  </a:ext>
                </a:extLst>
              </a:tr>
              <a:tr h="432387">
                <a:tc>
                  <a:txBody>
                    <a:bodyPr/>
                    <a:lstStyle/>
                    <a:p>
                      <a:r>
                        <a:rPr lang="tr-TR" sz="1600" b="1" dirty="0" err="1" smtClean="0"/>
                        <a:t>keydown</a:t>
                      </a:r>
                      <a:r>
                        <a:rPr lang="tr-TR" sz="1600" b="1" dirty="0" smtClean="0"/>
                        <a:t>()</a:t>
                      </a:r>
                      <a:endParaRPr lang="tr-TR" sz="1600" b="1" dirty="0"/>
                    </a:p>
                  </a:txBody>
                  <a:tcPr anchor="ctr"/>
                </a:tc>
                <a:tc>
                  <a:txBody>
                    <a:bodyPr/>
                    <a:lstStyle/>
                    <a:p>
                      <a:r>
                        <a:rPr lang="tr-TR" sz="1600" dirty="0" smtClean="0"/>
                        <a:t>Klavye tuşuna bastığımızda ve henüz tuştan elimizi çekmeden önce</a:t>
                      </a:r>
                      <a:r>
                        <a:rPr lang="tr-TR" sz="1600" baseline="0" dirty="0" smtClean="0"/>
                        <a:t> tetiklenir</a:t>
                      </a:r>
                      <a:endParaRPr lang="tr-TR" sz="1600" dirty="0"/>
                    </a:p>
                  </a:txBody>
                  <a:tcPr anchor="ctr"/>
                </a:tc>
                <a:extLst>
                  <a:ext uri="{0D108BD9-81ED-4DB2-BD59-A6C34878D82A}">
                    <a16:rowId xmlns:a16="http://schemas.microsoft.com/office/drawing/2014/main" xmlns="" val="3303490414"/>
                  </a:ext>
                </a:extLst>
              </a:tr>
              <a:tr h="379598">
                <a:tc>
                  <a:txBody>
                    <a:bodyPr/>
                    <a:lstStyle/>
                    <a:p>
                      <a:r>
                        <a:rPr lang="tr-TR" sz="1600" b="1" dirty="0" err="1" smtClean="0"/>
                        <a:t>keypress</a:t>
                      </a:r>
                      <a:r>
                        <a:rPr lang="tr-TR" sz="1600" b="1" dirty="0" smtClean="0"/>
                        <a:t>()</a:t>
                      </a:r>
                      <a:endParaRPr lang="tr-TR" sz="1600" b="1" dirty="0"/>
                    </a:p>
                  </a:txBody>
                  <a:tcPr anchor="ctr"/>
                </a:tc>
                <a:tc>
                  <a:txBody>
                    <a:bodyPr/>
                    <a:lstStyle/>
                    <a:p>
                      <a:r>
                        <a:rPr lang="tr-TR" sz="1600" dirty="0" smtClean="0"/>
                        <a:t>Tuşa bastığımızda tetiklenir.</a:t>
                      </a:r>
                      <a:r>
                        <a:rPr lang="tr-TR" sz="1600" baseline="0" dirty="0" smtClean="0"/>
                        <a:t> Tuştan elimizi çeksek de çekmesek de tetiklenir.</a:t>
                      </a:r>
                      <a:endParaRPr lang="tr-TR" sz="1600" dirty="0"/>
                    </a:p>
                  </a:txBody>
                  <a:tcPr anchor="ctr"/>
                </a:tc>
                <a:extLst>
                  <a:ext uri="{0D108BD9-81ED-4DB2-BD59-A6C34878D82A}">
                    <a16:rowId xmlns:a16="http://schemas.microsoft.com/office/drawing/2014/main" xmlns="" val="3175877817"/>
                  </a:ext>
                </a:extLst>
              </a:tr>
              <a:tr h="379598">
                <a:tc>
                  <a:txBody>
                    <a:bodyPr/>
                    <a:lstStyle/>
                    <a:p>
                      <a:r>
                        <a:rPr lang="tr-TR" sz="1600" b="1" dirty="0" err="1" smtClean="0"/>
                        <a:t>keyup</a:t>
                      </a:r>
                      <a:r>
                        <a:rPr lang="tr-TR" sz="1600" b="1" dirty="0" smtClean="0"/>
                        <a:t>()</a:t>
                      </a:r>
                      <a:endParaRPr lang="tr-TR" sz="1600" b="1" dirty="0"/>
                    </a:p>
                  </a:txBody>
                  <a:tcPr anchor="ctr"/>
                </a:tc>
                <a:tc>
                  <a:txBody>
                    <a:bodyPr/>
                    <a:lstStyle/>
                    <a:p>
                      <a:r>
                        <a:rPr lang="tr-TR" sz="1600" dirty="0" smtClean="0"/>
                        <a:t>Klavye tuşundan elimizi çektiğimiz anda tetiklenir.</a:t>
                      </a:r>
                      <a:endParaRPr lang="tr-TR" sz="1600" dirty="0"/>
                    </a:p>
                  </a:txBody>
                  <a:tcPr anchor="ctr"/>
                </a:tc>
                <a:extLst>
                  <a:ext uri="{0D108BD9-81ED-4DB2-BD59-A6C34878D82A}">
                    <a16:rowId xmlns:a16="http://schemas.microsoft.com/office/drawing/2014/main" xmlns="" val="1931467578"/>
                  </a:ext>
                </a:extLst>
              </a:tr>
              <a:tr h="379598">
                <a:tc>
                  <a:txBody>
                    <a:bodyPr/>
                    <a:lstStyle/>
                    <a:p>
                      <a:r>
                        <a:rPr lang="tr-TR" sz="1600" b="1" dirty="0" err="1" smtClean="0"/>
                        <a:t>mousedown</a:t>
                      </a:r>
                      <a:r>
                        <a:rPr lang="tr-TR" sz="1600" b="1" dirty="0" smtClean="0"/>
                        <a:t>()</a:t>
                      </a:r>
                      <a:endParaRPr lang="tr-TR" sz="16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smtClean="0"/>
                        <a:t>Fare</a:t>
                      </a:r>
                      <a:r>
                        <a:rPr lang="tr-TR" sz="1600" baseline="0" dirty="0" smtClean="0"/>
                        <a:t> elementin üzerinde tıklandığında ve elinizi fareden çekmeden önce tetiklenir</a:t>
                      </a:r>
                      <a:endParaRPr lang="tr-TR" sz="1600" dirty="0" smtClean="0"/>
                    </a:p>
                  </a:txBody>
                  <a:tcPr anchor="ctr"/>
                </a:tc>
                <a:extLst>
                  <a:ext uri="{0D108BD9-81ED-4DB2-BD59-A6C34878D82A}">
                    <a16:rowId xmlns:a16="http://schemas.microsoft.com/office/drawing/2014/main" xmlns="" val="41564483"/>
                  </a:ext>
                </a:extLst>
              </a:tr>
              <a:tr h="439717">
                <a:tc>
                  <a:txBody>
                    <a:bodyPr/>
                    <a:lstStyle/>
                    <a:p>
                      <a:r>
                        <a:rPr lang="tr-TR" sz="1600" b="1" dirty="0" err="1" smtClean="0"/>
                        <a:t>mouseenter</a:t>
                      </a:r>
                      <a:r>
                        <a:rPr lang="tr-TR" sz="1600" b="1" dirty="0" smtClean="0"/>
                        <a:t>()</a:t>
                      </a:r>
                      <a:endParaRPr lang="tr-TR" sz="1600" b="1" dirty="0"/>
                    </a:p>
                  </a:txBody>
                  <a:tcPr anchor="ctr"/>
                </a:tc>
                <a:tc>
                  <a:txBody>
                    <a:bodyPr/>
                    <a:lstStyle/>
                    <a:p>
                      <a:r>
                        <a:rPr lang="tr-TR" sz="1600" dirty="0" smtClean="0"/>
                        <a:t>Fare</a:t>
                      </a:r>
                      <a:r>
                        <a:rPr lang="tr-TR" sz="1600" baseline="0" dirty="0" smtClean="0"/>
                        <a:t> elementin alanına girdiğinde tetiklenir</a:t>
                      </a:r>
                      <a:endParaRPr lang="tr-TR" sz="1600" dirty="0"/>
                    </a:p>
                  </a:txBody>
                  <a:tcPr anchor="ctr"/>
                </a:tc>
                <a:extLst>
                  <a:ext uri="{0D108BD9-81ED-4DB2-BD59-A6C34878D82A}">
                    <a16:rowId xmlns:a16="http://schemas.microsoft.com/office/drawing/2014/main" xmlns="" val="1679254770"/>
                  </a:ext>
                </a:extLst>
              </a:tr>
              <a:tr h="379598">
                <a:tc>
                  <a:txBody>
                    <a:bodyPr/>
                    <a:lstStyle/>
                    <a:p>
                      <a:r>
                        <a:rPr lang="tr-TR" sz="1600" b="1" dirty="0" err="1" smtClean="0"/>
                        <a:t>mouseleave</a:t>
                      </a:r>
                      <a:r>
                        <a:rPr lang="tr-TR" sz="1600" b="1" dirty="0" smtClean="0"/>
                        <a:t>()</a:t>
                      </a:r>
                      <a:endParaRPr lang="tr-TR" sz="1600" b="1" dirty="0"/>
                    </a:p>
                  </a:txBody>
                  <a:tcPr anchor="ctr"/>
                </a:tc>
                <a:tc>
                  <a:txBody>
                    <a:bodyPr/>
                    <a:lstStyle/>
                    <a:p>
                      <a:r>
                        <a:rPr lang="tr-TR" sz="1600" dirty="0" smtClean="0"/>
                        <a:t>Fare</a:t>
                      </a:r>
                      <a:r>
                        <a:rPr lang="tr-TR" sz="1600" baseline="0" dirty="0" smtClean="0"/>
                        <a:t> elementin alanından çıktığında tetiklenir</a:t>
                      </a:r>
                      <a:endParaRPr lang="tr-TR" sz="1600" dirty="0"/>
                    </a:p>
                  </a:txBody>
                  <a:tcPr anchor="ctr"/>
                </a:tc>
                <a:extLst>
                  <a:ext uri="{0D108BD9-81ED-4DB2-BD59-A6C34878D82A}">
                    <a16:rowId xmlns:a16="http://schemas.microsoft.com/office/drawing/2014/main" xmlns="" val="4213818034"/>
                  </a:ext>
                </a:extLst>
              </a:tr>
              <a:tr h="546728">
                <a:tc>
                  <a:txBody>
                    <a:bodyPr/>
                    <a:lstStyle/>
                    <a:p>
                      <a:r>
                        <a:rPr lang="tr-TR" sz="1600" b="1" dirty="0" err="1" smtClean="0"/>
                        <a:t>mouseup</a:t>
                      </a:r>
                      <a:r>
                        <a:rPr lang="tr-TR" sz="1600" b="1" dirty="0" smtClean="0"/>
                        <a:t>()</a:t>
                      </a:r>
                      <a:endParaRPr lang="tr-TR" sz="16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smtClean="0"/>
                        <a:t>Fare</a:t>
                      </a:r>
                      <a:r>
                        <a:rPr lang="tr-TR" sz="1600" baseline="0" dirty="0" smtClean="0"/>
                        <a:t> elementin üzerinde tıklandığında ve elinizi fareden kaldırdığınızda tetiklenir</a:t>
                      </a:r>
                      <a:endParaRPr lang="tr-TR" sz="1600" dirty="0" smtClean="0"/>
                    </a:p>
                  </a:txBody>
                  <a:tcPr anchor="ctr"/>
                </a:tc>
                <a:extLst>
                  <a:ext uri="{0D108BD9-81ED-4DB2-BD59-A6C34878D82A}">
                    <a16:rowId xmlns:a16="http://schemas.microsoft.com/office/drawing/2014/main" xmlns="" val="2929833069"/>
                  </a:ext>
                </a:extLst>
              </a:tr>
              <a:tr h="379598">
                <a:tc>
                  <a:txBody>
                    <a:bodyPr/>
                    <a:lstStyle/>
                    <a:p>
                      <a:r>
                        <a:rPr lang="tr-TR" sz="1600" b="1" dirty="0" err="1" smtClean="0"/>
                        <a:t>mousemove</a:t>
                      </a:r>
                      <a:r>
                        <a:rPr lang="tr-TR" sz="1600" b="1" dirty="0" smtClean="0"/>
                        <a:t>()</a:t>
                      </a:r>
                      <a:endParaRPr lang="tr-TR" sz="1600" b="1" dirty="0"/>
                    </a:p>
                  </a:txBody>
                  <a:tcPr anchor="ctr"/>
                </a:tc>
                <a:tc>
                  <a:txBody>
                    <a:bodyPr/>
                    <a:lstStyle/>
                    <a:p>
                      <a:r>
                        <a:rPr lang="tr-TR" sz="1600" dirty="0" smtClean="0"/>
                        <a:t>Fare elementin üzerinde hareket ettiğinde tetiklenir</a:t>
                      </a:r>
                      <a:endParaRPr lang="tr-TR" sz="1600" dirty="0"/>
                    </a:p>
                  </a:txBody>
                  <a:tcPr anchor="ctr"/>
                </a:tc>
                <a:extLst>
                  <a:ext uri="{0D108BD9-81ED-4DB2-BD59-A6C34878D82A}">
                    <a16:rowId xmlns:a16="http://schemas.microsoft.com/office/drawing/2014/main" xmlns="" val="2819556196"/>
                  </a:ext>
                </a:extLst>
              </a:tr>
              <a:tr h="379598">
                <a:tc>
                  <a:txBody>
                    <a:bodyPr/>
                    <a:lstStyle/>
                    <a:p>
                      <a:r>
                        <a:rPr lang="tr-TR" sz="1600" b="1" dirty="0" err="1" smtClean="0"/>
                        <a:t>mouseout</a:t>
                      </a:r>
                      <a:r>
                        <a:rPr lang="tr-TR" sz="1600" b="1" dirty="0" smtClean="0"/>
                        <a:t>()</a:t>
                      </a:r>
                      <a:endParaRPr lang="tr-TR" sz="1600" b="1" dirty="0"/>
                    </a:p>
                  </a:txBody>
                  <a:tcPr anchor="ctr"/>
                </a:tc>
                <a:tc>
                  <a:txBody>
                    <a:bodyPr/>
                    <a:lstStyle/>
                    <a:p>
                      <a:r>
                        <a:rPr lang="tr-TR" sz="1600" dirty="0" smtClean="0"/>
                        <a:t>Fare elementin veya elementin alt öğelerinden çıktığında tetiklenir</a:t>
                      </a:r>
                      <a:endParaRPr lang="tr-TR" sz="1600" dirty="0"/>
                    </a:p>
                  </a:txBody>
                  <a:tcPr anchor="ctr"/>
                </a:tc>
                <a:extLst>
                  <a:ext uri="{0D108BD9-81ED-4DB2-BD59-A6C34878D82A}">
                    <a16:rowId xmlns:a16="http://schemas.microsoft.com/office/drawing/2014/main" xmlns="" val="1543234711"/>
                  </a:ext>
                </a:extLst>
              </a:tr>
              <a:tr h="379598">
                <a:tc>
                  <a:txBody>
                    <a:bodyPr/>
                    <a:lstStyle/>
                    <a:p>
                      <a:r>
                        <a:rPr lang="tr-TR" sz="1600" b="1" dirty="0" err="1" smtClean="0"/>
                        <a:t>mouseover</a:t>
                      </a:r>
                      <a:r>
                        <a:rPr lang="tr-TR" sz="1600" b="1" dirty="0" smtClean="0"/>
                        <a:t>()</a:t>
                      </a:r>
                      <a:endParaRPr lang="tr-TR" sz="1600" b="1" dirty="0"/>
                    </a:p>
                  </a:txBody>
                  <a:tcPr anchor="ctr"/>
                </a:tc>
                <a:tc>
                  <a:txBody>
                    <a:bodyPr/>
                    <a:lstStyle/>
                    <a:p>
                      <a:r>
                        <a:rPr lang="tr-TR" sz="1600" dirty="0" smtClean="0"/>
                        <a:t>Fare elementin veya elementin alt öğesinin alanına girdiğinde tetiklenir</a:t>
                      </a:r>
                      <a:endParaRPr lang="tr-TR" sz="1600" dirty="0"/>
                    </a:p>
                  </a:txBody>
                  <a:tcPr anchor="ctr"/>
                </a:tc>
                <a:extLst>
                  <a:ext uri="{0D108BD9-81ED-4DB2-BD59-A6C34878D82A}">
                    <a16:rowId xmlns:a16="http://schemas.microsoft.com/office/drawing/2014/main" xmlns="" val="23622909"/>
                  </a:ext>
                </a:extLst>
              </a:tr>
            </a:tbl>
          </a:graphicData>
        </a:graphic>
      </p:graphicFrame>
    </p:spTree>
    <p:extLst>
      <p:ext uri="{BB962C8B-B14F-4D97-AF65-F5344CB8AC3E}">
        <p14:creationId xmlns:p14="http://schemas.microsoft.com/office/powerpoint/2010/main" xmlns="" val="414509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ext uri="{D42A27DB-BD31-4B8C-83A1-F6EECF244321}">
                <p14:modId xmlns:p14="http://schemas.microsoft.com/office/powerpoint/2010/main" xmlns="" val="3617738752"/>
              </p:ext>
            </p:extLst>
          </p:nvPr>
        </p:nvGraphicFramePr>
        <p:xfrm>
          <a:off x="992777" y="104499"/>
          <a:ext cx="10929257" cy="6453055"/>
        </p:xfrm>
        <a:graphic>
          <a:graphicData uri="http://schemas.openxmlformats.org/drawingml/2006/table">
            <a:tbl>
              <a:tblPr firstRow="1" bandRow="1">
                <a:tableStyleId>{3B4B98B0-60AC-42C2-AFA5-B58CD77FA1E5}</a:tableStyleId>
              </a:tblPr>
              <a:tblGrid>
                <a:gridCol w="2978711">
                  <a:extLst>
                    <a:ext uri="{9D8B030D-6E8A-4147-A177-3AD203B41FA5}">
                      <a16:colId xmlns:a16="http://schemas.microsoft.com/office/drawing/2014/main" xmlns="" val="1193429887"/>
                    </a:ext>
                  </a:extLst>
                </a:gridCol>
                <a:gridCol w="7950546">
                  <a:extLst>
                    <a:ext uri="{9D8B030D-6E8A-4147-A177-3AD203B41FA5}">
                      <a16:colId xmlns:a16="http://schemas.microsoft.com/office/drawing/2014/main" xmlns="" val="165106090"/>
                    </a:ext>
                  </a:extLst>
                </a:gridCol>
              </a:tblGrid>
              <a:tr h="490753">
                <a:tc>
                  <a:txBody>
                    <a:bodyPr/>
                    <a:lstStyle/>
                    <a:p>
                      <a:r>
                        <a:rPr lang="tr-TR" dirty="0" err="1" smtClean="0">
                          <a:effectLst/>
                        </a:rPr>
                        <a:t>Property</a:t>
                      </a:r>
                      <a:endParaRPr lang="tr-TR" dirty="0">
                        <a:effectLst/>
                      </a:endParaRPr>
                    </a:p>
                  </a:txBody>
                  <a:tcPr anchor="ctr"/>
                </a:tc>
                <a:tc>
                  <a:txBody>
                    <a:bodyPr/>
                    <a:lstStyle/>
                    <a:p>
                      <a:r>
                        <a:rPr lang="tr-TR"/>
                        <a:t>Description</a:t>
                      </a:r>
                    </a:p>
                  </a:txBody>
                  <a:tcPr anchor="ctr"/>
                </a:tc>
                <a:extLst>
                  <a:ext uri="{0D108BD9-81ED-4DB2-BD59-A6C34878D82A}">
                    <a16:rowId xmlns:a16="http://schemas.microsoft.com/office/drawing/2014/main" xmlns="" val="4165877284"/>
                  </a:ext>
                </a:extLst>
              </a:tr>
              <a:tr h="449857">
                <a:tc>
                  <a:txBody>
                    <a:bodyPr/>
                    <a:lstStyle/>
                    <a:p>
                      <a:r>
                        <a:rPr lang="tr-TR" sz="1600" b="1" dirty="0" err="1" smtClean="0"/>
                        <a:t>event.currentTarget</a:t>
                      </a:r>
                      <a:endParaRPr lang="tr-TR" sz="1600" b="1" dirty="0"/>
                    </a:p>
                  </a:txBody>
                  <a:tcPr anchor="ctr"/>
                </a:tc>
                <a:tc>
                  <a:txBody>
                    <a:bodyPr/>
                    <a:lstStyle/>
                    <a:p>
                      <a:r>
                        <a:rPr lang="tr-TR" sz="1600" dirty="0" smtClean="0"/>
                        <a:t>Etkinlik köpürme aşamasındaki geçerli DOM öğesi</a:t>
                      </a:r>
                      <a:endParaRPr lang="en-US" sz="1600" dirty="0"/>
                    </a:p>
                  </a:txBody>
                  <a:tcPr anchor="ctr"/>
                </a:tc>
                <a:extLst>
                  <a:ext uri="{0D108BD9-81ED-4DB2-BD59-A6C34878D82A}">
                    <a16:rowId xmlns:a16="http://schemas.microsoft.com/office/drawing/2014/main" xmlns="" val="627323889"/>
                  </a:ext>
                </a:extLst>
              </a:tr>
              <a:tr h="777026">
                <a:tc>
                  <a:txBody>
                    <a:bodyPr/>
                    <a:lstStyle/>
                    <a:p>
                      <a:r>
                        <a:rPr lang="tr-TR" sz="1600" b="1" dirty="0" err="1" smtClean="0"/>
                        <a:t>event.data</a:t>
                      </a:r>
                      <a:endParaRPr lang="tr-TR" sz="1600" b="1" dirty="0"/>
                    </a:p>
                  </a:txBody>
                  <a:tcPr anchor="ctr"/>
                </a:tc>
                <a:tc>
                  <a:txBody>
                    <a:bodyPr/>
                    <a:lstStyle/>
                    <a:p>
                      <a:r>
                        <a:rPr lang="tr-TR" sz="1600" dirty="0" smtClean="0"/>
                        <a:t>Geçerli yürütme işleyicisi bağlı olduğunda bir olay yöntemine iletilen isteğe bağlı verileri içerir</a:t>
                      </a:r>
                      <a:endParaRPr lang="en-US" sz="1600" dirty="0"/>
                    </a:p>
                  </a:txBody>
                  <a:tcPr anchor="ctr"/>
                </a:tc>
                <a:extLst>
                  <a:ext uri="{0D108BD9-81ED-4DB2-BD59-A6C34878D82A}">
                    <a16:rowId xmlns:a16="http://schemas.microsoft.com/office/drawing/2014/main" xmlns="" val="2929833069"/>
                  </a:ext>
                </a:extLst>
              </a:tr>
              <a:tr h="449857">
                <a:tc>
                  <a:txBody>
                    <a:bodyPr/>
                    <a:lstStyle/>
                    <a:p>
                      <a:r>
                        <a:rPr lang="tr-TR" sz="1600" b="1" dirty="0" err="1" smtClean="0"/>
                        <a:t>event.delegateTarget</a:t>
                      </a:r>
                      <a:endParaRPr lang="tr-TR" sz="1600" b="1" dirty="0"/>
                    </a:p>
                  </a:txBody>
                  <a:tcPr anchor="ctr"/>
                </a:tc>
                <a:tc>
                  <a:txBody>
                    <a:bodyPr/>
                    <a:lstStyle/>
                    <a:p>
                      <a:r>
                        <a:rPr lang="tr-TR" sz="1600" dirty="0" smtClean="0"/>
                        <a:t>Şu anda jQuery olay işleyicisinin eklendiği öğeyi döndürür</a:t>
                      </a:r>
                      <a:endParaRPr lang="en-US" sz="1600" dirty="0"/>
                    </a:p>
                  </a:txBody>
                  <a:tcPr anchor="ctr"/>
                </a:tc>
                <a:extLst>
                  <a:ext uri="{0D108BD9-81ED-4DB2-BD59-A6C34878D82A}">
                    <a16:rowId xmlns:a16="http://schemas.microsoft.com/office/drawing/2014/main" xmlns="" val="1502493274"/>
                  </a:ext>
                </a:extLst>
              </a:tr>
              <a:tr h="550699">
                <a:tc>
                  <a:txBody>
                    <a:bodyPr/>
                    <a:lstStyle/>
                    <a:p>
                      <a:r>
                        <a:rPr lang="tr-TR" sz="1600" b="1" dirty="0" err="1" smtClean="0"/>
                        <a:t>event.isDefaultPrevented</a:t>
                      </a:r>
                      <a:r>
                        <a:rPr lang="tr-TR" sz="1600" b="1" dirty="0" smtClean="0"/>
                        <a:t>()</a:t>
                      </a:r>
                      <a:endParaRPr lang="tr-TR" sz="1600" b="1" dirty="0"/>
                    </a:p>
                  </a:txBody>
                  <a:tcPr anchor="ctr"/>
                </a:tc>
                <a:tc>
                  <a:txBody>
                    <a:bodyPr/>
                    <a:lstStyle/>
                    <a:p>
                      <a:r>
                        <a:rPr lang="tr-TR" sz="1600" dirty="0" err="1" smtClean="0"/>
                        <a:t>Event</a:t>
                      </a:r>
                      <a:r>
                        <a:rPr lang="tr-TR" sz="1600" dirty="0" smtClean="0"/>
                        <a:t> nesnesi için </a:t>
                      </a:r>
                      <a:r>
                        <a:rPr lang="tr-TR" sz="1600" dirty="0" err="1" smtClean="0"/>
                        <a:t>event.preventDefault</a:t>
                      </a:r>
                      <a:r>
                        <a:rPr lang="tr-TR" sz="1600" dirty="0" smtClean="0"/>
                        <a:t> () metodunun çağrılıp çağrılmadığını döndürür.</a:t>
                      </a:r>
                      <a:endParaRPr lang="en-US" sz="1600" dirty="0"/>
                    </a:p>
                  </a:txBody>
                  <a:tcPr anchor="ctr"/>
                </a:tc>
                <a:extLst>
                  <a:ext uri="{0D108BD9-81ED-4DB2-BD59-A6C34878D82A}">
                    <a16:rowId xmlns:a16="http://schemas.microsoft.com/office/drawing/2014/main" xmlns="" val="2254139980"/>
                  </a:ext>
                </a:extLst>
              </a:tr>
              <a:tr h="777026">
                <a:tc>
                  <a:txBody>
                    <a:bodyPr/>
                    <a:lstStyle/>
                    <a:p>
                      <a:r>
                        <a:rPr lang="tr-TR" sz="1600" b="1" dirty="0" err="1" smtClean="0"/>
                        <a:t>event.isImmediatePropagationStopped</a:t>
                      </a:r>
                      <a:r>
                        <a:rPr lang="tr-TR" sz="1600" b="1" dirty="0" smtClean="0"/>
                        <a:t>()</a:t>
                      </a:r>
                      <a:endParaRPr lang="tr-TR" sz="1600" b="1" dirty="0"/>
                    </a:p>
                  </a:txBody>
                  <a:tcPr anchor="ctr"/>
                </a:tc>
                <a:tc>
                  <a:txBody>
                    <a:bodyPr/>
                    <a:lstStyle/>
                    <a:p>
                      <a:r>
                        <a:rPr lang="tr-TR" sz="1600" dirty="0" err="1" smtClean="0"/>
                        <a:t>Event</a:t>
                      </a:r>
                      <a:r>
                        <a:rPr lang="tr-TR" sz="1600" dirty="0" smtClean="0"/>
                        <a:t> nesnesi için </a:t>
                      </a:r>
                      <a:r>
                        <a:rPr lang="tr-TR" sz="1600" dirty="0" err="1" smtClean="0"/>
                        <a:t>event.stopImmediatePropagation</a:t>
                      </a:r>
                      <a:r>
                        <a:rPr lang="tr-TR" sz="1600" dirty="0" smtClean="0"/>
                        <a:t> () yönteminin çağrılıp çağrılmadığını döndürür.</a:t>
                      </a:r>
                      <a:endParaRPr lang="en-US" sz="1600" dirty="0"/>
                    </a:p>
                  </a:txBody>
                  <a:tcPr anchor="ctr"/>
                </a:tc>
                <a:extLst>
                  <a:ext uri="{0D108BD9-81ED-4DB2-BD59-A6C34878D82A}">
                    <a16:rowId xmlns:a16="http://schemas.microsoft.com/office/drawing/2014/main" xmlns="" val="3045802409"/>
                  </a:ext>
                </a:extLst>
              </a:tr>
              <a:tr h="708552">
                <a:tc>
                  <a:txBody>
                    <a:bodyPr/>
                    <a:lstStyle/>
                    <a:p>
                      <a:r>
                        <a:rPr lang="tr-TR" sz="1600" b="1" dirty="0" err="1" smtClean="0"/>
                        <a:t>event.isPropagationStopped</a:t>
                      </a:r>
                      <a:r>
                        <a:rPr lang="tr-TR" sz="1600" b="1" dirty="0" smtClean="0"/>
                        <a:t>()</a:t>
                      </a:r>
                      <a:endParaRPr lang="tr-TR" sz="1600" b="1" dirty="0"/>
                    </a:p>
                  </a:txBody>
                  <a:tcPr anchor="ctr"/>
                </a:tc>
                <a:tc>
                  <a:txBody>
                    <a:bodyPr/>
                    <a:lstStyle/>
                    <a:p>
                      <a:r>
                        <a:rPr lang="tr-TR" sz="1600" dirty="0" err="1" smtClean="0"/>
                        <a:t>Event</a:t>
                      </a:r>
                      <a:r>
                        <a:rPr lang="tr-TR" sz="1600" dirty="0" smtClean="0"/>
                        <a:t> nesnesi için </a:t>
                      </a:r>
                      <a:r>
                        <a:rPr lang="tr-TR" sz="1600" dirty="0" err="1" smtClean="0"/>
                        <a:t>event.stopPropagation</a:t>
                      </a:r>
                      <a:r>
                        <a:rPr lang="tr-TR" sz="1600" dirty="0" smtClean="0"/>
                        <a:t> () metodunun çağrılıp çağrılmadığını döndürür.</a:t>
                      </a:r>
                      <a:endParaRPr lang="en-US" sz="1600" dirty="0"/>
                    </a:p>
                  </a:txBody>
                  <a:tcPr anchor="ctr"/>
                </a:tc>
                <a:extLst>
                  <a:ext uri="{0D108BD9-81ED-4DB2-BD59-A6C34878D82A}">
                    <a16:rowId xmlns:a16="http://schemas.microsoft.com/office/drawing/2014/main" xmlns="" val="2819556196"/>
                  </a:ext>
                </a:extLst>
              </a:tr>
              <a:tr h="449857">
                <a:tc>
                  <a:txBody>
                    <a:bodyPr/>
                    <a:lstStyle/>
                    <a:p>
                      <a:r>
                        <a:rPr lang="tr-TR" sz="1600" b="1" dirty="0" err="1" smtClean="0"/>
                        <a:t>event.namespace</a:t>
                      </a:r>
                      <a:endParaRPr lang="tr-TR" sz="1600" b="1" dirty="0"/>
                    </a:p>
                  </a:txBody>
                  <a:tcPr anchor="ctr"/>
                </a:tc>
                <a:tc>
                  <a:txBody>
                    <a:bodyPr/>
                    <a:lstStyle/>
                    <a:p>
                      <a:r>
                        <a:rPr lang="tr-TR" sz="1600" dirty="0" smtClean="0"/>
                        <a:t>Etkinlik tetiklendiğinde belirtilen ad alanını döndürür</a:t>
                      </a:r>
                      <a:endParaRPr lang="en-US" sz="1600" b="0" dirty="0"/>
                    </a:p>
                  </a:txBody>
                  <a:tcPr anchor="ctr"/>
                </a:tc>
                <a:extLst>
                  <a:ext uri="{0D108BD9-81ED-4DB2-BD59-A6C34878D82A}">
                    <a16:rowId xmlns:a16="http://schemas.microsoft.com/office/drawing/2014/main" xmlns="" val="533873662"/>
                  </a:ext>
                </a:extLst>
              </a:tr>
              <a:tr h="449857">
                <a:tc>
                  <a:txBody>
                    <a:bodyPr/>
                    <a:lstStyle/>
                    <a:p>
                      <a:r>
                        <a:rPr lang="tr-TR" sz="1600" b="1" dirty="0" err="1" smtClean="0"/>
                        <a:t>event.pageX</a:t>
                      </a:r>
                      <a:endParaRPr lang="tr-TR" sz="1600" b="1" dirty="0"/>
                    </a:p>
                  </a:txBody>
                  <a:tcPr anchor="ctr"/>
                </a:tc>
                <a:tc>
                  <a:txBody>
                    <a:bodyPr/>
                    <a:lstStyle/>
                    <a:p>
                      <a:r>
                        <a:rPr lang="tr-TR" sz="1600" dirty="0" smtClean="0"/>
                        <a:t>Belgenin sol kenarına göre fare konumunu döndürür</a:t>
                      </a:r>
                      <a:endParaRPr lang="en-US" sz="1600" dirty="0"/>
                    </a:p>
                  </a:txBody>
                  <a:tcPr anchor="ctr"/>
                </a:tc>
                <a:extLst>
                  <a:ext uri="{0D108BD9-81ED-4DB2-BD59-A6C34878D82A}">
                    <a16:rowId xmlns:a16="http://schemas.microsoft.com/office/drawing/2014/main" xmlns="" val="4253705650"/>
                  </a:ext>
                </a:extLst>
              </a:tr>
              <a:tr h="449857">
                <a:tc>
                  <a:txBody>
                    <a:bodyPr/>
                    <a:lstStyle/>
                    <a:p>
                      <a:r>
                        <a:rPr lang="tr-TR" sz="1600" b="1" dirty="0" err="1" smtClean="0"/>
                        <a:t>event.pageY</a:t>
                      </a:r>
                      <a:endParaRPr lang="tr-TR" sz="1600" b="1" dirty="0"/>
                    </a:p>
                  </a:txBody>
                  <a:tcPr anchor="ctr"/>
                </a:tc>
                <a:tc>
                  <a:txBody>
                    <a:bodyPr/>
                    <a:lstStyle/>
                    <a:p>
                      <a:r>
                        <a:rPr lang="tr-TR" sz="1600" dirty="0" smtClean="0"/>
                        <a:t>Belgenin üst kenarına göre fare konumunu döndürür</a:t>
                      </a:r>
                      <a:endParaRPr lang="en-US" sz="1600" dirty="0"/>
                    </a:p>
                  </a:txBody>
                  <a:tcPr anchor="ctr"/>
                </a:tc>
                <a:extLst>
                  <a:ext uri="{0D108BD9-81ED-4DB2-BD59-A6C34878D82A}">
                    <a16:rowId xmlns:a16="http://schemas.microsoft.com/office/drawing/2014/main" xmlns="" val="2848357778"/>
                  </a:ext>
                </a:extLst>
              </a:tr>
              <a:tr h="449857">
                <a:tc>
                  <a:txBody>
                    <a:bodyPr/>
                    <a:lstStyle/>
                    <a:p>
                      <a:r>
                        <a:rPr lang="tr-TR" sz="1600" b="1" dirty="0" err="1" smtClean="0"/>
                        <a:t>event.preventDefault</a:t>
                      </a:r>
                      <a:r>
                        <a:rPr lang="tr-TR" sz="1600" b="1" dirty="0" smtClean="0"/>
                        <a:t>()</a:t>
                      </a:r>
                      <a:endParaRPr lang="tr-TR" sz="1600" b="1" dirty="0"/>
                    </a:p>
                  </a:txBody>
                  <a:tcPr anchor="ctr"/>
                </a:tc>
                <a:tc>
                  <a:txBody>
                    <a:bodyPr/>
                    <a:lstStyle/>
                    <a:p>
                      <a:r>
                        <a:rPr lang="tr-TR" sz="1600" dirty="0" err="1" smtClean="0"/>
                        <a:t>Eventin</a:t>
                      </a:r>
                      <a:r>
                        <a:rPr lang="tr-TR" sz="1600" dirty="0" smtClean="0"/>
                        <a:t> varsayılan eylemini önler</a:t>
                      </a:r>
                      <a:endParaRPr lang="en-US" sz="1600" dirty="0"/>
                    </a:p>
                  </a:txBody>
                  <a:tcPr anchor="ctr"/>
                </a:tc>
                <a:extLst>
                  <a:ext uri="{0D108BD9-81ED-4DB2-BD59-A6C34878D82A}">
                    <a16:rowId xmlns:a16="http://schemas.microsoft.com/office/drawing/2014/main" xmlns="" val="2112897632"/>
                  </a:ext>
                </a:extLst>
              </a:tr>
              <a:tr h="449857">
                <a:tc>
                  <a:txBody>
                    <a:bodyPr/>
                    <a:lstStyle/>
                    <a:p>
                      <a:r>
                        <a:rPr lang="tr-TR" sz="1600" b="1" dirty="0" err="1" smtClean="0"/>
                        <a:t>event.relatedTarget</a:t>
                      </a:r>
                      <a:endParaRPr lang="tr-TR" sz="1600" b="1" dirty="0"/>
                    </a:p>
                  </a:txBody>
                  <a:tcPr anchor="ctr"/>
                </a:tc>
                <a:tc>
                  <a:txBody>
                    <a:bodyPr/>
                    <a:lstStyle/>
                    <a:p>
                      <a:r>
                        <a:rPr lang="tr-TR" sz="1600" dirty="0" smtClean="0"/>
                        <a:t>Fare hareketi sırasında hangi öğeye girildiğini veya çıkıldığını döndürür</a:t>
                      </a:r>
                      <a:endParaRPr lang="en-US" sz="1600" dirty="0"/>
                    </a:p>
                  </a:txBody>
                  <a:tcPr anchor="ctr"/>
                </a:tc>
                <a:extLst>
                  <a:ext uri="{0D108BD9-81ED-4DB2-BD59-A6C34878D82A}">
                    <a16:rowId xmlns:a16="http://schemas.microsoft.com/office/drawing/2014/main" xmlns="" val="4256937874"/>
                  </a:ext>
                </a:extLst>
              </a:tr>
            </a:tbl>
          </a:graphicData>
        </a:graphic>
      </p:graphicFrame>
    </p:spTree>
    <p:extLst>
      <p:ext uri="{BB962C8B-B14F-4D97-AF65-F5344CB8AC3E}">
        <p14:creationId xmlns:p14="http://schemas.microsoft.com/office/powerpoint/2010/main" xmlns="" val="4119369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ext uri="{D42A27DB-BD31-4B8C-83A1-F6EECF244321}">
                <p14:modId xmlns:p14="http://schemas.microsoft.com/office/powerpoint/2010/main" xmlns="" val="326114995"/>
              </p:ext>
            </p:extLst>
          </p:nvPr>
        </p:nvGraphicFramePr>
        <p:xfrm>
          <a:off x="1083294" y="1158242"/>
          <a:ext cx="10732655" cy="3620668"/>
        </p:xfrm>
        <a:graphic>
          <a:graphicData uri="http://schemas.openxmlformats.org/drawingml/2006/table">
            <a:tbl>
              <a:tblPr firstRow="1" bandRow="1">
                <a:tableStyleId>{3B4B98B0-60AC-42C2-AFA5-B58CD77FA1E5}</a:tableStyleId>
              </a:tblPr>
              <a:tblGrid>
                <a:gridCol w="3325091">
                  <a:extLst>
                    <a:ext uri="{9D8B030D-6E8A-4147-A177-3AD203B41FA5}">
                      <a16:colId xmlns:a16="http://schemas.microsoft.com/office/drawing/2014/main" xmlns="" val="1193429887"/>
                    </a:ext>
                  </a:extLst>
                </a:gridCol>
                <a:gridCol w="7407564">
                  <a:extLst>
                    <a:ext uri="{9D8B030D-6E8A-4147-A177-3AD203B41FA5}">
                      <a16:colId xmlns:a16="http://schemas.microsoft.com/office/drawing/2014/main" xmlns="" val="165106090"/>
                    </a:ext>
                  </a:extLst>
                </a:gridCol>
              </a:tblGrid>
              <a:tr h="121918">
                <a:tc>
                  <a:txBody>
                    <a:bodyPr/>
                    <a:lstStyle/>
                    <a:p>
                      <a:r>
                        <a:rPr lang="tr-TR" sz="1600" b="1" dirty="0" err="1" smtClean="0"/>
                        <a:t>event.result</a:t>
                      </a:r>
                      <a:endParaRPr lang="tr-TR" sz="1600" b="1" dirty="0"/>
                    </a:p>
                  </a:txBody>
                  <a:tcPr anchor="ctr"/>
                </a:tc>
                <a:tc>
                  <a:txBody>
                    <a:bodyPr/>
                    <a:lstStyle/>
                    <a:p>
                      <a:r>
                        <a:rPr lang="tr-TR" sz="1600" b="0" dirty="0" smtClean="0"/>
                        <a:t>Belirtilen olay tarafından tetiklenen bir olay işleyicisinin döndürdüğü son / önceki değeri içerir</a:t>
                      </a:r>
                      <a:endParaRPr lang="en-US" sz="1600" b="0" dirty="0"/>
                    </a:p>
                  </a:txBody>
                  <a:tcPr anchor="ctr"/>
                </a:tc>
                <a:extLst>
                  <a:ext uri="{0D108BD9-81ED-4DB2-BD59-A6C34878D82A}">
                    <a16:rowId xmlns:a16="http://schemas.microsoft.com/office/drawing/2014/main" xmlns="" val="1113910747"/>
                  </a:ext>
                </a:extLst>
              </a:tr>
              <a:tr h="516346">
                <a:tc>
                  <a:txBody>
                    <a:bodyPr/>
                    <a:lstStyle/>
                    <a:p>
                      <a:r>
                        <a:rPr lang="tr-TR" sz="1600" b="1" dirty="0" err="1" smtClean="0"/>
                        <a:t>event.stopImmediatePropagation</a:t>
                      </a:r>
                      <a:r>
                        <a:rPr lang="tr-TR" sz="1600" b="1" dirty="0" smtClean="0"/>
                        <a:t>()</a:t>
                      </a:r>
                      <a:endParaRPr lang="tr-TR" sz="1600" b="1" dirty="0"/>
                    </a:p>
                  </a:txBody>
                  <a:tcPr anchor="ctr"/>
                </a:tc>
                <a:tc>
                  <a:txBody>
                    <a:bodyPr/>
                    <a:lstStyle/>
                    <a:p>
                      <a:r>
                        <a:rPr lang="tr-TR" sz="1600" dirty="0" smtClean="0"/>
                        <a:t>Diğer olay işleyicilerin çağrılmasını önler</a:t>
                      </a:r>
                      <a:endParaRPr lang="en-US" sz="1600" dirty="0"/>
                    </a:p>
                  </a:txBody>
                  <a:tcPr anchor="ctr"/>
                </a:tc>
                <a:extLst>
                  <a:ext uri="{0D108BD9-81ED-4DB2-BD59-A6C34878D82A}">
                    <a16:rowId xmlns:a16="http://schemas.microsoft.com/office/drawing/2014/main" xmlns="" val="154373774"/>
                  </a:ext>
                </a:extLst>
              </a:tr>
              <a:tr h="703352">
                <a:tc>
                  <a:txBody>
                    <a:bodyPr/>
                    <a:lstStyle/>
                    <a:p>
                      <a:r>
                        <a:rPr lang="tr-TR" sz="1600" b="1" dirty="0" err="1" smtClean="0"/>
                        <a:t>event.stopPropagation</a:t>
                      </a:r>
                      <a:r>
                        <a:rPr lang="tr-TR" sz="1600" b="1" dirty="0" smtClean="0"/>
                        <a:t>()</a:t>
                      </a:r>
                      <a:endParaRPr lang="tr-TR" sz="1600" b="1" dirty="0"/>
                    </a:p>
                  </a:txBody>
                  <a:tcPr anchor="ctr"/>
                </a:tc>
                <a:tc>
                  <a:txBody>
                    <a:bodyPr/>
                    <a:lstStyle/>
                    <a:p>
                      <a:r>
                        <a:rPr lang="tr-TR" sz="1600" dirty="0" smtClean="0"/>
                        <a:t>Etkinliğin DOM ağacını köpürtmesini ve ana işleyicilerin etkinlikten haberdar olmasını önler</a:t>
                      </a:r>
                      <a:endParaRPr lang="en-US" sz="1600" dirty="0"/>
                    </a:p>
                  </a:txBody>
                  <a:tcPr anchor="ctr"/>
                </a:tc>
                <a:extLst>
                  <a:ext uri="{0D108BD9-81ED-4DB2-BD59-A6C34878D82A}">
                    <a16:rowId xmlns:a16="http://schemas.microsoft.com/office/drawing/2014/main" xmlns="" val="627323889"/>
                  </a:ext>
                </a:extLst>
              </a:tr>
              <a:tr h="460340">
                <a:tc>
                  <a:txBody>
                    <a:bodyPr/>
                    <a:lstStyle/>
                    <a:p>
                      <a:r>
                        <a:rPr lang="tr-TR" sz="1600" b="1" dirty="0" err="1" smtClean="0"/>
                        <a:t>event.target</a:t>
                      </a:r>
                      <a:endParaRPr lang="tr-TR" sz="1600" b="1" dirty="0"/>
                    </a:p>
                  </a:txBody>
                  <a:tcPr anchor="ctr"/>
                </a:tc>
                <a:tc>
                  <a:txBody>
                    <a:bodyPr/>
                    <a:lstStyle/>
                    <a:p>
                      <a:r>
                        <a:rPr lang="tr-TR" sz="1600" dirty="0" smtClean="0"/>
                        <a:t>Hangi DOM öğesinin olayı tetiklediğini döndürür</a:t>
                      </a:r>
                      <a:endParaRPr lang="en-US" sz="1600" dirty="0"/>
                    </a:p>
                  </a:txBody>
                  <a:tcPr anchor="ctr"/>
                </a:tc>
                <a:extLst>
                  <a:ext uri="{0D108BD9-81ED-4DB2-BD59-A6C34878D82A}">
                    <a16:rowId xmlns:a16="http://schemas.microsoft.com/office/drawing/2014/main" xmlns="" val="2929833069"/>
                  </a:ext>
                </a:extLst>
              </a:tr>
              <a:tr h="449206">
                <a:tc>
                  <a:txBody>
                    <a:bodyPr/>
                    <a:lstStyle/>
                    <a:p>
                      <a:r>
                        <a:rPr lang="tr-TR" sz="1600" b="1" dirty="0" err="1" smtClean="0"/>
                        <a:t>event.timeStamp</a:t>
                      </a:r>
                      <a:endParaRPr lang="tr-TR" sz="1600" b="1" dirty="0"/>
                    </a:p>
                  </a:txBody>
                  <a:tcPr anchor="ctr"/>
                </a:tc>
                <a:tc>
                  <a:txBody>
                    <a:bodyPr/>
                    <a:lstStyle/>
                    <a:p>
                      <a:r>
                        <a:rPr lang="tr-TR" sz="1600" dirty="0" smtClean="0"/>
                        <a:t>Etkinliğin tetiklendiği 1 Ocak 1970’ten bu yana geçen milisaniye sayısını döndürür</a:t>
                      </a:r>
                      <a:endParaRPr lang="en-US" sz="1600" dirty="0"/>
                    </a:p>
                  </a:txBody>
                  <a:tcPr anchor="ctr"/>
                </a:tc>
                <a:extLst>
                  <a:ext uri="{0D108BD9-81ED-4DB2-BD59-A6C34878D82A}">
                    <a16:rowId xmlns:a16="http://schemas.microsoft.com/office/drawing/2014/main" xmlns="" val="1502493274"/>
                  </a:ext>
                </a:extLst>
              </a:tr>
              <a:tr h="424765">
                <a:tc>
                  <a:txBody>
                    <a:bodyPr/>
                    <a:lstStyle/>
                    <a:p>
                      <a:r>
                        <a:rPr lang="tr-TR" sz="1600" b="1" dirty="0" err="1" smtClean="0"/>
                        <a:t>event.type</a:t>
                      </a:r>
                      <a:endParaRPr lang="tr-TR" sz="1600" b="1" dirty="0"/>
                    </a:p>
                  </a:txBody>
                  <a:tcPr anchor="ctr"/>
                </a:tc>
                <a:tc>
                  <a:txBody>
                    <a:bodyPr/>
                    <a:lstStyle/>
                    <a:p>
                      <a:r>
                        <a:rPr lang="tr-TR" sz="1600" dirty="0" smtClean="0"/>
                        <a:t>Hangi olay türünün tetiklendiğini döndürür</a:t>
                      </a:r>
                      <a:endParaRPr lang="en-US" sz="1600" dirty="0"/>
                    </a:p>
                  </a:txBody>
                  <a:tcPr anchor="ctr"/>
                </a:tc>
                <a:extLst>
                  <a:ext uri="{0D108BD9-81ED-4DB2-BD59-A6C34878D82A}">
                    <a16:rowId xmlns:a16="http://schemas.microsoft.com/office/drawing/2014/main" xmlns="" val="16531083"/>
                  </a:ext>
                </a:extLst>
              </a:tr>
              <a:tr h="424765">
                <a:tc>
                  <a:txBody>
                    <a:bodyPr/>
                    <a:lstStyle/>
                    <a:p>
                      <a:r>
                        <a:rPr lang="tr-TR" sz="1600" b="1" dirty="0" err="1" smtClean="0"/>
                        <a:t>event.which</a:t>
                      </a:r>
                      <a:endParaRPr lang="tr-TR" sz="1600" b="1" dirty="0"/>
                    </a:p>
                  </a:txBody>
                  <a:tcPr anchor="ctr"/>
                </a:tc>
                <a:tc>
                  <a:txBody>
                    <a:bodyPr/>
                    <a:lstStyle/>
                    <a:p>
                      <a:r>
                        <a:rPr lang="tr-TR" sz="1600" smtClean="0"/>
                        <a:t>Etkinlik için hangi klavye tuşuna veya fare düğmesine basıldığını döndürür</a:t>
                      </a:r>
                      <a:endParaRPr lang="en-US" sz="1600" dirty="0"/>
                    </a:p>
                  </a:txBody>
                  <a:tcPr anchor="ctr"/>
                </a:tc>
                <a:extLst>
                  <a:ext uri="{0D108BD9-81ED-4DB2-BD59-A6C34878D82A}">
                    <a16:rowId xmlns:a16="http://schemas.microsoft.com/office/drawing/2014/main" xmlns="" val="2247405333"/>
                  </a:ext>
                </a:extLst>
              </a:tr>
            </a:tbl>
          </a:graphicData>
        </a:graphic>
      </p:graphicFrame>
    </p:spTree>
    <p:extLst>
      <p:ext uri="{BB962C8B-B14F-4D97-AF65-F5344CB8AC3E}">
        <p14:creationId xmlns:p14="http://schemas.microsoft.com/office/powerpoint/2010/main" xmlns="" val="904095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jQuery </a:t>
            </a:r>
            <a:r>
              <a:rPr lang="tr-TR" dirty="0" err="1"/>
              <a:t>Effects</a:t>
            </a:r>
            <a:r>
              <a:rPr lang="tr-TR" dirty="0"/>
              <a:t/>
            </a:r>
            <a:br>
              <a:rPr lang="tr-TR" dirty="0"/>
            </a:br>
            <a:endParaRPr lang="tr-TR" dirty="0"/>
          </a:p>
        </p:txBody>
      </p:sp>
      <p:sp>
        <p:nvSpPr>
          <p:cNvPr id="5" name="İçerik Yer Tutucusu 4"/>
          <p:cNvSpPr>
            <a:spLocks noGrp="1"/>
          </p:cNvSpPr>
          <p:nvPr>
            <p:ph idx="1"/>
          </p:nvPr>
        </p:nvSpPr>
        <p:spPr/>
        <p:txBody>
          <a:bodyPr/>
          <a:lstStyle/>
          <a:p>
            <a:r>
              <a:rPr lang="tr-TR" sz="2400" b="1" dirty="0" err="1"/>
              <a:t>H</a:t>
            </a:r>
            <a:r>
              <a:rPr lang="tr-TR" sz="2400" b="1" dirty="0" err="1" smtClean="0"/>
              <a:t>ide</a:t>
            </a:r>
            <a:r>
              <a:rPr lang="tr-TR" sz="2400" b="1" dirty="0" smtClean="0"/>
              <a:t> </a:t>
            </a:r>
            <a:r>
              <a:rPr lang="tr-TR" sz="2400" b="1" dirty="0" err="1" smtClean="0"/>
              <a:t>and</a:t>
            </a:r>
            <a:r>
              <a:rPr lang="tr-TR" sz="2400" b="1" dirty="0" smtClean="0"/>
              <a:t> </a:t>
            </a:r>
            <a:r>
              <a:rPr lang="tr-TR" sz="2400" b="1" dirty="0" err="1" smtClean="0"/>
              <a:t>show</a:t>
            </a:r>
            <a:endParaRPr lang="tr-TR" sz="2400" b="1" dirty="0" smtClean="0"/>
          </a:p>
          <a:p>
            <a:r>
              <a:rPr lang="tr-TR" sz="2400" b="1" dirty="0" err="1"/>
              <a:t>Fading</a:t>
            </a:r>
            <a:endParaRPr lang="tr-TR" sz="2400" b="1" dirty="0"/>
          </a:p>
          <a:p>
            <a:r>
              <a:rPr lang="tr-TR" sz="2400" b="1" dirty="0" err="1"/>
              <a:t>Sliding</a:t>
            </a:r>
            <a:endParaRPr lang="tr-TR" sz="2400" b="1" dirty="0"/>
          </a:p>
          <a:p>
            <a:r>
              <a:rPr lang="tr-TR" sz="2400" b="1" dirty="0" err="1"/>
              <a:t>Animation</a:t>
            </a:r>
            <a:endParaRPr lang="tr-TR" sz="2400" b="1" dirty="0"/>
          </a:p>
          <a:p>
            <a:r>
              <a:rPr lang="tr-TR" sz="2400" b="1" dirty="0"/>
              <a:t>Stop </a:t>
            </a:r>
            <a:r>
              <a:rPr lang="tr-TR" sz="2400" b="1" dirty="0" err="1"/>
              <a:t>Animations</a:t>
            </a:r>
            <a:endParaRPr lang="tr-TR" sz="2400" b="1" dirty="0"/>
          </a:p>
          <a:p>
            <a:r>
              <a:rPr lang="tr-TR" sz="2400" b="1" dirty="0" err="1"/>
              <a:t>Callback</a:t>
            </a:r>
            <a:r>
              <a:rPr lang="tr-TR" sz="2400" b="1" dirty="0"/>
              <a:t> </a:t>
            </a:r>
            <a:r>
              <a:rPr lang="tr-TR" sz="2400" b="1" dirty="0" err="1"/>
              <a:t>Functions</a:t>
            </a:r>
            <a:endParaRPr lang="tr-TR" sz="2400" b="1" dirty="0"/>
          </a:p>
          <a:p>
            <a:r>
              <a:rPr lang="tr-TR" sz="2400" b="1" dirty="0" err="1"/>
              <a:t>Chaining</a:t>
            </a:r>
            <a:endParaRPr lang="tr-TR" sz="2400" b="1" dirty="0"/>
          </a:p>
          <a:p>
            <a:endParaRPr lang="tr-TR" sz="2400" b="1" dirty="0"/>
          </a:p>
          <a:p>
            <a:endParaRPr lang="tr-TR" sz="2400" b="1" dirty="0"/>
          </a:p>
          <a:p>
            <a:endParaRPr lang="tr-TR" b="1" dirty="0"/>
          </a:p>
          <a:p>
            <a:endParaRPr lang="tr-TR" dirty="0"/>
          </a:p>
        </p:txBody>
      </p:sp>
    </p:spTree>
    <p:extLst>
      <p:ext uri="{BB962C8B-B14F-4D97-AF65-F5344CB8AC3E}">
        <p14:creationId xmlns:p14="http://schemas.microsoft.com/office/powerpoint/2010/main" xmlns="" val="1454306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5"/>
          <p:cNvSpPr>
            <a:spLocks noGrp="1"/>
          </p:cNvSpPr>
          <p:nvPr>
            <p:ph type="title"/>
          </p:nvPr>
        </p:nvSpPr>
        <p:spPr/>
        <p:txBody>
          <a:bodyPr/>
          <a:lstStyle/>
          <a:p>
            <a:r>
              <a:rPr lang="tr-TR" dirty="0" smtClean="0"/>
              <a:t>JQUERY nedir? ne işe yarar?</a:t>
            </a:r>
            <a:endParaRPr lang="tr-TR" dirty="0"/>
          </a:p>
        </p:txBody>
      </p:sp>
      <p:sp>
        <p:nvSpPr>
          <p:cNvPr id="17" name="Metin Yer Tutucusu 16"/>
          <p:cNvSpPr>
            <a:spLocks noGrp="1"/>
          </p:cNvSpPr>
          <p:nvPr>
            <p:ph type="body" idx="1"/>
          </p:nvPr>
        </p:nvSpPr>
        <p:spPr/>
        <p:txBody>
          <a:bodyPr/>
          <a:lstStyle/>
          <a:p>
            <a:r>
              <a:rPr lang="tr-TR" dirty="0" smtClean="0"/>
              <a:t>Giriş</a:t>
            </a:r>
            <a:endParaRPr lang="tr-TR" dirty="0"/>
          </a:p>
        </p:txBody>
      </p:sp>
    </p:spTree>
    <p:extLst>
      <p:ext uri="{BB962C8B-B14F-4D97-AF65-F5344CB8AC3E}">
        <p14:creationId xmlns:p14="http://schemas.microsoft.com/office/powerpoint/2010/main" xmlns="" val="2511296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jQuery </a:t>
            </a:r>
            <a:r>
              <a:rPr lang="tr-TR" dirty="0" smtClean="0"/>
              <a:t>HTML</a:t>
            </a:r>
            <a:r>
              <a:rPr lang="tr-TR" dirty="0"/>
              <a:t/>
            </a:r>
            <a:br>
              <a:rPr lang="tr-TR" dirty="0"/>
            </a:br>
            <a:endParaRPr lang="tr-TR" dirty="0"/>
          </a:p>
        </p:txBody>
      </p:sp>
      <p:sp>
        <p:nvSpPr>
          <p:cNvPr id="5" name="İçerik Yer Tutucusu 4"/>
          <p:cNvSpPr>
            <a:spLocks noGrp="1"/>
          </p:cNvSpPr>
          <p:nvPr>
            <p:ph idx="1"/>
          </p:nvPr>
        </p:nvSpPr>
        <p:spPr/>
        <p:txBody>
          <a:bodyPr/>
          <a:lstStyle/>
          <a:p>
            <a:r>
              <a:rPr lang="tr-TR" sz="2400" b="1" dirty="0" err="1" smtClean="0"/>
              <a:t>Get</a:t>
            </a:r>
            <a:endParaRPr lang="tr-TR" sz="2400" b="1" dirty="0" smtClean="0"/>
          </a:p>
          <a:p>
            <a:r>
              <a:rPr lang="tr-TR" sz="2400" b="1" dirty="0" smtClean="0"/>
              <a:t>Set</a:t>
            </a:r>
            <a:endParaRPr lang="tr-TR" sz="2400" b="1" dirty="0"/>
          </a:p>
          <a:p>
            <a:r>
              <a:rPr lang="tr-TR" sz="2400" b="1" dirty="0" err="1" smtClean="0"/>
              <a:t>Add</a:t>
            </a:r>
            <a:endParaRPr lang="tr-TR" sz="2400" b="1" dirty="0"/>
          </a:p>
          <a:p>
            <a:r>
              <a:rPr lang="tr-TR" sz="2400" b="1" dirty="0" err="1" smtClean="0"/>
              <a:t>Remove</a:t>
            </a:r>
            <a:endParaRPr lang="tr-TR" sz="2400" b="1" dirty="0"/>
          </a:p>
          <a:p>
            <a:r>
              <a:rPr lang="tr-TR" sz="2400" b="1" dirty="0" err="1" smtClean="0"/>
              <a:t>Css</a:t>
            </a:r>
            <a:r>
              <a:rPr lang="tr-TR" sz="2400" b="1" dirty="0" smtClean="0"/>
              <a:t> </a:t>
            </a:r>
            <a:r>
              <a:rPr lang="tr-TR" sz="2400" b="1" dirty="0" err="1" smtClean="0"/>
              <a:t>Classes</a:t>
            </a:r>
            <a:endParaRPr lang="tr-TR" sz="2400" b="1" dirty="0"/>
          </a:p>
          <a:p>
            <a:r>
              <a:rPr lang="tr-TR" sz="2400" b="1" dirty="0" err="1" smtClean="0"/>
              <a:t>Css</a:t>
            </a:r>
            <a:endParaRPr lang="tr-TR" sz="2400" b="1" dirty="0"/>
          </a:p>
          <a:p>
            <a:r>
              <a:rPr lang="tr-TR" sz="2400" b="1" dirty="0" err="1"/>
              <a:t>Dimensions</a:t>
            </a:r>
            <a:endParaRPr lang="tr-TR" sz="2400" b="1" dirty="0"/>
          </a:p>
          <a:p>
            <a:endParaRPr lang="tr-TR" sz="2400" b="1" dirty="0"/>
          </a:p>
          <a:p>
            <a:endParaRPr lang="tr-TR" sz="2400" b="1" dirty="0"/>
          </a:p>
          <a:p>
            <a:endParaRPr lang="tr-TR" b="1" dirty="0"/>
          </a:p>
          <a:p>
            <a:endParaRPr lang="tr-TR" dirty="0"/>
          </a:p>
        </p:txBody>
      </p:sp>
    </p:spTree>
    <p:extLst>
      <p:ext uri="{BB962C8B-B14F-4D97-AF65-F5344CB8AC3E}">
        <p14:creationId xmlns:p14="http://schemas.microsoft.com/office/powerpoint/2010/main" xmlns="" val="2526175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DOM = Belge Nesne Modeli</a:t>
            </a:r>
          </a:p>
        </p:txBody>
      </p:sp>
      <p:sp>
        <p:nvSpPr>
          <p:cNvPr id="6" name="İçerik Yer Tutucusu 5"/>
          <p:cNvSpPr>
            <a:spLocks noGrp="1"/>
          </p:cNvSpPr>
          <p:nvPr>
            <p:ph idx="1"/>
          </p:nvPr>
        </p:nvSpPr>
        <p:spPr/>
        <p:txBody>
          <a:bodyPr>
            <a:normAutofit/>
          </a:bodyPr>
          <a:lstStyle/>
          <a:p>
            <a:r>
              <a:rPr lang="tr-TR" dirty="0"/>
              <a:t>jQuery, HTML </a:t>
            </a:r>
            <a:r>
              <a:rPr lang="tr-TR" dirty="0" smtClean="0"/>
              <a:t>elementlerini </a:t>
            </a:r>
            <a:r>
              <a:rPr lang="tr-TR" dirty="0"/>
              <a:t>ve </a:t>
            </a:r>
            <a:r>
              <a:rPr lang="tr-TR" dirty="0" err="1" smtClean="0"/>
              <a:t>attributelerini</a:t>
            </a:r>
            <a:r>
              <a:rPr lang="tr-TR" dirty="0" smtClean="0"/>
              <a:t> </a:t>
            </a:r>
            <a:r>
              <a:rPr lang="tr-TR" dirty="0"/>
              <a:t>değiştirmek ve işlemek için güçlü </a:t>
            </a:r>
            <a:r>
              <a:rPr lang="tr-TR" dirty="0" err="1" smtClean="0"/>
              <a:t>metodlar</a:t>
            </a:r>
            <a:r>
              <a:rPr lang="tr-TR" dirty="0" smtClean="0"/>
              <a:t> içerir.</a:t>
            </a:r>
          </a:p>
          <a:p>
            <a:r>
              <a:rPr lang="tr-TR" dirty="0" err="1" smtClean="0"/>
              <a:t>DOM'u</a:t>
            </a:r>
            <a:r>
              <a:rPr lang="tr-TR" dirty="0" smtClean="0"/>
              <a:t> </a:t>
            </a:r>
            <a:r>
              <a:rPr lang="tr-TR" dirty="0"/>
              <a:t>manipüle etme imkanı JQuery'nin </a:t>
            </a:r>
            <a:r>
              <a:rPr lang="tr-TR" dirty="0" smtClean="0"/>
              <a:t>çok </a:t>
            </a:r>
            <a:r>
              <a:rPr lang="tr-TR" dirty="0"/>
              <a:t>önemli </a:t>
            </a:r>
            <a:r>
              <a:rPr lang="tr-TR" dirty="0" smtClean="0"/>
              <a:t>bir bölümüdür.</a:t>
            </a:r>
          </a:p>
          <a:p>
            <a:r>
              <a:rPr lang="tr-TR" dirty="0" smtClean="0"/>
              <a:t>jQuery</a:t>
            </a:r>
            <a:r>
              <a:rPr lang="tr-TR" dirty="0"/>
              <a:t>, elementlere ve </a:t>
            </a:r>
            <a:r>
              <a:rPr lang="tr-TR" dirty="0" err="1" smtClean="0"/>
              <a:t>attributelere</a:t>
            </a:r>
            <a:r>
              <a:rPr lang="tr-TR" dirty="0" smtClean="0"/>
              <a:t> </a:t>
            </a:r>
            <a:r>
              <a:rPr lang="tr-TR" dirty="0"/>
              <a:t>erişmeyi ve bunları manipüle etmeyi kolaylaştıran bir dizi DOM ile ilgili </a:t>
            </a:r>
            <a:r>
              <a:rPr lang="tr-TR" dirty="0" err="1" smtClean="0"/>
              <a:t>metodlarla</a:t>
            </a:r>
            <a:r>
              <a:rPr lang="tr-TR" dirty="0" smtClean="0"/>
              <a:t> </a:t>
            </a:r>
            <a:r>
              <a:rPr lang="tr-TR" dirty="0"/>
              <a:t>birlikte gelir</a:t>
            </a:r>
            <a:r>
              <a:rPr lang="tr-TR" dirty="0" smtClean="0"/>
              <a:t>.</a:t>
            </a:r>
          </a:p>
          <a:p>
            <a:r>
              <a:rPr lang="tr-TR" dirty="0" smtClean="0"/>
              <a:t>DOM</a:t>
            </a:r>
            <a:r>
              <a:rPr lang="tr-TR" dirty="0"/>
              <a:t>, HTML ve XML belgelerine erişmek için bir standart tanımlar</a:t>
            </a:r>
            <a:r>
              <a:rPr lang="tr-TR" dirty="0" smtClean="0"/>
              <a:t>:</a:t>
            </a:r>
          </a:p>
          <a:p>
            <a:r>
              <a:rPr lang="tr-TR" dirty="0" smtClean="0"/>
              <a:t>Belge Nesne </a:t>
            </a:r>
            <a:r>
              <a:rPr lang="tr-TR" dirty="0"/>
              <a:t>Modeli (DOM), programların ve komut dosyalarının bir belgenin içeriğine, yapısına ve stiline dinamik olarak erişmesini ve güncellemesini sağlayan bir platform ve dilden bağımsız bir </a:t>
            </a:r>
            <a:r>
              <a:rPr lang="tr-TR" dirty="0" err="1" smtClean="0"/>
              <a:t>arayüzdür</a:t>
            </a:r>
            <a:endParaRPr lang="tr-TR" dirty="0"/>
          </a:p>
        </p:txBody>
      </p:sp>
    </p:spTree>
    <p:extLst>
      <p:ext uri="{BB962C8B-B14F-4D97-AF65-F5344CB8AC3E}">
        <p14:creationId xmlns:p14="http://schemas.microsoft.com/office/powerpoint/2010/main" xmlns="" val="1712203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DOM = Belge Nesne Modeli</a:t>
            </a:r>
          </a:p>
        </p:txBody>
      </p:sp>
      <p:sp>
        <p:nvSpPr>
          <p:cNvPr id="6" name="İçerik Yer Tutucusu 5"/>
          <p:cNvSpPr>
            <a:spLocks noGrp="1"/>
          </p:cNvSpPr>
          <p:nvPr>
            <p:ph idx="1"/>
          </p:nvPr>
        </p:nvSpPr>
        <p:spPr/>
        <p:txBody>
          <a:bodyPr>
            <a:normAutofit/>
          </a:bodyPr>
          <a:lstStyle/>
          <a:p>
            <a:r>
              <a:rPr lang="tr-TR" dirty="0"/>
              <a:t>DOM manipülasyonu için üç basit, ama kullanışlı, jQuery </a:t>
            </a:r>
            <a:r>
              <a:rPr lang="tr-TR" dirty="0" smtClean="0"/>
              <a:t>metodu:</a:t>
            </a:r>
          </a:p>
          <a:p>
            <a:r>
              <a:rPr lang="tr-TR" dirty="0" err="1"/>
              <a:t>text</a:t>
            </a:r>
            <a:r>
              <a:rPr lang="tr-TR" dirty="0"/>
              <a:t> () - Seçilen öğelerin metin içeriğini ayarlar veya </a:t>
            </a:r>
            <a:r>
              <a:rPr lang="tr-TR" dirty="0" smtClean="0"/>
              <a:t>döndürür</a:t>
            </a:r>
          </a:p>
          <a:p>
            <a:r>
              <a:rPr lang="tr-TR" dirty="0" smtClean="0"/>
              <a:t>html </a:t>
            </a:r>
            <a:r>
              <a:rPr lang="tr-TR" dirty="0"/>
              <a:t>() - Seçilen </a:t>
            </a:r>
            <a:r>
              <a:rPr lang="tr-TR" dirty="0" smtClean="0"/>
              <a:t>öğelerin metin </a:t>
            </a:r>
            <a:r>
              <a:rPr lang="tr-TR" dirty="0"/>
              <a:t>içeriğini ayarlar veya döndürür (HTML </a:t>
            </a:r>
            <a:r>
              <a:rPr lang="tr-TR" dirty="0" smtClean="0"/>
              <a:t>kodları dahil)</a:t>
            </a:r>
          </a:p>
          <a:p>
            <a:r>
              <a:rPr lang="tr-TR" dirty="0" err="1" smtClean="0"/>
              <a:t>val</a:t>
            </a:r>
            <a:r>
              <a:rPr lang="tr-TR" dirty="0" smtClean="0"/>
              <a:t> </a:t>
            </a:r>
            <a:r>
              <a:rPr lang="tr-TR" dirty="0"/>
              <a:t>() - Form alanlarının değerini ayarlar veya </a:t>
            </a:r>
            <a:r>
              <a:rPr lang="tr-TR" dirty="0" smtClean="0"/>
              <a:t>döndürür</a:t>
            </a:r>
          </a:p>
          <a:p>
            <a:r>
              <a:rPr lang="tr-TR" dirty="0"/>
              <a:t>JQuery </a:t>
            </a:r>
            <a:r>
              <a:rPr lang="tr-TR" dirty="0" err="1"/>
              <a:t>attr</a:t>
            </a:r>
            <a:r>
              <a:rPr lang="tr-TR" dirty="0"/>
              <a:t> () </a:t>
            </a:r>
            <a:r>
              <a:rPr lang="tr-TR" dirty="0" smtClean="0"/>
              <a:t>metodu, attribute </a:t>
            </a:r>
            <a:r>
              <a:rPr lang="tr-TR" dirty="0"/>
              <a:t>değerleri elde etmek için kullanılır</a:t>
            </a:r>
            <a:r>
              <a:rPr lang="tr-TR" dirty="0" smtClean="0"/>
              <a:t>.</a:t>
            </a:r>
          </a:p>
          <a:p>
            <a:r>
              <a:rPr lang="tr-TR" dirty="0"/>
              <a:t>İçerik ayarlamak için </a:t>
            </a:r>
            <a:r>
              <a:rPr lang="tr-TR" dirty="0" smtClean="0"/>
              <a:t>aynı </a:t>
            </a:r>
            <a:r>
              <a:rPr lang="tr-TR" dirty="0" err="1" smtClean="0"/>
              <a:t>metodları</a:t>
            </a:r>
            <a:r>
              <a:rPr lang="tr-TR" dirty="0" smtClean="0"/>
              <a:t> </a:t>
            </a:r>
            <a:r>
              <a:rPr lang="tr-TR" dirty="0"/>
              <a:t>kullanacağız</a:t>
            </a:r>
            <a:r>
              <a:rPr lang="tr-TR" dirty="0" smtClean="0"/>
              <a:t>: </a:t>
            </a:r>
            <a:r>
              <a:rPr lang="tr-TR" dirty="0" err="1" smtClean="0"/>
              <a:t>text,html,val,attr</a:t>
            </a:r>
            <a:endParaRPr lang="tr-TR" dirty="0" smtClean="0"/>
          </a:p>
          <a:p>
            <a:endParaRPr lang="tr-TR" dirty="0"/>
          </a:p>
        </p:txBody>
      </p:sp>
    </p:spTree>
    <p:extLst>
      <p:ext uri="{BB962C8B-B14F-4D97-AF65-F5344CB8AC3E}">
        <p14:creationId xmlns:p14="http://schemas.microsoft.com/office/powerpoint/2010/main" xmlns="" val="2426113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jQuery - </a:t>
            </a:r>
            <a:r>
              <a:rPr lang="tr-TR" dirty="0" err="1"/>
              <a:t>Add</a:t>
            </a:r>
            <a:r>
              <a:rPr lang="tr-TR" dirty="0"/>
              <a:t> </a:t>
            </a:r>
            <a:r>
              <a:rPr lang="tr-TR" dirty="0" err="1"/>
              <a:t>Elements</a:t>
            </a:r>
            <a:r>
              <a:rPr lang="tr-TR" dirty="0"/>
              <a:t/>
            </a:r>
            <a:br>
              <a:rPr lang="tr-TR" dirty="0"/>
            </a:br>
            <a:endParaRPr lang="tr-TR" dirty="0"/>
          </a:p>
        </p:txBody>
      </p:sp>
      <p:sp>
        <p:nvSpPr>
          <p:cNvPr id="5" name="İçerik Yer Tutucusu 4"/>
          <p:cNvSpPr>
            <a:spLocks noGrp="1"/>
          </p:cNvSpPr>
          <p:nvPr>
            <p:ph idx="1"/>
          </p:nvPr>
        </p:nvSpPr>
        <p:spPr/>
        <p:txBody>
          <a:bodyPr>
            <a:normAutofit/>
          </a:bodyPr>
          <a:lstStyle/>
          <a:p>
            <a:r>
              <a:rPr lang="tr-TR" sz="2000" dirty="0" err="1"/>
              <a:t>append</a:t>
            </a:r>
            <a:r>
              <a:rPr lang="tr-TR" sz="2000" dirty="0"/>
              <a:t> () - Seçilen </a:t>
            </a:r>
            <a:r>
              <a:rPr lang="tr-TR" sz="2000" dirty="0" smtClean="0"/>
              <a:t>elementin </a:t>
            </a:r>
            <a:r>
              <a:rPr lang="tr-TR" sz="2000" dirty="0"/>
              <a:t>sonuna içerik </a:t>
            </a:r>
            <a:r>
              <a:rPr lang="tr-TR" sz="2000" dirty="0" smtClean="0"/>
              <a:t>ekler</a:t>
            </a:r>
          </a:p>
          <a:p>
            <a:r>
              <a:rPr lang="tr-TR" sz="2000" dirty="0" err="1" smtClean="0"/>
              <a:t>prepend</a:t>
            </a:r>
            <a:r>
              <a:rPr lang="tr-TR" sz="2000" dirty="0" smtClean="0"/>
              <a:t> </a:t>
            </a:r>
            <a:r>
              <a:rPr lang="tr-TR" sz="2000" dirty="0"/>
              <a:t>() - Seçilen </a:t>
            </a:r>
            <a:r>
              <a:rPr lang="tr-TR" sz="2000" dirty="0" smtClean="0"/>
              <a:t>elementin </a:t>
            </a:r>
            <a:r>
              <a:rPr lang="tr-TR" sz="2000" dirty="0"/>
              <a:t>başına içerik </a:t>
            </a:r>
            <a:r>
              <a:rPr lang="tr-TR" sz="2000" dirty="0" smtClean="0"/>
              <a:t>ekler</a:t>
            </a:r>
          </a:p>
          <a:p>
            <a:r>
              <a:rPr lang="tr-TR" sz="2000" dirty="0" err="1" smtClean="0"/>
              <a:t>after</a:t>
            </a:r>
            <a:r>
              <a:rPr lang="tr-TR" sz="2000" dirty="0" smtClean="0"/>
              <a:t> </a:t>
            </a:r>
            <a:r>
              <a:rPr lang="tr-TR" sz="2000" dirty="0"/>
              <a:t>() - Seçilen </a:t>
            </a:r>
            <a:r>
              <a:rPr lang="tr-TR" sz="2000" dirty="0" smtClean="0"/>
              <a:t>elementlerden </a:t>
            </a:r>
            <a:r>
              <a:rPr lang="tr-TR" sz="2000" dirty="0"/>
              <a:t>sonra içerik </a:t>
            </a:r>
            <a:r>
              <a:rPr lang="tr-TR" sz="2000" dirty="0" smtClean="0"/>
              <a:t>ekler</a:t>
            </a:r>
          </a:p>
          <a:p>
            <a:r>
              <a:rPr lang="tr-TR" sz="2000" dirty="0" err="1" smtClean="0"/>
              <a:t>before</a:t>
            </a:r>
            <a:r>
              <a:rPr lang="tr-TR" sz="2000" dirty="0" smtClean="0"/>
              <a:t> </a:t>
            </a:r>
            <a:r>
              <a:rPr lang="tr-TR" sz="2000" dirty="0"/>
              <a:t>() - Seçilen </a:t>
            </a:r>
            <a:r>
              <a:rPr lang="tr-TR" sz="2000" dirty="0" smtClean="0"/>
              <a:t>elementlerden </a:t>
            </a:r>
            <a:r>
              <a:rPr lang="tr-TR" sz="2000" dirty="0"/>
              <a:t>önce içerik ekler</a:t>
            </a:r>
          </a:p>
        </p:txBody>
      </p:sp>
    </p:spTree>
    <p:extLst>
      <p:ext uri="{BB962C8B-B14F-4D97-AF65-F5344CB8AC3E}">
        <p14:creationId xmlns:p14="http://schemas.microsoft.com/office/powerpoint/2010/main" xmlns="" val="4154403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normAutofit/>
          </a:bodyPr>
          <a:lstStyle/>
          <a:p>
            <a:r>
              <a:rPr lang="tr-TR" dirty="0"/>
              <a:t>jQuery - </a:t>
            </a:r>
            <a:r>
              <a:rPr lang="tr-TR" dirty="0" err="1"/>
              <a:t>Remove</a:t>
            </a:r>
            <a:r>
              <a:rPr lang="tr-TR" dirty="0"/>
              <a:t> </a:t>
            </a:r>
            <a:r>
              <a:rPr lang="tr-TR" dirty="0" err="1" smtClean="0"/>
              <a:t>Elements</a:t>
            </a:r>
            <a:r>
              <a:rPr lang="tr-TR" dirty="0"/>
              <a:t/>
            </a:r>
            <a:br>
              <a:rPr lang="tr-TR" dirty="0"/>
            </a:br>
            <a:endParaRPr lang="tr-TR" dirty="0"/>
          </a:p>
        </p:txBody>
      </p:sp>
      <p:sp>
        <p:nvSpPr>
          <p:cNvPr id="5" name="İçerik Yer Tutucusu 4"/>
          <p:cNvSpPr>
            <a:spLocks noGrp="1"/>
          </p:cNvSpPr>
          <p:nvPr>
            <p:ph idx="1"/>
          </p:nvPr>
        </p:nvSpPr>
        <p:spPr/>
        <p:txBody>
          <a:bodyPr>
            <a:normAutofit/>
          </a:bodyPr>
          <a:lstStyle/>
          <a:p>
            <a:pPr marL="0" indent="0">
              <a:buNone/>
            </a:pPr>
            <a:r>
              <a:rPr lang="tr-TR" sz="2000" b="1" dirty="0"/>
              <a:t>Öğeleri ve içeriği kaldırmak için temel olarak iki jQuery </a:t>
            </a:r>
            <a:r>
              <a:rPr lang="tr-TR" sz="2000" b="1" dirty="0" smtClean="0"/>
              <a:t>metodu vardır</a:t>
            </a:r>
          </a:p>
          <a:p>
            <a:r>
              <a:rPr lang="tr-TR" sz="2000" dirty="0" err="1"/>
              <a:t>remove</a:t>
            </a:r>
            <a:r>
              <a:rPr lang="tr-TR" sz="2000" dirty="0"/>
              <a:t> () - Seçilen </a:t>
            </a:r>
            <a:r>
              <a:rPr lang="tr-TR" sz="2000" dirty="0" err="1" smtClean="0"/>
              <a:t>eleemnti</a:t>
            </a:r>
            <a:r>
              <a:rPr lang="tr-TR" sz="2000" dirty="0" smtClean="0"/>
              <a:t> </a:t>
            </a:r>
            <a:r>
              <a:rPr lang="tr-TR" sz="2000" dirty="0"/>
              <a:t>(ve alt </a:t>
            </a:r>
            <a:r>
              <a:rPr lang="tr-TR" sz="2000" dirty="0" smtClean="0"/>
              <a:t>elementlerini) kaldırır</a:t>
            </a:r>
          </a:p>
          <a:p>
            <a:r>
              <a:rPr lang="tr-TR" sz="2000" dirty="0" err="1" smtClean="0"/>
              <a:t>empty</a:t>
            </a:r>
            <a:r>
              <a:rPr lang="tr-TR" sz="2000" dirty="0" smtClean="0"/>
              <a:t> </a:t>
            </a:r>
            <a:r>
              <a:rPr lang="tr-TR" sz="2000" dirty="0"/>
              <a:t>() - Alttaki </a:t>
            </a:r>
            <a:r>
              <a:rPr lang="tr-TR" sz="2000" dirty="0" smtClean="0"/>
              <a:t>elementleri </a:t>
            </a:r>
            <a:r>
              <a:rPr lang="tr-TR" sz="2000" dirty="0"/>
              <a:t>seçilen </a:t>
            </a:r>
            <a:r>
              <a:rPr lang="tr-TR" sz="2000" dirty="0" smtClean="0"/>
              <a:t>elementten </a:t>
            </a:r>
            <a:r>
              <a:rPr lang="tr-TR" sz="2000" dirty="0"/>
              <a:t>kaldırır</a:t>
            </a:r>
          </a:p>
        </p:txBody>
      </p:sp>
    </p:spTree>
    <p:extLst>
      <p:ext uri="{BB962C8B-B14F-4D97-AF65-F5344CB8AC3E}">
        <p14:creationId xmlns:p14="http://schemas.microsoft.com/office/powerpoint/2010/main" xmlns="" val="3624783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jQuery </a:t>
            </a:r>
            <a:r>
              <a:rPr lang="tr-TR" dirty="0" smtClean="0"/>
              <a:t>İLE </a:t>
            </a:r>
            <a:r>
              <a:rPr lang="tr-TR" dirty="0" err="1" smtClean="0"/>
              <a:t>CSS'i</a:t>
            </a:r>
            <a:r>
              <a:rPr lang="tr-TR" dirty="0" smtClean="0"/>
              <a:t> </a:t>
            </a:r>
            <a:r>
              <a:rPr lang="tr-TR" dirty="0"/>
              <a:t>Yönetme</a:t>
            </a:r>
          </a:p>
        </p:txBody>
      </p:sp>
      <p:sp>
        <p:nvSpPr>
          <p:cNvPr id="3" name="İçerik Yer Tutucusu 2"/>
          <p:cNvSpPr>
            <a:spLocks noGrp="1"/>
          </p:cNvSpPr>
          <p:nvPr>
            <p:ph idx="1"/>
          </p:nvPr>
        </p:nvSpPr>
        <p:spPr/>
        <p:txBody>
          <a:bodyPr>
            <a:normAutofit/>
          </a:bodyPr>
          <a:lstStyle/>
          <a:p>
            <a:r>
              <a:rPr lang="tr-TR" sz="2000" dirty="0" err="1"/>
              <a:t>addClass</a:t>
            </a:r>
            <a:r>
              <a:rPr lang="tr-TR" sz="2000" dirty="0"/>
              <a:t> () - Seçilen </a:t>
            </a:r>
            <a:r>
              <a:rPr lang="tr-TR" sz="2000" dirty="0" smtClean="0"/>
              <a:t>elementlere </a:t>
            </a:r>
            <a:r>
              <a:rPr lang="tr-TR" sz="2000" dirty="0"/>
              <a:t>bir veya daha fazla sınıf </a:t>
            </a:r>
            <a:r>
              <a:rPr lang="tr-TR" sz="2000" dirty="0" smtClean="0"/>
              <a:t>ekler</a:t>
            </a:r>
          </a:p>
          <a:p>
            <a:r>
              <a:rPr lang="tr-TR" sz="2000" dirty="0" err="1" smtClean="0"/>
              <a:t>removeClass</a:t>
            </a:r>
            <a:r>
              <a:rPr lang="tr-TR" sz="2000" dirty="0" smtClean="0"/>
              <a:t> </a:t>
            </a:r>
            <a:r>
              <a:rPr lang="tr-TR" sz="2000" dirty="0"/>
              <a:t>() - Seçilen </a:t>
            </a:r>
            <a:r>
              <a:rPr lang="tr-TR" sz="2000" dirty="0" smtClean="0"/>
              <a:t>elementlerden </a:t>
            </a:r>
            <a:r>
              <a:rPr lang="tr-TR" sz="2000" dirty="0"/>
              <a:t>bir veya daha fazla sınıfı </a:t>
            </a:r>
            <a:r>
              <a:rPr lang="tr-TR" sz="2000" dirty="0" smtClean="0"/>
              <a:t>kaldırır</a:t>
            </a:r>
          </a:p>
          <a:p>
            <a:r>
              <a:rPr lang="tr-TR" sz="2000" dirty="0" err="1" smtClean="0"/>
              <a:t>toggleClass</a:t>
            </a:r>
            <a:r>
              <a:rPr lang="tr-TR" sz="2000" dirty="0" smtClean="0"/>
              <a:t> </a:t>
            </a:r>
            <a:r>
              <a:rPr lang="tr-TR" sz="2000" dirty="0"/>
              <a:t>() - Seçili elementlerden</a:t>
            </a:r>
            <a:r>
              <a:rPr lang="tr-TR" sz="2000" dirty="0" smtClean="0"/>
              <a:t> </a:t>
            </a:r>
            <a:r>
              <a:rPr lang="tr-TR" sz="2000" dirty="0"/>
              <a:t>sınıf ekleme / çıkarma arasında geçiş </a:t>
            </a:r>
            <a:r>
              <a:rPr lang="tr-TR" sz="2000" dirty="0" smtClean="0"/>
              <a:t>yapar</a:t>
            </a:r>
          </a:p>
          <a:p>
            <a:r>
              <a:rPr lang="tr-TR" sz="2000" dirty="0" err="1" smtClean="0"/>
              <a:t>css</a:t>
            </a:r>
            <a:r>
              <a:rPr lang="tr-TR" sz="2000" dirty="0" smtClean="0"/>
              <a:t> </a:t>
            </a:r>
            <a:r>
              <a:rPr lang="tr-TR" sz="2000" dirty="0"/>
              <a:t>() - Stil </a:t>
            </a:r>
            <a:r>
              <a:rPr lang="tr-TR" sz="2000" dirty="0" err="1" smtClean="0"/>
              <a:t>attribute'nü</a:t>
            </a:r>
            <a:r>
              <a:rPr lang="tr-TR" sz="2000" dirty="0" smtClean="0"/>
              <a:t> </a:t>
            </a:r>
            <a:r>
              <a:rPr lang="tr-TR" sz="2000" dirty="0"/>
              <a:t>ayarlar veya döndürür</a:t>
            </a:r>
          </a:p>
        </p:txBody>
      </p:sp>
      <p:sp>
        <p:nvSpPr>
          <p:cNvPr id="4" name="Metin Yer Tutucusu 3"/>
          <p:cNvSpPr>
            <a:spLocks noGrp="1"/>
          </p:cNvSpPr>
          <p:nvPr>
            <p:ph type="body" sz="half" idx="2"/>
          </p:nvPr>
        </p:nvSpPr>
        <p:spPr/>
        <p:txBody>
          <a:bodyPr/>
          <a:lstStyle/>
          <a:p>
            <a:r>
              <a:rPr lang="tr-TR" dirty="0" err="1"/>
              <a:t>jQuery'de</a:t>
            </a:r>
            <a:r>
              <a:rPr lang="tr-TR" dirty="0"/>
              <a:t> CSS manipülasyonu için birkaç </a:t>
            </a:r>
            <a:r>
              <a:rPr lang="tr-TR" dirty="0" err="1" smtClean="0"/>
              <a:t>metod</a:t>
            </a:r>
            <a:r>
              <a:rPr lang="tr-TR" dirty="0" smtClean="0"/>
              <a:t> </a:t>
            </a:r>
            <a:r>
              <a:rPr lang="tr-TR" dirty="0"/>
              <a:t>vardır. </a:t>
            </a:r>
          </a:p>
        </p:txBody>
      </p:sp>
    </p:spTree>
    <p:extLst>
      <p:ext uri="{BB962C8B-B14F-4D97-AF65-F5344CB8AC3E}">
        <p14:creationId xmlns:p14="http://schemas.microsoft.com/office/powerpoint/2010/main" xmlns="" val="2856235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jQuery - </a:t>
            </a:r>
            <a:r>
              <a:rPr lang="tr-TR" dirty="0" err="1"/>
              <a:t>Dimensions</a:t>
            </a:r>
            <a:r>
              <a:rPr lang="tr-TR" dirty="0"/>
              <a:t/>
            </a:r>
            <a:br>
              <a:rPr lang="tr-TR" dirty="0"/>
            </a:br>
            <a:endParaRPr lang="tr-TR" dirty="0"/>
          </a:p>
        </p:txBody>
      </p:sp>
      <p:sp>
        <p:nvSpPr>
          <p:cNvPr id="3" name="İçerik Yer Tutucusu 2"/>
          <p:cNvSpPr>
            <a:spLocks noGrp="1"/>
          </p:cNvSpPr>
          <p:nvPr>
            <p:ph idx="1"/>
          </p:nvPr>
        </p:nvSpPr>
        <p:spPr/>
        <p:txBody>
          <a:bodyPr/>
          <a:lstStyle/>
          <a:p>
            <a:r>
              <a:rPr lang="en-US" sz="2800" dirty="0" smtClean="0"/>
              <a:t>    </a:t>
            </a:r>
            <a:r>
              <a:rPr lang="en-US" sz="2800" dirty="0"/>
              <a:t>width()</a:t>
            </a:r>
          </a:p>
          <a:p>
            <a:r>
              <a:rPr lang="en-US" sz="2800" dirty="0"/>
              <a:t>    height()</a:t>
            </a:r>
          </a:p>
          <a:p>
            <a:r>
              <a:rPr lang="en-US" sz="2800" dirty="0"/>
              <a:t>    </a:t>
            </a:r>
            <a:r>
              <a:rPr lang="en-US" sz="2800" dirty="0" err="1"/>
              <a:t>innerWidth</a:t>
            </a:r>
            <a:r>
              <a:rPr lang="en-US" sz="2800" dirty="0"/>
              <a:t>()</a:t>
            </a:r>
          </a:p>
          <a:p>
            <a:r>
              <a:rPr lang="en-US" sz="2800" dirty="0"/>
              <a:t>    </a:t>
            </a:r>
            <a:r>
              <a:rPr lang="en-US" sz="2800" dirty="0" err="1"/>
              <a:t>innerHeight</a:t>
            </a:r>
            <a:r>
              <a:rPr lang="en-US" sz="2800" dirty="0"/>
              <a:t>()</a:t>
            </a:r>
          </a:p>
          <a:p>
            <a:r>
              <a:rPr lang="en-US" sz="2800" dirty="0"/>
              <a:t>    </a:t>
            </a:r>
            <a:r>
              <a:rPr lang="en-US" sz="2800" dirty="0" err="1"/>
              <a:t>outerWidth</a:t>
            </a:r>
            <a:r>
              <a:rPr lang="en-US" sz="2800" dirty="0"/>
              <a:t>()</a:t>
            </a:r>
          </a:p>
          <a:p>
            <a:r>
              <a:rPr lang="en-US" sz="2800" dirty="0"/>
              <a:t>    </a:t>
            </a:r>
            <a:r>
              <a:rPr lang="en-US" sz="2800" dirty="0" err="1"/>
              <a:t>outerHeight</a:t>
            </a:r>
            <a:r>
              <a:rPr lang="en-US" sz="2800" dirty="0"/>
              <a:t>()</a:t>
            </a:r>
          </a:p>
          <a:p>
            <a:endParaRPr lang="tr-TR" dirty="0"/>
          </a:p>
        </p:txBody>
      </p:sp>
      <p:sp>
        <p:nvSpPr>
          <p:cNvPr id="4" name="Metin Yer Tutucusu 3"/>
          <p:cNvSpPr>
            <a:spLocks noGrp="1"/>
          </p:cNvSpPr>
          <p:nvPr>
            <p:ph type="body" sz="half" idx="2"/>
          </p:nvPr>
        </p:nvSpPr>
        <p:spPr/>
        <p:txBody>
          <a:bodyPr/>
          <a:lstStyle/>
          <a:p>
            <a:r>
              <a:rPr lang="tr-TR" dirty="0"/>
              <a:t>JQuery ile, elemanların boyutları ve </a:t>
            </a:r>
            <a:r>
              <a:rPr lang="tr-TR" dirty="0" smtClean="0"/>
              <a:t>browser </a:t>
            </a:r>
            <a:r>
              <a:rPr lang="tr-TR" dirty="0"/>
              <a:t>penceresi ile çalışmak kolaydır.</a:t>
            </a:r>
          </a:p>
        </p:txBody>
      </p:sp>
    </p:spTree>
    <p:extLst>
      <p:ext uri="{BB962C8B-B14F-4D97-AF65-F5344CB8AC3E}">
        <p14:creationId xmlns:p14="http://schemas.microsoft.com/office/powerpoint/2010/main" xmlns="" val="2092589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jQuery - </a:t>
            </a:r>
            <a:r>
              <a:rPr lang="tr-TR" dirty="0" err="1"/>
              <a:t>Dimensions</a:t>
            </a:r>
            <a:r>
              <a:rPr lang="tr-TR" dirty="0"/>
              <a:t/>
            </a:r>
            <a:br>
              <a:rPr lang="tr-TR" dirty="0"/>
            </a:br>
            <a:endParaRPr lang="tr-TR" dirty="0"/>
          </a:p>
        </p:txBody>
      </p:sp>
      <p:sp>
        <p:nvSpPr>
          <p:cNvPr id="3" name="İçerik Yer Tutucusu 2"/>
          <p:cNvSpPr>
            <a:spLocks noGrp="1"/>
          </p:cNvSpPr>
          <p:nvPr>
            <p:ph idx="1"/>
          </p:nvPr>
        </p:nvSpPr>
        <p:spPr>
          <a:xfrm>
            <a:off x="1086215" y="1632858"/>
            <a:ext cx="10792276" cy="3593591"/>
          </a:xfrm>
        </p:spPr>
        <p:txBody>
          <a:bodyPr>
            <a:normAutofit/>
          </a:bodyPr>
          <a:lstStyle/>
          <a:p>
            <a:r>
              <a:rPr lang="tr-TR" sz="1800" dirty="0" err="1" smtClean="0"/>
              <a:t>width</a:t>
            </a:r>
            <a:r>
              <a:rPr lang="tr-TR" sz="1800" dirty="0" smtClean="0"/>
              <a:t> </a:t>
            </a:r>
            <a:r>
              <a:rPr lang="tr-TR" sz="1800" dirty="0"/>
              <a:t>() </a:t>
            </a:r>
            <a:r>
              <a:rPr lang="tr-TR" sz="1800" dirty="0" smtClean="0"/>
              <a:t>metodu </a:t>
            </a:r>
            <a:r>
              <a:rPr lang="tr-TR" sz="1800" dirty="0"/>
              <a:t>bir öğenin genişliğini ayarlar </a:t>
            </a:r>
            <a:r>
              <a:rPr lang="tr-TR" sz="1800" dirty="0" smtClean="0"/>
              <a:t>veya döndürür (</a:t>
            </a:r>
            <a:r>
              <a:rPr lang="tr-TR" sz="1800" dirty="0" err="1" smtClean="0"/>
              <a:t>padding</a:t>
            </a:r>
            <a:r>
              <a:rPr lang="tr-TR" sz="1800" dirty="0" smtClean="0"/>
              <a:t>, </a:t>
            </a:r>
            <a:r>
              <a:rPr lang="tr-TR" sz="1800" dirty="0" err="1" smtClean="0"/>
              <a:t>border</a:t>
            </a:r>
            <a:r>
              <a:rPr lang="tr-TR" sz="1800" dirty="0" smtClean="0"/>
              <a:t> </a:t>
            </a:r>
            <a:r>
              <a:rPr lang="tr-TR" sz="1800" dirty="0"/>
              <a:t>ve </a:t>
            </a:r>
            <a:r>
              <a:rPr lang="tr-TR" sz="1800" dirty="0" err="1" smtClean="0"/>
              <a:t>magin</a:t>
            </a:r>
            <a:r>
              <a:rPr lang="tr-TR" sz="1800" dirty="0" smtClean="0"/>
              <a:t> </a:t>
            </a:r>
            <a:r>
              <a:rPr lang="tr-TR" sz="1800" dirty="0"/>
              <a:t>hariç</a:t>
            </a:r>
            <a:r>
              <a:rPr lang="tr-TR" sz="1800" dirty="0" smtClean="0"/>
              <a:t>).</a:t>
            </a:r>
          </a:p>
          <a:p>
            <a:r>
              <a:rPr lang="tr-TR" sz="1800" dirty="0" err="1"/>
              <a:t>h</a:t>
            </a:r>
            <a:r>
              <a:rPr lang="tr-TR" sz="1800" dirty="0" err="1" smtClean="0"/>
              <a:t>eight</a:t>
            </a:r>
            <a:r>
              <a:rPr lang="tr-TR" sz="1800" dirty="0" smtClean="0"/>
              <a:t> </a:t>
            </a:r>
            <a:r>
              <a:rPr lang="tr-TR" sz="1800" dirty="0"/>
              <a:t>() metodu</a:t>
            </a:r>
            <a:r>
              <a:rPr lang="tr-TR" sz="1800" dirty="0" smtClean="0"/>
              <a:t> </a:t>
            </a:r>
            <a:r>
              <a:rPr lang="tr-TR" sz="1800" dirty="0"/>
              <a:t>bir öğenin yüksekliğini ayarlar </a:t>
            </a:r>
            <a:r>
              <a:rPr lang="tr-TR" sz="1800" dirty="0" smtClean="0"/>
              <a:t>veya döndürür (</a:t>
            </a:r>
            <a:r>
              <a:rPr lang="tr-TR" sz="1800" dirty="0" err="1"/>
              <a:t>padding</a:t>
            </a:r>
            <a:r>
              <a:rPr lang="tr-TR" sz="1800" dirty="0"/>
              <a:t>, </a:t>
            </a:r>
            <a:r>
              <a:rPr lang="tr-TR" sz="1800" dirty="0" err="1"/>
              <a:t>border</a:t>
            </a:r>
            <a:r>
              <a:rPr lang="tr-TR" sz="1800" dirty="0"/>
              <a:t> ve </a:t>
            </a:r>
            <a:r>
              <a:rPr lang="tr-TR" sz="1800" dirty="0" err="1"/>
              <a:t>magin</a:t>
            </a:r>
            <a:r>
              <a:rPr lang="tr-TR" sz="1800" dirty="0"/>
              <a:t> </a:t>
            </a:r>
            <a:r>
              <a:rPr lang="tr-TR" sz="1800" dirty="0" smtClean="0"/>
              <a:t>hariç).</a:t>
            </a:r>
          </a:p>
          <a:p>
            <a:r>
              <a:rPr lang="tr-TR" sz="1800" dirty="0" err="1" smtClean="0"/>
              <a:t>innerWidth</a:t>
            </a:r>
            <a:r>
              <a:rPr lang="tr-TR" sz="1800" dirty="0" smtClean="0"/>
              <a:t> </a:t>
            </a:r>
            <a:r>
              <a:rPr lang="tr-TR" sz="1800" dirty="0"/>
              <a:t>() </a:t>
            </a:r>
            <a:r>
              <a:rPr lang="tr-TR" sz="1800" dirty="0" smtClean="0"/>
              <a:t>metodu</a:t>
            </a:r>
            <a:r>
              <a:rPr lang="tr-TR" sz="1800" dirty="0"/>
              <a:t> </a:t>
            </a:r>
            <a:r>
              <a:rPr lang="tr-TR" sz="1800" dirty="0" err="1"/>
              <a:t>metodu</a:t>
            </a:r>
            <a:r>
              <a:rPr lang="tr-TR" sz="1800" dirty="0" smtClean="0"/>
              <a:t>, </a:t>
            </a:r>
            <a:r>
              <a:rPr lang="tr-TR" sz="1800" dirty="0"/>
              <a:t>bir öğenin genişliğini döndürür </a:t>
            </a:r>
            <a:r>
              <a:rPr lang="tr-TR" sz="1800" dirty="0" smtClean="0"/>
              <a:t>(</a:t>
            </a:r>
            <a:r>
              <a:rPr lang="tr-TR" sz="1800" dirty="0" err="1" smtClean="0"/>
              <a:t>padding</a:t>
            </a:r>
            <a:r>
              <a:rPr lang="tr-TR" sz="1800" dirty="0" smtClean="0"/>
              <a:t> dahil).</a:t>
            </a:r>
          </a:p>
          <a:p>
            <a:r>
              <a:rPr lang="tr-TR" sz="1800" dirty="0" err="1"/>
              <a:t>i</a:t>
            </a:r>
            <a:r>
              <a:rPr lang="tr-TR" sz="1800" dirty="0" err="1" smtClean="0"/>
              <a:t>nnerHeight</a:t>
            </a:r>
            <a:r>
              <a:rPr lang="tr-TR" sz="1800" dirty="0" smtClean="0"/>
              <a:t> </a:t>
            </a:r>
            <a:r>
              <a:rPr lang="tr-TR" sz="1800" dirty="0"/>
              <a:t>() metodu</a:t>
            </a:r>
            <a:r>
              <a:rPr lang="tr-TR" sz="1800" dirty="0" smtClean="0"/>
              <a:t> </a:t>
            </a:r>
            <a:r>
              <a:rPr lang="tr-TR" sz="1800" dirty="0"/>
              <a:t>bir öğenin yüksekliğini döndürür </a:t>
            </a:r>
            <a:r>
              <a:rPr lang="tr-TR" sz="1800" dirty="0" smtClean="0"/>
              <a:t>(</a:t>
            </a:r>
            <a:r>
              <a:rPr lang="tr-TR" sz="1800" dirty="0" err="1"/>
              <a:t>padding</a:t>
            </a:r>
            <a:r>
              <a:rPr lang="tr-TR" sz="1800" dirty="0" smtClean="0"/>
              <a:t> </a:t>
            </a:r>
            <a:r>
              <a:rPr lang="tr-TR" sz="1800" dirty="0"/>
              <a:t>dahil</a:t>
            </a:r>
            <a:r>
              <a:rPr lang="tr-TR" sz="1800" dirty="0" smtClean="0"/>
              <a:t>).</a:t>
            </a:r>
          </a:p>
          <a:p>
            <a:r>
              <a:rPr lang="tr-TR" sz="1800" dirty="0" err="1" smtClean="0"/>
              <a:t>outerWidth</a:t>
            </a:r>
            <a:r>
              <a:rPr lang="tr-TR" sz="1800" dirty="0" smtClean="0"/>
              <a:t> </a:t>
            </a:r>
            <a:r>
              <a:rPr lang="tr-TR" sz="1800" dirty="0"/>
              <a:t>() metodu</a:t>
            </a:r>
            <a:r>
              <a:rPr lang="tr-TR" sz="1800" dirty="0" smtClean="0"/>
              <a:t>, </a:t>
            </a:r>
            <a:r>
              <a:rPr lang="tr-TR" sz="1800" dirty="0"/>
              <a:t>bir öğenin genişliğini döndürür </a:t>
            </a:r>
            <a:r>
              <a:rPr lang="tr-TR" sz="1800" dirty="0" smtClean="0"/>
              <a:t>(</a:t>
            </a:r>
            <a:r>
              <a:rPr lang="tr-TR" sz="1800" dirty="0" err="1"/>
              <a:t>padding</a:t>
            </a:r>
            <a:r>
              <a:rPr lang="tr-TR" sz="1800" dirty="0" smtClean="0"/>
              <a:t> </a:t>
            </a:r>
            <a:r>
              <a:rPr lang="tr-TR" sz="1800" dirty="0"/>
              <a:t>ve </a:t>
            </a:r>
            <a:r>
              <a:rPr lang="tr-TR" sz="1800" dirty="0" err="1" smtClean="0"/>
              <a:t>border</a:t>
            </a:r>
            <a:r>
              <a:rPr lang="tr-TR" sz="1800" dirty="0" smtClean="0"/>
              <a:t> </a:t>
            </a:r>
            <a:r>
              <a:rPr lang="tr-TR" sz="1800" dirty="0"/>
              <a:t>dahil</a:t>
            </a:r>
            <a:r>
              <a:rPr lang="tr-TR" sz="1800" dirty="0" smtClean="0"/>
              <a:t>).</a:t>
            </a:r>
          </a:p>
          <a:p>
            <a:r>
              <a:rPr lang="tr-TR" sz="1800" dirty="0" err="1" smtClean="0"/>
              <a:t>outerHeight</a:t>
            </a:r>
            <a:r>
              <a:rPr lang="tr-TR" sz="1800" dirty="0" smtClean="0"/>
              <a:t> () metodu, bir öğenin yüksekliğini döndürür (</a:t>
            </a:r>
            <a:r>
              <a:rPr lang="tr-TR" sz="1800" dirty="0" err="1" smtClean="0"/>
              <a:t>padding</a:t>
            </a:r>
            <a:r>
              <a:rPr lang="tr-TR" sz="1800" dirty="0" smtClean="0"/>
              <a:t> ve </a:t>
            </a:r>
            <a:r>
              <a:rPr lang="tr-TR" sz="1800" dirty="0" err="1" smtClean="0"/>
              <a:t>border</a:t>
            </a:r>
            <a:r>
              <a:rPr lang="tr-TR" sz="1800" dirty="0" smtClean="0"/>
              <a:t> dahil).</a:t>
            </a:r>
          </a:p>
          <a:p>
            <a:r>
              <a:rPr lang="tr-TR" sz="1800" dirty="0" err="1"/>
              <a:t>outerWidth</a:t>
            </a:r>
            <a:r>
              <a:rPr lang="tr-TR" sz="1800" dirty="0"/>
              <a:t> </a:t>
            </a:r>
            <a:r>
              <a:rPr lang="tr-TR" sz="1800" dirty="0" smtClean="0"/>
              <a:t>(</a:t>
            </a:r>
            <a:r>
              <a:rPr lang="tr-TR" sz="1800" dirty="0" err="1" smtClean="0"/>
              <a:t>true</a:t>
            </a:r>
            <a:r>
              <a:rPr lang="tr-TR" sz="1800" dirty="0" smtClean="0"/>
              <a:t>) </a:t>
            </a:r>
            <a:r>
              <a:rPr lang="tr-TR" sz="1800" dirty="0"/>
              <a:t>metodu, bir öğenin genişliğini döndürür (</a:t>
            </a:r>
            <a:r>
              <a:rPr lang="tr-TR" sz="1800" dirty="0" err="1" smtClean="0"/>
              <a:t>padding</a:t>
            </a:r>
            <a:r>
              <a:rPr lang="tr-TR" sz="1800" dirty="0" smtClean="0"/>
              <a:t>, </a:t>
            </a:r>
            <a:r>
              <a:rPr lang="tr-TR" sz="1800" dirty="0" err="1" smtClean="0"/>
              <a:t>border</a:t>
            </a:r>
            <a:r>
              <a:rPr lang="tr-TR" sz="1800" dirty="0" smtClean="0"/>
              <a:t> ve </a:t>
            </a:r>
            <a:r>
              <a:rPr lang="tr-TR" sz="1800" dirty="0" err="1" smtClean="0"/>
              <a:t>margin</a:t>
            </a:r>
            <a:r>
              <a:rPr lang="tr-TR" sz="1800" dirty="0" smtClean="0"/>
              <a:t> </a:t>
            </a:r>
            <a:r>
              <a:rPr lang="tr-TR" sz="1800" dirty="0"/>
              <a:t>dahil).</a:t>
            </a:r>
          </a:p>
          <a:p>
            <a:r>
              <a:rPr lang="tr-TR" sz="1800" dirty="0" err="1"/>
              <a:t>outerHeight</a:t>
            </a:r>
            <a:r>
              <a:rPr lang="tr-TR" sz="1800" dirty="0"/>
              <a:t> </a:t>
            </a:r>
            <a:r>
              <a:rPr lang="tr-TR" sz="1800" dirty="0" smtClean="0"/>
              <a:t>(</a:t>
            </a:r>
            <a:r>
              <a:rPr lang="tr-TR" sz="1800" dirty="0" err="1" smtClean="0"/>
              <a:t>true</a:t>
            </a:r>
            <a:r>
              <a:rPr lang="tr-TR" sz="1800" dirty="0" smtClean="0"/>
              <a:t>) </a:t>
            </a:r>
            <a:r>
              <a:rPr lang="tr-TR" sz="1800" dirty="0"/>
              <a:t>metodu, bir öğenin yüksekliğini döndürür (</a:t>
            </a:r>
            <a:r>
              <a:rPr lang="tr-TR" sz="1800" dirty="0" err="1" smtClean="0"/>
              <a:t>padding</a:t>
            </a:r>
            <a:r>
              <a:rPr lang="tr-TR" sz="1800" dirty="0" smtClean="0"/>
              <a:t>, </a:t>
            </a:r>
            <a:r>
              <a:rPr lang="tr-TR" sz="1800" dirty="0" err="1" smtClean="0"/>
              <a:t>border</a:t>
            </a:r>
            <a:r>
              <a:rPr lang="tr-TR" sz="1800" dirty="0" smtClean="0"/>
              <a:t> ve </a:t>
            </a:r>
            <a:r>
              <a:rPr lang="tr-TR" sz="1800" dirty="0" err="1" smtClean="0"/>
              <a:t>margin</a:t>
            </a:r>
            <a:r>
              <a:rPr lang="tr-TR" sz="1800" dirty="0" smtClean="0"/>
              <a:t> </a:t>
            </a:r>
            <a:r>
              <a:rPr lang="tr-TR" sz="1800" dirty="0"/>
              <a:t>dahil).</a:t>
            </a:r>
          </a:p>
          <a:p>
            <a:endParaRPr lang="tr-TR" sz="1800" dirty="0"/>
          </a:p>
        </p:txBody>
      </p:sp>
    </p:spTree>
    <p:extLst>
      <p:ext uri="{BB962C8B-B14F-4D97-AF65-F5344CB8AC3E}">
        <p14:creationId xmlns:p14="http://schemas.microsoft.com/office/powerpoint/2010/main" xmlns="" val="1553640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xmlns="" val="862928466"/>
              </p:ext>
            </p:extLst>
          </p:nvPr>
        </p:nvGraphicFramePr>
        <p:xfrm>
          <a:off x="1137737" y="204651"/>
          <a:ext cx="10705919" cy="6573520"/>
        </p:xfrm>
        <a:graphic>
          <a:graphicData uri="http://schemas.openxmlformats.org/drawingml/2006/table">
            <a:tbl>
              <a:tblPr firstRow="1" bandRow="1">
                <a:tableStyleId>{5C22544A-7EE6-4342-B048-85BDC9FD1C3A}</a:tableStyleId>
              </a:tblPr>
              <a:tblGrid>
                <a:gridCol w="2879273">
                  <a:extLst>
                    <a:ext uri="{9D8B030D-6E8A-4147-A177-3AD203B41FA5}">
                      <a16:colId xmlns:a16="http://schemas.microsoft.com/office/drawing/2014/main" xmlns="" val="1424254915"/>
                    </a:ext>
                  </a:extLst>
                </a:gridCol>
                <a:gridCol w="7826646">
                  <a:extLst>
                    <a:ext uri="{9D8B030D-6E8A-4147-A177-3AD203B41FA5}">
                      <a16:colId xmlns:a16="http://schemas.microsoft.com/office/drawing/2014/main" xmlns="" val="1408551096"/>
                    </a:ext>
                  </a:extLst>
                </a:gridCol>
              </a:tblGrid>
              <a:tr h="370840">
                <a:tc>
                  <a:txBody>
                    <a:bodyPr/>
                    <a:lstStyle/>
                    <a:p>
                      <a:r>
                        <a:rPr lang="tr-TR">
                          <a:effectLst/>
                        </a:rPr>
                        <a:t>Method</a:t>
                      </a:r>
                    </a:p>
                  </a:txBody>
                  <a:tcPr anchor="ctr"/>
                </a:tc>
                <a:tc>
                  <a:txBody>
                    <a:bodyPr/>
                    <a:lstStyle/>
                    <a:p>
                      <a:r>
                        <a:rPr lang="tr-TR"/>
                        <a:t>Description</a:t>
                      </a:r>
                    </a:p>
                  </a:txBody>
                  <a:tcPr anchor="ctr"/>
                </a:tc>
                <a:extLst>
                  <a:ext uri="{0D108BD9-81ED-4DB2-BD59-A6C34878D82A}">
                    <a16:rowId xmlns:a16="http://schemas.microsoft.com/office/drawing/2014/main" xmlns="" val="4162465009"/>
                  </a:ext>
                </a:extLst>
              </a:tr>
              <a:tr h="370840">
                <a:tc>
                  <a:txBody>
                    <a:bodyPr/>
                    <a:lstStyle/>
                    <a:p>
                      <a:r>
                        <a:rPr lang="tr-TR" dirty="0" err="1" smtClean="0"/>
                        <a:t>addClass</a:t>
                      </a:r>
                      <a:r>
                        <a:rPr lang="tr-TR" dirty="0" smtClean="0"/>
                        <a:t>()</a:t>
                      </a:r>
                      <a:endParaRPr lang="tr-TR" dirty="0"/>
                    </a:p>
                  </a:txBody>
                  <a:tcPr anchor="ctr"/>
                </a:tc>
                <a:tc>
                  <a:txBody>
                    <a:bodyPr/>
                    <a:lstStyle/>
                    <a:p>
                      <a:r>
                        <a:rPr lang="tr-TR" dirty="0" smtClean="0"/>
                        <a:t>Seçilen elementlere bir veya daha fazla sınıf ekler</a:t>
                      </a:r>
                      <a:endParaRPr lang="en-US" dirty="0"/>
                    </a:p>
                  </a:txBody>
                  <a:tcPr anchor="ctr"/>
                </a:tc>
                <a:extLst>
                  <a:ext uri="{0D108BD9-81ED-4DB2-BD59-A6C34878D82A}">
                    <a16:rowId xmlns:a16="http://schemas.microsoft.com/office/drawing/2014/main" xmlns="" val="532283985"/>
                  </a:ext>
                </a:extLst>
              </a:tr>
              <a:tr h="370840">
                <a:tc>
                  <a:txBody>
                    <a:bodyPr/>
                    <a:lstStyle/>
                    <a:p>
                      <a:r>
                        <a:rPr lang="tr-TR" dirty="0" err="1" smtClean="0"/>
                        <a:t>after</a:t>
                      </a:r>
                      <a:r>
                        <a:rPr lang="tr-TR" dirty="0" smtClean="0"/>
                        <a:t>()</a:t>
                      </a:r>
                      <a:endParaRPr lang="tr-TR" dirty="0"/>
                    </a:p>
                  </a:txBody>
                  <a:tcPr anchor="ctr"/>
                </a:tc>
                <a:tc>
                  <a:txBody>
                    <a:bodyPr/>
                    <a:lstStyle/>
                    <a:p>
                      <a:r>
                        <a:rPr lang="tr-TR" dirty="0" smtClean="0"/>
                        <a:t>Seçili elementlerden sonra içerik ekler</a:t>
                      </a:r>
                      <a:endParaRPr lang="en-US" dirty="0"/>
                    </a:p>
                  </a:txBody>
                  <a:tcPr anchor="ctr"/>
                </a:tc>
                <a:extLst>
                  <a:ext uri="{0D108BD9-81ED-4DB2-BD59-A6C34878D82A}">
                    <a16:rowId xmlns:a16="http://schemas.microsoft.com/office/drawing/2014/main" xmlns="" val="3661331210"/>
                  </a:ext>
                </a:extLst>
              </a:tr>
              <a:tr h="370840">
                <a:tc>
                  <a:txBody>
                    <a:bodyPr/>
                    <a:lstStyle/>
                    <a:p>
                      <a:r>
                        <a:rPr lang="tr-TR" dirty="0" err="1" smtClean="0"/>
                        <a:t>append</a:t>
                      </a:r>
                      <a:r>
                        <a:rPr lang="tr-TR" dirty="0" smtClean="0"/>
                        <a:t>()</a:t>
                      </a:r>
                      <a:endParaRPr lang="tr-TR" dirty="0"/>
                    </a:p>
                  </a:txBody>
                  <a:tcPr anchor="ctr"/>
                </a:tc>
                <a:tc>
                  <a:txBody>
                    <a:bodyPr/>
                    <a:lstStyle/>
                    <a:p>
                      <a:r>
                        <a:rPr lang="tr-TR" dirty="0" smtClean="0"/>
                        <a:t>Seçili elementin sonuna içerik ekler</a:t>
                      </a:r>
                      <a:endParaRPr lang="en-US" dirty="0"/>
                    </a:p>
                  </a:txBody>
                  <a:tcPr anchor="ctr"/>
                </a:tc>
                <a:extLst>
                  <a:ext uri="{0D108BD9-81ED-4DB2-BD59-A6C34878D82A}">
                    <a16:rowId xmlns:a16="http://schemas.microsoft.com/office/drawing/2014/main" xmlns="" val="3008539991"/>
                  </a:ext>
                </a:extLst>
              </a:tr>
              <a:tr h="370840">
                <a:tc>
                  <a:txBody>
                    <a:bodyPr/>
                    <a:lstStyle/>
                    <a:p>
                      <a:r>
                        <a:rPr lang="tr-TR" b="1" dirty="0" err="1" smtClean="0">
                          <a:solidFill>
                            <a:srgbClr val="00B050"/>
                          </a:solidFill>
                        </a:rPr>
                        <a:t>appendTo</a:t>
                      </a:r>
                      <a:r>
                        <a:rPr lang="tr-TR" b="1" dirty="0" smtClean="0">
                          <a:solidFill>
                            <a:srgbClr val="00B050"/>
                          </a:solidFill>
                        </a:rPr>
                        <a:t>()</a:t>
                      </a:r>
                      <a:endParaRPr lang="tr-TR" b="1" dirty="0">
                        <a:solidFill>
                          <a:srgbClr val="00B050"/>
                        </a:solidFill>
                      </a:endParaRPr>
                    </a:p>
                  </a:txBody>
                  <a:tcPr anchor="ctr"/>
                </a:tc>
                <a:tc>
                  <a:txBody>
                    <a:bodyPr/>
                    <a:lstStyle/>
                    <a:p>
                      <a:r>
                        <a:rPr lang="tr-TR" b="1" dirty="0" smtClean="0">
                          <a:solidFill>
                            <a:srgbClr val="00B050"/>
                          </a:solidFill>
                        </a:rPr>
                        <a:t>Seçilen elementlerin sonuna HTML öğeleri ekler</a:t>
                      </a:r>
                      <a:endParaRPr lang="en-US" b="1" dirty="0">
                        <a:solidFill>
                          <a:srgbClr val="00B050"/>
                        </a:solidFill>
                      </a:endParaRPr>
                    </a:p>
                  </a:txBody>
                  <a:tcPr anchor="ctr"/>
                </a:tc>
                <a:extLst>
                  <a:ext uri="{0D108BD9-81ED-4DB2-BD59-A6C34878D82A}">
                    <a16:rowId xmlns:a16="http://schemas.microsoft.com/office/drawing/2014/main" xmlns="" val="3910875187"/>
                  </a:ext>
                </a:extLst>
              </a:tr>
              <a:tr h="370840">
                <a:tc>
                  <a:txBody>
                    <a:bodyPr/>
                    <a:lstStyle/>
                    <a:p>
                      <a:r>
                        <a:rPr lang="tr-TR" dirty="0" err="1" smtClean="0"/>
                        <a:t>attr</a:t>
                      </a:r>
                      <a:r>
                        <a:rPr lang="tr-TR" dirty="0" smtClean="0"/>
                        <a:t>()</a:t>
                      </a:r>
                      <a:endParaRPr lang="tr-TR" dirty="0"/>
                    </a:p>
                  </a:txBody>
                  <a:tcPr anchor="ctr"/>
                </a:tc>
                <a:tc>
                  <a:txBody>
                    <a:bodyPr/>
                    <a:lstStyle/>
                    <a:p>
                      <a:r>
                        <a:rPr lang="tr-TR" dirty="0" smtClean="0"/>
                        <a:t>Seçilen elementin attribute / değerlerini ayarlar veya döndürür</a:t>
                      </a:r>
                      <a:endParaRPr lang="en-US" dirty="0"/>
                    </a:p>
                  </a:txBody>
                  <a:tcPr anchor="ctr"/>
                </a:tc>
                <a:extLst>
                  <a:ext uri="{0D108BD9-81ED-4DB2-BD59-A6C34878D82A}">
                    <a16:rowId xmlns:a16="http://schemas.microsoft.com/office/drawing/2014/main" xmlns="" val="262456161"/>
                  </a:ext>
                </a:extLst>
              </a:tr>
              <a:tr h="370840">
                <a:tc>
                  <a:txBody>
                    <a:bodyPr/>
                    <a:lstStyle/>
                    <a:p>
                      <a:r>
                        <a:rPr lang="tr-TR" dirty="0" err="1" smtClean="0"/>
                        <a:t>before</a:t>
                      </a:r>
                      <a:r>
                        <a:rPr lang="tr-TR" dirty="0" smtClean="0"/>
                        <a:t>()</a:t>
                      </a:r>
                      <a:endParaRPr lang="tr-TR" dirty="0"/>
                    </a:p>
                  </a:txBody>
                  <a:tcPr anchor="ctr"/>
                </a:tc>
                <a:tc>
                  <a:txBody>
                    <a:bodyPr/>
                    <a:lstStyle/>
                    <a:p>
                      <a:r>
                        <a:rPr lang="tr-TR" dirty="0" smtClean="0"/>
                        <a:t>Seçili elementlerden önce içerik ekler</a:t>
                      </a:r>
                      <a:endParaRPr lang="en-US" dirty="0"/>
                    </a:p>
                  </a:txBody>
                  <a:tcPr anchor="ctr"/>
                </a:tc>
                <a:extLst>
                  <a:ext uri="{0D108BD9-81ED-4DB2-BD59-A6C34878D82A}">
                    <a16:rowId xmlns:a16="http://schemas.microsoft.com/office/drawing/2014/main" xmlns="" val="352220275"/>
                  </a:ext>
                </a:extLst>
              </a:tr>
              <a:tr h="370840">
                <a:tc>
                  <a:txBody>
                    <a:bodyPr/>
                    <a:lstStyle/>
                    <a:p>
                      <a:r>
                        <a:rPr lang="tr-TR" b="1" dirty="0" err="1" smtClean="0">
                          <a:solidFill>
                            <a:srgbClr val="00B050"/>
                          </a:solidFill>
                        </a:rPr>
                        <a:t>clone</a:t>
                      </a:r>
                      <a:r>
                        <a:rPr lang="tr-TR" b="1" dirty="0" smtClean="0">
                          <a:solidFill>
                            <a:srgbClr val="00B050"/>
                          </a:solidFill>
                        </a:rPr>
                        <a:t>()</a:t>
                      </a:r>
                      <a:endParaRPr lang="tr-TR" b="1" dirty="0">
                        <a:solidFill>
                          <a:srgbClr val="00B050"/>
                        </a:solidFill>
                      </a:endParaRPr>
                    </a:p>
                  </a:txBody>
                  <a:tcPr anchor="ctr"/>
                </a:tc>
                <a:tc>
                  <a:txBody>
                    <a:bodyPr/>
                    <a:lstStyle/>
                    <a:p>
                      <a:r>
                        <a:rPr lang="tr-TR" b="1" dirty="0" smtClean="0">
                          <a:solidFill>
                            <a:srgbClr val="00B050"/>
                          </a:solidFill>
                        </a:rPr>
                        <a:t>Seçilen elementin bir kopyasını yapar</a:t>
                      </a:r>
                      <a:endParaRPr lang="en-US" b="1" dirty="0">
                        <a:solidFill>
                          <a:srgbClr val="00B050"/>
                        </a:solidFill>
                      </a:endParaRPr>
                    </a:p>
                  </a:txBody>
                  <a:tcPr anchor="ctr"/>
                </a:tc>
                <a:extLst>
                  <a:ext uri="{0D108BD9-81ED-4DB2-BD59-A6C34878D82A}">
                    <a16:rowId xmlns:a16="http://schemas.microsoft.com/office/drawing/2014/main" xmlns="" val="2495460227"/>
                  </a:ext>
                </a:extLst>
              </a:tr>
              <a:tr h="370840">
                <a:tc>
                  <a:txBody>
                    <a:bodyPr/>
                    <a:lstStyle/>
                    <a:p>
                      <a:r>
                        <a:rPr lang="tr-TR" dirty="0" err="1" smtClean="0"/>
                        <a:t>css</a:t>
                      </a:r>
                      <a:r>
                        <a:rPr lang="tr-TR" dirty="0" smtClean="0"/>
                        <a:t>()</a:t>
                      </a:r>
                      <a:endParaRPr lang="tr-TR" dirty="0"/>
                    </a:p>
                  </a:txBody>
                  <a:tcPr anchor="ctr"/>
                </a:tc>
                <a:tc>
                  <a:txBody>
                    <a:bodyPr/>
                    <a:lstStyle/>
                    <a:p>
                      <a:r>
                        <a:rPr lang="tr-TR" dirty="0" smtClean="0"/>
                        <a:t>Seçilen elementler için bir veya daha fazla stil özelliği ayarlar veya döndürür</a:t>
                      </a:r>
                      <a:endParaRPr lang="en-US" dirty="0"/>
                    </a:p>
                  </a:txBody>
                  <a:tcPr anchor="ctr"/>
                </a:tc>
                <a:extLst>
                  <a:ext uri="{0D108BD9-81ED-4DB2-BD59-A6C34878D82A}">
                    <a16:rowId xmlns:a16="http://schemas.microsoft.com/office/drawing/2014/main" xmlns="" val="78138814"/>
                  </a:ext>
                </a:extLst>
              </a:tr>
              <a:tr h="370840">
                <a:tc>
                  <a:txBody>
                    <a:bodyPr/>
                    <a:lstStyle/>
                    <a:p>
                      <a:r>
                        <a:rPr lang="tr-TR" b="1" dirty="0" err="1" smtClean="0">
                          <a:solidFill>
                            <a:srgbClr val="00B050"/>
                          </a:solidFill>
                        </a:rPr>
                        <a:t>detach</a:t>
                      </a:r>
                      <a:r>
                        <a:rPr lang="tr-TR" b="1" dirty="0" smtClean="0">
                          <a:solidFill>
                            <a:srgbClr val="00B050"/>
                          </a:solidFill>
                        </a:rPr>
                        <a:t>()</a:t>
                      </a:r>
                      <a:endParaRPr lang="tr-TR" b="1" dirty="0">
                        <a:solidFill>
                          <a:srgbClr val="00B050"/>
                        </a:solidFill>
                      </a:endParaRPr>
                    </a:p>
                  </a:txBody>
                  <a:tcPr anchor="ctr"/>
                </a:tc>
                <a:tc>
                  <a:txBody>
                    <a:bodyPr/>
                    <a:lstStyle/>
                    <a:p>
                      <a:r>
                        <a:rPr lang="tr-TR" b="1" dirty="0" smtClean="0">
                          <a:solidFill>
                            <a:srgbClr val="00B050"/>
                          </a:solidFill>
                        </a:rPr>
                        <a:t>Seçili elementleri kaldırır (verileri ve </a:t>
                      </a:r>
                      <a:r>
                        <a:rPr lang="tr-TR" b="1" dirty="0" err="1" smtClean="0">
                          <a:solidFill>
                            <a:srgbClr val="00B050"/>
                          </a:solidFill>
                        </a:rPr>
                        <a:t>eventleri</a:t>
                      </a:r>
                      <a:r>
                        <a:rPr lang="tr-TR" b="1" dirty="0" smtClean="0">
                          <a:solidFill>
                            <a:srgbClr val="00B050"/>
                          </a:solidFill>
                        </a:rPr>
                        <a:t> tutar)</a:t>
                      </a:r>
                      <a:endParaRPr lang="en-US" b="1" dirty="0">
                        <a:solidFill>
                          <a:srgbClr val="00B050"/>
                        </a:solidFill>
                      </a:endParaRPr>
                    </a:p>
                  </a:txBody>
                  <a:tcPr anchor="ctr"/>
                </a:tc>
                <a:extLst>
                  <a:ext uri="{0D108BD9-81ED-4DB2-BD59-A6C34878D82A}">
                    <a16:rowId xmlns:a16="http://schemas.microsoft.com/office/drawing/2014/main" xmlns="" val="485034552"/>
                  </a:ext>
                </a:extLst>
              </a:tr>
              <a:tr h="370840">
                <a:tc>
                  <a:txBody>
                    <a:bodyPr/>
                    <a:lstStyle/>
                    <a:p>
                      <a:r>
                        <a:rPr lang="tr-TR" dirty="0" err="1" smtClean="0"/>
                        <a:t>empty</a:t>
                      </a:r>
                      <a:r>
                        <a:rPr lang="tr-TR" dirty="0" smtClean="0"/>
                        <a:t>()</a:t>
                      </a:r>
                      <a:endParaRPr lang="tr-TR" dirty="0"/>
                    </a:p>
                  </a:txBody>
                  <a:tcPr anchor="ctr"/>
                </a:tc>
                <a:tc>
                  <a:txBody>
                    <a:bodyPr/>
                    <a:lstStyle/>
                    <a:p>
                      <a:r>
                        <a:rPr lang="tr-TR" dirty="0" smtClean="0"/>
                        <a:t>Tüm çocuk düğümleri ve içeriği seçili elementlerden kaldırır</a:t>
                      </a:r>
                      <a:endParaRPr lang="en-US" dirty="0"/>
                    </a:p>
                  </a:txBody>
                  <a:tcPr anchor="ctr"/>
                </a:tc>
                <a:extLst>
                  <a:ext uri="{0D108BD9-81ED-4DB2-BD59-A6C34878D82A}">
                    <a16:rowId xmlns:a16="http://schemas.microsoft.com/office/drawing/2014/main" xmlns="" val="3013119525"/>
                  </a:ext>
                </a:extLst>
              </a:tr>
              <a:tr h="370840">
                <a:tc>
                  <a:txBody>
                    <a:bodyPr/>
                    <a:lstStyle/>
                    <a:p>
                      <a:r>
                        <a:rPr lang="tr-TR" b="1" dirty="0" err="1" smtClean="0">
                          <a:solidFill>
                            <a:srgbClr val="00B050"/>
                          </a:solidFill>
                        </a:rPr>
                        <a:t>hasClass</a:t>
                      </a:r>
                      <a:r>
                        <a:rPr lang="tr-TR" b="1" dirty="0" smtClean="0">
                          <a:solidFill>
                            <a:srgbClr val="00B050"/>
                          </a:solidFill>
                        </a:rPr>
                        <a:t>()</a:t>
                      </a:r>
                      <a:endParaRPr lang="tr-TR" b="1" dirty="0">
                        <a:solidFill>
                          <a:srgbClr val="00B050"/>
                        </a:solidFill>
                      </a:endParaRPr>
                    </a:p>
                  </a:txBody>
                  <a:tcPr anchor="ctr"/>
                </a:tc>
                <a:tc>
                  <a:txBody>
                    <a:bodyPr/>
                    <a:lstStyle/>
                    <a:p>
                      <a:r>
                        <a:rPr lang="tr-TR" b="1" dirty="0" smtClean="0">
                          <a:solidFill>
                            <a:srgbClr val="00B050"/>
                          </a:solidFill>
                        </a:rPr>
                        <a:t>Seçilen elementlerin belirtilen bir </a:t>
                      </a:r>
                      <a:r>
                        <a:rPr lang="tr-TR" b="1" dirty="0" err="1" smtClean="0">
                          <a:solidFill>
                            <a:srgbClr val="00B050"/>
                          </a:solidFill>
                        </a:rPr>
                        <a:t>class</a:t>
                      </a:r>
                      <a:r>
                        <a:rPr lang="tr-TR" b="1" dirty="0" smtClean="0">
                          <a:solidFill>
                            <a:srgbClr val="00B050"/>
                          </a:solidFill>
                        </a:rPr>
                        <a:t> adına sahip olup olmadığını kontrol eder</a:t>
                      </a:r>
                      <a:endParaRPr lang="en-US" b="1" dirty="0">
                        <a:solidFill>
                          <a:srgbClr val="00B050"/>
                        </a:solidFill>
                      </a:endParaRPr>
                    </a:p>
                  </a:txBody>
                  <a:tcPr anchor="ctr"/>
                </a:tc>
                <a:extLst>
                  <a:ext uri="{0D108BD9-81ED-4DB2-BD59-A6C34878D82A}">
                    <a16:rowId xmlns:a16="http://schemas.microsoft.com/office/drawing/2014/main" xmlns="" val="2270847544"/>
                  </a:ext>
                </a:extLst>
              </a:tr>
              <a:tr h="370840">
                <a:tc>
                  <a:txBody>
                    <a:bodyPr/>
                    <a:lstStyle/>
                    <a:p>
                      <a:r>
                        <a:rPr lang="tr-TR" dirty="0" err="1" smtClean="0"/>
                        <a:t>height</a:t>
                      </a:r>
                      <a:r>
                        <a:rPr lang="tr-TR" dirty="0" smtClean="0"/>
                        <a:t>()</a:t>
                      </a:r>
                      <a:endParaRPr lang="tr-TR" dirty="0"/>
                    </a:p>
                  </a:txBody>
                  <a:tcPr anchor="ctr"/>
                </a:tc>
                <a:tc>
                  <a:txBody>
                    <a:bodyPr/>
                    <a:lstStyle/>
                    <a:p>
                      <a:r>
                        <a:rPr lang="tr-TR" dirty="0" smtClean="0"/>
                        <a:t>Seçilen elementlerin yüksekliğini ayarlar veya döndürür</a:t>
                      </a:r>
                      <a:endParaRPr lang="en-US" dirty="0"/>
                    </a:p>
                  </a:txBody>
                  <a:tcPr anchor="ctr"/>
                </a:tc>
                <a:extLst>
                  <a:ext uri="{0D108BD9-81ED-4DB2-BD59-A6C34878D82A}">
                    <a16:rowId xmlns:a16="http://schemas.microsoft.com/office/drawing/2014/main" xmlns="" val="368739064"/>
                  </a:ext>
                </a:extLst>
              </a:tr>
              <a:tr h="370840">
                <a:tc>
                  <a:txBody>
                    <a:bodyPr/>
                    <a:lstStyle/>
                    <a:p>
                      <a:r>
                        <a:rPr lang="tr-TR" dirty="0" smtClean="0"/>
                        <a:t>html()</a:t>
                      </a:r>
                      <a:endParaRPr lang="tr-TR" dirty="0"/>
                    </a:p>
                  </a:txBody>
                  <a:tcPr anchor="ctr"/>
                </a:tc>
                <a:tc>
                  <a:txBody>
                    <a:bodyPr/>
                    <a:lstStyle/>
                    <a:p>
                      <a:r>
                        <a:rPr lang="tr-TR" dirty="0" smtClean="0"/>
                        <a:t>Seçilen elementlerin içeriğini ayarlar veya döndürür</a:t>
                      </a:r>
                      <a:endParaRPr lang="en-US" dirty="0"/>
                    </a:p>
                  </a:txBody>
                  <a:tcPr anchor="ctr"/>
                </a:tc>
                <a:extLst>
                  <a:ext uri="{0D108BD9-81ED-4DB2-BD59-A6C34878D82A}">
                    <a16:rowId xmlns:a16="http://schemas.microsoft.com/office/drawing/2014/main" xmlns="" val="866011347"/>
                  </a:ext>
                </a:extLst>
              </a:tr>
              <a:tr h="370840">
                <a:tc>
                  <a:txBody>
                    <a:bodyPr/>
                    <a:lstStyle/>
                    <a:p>
                      <a:r>
                        <a:rPr lang="tr-TR" dirty="0" err="1" smtClean="0"/>
                        <a:t>innerHeight</a:t>
                      </a:r>
                      <a:r>
                        <a:rPr lang="tr-TR" dirty="0" smtClean="0"/>
                        <a:t>()</a:t>
                      </a:r>
                      <a:endParaRPr lang="tr-TR" dirty="0"/>
                    </a:p>
                  </a:txBody>
                  <a:tcPr anchor="ctr"/>
                </a:tc>
                <a:tc>
                  <a:txBody>
                    <a:bodyPr/>
                    <a:lstStyle/>
                    <a:p>
                      <a:r>
                        <a:rPr lang="tr-TR" sz="1800" dirty="0" smtClean="0"/>
                        <a:t>Bir </a:t>
                      </a:r>
                      <a:r>
                        <a:rPr lang="tr-TR" dirty="0" smtClean="0"/>
                        <a:t>elementin</a:t>
                      </a:r>
                      <a:r>
                        <a:rPr lang="tr-TR" sz="1800" dirty="0" smtClean="0"/>
                        <a:t> yüksekliğini döndürür (</a:t>
                      </a:r>
                      <a:r>
                        <a:rPr lang="tr-TR" sz="1800" dirty="0" err="1" smtClean="0"/>
                        <a:t>padding</a:t>
                      </a:r>
                      <a:r>
                        <a:rPr lang="tr-TR" sz="1800" dirty="0" smtClean="0"/>
                        <a:t> dahil).</a:t>
                      </a:r>
                      <a:endParaRPr lang="en-US" dirty="0"/>
                    </a:p>
                  </a:txBody>
                  <a:tcPr anchor="ctr"/>
                </a:tc>
                <a:extLst>
                  <a:ext uri="{0D108BD9-81ED-4DB2-BD59-A6C34878D82A}">
                    <a16:rowId xmlns:a16="http://schemas.microsoft.com/office/drawing/2014/main" xmlns="" val="323365376"/>
                  </a:ext>
                </a:extLst>
              </a:tr>
              <a:tr h="370840">
                <a:tc>
                  <a:txBody>
                    <a:bodyPr/>
                    <a:lstStyle/>
                    <a:p>
                      <a:r>
                        <a:rPr lang="tr-TR" dirty="0" err="1" smtClean="0"/>
                        <a:t>innerWidth</a:t>
                      </a:r>
                      <a:r>
                        <a:rPr lang="tr-TR" dirty="0" smtClean="0"/>
                        <a:t>()</a:t>
                      </a:r>
                      <a:endParaRPr lang="tr-TR" dirty="0"/>
                    </a:p>
                  </a:txBody>
                  <a:tcPr anchor="ctr"/>
                </a:tc>
                <a:tc>
                  <a:txBody>
                    <a:bodyPr/>
                    <a:lstStyle/>
                    <a:p>
                      <a:r>
                        <a:rPr lang="tr-TR" sz="1800" dirty="0" smtClean="0"/>
                        <a:t>Bir elementin genişliğini döndürür (</a:t>
                      </a:r>
                      <a:r>
                        <a:rPr lang="tr-TR" sz="1800" dirty="0" err="1" smtClean="0"/>
                        <a:t>padding</a:t>
                      </a:r>
                      <a:r>
                        <a:rPr lang="tr-TR" sz="1800" dirty="0" smtClean="0"/>
                        <a:t> dahil).</a:t>
                      </a:r>
                    </a:p>
                  </a:txBody>
                  <a:tcPr anchor="ctr"/>
                </a:tc>
                <a:extLst>
                  <a:ext uri="{0D108BD9-81ED-4DB2-BD59-A6C34878D82A}">
                    <a16:rowId xmlns:a16="http://schemas.microsoft.com/office/drawing/2014/main" xmlns="" val="807913613"/>
                  </a:ext>
                </a:extLst>
              </a:tr>
              <a:tr h="370840">
                <a:tc>
                  <a:txBody>
                    <a:bodyPr/>
                    <a:lstStyle/>
                    <a:p>
                      <a:r>
                        <a:rPr lang="tr-TR" b="1" dirty="0" err="1" smtClean="0">
                          <a:solidFill>
                            <a:srgbClr val="00B050"/>
                          </a:solidFill>
                        </a:rPr>
                        <a:t>insertAfter</a:t>
                      </a:r>
                      <a:r>
                        <a:rPr lang="tr-TR" b="1" dirty="0" smtClean="0">
                          <a:solidFill>
                            <a:srgbClr val="00B050"/>
                          </a:solidFill>
                        </a:rPr>
                        <a:t>()</a:t>
                      </a:r>
                      <a:endParaRPr lang="tr-TR" b="1" dirty="0">
                        <a:solidFill>
                          <a:srgbClr val="00B050"/>
                        </a:solidFill>
                      </a:endParaRPr>
                    </a:p>
                  </a:txBody>
                  <a:tcPr anchor="ctr"/>
                </a:tc>
                <a:tc>
                  <a:txBody>
                    <a:bodyPr/>
                    <a:lstStyle/>
                    <a:p>
                      <a:r>
                        <a:rPr lang="tr-TR" b="1" dirty="0" smtClean="0">
                          <a:solidFill>
                            <a:srgbClr val="00B050"/>
                          </a:solidFill>
                        </a:rPr>
                        <a:t>Seçili elementlerden sonra HTML elementleri ekler</a:t>
                      </a:r>
                      <a:endParaRPr lang="en-US" b="1" dirty="0">
                        <a:solidFill>
                          <a:srgbClr val="00B050"/>
                        </a:solidFill>
                      </a:endParaRPr>
                    </a:p>
                  </a:txBody>
                  <a:tcPr anchor="ctr"/>
                </a:tc>
                <a:extLst>
                  <a:ext uri="{0D108BD9-81ED-4DB2-BD59-A6C34878D82A}">
                    <a16:rowId xmlns:a16="http://schemas.microsoft.com/office/drawing/2014/main" xmlns="" val="1351292753"/>
                  </a:ext>
                </a:extLst>
              </a:tr>
            </a:tbl>
          </a:graphicData>
        </a:graphic>
      </p:graphicFrame>
    </p:spTree>
    <p:extLst>
      <p:ext uri="{BB962C8B-B14F-4D97-AF65-F5344CB8AC3E}">
        <p14:creationId xmlns:p14="http://schemas.microsoft.com/office/powerpoint/2010/main" xmlns="" val="358334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xmlns="" val="839320845"/>
              </p:ext>
            </p:extLst>
          </p:nvPr>
        </p:nvGraphicFramePr>
        <p:xfrm>
          <a:off x="1094194" y="82731"/>
          <a:ext cx="10705919" cy="6573520"/>
        </p:xfrm>
        <a:graphic>
          <a:graphicData uri="http://schemas.openxmlformats.org/drawingml/2006/table">
            <a:tbl>
              <a:tblPr firstRow="1" bandRow="1">
                <a:tableStyleId>{5C22544A-7EE6-4342-B048-85BDC9FD1C3A}</a:tableStyleId>
              </a:tblPr>
              <a:tblGrid>
                <a:gridCol w="2879273">
                  <a:extLst>
                    <a:ext uri="{9D8B030D-6E8A-4147-A177-3AD203B41FA5}">
                      <a16:colId xmlns:a16="http://schemas.microsoft.com/office/drawing/2014/main" xmlns="" val="1424254915"/>
                    </a:ext>
                  </a:extLst>
                </a:gridCol>
                <a:gridCol w="7826646">
                  <a:extLst>
                    <a:ext uri="{9D8B030D-6E8A-4147-A177-3AD203B41FA5}">
                      <a16:colId xmlns:a16="http://schemas.microsoft.com/office/drawing/2014/main" xmlns="" val="1408551096"/>
                    </a:ext>
                  </a:extLst>
                </a:gridCol>
              </a:tblGrid>
              <a:tr h="370840">
                <a:tc>
                  <a:txBody>
                    <a:bodyPr/>
                    <a:lstStyle/>
                    <a:p>
                      <a:r>
                        <a:rPr lang="tr-TR">
                          <a:effectLst/>
                        </a:rPr>
                        <a:t>Method</a:t>
                      </a:r>
                    </a:p>
                  </a:txBody>
                  <a:tcPr anchor="ctr"/>
                </a:tc>
                <a:tc>
                  <a:txBody>
                    <a:bodyPr/>
                    <a:lstStyle/>
                    <a:p>
                      <a:r>
                        <a:rPr lang="tr-TR"/>
                        <a:t>Description</a:t>
                      </a:r>
                    </a:p>
                  </a:txBody>
                  <a:tcPr anchor="ctr"/>
                </a:tc>
                <a:extLst>
                  <a:ext uri="{0D108BD9-81ED-4DB2-BD59-A6C34878D82A}">
                    <a16:rowId xmlns:a16="http://schemas.microsoft.com/office/drawing/2014/main" xmlns="" val="4162465009"/>
                  </a:ext>
                </a:extLst>
              </a:tr>
              <a:tr h="370840">
                <a:tc>
                  <a:txBody>
                    <a:bodyPr/>
                    <a:lstStyle/>
                    <a:p>
                      <a:r>
                        <a:rPr lang="tr-TR" b="1" dirty="0" err="1">
                          <a:solidFill>
                            <a:srgbClr val="00B050"/>
                          </a:solidFill>
                        </a:rPr>
                        <a:t>insertBefore</a:t>
                      </a:r>
                      <a:r>
                        <a:rPr lang="tr-TR" b="1" dirty="0">
                          <a:solidFill>
                            <a:srgbClr val="00B050"/>
                          </a:solidFill>
                        </a:rPr>
                        <a:t>()</a:t>
                      </a:r>
                    </a:p>
                  </a:txBody>
                  <a:tcPr anchor="ctr"/>
                </a:tc>
                <a:tc>
                  <a:txBody>
                    <a:bodyPr/>
                    <a:lstStyle/>
                    <a:p>
                      <a:r>
                        <a:rPr lang="tr-TR" b="1" dirty="0" smtClean="0">
                          <a:solidFill>
                            <a:srgbClr val="2A1A00"/>
                          </a:solidFill>
                        </a:rPr>
                        <a:t>Seçili elementlerden önce HTML elementleri ekler</a:t>
                      </a:r>
                      <a:endParaRPr lang="en-US" b="1" dirty="0">
                        <a:solidFill>
                          <a:srgbClr val="2A1A00"/>
                        </a:solidFill>
                      </a:endParaRPr>
                    </a:p>
                  </a:txBody>
                  <a:tcPr anchor="ctr"/>
                </a:tc>
                <a:extLst>
                  <a:ext uri="{0D108BD9-81ED-4DB2-BD59-A6C34878D82A}">
                    <a16:rowId xmlns:a16="http://schemas.microsoft.com/office/drawing/2014/main" xmlns="" val="532283985"/>
                  </a:ext>
                </a:extLst>
              </a:tr>
              <a:tr h="370840">
                <a:tc>
                  <a:txBody>
                    <a:bodyPr/>
                    <a:lstStyle/>
                    <a:p>
                      <a:r>
                        <a:rPr lang="tr-TR" b="1" dirty="0" err="1">
                          <a:solidFill>
                            <a:srgbClr val="00B050"/>
                          </a:solidFill>
                        </a:rPr>
                        <a:t>offset</a:t>
                      </a:r>
                      <a:r>
                        <a:rPr lang="tr-TR" b="1" dirty="0">
                          <a:solidFill>
                            <a:srgbClr val="00B050"/>
                          </a:solidFill>
                        </a:rPr>
                        <a:t>()</a:t>
                      </a:r>
                    </a:p>
                  </a:txBody>
                  <a:tcPr anchor="ctr"/>
                </a:tc>
                <a:tc>
                  <a:txBody>
                    <a:bodyPr/>
                    <a:lstStyle/>
                    <a:p>
                      <a:r>
                        <a:rPr lang="tr-TR" b="1" dirty="0" smtClean="0">
                          <a:solidFill>
                            <a:srgbClr val="2A1A00"/>
                          </a:solidFill>
                        </a:rPr>
                        <a:t>Seçilen öğeler için ofset koordinatlarını ayarlar veya döndürür (belgeye göre)</a:t>
                      </a:r>
                      <a:endParaRPr lang="en-US" b="1" dirty="0">
                        <a:solidFill>
                          <a:srgbClr val="2A1A00"/>
                        </a:solidFill>
                      </a:endParaRPr>
                    </a:p>
                  </a:txBody>
                  <a:tcPr anchor="ctr"/>
                </a:tc>
                <a:extLst>
                  <a:ext uri="{0D108BD9-81ED-4DB2-BD59-A6C34878D82A}">
                    <a16:rowId xmlns:a16="http://schemas.microsoft.com/office/drawing/2014/main" xmlns="" val="3661331210"/>
                  </a:ext>
                </a:extLst>
              </a:tr>
              <a:tr h="370840">
                <a:tc>
                  <a:txBody>
                    <a:bodyPr/>
                    <a:lstStyle/>
                    <a:p>
                      <a:r>
                        <a:rPr lang="tr-TR" b="1" dirty="0" err="1">
                          <a:solidFill>
                            <a:srgbClr val="00B050"/>
                          </a:solidFill>
                        </a:rPr>
                        <a:t>offsetParent</a:t>
                      </a:r>
                      <a:r>
                        <a:rPr lang="tr-TR" b="1" dirty="0">
                          <a:solidFill>
                            <a:srgbClr val="00B050"/>
                          </a:solidFill>
                        </a:rPr>
                        <a:t>()</a:t>
                      </a:r>
                    </a:p>
                  </a:txBody>
                  <a:tcPr anchor="ctr"/>
                </a:tc>
                <a:tc>
                  <a:txBody>
                    <a:bodyPr/>
                    <a:lstStyle/>
                    <a:p>
                      <a:r>
                        <a:rPr lang="tr-TR" b="1" dirty="0" smtClean="0">
                          <a:solidFill>
                            <a:srgbClr val="2A1A00"/>
                          </a:solidFill>
                        </a:rPr>
                        <a:t>İlk konumlandırılmış üst elementi döndürür</a:t>
                      </a:r>
                      <a:endParaRPr lang="en-US" b="1" dirty="0">
                        <a:solidFill>
                          <a:srgbClr val="2A1A00"/>
                        </a:solidFill>
                      </a:endParaRPr>
                    </a:p>
                  </a:txBody>
                  <a:tcPr anchor="ctr"/>
                </a:tc>
                <a:extLst>
                  <a:ext uri="{0D108BD9-81ED-4DB2-BD59-A6C34878D82A}">
                    <a16:rowId xmlns:a16="http://schemas.microsoft.com/office/drawing/2014/main" xmlns="" val="3008539991"/>
                  </a:ext>
                </a:extLst>
              </a:tr>
              <a:tr h="370840">
                <a:tc>
                  <a:txBody>
                    <a:bodyPr/>
                    <a:lstStyle/>
                    <a:p>
                      <a:r>
                        <a:rPr lang="tr-TR" dirty="0" err="1"/>
                        <a:t>outerHeight</a:t>
                      </a:r>
                      <a:r>
                        <a:rPr lang="tr-TR" dirty="0"/>
                        <a:t>()</a:t>
                      </a:r>
                    </a:p>
                  </a:txBody>
                  <a:tcPr anchor="ctr"/>
                </a:tc>
                <a:tc>
                  <a:txBody>
                    <a:bodyPr/>
                    <a:lstStyle/>
                    <a:p>
                      <a:r>
                        <a:rPr lang="tr-TR" sz="1800" dirty="0" smtClean="0">
                          <a:solidFill>
                            <a:srgbClr val="2A1A00"/>
                          </a:solidFill>
                        </a:rPr>
                        <a:t>Bir elementin yüksekliğini döndürür (</a:t>
                      </a:r>
                      <a:r>
                        <a:rPr lang="tr-TR" sz="1800" dirty="0" err="1" smtClean="0">
                          <a:solidFill>
                            <a:srgbClr val="2A1A00"/>
                          </a:solidFill>
                        </a:rPr>
                        <a:t>padding</a:t>
                      </a:r>
                      <a:r>
                        <a:rPr lang="tr-TR" sz="1800" dirty="0" smtClean="0">
                          <a:solidFill>
                            <a:srgbClr val="2A1A00"/>
                          </a:solidFill>
                        </a:rPr>
                        <a:t> ve </a:t>
                      </a:r>
                      <a:r>
                        <a:rPr lang="tr-TR" sz="1800" dirty="0" err="1" smtClean="0">
                          <a:solidFill>
                            <a:srgbClr val="2A1A00"/>
                          </a:solidFill>
                        </a:rPr>
                        <a:t>border</a:t>
                      </a:r>
                      <a:r>
                        <a:rPr lang="tr-TR" sz="1800" dirty="0" smtClean="0">
                          <a:solidFill>
                            <a:srgbClr val="2A1A00"/>
                          </a:solidFill>
                        </a:rPr>
                        <a:t> dahil).</a:t>
                      </a:r>
                      <a:endParaRPr lang="en-US" dirty="0">
                        <a:solidFill>
                          <a:srgbClr val="2A1A00"/>
                        </a:solidFill>
                      </a:endParaRPr>
                    </a:p>
                  </a:txBody>
                  <a:tcPr anchor="ctr"/>
                </a:tc>
                <a:extLst>
                  <a:ext uri="{0D108BD9-81ED-4DB2-BD59-A6C34878D82A}">
                    <a16:rowId xmlns:a16="http://schemas.microsoft.com/office/drawing/2014/main" xmlns="" val="3910875187"/>
                  </a:ext>
                </a:extLst>
              </a:tr>
              <a:tr h="370840">
                <a:tc>
                  <a:txBody>
                    <a:bodyPr/>
                    <a:lstStyle/>
                    <a:p>
                      <a:r>
                        <a:rPr lang="tr-TR" dirty="0" err="1"/>
                        <a:t>outerWidth</a:t>
                      </a:r>
                      <a:r>
                        <a:rPr lang="tr-TR" dirty="0"/>
                        <a:t>()</a:t>
                      </a:r>
                    </a:p>
                  </a:txBody>
                  <a:tcPr anchor="ctr"/>
                </a:tc>
                <a:tc>
                  <a:txBody>
                    <a:bodyPr/>
                    <a:lstStyle/>
                    <a:p>
                      <a:r>
                        <a:rPr lang="tr-TR" sz="1800" dirty="0" smtClean="0">
                          <a:solidFill>
                            <a:srgbClr val="2A1A00"/>
                          </a:solidFill>
                        </a:rPr>
                        <a:t>Bir elementin genişliğini döndürür (</a:t>
                      </a:r>
                      <a:r>
                        <a:rPr lang="tr-TR" sz="1800" dirty="0" err="1" smtClean="0">
                          <a:solidFill>
                            <a:srgbClr val="2A1A00"/>
                          </a:solidFill>
                        </a:rPr>
                        <a:t>padding</a:t>
                      </a:r>
                      <a:r>
                        <a:rPr lang="tr-TR" sz="1800" dirty="0" smtClean="0">
                          <a:solidFill>
                            <a:srgbClr val="2A1A00"/>
                          </a:solidFill>
                        </a:rPr>
                        <a:t> ve </a:t>
                      </a:r>
                      <a:r>
                        <a:rPr lang="tr-TR" sz="1800" dirty="0" err="1" smtClean="0">
                          <a:solidFill>
                            <a:srgbClr val="2A1A00"/>
                          </a:solidFill>
                        </a:rPr>
                        <a:t>border</a:t>
                      </a:r>
                      <a:r>
                        <a:rPr lang="tr-TR" sz="1800" dirty="0" smtClean="0">
                          <a:solidFill>
                            <a:srgbClr val="2A1A00"/>
                          </a:solidFill>
                        </a:rPr>
                        <a:t> dahil).</a:t>
                      </a:r>
                      <a:endParaRPr lang="en-US" dirty="0">
                        <a:solidFill>
                          <a:srgbClr val="2A1A00"/>
                        </a:solidFill>
                      </a:endParaRPr>
                    </a:p>
                  </a:txBody>
                  <a:tcPr anchor="ctr"/>
                </a:tc>
                <a:extLst>
                  <a:ext uri="{0D108BD9-81ED-4DB2-BD59-A6C34878D82A}">
                    <a16:rowId xmlns:a16="http://schemas.microsoft.com/office/drawing/2014/main" xmlns="" val="262456161"/>
                  </a:ext>
                </a:extLst>
              </a:tr>
              <a:tr h="370840">
                <a:tc>
                  <a:txBody>
                    <a:bodyPr/>
                    <a:lstStyle/>
                    <a:p>
                      <a:r>
                        <a:rPr lang="tr-TR" b="1" dirty="0" err="1">
                          <a:solidFill>
                            <a:srgbClr val="00B050"/>
                          </a:solidFill>
                        </a:rPr>
                        <a:t>position</a:t>
                      </a:r>
                      <a:r>
                        <a:rPr lang="tr-TR" b="1" dirty="0">
                          <a:solidFill>
                            <a:srgbClr val="00B050"/>
                          </a:solidFill>
                        </a:rPr>
                        <a:t>()</a:t>
                      </a:r>
                    </a:p>
                  </a:txBody>
                  <a:tcPr anchor="ctr"/>
                </a:tc>
                <a:tc>
                  <a:txBody>
                    <a:bodyPr/>
                    <a:lstStyle/>
                    <a:p>
                      <a:r>
                        <a:rPr lang="tr-TR" b="1" dirty="0" smtClean="0">
                          <a:solidFill>
                            <a:srgbClr val="2A1A00"/>
                          </a:solidFill>
                        </a:rPr>
                        <a:t>Bir elementin konumunu (ana elemente göre) döndürür</a:t>
                      </a:r>
                      <a:endParaRPr lang="en-US" b="1" dirty="0">
                        <a:solidFill>
                          <a:srgbClr val="2A1A00"/>
                        </a:solidFill>
                      </a:endParaRPr>
                    </a:p>
                  </a:txBody>
                  <a:tcPr anchor="ctr"/>
                </a:tc>
                <a:extLst>
                  <a:ext uri="{0D108BD9-81ED-4DB2-BD59-A6C34878D82A}">
                    <a16:rowId xmlns:a16="http://schemas.microsoft.com/office/drawing/2014/main" xmlns="" val="352220275"/>
                  </a:ext>
                </a:extLst>
              </a:tr>
              <a:tr h="370840">
                <a:tc>
                  <a:txBody>
                    <a:bodyPr/>
                    <a:lstStyle/>
                    <a:p>
                      <a:r>
                        <a:rPr lang="tr-TR" dirty="0" err="1"/>
                        <a:t>prepend</a:t>
                      </a:r>
                      <a:r>
                        <a:rPr lang="tr-TR" dirty="0"/>
                        <a:t>()</a:t>
                      </a:r>
                    </a:p>
                  </a:txBody>
                  <a:tcPr anchor="ctr"/>
                </a:tc>
                <a:tc>
                  <a:txBody>
                    <a:bodyPr/>
                    <a:lstStyle/>
                    <a:p>
                      <a:r>
                        <a:rPr lang="tr-TR" dirty="0" smtClean="0">
                          <a:solidFill>
                            <a:srgbClr val="2A1A00"/>
                          </a:solidFill>
                        </a:rPr>
                        <a:t>Seçili elementlerin başına içerik ekler</a:t>
                      </a:r>
                      <a:endParaRPr lang="en-US" dirty="0">
                        <a:solidFill>
                          <a:srgbClr val="2A1A00"/>
                        </a:solidFill>
                      </a:endParaRPr>
                    </a:p>
                  </a:txBody>
                  <a:tcPr anchor="ctr"/>
                </a:tc>
                <a:extLst>
                  <a:ext uri="{0D108BD9-81ED-4DB2-BD59-A6C34878D82A}">
                    <a16:rowId xmlns:a16="http://schemas.microsoft.com/office/drawing/2014/main" xmlns="" val="2495460227"/>
                  </a:ext>
                </a:extLst>
              </a:tr>
              <a:tr h="370840">
                <a:tc>
                  <a:txBody>
                    <a:bodyPr/>
                    <a:lstStyle/>
                    <a:p>
                      <a:r>
                        <a:rPr lang="tr-TR" b="1" dirty="0" err="1">
                          <a:solidFill>
                            <a:srgbClr val="00B050"/>
                          </a:solidFill>
                        </a:rPr>
                        <a:t>prependTo</a:t>
                      </a:r>
                      <a:r>
                        <a:rPr lang="tr-TR" b="1" dirty="0">
                          <a:solidFill>
                            <a:srgbClr val="00B050"/>
                          </a:solidFill>
                        </a:rPr>
                        <a:t>()</a:t>
                      </a:r>
                    </a:p>
                  </a:txBody>
                  <a:tcPr anchor="ctr"/>
                </a:tc>
                <a:tc>
                  <a:txBody>
                    <a:bodyPr/>
                    <a:lstStyle/>
                    <a:p>
                      <a:r>
                        <a:rPr lang="tr-TR" b="1" dirty="0" smtClean="0">
                          <a:solidFill>
                            <a:srgbClr val="2A1A00"/>
                          </a:solidFill>
                        </a:rPr>
                        <a:t>HTML elementlerini seçili elementlerin başına ekler</a:t>
                      </a:r>
                      <a:endParaRPr lang="en-US" b="1" dirty="0">
                        <a:solidFill>
                          <a:srgbClr val="2A1A00"/>
                        </a:solidFill>
                      </a:endParaRPr>
                    </a:p>
                  </a:txBody>
                  <a:tcPr anchor="ctr"/>
                </a:tc>
                <a:extLst>
                  <a:ext uri="{0D108BD9-81ED-4DB2-BD59-A6C34878D82A}">
                    <a16:rowId xmlns:a16="http://schemas.microsoft.com/office/drawing/2014/main" xmlns="" val="78138814"/>
                  </a:ext>
                </a:extLst>
              </a:tr>
              <a:tr h="370840">
                <a:tc>
                  <a:txBody>
                    <a:bodyPr/>
                    <a:lstStyle/>
                    <a:p>
                      <a:r>
                        <a:rPr lang="tr-TR" b="1" dirty="0" err="1">
                          <a:solidFill>
                            <a:srgbClr val="00B050"/>
                          </a:solidFill>
                        </a:rPr>
                        <a:t>prop</a:t>
                      </a:r>
                      <a:r>
                        <a:rPr lang="tr-TR" b="1" dirty="0">
                          <a:solidFill>
                            <a:srgbClr val="00B050"/>
                          </a:solidFill>
                        </a:rPr>
                        <a:t>()</a:t>
                      </a:r>
                    </a:p>
                  </a:txBody>
                  <a:tcPr anchor="ctr"/>
                </a:tc>
                <a:tc>
                  <a:txBody>
                    <a:bodyPr/>
                    <a:lstStyle/>
                    <a:p>
                      <a:r>
                        <a:rPr lang="tr-TR" b="1" dirty="0" smtClean="0">
                          <a:solidFill>
                            <a:srgbClr val="2A1A00"/>
                          </a:solidFill>
                        </a:rPr>
                        <a:t>Seçilen öğelerin özelliklerini / değerlerini ayarlar veya döndürür</a:t>
                      </a:r>
                      <a:endParaRPr lang="en-US" b="1" dirty="0">
                        <a:solidFill>
                          <a:srgbClr val="2A1A00"/>
                        </a:solidFill>
                      </a:endParaRPr>
                    </a:p>
                  </a:txBody>
                  <a:tcPr anchor="ctr"/>
                </a:tc>
                <a:extLst>
                  <a:ext uri="{0D108BD9-81ED-4DB2-BD59-A6C34878D82A}">
                    <a16:rowId xmlns:a16="http://schemas.microsoft.com/office/drawing/2014/main" xmlns="" val="485034552"/>
                  </a:ext>
                </a:extLst>
              </a:tr>
              <a:tr h="370840">
                <a:tc>
                  <a:txBody>
                    <a:bodyPr/>
                    <a:lstStyle/>
                    <a:p>
                      <a:r>
                        <a:rPr lang="tr-TR" dirty="0" err="1"/>
                        <a:t>remove</a:t>
                      </a:r>
                      <a:r>
                        <a:rPr lang="tr-TR" dirty="0"/>
                        <a:t>()</a:t>
                      </a:r>
                    </a:p>
                  </a:txBody>
                  <a:tcPr anchor="ctr"/>
                </a:tc>
                <a:tc>
                  <a:txBody>
                    <a:bodyPr/>
                    <a:lstStyle/>
                    <a:p>
                      <a:r>
                        <a:rPr lang="tr-TR" dirty="0" smtClean="0">
                          <a:solidFill>
                            <a:srgbClr val="2A1A00"/>
                          </a:solidFill>
                        </a:rPr>
                        <a:t>Seçilen elementleri kaldırır (veriler ve olaylar dahil)</a:t>
                      </a:r>
                      <a:endParaRPr lang="en-US" dirty="0">
                        <a:solidFill>
                          <a:srgbClr val="2A1A00"/>
                        </a:solidFill>
                      </a:endParaRPr>
                    </a:p>
                  </a:txBody>
                  <a:tcPr anchor="ctr"/>
                </a:tc>
                <a:extLst>
                  <a:ext uri="{0D108BD9-81ED-4DB2-BD59-A6C34878D82A}">
                    <a16:rowId xmlns:a16="http://schemas.microsoft.com/office/drawing/2014/main" xmlns="" val="3013119525"/>
                  </a:ext>
                </a:extLst>
              </a:tr>
              <a:tr h="370840">
                <a:tc>
                  <a:txBody>
                    <a:bodyPr/>
                    <a:lstStyle/>
                    <a:p>
                      <a:r>
                        <a:rPr lang="tr-TR" b="1" dirty="0" err="1">
                          <a:solidFill>
                            <a:srgbClr val="00B050"/>
                          </a:solidFill>
                        </a:rPr>
                        <a:t>removeAttr</a:t>
                      </a:r>
                      <a:r>
                        <a:rPr lang="tr-TR" b="1" dirty="0">
                          <a:solidFill>
                            <a:srgbClr val="00B050"/>
                          </a:solidFill>
                        </a:rPr>
                        <a:t>()</a:t>
                      </a:r>
                    </a:p>
                  </a:txBody>
                  <a:tcPr anchor="ctr"/>
                </a:tc>
                <a:tc>
                  <a:txBody>
                    <a:bodyPr/>
                    <a:lstStyle/>
                    <a:p>
                      <a:r>
                        <a:rPr lang="tr-TR" b="1" dirty="0" smtClean="0">
                          <a:solidFill>
                            <a:srgbClr val="2A1A00"/>
                          </a:solidFill>
                        </a:rPr>
                        <a:t>Seçili elementlerden bir veya daha fazla attribute kaldırır</a:t>
                      </a:r>
                      <a:endParaRPr lang="en-US" b="1" dirty="0">
                        <a:solidFill>
                          <a:srgbClr val="2A1A00"/>
                        </a:solidFill>
                      </a:endParaRPr>
                    </a:p>
                  </a:txBody>
                  <a:tcPr anchor="ctr"/>
                </a:tc>
                <a:extLst>
                  <a:ext uri="{0D108BD9-81ED-4DB2-BD59-A6C34878D82A}">
                    <a16:rowId xmlns:a16="http://schemas.microsoft.com/office/drawing/2014/main" xmlns="" val="2270847544"/>
                  </a:ext>
                </a:extLst>
              </a:tr>
              <a:tr h="370840">
                <a:tc>
                  <a:txBody>
                    <a:bodyPr/>
                    <a:lstStyle/>
                    <a:p>
                      <a:r>
                        <a:rPr lang="tr-TR" dirty="0" err="1"/>
                        <a:t>removeClass</a:t>
                      </a:r>
                      <a:r>
                        <a:rPr lang="tr-TR" dirty="0"/>
                        <a:t>()</a:t>
                      </a:r>
                    </a:p>
                  </a:txBody>
                  <a:tcPr anchor="ctr"/>
                </a:tc>
                <a:tc>
                  <a:txBody>
                    <a:bodyPr/>
                    <a:lstStyle/>
                    <a:p>
                      <a:r>
                        <a:rPr lang="tr-TR" dirty="0" smtClean="0">
                          <a:solidFill>
                            <a:srgbClr val="2A1A00"/>
                          </a:solidFill>
                        </a:rPr>
                        <a:t>Seçili elementlerden bir veya daha fazla sınıfı kaldırır</a:t>
                      </a:r>
                      <a:endParaRPr lang="en-US" dirty="0">
                        <a:solidFill>
                          <a:srgbClr val="2A1A00"/>
                        </a:solidFill>
                      </a:endParaRPr>
                    </a:p>
                  </a:txBody>
                  <a:tcPr anchor="ctr"/>
                </a:tc>
                <a:extLst>
                  <a:ext uri="{0D108BD9-81ED-4DB2-BD59-A6C34878D82A}">
                    <a16:rowId xmlns:a16="http://schemas.microsoft.com/office/drawing/2014/main" xmlns="" val="368739064"/>
                  </a:ext>
                </a:extLst>
              </a:tr>
              <a:tr h="370840">
                <a:tc>
                  <a:txBody>
                    <a:bodyPr/>
                    <a:lstStyle/>
                    <a:p>
                      <a:r>
                        <a:rPr lang="tr-TR" b="1" dirty="0" err="1">
                          <a:solidFill>
                            <a:srgbClr val="00B050"/>
                          </a:solidFill>
                        </a:rPr>
                        <a:t>removeProp</a:t>
                      </a:r>
                      <a:r>
                        <a:rPr lang="tr-TR" b="1" dirty="0">
                          <a:solidFill>
                            <a:srgbClr val="00B050"/>
                          </a:solidFill>
                        </a:rPr>
                        <a:t>()</a:t>
                      </a:r>
                    </a:p>
                  </a:txBody>
                  <a:tcPr anchor="ctr"/>
                </a:tc>
                <a:tc>
                  <a:txBody>
                    <a:bodyPr/>
                    <a:lstStyle/>
                    <a:p>
                      <a:r>
                        <a:rPr lang="tr-TR" b="1" dirty="0" err="1" smtClean="0">
                          <a:solidFill>
                            <a:srgbClr val="2A1A00"/>
                          </a:solidFill>
                        </a:rPr>
                        <a:t>Prop</a:t>
                      </a:r>
                      <a:r>
                        <a:rPr lang="tr-TR" b="1" dirty="0" smtClean="0">
                          <a:solidFill>
                            <a:srgbClr val="2A1A00"/>
                          </a:solidFill>
                        </a:rPr>
                        <a:t> () metoduyla ayarlanan bir özelliği kaldırır</a:t>
                      </a:r>
                      <a:endParaRPr lang="en-US" b="1" dirty="0">
                        <a:solidFill>
                          <a:srgbClr val="2A1A00"/>
                        </a:solidFill>
                      </a:endParaRPr>
                    </a:p>
                  </a:txBody>
                  <a:tcPr anchor="ctr"/>
                </a:tc>
                <a:extLst>
                  <a:ext uri="{0D108BD9-81ED-4DB2-BD59-A6C34878D82A}">
                    <a16:rowId xmlns:a16="http://schemas.microsoft.com/office/drawing/2014/main" xmlns="" val="866011347"/>
                  </a:ext>
                </a:extLst>
              </a:tr>
              <a:tr h="370840">
                <a:tc>
                  <a:txBody>
                    <a:bodyPr/>
                    <a:lstStyle/>
                    <a:p>
                      <a:r>
                        <a:rPr lang="tr-TR" b="1" dirty="0" err="1">
                          <a:solidFill>
                            <a:srgbClr val="00B050"/>
                          </a:solidFill>
                        </a:rPr>
                        <a:t>replaceAll</a:t>
                      </a:r>
                      <a:r>
                        <a:rPr lang="tr-TR" b="1" dirty="0">
                          <a:solidFill>
                            <a:srgbClr val="00B050"/>
                          </a:solidFill>
                        </a:rPr>
                        <a:t>()</a:t>
                      </a:r>
                    </a:p>
                  </a:txBody>
                  <a:tcPr anchor="ctr"/>
                </a:tc>
                <a:tc>
                  <a:txBody>
                    <a:bodyPr/>
                    <a:lstStyle/>
                    <a:p>
                      <a:r>
                        <a:rPr lang="tr-TR" dirty="0" smtClean="0">
                          <a:solidFill>
                            <a:srgbClr val="2A1A00"/>
                          </a:solidFill>
                        </a:rPr>
                        <a:t>Seçili elementleri yeni HTML elementleriyle değiştirir</a:t>
                      </a:r>
                      <a:endParaRPr lang="en-US" b="1" dirty="0">
                        <a:solidFill>
                          <a:srgbClr val="2A1A00"/>
                        </a:solidFill>
                      </a:endParaRPr>
                    </a:p>
                  </a:txBody>
                  <a:tcPr anchor="ctr"/>
                </a:tc>
                <a:extLst>
                  <a:ext uri="{0D108BD9-81ED-4DB2-BD59-A6C34878D82A}">
                    <a16:rowId xmlns:a16="http://schemas.microsoft.com/office/drawing/2014/main" xmlns="" val="323365376"/>
                  </a:ext>
                </a:extLst>
              </a:tr>
              <a:tr h="370840">
                <a:tc>
                  <a:txBody>
                    <a:bodyPr/>
                    <a:lstStyle/>
                    <a:p>
                      <a:r>
                        <a:rPr lang="tr-TR" b="1" dirty="0" err="1">
                          <a:solidFill>
                            <a:srgbClr val="00B050"/>
                          </a:solidFill>
                        </a:rPr>
                        <a:t>replaceWith</a:t>
                      </a:r>
                      <a:r>
                        <a:rPr lang="tr-TR" b="1" dirty="0">
                          <a:solidFill>
                            <a:srgbClr val="00B050"/>
                          </a:solidFill>
                        </a:rPr>
                        <a:t>()</a:t>
                      </a:r>
                    </a:p>
                  </a:txBody>
                  <a:tcPr anchor="ctr"/>
                </a:tc>
                <a:tc>
                  <a:txBody>
                    <a:bodyPr/>
                    <a:lstStyle/>
                    <a:p>
                      <a:r>
                        <a:rPr lang="tr-TR" dirty="0" smtClean="0">
                          <a:solidFill>
                            <a:srgbClr val="2A1A00"/>
                          </a:solidFill>
                        </a:rPr>
                        <a:t>Seçilen elementleri yeni içerikle değiştirir</a:t>
                      </a:r>
                      <a:endParaRPr lang="en-US" b="1" dirty="0">
                        <a:solidFill>
                          <a:srgbClr val="2A1A00"/>
                        </a:solidFill>
                      </a:endParaRPr>
                    </a:p>
                  </a:txBody>
                  <a:tcPr anchor="ctr"/>
                </a:tc>
                <a:extLst>
                  <a:ext uri="{0D108BD9-81ED-4DB2-BD59-A6C34878D82A}">
                    <a16:rowId xmlns:a16="http://schemas.microsoft.com/office/drawing/2014/main" xmlns="" val="807913613"/>
                  </a:ext>
                </a:extLst>
              </a:tr>
              <a:tr h="370840">
                <a:tc>
                  <a:txBody>
                    <a:bodyPr/>
                    <a:lstStyle/>
                    <a:p>
                      <a:r>
                        <a:rPr lang="tr-TR" b="1" dirty="0" err="1">
                          <a:solidFill>
                            <a:srgbClr val="00B050"/>
                          </a:solidFill>
                        </a:rPr>
                        <a:t>scrollLeft</a:t>
                      </a:r>
                      <a:r>
                        <a:rPr lang="tr-TR" b="1" dirty="0">
                          <a:solidFill>
                            <a:srgbClr val="00B050"/>
                          </a:solidFill>
                        </a:rPr>
                        <a:t>()</a:t>
                      </a:r>
                    </a:p>
                  </a:txBody>
                  <a:tcPr anchor="ctr"/>
                </a:tc>
                <a:tc>
                  <a:txBody>
                    <a:bodyPr/>
                    <a:lstStyle/>
                    <a:p>
                      <a:r>
                        <a:rPr lang="tr-TR" dirty="0" smtClean="0">
                          <a:solidFill>
                            <a:srgbClr val="2A1A00"/>
                          </a:solidFill>
                        </a:rPr>
                        <a:t>Seçilen öğelerin yatay kaydırma çubuğu konumunu ayarlar veya döndürür</a:t>
                      </a:r>
                      <a:endParaRPr lang="en-US" b="1" dirty="0">
                        <a:solidFill>
                          <a:srgbClr val="2A1A00"/>
                        </a:solidFill>
                      </a:endParaRPr>
                    </a:p>
                  </a:txBody>
                  <a:tcPr anchor="ctr"/>
                </a:tc>
                <a:extLst>
                  <a:ext uri="{0D108BD9-81ED-4DB2-BD59-A6C34878D82A}">
                    <a16:rowId xmlns:a16="http://schemas.microsoft.com/office/drawing/2014/main" xmlns="" val="1351292753"/>
                  </a:ext>
                </a:extLst>
              </a:tr>
            </a:tbl>
          </a:graphicData>
        </a:graphic>
      </p:graphicFrame>
    </p:spTree>
    <p:extLst>
      <p:ext uri="{BB962C8B-B14F-4D97-AF65-F5344CB8AC3E}">
        <p14:creationId xmlns:p14="http://schemas.microsoft.com/office/powerpoint/2010/main" xmlns="" val="2773128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smtClean="0"/>
              <a:t>Gereksinimler</a:t>
            </a:r>
            <a:endParaRPr lang="tr-TR" dirty="0"/>
          </a:p>
        </p:txBody>
      </p:sp>
      <p:sp>
        <p:nvSpPr>
          <p:cNvPr id="8" name="İçerik Yer Tutucusu 7"/>
          <p:cNvSpPr>
            <a:spLocks noGrp="1"/>
          </p:cNvSpPr>
          <p:nvPr>
            <p:ph idx="1"/>
          </p:nvPr>
        </p:nvSpPr>
        <p:spPr/>
        <p:txBody>
          <a:bodyPr/>
          <a:lstStyle/>
          <a:p>
            <a:pPr>
              <a:buFont typeface="Wingdings" panose="05000000000000000000" pitchFamily="2" charset="2"/>
              <a:buChar char="ü"/>
            </a:pPr>
            <a:r>
              <a:rPr lang="tr-TR" sz="2400" dirty="0"/>
              <a:t>jQuery bir JavaScript Kütüphanesidir.</a:t>
            </a:r>
          </a:p>
          <a:p>
            <a:pPr>
              <a:buFont typeface="Wingdings" panose="05000000000000000000" pitchFamily="2" charset="2"/>
              <a:buChar char="ü"/>
            </a:pPr>
            <a:r>
              <a:rPr lang="tr-TR" sz="2400" dirty="0"/>
              <a:t>jQuery, JavaScript programlamasını büyük ölçüde basitleştirir.</a:t>
            </a:r>
          </a:p>
          <a:p>
            <a:pPr>
              <a:buFont typeface="Wingdings" panose="05000000000000000000" pitchFamily="2" charset="2"/>
              <a:buChar char="ü"/>
            </a:pPr>
            <a:r>
              <a:rPr lang="tr-TR" sz="2400" dirty="0"/>
              <a:t>jQuery öğrenmesi kolaydır</a:t>
            </a:r>
            <a:r>
              <a:rPr lang="tr-TR" sz="2400" dirty="0" smtClean="0"/>
              <a:t>.</a:t>
            </a:r>
          </a:p>
        </p:txBody>
      </p:sp>
      <p:sp>
        <p:nvSpPr>
          <p:cNvPr id="9" name="Metin Yer Tutucusu 8"/>
          <p:cNvSpPr>
            <a:spLocks noGrp="1"/>
          </p:cNvSpPr>
          <p:nvPr>
            <p:ph type="body" sz="half" idx="2"/>
          </p:nvPr>
        </p:nvSpPr>
        <p:spPr/>
        <p:txBody>
          <a:bodyPr>
            <a:normAutofit/>
          </a:bodyPr>
          <a:lstStyle/>
          <a:p>
            <a:r>
              <a:rPr lang="tr-TR" sz="2000" dirty="0" smtClean="0"/>
              <a:t>HTML</a:t>
            </a:r>
          </a:p>
          <a:p>
            <a:r>
              <a:rPr lang="tr-TR" sz="2000" dirty="0" smtClean="0"/>
              <a:t>CSS ve </a:t>
            </a:r>
          </a:p>
          <a:p>
            <a:r>
              <a:rPr lang="tr-TR" sz="2000" dirty="0" err="1" smtClean="0"/>
              <a:t>Javascript</a:t>
            </a:r>
            <a:endParaRPr lang="tr-TR" sz="2000" dirty="0"/>
          </a:p>
        </p:txBody>
      </p:sp>
    </p:spTree>
    <p:extLst>
      <p:ext uri="{BB962C8B-B14F-4D97-AF65-F5344CB8AC3E}">
        <p14:creationId xmlns:p14="http://schemas.microsoft.com/office/powerpoint/2010/main" xmlns="" val="745795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xmlns="" val="3249756503"/>
              </p:ext>
            </p:extLst>
          </p:nvPr>
        </p:nvGraphicFramePr>
        <p:xfrm>
          <a:off x="1094194" y="187234"/>
          <a:ext cx="10705919" cy="2966720"/>
        </p:xfrm>
        <a:graphic>
          <a:graphicData uri="http://schemas.openxmlformats.org/drawingml/2006/table">
            <a:tbl>
              <a:tblPr firstRow="1" bandRow="1">
                <a:tableStyleId>{5C22544A-7EE6-4342-B048-85BDC9FD1C3A}</a:tableStyleId>
              </a:tblPr>
              <a:tblGrid>
                <a:gridCol w="2879273">
                  <a:extLst>
                    <a:ext uri="{9D8B030D-6E8A-4147-A177-3AD203B41FA5}">
                      <a16:colId xmlns:a16="http://schemas.microsoft.com/office/drawing/2014/main" xmlns="" val="1424254915"/>
                    </a:ext>
                  </a:extLst>
                </a:gridCol>
                <a:gridCol w="7826646">
                  <a:extLst>
                    <a:ext uri="{9D8B030D-6E8A-4147-A177-3AD203B41FA5}">
                      <a16:colId xmlns:a16="http://schemas.microsoft.com/office/drawing/2014/main" xmlns="" val="1408551096"/>
                    </a:ext>
                  </a:extLst>
                </a:gridCol>
              </a:tblGrid>
              <a:tr h="370840">
                <a:tc>
                  <a:txBody>
                    <a:bodyPr/>
                    <a:lstStyle/>
                    <a:p>
                      <a:r>
                        <a:rPr lang="tr-TR">
                          <a:effectLst/>
                        </a:rPr>
                        <a:t>Method</a:t>
                      </a:r>
                    </a:p>
                  </a:txBody>
                  <a:tcPr anchor="ctr"/>
                </a:tc>
                <a:tc>
                  <a:txBody>
                    <a:bodyPr/>
                    <a:lstStyle/>
                    <a:p>
                      <a:r>
                        <a:rPr lang="tr-TR"/>
                        <a:t>Description</a:t>
                      </a:r>
                    </a:p>
                  </a:txBody>
                  <a:tcPr anchor="ctr"/>
                </a:tc>
                <a:extLst>
                  <a:ext uri="{0D108BD9-81ED-4DB2-BD59-A6C34878D82A}">
                    <a16:rowId xmlns:a16="http://schemas.microsoft.com/office/drawing/2014/main" xmlns="" val="4162465009"/>
                  </a:ext>
                </a:extLst>
              </a:tr>
              <a:tr h="370840">
                <a:tc>
                  <a:txBody>
                    <a:bodyPr/>
                    <a:lstStyle/>
                    <a:p>
                      <a:r>
                        <a:rPr lang="tr-TR" dirty="0" err="1"/>
                        <a:t>toggleClass</a:t>
                      </a:r>
                      <a:r>
                        <a:rPr lang="tr-TR" dirty="0"/>
                        <a:t>()</a:t>
                      </a:r>
                    </a:p>
                  </a:txBody>
                  <a:tcPr anchor="ctr"/>
                </a:tc>
                <a:tc>
                  <a:txBody>
                    <a:bodyPr/>
                    <a:lstStyle/>
                    <a:p>
                      <a:r>
                        <a:rPr lang="tr-TR" dirty="0" smtClean="0"/>
                        <a:t>Seçili öğelerden bir veya daha fazla sınıf ekleme / çıkarma arasında geçiş yapar</a:t>
                      </a:r>
                      <a:endParaRPr lang="en-US" dirty="0"/>
                    </a:p>
                  </a:txBody>
                  <a:tcPr anchor="ctr"/>
                </a:tc>
                <a:extLst>
                  <a:ext uri="{0D108BD9-81ED-4DB2-BD59-A6C34878D82A}">
                    <a16:rowId xmlns:a16="http://schemas.microsoft.com/office/drawing/2014/main" xmlns="" val="532283985"/>
                  </a:ext>
                </a:extLst>
              </a:tr>
              <a:tr h="370840">
                <a:tc>
                  <a:txBody>
                    <a:bodyPr/>
                    <a:lstStyle/>
                    <a:p>
                      <a:r>
                        <a:rPr lang="tr-TR" b="1" dirty="0" err="1">
                          <a:solidFill>
                            <a:srgbClr val="00B050"/>
                          </a:solidFill>
                        </a:rPr>
                        <a:t>unwrap</a:t>
                      </a:r>
                      <a:r>
                        <a:rPr lang="tr-TR" b="1" dirty="0">
                          <a:solidFill>
                            <a:srgbClr val="00B050"/>
                          </a:solidFill>
                        </a:rPr>
                        <a:t>()</a:t>
                      </a:r>
                    </a:p>
                  </a:txBody>
                  <a:tcPr anchor="ctr"/>
                </a:tc>
                <a:tc>
                  <a:txBody>
                    <a:bodyPr/>
                    <a:lstStyle/>
                    <a:p>
                      <a:r>
                        <a:rPr lang="tr-TR" b="1" dirty="0" smtClean="0">
                          <a:solidFill>
                            <a:srgbClr val="00B050"/>
                          </a:solidFill>
                        </a:rPr>
                        <a:t>Seçilen elementlerin ebeveynini</a:t>
                      </a:r>
                      <a:r>
                        <a:rPr lang="tr-TR" b="1" baseline="0" dirty="0" smtClean="0">
                          <a:solidFill>
                            <a:srgbClr val="00B050"/>
                          </a:solidFill>
                        </a:rPr>
                        <a:t> </a:t>
                      </a:r>
                      <a:r>
                        <a:rPr lang="tr-TR" b="1" dirty="0" smtClean="0">
                          <a:solidFill>
                            <a:srgbClr val="00B050"/>
                          </a:solidFill>
                        </a:rPr>
                        <a:t>kaldırır</a:t>
                      </a:r>
                      <a:endParaRPr lang="en-US" b="1" dirty="0">
                        <a:solidFill>
                          <a:srgbClr val="00B050"/>
                        </a:solidFill>
                      </a:endParaRPr>
                    </a:p>
                  </a:txBody>
                  <a:tcPr anchor="ctr"/>
                </a:tc>
                <a:extLst>
                  <a:ext uri="{0D108BD9-81ED-4DB2-BD59-A6C34878D82A}">
                    <a16:rowId xmlns:a16="http://schemas.microsoft.com/office/drawing/2014/main" xmlns="" val="3661331210"/>
                  </a:ext>
                </a:extLst>
              </a:tr>
              <a:tr h="370840">
                <a:tc>
                  <a:txBody>
                    <a:bodyPr/>
                    <a:lstStyle/>
                    <a:p>
                      <a:r>
                        <a:rPr lang="tr-TR" dirty="0" err="1"/>
                        <a:t>val</a:t>
                      </a:r>
                      <a:r>
                        <a:rPr lang="tr-TR" dirty="0"/>
                        <a:t>()</a:t>
                      </a:r>
                    </a:p>
                  </a:txBody>
                  <a:tcPr anchor="ctr"/>
                </a:tc>
                <a:tc>
                  <a:txBody>
                    <a:bodyPr/>
                    <a:lstStyle/>
                    <a:p>
                      <a:r>
                        <a:rPr lang="tr-TR" dirty="0" smtClean="0"/>
                        <a:t>Seçili elementlerin değerlerini ayarlar veya döndürür (form öğeleri için)</a:t>
                      </a:r>
                      <a:endParaRPr lang="en-US" dirty="0"/>
                    </a:p>
                  </a:txBody>
                  <a:tcPr anchor="ctr"/>
                </a:tc>
                <a:extLst>
                  <a:ext uri="{0D108BD9-81ED-4DB2-BD59-A6C34878D82A}">
                    <a16:rowId xmlns:a16="http://schemas.microsoft.com/office/drawing/2014/main" xmlns="" val="3008539991"/>
                  </a:ext>
                </a:extLst>
              </a:tr>
              <a:tr h="370840">
                <a:tc>
                  <a:txBody>
                    <a:bodyPr/>
                    <a:lstStyle/>
                    <a:p>
                      <a:r>
                        <a:rPr lang="tr-TR" dirty="0" err="1"/>
                        <a:t>width</a:t>
                      </a:r>
                      <a:r>
                        <a:rPr lang="tr-TR" dirty="0"/>
                        <a:t>()</a:t>
                      </a:r>
                    </a:p>
                  </a:txBody>
                  <a:tcPr anchor="ctr"/>
                </a:tc>
                <a:tc>
                  <a:txBody>
                    <a:bodyPr/>
                    <a:lstStyle/>
                    <a:p>
                      <a:r>
                        <a:rPr lang="tr-TR" dirty="0" smtClean="0"/>
                        <a:t>Seçilen elementlerin genişliğini ayarlar veya döndürür</a:t>
                      </a:r>
                      <a:endParaRPr lang="en-US" dirty="0"/>
                    </a:p>
                  </a:txBody>
                  <a:tcPr anchor="ctr"/>
                </a:tc>
                <a:extLst>
                  <a:ext uri="{0D108BD9-81ED-4DB2-BD59-A6C34878D82A}">
                    <a16:rowId xmlns:a16="http://schemas.microsoft.com/office/drawing/2014/main" xmlns="" val="3910875187"/>
                  </a:ext>
                </a:extLst>
              </a:tr>
              <a:tr h="370840">
                <a:tc>
                  <a:txBody>
                    <a:bodyPr/>
                    <a:lstStyle/>
                    <a:p>
                      <a:r>
                        <a:rPr lang="tr-TR" b="1" dirty="0" err="1">
                          <a:solidFill>
                            <a:srgbClr val="00B050"/>
                          </a:solidFill>
                        </a:rPr>
                        <a:t>wrap</a:t>
                      </a:r>
                      <a:r>
                        <a:rPr lang="tr-TR" b="1" dirty="0">
                          <a:solidFill>
                            <a:srgbClr val="00B050"/>
                          </a:solidFill>
                        </a:rPr>
                        <a:t>()</a:t>
                      </a:r>
                    </a:p>
                  </a:txBody>
                  <a:tcPr anchor="ctr"/>
                </a:tc>
                <a:tc>
                  <a:txBody>
                    <a:bodyPr/>
                    <a:lstStyle/>
                    <a:p>
                      <a:r>
                        <a:rPr lang="tr-TR" b="1" dirty="0" smtClean="0">
                          <a:solidFill>
                            <a:srgbClr val="00B050"/>
                          </a:solidFill>
                        </a:rPr>
                        <a:t>Seçili her bir elementin etrafına HTML öğelerini sarar</a:t>
                      </a:r>
                      <a:endParaRPr lang="en-US" b="1" dirty="0">
                        <a:solidFill>
                          <a:srgbClr val="00B050"/>
                        </a:solidFill>
                      </a:endParaRPr>
                    </a:p>
                  </a:txBody>
                  <a:tcPr anchor="ctr"/>
                </a:tc>
                <a:extLst>
                  <a:ext uri="{0D108BD9-81ED-4DB2-BD59-A6C34878D82A}">
                    <a16:rowId xmlns:a16="http://schemas.microsoft.com/office/drawing/2014/main" xmlns="" val="262456161"/>
                  </a:ext>
                </a:extLst>
              </a:tr>
              <a:tr h="370840">
                <a:tc>
                  <a:txBody>
                    <a:bodyPr/>
                    <a:lstStyle/>
                    <a:p>
                      <a:r>
                        <a:rPr lang="tr-TR" b="1" dirty="0" err="1">
                          <a:solidFill>
                            <a:srgbClr val="00B050"/>
                          </a:solidFill>
                        </a:rPr>
                        <a:t>wrapAll</a:t>
                      </a:r>
                      <a:r>
                        <a:rPr lang="tr-TR" b="1" dirty="0">
                          <a:solidFill>
                            <a:srgbClr val="00B050"/>
                          </a:solidFill>
                        </a:rPr>
                        <a:t>()</a:t>
                      </a:r>
                    </a:p>
                  </a:txBody>
                  <a:tcPr anchor="ctr"/>
                </a:tc>
                <a:tc>
                  <a:txBody>
                    <a:bodyPr/>
                    <a:lstStyle/>
                    <a:p>
                      <a:r>
                        <a:rPr lang="tr-TR" b="1" dirty="0" smtClean="0">
                          <a:solidFill>
                            <a:srgbClr val="00B050"/>
                          </a:solidFill>
                        </a:rPr>
                        <a:t>Seçili tüm elementlerin etrafına HTML öğelerini sarar</a:t>
                      </a:r>
                      <a:endParaRPr lang="en-US" b="1" dirty="0">
                        <a:solidFill>
                          <a:srgbClr val="00B050"/>
                        </a:solidFill>
                      </a:endParaRPr>
                    </a:p>
                  </a:txBody>
                  <a:tcPr anchor="ctr"/>
                </a:tc>
                <a:extLst>
                  <a:ext uri="{0D108BD9-81ED-4DB2-BD59-A6C34878D82A}">
                    <a16:rowId xmlns:a16="http://schemas.microsoft.com/office/drawing/2014/main" xmlns="" val="352220275"/>
                  </a:ext>
                </a:extLst>
              </a:tr>
              <a:tr h="370840">
                <a:tc>
                  <a:txBody>
                    <a:bodyPr/>
                    <a:lstStyle/>
                    <a:p>
                      <a:r>
                        <a:rPr lang="tr-TR" b="1" dirty="0" err="1">
                          <a:solidFill>
                            <a:srgbClr val="00B050"/>
                          </a:solidFill>
                        </a:rPr>
                        <a:t>wrapInner</a:t>
                      </a:r>
                      <a:r>
                        <a:rPr lang="tr-TR" b="1" dirty="0">
                          <a:solidFill>
                            <a:srgbClr val="00B050"/>
                          </a:solidFill>
                        </a:rPr>
                        <a:t>()</a:t>
                      </a:r>
                    </a:p>
                  </a:txBody>
                  <a:tcPr anchor="ctr"/>
                </a:tc>
                <a:tc>
                  <a:txBody>
                    <a:bodyPr/>
                    <a:lstStyle/>
                    <a:p>
                      <a:r>
                        <a:rPr lang="tr-TR" b="1" dirty="0" smtClean="0">
                          <a:solidFill>
                            <a:srgbClr val="00B050"/>
                          </a:solidFill>
                        </a:rPr>
                        <a:t>HTML elementlerini seçilen her elementin içeriğinin etrafına sarar</a:t>
                      </a:r>
                      <a:endParaRPr lang="en-US" b="1" dirty="0">
                        <a:solidFill>
                          <a:srgbClr val="00B050"/>
                        </a:solidFill>
                      </a:endParaRPr>
                    </a:p>
                  </a:txBody>
                  <a:tcPr anchor="ctr"/>
                </a:tc>
                <a:extLst>
                  <a:ext uri="{0D108BD9-81ED-4DB2-BD59-A6C34878D82A}">
                    <a16:rowId xmlns:a16="http://schemas.microsoft.com/office/drawing/2014/main" xmlns="" val="2495460227"/>
                  </a:ext>
                </a:extLst>
              </a:tr>
            </a:tbl>
          </a:graphicData>
        </a:graphic>
      </p:graphicFrame>
    </p:spTree>
    <p:extLst>
      <p:ext uri="{BB962C8B-B14F-4D97-AF65-F5344CB8AC3E}">
        <p14:creationId xmlns:p14="http://schemas.microsoft.com/office/powerpoint/2010/main" xmlns="" val="2931131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jQuery </a:t>
            </a:r>
            <a:r>
              <a:rPr lang="tr-TR" dirty="0" err="1"/>
              <a:t>Traversing</a:t>
            </a:r>
            <a:r>
              <a:rPr lang="tr-TR" dirty="0"/>
              <a:t/>
            </a:r>
            <a:br>
              <a:rPr lang="tr-TR" dirty="0"/>
            </a:br>
            <a:endParaRPr lang="tr-TR" dirty="0"/>
          </a:p>
        </p:txBody>
      </p:sp>
      <p:sp>
        <p:nvSpPr>
          <p:cNvPr id="5" name="İçerik Yer Tutucusu 4"/>
          <p:cNvSpPr>
            <a:spLocks noGrp="1"/>
          </p:cNvSpPr>
          <p:nvPr>
            <p:ph idx="1"/>
          </p:nvPr>
        </p:nvSpPr>
        <p:spPr/>
        <p:txBody>
          <a:bodyPr>
            <a:normAutofit/>
          </a:bodyPr>
          <a:lstStyle/>
          <a:p>
            <a:r>
              <a:rPr lang="tr-TR" sz="2000" dirty="0"/>
              <a:t>Aşağıdaki resim bir HTML sayfasını ağaç (DOM ağacı) olarak göstermektedir. JQuery </a:t>
            </a:r>
            <a:r>
              <a:rPr lang="tr-TR" sz="2000" dirty="0" err="1"/>
              <a:t>traversing</a:t>
            </a:r>
            <a:r>
              <a:rPr lang="tr-TR" sz="2000" dirty="0"/>
              <a:t> ile, seçilen (mevcut) öğeden başlayarak ağaçta kolayca yukarı (atalar/</a:t>
            </a:r>
            <a:r>
              <a:rPr lang="tr-TR" sz="2000" dirty="0" err="1"/>
              <a:t>ancestors</a:t>
            </a:r>
            <a:r>
              <a:rPr lang="tr-TR" sz="2000" dirty="0"/>
              <a:t> ), aşağı (torunlar/</a:t>
            </a:r>
            <a:r>
              <a:rPr lang="tr-TR" sz="2000" dirty="0" err="1"/>
              <a:t>descendants</a:t>
            </a:r>
            <a:r>
              <a:rPr lang="tr-TR" sz="2000" dirty="0"/>
              <a:t>) ve yanlara (</a:t>
            </a:r>
            <a:r>
              <a:rPr lang="tr-TR" sz="2000" dirty="0" smtClean="0"/>
              <a:t>kardeşler/</a:t>
            </a:r>
            <a:r>
              <a:rPr lang="tr-TR" sz="2000" dirty="0" err="1" smtClean="0"/>
              <a:t>siblings</a:t>
            </a:r>
            <a:r>
              <a:rPr lang="tr-TR" sz="2000" dirty="0" smtClean="0"/>
              <a:t>) </a:t>
            </a:r>
            <a:r>
              <a:rPr lang="tr-TR" sz="2000" dirty="0"/>
              <a:t>gidebilirsiniz. Bu harekete, DOM ağacını çaprazlama (veya hareket etme) adı verilir.</a:t>
            </a:r>
          </a:p>
        </p:txBody>
      </p:sp>
      <p:sp>
        <p:nvSpPr>
          <p:cNvPr id="6" name="Metin Yer Tutucusu 5"/>
          <p:cNvSpPr>
            <a:spLocks noGrp="1"/>
          </p:cNvSpPr>
          <p:nvPr>
            <p:ph type="body" sz="half" idx="2"/>
          </p:nvPr>
        </p:nvSpPr>
        <p:spPr/>
        <p:txBody>
          <a:bodyPr/>
          <a:lstStyle/>
          <a:p>
            <a:r>
              <a:rPr lang="tr-TR" dirty="0"/>
              <a:t>"Gezinme" anlamına gelen sorgu geçişi, HTML öğelerini diğer öğelerle ilişkilerine göre "bulmak" (veya seçmek) için kullanılır. Bir seçim ile başlayın ve istediğiniz öğelere ulaşana kadar bu seçim boyunca hareket edin.</a:t>
            </a:r>
          </a:p>
        </p:txBody>
      </p:sp>
      <p:pic>
        <p:nvPicPr>
          <p:cNvPr id="7" name="Resim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99" y="3908428"/>
            <a:ext cx="6025470" cy="2840579"/>
          </a:xfrm>
          <a:prstGeom prst="rect">
            <a:avLst/>
          </a:prstGeom>
        </p:spPr>
      </p:pic>
    </p:spTree>
    <p:extLst>
      <p:ext uri="{BB962C8B-B14F-4D97-AF65-F5344CB8AC3E}">
        <p14:creationId xmlns:p14="http://schemas.microsoft.com/office/powerpoint/2010/main" xmlns="" val="2712848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b="1" dirty="0"/>
              <a:t>jQuery </a:t>
            </a:r>
            <a:r>
              <a:rPr lang="tr-TR" b="1" dirty="0" err="1"/>
              <a:t>Traversing</a:t>
            </a:r>
            <a:r>
              <a:rPr lang="tr-TR" b="1" dirty="0"/>
              <a:t> - </a:t>
            </a:r>
            <a:r>
              <a:rPr lang="tr-TR" b="1" dirty="0" err="1" smtClean="0"/>
              <a:t>Ancestors</a:t>
            </a:r>
            <a:endParaRPr lang="tr-TR" dirty="0"/>
          </a:p>
        </p:txBody>
      </p:sp>
      <p:sp>
        <p:nvSpPr>
          <p:cNvPr id="6" name="İçerik Yer Tutucusu 5"/>
          <p:cNvSpPr>
            <a:spLocks noGrp="1"/>
          </p:cNvSpPr>
          <p:nvPr>
            <p:ph sz="half" idx="1"/>
          </p:nvPr>
        </p:nvSpPr>
        <p:spPr/>
        <p:txBody>
          <a:bodyPr/>
          <a:lstStyle/>
          <a:p>
            <a:r>
              <a:rPr lang="tr-TR" dirty="0" smtClean="0"/>
              <a:t>    </a:t>
            </a:r>
            <a:r>
              <a:rPr lang="tr-TR" dirty="0" err="1"/>
              <a:t>parent</a:t>
            </a:r>
            <a:r>
              <a:rPr lang="tr-TR" dirty="0"/>
              <a:t>()</a:t>
            </a:r>
          </a:p>
          <a:p>
            <a:r>
              <a:rPr lang="tr-TR" dirty="0"/>
              <a:t>    </a:t>
            </a:r>
            <a:r>
              <a:rPr lang="tr-TR" dirty="0" err="1"/>
              <a:t>parents</a:t>
            </a:r>
            <a:r>
              <a:rPr lang="tr-TR" dirty="0"/>
              <a:t>()</a:t>
            </a:r>
          </a:p>
          <a:p>
            <a:r>
              <a:rPr lang="tr-TR" dirty="0"/>
              <a:t>    </a:t>
            </a:r>
            <a:r>
              <a:rPr lang="tr-TR" dirty="0" err="1"/>
              <a:t>parentsUntil</a:t>
            </a:r>
            <a:r>
              <a:rPr lang="tr-TR" dirty="0"/>
              <a:t>()</a:t>
            </a:r>
          </a:p>
          <a:p>
            <a:endParaRPr lang="tr-TR" dirty="0"/>
          </a:p>
        </p:txBody>
      </p:sp>
      <p:sp>
        <p:nvSpPr>
          <p:cNvPr id="7" name="İçerik Yer Tutucusu 6"/>
          <p:cNvSpPr>
            <a:spLocks noGrp="1"/>
          </p:cNvSpPr>
          <p:nvPr>
            <p:ph sz="half" idx="2"/>
          </p:nvPr>
        </p:nvSpPr>
        <p:spPr/>
        <p:txBody>
          <a:bodyPr/>
          <a:lstStyle/>
          <a:p>
            <a:r>
              <a:rPr lang="tr-TR" dirty="0" err="1" smtClean="0"/>
              <a:t>parent</a:t>
            </a:r>
            <a:r>
              <a:rPr lang="tr-TR" dirty="0" smtClean="0"/>
              <a:t> </a:t>
            </a:r>
            <a:r>
              <a:rPr lang="tr-TR" dirty="0"/>
              <a:t>() </a:t>
            </a:r>
            <a:r>
              <a:rPr lang="tr-TR" dirty="0" smtClean="0"/>
              <a:t>metodu, </a:t>
            </a:r>
            <a:r>
              <a:rPr lang="tr-TR" dirty="0"/>
              <a:t>seçilen öğenin </a:t>
            </a:r>
            <a:r>
              <a:rPr lang="tr-TR" dirty="0" smtClean="0"/>
              <a:t>doğrudan </a:t>
            </a:r>
            <a:r>
              <a:rPr lang="tr-TR" dirty="0"/>
              <a:t>üst öğesini döndürür</a:t>
            </a:r>
            <a:r>
              <a:rPr lang="tr-TR" dirty="0" smtClean="0"/>
              <a:t>.</a:t>
            </a:r>
          </a:p>
          <a:p>
            <a:r>
              <a:rPr lang="tr-TR" dirty="0" err="1"/>
              <a:t>p</a:t>
            </a:r>
            <a:r>
              <a:rPr lang="tr-TR" dirty="0" err="1" smtClean="0"/>
              <a:t>arents</a:t>
            </a:r>
            <a:r>
              <a:rPr lang="tr-TR" dirty="0" smtClean="0"/>
              <a:t> </a:t>
            </a:r>
            <a:r>
              <a:rPr lang="tr-TR" dirty="0"/>
              <a:t>() </a:t>
            </a:r>
            <a:r>
              <a:rPr lang="tr-TR" dirty="0" smtClean="0"/>
              <a:t>metodu, </a:t>
            </a:r>
            <a:r>
              <a:rPr lang="tr-TR" dirty="0"/>
              <a:t>seçilen öğenin tüm ata öğelerini, belgenin kök öğesine (&lt;html&gt;) kadar döndürür</a:t>
            </a:r>
            <a:r>
              <a:rPr lang="tr-TR" dirty="0" smtClean="0"/>
              <a:t>.</a:t>
            </a:r>
          </a:p>
          <a:p>
            <a:r>
              <a:rPr lang="tr-TR" dirty="0" err="1" smtClean="0"/>
              <a:t>parentsUntil</a:t>
            </a:r>
            <a:r>
              <a:rPr lang="tr-TR" dirty="0" smtClean="0"/>
              <a:t> </a:t>
            </a:r>
            <a:r>
              <a:rPr lang="tr-TR" dirty="0"/>
              <a:t>() </a:t>
            </a:r>
            <a:r>
              <a:rPr lang="tr-TR" dirty="0" smtClean="0"/>
              <a:t>metodu, </a:t>
            </a:r>
            <a:r>
              <a:rPr lang="tr-TR" dirty="0"/>
              <a:t>iki bağımsız değişken arasındaki tüm ata </a:t>
            </a:r>
            <a:r>
              <a:rPr lang="tr-TR" dirty="0" smtClean="0"/>
              <a:t>elementlerini </a:t>
            </a:r>
            <a:r>
              <a:rPr lang="tr-TR" dirty="0"/>
              <a:t>döndürür.</a:t>
            </a:r>
          </a:p>
        </p:txBody>
      </p:sp>
    </p:spTree>
    <p:extLst>
      <p:ext uri="{BB962C8B-B14F-4D97-AF65-F5344CB8AC3E}">
        <p14:creationId xmlns:p14="http://schemas.microsoft.com/office/powerpoint/2010/main" xmlns="" val="2712933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Traversing</a:t>
            </a:r>
            <a:r>
              <a:rPr lang="tr-TR" b="1" dirty="0"/>
              <a:t> - </a:t>
            </a:r>
            <a:r>
              <a:rPr lang="tr-TR" b="1" dirty="0" err="1"/>
              <a:t>Descendants</a:t>
            </a:r>
            <a:r>
              <a:rPr lang="tr-TR" b="1" dirty="0"/>
              <a:t/>
            </a:r>
            <a:br>
              <a:rPr lang="tr-TR" b="1" dirty="0"/>
            </a:br>
            <a:endParaRPr lang="tr-TR" dirty="0"/>
          </a:p>
        </p:txBody>
      </p:sp>
      <p:sp>
        <p:nvSpPr>
          <p:cNvPr id="3" name="İçerik Yer Tutucusu 2"/>
          <p:cNvSpPr>
            <a:spLocks noGrp="1"/>
          </p:cNvSpPr>
          <p:nvPr>
            <p:ph sz="half" idx="1"/>
          </p:nvPr>
        </p:nvSpPr>
        <p:spPr/>
        <p:txBody>
          <a:bodyPr/>
          <a:lstStyle/>
          <a:p>
            <a:r>
              <a:rPr lang="tr-TR" dirty="0" smtClean="0"/>
              <a:t>    </a:t>
            </a:r>
            <a:r>
              <a:rPr lang="tr-TR" dirty="0" err="1"/>
              <a:t>children</a:t>
            </a:r>
            <a:r>
              <a:rPr lang="tr-TR" dirty="0"/>
              <a:t>()</a:t>
            </a:r>
          </a:p>
          <a:p>
            <a:r>
              <a:rPr lang="tr-TR" dirty="0"/>
              <a:t>    </a:t>
            </a:r>
            <a:r>
              <a:rPr lang="tr-TR" dirty="0" err="1"/>
              <a:t>find</a:t>
            </a:r>
            <a:r>
              <a:rPr lang="tr-TR" dirty="0"/>
              <a:t>()</a:t>
            </a:r>
          </a:p>
          <a:p>
            <a:endParaRPr lang="tr-TR" dirty="0"/>
          </a:p>
        </p:txBody>
      </p:sp>
      <p:sp>
        <p:nvSpPr>
          <p:cNvPr id="4" name="İçerik Yer Tutucusu 3"/>
          <p:cNvSpPr>
            <a:spLocks noGrp="1"/>
          </p:cNvSpPr>
          <p:nvPr>
            <p:ph sz="half" idx="2"/>
          </p:nvPr>
        </p:nvSpPr>
        <p:spPr/>
        <p:txBody>
          <a:bodyPr/>
          <a:lstStyle/>
          <a:p>
            <a:r>
              <a:rPr lang="tr-TR" dirty="0" err="1" smtClean="0"/>
              <a:t>children</a:t>
            </a:r>
            <a:r>
              <a:rPr lang="tr-TR" dirty="0" smtClean="0"/>
              <a:t> </a:t>
            </a:r>
            <a:r>
              <a:rPr lang="tr-TR" dirty="0"/>
              <a:t>() </a:t>
            </a:r>
            <a:r>
              <a:rPr lang="tr-TR" dirty="0" smtClean="0"/>
              <a:t>metodu, </a:t>
            </a:r>
            <a:r>
              <a:rPr lang="tr-TR" dirty="0"/>
              <a:t>seçilen öğenin </a:t>
            </a:r>
            <a:r>
              <a:rPr lang="tr-TR" dirty="0" smtClean="0"/>
              <a:t>doğrudan </a:t>
            </a:r>
            <a:r>
              <a:rPr lang="tr-TR" dirty="0"/>
              <a:t>alt öğelerini döndürür</a:t>
            </a:r>
            <a:r>
              <a:rPr lang="tr-TR" dirty="0" smtClean="0"/>
              <a:t>.</a:t>
            </a:r>
          </a:p>
          <a:p>
            <a:r>
              <a:rPr lang="tr-TR" dirty="0" err="1" smtClean="0"/>
              <a:t>find</a:t>
            </a:r>
            <a:r>
              <a:rPr lang="tr-TR" dirty="0" smtClean="0"/>
              <a:t> </a:t>
            </a:r>
            <a:r>
              <a:rPr lang="tr-TR" dirty="0"/>
              <a:t>() yöntemi, seçilen </a:t>
            </a:r>
            <a:r>
              <a:rPr lang="tr-TR"/>
              <a:t>öğenin </a:t>
            </a:r>
            <a:r>
              <a:rPr lang="tr-TR" smtClean="0"/>
              <a:t>soyundan sonuna </a:t>
            </a:r>
            <a:r>
              <a:rPr lang="tr-TR" dirty="0"/>
              <a:t>kadar döndürür.</a:t>
            </a:r>
          </a:p>
        </p:txBody>
      </p:sp>
    </p:spTree>
    <p:extLst>
      <p:ext uri="{BB962C8B-B14F-4D97-AF65-F5344CB8AC3E}">
        <p14:creationId xmlns:p14="http://schemas.microsoft.com/office/powerpoint/2010/main" xmlns="" val="4094932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fontScale="90000"/>
          </a:bodyPr>
          <a:lstStyle/>
          <a:p>
            <a:r>
              <a:rPr lang="tr-TR" dirty="0"/>
              <a:t>jQuery </a:t>
            </a:r>
            <a:r>
              <a:rPr lang="tr-TR" dirty="0" err="1"/>
              <a:t>Traversing</a:t>
            </a:r>
            <a:r>
              <a:rPr lang="tr-TR" dirty="0"/>
              <a:t> - </a:t>
            </a:r>
            <a:r>
              <a:rPr lang="tr-TR" dirty="0" err="1"/>
              <a:t>Siblings</a:t>
            </a:r>
            <a:r>
              <a:rPr lang="tr-TR" dirty="0"/>
              <a:t/>
            </a:r>
            <a:br>
              <a:rPr lang="tr-TR" dirty="0"/>
            </a:br>
            <a:endParaRPr lang="tr-TR" dirty="0"/>
          </a:p>
        </p:txBody>
      </p:sp>
      <p:sp>
        <p:nvSpPr>
          <p:cNvPr id="6" name="İçerik Yer Tutucusu 5"/>
          <p:cNvSpPr>
            <a:spLocks noGrp="1"/>
          </p:cNvSpPr>
          <p:nvPr>
            <p:ph idx="1"/>
          </p:nvPr>
        </p:nvSpPr>
        <p:spPr/>
        <p:txBody>
          <a:bodyPr>
            <a:normAutofit/>
          </a:bodyPr>
          <a:lstStyle/>
          <a:p>
            <a:r>
              <a:rPr lang="en-US" dirty="0" smtClean="0"/>
              <a:t>    </a:t>
            </a:r>
            <a:r>
              <a:rPr lang="en-US" dirty="0"/>
              <a:t>siblings()</a:t>
            </a:r>
          </a:p>
          <a:p>
            <a:r>
              <a:rPr lang="en-US" dirty="0"/>
              <a:t>    next()</a:t>
            </a:r>
          </a:p>
          <a:p>
            <a:r>
              <a:rPr lang="en-US" dirty="0"/>
              <a:t>    </a:t>
            </a:r>
            <a:r>
              <a:rPr lang="en-US" dirty="0" err="1"/>
              <a:t>nextAll</a:t>
            </a:r>
            <a:r>
              <a:rPr lang="en-US" dirty="0"/>
              <a:t>()</a:t>
            </a:r>
          </a:p>
          <a:p>
            <a:r>
              <a:rPr lang="en-US" dirty="0"/>
              <a:t>    </a:t>
            </a:r>
            <a:r>
              <a:rPr lang="en-US" dirty="0" err="1"/>
              <a:t>nextUntil</a:t>
            </a:r>
            <a:r>
              <a:rPr lang="en-US" dirty="0"/>
              <a:t>()</a:t>
            </a:r>
          </a:p>
          <a:p>
            <a:r>
              <a:rPr lang="en-US" dirty="0"/>
              <a:t>    </a:t>
            </a:r>
            <a:r>
              <a:rPr lang="en-US" dirty="0" err="1"/>
              <a:t>prev</a:t>
            </a:r>
            <a:r>
              <a:rPr lang="en-US" dirty="0"/>
              <a:t>()</a:t>
            </a:r>
          </a:p>
          <a:p>
            <a:r>
              <a:rPr lang="en-US" dirty="0"/>
              <a:t>    </a:t>
            </a:r>
            <a:r>
              <a:rPr lang="en-US" dirty="0" err="1"/>
              <a:t>prevAll</a:t>
            </a:r>
            <a:r>
              <a:rPr lang="en-US" dirty="0"/>
              <a:t>()</a:t>
            </a:r>
          </a:p>
          <a:p>
            <a:r>
              <a:rPr lang="en-US" dirty="0"/>
              <a:t>    </a:t>
            </a:r>
            <a:r>
              <a:rPr lang="en-US" dirty="0" err="1"/>
              <a:t>prevUntil</a:t>
            </a:r>
            <a:r>
              <a:rPr lang="en-US" dirty="0"/>
              <a:t>()</a:t>
            </a:r>
          </a:p>
          <a:p>
            <a:endParaRPr lang="tr-TR" dirty="0"/>
          </a:p>
        </p:txBody>
      </p:sp>
      <p:sp>
        <p:nvSpPr>
          <p:cNvPr id="7" name="Metin Yer Tutucusu 6"/>
          <p:cNvSpPr>
            <a:spLocks noGrp="1"/>
          </p:cNvSpPr>
          <p:nvPr>
            <p:ph type="body" sz="half" idx="2"/>
          </p:nvPr>
        </p:nvSpPr>
        <p:spPr/>
        <p:txBody>
          <a:bodyPr/>
          <a:lstStyle/>
          <a:p>
            <a:r>
              <a:rPr lang="tr-TR" dirty="0"/>
              <a:t>JQuery ile bir öğenin kardeşlerini bulmak için DOM ağacında yanlara doğru hareket edebilirsiniz.</a:t>
            </a:r>
          </a:p>
        </p:txBody>
      </p:sp>
    </p:spTree>
    <p:extLst>
      <p:ext uri="{BB962C8B-B14F-4D97-AF65-F5344CB8AC3E}">
        <p14:creationId xmlns:p14="http://schemas.microsoft.com/office/powerpoint/2010/main" xmlns="" val="2238216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1251678" y="382385"/>
            <a:ext cx="10178322" cy="723604"/>
          </a:xfrm>
        </p:spPr>
        <p:txBody>
          <a:bodyPr>
            <a:normAutofit fontScale="90000"/>
          </a:bodyPr>
          <a:lstStyle/>
          <a:p>
            <a:r>
              <a:rPr lang="tr-TR" dirty="0"/>
              <a:t>jQuery </a:t>
            </a:r>
            <a:r>
              <a:rPr lang="tr-TR" dirty="0" err="1"/>
              <a:t>Traversing</a:t>
            </a:r>
            <a:r>
              <a:rPr lang="tr-TR" dirty="0"/>
              <a:t> - </a:t>
            </a:r>
            <a:r>
              <a:rPr lang="tr-TR" dirty="0" err="1"/>
              <a:t>Siblings</a:t>
            </a:r>
            <a:endParaRPr lang="tr-TR" dirty="0"/>
          </a:p>
        </p:txBody>
      </p:sp>
      <p:sp>
        <p:nvSpPr>
          <p:cNvPr id="6" name="İçerik Yer Tutucusu 5"/>
          <p:cNvSpPr>
            <a:spLocks noGrp="1"/>
          </p:cNvSpPr>
          <p:nvPr>
            <p:ph idx="1"/>
          </p:nvPr>
        </p:nvSpPr>
        <p:spPr>
          <a:xfrm>
            <a:off x="1251677" y="1741715"/>
            <a:ext cx="10618105" cy="4137878"/>
          </a:xfrm>
        </p:spPr>
        <p:txBody>
          <a:bodyPr/>
          <a:lstStyle/>
          <a:p>
            <a:r>
              <a:rPr lang="tr-TR" dirty="0" err="1" smtClean="0"/>
              <a:t>siblings</a:t>
            </a:r>
            <a:r>
              <a:rPr lang="tr-TR" dirty="0" smtClean="0"/>
              <a:t>() metodu, </a:t>
            </a:r>
            <a:r>
              <a:rPr lang="tr-TR" dirty="0"/>
              <a:t>seçili </a:t>
            </a:r>
            <a:r>
              <a:rPr lang="tr-TR" dirty="0" smtClean="0"/>
              <a:t>elementin </a:t>
            </a:r>
            <a:r>
              <a:rPr lang="tr-TR" dirty="0"/>
              <a:t>tüm kardeş öğelerini döndürür</a:t>
            </a:r>
            <a:r>
              <a:rPr lang="tr-TR" dirty="0" smtClean="0"/>
              <a:t>.</a:t>
            </a:r>
          </a:p>
          <a:p>
            <a:r>
              <a:rPr lang="tr-TR" dirty="0" err="1" smtClean="0"/>
              <a:t>next</a:t>
            </a:r>
            <a:r>
              <a:rPr lang="tr-TR" dirty="0" smtClean="0"/>
              <a:t> </a:t>
            </a:r>
            <a:r>
              <a:rPr lang="tr-TR" dirty="0"/>
              <a:t>() </a:t>
            </a:r>
            <a:r>
              <a:rPr lang="tr-TR" dirty="0" smtClean="0"/>
              <a:t>metodu, </a:t>
            </a:r>
            <a:r>
              <a:rPr lang="tr-TR" dirty="0"/>
              <a:t>seçilen elementin</a:t>
            </a:r>
            <a:r>
              <a:rPr lang="tr-TR" dirty="0" smtClean="0"/>
              <a:t> </a:t>
            </a:r>
            <a:r>
              <a:rPr lang="tr-TR" dirty="0"/>
              <a:t>bir sonraki kardeş öğesini döndürür</a:t>
            </a:r>
            <a:r>
              <a:rPr lang="tr-TR" dirty="0" smtClean="0"/>
              <a:t>.</a:t>
            </a:r>
          </a:p>
          <a:p>
            <a:r>
              <a:rPr lang="tr-TR" dirty="0" err="1" smtClean="0"/>
              <a:t>nextAll</a:t>
            </a:r>
            <a:r>
              <a:rPr lang="tr-TR" dirty="0" smtClean="0"/>
              <a:t> </a:t>
            </a:r>
            <a:r>
              <a:rPr lang="tr-TR" dirty="0"/>
              <a:t>() </a:t>
            </a:r>
            <a:r>
              <a:rPr lang="tr-TR" dirty="0" smtClean="0"/>
              <a:t>metodu, </a:t>
            </a:r>
            <a:r>
              <a:rPr lang="tr-TR" dirty="0"/>
              <a:t>seçili </a:t>
            </a:r>
            <a:r>
              <a:rPr lang="tr-TR" dirty="0" smtClean="0"/>
              <a:t>elementten </a:t>
            </a:r>
            <a:r>
              <a:rPr lang="tr-TR" dirty="0"/>
              <a:t>sonraki </a:t>
            </a:r>
            <a:r>
              <a:rPr lang="tr-TR" dirty="0" smtClean="0"/>
              <a:t>tüm kardeş </a:t>
            </a:r>
            <a:r>
              <a:rPr lang="tr-TR" dirty="0"/>
              <a:t>öğelerini döndürür</a:t>
            </a:r>
            <a:r>
              <a:rPr lang="tr-TR" dirty="0" smtClean="0"/>
              <a:t>.</a:t>
            </a:r>
          </a:p>
          <a:p>
            <a:r>
              <a:rPr lang="tr-TR" dirty="0" err="1" smtClean="0"/>
              <a:t>nextUntil</a:t>
            </a:r>
            <a:r>
              <a:rPr lang="tr-TR" dirty="0" smtClean="0"/>
              <a:t> </a:t>
            </a:r>
            <a:r>
              <a:rPr lang="tr-TR" dirty="0"/>
              <a:t>() </a:t>
            </a:r>
            <a:r>
              <a:rPr lang="tr-TR" dirty="0" smtClean="0"/>
              <a:t>metodu, </a:t>
            </a:r>
            <a:r>
              <a:rPr lang="tr-TR" dirty="0"/>
              <a:t>iki bağımsız değişken arasında tüm sonraki kardeş öğelerini döndürür</a:t>
            </a:r>
            <a:r>
              <a:rPr lang="tr-TR" dirty="0" smtClean="0"/>
              <a:t>.</a:t>
            </a:r>
          </a:p>
          <a:p>
            <a:r>
              <a:rPr lang="tr-TR" dirty="0" err="1"/>
              <a:t>p</a:t>
            </a:r>
            <a:r>
              <a:rPr lang="tr-TR" dirty="0" err="1" smtClean="0"/>
              <a:t>rev</a:t>
            </a:r>
            <a:r>
              <a:rPr lang="tr-TR" dirty="0" smtClean="0"/>
              <a:t>() metodu seçilen </a:t>
            </a:r>
            <a:r>
              <a:rPr lang="tr-TR" dirty="0"/>
              <a:t>elementin bir </a:t>
            </a:r>
            <a:r>
              <a:rPr lang="tr-TR" dirty="0" smtClean="0"/>
              <a:t>önceki </a:t>
            </a:r>
            <a:r>
              <a:rPr lang="tr-TR" dirty="0"/>
              <a:t>kardeş öğesini döndürür.</a:t>
            </a:r>
          </a:p>
          <a:p>
            <a:r>
              <a:rPr lang="tr-TR" dirty="0" err="1" smtClean="0"/>
              <a:t>prevAll</a:t>
            </a:r>
            <a:r>
              <a:rPr lang="tr-TR" dirty="0" smtClean="0"/>
              <a:t>() metodu </a:t>
            </a:r>
            <a:r>
              <a:rPr lang="tr-TR" dirty="0"/>
              <a:t>seçili elementten </a:t>
            </a:r>
            <a:r>
              <a:rPr lang="tr-TR" dirty="0" smtClean="0"/>
              <a:t>önceki </a:t>
            </a:r>
            <a:r>
              <a:rPr lang="tr-TR" dirty="0"/>
              <a:t>tüm kardeş öğelerini döndürür</a:t>
            </a:r>
          </a:p>
          <a:p>
            <a:r>
              <a:rPr lang="tr-TR" dirty="0" err="1" smtClean="0"/>
              <a:t>prevUntil</a:t>
            </a:r>
            <a:r>
              <a:rPr lang="tr-TR" dirty="0" smtClean="0"/>
              <a:t>() metodu </a:t>
            </a:r>
            <a:r>
              <a:rPr lang="tr-TR" dirty="0"/>
              <a:t>iki bağımsız değişken arasında tüm </a:t>
            </a:r>
            <a:r>
              <a:rPr lang="tr-TR" dirty="0" smtClean="0"/>
              <a:t>önceki </a:t>
            </a:r>
            <a:r>
              <a:rPr lang="tr-TR" dirty="0"/>
              <a:t>kardeş öğelerini döndürür</a:t>
            </a:r>
          </a:p>
          <a:p>
            <a:endParaRPr lang="tr-TR" dirty="0"/>
          </a:p>
        </p:txBody>
      </p:sp>
    </p:spTree>
    <p:extLst>
      <p:ext uri="{BB962C8B-B14F-4D97-AF65-F5344CB8AC3E}">
        <p14:creationId xmlns:p14="http://schemas.microsoft.com/office/powerpoint/2010/main" xmlns="" val="1343333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normAutofit fontScale="90000"/>
          </a:bodyPr>
          <a:lstStyle/>
          <a:p>
            <a:r>
              <a:rPr lang="tr-TR" dirty="0"/>
              <a:t>jQuery </a:t>
            </a:r>
            <a:r>
              <a:rPr lang="tr-TR" dirty="0" err="1"/>
              <a:t>Traversing</a:t>
            </a:r>
            <a:r>
              <a:rPr lang="tr-TR" dirty="0"/>
              <a:t> - </a:t>
            </a:r>
            <a:r>
              <a:rPr lang="tr-TR" dirty="0" err="1"/>
              <a:t>Filtering</a:t>
            </a:r>
            <a:r>
              <a:rPr lang="tr-TR" dirty="0"/>
              <a:t/>
            </a:r>
            <a:br>
              <a:rPr lang="tr-TR" dirty="0"/>
            </a:br>
            <a:endParaRPr lang="tr-TR" dirty="0"/>
          </a:p>
        </p:txBody>
      </p:sp>
      <p:sp>
        <p:nvSpPr>
          <p:cNvPr id="5" name="İçerik Yer Tutucusu 4"/>
          <p:cNvSpPr>
            <a:spLocks noGrp="1"/>
          </p:cNvSpPr>
          <p:nvPr>
            <p:ph idx="1"/>
          </p:nvPr>
        </p:nvSpPr>
        <p:spPr>
          <a:xfrm>
            <a:off x="487680" y="1045029"/>
            <a:ext cx="6818811" cy="5556068"/>
          </a:xfrm>
        </p:spPr>
        <p:txBody>
          <a:bodyPr>
            <a:normAutofit/>
          </a:bodyPr>
          <a:lstStyle/>
          <a:p>
            <a:r>
              <a:rPr lang="tr-TR" sz="2000" dirty="0" err="1" smtClean="0"/>
              <a:t>first</a:t>
            </a:r>
            <a:r>
              <a:rPr lang="tr-TR" sz="2000" dirty="0" smtClean="0"/>
              <a:t> </a:t>
            </a:r>
            <a:r>
              <a:rPr lang="tr-TR" sz="2000" dirty="0"/>
              <a:t>() </a:t>
            </a:r>
            <a:r>
              <a:rPr lang="tr-TR" sz="2000" dirty="0" smtClean="0"/>
              <a:t>metodu, </a:t>
            </a:r>
            <a:r>
              <a:rPr lang="tr-TR" sz="2000" dirty="0"/>
              <a:t>belirtilen </a:t>
            </a:r>
            <a:r>
              <a:rPr lang="tr-TR" sz="2000" dirty="0" smtClean="0"/>
              <a:t>elementlerin </a:t>
            </a:r>
            <a:r>
              <a:rPr lang="tr-TR" sz="2000" dirty="0"/>
              <a:t>ilk öğesini döndürür.</a:t>
            </a:r>
            <a:endParaRPr lang="en-US" sz="2000" b="1" dirty="0"/>
          </a:p>
          <a:p>
            <a:r>
              <a:rPr lang="tr-TR" sz="2000" dirty="0" err="1"/>
              <a:t>l</a:t>
            </a:r>
            <a:r>
              <a:rPr lang="tr-TR" sz="2000" dirty="0" err="1" smtClean="0"/>
              <a:t>ast</a:t>
            </a:r>
            <a:r>
              <a:rPr lang="tr-TR" sz="2000" dirty="0" smtClean="0"/>
              <a:t> </a:t>
            </a:r>
            <a:r>
              <a:rPr lang="tr-TR" sz="2000" dirty="0"/>
              <a:t>() </a:t>
            </a:r>
            <a:r>
              <a:rPr lang="tr-TR" sz="2000" dirty="0" smtClean="0"/>
              <a:t>metodu, </a:t>
            </a:r>
            <a:r>
              <a:rPr lang="tr-TR" sz="2000" dirty="0"/>
              <a:t>belirtilen elementlerin</a:t>
            </a:r>
            <a:r>
              <a:rPr lang="tr-TR" sz="2000" dirty="0" smtClean="0"/>
              <a:t> </a:t>
            </a:r>
            <a:r>
              <a:rPr lang="tr-TR" sz="2000" dirty="0"/>
              <a:t>son öğesini döndürür</a:t>
            </a:r>
            <a:r>
              <a:rPr lang="tr-TR" sz="2000" dirty="0" smtClean="0"/>
              <a:t>.</a:t>
            </a:r>
          </a:p>
          <a:p>
            <a:r>
              <a:rPr lang="tr-TR" sz="2000" dirty="0" smtClean="0"/>
              <a:t>eq </a:t>
            </a:r>
            <a:r>
              <a:rPr lang="tr-TR" sz="2000" dirty="0"/>
              <a:t>() metodu</a:t>
            </a:r>
            <a:r>
              <a:rPr lang="tr-TR" sz="2000" dirty="0" smtClean="0"/>
              <a:t>, </a:t>
            </a:r>
            <a:r>
              <a:rPr lang="tr-TR" sz="2000" dirty="0"/>
              <a:t>seçilen </a:t>
            </a:r>
            <a:r>
              <a:rPr lang="tr-TR" sz="2000" dirty="0" smtClean="0"/>
              <a:t>elementlerden </a:t>
            </a:r>
            <a:r>
              <a:rPr lang="tr-TR" sz="2000" dirty="0"/>
              <a:t>belirli bir dizin numarasına </a:t>
            </a:r>
            <a:r>
              <a:rPr lang="tr-TR" sz="2000" dirty="0" smtClean="0"/>
              <a:t>sahip olan öğe </a:t>
            </a:r>
            <a:r>
              <a:rPr lang="tr-TR" sz="2000" dirty="0"/>
              <a:t>döndürür</a:t>
            </a:r>
            <a:r>
              <a:rPr lang="tr-TR" sz="2000" dirty="0" smtClean="0"/>
              <a:t>.</a:t>
            </a:r>
          </a:p>
          <a:p>
            <a:r>
              <a:rPr lang="tr-TR" sz="2000" dirty="0" err="1" smtClean="0"/>
              <a:t>filter</a:t>
            </a:r>
            <a:r>
              <a:rPr lang="tr-TR" sz="2000" dirty="0" smtClean="0"/>
              <a:t> </a:t>
            </a:r>
            <a:r>
              <a:rPr lang="tr-TR" sz="2000" dirty="0"/>
              <a:t>() metodu</a:t>
            </a:r>
            <a:r>
              <a:rPr lang="tr-TR" sz="2000" dirty="0" smtClean="0"/>
              <a:t> </a:t>
            </a:r>
            <a:r>
              <a:rPr lang="tr-TR" sz="2000" dirty="0"/>
              <a:t>bir ölçüt belirlemenizi sağlar. Kriterlere </a:t>
            </a:r>
            <a:r>
              <a:rPr lang="tr-TR" sz="2000" dirty="0" smtClean="0"/>
              <a:t>uyan elemanlar </a:t>
            </a:r>
            <a:r>
              <a:rPr lang="tr-TR" sz="2000" dirty="0"/>
              <a:t>döndürülür</a:t>
            </a:r>
            <a:r>
              <a:rPr lang="tr-TR" sz="2000" dirty="0" smtClean="0"/>
              <a:t>.</a:t>
            </a:r>
          </a:p>
          <a:p>
            <a:r>
              <a:rPr lang="tr-TR" sz="2000" dirty="0" smtClean="0"/>
              <a:t>not </a:t>
            </a:r>
            <a:r>
              <a:rPr lang="tr-TR" sz="2000" dirty="0"/>
              <a:t>() </a:t>
            </a:r>
            <a:r>
              <a:rPr lang="tr-TR" sz="2000" dirty="0" smtClean="0"/>
              <a:t>metodu, </a:t>
            </a:r>
            <a:r>
              <a:rPr lang="tr-TR" sz="2000" dirty="0"/>
              <a:t>ölçütlere uymayan tüm öğeleri döndürür.</a:t>
            </a:r>
            <a:br>
              <a:rPr lang="tr-TR" sz="2000" dirty="0"/>
            </a:br>
            <a:r>
              <a:rPr lang="tr-TR" sz="2000" dirty="0"/>
              <a:t/>
            </a:r>
            <a:br>
              <a:rPr lang="tr-TR" sz="2000" dirty="0"/>
            </a:br>
            <a:r>
              <a:rPr lang="tr-TR" sz="2000" dirty="0"/>
              <a:t>İpucu: not () metodu</a:t>
            </a:r>
            <a:r>
              <a:rPr lang="tr-TR" sz="2000" dirty="0" smtClean="0"/>
              <a:t>, </a:t>
            </a:r>
            <a:r>
              <a:rPr lang="tr-TR" sz="2000" dirty="0" err="1"/>
              <a:t>filter</a:t>
            </a:r>
            <a:r>
              <a:rPr lang="tr-TR" sz="2000" dirty="0"/>
              <a:t> () </a:t>
            </a:r>
            <a:r>
              <a:rPr lang="tr-TR" sz="2000" dirty="0" smtClean="0"/>
              <a:t>metodunun </a:t>
            </a:r>
            <a:r>
              <a:rPr lang="tr-TR" sz="2000" dirty="0"/>
              <a:t>tersidir.</a:t>
            </a:r>
          </a:p>
        </p:txBody>
      </p:sp>
      <p:sp>
        <p:nvSpPr>
          <p:cNvPr id="6" name="Metin Yer Tutucusu 5"/>
          <p:cNvSpPr>
            <a:spLocks noGrp="1"/>
          </p:cNvSpPr>
          <p:nvPr>
            <p:ph type="body" sz="half" idx="2"/>
          </p:nvPr>
        </p:nvSpPr>
        <p:spPr/>
        <p:txBody>
          <a:bodyPr/>
          <a:lstStyle/>
          <a:p>
            <a:r>
              <a:rPr lang="en-US" b="1" dirty="0"/>
              <a:t>first()</a:t>
            </a:r>
            <a:endParaRPr lang="tr-TR" b="1" dirty="0"/>
          </a:p>
          <a:p>
            <a:r>
              <a:rPr lang="en-US" b="1" dirty="0"/>
              <a:t>last()</a:t>
            </a:r>
            <a:endParaRPr lang="tr-TR" b="1" dirty="0"/>
          </a:p>
          <a:p>
            <a:r>
              <a:rPr lang="en-US" b="1" dirty="0"/>
              <a:t>eq()</a:t>
            </a:r>
            <a:endParaRPr lang="tr-TR" b="1" dirty="0"/>
          </a:p>
          <a:p>
            <a:r>
              <a:rPr lang="en-US" b="1" dirty="0"/>
              <a:t>filter()</a:t>
            </a:r>
            <a:endParaRPr lang="tr-TR" b="1" dirty="0"/>
          </a:p>
          <a:p>
            <a:r>
              <a:rPr lang="en-US" b="1" dirty="0"/>
              <a:t>not() </a:t>
            </a:r>
            <a:endParaRPr lang="tr-TR" b="1" dirty="0"/>
          </a:p>
          <a:p>
            <a:endParaRPr lang="tr-TR" dirty="0"/>
          </a:p>
        </p:txBody>
      </p:sp>
    </p:spTree>
    <p:extLst>
      <p:ext uri="{BB962C8B-B14F-4D97-AF65-F5344CB8AC3E}">
        <p14:creationId xmlns:p14="http://schemas.microsoft.com/office/powerpoint/2010/main" xmlns="" val="3682725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xmlns="" val="2070465390"/>
              </p:ext>
            </p:extLst>
          </p:nvPr>
        </p:nvGraphicFramePr>
        <p:xfrm>
          <a:off x="931816" y="0"/>
          <a:ext cx="10964091" cy="6471920"/>
        </p:xfrm>
        <a:graphic>
          <a:graphicData uri="http://schemas.openxmlformats.org/drawingml/2006/table">
            <a:tbl>
              <a:tblPr firstRow="1" bandRow="1">
                <a:tableStyleId>{5C22544A-7EE6-4342-B048-85BDC9FD1C3A}</a:tableStyleId>
              </a:tblPr>
              <a:tblGrid>
                <a:gridCol w="1460705">
                  <a:extLst>
                    <a:ext uri="{9D8B030D-6E8A-4147-A177-3AD203B41FA5}">
                      <a16:colId xmlns:a16="http://schemas.microsoft.com/office/drawing/2014/main" xmlns="" val="964952266"/>
                    </a:ext>
                  </a:extLst>
                </a:gridCol>
                <a:gridCol w="9503386">
                  <a:extLst>
                    <a:ext uri="{9D8B030D-6E8A-4147-A177-3AD203B41FA5}">
                      <a16:colId xmlns:a16="http://schemas.microsoft.com/office/drawing/2014/main" xmlns="" val="920687253"/>
                    </a:ext>
                  </a:extLst>
                </a:gridCol>
              </a:tblGrid>
              <a:tr h="370840">
                <a:tc>
                  <a:txBody>
                    <a:bodyPr/>
                    <a:lstStyle/>
                    <a:p>
                      <a:r>
                        <a:rPr lang="tr-TR">
                          <a:effectLst/>
                        </a:rPr>
                        <a:t>Method</a:t>
                      </a:r>
                    </a:p>
                  </a:txBody>
                  <a:tcPr anchor="ctr"/>
                </a:tc>
                <a:tc>
                  <a:txBody>
                    <a:bodyPr/>
                    <a:lstStyle/>
                    <a:p>
                      <a:r>
                        <a:rPr lang="tr-TR"/>
                        <a:t>Description</a:t>
                      </a:r>
                    </a:p>
                  </a:txBody>
                  <a:tcPr anchor="ctr"/>
                </a:tc>
                <a:extLst>
                  <a:ext uri="{0D108BD9-81ED-4DB2-BD59-A6C34878D82A}">
                    <a16:rowId xmlns:a16="http://schemas.microsoft.com/office/drawing/2014/main" xmlns="" val="750619871"/>
                  </a:ext>
                </a:extLst>
              </a:tr>
              <a:tr h="370840">
                <a:tc>
                  <a:txBody>
                    <a:bodyPr/>
                    <a:lstStyle/>
                    <a:p>
                      <a:r>
                        <a:rPr lang="tr-TR" dirty="0" err="1"/>
                        <a:t>add</a:t>
                      </a:r>
                      <a:r>
                        <a:rPr lang="tr-TR" dirty="0"/>
                        <a:t>()</a:t>
                      </a:r>
                    </a:p>
                  </a:txBody>
                  <a:tcPr anchor="ctr"/>
                </a:tc>
                <a:tc>
                  <a:txBody>
                    <a:bodyPr/>
                    <a:lstStyle/>
                    <a:p>
                      <a:r>
                        <a:rPr lang="tr-TR" dirty="0" smtClean="0"/>
                        <a:t>Kümeye eleman ekler</a:t>
                      </a:r>
                      <a:endParaRPr lang="en-US" dirty="0"/>
                    </a:p>
                  </a:txBody>
                  <a:tcPr anchor="ctr"/>
                </a:tc>
                <a:extLst>
                  <a:ext uri="{0D108BD9-81ED-4DB2-BD59-A6C34878D82A}">
                    <a16:rowId xmlns:a16="http://schemas.microsoft.com/office/drawing/2014/main" xmlns="" val="1792757727"/>
                  </a:ext>
                </a:extLst>
              </a:tr>
              <a:tr h="370840">
                <a:tc>
                  <a:txBody>
                    <a:bodyPr/>
                    <a:lstStyle/>
                    <a:p>
                      <a:r>
                        <a:rPr lang="tr-TR"/>
                        <a:t>addBack()</a:t>
                      </a:r>
                    </a:p>
                  </a:txBody>
                  <a:tcPr anchor="ctr"/>
                </a:tc>
                <a:tc>
                  <a:txBody>
                    <a:bodyPr/>
                    <a:lstStyle/>
                    <a:p>
                      <a:r>
                        <a:rPr lang="tr-TR" dirty="0" smtClean="0"/>
                        <a:t>Önceki element kümesini geçerli kümeye ekler</a:t>
                      </a:r>
                      <a:endParaRPr lang="en-US" dirty="0"/>
                    </a:p>
                  </a:txBody>
                  <a:tcPr anchor="ctr"/>
                </a:tc>
                <a:extLst>
                  <a:ext uri="{0D108BD9-81ED-4DB2-BD59-A6C34878D82A}">
                    <a16:rowId xmlns:a16="http://schemas.microsoft.com/office/drawing/2014/main" xmlns="" val="370839751"/>
                  </a:ext>
                </a:extLst>
              </a:tr>
              <a:tr h="370840">
                <a:tc>
                  <a:txBody>
                    <a:bodyPr/>
                    <a:lstStyle/>
                    <a:p>
                      <a:r>
                        <a:rPr lang="tr-TR" dirty="0" err="1">
                          <a:solidFill>
                            <a:srgbClr val="FF0000"/>
                          </a:solidFill>
                        </a:rPr>
                        <a:t>andSelf</a:t>
                      </a:r>
                      <a:r>
                        <a:rPr lang="tr-TR" dirty="0">
                          <a:solidFill>
                            <a:srgbClr val="FF0000"/>
                          </a:solidFill>
                        </a:rPr>
                        <a:t>()</a:t>
                      </a:r>
                    </a:p>
                  </a:txBody>
                  <a:tcPr anchor="ctr"/>
                </a:tc>
                <a:tc>
                  <a:txBody>
                    <a:bodyPr/>
                    <a:lstStyle/>
                    <a:p>
                      <a:r>
                        <a:rPr lang="tr-TR" dirty="0" smtClean="0">
                          <a:solidFill>
                            <a:srgbClr val="FF0000"/>
                          </a:solidFill>
                        </a:rPr>
                        <a:t>1.8 sürümünde kullanımdan kaldırıldı</a:t>
                      </a:r>
                      <a:r>
                        <a:rPr lang="tr-TR" dirty="0" smtClean="0"/>
                        <a:t>. </a:t>
                      </a:r>
                      <a:endParaRPr lang="en-US" dirty="0"/>
                    </a:p>
                  </a:txBody>
                  <a:tcPr anchor="ctr"/>
                </a:tc>
                <a:extLst>
                  <a:ext uri="{0D108BD9-81ED-4DB2-BD59-A6C34878D82A}">
                    <a16:rowId xmlns:a16="http://schemas.microsoft.com/office/drawing/2014/main" xmlns="" val="3975049729"/>
                  </a:ext>
                </a:extLst>
              </a:tr>
              <a:tr h="370840">
                <a:tc>
                  <a:txBody>
                    <a:bodyPr/>
                    <a:lstStyle/>
                    <a:p>
                      <a:r>
                        <a:rPr lang="tr-TR" dirty="0" err="1">
                          <a:solidFill>
                            <a:srgbClr val="00B050"/>
                          </a:solidFill>
                        </a:rPr>
                        <a:t>children</a:t>
                      </a:r>
                      <a:r>
                        <a:rPr lang="tr-TR" dirty="0">
                          <a:solidFill>
                            <a:srgbClr val="00B050"/>
                          </a:solidFill>
                        </a:rPr>
                        <a:t>()</a:t>
                      </a:r>
                    </a:p>
                  </a:txBody>
                  <a:tcPr anchor="ctr"/>
                </a:tc>
                <a:tc>
                  <a:txBody>
                    <a:bodyPr/>
                    <a:lstStyle/>
                    <a:p>
                      <a:r>
                        <a:rPr lang="tr-TR" dirty="0" smtClean="0">
                          <a:solidFill>
                            <a:srgbClr val="00B050"/>
                          </a:solidFill>
                        </a:rPr>
                        <a:t>Seçilen elementin doğrudan tüm alt öğelerini döndürür</a:t>
                      </a:r>
                      <a:endParaRPr lang="en-US" dirty="0">
                        <a:solidFill>
                          <a:srgbClr val="00B050"/>
                        </a:solidFill>
                      </a:endParaRPr>
                    </a:p>
                  </a:txBody>
                  <a:tcPr anchor="ctr"/>
                </a:tc>
                <a:extLst>
                  <a:ext uri="{0D108BD9-81ED-4DB2-BD59-A6C34878D82A}">
                    <a16:rowId xmlns:a16="http://schemas.microsoft.com/office/drawing/2014/main" xmlns="" val="624455742"/>
                  </a:ext>
                </a:extLst>
              </a:tr>
              <a:tr h="370840">
                <a:tc>
                  <a:txBody>
                    <a:bodyPr/>
                    <a:lstStyle/>
                    <a:p>
                      <a:r>
                        <a:rPr lang="tr-TR" dirty="0" err="1"/>
                        <a:t>closest</a:t>
                      </a:r>
                      <a:r>
                        <a:rPr lang="tr-TR" dirty="0"/>
                        <a:t>()</a:t>
                      </a:r>
                    </a:p>
                  </a:txBody>
                  <a:tcPr anchor="ctr"/>
                </a:tc>
                <a:tc>
                  <a:txBody>
                    <a:bodyPr/>
                    <a:lstStyle/>
                    <a:p>
                      <a:r>
                        <a:rPr lang="tr-TR" dirty="0" smtClean="0"/>
                        <a:t>Seçilen elementin ilk atasını döndürür</a:t>
                      </a:r>
                      <a:endParaRPr lang="en-US" dirty="0"/>
                    </a:p>
                  </a:txBody>
                  <a:tcPr anchor="ctr"/>
                </a:tc>
                <a:extLst>
                  <a:ext uri="{0D108BD9-81ED-4DB2-BD59-A6C34878D82A}">
                    <a16:rowId xmlns:a16="http://schemas.microsoft.com/office/drawing/2014/main" xmlns="" val="3269464923"/>
                  </a:ext>
                </a:extLst>
              </a:tr>
              <a:tr h="370840">
                <a:tc>
                  <a:txBody>
                    <a:bodyPr/>
                    <a:lstStyle/>
                    <a:p>
                      <a:r>
                        <a:rPr lang="tr-TR" dirty="0" err="1"/>
                        <a:t>contents</a:t>
                      </a:r>
                      <a:r>
                        <a:rPr lang="tr-TR" dirty="0"/>
                        <a:t>()</a:t>
                      </a:r>
                    </a:p>
                  </a:txBody>
                  <a:tcPr anchor="ctr"/>
                </a:tc>
                <a:tc>
                  <a:txBody>
                    <a:bodyPr/>
                    <a:lstStyle/>
                    <a:p>
                      <a:r>
                        <a:rPr lang="tr-TR" dirty="0" smtClean="0"/>
                        <a:t>Seçilen elementin doğrudan tüm alt öğelerini döndürür (metin ve yorum düğümleri dahil)</a:t>
                      </a:r>
                      <a:endParaRPr lang="en-US" dirty="0"/>
                    </a:p>
                  </a:txBody>
                  <a:tcPr anchor="ctr"/>
                </a:tc>
                <a:extLst>
                  <a:ext uri="{0D108BD9-81ED-4DB2-BD59-A6C34878D82A}">
                    <a16:rowId xmlns:a16="http://schemas.microsoft.com/office/drawing/2014/main" xmlns="" val="1617302113"/>
                  </a:ext>
                </a:extLst>
              </a:tr>
              <a:tr h="370840">
                <a:tc>
                  <a:txBody>
                    <a:bodyPr/>
                    <a:lstStyle/>
                    <a:p>
                      <a:r>
                        <a:rPr lang="tr-TR" dirty="0" err="1"/>
                        <a:t>each</a:t>
                      </a:r>
                      <a:r>
                        <a:rPr lang="tr-TR" dirty="0"/>
                        <a:t>()</a:t>
                      </a:r>
                    </a:p>
                  </a:txBody>
                  <a:tcPr anchor="ctr"/>
                </a:tc>
                <a:tc>
                  <a:txBody>
                    <a:bodyPr/>
                    <a:lstStyle/>
                    <a:p>
                      <a:r>
                        <a:rPr lang="tr-TR" dirty="0" smtClean="0"/>
                        <a:t>Eşleşen her element için bir fonksiyon yürütür</a:t>
                      </a:r>
                      <a:endParaRPr lang="en-US" dirty="0"/>
                    </a:p>
                  </a:txBody>
                  <a:tcPr anchor="ctr"/>
                </a:tc>
                <a:extLst>
                  <a:ext uri="{0D108BD9-81ED-4DB2-BD59-A6C34878D82A}">
                    <a16:rowId xmlns:a16="http://schemas.microsoft.com/office/drawing/2014/main" xmlns="" val="3010838834"/>
                  </a:ext>
                </a:extLst>
              </a:tr>
              <a:tr h="370840">
                <a:tc>
                  <a:txBody>
                    <a:bodyPr/>
                    <a:lstStyle/>
                    <a:p>
                      <a:r>
                        <a:rPr lang="tr-TR"/>
                        <a:t>end()</a:t>
                      </a:r>
                    </a:p>
                  </a:txBody>
                  <a:tcPr anchor="ctr"/>
                </a:tc>
                <a:tc>
                  <a:txBody>
                    <a:bodyPr/>
                    <a:lstStyle/>
                    <a:p>
                      <a:r>
                        <a:rPr lang="tr-TR" dirty="0" smtClean="0"/>
                        <a:t>Geçerli zincirdeki en son filtreleme işlemini sonlandırır ve eşleşen öğeler kümesini önceki durumuna döndürür</a:t>
                      </a:r>
                      <a:endParaRPr lang="en-US" dirty="0"/>
                    </a:p>
                  </a:txBody>
                  <a:tcPr anchor="ctr"/>
                </a:tc>
                <a:extLst>
                  <a:ext uri="{0D108BD9-81ED-4DB2-BD59-A6C34878D82A}">
                    <a16:rowId xmlns:a16="http://schemas.microsoft.com/office/drawing/2014/main" xmlns="" val="662308901"/>
                  </a:ext>
                </a:extLst>
              </a:tr>
              <a:tr h="370840">
                <a:tc>
                  <a:txBody>
                    <a:bodyPr/>
                    <a:lstStyle/>
                    <a:p>
                      <a:r>
                        <a:rPr lang="tr-TR" dirty="0">
                          <a:solidFill>
                            <a:srgbClr val="00B050"/>
                          </a:solidFill>
                        </a:rPr>
                        <a:t>eq()</a:t>
                      </a:r>
                    </a:p>
                  </a:txBody>
                  <a:tcPr anchor="ctr"/>
                </a:tc>
                <a:tc>
                  <a:txBody>
                    <a:bodyPr/>
                    <a:lstStyle/>
                    <a:p>
                      <a:r>
                        <a:rPr lang="tr-TR" dirty="0" smtClean="0">
                          <a:solidFill>
                            <a:srgbClr val="00B050"/>
                          </a:solidFill>
                        </a:rPr>
                        <a:t>Seçilen elementlerin belirli bir dizin numarasına sahip olan öğeyi döndürür</a:t>
                      </a:r>
                      <a:endParaRPr lang="en-US" dirty="0">
                        <a:solidFill>
                          <a:srgbClr val="00B050"/>
                        </a:solidFill>
                      </a:endParaRPr>
                    </a:p>
                  </a:txBody>
                  <a:tcPr anchor="ctr"/>
                </a:tc>
                <a:extLst>
                  <a:ext uri="{0D108BD9-81ED-4DB2-BD59-A6C34878D82A}">
                    <a16:rowId xmlns:a16="http://schemas.microsoft.com/office/drawing/2014/main" xmlns="" val="2148963370"/>
                  </a:ext>
                </a:extLst>
              </a:tr>
              <a:tr h="370840">
                <a:tc>
                  <a:txBody>
                    <a:bodyPr/>
                    <a:lstStyle/>
                    <a:p>
                      <a:r>
                        <a:rPr lang="tr-TR" dirty="0" err="1">
                          <a:solidFill>
                            <a:srgbClr val="00B050"/>
                          </a:solidFill>
                        </a:rPr>
                        <a:t>filter</a:t>
                      </a:r>
                      <a:r>
                        <a:rPr lang="tr-TR" dirty="0">
                          <a:solidFill>
                            <a:srgbClr val="00B050"/>
                          </a:solidFill>
                        </a:rPr>
                        <a:t>()</a:t>
                      </a:r>
                    </a:p>
                  </a:txBody>
                  <a:tcPr anchor="ctr"/>
                </a:tc>
                <a:tc>
                  <a:txBody>
                    <a:bodyPr/>
                    <a:lstStyle/>
                    <a:p>
                      <a:r>
                        <a:rPr lang="tr-TR" sz="1800" dirty="0" smtClean="0">
                          <a:solidFill>
                            <a:srgbClr val="00B050"/>
                          </a:solidFill>
                        </a:rPr>
                        <a:t>Kriterlere uyan elemanlar döndürülür.</a:t>
                      </a:r>
                      <a:endParaRPr lang="en-US" dirty="0">
                        <a:solidFill>
                          <a:srgbClr val="00B050"/>
                        </a:solidFill>
                      </a:endParaRPr>
                    </a:p>
                  </a:txBody>
                  <a:tcPr anchor="ctr"/>
                </a:tc>
                <a:extLst>
                  <a:ext uri="{0D108BD9-81ED-4DB2-BD59-A6C34878D82A}">
                    <a16:rowId xmlns:a16="http://schemas.microsoft.com/office/drawing/2014/main" xmlns="" val="1869286378"/>
                  </a:ext>
                </a:extLst>
              </a:tr>
              <a:tr h="370840">
                <a:tc>
                  <a:txBody>
                    <a:bodyPr/>
                    <a:lstStyle/>
                    <a:p>
                      <a:r>
                        <a:rPr lang="tr-TR" dirty="0" err="1">
                          <a:solidFill>
                            <a:srgbClr val="00B050"/>
                          </a:solidFill>
                        </a:rPr>
                        <a:t>find</a:t>
                      </a:r>
                      <a:r>
                        <a:rPr lang="tr-TR" dirty="0">
                          <a:solidFill>
                            <a:srgbClr val="00B050"/>
                          </a:solidFill>
                        </a:rPr>
                        <a:t>()</a:t>
                      </a:r>
                    </a:p>
                  </a:txBody>
                  <a:tcPr anchor="ctr"/>
                </a:tc>
                <a:tc>
                  <a:txBody>
                    <a:bodyPr/>
                    <a:lstStyle/>
                    <a:p>
                      <a:r>
                        <a:rPr lang="tr-TR" dirty="0" smtClean="0">
                          <a:solidFill>
                            <a:srgbClr val="00B050"/>
                          </a:solidFill>
                        </a:rPr>
                        <a:t>Seçilen elementin alt öğelerini döndürür</a:t>
                      </a:r>
                      <a:endParaRPr lang="en-US" dirty="0">
                        <a:solidFill>
                          <a:srgbClr val="00B050"/>
                        </a:solidFill>
                      </a:endParaRPr>
                    </a:p>
                  </a:txBody>
                  <a:tcPr anchor="ctr"/>
                </a:tc>
                <a:extLst>
                  <a:ext uri="{0D108BD9-81ED-4DB2-BD59-A6C34878D82A}">
                    <a16:rowId xmlns:a16="http://schemas.microsoft.com/office/drawing/2014/main" xmlns="" val="1839089604"/>
                  </a:ext>
                </a:extLst>
              </a:tr>
              <a:tr h="370840">
                <a:tc>
                  <a:txBody>
                    <a:bodyPr/>
                    <a:lstStyle/>
                    <a:p>
                      <a:r>
                        <a:rPr lang="tr-TR" dirty="0" err="1">
                          <a:solidFill>
                            <a:srgbClr val="00B050"/>
                          </a:solidFill>
                        </a:rPr>
                        <a:t>first</a:t>
                      </a:r>
                      <a:r>
                        <a:rPr lang="tr-TR" dirty="0">
                          <a:solidFill>
                            <a:srgbClr val="00B050"/>
                          </a:solidFill>
                        </a:rPr>
                        <a:t>()</a:t>
                      </a:r>
                    </a:p>
                  </a:txBody>
                  <a:tcPr anchor="ctr"/>
                </a:tc>
                <a:tc>
                  <a:txBody>
                    <a:bodyPr/>
                    <a:lstStyle/>
                    <a:p>
                      <a:r>
                        <a:rPr lang="tr-TR" dirty="0" smtClean="0">
                          <a:solidFill>
                            <a:srgbClr val="00B050"/>
                          </a:solidFill>
                        </a:rPr>
                        <a:t>Seçilen elementlerin ilk öğesini döndürür</a:t>
                      </a:r>
                      <a:endParaRPr lang="en-US" dirty="0">
                        <a:solidFill>
                          <a:srgbClr val="00B050"/>
                        </a:solidFill>
                      </a:endParaRPr>
                    </a:p>
                  </a:txBody>
                  <a:tcPr anchor="ctr"/>
                </a:tc>
                <a:extLst>
                  <a:ext uri="{0D108BD9-81ED-4DB2-BD59-A6C34878D82A}">
                    <a16:rowId xmlns:a16="http://schemas.microsoft.com/office/drawing/2014/main" xmlns="" val="604228694"/>
                  </a:ext>
                </a:extLst>
              </a:tr>
              <a:tr h="370840">
                <a:tc>
                  <a:txBody>
                    <a:bodyPr/>
                    <a:lstStyle/>
                    <a:p>
                      <a:r>
                        <a:rPr lang="tr-TR" dirty="0"/>
                        <a:t>has()</a:t>
                      </a:r>
                    </a:p>
                  </a:txBody>
                  <a:tcPr anchor="ctr"/>
                </a:tc>
                <a:tc>
                  <a:txBody>
                    <a:bodyPr/>
                    <a:lstStyle/>
                    <a:p>
                      <a:r>
                        <a:rPr lang="tr-TR" dirty="0" smtClean="0"/>
                        <a:t>İçinde bir veya daha fazla element olan tüm elementleri döndürür</a:t>
                      </a:r>
                      <a:endParaRPr lang="en-US" dirty="0"/>
                    </a:p>
                  </a:txBody>
                  <a:tcPr anchor="ctr"/>
                </a:tc>
                <a:extLst>
                  <a:ext uri="{0D108BD9-81ED-4DB2-BD59-A6C34878D82A}">
                    <a16:rowId xmlns:a16="http://schemas.microsoft.com/office/drawing/2014/main" xmlns="" val="3247745857"/>
                  </a:ext>
                </a:extLst>
              </a:tr>
              <a:tr h="370840">
                <a:tc>
                  <a:txBody>
                    <a:bodyPr/>
                    <a:lstStyle/>
                    <a:p>
                      <a:r>
                        <a:rPr lang="tr-TR" dirty="0"/>
                        <a:t>is()</a:t>
                      </a:r>
                    </a:p>
                  </a:txBody>
                  <a:tcPr anchor="ctr"/>
                </a:tc>
                <a:tc>
                  <a:txBody>
                    <a:bodyPr/>
                    <a:lstStyle/>
                    <a:p>
                      <a:r>
                        <a:rPr lang="tr-TR" dirty="0" smtClean="0"/>
                        <a:t>Eşleşen elemanlar kümesini bir </a:t>
                      </a:r>
                      <a:r>
                        <a:rPr lang="tr-TR" dirty="0" err="1" smtClean="0"/>
                        <a:t>selector</a:t>
                      </a:r>
                      <a:r>
                        <a:rPr lang="tr-TR" dirty="0" smtClean="0"/>
                        <a:t> / element / jQuery nesnesine karşı kontrol eder ve bu elemanlardan en az birinin verilen argümanlarla eşleşmesi durumunda </a:t>
                      </a:r>
                      <a:r>
                        <a:rPr lang="tr-TR" dirty="0" err="1" smtClean="0"/>
                        <a:t>true</a:t>
                      </a:r>
                      <a:r>
                        <a:rPr lang="tr-TR" dirty="0" smtClean="0"/>
                        <a:t> değerini döndürür.</a:t>
                      </a:r>
                      <a:endParaRPr lang="en-US" dirty="0"/>
                    </a:p>
                  </a:txBody>
                  <a:tcPr anchor="ctr"/>
                </a:tc>
                <a:extLst>
                  <a:ext uri="{0D108BD9-81ED-4DB2-BD59-A6C34878D82A}">
                    <a16:rowId xmlns:a16="http://schemas.microsoft.com/office/drawing/2014/main" xmlns="" val="3974408399"/>
                  </a:ext>
                </a:extLst>
              </a:tr>
              <a:tr h="370840">
                <a:tc>
                  <a:txBody>
                    <a:bodyPr/>
                    <a:lstStyle/>
                    <a:p>
                      <a:r>
                        <a:rPr lang="tr-TR" dirty="0" err="1">
                          <a:solidFill>
                            <a:srgbClr val="00B050"/>
                          </a:solidFill>
                        </a:rPr>
                        <a:t>last</a:t>
                      </a:r>
                      <a:r>
                        <a:rPr lang="tr-TR" dirty="0">
                          <a:solidFill>
                            <a:srgbClr val="00B050"/>
                          </a:solidFill>
                        </a:rPr>
                        <a:t>()</a:t>
                      </a:r>
                    </a:p>
                  </a:txBody>
                  <a:tcPr anchor="ctr"/>
                </a:tc>
                <a:tc>
                  <a:txBody>
                    <a:bodyPr/>
                    <a:lstStyle/>
                    <a:p>
                      <a:r>
                        <a:rPr lang="tr-TR" dirty="0" smtClean="0">
                          <a:solidFill>
                            <a:srgbClr val="00B050"/>
                          </a:solidFill>
                        </a:rPr>
                        <a:t>Seçilen elementlerin son öğesini döndürür</a:t>
                      </a:r>
                      <a:endParaRPr lang="en-US" dirty="0">
                        <a:solidFill>
                          <a:srgbClr val="00B050"/>
                        </a:solidFill>
                      </a:endParaRPr>
                    </a:p>
                  </a:txBody>
                  <a:tcPr anchor="ctr"/>
                </a:tc>
                <a:extLst>
                  <a:ext uri="{0D108BD9-81ED-4DB2-BD59-A6C34878D82A}">
                    <a16:rowId xmlns:a16="http://schemas.microsoft.com/office/drawing/2014/main" xmlns="" val="162561108"/>
                  </a:ext>
                </a:extLst>
              </a:tr>
            </a:tbl>
          </a:graphicData>
        </a:graphic>
      </p:graphicFrame>
    </p:spTree>
    <p:extLst>
      <p:ext uri="{BB962C8B-B14F-4D97-AF65-F5344CB8AC3E}">
        <p14:creationId xmlns:p14="http://schemas.microsoft.com/office/powerpoint/2010/main" xmlns="" val="1343191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xmlns="" val="309301522"/>
              </p:ext>
            </p:extLst>
          </p:nvPr>
        </p:nvGraphicFramePr>
        <p:xfrm>
          <a:off x="931816" y="0"/>
          <a:ext cx="10964091" cy="6202680"/>
        </p:xfrm>
        <a:graphic>
          <a:graphicData uri="http://schemas.openxmlformats.org/drawingml/2006/table">
            <a:tbl>
              <a:tblPr firstRow="1" bandRow="1">
                <a:tableStyleId>{5C22544A-7EE6-4342-B048-85BDC9FD1C3A}</a:tableStyleId>
              </a:tblPr>
              <a:tblGrid>
                <a:gridCol w="1724298">
                  <a:extLst>
                    <a:ext uri="{9D8B030D-6E8A-4147-A177-3AD203B41FA5}">
                      <a16:colId xmlns:a16="http://schemas.microsoft.com/office/drawing/2014/main" xmlns="" val="964952266"/>
                    </a:ext>
                  </a:extLst>
                </a:gridCol>
                <a:gridCol w="9239793">
                  <a:extLst>
                    <a:ext uri="{9D8B030D-6E8A-4147-A177-3AD203B41FA5}">
                      <a16:colId xmlns:a16="http://schemas.microsoft.com/office/drawing/2014/main" xmlns="" val="920687253"/>
                    </a:ext>
                  </a:extLst>
                </a:gridCol>
              </a:tblGrid>
              <a:tr h="370840">
                <a:tc>
                  <a:txBody>
                    <a:bodyPr/>
                    <a:lstStyle/>
                    <a:p>
                      <a:r>
                        <a:rPr lang="tr-TR">
                          <a:effectLst/>
                        </a:rPr>
                        <a:t>Method</a:t>
                      </a:r>
                    </a:p>
                  </a:txBody>
                  <a:tcPr anchor="ctr"/>
                </a:tc>
                <a:tc>
                  <a:txBody>
                    <a:bodyPr/>
                    <a:lstStyle/>
                    <a:p>
                      <a:r>
                        <a:rPr lang="tr-TR" dirty="0" err="1"/>
                        <a:t>Description</a:t>
                      </a:r>
                      <a:endParaRPr lang="tr-TR" dirty="0"/>
                    </a:p>
                  </a:txBody>
                  <a:tcPr anchor="ctr"/>
                </a:tc>
                <a:extLst>
                  <a:ext uri="{0D108BD9-81ED-4DB2-BD59-A6C34878D82A}">
                    <a16:rowId xmlns:a16="http://schemas.microsoft.com/office/drawing/2014/main" xmlns="" val="750619871"/>
                  </a:ext>
                </a:extLst>
              </a:tr>
              <a:tr h="370840">
                <a:tc>
                  <a:txBody>
                    <a:bodyPr/>
                    <a:lstStyle/>
                    <a:p>
                      <a:r>
                        <a:rPr lang="tr-TR"/>
                        <a:t>map()</a:t>
                      </a:r>
                    </a:p>
                  </a:txBody>
                  <a:tcPr anchor="ctr"/>
                </a:tc>
                <a:tc>
                  <a:txBody>
                    <a:bodyPr/>
                    <a:lstStyle/>
                    <a:p>
                      <a:r>
                        <a:rPr lang="tr-TR" dirty="0" smtClean="0"/>
                        <a:t>Eşleşen kümedeki her elementi bir fonksiyonda geçirerek, dönüş değerlerini içeren yeni bir jQuery nesnesi üretir</a:t>
                      </a:r>
                      <a:endParaRPr lang="en-US" dirty="0"/>
                    </a:p>
                  </a:txBody>
                  <a:tcPr anchor="ctr"/>
                </a:tc>
                <a:extLst>
                  <a:ext uri="{0D108BD9-81ED-4DB2-BD59-A6C34878D82A}">
                    <a16:rowId xmlns:a16="http://schemas.microsoft.com/office/drawing/2014/main" xmlns="" val="1792757727"/>
                  </a:ext>
                </a:extLst>
              </a:tr>
              <a:tr h="370840">
                <a:tc>
                  <a:txBody>
                    <a:bodyPr/>
                    <a:lstStyle/>
                    <a:p>
                      <a:r>
                        <a:rPr lang="tr-TR" dirty="0" err="1">
                          <a:solidFill>
                            <a:srgbClr val="00B050"/>
                          </a:solidFill>
                        </a:rPr>
                        <a:t>next</a:t>
                      </a:r>
                      <a:r>
                        <a:rPr lang="tr-TR" dirty="0">
                          <a:solidFill>
                            <a:srgbClr val="00B050"/>
                          </a:solidFill>
                        </a:rPr>
                        <a:t>()</a:t>
                      </a:r>
                    </a:p>
                  </a:txBody>
                  <a:tcPr anchor="ctr"/>
                </a:tc>
                <a:tc>
                  <a:txBody>
                    <a:bodyPr/>
                    <a:lstStyle/>
                    <a:p>
                      <a:r>
                        <a:rPr lang="tr-TR" dirty="0" smtClean="0">
                          <a:solidFill>
                            <a:srgbClr val="00B050"/>
                          </a:solidFill>
                        </a:rPr>
                        <a:t>Seçilen elementin bir sonraki kardeş öğesini döndürür</a:t>
                      </a:r>
                      <a:endParaRPr lang="en-US" dirty="0">
                        <a:solidFill>
                          <a:srgbClr val="00B050"/>
                        </a:solidFill>
                      </a:endParaRPr>
                    </a:p>
                  </a:txBody>
                  <a:tcPr anchor="ctr"/>
                </a:tc>
                <a:extLst>
                  <a:ext uri="{0D108BD9-81ED-4DB2-BD59-A6C34878D82A}">
                    <a16:rowId xmlns:a16="http://schemas.microsoft.com/office/drawing/2014/main" xmlns="" val="370839751"/>
                  </a:ext>
                </a:extLst>
              </a:tr>
              <a:tr h="370840">
                <a:tc>
                  <a:txBody>
                    <a:bodyPr/>
                    <a:lstStyle/>
                    <a:p>
                      <a:r>
                        <a:rPr lang="tr-TR" dirty="0" err="1">
                          <a:solidFill>
                            <a:srgbClr val="00B050"/>
                          </a:solidFill>
                        </a:rPr>
                        <a:t>nextAll</a:t>
                      </a:r>
                      <a:r>
                        <a:rPr lang="tr-TR" dirty="0">
                          <a:solidFill>
                            <a:srgbClr val="00B050"/>
                          </a:solidFill>
                        </a:rPr>
                        <a:t>()</a:t>
                      </a:r>
                    </a:p>
                  </a:txBody>
                  <a:tcPr anchor="ctr"/>
                </a:tc>
                <a:tc>
                  <a:txBody>
                    <a:bodyPr/>
                    <a:lstStyle/>
                    <a:p>
                      <a:r>
                        <a:rPr lang="tr-TR" dirty="0" smtClean="0">
                          <a:solidFill>
                            <a:srgbClr val="00B050"/>
                          </a:solidFill>
                        </a:rPr>
                        <a:t>Seçilen elementin sonraki tüm kardeş öğelerini döndürür</a:t>
                      </a:r>
                      <a:endParaRPr lang="en-US" dirty="0">
                        <a:solidFill>
                          <a:srgbClr val="00B050"/>
                        </a:solidFill>
                      </a:endParaRPr>
                    </a:p>
                  </a:txBody>
                  <a:tcPr anchor="ctr"/>
                </a:tc>
                <a:extLst>
                  <a:ext uri="{0D108BD9-81ED-4DB2-BD59-A6C34878D82A}">
                    <a16:rowId xmlns:a16="http://schemas.microsoft.com/office/drawing/2014/main" xmlns="" val="3975049729"/>
                  </a:ext>
                </a:extLst>
              </a:tr>
              <a:tr h="370840">
                <a:tc>
                  <a:txBody>
                    <a:bodyPr/>
                    <a:lstStyle/>
                    <a:p>
                      <a:r>
                        <a:rPr lang="tr-TR" dirty="0" err="1">
                          <a:solidFill>
                            <a:srgbClr val="00B050"/>
                          </a:solidFill>
                        </a:rPr>
                        <a:t>nextUntil</a:t>
                      </a:r>
                      <a:r>
                        <a:rPr lang="tr-TR" dirty="0">
                          <a:solidFill>
                            <a:srgbClr val="00B050"/>
                          </a:solidFill>
                        </a:rPr>
                        <a:t>()</a:t>
                      </a:r>
                    </a:p>
                  </a:txBody>
                  <a:tcPr anchor="ctr"/>
                </a:tc>
                <a:tc>
                  <a:txBody>
                    <a:bodyPr/>
                    <a:lstStyle/>
                    <a:p>
                      <a:r>
                        <a:rPr lang="tr-TR" dirty="0" smtClean="0">
                          <a:solidFill>
                            <a:srgbClr val="00B050"/>
                          </a:solidFill>
                        </a:rPr>
                        <a:t>Verilen iki argüman arasındaki tüm sonraki kardeş öğelerini döndürür</a:t>
                      </a:r>
                      <a:endParaRPr lang="en-US" dirty="0">
                        <a:solidFill>
                          <a:srgbClr val="00B050"/>
                        </a:solidFill>
                      </a:endParaRPr>
                    </a:p>
                  </a:txBody>
                  <a:tcPr anchor="ctr"/>
                </a:tc>
                <a:extLst>
                  <a:ext uri="{0D108BD9-81ED-4DB2-BD59-A6C34878D82A}">
                    <a16:rowId xmlns:a16="http://schemas.microsoft.com/office/drawing/2014/main" xmlns="" val="624455742"/>
                  </a:ext>
                </a:extLst>
              </a:tr>
              <a:tr h="370840">
                <a:tc>
                  <a:txBody>
                    <a:bodyPr/>
                    <a:lstStyle/>
                    <a:p>
                      <a:r>
                        <a:rPr lang="tr-TR" dirty="0">
                          <a:solidFill>
                            <a:srgbClr val="00B050"/>
                          </a:solidFill>
                        </a:rPr>
                        <a:t>not()</a:t>
                      </a:r>
                    </a:p>
                  </a:txBody>
                  <a:tcPr anchor="ctr"/>
                </a:tc>
                <a:tc>
                  <a:txBody>
                    <a:bodyPr/>
                    <a:lstStyle/>
                    <a:p>
                      <a:r>
                        <a:rPr lang="tr-TR" dirty="0" smtClean="0">
                          <a:solidFill>
                            <a:srgbClr val="00B050"/>
                          </a:solidFill>
                        </a:rPr>
                        <a:t>Belirli bir ölçütle eşleşmeyen öğeleri döndürür</a:t>
                      </a:r>
                      <a:endParaRPr lang="en-US" dirty="0">
                        <a:solidFill>
                          <a:srgbClr val="00B050"/>
                        </a:solidFill>
                      </a:endParaRPr>
                    </a:p>
                  </a:txBody>
                  <a:tcPr anchor="ctr"/>
                </a:tc>
                <a:extLst>
                  <a:ext uri="{0D108BD9-81ED-4DB2-BD59-A6C34878D82A}">
                    <a16:rowId xmlns:a16="http://schemas.microsoft.com/office/drawing/2014/main" xmlns="" val="3269464923"/>
                  </a:ext>
                </a:extLst>
              </a:tr>
              <a:tr h="370840">
                <a:tc>
                  <a:txBody>
                    <a:bodyPr/>
                    <a:lstStyle/>
                    <a:p>
                      <a:r>
                        <a:rPr lang="tr-TR" dirty="0" err="1"/>
                        <a:t>offsetParent</a:t>
                      </a:r>
                      <a:r>
                        <a:rPr lang="tr-TR" dirty="0"/>
                        <a:t>()</a:t>
                      </a:r>
                    </a:p>
                  </a:txBody>
                  <a:tcPr anchor="ctr"/>
                </a:tc>
                <a:tc>
                  <a:txBody>
                    <a:bodyPr/>
                    <a:lstStyle/>
                    <a:p>
                      <a:r>
                        <a:rPr lang="tr-TR" dirty="0" smtClean="0"/>
                        <a:t>İlk konumlandırılmış üst elementi döndürür</a:t>
                      </a:r>
                      <a:endParaRPr lang="en-US" dirty="0"/>
                    </a:p>
                  </a:txBody>
                  <a:tcPr anchor="ctr"/>
                </a:tc>
                <a:extLst>
                  <a:ext uri="{0D108BD9-81ED-4DB2-BD59-A6C34878D82A}">
                    <a16:rowId xmlns:a16="http://schemas.microsoft.com/office/drawing/2014/main" xmlns="" val="1617302113"/>
                  </a:ext>
                </a:extLst>
              </a:tr>
              <a:tr h="370840">
                <a:tc>
                  <a:txBody>
                    <a:bodyPr/>
                    <a:lstStyle/>
                    <a:p>
                      <a:r>
                        <a:rPr lang="tr-TR" dirty="0" err="1">
                          <a:solidFill>
                            <a:srgbClr val="00B050"/>
                          </a:solidFill>
                        </a:rPr>
                        <a:t>parent</a:t>
                      </a:r>
                      <a:r>
                        <a:rPr lang="tr-TR" dirty="0">
                          <a:solidFill>
                            <a:srgbClr val="00B050"/>
                          </a:solidFill>
                        </a:rPr>
                        <a:t>()</a:t>
                      </a:r>
                    </a:p>
                  </a:txBody>
                  <a:tcPr anchor="ctr"/>
                </a:tc>
                <a:tc>
                  <a:txBody>
                    <a:bodyPr/>
                    <a:lstStyle/>
                    <a:p>
                      <a:r>
                        <a:rPr lang="tr-TR" dirty="0" smtClean="0">
                          <a:solidFill>
                            <a:srgbClr val="00B050"/>
                          </a:solidFill>
                        </a:rPr>
                        <a:t>Seçili elementin doğrudan üst öğesini döndürür</a:t>
                      </a:r>
                      <a:endParaRPr lang="en-US" dirty="0">
                        <a:solidFill>
                          <a:srgbClr val="00B050"/>
                        </a:solidFill>
                      </a:endParaRPr>
                    </a:p>
                  </a:txBody>
                  <a:tcPr anchor="ctr"/>
                </a:tc>
                <a:extLst>
                  <a:ext uri="{0D108BD9-81ED-4DB2-BD59-A6C34878D82A}">
                    <a16:rowId xmlns:a16="http://schemas.microsoft.com/office/drawing/2014/main" xmlns="" val="3010838834"/>
                  </a:ext>
                </a:extLst>
              </a:tr>
              <a:tr h="370840">
                <a:tc>
                  <a:txBody>
                    <a:bodyPr/>
                    <a:lstStyle/>
                    <a:p>
                      <a:r>
                        <a:rPr lang="tr-TR" dirty="0" err="1">
                          <a:solidFill>
                            <a:srgbClr val="00B050"/>
                          </a:solidFill>
                        </a:rPr>
                        <a:t>parents</a:t>
                      </a:r>
                      <a:r>
                        <a:rPr lang="tr-TR" dirty="0">
                          <a:solidFill>
                            <a:srgbClr val="00B050"/>
                          </a:solidFill>
                        </a:rPr>
                        <a:t>()</a:t>
                      </a:r>
                    </a:p>
                  </a:txBody>
                  <a:tcPr anchor="ctr"/>
                </a:tc>
                <a:tc>
                  <a:txBody>
                    <a:bodyPr/>
                    <a:lstStyle/>
                    <a:p>
                      <a:r>
                        <a:rPr lang="tr-TR" dirty="0" smtClean="0">
                          <a:solidFill>
                            <a:srgbClr val="00B050"/>
                          </a:solidFill>
                        </a:rPr>
                        <a:t>Seçili elementin tüm ata öğelerini döndürür</a:t>
                      </a:r>
                      <a:endParaRPr lang="en-US" dirty="0">
                        <a:solidFill>
                          <a:srgbClr val="00B050"/>
                        </a:solidFill>
                      </a:endParaRPr>
                    </a:p>
                  </a:txBody>
                  <a:tcPr anchor="ctr"/>
                </a:tc>
                <a:extLst>
                  <a:ext uri="{0D108BD9-81ED-4DB2-BD59-A6C34878D82A}">
                    <a16:rowId xmlns:a16="http://schemas.microsoft.com/office/drawing/2014/main" xmlns="" val="662308901"/>
                  </a:ext>
                </a:extLst>
              </a:tr>
              <a:tr h="370840">
                <a:tc>
                  <a:txBody>
                    <a:bodyPr/>
                    <a:lstStyle/>
                    <a:p>
                      <a:r>
                        <a:rPr lang="tr-TR" dirty="0" err="1">
                          <a:solidFill>
                            <a:srgbClr val="00B050"/>
                          </a:solidFill>
                        </a:rPr>
                        <a:t>parentsUntil</a:t>
                      </a:r>
                      <a:r>
                        <a:rPr lang="tr-TR" dirty="0">
                          <a:solidFill>
                            <a:srgbClr val="00B050"/>
                          </a:solidFill>
                        </a:rPr>
                        <a:t>()</a:t>
                      </a:r>
                    </a:p>
                  </a:txBody>
                  <a:tcPr anchor="ctr"/>
                </a:tc>
                <a:tc>
                  <a:txBody>
                    <a:bodyPr/>
                    <a:lstStyle/>
                    <a:p>
                      <a:r>
                        <a:rPr lang="tr-TR" dirty="0" smtClean="0">
                          <a:solidFill>
                            <a:srgbClr val="00B050"/>
                          </a:solidFill>
                        </a:rPr>
                        <a:t>Verilen iki argüman arasındaki tüm ata öğelerini döndürür</a:t>
                      </a:r>
                      <a:endParaRPr lang="en-US" dirty="0">
                        <a:solidFill>
                          <a:srgbClr val="00B050"/>
                        </a:solidFill>
                      </a:endParaRPr>
                    </a:p>
                  </a:txBody>
                  <a:tcPr anchor="ctr"/>
                </a:tc>
                <a:extLst>
                  <a:ext uri="{0D108BD9-81ED-4DB2-BD59-A6C34878D82A}">
                    <a16:rowId xmlns:a16="http://schemas.microsoft.com/office/drawing/2014/main" xmlns="" val="2148963370"/>
                  </a:ext>
                </a:extLst>
              </a:tr>
              <a:tr h="370840">
                <a:tc>
                  <a:txBody>
                    <a:bodyPr/>
                    <a:lstStyle/>
                    <a:p>
                      <a:r>
                        <a:rPr lang="tr-TR" dirty="0" err="1">
                          <a:solidFill>
                            <a:srgbClr val="00B050"/>
                          </a:solidFill>
                        </a:rPr>
                        <a:t>prev</a:t>
                      </a:r>
                      <a:r>
                        <a:rPr lang="tr-TR" dirty="0">
                          <a:solidFill>
                            <a:srgbClr val="00B050"/>
                          </a:solidFill>
                        </a:rPr>
                        <a:t>()</a:t>
                      </a:r>
                    </a:p>
                  </a:txBody>
                  <a:tcPr anchor="ctr"/>
                </a:tc>
                <a:tc>
                  <a:txBody>
                    <a:bodyPr/>
                    <a:lstStyle/>
                    <a:p>
                      <a:r>
                        <a:rPr lang="tr-TR" dirty="0" smtClean="0">
                          <a:solidFill>
                            <a:srgbClr val="00B050"/>
                          </a:solidFill>
                        </a:rPr>
                        <a:t>Seçilen elementin önceki kardeş öğesini döndürür</a:t>
                      </a:r>
                      <a:endParaRPr lang="en-US" dirty="0">
                        <a:solidFill>
                          <a:srgbClr val="00B050"/>
                        </a:solidFill>
                      </a:endParaRPr>
                    </a:p>
                  </a:txBody>
                  <a:tcPr anchor="ctr"/>
                </a:tc>
                <a:extLst>
                  <a:ext uri="{0D108BD9-81ED-4DB2-BD59-A6C34878D82A}">
                    <a16:rowId xmlns:a16="http://schemas.microsoft.com/office/drawing/2014/main" xmlns="" val="1869286378"/>
                  </a:ext>
                </a:extLst>
              </a:tr>
              <a:tr h="370840">
                <a:tc>
                  <a:txBody>
                    <a:bodyPr/>
                    <a:lstStyle/>
                    <a:p>
                      <a:r>
                        <a:rPr lang="tr-TR" dirty="0" err="1">
                          <a:solidFill>
                            <a:srgbClr val="00B050"/>
                          </a:solidFill>
                        </a:rPr>
                        <a:t>prevAll</a:t>
                      </a:r>
                      <a:r>
                        <a:rPr lang="tr-TR" dirty="0">
                          <a:solidFill>
                            <a:srgbClr val="00B050"/>
                          </a:solidFill>
                        </a:rPr>
                        <a:t>()</a:t>
                      </a:r>
                    </a:p>
                  </a:txBody>
                  <a:tcPr anchor="ctr"/>
                </a:tc>
                <a:tc>
                  <a:txBody>
                    <a:bodyPr/>
                    <a:lstStyle/>
                    <a:p>
                      <a:r>
                        <a:rPr lang="tr-TR" dirty="0" smtClean="0">
                          <a:solidFill>
                            <a:srgbClr val="00B050"/>
                          </a:solidFill>
                        </a:rPr>
                        <a:t>Seçili elementin önceki tüm kardeş öğelerini döndürür</a:t>
                      </a:r>
                      <a:endParaRPr lang="en-US" dirty="0">
                        <a:solidFill>
                          <a:srgbClr val="00B050"/>
                        </a:solidFill>
                      </a:endParaRPr>
                    </a:p>
                  </a:txBody>
                  <a:tcPr anchor="ctr"/>
                </a:tc>
                <a:extLst>
                  <a:ext uri="{0D108BD9-81ED-4DB2-BD59-A6C34878D82A}">
                    <a16:rowId xmlns:a16="http://schemas.microsoft.com/office/drawing/2014/main" xmlns="" val="1839089604"/>
                  </a:ext>
                </a:extLst>
              </a:tr>
              <a:tr h="370840">
                <a:tc>
                  <a:txBody>
                    <a:bodyPr/>
                    <a:lstStyle/>
                    <a:p>
                      <a:r>
                        <a:rPr lang="tr-TR" dirty="0" err="1">
                          <a:solidFill>
                            <a:srgbClr val="00B050"/>
                          </a:solidFill>
                        </a:rPr>
                        <a:t>prevUntil</a:t>
                      </a:r>
                      <a:r>
                        <a:rPr lang="tr-TR" dirty="0">
                          <a:solidFill>
                            <a:srgbClr val="00B050"/>
                          </a:solidFill>
                        </a:rPr>
                        <a:t>()</a:t>
                      </a:r>
                    </a:p>
                  </a:txBody>
                  <a:tcPr anchor="ctr"/>
                </a:tc>
                <a:tc>
                  <a:txBody>
                    <a:bodyPr/>
                    <a:lstStyle/>
                    <a:p>
                      <a:r>
                        <a:rPr lang="tr-TR" dirty="0" smtClean="0">
                          <a:solidFill>
                            <a:srgbClr val="00B050"/>
                          </a:solidFill>
                        </a:rPr>
                        <a:t>Verilen iki argüman arasındaki önceki tüm kardeş elemanlarını döndürür</a:t>
                      </a:r>
                      <a:endParaRPr lang="en-US" dirty="0">
                        <a:solidFill>
                          <a:srgbClr val="00B050"/>
                        </a:solidFill>
                      </a:endParaRPr>
                    </a:p>
                  </a:txBody>
                  <a:tcPr anchor="ctr"/>
                </a:tc>
                <a:extLst>
                  <a:ext uri="{0D108BD9-81ED-4DB2-BD59-A6C34878D82A}">
                    <a16:rowId xmlns:a16="http://schemas.microsoft.com/office/drawing/2014/main" xmlns="" val="604228694"/>
                  </a:ext>
                </a:extLst>
              </a:tr>
              <a:tr h="370840">
                <a:tc>
                  <a:txBody>
                    <a:bodyPr/>
                    <a:lstStyle/>
                    <a:p>
                      <a:r>
                        <a:rPr lang="tr-TR" dirty="0" err="1">
                          <a:solidFill>
                            <a:srgbClr val="00B050"/>
                          </a:solidFill>
                        </a:rPr>
                        <a:t>siblings</a:t>
                      </a:r>
                      <a:r>
                        <a:rPr lang="tr-TR" dirty="0">
                          <a:solidFill>
                            <a:srgbClr val="00B050"/>
                          </a:solidFill>
                        </a:rPr>
                        <a:t>()</a:t>
                      </a:r>
                    </a:p>
                  </a:txBody>
                  <a:tcPr anchor="ctr"/>
                </a:tc>
                <a:tc>
                  <a:txBody>
                    <a:bodyPr/>
                    <a:lstStyle/>
                    <a:p>
                      <a:r>
                        <a:rPr lang="tr-TR" dirty="0" smtClean="0">
                          <a:solidFill>
                            <a:srgbClr val="00B050"/>
                          </a:solidFill>
                        </a:rPr>
                        <a:t>Seçilen elementin tüm kardeş öğelerini döndürür</a:t>
                      </a:r>
                      <a:endParaRPr lang="en-US" dirty="0">
                        <a:solidFill>
                          <a:srgbClr val="00B050"/>
                        </a:solidFill>
                      </a:endParaRPr>
                    </a:p>
                  </a:txBody>
                  <a:tcPr anchor="ctr"/>
                </a:tc>
                <a:extLst>
                  <a:ext uri="{0D108BD9-81ED-4DB2-BD59-A6C34878D82A}">
                    <a16:rowId xmlns:a16="http://schemas.microsoft.com/office/drawing/2014/main" xmlns="" val="3247745857"/>
                  </a:ext>
                </a:extLst>
              </a:tr>
              <a:tr h="370840">
                <a:tc>
                  <a:txBody>
                    <a:bodyPr/>
                    <a:lstStyle/>
                    <a:p>
                      <a:r>
                        <a:rPr lang="tr-TR" dirty="0" err="1"/>
                        <a:t>slice</a:t>
                      </a:r>
                      <a:r>
                        <a:rPr lang="tr-TR" dirty="0"/>
                        <a:t>()</a:t>
                      </a:r>
                    </a:p>
                  </a:txBody>
                  <a:tcPr anchor="ctr"/>
                </a:tc>
                <a:tc>
                  <a:txBody>
                    <a:bodyPr/>
                    <a:lstStyle/>
                    <a:p>
                      <a:r>
                        <a:rPr lang="tr-TR" dirty="0" smtClean="0"/>
                        <a:t>Eşleşen elementler kümesini, bir dizi indeks tarafından belirtilen bir alt kümeye düşürür.</a:t>
                      </a:r>
                      <a:endParaRPr lang="en-US" dirty="0"/>
                    </a:p>
                  </a:txBody>
                  <a:tcPr anchor="ctr"/>
                </a:tc>
                <a:extLst>
                  <a:ext uri="{0D108BD9-81ED-4DB2-BD59-A6C34878D82A}">
                    <a16:rowId xmlns:a16="http://schemas.microsoft.com/office/drawing/2014/main" xmlns="" val="3974408399"/>
                  </a:ext>
                </a:extLst>
              </a:tr>
              <a:tr h="370840">
                <a:tc>
                  <a:txBody>
                    <a:bodyPr/>
                    <a:lstStyle/>
                    <a:p>
                      <a:endParaRPr lang="tr-TR" dirty="0">
                        <a:solidFill>
                          <a:srgbClr val="00B050"/>
                        </a:solidFill>
                      </a:endParaRPr>
                    </a:p>
                  </a:txBody>
                  <a:tcPr anchor="ctr"/>
                </a:tc>
                <a:tc>
                  <a:txBody>
                    <a:bodyPr/>
                    <a:lstStyle/>
                    <a:p>
                      <a:endParaRPr lang="en-US" dirty="0">
                        <a:solidFill>
                          <a:srgbClr val="00B050"/>
                        </a:solidFill>
                      </a:endParaRPr>
                    </a:p>
                  </a:txBody>
                  <a:tcPr anchor="ctr"/>
                </a:tc>
                <a:extLst>
                  <a:ext uri="{0D108BD9-81ED-4DB2-BD59-A6C34878D82A}">
                    <a16:rowId xmlns:a16="http://schemas.microsoft.com/office/drawing/2014/main" xmlns="" val="162561108"/>
                  </a:ext>
                </a:extLst>
              </a:tr>
            </a:tbl>
          </a:graphicData>
        </a:graphic>
      </p:graphicFrame>
    </p:spTree>
    <p:extLst>
      <p:ext uri="{BB962C8B-B14F-4D97-AF65-F5344CB8AC3E}">
        <p14:creationId xmlns:p14="http://schemas.microsoft.com/office/powerpoint/2010/main" xmlns="" val="32643909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jQuery - AJAX</a:t>
            </a:r>
            <a:br>
              <a:rPr lang="tr-TR" dirty="0"/>
            </a:br>
            <a:endParaRPr lang="tr-TR" dirty="0"/>
          </a:p>
        </p:txBody>
      </p:sp>
      <p:sp>
        <p:nvSpPr>
          <p:cNvPr id="3" name="İçerik Yer Tutucusu 2"/>
          <p:cNvSpPr>
            <a:spLocks noGrp="1"/>
          </p:cNvSpPr>
          <p:nvPr>
            <p:ph idx="1"/>
          </p:nvPr>
        </p:nvSpPr>
        <p:spPr>
          <a:xfrm>
            <a:off x="365760" y="920377"/>
            <a:ext cx="6923313" cy="5767806"/>
          </a:xfrm>
        </p:spPr>
        <p:txBody>
          <a:bodyPr>
            <a:normAutofit lnSpcReduction="10000"/>
          </a:bodyPr>
          <a:lstStyle/>
          <a:p>
            <a:r>
              <a:rPr lang="tr-TR" sz="2000" dirty="0"/>
              <a:t>AJAX = </a:t>
            </a:r>
            <a:r>
              <a:rPr lang="tr-TR" sz="2000" dirty="0" err="1"/>
              <a:t>Asynchronous</a:t>
            </a:r>
            <a:r>
              <a:rPr lang="tr-TR" sz="2000" dirty="0"/>
              <a:t> JavaScript </a:t>
            </a:r>
            <a:r>
              <a:rPr lang="tr-TR" sz="2000" dirty="0" err="1"/>
              <a:t>and</a:t>
            </a:r>
            <a:r>
              <a:rPr lang="tr-TR" sz="2000" dirty="0"/>
              <a:t> XML</a:t>
            </a:r>
            <a:r>
              <a:rPr lang="tr-TR" sz="2000" dirty="0" smtClean="0"/>
              <a:t>.</a:t>
            </a:r>
          </a:p>
          <a:p>
            <a:r>
              <a:rPr lang="tr-TR" sz="2000" dirty="0"/>
              <a:t>Kısacası; AJAX arka plana veri yükleme ve tüm sayfayı yeniden yüklemeden web sayfasında görüntüleme </a:t>
            </a:r>
            <a:r>
              <a:rPr lang="tr-TR" sz="2000" dirty="0" smtClean="0"/>
              <a:t>sağlar.</a:t>
            </a:r>
          </a:p>
          <a:p>
            <a:r>
              <a:rPr lang="tr-TR" sz="2000" dirty="0"/>
              <a:t>AJAX kullanan uygulamalara örnekler: </a:t>
            </a:r>
            <a:r>
              <a:rPr lang="tr-TR" sz="2000" dirty="0" err="1"/>
              <a:t>Gmail</a:t>
            </a:r>
            <a:r>
              <a:rPr lang="tr-TR" sz="2000" dirty="0"/>
              <a:t>, Google Haritalar, Youtube ve Facebook sekmeleri</a:t>
            </a:r>
            <a:r>
              <a:rPr lang="tr-TR" sz="2000" dirty="0" smtClean="0"/>
              <a:t>.</a:t>
            </a:r>
          </a:p>
          <a:p>
            <a:r>
              <a:rPr lang="tr-TR" sz="2000" dirty="0"/>
              <a:t>JQuery AJAX </a:t>
            </a:r>
            <a:r>
              <a:rPr lang="tr-TR" sz="2000" dirty="0" err="1" smtClean="0"/>
              <a:t>metodlarıyla</a:t>
            </a:r>
            <a:r>
              <a:rPr lang="tr-TR" sz="2000" dirty="0" smtClean="0"/>
              <a:t>, </a:t>
            </a:r>
            <a:r>
              <a:rPr lang="tr-TR" sz="2000" dirty="0"/>
              <a:t>hem HTTP </a:t>
            </a:r>
            <a:r>
              <a:rPr lang="tr-TR" sz="2000" dirty="0" err="1" smtClean="0"/>
              <a:t>Get</a:t>
            </a:r>
            <a:r>
              <a:rPr lang="tr-TR" sz="2000" dirty="0" smtClean="0"/>
              <a:t> </a:t>
            </a:r>
            <a:r>
              <a:rPr lang="tr-TR" sz="2000" dirty="0"/>
              <a:t>hem de HTTP </a:t>
            </a:r>
            <a:r>
              <a:rPr lang="tr-TR" sz="2000" dirty="0" smtClean="0"/>
              <a:t>Post </a:t>
            </a:r>
            <a:r>
              <a:rPr lang="tr-TR" sz="2000" dirty="0"/>
              <a:t>kullanarak uzak bir sunucudan metin, HTML, XML veya JSON isteyebilirsiniz - Ve harici verileri doğrudan web sayfanızın seçilen HTML öğelerine yükleyebilirsiniz</a:t>
            </a:r>
            <a:r>
              <a:rPr lang="tr-TR" sz="2000" dirty="0" smtClean="0"/>
              <a:t>!</a:t>
            </a:r>
          </a:p>
          <a:p>
            <a:r>
              <a:rPr lang="tr-TR" sz="2000" dirty="0"/>
              <a:t>JQuery olmadan, AJAX kodlaması biraz zor </a:t>
            </a:r>
            <a:r>
              <a:rPr lang="tr-TR" sz="2000" dirty="0" smtClean="0"/>
              <a:t>olabilir!</a:t>
            </a:r>
          </a:p>
          <a:p>
            <a:r>
              <a:rPr lang="tr-TR" sz="2000" dirty="0" smtClean="0"/>
              <a:t>Düzenli </a:t>
            </a:r>
            <a:r>
              <a:rPr lang="tr-TR" sz="2000" dirty="0"/>
              <a:t>AJAX kodu yazmak biraz zor olabilir, çünkü farklı tarayıcılar AJAX uygulaması için farklı sözdizimlerine sahiptir. Bu, farklı tarayıcıları test etmek için ekstra kod yazmanız gerektiği anlamına gelir. Bununla birlikte, jQuery ekibi bunu bizim için halletmiştir, böylece AJAX işlevselliğini sadece tek bir kod satırı ile yazabiliriz.</a:t>
            </a:r>
          </a:p>
        </p:txBody>
      </p:sp>
      <p:sp>
        <p:nvSpPr>
          <p:cNvPr id="4" name="Metin Yer Tutucusu 3"/>
          <p:cNvSpPr>
            <a:spLocks noGrp="1"/>
          </p:cNvSpPr>
          <p:nvPr>
            <p:ph type="body" sz="half" idx="2"/>
          </p:nvPr>
        </p:nvSpPr>
        <p:spPr/>
        <p:txBody>
          <a:bodyPr/>
          <a:lstStyle/>
          <a:p>
            <a:r>
              <a:rPr lang="tr-TR" dirty="0"/>
              <a:t>AJAX, bir sunucuyla veri değişimi ve bir web sayfasının </a:t>
            </a:r>
            <a:r>
              <a:rPr lang="tr-TR" dirty="0" smtClean="0"/>
              <a:t>bölümlerinin </a:t>
            </a:r>
            <a:r>
              <a:rPr lang="tr-TR" dirty="0"/>
              <a:t>tüm sayfayı yeniden </a:t>
            </a:r>
            <a:r>
              <a:rPr lang="tr-TR" dirty="0" smtClean="0"/>
              <a:t>yüklemeden </a:t>
            </a:r>
            <a:r>
              <a:rPr lang="tr-TR" dirty="0"/>
              <a:t>güncellenmesi sanatıdır </a:t>
            </a:r>
          </a:p>
        </p:txBody>
      </p:sp>
    </p:spTree>
    <p:extLst>
      <p:ext uri="{BB962C8B-B14F-4D97-AF65-F5344CB8AC3E}">
        <p14:creationId xmlns:p14="http://schemas.microsoft.com/office/powerpoint/2010/main" xmlns="" val="4130071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JQUERY nedir?</a:t>
            </a:r>
            <a:endParaRPr lang="tr-TR" dirty="0"/>
          </a:p>
        </p:txBody>
      </p:sp>
      <p:sp>
        <p:nvSpPr>
          <p:cNvPr id="3" name="İçerik Yer Tutucusu 2"/>
          <p:cNvSpPr>
            <a:spLocks noGrp="1"/>
          </p:cNvSpPr>
          <p:nvPr>
            <p:ph idx="1"/>
          </p:nvPr>
        </p:nvSpPr>
        <p:spPr>
          <a:xfrm>
            <a:off x="1251677" y="1801091"/>
            <a:ext cx="10653995" cy="4941454"/>
          </a:xfrm>
        </p:spPr>
        <p:txBody>
          <a:bodyPr>
            <a:normAutofit/>
          </a:bodyPr>
          <a:lstStyle/>
          <a:p>
            <a:pPr>
              <a:buFont typeface="Wingdings" panose="05000000000000000000" pitchFamily="2" charset="2"/>
              <a:buChar char="ª"/>
            </a:pPr>
            <a:r>
              <a:rPr lang="tr-TR" sz="1800" dirty="0" smtClean="0">
                <a:solidFill>
                  <a:srgbClr val="2A1A00"/>
                </a:solidFill>
              </a:rPr>
              <a:t>JQuery </a:t>
            </a:r>
            <a:r>
              <a:rPr lang="tr-TR" sz="1800" dirty="0">
                <a:solidFill>
                  <a:srgbClr val="2A1A00"/>
                </a:solidFill>
              </a:rPr>
              <a:t>hafif, "daha az yaz, daha fazlasını </a:t>
            </a:r>
            <a:r>
              <a:rPr lang="tr-TR" sz="1800" dirty="0" smtClean="0">
                <a:solidFill>
                  <a:srgbClr val="2A1A00"/>
                </a:solidFill>
              </a:rPr>
              <a:t>yap</a:t>
            </a:r>
            <a:r>
              <a:rPr lang="tr-TR" sz="1800" dirty="0">
                <a:solidFill>
                  <a:srgbClr val="2A1A00"/>
                </a:solidFill>
              </a:rPr>
              <a:t> "</a:t>
            </a:r>
            <a:r>
              <a:rPr lang="tr-TR" sz="1800" dirty="0" smtClean="0">
                <a:solidFill>
                  <a:srgbClr val="2A1A00"/>
                </a:solidFill>
              </a:rPr>
              <a:t> mantığıyla çalışan </a:t>
            </a:r>
            <a:r>
              <a:rPr lang="tr-TR" sz="1800" dirty="0">
                <a:solidFill>
                  <a:srgbClr val="2A1A00"/>
                </a:solidFill>
              </a:rPr>
              <a:t>JavaScript </a:t>
            </a:r>
            <a:r>
              <a:rPr lang="tr-TR" sz="1800" dirty="0" smtClean="0">
                <a:solidFill>
                  <a:srgbClr val="2A1A00"/>
                </a:solidFill>
              </a:rPr>
              <a:t>kütüphanesi.</a:t>
            </a:r>
          </a:p>
          <a:p>
            <a:pPr>
              <a:buFont typeface="Wingdings" panose="05000000000000000000" pitchFamily="2" charset="2"/>
              <a:buChar char="ª"/>
            </a:pPr>
            <a:r>
              <a:rPr lang="tr-TR" sz="1800" dirty="0" smtClean="0">
                <a:solidFill>
                  <a:srgbClr val="2A1A00"/>
                </a:solidFill>
              </a:rPr>
              <a:t>JQuery'nin </a:t>
            </a:r>
            <a:r>
              <a:rPr lang="tr-TR" sz="1800" dirty="0">
                <a:solidFill>
                  <a:srgbClr val="2A1A00"/>
                </a:solidFill>
              </a:rPr>
              <a:t>amacı, web sitenizde </a:t>
            </a:r>
            <a:r>
              <a:rPr lang="tr-TR" sz="1800" dirty="0" err="1">
                <a:solidFill>
                  <a:srgbClr val="2A1A00"/>
                </a:solidFill>
              </a:rPr>
              <a:t>JavaScript'i</a:t>
            </a:r>
            <a:r>
              <a:rPr lang="tr-TR" sz="1800" dirty="0">
                <a:solidFill>
                  <a:srgbClr val="2A1A00"/>
                </a:solidFill>
              </a:rPr>
              <a:t> kullanmayı çok daha </a:t>
            </a:r>
            <a:r>
              <a:rPr lang="tr-TR" sz="1800" dirty="0" smtClean="0">
                <a:solidFill>
                  <a:srgbClr val="2A1A00"/>
                </a:solidFill>
              </a:rPr>
              <a:t>kolaylaştırmaktır.</a:t>
            </a:r>
          </a:p>
          <a:p>
            <a:pPr>
              <a:buFont typeface="Wingdings" panose="05000000000000000000" pitchFamily="2" charset="2"/>
              <a:buChar char="ª"/>
            </a:pPr>
            <a:r>
              <a:rPr lang="tr-TR" sz="1800" dirty="0" smtClean="0">
                <a:solidFill>
                  <a:srgbClr val="2A1A00"/>
                </a:solidFill>
              </a:rPr>
              <a:t>jQuery</a:t>
            </a:r>
            <a:r>
              <a:rPr lang="tr-TR" sz="1800" dirty="0">
                <a:solidFill>
                  <a:srgbClr val="2A1A00"/>
                </a:solidFill>
              </a:rPr>
              <a:t>, birçok satır JavaScript kodu gerektiren birçok </a:t>
            </a:r>
            <a:r>
              <a:rPr lang="tr-TR" sz="1800" dirty="0" smtClean="0">
                <a:solidFill>
                  <a:srgbClr val="2A1A00"/>
                </a:solidFill>
              </a:rPr>
              <a:t>görevi </a:t>
            </a:r>
            <a:r>
              <a:rPr lang="tr-TR" sz="1800" dirty="0">
                <a:solidFill>
                  <a:srgbClr val="2A1A00"/>
                </a:solidFill>
              </a:rPr>
              <a:t>yerine getirir ve bunları tek bir kod satırıyla çağırabileceğiniz yöntemlere </a:t>
            </a:r>
            <a:r>
              <a:rPr lang="tr-TR" sz="1800" dirty="0" smtClean="0">
                <a:solidFill>
                  <a:srgbClr val="2A1A00"/>
                </a:solidFill>
              </a:rPr>
              <a:t>sarar.</a:t>
            </a:r>
          </a:p>
          <a:p>
            <a:pPr>
              <a:buFont typeface="Wingdings" panose="05000000000000000000" pitchFamily="2" charset="2"/>
              <a:buChar char="ª"/>
            </a:pPr>
            <a:r>
              <a:rPr lang="tr-TR" sz="1800" dirty="0">
                <a:solidFill>
                  <a:srgbClr val="2A1A00"/>
                </a:solidFill>
              </a:rPr>
              <a:t>J</a:t>
            </a:r>
            <a:r>
              <a:rPr lang="tr-TR" sz="1800" dirty="0" smtClean="0">
                <a:solidFill>
                  <a:srgbClr val="2A1A00"/>
                </a:solidFill>
              </a:rPr>
              <a:t>Query </a:t>
            </a:r>
            <a:r>
              <a:rPr lang="tr-TR" sz="1800" dirty="0">
                <a:solidFill>
                  <a:srgbClr val="2A1A00"/>
                </a:solidFill>
              </a:rPr>
              <a:t>ayrıca, </a:t>
            </a:r>
            <a:r>
              <a:rPr lang="tr-TR" sz="1800" dirty="0" err="1">
                <a:solidFill>
                  <a:srgbClr val="2A1A00"/>
                </a:solidFill>
              </a:rPr>
              <a:t>JavaScript'ten</a:t>
            </a:r>
            <a:r>
              <a:rPr lang="tr-TR" sz="1800" dirty="0">
                <a:solidFill>
                  <a:srgbClr val="2A1A00"/>
                </a:solidFill>
              </a:rPr>
              <a:t> AJAX çağrıları ve DOM manipülasyonu gibi karmaşık şeylerin çoğunu da basitleştirir</a:t>
            </a:r>
            <a:r>
              <a:rPr lang="tr-TR" sz="1800" dirty="0" smtClean="0">
                <a:solidFill>
                  <a:srgbClr val="2A1A00"/>
                </a:solidFill>
              </a:rPr>
              <a:t>.</a:t>
            </a:r>
          </a:p>
          <a:p>
            <a:pPr marL="0" indent="0">
              <a:buNone/>
            </a:pPr>
            <a:r>
              <a:rPr lang="tr-TR" dirty="0">
                <a:solidFill>
                  <a:srgbClr val="C00000"/>
                </a:solidFill>
              </a:rPr>
              <a:t>JQuery kütüphanesi aşağıdaki özellikleri içerir</a:t>
            </a:r>
            <a:r>
              <a:rPr lang="tr-TR" dirty="0" smtClean="0">
                <a:solidFill>
                  <a:srgbClr val="C00000"/>
                </a:solidFill>
              </a:rPr>
              <a:t>:</a:t>
            </a:r>
          </a:p>
          <a:p>
            <a:pPr marL="457200" lvl="1" indent="0">
              <a:buNone/>
            </a:pPr>
            <a:r>
              <a:rPr lang="tr-TR" dirty="0">
                <a:solidFill>
                  <a:srgbClr val="2A1A00"/>
                </a:solidFill>
              </a:rPr>
              <a:t>HTML / DOM manipülasyonu</a:t>
            </a:r>
            <a:br>
              <a:rPr lang="tr-TR" dirty="0">
                <a:solidFill>
                  <a:srgbClr val="2A1A00"/>
                </a:solidFill>
              </a:rPr>
            </a:br>
            <a:r>
              <a:rPr lang="tr-TR" dirty="0">
                <a:solidFill>
                  <a:srgbClr val="2A1A00"/>
                </a:solidFill>
              </a:rPr>
              <a:t>CSS manipülasyonu</a:t>
            </a:r>
            <a:br>
              <a:rPr lang="tr-TR" dirty="0">
                <a:solidFill>
                  <a:srgbClr val="2A1A00"/>
                </a:solidFill>
              </a:rPr>
            </a:br>
            <a:r>
              <a:rPr lang="tr-TR" dirty="0">
                <a:solidFill>
                  <a:srgbClr val="2A1A00"/>
                </a:solidFill>
              </a:rPr>
              <a:t>HTML olay yöntemleri</a:t>
            </a:r>
            <a:br>
              <a:rPr lang="tr-TR" dirty="0">
                <a:solidFill>
                  <a:srgbClr val="2A1A00"/>
                </a:solidFill>
              </a:rPr>
            </a:br>
            <a:r>
              <a:rPr lang="tr-TR" dirty="0">
                <a:solidFill>
                  <a:srgbClr val="2A1A00"/>
                </a:solidFill>
              </a:rPr>
              <a:t>Etkiler ve animasyonlar</a:t>
            </a:r>
            <a:br>
              <a:rPr lang="tr-TR" dirty="0">
                <a:solidFill>
                  <a:srgbClr val="2A1A00"/>
                </a:solidFill>
              </a:rPr>
            </a:br>
            <a:r>
              <a:rPr lang="tr-TR" dirty="0">
                <a:solidFill>
                  <a:srgbClr val="2A1A00"/>
                </a:solidFill>
              </a:rPr>
              <a:t>AJAX</a:t>
            </a:r>
            <a:br>
              <a:rPr lang="tr-TR" dirty="0">
                <a:solidFill>
                  <a:srgbClr val="2A1A00"/>
                </a:solidFill>
              </a:rPr>
            </a:br>
            <a:r>
              <a:rPr lang="tr-TR" dirty="0" smtClean="0">
                <a:solidFill>
                  <a:srgbClr val="2A1A00"/>
                </a:solidFill>
              </a:rPr>
              <a:t>Araçlar</a:t>
            </a:r>
          </a:p>
          <a:p>
            <a:pPr marL="0" indent="0">
              <a:buNone/>
            </a:pPr>
            <a:r>
              <a:rPr lang="tr-TR" dirty="0" smtClean="0">
                <a:solidFill>
                  <a:srgbClr val="2A1A00"/>
                </a:solidFill>
              </a:rPr>
              <a:t>Buna </a:t>
            </a:r>
            <a:r>
              <a:rPr lang="tr-TR" dirty="0">
                <a:solidFill>
                  <a:srgbClr val="2A1A00"/>
                </a:solidFill>
              </a:rPr>
              <a:t>ek olarak, </a:t>
            </a:r>
            <a:r>
              <a:rPr lang="tr-TR" dirty="0" err="1" smtClean="0">
                <a:solidFill>
                  <a:srgbClr val="2A1A00"/>
                </a:solidFill>
              </a:rPr>
              <a:t>jQuery’nin</a:t>
            </a:r>
            <a:r>
              <a:rPr lang="tr-TR" dirty="0" smtClean="0">
                <a:solidFill>
                  <a:srgbClr val="2A1A00"/>
                </a:solidFill>
              </a:rPr>
              <a:t> hemen </a:t>
            </a:r>
            <a:r>
              <a:rPr lang="tr-TR" dirty="0">
                <a:solidFill>
                  <a:srgbClr val="2A1A00"/>
                </a:solidFill>
              </a:rPr>
              <a:t>hemen her görev için eklentileri vardır.</a:t>
            </a:r>
          </a:p>
        </p:txBody>
      </p:sp>
    </p:spTree>
    <p:extLst>
      <p:ext uri="{BB962C8B-B14F-4D97-AF65-F5344CB8AC3E}">
        <p14:creationId xmlns:p14="http://schemas.microsoft.com/office/powerpoint/2010/main" xmlns="" val="3557234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jQuery </a:t>
            </a:r>
            <a:r>
              <a:rPr lang="tr-TR" dirty="0" err="1"/>
              <a:t>load</a:t>
            </a:r>
            <a:r>
              <a:rPr lang="tr-TR" dirty="0"/>
              <a:t>() </a:t>
            </a:r>
            <a:r>
              <a:rPr lang="tr-TR" dirty="0" err="1" smtClean="0"/>
              <a:t>Method</a:t>
            </a:r>
            <a:r>
              <a:rPr lang="tr-TR" dirty="0"/>
              <a:t/>
            </a:r>
            <a:br>
              <a:rPr lang="tr-TR" dirty="0"/>
            </a:br>
            <a:endParaRPr lang="tr-TR" dirty="0"/>
          </a:p>
        </p:txBody>
      </p:sp>
      <p:sp>
        <p:nvSpPr>
          <p:cNvPr id="3" name="İçerik Yer Tutucusu 2"/>
          <p:cNvSpPr>
            <a:spLocks noGrp="1"/>
          </p:cNvSpPr>
          <p:nvPr>
            <p:ph idx="1"/>
          </p:nvPr>
        </p:nvSpPr>
        <p:spPr>
          <a:xfrm>
            <a:off x="365760" y="920377"/>
            <a:ext cx="6923313" cy="5767806"/>
          </a:xfrm>
        </p:spPr>
        <p:txBody>
          <a:bodyPr>
            <a:normAutofit/>
          </a:bodyPr>
          <a:lstStyle/>
          <a:p>
            <a:r>
              <a:rPr lang="tr-TR" sz="2000" dirty="0"/>
              <a:t>JQuery </a:t>
            </a:r>
            <a:r>
              <a:rPr lang="tr-TR" sz="2000" dirty="0" err="1"/>
              <a:t>load</a:t>
            </a:r>
            <a:r>
              <a:rPr lang="tr-TR" sz="2000" dirty="0"/>
              <a:t> () </a:t>
            </a:r>
            <a:r>
              <a:rPr lang="tr-TR" sz="2000" dirty="0" smtClean="0"/>
              <a:t>metodu </a:t>
            </a:r>
            <a:r>
              <a:rPr lang="tr-TR" sz="2000" dirty="0"/>
              <a:t>basit, ancak güçlü bir AJAX </a:t>
            </a:r>
            <a:r>
              <a:rPr lang="tr-TR" sz="2000" dirty="0" smtClean="0"/>
              <a:t>metodudur</a:t>
            </a:r>
          </a:p>
          <a:p>
            <a:pPr algn="just"/>
            <a:r>
              <a:rPr lang="tr-TR" sz="2000" dirty="0" err="1" smtClean="0"/>
              <a:t>load</a:t>
            </a:r>
            <a:r>
              <a:rPr lang="tr-TR" sz="2000" dirty="0" smtClean="0"/>
              <a:t>() metodu </a:t>
            </a:r>
            <a:r>
              <a:rPr lang="tr-TR" sz="2000" dirty="0"/>
              <a:t>bir sunucudan veri yükler ve döndürülen verileri seçilen </a:t>
            </a:r>
            <a:r>
              <a:rPr lang="tr-TR" sz="2000" dirty="0" smtClean="0"/>
              <a:t>elemente </a:t>
            </a:r>
            <a:r>
              <a:rPr lang="tr-TR" sz="2000" dirty="0"/>
              <a:t>yerleştirir</a:t>
            </a:r>
            <a:r>
              <a:rPr lang="tr-TR" sz="2000" dirty="0" smtClean="0"/>
              <a:t>.</a:t>
            </a:r>
          </a:p>
          <a:p>
            <a:pPr algn="just"/>
            <a:r>
              <a:rPr lang="tr-TR" sz="2000" dirty="0"/>
              <a:t>$(</a:t>
            </a:r>
            <a:r>
              <a:rPr lang="tr-TR" sz="2000" i="1" dirty="0" err="1"/>
              <a:t>selector</a:t>
            </a:r>
            <a:r>
              <a:rPr lang="tr-TR" sz="2000" dirty="0"/>
              <a:t>).</a:t>
            </a:r>
            <a:r>
              <a:rPr lang="tr-TR" sz="2000" dirty="0" err="1" smtClean="0"/>
              <a:t>load</a:t>
            </a:r>
            <a:r>
              <a:rPr lang="tr-TR" sz="2000" dirty="0" smtClean="0"/>
              <a:t>(</a:t>
            </a:r>
            <a:r>
              <a:rPr lang="tr-TR" sz="2000" i="1" dirty="0" err="1" smtClean="0"/>
              <a:t>URL,data,callback</a:t>
            </a:r>
            <a:r>
              <a:rPr lang="tr-TR" sz="2000" dirty="0" smtClean="0"/>
              <a:t>);</a:t>
            </a:r>
          </a:p>
          <a:p>
            <a:pPr algn="just"/>
            <a:r>
              <a:rPr lang="tr-TR" sz="2000" dirty="0"/>
              <a:t>Gerekli URL parametresi, </a:t>
            </a:r>
            <a:endParaRPr lang="tr-TR" sz="2000" dirty="0" smtClean="0"/>
          </a:p>
          <a:p>
            <a:pPr algn="just"/>
            <a:r>
              <a:rPr lang="tr-TR" sz="2000" dirty="0" smtClean="0"/>
              <a:t>İsteğe </a:t>
            </a:r>
            <a:r>
              <a:rPr lang="tr-TR" sz="2000" dirty="0"/>
              <a:t>bağlı veri parametresi, istekle birlikte gönderilecek bir dizi sorgu anahtarı / değer çifti </a:t>
            </a:r>
            <a:r>
              <a:rPr lang="tr-TR" sz="2000" dirty="0" smtClean="0"/>
              <a:t>belirler.</a:t>
            </a:r>
          </a:p>
          <a:p>
            <a:pPr algn="just"/>
            <a:r>
              <a:rPr lang="tr-TR" sz="2000" dirty="0" smtClean="0"/>
              <a:t>İsteğe </a:t>
            </a:r>
            <a:r>
              <a:rPr lang="tr-TR" sz="2000" dirty="0"/>
              <a:t>bağlı geri çağırma parametresi, </a:t>
            </a:r>
            <a:r>
              <a:rPr lang="tr-TR" sz="2000" dirty="0" err="1"/>
              <a:t>load</a:t>
            </a:r>
            <a:r>
              <a:rPr lang="tr-TR" sz="2000" dirty="0"/>
              <a:t> () metodu</a:t>
            </a:r>
            <a:r>
              <a:rPr lang="tr-TR" sz="2000" dirty="0" smtClean="0"/>
              <a:t> </a:t>
            </a:r>
            <a:r>
              <a:rPr lang="tr-TR" sz="2000" dirty="0"/>
              <a:t>tamamlandıktan sonra yürütülecek </a:t>
            </a:r>
            <a:r>
              <a:rPr lang="tr-TR" sz="2000" dirty="0" smtClean="0"/>
              <a:t>işlevi </a:t>
            </a:r>
            <a:r>
              <a:rPr lang="tr-TR" sz="2000" dirty="0"/>
              <a:t>belirler. Geri çağırma işlevi farklı parametrelere sahip olabilir</a:t>
            </a:r>
            <a:r>
              <a:rPr lang="tr-TR" sz="2000" dirty="0" smtClean="0"/>
              <a:t>:</a:t>
            </a:r>
          </a:p>
          <a:p>
            <a:pPr lvl="1" algn="just"/>
            <a:r>
              <a:rPr lang="tr-TR" sz="1600" dirty="0" err="1">
                <a:solidFill>
                  <a:srgbClr val="FF0000"/>
                </a:solidFill>
              </a:rPr>
              <a:t>responseTxt</a:t>
            </a:r>
            <a:r>
              <a:rPr lang="tr-TR" sz="1600" dirty="0"/>
              <a:t> - eğer çağrı başarılı olursa sonuçtaki içeriği içerir.</a:t>
            </a:r>
          </a:p>
          <a:p>
            <a:pPr lvl="1" algn="just"/>
            <a:r>
              <a:rPr lang="tr-TR" sz="1600" dirty="0"/>
              <a:t> </a:t>
            </a:r>
            <a:r>
              <a:rPr lang="tr-TR" sz="1600" dirty="0" err="1" smtClean="0">
                <a:solidFill>
                  <a:srgbClr val="FF0000"/>
                </a:solidFill>
              </a:rPr>
              <a:t>statusTxt</a:t>
            </a:r>
            <a:r>
              <a:rPr lang="tr-TR" sz="1600" dirty="0" smtClean="0"/>
              <a:t> </a:t>
            </a:r>
            <a:r>
              <a:rPr lang="tr-TR" sz="1600" dirty="0"/>
              <a:t>- aramanın durumunu içerir</a:t>
            </a:r>
          </a:p>
          <a:p>
            <a:pPr lvl="1" algn="just"/>
            <a:r>
              <a:rPr lang="tr-TR" sz="1600" dirty="0"/>
              <a:t> </a:t>
            </a:r>
            <a:r>
              <a:rPr lang="tr-TR" sz="1600" dirty="0" err="1" smtClean="0">
                <a:solidFill>
                  <a:srgbClr val="FF0000"/>
                </a:solidFill>
              </a:rPr>
              <a:t>xhr</a:t>
            </a:r>
            <a:r>
              <a:rPr lang="tr-TR" sz="1600" dirty="0" smtClean="0"/>
              <a:t> </a:t>
            </a:r>
            <a:r>
              <a:rPr lang="tr-TR" sz="1600" dirty="0"/>
              <a:t>- </a:t>
            </a:r>
            <a:r>
              <a:rPr lang="tr-TR" sz="1600" dirty="0" err="1"/>
              <a:t>XMLHttpRequest</a:t>
            </a:r>
            <a:r>
              <a:rPr lang="tr-TR" sz="1600" dirty="0"/>
              <a:t> nesnesini içerir</a:t>
            </a:r>
            <a:endParaRPr lang="tr-TR" sz="1600" dirty="0" smtClean="0"/>
          </a:p>
        </p:txBody>
      </p:sp>
      <p:sp>
        <p:nvSpPr>
          <p:cNvPr id="4" name="Metin Yer Tutucusu 3"/>
          <p:cNvSpPr>
            <a:spLocks noGrp="1"/>
          </p:cNvSpPr>
          <p:nvPr>
            <p:ph type="body" sz="half" idx="2"/>
          </p:nvPr>
        </p:nvSpPr>
        <p:spPr/>
        <p:txBody>
          <a:bodyPr/>
          <a:lstStyle/>
          <a:p>
            <a:r>
              <a:rPr lang="tr-TR" dirty="0"/>
              <a:t>AJAX, bir sunucuyla veri değişimi ve bir web sayfasının </a:t>
            </a:r>
            <a:r>
              <a:rPr lang="tr-TR" dirty="0" smtClean="0"/>
              <a:t>bölümlerinin </a:t>
            </a:r>
            <a:r>
              <a:rPr lang="tr-TR" dirty="0"/>
              <a:t>tüm sayfayı yeniden </a:t>
            </a:r>
            <a:r>
              <a:rPr lang="tr-TR" dirty="0" smtClean="0"/>
              <a:t>yüklemeden </a:t>
            </a:r>
            <a:r>
              <a:rPr lang="tr-TR" dirty="0"/>
              <a:t>güncellenmesi sanatıdır </a:t>
            </a:r>
          </a:p>
        </p:txBody>
      </p:sp>
    </p:spTree>
    <p:extLst>
      <p:ext uri="{BB962C8B-B14F-4D97-AF65-F5344CB8AC3E}">
        <p14:creationId xmlns:p14="http://schemas.microsoft.com/office/powerpoint/2010/main" xmlns="" val="630235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dirty="0"/>
              <a:t>jQuery - AJAX get() and post() Methods</a:t>
            </a:r>
            <a:br>
              <a:rPr lang="en-US" dirty="0"/>
            </a:br>
            <a:endParaRPr lang="tr-TR" dirty="0"/>
          </a:p>
        </p:txBody>
      </p:sp>
      <p:sp>
        <p:nvSpPr>
          <p:cNvPr id="3" name="İçerik Yer Tutucusu 2"/>
          <p:cNvSpPr>
            <a:spLocks noGrp="1"/>
          </p:cNvSpPr>
          <p:nvPr>
            <p:ph idx="1"/>
          </p:nvPr>
        </p:nvSpPr>
        <p:spPr>
          <a:xfrm>
            <a:off x="383177" y="920377"/>
            <a:ext cx="6853646" cy="5680720"/>
          </a:xfrm>
        </p:spPr>
        <p:txBody>
          <a:bodyPr>
            <a:normAutofit/>
          </a:bodyPr>
          <a:lstStyle/>
          <a:p>
            <a:r>
              <a:rPr lang="tr-TR" sz="2000" dirty="0"/>
              <a:t>Bir istemci ve sunucu arasındaki istek-cevap için yaygın olarak kullanılan iki yöntem: GET ve POST</a:t>
            </a:r>
            <a:r>
              <a:rPr lang="tr-TR" sz="2000" dirty="0" smtClean="0"/>
              <a:t>.</a:t>
            </a:r>
          </a:p>
          <a:p>
            <a:pPr lvl="1"/>
            <a:r>
              <a:rPr lang="tr-TR" sz="1600" dirty="0"/>
              <a:t>GET - Belirtilen bir kaynaktan veri </a:t>
            </a:r>
            <a:r>
              <a:rPr lang="tr-TR" sz="1600" dirty="0" smtClean="0"/>
              <a:t>ister</a:t>
            </a:r>
          </a:p>
          <a:p>
            <a:pPr lvl="1"/>
            <a:r>
              <a:rPr lang="tr-TR" sz="1600" dirty="0" smtClean="0"/>
              <a:t>POST </a:t>
            </a:r>
            <a:r>
              <a:rPr lang="tr-TR" sz="1600" dirty="0"/>
              <a:t>- Belirtilen bir kaynağa işlenecek verileri </a:t>
            </a:r>
            <a:r>
              <a:rPr lang="tr-TR" sz="1600" dirty="0" smtClean="0"/>
              <a:t>gönderir</a:t>
            </a:r>
          </a:p>
          <a:p>
            <a:r>
              <a:rPr lang="tr-TR" sz="2000" dirty="0"/>
              <a:t>GET temel olarak sunucudan bazı verileri almak (almak) için </a:t>
            </a:r>
            <a:r>
              <a:rPr lang="tr-TR" sz="2000" dirty="0" smtClean="0"/>
              <a:t>kullanılır. (GET </a:t>
            </a:r>
            <a:r>
              <a:rPr lang="tr-TR" sz="2000" dirty="0"/>
              <a:t>yöntemi önbelleğe alınmış verileri </a:t>
            </a:r>
            <a:r>
              <a:rPr lang="tr-TR" sz="2000" dirty="0" smtClean="0"/>
              <a:t>döndürebilir.)</a:t>
            </a:r>
          </a:p>
          <a:p>
            <a:r>
              <a:rPr lang="tr-TR" sz="2000" dirty="0" smtClean="0"/>
              <a:t>POST</a:t>
            </a:r>
            <a:r>
              <a:rPr lang="tr-TR" sz="2000" dirty="0"/>
              <a:t>, sunucudan bir miktar veri almak için de kullanılabilir. Bununla birlikte, POST yöntemi ASLA verileri önbelleğe almaz ve çoğu kez istekle birlikte veri göndermek için kullanılır</a:t>
            </a:r>
            <a:r>
              <a:rPr lang="tr-TR" sz="2000" dirty="0" smtClean="0"/>
              <a:t>.</a:t>
            </a:r>
          </a:p>
          <a:p>
            <a:r>
              <a:rPr lang="tr-TR" sz="2000" dirty="0"/>
              <a:t>$.</a:t>
            </a:r>
            <a:r>
              <a:rPr lang="tr-TR" sz="2000" dirty="0" err="1"/>
              <a:t>get</a:t>
            </a:r>
            <a:r>
              <a:rPr lang="tr-TR" sz="2000" dirty="0"/>
              <a:t>(</a:t>
            </a:r>
            <a:r>
              <a:rPr lang="tr-TR" sz="2000" i="1" dirty="0" err="1"/>
              <a:t>URL,callback</a:t>
            </a:r>
            <a:r>
              <a:rPr lang="tr-TR" sz="2000" dirty="0" smtClean="0"/>
              <a:t>);</a:t>
            </a:r>
          </a:p>
          <a:p>
            <a:r>
              <a:rPr lang="tr-TR" sz="2000" dirty="0"/>
              <a:t>$.post(</a:t>
            </a:r>
            <a:r>
              <a:rPr lang="tr-TR" sz="2000" i="1" dirty="0" err="1"/>
              <a:t>URL,data,callback</a:t>
            </a:r>
            <a:r>
              <a:rPr lang="tr-TR" sz="2000" dirty="0" smtClean="0"/>
              <a:t>);</a:t>
            </a:r>
          </a:p>
          <a:p>
            <a:r>
              <a:rPr lang="tr-TR" sz="2000" dirty="0"/>
              <a:t>İsteğe bağlı veri parametresi, istekle birlikte gönderilecek bazı verileri belirtir.</a:t>
            </a:r>
          </a:p>
        </p:txBody>
      </p:sp>
      <p:sp>
        <p:nvSpPr>
          <p:cNvPr id="4" name="Metin Yer Tutucusu 3"/>
          <p:cNvSpPr>
            <a:spLocks noGrp="1"/>
          </p:cNvSpPr>
          <p:nvPr>
            <p:ph type="body" sz="half" idx="2"/>
          </p:nvPr>
        </p:nvSpPr>
        <p:spPr/>
        <p:txBody>
          <a:bodyPr/>
          <a:lstStyle/>
          <a:p>
            <a:r>
              <a:rPr lang="tr-TR" dirty="0"/>
              <a:t>JQuery </a:t>
            </a:r>
            <a:r>
              <a:rPr lang="tr-TR" dirty="0" err="1"/>
              <a:t>get</a:t>
            </a:r>
            <a:r>
              <a:rPr lang="tr-TR" dirty="0"/>
              <a:t> () ve post () yöntemleri, bir HTTP GET veya POST isteği ile sunucudan veri istemek için kullanılır.</a:t>
            </a:r>
          </a:p>
        </p:txBody>
      </p:sp>
    </p:spTree>
    <p:extLst>
      <p:ext uri="{BB962C8B-B14F-4D97-AF65-F5344CB8AC3E}">
        <p14:creationId xmlns:p14="http://schemas.microsoft.com/office/powerpoint/2010/main" xmlns="" val="1268446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xmlns="" val="1534176223"/>
              </p:ext>
            </p:extLst>
          </p:nvPr>
        </p:nvGraphicFramePr>
        <p:xfrm>
          <a:off x="992777" y="1018902"/>
          <a:ext cx="10789920" cy="4516120"/>
        </p:xfrm>
        <a:graphic>
          <a:graphicData uri="http://schemas.openxmlformats.org/drawingml/2006/table">
            <a:tbl>
              <a:tblPr firstRow="1" bandRow="1">
                <a:tableStyleId>{5C22544A-7EE6-4342-B048-85BDC9FD1C3A}</a:tableStyleId>
              </a:tblPr>
              <a:tblGrid>
                <a:gridCol w="2688684">
                  <a:extLst>
                    <a:ext uri="{9D8B030D-6E8A-4147-A177-3AD203B41FA5}">
                      <a16:colId xmlns:a16="http://schemas.microsoft.com/office/drawing/2014/main" xmlns="" val="3233843376"/>
                    </a:ext>
                  </a:extLst>
                </a:gridCol>
                <a:gridCol w="8101236">
                  <a:extLst>
                    <a:ext uri="{9D8B030D-6E8A-4147-A177-3AD203B41FA5}">
                      <a16:colId xmlns:a16="http://schemas.microsoft.com/office/drawing/2014/main" xmlns="" val="1249635087"/>
                    </a:ext>
                  </a:extLst>
                </a:gridCol>
              </a:tblGrid>
              <a:tr h="370840">
                <a:tc>
                  <a:txBody>
                    <a:bodyPr/>
                    <a:lstStyle/>
                    <a:p>
                      <a:r>
                        <a:rPr lang="tr-TR">
                          <a:effectLst/>
                        </a:rPr>
                        <a:t>Method</a:t>
                      </a:r>
                    </a:p>
                  </a:txBody>
                  <a:tcPr anchor="ctr"/>
                </a:tc>
                <a:tc>
                  <a:txBody>
                    <a:bodyPr/>
                    <a:lstStyle/>
                    <a:p>
                      <a:r>
                        <a:rPr lang="tr-TR"/>
                        <a:t>Description</a:t>
                      </a:r>
                    </a:p>
                  </a:txBody>
                  <a:tcPr anchor="ctr"/>
                </a:tc>
                <a:extLst>
                  <a:ext uri="{0D108BD9-81ED-4DB2-BD59-A6C34878D82A}">
                    <a16:rowId xmlns:a16="http://schemas.microsoft.com/office/drawing/2014/main" xmlns="" val="1058724132"/>
                  </a:ext>
                </a:extLst>
              </a:tr>
              <a:tr h="370840">
                <a:tc>
                  <a:txBody>
                    <a:bodyPr/>
                    <a:lstStyle/>
                    <a:p>
                      <a:r>
                        <a:rPr lang="tr-TR" dirty="0"/>
                        <a:t>$.</a:t>
                      </a:r>
                      <a:r>
                        <a:rPr lang="tr-TR" dirty="0" err="1"/>
                        <a:t>ajax</a:t>
                      </a:r>
                      <a:r>
                        <a:rPr lang="tr-TR" dirty="0"/>
                        <a:t>()</a:t>
                      </a:r>
                    </a:p>
                  </a:txBody>
                  <a:tcPr anchor="ctr"/>
                </a:tc>
                <a:tc>
                  <a:txBody>
                    <a:bodyPr/>
                    <a:lstStyle/>
                    <a:p>
                      <a:r>
                        <a:rPr lang="tr-TR" dirty="0" smtClean="0"/>
                        <a:t>Eş zamansız AJAX isteği gerçekleştirir</a:t>
                      </a:r>
                      <a:endParaRPr lang="en-US" dirty="0"/>
                    </a:p>
                  </a:txBody>
                  <a:tcPr anchor="ctr"/>
                </a:tc>
                <a:extLst>
                  <a:ext uri="{0D108BD9-81ED-4DB2-BD59-A6C34878D82A}">
                    <a16:rowId xmlns:a16="http://schemas.microsoft.com/office/drawing/2014/main" xmlns="" val="1067794947"/>
                  </a:ext>
                </a:extLst>
              </a:tr>
              <a:tr h="370840">
                <a:tc>
                  <a:txBody>
                    <a:bodyPr/>
                    <a:lstStyle/>
                    <a:p>
                      <a:r>
                        <a:rPr lang="tr-TR"/>
                        <a:t>$.ajaxPrefilter()</a:t>
                      </a:r>
                    </a:p>
                  </a:txBody>
                  <a:tcPr anchor="ctr"/>
                </a:tc>
                <a:tc>
                  <a:txBody>
                    <a:bodyPr/>
                    <a:lstStyle/>
                    <a:p>
                      <a:r>
                        <a:rPr lang="tr-TR" dirty="0" smtClean="0"/>
                        <a:t>Her bir rica gönderilmeden önce ve bunlar $.</a:t>
                      </a:r>
                      <a:r>
                        <a:rPr lang="tr-TR" dirty="0" err="1" smtClean="0"/>
                        <a:t>ajax</a:t>
                      </a:r>
                      <a:r>
                        <a:rPr lang="tr-TR" dirty="0" smtClean="0"/>
                        <a:t>() tarafından işlem görmeden önce, özel </a:t>
                      </a:r>
                      <a:r>
                        <a:rPr lang="tr-TR" dirty="0" err="1" smtClean="0"/>
                        <a:t>Ajax</a:t>
                      </a:r>
                      <a:r>
                        <a:rPr lang="tr-TR" smtClean="0"/>
                        <a:t> seçeneklerini ele alır veya var olan ayarları düzenlemek için kullanılır.</a:t>
                      </a:r>
                      <a:endParaRPr lang="en-US" dirty="0"/>
                    </a:p>
                  </a:txBody>
                  <a:tcPr anchor="ctr"/>
                </a:tc>
                <a:extLst>
                  <a:ext uri="{0D108BD9-81ED-4DB2-BD59-A6C34878D82A}">
                    <a16:rowId xmlns:a16="http://schemas.microsoft.com/office/drawing/2014/main" xmlns="" val="3427357217"/>
                  </a:ext>
                </a:extLst>
              </a:tr>
              <a:tr h="370840">
                <a:tc>
                  <a:txBody>
                    <a:bodyPr/>
                    <a:lstStyle/>
                    <a:p>
                      <a:r>
                        <a:rPr lang="tr-TR" dirty="0"/>
                        <a:t>$.</a:t>
                      </a:r>
                      <a:r>
                        <a:rPr lang="tr-TR" dirty="0" err="1"/>
                        <a:t>ajaxSetup</a:t>
                      </a:r>
                      <a:r>
                        <a:rPr lang="tr-TR" dirty="0"/>
                        <a:t>()</a:t>
                      </a:r>
                    </a:p>
                  </a:txBody>
                  <a:tcPr anchor="ctr"/>
                </a:tc>
                <a:tc>
                  <a:txBody>
                    <a:bodyPr/>
                    <a:lstStyle/>
                    <a:p>
                      <a:r>
                        <a:rPr lang="tr-TR" dirty="0" smtClean="0"/>
                        <a:t>Gelecekteki AJAX istekleri için varsayılan değerleri ayarlar</a:t>
                      </a:r>
                      <a:endParaRPr lang="en-US" dirty="0"/>
                    </a:p>
                  </a:txBody>
                  <a:tcPr anchor="ctr"/>
                </a:tc>
                <a:extLst>
                  <a:ext uri="{0D108BD9-81ED-4DB2-BD59-A6C34878D82A}">
                    <a16:rowId xmlns:a16="http://schemas.microsoft.com/office/drawing/2014/main" xmlns="" val="427851427"/>
                  </a:ext>
                </a:extLst>
              </a:tr>
              <a:tr h="370840">
                <a:tc>
                  <a:txBody>
                    <a:bodyPr/>
                    <a:lstStyle/>
                    <a:p>
                      <a:r>
                        <a:rPr lang="tr-TR"/>
                        <a:t>$.ajaxTransport()</a:t>
                      </a:r>
                    </a:p>
                  </a:txBody>
                  <a:tcPr anchor="ctr"/>
                </a:tc>
                <a:tc>
                  <a:txBody>
                    <a:bodyPr/>
                    <a:lstStyle/>
                    <a:p>
                      <a:r>
                        <a:rPr lang="tr-TR" dirty="0" err="1" smtClean="0"/>
                        <a:t>Ajax</a:t>
                      </a:r>
                      <a:r>
                        <a:rPr lang="tr-TR" dirty="0" smtClean="0"/>
                        <a:t> verilerinin gerçek iletimini işleyen bir nesne oluşturur</a:t>
                      </a:r>
                      <a:endParaRPr lang="en-US" dirty="0"/>
                    </a:p>
                  </a:txBody>
                  <a:tcPr anchor="ctr"/>
                </a:tc>
                <a:extLst>
                  <a:ext uri="{0D108BD9-81ED-4DB2-BD59-A6C34878D82A}">
                    <a16:rowId xmlns:a16="http://schemas.microsoft.com/office/drawing/2014/main" xmlns="" val="2521748388"/>
                  </a:ext>
                </a:extLst>
              </a:tr>
              <a:tr h="370840">
                <a:tc>
                  <a:txBody>
                    <a:bodyPr/>
                    <a:lstStyle/>
                    <a:p>
                      <a:r>
                        <a:rPr lang="tr-TR" dirty="0"/>
                        <a:t>$.</a:t>
                      </a:r>
                      <a:r>
                        <a:rPr lang="tr-TR" dirty="0" err="1"/>
                        <a:t>get</a:t>
                      </a:r>
                      <a:r>
                        <a:rPr lang="tr-TR" dirty="0"/>
                        <a:t>()</a:t>
                      </a:r>
                    </a:p>
                  </a:txBody>
                  <a:tcPr anchor="ctr"/>
                </a:tc>
                <a:tc>
                  <a:txBody>
                    <a:bodyPr/>
                    <a:lstStyle/>
                    <a:p>
                      <a:r>
                        <a:rPr lang="tr-TR" dirty="0" smtClean="0"/>
                        <a:t>Bir AJAX HTTP GET isteği kullanarak sunucudan veri yükler</a:t>
                      </a:r>
                      <a:endParaRPr lang="en-US" dirty="0"/>
                    </a:p>
                  </a:txBody>
                  <a:tcPr anchor="ctr"/>
                </a:tc>
                <a:extLst>
                  <a:ext uri="{0D108BD9-81ED-4DB2-BD59-A6C34878D82A}">
                    <a16:rowId xmlns:a16="http://schemas.microsoft.com/office/drawing/2014/main" xmlns="" val="1714773581"/>
                  </a:ext>
                </a:extLst>
              </a:tr>
              <a:tr h="370840">
                <a:tc>
                  <a:txBody>
                    <a:bodyPr/>
                    <a:lstStyle/>
                    <a:p>
                      <a:r>
                        <a:rPr lang="tr-TR" dirty="0"/>
                        <a:t>$.</a:t>
                      </a:r>
                      <a:r>
                        <a:rPr lang="tr-TR" dirty="0" err="1"/>
                        <a:t>getJSON</a:t>
                      </a:r>
                      <a:r>
                        <a:rPr lang="tr-TR" dirty="0"/>
                        <a:t>()</a:t>
                      </a:r>
                    </a:p>
                  </a:txBody>
                  <a:tcPr anchor="ctr"/>
                </a:tc>
                <a:tc>
                  <a:txBody>
                    <a:bodyPr/>
                    <a:lstStyle/>
                    <a:p>
                      <a:r>
                        <a:rPr lang="tr-TR" dirty="0" smtClean="0"/>
                        <a:t>JSON kodlu verileri bir HTTP GET isteği kullanarak bir sunucudan yükler</a:t>
                      </a:r>
                      <a:endParaRPr lang="en-US" dirty="0"/>
                    </a:p>
                  </a:txBody>
                  <a:tcPr anchor="ctr"/>
                </a:tc>
                <a:extLst>
                  <a:ext uri="{0D108BD9-81ED-4DB2-BD59-A6C34878D82A}">
                    <a16:rowId xmlns:a16="http://schemas.microsoft.com/office/drawing/2014/main" xmlns="" val="4002497279"/>
                  </a:ext>
                </a:extLst>
              </a:tr>
              <a:tr h="370840">
                <a:tc>
                  <a:txBody>
                    <a:bodyPr/>
                    <a:lstStyle/>
                    <a:p>
                      <a:r>
                        <a:rPr lang="tr-TR" dirty="0">
                          <a:solidFill>
                            <a:srgbClr val="FF0000"/>
                          </a:solidFill>
                        </a:rPr>
                        <a:t>$.</a:t>
                      </a:r>
                      <a:r>
                        <a:rPr lang="tr-TR" dirty="0" err="1">
                          <a:solidFill>
                            <a:srgbClr val="FF0000"/>
                          </a:solidFill>
                        </a:rPr>
                        <a:t>parseJSON</a:t>
                      </a:r>
                      <a:r>
                        <a:rPr lang="tr-TR" dirty="0">
                          <a:solidFill>
                            <a:srgbClr val="FF0000"/>
                          </a:solidFill>
                        </a:rPr>
                        <a:t>()</a:t>
                      </a:r>
                    </a:p>
                  </a:txBody>
                  <a:tcPr anchor="ctr"/>
                </a:tc>
                <a:tc>
                  <a:txBody>
                    <a:bodyPr/>
                    <a:lstStyle/>
                    <a:p>
                      <a:r>
                        <a:rPr lang="tr-TR" dirty="0" smtClean="0">
                          <a:solidFill>
                            <a:srgbClr val="FF0000"/>
                          </a:solidFill>
                        </a:rPr>
                        <a:t>Sürüm 3.0'da kullanımdan kaldırılmıştır </a:t>
                      </a:r>
                      <a:r>
                        <a:rPr lang="tr-TR" dirty="0" smtClean="0"/>
                        <a:t>bunun yerine </a:t>
                      </a:r>
                      <a:r>
                        <a:rPr lang="tr-TR" dirty="0" err="1" smtClean="0">
                          <a:solidFill>
                            <a:srgbClr val="00B050"/>
                          </a:solidFill>
                        </a:rPr>
                        <a:t>JSON.parse</a:t>
                      </a:r>
                      <a:r>
                        <a:rPr lang="tr-TR" dirty="0" smtClean="0">
                          <a:solidFill>
                            <a:srgbClr val="00B050"/>
                          </a:solidFill>
                        </a:rPr>
                        <a:t> () </a:t>
                      </a:r>
                      <a:r>
                        <a:rPr lang="tr-TR" dirty="0" smtClean="0"/>
                        <a:t>kullanın. İyi oluşturulmuş bir JSON </a:t>
                      </a:r>
                      <a:r>
                        <a:rPr lang="tr-TR" dirty="0" err="1" smtClean="0"/>
                        <a:t>stringini</a:t>
                      </a:r>
                      <a:r>
                        <a:rPr lang="tr-TR" dirty="0" smtClean="0"/>
                        <a:t> alır ve elde edilen JavaScript değerini döndürür</a:t>
                      </a:r>
                      <a:endParaRPr lang="en-US" dirty="0"/>
                    </a:p>
                  </a:txBody>
                  <a:tcPr anchor="ctr"/>
                </a:tc>
                <a:extLst>
                  <a:ext uri="{0D108BD9-81ED-4DB2-BD59-A6C34878D82A}">
                    <a16:rowId xmlns:a16="http://schemas.microsoft.com/office/drawing/2014/main" xmlns="" val="733546648"/>
                  </a:ext>
                </a:extLst>
              </a:tr>
              <a:tr h="370840">
                <a:tc>
                  <a:txBody>
                    <a:bodyPr/>
                    <a:lstStyle/>
                    <a:p>
                      <a:r>
                        <a:rPr lang="tr-TR" dirty="0"/>
                        <a:t>$.</a:t>
                      </a:r>
                      <a:r>
                        <a:rPr lang="tr-TR" dirty="0" err="1"/>
                        <a:t>getScript</a:t>
                      </a:r>
                      <a:r>
                        <a:rPr lang="tr-TR" dirty="0"/>
                        <a:t>()</a:t>
                      </a:r>
                    </a:p>
                  </a:txBody>
                  <a:tcPr anchor="ctr"/>
                </a:tc>
                <a:tc>
                  <a:txBody>
                    <a:bodyPr/>
                    <a:lstStyle/>
                    <a:p>
                      <a:r>
                        <a:rPr lang="tr-TR" dirty="0" smtClean="0"/>
                        <a:t>Bir AJAX HTTP GET isteği kullanarak sunucudan bir JavaScript yükler (yürütür)</a:t>
                      </a:r>
                      <a:endParaRPr lang="en-US" dirty="0"/>
                    </a:p>
                  </a:txBody>
                  <a:tcPr anchor="ctr"/>
                </a:tc>
                <a:extLst>
                  <a:ext uri="{0D108BD9-81ED-4DB2-BD59-A6C34878D82A}">
                    <a16:rowId xmlns:a16="http://schemas.microsoft.com/office/drawing/2014/main" xmlns="" val="1732293723"/>
                  </a:ext>
                </a:extLst>
              </a:tr>
              <a:tr h="370840">
                <a:tc>
                  <a:txBody>
                    <a:bodyPr/>
                    <a:lstStyle/>
                    <a:p>
                      <a:r>
                        <a:rPr lang="tr-TR" dirty="0"/>
                        <a:t>$.param()</a:t>
                      </a:r>
                    </a:p>
                  </a:txBody>
                  <a:tcPr anchor="ctr"/>
                </a:tc>
                <a:tc>
                  <a:txBody>
                    <a:bodyPr/>
                    <a:lstStyle/>
                    <a:p>
                      <a:r>
                        <a:rPr lang="tr-TR" dirty="0" smtClean="0"/>
                        <a:t>Bir dizi veya nesnenin serileştirilmiş bir gösterimini oluşturur (AJAX istekleri için URL sorgu dizesi olarak kullanılabilir)</a:t>
                      </a:r>
                      <a:endParaRPr lang="en-US" dirty="0"/>
                    </a:p>
                  </a:txBody>
                  <a:tcPr anchor="ctr"/>
                </a:tc>
                <a:extLst>
                  <a:ext uri="{0D108BD9-81ED-4DB2-BD59-A6C34878D82A}">
                    <a16:rowId xmlns:a16="http://schemas.microsoft.com/office/drawing/2014/main" xmlns="" val="2700280942"/>
                  </a:ext>
                </a:extLst>
              </a:tr>
            </a:tbl>
          </a:graphicData>
        </a:graphic>
      </p:graphicFrame>
    </p:spTree>
    <p:extLst>
      <p:ext uri="{BB962C8B-B14F-4D97-AF65-F5344CB8AC3E}">
        <p14:creationId xmlns:p14="http://schemas.microsoft.com/office/powerpoint/2010/main" xmlns="" val="6023631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xmlns="" val="2518441970"/>
              </p:ext>
            </p:extLst>
          </p:nvPr>
        </p:nvGraphicFramePr>
        <p:xfrm>
          <a:off x="992777" y="1018902"/>
          <a:ext cx="10789920" cy="407924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xmlns="" val="3233843376"/>
                    </a:ext>
                  </a:extLst>
                </a:gridCol>
                <a:gridCol w="8569234">
                  <a:extLst>
                    <a:ext uri="{9D8B030D-6E8A-4147-A177-3AD203B41FA5}">
                      <a16:colId xmlns:a16="http://schemas.microsoft.com/office/drawing/2014/main" xmlns="" val="1249635087"/>
                    </a:ext>
                  </a:extLst>
                </a:gridCol>
              </a:tblGrid>
              <a:tr h="370840">
                <a:tc>
                  <a:txBody>
                    <a:bodyPr/>
                    <a:lstStyle/>
                    <a:p>
                      <a:r>
                        <a:rPr lang="tr-TR">
                          <a:effectLst/>
                        </a:rPr>
                        <a:t>Method</a:t>
                      </a:r>
                    </a:p>
                  </a:txBody>
                  <a:tcPr anchor="ctr"/>
                </a:tc>
                <a:tc>
                  <a:txBody>
                    <a:bodyPr/>
                    <a:lstStyle/>
                    <a:p>
                      <a:r>
                        <a:rPr lang="tr-TR"/>
                        <a:t>Description</a:t>
                      </a:r>
                    </a:p>
                  </a:txBody>
                  <a:tcPr anchor="ctr"/>
                </a:tc>
                <a:extLst>
                  <a:ext uri="{0D108BD9-81ED-4DB2-BD59-A6C34878D82A}">
                    <a16:rowId xmlns:a16="http://schemas.microsoft.com/office/drawing/2014/main" xmlns="" val="1058724132"/>
                  </a:ext>
                </a:extLst>
              </a:tr>
              <a:tr h="370840">
                <a:tc>
                  <a:txBody>
                    <a:bodyPr/>
                    <a:lstStyle/>
                    <a:p>
                      <a:r>
                        <a:rPr lang="tr-TR" dirty="0"/>
                        <a:t>$.post()</a:t>
                      </a:r>
                    </a:p>
                  </a:txBody>
                  <a:tcPr anchor="ctr"/>
                </a:tc>
                <a:tc>
                  <a:txBody>
                    <a:bodyPr/>
                    <a:lstStyle/>
                    <a:p>
                      <a:r>
                        <a:rPr lang="tr-TR" dirty="0" smtClean="0"/>
                        <a:t>AJAX HTTP POST isteğini kullanarak bir sunucudan veri yükler</a:t>
                      </a:r>
                      <a:endParaRPr lang="en-US" dirty="0"/>
                    </a:p>
                  </a:txBody>
                  <a:tcPr anchor="ctr"/>
                </a:tc>
                <a:extLst>
                  <a:ext uri="{0D108BD9-81ED-4DB2-BD59-A6C34878D82A}">
                    <a16:rowId xmlns:a16="http://schemas.microsoft.com/office/drawing/2014/main" xmlns="" val="1067794947"/>
                  </a:ext>
                </a:extLst>
              </a:tr>
              <a:tr h="370840">
                <a:tc>
                  <a:txBody>
                    <a:bodyPr/>
                    <a:lstStyle/>
                    <a:p>
                      <a:r>
                        <a:rPr lang="tr-TR" dirty="0" err="1"/>
                        <a:t>ajaxComplete</a:t>
                      </a:r>
                      <a:r>
                        <a:rPr lang="tr-TR" dirty="0"/>
                        <a:t>()</a:t>
                      </a:r>
                    </a:p>
                  </a:txBody>
                  <a:tcPr anchor="ctr"/>
                </a:tc>
                <a:tc>
                  <a:txBody>
                    <a:bodyPr/>
                    <a:lstStyle/>
                    <a:p>
                      <a:r>
                        <a:rPr lang="tr-TR" dirty="0" smtClean="0"/>
                        <a:t>AJAX isteği tamamlandığında çalıştırılacak fonksiyonu belirtir.</a:t>
                      </a:r>
                      <a:endParaRPr lang="en-US" dirty="0"/>
                    </a:p>
                  </a:txBody>
                  <a:tcPr anchor="ctr"/>
                </a:tc>
                <a:extLst>
                  <a:ext uri="{0D108BD9-81ED-4DB2-BD59-A6C34878D82A}">
                    <a16:rowId xmlns:a16="http://schemas.microsoft.com/office/drawing/2014/main" xmlns="" val="3427357217"/>
                  </a:ext>
                </a:extLst>
              </a:tr>
              <a:tr h="370840">
                <a:tc>
                  <a:txBody>
                    <a:bodyPr/>
                    <a:lstStyle/>
                    <a:p>
                      <a:r>
                        <a:rPr lang="tr-TR" dirty="0" err="1"/>
                        <a:t>ajaxError</a:t>
                      </a:r>
                      <a:r>
                        <a:rPr lang="tr-TR" dirty="0"/>
                        <a:t>()</a:t>
                      </a:r>
                    </a:p>
                  </a:txBody>
                  <a:tcPr anchor="ctr"/>
                </a:tc>
                <a:tc>
                  <a:txBody>
                    <a:bodyPr/>
                    <a:lstStyle/>
                    <a:p>
                      <a:r>
                        <a:rPr lang="tr-TR" dirty="0" smtClean="0"/>
                        <a:t>AJAX isteği bir hatayla tamamlandığında çalıştırılacak fonksiyonu belirtir.</a:t>
                      </a:r>
                      <a:endParaRPr lang="en-US" dirty="0"/>
                    </a:p>
                  </a:txBody>
                  <a:tcPr anchor="ctr"/>
                </a:tc>
                <a:extLst>
                  <a:ext uri="{0D108BD9-81ED-4DB2-BD59-A6C34878D82A}">
                    <a16:rowId xmlns:a16="http://schemas.microsoft.com/office/drawing/2014/main" xmlns="" val="427851427"/>
                  </a:ext>
                </a:extLst>
              </a:tr>
              <a:tr h="370840">
                <a:tc>
                  <a:txBody>
                    <a:bodyPr/>
                    <a:lstStyle/>
                    <a:p>
                      <a:r>
                        <a:rPr lang="tr-TR" dirty="0" err="1"/>
                        <a:t>ajaxSend</a:t>
                      </a:r>
                      <a:r>
                        <a:rPr lang="tr-TR" dirty="0"/>
                        <a:t>()</a:t>
                      </a:r>
                    </a:p>
                  </a:txBody>
                  <a:tcPr anchor="ctr"/>
                </a:tc>
                <a:tc>
                  <a:txBody>
                    <a:bodyPr/>
                    <a:lstStyle/>
                    <a:p>
                      <a:r>
                        <a:rPr lang="tr-TR" dirty="0" smtClean="0"/>
                        <a:t>AJAX isteği gönderilmek</a:t>
                      </a:r>
                      <a:r>
                        <a:rPr lang="tr-TR" baseline="0" dirty="0" smtClean="0"/>
                        <a:t> </a:t>
                      </a:r>
                      <a:r>
                        <a:rPr lang="tr-TR" baseline="0" smtClean="0"/>
                        <a:t>üzereyken</a:t>
                      </a:r>
                      <a:r>
                        <a:rPr lang="tr-TR" smtClean="0"/>
                        <a:t> çalıştırılacak </a:t>
                      </a:r>
                      <a:r>
                        <a:rPr lang="tr-TR" dirty="0" smtClean="0"/>
                        <a:t>fonksiyonu belirtir.</a:t>
                      </a:r>
                      <a:endParaRPr lang="en-US" dirty="0"/>
                    </a:p>
                  </a:txBody>
                  <a:tcPr anchor="ctr"/>
                </a:tc>
                <a:extLst>
                  <a:ext uri="{0D108BD9-81ED-4DB2-BD59-A6C34878D82A}">
                    <a16:rowId xmlns:a16="http://schemas.microsoft.com/office/drawing/2014/main" xmlns="" val="2521748388"/>
                  </a:ext>
                </a:extLst>
              </a:tr>
              <a:tr h="370840">
                <a:tc>
                  <a:txBody>
                    <a:bodyPr/>
                    <a:lstStyle/>
                    <a:p>
                      <a:r>
                        <a:rPr lang="tr-TR" dirty="0" err="1"/>
                        <a:t>ajaxStart</a:t>
                      </a:r>
                      <a:r>
                        <a:rPr lang="tr-TR" dirty="0"/>
                        <a:t>()</a:t>
                      </a:r>
                    </a:p>
                  </a:txBody>
                  <a:tcPr anchor="ctr"/>
                </a:tc>
                <a:tc>
                  <a:txBody>
                    <a:bodyPr/>
                    <a:lstStyle/>
                    <a:p>
                      <a:r>
                        <a:rPr lang="tr-TR" dirty="0" smtClean="0"/>
                        <a:t>İlk AJAX isteği başladığında çalıştırılacak fonksiyonu belirtir.</a:t>
                      </a:r>
                      <a:endParaRPr lang="en-US" dirty="0"/>
                    </a:p>
                  </a:txBody>
                  <a:tcPr anchor="ctr"/>
                </a:tc>
                <a:extLst>
                  <a:ext uri="{0D108BD9-81ED-4DB2-BD59-A6C34878D82A}">
                    <a16:rowId xmlns:a16="http://schemas.microsoft.com/office/drawing/2014/main" xmlns="" val="1714773581"/>
                  </a:ext>
                </a:extLst>
              </a:tr>
              <a:tr h="370840">
                <a:tc>
                  <a:txBody>
                    <a:bodyPr/>
                    <a:lstStyle/>
                    <a:p>
                      <a:r>
                        <a:rPr lang="tr-TR" dirty="0" err="1"/>
                        <a:t>ajaxStop</a:t>
                      </a:r>
                      <a:r>
                        <a:rPr lang="tr-TR" dirty="0"/>
                        <a:t>()</a:t>
                      </a:r>
                    </a:p>
                  </a:txBody>
                  <a:tcPr anchor="ctr"/>
                </a:tc>
                <a:tc>
                  <a:txBody>
                    <a:bodyPr/>
                    <a:lstStyle/>
                    <a:p>
                      <a:r>
                        <a:rPr lang="tr-TR" dirty="0" smtClean="0"/>
                        <a:t>Tüm AJAX istekleri tamamlandığında çalıştırılacak fonksiyonu belirtir.</a:t>
                      </a:r>
                      <a:endParaRPr lang="en-US" dirty="0"/>
                    </a:p>
                  </a:txBody>
                  <a:tcPr anchor="ctr"/>
                </a:tc>
                <a:extLst>
                  <a:ext uri="{0D108BD9-81ED-4DB2-BD59-A6C34878D82A}">
                    <a16:rowId xmlns:a16="http://schemas.microsoft.com/office/drawing/2014/main" xmlns="" val="4002497279"/>
                  </a:ext>
                </a:extLst>
              </a:tr>
              <a:tr h="370840">
                <a:tc>
                  <a:txBody>
                    <a:bodyPr/>
                    <a:lstStyle/>
                    <a:p>
                      <a:r>
                        <a:rPr lang="tr-TR" dirty="0" err="1"/>
                        <a:t>ajaxSuccess</a:t>
                      </a:r>
                      <a:r>
                        <a:rPr lang="tr-TR" dirty="0"/>
                        <a:t>()</a:t>
                      </a:r>
                    </a:p>
                  </a:txBody>
                  <a:tcPr anchor="ctr"/>
                </a:tc>
                <a:tc>
                  <a:txBody>
                    <a:bodyPr/>
                    <a:lstStyle/>
                    <a:p>
                      <a:r>
                        <a:rPr lang="tr-TR" dirty="0" smtClean="0"/>
                        <a:t>Bir AJAX isteği başarıyla tamamlandığında çalıştırılacak fonksiyonu belirtir.</a:t>
                      </a:r>
                      <a:endParaRPr lang="en-US" dirty="0"/>
                    </a:p>
                  </a:txBody>
                  <a:tcPr anchor="ctr"/>
                </a:tc>
                <a:extLst>
                  <a:ext uri="{0D108BD9-81ED-4DB2-BD59-A6C34878D82A}">
                    <a16:rowId xmlns:a16="http://schemas.microsoft.com/office/drawing/2014/main" xmlns="" val="733546648"/>
                  </a:ext>
                </a:extLst>
              </a:tr>
              <a:tr h="370840">
                <a:tc>
                  <a:txBody>
                    <a:bodyPr/>
                    <a:lstStyle/>
                    <a:p>
                      <a:r>
                        <a:rPr lang="tr-TR" dirty="0" err="1"/>
                        <a:t>load</a:t>
                      </a:r>
                      <a:r>
                        <a:rPr lang="tr-TR" dirty="0"/>
                        <a:t>()</a:t>
                      </a:r>
                    </a:p>
                  </a:txBody>
                  <a:tcPr anchor="ctr"/>
                </a:tc>
                <a:tc>
                  <a:txBody>
                    <a:bodyPr/>
                    <a:lstStyle/>
                    <a:p>
                      <a:r>
                        <a:rPr lang="tr-TR" dirty="0" smtClean="0"/>
                        <a:t>Bir sunucudan veri yükler ve döndürülen verileri seçilen elemente yerleştirir</a:t>
                      </a:r>
                      <a:endParaRPr lang="en-US" dirty="0"/>
                    </a:p>
                  </a:txBody>
                  <a:tcPr anchor="ctr"/>
                </a:tc>
                <a:extLst>
                  <a:ext uri="{0D108BD9-81ED-4DB2-BD59-A6C34878D82A}">
                    <a16:rowId xmlns:a16="http://schemas.microsoft.com/office/drawing/2014/main" xmlns="" val="1732293723"/>
                  </a:ext>
                </a:extLst>
              </a:tr>
              <a:tr h="370840">
                <a:tc>
                  <a:txBody>
                    <a:bodyPr/>
                    <a:lstStyle/>
                    <a:p>
                      <a:r>
                        <a:rPr lang="tr-TR" dirty="0" err="1"/>
                        <a:t>serialize</a:t>
                      </a:r>
                      <a:r>
                        <a:rPr lang="tr-TR" dirty="0"/>
                        <a:t>()</a:t>
                      </a:r>
                    </a:p>
                  </a:txBody>
                  <a:tcPr anchor="ctr"/>
                </a:tc>
                <a:tc>
                  <a:txBody>
                    <a:bodyPr/>
                    <a:lstStyle/>
                    <a:p>
                      <a:r>
                        <a:rPr lang="tr-TR" dirty="0" smtClean="0"/>
                        <a:t>form elementleri kümesini gönderilmek üzere </a:t>
                      </a:r>
                      <a:r>
                        <a:rPr lang="tr-TR" dirty="0" err="1" smtClean="0"/>
                        <a:t>string</a:t>
                      </a:r>
                      <a:r>
                        <a:rPr lang="tr-TR" dirty="0" smtClean="0"/>
                        <a:t> olarak kodlar</a:t>
                      </a:r>
                      <a:endParaRPr lang="en-US" dirty="0"/>
                    </a:p>
                  </a:txBody>
                  <a:tcPr anchor="ctr"/>
                </a:tc>
                <a:extLst>
                  <a:ext uri="{0D108BD9-81ED-4DB2-BD59-A6C34878D82A}">
                    <a16:rowId xmlns:a16="http://schemas.microsoft.com/office/drawing/2014/main" xmlns="" val="2700280942"/>
                  </a:ext>
                </a:extLst>
              </a:tr>
              <a:tr h="370840">
                <a:tc>
                  <a:txBody>
                    <a:bodyPr/>
                    <a:lstStyle/>
                    <a:p>
                      <a:r>
                        <a:rPr lang="tr-TR" dirty="0" err="1"/>
                        <a:t>serializeArray</a:t>
                      </a:r>
                      <a:r>
                        <a:rPr lang="tr-TR" dirty="0"/>
                        <a:t>()</a:t>
                      </a:r>
                    </a:p>
                  </a:txBody>
                  <a:tcPr anchor="ctr"/>
                </a:tc>
                <a:tc>
                  <a:txBody>
                    <a:bodyPr/>
                    <a:lstStyle/>
                    <a:p>
                      <a:r>
                        <a:rPr lang="tr-TR" dirty="0" smtClean="0"/>
                        <a:t>Bir dizi form elementini bir isim ve değer dizisi olarak kodlar</a:t>
                      </a:r>
                      <a:endParaRPr lang="en-US" dirty="0"/>
                    </a:p>
                  </a:txBody>
                  <a:tcPr anchor="ctr"/>
                </a:tc>
                <a:extLst>
                  <a:ext uri="{0D108BD9-81ED-4DB2-BD59-A6C34878D82A}">
                    <a16:rowId xmlns:a16="http://schemas.microsoft.com/office/drawing/2014/main" xmlns="" val="3725751718"/>
                  </a:ext>
                </a:extLst>
              </a:tr>
            </a:tbl>
          </a:graphicData>
        </a:graphic>
      </p:graphicFrame>
    </p:spTree>
    <p:extLst>
      <p:ext uri="{BB962C8B-B14F-4D97-AF65-F5344CB8AC3E}">
        <p14:creationId xmlns:p14="http://schemas.microsoft.com/office/powerpoint/2010/main" xmlns="" val="3063218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jQuery </a:t>
            </a:r>
            <a:r>
              <a:rPr lang="tr-TR" dirty="0" err="1"/>
              <a:t>Miscellaneous</a:t>
            </a:r>
            <a:r>
              <a:rPr lang="tr-TR" dirty="0"/>
              <a:t> </a:t>
            </a:r>
            <a:r>
              <a:rPr lang="tr-TR" dirty="0" err="1"/>
              <a:t>Methods</a:t>
            </a:r>
            <a:r>
              <a:rPr lang="tr-TR" dirty="0"/>
              <a:t/>
            </a:r>
            <a:br>
              <a:rPr lang="tr-TR" dirty="0"/>
            </a:br>
            <a:endParaRPr lang="tr-TR"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xmlns="" val="1922850519"/>
              </p:ext>
            </p:extLst>
          </p:nvPr>
        </p:nvGraphicFramePr>
        <p:xfrm>
          <a:off x="365758" y="87088"/>
          <a:ext cx="6932024" cy="5885359"/>
        </p:xfrm>
        <a:graphic>
          <a:graphicData uri="http://schemas.openxmlformats.org/drawingml/2006/table">
            <a:tbl>
              <a:tblPr firstRow="1" bandRow="1">
                <a:tableStyleId>{5C22544A-7EE6-4342-B048-85BDC9FD1C3A}</a:tableStyleId>
              </a:tblPr>
              <a:tblGrid>
                <a:gridCol w="1750425">
                  <a:extLst>
                    <a:ext uri="{9D8B030D-6E8A-4147-A177-3AD203B41FA5}">
                      <a16:colId xmlns:a16="http://schemas.microsoft.com/office/drawing/2014/main" xmlns="" val="1007447138"/>
                    </a:ext>
                  </a:extLst>
                </a:gridCol>
                <a:gridCol w="5181599">
                  <a:extLst>
                    <a:ext uri="{9D8B030D-6E8A-4147-A177-3AD203B41FA5}">
                      <a16:colId xmlns:a16="http://schemas.microsoft.com/office/drawing/2014/main" xmlns="" val="1289607796"/>
                    </a:ext>
                  </a:extLst>
                </a:gridCol>
              </a:tblGrid>
              <a:tr h="404169">
                <a:tc>
                  <a:txBody>
                    <a:bodyPr/>
                    <a:lstStyle/>
                    <a:p>
                      <a:r>
                        <a:rPr lang="tr-TR">
                          <a:effectLst/>
                        </a:rPr>
                        <a:t>Method</a:t>
                      </a:r>
                    </a:p>
                  </a:txBody>
                  <a:tcPr anchor="ctr"/>
                </a:tc>
                <a:tc>
                  <a:txBody>
                    <a:bodyPr/>
                    <a:lstStyle/>
                    <a:p>
                      <a:r>
                        <a:rPr lang="tr-TR"/>
                        <a:t>Description</a:t>
                      </a:r>
                    </a:p>
                  </a:txBody>
                  <a:tcPr anchor="ctr"/>
                </a:tc>
                <a:extLst>
                  <a:ext uri="{0D108BD9-81ED-4DB2-BD59-A6C34878D82A}">
                    <a16:rowId xmlns:a16="http://schemas.microsoft.com/office/drawing/2014/main" xmlns="" val="1203243442"/>
                  </a:ext>
                </a:extLst>
              </a:tr>
              <a:tr h="697606">
                <a:tc>
                  <a:txBody>
                    <a:bodyPr/>
                    <a:lstStyle/>
                    <a:p>
                      <a:r>
                        <a:rPr lang="tr-TR" dirty="0"/>
                        <a:t>data()</a:t>
                      </a:r>
                    </a:p>
                  </a:txBody>
                  <a:tcPr anchor="ctr"/>
                </a:tc>
                <a:tc>
                  <a:txBody>
                    <a:bodyPr/>
                    <a:lstStyle/>
                    <a:p>
                      <a:r>
                        <a:rPr lang="tr-TR" dirty="0" smtClean="0"/>
                        <a:t>Seçilen öğelere veri ekler veya bu öğeden veri alır.</a:t>
                      </a:r>
                      <a:endParaRPr lang="en-US" dirty="0"/>
                    </a:p>
                  </a:txBody>
                  <a:tcPr anchor="ctr"/>
                </a:tc>
                <a:extLst>
                  <a:ext uri="{0D108BD9-81ED-4DB2-BD59-A6C34878D82A}">
                    <a16:rowId xmlns:a16="http://schemas.microsoft.com/office/drawing/2014/main" xmlns="" val="29236869"/>
                  </a:ext>
                </a:extLst>
              </a:tr>
              <a:tr h="697606">
                <a:tc>
                  <a:txBody>
                    <a:bodyPr/>
                    <a:lstStyle/>
                    <a:p>
                      <a:r>
                        <a:rPr lang="tr-TR" dirty="0" err="1"/>
                        <a:t>get</a:t>
                      </a:r>
                      <a:r>
                        <a:rPr lang="tr-TR" dirty="0"/>
                        <a:t>()</a:t>
                      </a:r>
                    </a:p>
                  </a:txBody>
                  <a:tcPr anchor="ctr"/>
                </a:tc>
                <a:tc>
                  <a:txBody>
                    <a:bodyPr/>
                    <a:lstStyle/>
                    <a:p>
                      <a:r>
                        <a:rPr lang="tr-TR" dirty="0" smtClean="0"/>
                        <a:t>Seçiciyle eşleşen DOM öğelerini alır</a:t>
                      </a:r>
                      <a:endParaRPr lang="en-US" dirty="0"/>
                    </a:p>
                  </a:txBody>
                  <a:tcPr anchor="ctr"/>
                </a:tc>
                <a:extLst>
                  <a:ext uri="{0D108BD9-81ED-4DB2-BD59-A6C34878D82A}">
                    <a16:rowId xmlns:a16="http://schemas.microsoft.com/office/drawing/2014/main" xmlns="" val="768654814"/>
                  </a:ext>
                </a:extLst>
              </a:tr>
              <a:tr h="996580">
                <a:tc>
                  <a:txBody>
                    <a:bodyPr/>
                    <a:lstStyle/>
                    <a:p>
                      <a:r>
                        <a:rPr lang="tr-TR" dirty="0" err="1"/>
                        <a:t>index</a:t>
                      </a:r>
                      <a:r>
                        <a:rPr lang="tr-TR" dirty="0"/>
                        <a:t>()</a:t>
                      </a:r>
                    </a:p>
                  </a:txBody>
                  <a:tcPr anchor="ctr"/>
                </a:tc>
                <a:tc>
                  <a:txBody>
                    <a:bodyPr/>
                    <a:lstStyle/>
                    <a:p>
                      <a:r>
                        <a:rPr lang="tr-TR" dirty="0" smtClean="0"/>
                        <a:t>Eşleşen elemanlar arasından belirli bir elemanı ara</a:t>
                      </a:r>
                      <a:endParaRPr lang="en-US" dirty="0"/>
                    </a:p>
                  </a:txBody>
                  <a:tcPr anchor="ctr"/>
                </a:tc>
                <a:extLst>
                  <a:ext uri="{0D108BD9-81ED-4DB2-BD59-A6C34878D82A}">
                    <a16:rowId xmlns:a16="http://schemas.microsoft.com/office/drawing/2014/main" xmlns="" val="2585339413"/>
                  </a:ext>
                </a:extLst>
              </a:tr>
              <a:tr h="697606">
                <a:tc>
                  <a:txBody>
                    <a:bodyPr/>
                    <a:lstStyle/>
                    <a:p>
                      <a:r>
                        <a:rPr lang="tr-TR" dirty="0"/>
                        <a:t>$.</a:t>
                      </a:r>
                      <a:r>
                        <a:rPr lang="tr-TR" dirty="0" err="1"/>
                        <a:t>noConflict</a:t>
                      </a:r>
                      <a:r>
                        <a:rPr lang="tr-TR" dirty="0"/>
                        <a:t>()</a:t>
                      </a:r>
                    </a:p>
                  </a:txBody>
                  <a:tcPr anchor="ctr"/>
                </a:tc>
                <a:tc>
                  <a:txBody>
                    <a:bodyPr/>
                    <a:lstStyle/>
                    <a:p>
                      <a:r>
                        <a:rPr lang="tr-TR" dirty="0" smtClean="0"/>
                        <a:t>JQuery'nin $ değişkenini kontrol etmesini sağlar</a:t>
                      </a:r>
                      <a:endParaRPr lang="en-US" dirty="0"/>
                    </a:p>
                  </a:txBody>
                  <a:tcPr anchor="ctr"/>
                </a:tc>
                <a:extLst>
                  <a:ext uri="{0D108BD9-81ED-4DB2-BD59-A6C34878D82A}">
                    <a16:rowId xmlns:a16="http://schemas.microsoft.com/office/drawing/2014/main" xmlns="" val="1175685490"/>
                  </a:ext>
                </a:extLst>
              </a:tr>
              <a:tr h="697606">
                <a:tc>
                  <a:txBody>
                    <a:bodyPr/>
                    <a:lstStyle/>
                    <a:p>
                      <a:r>
                        <a:rPr lang="tr-TR" dirty="0" err="1"/>
                        <a:t>removeData</a:t>
                      </a:r>
                      <a:r>
                        <a:rPr lang="tr-TR" dirty="0"/>
                        <a:t>()</a:t>
                      </a:r>
                    </a:p>
                  </a:txBody>
                  <a:tcPr anchor="ctr"/>
                </a:tc>
                <a:tc>
                  <a:txBody>
                    <a:bodyPr/>
                    <a:lstStyle/>
                    <a:p>
                      <a:r>
                        <a:rPr lang="tr-TR" dirty="0" smtClean="0"/>
                        <a:t>Önceden kaydedilmiş bir veri parçasını kaldırır</a:t>
                      </a:r>
                      <a:endParaRPr lang="en-US" dirty="0"/>
                    </a:p>
                  </a:txBody>
                  <a:tcPr anchor="ctr"/>
                </a:tc>
                <a:extLst>
                  <a:ext uri="{0D108BD9-81ED-4DB2-BD59-A6C34878D82A}">
                    <a16:rowId xmlns:a16="http://schemas.microsoft.com/office/drawing/2014/main" xmlns="" val="3408779873"/>
                  </a:ext>
                </a:extLst>
              </a:tr>
              <a:tr h="697606">
                <a:tc>
                  <a:txBody>
                    <a:bodyPr/>
                    <a:lstStyle/>
                    <a:p>
                      <a:r>
                        <a:rPr lang="tr-TR" dirty="0">
                          <a:solidFill>
                            <a:srgbClr val="FF0000"/>
                          </a:solidFill>
                        </a:rPr>
                        <a:t>size()</a:t>
                      </a:r>
                    </a:p>
                  </a:txBody>
                  <a:tcPr anchor="ctr"/>
                </a:tc>
                <a:tc>
                  <a:txBody>
                    <a:bodyPr/>
                    <a:lstStyle/>
                    <a:p>
                      <a:r>
                        <a:rPr lang="tr-TR" dirty="0" smtClean="0"/>
                        <a:t>3.0 sürümünde kaldırıldı. Bunun yerine </a:t>
                      </a:r>
                      <a:r>
                        <a:rPr lang="tr-TR" dirty="0" err="1" smtClean="0">
                          <a:solidFill>
                            <a:srgbClr val="00B050"/>
                          </a:solidFill>
                        </a:rPr>
                        <a:t>length</a:t>
                      </a:r>
                      <a:r>
                        <a:rPr lang="tr-TR" dirty="0" smtClean="0"/>
                        <a:t> özelliğini kullanın</a:t>
                      </a:r>
                      <a:endParaRPr lang="en-US" dirty="0"/>
                    </a:p>
                  </a:txBody>
                  <a:tcPr anchor="ctr"/>
                </a:tc>
                <a:extLst>
                  <a:ext uri="{0D108BD9-81ED-4DB2-BD59-A6C34878D82A}">
                    <a16:rowId xmlns:a16="http://schemas.microsoft.com/office/drawing/2014/main" xmlns="" val="2658317245"/>
                  </a:ext>
                </a:extLst>
              </a:tr>
              <a:tr h="996580">
                <a:tc>
                  <a:txBody>
                    <a:bodyPr/>
                    <a:lstStyle/>
                    <a:p>
                      <a:r>
                        <a:rPr lang="tr-TR" dirty="0" err="1"/>
                        <a:t>toArray</a:t>
                      </a:r>
                      <a:r>
                        <a:rPr lang="tr-TR" dirty="0"/>
                        <a:t>()</a:t>
                      </a:r>
                    </a:p>
                  </a:txBody>
                  <a:tcPr anchor="ctr"/>
                </a:tc>
                <a:tc>
                  <a:txBody>
                    <a:bodyPr/>
                    <a:lstStyle/>
                    <a:p>
                      <a:r>
                        <a:rPr lang="tr-TR" dirty="0" smtClean="0"/>
                        <a:t>JQuery setindeki tüm DOM elementlerini bir dizi olarak alır</a:t>
                      </a:r>
                      <a:endParaRPr lang="en-US" dirty="0"/>
                    </a:p>
                  </a:txBody>
                  <a:tcPr anchor="ctr"/>
                </a:tc>
                <a:extLst>
                  <a:ext uri="{0D108BD9-81ED-4DB2-BD59-A6C34878D82A}">
                    <a16:rowId xmlns:a16="http://schemas.microsoft.com/office/drawing/2014/main" xmlns="" val="224171463"/>
                  </a:ext>
                </a:extLst>
              </a:tr>
            </a:tbl>
          </a:graphicData>
        </a:graphic>
      </p:graphicFrame>
    </p:spTree>
    <p:extLst>
      <p:ext uri="{BB962C8B-B14F-4D97-AF65-F5344CB8AC3E}">
        <p14:creationId xmlns:p14="http://schemas.microsoft.com/office/powerpoint/2010/main" xmlns="" val="42268766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jQuery </a:t>
            </a:r>
            <a:r>
              <a:rPr lang="tr-TR" dirty="0" err="1"/>
              <a:t>Properties</a:t>
            </a:r>
            <a:r>
              <a:rPr lang="tr-TR" dirty="0"/>
              <a:t/>
            </a:r>
            <a:br>
              <a:rPr lang="tr-TR" dirty="0"/>
            </a:br>
            <a:endParaRPr lang="tr-TR"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xmlns="" val="1841588022"/>
              </p:ext>
            </p:extLst>
          </p:nvPr>
        </p:nvGraphicFramePr>
        <p:xfrm>
          <a:off x="348342" y="189230"/>
          <a:ext cx="6992984" cy="3947160"/>
        </p:xfrm>
        <a:graphic>
          <a:graphicData uri="http://schemas.openxmlformats.org/drawingml/2006/table">
            <a:tbl>
              <a:tblPr firstRow="1" bandRow="1">
                <a:tableStyleId>{5C22544A-7EE6-4342-B048-85BDC9FD1C3A}</a:tableStyleId>
              </a:tblPr>
              <a:tblGrid>
                <a:gridCol w="1933304">
                  <a:extLst>
                    <a:ext uri="{9D8B030D-6E8A-4147-A177-3AD203B41FA5}">
                      <a16:colId xmlns:a16="http://schemas.microsoft.com/office/drawing/2014/main" xmlns="" val="393975249"/>
                    </a:ext>
                  </a:extLst>
                </a:gridCol>
                <a:gridCol w="5059680">
                  <a:extLst>
                    <a:ext uri="{9D8B030D-6E8A-4147-A177-3AD203B41FA5}">
                      <a16:colId xmlns:a16="http://schemas.microsoft.com/office/drawing/2014/main" xmlns="" val="2806019979"/>
                    </a:ext>
                  </a:extLst>
                </a:gridCol>
              </a:tblGrid>
              <a:tr h="370840">
                <a:tc>
                  <a:txBody>
                    <a:bodyPr/>
                    <a:lstStyle/>
                    <a:p>
                      <a:r>
                        <a:rPr lang="tr-TR">
                          <a:effectLst/>
                        </a:rPr>
                        <a:t>Property</a:t>
                      </a:r>
                    </a:p>
                  </a:txBody>
                  <a:tcPr anchor="ctr"/>
                </a:tc>
                <a:tc>
                  <a:txBody>
                    <a:bodyPr/>
                    <a:lstStyle/>
                    <a:p>
                      <a:r>
                        <a:rPr lang="tr-TR"/>
                        <a:t>Description</a:t>
                      </a:r>
                    </a:p>
                  </a:txBody>
                  <a:tcPr anchor="ctr"/>
                </a:tc>
                <a:extLst>
                  <a:ext uri="{0D108BD9-81ED-4DB2-BD59-A6C34878D82A}">
                    <a16:rowId xmlns:a16="http://schemas.microsoft.com/office/drawing/2014/main" xmlns="" val="1833136553"/>
                  </a:ext>
                </a:extLst>
              </a:tr>
              <a:tr h="370840">
                <a:tc>
                  <a:txBody>
                    <a:bodyPr/>
                    <a:lstStyle/>
                    <a:p>
                      <a:r>
                        <a:rPr lang="tr-TR" dirty="0" err="1">
                          <a:solidFill>
                            <a:srgbClr val="FF0000"/>
                          </a:solidFill>
                        </a:rPr>
                        <a:t>context</a:t>
                      </a:r>
                      <a:endParaRPr lang="tr-TR" dirty="0">
                        <a:solidFill>
                          <a:srgbClr val="FF0000"/>
                        </a:solidFill>
                      </a:endParaRPr>
                    </a:p>
                  </a:txBody>
                  <a:tcPr anchor="ctr"/>
                </a:tc>
                <a:tc>
                  <a:txBody>
                    <a:bodyPr/>
                    <a:lstStyle/>
                    <a:p>
                      <a:r>
                        <a:rPr lang="tr-TR" dirty="0" smtClean="0">
                          <a:solidFill>
                            <a:srgbClr val="FF0000"/>
                          </a:solidFill>
                        </a:rPr>
                        <a:t>3.0 sürümünde kaldırıldı</a:t>
                      </a:r>
                      <a:r>
                        <a:rPr lang="tr-TR" dirty="0" smtClean="0"/>
                        <a:t>. JQuery () öğesine iletilen orijinal içeriği içerir</a:t>
                      </a:r>
                      <a:endParaRPr lang="en-US" dirty="0"/>
                    </a:p>
                  </a:txBody>
                  <a:tcPr anchor="ctr"/>
                </a:tc>
                <a:extLst>
                  <a:ext uri="{0D108BD9-81ED-4DB2-BD59-A6C34878D82A}">
                    <a16:rowId xmlns:a16="http://schemas.microsoft.com/office/drawing/2014/main" xmlns="" val="2410010651"/>
                  </a:ext>
                </a:extLst>
              </a:tr>
              <a:tr h="370840">
                <a:tc>
                  <a:txBody>
                    <a:bodyPr/>
                    <a:lstStyle/>
                    <a:p>
                      <a:r>
                        <a:rPr lang="tr-TR" dirty="0" err="1"/>
                        <a:t>jquery</a:t>
                      </a:r>
                      <a:endParaRPr lang="tr-TR" dirty="0"/>
                    </a:p>
                  </a:txBody>
                  <a:tcPr anchor="ctr"/>
                </a:tc>
                <a:tc>
                  <a:txBody>
                    <a:bodyPr/>
                    <a:lstStyle/>
                    <a:p>
                      <a:r>
                        <a:rPr lang="tr-TR" dirty="0" smtClean="0"/>
                        <a:t>JQuery sürüm numarasını içerir</a:t>
                      </a:r>
                      <a:endParaRPr lang="en-US" dirty="0"/>
                    </a:p>
                  </a:txBody>
                  <a:tcPr anchor="ctr"/>
                </a:tc>
                <a:extLst>
                  <a:ext uri="{0D108BD9-81ED-4DB2-BD59-A6C34878D82A}">
                    <a16:rowId xmlns:a16="http://schemas.microsoft.com/office/drawing/2014/main" xmlns="" val="3188278785"/>
                  </a:ext>
                </a:extLst>
              </a:tr>
              <a:tr h="370840">
                <a:tc>
                  <a:txBody>
                    <a:bodyPr/>
                    <a:lstStyle/>
                    <a:p>
                      <a:r>
                        <a:rPr lang="tr-TR" dirty="0" err="1">
                          <a:solidFill>
                            <a:srgbClr val="FF0000"/>
                          </a:solidFill>
                        </a:rPr>
                        <a:t>jQuery.fx.interval</a:t>
                      </a:r>
                      <a:endParaRPr lang="tr-TR" dirty="0">
                        <a:solidFill>
                          <a:srgbClr val="FF0000"/>
                        </a:solidFill>
                      </a:endParaRPr>
                    </a:p>
                  </a:txBody>
                  <a:tcPr anchor="ctr"/>
                </a:tc>
                <a:tc>
                  <a:txBody>
                    <a:bodyPr/>
                    <a:lstStyle/>
                    <a:p>
                      <a:r>
                        <a:rPr lang="tr-TR" dirty="0" smtClean="0"/>
                        <a:t>Animasyon atış hızını milisaniye cinsinden değiştirme (</a:t>
                      </a:r>
                      <a:r>
                        <a:rPr lang="tr-TR" dirty="0" smtClean="0">
                          <a:solidFill>
                            <a:srgbClr val="FF0000"/>
                          </a:solidFill>
                        </a:rPr>
                        <a:t>bu özellik 3.0 sürümünden itibaren kullanımdan kaldırılmıştır </a:t>
                      </a:r>
                      <a:r>
                        <a:rPr lang="tr-TR" dirty="0" smtClean="0"/>
                        <a:t>)</a:t>
                      </a:r>
                      <a:endParaRPr lang="en-US" dirty="0"/>
                    </a:p>
                  </a:txBody>
                  <a:tcPr anchor="ctr"/>
                </a:tc>
                <a:extLst>
                  <a:ext uri="{0D108BD9-81ED-4DB2-BD59-A6C34878D82A}">
                    <a16:rowId xmlns:a16="http://schemas.microsoft.com/office/drawing/2014/main" xmlns="" val="140318111"/>
                  </a:ext>
                </a:extLst>
              </a:tr>
              <a:tr h="370840">
                <a:tc>
                  <a:txBody>
                    <a:bodyPr/>
                    <a:lstStyle/>
                    <a:p>
                      <a:r>
                        <a:rPr lang="tr-TR" dirty="0" err="1"/>
                        <a:t>jQuery.fx.off</a:t>
                      </a:r>
                      <a:endParaRPr lang="tr-TR" dirty="0"/>
                    </a:p>
                  </a:txBody>
                  <a:tcPr anchor="ctr"/>
                </a:tc>
                <a:tc>
                  <a:txBody>
                    <a:bodyPr/>
                    <a:lstStyle/>
                    <a:p>
                      <a:r>
                        <a:rPr lang="tr-TR" dirty="0" smtClean="0"/>
                        <a:t>Tüm animasyonları global olarak devre dışı bırak / etkinleştir</a:t>
                      </a:r>
                      <a:endParaRPr lang="tr-TR" dirty="0"/>
                    </a:p>
                  </a:txBody>
                  <a:tcPr anchor="ctr"/>
                </a:tc>
                <a:extLst>
                  <a:ext uri="{0D108BD9-81ED-4DB2-BD59-A6C34878D82A}">
                    <a16:rowId xmlns:a16="http://schemas.microsoft.com/office/drawing/2014/main" xmlns="" val="3072210151"/>
                  </a:ext>
                </a:extLst>
              </a:tr>
              <a:tr h="370840">
                <a:tc>
                  <a:txBody>
                    <a:bodyPr/>
                    <a:lstStyle/>
                    <a:p>
                      <a:r>
                        <a:rPr lang="tr-TR" dirty="0" err="1"/>
                        <a:t>jQuery.support</a:t>
                      </a:r>
                      <a:endParaRPr lang="tr-TR" dirty="0"/>
                    </a:p>
                  </a:txBody>
                  <a:tcPr anchor="ctr"/>
                </a:tc>
                <a:tc>
                  <a:txBody>
                    <a:bodyPr/>
                    <a:lstStyle/>
                    <a:p>
                      <a:r>
                        <a:rPr lang="tr-TR" dirty="0" smtClean="0"/>
                        <a:t>Farklı tarayıcı özelliklerini veya hatalarını temsil eden özellikler topluluğu ()</a:t>
                      </a:r>
                      <a:endParaRPr lang="en-US" dirty="0"/>
                    </a:p>
                  </a:txBody>
                  <a:tcPr anchor="ctr"/>
                </a:tc>
                <a:extLst>
                  <a:ext uri="{0D108BD9-81ED-4DB2-BD59-A6C34878D82A}">
                    <a16:rowId xmlns:a16="http://schemas.microsoft.com/office/drawing/2014/main" xmlns="" val="188127115"/>
                  </a:ext>
                </a:extLst>
              </a:tr>
              <a:tr h="370840">
                <a:tc>
                  <a:txBody>
                    <a:bodyPr/>
                    <a:lstStyle/>
                    <a:p>
                      <a:r>
                        <a:rPr lang="tr-TR" dirty="0" err="1"/>
                        <a:t>length</a:t>
                      </a:r>
                      <a:endParaRPr lang="tr-TR" dirty="0"/>
                    </a:p>
                  </a:txBody>
                  <a:tcPr anchor="ctr"/>
                </a:tc>
                <a:tc>
                  <a:txBody>
                    <a:bodyPr/>
                    <a:lstStyle/>
                    <a:p>
                      <a:r>
                        <a:rPr lang="tr-TR" dirty="0" smtClean="0"/>
                        <a:t>JQuery nesnesindeki elementlerin sayısını içerir</a:t>
                      </a:r>
                      <a:endParaRPr lang="en-US" dirty="0"/>
                    </a:p>
                  </a:txBody>
                  <a:tcPr anchor="ctr"/>
                </a:tc>
                <a:extLst>
                  <a:ext uri="{0D108BD9-81ED-4DB2-BD59-A6C34878D82A}">
                    <a16:rowId xmlns:a16="http://schemas.microsoft.com/office/drawing/2014/main" xmlns="" val="2547079924"/>
                  </a:ext>
                </a:extLst>
              </a:tr>
            </a:tbl>
          </a:graphicData>
        </a:graphic>
      </p:graphicFrame>
      <p:sp>
        <p:nvSpPr>
          <p:cNvPr id="6" name="Metin kutusu 5"/>
          <p:cNvSpPr txBox="1"/>
          <p:nvPr/>
        </p:nvSpPr>
        <p:spPr>
          <a:xfrm>
            <a:off x="7637417" y="1288869"/>
            <a:ext cx="4354286" cy="5909310"/>
          </a:xfrm>
          <a:prstGeom prst="rect">
            <a:avLst/>
          </a:prstGeom>
          <a:noFill/>
        </p:spPr>
        <p:txBody>
          <a:bodyPr wrap="square" rtlCol="0">
            <a:spAutoFit/>
          </a:bodyPr>
          <a:lstStyle/>
          <a:p>
            <a:endParaRPr lang="tr-TR" dirty="0"/>
          </a:p>
          <a:p>
            <a:r>
              <a:rPr lang="tr-TR" dirty="0">
                <a:solidFill>
                  <a:schemeClr val="bg1"/>
                </a:solidFill>
              </a:rPr>
              <a:t>  </a:t>
            </a:r>
            <a:r>
              <a:rPr lang="tr-TR" dirty="0" smtClean="0">
                <a:solidFill>
                  <a:schemeClr val="bg1"/>
                </a:solidFill>
              </a:rPr>
              <a:t>  </a:t>
            </a:r>
            <a:r>
              <a:rPr lang="tr-TR" dirty="0" err="1" smtClean="0">
                <a:solidFill>
                  <a:schemeClr val="bg1"/>
                </a:solidFill>
              </a:rPr>
              <a:t>ajax</a:t>
            </a:r>
            <a:endParaRPr lang="tr-TR" dirty="0" smtClean="0">
              <a:solidFill>
                <a:schemeClr val="bg1"/>
              </a:solidFill>
            </a:endParaRPr>
          </a:p>
          <a:p>
            <a:r>
              <a:rPr lang="tr-TR" dirty="0">
                <a:solidFill>
                  <a:schemeClr val="bg1"/>
                </a:solidFill>
              </a:rPr>
              <a:t> </a:t>
            </a:r>
            <a:r>
              <a:rPr lang="tr-TR" dirty="0" smtClean="0">
                <a:solidFill>
                  <a:schemeClr val="bg1"/>
                </a:solidFill>
              </a:rPr>
              <a:t>   </a:t>
            </a:r>
            <a:r>
              <a:rPr lang="tr-TR" dirty="0" err="1" smtClean="0">
                <a:solidFill>
                  <a:schemeClr val="bg1"/>
                </a:solidFill>
              </a:rPr>
              <a:t>boxModel</a:t>
            </a:r>
            <a:endParaRPr lang="tr-TR" dirty="0" smtClean="0">
              <a:solidFill>
                <a:schemeClr val="bg1"/>
              </a:solidFill>
            </a:endParaRPr>
          </a:p>
          <a:p>
            <a:r>
              <a:rPr lang="tr-TR" dirty="0" smtClean="0">
                <a:solidFill>
                  <a:schemeClr val="bg1"/>
                </a:solidFill>
              </a:rPr>
              <a:t>    </a:t>
            </a:r>
            <a:r>
              <a:rPr lang="tr-TR" dirty="0" err="1" smtClean="0">
                <a:solidFill>
                  <a:schemeClr val="bg1"/>
                </a:solidFill>
              </a:rPr>
              <a:t>changeBubbles</a:t>
            </a:r>
            <a:r>
              <a:rPr lang="tr-TR" dirty="0" smtClean="0">
                <a:solidFill>
                  <a:schemeClr val="bg1"/>
                </a:solidFill>
              </a:rPr>
              <a:t>    </a:t>
            </a:r>
          </a:p>
          <a:p>
            <a:r>
              <a:rPr lang="tr-TR" dirty="0" smtClean="0">
                <a:solidFill>
                  <a:schemeClr val="bg1"/>
                </a:solidFill>
              </a:rPr>
              <a:t>    </a:t>
            </a:r>
            <a:r>
              <a:rPr lang="tr-TR" dirty="0" err="1" smtClean="0">
                <a:solidFill>
                  <a:schemeClr val="bg1"/>
                </a:solidFill>
              </a:rPr>
              <a:t>checkClone</a:t>
            </a:r>
            <a:endParaRPr lang="tr-TR" dirty="0">
              <a:solidFill>
                <a:schemeClr val="bg1"/>
              </a:solidFill>
            </a:endParaRPr>
          </a:p>
          <a:p>
            <a:r>
              <a:rPr lang="tr-TR" dirty="0">
                <a:solidFill>
                  <a:schemeClr val="bg1"/>
                </a:solidFill>
              </a:rPr>
              <a:t>    </a:t>
            </a:r>
            <a:r>
              <a:rPr lang="tr-TR" dirty="0" err="1">
                <a:solidFill>
                  <a:schemeClr val="bg1"/>
                </a:solidFill>
              </a:rPr>
              <a:t>checkOn</a:t>
            </a:r>
            <a:endParaRPr lang="tr-TR" dirty="0">
              <a:solidFill>
                <a:schemeClr val="bg1"/>
              </a:solidFill>
            </a:endParaRPr>
          </a:p>
          <a:p>
            <a:r>
              <a:rPr lang="tr-TR" dirty="0">
                <a:solidFill>
                  <a:schemeClr val="bg1"/>
                </a:solidFill>
              </a:rPr>
              <a:t>    </a:t>
            </a:r>
            <a:r>
              <a:rPr lang="tr-TR" dirty="0" err="1">
                <a:solidFill>
                  <a:schemeClr val="bg1"/>
                </a:solidFill>
              </a:rPr>
              <a:t>cors</a:t>
            </a:r>
            <a:endParaRPr lang="tr-TR" dirty="0">
              <a:solidFill>
                <a:schemeClr val="bg1"/>
              </a:solidFill>
            </a:endParaRPr>
          </a:p>
          <a:p>
            <a:r>
              <a:rPr lang="tr-TR" dirty="0">
                <a:solidFill>
                  <a:schemeClr val="bg1"/>
                </a:solidFill>
              </a:rPr>
              <a:t>    </a:t>
            </a:r>
            <a:r>
              <a:rPr lang="tr-TR" dirty="0" err="1">
                <a:solidFill>
                  <a:schemeClr val="bg1"/>
                </a:solidFill>
              </a:rPr>
              <a:t>cssFloat</a:t>
            </a:r>
            <a:endParaRPr lang="tr-TR" dirty="0">
              <a:solidFill>
                <a:schemeClr val="bg1"/>
              </a:solidFill>
            </a:endParaRPr>
          </a:p>
          <a:p>
            <a:r>
              <a:rPr lang="tr-TR" dirty="0">
                <a:solidFill>
                  <a:schemeClr val="bg1"/>
                </a:solidFill>
              </a:rPr>
              <a:t>    </a:t>
            </a:r>
            <a:r>
              <a:rPr lang="tr-TR" dirty="0" err="1">
                <a:solidFill>
                  <a:schemeClr val="bg1"/>
                </a:solidFill>
              </a:rPr>
              <a:t>hrefNormalized</a:t>
            </a:r>
            <a:endParaRPr lang="tr-TR" dirty="0">
              <a:solidFill>
                <a:schemeClr val="bg1"/>
              </a:solidFill>
            </a:endParaRPr>
          </a:p>
          <a:p>
            <a:r>
              <a:rPr lang="tr-TR" dirty="0">
                <a:solidFill>
                  <a:schemeClr val="bg1"/>
                </a:solidFill>
              </a:rPr>
              <a:t>    </a:t>
            </a:r>
            <a:r>
              <a:rPr lang="tr-TR" dirty="0" err="1">
                <a:solidFill>
                  <a:schemeClr val="bg1"/>
                </a:solidFill>
              </a:rPr>
              <a:t>htmlSerialize</a:t>
            </a:r>
            <a:endParaRPr lang="tr-TR" dirty="0">
              <a:solidFill>
                <a:schemeClr val="bg1"/>
              </a:solidFill>
            </a:endParaRPr>
          </a:p>
          <a:p>
            <a:r>
              <a:rPr lang="tr-TR" dirty="0">
                <a:solidFill>
                  <a:schemeClr val="bg1"/>
                </a:solidFill>
              </a:rPr>
              <a:t>    </a:t>
            </a:r>
            <a:r>
              <a:rPr lang="tr-TR" dirty="0" err="1">
                <a:solidFill>
                  <a:schemeClr val="bg1"/>
                </a:solidFill>
              </a:rPr>
              <a:t>leadingWhitespace</a:t>
            </a:r>
            <a:endParaRPr lang="tr-TR" dirty="0">
              <a:solidFill>
                <a:schemeClr val="bg1"/>
              </a:solidFill>
            </a:endParaRPr>
          </a:p>
          <a:p>
            <a:r>
              <a:rPr lang="tr-TR" dirty="0">
                <a:solidFill>
                  <a:schemeClr val="bg1"/>
                </a:solidFill>
              </a:rPr>
              <a:t>    </a:t>
            </a:r>
            <a:r>
              <a:rPr lang="tr-TR" dirty="0" err="1">
                <a:solidFill>
                  <a:schemeClr val="bg1"/>
                </a:solidFill>
              </a:rPr>
              <a:t>noCloneChecked</a:t>
            </a:r>
            <a:endParaRPr lang="tr-TR" dirty="0">
              <a:solidFill>
                <a:schemeClr val="bg1"/>
              </a:solidFill>
            </a:endParaRPr>
          </a:p>
          <a:p>
            <a:r>
              <a:rPr lang="tr-TR" dirty="0">
                <a:solidFill>
                  <a:schemeClr val="bg1"/>
                </a:solidFill>
              </a:rPr>
              <a:t>    </a:t>
            </a:r>
            <a:r>
              <a:rPr lang="tr-TR" dirty="0" err="1">
                <a:solidFill>
                  <a:schemeClr val="bg1"/>
                </a:solidFill>
              </a:rPr>
              <a:t>noCloneEvent</a:t>
            </a:r>
            <a:endParaRPr lang="tr-TR" dirty="0">
              <a:solidFill>
                <a:schemeClr val="bg1"/>
              </a:solidFill>
            </a:endParaRPr>
          </a:p>
          <a:p>
            <a:r>
              <a:rPr lang="tr-TR" dirty="0">
                <a:solidFill>
                  <a:schemeClr val="bg1"/>
                </a:solidFill>
              </a:rPr>
              <a:t>    </a:t>
            </a:r>
            <a:r>
              <a:rPr lang="tr-TR" dirty="0" err="1">
                <a:solidFill>
                  <a:schemeClr val="bg1"/>
                </a:solidFill>
              </a:rPr>
              <a:t>opacity</a:t>
            </a:r>
            <a:endParaRPr lang="tr-TR" dirty="0">
              <a:solidFill>
                <a:schemeClr val="bg1"/>
              </a:solidFill>
            </a:endParaRPr>
          </a:p>
          <a:p>
            <a:r>
              <a:rPr lang="tr-TR" dirty="0">
                <a:solidFill>
                  <a:schemeClr val="bg1"/>
                </a:solidFill>
              </a:rPr>
              <a:t>    </a:t>
            </a:r>
            <a:r>
              <a:rPr lang="tr-TR" dirty="0" err="1">
                <a:solidFill>
                  <a:schemeClr val="bg1"/>
                </a:solidFill>
              </a:rPr>
              <a:t>optDisabled</a:t>
            </a:r>
            <a:endParaRPr lang="tr-TR" dirty="0">
              <a:solidFill>
                <a:schemeClr val="bg1"/>
              </a:solidFill>
            </a:endParaRPr>
          </a:p>
          <a:p>
            <a:r>
              <a:rPr lang="tr-TR" dirty="0">
                <a:solidFill>
                  <a:schemeClr val="bg1"/>
                </a:solidFill>
              </a:rPr>
              <a:t>    </a:t>
            </a:r>
            <a:r>
              <a:rPr lang="tr-TR" dirty="0" err="1">
                <a:solidFill>
                  <a:schemeClr val="bg1"/>
                </a:solidFill>
              </a:rPr>
              <a:t>optSelected</a:t>
            </a:r>
            <a:endParaRPr lang="tr-TR" dirty="0">
              <a:solidFill>
                <a:schemeClr val="bg1"/>
              </a:solidFill>
            </a:endParaRPr>
          </a:p>
          <a:p>
            <a:r>
              <a:rPr lang="tr-TR" dirty="0">
                <a:solidFill>
                  <a:schemeClr val="bg1"/>
                </a:solidFill>
              </a:rPr>
              <a:t>    </a:t>
            </a:r>
            <a:r>
              <a:rPr lang="tr-TR" dirty="0" err="1">
                <a:solidFill>
                  <a:schemeClr val="bg1"/>
                </a:solidFill>
              </a:rPr>
              <a:t>scriptEval</a:t>
            </a:r>
            <a:r>
              <a:rPr lang="tr-TR" dirty="0">
                <a:solidFill>
                  <a:schemeClr val="bg1"/>
                </a:solidFill>
              </a:rPr>
              <a:t>()</a:t>
            </a:r>
          </a:p>
          <a:p>
            <a:r>
              <a:rPr lang="tr-TR" dirty="0">
                <a:solidFill>
                  <a:schemeClr val="bg1"/>
                </a:solidFill>
              </a:rPr>
              <a:t>    </a:t>
            </a:r>
            <a:r>
              <a:rPr lang="tr-TR" dirty="0" err="1">
                <a:solidFill>
                  <a:schemeClr val="bg1"/>
                </a:solidFill>
              </a:rPr>
              <a:t>style</a:t>
            </a:r>
            <a:endParaRPr lang="tr-TR" dirty="0">
              <a:solidFill>
                <a:schemeClr val="bg1"/>
              </a:solidFill>
            </a:endParaRPr>
          </a:p>
          <a:p>
            <a:r>
              <a:rPr lang="tr-TR" dirty="0">
                <a:solidFill>
                  <a:schemeClr val="bg1"/>
                </a:solidFill>
              </a:rPr>
              <a:t>    </a:t>
            </a:r>
            <a:r>
              <a:rPr lang="tr-TR" dirty="0" err="1">
                <a:solidFill>
                  <a:schemeClr val="bg1"/>
                </a:solidFill>
              </a:rPr>
              <a:t>submitBubbles</a:t>
            </a:r>
            <a:endParaRPr lang="tr-TR" dirty="0">
              <a:solidFill>
                <a:schemeClr val="bg1"/>
              </a:solidFill>
            </a:endParaRPr>
          </a:p>
          <a:p>
            <a:r>
              <a:rPr lang="tr-TR" dirty="0">
                <a:solidFill>
                  <a:schemeClr val="bg1"/>
                </a:solidFill>
              </a:rPr>
              <a:t>    </a:t>
            </a:r>
            <a:r>
              <a:rPr lang="tr-TR" dirty="0" err="1">
                <a:solidFill>
                  <a:schemeClr val="bg1"/>
                </a:solidFill>
              </a:rPr>
              <a:t>tbody</a:t>
            </a:r>
            <a:endParaRPr lang="tr-TR" dirty="0">
              <a:solidFill>
                <a:schemeClr val="bg1"/>
              </a:solidFill>
            </a:endParaRPr>
          </a:p>
          <a:p>
            <a:endParaRPr lang="tr-TR" dirty="0"/>
          </a:p>
        </p:txBody>
      </p:sp>
    </p:spTree>
    <p:extLst>
      <p:ext uri="{BB962C8B-B14F-4D97-AF65-F5344CB8AC3E}">
        <p14:creationId xmlns:p14="http://schemas.microsoft.com/office/powerpoint/2010/main" xmlns="" val="3139016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b="1" dirty="0"/>
              <a:t>jQuery </a:t>
            </a:r>
            <a:r>
              <a:rPr lang="tr-TR" b="1" dirty="0" err="1"/>
              <a:t>Effect</a:t>
            </a:r>
            <a:r>
              <a:rPr lang="tr-TR" b="1" dirty="0"/>
              <a:t> </a:t>
            </a:r>
            <a:r>
              <a:rPr lang="tr-TR" b="1" dirty="0" err="1" smtClean="0"/>
              <a:t>Methods</a:t>
            </a:r>
            <a:endParaRPr lang="tr-TR" dirty="0"/>
          </a:p>
        </p:txBody>
      </p:sp>
    </p:spTree>
    <p:extLst>
      <p:ext uri="{BB962C8B-B14F-4D97-AF65-F5344CB8AC3E}">
        <p14:creationId xmlns:p14="http://schemas.microsoft.com/office/powerpoint/2010/main" xmlns="" val="3384288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xmlns="" val="491547940"/>
              </p:ext>
            </p:extLst>
          </p:nvPr>
        </p:nvGraphicFramePr>
        <p:xfrm>
          <a:off x="1166948" y="687976"/>
          <a:ext cx="10589623" cy="5505284"/>
        </p:xfrm>
        <a:graphic>
          <a:graphicData uri="http://schemas.openxmlformats.org/drawingml/2006/table">
            <a:tbl>
              <a:tblPr firstRow="1" bandRow="1">
                <a:tableStyleId>{3B4B98B0-60AC-42C2-AFA5-B58CD77FA1E5}</a:tableStyleId>
              </a:tblPr>
              <a:tblGrid>
                <a:gridCol w="1828801">
                  <a:extLst>
                    <a:ext uri="{9D8B030D-6E8A-4147-A177-3AD203B41FA5}">
                      <a16:colId xmlns:a16="http://schemas.microsoft.com/office/drawing/2014/main" xmlns="" val="3904393276"/>
                    </a:ext>
                  </a:extLst>
                </a:gridCol>
                <a:gridCol w="8760822">
                  <a:extLst>
                    <a:ext uri="{9D8B030D-6E8A-4147-A177-3AD203B41FA5}">
                      <a16:colId xmlns:a16="http://schemas.microsoft.com/office/drawing/2014/main" xmlns="" val="3090537824"/>
                    </a:ext>
                  </a:extLst>
                </a:gridCol>
              </a:tblGrid>
              <a:tr h="411392">
                <a:tc>
                  <a:txBody>
                    <a:bodyPr/>
                    <a:lstStyle/>
                    <a:p>
                      <a:r>
                        <a:rPr lang="tr-TR">
                          <a:effectLst/>
                        </a:rPr>
                        <a:t>Method</a:t>
                      </a:r>
                    </a:p>
                  </a:txBody>
                  <a:tcPr anchor="ctr"/>
                </a:tc>
                <a:tc>
                  <a:txBody>
                    <a:bodyPr/>
                    <a:lstStyle/>
                    <a:p>
                      <a:r>
                        <a:rPr lang="tr-TR" dirty="0" err="1"/>
                        <a:t>Description</a:t>
                      </a:r>
                      <a:endParaRPr lang="tr-TR" dirty="0"/>
                    </a:p>
                  </a:txBody>
                  <a:tcPr anchor="ctr"/>
                </a:tc>
                <a:extLst>
                  <a:ext uri="{0D108BD9-81ED-4DB2-BD59-A6C34878D82A}">
                    <a16:rowId xmlns:a16="http://schemas.microsoft.com/office/drawing/2014/main" xmlns="" val="1841125952"/>
                  </a:ext>
                </a:extLst>
              </a:tr>
              <a:tr h="417106">
                <a:tc>
                  <a:txBody>
                    <a:bodyPr/>
                    <a:lstStyle/>
                    <a:p>
                      <a:r>
                        <a:rPr lang="tr-TR" dirty="0" err="1">
                          <a:solidFill>
                            <a:srgbClr val="00B050"/>
                          </a:solidFill>
                        </a:rPr>
                        <a:t>animate</a:t>
                      </a:r>
                      <a:r>
                        <a:rPr lang="tr-TR" dirty="0">
                          <a:solidFill>
                            <a:srgbClr val="00B050"/>
                          </a:solidFill>
                        </a:rPr>
                        <a:t>()</a:t>
                      </a:r>
                    </a:p>
                  </a:txBody>
                  <a:tcPr anchor="ctr"/>
                </a:tc>
                <a:tc>
                  <a:txBody>
                    <a:bodyPr/>
                    <a:lstStyle/>
                    <a:p>
                      <a:r>
                        <a:rPr lang="tr-TR" dirty="0" smtClean="0">
                          <a:solidFill>
                            <a:srgbClr val="00B050"/>
                          </a:solidFill>
                        </a:rPr>
                        <a:t>Seçili öğeler üzerinde özel bir animasyon çalıştırır</a:t>
                      </a:r>
                      <a:endParaRPr lang="en-US" dirty="0">
                        <a:solidFill>
                          <a:srgbClr val="00B050"/>
                        </a:solidFill>
                      </a:endParaRPr>
                    </a:p>
                  </a:txBody>
                  <a:tcPr anchor="ctr"/>
                </a:tc>
                <a:extLst>
                  <a:ext uri="{0D108BD9-81ED-4DB2-BD59-A6C34878D82A}">
                    <a16:rowId xmlns:a16="http://schemas.microsoft.com/office/drawing/2014/main" xmlns="" val="3876473908"/>
                  </a:ext>
                </a:extLst>
              </a:tr>
              <a:tr h="434246">
                <a:tc>
                  <a:txBody>
                    <a:bodyPr/>
                    <a:lstStyle/>
                    <a:p>
                      <a:r>
                        <a:rPr lang="tr-TR" dirty="0" err="1"/>
                        <a:t>clearQueue</a:t>
                      </a:r>
                      <a:r>
                        <a:rPr lang="tr-TR" dirty="0"/>
                        <a:t>()</a:t>
                      </a:r>
                    </a:p>
                  </a:txBody>
                  <a:tcPr anchor="ctr"/>
                </a:tc>
                <a:tc>
                  <a:txBody>
                    <a:bodyPr/>
                    <a:lstStyle/>
                    <a:p>
                      <a:r>
                        <a:rPr lang="tr-TR" dirty="0" smtClean="0"/>
                        <a:t>Tüm kuyruğa alınan fonksiyonları seçilen öğelerden kaldırır</a:t>
                      </a:r>
                      <a:endParaRPr lang="en-US" dirty="0"/>
                    </a:p>
                  </a:txBody>
                  <a:tcPr anchor="ctr"/>
                </a:tc>
                <a:extLst>
                  <a:ext uri="{0D108BD9-81ED-4DB2-BD59-A6C34878D82A}">
                    <a16:rowId xmlns:a16="http://schemas.microsoft.com/office/drawing/2014/main" xmlns="" val="763022965"/>
                  </a:ext>
                </a:extLst>
              </a:tr>
              <a:tr h="478972">
                <a:tc>
                  <a:txBody>
                    <a:bodyPr/>
                    <a:lstStyle/>
                    <a:p>
                      <a:r>
                        <a:rPr lang="tr-TR" dirty="0" err="1"/>
                        <a:t>delay</a:t>
                      </a:r>
                      <a:r>
                        <a:rPr lang="tr-TR" dirty="0"/>
                        <a:t>()</a:t>
                      </a:r>
                    </a:p>
                  </a:txBody>
                  <a:tcPr anchor="ctr"/>
                </a:tc>
                <a:tc>
                  <a:txBody>
                    <a:bodyPr/>
                    <a:lstStyle/>
                    <a:p>
                      <a:r>
                        <a:rPr lang="tr-TR" dirty="0" smtClean="0"/>
                        <a:t>Seçili öğelerdeki tüm kuyruğa alınan fonksiyonlar için gecikme olayını ayarlar</a:t>
                      </a:r>
                      <a:endParaRPr lang="en-US" dirty="0"/>
                    </a:p>
                  </a:txBody>
                  <a:tcPr anchor="ctr"/>
                </a:tc>
                <a:extLst>
                  <a:ext uri="{0D108BD9-81ED-4DB2-BD59-A6C34878D82A}">
                    <a16:rowId xmlns:a16="http://schemas.microsoft.com/office/drawing/2014/main" xmlns="" val="286901943"/>
                  </a:ext>
                </a:extLst>
              </a:tr>
              <a:tr h="426720">
                <a:tc>
                  <a:txBody>
                    <a:bodyPr/>
                    <a:lstStyle/>
                    <a:p>
                      <a:r>
                        <a:rPr lang="tr-TR" dirty="0" err="1"/>
                        <a:t>dequeue</a:t>
                      </a:r>
                      <a:r>
                        <a:rPr lang="tr-TR" dirty="0"/>
                        <a:t>()</a:t>
                      </a:r>
                    </a:p>
                  </a:txBody>
                  <a:tcPr anchor="ctr"/>
                </a:tc>
                <a:tc>
                  <a:txBody>
                    <a:bodyPr/>
                    <a:lstStyle/>
                    <a:p>
                      <a:r>
                        <a:rPr lang="tr-TR" dirty="0" smtClean="0"/>
                        <a:t>Bir sonraki fonksiyonu kuyruktan kaldırır ve ardından fonksiyonu yürütür.</a:t>
                      </a:r>
                      <a:endParaRPr lang="en-US" dirty="0"/>
                    </a:p>
                  </a:txBody>
                  <a:tcPr anchor="ctr"/>
                </a:tc>
                <a:extLst>
                  <a:ext uri="{0D108BD9-81ED-4DB2-BD59-A6C34878D82A}">
                    <a16:rowId xmlns:a16="http://schemas.microsoft.com/office/drawing/2014/main" xmlns="" val="3484968621"/>
                  </a:ext>
                </a:extLst>
              </a:tr>
              <a:tr h="417106">
                <a:tc>
                  <a:txBody>
                    <a:bodyPr/>
                    <a:lstStyle/>
                    <a:p>
                      <a:r>
                        <a:rPr lang="tr-TR" dirty="0" err="1">
                          <a:solidFill>
                            <a:srgbClr val="00B050"/>
                          </a:solidFill>
                        </a:rPr>
                        <a:t>fadeIn</a:t>
                      </a:r>
                      <a:r>
                        <a:rPr lang="tr-TR" dirty="0">
                          <a:solidFill>
                            <a:srgbClr val="00B050"/>
                          </a:solidFill>
                        </a:rPr>
                        <a:t>()</a:t>
                      </a:r>
                    </a:p>
                  </a:txBody>
                  <a:tcPr anchor="ctr"/>
                </a:tc>
                <a:tc>
                  <a:txBody>
                    <a:bodyPr/>
                    <a:lstStyle/>
                    <a:p>
                      <a:r>
                        <a:rPr lang="tr-TR" dirty="0" smtClean="0">
                          <a:solidFill>
                            <a:srgbClr val="00B050"/>
                          </a:solidFill>
                        </a:rPr>
                        <a:t>Seçili elemanlarda solarak açma</a:t>
                      </a:r>
                      <a:r>
                        <a:rPr lang="tr-TR" baseline="0" dirty="0" smtClean="0">
                          <a:solidFill>
                            <a:srgbClr val="00B050"/>
                          </a:solidFill>
                        </a:rPr>
                        <a:t> efekti</a:t>
                      </a:r>
                      <a:endParaRPr lang="en-US" dirty="0">
                        <a:solidFill>
                          <a:srgbClr val="00B050"/>
                        </a:solidFill>
                      </a:endParaRPr>
                    </a:p>
                  </a:txBody>
                  <a:tcPr anchor="ctr"/>
                </a:tc>
                <a:extLst>
                  <a:ext uri="{0D108BD9-81ED-4DB2-BD59-A6C34878D82A}">
                    <a16:rowId xmlns:a16="http://schemas.microsoft.com/office/drawing/2014/main" xmlns="" val="667458920"/>
                  </a:ext>
                </a:extLst>
              </a:tr>
              <a:tr h="417106">
                <a:tc>
                  <a:txBody>
                    <a:bodyPr/>
                    <a:lstStyle/>
                    <a:p>
                      <a:r>
                        <a:rPr lang="tr-TR" dirty="0" err="1">
                          <a:solidFill>
                            <a:srgbClr val="00B050"/>
                          </a:solidFill>
                        </a:rPr>
                        <a:t>fadeOut</a:t>
                      </a:r>
                      <a:r>
                        <a:rPr lang="tr-TR" dirty="0">
                          <a:solidFill>
                            <a:srgbClr val="00B050"/>
                          </a:solidFill>
                        </a:rPr>
                        <a:t>()</a:t>
                      </a:r>
                    </a:p>
                  </a:txBody>
                  <a:tcPr anchor="ctr"/>
                </a:tc>
                <a:tc>
                  <a:txBody>
                    <a:bodyPr/>
                    <a:lstStyle/>
                    <a:p>
                      <a:r>
                        <a:rPr lang="tr-TR" dirty="0" smtClean="0">
                          <a:solidFill>
                            <a:srgbClr val="00B050"/>
                          </a:solidFill>
                        </a:rPr>
                        <a:t>Seçili elemanlarda</a:t>
                      </a:r>
                      <a:r>
                        <a:rPr lang="tr-TR" baseline="0" dirty="0" smtClean="0">
                          <a:solidFill>
                            <a:srgbClr val="00B050"/>
                          </a:solidFill>
                        </a:rPr>
                        <a:t> solarak kapatma efekti</a:t>
                      </a:r>
                      <a:endParaRPr lang="en-US" dirty="0">
                        <a:solidFill>
                          <a:srgbClr val="00B050"/>
                        </a:solidFill>
                      </a:endParaRPr>
                    </a:p>
                  </a:txBody>
                  <a:tcPr anchor="ctr"/>
                </a:tc>
                <a:extLst>
                  <a:ext uri="{0D108BD9-81ED-4DB2-BD59-A6C34878D82A}">
                    <a16:rowId xmlns:a16="http://schemas.microsoft.com/office/drawing/2014/main" xmlns="" val="902426471"/>
                  </a:ext>
                </a:extLst>
              </a:tr>
              <a:tr h="417106">
                <a:tc>
                  <a:txBody>
                    <a:bodyPr/>
                    <a:lstStyle/>
                    <a:p>
                      <a:r>
                        <a:rPr lang="tr-TR" dirty="0" err="1">
                          <a:solidFill>
                            <a:srgbClr val="00B050"/>
                          </a:solidFill>
                        </a:rPr>
                        <a:t>fadeTo</a:t>
                      </a:r>
                      <a:r>
                        <a:rPr lang="tr-TR" dirty="0">
                          <a:solidFill>
                            <a:srgbClr val="00B050"/>
                          </a:solidFill>
                        </a:rPr>
                        <a:t>()</a:t>
                      </a:r>
                    </a:p>
                  </a:txBody>
                  <a:tcPr anchor="ctr"/>
                </a:tc>
                <a:tc>
                  <a:txBody>
                    <a:bodyPr/>
                    <a:lstStyle/>
                    <a:p>
                      <a:r>
                        <a:rPr lang="tr-TR" dirty="0" smtClean="0">
                          <a:solidFill>
                            <a:srgbClr val="00B050"/>
                          </a:solidFill>
                        </a:rPr>
                        <a:t>Seçilen elementlerin</a:t>
                      </a:r>
                      <a:r>
                        <a:rPr lang="tr-TR" baseline="0" dirty="0" smtClean="0">
                          <a:solidFill>
                            <a:srgbClr val="00B050"/>
                          </a:solidFill>
                        </a:rPr>
                        <a:t> </a:t>
                      </a:r>
                      <a:r>
                        <a:rPr lang="tr-TR" dirty="0" err="1" smtClean="0">
                          <a:solidFill>
                            <a:srgbClr val="00B050"/>
                          </a:solidFill>
                        </a:rPr>
                        <a:t>opaklığını</a:t>
                      </a:r>
                      <a:r>
                        <a:rPr lang="tr-TR" baseline="0" dirty="0" smtClean="0">
                          <a:solidFill>
                            <a:srgbClr val="00B050"/>
                          </a:solidFill>
                        </a:rPr>
                        <a:t> ayarlar</a:t>
                      </a:r>
                      <a:endParaRPr lang="en-US" dirty="0">
                        <a:solidFill>
                          <a:srgbClr val="00B050"/>
                        </a:solidFill>
                      </a:endParaRPr>
                    </a:p>
                  </a:txBody>
                  <a:tcPr anchor="ctr"/>
                </a:tc>
                <a:extLst>
                  <a:ext uri="{0D108BD9-81ED-4DB2-BD59-A6C34878D82A}">
                    <a16:rowId xmlns:a16="http://schemas.microsoft.com/office/drawing/2014/main" xmlns="" val="1974753737"/>
                  </a:ext>
                </a:extLst>
              </a:tr>
              <a:tr h="417106">
                <a:tc>
                  <a:txBody>
                    <a:bodyPr/>
                    <a:lstStyle/>
                    <a:p>
                      <a:r>
                        <a:rPr lang="tr-TR" dirty="0" err="1">
                          <a:solidFill>
                            <a:srgbClr val="00B050"/>
                          </a:solidFill>
                        </a:rPr>
                        <a:t>fadeToggle</a:t>
                      </a:r>
                      <a:r>
                        <a:rPr lang="tr-TR" dirty="0">
                          <a:solidFill>
                            <a:srgbClr val="00B05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solidFill>
                            <a:srgbClr val="00B050"/>
                          </a:solidFill>
                        </a:rPr>
                        <a:t>Seçili elemanlarda</a:t>
                      </a:r>
                      <a:r>
                        <a:rPr lang="tr-TR" baseline="0" dirty="0" smtClean="0">
                          <a:solidFill>
                            <a:srgbClr val="00B050"/>
                          </a:solidFill>
                        </a:rPr>
                        <a:t> solarak aç/kapa efekti</a:t>
                      </a:r>
                      <a:endParaRPr lang="en-US" dirty="0" smtClean="0">
                        <a:solidFill>
                          <a:srgbClr val="00B050"/>
                        </a:solidFill>
                      </a:endParaRPr>
                    </a:p>
                  </a:txBody>
                  <a:tcPr anchor="ctr"/>
                </a:tc>
                <a:extLst>
                  <a:ext uri="{0D108BD9-81ED-4DB2-BD59-A6C34878D82A}">
                    <a16:rowId xmlns:a16="http://schemas.microsoft.com/office/drawing/2014/main" xmlns="" val="4226429212"/>
                  </a:ext>
                </a:extLst>
              </a:tr>
              <a:tr h="417106">
                <a:tc>
                  <a:txBody>
                    <a:bodyPr/>
                    <a:lstStyle/>
                    <a:p>
                      <a:r>
                        <a:rPr lang="tr-TR" dirty="0" err="1"/>
                        <a:t>finish</a:t>
                      </a:r>
                      <a:r>
                        <a:rPr lang="tr-TR" dirty="0"/>
                        <a:t>()</a:t>
                      </a:r>
                    </a:p>
                  </a:txBody>
                  <a:tcPr anchor="ctr"/>
                </a:tc>
                <a:tc>
                  <a:txBody>
                    <a:bodyPr/>
                    <a:lstStyle/>
                    <a:p>
                      <a:r>
                        <a:rPr lang="tr-TR" dirty="0" smtClean="0"/>
                        <a:t>Seçilen elementler için tüm sıraya alınmış animasyonları durdurur, kaldırır ve tamamlar</a:t>
                      </a:r>
                      <a:endParaRPr lang="en-US" dirty="0"/>
                    </a:p>
                  </a:txBody>
                  <a:tcPr anchor="ctr"/>
                </a:tc>
                <a:extLst>
                  <a:ext uri="{0D108BD9-81ED-4DB2-BD59-A6C34878D82A}">
                    <a16:rowId xmlns:a16="http://schemas.microsoft.com/office/drawing/2014/main" xmlns="" val="1153792031"/>
                  </a:ext>
                </a:extLst>
              </a:tr>
              <a:tr h="417106">
                <a:tc>
                  <a:txBody>
                    <a:bodyPr/>
                    <a:lstStyle/>
                    <a:p>
                      <a:r>
                        <a:rPr lang="tr-TR" dirty="0" err="1">
                          <a:solidFill>
                            <a:srgbClr val="00B050"/>
                          </a:solidFill>
                        </a:rPr>
                        <a:t>hide</a:t>
                      </a:r>
                      <a:r>
                        <a:rPr lang="tr-TR" dirty="0">
                          <a:solidFill>
                            <a:srgbClr val="00B050"/>
                          </a:solidFill>
                        </a:rPr>
                        <a:t>()</a:t>
                      </a:r>
                    </a:p>
                  </a:txBody>
                  <a:tcPr anchor="ctr"/>
                </a:tc>
                <a:tc>
                  <a:txBody>
                    <a:bodyPr/>
                    <a:lstStyle/>
                    <a:p>
                      <a:r>
                        <a:rPr lang="tr-TR" dirty="0" smtClean="0">
                          <a:solidFill>
                            <a:srgbClr val="00B050"/>
                          </a:solidFill>
                        </a:rPr>
                        <a:t>Seçili elementleri gizler</a:t>
                      </a:r>
                      <a:endParaRPr lang="tr-TR" dirty="0">
                        <a:solidFill>
                          <a:srgbClr val="00B050"/>
                        </a:solidFill>
                      </a:endParaRPr>
                    </a:p>
                  </a:txBody>
                  <a:tcPr anchor="ctr"/>
                </a:tc>
                <a:extLst>
                  <a:ext uri="{0D108BD9-81ED-4DB2-BD59-A6C34878D82A}">
                    <a16:rowId xmlns:a16="http://schemas.microsoft.com/office/drawing/2014/main" xmlns="" val="322742646"/>
                  </a:ext>
                </a:extLst>
              </a:tr>
              <a:tr h="417106">
                <a:tc>
                  <a:txBody>
                    <a:bodyPr/>
                    <a:lstStyle/>
                    <a:p>
                      <a:r>
                        <a:rPr lang="tr-TR" dirty="0" err="1"/>
                        <a:t>queue</a:t>
                      </a:r>
                      <a:r>
                        <a:rPr lang="tr-TR" dirty="0"/>
                        <a:t>()</a:t>
                      </a:r>
                    </a:p>
                  </a:txBody>
                  <a:tcPr anchor="ctr"/>
                </a:tc>
                <a:tc>
                  <a:txBody>
                    <a:bodyPr/>
                    <a:lstStyle/>
                    <a:p>
                      <a:r>
                        <a:rPr lang="tr-TR" dirty="0" smtClean="0"/>
                        <a:t>Seçili elementlerdeki sıraya alınmış fonksiyonları gösterir.</a:t>
                      </a:r>
                      <a:endParaRPr lang="en-US" dirty="0"/>
                    </a:p>
                  </a:txBody>
                  <a:tcPr anchor="ctr"/>
                </a:tc>
                <a:extLst>
                  <a:ext uri="{0D108BD9-81ED-4DB2-BD59-A6C34878D82A}">
                    <a16:rowId xmlns:a16="http://schemas.microsoft.com/office/drawing/2014/main" xmlns="" val="818730478"/>
                  </a:ext>
                </a:extLst>
              </a:tr>
              <a:tr h="417106">
                <a:tc>
                  <a:txBody>
                    <a:bodyPr/>
                    <a:lstStyle/>
                    <a:p>
                      <a:r>
                        <a:rPr lang="tr-TR" dirty="0" err="1">
                          <a:solidFill>
                            <a:srgbClr val="00B050"/>
                          </a:solidFill>
                        </a:rPr>
                        <a:t>show</a:t>
                      </a:r>
                      <a:r>
                        <a:rPr lang="tr-TR" dirty="0">
                          <a:solidFill>
                            <a:srgbClr val="00B050"/>
                          </a:solidFill>
                        </a:rPr>
                        <a:t>()</a:t>
                      </a:r>
                    </a:p>
                  </a:txBody>
                  <a:tcPr anchor="ctr"/>
                </a:tc>
                <a:tc>
                  <a:txBody>
                    <a:bodyPr/>
                    <a:lstStyle/>
                    <a:p>
                      <a:r>
                        <a:rPr lang="tr-TR" dirty="0" smtClean="0">
                          <a:solidFill>
                            <a:srgbClr val="00B050"/>
                          </a:solidFill>
                        </a:rPr>
                        <a:t>Seçili elementleri gösterir</a:t>
                      </a:r>
                      <a:endParaRPr lang="tr-TR" dirty="0">
                        <a:solidFill>
                          <a:srgbClr val="00B050"/>
                        </a:solidFill>
                      </a:endParaRPr>
                    </a:p>
                  </a:txBody>
                  <a:tcPr anchor="ctr"/>
                </a:tc>
                <a:extLst>
                  <a:ext uri="{0D108BD9-81ED-4DB2-BD59-A6C34878D82A}">
                    <a16:rowId xmlns:a16="http://schemas.microsoft.com/office/drawing/2014/main" xmlns="" val="3152567829"/>
                  </a:ext>
                </a:extLst>
              </a:tr>
            </a:tbl>
          </a:graphicData>
        </a:graphic>
      </p:graphicFrame>
    </p:spTree>
    <p:extLst>
      <p:ext uri="{BB962C8B-B14F-4D97-AF65-F5344CB8AC3E}">
        <p14:creationId xmlns:p14="http://schemas.microsoft.com/office/powerpoint/2010/main" xmlns="" val="2368981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xmlns="" val="1566299052"/>
              </p:ext>
            </p:extLst>
          </p:nvPr>
        </p:nvGraphicFramePr>
        <p:xfrm>
          <a:off x="1079862" y="2037805"/>
          <a:ext cx="10589623" cy="2585542"/>
        </p:xfrm>
        <a:graphic>
          <a:graphicData uri="http://schemas.openxmlformats.org/drawingml/2006/table">
            <a:tbl>
              <a:tblPr firstRow="1" bandRow="1">
                <a:tableStyleId>{3B4B98B0-60AC-42C2-AFA5-B58CD77FA1E5}</a:tableStyleId>
              </a:tblPr>
              <a:tblGrid>
                <a:gridCol w="1828801">
                  <a:extLst>
                    <a:ext uri="{9D8B030D-6E8A-4147-A177-3AD203B41FA5}">
                      <a16:colId xmlns:a16="http://schemas.microsoft.com/office/drawing/2014/main" xmlns="" val="3904393276"/>
                    </a:ext>
                  </a:extLst>
                </a:gridCol>
                <a:gridCol w="8760822">
                  <a:extLst>
                    <a:ext uri="{9D8B030D-6E8A-4147-A177-3AD203B41FA5}">
                      <a16:colId xmlns:a16="http://schemas.microsoft.com/office/drawing/2014/main" xmlns="" val="3090537824"/>
                    </a:ext>
                  </a:extLst>
                </a:gridCol>
              </a:tblGrid>
              <a:tr h="411392">
                <a:tc>
                  <a:txBody>
                    <a:bodyPr/>
                    <a:lstStyle/>
                    <a:p>
                      <a:r>
                        <a:rPr lang="tr-TR">
                          <a:effectLst/>
                        </a:rPr>
                        <a:t>Method</a:t>
                      </a:r>
                    </a:p>
                  </a:txBody>
                  <a:tcPr anchor="ctr"/>
                </a:tc>
                <a:tc>
                  <a:txBody>
                    <a:bodyPr/>
                    <a:lstStyle/>
                    <a:p>
                      <a:r>
                        <a:rPr lang="tr-TR" dirty="0" err="1"/>
                        <a:t>Description</a:t>
                      </a:r>
                      <a:endParaRPr lang="tr-TR" dirty="0"/>
                    </a:p>
                  </a:txBody>
                  <a:tcPr anchor="ctr"/>
                </a:tc>
                <a:extLst>
                  <a:ext uri="{0D108BD9-81ED-4DB2-BD59-A6C34878D82A}">
                    <a16:rowId xmlns:a16="http://schemas.microsoft.com/office/drawing/2014/main" xmlns="" val="1841125952"/>
                  </a:ext>
                </a:extLst>
              </a:tr>
              <a:tr h="417106">
                <a:tc>
                  <a:txBody>
                    <a:bodyPr/>
                    <a:lstStyle/>
                    <a:p>
                      <a:r>
                        <a:rPr lang="tr-TR" dirty="0" err="1">
                          <a:solidFill>
                            <a:srgbClr val="00B050"/>
                          </a:solidFill>
                        </a:rPr>
                        <a:t>slideDown</a:t>
                      </a:r>
                      <a:r>
                        <a:rPr lang="tr-TR" dirty="0">
                          <a:solidFill>
                            <a:srgbClr val="00B050"/>
                          </a:solidFill>
                        </a:rPr>
                        <a:t>()</a:t>
                      </a:r>
                    </a:p>
                  </a:txBody>
                  <a:tcPr anchor="ctr"/>
                </a:tc>
                <a:tc>
                  <a:txBody>
                    <a:bodyPr/>
                    <a:lstStyle/>
                    <a:p>
                      <a:r>
                        <a:rPr lang="tr-TR" dirty="0" smtClean="0">
                          <a:solidFill>
                            <a:srgbClr val="00B050"/>
                          </a:solidFill>
                        </a:rPr>
                        <a:t>Seçili elementleri aşağı kaydırır (gösterir)</a:t>
                      </a:r>
                      <a:endParaRPr lang="en-US" dirty="0">
                        <a:solidFill>
                          <a:srgbClr val="00B050"/>
                        </a:solidFill>
                      </a:endParaRPr>
                    </a:p>
                  </a:txBody>
                  <a:tcPr anchor="ctr"/>
                </a:tc>
                <a:extLst>
                  <a:ext uri="{0D108BD9-81ED-4DB2-BD59-A6C34878D82A}">
                    <a16:rowId xmlns:a16="http://schemas.microsoft.com/office/drawing/2014/main" xmlns="" val="3876473908"/>
                  </a:ext>
                </a:extLst>
              </a:tr>
              <a:tr h="434246">
                <a:tc>
                  <a:txBody>
                    <a:bodyPr/>
                    <a:lstStyle/>
                    <a:p>
                      <a:r>
                        <a:rPr lang="tr-TR" dirty="0" err="1">
                          <a:solidFill>
                            <a:srgbClr val="00B050"/>
                          </a:solidFill>
                        </a:rPr>
                        <a:t>slideToggle</a:t>
                      </a:r>
                      <a:r>
                        <a:rPr lang="tr-TR" dirty="0">
                          <a:solidFill>
                            <a:srgbClr val="00B050"/>
                          </a:solidFill>
                        </a:rPr>
                        <a:t>()</a:t>
                      </a:r>
                    </a:p>
                  </a:txBody>
                  <a:tcPr anchor="ctr"/>
                </a:tc>
                <a:tc>
                  <a:txBody>
                    <a:bodyPr/>
                    <a:lstStyle/>
                    <a:p>
                      <a:r>
                        <a:rPr lang="tr-TR" dirty="0" smtClean="0">
                          <a:solidFill>
                            <a:srgbClr val="00B050"/>
                          </a:solidFill>
                        </a:rPr>
                        <a:t>Seçilen elementleri yukarı/aşağı kaydırır (gizler/gösterir)</a:t>
                      </a:r>
                      <a:endParaRPr lang="en-US" dirty="0">
                        <a:solidFill>
                          <a:srgbClr val="00B050"/>
                        </a:solidFill>
                      </a:endParaRPr>
                    </a:p>
                  </a:txBody>
                  <a:tcPr anchor="ctr"/>
                </a:tc>
                <a:extLst>
                  <a:ext uri="{0D108BD9-81ED-4DB2-BD59-A6C34878D82A}">
                    <a16:rowId xmlns:a16="http://schemas.microsoft.com/office/drawing/2014/main" xmlns="" val="763022965"/>
                  </a:ext>
                </a:extLst>
              </a:tr>
              <a:tr h="478972">
                <a:tc>
                  <a:txBody>
                    <a:bodyPr/>
                    <a:lstStyle/>
                    <a:p>
                      <a:r>
                        <a:rPr lang="tr-TR" dirty="0" err="1">
                          <a:solidFill>
                            <a:srgbClr val="00B050"/>
                          </a:solidFill>
                        </a:rPr>
                        <a:t>slideUp</a:t>
                      </a:r>
                      <a:r>
                        <a:rPr lang="tr-TR" dirty="0">
                          <a:solidFill>
                            <a:srgbClr val="00B050"/>
                          </a:solidFill>
                        </a:rPr>
                        <a:t>()</a:t>
                      </a:r>
                    </a:p>
                  </a:txBody>
                  <a:tcPr anchor="ctr"/>
                </a:tc>
                <a:tc>
                  <a:txBody>
                    <a:bodyPr/>
                    <a:lstStyle/>
                    <a:p>
                      <a:r>
                        <a:rPr lang="tr-TR" dirty="0" smtClean="0">
                          <a:solidFill>
                            <a:srgbClr val="00B050"/>
                          </a:solidFill>
                        </a:rPr>
                        <a:t>Seçilen elementleri yukarı kaydırır (gizler)</a:t>
                      </a:r>
                      <a:endParaRPr lang="en-US" dirty="0">
                        <a:solidFill>
                          <a:srgbClr val="00B050"/>
                        </a:solidFill>
                      </a:endParaRPr>
                    </a:p>
                  </a:txBody>
                  <a:tcPr anchor="ctr"/>
                </a:tc>
                <a:extLst>
                  <a:ext uri="{0D108BD9-81ED-4DB2-BD59-A6C34878D82A}">
                    <a16:rowId xmlns:a16="http://schemas.microsoft.com/office/drawing/2014/main" xmlns="" val="286901943"/>
                  </a:ext>
                </a:extLst>
              </a:tr>
              <a:tr h="426720">
                <a:tc>
                  <a:txBody>
                    <a:bodyPr/>
                    <a:lstStyle/>
                    <a:p>
                      <a:r>
                        <a:rPr lang="tr-TR" dirty="0">
                          <a:solidFill>
                            <a:srgbClr val="00B050"/>
                          </a:solidFill>
                        </a:rPr>
                        <a:t>stop()</a:t>
                      </a:r>
                    </a:p>
                  </a:txBody>
                  <a:tcPr anchor="ctr"/>
                </a:tc>
                <a:tc>
                  <a:txBody>
                    <a:bodyPr/>
                    <a:lstStyle/>
                    <a:p>
                      <a:r>
                        <a:rPr lang="tr-TR" dirty="0" smtClean="0">
                          <a:solidFill>
                            <a:srgbClr val="00B050"/>
                          </a:solidFill>
                        </a:rPr>
                        <a:t>Seçili elementler için geçerli olarak çalışan animasyonu durdurur</a:t>
                      </a:r>
                      <a:endParaRPr lang="en-US" dirty="0">
                        <a:solidFill>
                          <a:srgbClr val="00B050"/>
                        </a:solidFill>
                      </a:endParaRPr>
                    </a:p>
                  </a:txBody>
                  <a:tcPr anchor="ctr"/>
                </a:tc>
                <a:extLst>
                  <a:ext uri="{0D108BD9-81ED-4DB2-BD59-A6C34878D82A}">
                    <a16:rowId xmlns:a16="http://schemas.microsoft.com/office/drawing/2014/main" xmlns="" val="3484968621"/>
                  </a:ext>
                </a:extLst>
              </a:tr>
              <a:tr h="417106">
                <a:tc>
                  <a:txBody>
                    <a:bodyPr/>
                    <a:lstStyle/>
                    <a:p>
                      <a:r>
                        <a:rPr lang="tr-TR" dirty="0" err="1">
                          <a:solidFill>
                            <a:srgbClr val="00B050"/>
                          </a:solidFill>
                        </a:rPr>
                        <a:t>toggle</a:t>
                      </a:r>
                      <a:r>
                        <a:rPr lang="tr-TR" dirty="0">
                          <a:solidFill>
                            <a:srgbClr val="00B050"/>
                          </a:solidFill>
                        </a:rPr>
                        <a:t>()</a:t>
                      </a:r>
                    </a:p>
                  </a:txBody>
                  <a:tcPr anchor="ctr"/>
                </a:tc>
                <a:tc>
                  <a:txBody>
                    <a:bodyPr/>
                    <a:lstStyle/>
                    <a:p>
                      <a:r>
                        <a:rPr lang="tr-TR" dirty="0" err="1" smtClean="0">
                          <a:solidFill>
                            <a:srgbClr val="00B050"/>
                          </a:solidFill>
                        </a:rPr>
                        <a:t>Hide</a:t>
                      </a:r>
                      <a:r>
                        <a:rPr lang="tr-TR" dirty="0" smtClean="0">
                          <a:solidFill>
                            <a:srgbClr val="00B050"/>
                          </a:solidFill>
                        </a:rPr>
                        <a:t> () ve </a:t>
                      </a:r>
                      <a:r>
                        <a:rPr lang="tr-TR" dirty="0" err="1" smtClean="0">
                          <a:solidFill>
                            <a:srgbClr val="00B050"/>
                          </a:solidFill>
                        </a:rPr>
                        <a:t>show</a:t>
                      </a:r>
                      <a:r>
                        <a:rPr lang="tr-TR" dirty="0" smtClean="0">
                          <a:solidFill>
                            <a:srgbClr val="00B050"/>
                          </a:solidFill>
                        </a:rPr>
                        <a:t> () </a:t>
                      </a:r>
                      <a:r>
                        <a:rPr lang="tr-TR" dirty="0" err="1" smtClean="0">
                          <a:solidFill>
                            <a:srgbClr val="00B050"/>
                          </a:solidFill>
                        </a:rPr>
                        <a:t>metodları</a:t>
                      </a:r>
                      <a:r>
                        <a:rPr lang="tr-TR" dirty="0" smtClean="0">
                          <a:solidFill>
                            <a:srgbClr val="00B050"/>
                          </a:solidFill>
                        </a:rPr>
                        <a:t> arasında geçiş yapar</a:t>
                      </a:r>
                      <a:endParaRPr lang="en-US" dirty="0">
                        <a:solidFill>
                          <a:srgbClr val="00B050"/>
                        </a:solidFill>
                      </a:endParaRPr>
                    </a:p>
                  </a:txBody>
                  <a:tcPr anchor="ctr"/>
                </a:tc>
                <a:extLst>
                  <a:ext uri="{0D108BD9-81ED-4DB2-BD59-A6C34878D82A}">
                    <a16:rowId xmlns:a16="http://schemas.microsoft.com/office/drawing/2014/main" xmlns="" val="667458920"/>
                  </a:ext>
                </a:extLst>
              </a:tr>
            </a:tbl>
          </a:graphicData>
        </a:graphic>
      </p:graphicFrame>
    </p:spTree>
    <p:extLst>
      <p:ext uri="{BB962C8B-B14F-4D97-AF65-F5344CB8AC3E}">
        <p14:creationId xmlns:p14="http://schemas.microsoft.com/office/powerpoint/2010/main" xmlns="" val="40856930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xmlns="" val="3995262502"/>
              </p:ext>
            </p:extLst>
          </p:nvPr>
        </p:nvGraphicFramePr>
        <p:xfrm>
          <a:off x="1132113" y="223277"/>
          <a:ext cx="10624458" cy="5933440"/>
        </p:xfrm>
        <a:graphic>
          <a:graphicData uri="http://schemas.openxmlformats.org/drawingml/2006/table">
            <a:tbl>
              <a:tblPr firstRow="1" bandRow="1">
                <a:tableStyleId>{3B4B98B0-60AC-42C2-AFA5-B58CD77FA1E5}</a:tableStyleId>
              </a:tblPr>
              <a:tblGrid>
                <a:gridCol w="2908664">
                  <a:extLst>
                    <a:ext uri="{9D8B030D-6E8A-4147-A177-3AD203B41FA5}">
                      <a16:colId xmlns:a16="http://schemas.microsoft.com/office/drawing/2014/main" xmlns="" val="1900398848"/>
                    </a:ext>
                  </a:extLst>
                </a:gridCol>
                <a:gridCol w="7715794">
                  <a:extLst>
                    <a:ext uri="{9D8B030D-6E8A-4147-A177-3AD203B41FA5}">
                      <a16:colId xmlns:a16="http://schemas.microsoft.com/office/drawing/2014/main" xmlns="" val="2274077121"/>
                    </a:ext>
                  </a:extLst>
                </a:gridCol>
              </a:tblGrid>
              <a:tr h="370840">
                <a:tc>
                  <a:txBody>
                    <a:bodyPr/>
                    <a:lstStyle/>
                    <a:p>
                      <a:r>
                        <a:rPr lang="tr-TR" dirty="0" smtClean="0"/>
                        <a:t>Özellik/ </a:t>
                      </a:r>
                      <a:r>
                        <a:rPr lang="tr-TR" dirty="0" err="1" smtClean="0"/>
                        <a:t>Metod</a:t>
                      </a:r>
                      <a:endParaRPr lang="tr-TR" dirty="0"/>
                    </a:p>
                  </a:txBody>
                  <a:tcPr/>
                </a:tc>
                <a:tc>
                  <a:txBody>
                    <a:bodyPr/>
                    <a:lstStyle/>
                    <a:p>
                      <a:r>
                        <a:rPr lang="tr-TR" dirty="0" smtClean="0"/>
                        <a:t>Kaldırıldığı Sürüm</a:t>
                      </a:r>
                      <a:endParaRPr lang="tr-TR" dirty="0"/>
                    </a:p>
                  </a:txBody>
                  <a:tcPr/>
                </a:tc>
                <a:extLst>
                  <a:ext uri="{0D108BD9-81ED-4DB2-BD59-A6C34878D82A}">
                    <a16:rowId xmlns:a16="http://schemas.microsoft.com/office/drawing/2014/main" xmlns="" val="5986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deferred.isRejected</a:t>
                      </a:r>
                      <a:r>
                        <a:rPr lang="tr-TR" b="1" dirty="0" smtClean="0">
                          <a:solidFill>
                            <a:srgbClr val="FF0000"/>
                          </a:solidFill>
                        </a:rPr>
                        <a:t>()</a:t>
                      </a:r>
                    </a:p>
                  </a:txBody>
                  <a:tcPr/>
                </a:tc>
                <a:tc>
                  <a:txBody>
                    <a:bodyPr/>
                    <a:lstStyle/>
                    <a:p>
                      <a:r>
                        <a:rPr lang="tr-TR" dirty="0" smtClean="0"/>
                        <a:t>1.7 sürümünde kaldırıldı</a:t>
                      </a:r>
                      <a:endParaRPr lang="tr-TR" dirty="0"/>
                    </a:p>
                  </a:txBody>
                  <a:tcPr/>
                </a:tc>
                <a:extLst>
                  <a:ext uri="{0D108BD9-81ED-4DB2-BD59-A6C34878D82A}">
                    <a16:rowId xmlns:a16="http://schemas.microsoft.com/office/drawing/2014/main" xmlns="" val="15064020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deferred.isResolved</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1.7 sürümünde kaldırıldı</a:t>
                      </a:r>
                    </a:p>
                  </a:txBody>
                  <a:tcPr/>
                </a:tc>
                <a:extLst>
                  <a:ext uri="{0D108BD9-81ED-4DB2-BD59-A6C34878D82A}">
                    <a16:rowId xmlns:a16="http://schemas.microsoft.com/office/drawing/2014/main" xmlns="" val="2745634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die</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1.7 sürümünde kaldırıldı</a:t>
                      </a:r>
                    </a:p>
                  </a:txBody>
                  <a:tcPr/>
                </a:tc>
                <a:extLst>
                  <a:ext uri="{0D108BD9-81ED-4DB2-BD59-A6C34878D82A}">
                    <a16:rowId xmlns:a16="http://schemas.microsoft.com/office/drawing/2014/main" xmlns="" val="33334761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jQuery.sub</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1.7 sürümünde kaldırıldı</a:t>
                      </a:r>
                    </a:p>
                  </a:txBody>
                  <a:tcPr/>
                </a:tc>
                <a:extLst>
                  <a:ext uri="{0D108BD9-81ED-4DB2-BD59-A6C34878D82A}">
                    <a16:rowId xmlns:a16="http://schemas.microsoft.com/office/drawing/2014/main" xmlns="" val="1303307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live</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1.7 sürümünde kaldırıldı</a:t>
                      </a:r>
                    </a:p>
                  </a:txBody>
                  <a:tcPr/>
                </a:tc>
                <a:extLst>
                  <a:ext uri="{0D108BD9-81ED-4DB2-BD59-A6C34878D82A}">
                    <a16:rowId xmlns:a16="http://schemas.microsoft.com/office/drawing/2014/main" xmlns="" val="1470574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selector</a:t>
                      </a:r>
                      <a:endParaRPr lang="tr-TR" b="1"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1.7 sürümünde kaldırıldı</a:t>
                      </a:r>
                    </a:p>
                  </a:txBody>
                  <a:tcPr/>
                </a:tc>
                <a:extLst>
                  <a:ext uri="{0D108BD9-81ED-4DB2-BD59-A6C34878D82A}">
                    <a16:rowId xmlns:a16="http://schemas.microsoft.com/office/drawing/2014/main" xmlns="" val="5960077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andSelf</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26542929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deferred.pipe</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4164860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error</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36962521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load</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2856282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smtClean="0">
                          <a:solidFill>
                            <a:srgbClr val="FF0000"/>
                          </a:solidFill>
                        </a:rPr>
                        <a:t>size()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78058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toggle</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36676234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unload</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6419517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jQuery.boxModel</a:t>
                      </a:r>
                      <a:endParaRPr lang="tr-TR" b="1"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1.8 sürümünde kaldırıldı</a:t>
                      </a:r>
                    </a:p>
                  </a:txBody>
                  <a:tcPr/>
                </a:tc>
                <a:extLst>
                  <a:ext uri="{0D108BD9-81ED-4DB2-BD59-A6C34878D82A}">
                    <a16:rowId xmlns:a16="http://schemas.microsoft.com/office/drawing/2014/main" xmlns="" val="9953622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jQuery.browser</a:t>
                      </a:r>
                      <a:endParaRPr lang="tr-TR" b="1"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1.9 sürümünde kaldırıldı</a:t>
                      </a:r>
                    </a:p>
                  </a:txBody>
                  <a:tcPr/>
                </a:tc>
                <a:extLst>
                  <a:ext uri="{0D108BD9-81ED-4DB2-BD59-A6C34878D82A}">
                    <a16:rowId xmlns:a16="http://schemas.microsoft.com/office/drawing/2014/main" xmlns="" val="1312969553"/>
                  </a:ext>
                </a:extLst>
              </a:tr>
            </a:tbl>
          </a:graphicData>
        </a:graphic>
      </p:graphicFrame>
    </p:spTree>
    <p:extLst>
      <p:ext uri="{BB962C8B-B14F-4D97-AF65-F5344CB8AC3E}">
        <p14:creationId xmlns:p14="http://schemas.microsoft.com/office/powerpoint/2010/main" xmlns="" val="2831988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Neden JQUERY?</a:t>
            </a:r>
            <a:endParaRPr lang="tr-TR" dirty="0"/>
          </a:p>
        </p:txBody>
      </p:sp>
      <p:sp>
        <p:nvSpPr>
          <p:cNvPr id="3" name="İçerik Yer Tutucusu 2"/>
          <p:cNvSpPr>
            <a:spLocks noGrp="1"/>
          </p:cNvSpPr>
          <p:nvPr>
            <p:ph idx="1"/>
          </p:nvPr>
        </p:nvSpPr>
        <p:spPr>
          <a:xfrm>
            <a:off x="1251678" y="1662545"/>
            <a:ext cx="10178322" cy="4969164"/>
          </a:xfrm>
        </p:spPr>
        <p:txBody>
          <a:bodyPr>
            <a:normAutofit/>
          </a:bodyPr>
          <a:lstStyle/>
          <a:p>
            <a:pPr>
              <a:buFont typeface="Wingdings" panose="05000000000000000000" pitchFamily="2" charset="2"/>
              <a:buChar char="ª"/>
            </a:pPr>
            <a:r>
              <a:rPr lang="tr-TR" dirty="0" smtClean="0">
                <a:solidFill>
                  <a:srgbClr val="2A1A00"/>
                </a:solidFill>
              </a:rPr>
              <a:t>Birçok </a:t>
            </a:r>
            <a:r>
              <a:rPr lang="tr-TR" dirty="0">
                <a:solidFill>
                  <a:srgbClr val="2A1A00"/>
                </a:solidFill>
              </a:rPr>
              <a:t>başka JavaScript </a:t>
            </a:r>
            <a:r>
              <a:rPr lang="tr-TR" dirty="0" err="1" smtClean="0">
                <a:solidFill>
                  <a:srgbClr val="2A1A00"/>
                </a:solidFill>
              </a:rPr>
              <a:t>framework</a:t>
            </a:r>
            <a:r>
              <a:rPr lang="tr-TR" dirty="0" err="1">
                <a:solidFill>
                  <a:srgbClr val="2A1A00"/>
                </a:solidFill>
              </a:rPr>
              <a:t>ü</a:t>
            </a:r>
            <a:r>
              <a:rPr lang="tr-TR" dirty="0" smtClean="0">
                <a:solidFill>
                  <a:srgbClr val="2A1A00"/>
                </a:solidFill>
              </a:rPr>
              <a:t> </a:t>
            </a:r>
            <a:r>
              <a:rPr lang="tr-TR" dirty="0">
                <a:solidFill>
                  <a:srgbClr val="2A1A00"/>
                </a:solidFill>
              </a:rPr>
              <a:t>var, ancak jQuery en popüler ve en genişletilebilir </a:t>
            </a:r>
            <a:r>
              <a:rPr lang="tr-TR" dirty="0" smtClean="0">
                <a:solidFill>
                  <a:srgbClr val="2A1A00"/>
                </a:solidFill>
              </a:rPr>
              <a:t>olarak görünmektedir.</a:t>
            </a:r>
          </a:p>
          <a:p>
            <a:pPr>
              <a:buFont typeface="Wingdings" panose="05000000000000000000" pitchFamily="2" charset="2"/>
              <a:buChar char="ª"/>
            </a:pPr>
            <a:r>
              <a:rPr lang="tr-TR" dirty="0" err="1">
                <a:solidFill>
                  <a:srgbClr val="2A1A00"/>
                </a:solidFill>
              </a:rPr>
              <a:t>Web’deki</a:t>
            </a:r>
            <a:r>
              <a:rPr lang="tr-TR" dirty="0">
                <a:solidFill>
                  <a:srgbClr val="2A1A00"/>
                </a:solidFill>
              </a:rPr>
              <a:t> </a:t>
            </a:r>
            <a:r>
              <a:rPr lang="tr-TR" dirty="0" smtClean="0">
                <a:solidFill>
                  <a:srgbClr val="2A1A00"/>
                </a:solidFill>
              </a:rPr>
              <a:t>büyük </a:t>
            </a:r>
            <a:r>
              <a:rPr lang="tr-TR" dirty="0">
                <a:solidFill>
                  <a:srgbClr val="2A1A00"/>
                </a:solidFill>
              </a:rPr>
              <a:t>şirketlerin çoğu, aşağıdaki gibi </a:t>
            </a:r>
            <a:r>
              <a:rPr lang="tr-TR" dirty="0" smtClean="0">
                <a:solidFill>
                  <a:srgbClr val="2A1A00"/>
                </a:solidFill>
              </a:rPr>
              <a:t>JQuery kullanıyor</a:t>
            </a:r>
          </a:p>
          <a:p>
            <a:pPr lvl="1">
              <a:buFont typeface="Wingdings" panose="05000000000000000000" pitchFamily="2" charset="2"/>
              <a:buChar char="Ø"/>
            </a:pPr>
            <a:r>
              <a:rPr lang="tr-TR" dirty="0">
                <a:solidFill>
                  <a:srgbClr val="2A1A00"/>
                </a:solidFill>
              </a:rPr>
              <a:t>Google</a:t>
            </a:r>
          </a:p>
          <a:p>
            <a:pPr lvl="1">
              <a:buFont typeface="Wingdings" panose="05000000000000000000" pitchFamily="2" charset="2"/>
              <a:buChar char="Ø"/>
            </a:pPr>
            <a:r>
              <a:rPr lang="tr-TR" dirty="0">
                <a:solidFill>
                  <a:srgbClr val="2A1A00"/>
                </a:solidFill>
              </a:rPr>
              <a:t>Microsoft</a:t>
            </a:r>
          </a:p>
          <a:p>
            <a:pPr lvl="1">
              <a:buFont typeface="Wingdings" panose="05000000000000000000" pitchFamily="2" charset="2"/>
              <a:buChar char="Ø"/>
            </a:pPr>
            <a:r>
              <a:rPr lang="tr-TR" dirty="0">
                <a:solidFill>
                  <a:srgbClr val="2A1A00"/>
                </a:solidFill>
              </a:rPr>
              <a:t>IBM</a:t>
            </a:r>
          </a:p>
          <a:p>
            <a:pPr lvl="1">
              <a:buFont typeface="Wingdings" panose="05000000000000000000" pitchFamily="2" charset="2"/>
              <a:buChar char="Ø"/>
            </a:pPr>
            <a:r>
              <a:rPr lang="tr-TR" dirty="0" err="1" smtClean="0">
                <a:solidFill>
                  <a:srgbClr val="2A1A00"/>
                </a:solidFill>
              </a:rPr>
              <a:t>Netflix</a:t>
            </a:r>
            <a:endParaRPr lang="tr-TR" dirty="0" smtClean="0">
              <a:solidFill>
                <a:srgbClr val="2A1A00"/>
              </a:solidFill>
            </a:endParaRPr>
          </a:p>
          <a:p>
            <a:r>
              <a:rPr lang="tr-TR" dirty="0">
                <a:solidFill>
                  <a:srgbClr val="2A1A00"/>
                </a:solidFill>
              </a:rPr>
              <a:t>Web sitenizde jQuery kullanmaya başlamanın birkaç yolu </a:t>
            </a:r>
            <a:r>
              <a:rPr lang="tr-TR" dirty="0" smtClean="0">
                <a:solidFill>
                  <a:srgbClr val="2A1A00"/>
                </a:solidFill>
              </a:rPr>
              <a:t>vardır</a:t>
            </a:r>
            <a:r>
              <a:rPr lang="tr-TR" dirty="0">
                <a:solidFill>
                  <a:srgbClr val="2A1A00"/>
                </a:solidFill>
              </a:rPr>
              <a:t/>
            </a:r>
            <a:br>
              <a:rPr lang="tr-TR" dirty="0">
                <a:solidFill>
                  <a:srgbClr val="2A1A00"/>
                </a:solidFill>
              </a:rPr>
            </a:br>
            <a:r>
              <a:rPr lang="tr-TR" dirty="0">
                <a:solidFill>
                  <a:srgbClr val="2A1A00"/>
                </a:solidFill>
              </a:rPr>
              <a:t/>
            </a:r>
            <a:br>
              <a:rPr lang="tr-TR" dirty="0">
                <a:solidFill>
                  <a:srgbClr val="2A1A00"/>
                </a:solidFill>
              </a:rPr>
            </a:br>
            <a:r>
              <a:rPr lang="tr-TR" dirty="0">
                <a:solidFill>
                  <a:srgbClr val="2A1A00"/>
                </a:solidFill>
              </a:rPr>
              <a:t>     JQuery kütüphanesini jQuery.com adresinden indirin.</a:t>
            </a:r>
            <a:br>
              <a:rPr lang="tr-TR" dirty="0">
                <a:solidFill>
                  <a:srgbClr val="2A1A00"/>
                </a:solidFill>
              </a:rPr>
            </a:br>
            <a:r>
              <a:rPr lang="tr-TR" dirty="0">
                <a:solidFill>
                  <a:srgbClr val="2A1A00"/>
                </a:solidFill>
              </a:rPr>
              <a:t>     Google gibi bir </a:t>
            </a:r>
            <a:r>
              <a:rPr lang="tr-TR" dirty="0" err="1">
                <a:solidFill>
                  <a:srgbClr val="2A1A00"/>
                </a:solidFill>
              </a:rPr>
              <a:t>CDN'den</a:t>
            </a:r>
            <a:r>
              <a:rPr lang="tr-TR" dirty="0">
                <a:solidFill>
                  <a:srgbClr val="2A1A00"/>
                </a:solidFill>
              </a:rPr>
              <a:t> </a:t>
            </a:r>
            <a:r>
              <a:rPr lang="tr-TR" dirty="0" err="1">
                <a:solidFill>
                  <a:srgbClr val="2A1A00"/>
                </a:solidFill>
              </a:rPr>
              <a:t>jQuery'yi</a:t>
            </a:r>
            <a:r>
              <a:rPr lang="tr-TR" dirty="0">
                <a:solidFill>
                  <a:srgbClr val="2A1A00"/>
                </a:solidFill>
              </a:rPr>
              <a:t> ekleyin</a:t>
            </a:r>
          </a:p>
          <a:p>
            <a:endParaRPr lang="tr-TR" dirty="0">
              <a:solidFill>
                <a:srgbClr val="2A1A00"/>
              </a:solidFill>
            </a:endParaRPr>
          </a:p>
        </p:txBody>
      </p:sp>
    </p:spTree>
    <p:extLst>
      <p:ext uri="{BB962C8B-B14F-4D97-AF65-F5344CB8AC3E}">
        <p14:creationId xmlns:p14="http://schemas.microsoft.com/office/powerpoint/2010/main" xmlns="" val="33116990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xmlns="" val="2955873311"/>
              </p:ext>
            </p:extLst>
          </p:nvPr>
        </p:nvGraphicFramePr>
        <p:xfrm>
          <a:off x="1132113" y="223277"/>
          <a:ext cx="10624458" cy="4450080"/>
        </p:xfrm>
        <a:graphic>
          <a:graphicData uri="http://schemas.openxmlformats.org/drawingml/2006/table">
            <a:tbl>
              <a:tblPr firstRow="1" bandRow="1">
                <a:tableStyleId>{3B4B98B0-60AC-42C2-AFA5-B58CD77FA1E5}</a:tableStyleId>
              </a:tblPr>
              <a:tblGrid>
                <a:gridCol w="2908664">
                  <a:extLst>
                    <a:ext uri="{9D8B030D-6E8A-4147-A177-3AD203B41FA5}">
                      <a16:colId xmlns:a16="http://schemas.microsoft.com/office/drawing/2014/main" xmlns="" val="1900398848"/>
                    </a:ext>
                  </a:extLst>
                </a:gridCol>
                <a:gridCol w="7715794">
                  <a:extLst>
                    <a:ext uri="{9D8B030D-6E8A-4147-A177-3AD203B41FA5}">
                      <a16:colId xmlns:a16="http://schemas.microsoft.com/office/drawing/2014/main" xmlns="" val="2274077121"/>
                    </a:ext>
                  </a:extLst>
                </a:gridCol>
              </a:tblGrid>
              <a:tr h="370840">
                <a:tc>
                  <a:txBody>
                    <a:bodyPr/>
                    <a:lstStyle/>
                    <a:p>
                      <a:r>
                        <a:rPr lang="tr-TR" dirty="0" smtClean="0"/>
                        <a:t>Özellik/ </a:t>
                      </a:r>
                      <a:r>
                        <a:rPr lang="tr-TR" dirty="0" err="1" smtClean="0"/>
                        <a:t>Metod</a:t>
                      </a:r>
                      <a:endParaRPr lang="tr-TR" dirty="0"/>
                    </a:p>
                  </a:txBody>
                  <a:tcPr/>
                </a:tc>
                <a:tc>
                  <a:txBody>
                    <a:bodyPr/>
                    <a:lstStyle/>
                    <a:p>
                      <a:r>
                        <a:rPr lang="tr-TR" dirty="0" smtClean="0"/>
                        <a:t>Kaldırıldığı Sürüm</a:t>
                      </a:r>
                      <a:endParaRPr lang="tr-TR" dirty="0"/>
                    </a:p>
                  </a:txBody>
                  <a:tcPr/>
                </a:tc>
                <a:extLst>
                  <a:ext uri="{0D108BD9-81ED-4DB2-BD59-A6C34878D82A}">
                    <a16:rowId xmlns:a16="http://schemas.microsoft.com/office/drawing/2014/main" xmlns="" val="59863208"/>
                  </a:ext>
                </a:extLst>
              </a:tr>
              <a:tr h="370840">
                <a:tc>
                  <a:txBody>
                    <a:bodyPr/>
                    <a:lstStyle/>
                    <a:p>
                      <a:r>
                        <a:rPr lang="tr-TR" b="1" dirty="0" err="1" smtClean="0">
                          <a:solidFill>
                            <a:srgbClr val="FF0000"/>
                          </a:solidFill>
                        </a:rPr>
                        <a:t>jQuery.support</a:t>
                      </a:r>
                      <a:endParaRPr lang="tr-TR"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1.9 sürümünde kaldırıldı</a:t>
                      </a:r>
                    </a:p>
                  </a:txBody>
                  <a:tcPr/>
                </a:tc>
                <a:extLst>
                  <a:ext uri="{0D108BD9-81ED-4DB2-BD59-A6C34878D82A}">
                    <a16:rowId xmlns:a16="http://schemas.microsoft.com/office/drawing/2014/main" xmlns="" val="15064020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context</a:t>
                      </a:r>
                      <a:endParaRPr lang="tr-TR" b="1"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1.10 sürümünde kaldırıldı</a:t>
                      </a:r>
                    </a:p>
                  </a:txBody>
                  <a:tcPr/>
                </a:tc>
                <a:extLst>
                  <a:ext uri="{0D108BD9-81ED-4DB2-BD59-A6C34878D82A}">
                    <a16:rowId xmlns:a16="http://schemas.microsoft.com/office/drawing/2014/main" xmlns="" val="2745634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bind</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3.0 sürümünde kaldırıldı</a:t>
                      </a:r>
                    </a:p>
                  </a:txBody>
                  <a:tcPr/>
                </a:tc>
                <a:extLst>
                  <a:ext uri="{0D108BD9-81ED-4DB2-BD59-A6C34878D82A}">
                    <a16:rowId xmlns:a16="http://schemas.microsoft.com/office/drawing/2014/main" xmlns="" val="33334761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delegate</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Gill Sans MT" panose="020B0502020104020203"/>
                          <a:ea typeface="+mn-ea"/>
                          <a:cs typeface="+mn-cs"/>
                        </a:rPr>
                        <a:t>3.0 sürümünde kaldırıldı</a:t>
                      </a:r>
                      <a:endPar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xmlns="" val="1303307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jQuery.fx.interval</a:t>
                      </a:r>
                      <a:endParaRPr lang="tr-TR" b="1"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Gill Sans MT" panose="020B0502020104020203"/>
                          <a:ea typeface="+mn-ea"/>
                          <a:cs typeface="+mn-cs"/>
                        </a:rPr>
                        <a:t>3.0 sürümünde kaldırıldı</a:t>
                      </a:r>
                      <a:endPar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xmlns="" val="1470574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jQuery.parseJSON</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Gill Sans MT" panose="020B0502020104020203"/>
                          <a:ea typeface="+mn-ea"/>
                          <a:cs typeface="+mn-cs"/>
                        </a:rPr>
                        <a:t>3.0 sürümünde kaldırıldı</a:t>
                      </a:r>
                      <a:endPar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xmlns="" val="5960077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jQuery.unique</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3.0 sürümünde kaldırıldı</a:t>
                      </a:r>
                    </a:p>
                  </a:txBody>
                  <a:tcPr/>
                </a:tc>
                <a:extLst>
                  <a:ext uri="{0D108BD9-81ED-4DB2-BD59-A6C34878D82A}">
                    <a16:rowId xmlns:a16="http://schemas.microsoft.com/office/drawing/2014/main" xmlns="" val="26542929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unbind</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Gill Sans MT" panose="020B0502020104020203"/>
                          <a:ea typeface="+mn-ea"/>
                          <a:cs typeface="+mn-cs"/>
                        </a:rPr>
                        <a:t>3.0 sürümünde kaldırıldı</a:t>
                      </a:r>
                      <a:endPar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xmlns="" val="4164860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undelegate</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3.0 sürümünde kaldırıldı</a:t>
                      </a:r>
                    </a:p>
                  </a:txBody>
                  <a:tcPr/>
                </a:tc>
                <a:extLst>
                  <a:ext uri="{0D108BD9-81ED-4DB2-BD59-A6C34878D82A}">
                    <a16:rowId xmlns:a16="http://schemas.microsoft.com/office/drawing/2014/main" xmlns="" val="36962521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jQuery.isFunction</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3.3 sürümünde kaldırıldı</a:t>
                      </a:r>
                    </a:p>
                  </a:txBody>
                  <a:tcPr/>
                </a:tc>
                <a:extLst>
                  <a:ext uri="{0D108BD9-81ED-4DB2-BD59-A6C34878D82A}">
                    <a16:rowId xmlns:a16="http://schemas.microsoft.com/office/drawing/2014/main" xmlns="" val="2856282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err="1" smtClean="0">
                          <a:solidFill>
                            <a:srgbClr val="FF0000"/>
                          </a:solidFill>
                        </a:rPr>
                        <a:t>jQuery.isWindow</a:t>
                      </a:r>
                      <a:r>
                        <a:rPr lang="tr-TR" b="1" dirty="0" smtClean="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3.3 sürümünde kaldırıldı</a:t>
                      </a:r>
                    </a:p>
                  </a:txBody>
                  <a:tcPr/>
                </a:tc>
                <a:extLst>
                  <a:ext uri="{0D108BD9-81ED-4DB2-BD59-A6C34878D82A}">
                    <a16:rowId xmlns:a16="http://schemas.microsoft.com/office/drawing/2014/main" xmlns="" val="780580730"/>
                  </a:ext>
                </a:extLst>
              </a:tr>
            </a:tbl>
          </a:graphicData>
        </a:graphic>
      </p:graphicFrame>
    </p:spTree>
    <p:extLst>
      <p:ext uri="{BB962C8B-B14F-4D97-AF65-F5344CB8AC3E}">
        <p14:creationId xmlns:p14="http://schemas.microsoft.com/office/powerpoint/2010/main" xmlns="" val="384746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JQUERY </a:t>
            </a:r>
            <a:r>
              <a:rPr lang="tr-TR" dirty="0" err="1" smtClean="0"/>
              <a:t>Download</a:t>
            </a:r>
            <a:endParaRPr lang="tr-TR" dirty="0"/>
          </a:p>
        </p:txBody>
      </p:sp>
      <p:sp>
        <p:nvSpPr>
          <p:cNvPr id="3" name="İçerik Yer Tutucusu 2"/>
          <p:cNvSpPr>
            <a:spLocks noGrp="1"/>
          </p:cNvSpPr>
          <p:nvPr>
            <p:ph idx="1"/>
          </p:nvPr>
        </p:nvSpPr>
        <p:spPr>
          <a:xfrm>
            <a:off x="1251677" y="1662545"/>
            <a:ext cx="10617049" cy="4710546"/>
          </a:xfrm>
        </p:spPr>
        <p:txBody>
          <a:bodyPr>
            <a:normAutofit fontScale="92500" lnSpcReduction="10000"/>
          </a:bodyPr>
          <a:lstStyle/>
          <a:p>
            <a:r>
              <a:rPr lang="tr-TR" dirty="0"/>
              <a:t>İndirmek için iki jQuery sürümü </a:t>
            </a:r>
            <a:r>
              <a:rPr lang="tr-TR" dirty="0" smtClean="0"/>
              <a:t>mevcut:</a:t>
            </a:r>
          </a:p>
          <a:p>
            <a:pPr lvl="1"/>
            <a:r>
              <a:rPr lang="tr-TR" dirty="0" smtClean="0"/>
              <a:t>Prodüksiyon </a:t>
            </a:r>
            <a:r>
              <a:rPr lang="tr-TR" dirty="0"/>
              <a:t>versiyonu - bu web siteniz için çünkü küçültülmüş ve </a:t>
            </a:r>
            <a:r>
              <a:rPr lang="tr-TR" dirty="0" smtClean="0"/>
              <a:t>sıkıştırılmıştır</a:t>
            </a:r>
          </a:p>
          <a:p>
            <a:pPr lvl="1"/>
            <a:r>
              <a:rPr lang="tr-TR" dirty="0" smtClean="0"/>
              <a:t>Geliştirme </a:t>
            </a:r>
            <a:r>
              <a:rPr lang="tr-TR" dirty="0"/>
              <a:t>sürümü - bu test ve geliştirme içindir (sıkıştırılmamış ve okunabilir </a:t>
            </a:r>
            <a:r>
              <a:rPr lang="tr-TR" dirty="0" smtClean="0"/>
              <a:t>kod)</a:t>
            </a:r>
          </a:p>
          <a:p>
            <a:r>
              <a:rPr lang="tr-TR" dirty="0" smtClean="0"/>
              <a:t>Her </a:t>
            </a:r>
            <a:r>
              <a:rPr lang="tr-TR" dirty="0"/>
              <a:t>iki sürüm de jQuery.com adresinden </a:t>
            </a:r>
            <a:r>
              <a:rPr lang="tr-TR" dirty="0" smtClean="0"/>
              <a:t>indirilebilir.</a:t>
            </a:r>
          </a:p>
          <a:p>
            <a:r>
              <a:rPr lang="tr-TR" dirty="0" smtClean="0"/>
              <a:t>JQuery </a:t>
            </a:r>
            <a:r>
              <a:rPr lang="tr-TR" dirty="0"/>
              <a:t>kütüphanesi tek bir JavaScript dosyasıdır ve HTML &lt;</a:t>
            </a:r>
            <a:r>
              <a:rPr lang="tr-TR" dirty="0" err="1"/>
              <a:t>script</a:t>
            </a:r>
            <a:r>
              <a:rPr lang="tr-TR" dirty="0"/>
              <a:t>&gt; etiketiyle </a:t>
            </a:r>
            <a:r>
              <a:rPr lang="tr-TR" dirty="0" smtClean="0"/>
              <a:t>kullanılır.</a:t>
            </a:r>
          </a:p>
          <a:p>
            <a:r>
              <a:rPr lang="tr-TR" dirty="0" smtClean="0"/>
              <a:t>&lt;</a:t>
            </a:r>
            <a:r>
              <a:rPr lang="tr-TR" dirty="0" err="1"/>
              <a:t>script</a:t>
            </a:r>
            <a:r>
              <a:rPr lang="tr-TR" dirty="0"/>
              <a:t>&gt; etiketinin &lt;</a:t>
            </a:r>
            <a:r>
              <a:rPr lang="tr-TR" dirty="0" err="1"/>
              <a:t>head</a:t>
            </a:r>
            <a:r>
              <a:rPr lang="tr-TR" dirty="0"/>
              <a:t>&gt; bölümünün içinde olması gerektiğine dikkat </a:t>
            </a:r>
            <a:r>
              <a:rPr lang="tr-TR" dirty="0" smtClean="0"/>
              <a:t>edin</a:t>
            </a:r>
          </a:p>
          <a:p>
            <a:r>
              <a:rPr lang="tr-TR" dirty="0"/>
              <a:t>&lt;</a:t>
            </a:r>
            <a:r>
              <a:rPr lang="tr-TR" dirty="0" err="1"/>
              <a:t>script</a:t>
            </a:r>
            <a:r>
              <a:rPr lang="tr-TR" dirty="0"/>
              <a:t>&gt; etiketinin içinde </a:t>
            </a:r>
            <a:r>
              <a:rPr lang="tr-TR" dirty="0" smtClean="0"/>
              <a:t>artık </a:t>
            </a:r>
            <a:r>
              <a:rPr lang="tr-TR" dirty="0" err="1" smtClean="0"/>
              <a:t>type</a:t>
            </a:r>
            <a:r>
              <a:rPr lang="tr-TR" dirty="0" smtClean="0"/>
              <a:t> </a:t>
            </a:r>
            <a:r>
              <a:rPr lang="tr-TR" dirty="0"/>
              <a:t>= "</a:t>
            </a:r>
            <a:r>
              <a:rPr lang="tr-TR" dirty="0" err="1"/>
              <a:t>text</a:t>
            </a:r>
            <a:r>
              <a:rPr lang="tr-TR" dirty="0"/>
              <a:t> / </a:t>
            </a:r>
            <a:r>
              <a:rPr lang="tr-TR" dirty="0" err="1" smtClean="0"/>
              <a:t>javascript</a:t>
            </a:r>
            <a:r>
              <a:rPr lang="tr-TR" dirty="0" smtClean="0"/>
              <a:t>" komutuna gerek yoktur.</a:t>
            </a:r>
          </a:p>
          <a:p>
            <a:r>
              <a:rPr lang="tr-TR" dirty="0"/>
              <a:t>HTML5'te bu gerekli değildir. JavaScript, HTML5'teki ve tüm modern tarayıcılardaki varsayılan komut dosyası dilidir</a:t>
            </a:r>
            <a:r>
              <a:rPr lang="tr-TR" dirty="0" smtClean="0"/>
              <a:t>!</a:t>
            </a:r>
          </a:p>
          <a:p>
            <a:r>
              <a:rPr lang="tr-TR" dirty="0" err="1"/>
              <a:t>JQuery'i</a:t>
            </a:r>
            <a:r>
              <a:rPr lang="tr-TR" dirty="0"/>
              <a:t> kendiniz indirmek ve barındırmak istemiyorsanız, bir </a:t>
            </a:r>
            <a:r>
              <a:rPr lang="tr-TR" dirty="0" err="1"/>
              <a:t>CDN'den</a:t>
            </a:r>
            <a:r>
              <a:rPr lang="tr-TR" dirty="0"/>
              <a:t> (İçerik Dağıtım Ağı) ekleyebilirsiniz</a:t>
            </a:r>
            <a:r>
              <a:rPr lang="tr-TR" dirty="0" smtClean="0"/>
              <a:t>.</a:t>
            </a:r>
          </a:p>
          <a:p>
            <a:r>
              <a:rPr lang="tr-TR" dirty="0"/>
              <a:t>&lt;</a:t>
            </a:r>
            <a:r>
              <a:rPr lang="tr-TR" dirty="0" err="1"/>
              <a:t>script</a:t>
            </a:r>
            <a:r>
              <a:rPr lang="tr-TR" dirty="0"/>
              <a:t> </a:t>
            </a:r>
            <a:r>
              <a:rPr lang="tr-TR" dirty="0" err="1"/>
              <a:t>src</a:t>
            </a:r>
            <a:r>
              <a:rPr lang="tr-TR" dirty="0"/>
              <a:t>="https://ajax.googleapis.com/ajax/libs/jquery/3.4.0/jquery.min.js"&gt;&lt;/script</a:t>
            </a:r>
            <a:r>
              <a:rPr lang="tr-TR" dirty="0" smtClean="0"/>
              <a:t>&gt; (Google)</a:t>
            </a:r>
          </a:p>
          <a:p>
            <a:r>
              <a:rPr lang="tr-TR" dirty="0"/>
              <a:t>&lt;</a:t>
            </a:r>
            <a:r>
              <a:rPr lang="tr-TR" dirty="0" err="1"/>
              <a:t>script</a:t>
            </a:r>
            <a:r>
              <a:rPr lang="tr-TR" dirty="0"/>
              <a:t> </a:t>
            </a:r>
            <a:r>
              <a:rPr lang="tr-TR" dirty="0" err="1"/>
              <a:t>src</a:t>
            </a:r>
            <a:r>
              <a:rPr lang="tr-TR" dirty="0"/>
              <a:t>="https://ajax.aspnetcdn.com/ajax/jQuery/jquery-3.4.0.min.js"&gt;&lt;/script</a:t>
            </a:r>
            <a:r>
              <a:rPr lang="tr-TR" dirty="0" smtClean="0"/>
              <a:t>&gt; (Microsoft)</a:t>
            </a:r>
            <a:endParaRPr lang="tr-TR" dirty="0"/>
          </a:p>
        </p:txBody>
      </p:sp>
    </p:spTree>
    <p:extLst>
      <p:ext uri="{BB962C8B-B14F-4D97-AF65-F5344CB8AC3E}">
        <p14:creationId xmlns:p14="http://schemas.microsoft.com/office/powerpoint/2010/main" xmlns="" val="1793720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Neden CDN?</a:t>
            </a:r>
            <a:endParaRPr lang="tr-TR" dirty="0"/>
          </a:p>
        </p:txBody>
      </p:sp>
      <p:sp>
        <p:nvSpPr>
          <p:cNvPr id="3" name="İçerik Yer Tutucusu 2"/>
          <p:cNvSpPr>
            <a:spLocks noGrp="1"/>
          </p:cNvSpPr>
          <p:nvPr>
            <p:ph idx="1"/>
          </p:nvPr>
        </p:nvSpPr>
        <p:spPr/>
        <p:txBody>
          <a:bodyPr/>
          <a:lstStyle/>
          <a:p>
            <a:r>
              <a:rPr lang="tr-TR" dirty="0"/>
              <a:t>Birçok kullanıcı </a:t>
            </a:r>
            <a:r>
              <a:rPr lang="tr-TR" dirty="0" smtClean="0"/>
              <a:t>Google </a:t>
            </a:r>
            <a:r>
              <a:rPr lang="tr-TR" dirty="0"/>
              <a:t>veya Microsoft'tan </a:t>
            </a:r>
            <a:r>
              <a:rPr lang="tr-TR" dirty="0" err="1" smtClean="0"/>
              <a:t>JQuery'i</a:t>
            </a:r>
            <a:r>
              <a:rPr lang="tr-TR" dirty="0" smtClean="0"/>
              <a:t> </a:t>
            </a:r>
            <a:r>
              <a:rPr lang="tr-TR" dirty="0"/>
              <a:t>indirdi. Sonuç olarak, sitenizi ziyaret ettiklerinde önbellekten yüklenir ve bu da daha hızlı yükleme süresi sağlar</a:t>
            </a:r>
            <a:r>
              <a:rPr lang="tr-TR" dirty="0" smtClean="0"/>
              <a:t>.</a:t>
            </a:r>
          </a:p>
          <a:p>
            <a:r>
              <a:rPr lang="tr-TR" dirty="0" smtClean="0"/>
              <a:t> </a:t>
            </a:r>
            <a:r>
              <a:rPr lang="tr-TR" dirty="0"/>
              <a:t>Ayrıca, çoğu CDN, bir kullanıcı ondan bir dosya istediğinde, kendisine en yakın sunucudan sunulmasını ve böylece daha hızlı </a:t>
            </a:r>
            <a:r>
              <a:rPr lang="tr-TR" dirty="0" smtClean="0"/>
              <a:t>yüklemesine olanak </a:t>
            </a:r>
            <a:r>
              <a:rPr lang="tr-TR" dirty="0"/>
              <a:t>sağlar.</a:t>
            </a:r>
          </a:p>
        </p:txBody>
      </p:sp>
    </p:spTree>
    <p:extLst>
      <p:ext uri="{BB962C8B-B14F-4D97-AF65-F5344CB8AC3E}">
        <p14:creationId xmlns:p14="http://schemas.microsoft.com/office/powerpoint/2010/main" xmlns="" val="3446442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t>jQuery </a:t>
            </a:r>
            <a:r>
              <a:rPr lang="tr-TR" b="1" dirty="0" err="1" smtClean="0"/>
              <a:t>Syntax</a:t>
            </a:r>
            <a:r>
              <a:rPr lang="tr-TR" b="1" dirty="0" smtClean="0"/>
              <a:t/>
            </a:r>
            <a:br>
              <a:rPr lang="tr-TR" b="1" dirty="0" smtClean="0"/>
            </a:br>
            <a:r>
              <a:rPr lang="tr-TR" b="1" dirty="0"/>
              <a:t/>
            </a:r>
            <a:br>
              <a:rPr lang="tr-TR" b="1" dirty="0"/>
            </a:br>
            <a:r>
              <a:rPr lang="tr-TR" b="1" dirty="0"/>
              <a:t/>
            </a:r>
            <a:br>
              <a:rPr lang="tr-TR" b="1" dirty="0"/>
            </a:br>
            <a:endParaRPr lang="tr-TR" dirty="0"/>
          </a:p>
        </p:txBody>
      </p:sp>
      <p:sp>
        <p:nvSpPr>
          <p:cNvPr id="3" name="İçerik Yer Tutucusu 2"/>
          <p:cNvSpPr>
            <a:spLocks noGrp="1"/>
          </p:cNvSpPr>
          <p:nvPr>
            <p:ph idx="1"/>
          </p:nvPr>
        </p:nvSpPr>
        <p:spPr>
          <a:xfrm>
            <a:off x="1251678" y="1708728"/>
            <a:ext cx="10635522" cy="4969164"/>
          </a:xfrm>
        </p:spPr>
        <p:txBody>
          <a:bodyPr>
            <a:normAutofit fontScale="92500" lnSpcReduction="20000"/>
          </a:bodyPr>
          <a:lstStyle/>
          <a:p>
            <a:r>
              <a:rPr lang="en-US" dirty="0"/>
              <a:t>$(document).ready(function</a:t>
            </a:r>
            <a:r>
              <a:rPr lang="en-US" dirty="0" smtClean="0"/>
              <a:t>(){</a:t>
            </a:r>
            <a:r>
              <a:rPr lang="en-US" dirty="0"/>
              <a:t/>
            </a:r>
            <a:br>
              <a:rPr lang="en-US" dirty="0"/>
            </a:br>
            <a:r>
              <a:rPr lang="en-US" dirty="0"/>
              <a:t>  </a:t>
            </a:r>
            <a:r>
              <a:rPr lang="en-US" i="1" dirty="0"/>
              <a:t>// jQuery methods go here</a:t>
            </a:r>
            <a:r>
              <a:rPr lang="en-US" i="1" dirty="0" smtClean="0"/>
              <a:t>...</a:t>
            </a:r>
            <a:r>
              <a:rPr lang="en-US" dirty="0"/>
              <a:t/>
            </a:r>
            <a:br>
              <a:rPr lang="en-US" dirty="0"/>
            </a:br>
            <a:r>
              <a:rPr lang="en-US" dirty="0" smtClean="0"/>
              <a:t>});</a:t>
            </a:r>
            <a:endParaRPr lang="tr-TR" dirty="0" smtClean="0"/>
          </a:p>
          <a:p>
            <a:r>
              <a:rPr lang="tr-TR" dirty="0"/>
              <a:t>Bu, herhangi bir jQuery kodunun, doküman yüklenmeden önce </a:t>
            </a:r>
            <a:r>
              <a:rPr lang="tr-TR" dirty="0" smtClean="0"/>
              <a:t>çalışmasını </a:t>
            </a:r>
            <a:r>
              <a:rPr lang="tr-TR" dirty="0"/>
              <a:t>engellemek içindir</a:t>
            </a:r>
            <a:r>
              <a:rPr lang="tr-TR" dirty="0" smtClean="0"/>
              <a:t>.</a:t>
            </a:r>
          </a:p>
          <a:p>
            <a:r>
              <a:rPr lang="tr-TR" dirty="0"/>
              <a:t>Belgeyle çalışmadan önce belgenin tamamen yüklenmesini ve hazır olmasını beklemek iyi bir </a:t>
            </a:r>
            <a:r>
              <a:rPr lang="tr-TR" dirty="0" smtClean="0"/>
              <a:t>seçim olacaktır. </a:t>
            </a:r>
          </a:p>
          <a:p>
            <a:r>
              <a:rPr lang="tr-TR" dirty="0" smtClean="0"/>
              <a:t>Bu </a:t>
            </a:r>
            <a:r>
              <a:rPr lang="tr-TR" dirty="0"/>
              <a:t>aynı zamanda JavaScript kodunuzu belgenizin </a:t>
            </a:r>
            <a:r>
              <a:rPr lang="tr-TR" dirty="0" smtClean="0"/>
              <a:t>body den </a:t>
            </a:r>
            <a:r>
              <a:rPr lang="tr-TR" dirty="0"/>
              <a:t>önce </a:t>
            </a:r>
            <a:r>
              <a:rPr lang="tr-TR" dirty="0" err="1" smtClean="0"/>
              <a:t>head</a:t>
            </a:r>
            <a:r>
              <a:rPr lang="tr-TR" dirty="0" smtClean="0"/>
              <a:t> </a:t>
            </a:r>
            <a:r>
              <a:rPr lang="tr-TR" dirty="0"/>
              <a:t>bölümünde bulundurmanızı sağlar</a:t>
            </a:r>
            <a:r>
              <a:rPr lang="tr-TR" dirty="0" smtClean="0"/>
              <a:t>.</a:t>
            </a:r>
          </a:p>
          <a:p>
            <a:r>
              <a:rPr lang="tr-TR" dirty="0"/>
              <a:t>Belge tam olarak yüklenmeden önce yöntemler uygulanırsa başarısız olabilecek bazı eylem örnekleri şunlardır</a:t>
            </a:r>
            <a:r>
              <a:rPr lang="tr-TR" dirty="0" smtClean="0"/>
              <a:t>:</a:t>
            </a:r>
          </a:p>
          <a:p>
            <a:pPr lvl="1"/>
            <a:r>
              <a:rPr lang="tr-TR" dirty="0"/>
              <a:t>Henüz yaratılmamış bir </a:t>
            </a:r>
            <a:r>
              <a:rPr lang="tr-TR" dirty="0" smtClean="0"/>
              <a:t>elementi </a:t>
            </a:r>
            <a:r>
              <a:rPr lang="tr-TR" dirty="0"/>
              <a:t>gizlemeye </a:t>
            </a:r>
            <a:r>
              <a:rPr lang="tr-TR" dirty="0" smtClean="0"/>
              <a:t>çalışıyor</a:t>
            </a:r>
          </a:p>
          <a:p>
            <a:pPr lvl="1"/>
            <a:r>
              <a:rPr lang="tr-TR" dirty="0" smtClean="0"/>
              <a:t>Henüz </a:t>
            </a:r>
            <a:r>
              <a:rPr lang="tr-TR" dirty="0"/>
              <a:t>yüklenmemiş bir resmin boyutunu almayı </a:t>
            </a:r>
            <a:r>
              <a:rPr lang="tr-TR" dirty="0" smtClean="0"/>
              <a:t>denemek</a:t>
            </a:r>
          </a:p>
          <a:p>
            <a:r>
              <a:rPr lang="tr-TR" dirty="0"/>
              <a:t>JQuery ekibi ayrıca </a:t>
            </a:r>
            <a:r>
              <a:rPr lang="tr-TR" dirty="0" smtClean="0"/>
              <a:t>bu olay </a:t>
            </a:r>
            <a:r>
              <a:rPr lang="tr-TR" dirty="0"/>
              <a:t>için daha da kısa bir yöntem oluşturdu</a:t>
            </a:r>
            <a:r>
              <a:rPr lang="tr-TR" dirty="0" smtClean="0"/>
              <a:t>:</a:t>
            </a:r>
          </a:p>
          <a:p>
            <a:r>
              <a:rPr lang="en-US" dirty="0"/>
              <a:t>$(function</a:t>
            </a:r>
            <a:r>
              <a:rPr lang="en-US" dirty="0" smtClean="0"/>
              <a:t>(){</a:t>
            </a:r>
            <a:r>
              <a:rPr lang="en-US" dirty="0"/>
              <a:t/>
            </a:r>
            <a:br>
              <a:rPr lang="en-US" dirty="0"/>
            </a:br>
            <a:r>
              <a:rPr lang="en-US" dirty="0"/>
              <a:t>  </a:t>
            </a:r>
            <a:r>
              <a:rPr lang="en-US" i="1" dirty="0"/>
              <a:t>// jQuery methods go here</a:t>
            </a:r>
            <a:r>
              <a:rPr lang="en-US" i="1" dirty="0" smtClean="0"/>
              <a:t>...</a:t>
            </a:r>
            <a:r>
              <a:rPr lang="en-US" dirty="0"/>
              <a:t/>
            </a:r>
            <a:br>
              <a:rPr lang="en-US" dirty="0"/>
            </a:br>
            <a:r>
              <a:rPr lang="en-US" dirty="0"/>
              <a:t>});</a:t>
            </a:r>
            <a:endParaRPr lang="tr-TR" b="1" dirty="0" smtClean="0"/>
          </a:p>
        </p:txBody>
      </p:sp>
      <p:sp>
        <p:nvSpPr>
          <p:cNvPr id="5" name="Metin kutusu 4"/>
          <p:cNvSpPr txBox="1"/>
          <p:nvPr/>
        </p:nvSpPr>
        <p:spPr>
          <a:xfrm>
            <a:off x="1376218" y="1237672"/>
            <a:ext cx="3300327" cy="400110"/>
          </a:xfrm>
          <a:prstGeom prst="rect">
            <a:avLst/>
          </a:prstGeom>
          <a:noFill/>
        </p:spPr>
        <p:txBody>
          <a:bodyPr wrap="none" rtlCol="0">
            <a:spAutoFit/>
          </a:bodyPr>
          <a:lstStyle/>
          <a:p>
            <a:r>
              <a:rPr lang="tr-TR" sz="2000" b="1" dirty="0" err="1">
                <a:solidFill>
                  <a:srgbClr val="C00000"/>
                </a:solidFill>
              </a:rPr>
              <a:t>The</a:t>
            </a:r>
            <a:r>
              <a:rPr lang="tr-TR" sz="2000" b="1" dirty="0">
                <a:solidFill>
                  <a:srgbClr val="C00000"/>
                </a:solidFill>
              </a:rPr>
              <a:t> </a:t>
            </a:r>
            <a:r>
              <a:rPr lang="tr-TR" sz="2000" b="1" dirty="0" err="1">
                <a:solidFill>
                  <a:srgbClr val="C00000"/>
                </a:solidFill>
              </a:rPr>
              <a:t>Document</a:t>
            </a:r>
            <a:r>
              <a:rPr lang="tr-TR" sz="2000" b="1" dirty="0">
                <a:solidFill>
                  <a:srgbClr val="C00000"/>
                </a:solidFill>
              </a:rPr>
              <a:t> Ready </a:t>
            </a:r>
            <a:r>
              <a:rPr lang="tr-TR" sz="2000" b="1" dirty="0" err="1">
                <a:solidFill>
                  <a:srgbClr val="C00000"/>
                </a:solidFill>
              </a:rPr>
              <a:t>Event</a:t>
            </a:r>
            <a:endParaRPr lang="tr-TR" sz="2000" dirty="0">
              <a:solidFill>
                <a:srgbClr val="C00000"/>
              </a:solidFill>
            </a:endParaRPr>
          </a:p>
        </p:txBody>
      </p:sp>
    </p:spTree>
    <p:extLst>
      <p:ext uri="{BB962C8B-B14F-4D97-AF65-F5344CB8AC3E}">
        <p14:creationId xmlns:p14="http://schemas.microsoft.com/office/powerpoint/2010/main" xmlns="" val="15906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jQuery </a:t>
            </a:r>
            <a:r>
              <a:rPr lang="tr-TR" b="1" dirty="0" err="1"/>
              <a:t>Syntax</a:t>
            </a:r>
            <a:r>
              <a:rPr lang="tr-TR" b="1" dirty="0"/>
              <a:t/>
            </a:r>
            <a:br>
              <a:rPr lang="tr-TR" b="1" dirty="0"/>
            </a:br>
            <a:endParaRPr lang="tr-TR" dirty="0"/>
          </a:p>
        </p:txBody>
      </p:sp>
      <p:sp>
        <p:nvSpPr>
          <p:cNvPr id="3" name="İçerik Yer Tutucusu 2"/>
          <p:cNvSpPr>
            <a:spLocks noGrp="1"/>
          </p:cNvSpPr>
          <p:nvPr>
            <p:ph idx="1"/>
          </p:nvPr>
        </p:nvSpPr>
        <p:spPr>
          <a:xfrm>
            <a:off x="1251678" y="1477817"/>
            <a:ext cx="10635522" cy="5200074"/>
          </a:xfrm>
        </p:spPr>
        <p:txBody>
          <a:bodyPr/>
          <a:lstStyle/>
          <a:p>
            <a:r>
              <a:rPr lang="tr-TR" dirty="0"/>
              <a:t>JQuery sözdizimi, HTML öğelerini seçmek ve öğeler üzerinde bir işlem yapmak için özel olarak hazırlanmıştır</a:t>
            </a:r>
            <a:r>
              <a:rPr lang="tr-TR" dirty="0" smtClean="0"/>
              <a:t>. </a:t>
            </a:r>
            <a:r>
              <a:rPr lang="tr-TR" b="1" dirty="0"/>
              <a:t>$(</a:t>
            </a:r>
            <a:r>
              <a:rPr lang="tr-TR" b="1" i="1" dirty="0" err="1"/>
              <a:t>selector</a:t>
            </a:r>
            <a:r>
              <a:rPr lang="tr-TR" b="1" dirty="0"/>
              <a:t>).</a:t>
            </a:r>
            <a:r>
              <a:rPr lang="tr-TR" b="1" i="1" dirty="0" err="1"/>
              <a:t>action</a:t>
            </a:r>
            <a:r>
              <a:rPr lang="tr-TR" b="1" dirty="0" smtClean="0"/>
              <a:t>()</a:t>
            </a:r>
          </a:p>
          <a:p>
            <a:pPr marL="0" indent="0">
              <a:buNone/>
            </a:pPr>
            <a:endParaRPr lang="tr-TR" b="1" dirty="0" smtClean="0"/>
          </a:p>
          <a:p>
            <a:pPr marL="457200" lvl="1" indent="0">
              <a:buNone/>
            </a:pPr>
            <a:r>
              <a:rPr lang="tr-TR" dirty="0"/>
              <a:t>$ (</a:t>
            </a:r>
            <a:r>
              <a:rPr lang="tr-TR" dirty="0" err="1"/>
              <a:t>this</a:t>
            </a:r>
            <a:r>
              <a:rPr lang="tr-TR" dirty="0"/>
              <a:t>) .</a:t>
            </a:r>
            <a:r>
              <a:rPr lang="tr-TR" dirty="0" err="1"/>
              <a:t>hide</a:t>
            </a:r>
            <a:r>
              <a:rPr lang="tr-TR" dirty="0"/>
              <a:t> () - geçerli </a:t>
            </a:r>
            <a:r>
              <a:rPr lang="tr-TR" dirty="0" smtClean="0"/>
              <a:t>elementi </a:t>
            </a:r>
            <a:r>
              <a:rPr lang="tr-TR" dirty="0"/>
              <a:t>gizler.</a:t>
            </a:r>
            <a:br>
              <a:rPr lang="tr-TR" dirty="0"/>
            </a:br>
            <a:r>
              <a:rPr lang="tr-TR" dirty="0"/>
              <a:t/>
            </a:r>
            <a:br>
              <a:rPr lang="tr-TR" dirty="0"/>
            </a:br>
            <a:r>
              <a:rPr lang="tr-TR" dirty="0"/>
              <a:t>$ ("p"). </a:t>
            </a:r>
            <a:r>
              <a:rPr lang="tr-TR" dirty="0" err="1"/>
              <a:t>hide</a:t>
            </a:r>
            <a:r>
              <a:rPr lang="tr-TR" dirty="0"/>
              <a:t> () - tüm &lt;p&gt; </a:t>
            </a:r>
            <a:r>
              <a:rPr lang="tr-TR" dirty="0" smtClean="0"/>
              <a:t>elementlerini </a:t>
            </a:r>
            <a:r>
              <a:rPr lang="tr-TR" dirty="0"/>
              <a:t>gizler.</a:t>
            </a:r>
            <a:br>
              <a:rPr lang="tr-TR" dirty="0"/>
            </a:br>
            <a:r>
              <a:rPr lang="tr-TR" dirty="0"/>
              <a:t/>
            </a:r>
            <a:br>
              <a:rPr lang="tr-TR" dirty="0"/>
            </a:br>
            <a:r>
              <a:rPr lang="tr-TR" dirty="0"/>
              <a:t>$ </a:t>
            </a:r>
            <a:r>
              <a:rPr lang="tr-TR" dirty="0" smtClean="0"/>
              <a:t>(".</a:t>
            </a:r>
            <a:r>
              <a:rPr lang="tr-TR" dirty="0" err="1" smtClean="0"/>
              <a:t>result</a:t>
            </a:r>
            <a:r>
              <a:rPr lang="tr-TR" dirty="0" smtClean="0"/>
              <a:t>"). </a:t>
            </a:r>
            <a:r>
              <a:rPr lang="tr-TR" dirty="0" err="1"/>
              <a:t>hide</a:t>
            </a:r>
            <a:r>
              <a:rPr lang="tr-TR" dirty="0"/>
              <a:t> () - tüm </a:t>
            </a:r>
            <a:r>
              <a:rPr lang="tr-TR" dirty="0" err="1"/>
              <a:t>result</a:t>
            </a:r>
            <a:r>
              <a:rPr lang="tr-TR" dirty="0" smtClean="0"/>
              <a:t> </a:t>
            </a:r>
            <a:r>
              <a:rPr lang="tr-TR" dirty="0" err="1" smtClean="0"/>
              <a:t>classına</a:t>
            </a:r>
            <a:r>
              <a:rPr lang="tr-TR" dirty="0" smtClean="0"/>
              <a:t> sahip elementleri </a:t>
            </a:r>
            <a:r>
              <a:rPr lang="tr-TR" dirty="0"/>
              <a:t>gizler.</a:t>
            </a:r>
            <a:br>
              <a:rPr lang="tr-TR" dirty="0"/>
            </a:br>
            <a:r>
              <a:rPr lang="tr-TR" dirty="0"/>
              <a:t/>
            </a:r>
            <a:br>
              <a:rPr lang="tr-TR" dirty="0"/>
            </a:br>
            <a:r>
              <a:rPr lang="tr-TR" dirty="0"/>
              <a:t>$ </a:t>
            </a:r>
            <a:r>
              <a:rPr lang="tr-TR" dirty="0" smtClean="0"/>
              <a:t>("#</a:t>
            </a:r>
            <a:r>
              <a:rPr lang="tr-TR" dirty="0" err="1" smtClean="0"/>
              <a:t>result</a:t>
            </a:r>
            <a:r>
              <a:rPr lang="tr-TR" dirty="0" smtClean="0"/>
              <a:t>"). </a:t>
            </a:r>
            <a:r>
              <a:rPr lang="tr-TR" dirty="0" err="1"/>
              <a:t>hide</a:t>
            </a:r>
            <a:r>
              <a:rPr lang="tr-TR" dirty="0"/>
              <a:t> () </a:t>
            </a:r>
            <a:r>
              <a:rPr lang="tr-TR" dirty="0" smtClean="0"/>
              <a:t>– </a:t>
            </a:r>
            <a:r>
              <a:rPr lang="tr-TR" dirty="0" err="1"/>
              <a:t>result</a:t>
            </a:r>
            <a:r>
              <a:rPr lang="tr-TR" dirty="0" smtClean="0"/>
              <a:t> </a:t>
            </a:r>
            <a:r>
              <a:rPr lang="tr-TR" dirty="0" err="1" smtClean="0"/>
              <a:t>idsine</a:t>
            </a:r>
            <a:r>
              <a:rPr lang="tr-TR" dirty="0" smtClean="0"/>
              <a:t> sahip elementi gizler.</a:t>
            </a:r>
          </a:p>
          <a:p>
            <a:pPr marL="457200" lvl="1" indent="0">
              <a:buNone/>
            </a:pPr>
            <a:endParaRPr lang="tr-TR" dirty="0" smtClean="0"/>
          </a:p>
          <a:p>
            <a:r>
              <a:rPr lang="tr-TR" dirty="0"/>
              <a:t>CSS seçicilerini biliyor </a:t>
            </a:r>
            <a:r>
              <a:rPr lang="tr-TR" dirty="0" smtClean="0"/>
              <a:t>musunuz?</a:t>
            </a:r>
          </a:p>
          <a:p>
            <a:r>
              <a:rPr lang="tr-TR" dirty="0" smtClean="0"/>
              <a:t>jQuery</a:t>
            </a:r>
            <a:r>
              <a:rPr lang="tr-TR" dirty="0"/>
              <a:t>, </a:t>
            </a:r>
            <a:r>
              <a:rPr lang="tr-TR" dirty="0" smtClean="0"/>
              <a:t>elementleri </a:t>
            </a:r>
            <a:r>
              <a:rPr lang="tr-TR" dirty="0"/>
              <a:t>seçmek için CSS sözdizimini kullanır.</a:t>
            </a:r>
          </a:p>
        </p:txBody>
      </p:sp>
    </p:spTree>
    <p:extLst>
      <p:ext uri="{BB962C8B-B14F-4D97-AF65-F5344CB8AC3E}">
        <p14:creationId xmlns:p14="http://schemas.microsoft.com/office/powerpoint/2010/main" xmlns="" val="3841792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TM10001106[[fn=Rozet]]</Template>
  <TotalTime>2450</TotalTime>
  <Words>3975</Words>
  <Application>Microsoft Office PowerPoint</Application>
  <PresentationFormat>Произвольный</PresentationFormat>
  <Paragraphs>737</Paragraphs>
  <Slides>50</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50</vt:i4>
      </vt:variant>
    </vt:vector>
  </HeadingPairs>
  <TitlesOfParts>
    <vt:vector size="51" baseType="lpstr">
      <vt:lpstr>Badge</vt:lpstr>
      <vt:lpstr>JQUERY</vt:lpstr>
      <vt:lpstr>JQUERY nedir? ne işe yarar?</vt:lpstr>
      <vt:lpstr>Gereksinimler</vt:lpstr>
      <vt:lpstr>JQUERY nedir?</vt:lpstr>
      <vt:lpstr>Neden JQUERY?</vt:lpstr>
      <vt:lpstr>JQUERY Download</vt:lpstr>
      <vt:lpstr>Neden CDN?</vt:lpstr>
      <vt:lpstr>jQuery Syntax   </vt:lpstr>
      <vt:lpstr>jQuery Syntax </vt:lpstr>
      <vt:lpstr>jQuery Selectors </vt:lpstr>
      <vt:lpstr>Слайд 11</vt:lpstr>
      <vt:lpstr>Слайд 12</vt:lpstr>
      <vt:lpstr>jQuery Event Methods </vt:lpstr>
      <vt:lpstr>Слайд 14</vt:lpstr>
      <vt:lpstr>Слайд 15</vt:lpstr>
      <vt:lpstr>Слайд 16</vt:lpstr>
      <vt:lpstr>Слайд 17</vt:lpstr>
      <vt:lpstr>Слайд 18</vt:lpstr>
      <vt:lpstr>jQuery Effects </vt:lpstr>
      <vt:lpstr>jQuery HTML </vt:lpstr>
      <vt:lpstr>DOM = Belge Nesne Modeli</vt:lpstr>
      <vt:lpstr>DOM = Belge Nesne Modeli</vt:lpstr>
      <vt:lpstr>jQuery - Add Elements </vt:lpstr>
      <vt:lpstr>jQuery - Remove Elements </vt:lpstr>
      <vt:lpstr>jQuery İLE CSS'i Yönetme</vt:lpstr>
      <vt:lpstr>jQuery - Dimensions </vt:lpstr>
      <vt:lpstr>jQuery - Dimensions </vt:lpstr>
      <vt:lpstr>Слайд 28</vt:lpstr>
      <vt:lpstr>Слайд 29</vt:lpstr>
      <vt:lpstr>Слайд 30</vt:lpstr>
      <vt:lpstr>jQuery Traversing </vt:lpstr>
      <vt:lpstr>jQuery Traversing - Ancestors</vt:lpstr>
      <vt:lpstr>Traversing - Descendants </vt:lpstr>
      <vt:lpstr>jQuery Traversing - Siblings </vt:lpstr>
      <vt:lpstr>jQuery Traversing - Siblings</vt:lpstr>
      <vt:lpstr>jQuery Traversing - Filtering </vt:lpstr>
      <vt:lpstr>Слайд 37</vt:lpstr>
      <vt:lpstr>Слайд 38</vt:lpstr>
      <vt:lpstr>jQuery - AJAX </vt:lpstr>
      <vt:lpstr>jQuery load() Method </vt:lpstr>
      <vt:lpstr>jQuery - AJAX get() and post() Methods </vt:lpstr>
      <vt:lpstr>Слайд 42</vt:lpstr>
      <vt:lpstr>Слайд 43</vt:lpstr>
      <vt:lpstr>jQuery Miscellaneous Methods </vt:lpstr>
      <vt:lpstr>jQuery Properties </vt:lpstr>
      <vt:lpstr>jQuery Effect Methods</vt:lpstr>
      <vt:lpstr>Слайд 47</vt:lpstr>
      <vt:lpstr>Слайд 48</vt:lpstr>
      <vt:lpstr>Слайд 49</vt:lpstr>
      <vt:lpstr>Слайд 50</vt:lpstr>
    </vt:vector>
  </TitlesOfParts>
  <Company>NouS/TncTR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Darkprince</dc:creator>
  <cp:lastModifiedBy>SCC</cp:lastModifiedBy>
  <cp:revision>521</cp:revision>
  <dcterms:created xsi:type="dcterms:W3CDTF">2019-06-16T11:50:10Z</dcterms:created>
  <dcterms:modified xsi:type="dcterms:W3CDTF">2021-02-09T10:39:51Z</dcterms:modified>
</cp:coreProperties>
</file>