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2" y="-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BCA3-9D3B-4780-A83C-B9629B07BC16}" type="datetimeFigureOut">
              <a:rPr lang="ru-RU" smtClean="0"/>
              <a:pPr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4BEE-0943-4561-B903-F7E5F07E904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3076580" cy="317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4572000" y="2561578"/>
            <a:ext cx="43576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GB" sz="4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Complete</a:t>
            </a:r>
          </a:p>
          <a:p>
            <a:r>
              <a:rPr lang="en-GB" sz="4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SQL Masterclass</a:t>
            </a:r>
          </a:p>
          <a:p>
            <a:r>
              <a:rPr lang="en-GB" sz="4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Data Analytics</a:t>
            </a:r>
            <a:endParaRPr lang="ru-RU" sz="4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858042" y="3429024"/>
            <a:ext cx="6857206" cy="79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ая выноска 7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6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785926"/>
            <a:ext cx="8001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1.select </a:t>
            </a:r>
            <a:r>
              <a:rPr lang="en-US" sz="2400" dirty="0"/>
              <a:t>distinct city from customer where region in </a:t>
            </a:r>
            <a:r>
              <a:rPr lang="en-US" sz="2400" dirty="0" smtClean="0"/>
              <a:t>(</a:t>
            </a:r>
            <a:r>
              <a:rPr lang="az-Latn-AZ" sz="2400" dirty="0" smtClean="0"/>
              <a:t>'South','East</a:t>
            </a:r>
            <a:r>
              <a:rPr lang="en-US" sz="2400" dirty="0" smtClean="0"/>
              <a:t>');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2.select * from sales where sales between 100 and 500</a:t>
            </a:r>
            <a:r>
              <a:rPr lang="en-US" sz="2400" dirty="0" smtClean="0"/>
              <a:t>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3.select * from customer where customer_namelike '% ____';</a:t>
            </a:r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7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643050"/>
            <a:ext cx="8501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1.Retrieve </a:t>
            </a:r>
            <a:r>
              <a:rPr lang="en-US" sz="3200" dirty="0"/>
              <a:t>all orders where ‘discount’ value is greater than zero ordered in descending order basis ‘discount’ </a:t>
            </a:r>
            <a:r>
              <a:rPr lang="en-US" sz="3200" dirty="0" smtClean="0"/>
              <a:t>value</a:t>
            </a:r>
          </a:p>
          <a:p>
            <a:endParaRPr lang="en-US" sz="3200" dirty="0"/>
          </a:p>
          <a:p>
            <a:r>
              <a:rPr lang="en-US" sz="3200" dirty="0"/>
              <a:t>2.Limit the number of results in above query to top 10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7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571612"/>
            <a:ext cx="87154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1.select </a:t>
            </a:r>
            <a:r>
              <a:rPr lang="en-US" sz="4400" dirty="0"/>
              <a:t>* from sales where discount &gt; 0 order by discount desc</a:t>
            </a:r>
            <a:r>
              <a:rPr lang="en-US" sz="4400" dirty="0" smtClean="0"/>
              <a:t>;</a:t>
            </a:r>
          </a:p>
          <a:p>
            <a:endParaRPr lang="en-US" sz="4400" dirty="0"/>
          </a:p>
          <a:p>
            <a:r>
              <a:rPr lang="en-US" sz="4400" dirty="0"/>
              <a:t>2.select * from sales where discount &gt; 0 order by discount desclimit 10;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8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643050"/>
            <a:ext cx="8501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1.Find </a:t>
            </a:r>
            <a:r>
              <a:rPr lang="en-US" sz="2800" dirty="0"/>
              <a:t>the sum of all ‘sales’ values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2.Find count of the number of customers in north region with age between 20 and </a:t>
            </a:r>
            <a:r>
              <a:rPr lang="en-US" sz="2800" dirty="0" smtClean="0"/>
              <a:t>30</a:t>
            </a:r>
          </a:p>
          <a:p>
            <a:endParaRPr lang="en-US" sz="2800" dirty="0"/>
          </a:p>
          <a:p>
            <a:r>
              <a:rPr lang="en-US" sz="2800" dirty="0"/>
              <a:t>3.Find the average age of East region </a:t>
            </a:r>
            <a:r>
              <a:rPr lang="en-US" sz="2800" dirty="0" smtClean="0"/>
              <a:t>customers</a:t>
            </a:r>
          </a:p>
          <a:p>
            <a:endParaRPr lang="en-US" sz="2800" dirty="0"/>
          </a:p>
          <a:p>
            <a:r>
              <a:rPr lang="en-US" sz="2800" dirty="0"/>
              <a:t>4.Find the Minimum and Maximum aged customer from Philadelphia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8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500174"/>
            <a:ext cx="87154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/>
              <a:t>1.select </a:t>
            </a:r>
            <a:r>
              <a:rPr lang="en-US" sz="2600" dirty="0"/>
              <a:t>sum(sales) from sales; --2297200.86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2.select </a:t>
            </a:r>
            <a:r>
              <a:rPr lang="en-US" sz="2600" dirty="0"/>
              <a:t>count(*) from customer where age between 20 and 30;--150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3.select </a:t>
            </a:r>
            <a:r>
              <a:rPr lang="en-US" sz="2600" dirty="0"/>
              <a:t>avg(age) from customer where region = 'East';--44.33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4.select </a:t>
            </a:r>
            <a:r>
              <a:rPr lang="en-US" sz="2600" dirty="0"/>
              <a:t>min (age) as min_age, max(age) as max_agefrom customer where city = 'Philadelphia';--18,70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9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571612"/>
            <a:ext cx="864399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 smtClean="0"/>
              <a:t>1.Make </a:t>
            </a:r>
            <a:r>
              <a:rPr lang="en-US" sz="2300" dirty="0"/>
              <a:t>a dashboard showing the following figures for each product ID</a:t>
            </a:r>
          </a:p>
          <a:p>
            <a:pPr algn="just"/>
            <a:r>
              <a:rPr lang="en-US" sz="2300" dirty="0"/>
              <a:t>a)Total sales (in $) </a:t>
            </a:r>
            <a:r>
              <a:rPr lang="en-US" sz="2300" i="1" dirty="0"/>
              <a:t>order by this column in descending</a:t>
            </a:r>
          </a:p>
          <a:p>
            <a:pPr algn="just"/>
            <a:r>
              <a:rPr lang="en-GB" sz="2300" dirty="0"/>
              <a:t>b)Total sales quantity</a:t>
            </a:r>
          </a:p>
          <a:p>
            <a:pPr algn="just"/>
            <a:r>
              <a:rPr lang="en-GB" sz="2300" dirty="0"/>
              <a:t>c)Number of orders</a:t>
            </a:r>
          </a:p>
          <a:p>
            <a:pPr algn="just"/>
            <a:r>
              <a:rPr lang="en-GB" sz="2300" dirty="0"/>
              <a:t>d)Max Sales value</a:t>
            </a:r>
          </a:p>
          <a:p>
            <a:pPr algn="just"/>
            <a:r>
              <a:rPr lang="en-GB" sz="2300" dirty="0"/>
              <a:t>e)Min Sales value</a:t>
            </a:r>
          </a:p>
          <a:p>
            <a:pPr algn="just"/>
            <a:r>
              <a:rPr lang="en-GB" sz="2300" dirty="0"/>
              <a:t>f)Average sales </a:t>
            </a:r>
            <a:r>
              <a:rPr lang="en-GB" sz="2300" dirty="0" smtClean="0"/>
              <a:t>value</a:t>
            </a:r>
          </a:p>
          <a:p>
            <a:pPr algn="just"/>
            <a:endParaRPr lang="en-GB" sz="2300" dirty="0"/>
          </a:p>
          <a:p>
            <a:pPr algn="just"/>
            <a:r>
              <a:rPr lang="en-US" sz="2300" dirty="0"/>
              <a:t>2.Get the list of product ID’s where the quantity of product sold is greater than 10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9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571612"/>
            <a:ext cx="87868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1.select </a:t>
            </a:r>
            <a:r>
              <a:rPr lang="en-US" sz="2800" dirty="0"/>
              <a:t>product_id,sum(sales) as Total_sales, sum(quantity) as total_quantity, count(order_id) as total_order, min(sales) as min_sales, max(sales) as max_sales, avg(sales) as avg_salesfrom sales group by product_idorder by total_salesdesc;</a:t>
            </a:r>
          </a:p>
          <a:p>
            <a:endParaRPr lang="en-US" sz="2800" dirty="0" smtClean="0"/>
          </a:p>
          <a:p>
            <a:r>
              <a:rPr lang="en-US" sz="2800" dirty="0" smtClean="0"/>
              <a:t>2.select </a:t>
            </a:r>
            <a:r>
              <a:rPr lang="en-US" sz="2800" dirty="0"/>
              <a:t>product_id, sum(quantity) as total_quantityfrom sales group by product_idhaving  sum(quantity) &gt; 10;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10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571612"/>
            <a:ext cx="87868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1.Find </a:t>
            </a:r>
            <a:r>
              <a:rPr lang="en-US" sz="3200" dirty="0"/>
              <a:t>the total sales done in every state for customer_20_60 and sales_2015 table</a:t>
            </a:r>
          </a:p>
          <a:p>
            <a:pPr algn="just"/>
            <a:r>
              <a:rPr lang="en-US" sz="3200" dirty="0"/>
              <a:t>Hint: Use Joins and Group By command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2.Get </a:t>
            </a:r>
            <a:r>
              <a:rPr lang="en-US" sz="3200" dirty="0"/>
              <a:t>data containing Product_id, product name, category, total sales value of that product and total quantity sold. (Use sales and product table)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10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428736"/>
            <a:ext cx="8715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 b.state, sum(sales) as total_sales</a:t>
            </a:r>
          </a:p>
          <a:p>
            <a:r>
              <a:rPr lang="en-US" sz="2400" dirty="0"/>
              <a:t>from sales_2015 as a left join customer_20_60 as b </a:t>
            </a:r>
          </a:p>
          <a:p>
            <a:r>
              <a:rPr lang="en-GB" sz="2400" dirty="0"/>
              <a:t>on a.customer_id= b.customer_id</a:t>
            </a:r>
          </a:p>
          <a:p>
            <a:r>
              <a:rPr lang="en-GB" sz="2400" dirty="0"/>
              <a:t>group by </a:t>
            </a:r>
            <a:r>
              <a:rPr lang="az-Latn-AZ" sz="2400" dirty="0" smtClean="0"/>
              <a:t>b.state</a:t>
            </a:r>
            <a:r>
              <a:rPr lang="en-GB" sz="2400" dirty="0" smtClean="0"/>
              <a:t>;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select a.*, sum(b.sales) as total_sales, sum(quantity) as total_quantity</a:t>
            </a:r>
          </a:p>
          <a:p>
            <a:r>
              <a:rPr lang="en-US" sz="2400" dirty="0"/>
              <a:t>from product as a left join sales as b </a:t>
            </a:r>
          </a:p>
          <a:p>
            <a:r>
              <a:rPr lang="en-GB" sz="2400" dirty="0"/>
              <a:t>on a.product_id= b.product_id</a:t>
            </a:r>
          </a:p>
          <a:p>
            <a:r>
              <a:rPr lang="en-GB" sz="2400" dirty="0"/>
              <a:t>group by a.product_id;</a:t>
            </a:r>
            <a:endParaRPr lang="ru-RU" sz="24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11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0537"/>
            <a:ext cx="85725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1.Get </a:t>
            </a:r>
            <a:r>
              <a:rPr lang="en-US" sz="4000" dirty="0" smtClean="0"/>
              <a:t>data with all columns of sales table, and customer name, customer age, product name and category are in the same result set. (use JOIN in subquery)</a:t>
            </a:r>
            <a:endParaRPr lang="en-US" sz="40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 and solution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643050"/>
            <a:ext cx="8715436" cy="3539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800" b="1" dirty="0" smtClean="0"/>
              <a:t>1.Create </a:t>
            </a:r>
            <a:r>
              <a:rPr lang="en-GB" sz="2800" b="1" dirty="0"/>
              <a:t>a Database ‘Classroom’</a:t>
            </a:r>
          </a:p>
          <a:p>
            <a:r>
              <a:rPr lang="en-US" sz="2800" b="1" dirty="0"/>
              <a:t>2.Create a table named ‘Science_class’ with the following properties</a:t>
            </a:r>
          </a:p>
          <a:p>
            <a:r>
              <a:rPr lang="en-GB" sz="2800" b="1" dirty="0" smtClean="0"/>
              <a:t>3.Cloumns(Enrollment_noINT</a:t>
            </a:r>
            <a:r>
              <a:rPr lang="en-GB" sz="2800" b="1" dirty="0"/>
              <a:t>, Name VARCHAR, Science_MarksINT)</a:t>
            </a:r>
          </a:p>
          <a:p>
            <a:r>
              <a:rPr lang="en-GB" sz="2800" b="1" i="1" dirty="0"/>
              <a:t>Solution :</a:t>
            </a:r>
          </a:p>
          <a:p>
            <a:r>
              <a:rPr lang="en-GB" sz="2800" b="1" i="1" dirty="0"/>
              <a:t>create table science_class</a:t>
            </a:r>
          </a:p>
          <a:p>
            <a:r>
              <a:rPr lang="en-GB" sz="2800" b="1" i="1" dirty="0"/>
              <a:t>(Enrollment_noINT, Name VARCHAR, Science_MarksINT);</a:t>
            </a:r>
            <a:endParaRPr lang="ru-RU" sz="2800" b="1" dirty="0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11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571612"/>
            <a:ext cx="8572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select c.customer_name, c.age, sp.* from</a:t>
            </a:r>
          </a:p>
          <a:p>
            <a:pPr algn="just"/>
            <a:r>
              <a:rPr lang="en-GB" sz="3200" dirty="0"/>
              <a:t>customer as c</a:t>
            </a:r>
          </a:p>
          <a:p>
            <a:pPr algn="just"/>
            <a:r>
              <a:rPr lang="en-US" sz="3200" dirty="0" smtClean="0"/>
              <a:t>right join </a:t>
            </a:r>
            <a:r>
              <a:rPr lang="en-US" sz="3200" dirty="0"/>
              <a:t>(select s.*, p.product_name, p.category</a:t>
            </a:r>
          </a:p>
          <a:p>
            <a:pPr algn="just"/>
            <a:r>
              <a:rPr lang="en-GB" sz="3200" dirty="0"/>
              <a:t>from sales as s</a:t>
            </a:r>
          </a:p>
          <a:p>
            <a:pPr algn="just"/>
            <a:r>
              <a:rPr lang="en-US" sz="3200" dirty="0"/>
              <a:t>left join product as p</a:t>
            </a:r>
          </a:p>
          <a:p>
            <a:pPr algn="just"/>
            <a:r>
              <a:rPr lang="en-US" sz="3200" dirty="0"/>
              <a:t>on s.product_id= p.product_id) as sp</a:t>
            </a:r>
          </a:p>
          <a:p>
            <a:pPr algn="just"/>
            <a:r>
              <a:rPr lang="en-GB" sz="3200" dirty="0"/>
              <a:t>on c.customer_id= sp.customer_id;</a:t>
            </a:r>
            <a:endParaRPr lang="ru-RU" sz="32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12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571612"/>
            <a:ext cx="857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/>
              <a:t>1.Create </a:t>
            </a:r>
            <a:r>
              <a:rPr lang="en-US" sz="3600" dirty="0"/>
              <a:t>a View which contains order_line, Product_id, sales and discount value of the first order date in the sales table and name it as “Daily_Billing” </a:t>
            </a:r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r>
              <a:rPr lang="en-GB" sz="3600" dirty="0" smtClean="0"/>
              <a:t>2.   Delete this View</a:t>
            </a:r>
            <a:endParaRPr lang="ru-RU" sz="36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12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571612"/>
            <a:ext cx="8501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1.create </a:t>
            </a:r>
            <a:r>
              <a:rPr lang="en-US" sz="4000" dirty="0"/>
              <a:t>view Daily_Billingas select order_line, product_id, sales, discount from sales where order_datein (select max(order_date) from sales</a:t>
            </a:r>
            <a:r>
              <a:rPr lang="en-US" sz="4000" dirty="0" smtClean="0"/>
              <a:t>);</a:t>
            </a:r>
          </a:p>
          <a:p>
            <a:endParaRPr lang="en-US" sz="4000" dirty="0"/>
          </a:p>
          <a:p>
            <a:r>
              <a:rPr lang="en-GB" sz="4000" dirty="0"/>
              <a:t>2.drop view Daily_Billing;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13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428736"/>
            <a:ext cx="86439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dirty="0"/>
          </a:p>
          <a:p>
            <a:pPr algn="just"/>
            <a:r>
              <a:rPr lang="en-US" sz="2000" dirty="0"/>
              <a:t>1.Find Maximum length of characters in the Product name string from Product </a:t>
            </a:r>
            <a:r>
              <a:rPr lang="en-US" sz="2000" dirty="0" smtClean="0"/>
              <a:t>table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2.Retrieve product name, sub-category and category from Product table  and an additional column named “product_details” which contains a concatenated string of product name, </a:t>
            </a:r>
            <a:r>
              <a:rPr lang="az-Latn-AZ" sz="2000" dirty="0" smtClean="0"/>
              <a:t>sub-categoryand</a:t>
            </a:r>
            <a:r>
              <a:rPr lang="en-US" sz="2000" dirty="0" smtClean="0"/>
              <a:t> category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3.Analyze the product_idcolumn and take out the three parts composing the product_idin three different </a:t>
            </a:r>
            <a:r>
              <a:rPr lang="en-US" sz="2000" dirty="0" smtClean="0"/>
              <a:t>columns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4.List down comma separated product name where sub-category is either Chairs or Tables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13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571612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select max(length(product_name)) from product</a:t>
            </a:r>
            <a:r>
              <a:rPr lang="en-GB" sz="2400" dirty="0" smtClean="0"/>
              <a:t>;</a:t>
            </a:r>
          </a:p>
          <a:p>
            <a:endParaRPr lang="en-GB" sz="2400" dirty="0"/>
          </a:p>
          <a:p>
            <a:r>
              <a:rPr lang="en-US" sz="2400" dirty="0"/>
              <a:t>select product_name,sub_category, category, (product_name||' , '||sub_category||' , '||category) as product_detailsfrom product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select product_id, substring(product_idfor 3) as category_short, substring(product_idfrom 5 for 2) as sub_short, substring(product_idfrom 8) as id from product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select string_agg(product_name,', ') from product where sub_categoryin ('Chairs','Tables');</a:t>
            </a:r>
            <a:endParaRPr lang="ru-RU" sz="24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14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443841"/>
            <a:ext cx="85725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1.You </a:t>
            </a:r>
            <a:r>
              <a:rPr lang="en-US" sz="2200" dirty="0"/>
              <a:t>are running a lottery for your customers. So, pick a list of 5 Lucky customers from customer table using random </a:t>
            </a:r>
            <a:r>
              <a:rPr lang="en-US" sz="2200" dirty="0" smtClean="0"/>
              <a:t>function</a:t>
            </a:r>
          </a:p>
          <a:p>
            <a:endParaRPr lang="en-US" sz="2200" dirty="0"/>
          </a:p>
          <a:p>
            <a:r>
              <a:rPr lang="en-US" sz="2200" dirty="0"/>
              <a:t>2.Suppose you cannot charge the customer in fraction points. So, for sales value of 1.63, you will get either 1 or 2. In such a scenario, find </a:t>
            </a:r>
            <a:r>
              <a:rPr lang="en-US" sz="2200" dirty="0" smtClean="0"/>
              <a:t>out</a:t>
            </a:r>
          </a:p>
          <a:p>
            <a:endParaRPr lang="en-US" sz="2200" dirty="0"/>
          </a:p>
          <a:p>
            <a:r>
              <a:rPr lang="en-US" sz="2200" dirty="0" smtClean="0"/>
              <a:t>    a)Total </a:t>
            </a:r>
            <a:r>
              <a:rPr lang="en-US" sz="2200" dirty="0"/>
              <a:t>sales revenue if you are charging the lower integer value of sales always</a:t>
            </a:r>
          </a:p>
          <a:p>
            <a:r>
              <a:rPr lang="en-US" sz="2200" dirty="0" smtClean="0"/>
              <a:t>    b)Total </a:t>
            </a:r>
            <a:r>
              <a:rPr lang="en-US" sz="2200" dirty="0"/>
              <a:t>sales revenue if you are charging the higher integer value of sales always</a:t>
            </a:r>
          </a:p>
          <a:p>
            <a:r>
              <a:rPr lang="en-US" sz="2200" dirty="0" smtClean="0"/>
              <a:t>    c)Total </a:t>
            </a:r>
            <a:r>
              <a:rPr lang="en-US" sz="2200" dirty="0"/>
              <a:t>sales revenue if you are rounding-off the sales always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14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571612"/>
            <a:ext cx="87868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select customer_id, random() as rand_nfrom customer order by rand_nlimit 5</a:t>
            </a:r>
            <a:r>
              <a:rPr lang="en-US" sz="3600" dirty="0" smtClean="0"/>
              <a:t>;</a:t>
            </a:r>
          </a:p>
          <a:p>
            <a:endParaRPr lang="en-US" sz="3600" dirty="0"/>
          </a:p>
          <a:p>
            <a:r>
              <a:rPr lang="en-US" sz="3600" dirty="0"/>
              <a:t>select  sum(ceil(sales)) as higher_int_sales, sum(floor(sales)) as lower_int_sales, sum(round(sales)) as round_int_salesfrom</a:t>
            </a:r>
            <a:r>
              <a:rPr lang="en-US" sz="3600" dirty="0" smtClean="0"/>
              <a:t> </a:t>
            </a:r>
            <a:r>
              <a:rPr lang="en-US" sz="3600" dirty="0"/>
              <a:t>sales;</a:t>
            </a:r>
            <a:endParaRPr lang="ru-RU" sz="36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15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500174"/>
            <a:ext cx="87868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1.Find </a:t>
            </a:r>
            <a:r>
              <a:rPr lang="en-US" sz="3600" dirty="0"/>
              <a:t>out the current age of “Batman” who was born on “April 6, 1939” in Years, months and days</a:t>
            </a:r>
          </a:p>
          <a:p>
            <a:endParaRPr lang="en-US" sz="3600" dirty="0" smtClean="0"/>
          </a:p>
          <a:p>
            <a:r>
              <a:rPr lang="en-US" sz="3600" dirty="0" smtClean="0"/>
              <a:t>2.Analyze </a:t>
            </a:r>
            <a:r>
              <a:rPr lang="en-US" sz="3600" dirty="0"/>
              <a:t>and find out the monthly sales of sub-category chair. Do you observe any seasonality in sales of this sub-category  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15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857364"/>
            <a:ext cx="83582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select age(current_date,'1939-04-06</a:t>
            </a:r>
            <a:r>
              <a:rPr lang="en-GB" sz="2800" dirty="0" smtClean="0"/>
              <a:t>');</a:t>
            </a:r>
          </a:p>
          <a:p>
            <a:endParaRPr lang="en-GB" sz="2800" dirty="0" smtClean="0"/>
          </a:p>
          <a:p>
            <a:r>
              <a:rPr lang="en-US" sz="2800" dirty="0" smtClean="0"/>
              <a:t>select extract(month from order_date) as month_n, sum(sales) as total_salesfrom sales </a:t>
            </a:r>
          </a:p>
          <a:p>
            <a:r>
              <a:rPr lang="en-US" sz="2800" dirty="0" smtClean="0"/>
              <a:t>where product_idin (select product_idfrom product where sub_category= 'Chairs')</a:t>
            </a:r>
          </a:p>
          <a:p>
            <a:r>
              <a:rPr lang="en-GB" sz="2800" dirty="0" smtClean="0"/>
              <a:t>group by month_n</a:t>
            </a:r>
          </a:p>
          <a:p>
            <a:r>
              <a:rPr lang="en-GB" sz="2800" dirty="0" smtClean="0"/>
              <a:t>order by month_n;</a:t>
            </a:r>
            <a:endParaRPr lang="ru-RU" sz="28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16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500175"/>
            <a:ext cx="8572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000" dirty="0" smtClean="0"/>
              <a:t>1.Find out all customers who have first name and last name of 5 characters each and last name starts with “a/b/c/d” </a:t>
            </a:r>
          </a:p>
          <a:p>
            <a:r>
              <a:rPr lang="az-Latn-AZ" sz="2000" dirty="0" smtClean="0"/>
              <a:t>2.Create a table “zipcode” and insert the below data in </a:t>
            </a:r>
            <a:r>
              <a:rPr lang="az-Latn-AZ" sz="2000" dirty="0" smtClean="0"/>
              <a:t>it</a:t>
            </a:r>
            <a:endParaRPr lang="az-Latn-AZ" sz="2000" dirty="0" smtClean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286116" y="2643182"/>
          <a:ext cx="1714512" cy="32004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4512"/>
              </a:tblGrid>
              <a:tr h="354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/>
                        <a:t>PIN/ZIP codes	</a:t>
                      </a:r>
                      <a:endParaRPr lang="en-GB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234432	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23345	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baseline="0" dirty="0" smtClean="0"/>
                        <a:t>sdfe4	</a:t>
                      </a:r>
                      <a:endParaRPr lang="en-GB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123&amp;3	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67424	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7895432	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baseline="0" dirty="0" smtClean="0"/>
                        <a:t>12312	</a:t>
                      </a:r>
                      <a:endParaRPr lang="ru-RU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285720" y="6274378"/>
            <a:ext cx="8643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3. Find </a:t>
            </a:r>
            <a:r>
              <a:rPr lang="en-US" sz="2000" dirty="0"/>
              <a:t>out the valid </a:t>
            </a:r>
            <a:r>
              <a:rPr lang="az-Latn-AZ" sz="2000" dirty="0" smtClean="0"/>
              <a:t>zipcodesfrom</a:t>
            </a:r>
            <a:r>
              <a:rPr lang="en-US" sz="2000" dirty="0" smtClean="0"/>
              <a:t> </a:t>
            </a:r>
            <a:r>
              <a:rPr lang="en-US" sz="2000" dirty="0"/>
              <a:t>this table (5 or 6 Numeric characters)</a:t>
            </a:r>
            <a:endParaRPr lang="ru-RU" sz="2000" dirty="0"/>
          </a:p>
        </p:txBody>
      </p:sp>
      <p:sp>
        <p:nvSpPr>
          <p:cNvPr id="15" name="Прямоугольная выноска 14"/>
          <p:cNvSpPr/>
          <p:nvPr/>
        </p:nvSpPr>
        <p:spPr>
          <a:xfrm>
            <a:off x="5715008" y="214290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 and solution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1835902"/>
            <a:ext cx="8715436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endParaRPr lang="ru-RU" sz="2000" dirty="0"/>
          </a:p>
          <a:p>
            <a:pPr algn="just"/>
            <a:r>
              <a:rPr lang="en-US" sz="2000" dirty="0"/>
              <a:t>1.Insert the following data into Science_classusing insert into command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2.Import </a:t>
            </a:r>
            <a:r>
              <a:rPr lang="en-US" sz="2000" dirty="0"/>
              <a:t>data from csv file ’Student.csv’ attached in resources to Science_classto insert data of next 8 </a:t>
            </a:r>
            <a:r>
              <a:rPr lang="en-US" sz="2000" dirty="0" smtClean="0"/>
              <a:t>students</a:t>
            </a:r>
          </a:p>
          <a:p>
            <a:pPr algn="just"/>
            <a:endParaRPr lang="en-US" sz="2000" dirty="0"/>
          </a:p>
          <a:p>
            <a:pPr algn="just"/>
            <a:r>
              <a:rPr lang="en-GB" sz="2000" dirty="0"/>
              <a:t>Solution: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insert </a:t>
            </a:r>
            <a:r>
              <a:rPr lang="en-GB" sz="2000" dirty="0"/>
              <a:t>into science_classvalues (1,'Popeye',33);</a:t>
            </a:r>
          </a:p>
          <a:p>
            <a:pPr algn="just"/>
            <a:r>
              <a:rPr lang="en-US" sz="2000" dirty="0"/>
              <a:t>insert into science_classvalues (2,'Olive',54);</a:t>
            </a:r>
          </a:p>
          <a:p>
            <a:pPr algn="just"/>
            <a:r>
              <a:rPr lang="en-GB" sz="2000" dirty="0"/>
              <a:t>insert into science_classvalues (3,'Brutus',98);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COPY </a:t>
            </a:r>
            <a:r>
              <a:rPr lang="en-US" sz="2000" dirty="0"/>
              <a:t>science_classFROM 'address/student.csv‘ CSV HEADER;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67" y="2643182"/>
            <a:ext cx="3057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ая выноска 6"/>
          <p:cNvSpPr/>
          <p:nvPr/>
        </p:nvSpPr>
        <p:spPr>
          <a:xfrm>
            <a:off x="6072198" y="214290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16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582341"/>
            <a:ext cx="8501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select * from customer </a:t>
            </a:r>
            <a:r>
              <a:rPr lang="en-US" sz="2000" dirty="0" smtClean="0"/>
              <a:t>where </a:t>
            </a:r>
            <a:r>
              <a:rPr lang="az-Latn-AZ" sz="2000" dirty="0" smtClean="0"/>
              <a:t>customer_name</a:t>
            </a:r>
            <a:r>
              <a:rPr lang="en-US" sz="2000" dirty="0" smtClean="0"/>
              <a:t>~* </a:t>
            </a:r>
            <a:r>
              <a:rPr lang="en-US" sz="2000" dirty="0"/>
              <a:t>'^[a-z]{</a:t>
            </a:r>
            <a:r>
              <a:rPr lang="en-US" sz="2000" dirty="0" smtClean="0"/>
              <a:t>5</a:t>
            </a:r>
            <a:r>
              <a:rPr lang="az-Latn-AZ" sz="2000" dirty="0" smtClean="0"/>
              <a:t>}\s(a|b|c|d)[a-z]{4</a:t>
            </a:r>
            <a:r>
              <a:rPr lang="en-US" sz="2000" dirty="0" smtClean="0"/>
              <a:t>}$';</a:t>
            </a:r>
          </a:p>
          <a:p>
            <a:endParaRPr lang="en-US" sz="2000" dirty="0"/>
          </a:p>
          <a:p>
            <a:r>
              <a:rPr lang="en-GB" sz="2000" dirty="0"/>
              <a:t>create table </a:t>
            </a:r>
            <a:r>
              <a:rPr lang="az-Latn-AZ" sz="2000" dirty="0" smtClean="0"/>
              <a:t>zipcode(zip varchar);</a:t>
            </a:r>
          </a:p>
          <a:p>
            <a:r>
              <a:rPr lang="az-Latn-AZ" sz="2000" dirty="0" smtClean="0"/>
              <a:t>insert into zipcodevalues ('234432');</a:t>
            </a:r>
          </a:p>
          <a:p>
            <a:r>
              <a:rPr lang="az-Latn-AZ" sz="2000" dirty="0" smtClean="0"/>
              <a:t>insert into zipcodevalues ('23345');</a:t>
            </a:r>
          </a:p>
          <a:p>
            <a:r>
              <a:rPr lang="az-Latn-AZ" sz="2000" dirty="0" smtClean="0"/>
              <a:t>insert into zipcodevalues ('sdfe4');</a:t>
            </a:r>
          </a:p>
          <a:p>
            <a:r>
              <a:rPr lang="az-Latn-AZ" sz="2000" dirty="0" smtClean="0"/>
              <a:t>insert into zipcodevalues ('123&amp;3');</a:t>
            </a:r>
          </a:p>
          <a:p>
            <a:r>
              <a:rPr lang="az-Latn-AZ" sz="2000" dirty="0" smtClean="0"/>
              <a:t>insert into zipcodevalues ('67424');</a:t>
            </a:r>
          </a:p>
          <a:p>
            <a:r>
              <a:rPr lang="az-Latn-AZ" sz="2000" dirty="0" smtClean="0"/>
              <a:t>insert into zipcodevalues ('7895432');</a:t>
            </a:r>
          </a:p>
          <a:p>
            <a:r>
              <a:rPr lang="az-Latn-AZ" sz="2000" dirty="0" smtClean="0"/>
              <a:t>insert into zipcodevalues ('12312</a:t>
            </a:r>
            <a:r>
              <a:rPr lang="en-GB" sz="2000" dirty="0" smtClean="0"/>
              <a:t>');</a:t>
            </a:r>
            <a:endParaRPr lang="en-GB" sz="2000" dirty="0"/>
          </a:p>
          <a:p>
            <a:endParaRPr lang="en-US" sz="2000" dirty="0" smtClean="0"/>
          </a:p>
          <a:p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az-Latn-AZ" sz="2000" dirty="0" smtClean="0"/>
              <a:t>zipcodewhere</a:t>
            </a:r>
            <a:r>
              <a:rPr lang="en-US" sz="2000" dirty="0" smtClean="0"/>
              <a:t> </a:t>
            </a:r>
            <a:r>
              <a:rPr lang="en-US" sz="2000" dirty="0"/>
              <a:t>zip ~* '^[0-9]{5,6}$';</a:t>
            </a:r>
            <a:endParaRPr lang="ru-RU" sz="20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3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714488"/>
            <a:ext cx="8715436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1.Retrieve all data from the table ‘Science_Class’</a:t>
            </a:r>
          </a:p>
          <a:p>
            <a:pPr algn="just"/>
            <a:r>
              <a:rPr lang="en-US" sz="3200" dirty="0" smtClean="0"/>
              <a:t>2.Retrieve the name of students who have scored more than 60 marks</a:t>
            </a:r>
          </a:p>
          <a:p>
            <a:pPr algn="just"/>
            <a:r>
              <a:rPr lang="en-US" sz="3200" dirty="0" smtClean="0"/>
              <a:t>3.Retrieve all data of students who have scored more than 35 but less than 60 marks</a:t>
            </a:r>
          </a:p>
          <a:p>
            <a:pPr algn="just"/>
            <a:r>
              <a:rPr lang="en-US" sz="3200" dirty="0" smtClean="0"/>
              <a:t>4.Retrieve all other students i.e. who have scored less than or equal to 35 or more than or equal to 60.</a:t>
            </a:r>
            <a:endParaRPr lang="en-US" sz="32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3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2143116"/>
            <a:ext cx="7143800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200" dirty="0" smtClean="0"/>
              <a:t>1.select </a:t>
            </a:r>
            <a:r>
              <a:rPr lang="en-GB" sz="3200" dirty="0"/>
              <a:t>* from science_class;</a:t>
            </a:r>
          </a:p>
          <a:p>
            <a:r>
              <a:rPr lang="en-US" sz="3200" dirty="0"/>
              <a:t>2.select name from science_classwhere </a:t>
            </a:r>
            <a:r>
              <a:rPr lang="en-US" sz="3200" dirty="0" smtClean="0"/>
              <a:t>science_marks &gt; 60</a:t>
            </a:r>
            <a:r>
              <a:rPr lang="en-US" sz="3200" dirty="0"/>
              <a:t>;</a:t>
            </a:r>
          </a:p>
          <a:p>
            <a:r>
              <a:rPr lang="en-US" sz="3200" dirty="0"/>
              <a:t>3.select * from </a:t>
            </a:r>
            <a:r>
              <a:rPr lang="en-US" sz="3200" dirty="0" smtClean="0"/>
              <a:t>science_classwhere science_marksbetween </a:t>
            </a:r>
            <a:r>
              <a:rPr lang="en-US" sz="3200" dirty="0"/>
              <a:t>35 and 60;</a:t>
            </a:r>
          </a:p>
          <a:p>
            <a:r>
              <a:rPr lang="en-US" sz="3200" dirty="0"/>
              <a:t>4.select * from </a:t>
            </a:r>
            <a:r>
              <a:rPr lang="en-US" sz="3200" dirty="0" smtClean="0"/>
              <a:t>science_classwhere science_marksnot </a:t>
            </a:r>
            <a:r>
              <a:rPr lang="en-US" sz="3200" dirty="0"/>
              <a:t>between 35 and 60;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4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643050"/>
            <a:ext cx="7929618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1.Update </a:t>
            </a:r>
            <a:r>
              <a:rPr lang="en-US" sz="2800" dirty="0"/>
              <a:t>the marks of Popeye to </a:t>
            </a:r>
            <a:r>
              <a:rPr lang="en-US" sz="2800" dirty="0" smtClean="0"/>
              <a:t>45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2.Delete the row containing details of student named ‘Robb</a:t>
            </a:r>
            <a:r>
              <a:rPr lang="en-US" sz="2800" dirty="0" smtClean="0"/>
              <a:t>’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3.Rename column ‘Name’ to ‘student_name’.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Solution 4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428736"/>
            <a:ext cx="87154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/>
              <a:t>UPDATE science_class</a:t>
            </a:r>
          </a:p>
          <a:p>
            <a:pPr algn="just"/>
            <a:r>
              <a:rPr lang="en-GB" sz="3200" dirty="0"/>
              <a:t>SET science_marks= 45</a:t>
            </a:r>
          </a:p>
          <a:p>
            <a:pPr algn="just"/>
            <a:r>
              <a:rPr lang="en-GB" sz="3200" dirty="0"/>
              <a:t>WHERE name = 'Popeye</a:t>
            </a:r>
            <a:r>
              <a:rPr lang="en-GB" sz="3200" dirty="0" smtClean="0"/>
              <a:t>';</a:t>
            </a:r>
          </a:p>
          <a:p>
            <a:pPr algn="just"/>
            <a:endParaRPr lang="en-GB" sz="3200" dirty="0"/>
          </a:p>
          <a:p>
            <a:pPr algn="just"/>
            <a:r>
              <a:rPr lang="en-US" sz="3200" dirty="0"/>
              <a:t>delete from science_classWHERE name = 'Robb</a:t>
            </a:r>
            <a:r>
              <a:rPr lang="en-US" sz="3200" dirty="0" smtClean="0"/>
              <a:t>';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alter table science_classrename column name to student_name;</a:t>
            </a:r>
            <a:endParaRPr lang="ru-RU" sz="3200" dirty="0"/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5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571612"/>
            <a:ext cx="8429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/>
              <a:t>1.Backup </a:t>
            </a:r>
            <a:r>
              <a:rPr lang="en-US" sz="3600" dirty="0"/>
              <a:t>this database into a TAR </a:t>
            </a:r>
            <a:r>
              <a:rPr lang="en-US" sz="3600" dirty="0" smtClean="0"/>
              <a:t>file</a:t>
            </a:r>
          </a:p>
          <a:p>
            <a:pPr algn="just"/>
            <a:endParaRPr lang="en-US" sz="3600" dirty="0"/>
          </a:p>
          <a:p>
            <a:pPr algn="just"/>
            <a:r>
              <a:rPr lang="en-GB" sz="3600" dirty="0"/>
              <a:t>2.Drop the ‘science_class’ </a:t>
            </a:r>
            <a:r>
              <a:rPr lang="en-GB" sz="3600" dirty="0" smtClean="0"/>
              <a:t>table</a:t>
            </a:r>
          </a:p>
          <a:p>
            <a:pPr algn="just"/>
            <a:endParaRPr lang="en-GB" sz="3600" dirty="0"/>
          </a:p>
          <a:p>
            <a:pPr algn="just"/>
            <a:r>
              <a:rPr lang="en-US" sz="3600" dirty="0"/>
              <a:t>3.Restore from the backup file to get back the deleted table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" y="214290"/>
            <a:ext cx="9144032" cy="1143000"/>
          </a:xfrm>
          <a:prstGeom prst="flowChartPunchedTape">
            <a:avLst/>
          </a:prstGeo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GB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Exercise </a:t>
            </a:r>
            <a:r>
              <a:rPr lang="en-GB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6</a:t>
            </a:r>
            <a:endParaRPr lang="ru-RU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428736"/>
            <a:ext cx="85011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1.In </a:t>
            </a:r>
            <a:r>
              <a:rPr lang="en-US" sz="2400" dirty="0"/>
              <a:t>the database Supermart_DB, find the </a:t>
            </a:r>
            <a:r>
              <a:rPr lang="en-US" sz="2400" dirty="0" smtClean="0"/>
              <a:t>following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a.Get </a:t>
            </a:r>
            <a:r>
              <a:rPr lang="en-US" sz="2400" dirty="0"/>
              <a:t>the list of all cities where the region is South or east without any duplicates using IN </a:t>
            </a:r>
            <a:r>
              <a:rPr lang="en-US" sz="2400" dirty="0" smtClean="0"/>
              <a:t>statement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b.Get </a:t>
            </a:r>
            <a:r>
              <a:rPr lang="en-US" sz="2400" dirty="0"/>
              <a:t>the list of all orders where the ‘sales’ value is between 100 and 500 using the BETWEEN </a:t>
            </a:r>
            <a:r>
              <a:rPr lang="en-US" sz="2400" dirty="0" smtClean="0"/>
              <a:t>operator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    c.Get </a:t>
            </a:r>
            <a:r>
              <a:rPr lang="en-US" sz="2400" dirty="0"/>
              <a:t>the list of customers whose last name contains only 4 characters using LIKE</a:t>
            </a:r>
          </a:p>
        </p:txBody>
      </p:sp>
      <p:sp>
        <p:nvSpPr>
          <p:cNvPr id="4" name="Прямоугольная выноска 3"/>
          <p:cNvSpPr/>
          <p:nvPr/>
        </p:nvSpPr>
        <p:spPr>
          <a:xfrm>
            <a:off x="357158" y="5857892"/>
            <a:ext cx="2571768" cy="78581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z-Latn-AZ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Elgun Eminov</a:t>
            </a:r>
            <a:endParaRPr lang="az-Latn-AZ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1474</Words>
  <Application>Microsoft Office PowerPoint</Application>
  <PresentationFormat>Экран (4:3)</PresentationFormat>
  <Paragraphs>235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Слайд 1</vt:lpstr>
      <vt:lpstr>Exercise 1 and solution</vt:lpstr>
      <vt:lpstr>Exercise 2 and solution</vt:lpstr>
      <vt:lpstr>Exercise 3</vt:lpstr>
      <vt:lpstr>Solution 3</vt:lpstr>
      <vt:lpstr>Exercise 4</vt:lpstr>
      <vt:lpstr>Solution 4</vt:lpstr>
      <vt:lpstr>Exercise 5</vt:lpstr>
      <vt:lpstr>Exercise 6</vt:lpstr>
      <vt:lpstr>Solution 6</vt:lpstr>
      <vt:lpstr>Exercise 7</vt:lpstr>
      <vt:lpstr>Solution 7</vt:lpstr>
      <vt:lpstr>Exercise 8</vt:lpstr>
      <vt:lpstr>Solution 8</vt:lpstr>
      <vt:lpstr>Exercise 9</vt:lpstr>
      <vt:lpstr>Solution 9</vt:lpstr>
      <vt:lpstr>Exercise 10</vt:lpstr>
      <vt:lpstr>Solution 10</vt:lpstr>
      <vt:lpstr>Exercise 11</vt:lpstr>
      <vt:lpstr>Solution 11</vt:lpstr>
      <vt:lpstr>Exercise 12</vt:lpstr>
      <vt:lpstr>Solution 12</vt:lpstr>
      <vt:lpstr>Exercise 13</vt:lpstr>
      <vt:lpstr>Solution 13</vt:lpstr>
      <vt:lpstr>Exercise 14</vt:lpstr>
      <vt:lpstr>Solution 14</vt:lpstr>
      <vt:lpstr>Exercise 15</vt:lpstr>
      <vt:lpstr>Solution 15</vt:lpstr>
      <vt:lpstr>Exercise 16</vt:lpstr>
      <vt:lpstr>Solution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SCC</dc:creator>
  <cp:lastModifiedBy>SCC</cp:lastModifiedBy>
  <cp:revision>11</cp:revision>
  <dcterms:created xsi:type="dcterms:W3CDTF">2021-02-07T12:04:25Z</dcterms:created>
  <dcterms:modified xsi:type="dcterms:W3CDTF">2021-02-07T13:39:54Z</dcterms:modified>
</cp:coreProperties>
</file>