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3EF59F-C996-4036-826C-1B1FAEDAA910}">
  <a:tblStyle styleId="{EE3EF59F-C996-4036-826C-1B1FAEDAA9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AFE3712-B267-44C7-A1C6-21D74DD5AA0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7" Type="http://schemas.openxmlformats.org/officeDocument/2006/relationships/font" Target="fonts/RobotoMono-regular.fntdata"/><Relationship Id="rId16" Type="http://schemas.openxmlformats.org/officeDocument/2006/relationships/font" Target="fonts/OldStandardT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18fd0fb0c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18fd0fb0c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18fd0fb0c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18fd0fb0c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18fd0fb0c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18fd0fb0c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18fd0fb0c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18fd0fb0c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18fd0fb0c_0_1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18fd0fb0c_0_1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df680e2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df680e2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df680e25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df680e25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code/willianleite/credit-scoring-algorithm" TargetMode="External"/><Relationship Id="rId4" Type="http://schemas.openxmlformats.org/officeDocument/2006/relationships/hyperlink" Target="https://archive.ics.uci.edu/dataset/144/statlog+german+credit+data" TargetMode="External"/><Relationship Id="rId5" Type="http://schemas.openxmlformats.org/officeDocument/2006/relationships/hyperlink" Target="https://github.com/elgunismayil0v/Reproducible-Research_Project/blob/main/notebooks/KNN.ipynb" TargetMode="External"/><Relationship Id="rId6" Type="http://schemas.openxmlformats.org/officeDocument/2006/relationships/hyperlink" Target="https://github.com/elgunismayil0v/Reproducible-Research_Project/blob/main/notebooks/Logistic%20regresion.ipyn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Reproducible Research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00">
                <a:solidFill>
                  <a:schemeClr val="lt2"/>
                </a:solidFill>
              </a:rPr>
              <a:t>Authors :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00">
                <a:solidFill>
                  <a:schemeClr val="lt2"/>
                </a:solidFill>
              </a:rPr>
              <a:t>	</a:t>
            </a:r>
            <a:r>
              <a:rPr lang="en" sz="1800">
                <a:solidFill>
                  <a:schemeClr val="lt2"/>
                </a:solidFill>
              </a:rPr>
              <a:t>Elgun Ismayilov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800">
                <a:solidFill>
                  <a:schemeClr val="lt2"/>
                </a:solidFill>
              </a:rPr>
              <a:t>	Lisa Nkatha Koome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This project aims to reproduce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Credit Scoring Algorithm</a:t>
            </a:r>
            <a:r>
              <a:rPr lang="en" sz="2100"/>
              <a:t> by Willian Trindade Leite and Gui Gui.</a:t>
            </a:r>
            <a:endParaRPr sz="2100"/>
          </a:p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We use </a:t>
            </a:r>
            <a:r>
              <a:rPr lang="en" sz="2100" u="sng">
                <a:solidFill>
                  <a:schemeClr val="hlink"/>
                </a:solidFill>
                <a:hlinkClick r:id="rId4"/>
              </a:rPr>
              <a:t>German Credit Data</a:t>
            </a:r>
            <a:r>
              <a:rPr lang="en" sz="2100"/>
              <a:t> published by Professor Dr. Hans Hofmann.</a:t>
            </a:r>
            <a:endParaRPr sz="2100"/>
          </a:p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Our team build </a:t>
            </a:r>
            <a:r>
              <a:rPr lang="en" sz="2100" u="sng">
                <a:solidFill>
                  <a:schemeClr val="hlink"/>
                </a:solidFill>
                <a:hlinkClick r:id="rId5"/>
              </a:rPr>
              <a:t>K-Nearest Neighbor Analysis</a:t>
            </a:r>
            <a:r>
              <a:rPr lang="en" sz="2100"/>
              <a:t> with standardize data and </a:t>
            </a:r>
            <a:r>
              <a:rPr lang="en" sz="2100" u="sng">
                <a:solidFill>
                  <a:schemeClr val="hlink"/>
                </a:solidFill>
                <a:hlinkClick r:id="rId6"/>
              </a:rPr>
              <a:t>Logistic Regression</a:t>
            </a:r>
            <a:r>
              <a:rPr lang="en" sz="2100"/>
              <a:t> </a:t>
            </a:r>
            <a:r>
              <a:rPr lang="en" sz="2100"/>
              <a:t>algorithm</a:t>
            </a:r>
            <a:r>
              <a:rPr lang="en" sz="2100"/>
              <a:t> with </a:t>
            </a:r>
            <a:r>
              <a:rPr lang="en" sz="2100"/>
              <a:t>standardized and non- standardize data.</a:t>
            </a:r>
            <a:endParaRPr sz="2100"/>
          </a:p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In the original research, the authors used R for modeling purposes. Our team uses Python.</a:t>
            </a:r>
            <a:endParaRPr sz="2100"/>
          </a:p>
          <a:p>
            <a:pPr indent="-351948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In the original research, the authors used 75% of the data for training. Our team uses 70% of the data for training.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21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71428"/>
              <a:buChar char="●"/>
            </a:pPr>
            <a:r>
              <a:rPr lang="en"/>
              <a:t>In the original research, the aic of both model is 895.82 .</a:t>
            </a:r>
            <a:endParaRPr sz="1050">
              <a:solidFill>
                <a:srgbClr val="3C4043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Our model aic for both model is 819.98 .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is show that our model performance is better than the original model.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Our model R</a:t>
            </a:r>
            <a:r>
              <a:rPr baseline="30000" lang="en"/>
              <a:t>2</a:t>
            </a:r>
            <a:r>
              <a:rPr lang="en"/>
              <a:t> is 0.0502. Unfortunately, the author of original model did not calculate the R</a:t>
            </a:r>
            <a:r>
              <a:rPr baseline="30000" lang="en"/>
              <a:t>2</a:t>
            </a:r>
            <a:r>
              <a:rPr lang="en"/>
              <a:t>.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author used standardized and non-standardized data for modeling purposes, but standardization does not significantly affect the result in either our or the original model.</a:t>
            </a:r>
            <a:endParaRPr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311700" y="34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{EE3EF59F-C996-4036-826C-1B1FAEDAA910}</a:tableStyleId>
              </a:tblPr>
              <a:tblGrid>
                <a:gridCol w="3619500"/>
                <a:gridCol w="3619500"/>
              </a:tblGrid>
              <a:tr h="43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AIC score in the original research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895.82 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3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AIC score in the our project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819.98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3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/>
                        <a:t>R</a:t>
                      </a:r>
                      <a:r>
                        <a:rPr baseline="30000" lang="en" sz="2200"/>
                        <a:t>2</a:t>
                      </a:r>
                      <a:endParaRPr baseline="30000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0.0502</a:t>
                      </a:r>
                      <a:endParaRPr sz="800">
                        <a:solidFill>
                          <a:schemeClr val="dk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" name="Google Shape;74;p15"/>
          <p:cNvSpPr txBox="1"/>
          <p:nvPr/>
        </p:nvSpPr>
        <p:spPr>
          <a:xfrm>
            <a:off x="3829050" y="-400050"/>
            <a:ext cx="470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</a:t>
            </a:r>
            <a:r>
              <a:rPr lang="en"/>
              <a:t> and Specificity</a:t>
            </a:r>
            <a:endParaRPr/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571500" y="290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{EE3EF59F-C996-4036-826C-1B1FAEDAA910}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Cut-point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Sensitivity</a:t>
                      </a:r>
                      <a:r>
                        <a:rPr lang="en"/>
                        <a:t> in original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Specificity in original model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Sensitivity in our model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Specificity in our model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3C4043"/>
                          </a:solidFill>
                          <a:highlight>
                            <a:srgbClr val="F1F3F4"/>
                          </a:highlight>
                        </a:rPr>
                        <a:t>73.562%	</a:t>
                      </a:r>
                      <a:endParaRPr sz="1300">
                        <a:solidFill>
                          <a:srgbClr val="3C4043"/>
                        </a:solidFill>
                        <a:highlight>
                          <a:srgbClr val="F1F3F4"/>
                        </a:highlight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rgbClr val="3C4043"/>
                          </a:solidFill>
                          <a:highlight>
                            <a:srgbClr val="F1F3F4"/>
                          </a:highlight>
                        </a:rPr>
                        <a:t>38.172%</a:t>
                      </a:r>
                      <a:endParaRPr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65.9341%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47.8469%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69850" marB="69850" marR="69850" marL="698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" sz="13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17.188%</a:t>
                      </a:r>
                      <a:endParaRPr sz="13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" sz="13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93.011%</a:t>
                      </a:r>
                      <a:endParaRPr sz="13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10.9890%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97.6077%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69850" marB="69850" marR="69850" marL="698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" sz="13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4.688%</a:t>
                      </a:r>
                      <a:endParaRPr sz="13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2857"/>
                        </a:lnSpc>
                        <a:spcBef>
                          <a:spcPts val="1200"/>
                        </a:spcBef>
                        <a:spcAft>
                          <a:spcPts val="1800"/>
                        </a:spcAft>
                        <a:buNone/>
                      </a:pPr>
                      <a:r>
                        <a:rPr lang="en" sz="13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</a:rPr>
                        <a:t>98.925%</a:t>
                      </a:r>
                      <a:endParaRPr sz="1300">
                        <a:solidFill>
                          <a:srgbClr val="3C404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6.5934%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69850" marB="69850" marR="69850" marL="698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99.5215%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T="69850" marB="69850" marR="69850" marL="69850" anchor="ctr"/>
                </a:tc>
              </a:tr>
            </a:tbl>
          </a:graphicData>
        </a:graphic>
      </p:graphicFrame>
      <p:sp>
        <p:nvSpPr>
          <p:cNvPr id="81" name="Google Shape;81;p16"/>
          <p:cNvSpPr txBox="1"/>
          <p:nvPr/>
        </p:nvSpPr>
        <p:spPr>
          <a:xfrm>
            <a:off x="495300" y="1219200"/>
            <a:ext cx="79725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Our model’s specificity values are higher than the original one.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0.25 and 0.5 cut-point, our model 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sensitivity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values lower than original one. 0.6 cut-point, our model’s sensitivity rate is higher than original 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model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 of correct classifications</a:t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371475" y="118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{EE3EF59F-C996-4036-826C-1B1FAEDAA910}</a:tableStyleId>
              </a:tblPr>
              <a:tblGrid>
                <a:gridCol w="2413000"/>
                <a:gridCol w="2413000"/>
                <a:gridCol w="2413000"/>
              </a:tblGrid>
              <a:tr h="62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Cut-point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orrect classifications of original model</a:t>
                      </a:r>
                      <a:endParaRPr sz="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Correct classifications of our model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Google Shape;88;p17"/>
          <p:cNvSpPr txBox="1"/>
          <p:nvPr/>
        </p:nvSpPr>
        <p:spPr>
          <a:xfrm>
            <a:off x="371475" y="3495675"/>
            <a:ext cx="7715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 comparison to the original research, our results in 0.25 cut-point increase, but for 0.5 and 0.6 cut-points decrease.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3829050" y="-400050"/>
            <a:ext cx="470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133875" y="1023875"/>
            <a:ext cx="4224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Proportion of Correct Classifications</a:t>
            </a:r>
            <a:r>
              <a:rPr lang="en"/>
              <a:t> </a:t>
            </a:r>
            <a:r>
              <a:rPr lang="en"/>
              <a:t>  </a:t>
            </a:r>
            <a:endParaRPr/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5088475" y="28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{3AFE3712-B267-44C7-A1C6-21D74DD5AA04}</a:tableStyleId>
              </a:tblPr>
              <a:tblGrid>
                <a:gridCol w="1111500"/>
                <a:gridCol w="974275"/>
                <a:gridCol w="1702525"/>
              </a:tblGrid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K-Value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40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40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40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40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Original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40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40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40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40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Reproduced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C40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C40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C40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C40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C40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C40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C40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1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133875" y="1578925"/>
            <a:ext cx="4380300" cy="33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us and the original authors used standardized data in the KNN analysis.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from our KNN analysis show that our model is more accurate with a proportion of correct classifications of 0.7 for K-1. Whilst the original model had a result of  0.724 for K-15 </a:t>
            </a:r>
            <a:endParaRPr/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193875" y="236163"/>
            <a:ext cx="4260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Neighbours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3829050" y="-400050"/>
            <a:ext cx="470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71450" y="189425"/>
            <a:ext cx="4224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Cross Validation </a:t>
            </a:r>
            <a:r>
              <a:rPr lang="en"/>
              <a:t>   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71600"/>
            <a:ext cx="8520600" cy="21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original model uses the Leave one Out Cross Validation technique , while our model uses K-Fold Cross validation 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original</a:t>
            </a:r>
            <a:r>
              <a:rPr lang="en"/>
              <a:t> model </a:t>
            </a:r>
            <a:r>
              <a:rPr lang="en"/>
              <a:t>presents</a:t>
            </a:r>
            <a:r>
              <a:rPr lang="en"/>
              <a:t> its best option as K-17 , after 4 runs.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model had an average result of K-1 after using 5 folds , with accuracy across all folds being 61%. 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