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5" r:id="rId4"/>
    <p:sldId id="286" r:id="rId5"/>
    <p:sldId id="296" r:id="rId6"/>
    <p:sldId id="285" r:id="rId7"/>
    <p:sldId id="290" r:id="rId8"/>
    <p:sldId id="284" r:id="rId9"/>
    <p:sldId id="280" r:id="rId10"/>
    <p:sldId id="281" r:id="rId11"/>
    <p:sldId id="291" r:id="rId12"/>
    <p:sldId id="282" r:id="rId13"/>
    <p:sldId id="287" r:id="rId14"/>
    <p:sldId id="288" r:id="rId15"/>
    <p:sldId id="289" r:id="rId16"/>
    <p:sldId id="292" r:id="rId17"/>
    <p:sldId id="293" r:id="rId18"/>
    <p:sldId id="294" r:id="rId19"/>
    <p:sldId id="283"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ection sans titre" id="{356ADCD2-6BB7-4474-AECB-B54D03A8E3FD}">
          <p14:sldIdLst>
            <p14:sldId id="256"/>
            <p14:sldId id="257"/>
            <p14:sldId id="295"/>
            <p14:sldId id="286"/>
            <p14:sldId id="296"/>
            <p14:sldId id="285"/>
            <p14:sldId id="290"/>
            <p14:sldId id="284"/>
            <p14:sldId id="280"/>
            <p14:sldId id="281"/>
            <p14:sldId id="291"/>
            <p14:sldId id="282"/>
            <p14:sldId id="287"/>
            <p14:sldId id="288"/>
            <p14:sldId id="289"/>
            <p14:sldId id="292"/>
            <p14:sldId id="293"/>
            <p14:sldId id="294"/>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E08"/>
    <a:srgbClr val="35B19D"/>
    <a:srgbClr val="B92D14"/>
    <a:srgbClr val="35759D"/>
    <a:srgbClr val="000000"/>
    <a:srgbClr val="FFFF00"/>
    <a:srgbClr val="491403"/>
    <a:srgbClr val="3A1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6" autoAdjust="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fr-FR"/>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8AA8AD8-A949-4820-80A4-FADD876BD2E0}" type="slidenum">
              <a:rPr lang="en-US" altLang="fr-FR"/>
              <a:pPr/>
              <a:t>‹N°›</a:t>
            </a:fld>
            <a:endParaRPr lang="en-US" altLang="fr-FR"/>
          </a:p>
        </p:txBody>
      </p:sp>
    </p:spTree>
    <p:extLst>
      <p:ext uri="{BB962C8B-B14F-4D97-AF65-F5344CB8AC3E}">
        <p14:creationId xmlns:p14="http://schemas.microsoft.com/office/powerpoint/2010/main" val="728620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D4586-B7AA-48F9-B2BE-DA4FAB854ED6}" type="slidenum">
              <a:rPr lang="en-US" altLang="fr-FR"/>
              <a:pPr/>
              <a:t>1</a:t>
            </a:fld>
            <a:endParaRPr lang="en-US" altLang="fr-F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FCC76-3832-8BC1-D1E8-6E49AD53BAF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336024A-EEBC-90BA-89D0-72EAE208C6F4}"/>
              </a:ext>
            </a:extLst>
          </p:cNvPr>
          <p:cNvSpPr>
            <a:spLocks noGrp="1" noChangeArrowheads="1"/>
          </p:cNvSpPr>
          <p:nvPr>
            <p:ph type="sldNum" sz="quarter" idx="5"/>
          </p:nvPr>
        </p:nvSpPr>
        <p:spPr>
          <a:ln/>
        </p:spPr>
        <p:txBody>
          <a:bodyPr/>
          <a:lstStyle/>
          <a:p>
            <a:fld id="{032190FE-7C2C-486E-A9A2-EA7D7078D35E}" type="slidenum">
              <a:rPr lang="en-US" altLang="fr-FR"/>
              <a:pPr/>
              <a:t>10</a:t>
            </a:fld>
            <a:endParaRPr lang="en-US" altLang="fr-FR"/>
          </a:p>
        </p:txBody>
      </p:sp>
      <p:sp>
        <p:nvSpPr>
          <p:cNvPr id="112642" name="Rectangle 2">
            <a:extLst>
              <a:ext uri="{FF2B5EF4-FFF2-40B4-BE49-F238E27FC236}">
                <a16:creationId xmlns:a16="http://schemas.microsoft.com/office/drawing/2014/main" id="{DB479E54-5E12-580F-3124-877F9C36D7AA}"/>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07B02A8-287C-7D76-91EB-69EF6101E4DE}"/>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6919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3E66-0511-6A75-988C-DB7D85C8062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295632-ABC0-3D1E-5863-CA6D28AD6B1E}"/>
              </a:ext>
            </a:extLst>
          </p:cNvPr>
          <p:cNvSpPr>
            <a:spLocks noGrp="1" noChangeArrowheads="1"/>
          </p:cNvSpPr>
          <p:nvPr>
            <p:ph type="sldNum" sz="quarter" idx="5"/>
          </p:nvPr>
        </p:nvSpPr>
        <p:spPr>
          <a:ln/>
        </p:spPr>
        <p:txBody>
          <a:bodyPr/>
          <a:lstStyle/>
          <a:p>
            <a:fld id="{032190FE-7C2C-486E-A9A2-EA7D7078D35E}" type="slidenum">
              <a:rPr lang="en-US" altLang="fr-FR"/>
              <a:pPr/>
              <a:t>11</a:t>
            </a:fld>
            <a:endParaRPr lang="en-US" altLang="fr-FR"/>
          </a:p>
        </p:txBody>
      </p:sp>
      <p:sp>
        <p:nvSpPr>
          <p:cNvPr id="112642" name="Rectangle 2">
            <a:extLst>
              <a:ext uri="{FF2B5EF4-FFF2-40B4-BE49-F238E27FC236}">
                <a16:creationId xmlns:a16="http://schemas.microsoft.com/office/drawing/2014/main" id="{62415D8C-9842-F690-0BB4-D001AD157AF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33E74F38-B954-49E4-478C-D55F1F3BBD4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75976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8FDE7-A324-B4EF-A937-4E397CB59BA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C8B773F-ABB2-3DC5-AC3C-1B0DCCE2D367}"/>
              </a:ext>
            </a:extLst>
          </p:cNvPr>
          <p:cNvSpPr>
            <a:spLocks noGrp="1" noChangeArrowheads="1"/>
          </p:cNvSpPr>
          <p:nvPr>
            <p:ph type="sldNum" sz="quarter" idx="5"/>
          </p:nvPr>
        </p:nvSpPr>
        <p:spPr>
          <a:ln/>
        </p:spPr>
        <p:txBody>
          <a:bodyPr/>
          <a:lstStyle/>
          <a:p>
            <a:fld id="{032190FE-7C2C-486E-A9A2-EA7D7078D35E}" type="slidenum">
              <a:rPr lang="en-US" altLang="fr-FR"/>
              <a:pPr/>
              <a:t>12</a:t>
            </a:fld>
            <a:endParaRPr lang="en-US" altLang="fr-FR"/>
          </a:p>
        </p:txBody>
      </p:sp>
      <p:sp>
        <p:nvSpPr>
          <p:cNvPr id="112642" name="Rectangle 2">
            <a:extLst>
              <a:ext uri="{FF2B5EF4-FFF2-40B4-BE49-F238E27FC236}">
                <a16:creationId xmlns:a16="http://schemas.microsoft.com/office/drawing/2014/main" id="{EAF913CF-C9A4-F9F5-8141-F5D067325497}"/>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B260B4F-CA9B-3C14-5B57-CB33DE067429}"/>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4312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1737-7C69-0720-CB9C-4E67B569B5E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7102C35-58FC-C71A-5D41-95952A009B3B}"/>
              </a:ext>
            </a:extLst>
          </p:cNvPr>
          <p:cNvSpPr>
            <a:spLocks noGrp="1" noChangeArrowheads="1"/>
          </p:cNvSpPr>
          <p:nvPr>
            <p:ph type="sldNum" sz="quarter" idx="5"/>
          </p:nvPr>
        </p:nvSpPr>
        <p:spPr>
          <a:ln/>
        </p:spPr>
        <p:txBody>
          <a:bodyPr/>
          <a:lstStyle/>
          <a:p>
            <a:fld id="{032190FE-7C2C-486E-A9A2-EA7D7078D35E}" type="slidenum">
              <a:rPr lang="en-US" altLang="fr-FR"/>
              <a:pPr/>
              <a:t>13</a:t>
            </a:fld>
            <a:endParaRPr lang="en-US" altLang="fr-FR"/>
          </a:p>
        </p:txBody>
      </p:sp>
      <p:sp>
        <p:nvSpPr>
          <p:cNvPr id="112642" name="Rectangle 2">
            <a:extLst>
              <a:ext uri="{FF2B5EF4-FFF2-40B4-BE49-F238E27FC236}">
                <a16:creationId xmlns:a16="http://schemas.microsoft.com/office/drawing/2014/main" id="{5863A79D-D857-F191-93BD-7A3161A75AC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8CAFE567-BD6C-443D-B428-C8BB7EE84F8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2266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607F-7A84-802A-27A9-D4486F1ECB4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1A531698-0C4A-9E8B-3AC3-0AC9626FCD3C}"/>
              </a:ext>
            </a:extLst>
          </p:cNvPr>
          <p:cNvSpPr>
            <a:spLocks noGrp="1" noChangeArrowheads="1"/>
          </p:cNvSpPr>
          <p:nvPr>
            <p:ph type="sldNum" sz="quarter" idx="5"/>
          </p:nvPr>
        </p:nvSpPr>
        <p:spPr>
          <a:ln/>
        </p:spPr>
        <p:txBody>
          <a:bodyPr/>
          <a:lstStyle/>
          <a:p>
            <a:fld id="{032190FE-7C2C-486E-A9A2-EA7D7078D35E}" type="slidenum">
              <a:rPr lang="en-US" altLang="fr-FR"/>
              <a:pPr/>
              <a:t>14</a:t>
            </a:fld>
            <a:endParaRPr lang="en-US" altLang="fr-FR"/>
          </a:p>
        </p:txBody>
      </p:sp>
      <p:sp>
        <p:nvSpPr>
          <p:cNvPr id="112642" name="Rectangle 2">
            <a:extLst>
              <a:ext uri="{FF2B5EF4-FFF2-40B4-BE49-F238E27FC236}">
                <a16:creationId xmlns:a16="http://schemas.microsoft.com/office/drawing/2014/main" id="{93B6EBEF-F83B-DF38-BF55-08ABBC98CFA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B345944B-9951-707F-52E5-2A16E5AEF2D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5731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7BA7-6DB9-85C7-B4B3-6F2E4311A94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3FB391F-7C7B-C250-069C-C227486A9D7A}"/>
              </a:ext>
            </a:extLst>
          </p:cNvPr>
          <p:cNvSpPr>
            <a:spLocks noGrp="1" noChangeArrowheads="1"/>
          </p:cNvSpPr>
          <p:nvPr>
            <p:ph type="sldNum" sz="quarter" idx="5"/>
          </p:nvPr>
        </p:nvSpPr>
        <p:spPr>
          <a:ln/>
        </p:spPr>
        <p:txBody>
          <a:bodyPr/>
          <a:lstStyle/>
          <a:p>
            <a:fld id="{032190FE-7C2C-486E-A9A2-EA7D7078D35E}" type="slidenum">
              <a:rPr lang="en-US" altLang="fr-FR"/>
              <a:pPr/>
              <a:t>15</a:t>
            </a:fld>
            <a:endParaRPr lang="en-US" altLang="fr-FR"/>
          </a:p>
        </p:txBody>
      </p:sp>
      <p:sp>
        <p:nvSpPr>
          <p:cNvPr id="112642" name="Rectangle 2">
            <a:extLst>
              <a:ext uri="{FF2B5EF4-FFF2-40B4-BE49-F238E27FC236}">
                <a16:creationId xmlns:a16="http://schemas.microsoft.com/office/drawing/2014/main" id="{B27715BC-2662-1210-5AB2-D2090A3F8D4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5D595F4E-9CE0-E052-DA51-2BECAD405F6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0453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C4E38-600E-25F2-3C71-EE8AE471BBB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9B194AC-FA51-52C8-D660-C74D9FB2FDB7}"/>
              </a:ext>
            </a:extLst>
          </p:cNvPr>
          <p:cNvSpPr>
            <a:spLocks noGrp="1" noChangeArrowheads="1"/>
          </p:cNvSpPr>
          <p:nvPr>
            <p:ph type="sldNum" sz="quarter" idx="5"/>
          </p:nvPr>
        </p:nvSpPr>
        <p:spPr>
          <a:ln/>
        </p:spPr>
        <p:txBody>
          <a:bodyPr/>
          <a:lstStyle/>
          <a:p>
            <a:fld id="{032190FE-7C2C-486E-A9A2-EA7D7078D35E}" type="slidenum">
              <a:rPr lang="en-US" altLang="fr-FR"/>
              <a:pPr/>
              <a:t>16</a:t>
            </a:fld>
            <a:endParaRPr lang="en-US" altLang="fr-FR"/>
          </a:p>
        </p:txBody>
      </p:sp>
      <p:sp>
        <p:nvSpPr>
          <p:cNvPr id="112642" name="Rectangle 2">
            <a:extLst>
              <a:ext uri="{FF2B5EF4-FFF2-40B4-BE49-F238E27FC236}">
                <a16:creationId xmlns:a16="http://schemas.microsoft.com/office/drawing/2014/main" id="{B7D6DED2-9E30-7A2F-1F18-B95E9689648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F7F7991-3123-A514-5227-374A99123D46}"/>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7141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0FE08-209A-D110-4A44-EE288A5384F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83BA28C-36A7-BA7B-903D-8921A5FF9B13}"/>
              </a:ext>
            </a:extLst>
          </p:cNvPr>
          <p:cNvSpPr>
            <a:spLocks noGrp="1" noChangeArrowheads="1"/>
          </p:cNvSpPr>
          <p:nvPr>
            <p:ph type="sldNum" sz="quarter" idx="5"/>
          </p:nvPr>
        </p:nvSpPr>
        <p:spPr>
          <a:ln/>
        </p:spPr>
        <p:txBody>
          <a:bodyPr/>
          <a:lstStyle/>
          <a:p>
            <a:fld id="{032190FE-7C2C-486E-A9A2-EA7D7078D35E}" type="slidenum">
              <a:rPr lang="en-US" altLang="fr-FR"/>
              <a:pPr/>
              <a:t>17</a:t>
            </a:fld>
            <a:endParaRPr lang="en-US" altLang="fr-FR"/>
          </a:p>
        </p:txBody>
      </p:sp>
      <p:sp>
        <p:nvSpPr>
          <p:cNvPr id="112642" name="Rectangle 2">
            <a:extLst>
              <a:ext uri="{FF2B5EF4-FFF2-40B4-BE49-F238E27FC236}">
                <a16:creationId xmlns:a16="http://schemas.microsoft.com/office/drawing/2014/main" id="{A4A1F165-0C1C-D60C-D124-19B01C086F3F}"/>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0F90D48-9B25-A0E8-FDC8-DA8F3F319DF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38018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318A-C154-E27E-DC8A-70B179E1517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0322E46-6A51-FAA7-3C9D-5B870433DB94}"/>
              </a:ext>
            </a:extLst>
          </p:cNvPr>
          <p:cNvSpPr>
            <a:spLocks noGrp="1" noChangeArrowheads="1"/>
          </p:cNvSpPr>
          <p:nvPr>
            <p:ph type="sldNum" sz="quarter" idx="5"/>
          </p:nvPr>
        </p:nvSpPr>
        <p:spPr>
          <a:ln/>
        </p:spPr>
        <p:txBody>
          <a:bodyPr/>
          <a:lstStyle/>
          <a:p>
            <a:fld id="{032190FE-7C2C-486E-A9A2-EA7D7078D35E}" type="slidenum">
              <a:rPr lang="en-US" altLang="fr-FR"/>
              <a:pPr/>
              <a:t>18</a:t>
            </a:fld>
            <a:endParaRPr lang="en-US" altLang="fr-FR"/>
          </a:p>
        </p:txBody>
      </p:sp>
      <p:sp>
        <p:nvSpPr>
          <p:cNvPr id="112642" name="Rectangle 2">
            <a:extLst>
              <a:ext uri="{FF2B5EF4-FFF2-40B4-BE49-F238E27FC236}">
                <a16:creationId xmlns:a16="http://schemas.microsoft.com/office/drawing/2014/main" id="{5B4475D6-84A5-D0C3-CD90-29DD3BBC929D}"/>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45E7A4C-694A-DAF4-C637-D7BB2979507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7924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951AD-8B90-F116-B2C0-8C06DF8D9FD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0FC98F4-36B6-715E-9108-826ECCAD98D0}"/>
              </a:ext>
            </a:extLst>
          </p:cNvPr>
          <p:cNvSpPr>
            <a:spLocks noGrp="1" noChangeArrowheads="1"/>
          </p:cNvSpPr>
          <p:nvPr>
            <p:ph type="sldNum" sz="quarter" idx="5"/>
          </p:nvPr>
        </p:nvSpPr>
        <p:spPr>
          <a:ln/>
        </p:spPr>
        <p:txBody>
          <a:bodyPr/>
          <a:lstStyle/>
          <a:p>
            <a:fld id="{12B5C19E-D17D-46BC-A340-DE3A10DACCB1}" type="slidenum">
              <a:rPr lang="en-US" altLang="fr-FR"/>
              <a:pPr/>
              <a:t>19</a:t>
            </a:fld>
            <a:endParaRPr lang="en-US" altLang="fr-FR"/>
          </a:p>
        </p:txBody>
      </p:sp>
      <p:sp>
        <p:nvSpPr>
          <p:cNvPr id="110594" name="Rectangle 2">
            <a:extLst>
              <a:ext uri="{FF2B5EF4-FFF2-40B4-BE49-F238E27FC236}">
                <a16:creationId xmlns:a16="http://schemas.microsoft.com/office/drawing/2014/main" id="{CB410FA5-05F3-E3DC-685C-697534A5B62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4E2A7A5-336D-773F-D20B-B7B014C23F3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8599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2</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3</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739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3526-CD1A-4222-E2B2-9E06620DA7AE}"/>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DF1CD68-A25A-6C7A-4105-2C9D9BE5C98E}"/>
              </a:ext>
            </a:extLst>
          </p:cNvPr>
          <p:cNvSpPr>
            <a:spLocks noGrp="1" noChangeArrowheads="1"/>
          </p:cNvSpPr>
          <p:nvPr>
            <p:ph type="sldNum" sz="quarter" idx="5"/>
          </p:nvPr>
        </p:nvSpPr>
        <p:spPr>
          <a:ln/>
        </p:spPr>
        <p:txBody>
          <a:bodyPr/>
          <a:lstStyle/>
          <a:p>
            <a:fld id="{12B5C19E-D17D-46BC-A340-DE3A10DACCB1}" type="slidenum">
              <a:rPr lang="en-US" altLang="fr-FR"/>
              <a:pPr/>
              <a:t>4</a:t>
            </a:fld>
            <a:endParaRPr lang="en-US" altLang="fr-FR"/>
          </a:p>
        </p:txBody>
      </p:sp>
      <p:sp>
        <p:nvSpPr>
          <p:cNvPr id="110594" name="Rectangle 2">
            <a:extLst>
              <a:ext uri="{FF2B5EF4-FFF2-40B4-BE49-F238E27FC236}">
                <a16:creationId xmlns:a16="http://schemas.microsoft.com/office/drawing/2014/main" id="{78D45329-9B53-CF77-03E5-4A5710A9E01E}"/>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DCF6E9FF-CE7A-A35B-6261-3007ECFC6EC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93120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5C19E-D17D-46BC-A340-DE3A10DACCB1}" type="slidenum">
              <a:rPr lang="en-US" altLang="fr-FR"/>
              <a:pPr/>
              <a:t>5</a:t>
            </a:fld>
            <a:endParaRPr lang="en-US" altLang="fr-F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89539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2C98-93E7-2EC8-2F15-0C05B3CE97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D29CAF9-9E48-3984-8F42-E3E73C0CF051}"/>
              </a:ext>
            </a:extLst>
          </p:cNvPr>
          <p:cNvSpPr>
            <a:spLocks noGrp="1" noChangeArrowheads="1"/>
          </p:cNvSpPr>
          <p:nvPr>
            <p:ph type="sldNum" sz="quarter" idx="5"/>
          </p:nvPr>
        </p:nvSpPr>
        <p:spPr>
          <a:ln/>
        </p:spPr>
        <p:txBody>
          <a:bodyPr/>
          <a:lstStyle/>
          <a:p>
            <a:fld id="{12B5C19E-D17D-46BC-A340-DE3A10DACCB1}" type="slidenum">
              <a:rPr lang="en-US" altLang="fr-FR"/>
              <a:pPr/>
              <a:t>6</a:t>
            </a:fld>
            <a:endParaRPr lang="en-US" altLang="fr-FR"/>
          </a:p>
        </p:txBody>
      </p:sp>
      <p:sp>
        <p:nvSpPr>
          <p:cNvPr id="110594" name="Rectangle 2">
            <a:extLst>
              <a:ext uri="{FF2B5EF4-FFF2-40B4-BE49-F238E27FC236}">
                <a16:creationId xmlns:a16="http://schemas.microsoft.com/office/drawing/2014/main" id="{0C4533C5-FFD7-2CEA-DF7F-7FF2310EC647}"/>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729908DE-63D6-4DE6-A3C2-AED89708DB1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04614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3DF90-D112-420C-6829-1A1027B796D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66E360-11BD-F4A7-C4EF-927E7948D5FB}"/>
              </a:ext>
            </a:extLst>
          </p:cNvPr>
          <p:cNvSpPr>
            <a:spLocks noGrp="1" noChangeArrowheads="1"/>
          </p:cNvSpPr>
          <p:nvPr>
            <p:ph type="sldNum" sz="quarter" idx="5"/>
          </p:nvPr>
        </p:nvSpPr>
        <p:spPr>
          <a:ln/>
        </p:spPr>
        <p:txBody>
          <a:bodyPr/>
          <a:lstStyle/>
          <a:p>
            <a:fld id="{12B5C19E-D17D-46BC-A340-DE3A10DACCB1}" type="slidenum">
              <a:rPr lang="en-US" altLang="fr-FR"/>
              <a:pPr/>
              <a:t>7</a:t>
            </a:fld>
            <a:endParaRPr lang="en-US" altLang="fr-FR"/>
          </a:p>
        </p:txBody>
      </p:sp>
      <p:sp>
        <p:nvSpPr>
          <p:cNvPr id="110594" name="Rectangle 2">
            <a:extLst>
              <a:ext uri="{FF2B5EF4-FFF2-40B4-BE49-F238E27FC236}">
                <a16:creationId xmlns:a16="http://schemas.microsoft.com/office/drawing/2014/main" id="{CB0A33EE-2254-01FC-F0FC-1E5ECA7A49D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E9DC8815-4254-5A25-1E78-5A44A57EBFF0}"/>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538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CA2D-6FFC-9EA2-91F5-17B204B06CB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9A21543-7FAF-D784-8E9A-7792FB4B938B}"/>
              </a:ext>
            </a:extLst>
          </p:cNvPr>
          <p:cNvSpPr>
            <a:spLocks noGrp="1" noChangeArrowheads="1"/>
          </p:cNvSpPr>
          <p:nvPr>
            <p:ph type="sldNum" sz="quarter" idx="5"/>
          </p:nvPr>
        </p:nvSpPr>
        <p:spPr>
          <a:ln/>
        </p:spPr>
        <p:txBody>
          <a:bodyPr/>
          <a:lstStyle/>
          <a:p>
            <a:fld id="{12B5C19E-D17D-46BC-A340-DE3A10DACCB1}" type="slidenum">
              <a:rPr lang="en-US" altLang="fr-FR"/>
              <a:pPr/>
              <a:t>8</a:t>
            </a:fld>
            <a:endParaRPr lang="en-US" altLang="fr-FR"/>
          </a:p>
        </p:txBody>
      </p:sp>
      <p:sp>
        <p:nvSpPr>
          <p:cNvPr id="110594" name="Rectangle 2">
            <a:extLst>
              <a:ext uri="{FF2B5EF4-FFF2-40B4-BE49-F238E27FC236}">
                <a16:creationId xmlns:a16="http://schemas.microsoft.com/office/drawing/2014/main" id="{610FBD55-1053-79B2-211F-F9EABDF54695}"/>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AFC2A835-68BA-E971-0036-66C303BE0194}"/>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17320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A157D-079E-3578-190D-3D8C2B33AF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325FCAC-C7AB-9285-2F1D-0C46B3853783}"/>
              </a:ext>
            </a:extLst>
          </p:cNvPr>
          <p:cNvSpPr>
            <a:spLocks noGrp="1" noChangeArrowheads="1"/>
          </p:cNvSpPr>
          <p:nvPr>
            <p:ph type="sldNum" sz="quarter" idx="5"/>
          </p:nvPr>
        </p:nvSpPr>
        <p:spPr>
          <a:ln/>
        </p:spPr>
        <p:txBody>
          <a:bodyPr/>
          <a:lstStyle/>
          <a:p>
            <a:fld id="{032190FE-7C2C-486E-A9A2-EA7D7078D35E}" type="slidenum">
              <a:rPr lang="en-US" altLang="fr-FR"/>
              <a:pPr/>
              <a:t>9</a:t>
            </a:fld>
            <a:endParaRPr lang="en-US" altLang="fr-FR"/>
          </a:p>
        </p:txBody>
      </p:sp>
      <p:sp>
        <p:nvSpPr>
          <p:cNvPr id="112642" name="Rectangle 2">
            <a:extLst>
              <a:ext uri="{FF2B5EF4-FFF2-40B4-BE49-F238E27FC236}">
                <a16:creationId xmlns:a16="http://schemas.microsoft.com/office/drawing/2014/main" id="{E853B426-2CC3-818A-C1DB-D43B9A03D134}"/>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8ED92A9-D67B-3AD4-DBF2-0B1FAFB98CB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33354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5181600"/>
            <a:ext cx="75438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defRPr sz="4000"/>
            </a:lvl1pPr>
          </a:lstStyle>
          <a:p>
            <a:pPr lvl="0"/>
            <a:r>
              <a:rPr lang="fr-FR" altLang="fr-FR" noProof="0"/>
              <a:t>Modifiez le style du titre</a:t>
            </a:r>
            <a:endParaRPr lang="en-US" altLang="fr-FR" noProof="0"/>
          </a:p>
        </p:txBody>
      </p:sp>
      <p:sp>
        <p:nvSpPr>
          <p:cNvPr id="3075" name="Rectangle 3"/>
          <p:cNvSpPr>
            <a:spLocks noGrp="1" noChangeArrowheads="1"/>
          </p:cNvSpPr>
          <p:nvPr>
            <p:ph type="subTitle" idx="1"/>
          </p:nvPr>
        </p:nvSpPr>
        <p:spPr>
          <a:xfrm>
            <a:off x="609600" y="5791200"/>
            <a:ext cx="7543800" cy="6858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buFontTx/>
              <a:buNone/>
              <a:defRPr sz="2800"/>
            </a:lvl1pPr>
          </a:lstStyle>
          <a:p>
            <a:pPr lvl="0"/>
            <a:r>
              <a:rPr lang="fr-FR" altLang="fr-FR" noProof="0"/>
              <a:t>Modifiez le style des sous-titres du masque</a:t>
            </a:r>
            <a:endParaRPr lang="en-US" alt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2720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43650" y="381000"/>
            <a:ext cx="1962150" cy="601980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381000"/>
            <a:ext cx="5734050" cy="60198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681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987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extLst>
      <p:ext uri="{BB962C8B-B14F-4D97-AF65-F5344CB8AC3E}">
        <p14:creationId xmlns:p14="http://schemas.microsoft.com/office/powerpoint/2010/main" val="268293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9906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7244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0888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6182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682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45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0853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1795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p:cNvSpPr>
            <a:spLocks noGrp="1" noChangeArrowheads="1"/>
          </p:cNvSpPr>
          <p:nvPr>
            <p:ph type="body" idx="1"/>
          </p:nvPr>
        </p:nvSpPr>
        <p:spPr bwMode="auto">
          <a:xfrm>
            <a:off x="990600" y="21336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www.tansik.d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7" name="Rectangle 9"/>
          <p:cNvSpPr>
            <a:spLocks noGrp="1" noChangeArrowheads="1"/>
          </p:cNvSpPr>
          <p:nvPr>
            <p:ph type="subTitle" idx="1"/>
          </p:nvPr>
        </p:nvSpPr>
        <p:spPr>
          <a:xfrm>
            <a:off x="3779912" y="6021288"/>
            <a:ext cx="2232248" cy="685800"/>
          </a:xfrm>
        </p:spPr>
        <p:txBody>
          <a:bodyPr/>
          <a:lstStyle/>
          <a:p>
            <a:r>
              <a:rPr lang="fr-FR" altLang="fr-FR" sz="1800" b="1" dirty="0">
                <a:solidFill>
                  <a:schemeClr val="tx1">
                    <a:lumMod val="50000"/>
                  </a:schemeClr>
                </a:solidFill>
              </a:rPr>
              <a:t>Mars 2024</a:t>
            </a:r>
            <a:endParaRPr lang="ru-RU" altLang="fr-FR" sz="1800" b="1" dirty="0">
              <a:solidFill>
                <a:schemeClr val="tx1">
                  <a:lumMod val="50000"/>
                </a:schemeClr>
              </a:solidFill>
            </a:endParaRPr>
          </a:p>
          <a:p>
            <a:endParaRPr lang="ru-RU" altLang="fr-FR" dirty="0"/>
          </a:p>
        </p:txBody>
      </p:sp>
      <p:sp>
        <p:nvSpPr>
          <p:cNvPr id="2" name="Rectangle 4">
            <a:extLst>
              <a:ext uri="{FF2B5EF4-FFF2-40B4-BE49-F238E27FC236}">
                <a16:creationId xmlns:a16="http://schemas.microsoft.com/office/drawing/2014/main" id="{519DB9B2-763C-1223-A845-ED17C415206B}"/>
              </a:ext>
            </a:extLst>
          </p:cNvPr>
          <p:cNvSpPr txBox="1">
            <a:spLocks noChangeArrowheads="1"/>
          </p:cNvSpPr>
          <p:nvPr/>
        </p:nvSpPr>
        <p:spPr bwMode="auto">
          <a:xfrm>
            <a:off x="107504" y="0"/>
            <a:ext cx="8712968" cy="7647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mn-ea"/>
                <a:cs typeface="+mn-cs"/>
              </a:rPr>
              <a:t>Ministére des Finances</a:t>
            </a:r>
          </a:p>
          <a:p>
            <a:pPr marL="0" marR="0" lvl="0" indent="0"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3" name="Rectangle 4">
            <a:extLst>
              <a:ext uri="{FF2B5EF4-FFF2-40B4-BE49-F238E27FC236}">
                <a16:creationId xmlns:a16="http://schemas.microsoft.com/office/drawing/2014/main" id="{543F7176-1DD9-DB78-C16B-83860FD0F822}"/>
              </a:ext>
            </a:extLst>
          </p:cNvPr>
          <p:cNvSpPr txBox="1">
            <a:spLocks noChangeArrowheads="1"/>
          </p:cNvSpPr>
          <p:nvPr/>
        </p:nvSpPr>
        <p:spPr bwMode="auto">
          <a:xfrm>
            <a:off x="0" y="602779"/>
            <a:ext cx="932452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700" b="1" kern="0" dirty="0">
                <a:solidFill>
                  <a:srgbClr val="000000"/>
                </a:solidFill>
                <a:latin typeface="+mn-lt"/>
              </a:rPr>
              <a:t>Direction Générale du Tresor et de la Gestion Comptable des operation Financière de </a:t>
            </a:r>
            <a:r>
              <a:rPr lang="en-US" sz="1700" b="1" kern="0" dirty="0" err="1">
                <a:solidFill>
                  <a:srgbClr val="000000"/>
                </a:solidFill>
                <a:latin typeface="+mn-lt"/>
              </a:rPr>
              <a:t>l’état</a:t>
            </a:r>
            <a:endParaRPr kumimoji="0" lang="en-US" sz="1700" b="1" i="0" u="none" strike="noStrike" kern="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6" name="Rectangle 4">
            <a:extLst>
              <a:ext uri="{FF2B5EF4-FFF2-40B4-BE49-F238E27FC236}">
                <a16:creationId xmlns:a16="http://schemas.microsoft.com/office/drawing/2014/main" id="{FDDAE5F0-DF83-6510-BCB3-EEDDF5CF1888}"/>
              </a:ext>
            </a:extLst>
          </p:cNvPr>
          <p:cNvSpPr txBox="1">
            <a:spLocks noChangeArrowheads="1"/>
          </p:cNvSpPr>
          <p:nvPr/>
        </p:nvSpPr>
        <p:spPr bwMode="auto">
          <a:xfrm>
            <a:off x="3779912" y="3861048"/>
            <a:ext cx="223224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mn-lt"/>
                <a:ea typeface="+mn-ea"/>
                <a:cs typeface="+mn-cs"/>
              </a:rPr>
              <a:t>Tansik</a:t>
            </a:r>
            <a:r>
              <a:rPr lang="en-US" sz="1800" b="1" kern="0" dirty="0">
                <a:solidFill>
                  <a:srgbClr val="000000"/>
                </a:solidFill>
                <a:latin typeface="+mn-lt"/>
              </a:rPr>
              <a:t>.</a:t>
            </a:r>
            <a:r>
              <a:rPr lang="en-US" sz="1800" b="1" kern="0" dirty="0" err="1">
                <a:solidFill>
                  <a:srgbClr val="FF0000"/>
                </a:solidFill>
                <a:latin typeface="+mn-lt"/>
              </a:rPr>
              <a:t>dz</a:t>
            </a:r>
            <a:endParaRPr kumimoji="0" lang="en-US" sz="2400" b="0" i="0" u="none" strike="noStrike" kern="0" cap="none" spc="0" normalizeH="0" baseline="0" noProof="0" dirty="0">
              <a:ln>
                <a:noFill/>
              </a:ln>
              <a:solidFill>
                <a:srgbClr val="FF0000"/>
              </a:solidFill>
              <a:effectLst/>
              <a:uLnTx/>
              <a:uFillTx/>
              <a:latin typeface="+mn-lt"/>
              <a:ea typeface="+mn-ea"/>
              <a:cs typeface="+mn-cs"/>
            </a:endParaRPr>
          </a:p>
        </p:txBody>
      </p:sp>
      <p:sp>
        <p:nvSpPr>
          <p:cNvPr id="8" name="Rectangle 9">
            <a:extLst>
              <a:ext uri="{FF2B5EF4-FFF2-40B4-BE49-F238E27FC236}">
                <a16:creationId xmlns:a16="http://schemas.microsoft.com/office/drawing/2014/main" id="{C7D3953A-0640-CDB8-C61C-23DBAD22BD32}"/>
              </a:ext>
            </a:extLst>
          </p:cNvPr>
          <p:cNvSpPr txBox="1">
            <a:spLocks noChangeArrowheads="1"/>
          </p:cNvSpPr>
          <p:nvPr/>
        </p:nvSpPr>
        <p:spPr bwMode="auto">
          <a:xfrm>
            <a:off x="143322" y="2636912"/>
            <a:ext cx="8905372" cy="10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r>
              <a:rPr lang="fr-FR" b="1" i="0" dirty="0">
                <a:solidFill>
                  <a:srgbClr val="1C1C1C"/>
                </a:solidFill>
                <a:effectLst/>
                <a:latin typeface="Lora" panose="020F0502020204030204" pitchFamily="2" charset="0"/>
              </a:rPr>
              <a:t>Formation Sur l’Utilisation du  Portail Electronique des Requêtes et Doléances</a:t>
            </a:r>
          </a:p>
          <a:p>
            <a:pPr algn="ctr"/>
            <a:endParaRPr lang="ru-RU" altLang="fr-FR"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0AD4-2FBE-75D5-3D9A-CBD3B2B03BFB}"/>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D6B93A18-4C02-CE2B-8D1D-BE52DEFA9926}"/>
              </a:ext>
            </a:extLst>
          </p:cNvPr>
          <p:cNvSpPr>
            <a:spLocks noGrp="1" noChangeArrowheads="1"/>
          </p:cNvSpPr>
          <p:nvPr>
            <p:ph type="title"/>
          </p:nvPr>
        </p:nvSpPr>
        <p:spPr/>
        <p:txBody>
          <a:bodyPr/>
          <a:lstStyle/>
          <a:p>
            <a:r>
              <a:rPr lang="en-US" altLang="fr-FR" sz="2400" dirty="0">
                <a:solidFill>
                  <a:srgbClr val="040E08"/>
                </a:solidFill>
              </a:rPr>
              <a:t>7.2  Interface -  Gestionnaire- :</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7496D36F-5A22-1D5E-F267-1B2A12DB7329}"/>
              </a:ext>
            </a:extLst>
          </p:cNvPr>
          <p:cNvSpPr>
            <a:spLocks noGrp="1" noChangeArrowheads="1"/>
          </p:cNvSpPr>
          <p:nvPr>
            <p:ph type="body" idx="1"/>
          </p:nvPr>
        </p:nvSpPr>
        <p:spPr>
          <a:xfrm>
            <a:off x="594789" y="1096963"/>
            <a:ext cx="8208912" cy="5184576"/>
          </a:xfrm>
        </p:spPr>
        <p:txBody>
          <a:bodyPr/>
          <a:lstStyle/>
          <a:p>
            <a:pPr marL="0" indent="0">
              <a:lnSpc>
                <a:spcPct val="80000"/>
              </a:lnSpc>
              <a:buNone/>
            </a:pPr>
            <a:endParaRPr lang="ru-RU" altLang="fr-FR" sz="2000" dirty="0"/>
          </a:p>
        </p:txBody>
      </p:sp>
      <p:pic>
        <p:nvPicPr>
          <p:cNvPr id="2" name="Image 1">
            <a:extLst>
              <a:ext uri="{FF2B5EF4-FFF2-40B4-BE49-F238E27FC236}">
                <a16:creationId xmlns:a16="http://schemas.microsoft.com/office/drawing/2014/main" id="{C197FFA5-F4D9-ACBF-A8C7-1AE94579245E}"/>
              </a:ext>
            </a:extLst>
          </p:cNvPr>
          <p:cNvPicPr>
            <a:picLocks noChangeAspect="1"/>
          </p:cNvPicPr>
          <p:nvPr/>
        </p:nvPicPr>
        <p:blipFill>
          <a:blip r:embed="rId3"/>
          <a:stretch>
            <a:fillRect/>
          </a:stretch>
        </p:blipFill>
        <p:spPr>
          <a:xfrm>
            <a:off x="683568" y="1096963"/>
            <a:ext cx="7848872" cy="5572397"/>
          </a:xfrm>
          <a:prstGeom prst="rect">
            <a:avLst/>
          </a:prstGeom>
        </p:spPr>
      </p:pic>
    </p:spTree>
    <p:extLst>
      <p:ext uri="{BB962C8B-B14F-4D97-AF65-F5344CB8AC3E}">
        <p14:creationId xmlns:p14="http://schemas.microsoft.com/office/powerpoint/2010/main" val="329987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7371E-8C9E-BBBA-7696-074CEE907496}"/>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7DEFBDF2-D57B-A67F-EFF3-2C3EFB675D73}"/>
              </a:ext>
            </a:extLst>
          </p:cNvPr>
          <p:cNvSpPr>
            <a:spLocks noGrp="1" noChangeArrowheads="1"/>
          </p:cNvSpPr>
          <p:nvPr>
            <p:ph type="title"/>
          </p:nvPr>
        </p:nvSpPr>
        <p:spPr/>
        <p:txBody>
          <a:bodyPr/>
          <a:lstStyle/>
          <a:p>
            <a:r>
              <a:rPr lang="en-US" altLang="fr-FR" sz="2400" dirty="0">
                <a:solidFill>
                  <a:srgbClr val="040E08"/>
                </a:solidFill>
              </a:rPr>
              <a:t>7.3  Interface –superviseur-:</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1971AAAD-22F1-5BEC-040A-75367D032516}"/>
              </a:ext>
            </a:extLst>
          </p:cNvPr>
          <p:cNvSpPr>
            <a:spLocks noGrp="1" noChangeArrowheads="1"/>
          </p:cNvSpPr>
          <p:nvPr>
            <p:ph type="body" idx="1"/>
          </p:nvPr>
        </p:nvSpPr>
        <p:spPr>
          <a:xfrm>
            <a:off x="395536" y="1484784"/>
            <a:ext cx="8208912" cy="5184576"/>
          </a:xfrm>
        </p:spPr>
        <p:txBody>
          <a:bodyPr/>
          <a:lstStyle/>
          <a:p>
            <a:pPr marL="0" indent="0">
              <a:lnSpc>
                <a:spcPct val="80000"/>
              </a:lnSpc>
              <a:buNone/>
            </a:pPr>
            <a:endParaRPr lang="ru-RU" altLang="fr-FR" sz="2000" dirty="0"/>
          </a:p>
        </p:txBody>
      </p:sp>
      <p:pic>
        <p:nvPicPr>
          <p:cNvPr id="3" name="Image 2">
            <a:extLst>
              <a:ext uri="{FF2B5EF4-FFF2-40B4-BE49-F238E27FC236}">
                <a16:creationId xmlns:a16="http://schemas.microsoft.com/office/drawing/2014/main" id="{05D29CF2-4A82-ED47-6D8A-9D52D1E2CFD5}"/>
              </a:ext>
            </a:extLst>
          </p:cNvPr>
          <p:cNvPicPr>
            <a:picLocks noChangeAspect="1"/>
          </p:cNvPicPr>
          <p:nvPr/>
        </p:nvPicPr>
        <p:blipFill>
          <a:blip r:embed="rId3"/>
          <a:stretch>
            <a:fillRect/>
          </a:stretch>
        </p:blipFill>
        <p:spPr>
          <a:xfrm>
            <a:off x="539552" y="1817052"/>
            <a:ext cx="7992888" cy="4564276"/>
          </a:xfrm>
          <a:prstGeom prst="rect">
            <a:avLst/>
          </a:prstGeom>
        </p:spPr>
      </p:pic>
    </p:spTree>
    <p:extLst>
      <p:ext uri="{BB962C8B-B14F-4D97-AF65-F5344CB8AC3E}">
        <p14:creationId xmlns:p14="http://schemas.microsoft.com/office/powerpoint/2010/main" val="236766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BA1A1-28F8-413B-F089-900B4034DAF4}"/>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475C2D6D-E91C-A26E-F9DC-B84248305990}"/>
              </a:ext>
            </a:extLst>
          </p:cNvPr>
          <p:cNvSpPr>
            <a:spLocks noGrp="1" noChangeArrowheads="1"/>
          </p:cNvSpPr>
          <p:nvPr>
            <p:ph type="body" idx="1"/>
          </p:nvPr>
        </p:nvSpPr>
        <p:spPr>
          <a:xfrm>
            <a:off x="343000" y="1082510"/>
            <a:ext cx="8189440" cy="5586849"/>
          </a:xfrm>
        </p:spPr>
        <p:txBody>
          <a:bodyPr/>
          <a:lstStyle/>
          <a:p>
            <a:pPr>
              <a:lnSpc>
                <a:spcPct val="150000"/>
              </a:lnSpc>
            </a:pPr>
            <a:r>
              <a:rPr lang="fr-FR" altLang="fr-FR" sz="2000" dirty="0">
                <a:solidFill>
                  <a:srgbClr val="040E08"/>
                </a:solidFill>
              </a:rPr>
              <a:t>Après avoir scanné la doléance, celle-ci est introduite et enregistrée à partir d’un formulaire dédié.</a:t>
            </a:r>
            <a:endParaRPr lang="ru-RU" altLang="fr-FR" sz="2000" dirty="0">
              <a:solidFill>
                <a:srgbClr val="040E08"/>
              </a:solidFill>
            </a:endParaRPr>
          </a:p>
        </p:txBody>
      </p:sp>
      <p:sp>
        <p:nvSpPr>
          <p:cNvPr id="3" name="Rectangle 4">
            <a:extLst>
              <a:ext uri="{FF2B5EF4-FFF2-40B4-BE49-F238E27FC236}">
                <a16:creationId xmlns:a16="http://schemas.microsoft.com/office/drawing/2014/main" id="{08C63EF6-87FF-F5DB-714F-A679946E2B7B}"/>
              </a:ext>
            </a:extLst>
          </p:cNvPr>
          <p:cNvSpPr txBox="1">
            <a:spLocks noChangeArrowheads="1"/>
          </p:cNvSpPr>
          <p:nvPr/>
        </p:nvSpPr>
        <p:spPr bwMode="auto">
          <a:xfrm>
            <a:off x="323528" y="3326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7.4  Création d’une doléance (numérisation)</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2B548E84-2D4F-327C-5655-F054128EA376}"/>
              </a:ext>
            </a:extLst>
          </p:cNvPr>
          <p:cNvPicPr>
            <a:picLocks noChangeAspect="1"/>
          </p:cNvPicPr>
          <p:nvPr/>
        </p:nvPicPr>
        <p:blipFill>
          <a:blip r:embed="rId3"/>
          <a:stretch>
            <a:fillRect/>
          </a:stretch>
        </p:blipFill>
        <p:spPr>
          <a:xfrm>
            <a:off x="467544" y="2060849"/>
            <a:ext cx="8189440" cy="2448272"/>
          </a:xfrm>
          <a:prstGeom prst="rect">
            <a:avLst/>
          </a:prstGeom>
        </p:spPr>
      </p:pic>
      <p:pic>
        <p:nvPicPr>
          <p:cNvPr id="5" name="Image 4">
            <a:extLst>
              <a:ext uri="{FF2B5EF4-FFF2-40B4-BE49-F238E27FC236}">
                <a16:creationId xmlns:a16="http://schemas.microsoft.com/office/drawing/2014/main" id="{F7C721E8-0B36-06C6-C45F-46E7FB541D12}"/>
              </a:ext>
            </a:extLst>
          </p:cNvPr>
          <p:cNvPicPr>
            <a:picLocks noChangeAspect="1"/>
          </p:cNvPicPr>
          <p:nvPr/>
        </p:nvPicPr>
        <p:blipFill>
          <a:blip r:embed="rId4"/>
          <a:stretch>
            <a:fillRect/>
          </a:stretch>
        </p:blipFill>
        <p:spPr>
          <a:xfrm>
            <a:off x="477280" y="4772194"/>
            <a:ext cx="8189440" cy="1984856"/>
          </a:xfrm>
          <a:prstGeom prst="rect">
            <a:avLst/>
          </a:prstGeom>
        </p:spPr>
      </p:pic>
    </p:spTree>
    <p:extLst>
      <p:ext uri="{BB962C8B-B14F-4D97-AF65-F5344CB8AC3E}">
        <p14:creationId xmlns:p14="http://schemas.microsoft.com/office/powerpoint/2010/main" val="83865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8BAD-4928-552B-5166-ADADA784F483}"/>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DFC73CE-E12A-9923-C654-0FD09893A9C5}"/>
              </a:ext>
            </a:extLst>
          </p:cNvPr>
          <p:cNvSpPr>
            <a:spLocks noGrp="1" noChangeArrowheads="1"/>
          </p:cNvSpPr>
          <p:nvPr>
            <p:ph type="body" idx="1"/>
          </p:nvPr>
        </p:nvSpPr>
        <p:spPr>
          <a:xfrm>
            <a:off x="339746" y="1196752"/>
            <a:ext cx="8408718" cy="5184576"/>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C649B0E1-3B19-4389-7DCA-BCEAFF572AC8}"/>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7.5  Consultation d’une doléance:</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1764FCD9-5A44-7526-30D5-978B0160E185}"/>
              </a:ext>
            </a:extLst>
          </p:cNvPr>
          <p:cNvPicPr>
            <a:picLocks noChangeAspect="1"/>
          </p:cNvPicPr>
          <p:nvPr/>
        </p:nvPicPr>
        <p:blipFill>
          <a:blip r:embed="rId3"/>
          <a:stretch>
            <a:fillRect/>
          </a:stretch>
        </p:blipFill>
        <p:spPr>
          <a:xfrm>
            <a:off x="395536" y="1196752"/>
            <a:ext cx="8352928" cy="5112568"/>
          </a:xfrm>
          <a:prstGeom prst="rect">
            <a:avLst/>
          </a:prstGeom>
        </p:spPr>
      </p:pic>
    </p:spTree>
    <p:extLst>
      <p:ext uri="{BB962C8B-B14F-4D97-AF65-F5344CB8AC3E}">
        <p14:creationId xmlns:p14="http://schemas.microsoft.com/office/powerpoint/2010/main" val="159938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FFCEE-3335-F153-F11D-140A6247C90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2A72856-D774-461A-F5E3-84827C240505}"/>
              </a:ext>
            </a:extLst>
          </p:cNvPr>
          <p:cNvSpPr>
            <a:spLocks noGrp="1" noChangeArrowheads="1"/>
          </p:cNvSpPr>
          <p:nvPr>
            <p:ph type="body" idx="1"/>
          </p:nvPr>
        </p:nvSpPr>
        <p:spPr>
          <a:xfrm>
            <a:off x="308914" y="1295400"/>
            <a:ext cx="8439550" cy="5229944"/>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77A1564C-E113-FD5D-327C-2031EC4CAFB4}"/>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rPr>
              <a:t>7.6  Consultation des tickets:</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D18268CE-0145-91BE-8325-1FAA126219AF}"/>
              </a:ext>
            </a:extLst>
          </p:cNvPr>
          <p:cNvPicPr>
            <a:picLocks noChangeAspect="1"/>
          </p:cNvPicPr>
          <p:nvPr/>
        </p:nvPicPr>
        <p:blipFill>
          <a:blip r:embed="rId3"/>
          <a:stretch>
            <a:fillRect/>
          </a:stretch>
        </p:blipFill>
        <p:spPr>
          <a:xfrm>
            <a:off x="539552" y="1412776"/>
            <a:ext cx="8208912" cy="5112568"/>
          </a:xfrm>
          <a:prstGeom prst="rect">
            <a:avLst/>
          </a:prstGeom>
        </p:spPr>
      </p:pic>
    </p:spTree>
    <p:extLst>
      <p:ext uri="{BB962C8B-B14F-4D97-AF65-F5344CB8AC3E}">
        <p14:creationId xmlns:p14="http://schemas.microsoft.com/office/powerpoint/2010/main" val="132845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A63AC-CBFB-ABEC-E08F-1FDAD97BBF2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7E90E464-4D81-9748-5D37-3392CED0A385}"/>
              </a:ext>
            </a:extLst>
          </p:cNvPr>
          <p:cNvSpPr>
            <a:spLocks noGrp="1" noChangeArrowheads="1"/>
          </p:cNvSpPr>
          <p:nvPr>
            <p:ph type="body" idx="1"/>
          </p:nvPr>
        </p:nvSpPr>
        <p:spPr>
          <a:xfrm>
            <a:off x="173807" y="891306"/>
            <a:ext cx="8640960" cy="5706046"/>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Il est réservé au compte des superviseurs, afin d’avoir une vision globale sur l’état journalier de toutes les doléances introduites,</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F4A0457A-D5C1-FCD2-EAA6-516B7A7C1A1C}"/>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7.7  Le tableau de bort  du compte superviseur </a:t>
            </a:r>
            <a:r>
              <a:rPr lang="en-US" altLang="fr-FR" sz="2400" b="1" kern="0" dirty="0">
                <a:solidFill>
                  <a:srgbClr val="040E08"/>
                </a:solidFill>
              </a:rPr>
              <a:t>:</a:t>
            </a:r>
            <a:endParaRPr lang="ru-RU" altLang="fr-FR" sz="2400" b="1" kern="0" dirty="0">
              <a:solidFill>
                <a:srgbClr val="040E08"/>
              </a:solidFill>
            </a:endParaRPr>
          </a:p>
        </p:txBody>
      </p:sp>
      <p:pic>
        <p:nvPicPr>
          <p:cNvPr id="5" name="Image 4">
            <a:extLst>
              <a:ext uri="{FF2B5EF4-FFF2-40B4-BE49-F238E27FC236}">
                <a16:creationId xmlns:a16="http://schemas.microsoft.com/office/drawing/2014/main" id="{572CDB8E-CA1F-60C2-0D88-57714E1D4DD5}"/>
              </a:ext>
            </a:extLst>
          </p:cNvPr>
          <p:cNvPicPr>
            <a:picLocks noChangeAspect="1"/>
          </p:cNvPicPr>
          <p:nvPr/>
        </p:nvPicPr>
        <p:blipFill>
          <a:blip r:embed="rId3"/>
          <a:stretch>
            <a:fillRect/>
          </a:stretch>
        </p:blipFill>
        <p:spPr>
          <a:xfrm>
            <a:off x="323528" y="2564904"/>
            <a:ext cx="8712968" cy="4032448"/>
          </a:xfrm>
          <a:prstGeom prst="rect">
            <a:avLst/>
          </a:prstGeom>
        </p:spPr>
      </p:pic>
    </p:spTree>
    <p:extLst>
      <p:ext uri="{BB962C8B-B14F-4D97-AF65-F5344CB8AC3E}">
        <p14:creationId xmlns:p14="http://schemas.microsoft.com/office/powerpoint/2010/main" val="329990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1ABB8-7246-06C7-EBC5-DDD0226AEDC7}"/>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E01B4B55-2CE8-0E29-EB26-B92253771FF3}"/>
              </a:ext>
            </a:extLst>
          </p:cNvPr>
          <p:cNvSpPr>
            <a:spLocks noGrp="1" noChangeArrowheads="1"/>
          </p:cNvSpPr>
          <p:nvPr>
            <p:ph type="body" idx="1"/>
          </p:nvPr>
        </p:nvSpPr>
        <p:spPr>
          <a:xfrm>
            <a:off x="35496" y="764704"/>
            <a:ext cx="9108504" cy="5994079"/>
          </a:xfrm>
        </p:spPr>
        <p:txBody>
          <a:bodyPr/>
          <a:lstStyle/>
          <a:p>
            <a:pPr>
              <a:lnSpc>
                <a:spcPct val="150000"/>
              </a:lnSpc>
            </a:pPr>
            <a:r>
              <a:rPr lang="fr-FR" altLang="fr-FR" sz="1800" dirty="0">
                <a:solidFill>
                  <a:srgbClr val="040E08"/>
                </a:solidFill>
                <a:latin typeface="Arial" panose="020B0604020202020204" pitchFamily="34" charset="0"/>
                <a:cs typeface="Arial" panose="020B0604020202020204" pitchFamily="34" charset="0"/>
              </a:rPr>
              <a:t>Il est possible à l’utilisateur de procéder à la Modification du nom de l’utilisateur , ou du  mot de passe et éventuellement changer la langue d’affichage  .</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BFBB9D61-DCBB-9422-5404-472932BF4A8D}"/>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7.8  Modification des paramètres personnels</a:t>
            </a:r>
            <a:r>
              <a:rPr lang="en-US" altLang="fr-FR" sz="2400" b="1" kern="0" dirty="0">
                <a:solidFill>
                  <a:srgbClr val="040E08"/>
                </a:solidFill>
              </a:rPr>
              <a:t>:</a:t>
            </a:r>
            <a:endParaRPr lang="ru-RU" altLang="fr-FR" sz="2400" b="1" kern="0" dirty="0">
              <a:solidFill>
                <a:srgbClr val="040E08"/>
              </a:solidFill>
            </a:endParaRPr>
          </a:p>
        </p:txBody>
      </p:sp>
      <p:pic>
        <p:nvPicPr>
          <p:cNvPr id="3" name="Image 2">
            <a:extLst>
              <a:ext uri="{FF2B5EF4-FFF2-40B4-BE49-F238E27FC236}">
                <a16:creationId xmlns:a16="http://schemas.microsoft.com/office/drawing/2014/main" id="{2155661F-152E-1992-F196-96D079C9BF20}"/>
              </a:ext>
            </a:extLst>
          </p:cNvPr>
          <p:cNvPicPr>
            <a:picLocks noChangeAspect="1"/>
          </p:cNvPicPr>
          <p:nvPr/>
        </p:nvPicPr>
        <p:blipFill>
          <a:blip r:embed="rId3"/>
          <a:stretch>
            <a:fillRect/>
          </a:stretch>
        </p:blipFill>
        <p:spPr>
          <a:xfrm>
            <a:off x="323528" y="1817052"/>
            <a:ext cx="8640960" cy="4780300"/>
          </a:xfrm>
          <a:prstGeom prst="rect">
            <a:avLst/>
          </a:prstGeom>
        </p:spPr>
      </p:pic>
    </p:spTree>
    <p:extLst>
      <p:ext uri="{BB962C8B-B14F-4D97-AF65-F5344CB8AC3E}">
        <p14:creationId xmlns:p14="http://schemas.microsoft.com/office/powerpoint/2010/main" val="158663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A9A01-95E4-EDB8-5795-AAB715F3FC85}"/>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8689294D-AE52-E58C-4DD6-4763E48BB5A7}"/>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D69A9D64-BC3B-0EC6-970B-9BD57F6EDAA7}"/>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7.9  Accès à la bibliothéque</a:t>
            </a:r>
            <a:r>
              <a:rPr lang="en-US" altLang="fr-FR" sz="2400" b="1" kern="0" dirty="0">
                <a:solidFill>
                  <a:srgbClr val="040E08"/>
                </a:solidFill>
              </a:rPr>
              <a:t>:</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773524E4-8A22-7B28-A422-05AC5CCD6239}"/>
              </a:ext>
            </a:extLst>
          </p:cNvPr>
          <p:cNvPicPr>
            <a:picLocks noChangeAspect="1"/>
          </p:cNvPicPr>
          <p:nvPr/>
        </p:nvPicPr>
        <p:blipFill>
          <a:blip r:embed="rId3"/>
          <a:stretch>
            <a:fillRect/>
          </a:stretch>
        </p:blipFill>
        <p:spPr>
          <a:xfrm>
            <a:off x="323528" y="1196752"/>
            <a:ext cx="8496944" cy="5562030"/>
          </a:xfrm>
          <a:prstGeom prst="rect">
            <a:avLst/>
          </a:prstGeom>
        </p:spPr>
      </p:pic>
    </p:spTree>
    <p:extLst>
      <p:ext uri="{BB962C8B-B14F-4D97-AF65-F5344CB8AC3E}">
        <p14:creationId xmlns:p14="http://schemas.microsoft.com/office/powerpoint/2010/main" val="398337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7F090-011D-DD58-4630-589D8611625C}"/>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A4D4EE10-CFB5-22B9-CB04-A0D1676379EA}"/>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7F923B55-F1AE-8083-9C72-F7843D96A2C3}"/>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7.10  Déconnexion</a:t>
            </a:r>
            <a:r>
              <a:rPr lang="en-US" altLang="fr-FR" sz="2400" b="1" kern="0" dirty="0">
                <a:solidFill>
                  <a:srgbClr val="040E08"/>
                </a:solidFill>
              </a:rPr>
              <a:t>:</a:t>
            </a:r>
            <a:endParaRPr lang="ru-RU" altLang="fr-FR" sz="2400" b="1" kern="0" dirty="0">
              <a:solidFill>
                <a:srgbClr val="040E08"/>
              </a:solidFill>
            </a:endParaRPr>
          </a:p>
        </p:txBody>
      </p:sp>
      <p:pic>
        <p:nvPicPr>
          <p:cNvPr id="7" name="Image 6">
            <a:extLst>
              <a:ext uri="{FF2B5EF4-FFF2-40B4-BE49-F238E27FC236}">
                <a16:creationId xmlns:a16="http://schemas.microsoft.com/office/drawing/2014/main" id="{1D35CF61-D56C-25C1-E86E-79E1CB251A0A}"/>
              </a:ext>
            </a:extLst>
          </p:cNvPr>
          <p:cNvPicPr>
            <a:picLocks noChangeAspect="1"/>
          </p:cNvPicPr>
          <p:nvPr/>
        </p:nvPicPr>
        <p:blipFill>
          <a:blip r:embed="rId3"/>
          <a:stretch>
            <a:fillRect/>
          </a:stretch>
        </p:blipFill>
        <p:spPr>
          <a:xfrm>
            <a:off x="323528" y="1052738"/>
            <a:ext cx="8352928" cy="5706044"/>
          </a:xfrm>
          <a:prstGeom prst="rect">
            <a:avLst/>
          </a:prstGeom>
        </p:spPr>
      </p:pic>
      <p:cxnSp>
        <p:nvCxnSpPr>
          <p:cNvPr id="12" name="Connecteur droit avec flèche 11">
            <a:extLst>
              <a:ext uri="{FF2B5EF4-FFF2-40B4-BE49-F238E27FC236}">
                <a16:creationId xmlns:a16="http://schemas.microsoft.com/office/drawing/2014/main" id="{392AAFFA-8F1A-FDB6-5668-83F63E49C7E4}"/>
              </a:ext>
            </a:extLst>
          </p:cNvPr>
          <p:cNvCxnSpPr/>
          <p:nvPr/>
        </p:nvCxnSpPr>
        <p:spPr bwMode="auto">
          <a:xfrm flipV="1">
            <a:off x="6732240" y="4581128"/>
            <a:ext cx="792088" cy="432048"/>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02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F42F-E011-FB7E-E106-FFFC93F2942B}"/>
            </a:ext>
          </a:extLst>
        </p:cNvPr>
        <p:cNvGrpSpPr/>
        <p:nvPr/>
      </p:nvGrpSpPr>
      <p:grpSpPr>
        <a:xfrm>
          <a:off x="0" y="0"/>
          <a:ext cx="0" cy="0"/>
          <a:chOff x="0" y="0"/>
          <a:chExt cx="0" cy="0"/>
        </a:xfrm>
      </p:grpSpPr>
      <p:pic>
        <p:nvPicPr>
          <p:cNvPr id="4" name="Picture 2" descr="C:\Users\El Hakima\Desktop\tools_hakima\template_présentation_power\happy_men\master.jpg">
            <a:extLst>
              <a:ext uri="{FF2B5EF4-FFF2-40B4-BE49-F238E27FC236}">
                <a16:creationId xmlns:a16="http://schemas.microsoft.com/office/drawing/2014/main" id="{36A1CD6B-EE7D-18C4-5A63-56DFC28698FB}"/>
              </a:ext>
            </a:extLst>
          </p:cNvPr>
          <p:cNvPicPr>
            <a:picLocks noGrp="1" noChangeAspect="1" noChangeArrowheads="1"/>
          </p:cNvPicPr>
          <p:nvPr>
            <p:ph idx="1"/>
          </p:nvPr>
        </p:nvPicPr>
        <p:blipFill>
          <a:blip r:embed="rId3"/>
          <a:srcRect/>
          <a:stretch>
            <a:fillRect/>
          </a:stretch>
        </p:blipFill>
        <p:spPr bwMode="auto">
          <a:xfrm>
            <a:off x="0" y="188913"/>
            <a:ext cx="9144000" cy="6669087"/>
          </a:xfrm>
          <a:prstGeom prst="rect">
            <a:avLst/>
          </a:prstGeom>
          <a:noFill/>
        </p:spPr>
      </p:pic>
      <p:sp>
        <p:nvSpPr>
          <p:cNvPr id="6" name="ZoneTexte 5">
            <a:extLst>
              <a:ext uri="{FF2B5EF4-FFF2-40B4-BE49-F238E27FC236}">
                <a16:creationId xmlns:a16="http://schemas.microsoft.com/office/drawing/2014/main" id="{F882431A-EFFA-94D5-D431-707E8BC35617}"/>
              </a:ext>
            </a:extLst>
          </p:cNvPr>
          <p:cNvSpPr txBox="1"/>
          <p:nvPr/>
        </p:nvSpPr>
        <p:spPr>
          <a:xfrm>
            <a:off x="251520" y="476672"/>
            <a:ext cx="8424936" cy="707886"/>
          </a:xfrm>
          <a:prstGeom prst="rect">
            <a:avLst/>
          </a:prstGeom>
          <a:noFill/>
        </p:spPr>
        <p:txBody>
          <a:bodyPr wrap="square">
            <a:spAutoFit/>
          </a:bodyPr>
          <a:lstStyle/>
          <a:p>
            <a:pPr algn="ctr"/>
            <a:r>
              <a:rPr kumimoji="0" lang="en-US" sz="4000" b="1"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Merci pour votre attention </a:t>
            </a:r>
            <a:endParaRPr lang="fr-FR" sz="4000" b="1" dirty="0">
              <a:latin typeface="Arial" panose="020B0604020202020204" pitchFamily="34" charset="0"/>
              <a:cs typeface="Arial" panose="020B0604020202020204" pitchFamily="34" charset="0"/>
            </a:endParaRPr>
          </a:p>
        </p:txBody>
      </p:sp>
      <p:sp>
        <p:nvSpPr>
          <p:cNvPr id="7" name="Rectangle 8">
            <a:extLst>
              <a:ext uri="{FF2B5EF4-FFF2-40B4-BE49-F238E27FC236}">
                <a16:creationId xmlns:a16="http://schemas.microsoft.com/office/drawing/2014/main" id="{31EA1E21-5DED-746F-12BF-AC6381059115}"/>
              </a:ext>
            </a:extLst>
          </p:cNvPr>
          <p:cNvSpPr txBox="1">
            <a:spLocks noChangeArrowheads="1"/>
          </p:cNvSpPr>
          <p:nvPr/>
        </p:nvSpPr>
        <p:spPr bwMode="auto">
          <a:xfrm>
            <a:off x="7452320" y="5949280"/>
            <a:ext cx="1428760" cy="285752"/>
          </a:xfrm>
          <a:prstGeom prst="rect">
            <a:avLst/>
          </a:prstGeom>
          <a:noFill/>
          <a:ln w="9525">
            <a:noFill/>
            <a:miter lim="800000"/>
            <a:headEnd/>
            <a:tailEnd/>
          </a:ln>
          <a:effectLst>
            <a:outerShdw dist="17961" dir="2700000" algn="ctr" rotWithShape="0">
              <a:srgbClr val="333333"/>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1600" b="0" i="0" u="none" strike="noStrike" kern="0" cap="none" spc="0" normalizeH="0" baseline="0" noProof="0" dirty="0">
                <a:ln>
                  <a:noFill/>
                </a:ln>
                <a:solidFill>
                  <a:srgbClr val="000000"/>
                </a:solidFill>
                <a:effectLst/>
                <a:uLnTx/>
                <a:uFillTx/>
                <a:latin typeface="+mn-lt"/>
                <a:ea typeface="+mn-ea"/>
                <a:cs typeface="+mn-cs"/>
              </a:rPr>
              <a:t>Mars 2024</a:t>
            </a:r>
            <a:r>
              <a:rPr kumimoji="0" lang="ar-DZ" sz="1600" b="0" i="0" u="none" strike="noStrike" kern="0" cap="none" spc="0" normalizeH="0" baseline="0" noProof="0" dirty="0">
                <a:ln>
                  <a:noFill/>
                </a:ln>
                <a:solidFill>
                  <a:srgbClr val="000000"/>
                </a:solidFill>
                <a:effectLst/>
                <a:uLnTx/>
                <a:uFillTx/>
                <a:latin typeface="+mn-lt"/>
                <a:ea typeface="+mn-ea"/>
                <a:cs typeface="+mn-cs"/>
              </a:rPr>
              <a:t> </a:t>
            </a:r>
            <a:endParaRPr kumimoji="0" lang="ru-RU" sz="1600" b="0" i="0" u="none" strike="noStrike" kern="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77835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t>Plan </a:t>
            </a:r>
            <a:br>
              <a:rPr lang="en-US" altLang="fr-FR" sz="4000" dirty="0"/>
            </a:br>
            <a:endParaRPr lang="ru-RU" altLang="fr-FR" sz="4000" dirty="0"/>
          </a:p>
        </p:txBody>
      </p:sp>
      <p:sp>
        <p:nvSpPr>
          <p:cNvPr id="17413" name="Rectangle 5"/>
          <p:cNvSpPr>
            <a:spLocks noGrp="1" noChangeArrowheads="1"/>
          </p:cNvSpPr>
          <p:nvPr>
            <p:ph type="body" idx="1"/>
          </p:nvPr>
        </p:nvSpPr>
        <p:spPr>
          <a:xfrm>
            <a:off x="611560" y="1196752"/>
            <a:ext cx="7488832" cy="4896544"/>
          </a:xfrm>
        </p:spPr>
        <p:txBody>
          <a:bodyPr/>
          <a:lstStyle/>
          <a:p>
            <a:pPr algn="just">
              <a:lnSpc>
                <a:spcPct val="150000"/>
              </a:lnSpc>
              <a:buFont typeface="Wingdings" panose="05000000000000000000" pitchFamily="2" charset="2"/>
              <a:buChar char="q"/>
            </a:pPr>
            <a:endParaRPr lang="fr-FR" altLang="fr-FR" sz="18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Contexte</a:t>
            </a: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Objectif de la Formation </a:t>
            </a: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Rôle du Superviseur et du Gestionnaire</a:t>
            </a: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Les intervenants dans le processus de numérisation </a:t>
            </a: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Processus de Numérisation</a:t>
            </a:r>
          </a:p>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Description du portail « </a:t>
            </a:r>
            <a:r>
              <a:rPr lang="fr-FR" altLang="fr-FR" sz="1800" dirty="0" err="1">
                <a:latin typeface="Arial" panose="020B0604020202020204" pitchFamily="34" charset="0"/>
                <a:cs typeface="Arial" panose="020B0604020202020204" pitchFamily="34" charset="0"/>
              </a:rPr>
              <a:t>tansik</a:t>
            </a:r>
            <a:r>
              <a:rPr lang="fr-FR" altLang="fr-FR" sz="1800" dirty="0">
                <a:latin typeface="Arial" panose="020B0604020202020204" pitchFamily="34" charset="0"/>
                <a:cs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t>1. Context</a:t>
            </a:r>
            <a:endParaRPr lang="ru-RU" altLang="fr-FR" sz="4000" dirty="0"/>
          </a:p>
        </p:txBody>
      </p:sp>
      <p:sp>
        <p:nvSpPr>
          <p:cNvPr id="17413" name="Rectangle 5"/>
          <p:cNvSpPr>
            <a:spLocks noGrp="1" noChangeArrowheads="1"/>
          </p:cNvSpPr>
          <p:nvPr>
            <p:ph type="body" idx="1"/>
          </p:nvPr>
        </p:nvSpPr>
        <p:spPr>
          <a:xfrm>
            <a:off x="579714" y="1484784"/>
            <a:ext cx="7315200" cy="4248472"/>
          </a:xfrm>
        </p:spPr>
        <p:txBody>
          <a:bodyPr/>
          <a:lstStyle/>
          <a:p>
            <a:pPr algn="just">
              <a:lnSpc>
                <a:spcPct val="150000"/>
              </a:lnSpc>
              <a:buFont typeface="Wingdings" panose="05000000000000000000" pitchFamily="2" charset="2"/>
              <a:buChar char="q"/>
            </a:pPr>
            <a:r>
              <a:rPr lang="fr-FR" altLang="fr-FR" sz="1800" dirty="0">
                <a:latin typeface="Arial" panose="020B0604020202020204" pitchFamily="34" charset="0"/>
                <a:cs typeface="Arial" panose="020B0604020202020204" pitchFamily="34" charset="0"/>
              </a:rPr>
              <a:t>Conformément aux recommandations de Mr le Président de la République, concernant la Transformation numérique du secteur publique, les services du Médiateur de la République ont mis en service un « </a:t>
            </a:r>
            <a:r>
              <a:rPr lang="fr-FR" altLang="fr-FR" sz="1800" b="1" dirty="0">
                <a:latin typeface="Arial" panose="020B0604020202020204" pitchFamily="34" charset="0"/>
                <a:cs typeface="Arial" panose="020B0604020202020204" pitchFamily="34" charset="0"/>
              </a:rPr>
              <a:t>Portail électronique de Registre de Doléance »</a:t>
            </a:r>
            <a:r>
              <a:rPr lang="fr-FR" altLang="fr-FR" sz="1800" dirty="0">
                <a:solidFill>
                  <a:srgbClr val="FF0000"/>
                </a:solidFill>
                <a:latin typeface="Arial" panose="020B0604020202020204" pitchFamily="34" charset="0"/>
                <a:cs typeface="Arial" panose="020B0604020202020204" pitchFamily="34" charset="0"/>
              </a:rPr>
              <a:t> «</a:t>
            </a:r>
            <a:r>
              <a:rPr lang="fr-FR" altLang="fr-FR" sz="1800" dirty="0">
                <a:solidFill>
                  <a:srgbClr val="00B050"/>
                </a:solidFill>
                <a:latin typeface="Arial" panose="020B0604020202020204" pitchFamily="34" charset="0"/>
                <a:cs typeface="Arial" panose="020B0604020202020204" pitchFamily="34" charset="0"/>
              </a:rPr>
              <a:t> www.tansik.dz </a:t>
            </a:r>
            <a:r>
              <a:rPr lang="fr-FR" altLang="fr-FR" sz="1800" dirty="0">
                <a:solidFill>
                  <a:srgbClr val="FF0000"/>
                </a:solidFill>
                <a:latin typeface="Arial" panose="020B0604020202020204" pitchFamily="34" charset="0"/>
                <a:cs typeface="Arial" panose="020B0604020202020204" pitchFamily="34" charset="0"/>
              </a:rPr>
              <a:t>»;</a:t>
            </a:r>
            <a:endParaRPr lang="fr-FR" altLang="fr-FR" sz="1800" b="1"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sz="1800" dirty="0">
                <a:latin typeface="Arial" panose="020B0604020202020204" pitchFamily="34" charset="0"/>
                <a:cs typeface="Arial" panose="020B0604020202020204" pitchFamily="34" charset="0"/>
              </a:rPr>
              <a:t>L’objectif du lancement de ce portail  est de garantir une prise en charge efficace des préoccupations des citoyens, de renforcer leur confiance dans l'administration et d'évaluer les performances des administrations et du service public.</a:t>
            </a:r>
            <a:endParaRPr lang="fr-FR" altLang="fr-FR" sz="1800" dirty="0">
              <a:latin typeface="Arial" panose="020B0604020202020204" pitchFamily="34" charset="0"/>
              <a:cs typeface="Arial" panose="020B0604020202020204" pitchFamily="34" charset="0"/>
            </a:endParaRPr>
          </a:p>
          <a:p>
            <a:pPr marL="0" indent="0" algn="just">
              <a:lnSpc>
                <a:spcPct val="150000"/>
              </a:lnSpc>
              <a:buNone/>
            </a:pPr>
            <a:endParaRPr lang="fr-FR" alt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81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C6DE7-24A6-BBAD-2317-1EE2B8A5AA09}"/>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96781FDD-5304-EACE-4DA1-3468900FB252}"/>
              </a:ext>
            </a:extLst>
          </p:cNvPr>
          <p:cNvSpPr>
            <a:spLocks noGrp="1" noChangeArrowheads="1"/>
          </p:cNvSpPr>
          <p:nvPr>
            <p:ph type="title"/>
          </p:nvPr>
        </p:nvSpPr>
        <p:spPr>
          <a:xfrm>
            <a:off x="539552" y="260648"/>
            <a:ext cx="6934200" cy="715963"/>
          </a:xfrm>
        </p:spPr>
        <p:txBody>
          <a:bodyPr/>
          <a:lstStyle/>
          <a:p>
            <a:r>
              <a:rPr lang="en-US" altLang="fr-FR" sz="4000" dirty="0"/>
              <a:t>2. </a:t>
            </a:r>
            <a:r>
              <a:rPr lang="en-US" altLang="fr-FR" sz="4000" dirty="0">
                <a:latin typeface="Arial" panose="020B0604020202020204" pitchFamily="34" charset="0"/>
                <a:cs typeface="Arial" panose="020B0604020202020204" pitchFamily="34" charset="0"/>
              </a:rPr>
              <a:t>Objectif de la formation</a:t>
            </a:r>
          </a:p>
        </p:txBody>
      </p:sp>
      <p:sp>
        <p:nvSpPr>
          <p:cNvPr id="60419" name="Rectangle 3">
            <a:extLst>
              <a:ext uri="{FF2B5EF4-FFF2-40B4-BE49-F238E27FC236}">
                <a16:creationId xmlns:a16="http://schemas.microsoft.com/office/drawing/2014/main" id="{32CC3CC6-D367-062E-9BFD-9B750DF0330A}"/>
              </a:ext>
            </a:extLst>
          </p:cNvPr>
          <p:cNvSpPr>
            <a:spLocks noGrp="1" noChangeArrowheads="1"/>
          </p:cNvSpPr>
          <p:nvPr>
            <p:ph type="body" idx="1"/>
          </p:nvPr>
        </p:nvSpPr>
        <p:spPr>
          <a:xfrm>
            <a:off x="683568" y="1196753"/>
            <a:ext cx="6934200" cy="4248472"/>
          </a:xfrm>
        </p:spPr>
        <p:txBody>
          <a:bodyPr/>
          <a:lstStyle/>
          <a:p>
            <a:pPr algn="just">
              <a:lnSpc>
                <a:spcPct val="150000"/>
              </a:lnSpc>
            </a:pPr>
            <a:endParaRPr lang="en-US" altLang="ko-KR" sz="1600" dirty="0">
              <a:latin typeface="Arial" panose="020B0604020202020204" pitchFamily="34" charset="0"/>
              <a:ea typeface="굴림" charset="-127"/>
              <a:cs typeface="Arial" panose="020B0604020202020204" pitchFamily="34" charset="0"/>
            </a:endParaRPr>
          </a:p>
          <a:p>
            <a:pPr algn="just">
              <a:lnSpc>
                <a:spcPct val="150000"/>
              </a:lnSpc>
              <a:buFont typeface="Wingdings" panose="05000000000000000000" pitchFamily="2" charset="2"/>
              <a:buChar char="q"/>
            </a:pPr>
            <a:r>
              <a:rPr lang="en-US" altLang="ko-KR" sz="1800" dirty="0">
                <a:latin typeface="Arial" panose="020B0604020202020204" pitchFamily="34" charset="0"/>
                <a:ea typeface="굴림" charset="-127"/>
                <a:cs typeface="Arial" panose="020B0604020202020204" pitchFamily="34" charset="0"/>
              </a:rPr>
              <a:t>Sensibiliser les services de la DGTCOFE à résituer</a:t>
            </a:r>
            <a:r>
              <a:rPr lang="fr-FR" sz="1800" dirty="0">
                <a:latin typeface="Arial" panose="020B0604020202020204" pitchFamily="34" charset="0"/>
                <a:ea typeface="굴림" charset="-127"/>
                <a:cs typeface="Arial" panose="020B0604020202020204" pitchFamily="34" charset="0"/>
              </a:rPr>
              <a:t> fidèlement «les doléances écrites à la main» des usagers du réseau du Trésor et des services déconcentrés </a:t>
            </a:r>
            <a:r>
              <a:rPr lang="en-US" altLang="ko-KR" sz="1800" dirty="0">
                <a:latin typeface="Arial" panose="020B0604020202020204" pitchFamily="34" charset="0"/>
                <a:ea typeface="굴림" charset="-127"/>
                <a:cs typeface="Arial" panose="020B0604020202020204" pitchFamily="34" charset="0"/>
              </a:rPr>
              <a:t>et de veiller à la prise en charge efficace de ces doléances;</a:t>
            </a:r>
          </a:p>
          <a:p>
            <a:pPr algn="just">
              <a:lnSpc>
                <a:spcPct val="150000"/>
              </a:lnSpc>
              <a:buFont typeface="Wingdings" panose="05000000000000000000" pitchFamily="2" charset="2"/>
              <a:buChar char="q"/>
            </a:pPr>
            <a:r>
              <a:rPr lang="en-US" altLang="ko-KR" sz="1800" dirty="0">
                <a:latin typeface="Arial" panose="020B0604020202020204" pitchFamily="34" charset="0"/>
                <a:ea typeface="굴림" charset="-127"/>
                <a:cs typeface="Arial" panose="020B0604020202020204" pitchFamily="34" charset="0"/>
              </a:rPr>
              <a:t>Former les utilisateurs de la DRT afin qu’ils puissant à leur tour former les utilisateurs des trésoreries de rattachement; </a:t>
            </a:r>
          </a:p>
          <a:p>
            <a:pPr algn="just">
              <a:lnSpc>
                <a:spcPct val="150000"/>
              </a:lnSpc>
              <a:buFont typeface="Wingdings" panose="05000000000000000000" pitchFamily="2" charset="2"/>
              <a:buChar char="q"/>
            </a:pPr>
            <a:r>
              <a:rPr lang="en-US" altLang="ko-KR" sz="1800" dirty="0">
                <a:latin typeface="Arial" panose="020B0604020202020204" pitchFamily="34" charset="0"/>
                <a:ea typeface="굴림" charset="-127"/>
                <a:cs typeface="Arial" panose="020B0604020202020204" pitchFamily="34" charset="0"/>
              </a:rPr>
              <a:t>Arrêter une démarche de supervision et de suivi,</a:t>
            </a:r>
          </a:p>
        </p:txBody>
      </p:sp>
    </p:spTree>
    <p:extLst>
      <p:ext uri="{BB962C8B-B14F-4D97-AF65-F5344CB8AC3E}">
        <p14:creationId xmlns:p14="http://schemas.microsoft.com/office/powerpoint/2010/main" val="285349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03648" y="188640"/>
            <a:ext cx="8496944" cy="715963"/>
          </a:xfrm>
        </p:spPr>
        <p:txBody>
          <a:bodyPr/>
          <a:lstStyle/>
          <a:p>
            <a:r>
              <a:rPr lang="en-US" altLang="fr-FR" sz="2800" dirty="0">
                <a:solidFill>
                  <a:srgbClr val="040E08"/>
                </a:solidFill>
              </a:rPr>
              <a:t>3</a:t>
            </a:r>
            <a:r>
              <a:rPr lang="en-US" altLang="fr-FR" sz="2800" b="1" dirty="0">
                <a:solidFill>
                  <a:srgbClr val="040E08"/>
                </a:solidFill>
              </a:rPr>
              <a:t>. </a:t>
            </a:r>
            <a:r>
              <a:rPr lang="fr-FR" altLang="fr-FR" sz="2800" b="1" dirty="0">
                <a:solidFill>
                  <a:srgbClr val="040E08"/>
                </a:solidFill>
                <a:latin typeface="Arial" panose="020B0604020202020204" pitchFamily="34" charset="0"/>
                <a:cs typeface="Arial" panose="020B0604020202020204" pitchFamily="34" charset="0"/>
              </a:rPr>
              <a:t>Rôle du Superviseur et du Gestionnaire </a:t>
            </a:r>
            <a:br>
              <a:rPr lang="fr-FR" altLang="fr-FR" sz="2800" b="1" dirty="0">
                <a:solidFill>
                  <a:srgbClr val="040E08"/>
                </a:solidFill>
                <a:latin typeface="Arial" panose="020B0604020202020204" pitchFamily="34" charset="0"/>
                <a:cs typeface="Arial" panose="020B0604020202020204" pitchFamily="34" charset="0"/>
              </a:rPr>
            </a:br>
            <a:r>
              <a:rPr lang="en-US" altLang="fr-FR" sz="2800" b="1" dirty="0">
                <a:solidFill>
                  <a:srgbClr val="040E08"/>
                </a:solidFill>
                <a:latin typeface="Arial" panose="020B0604020202020204" pitchFamily="34" charset="0"/>
                <a:cs typeface="Arial" panose="020B0604020202020204" pitchFamily="34" charset="0"/>
              </a:rPr>
              <a:t>:</a:t>
            </a:r>
          </a:p>
        </p:txBody>
      </p:sp>
      <p:sp>
        <p:nvSpPr>
          <p:cNvPr id="60419" name="Rectangle 3"/>
          <p:cNvSpPr>
            <a:spLocks noGrp="1" noChangeArrowheads="1"/>
          </p:cNvSpPr>
          <p:nvPr>
            <p:ph type="body" idx="1"/>
          </p:nvPr>
        </p:nvSpPr>
        <p:spPr>
          <a:xfrm>
            <a:off x="1981200" y="904603"/>
            <a:ext cx="6934200" cy="5953397"/>
          </a:xfrm>
        </p:spPr>
        <p:txBody>
          <a:bodyPr/>
          <a:lstStyle/>
          <a:p>
            <a:pPr marL="0" indent="0" algn="just">
              <a:lnSpc>
                <a:spcPct val="150000"/>
              </a:lnSpc>
              <a:buNone/>
            </a:pPr>
            <a:r>
              <a:rPr lang="fr-FR" sz="1800" dirty="0">
                <a:solidFill>
                  <a:srgbClr val="040E08"/>
                </a:solidFill>
                <a:latin typeface="Arial" panose="020B0604020202020204" pitchFamily="34" charset="0"/>
                <a:cs typeface="Arial" panose="020B0604020202020204" pitchFamily="34" charset="0"/>
              </a:rPr>
              <a:t>Sont affectés pour chaque DRT et Poste Comptable , deux rôles: </a:t>
            </a: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Gestionnaire » est utilisé pour scanner et enregistrer les doléances manuscrites dans les registres de doléances tenues au niveau des postes comptables et structures déconcentrées;</a:t>
            </a: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superviseur » est utilisé pour répondre aux Préoccupations des administrés et superviser tout retard dans le traitement des doléances.</a:t>
            </a:r>
            <a:endParaRPr lang="en-US" altLang="fr-FR" sz="1800" dirty="0">
              <a:solidFill>
                <a:srgbClr val="040E08"/>
              </a:solidFill>
              <a:latin typeface="Arial" panose="020B0604020202020204" pitchFamily="34" charset="0"/>
              <a:cs typeface="Arial" panose="020B0604020202020204" pitchFamily="34" charset="0"/>
            </a:endParaRPr>
          </a:p>
        </p:txBody>
      </p:sp>
      <p:sp>
        <p:nvSpPr>
          <p:cNvPr id="4" name="Triangle isocèle 3">
            <a:extLst>
              <a:ext uri="{FF2B5EF4-FFF2-40B4-BE49-F238E27FC236}">
                <a16:creationId xmlns:a16="http://schemas.microsoft.com/office/drawing/2014/main" id="{5C5156B1-1FB8-4A57-EB0A-B775FEC5F3A3}"/>
              </a:ext>
            </a:extLst>
          </p:cNvPr>
          <p:cNvSpPr/>
          <p:nvPr/>
        </p:nvSpPr>
        <p:spPr bwMode="auto">
          <a:xfrm>
            <a:off x="2915816" y="141277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6" name="Triangle isocèle 5">
            <a:extLst>
              <a:ext uri="{FF2B5EF4-FFF2-40B4-BE49-F238E27FC236}">
                <a16:creationId xmlns:a16="http://schemas.microsoft.com/office/drawing/2014/main" id="{F1237662-4E91-7CC8-3022-C905C8277B14}"/>
              </a:ext>
            </a:extLst>
          </p:cNvPr>
          <p:cNvSpPr/>
          <p:nvPr/>
        </p:nvSpPr>
        <p:spPr bwMode="auto">
          <a:xfrm>
            <a:off x="6156176" y="141277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sp>
        <p:nvSpPr>
          <p:cNvPr id="17" name="ZoneTexte 16">
            <a:extLst>
              <a:ext uri="{FF2B5EF4-FFF2-40B4-BE49-F238E27FC236}">
                <a16:creationId xmlns:a16="http://schemas.microsoft.com/office/drawing/2014/main" id="{91860B4E-D257-8530-E87E-18BDB74D8754}"/>
              </a:ext>
            </a:extLst>
          </p:cNvPr>
          <p:cNvSpPr txBox="1"/>
          <p:nvPr/>
        </p:nvSpPr>
        <p:spPr>
          <a:xfrm>
            <a:off x="4991100" y="1743199"/>
            <a:ext cx="444996" cy="461665"/>
          </a:xfrm>
          <a:prstGeom prst="rect">
            <a:avLst/>
          </a:prstGeom>
          <a:noFill/>
        </p:spPr>
        <p:txBody>
          <a:bodyPr wrap="square" rtlCol="0">
            <a:spAutoFit/>
          </a:bodyPr>
          <a:lstStyle/>
          <a:p>
            <a:r>
              <a:rPr lang="fr-FR" dirty="0">
                <a:solidFill>
                  <a:srgbClr val="040E08"/>
                </a:solidFill>
              </a:rPr>
              <a:t>et</a:t>
            </a:r>
          </a:p>
        </p:txBody>
      </p:sp>
    </p:spTree>
    <p:extLst>
      <p:ext uri="{BB962C8B-B14F-4D97-AF65-F5344CB8AC3E}">
        <p14:creationId xmlns:p14="http://schemas.microsoft.com/office/powerpoint/2010/main" val="300459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316-25DC-1A39-A6D0-5890A58D6406}"/>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20E1280-50C6-6FC9-4E87-00C94D8EECF5}"/>
              </a:ext>
            </a:extLst>
          </p:cNvPr>
          <p:cNvSpPr>
            <a:spLocks noGrp="1" noChangeArrowheads="1"/>
          </p:cNvSpPr>
          <p:nvPr>
            <p:ph type="title"/>
          </p:nvPr>
        </p:nvSpPr>
        <p:spPr>
          <a:xfrm>
            <a:off x="125243" y="627014"/>
            <a:ext cx="9001000" cy="715963"/>
          </a:xfrm>
        </p:spPr>
        <p:txBody>
          <a:bodyPr/>
          <a:lstStyle/>
          <a:p>
            <a:r>
              <a:rPr lang="en-US" altLang="fr-FR" sz="2400" b="1" dirty="0">
                <a:solidFill>
                  <a:srgbClr val="040E08"/>
                </a:solidFill>
              </a:rPr>
              <a:t>4. Les intervenants dans le processus de numérisation de la doléance</a:t>
            </a:r>
            <a:br>
              <a:rPr lang="en-US" altLang="fr-FR" sz="2400" b="1" dirty="0">
                <a:solidFill>
                  <a:srgbClr val="040E08"/>
                </a:solidFill>
              </a:rPr>
            </a:br>
            <a:br>
              <a:rPr lang="en-US" altLang="fr-FR" sz="2400" b="1" dirty="0">
                <a:solidFill>
                  <a:srgbClr val="040E08"/>
                </a:solidFill>
              </a:rPr>
            </a:br>
            <a:endParaRPr lang="en-US" altLang="fr-FR" sz="2400" b="1" dirty="0">
              <a:solidFill>
                <a:srgbClr val="040E08"/>
              </a:solidFill>
              <a:latin typeface="Arial" panose="020B0604020202020204" pitchFamily="34" charset="0"/>
              <a:cs typeface="Arial" panose="020B0604020202020204" pitchFamily="34" charset="0"/>
            </a:endParaRPr>
          </a:p>
        </p:txBody>
      </p:sp>
      <p:sp>
        <p:nvSpPr>
          <p:cNvPr id="60419" name="Rectangle 3">
            <a:extLst>
              <a:ext uri="{FF2B5EF4-FFF2-40B4-BE49-F238E27FC236}">
                <a16:creationId xmlns:a16="http://schemas.microsoft.com/office/drawing/2014/main" id="{C2789BEE-3776-EE9D-7E38-4B8030126E44}"/>
              </a:ext>
            </a:extLst>
          </p:cNvPr>
          <p:cNvSpPr>
            <a:spLocks noGrp="1" noChangeArrowheads="1"/>
          </p:cNvSpPr>
          <p:nvPr>
            <p:ph type="body" idx="1"/>
          </p:nvPr>
        </p:nvSpPr>
        <p:spPr>
          <a:xfrm>
            <a:off x="168052" y="1340768"/>
            <a:ext cx="8807896" cy="4104456"/>
          </a:xfrm>
        </p:spPr>
        <p:txBody>
          <a:bodyPr/>
          <a:lstStyle/>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citoyen : Lors de la rédaction de sa doléance sur le register.</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gestionnaire: utilisateur chargé de scanner et d’introduire la doléance dans le portail;</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Déconcentré :le cadre habilité à répondre et a suivre la doléance au niveau de son poste comptable ;</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Central: le cadre habilité à superviser l’ensemble des dolénances de la DGTCOFE;</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Médiateur délégué: le cadre habilité à controller  le traitement des doléances de tout les secteurs par wilaya.</a:t>
            </a:r>
          </a:p>
          <a:p>
            <a:pPr marL="0" indent="0" algn="just">
              <a:lnSpc>
                <a:spcPct val="150000"/>
              </a:lnSpc>
              <a:buNone/>
            </a:pPr>
            <a:endParaRPr lang="en-US" altLang="ko-KR" sz="1600" dirty="0">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378618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DD630-A798-B676-6ACF-7C7E7982CF41}"/>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77D6C4C-3230-BB97-0927-DF49489740F0}"/>
              </a:ext>
            </a:extLst>
          </p:cNvPr>
          <p:cNvSpPr>
            <a:spLocks noGrp="1" noChangeArrowheads="1"/>
          </p:cNvSpPr>
          <p:nvPr>
            <p:ph type="title"/>
          </p:nvPr>
        </p:nvSpPr>
        <p:spPr>
          <a:xfrm>
            <a:off x="107504" y="332656"/>
            <a:ext cx="7632848" cy="715963"/>
          </a:xfrm>
        </p:spPr>
        <p:txBody>
          <a:bodyPr/>
          <a:lstStyle/>
          <a:p>
            <a:r>
              <a:rPr lang="en-US" altLang="fr-FR" sz="2600" b="1" dirty="0">
                <a:solidFill>
                  <a:srgbClr val="040E08"/>
                </a:solidFill>
              </a:rPr>
              <a:t>5. </a:t>
            </a:r>
            <a:r>
              <a:rPr lang="en-US" altLang="fr-FR" sz="2600" b="1" dirty="0">
                <a:solidFill>
                  <a:srgbClr val="040E08"/>
                </a:solidFill>
                <a:latin typeface="Arial" panose="020B0604020202020204" pitchFamily="34" charset="0"/>
                <a:cs typeface="Arial" panose="020B0604020202020204" pitchFamily="34" charset="0"/>
              </a:rPr>
              <a:t>Processus de numérisation des doléances</a:t>
            </a:r>
          </a:p>
        </p:txBody>
      </p:sp>
      <p:sp>
        <p:nvSpPr>
          <p:cNvPr id="60419" name="Rectangle 3">
            <a:extLst>
              <a:ext uri="{FF2B5EF4-FFF2-40B4-BE49-F238E27FC236}">
                <a16:creationId xmlns:a16="http://schemas.microsoft.com/office/drawing/2014/main" id="{43058CCA-FBEF-1129-6A0F-6F976AEC8C3A}"/>
              </a:ext>
            </a:extLst>
          </p:cNvPr>
          <p:cNvSpPr>
            <a:spLocks noGrp="1" noChangeArrowheads="1"/>
          </p:cNvSpPr>
          <p:nvPr>
            <p:ph type="body" idx="1"/>
          </p:nvPr>
        </p:nvSpPr>
        <p:spPr>
          <a:xfrm>
            <a:off x="381574" y="919705"/>
            <a:ext cx="8654922" cy="5620741"/>
          </a:xfrm>
        </p:spPr>
        <p:txBody>
          <a:bodyPr/>
          <a:lstStyle/>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p:txBody>
      </p:sp>
      <p:pic>
        <p:nvPicPr>
          <p:cNvPr id="3" name="Image 2">
            <a:extLst>
              <a:ext uri="{FF2B5EF4-FFF2-40B4-BE49-F238E27FC236}">
                <a16:creationId xmlns:a16="http://schemas.microsoft.com/office/drawing/2014/main" id="{BCB87AB6-D8F9-D915-7C78-C8FF1F289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379" y="1844824"/>
            <a:ext cx="3005669" cy="819039"/>
          </a:xfrm>
          <a:prstGeom prst="rect">
            <a:avLst/>
          </a:prstGeom>
        </p:spPr>
      </p:pic>
      <p:pic>
        <p:nvPicPr>
          <p:cNvPr id="4" name="Image 3">
            <a:extLst>
              <a:ext uri="{FF2B5EF4-FFF2-40B4-BE49-F238E27FC236}">
                <a16:creationId xmlns:a16="http://schemas.microsoft.com/office/drawing/2014/main" id="{AF27A330-A948-8FEA-D63C-78C59D3F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3139" y="1124744"/>
            <a:ext cx="423491" cy="423491"/>
          </a:xfrm>
          <a:prstGeom prst="rect">
            <a:avLst/>
          </a:prstGeom>
        </p:spPr>
      </p:pic>
      <p:pic>
        <p:nvPicPr>
          <p:cNvPr id="5" name="Image 4">
            <a:extLst>
              <a:ext uri="{FF2B5EF4-FFF2-40B4-BE49-F238E27FC236}">
                <a16:creationId xmlns:a16="http://schemas.microsoft.com/office/drawing/2014/main" id="{13F7ABF3-6649-F766-E2ED-25859F4BAB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88469" y="1196752"/>
            <a:ext cx="423491" cy="423491"/>
          </a:xfrm>
          <a:prstGeom prst="rect">
            <a:avLst/>
          </a:prstGeom>
        </p:spPr>
      </p:pic>
      <p:pic>
        <p:nvPicPr>
          <p:cNvPr id="6" name="Image 5">
            <a:extLst>
              <a:ext uri="{FF2B5EF4-FFF2-40B4-BE49-F238E27FC236}">
                <a16:creationId xmlns:a16="http://schemas.microsoft.com/office/drawing/2014/main" id="{F69F0C45-E511-B891-E89A-99A595B9E9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525227" y="1077907"/>
            <a:ext cx="423491" cy="423491"/>
          </a:xfrm>
          <a:prstGeom prst="rect">
            <a:avLst/>
          </a:prstGeom>
        </p:spPr>
      </p:pic>
      <p:sp>
        <p:nvSpPr>
          <p:cNvPr id="8" name="Triangle isocèle 7">
            <a:extLst>
              <a:ext uri="{FF2B5EF4-FFF2-40B4-BE49-F238E27FC236}">
                <a16:creationId xmlns:a16="http://schemas.microsoft.com/office/drawing/2014/main" id="{FA6A903C-DBB8-98A1-A1DA-3A6D942134E5}"/>
              </a:ext>
            </a:extLst>
          </p:cNvPr>
          <p:cNvSpPr/>
          <p:nvPr/>
        </p:nvSpPr>
        <p:spPr bwMode="auto">
          <a:xfrm>
            <a:off x="356375" y="364829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9" name="Rectangle 8">
            <a:extLst>
              <a:ext uri="{FF2B5EF4-FFF2-40B4-BE49-F238E27FC236}">
                <a16:creationId xmlns:a16="http://schemas.microsoft.com/office/drawing/2014/main" id="{BEB38928-D79A-1A8E-6355-E97A5503986F}"/>
              </a:ext>
            </a:extLst>
          </p:cNvPr>
          <p:cNvSpPr/>
          <p:nvPr/>
        </p:nvSpPr>
        <p:spPr bwMode="auto">
          <a:xfrm>
            <a:off x="3203848" y="4581128"/>
            <a:ext cx="2299200" cy="648072"/>
          </a:xfrm>
          <a:prstGeom prst="rec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Solution</a:t>
            </a:r>
          </a:p>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Tansik.dz</a:t>
            </a:r>
            <a:endParaRPr kumimoji="0" lang="fr-FR" sz="1800" b="1" i="0" u="none" strike="noStrike" cap="none" normalizeH="0" baseline="0" dirty="0">
              <a:ln>
                <a:noFill/>
              </a:ln>
              <a:solidFill>
                <a:srgbClr val="040E08"/>
              </a:solidFill>
              <a:effectLst/>
              <a:latin typeface="Arial" charset="0"/>
            </a:endParaRPr>
          </a:p>
        </p:txBody>
      </p:sp>
      <p:sp>
        <p:nvSpPr>
          <p:cNvPr id="10" name="Triangle isocèle 9">
            <a:extLst>
              <a:ext uri="{FF2B5EF4-FFF2-40B4-BE49-F238E27FC236}">
                <a16:creationId xmlns:a16="http://schemas.microsoft.com/office/drawing/2014/main" id="{0C78E047-2DEE-6982-5075-8C73D56C2104}"/>
              </a:ext>
            </a:extLst>
          </p:cNvPr>
          <p:cNvSpPr/>
          <p:nvPr/>
        </p:nvSpPr>
        <p:spPr bwMode="auto">
          <a:xfrm>
            <a:off x="7236296" y="357301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pic>
        <p:nvPicPr>
          <p:cNvPr id="12" name="Image 11">
            <a:extLst>
              <a:ext uri="{FF2B5EF4-FFF2-40B4-BE49-F238E27FC236}">
                <a16:creationId xmlns:a16="http://schemas.microsoft.com/office/drawing/2014/main" id="{A6EBB6A7-113A-7CAB-48EC-A650B15295C0}"/>
              </a:ext>
            </a:extLst>
          </p:cNvPr>
          <p:cNvPicPr>
            <a:picLocks noChangeAspect="1"/>
          </p:cNvPicPr>
          <p:nvPr/>
        </p:nvPicPr>
        <p:blipFill>
          <a:blip r:embed="rId5"/>
          <a:stretch>
            <a:fillRect/>
          </a:stretch>
        </p:blipFill>
        <p:spPr>
          <a:xfrm>
            <a:off x="7141997" y="5532629"/>
            <a:ext cx="902140" cy="977318"/>
          </a:xfrm>
          <a:prstGeom prst="rect">
            <a:avLst/>
          </a:prstGeom>
        </p:spPr>
      </p:pic>
      <p:pic>
        <p:nvPicPr>
          <p:cNvPr id="14" name="Image 13">
            <a:extLst>
              <a:ext uri="{FF2B5EF4-FFF2-40B4-BE49-F238E27FC236}">
                <a16:creationId xmlns:a16="http://schemas.microsoft.com/office/drawing/2014/main" id="{96D973CA-0EE2-A5E2-F5EE-D69AA330C1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491" y="2663863"/>
            <a:ext cx="648072" cy="648072"/>
          </a:xfrm>
          <a:prstGeom prst="rect">
            <a:avLst/>
          </a:prstGeom>
        </p:spPr>
      </p:pic>
      <p:cxnSp>
        <p:nvCxnSpPr>
          <p:cNvPr id="16" name="Connecteur droit avec flèche 15">
            <a:extLst>
              <a:ext uri="{FF2B5EF4-FFF2-40B4-BE49-F238E27FC236}">
                <a16:creationId xmlns:a16="http://schemas.microsoft.com/office/drawing/2014/main" id="{BE445614-F2AB-3090-BC4F-B279D9AD368B}"/>
              </a:ext>
            </a:extLst>
          </p:cNvPr>
          <p:cNvCxnSpPr/>
          <p:nvPr/>
        </p:nvCxnSpPr>
        <p:spPr bwMode="auto">
          <a:xfrm flipV="1">
            <a:off x="1213687" y="2663863"/>
            <a:ext cx="1990161" cy="1197185"/>
          </a:xfrm>
          <a:prstGeom prst="straightConnector1">
            <a:avLst/>
          </a:prstGeom>
          <a:gradFill rotWithShape="1">
            <a:gsLst>
              <a:gs pos="0">
                <a:schemeClr val="bg2">
                  <a:gamma/>
                  <a:tint val="26667"/>
                  <a:invGamma/>
                </a:schemeClr>
              </a:gs>
              <a:gs pos="100000">
                <a:schemeClr val="bg2">
                  <a:alpha val="14999"/>
                </a:schemeClr>
              </a:gs>
            </a:gsLst>
            <a:lin ang="5400000" scaled="1"/>
          </a:gradFill>
          <a:ln w="9525" cap="sq"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droit avec flèche 19">
            <a:extLst>
              <a:ext uri="{FF2B5EF4-FFF2-40B4-BE49-F238E27FC236}">
                <a16:creationId xmlns:a16="http://schemas.microsoft.com/office/drawing/2014/main" id="{BA5ABA97-C7E1-FE86-628D-7F8C84B19BA6}"/>
              </a:ext>
            </a:extLst>
          </p:cNvPr>
          <p:cNvCxnSpPr/>
          <p:nvPr/>
        </p:nvCxnSpPr>
        <p:spPr bwMode="auto">
          <a:xfrm>
            <a:off x="1562509" y="4365104"/>
            <a:ext cx="1641339" cy="624051"/>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Heptagone 21">
            <a:extLst>
              <a:ext uri="{FF2B5EF4-FFF2-40B4-BE49-F238E27FC236}">
                <a16:creationId xmlns:a16="http://schemas.microsoft.com/office/drawing/2014/main" id="{D5ACE891-AF8D-FCCF-43DE-EAA364B33C9A}"/>
              </a:ext>
            </a:extLst>
          </p:cNvPr>
          <p:cNvSpPr/>
          <p:nvPr/>
        </p:nvSpPr>
        <p:spPr bwMode="auto">
          <a:xfrm>
            <a:off x="2048563" y="112474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1</a:t>
            </a:r>
          </a:p>
        </p:txBody>
      </p:sp>
      <p:sp>
        <p:nvSpPr>
          <p:cNvPr id="23" name="Heptagone 22">
            <a:extLst>
              <a:ext uri="{FF2B5EF4-FFF2-40B4-BE49-F238E27FC236}">
                <a16:creationId xmlns:a16="http://schemas.microsoft.com/office/drawing/2014/main" id="{00F7ED5C-1D80-D80D-9ED1-037D1D9264F5}"/>
              </a:ext>
            </a:extLst>
          </p:cNvPr>
          <p:cNvSpPr/>
          <p:nvPr/>
        </p:nvSpPr>
        <p:spPr bwMode="auto">
          <a:xfrm>
            <a:off x="2439838" y="3123707"/>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2</a:t>
            </a:r>
            <a:endParaRPr kumimoji="0" lang="fr-FR" sz="2400" b="0" i="0" u="none" strike="noStrike" cap="none" normalizeH="0" baseline="0" dirty="0">
              <a:ln>
                <a:noFill/>
              </a:ln>
              <a:solidFill>
                <a:schemeClr val="tx1"/>
              </a:solidFill>
              <a:effectLst/>
              <a:latin typeface="Arial" charset="0"/>
            </a:endParaRPr>
          </a:p>
        </p:txBody>
      </p:sp>
      <p:sp>
        <p:nvSpPr>
          <p:cNvPr id="25" name="Heptagone 24">
            <a:extLst>
              <a:ext uri="{FF2B5EF4-FFF2-40B4-BE49-F238E27FC236}">
                <a16:creationId xmlns:a16="http://schemas.microsoft.com/office/drawing/2014/main" id="{A8E74E02-B8E0-26DB-4E8F-A62B5A39002F}"/>
              </a:ext>
            </a:extLst>
          </p:cNvPr>
          <p:cNvSpPr/>
          <p:nvPr/>
        </p:nvSpPr>
        <p:spPr bwMode="auto">
          <a:xfrm>
            <a:off x="6398454" y="337032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3</a:t>
            </a:r>
            <a:endParaRPr kumimoji="0" lang="fr-FR" sz="2400" b="0" i="0" u="none" strike="noStrike" cap="none" normalizeH="0" baseline="0" dirty="0">
              <a:ln>
                <a:noFill/>
              </a:ln>
              <a:solidFill>
                <a:schemeClr val="tx1"/>
              </a:solidFill>
              <a:effectLst/>
              <a:latin typeface="Arial" charset="0"/>
            </a:endParaRPr>
          </a:p>
        </p:txBody>
      </p:sp>
      <p:cxnSp>
        <p:nvCxnSpPr>
          <p:cNvPr id="27" name="Connecteur droit 26">
            <a:extLst>
              <a:ext uri="{FF2B5EF4-FFF2-40B4-BE49-F238E27FC236}">
                <a16:creationId xmlns:a16="http://schemas.microsoft.com/office/drawing/2014/main" id="{CC8EAB44-A0B0-D19A-6DEA-17AEFFB4D8AB}"/>
              </a:ext>
            </a:extLst>
          </p:cNvPr>
          <p:cNvCxnSpPr>
            <a:endCxn id="9" idx="3"/>
          </p:cNvCxnSpPr>
          <p:nvPr/>
        </p:nvCxnSpPr>
        <p:spPr bwMode="auto">
          <a:xfrm flipH="1">
            <a:off x="5503048" y="4290193"/>
            <a:ext cx="1803357" cy="61497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onnecteur droit 29">
            <a:extLst>
              <a:ext uri="{FF2B5EF4-FFF2-40B4-BE49-F238E27FC236}">
                <a16:creationId xmlns:a16="http://schemas.microsoft.com/office/drawing/2014/main" id="{D5D6486A-510E-96D9-C3EA-2F83DE97415F}"/>
              </a:ext>
            </a:extLst>
          </p:cNvPr>
          <p:cNvCxnSpPr/>
          <p:nvPr/>
        </p:nvCxnSpPr>
        <p:spPr bwMode="auto">
          <a:xfrm flipH="1" flipV="1">
            <a:off x="5503048" y="5229200"/>
            <a:ext cx="1589232" cy="7920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Heptagone 30">
            <a:extLst>
              <a:ext uri="{FF2B5EF4-FFF2-40B4-BE49-F238E27FC236}">
                <a16:creationId xmlns:a16="http://schemas.microsoft.com/office/drawing/2014/main" id="{75618D7C-FD6F-FEA0-1806-4D2475AD087B}"/>
              </a:ext>
            </a:extLst>
          </p:cNvPr>
          <p:cNvSpPr/>
          <p:nvPr/>
        </p:nvSpPr>
        <p:spPr bwMode="auto">
          <a:xfrm>
            <a:off x="6449260" y="4972883"/>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4</a:t>
            </a:r>
            <a:endParaRPr kumimoji="0" lang="fr-FR" sz="2400" b="0" i="0" u="none" strike="noStrike" cap="none" normalizeH="0" baseline="0" dirty="0">
              <a:ln>
                <a:noFill/>
              </a:ln>
              <a:solidFill>
                <a:schemeClr val="tx1"/>
              </a:solidFill>
              <a:effectLst/>
              <a:latin typeface="Arial" charset="0"/>
            </a:endParaRPr>
          </a:p>
        </p:txBody>
      </p:sp>
      <p:cxnSp>
        <p:nvCxnSpPr>
          <p:cNvPr id="60420" name="Connecteur droit 60419">
            <a:extLst>
              <a:ext uri="{FF2B5EF4-FFF2-40B4-BE49-F238E27FC236}">
                <a16:creationId xmlns:a16="http://schemas.microsoft.com/office/drawing/2014/main" id="{300D0548-45F8-4ED9-ECD5-6A0CFBA0F520}"/>
              </a:ext>
            </a:extLst>
          </p:cNvPr>
          <p:cNvCxnSpPr/>
          <p:nvPr/>
        </p:nvCxnSpPr>
        <p:spPr bwMode="auto">
          <a:xfrm>
            <a:off x="1213687" y="1548235"/>
            <a:ext cx="1283692" cy="44060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422" name="Connecteur droit 60421">
            <a:extLst>
              <a:ext uri="{FF2B5EF4-FFF2-40B4-BE49-F238E27FC236}">
                <a16:creationId xmlns:a16="http://schemas.microsoft.com/office/drawing/2014/main" id="{2B8BD1A9-5DEF-B133-FA4F-10D4F6A56978}"/>
              </a:ext>
            </a:extLst>
          </p:cNvPr>
          <p:cNvCxnSpPr/>
          <p:nvPr/>
        </p:nvCxnSpPr>
        <p:spPr bwMode="auto">
          <a:xfrm flipH="1">
            <a:off x="5555192" y="1408497"/>
            <a:ext cx="894068" cy="579129"/>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24" name="Connecteur droit 60423">
            <a:extLst>
              <a:ext uri="{FF2B5EF4-FFF2-40B4-BE49-F238E27FC236}">
                <a16:creationId xmlns:a16="http://schemas.microsoft.com/office/drawing/2014/main" id="{267135E2-0A73-6B19-72F7-5BF837686D8C}"/>
              </a:ext>
            </a:extLst>
          </p:cNvPr>
          <p:cNvCxnSpPr>
            <a:stCxn id="5" idx="2"/>
            <a:endCxn id="3" idx="0"/>
          </p:cNvCxnSpPr>
          <p:nvPr/>
        </p:nvCxnSpPr>
        <p:spPr bwMode="auto">
          <a:xfrm>
            <a:off x="4000214" y="1620243"/>
            <a:ext cx="0" cy="22458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6" name="Losange 60425">
            <a:extLst>
              <a:ext uri="{FF2B5EF4-FFF2-40B4-BE49-F238E27FC236}">
                <a16:creationId xmlns:a16="http://schemas.microsoft.com/office/drawing/2014/main" id="{17884B3B-B508-D84D-4DEA-4613A7A16D0B}"/>
              </a:ext>
            </a:extLst>
          </p:cNvPr>
          <p:cNvSpPr/>
          <p:nvPr/>
        </p:nvSpPr>
        <p:spPr bwMode="auto">
          <a:xfrm>
            <a:off x="323528" y="5692042"/>
            <a:ext cx="1368152" cy="977318"/>
          </a:xfrm>
          <a:prstGeom prst="diamond">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000" b="1" dirty="0"/>
              <a:t>Point focale </a:t>
            </a:r>
          </a:p>
          <a:p>
            <a:pPr marL="0" marR="0" indent="0" algn="ctr" defTabSz="914400" rtl="0" eaLnBrk="1" fontAlgn="base" latinLnBrk="0" hangingPunct="1">
              <a:lnSpc>
                <a:spcPct val="100000"/>
              </a:lnSpc>
              <a:spcBef>
                <a:spcPct val="0"/>
              </a:spcBef>
              <a:spcAft>
                <a:spcPct val="0"/>
              </a:spcAft>
              <a:buClrTx/>
              <a:buSzTx/>
              <a:buFontTx/>
              <a:buNone/>
              <a:tabLst/>
            </a:pPr>
            <a:r>
              <a:rPr lang="fr-FR" sz="1000" b="1" dirty="0"/>
              <a:t>DGTGCOFE</a:t>
            </a:r>
            <a:endParaRPr kumimoji="0" lang="fr-FR" sz="1000" b="1" i="0" u="none" strike="noStrike" cap="none" normalizeH="0" baseline="0" dirty="0">
              <a:ln>
                <a:noFill/>
              </a:ln>
              <a:solidFill>
                <a:schemeClr val="tx1"/>
              </a:solidFill>
              <a:effectLst/>
              <a:latin typeface="Arial" charset="0"/>
            </a:endParaRPr>
          </a:p>
        </p:txBody>
      </p:sp>
      <p:sp>
        <p:nvSpPr>
          <p:cNvPr id="60427" name="Heptagone 60426">
            <a:extLst>
              <a:ext uri="{FF2B5EF4-FFF2-40B4-BE49-F238E27FC236}">
                <a16:creationId xmlns:a16="http://schemas.microsoft.com/office/drawing/2014/main" id="{CF749620-BAEF-F2CA-B6B8-20D2E38CA6DE}"/>
              </a:ext>
            </a:extLst>
          </p:cNvPr>
          <p:cNvSpPr/>
          <p:nvPr/>
        </p:nvSpPr>
        <p:spPr bwMode="auto">
          <a:xfrm>
            <a:off x="1213687" y="5041098"/>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5</a:t>
            </a:r>
          </a:p>
        </p:txBody>
      </p:sp>
      <p:cxnSp>
        <p:nvCxnSpPr>
          <p:cNvPr id="60429" name="Connecteur droit 60428">
            <a:extLst>
              <a:ext uri="{FF2B5EF4-FFF2-40B4-BE49-F238E27FC236}">
                <a16:creationId xmlns:a16="http://schemas.microsoft.com/office/drawing/2014/main" id="{5B7E2BD0-AD4E-3045-E8E8-BA23437A2B36}"/>
              </a:ext>
            </a:extLst>
          </p:cNvPr>
          <p:cNvCxnSpPr>
            <a:stCxn id="60426" idx="3"/>
          </p:cNvCxnSpPr>
          <p:nvPr/>
        </p:nvCxnSpPr>
        <p:spPr bwMode="auto">
          <a:xfrm flipV="1">
            <a:off x="1691680" y="5294351"/>
            <a:ext cx="1512168" cy="88635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4" name="ZoneTexte 60433">
            <a:extLst>
              <a:ext uri="{FF2B5EF4-FFF2-40B4-BE49-F238E27FC236}">
                <a16:creationId xmlns:a16="http://schemas.microsoft.com/office/drawing/2014/main" id="{785921E0-94E4-C788-B526-E1F32E4AF115}"/>
              </a:ext>
            </a:extLst>
          </p:cNvPr>
          <p:cNvSpPr txBox="1"/>
          <p:nvPr/>
        </p:nvSpPr>
        <p:spPr>
          <a:xfrm>
            <a:off x="2888654" y="6180701"/>
            <a:ext cx="3260984" cy="461665"/>
          </a:xfrm>
          <a:prstGeom prst="rect">
            <a:avLst/>
          </a:prstGeom>
          <a:noFill/>
        </p:spPr>
        <p:txBody>
          <a:bodyPr wrap="square" rtlCol="0">
            <a:spAutoFit/>
          </a:bodyPr>
          <a:lstStyle/>
          <a:p>
            <a:pPr algn="ctr"/>
            <a:r>
              <a:rPr lang="fr-FR" sz="1200" b="1" dirty="0">
                <a:solidFill>
                  <a:srgbClr val="040E08"/>
                </a:solidFill>
              </a:rPr>
              <a:t>Clôture de la </a:t>
            </a:r>
            <a:r>
              <a:rPr lang="fr-FR" sz="1200" b="1" dirty="0"/>
              <a:t>doléance</a:t>
            </a:r>
            <a:r>
              <a:rPr lang="fr-FR" sz="1200" b="1" dirty="0">
                <a:solidFill>
                  <a:srgbClr val="040E08"/>
                </a:solidFill>
              </a:rPr>
              <a:t> (réponce finale)</a:t>
            </a:r>
            <a:r>
              <a:rPr lang="fr-FR" dirty="0">
                <a:solidFill>
                  <a:srgbClr val="040E08"/>
                </a:solidFill>
              </a:rPr>
              <a:t> </a:t>
            </a:r>
          </a:p>
        </p:txBody>
      </p:sp>
      <p:cxnSp>
        <p:nvCxnSpPr>
          <p:cNvPr id="60436" name="Connecteur droit 60435">
            <a:extLst>
              <a:ext uri="{FF2B5EF4-FFF2-40B4-BE49-F238E27FC236}">
                <a16:creationId xmlns:a16="http://schemas.microsoft.com/office/drawing/2014/main" id="{47180131-BA89-62C2-2F64-8FDD9E95491F}"/>
              </a:ext>
            </a:extLst>
          </p:cNvPr>
          <p:cNvCxnSpPr>
            <a:stCxn id="9" idx="2"/>
          </p:cNvCxnSpPr>
          <p:nvPr/>
        </p:nvCxnSpPr>
        <p:spPr bwMode="auto">
          <a:xfrm>
            <a:off x="4353448" y="5229200"/>
            <a:ext cx="0" cy="106541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9" name="Heptagone 60438">
            <a:extLst>
              <a:ext uri="{FF2B5EF4-FFF2-40B4-BE49-F238E27FC236}">
                <a16:creationId xmlns:a16="http://schemas.microsoft.com/office/drawing/2014/main" id="{3528A500-1883-5C8F-0F4D-633FAAFD1614}"/>
              </a:ext>
            </a:extLst>
          </p:cNvPr>
          <p:cNvSpPr/>
          <p:nvPr/>
        </p:nvSpPr>
        <p:spPr bwMode="auto">
          <a:xfrm>
            <a:off x="4576276" y="5938295"/>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6</a:t>
            </a:r>
            <a:endParaRPr kumimoji="0" lang="fr-FR"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695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337F1-1C46-A60A-D580-75462DF3ED6C}"/>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3F402202-1DAA-F1F5-24C4-CEA775433454}"/>
              </a:ext>
            </a:extLst>
          </p:cNvPr>
          <p:cNvSpPr>
            <a:spLocks noGrp="1" noChangeArrowheads="1"/>
          </p:cNvSpPr>
          <p:nvPr>
            <p:ph type="title"/>
          </p:nvPr>
        </p:nvSpPr>
        <p:spPr>
          <a:xfrm>
            <a:off x="0" y="188640"/>
            <a:ext cx="8519864" cy="715963"/>
          </a:xfrm>
        </p:spPr>
        <p:txBody>
          <a:bodyPr/>
          <a:lstStyle/>
          <a:p>
            <a:r>
              <a:rPr lang="en-US" altLang="fr-FR" sz="3200" dirty="0">
                <a:solidFill>
                  <a:srgbClr val="040E08"/>
                </a:solidFill>
              </a:rPr>
              <a:t>6. </a:t>
            </a:r>
            <a:r>
              <a:rPr lang="en-US" altLang="fr-FR" sz="3200" dirty="0">
                <a:solidFill>
                  <a:srgbClr val="040E08"/>
                </a:solidFill>
                <a:latin typeface="Arial" panose="020B0604020202020204" pitchFamily="34" charset="0"/>
                <a:cs typeface="Arial" panose="020B0604020202020204" pitchFamily="34" charset="0"/>
              </a:rPr>
              <a:t>Description du portail Tansik:</a:t>
            </a:r>
          </a:p>
        </p:txBody>
      </p:sp>
      <p:sp>
        <p:nvSpPr>
          <p:cNvPr id="60419" name="Rectangle 3">
            <a:extLst>
              <a:ext uri="{FF2B5EF4-FFF2-40B4-BE49-F238E27FC236}">
                <a16:creationId xmlns:a16="http://schemas.microsoft.com/office/drawing/2014/main" id="{15A34D4C-A342-14A0-122F-329BB477E9EB}"/>
              </a:ext>
            </a:extLst>
          </p:cNvPr>
          <p:cNvSpPr>
            <a:spLocks noGrp="1" noChangeArrowheads="1"/>
          </p:cNvSpPr>
          <p:nvPr>
            <p:ph type="body" idx="1"/>
          </p:nvPr>
        </p:nvSpPr>
        <p:spPr>
          <a:xfrm>
            <a:off x="276064" y="980728"/>
            <a:ext cx="8832440" cy="5760640"/>
          </a:xfrm>
        </p:spPr>
        <p:txBody>
          <a:bodyPr/>
          <a:lstStyle/>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a:t>
            </a:r>
            <a:r>
              <a:rPr kumimoji="0" lang="en-US" altLang="ko-KR" sz="1400" b="1"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“Tansik”  </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est un Site </a:t>
            </a:r>
            <a:r>
              <a:rPr lang="en-US" altLang="ko-KR" sz="1400" dirty="0">
                <a:solidFill>
                  <a:srgbClr val="040E08"/>
                </a:solidFill>
                <a:latin typeface="Arial" panose="020B0604020202020204" pitchFamily="34" charset="0"/>
                <a:ea typeface="굴림" charset="-127"/>
                <a:cs typeface="Arial" panose="020B0604020202020204" pitchFamily="34" charset="0"/>
              </a:rPr>
              <a:t>Web dynamique , accessible via internet à partir du lien</a:t>
            </a:r>
            <a:r>
              <a:rPr lang="en-US" altLang="ko-KR" sz="1400" dirty="0">
                <a:solidFill>
                  <a:srgbClr val="35B19D"/>
                </a:solidFill>
                <a:latin typeface="Arial" panose="020B0604020202020204" pitchFamily="34" charset="0"/>
                <a:ea typeface="굴림" charset="-127"/>
                <a:cs typeface="Arial" panose="020B0604020202020204" pitchFamily="34" charset="0"/>
              </a:rPr>
              <a:t>: “ </a:t>
            </a:r>
            <a:r>
              <a:rPr lang="en-US" altLang="ko-KR" sz="1400" dirty="0">
                <a:solidFill>
                  <a:srgbClr val="040E08"/>
                </a:solidFill>
                <a:latin typeface="Arial" panose="020B0604020202020204" pitchFamily="34" charset="0"/>
                <a:ea typeface="굴림" charset="-127"/>
                <a:cs typeface="Arial" panose="020B0604020202020204" pitchFamily="34" charset="0"/>
                <a:hlinkClick r:id="rId3"/>
              </a:rPr>
              <a:t>www.tansik.dz</a:t>
            </a:r>
            <a:r>
              <a:rPr lang="en-US" altLang="ko-KR" sz="1400" dirty="0">
                <a:solidFill>
                  <a:srgbClr val="040E08"/>
                </a:solidFill>
                <a:latin typeface="Arial" panose="020B0604020202020204" pitchFamily="34" charset="0"/>
                <a:ea typeface="굴림" charset="-127"/>
                <a:cs typeface="Arial" panose="020B0604020202020204" pitchFamily="34" charset="0"/>
              </a:rPr>
              <a:t> </a:t>
            </a:r>
            <a:r>
              <a:rPr lang="en-US" altLang="ko-KR" sz="1400" dirty="0">
                <a:solidFill>
                  <a:srgbClr val="00B050"/>
                </a:solidFill>
                <a:latin typeface="Arial" panose="020B0604020202020204" pitchFamily="34" charset="0"/>
                <a:ea typeface="굴림" charset="-127"/>
                <a:cs typeface="Arial" panose="020B0604020202020204" pitchFamily="34" charset="0"/>
              </a:rPr>
              <a:t>”</a:t>
            </a:r>
          </a:p>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lang="en-US" altLang="ko-KR" sz="1400" dirty="0">
                <a:solidFill>
                  <a:srgbClr val="040E08"/>
                </a:solidFill>
                <a:latin typeface="Arial" panose="020B0604020202020204" pitchFamily="34" charset="0"/>
                <a:ea typeface="굴림" charset="-127"/>
                <a:cs typeface="Arial" panose="020B0604020202020204" pitchFamily="34" charset="0"/>
              </a:rPr>
              <a:t>L’utilisateur accède aux fonctionnalités qui lui sont propres, via des paramètres d’accès privés  (nom utilisateur, mot de passe).</a:t>
            </a:r>
            <a:endPar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algn="just">
              <a:lnSpc>
                <a:spcPct val="150000"/>
              </a:lnSpc>
              <a:buFont typeface="Wingdings" pitchFamily="2" charset="2"/>
              <a:buChar char="§"/>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“Tansik” offre  les </a:t>
            </a:r>
            <a:r>
              <a:rPr lang="en-US" altLang="ko-KR" sz="1400" dirty="0">
                <a:solidFill>
                  <a:srgbClr val="040E08"/>
                </a:solidFill>
                <a:latin typeface="Arial" panose="020B0604020202020204" pitchFamily="34" charset="0"/>
                <a:ea typeface="굴림" charset="-127"/>
                <a:cs typeface="Arial" panose="020B0604020202020204" pitchFamily="34" charset="0"/>
              </a:rPr>
              <a:t>fonctionnalités </a:t>
            </a:r>
            <a:r>
              <a:rPr kumimoji="0" lang="en-US" altLang="ko-KR" sz="140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suivantes</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a:t>
            </a:r>
          </a:p>
          <a:p>
            <a:pPr lvl="1" indent="-342900" algn="just">
              <a:lnSpc>
                <a:spcPct val="150000"/>
              </a:lnSpc>
              <a:buFont typeface="Wingdings" pitchFamily="2" charset="2"/>
              <a:buChar char="v"/>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Création d’une dolénace numérisé via le menu formulaire (compte gestionnaire)</a:t>
            </a: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a:t>
            </a:r>
          </a:p>
          <a:p>
            <a:pPr lvl="1" indent="-342900" algn="just">
              <a:lnSpc>
                <a:spcPct val="150000"/>
              </a:lnSpc>
              <a:buFont typeface="Wingdings" pitchFamily="2" charset="2"/>
              <a:buChar char="v"/>
              <a:defRPr/>
            </a:pPr>
            <a:r>
              <a:rPr lang="en-US" altLang="ko-KR" sz="1400" kern="0" dirty="0">
                <a:solidFill>
                  <a:srgbClr val="040E08"/>
                </a:solidFill>
                <a:latin typeface="Arial" panose="020B0604020202020204" pitchFamily="34" charset="0"/>
                <a:ea typeface="굴림" charset="-127"/>
                <a:cs typeface="Arial" panose="020B0604020202020204" pitchFamily="34" charset="0"/>
              </a:rPr>
              <a:t> Consultation des tickets créés après chaque saisie d’une doléance.</a:t>
            </a:r>
            <a:endPar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lvl="1" indent="-342900" algn="just">
              <a:lnSpc>
                <a:spcPct val="150000"/>
              </a:lnSpc>
              <a:buFont typeface="Wingdings" pitchFamily="2" charset="2"/>
              <a:buChar char="v"/>
              <a:defRPr/>
            </a:pPr>
            <a:r>
              <a:rPr kumimoji="0" lang="en-US" altLang="ko-KR" sz="1400" b="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 Insertion de Réponses ou de messages informationnels (compte superviseur ou Médiateur).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Consulation de l’ensemble des statistiques des dolé</a:t>
            </a:r>
            <a:r>
              <a:rPr lang="en-US" altLang="ko-KR" sz="1400" dirty="0">
                <a:solidFill>
                  <a:srgbClr val="040E08"/>
                </a:solidFill>
                <a:latin typeface="Arial" panose="020B0604020202020204" pitchFamily="34" charset="0"/>
                <a:ea typeface="굴림" charset="-127"/>
                <a:cs typeface="Arial" panose="020B0604020202020204" pitchFamily="34" charset="0"/>
              </a:rPr>
              <a:t>a</a:t>
            </a:r>
            <a:r>
              <a:rPr kumimoji="0" lang="en-US" altLang="ko-KR" sz="1400" b="0" i="0" u="none" strike="noStrike" kern="0" cap="none" spc="0" normalizeH="0" baseline="0" noProof="0" dirty="0" err="1">
                <a:ln>
                  <a:noFill/>
                </a:ln>
                <a:solidFill>
                  <a:srgbClr val="040E08"/>
                </a:solidFill>
                <a:effectLst/>
                <a:uLnTx/>
                <a:uFillTx/>
                <a:latin typeface="Arial" panose="020B0604020202020204" pitchFamily="34" charset="0"/>
                <a:ea typeface="굴림" charset="-127"/>
                <a:cs typeface="Arial" panose="020B0604020202020204" pitchFamily="34" charset="0"/>
              </a:rPr>
              <a:t>nces</a:t>
            </a: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via le tableau de bord (compte superviseur).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Suivie des doléances jusqu’à leurs clôtures.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Changement de la langue d’utilisation (arabe, français).</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Mise à jour des informations personnelles, y compis le mot de passe des comptes d’accès.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Prise en charge des courriers </a:t>
            </a:r>
            <a:r>
              <a:rPr lang="en-US" altLang="ko-KR" sz="1400" dirty="0" err="1">
                <a:solidFill>
                  <a:srgbClr val="040E08"/>
                </a:solidFill>
                <a:latin typeface="Arial" panose="020B0604020202020204" pitchFamily="34" charset="0"/>
                <a:ea typeface="굴림" charset="-127"/>
                <a:cs typeface="Arial" panose="020B0604020202020204" pitchFamily="34" charset="0"/>
              </a:rPr>
              <a:t>reçus</a:t>
            </a:r>
            <a:r>
              <a:rPr lang="en-US" altLang="ko-KR" sz="1400" dirty="0">
                <a:solidFill>
                  <a:srgbClr val="040E08"/>
                </a:solidFill>
                <a:latin typeface="Arial" panose="020B0604020202020204" pitchFamily="34" charset="0"/>
                <a:ea typeface="굴림" charset="-127"/>
                <a:cs typeface="Arial" panose="020B0604020202020204" pitchFamily="34" charset="0"/>
              </a:rPr>
              <a:t> par le Médiateurs.</a:t>
            </a:r>
          </a:p>
          <a:p>
            <a:pPr marL="0" marR="0" lvl="0" indent="0" algn="just" defTabSz="914400" rtl="0" eaLnBrk="1" fontAlgn="base" latinLnBrk="0" hangingPunct="1">
              <a:lnSpc>
                <a:spcPct val="150000"/>
              </a:lnSpc>
              <a:spcBef>
                <a:spcPct val="20000"/>
              </a:spcBef>
              <a:spcAft>
                <a:spcPct val="0"/>
              </a:spcAft>
              <a:buClrTx/>
              <a:buSzTx/>
              <a:buNone/>
              <a:tabLst/>
              <a:defRPr/>
            </a:pPr>
            <a:r>
              <a:rPr lang="en-US" altLang="ko-KR" sz="1200" b="1" i="1" dirty="0">
                <a:solidFill>
                  <a:srgbClr val="FF0000"/>
                </a:solidFill>
                <a:latin typeface="Arial" panose="020B0604020202020204" pitchFamily="34" charset="0"/>
                <a:ea typeface="굴림" charset="-127"/>
                <a:cs typeface="Arial" panose="020B0604020202020204" pitchFamily="34" charset="0"/>
              </a:rPr>
              <a:t>Nota bene</a:t>
            </a:r>
            <a:r>
              <a:rPr lang="en-US" altLang="ko-KR" sz="1200" i="1" dirty="0">
                <a:solidFill>
                  <a:srgbClr val="FF0000"/>
                </a:solidFill>
                <a:latin typeface="Arial" panose="020B0604020202020204" pitchFamily="34" charset="0"/>
                <a:ea typeface="굴림" charset="-127"/>
                <a:cs typeface="Arial" panose="020B0604020202020204" pitchFamily="34" charset="0"/>
              </a:rPr>
              <a:t>: il existe d’autre fonctionnalités qui ne sont pas  encore fontionnelles </a:t>
            </a:r>
            <a:endParaRPr kumimoji="0" lang="en-US" altLang="ko-KR" sz="16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14959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471F-427B-B361-DAA9-9A11FBFA7548}"/>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472F08E3-E6F5-5044-3011-788623D6AF2C}"/>
              </a:ext>
            </a:extLst>
          </p:cNvPr>
          <p:cNvSpPr>
            <a:spLocks noGrp="1" noChangeArrowheads="1"/>
          </p:cNvSpPr>
          <p:nvPr>
            <p:ph type="title"/>
          </p:nvPr>
        </p:nvSpPr>
        <p:spPr>
          <a:xfrm>
            <a:off x="179512" y="99218"/>
            <a:ext cx="7315200" cy="715963"/>
          </a:xfrm>
        </p:spPr>
        <p:txBody>
          <a:bodyPr/>
          <a:lstStyle/>
          <a:p>
            <a:r>
              <a:rPr lang="en-US" altLang="fr-FR" sz="3600" dirty="0">
                <a:solidFill>
                  <a:srgbClr val="040E08"/>
                </a:solidFill>
              </a:rPr>
              <a:t>7.</a:t>
            </a:r>
            <a:r>
              <a:rPr lang="en-US" altLang="fr-FR" sz="3200" dirty="0">
                <a:solidFill>
                  <a:srgbClr val="040E08"/>
                </a:solidFill>
                <a:latin typeface="Arial" panose="020B0604020202020204" pitchFamily="34" charset="0"/>
                <a:cs typeface="Arial" panose="020B0604020202020204" pitchFamily="34" charset="0"/>
              </a:rPr>
              <a:t>Comment utiliser le portail Tansik?</a:t>
            </a:r>
            <a:endParaRPr lang="ru-RU" altLang="fr-FR" sz="3200" dirty="0">
              <a:solidFill>
                <a:srgbClr val="040E08"/>
              </a:solidFill>
            </a:endParaRPr>
          </a:p>
        </p:txBody>
      </p:sp>
      <p:sp>
        <p:nvSpPr>
          <p:cNvPr id="17413" name="Rectangle 5">
            <a:extLst>
              <a:ext uri="{FF2B5EF4-FFF2-40B4-BE49-F238E27FC236}">
                <a16:creationId xmlns:a16="http://schemas.microsoft.com/office/drawing/2014/main" id="{6CAE95AE-09F6-330E-5568-CB6C8DB38FB5}"/>
              </a:ext>
            </a:extLst>
          </p:cNvPr>
          <p:cNvSpPr>
            <a:spLocks noGrp="1" noChangeArrowheads="1"/>
          </p:cNvSpPr>
          <p:nvPr>
            <p:ph type="body" idx="1"/>
          </p:nvPr>
        </p:nvSpPr>
        <p:spPr>
          <a:xfrm>
            <a:off x="0" y="1700808"/>
            <a:ext cx="8126288" cy="5420072"/>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L’accès se fait en introduisant les paramètres d’accès de l’utilisateur, suivant le profil    (gestionnaire  ou superviseur</a:t>
            </a:r>
            <a:r>
              <a:rPr lang="fr-FR" altLang="fr-FR" sz="1600" dirty="0">
                <a:solidFill>
                  <a:srgbClr val="040E08"/>
                </a:solidFill>
              </a:rPr>
              <a:t>) </a:t>
            </a:r>
            <a:r>
              <a:rPr lang="fr-FR" altLang="fr-FR" sz="1600" dirty="0">
                <a:solidFill>
                  <a:srgbClr val="040E08"/>
                </a:solidFill>
                <a:latin typeface="Arial" panose="020B0604020202020204" pitchFamily="34" charset="0"/>
                <a:cs typeface="Arial" panose="020B0604020202020204" pitchFamily="34" charset="0"/>
              </a:rPr>
              <a:t>transmis par l’administration centrale :</a:t>
            </a:r>
          </a:p>
          <a:p>
            <a:pPr marL="0" indent="0">
              <a:lnSpc>
                <a:spcPct val="150000"/>
              </a:lnSpc>
              <a:buNone/>
            </a:pPr>
            <a:endParaRPr lang="ru-RU" altLang="fr-FR" sz="1600" dirty="0">
              <a:solidFill>
                <a:srgbClr val="040E08"/>
              </a:solidFill>
            </a:endParaRPr>
          </a:p>
        </p:txBody>
      </p:sp>
      <p:pic>
        <p:nvPicPr>
          <p:cNvPr id="3" name="Image 2">
            <a:extLst>
              <a:ext uri="{FF2B5EF4-FFF2-40B4-BE49-F238E27FC236}">
                <a16:creationId xmlns:a16="http://schemas.microsoft.com/office/drawing/2014/main" id="{4DD1AB95-5C4B-1C18-379A-40BC6EFA7EE0}"/>
              </a:ext>
            </a:extLst>
          </p:cNvPr>
          <p:cNvPicPr>
            <a:picLocks noChangeAspect="1"/>
          </p:cNvPicPr>
          <p:nvPr/>
        </p:nvPicPr>
        <p:blipFill>
          <a:blip r:embed="rId3"/>
          <a:stretch>
            <a:fillRect/>
          </a:stretch>
        </p:blipFill>
        <p:spPr>
          <a:xfrm>
            <a:off x="971600" y="2852936"/>
            <a:ext cx="6768752" cy="3384376"/>
          </a:xfrm>
          <a:prstGeom prst="rect">
            <a:avLst/>
          </a:prstGeom>
        </p:spPr>
      </p:pic>
      <p:sp>
        <p:nvSpPr>
          <p:cNvPr id="4" name="Rectangle 4">
            <a:extLst>
              <a:ext uri="{FF2B5EF4-FFF2-40B4-BE49-F238E27FC236}">
                <a16:creationId xmlns:a16="http://schemas.microsoft.com/office/drawing/2014/main" id="{78D192EA-8C1F-CBBA-ADC6-95506BD2D428}"/>
              </a:ext>
            </a:extLst>
          </p:cNvPr>
          <p:cNvSpPr txBox="1">
            <a:spLocks noChangeArrowheads="1"/>
          </p:cNvSpPr>
          <p:nvPr/>
        </p:nvSpPr>
        <p:spPr bwMode="auto">
          <a:xfrm>
            <a:off x="190778" y="7585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800" kern="0" dirty="0">
                <a:solidFill>
                  <a:srgbClr val="040E08"/>
                </a:solidFill>
              </a:rPr>
              <a:t>7.1 </a:t>
            </a:r>
            <a:r>
              <a:rPr lang="en-US" altLang="fr-FR" sz="2800" kern="0" dirty="0">
                <a:solidFill>
                  <a:srgbClr val="040E08"/>
                </a:solidFill>
                <a:latin typeface="Arial" panose="020B0604020202020204" pitchFamily="34" charset="0"/>
                <a:cs typeface="Arial" panose="020B0604020202020204" pitchFamily="34" charset="0"/>
              </a:rPr>
              <a:t>Se connecter à Tansik</a:t>
            </a:r>
            <a:r>
              <a:rPr lang="en-US" altLang="fr-FR" sz="2800" kern="0" dirty="0">
                <a:solidFill>
                  <a:srgbClr val="040E08"/>
                </a:solidFill>
              </a:rPr>
              <a:t>:</a:t>
            </a:r>
            <a:endParaRPr lang="ru-RU" altLang="fr-FR" sz="2800" kern="0" dirty="0">
              <a:solidFill>
                <a:srgbClr val="040E08"/>
              </a:solidFill>
            </a:endParaRPr>
          </a:p>
        </p:txBody>
      </p:sp>
    </p:spTree>
    <p:extLst>
      <p:ext uri="{BB962C8B-B14F-4D97-AF65-F5344CB8AC3E}">
        <p14:creationId xmlns:p14="http://schemas.microsoft.com/office/powerpoint/2010/main" val="2932539392"/>
      </p:ext>
    </p:extLst>
  </p:cSld>
  <p:clrMapOvr>
    <a:masterClrMapping/>
  </p:clrMapOvr>
</p:sld>
</file>

<file path=ppt/theme/theme1.xml><?xml version="1.0" encoding="utf-8"?>
<a:theme xmlns:a="http://schemas.openxmlformats.org/drawingml/2006/main" name="powerpoint-template">
  <a:themeElements>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C75F06"/>
        </a:lt2>
        <a:accent1>
          <a:srgbClr val="E07D06"/>
        </a:accent1>
        <a:accent2>
          <a:srgbClr val="F2A016"/>
        </a:accent2>
        <a:accent3>
          <a:srgbClr val="FFFFFF"/>
        </a:accent3>
        <a:accent4>
          <a:srgbClr val="404040"/>
        </a:accent4>
        <a:accent5>
          <a:srgbClr val="EDBFAA"/>
        </a:accent5>
        <a:accent6>
          <a:srgbClr val="DB9113"/>
        </a:accent6>
        <a:hlink>
          <a:srgbClr val="F7C91C"/>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D5B12"/>
        </a:lt2>
        <a:accent1>
          <a:srgbClr val="E6721D"/>
        </a:accent1>
        <a:accent2>
          <a:srgbClr val="F09125"/>
        </a:accent2>
        <a:accent3>
          <a:srgbClr val="FFFFFF"/>
        </a:accent3>
        <a:accent4>
          <a:srgbClr val="404040"/>
        </a:accent4>
        <a:accent5>
          <a:srgbClr val="F0BCAB"/>
        </a:accent5>
        <a:accent6>
          <a:srgbClr val="D98320"/>
        </a:accent6>
        <a:hlink>
          <a:srgbClr val="F0973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BB5206"/>
        </a:lt2>
        <a:accent1>
          <a:srgbClr val="622C0A"/>
        </a:accent1>
        <a:accent2>
          <a:srgbClr val="E58218"/>
        </a:accent2>
        <a:accent3>
          <a:srgbClr val="FFFFFF"/>
        </a:accent3>
        <a:accent4>
          <a:srgbClr val="404040"/>
        </a:accent4>
        <a:accent5>
          <a:srgbClr val="B7ACAA"/>
        </a:accent5>
        <a:accent6>
          <a:srgbClr val="CF7515"/>
        </a:accent6>
        <a:hlink>
          <a:srgbClr val="8B35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6C362C"/>
        </a:lt2>
        <a:accent1>
          <a:srgbClr val="CA7920"/>
        </a:accent1>
        <a:accent2>
          <a:srgbClr val="E4980F"/>
        </a:accent2>
        <a:accent3>
          <a:srgbClr val="FFFFFF"/>
        </a:accent3>
        <a:accent4>
          <a:srgbClr val="404040"/>
        </a:accent4>
        <a:accent5>
          <a:srgbClr val="E1BEAB"/>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C28E32"/>
        </a:lt2>
        <a:accent1>
          <a:srgbClr val="D89306"/>
        </a:accent1>
        <a:accent2>
          <a:srgbClr val="E19E06"/>
        </a:accent2>
        <a:accent3>
          <a:srgbClr val="FFFFFF"/>
        </a:accent3>
        <a:accent4>
          <a:srgbClr val="404040"/>
        </a:accent4>
        <a:accent5>
          <a:srgbClr val="E9C8AA"/>
        </a:accent5>
        <a:accent6>
          <a:srgbClr val="CC8F05"/>
        </a:accent6>
        <a:hlink>
          <a:srgbClr val="EFB20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629E"/>
        </a:lt2>
        <a:accent1>
          <a:srgbClr val="0077C0"/>
        </a:accent1>
        <a:accent2>
          <a:srgbClr val="E4980F"/>
        </a:accent2>
        <a:accent3>
          <a:srgbClr val="FFFFFF"/>
        </a:accent3>
        <a:accent4>
          <a:srgbClr val="404040"/>
        </a:accent4>
        <a:accent5>
          <a:srgbClr val="AABDDC"/>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3947</TotalTime>
  <Words>788</Words>
  <Application>Microsoft Office PowerPoint</Application>
  <PresentationFormat>Affichage à l'écran (4:3)</PresentationFormat>
  <Paragraphs>107</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Lora</vt:lpstr>
      <vt:lpstr>Microsoft Sans Serif</vt:lpstr>
      <vt:lpstr>Wingdings</vt:lpstr>
      <vt:lpstr>powerpoint-template</vt:lpstr>
      <vt:lpstr>Présentation PowerPoint</vt:lpstr>
      <vt:lpstr>Plan  </vt:lpstr>
      <vt:lpstr>1. Context</vt:lpstr>
      <vt:lpstr>2. Objectif de la formation</vt:lpstr>
      <vt:lpstr>3. Rôle du Superviseur et du Gestionnaire  :</vt:lpstr>
      <vt:lpstr>4. Les intervenants dans le processus de numérisation de la doléance  </vt:lpstr>
      <vt:lpstr>5. Processus de numérisation des doléances</vt:lpstr>
      <vt:lpstr>6. Description du portail Tansik:</vt:lpstr>
      <vt:lpstr>7.Comment utiliser le portail Tansik?</vt:lpstr>
      <vt:lpstr>7.2  Interface -  Gestionnaire- :</vt:lpstr>
      <vt:lpstr>7.3  Interface –superviseur-: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Hakima</dc:creator>
  <cp:lastModifiedBy>tresor</cp:lastModifiedBy>
  <cp:revision>47</cp:revision>
  <dcterms:created xsi:type="dcterms:W3CDTF">2022-05-27T16:20:24Z</dcterms:created>
  <dcterms:modified xsi:type="dcterms:W3CDTF">2024-03-25T10:43:14Z</dcterms:modified>
</cp:coreProperties>
</file>