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95" r:id="rId4"/>
    <p:sldId id="286" r:id="rId5"/>
    <p:sldId id="296" r:id="rId6"/>
    <p:sldId id="285" r:id="rId7"/>
    <p:sldId id="290" r:id="rId8"/>
    <p:sldId id="284" r:id="rId9"/>
    <p:sldId id="280" r:id="rId10"/>
    <p:sldId id="281" r:id="rId11"/>
    <p:sldId id="291" r:id="rId12"/>
    <p:sldId id="282" r:id="rId13"/>
    <p:sldId id="287" r:id="rId14"/>
    <p:sldId id="288" r:id="rId15"/>
    <p:sldId id="289" r:id="rId16"/>
    <p:sldId id="292" r:id="rId17"/>
    <p:sldId id="293" r:id="rId18"/>
    <p:sldId id="294" r:id="rId19"/>
    <p:sldId id="283"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Section sans titre" id="{356ADCD2-6BB7-4474-AECB-B54D03A8E3FD}">
          <p14:sldIdLst>
            <p14:sldId id="256"/>
            <p14:sldId id="257"/>
            <p14:sldId id="295"/>
            <p14:sldId id="286"/>
            <p14:sldId id="296"/>
            <p14:sldId id="285"/>
            <p14:sldId id="290"/>
            <p14:sldId id="284"/>
            <p14:sldId id="280"/>
            <p14:sldId id="281"/>
            <p14:sldId id="291"/>
            <p14:sldId id="282"/>
            <p14:sldId id="287"/>
            <p14:sldId id="288"/>
            <p14:sldId id="289"/>
            <p14:sldId id="292"/>
            <p14:sldId id="293"/>
            <p14:sldId id="294"/>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E08"/>
    <a:srgbClr val="35B19D"/>
    <a:srgbClr val="B92D14"/>
    <a:srgbClr val="35759D"/>
    <a:srgbClr val="000000"/>
    <a:srgbClr val="FFFF00"/>
    <a:srgbClr val="491403"/>
    <a:srgbClr val="3A1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96" autoAdjust="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fr-FR"/>
          </a:p>
        </p:txBody>
      </p:sp>
      <p:sp>
        <p:nvSpPr>
          <p:cNvPr id="819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fr-FR"/>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8AA8AD8-A949-4820-80A4-FADD876BD2E0}" type="slidenum">
              <a:rPr lang="en-US" altLang="fr-FR"/>
              <a:pPr/>
              <a:t>‹N°›</a:t>
            </a:fld>
            <a:endParaRPr lang="en-US" altLang="fr-FR"/>
          </a:p>
        </p:txBody>
      </p:sp>
    </p:spTree>
    <p:extLst>
      <p:ext uri="{BB962C8B-B14F-4D97-AF65-F5344CB8AC3E}">
        <p14:creationId xmlns:p14="http://schemas.microsoft.com/office/powerpoint/2010/main" val="728620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8D4586-B7AA-48F9-B2BE-DA4FAB854ED6}" type="slidenum">
              <a:rPr lang="en-US" altLang="fr-FR"/>
              <a:pPr/>
              <a:t>1</a:t>
            </a:fld>
            <a:endParaRPr lang="en-US" altLang="fr-F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ru-RU"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FCC76-3832-8BC1-D1E8-6E49AD53BAF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336024A-EEBC-90BA-89D0-72EAE208C6F4}"/>
              </a:ext>
            </a:extLst>
          </p:cNvPr>
          <p:cNvSpPr>
            <a:spLocks noGrp="1" noChangeArrowheads="1"/>
          </p:cNvSpPr>
          <p:nvPr>
            <p:ph type="sldNum" sz="quarter" idx="5"/>
          </p:nvPr>
        </p:nvSpPr>
        <p:spPr>
          <a:ln/>
        </p:spPr>
        <p:txBody>
          <a:bodyPr/>
          <a:lstStyle/>
          <a:p>
            <a:fld id="{032190FE-7C2C-486E-A9A2-EA7D7078D35E}" type="slidenum">
              <a:rPr lang="en-US" altLang="fr-FR"/>
              <a:pPr/>
              <a:t>10</a:t>
            </a:fld>
            <a:endParaRPr lang="en-US" altLang="fr-FR"/>
          </a:p>
        </p:txBody>
      </p:sp>
      <p:sp>
        <p:nvSpPr>
          <p:cNvPr id="112642" name="Rectangle 2">
            <a:extLst>
              <a:ext uri="{FF2B5EF4-FFF2-40B4-BE49-F238E27FC236}">
                <a16:creationId xmlns:a16="http://schemas.microsoft.com/office/drawing/2014/main" id="{DB479E54-5E12-580F-3124-877F9C36D7AA}"/>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707B02A8-287C-7D76-91EB-69EF6101E4DE}"/>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69190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C3E66-0511-6A75-988C-DB7D85C8062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295632-ABC0-3D1E-5863-CA6D28AD6B1E}"/>
              </a:ext>
            </a:extLst>
          </p:cNvPr>
          <p:cNvSpPr>
            <a:spLocks noGrp="1" noChangeArrowheads="1"/>
          </p:cNvSpPr>
          <p:nvPr>
            <p:ph type="sldNum" sz="quarter" idx="5"/>
          </p:nvPr>
        </p:nvSpPr>
        <p:spPr>
          <a:ln/>
        </p:spPr>
        <p:txBody>
          <a:bodyPr/>
          <a:lstStyle/>
          <a:p>
            <a:fld id="{032190FE-7C2C-486E-A9A2-EA7D7078D35E}" type="slidenum">
              <a:rPr lang="en-US" altLang="fr-FR"/>
              <a:pPr/>
              <a:t>11</a:t>
            </a:fld>
            <a:endParaRPr lang="en-US" altLang="fr-FR"/>
          </a:p>
        </p:txBody>
      </p:sp>
      <p:sp>
        <p:nvSpPr>
          <p:cNvPr id="112642" name="Rectangle 2">
            <a:extLst>
              <a:ext uri="{FF2B5EF4-FFF2-40B4-BE49-F238E27FC236}">
                <a16:creationId xmlns:a16="http://schemas.microsoft.com/office/drawing/2014/main" id="{62415D8C-9842-F690-0BB4-D001AD157AF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33E74F38-B954-49E4-478C-D55F1F3BBD4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759766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8FDE7-A324-B4EF-A937-4E397CB59BA1}"/>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C8B773F-ABB2-3DC5-AC3C-1B0DCCE2D367}"/>
              </a:ext>
            </a:extLst>
          </p:cNvPr>
          <p:cNvSpPr>
            <a:spLocks noGrp="1" noChangeArrowheads="1"/>
          </p:cNvSpPr>
          <p:nvPr>
            <p:ph type="sldNum" sz="quarter" idx="5"/>
          </p:nvPr>
        </p:nvSpPr>
        <p:spPr>
          <a:ln/>
        </p:spPr>
        <p:txBody>
          <a:bodyPr/>
          <a:lstStyle/>
          <a:p>
            <a:fld id="{032190FE-7C2C-486E-A9A2-EA7D7078D35E}" type="slidenum">
              <a:rPr lang="en-US" altLang="fr-FR"/>
              <a:pPr/>
              <a:t>12</a:t>
            </a:fld>
            <a:endParaRPr lang="en-US" altLang="fr-FR"/>
          </a:p>
        </p:txBody>
      </p:sp>
      <p:sp>
        <p:nvSpPr>
          <p:cNvPr id="112642" name="Rectangle 2">
            <a:extLst>
              <a:ext uri="{FF2B5EF4-FFF2-40B4-BE49-F238E27FC236}">
                <a16:creationId xmlns:a16="http://schemas.microsoft.com/office/drawing/2014/main" id="{EAF913CF-C9A4-F9F5-8141-F5D067325497}"/>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FB260B4F-CA9B-3C14-5B57-CB33DE067429}"/>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44312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81737-7C69-0720-CB9C-4E67B569B5E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7102C35-58FC-C71A-5D41-95952A009B3B}"/>
              </a:ext>
            </a:extLst>
          </p:cNvPr>
          <p:cNvSpPr>
            <a:spLocks noGrp="1" noChangeArrowheads="1"/>
          </p:cNvSpPr>
          <p:nvPr>
            <p:ph type="sldNum" sz="quarter" idx="5"/>
          </p:nvPr>
        </p:nvSpPr>
        <p:spPr>
          <a:ln/>
        </p:spPr>
        <p:txBody>
          <a:bodyPr/>
          <a:lstStyle/>
          <a:p>
            <a:fld id="{032190FE-7C2C-486E-A9A2-EA7D7078D35E}" type="slidenum">
              <a:rPr lang="en-US" altLang="fr-FR"/>
              <a:pPr/>
              <a:t>13</a:t>
            </a:fld>
            <a:endParaRPr lang="en-US" altLang="fr-FR"/>
          </a:p>
        </p:txBody>
      </p:sp>
      <p:sp>
        <p:nvSpPr>
          <p:cNvPr id="112642" name="Rectangle 2">
            <a:extLst>
              <a:ext uri="{FF2B5EF4-FFF2-40B4-BE49-F238E27FC236}">
                <a16:creationId xmlns:a16="http://schemas.microsoft.com/office/drawing/2014/main" id="{5863A79D-D857-F191-93BD-7A3161A75AC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8CAFE567-BD6C-443D-B428-C8BB7EE84F87}"/>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82266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3607F-7A84-802A-27A9-D4486F1ECB41}"/>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1A531698-0C4A-9E8B-3AC3-0AC9626FCD3C}"/>
              </a:ext>
            </a:extLst>
          </p:cNvPr>
          <p:cNvSpPr>
            <a:spLocks noGrp="1" noChangeArrowheads="1"/>
          </p:cNvSpPr>
          <p:nvPr>
            <p:ph type="sldNum" sz="quarter" idx="5"/>
          </p:nvPr>
        </p:nvSpPr>
        <p:spPr>
          <a:ln/>
        </p:spPr>
        <p:txBody>
          <a:bodyPr/>
          <a:lstStyle/>
          <a:p>
            <a:fld id="{032190FE-7C2C-486E-A9A2-EA7D7078D35E}" type="slidenum">
              <a:rPr lang="en-US" altLang="fr-FR"/>
              <a:pPr/>
              <a:t>14</a:t>
            </a:fld>
            <a:endParaRPr lang="en-US" altLang="fr-FR"/>
          </a:p>
        </p:txBody>
      </p:sp>
      <p:sp>
        <p:nvSpPr>
          <p:cNvPr id="112642" name="Rectangle 2">
            <a:extLst>
              <a:ext uri="{FF2B5EF4-FFF2-40B4-BE49-F238E27FC236}">
                <a16:creationId xmlns:a16="http://schemas.microsoft.com/office/drawing/2014/main" id="{93B6EBEF-F83B-DF38-BF55-08ABBC98CFA1}"/>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B345944B-9951-707F-52E5-2A16E5AEF2DD}"/>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45731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27BA7-6DB9-85C7-B4B3-6F2E4311A94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B3FB391F-7C7B-C250-069C-C227486A9D7A}"/>
              </a:ext>
            </a:extLst>
          </p:cNvPr>
          <p:cNvSpPr>
            <a:spLocks noGrp="1" noChangeArrowheads="1"/>
          </p:cNvSpPr>
          <p:nvPr>
            <p:ph type="sldNum" sz="quarter" idx="5"/>
          </p:nvPr>
        </p:nvSpPr>
        <p:spPr>
          <a:ln/>
        </p:spPr>
        <p:txBody>
          <a:bodyPr/>
          <a:lstStyle/>
          <a:p>
            <a:fld id="{032190FE-7C2C-486E-A9A2-EA7D7078D35E}" type="slidenum">
              <a:rPr lang="en-US" altLang="fr-FR"/>
              <a:pPr/>
              <a:t>15</a:t>
            </a:fld>
            <a:endParaRPr lang="en-US" altLang="fr-FR"/>
          </a:p>
        </p:txBody>
      </p:sp>
      <p:sp>
        <p:nvSpPr>
          <p:cNvPr id="112642" name="Rectangle 2">
            <a:extLst>
              <a:ext uri="{FF2B5EF4-FFF2-40B4-BE49-F238E27FC236}">
                <a16:creationId xmlns:a16="http://schemas.microsoft.com/office/drawing/2014/main" id="{B27715BC-2662-1210-5AB2-D2090A3F8D4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5D595F4E-9CE0-E052-DA51-2BECAD405F6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204537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C4E38-600E-25F2-3C71-EE8AE471BBB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9B194AC-FA51-52C8-D660-C74D9FB2FDB7}"/>
              </a:ext>
            </a:extLst>
          </p:cNvPr>
          <p:cNvSpPr>
            <a:spLocks noGrp="1" noChangeArrowheads="1"/>
          </p:cNvSpPr>
          <p:nvPr>
            <p:ph type="sldNum" sz="quarter" idx="5"/>
          </p:nvPr>
        </p:nvSpPr>
        <p:spPr>
          <a:ln/>
        </p:spPr>
        <p:txBody>
          <a:bodyPr/>
          <a:lstStyle/>
          <a:p>
            <a:fld id="{032190FE-7C2C-486E-A9A2-EA7D7078D35E}" type="slidenum">
              <a:rPr lang="en-US" altLang="fr-FR"/>
              <a:pPr/>
              <a:t>16</a:t>
            </a:fld>
            <a:endParaRPr lang="en-US" altLang="fr-FR"/>
          </a:p>
        </p:txBody>
      </p:sp>
      <p:sp>
        <p:nvSpPr>
          <p:cNvPr id="112642" name="Rectangle 2">
            <a:extLst>
              <a:ext uri="{FF2B5EF4-FFF2-40B4-BE49-F238E27FC236}">
                <a16:creationId xmlns:a16="http://schemas.microsoft.com/office/drawing/2014/main" id="{B7D6DED2-9E30-7A2F-1F18-B95E9689648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4F7F7991-3123-A514-5227-374A99123D46}"/>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671412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0FE08-209A-D110-4A44-EE288A5384F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83BA28C-36A7-BA7B-903D-8921A5FF9B13}"/>
              </a:ext>
            </a:extLst>
          </p:cNvPr>
          <p:cNvSpPr>
            <a:spLocks noGrp="1" noChangeArrowheads="1"/>
          </p:cNvSpPr>
          <p:nvPr>
            <p:ph type="sldNum" sz="quarter" idx="5"/>
          </p:nvPr>
        </p:nvSpPr>
        <p:spPr>
          <a:ln/>
        </p:spPr>
        <p:txBody>
          <a:bodyPr/>
          <a:lstStyle/>
          <a:p>
            <a:fld id="{032190FE-7C2C-486E-A9A2-EA7D7078D35E}" type="slidenum">
              <a:rPr lang="en-US" altLang="fr-FR"/>
              <a:pPr/>
              <a:t>17</a:t>
            </a:fld>
            <a:endParaRPr lang="en-US" altLang="fr-FR"/>
          </a:p>
        </p:txBody>
      </p:sp>
      <p:sp>
        <p:nvSpPr>
          <p:cNvPr id="112642" name="Rectangle 2">
            <a:extLst>
              <a:ext uri="{FF2B5EF4-FFF2-40B4-BE49-F238E27FC236}">
                <a16:creationId xmlns:a16="http://schemas.microsoft.com/office/drawing/2014/main" id="{A4A1F165-0C1C-D60C-D124-19B01C086F3F}"/>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F0F90D48-9B25-A0E8-FDC8-DA8F3F319DF3}"/>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380183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F318A-C154-E27E-DC8A-70B179E1517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0322E46-6A51-FAA7-3C9D-5B870433DB94}"/>
              </a:ext>
            </a:extLst>
          </p:cNvPr>
          <p:cNvSpPr>
            <a:spLocks noGrp="1" noChangeArrowheads="1"/>
          </p:cNvSpPr>
          <p:nvPr>
            <p:ph type="sldNum" sz="quarter" idx="5"/>
          </p:nvPr>
        </p:nvSpPr>
        <p:spPr>
          <a:ln/>
        </p:spPr>
        <p:txBody>
          <a:bodyPr/>
          <a:lstStyle/>
          <a:p>
            <a:fld id="{032190FE-7C2C-486E-A9A2-EA7D7078D35E}" type="slidenum">
              <a:rPr lang="en-US" altLang="fr-FR"/>
              <a:pPr/>
              <a:t>18</a:t>
            </a:fld>
            <a:endParaRPr lang="en-US" altLang="fr-FR"/>
          </a:p>
        </p:txBody>
      </p:sp>
      <p:sp>
        <p:nvSpPr>
          <p:cNvPr id="112642" name="Rectangle 2">
            <a:extLst>
              <a:ext uri="{FF2B5EF4-FFF2-40B4-BE49-F238E27FC236}">
                <a16:creationId xmlns:a16="http://schemas.microsoft.com/office/drawing/2014/main" id="{5B4475D6-84A5-D0C3-CD90-29DD3BBC929D}"/>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F45E7A4C-694A-DAF4-C637-D7BB2979507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27924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951AD-8B90-F116-B2C0-8C06DF8D9FD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0FC98F4-36B6-715E-9108-826ECCAD98D0}"/>
              </a:ext>
            </a:extLst>
          </p:cNvPr>
          <p:cNvSpPr>
            <a:spLocks noGrp="1" noChangeArrowheads="1"/>
          </p:cNvSpPr>
          <p:nvPr>
            <p:ph type="sldNum" sz="quarter" idx="5"/>
          </p:nvPr>
        </p:nvSpPr>
        <p:spPr>
          <a:ln/>
        </p:spPr>
        <p:txBody>
          <a:bodyPr/>
          <a:lstStyle/>
          <a:p>
            <a:fld id="{12B5C19E-D17D-46BC-A340-DE3A10DACCB1}" type="slidenum">
              <a:rPr lang="en-US" altLang="fr-FR"/>
              <a:pPr/>
              <a:t>19</a:t>
            </a:fld>
            <a:endParaRPr lang="en-US" altLang="fr-FR"/>
          </a:p>
        </p:txBody>
      </p:sp>
      <p:sp>
        <p:nvSpPr>
          <p:cNvPr id="110594" name="Rectangle 2">
            <a:extLst>
              <a:ext uri="{FF2B5EF4-FFF2-40B4-BE49-F238E27FC236}">
                <a16:creationId xmlns:a16="http://schemas.microsoft.com/office/drawing/2014/main" id="{CB410FA5-05F3-E3DC-685C-697534A5B623}"/>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4E2A7A5-336D-773F-D20B-B7B014C23F3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68599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190FE-7C2C-486E-A9A2-EA7D7078D35E}" type="slidenum">
              <a:rPr lang="en-US" altLang="fr-FR"/>
              <a:pPr/>
              <a:t>2</a:t>
            </a:fld>
            <a:endParaRPr lang="en-US" altLang="fr-F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190FE-7C2C-486E-A9A2-EA7D7078D35E}" type="slidenum">
              <a:rPr lang="en-US" altLang="fr-FR"/>
              <a:pPr/>
              <a:t>3</a:t>
            </a:fld>
            <a:endParaRPr lang="en-US" altLang="fr-F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2739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33526-CD1A-4222-E2B2-9E06620DA7AE}"/>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FDF1CD68-A25A-6C7A-4105-2C9D9BE5C98E}"/>
              </a:ext>
            </a:extLst>
          </p:cNvPr>
          <p:cNvSpPr>
            <a:spLocks noGrp="1" noChangeArrowheads="1"/>
          </p:cNvSpPr>
          <p:nvPr>
            <p:ph type="sldNum" sz="quarter" idx="5"/>
          </p:nvPr>
        </p:nvSpPr>
        <p:spPr>
          <a:ln/>
        </p:spPr>
        <p:txBody>
          <a:bodyPr/>
          <a:lstStyle/>
          <a:p>
            <a:fld id="{12B5C19E-D17D-46BC-A340-DE3A10DACCB1}" type="slidenum">
              <a:rPr lang="en-US" altLang="fr-FR"/>
              <a:pPr/>
              <a:t>4</a:t>
            </a:fld>
            <a:endParaRPr lang="en-US" altLang="fr-FR"/>
          </a:p>
        </p:txBody>
      </p:sp>
      <p:sp>
        <p:nvSpPr>
          <p:cNvPr id="110594" name="Rectangle 2">
            <a:extLst>
              <a:ext uri="{FF2B5EF4-FFF2-40B4-BE49-F238E27FC236}">
                <a16:creationId xmlns:a16="http://schemas.microsoft.com/office/drawing/2014/main" id="{78D45329-9B53-CF77-03E5-4A5710A9E01E}"/>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DCF6E9FF-CE7A-A35B-6261-3007ECFC6ECD}"/>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931209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5C19E-D17D-46BC-A340-DE3A10DACCB1}" type="slidenum">
              <a:rPr lang="en-US" altLang="fr-FR"/>
              <a:pPr/>
              <a:t>5</a:t>
            </a:fld>
            <a:endParaRPr lang="en-US" altLang="fr-F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89539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2C98-93E7-2EC8-2F15-0C05B3CE970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D29CAF9-9E48-3984-8F42-E3E73C0CF051}"/>
              </a:ext>
            </a:extLst>
          </p:cNvPr>
          <p:cNvSpPr>
            <a:spLocks noGrp="1" noChangeArrowheads="1"/>
          </p:cNvSpPr>
          <p:nvPr>
            <p:ph type="sldNum" sz="quarter" idx="5"/>
          </p:nvPr>
        </p:nvSpPr>
        <p:spPr>
          <a:ln/>
        </p:spPr>
        <p:txBody>
          <a:bodyPr/>
          <a:lstStyle/>
          <a:p>
            <a:fld id="{12B5C19E-D17D-46BC-A340-DE3A10DACCB1}" type="slidenum">
              <a:rPr lang="en-US" altLang="fr-FR"/>
              <a:pPr/>
              <a:t>6</a:t>
            </a:fld>
            <a:endParaRPr lang="en-US" altLang="fr-FR"/>
          </a:p>
        </p:txBody>
      </p:sp>
      <p:sp>
        <p:nvSpPr>
          <p:cNvPr id="110594" name="Rectangle 2">
            <a:extLst>
              <a:ext uri="{FF2B5EF4-FFF2-40B4-BE49-F238E27FC236}">
                <a16:creationId xmlns:a16="http://schemas.microsoft.com/office/drawing/2014/main" id="{0C4533C5-FFD7-2CEA-DF7F-7FF2310EC647}"/>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729908DE-63D6-4DE6-A3C2-AED89708DB13}"/>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046146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3DF90-D112-420C-6829-1A1027B796D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466E360-11BD-F4A7-C4EF-927E7948D5FB}"/>
              </a:ext>
            </a:extLst>
          </p:cNvPr>
          <p:cNvSpPr>
            <a:spLocks noGrp="1" noChangeArrowheads="1"/>
          </p:cNvSpPr>
          <p:nvPr>
            <p:ph type="sldNum" sz="quarter" idx="5"/>
          </p:nvPr>
        </p:nvSpPr>
        <p:spPr>
          <a:ln/>
        </p:spPr>
        <p:txBody>
          <a:bodyPr/>
          <a:lstStyle/>
          <a:p>
            <a:fld id="{12B5C19E-D17D-46BC-A340-DE3A10DACCB1}" type="slidenum">
              <a:rPr lang="en-US" altLang="fr-FR"/>
              <a:pPr/>
              <a:t>7</a:t>
            </a:fld>
            <a:endParaRPr lang="en-US" altLang="fr-FR"/>
          </a:p>
        </p:txBody>
      </p:sp>
      <p:sp>
        <p:nvSpPr>
          <p:cNvPr id="110594" name="Rectangle 2">
            <a:extLst>
              <a:ext uri="{FF2B5EF4-FFF2-40B4-BE49-F238E27FC236}">
                <a16:creationId xmlns:a16="http://schemas.microsoft.com/office/drawing/2014/main" id="{CB0A33EE-2254-01FC-F0FC-1E5ECA7A49D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E9DC8815-4254-5A25-1E78-5A44A57EBFF0}"/>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15382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CA2D-6FFC-9EA2-91F5-17B204B06CB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9A21543-7FAF-D784-8E9A-7792FB4B938B}"/>
              </a:ext>
            </a:extLst>
          </p:cNvPr>
          <p:cNvSpPr>
            <a:spLocks noGrp="1" noChangeArrowheads="1"/>
          </p:cNvSpPr>
          <p:nvPr>
            <p:ph type="sldNum" sz="quarter" idx="5"/>
          </p:nvPr>
        </p:nvSpPr>
        <p:spPr>
          <a:ln/>
        </p:spPr>
        <p:txBody>
          <a:bodyPr/>
          <a:lstStyle/>
          <a:p>
            <a:fld id="{12B5C19E-D17D-46BC-A340-DE3A10DACCB1}" type="slidenum">
              <a:rPr lang="en-US" altLang="fr-FR"/>
              <a:pPr/>
              <a:t>8</a:t>
            </a:fld>
            <a:endParaRPr lang="en-US" altLang="fr-FR"/>
          </a:p>
        </p:txBody>
      </p:sp>
      <p:sp>
        <p:nvSpPr>
          <p:cNvPr id="110594" name="Rectangle 2">
            <a:extLst>
              <a:ext uri="{FF2B5EF4-FFF2-40B4-BE49-F238E27FC236}">
                <a16:creationId xmlns:a16="http://schemas.microsoft.com/office/drawing/2014/main" id="{610FBD55-1053-79B2-211F-F9EABDF54695}"/>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AFC2A835-68BA-E971-0036-66C303BE0194}"/>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17320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A157D-079E-3578-190D-3D8C2B33AF6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325FCAC-C7AB-9285-2F1D-0C46B3853783}"/>
              </a:ext>
            </a:extLst>
          </p:cNvPr>
          <p:cNvSpPr>
            <a:spLocks noGrp="1" noChangeArrowheads="1"/>
          </p:cNvSpPr>
          <p:nvPr>
            <p:ph type="sldNum" sz="quarter" idx="5"/>
          </p:nvPr>
        </p:nvSpPr>
        <p:spPr>
          <a:ln/>
        </p:spPr>
        <p:txBody>
          <a:bodyPr/>
          <a:lstStyle/>
          <a:p>
            <a:fld id="{032190FE-7C2C-486E-A9A2-EA7D7078D35E}" type="slidenum">
              <a:rPr lang="en-US" altLang="fr-FR"/>
              <a:pPr/>
              <a:t>9</a:t>
            </a:fld>
            <a:endParaRPr lang="en-US" altLang="fr-FR"/>
          </a:p>
        </p:txBody>
      </p:sp>
      <p:sp>
        <p:nvSpPr>
          <p:cNvPr id="112642" name="Rectangle 2">
            <a:extLst>
              <a:ext uri="{FF2B5EF4-FFF2-40B4-BE49-F238E27FC236}">
                <a16:creationId xmlns:a16="http://schemas.microsoft.com/office/drawing/2014/main" id="{E853B426-2CC3-818A-C1DB-D43B9A03D134}"/>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48ED92A9-D67B-3AD4-DBF2-0B1FAFB98CB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333546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5181600"/>
            <a:ext cx="75438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defRPr sz="4000"/>
            </a:lvl1pPr>
          </a:lstStyle>
          <a:p>
            <a:pPr lvl="0"/>
            <a:r>
              <a:rPr lang="fr-FR" altLang="fr-FR" noProof="0"/>
              <a:t>Modifiez le style du titre</a:t>
            </a:r>
            <a:endParaRPr lang="en-US" altLang="fr-FR" noProof="0"/>
          </a:p>
        </p:txBody>
      </p:sp>
      <p:sp>
        <p:nvSpPr>
          <p:cNvPr id="3075" name="Rectangle 3"/>
          <p:cNvSpPr>
            <a:spLocks noGrp="1" noChangeArrowheads="1"/>
          </p:cNvSpPr>
          <p:nvPr>
            <p:ph type="subTitle" idx="1"/>
          </p:nvPr>
        </p:nvSpPr>
        <p:spPr>
          <a:xfrm>
            <a:off x="609600" y="5791200"/>
            <a:ext cx="7543800" cy="6858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buFontTx/>
              <a:buNone/>
              <a:defRPr sz="2800"/>
            </a:lvl1pPr>
          </a:lstStyle>
          <a:p>
            <a:pPr lvl="0"/>
            <a:r>
              <a:rPr lang="fr-FR" altLang="fr-FR" noProof="0"/>
              <a:t>Modifiez le style des sous-titres du masque</a:t>
            </a:r>
            <a:endParaRPr lang="en-US" alt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027206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343650" y="381000"/>
            <a:ext cx="1962150" cy="6019800"/>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381000"/>
            <a:ext cx="5734050" cy="60198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36815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99870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extLst>
      <p:ext uri="{BB962C8B-B14F-4D97-AF65-F5344CB8AC3E}">
        <p14:creationId xmlns:p14="http://schemas.microsoft.com/office/powerpoint/2010/main" val="268293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990600" y="2133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724400" y="2133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0888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6182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16826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45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extLst>
      <p:ext uri="{BB962C8B-B14F-4D97-AF65-F5344CB8AC3E}">
        <p14:creationId xmlns:p14="http://schemas.microsoft.com/office/powerpoint/2010/main" val="40853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extLst>
      <p:ext uri="{BB962C8B-B14F-4D97-AF65-F5344CB8AC3E}">
        <p14:creationId xmlns:p14="http://schemas.microsoft.com/office/powerpoint/2010/main" val="417950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endParaRPr lang="en-US" altLang="fr-FR"/>
          </a:p>
        </p:txBody>
      </p:sp>
      <p:sp>
        <p:nvSpPr>
          <p:cNvPr id="1027" name="Rectangle 3"/>
          <p:cNvSpPr>
            <a:spLocks noGrp="1" noChangeArrowheads="1"/>
          </p:cNvSpPr>
          <p:nvPr>
            <p:ph type="body" idx="1"/>
          </p:nvPr>
        </p:nvSpPr>
        <p:spPr bwMode="auto">
          <a:xfrm>
            <a:off x="990600" y="2133600"/>
            <a:ext cx="7315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www.tansik.dz/"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7" name="Rectangle 9"/>
          <p:cNvSpPr>
            <a:spLocks noGrp="1" noChangeArrowheads="1"/>
          </p:cNvSpPr>
          <p:nvPr>
            <p:ph type="subTitle" idx="1"/>
          </p:nvPr>
        </p:nvSpPr>
        <p:spPr>
          <a:xfrm>
            <a:off x="3779912" y="6021288"/>
            <a:ext cx="2232248" cy="685800"/>
          </a:xfrm>
        </p:spPr>
        <p:txBody>
          <a:bodyPr/>
          <a:lstStyle/>
          <a:p>
            <a:r>
              <a:rPr lang="fr-FR" altLang="fr-FR" sz="1800" b="1" dirty="0">
                <a:solidFill>
                  <a:schemeClr val="tx1">
                    <a:lumMod val="50000"/>
                  </a:schemeClr>
                </a:solidFill>
              </a:rPr>
              <a:t>Mars 2024</a:t>
            </a:r>
            <a:endParaRPr lang="ru-RU" altLang="fr-FR" sz="1800" b="1" dirty="0">
              <a:solidFill>
                <a:schemeClr val="tx1">
                  <a:lumMod val="50000"/>
                </a:schemeClr>
              </a:solidFill>
            </a:endParaRPr>
          </a:p>
          <a:p>
            <a:endParaRPr lang="ru-RU" altLang="fr-FR" dirty="0"/>
          </a:p>
        </p:txBody>
      </p:sp>
      <p:sp>
        <p:nvSpPr>
          <p:cNvPr id="2" name="Rectangle 4">
            <a:extLst>
              <a:ext uri="{FF2B5EF4-FFF2-40B4-BE49-F238E27FC236}">
                <a16:creationId xmlns:a16="http://schemas.microsoft.com/office/drawing/2014/main" id="{519DB9B2-763C-1223-A845-ED17C415206B}"/>
              </a:ext>
            </a:extLst>
          </p:cNvPr>
          <p:cNvSpPr txBox="1">
            <a:spLocks noChangeArrowheads="1"/>
          </p:cNvSpPr>
          <p:nvPr/>
        </p:nvSpPr>
        <p:spPr bwMode="auto">
          <a:xfrm>
            <a:off x="107504" y="0"/>
            <a:ext cx="8712968" cy="7647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n-lt"/>
                <a:ea typeface="+mn-ea"/>
                <a:cs typeface="+mn-cs"/>
              </a:rPr>
              <a:t>Ministére des Finances</a:t>
            </a:r>
          </a:p>
          <a:p>
            <a:pPr marL="0" marR="0" lvl="0" indent="0"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mn-lt"/>
              <a:ea typeface="+mn-ea"/>
              <a:cs typeface="+mn-cs"/>
            </a:endParaRPr>
          </a:p>
        </p:txBody>
      </p:sp>
      <p:sp>
        <p:nvSpPr>
          <p:cNvPr id="3" name="Rectangle 4">
            <a:extLst>
              <a:ext uri="{FF2B5EF4-FFF2-40B4-BE49-F238E27FC236}">
                <a16:creationId xmlns:a16="http://schemas.microsoft.com/office/drawing/2014/main" id="{543F7176-1DD9-DB78-C16B-83860FD0F822}"/>
              </a:ext>
            </a:extLst>
          </p:cNvPr>
          <p:cNvSpPr txBox="1">
            <a:spLocks noChangeArrowheads="1"/>
          </p:cNvSpPr>
          <p:nvPr/>
        </p:nvSpPr>
        <p:spPr bwMode="auto">
          <a:xfrm>
            <a:off x="0" y="930424"/>
            <a:ext cx="932452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1700" b="1" kern="0" dirty="0">
                <a:solidFill>
                  <a:srgbClr val="00B050"/>
                </a:solidFill>
                <a:latin typeface="+mn-lt"/>
              </a:rPr>
              <a:t>Direction Générale du Trésor et de la Gestion </a:t>
            </a:r>
          </a:p>
          <a:p>
            <a:pPr marL="0" marR="0" lvl="0" indent="0" algn="ctr" defTabSz="914400" rtl="0" eaLnBrk="1" fontAlgn="base" latinLnBrk="0" hangingPunct="1">
              <a:lnSpc>
                <a:spcPct val="100000"/>
              </a:lnSpc>
              <a:spcBef>
                <a:spcPct val="20000"/>
              </a:spcBef>
              <a:spcAft>
                <a:spcPct val="0"/>
              </a:spcAft>
              <a:buClrTx/>
              <a:buSzTx/>
              <a:buFontTx/>
              <a:buNone/>
              <a:tabLst/>
              <a:defRPr/>
            </a:pPr>
            <a:r>
              <a:rPr lang="en-US" sz="1700" b="1" kern="0" dirty="0">
                <a:solidFill>
                  <a:srgbClr val="00B050"/>
                </a:solidFill>
                <a:latin typeface="+mn-lt"/>
              </a:rPr>
              <a:t>Comptable des Operations Financières de l’Etat</a:t>
            </a:r>
            <a:endParaRPr kumimoji="0" lang="en-US" sz="1700" b="1" i="0" u="none" strike="noStrike" kern="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mn-lt"/>
              <a:ea typeface="+mn-ea"/>
              <a:cs typeface="+mn-cs"/>
            </a:endParaRPr>
          </a:p>
        </p:txBody>
      </p:sp>
      <p:sp>
        <p:nvSpPr>
          <p:cNvPr id="6" name="Rectangle 4">
            <a:extLst>
              <a:ext uri="{FF2B5EF4-FFF2-40B4-BE49-F238E27FC236}">
                <a16:creationId xmlns:a16="http://schemas.microsoft.com/office/drawing/2014/main" id="{FDDAE5F0-DF83-6510-BCB3-EEDDF5CF1888}"/>
              </a:ext>
            </a:extLst>
          </p:cNvPr>
          <p:cNvSpPr txBox="1">
            <a:spLocks noChangeArrowheads="1"/>
          </p:cNvSpPr>
          <p:nvPr/>
        </p:nvSpPr>
        <p:spPr bwMode="auto">
          <a:xfrm>
            <a:off x="3779912" y="3861048"/>
            <a:ext cx="223224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mn-lt"/>
                <a:ea typeface="+mn-ea"/>
                <a:cs typeface="+mn-cs"/>
              </a:rPr>
              <a:t>Tansik</a:t>
            </a:r>
            <a:r>
              <a:rPr lang="en-US" sz="1800" b="1" kern="0" dirty="0">
                <a:solidFill>
                  <a:srgbClr val="000000"/>
                </a:solidFill>
                <a:latin typeface="+mn-lt"/>
              </a:rPr>
              <a:t>.</a:t>
            </a:r>
            <a:r>
              <a:rPr lang="en-US" sz="1800" b="1" kern="0" dirty="0" err="1">
                <a:solidFill>
                  <a:srgbClr val="FF0000"/>
                </a:solidFill>
                <a:latin typeface="+mn-lt"/>
              </a:rPr>
              <a:t>dz</a:t>
            </a:r>
            <a:endParaRPr kumimoji="0" lang="en-US" sz="2400" b="0" i="0" u="none" strike="noStrike" kern="0" cap="none" spc="0" normalizeH="0" baseline="0" noProof="0" dirty="0">
              <a:ln>
                <a:noFill/>
              </a:ln>
              <a:solidFill>
                <a:srgbClr val="FF0000"/>
              </a:solidFill>
              <a:effectLst/>
              <a:uLnTx/>
              <a:uFillTx/>
              <a:latin typeface="+mn-lt"/>
              <a:ea typeface="+mn-ea"/>
              <a:cs typeface="+mn-cs"/>
            </a:endParaRPr>
          </a:p>
        </p:txBody>
      </p:sp>
      <p:sp>
        <p:nvSpPr>
          <p:cNvPr id="8" name="Rectangle 9">
            <a:extLst>
              <a:ext uri="{FF2B5EF4-FFF2-40B4-BE49-F238E27FC236}">
                <a16:creationId xmlns:a16="http://schemas.microsoft.com/office/drawing/2014/main" id="{C7D3953A-0640-CDB8-C61C-23DBAD22BD32}"/>
              </a:ext>
            </a:extLst>
          </p:cNvPr>
          <p:cNvSpPr txBox="1">
            <a:spLocks noChangeArrowheads="1"/>
          </p:cNvSpPr>
          <p:nvPr/>
        </p:nvSpPr>
        <p:spPr bwMode="auto">
          <a:xfrm>
            <a:off x="143322" y="2636912"/>
            <a:ext cx="8905372" cy="101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r>
              <a:rPr lang="fr-FR" b="1" i="0" dirty="0">
                <a:solidFill>
                  <a:srgbClr val="1C1C1C"/>
                </a:solidFill>
                <a:effectLst/>
                <a:latin typeface="Lora" panose="020F0502020204030204" pitchFamily="2" charset="0"/>
              </a:rPr>
              <a:t>Formation Sur l’Utilisation du  Portail Electronique des Registres des Doléa</a:t>
            </a:r>
            <a:r>
              <a:rPr lang="fr-FR" b="1" i="0" dirty="0">
                <a:solidFill>
                  <a:schemeClr val="bg1"/>
                </a:solidFill>
                <a:effectLst/>
                <a:latin typeface="Lora" panose="020F0502020204030204" pitchFamily="2" charset="0"/>
              </a:rPr>
              <a:t>nc</a:t>
            </a:r>
            <a:r>
              <a:rPr lang="fr-FR" b="1" i="0" dirty="0">
                <a:solidFill>
                  <a:srgbClr val="1C1C1C"/>
                </a:solidFill>
                <a:effectLst/>
                <a:latin typeface="Lora" panose="020F0502020204030204" pitchFamily="2" charset="0"/>
              </a:rPr>
              <a:t>es</a:t>
            </a:r>
          </a:p>
          <a:p>
            <a:pPr algn="ctr"/>
            <a:endParaRPr lang="ru-RU" altLang="fr-FR"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90AD4-2FBE-75D5-3D9A-CBD3B2B03BFB}"/>
            </a:ext>
          </a:extLst>
        </p:cNvPr>
        <p:cNvGrpSpPr/>
        <p:nvPr/>
      </p:nvGrpSpPr>
      <p:grpSpPr>
        <a:xfrm>
          <a:off x="0" y="0"/>
          <a:ext cx="0" cy="0"/>
          <a:chOff x="0" y="0"/>
          <a:chExt cx="0" cy="0"/>
        </a:xfrm>
      </p:grpSpPr>
      <p:sp>
        <p:nvSpPr>
          <p:cNvPr id="17412" name="Rectangle 4">
            <a:extLst>
              <a:ext uri="{FF2B5EF4-FFF2-40B4-BE49-F238E27FC236}">
                <a16:creationId xmlns:a16="http://schemas.microsoft.com/office/drawing/2014/main" id="{D6B93A18-4C02-CE2B-8D1D-BE52DEFA9926}"/>
              </a:ext>
            </a:extLst>
          </p:cNvPr>
          <p:cNvSpPr>
            <a:spLocks noGrp="1" noChangeArrowheads="1"/>
          </p:cNvSpPr>
          <p:nvPr>
            <p:ph type="title"/>
          </p:nvPr>
        </p:nvSpPr>
        <p:spPr/>
        <p:txBody>
          <a:bodyPr/>
          <a:lstStyle/>
          <a:p>
            <a:r>
              <a:rPr lang="en-US" altLang="fr-FR" sz="2400" dirty="0">
                <a:solidFill>
                  <a:srgbClr val="040E08"/>
                </a:solidFill>
              </a:rPr>
              <a:t>7.2  Interface -  Gestionnaire- :</a:t>
            </a:r>
            <a:endParaRPr lang="ru-RU" altLang="fr-FR" sz="2400" dirty="0">
              <a:solidFill>
                <a:srgbClr val="040E08"/>
              </a:solidFill>
            </a:endParaRPr>
          </a:p>
        </p:txBody>
      </p:sp>
      <p:sp>
        <p:nvSpPr>
          <p:cNvPr id="17413" name="Rectangle 5">
            <a:extLst>
              <a:ext uri="{FF2B5EF4-FFF2-40B4-BE49-F238E27FC236}">
                <a16:creationId xmlns:a16="http://schemas.microsoft.com/office/drawing/2014/main" id="{7496D36F-5A22-1D5E-F267-1B2A12DB7329}"/>
              </a:ext>
            </a:extLst>
          </p:cNvPr>
          <p:cNvSpPr>
            <a:spLocks noGrp="1" noChangeArrowheads="1"/>
          </p:cNvSpPr>
          <p:nvPr>
            <p:ph type="body" idx="1"/>
          </p:nvPr>
        </p:nvSpPr>
        <p:spPr>
          <a:xfrm>
            <a:off x="594789" y="1096963"/>
            <a:ext cx="8208912" cy="5184576"/>
          </a:xfrm>
        </p:spPr>
        <p:txBody>
          <a:bodyPr/>
          <a:lstStyle/>
          <a:p>
            <a:pPr marL="0" indent="0">
              <a:lnSpc>
                <a:spcPct val="80000"/>
              </a:lnSpc>
              <a:buNone/>
            </a:pPr>
            <a:endParaRPr lang="ru-RU" altLang="fr-FR" sz="2000" dirty="0"/>
          </a:p>
        </p:txBody>
      </p:sp>
      <p:pic>
        <p:nvPicPr>
          <p:cNvPr id="2" name="Image 1">
            <a:extLst>
              <a:ext uri="{FF2B5EF4-FFF2-40B4-BE49-F238E27FC236}">
                <a16:creationId xmlns:a16="http://schemas.microsoft.com/office/drawing/2014/main" id="{C197FFA5-F4D9-ACBF-A8C7-1AE94579245E}"/>
              </a:ext>
            </a:extLst>
          </p:cNvPr>
          <p:cNvPicPr>
            <a:picLocks noChangeAspect="1"/>
          </p:cNvPicPr>
          <p:nvPr/>
        </p:nvPicPr>
        <p:blipFill>
          <a:blip r:embed="rId3"/>
          <a:stretch>
            <a:fillRect/>
          </a:stretch>
        </p:blipFill>
        <p:spPr>
          <a:xfrm>
            <a:off x="683568" y="1096963"/>
            <a:ext cx="7848872" cy="5572397"/>
          </a:xfrm>
          <a:prstGeom prst="rect">
            <a:avLst/>
          </a:prstGeom>
        </p:spPr>
      </p:pic>
    </p:spTree>
    <p:extLst>
      <p:ext uri="{BB962C8B-B14F-4D97-AF65-F5344CB8AC3E}">
        <p14:creationId xmlns:p14="http://schemas.microsoft.com/office/powerpoint/2010/main" val="329987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1000"/>
                                        <p:tgtEl>
                                          <p:spTgt spid="17412"/>
                                        </p:tgtEl>
                                      </p:cBhvr>
                                    </p:animEffect>
                                    <p:anim calcmode="lin" valueType="num">
                                      <p:cBhvr>
                                        <p:cTn id="8" dur="1000" fill="hold"/>
                                        <p:tgtEl>
                                          <p:spTgt spid="17412"/>
                                        </p:tgtEl>
                                        <p:attrNameLst>
                                          <p:attrName>ppt_x</p:attrName>
                                        </p:attrNameLst>
                                      </p:cBhvr>
                                      <p:tavLst>
                                        <p:tav tm="0">
                                          <p:val>
                                            <p:strVal val="#ppt_x"/>
                                          </p:val>
                                        </p:tav>
                                        <p:tav tm="100000">
                                          <p:val>
                                            <p:strVal val="#ppt_x"/>
                                          </p:val>
                                        </p:tav>
                                      </p:tavLst>
                                    </p:anim>
                                    <p:anim calcmode="lin" valueType="num">
                                      <p:cBhvr>
                                        <p:cTn id="9" dur="1000" fill="hold"/>
                                        <p:tgtEl>
                                          <p:spTgt spid="174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7371E-8C9E-BBBA-7696-074CEE907496}"/>
            </a:ext>
          </a:extLst>
        </p:cNvPr>
        <p:cNvGrpSpPr/>
        <p:nvPr/>
      </p:nvGrpSpPr>
      <p:grpSpPr>
        <a:xfrm>
          <a:off x="0" y="0"/>
          <a:ext cx="0" cy="0"/>
          <a:chOff x="0" y="0"/>
          <a:chExt cx="0" cy="0"/>
        </a:xfrm>
      </p:grpSpPr>
      <p:sp>
        <p:nvSpPr>
          <p:cNvPr id="17412" name="Rectangle 4">
            <a:extLst>
              <a:ext uri="{FF2B5EF4-FFF2-40B4-BE49-F238E27FC236}">
                <a16:creationId xmlns:a16="http://schemas.microsoft.com/office/drawing/2014/main" id="{7DEFBDF2-D57B-A67F-EFF3-2C3EFB675D73}"/>
              </a:ext>
            </a:extLst>
          </p:cNvPr>
          <p:cNvSpPr>
            <a:spLocks noGrp="1" noChangeArrowheads="1"/>
          </p:cNvSpPr>
          <p:nvPr>
            <p:ph type="title"/>
          </p:nvPr>
        </p:nvSpPr>
        <p:spPr>
          <a:xfrm>
            <a:off x="323528" y="468032"/>
            <a:ext cx="7315200" cy="715963"/>
          </a:xfrm>
        </p:spPr>
        <p:txBody>
          <a:bodyPr/>
          <a:lstStyle/>
          <a:p>
            <a:r>
              <a:rPr lang="en-US" altLang="fr-FR" sz="2400" dirty="0">
                <a:solidFill>
                  <a:srgbClr val="040E08"/>
                </a:solidFill>
              </a:rPr>
              <a:t>7.3  Interface –superviseur-:</a:t>
            </a:r>
            <a:endParaRPr lang="ru-RU" altLang="fr-FR" sz="2400" dirty="0">
              <a:solidFill>
                <a:srgbClr val="040E08"/>
              </a:solidFill>
            </a:endParaRPr>
          </a:p>
        </p:txBody>
      </p:sp>
      <p:sp>
        <p:nvSpPr>
          <p:cNvPr id="17413" name="Rectangle 5">
            <a:extLst>
              <a:ext uri="{FF2B5EF4-FFF2-40B4-BE49-F238E27FC236}">
                <a16:creationId xmlns:a16="http://schemas.microsoft.com/office/drawing/2014/main" id="{1971AAAD-22F1-5BEC-040A-75367D032516}"/>
              </a:ext>
            </a:extLst>
          </p:cNvPr>
          <p:cNvSpPr>
            <a:spLocks noGrp="1" noChangeArrowheads="1"/>
          </p:cNvSpPr>
          <p:nvPr>
            <p:ph type="body" idx="1"/>
          </p:nvPr>
        </p:nvSpPr>
        <p:spPr>
          <a:xfrm>
            <a:off x="395536" y="1484784"/>
            <a:ext cx="8208912" cy="5184576"/>
          </a:xfrm>
        </p:spPr>
        <p:txBody>
          <a:bodyPr/>
          <a:lstStyle/>
          <a:p>
            <a:pPr marL="0" indent="0">
              <a:lnSpc>
                <a:spcPct val="80000"/>
              </a:lnSpc>
              <a:buNone/>
            </a:pPr>
            <a:endParaRPr lang="ru-RU" altLang="fr-FR" sz="2000" dirty="0"/>
          </a:p>
        </p:txBody>
      </p:sp>
      <p:pic>
        <p:nvPicPr>
          <p:cNvPr id="3" name="Image 2">
            <a:extLst>
              <a:ext uri="{FF2B5EF4-FFF2-40B4-BE49-F238E27FC236}">
                <a16:creationId xmlns:a16="http://schemas.microsoft.com/office/drawing/2014/main" id="{05D29CF2-4A82-ED47-6D8A-9D52D1E2CFD5}"/>
              </a:ext>
            </a:extLst>
          </p:cNvPr>
          <p:cNvPicPr>
            <a:picLocks noChangeAspect="1"/>
          </p:cNvPicPr>
          <p:nvPr/>
        </p:nvPicPr>
        <p:blipFill>
          <a:blip r:embed="rId3"/>
          <a:stretch>
            <a:fillRect/>
          </a:stretch>
        </p:blipFill>
        <p:spPr>
          <a:xfrm>
            <a:off x="539552" y="1817052"/>
            <a:ext cx="7992888" cy="4564276"/>
          </a:xfrm>
          <a:prstGeom prst="rect">
            <a:avLst/>
          </a:prstGeom>
        </p:spPr>
      </p:pic>
    </p:spTree>
    <p:extLst>
      <p:ext uri="{BB962C8B-B14F-4D97-AF65-F5344CB8AC3E}">
        <p14:creationId xmlns:p14="http://schemas.microsoft.com/office/powerpoint/2010/main" val="236766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1000"/>
                                        <p:tgtEl>
                                          <p:spTgt spid="17412"/>
                                        </p:tgtEl>
                                      </p:cBhvr>
                                    </p:animEffect>
                                    <p:anim calcmode="lin" valueType="num">
                                      <p:cBhvr>
                                        <p:cTn id="8" dur="1000" fill="hold"/>
                                        <p:tgtEl>
                                          <p:spTgt spid="17412"/>
                                        </p:tgtEl>
                                        <p:attrNameLst>
                                          <p:attrName>ppt_x</p:attrName>
                                        </p:attrNameLst>
                                      </p:cBhvr>
                                      <p:tavLst>
                                        <p:tav tm="0">
                                          <p:val>
                                            <p:strVal val="#ppt_x"/>
                                          </p:val>
                                        </p:tav>
                                        <p:tav tm="100000">
                                          <p:val>
                                            <p:strVal val="#ppt_x"/>
                                          </p:val>
                                        </p:tav>
                                      </p:tavLst>
                                    </p:anim>
                                    <p:anim calcmode="lin" valueType="num">
                                      <p:cBhvr>
                                        <p:cTn id="9" dur="1000" fill="hold"/>
                                        <p:tgtEl>
                                          <p:spTgt spid="174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BA1A1-28F8-413B-F089-900B4034DAF4}"/>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475C2D6D-E91C-A26E-F9DC-B84248305990}"/>
              </a:ext>
            </a:extLst>
          </p:cNvPr>
          <p:cNvSpPr>
            <a:spLocks noGrp="1" noChangeArrowheads="1"/>
          </p:cNvSpPr>
          <p:nvPr>
            <p:ph type="body" idx="1"/>
          </p:nvPr>
        </p:nvSpPr>
        <p:spPr>
          <a:xfrm>
            <a:off x="343000" y="1082510"/>
            <a:ext cx="8189440" cy="5586849"/>
          </a:xfrm>
        </p:spPr>
        <p:txBody>
          <a:bodyPr/>
          <a:lstStyle/>
          <a:p>
            <a:pPr>
              <a:lnSpc>
                <a:spcPct val="150000"/>
              </a:lnSpc>
            </a:pPr>
            <a:r>
              <a:rPr lang="fr-FR" altLang="fr-FR" sz="2000" dirty="0">
                <a:solidFill>
                  <a:srgbClr val="040E08"/>
                </a:solidFill>
              </a:rPr>
              <a:t>Après avoir scanné la doléance, celle-ci est introduite et enregistrée à partir d’un formulaire dédié.</a:t>
            </a:r>
            <a:endParaRPr lang="ru-RU" altLang="fr-FR" sz="2000" dirty="0">
              <a:solidFill>
                <a:srgbClr val="040E08"/>
              </a:solidFill>
            </a:endParaRPr>
          </a:p>
        </p:txBody>
      </p:sp>
      <p:sp>
        <p:nvSpPr>
          <p:cNvPr id="3" name="Rectangle 4">
            <a:extLst>
              <a:ext uri="{FF2B5EF4-FFF2-40B4-BE49-F238E27FC236}">
                <a16:creationId xmlns:a16="http://schemas.microsoft.com/office/drawing/2014/main" id="{08C63EF6-87FF-F5DB-714F-A679946E2B7B}"/>
              </a:ext>
            </a:extLst>
          </p:cNvPr>
          <p:cNvSpPr txBox="1">
            <a:spLocks noChangeArrowheads="1"/>
          </p:cNvSpPr>
          <p:nvPr/>
        </p:nvSpPr>
        <p:spPr bwMode="auto">
          <a:xfrm>
            <a:off x="323528" y="332656"/>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kern="0" dirty="0">
                <a:solidFill>
                  <a:srgbClr val="040E08"/>
                </a:solidFill>
              </a:rPr>
              <a:t>7.4  Création d’une doléance (numérisation)</a:t>
            </a:r>
            <a:endParaRPr lang="ru-RU" altLang="fr-FR" sz="2400" kern="0" dirty="0">
              <a:solidFill>
                <a:srgbClr val="040E08"/>
              </a:solidFill>
            </a:endParaRPr>
          </a:p>
        </p:txBody>
      </p:sp>
      <p:pic>
        <p:nvPicPr>
          <p:cNvPr id="4" name="Image 3">
            <a:extLst>
              <a:ext uri="{FF2B5EF4-FFF2-40B4-BE49-F238E27FC236}">
                <a16:creationId xmlns:a16="http://schemas.microsoft.com/office/drawing/2014/main" id="{2B548E84-2D4F-327C-5655-F054128EA376}"/>
              </a:ext>
            </a:extLst>
          </p:cNvPr>
          <p:cNvPicPr>
            <a:picLocks noChangeAspect="1"/>
          </p:cNvPicPr>
          <p:nvPr/>
        </p:nvPicPr>
        <p:blipFill>
          <a:blip r:embed="rId3"/>
          <a:stretch>
            <a:fillRect/>
          </a:stretch>
        </p:blipFill>
        <p:spPr>
          <a:xfrm>
            <a:off x="467544" y="2060849"/>
            <a:ext cx="8189440" cy="2448272"/>
          </a:xfrm>
          <a:prstGeom prst="rect">
            <a:avLst/>
          </a:prstGeom>
        </p:spPr>
      </p:pic>
      <p:pic>
        <p:nvPicPr>
          <p:cNvPr id="5" name="Image 4">
            <a:extLst>
              <a:ext uri="{FF2B5EF4-FFF2-40B4-BE49-F238E27FC236}">
                <a16:creationId xmlns:a16="http://schemas.microsoft.com/office/drawing/2014/main" id="{F7C721E8-0B36-06C6-C45F-46E7FB541D12}"/>
              </a:ext>
            </a:extLst>
          </p:cNvPr>
          <p:cNvPicPr>
            <a:picLocks noChangeAspect="1"/>
          </p:cNvPicPr>
          <p:nvPr/>
        </p:nvPicPr>
        <p:blipFill>
          <a:blip r:embed="rId4"/>
          <a:stretch>
            <a:fillRect/>
          </a:stretch>
        </p:blipFill>
        <p:spPr>
          <a:xfrm>
            <a:off x="477280" y="4772194"/>
            <a:ext cx="8189440" cy="1984856"/>
          </a:xfrm>
          <a:prstGeom prst="rect">
            <a:avLst/>
          </a:prstGeom>
        </p:spPr>
      </p:pic>
    </p:spTree>
    <p:extLst>
      <p:ext uri="{BB962C8B-B14F-4D97-AF65-F5344CB8AC3E}">
        <p14:creationId xmlns:p14="http://schemas.microsoft.com/office/powerpoint/2010/main" val="83865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3">
                                            <p:txEl>
                                              <p:pRg st="0" end="0"/>
                                            </p:txEl>
                                          </p:spTgt>
                                        </p:tgtEl>
                                        <p:attrNameLst>
                                          <p:attrName>style.visibility</p:attrName>
                                        </p:attrNameLst>
                                      </p:cBhvr>
                                      <p:to>
                                        <p:strVal val="visible"/>
                                      </p:to>
                                    </p:set>
                                    <p:animEffect transition="in" filter="fade">
                                      <p:cBhvr>
                                        <p:cTn id="14" dur="1000"/>
                                        <p:tgtEl>
                                          <p:spTgt spid="17413">
                                            <p:txEl>
                                              <p:pRg st="0" end="0"/>
                                            </p:txEl>
                                          </p:spTgt>
                                        </p:tgtEl>
                                      </p:cBhvr>
                                    </p:animEffect>
                                    <p:anim calcmode="lin" valueType="num">
                                      <p:cBhvr>
                                        <p:cTn id="15" dur="10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74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58BAD-4928-552B-5166-ADADA784F483}"/>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FDFC73CE-E12A-9923-C654-0FD09893A9C5}"/>
              </a:ext>
            </a:extLst>
          </p:cNvPr>
          <p:cNvSpPr>
            <a:spLocks noGrp="1" noChangeArrowheads="1"/>
          </p:cNvSpPr>
          <p:nvPr>
            <p:ph type="body" idx="1"/>
          </p:nvPr>
        </p:nvSpPr>
        <p:spPr>
          <a:xfrm>
            <a:off x="339746" y="1196752"/>
            <a:ext cx="8408718" cy="5184576"/>
          </a:xfrm>
        </p:spPr>
        <p:txBody>
          <a:bodyPr/>
          <a:lstStyle/>
          <a:p>
            <a:pPr marL="0" indent="0">
              <a:lnSpc>
                <a:spcPct val="80000"/>
              </a:lnSpc>
              <a:buNone/>
            </a:pPr>
            <a:endParaRPr lang="ru-RU" altLang="fr-FR" sz="2000" dirty="0"/>
          </a:p>
        </p:txBody>
      </p:sp>
      <p:sp>
        <p:nvSpPr>
          <p:cNvPr id="3" name="Rectangle 4">
            <a:extLst>
              <a:ext uri="{FF2B5EF4-FFF2-40B4-BE49-F238E27FC236}">
                <a16:creationId xmlns:a16="http://schemas.microsoft.com/office/drawing/2014/main" id="{C649B0E1-3B19-4389-7DCA-BCEAFF572AC8}"/>
              </a:ext>
            </a:extLst>
          </p:cNvPr>
          <p:cNvSpPr txBox="1">
            <a:spLocks noChangeArrowheads="1"/>
          </p:cNvSpPr>
          <p:nvPr/>
        </p:nvSpPr>
        <p:spPr bwMode="auto">
          <a:xfrm>
            <a:off x="323528" y="332656"/>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kern="0" dirty="0">
                <a:solidFill>
                  <a:srgbClr val="040E08"/>
                </a:solidFill>
              </a:rPr>
              <a:t>7.5  Consultation d’une doléance:</a:t>
            </a:r>
            <a:endParaRPr lang="ru-RU" altLang="fr-FR" sz="2400" kern="0" dirty="0">
              <a:solidFill>
                <a:srgbClr val="040E08"/>
              </a:solidFill>
            </a:endParaRPr>
          </a:p>
        </p:txBody>
      </p:sp>
      <p:pic>
        <p:nvPicPr>
          <p:cNvPr id="4" name="Image 3">
            <a:extLst>
              <a:ext uri="{FF2B5EF4-FFF2-40B4-BE49-F238E27FC236}">
                <a16:creationId xmlns:a16="http://schemas.microsoft.com/office/drawing/2014/main" id="{1764FCD9-5A44-7526-30D5-978B0160E185}"/>
              </a:ext>
            </a:extLst>
          </p:cNvPr>
          <p:cNvPicPr>
            <a:picLocks noChangeAspect="1"/>
          </p:cNvPicPr>
          <p:nvPr/>
        </p:nvPicPr>
        <p:blipFill>
          <a:blip r:embed="rId3"/>
          <a:stretch>
            <a:fillRect/>
          </a:stretch>
        </p:blipFill>
        <p:spPr>
          <a:xfrm>
            <a:off x="395536" y="1196752"/>
            <a:ext cx="8352928" cy="5112568"/>
          </a:xfrm>
          <a:prstGeom prst="rect">
            <a:avLst/>
          </a:prstGeom>
        </p:spPr>
      </p:pic>
    </p:spTree>
    <p:extLst>
      <p:ext uri="{BB962C8B-B14F-4D97-AF65-F5344CB8AC3E}">
        <p14:creationId xmlns:p14="http://schemas.microsoft.com/office/powerpoint/2010/main" val="159938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FFCEE-3335-F153-F11D-140A6247C90E}"/>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F2A72856-D774-461A-F5E3-84827C240505}"/>
              </a:ext>
            </a:extLst>
          </p:cNvPr>
          <p:cNvSpPr>
            <a:spLocks noGrp="1" noChangeArrowheads="1"/>
          </p:cNvSpPr>
          <p:nvPr>
            <p:ph type="body" idx="1"/>
          </p:nvPr>
        </p:nvSpPr>
        <p:spPr>
          <a:xfrm>
            <a:off x="308914" y="1295400"/>
            <a:ext cx="8439550" cy="5229944"/>
          </a:xfrm>
        </p:spPr>
        <p:txBody>
          <a:bodyPr/>
          <a:lstStyle/>
          <a:p>
            <a:pPr marL="0" indent="0">
              <a:lnSpc>
                <a:spcPct val="80000"/>
              </a:lnSpc>
              <a:buNone/>
            </a:pPr>
            <a:endParaRPr lang="ru-RU" altLang="fr-FR" sz="2000" dirty="0"/>
          </a:p>
        </p:txBody>
      </p:sp>
      <p:sp>
        <p:nvSpPr>
          <p:cNvPr id="3" name="Rectangle 4">
            <a:extLst>
              <a:ext uri="{FF2B5EF4-FFF2-40B4-BE49-F238E27FC236}">
                <a16:creationId xmlns:a16="http://schemas.microsoft.com/office/drawing/2014/main" id="{77A1564C-E113-FD5D-327C-2031EC4CAFB4}"/>
              </a:ext>
            </a:extLst>
          </p:cNvPr>
          <p:cNvSpPr txBox="1">
            <a:spLocks noChangeArrowheads="1"/>
          </p:cNvSpPr>
          <p:nvPr/>
        </p:nvSpPr>
        <p:spPr bwMode="auto">
          <a:xfrm>
            <a:off x="323528" y="332656"/>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rPr>
              <a:t>7.6  Consultation des tickets:</a:t>
            </a:r>
            <a:endParaRPr lang="ru-RU" altLang="fr-FR" sz="2400" b="1" kern="0" dirty="0">
              <a:solidFill>
                <a:srgbClr val="040E08"/>
              </a:solidFill>
            </a:endParaRPr>
          </a:p>
        </p:txBody>
      </p:sp>
      <p:pic>
        <p:nvPicPr>
          <p:cNvPr id="4" name="Image 3">
            <a:extLst>
              <a:ext uri="{FF2B5EF4-FFF2-40B4-BE49-F238E27FC236}">
                <a16:creationId xmlns:a16="http://schemas.microsoft.com/office/drawing/2014/main" id="{D18268CE-0145-91BE-8325-1FAA126219AF}"/>
              </a:ext>
            </a:extLst>
          </p:cNvPr>
          <p:cNvPicPr>
            <a:picLocks noChangeAspect="1"/>
          </p:cNvPicPr>
          <p:nvPr/>
        </p:nvPicPr>
        <p:blipFill>
          <a:blip r:embed="rId3"/>
          <a:stretch>
            <a:fillRect/>
          </a:stretch>
        </p:blipFill>
        <p:spPr>
          <a:xfrm>
            <a:off x="539552" y="1412776"/>
            <a:ext cx="8208912" cy="5112568"/>
          </a:xfrm>
          <a:prstGeom prst="rect">
            <a:avLst/>
          </a:prstGeom>
        </p:spPr>
      </p:pic>
    </p:spTree>
    <p:extLst>
      <p:ext uri="{BB962C8B-B14F-4D97-AF65-F5344CB8AC3E}">
        <p14:creationId xmlns:p14="http://schemas.microsoft.com/office/powerpoint/2010/main" val="132845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A63AC-CBFB-ABEC-E08F-1FDAD97BBF2E}"/>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7E90E464-4D81-9748-5D37-3392CED0A385}"/>
              </a:ext>
            </a:extLst>
          </p:cNvPr>
          <p:cNvSpPr>
            <a:spLocks noGrp="1" noChangeArrowheads="1"/>
          </p:cNvSpPr>
          <p:nvPr>
            <p:ph type="body" idx="1"/>
          </p:nvPr>
        </p:nvSpPr>
        <p:spPr>
          <a:xfrm>
            <a:off x="173807" y="891306"/>
            <a:ext cx="8640960" cy="5706046"/>
          </a:xfrm>
        </p:spPr>
        <p:txBody>
          <a:bodyPr/>
          <a:lstStyle/>
          <a:p>
            <a:pPr>
              <a:lnSpc>
                <a:spcPct val="150000"/>
              </a:lnSpc>
            </a:pPr>
            <a:r>
              <a:rPr lang="fr-FR" altLang="fr-FR" sz="1600" dirty="0">
                <a:solidFill>
                  <a:srgbClr val="040E08"/>
                </a:solidFill>
                <a:latin typeface="Arial" panose="020B0604020202020204" pitchFamily="34" charset="0"/>
                <a:cs typeface="Arial" panose="020B0604020202020204" pitchFamily="34" charset="0"/>
              </a:rPr>
              <a:t>Il est réservé au compte des superviseurs, afin d’avoir une vision globale sur l’état journalier de toutes les doléances introduites,</a:t>
            </a:r>
          </a:p>
          <a:p>
            <a:pPr>
              <a:lnSpc>
                <a:spcPct val="150000"/>
              </a:lnSpc>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F4A0457A-D5C1-FCD2-EAA6-516B7A7C1A1C}"/>
              </a:ext>
            </a:extLst>
          </p:cNvPr>
          <p:cNvSpPr txBox="1">
            <a:spLocks noChangeArrowheads="1"/>
          </p:cNvSpPr>
          <p:nvPr/>
        </p:nvSpPr>
        <p:spPr bwMode="auto">
          <a:xfrm>
            <a:off x="179512" y="99218"/>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7.7  Le tableau de bort  du compte superviseur </a:t>
            </a:r>
            <a:r>
              <a:rPr lang="en-US" altLang="fr-FR" sz="2400" b="1" kern="0" dirty="0">
                <a:solidFill>
                  <a:srgbClr val="040E08"/>
                </a:solidFill>
              </a:rPr>
              <a:t>:</a:t>
            </a:r>
            <a:endParaRPr lang="ru-RU" altLang="fr-FR" sz="2400" b="1" kern="0" dirty="0">
              <a:solidFill>
                <a:srgbClr val="040E08"/>
              </a:solidFill>
            </a:endParaRPr>
          </a:p>
        </p:txBody>
      </p:sp>
      <p:pic>
        <p:nvPicPr>
          <p:cNvPr id="5" name="Image 4">
            <a:extLst>
              <a:ext uri="{FF2B5EF4-FFF2-40B4-BE49-F238E27FC236}">
                <a16:creationId xmlns:a16="http://schemas.microsoft.com/office/drawing/2014/main" id="{572CDB8E-CA1F-60C2-0D88-57714E1D4DD5}"/>
              </a:ext>
            </a:extLst>
          </p:cNvPr>
          <p:cNvPicPr>
            <a:picLocks noChangeAspect="1"/>
          </p:cNvPicPr>
          <p:nvPr/>
        </p:nvPicPr>
        <p:blipFill>
          <a:blip r:embed="rId3"/>
          <a:stretch>
            <a:fillRect/>
          </a:stretch>
        </p:blipFill>
        <p:spPr>
          <a:xfrm>
            <a:off x="323528" y="2564904"/>
            <a:ext cx="8712968" cy="4032448"/>
          </a:xfrm>
          <a:prstGeom prst="rect">
            <a:avLst/>
          </a:prstGeom>
        </p:spPr>
      </p:pic>
    </p:spTree>
    <p:extLst>
      <p:ext uri="{BB962C8B-B14F-4D97-AF65-F5344CB8AC3E}">
        <p14:creationId xmlns:p14="http://schemas.microsoft.com/office/powerpoint/2010/main" val="329990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3">
                                            <p:txEl>
                                              <p:pRg st="0" end="0"/>
                                            </p:txEl>
                                          </p:spTgt>
                                        </p:tgtEl>
                                        <p:attrNameLst>
                                          <p:attrName>style.visibility</p:attrName>
                                        </p:attrNameLst>
                                      </p:cBhvr>
                                      <p:to>
                                        <p:strVal val="visible"/>
                                      </p:to>
                                    </p:set>
                                    <p:animEffect transition="in" filter="fade">
                                      <p:cBhvr>
                                        <p:cTn id="14" dur="1000"/>
                                        <p:tgtEl>
                                          <p:spTgt spid="17413">
                                            <p:txEl>
                                              <p:pRg st="0" end="0"/>
                                            </p:txEl>
                                          </p:spTgt>
                                        </p:tgtEl>
                                      </p:cBhvr>
                                    </p:animEffect>
                                    <p:anim calcmode="lin" valueType="num">
                                      <p:cBhvr>
                                        <p:cTn id="15" dur="10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74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1ABB8-7246-06C7-EBC5-DDD0226AEDC7}"/>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E01B4B55-2CE8-0E29-EB26-B92253771FF3}"/>
              </a:ext>
            </a:extLst>
          </p:cNvPr>
          <p:cNvSpPr>
            <a:spLocks noGrp="1" noChangeArrowheads="1"/>
          </p:cNvSpPr>
          <p:nvPr>
            <p:ph type="body" idx="1"/>
          </p:nvPr>
        </p:nvSpPr>
        <p:spPr>
          <a:xfrm>
            <a:off x="35496" y="764704"/>
            <a:ext cx="9108504" cy="5994079"/>
          </a:xfrm>
        </p:spPr>
        <p:txBody>
          <a:bodyPr/>
          <a:lstStyle/>
          <a:p>
            <a:pPr>
              <a:lnSpc>
                <a:spcPct val="150000"/>
              </a:lnSpc>
            </a:pPr>
            <a:r>
              <a:rPr lang="fr-FR" altLang="fr-FR" sz="1800" dirty="0">
                <a:solidFill>
                  <a:srgbClr val="040E08"/>
                </a:solidFill>
                <a:latin typeface="Arial" panose="020B0604020202020204" pitchFamily="34" charset="0"/>
                <a:cs typeface="Arial" panose="020B0604020202020204" pitchFamily="34" charset="0"/>
              </a:rPr>
              <a:t>Il est possible à l’utilisateur de procéder à la Modification du nom de l’utilisateur , ou du  mot de passe et éventuellement changer la langue d’affichage  .</a:t>
            </a:r>
          </a:p>
          <a:p>
            <a:pPr>
              <a:lnSpc>
                <a:spcPct val="150000"/>
              </a:lnSpc>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BFBB9D61-DCBB-9422-5404-472932BF4A8D}"/>
              </a:ext>
            </a:extLst>
          </p:cNvPr>
          <p:cNvSpPr txBox="1">
            <a:spLocks noChangeArrowheads="1"/>
          </p:cNvSpPr>
          <p:nvPr/>
        </p:nvSpPr>
        <p:spPr bwMode="auto">
          <a:xfrm>
            <a:off x="179512" y="99218"/>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7.8  Modification des paramètres personnels</a:t>
            </a:r>
            <a:r>
              <a:rPr lang="en-US" altLang="fr-FR" sz="2400" b="1" kern="0" dirty="0">
                <a:solidFill>
                  <a:srgbClr val="040E08"/>
                </a:solidFill>
              </a:rPr>
              <a:t>:</a:t>
            </a:r>
            <a:endParaRPr lang="ru-RU" altLang="fr-FR" sz="2400" b="1" kern="0" dirty="0">
              <a:solidFill>
                <a:srgbClr val="040E08"/>
              </a:solidFill>
            </a:endParaRPr>
          </a:p>
        </p:txBody>
      </p:sp>
      <p:pic>
        <p:nvPicPr>
          <p:cNvPr id="3" name="Image 2">
            <a:extLst>
              <a:ext uri="{FF2B5EF4-FFF2-40B4-BE49-F238E27FC236}">
                <a16:creationId xmlns:a16="http://schemas.microsoft.com/office/drawing/2014/main" id="{2155661F-152E-1992-F196-96D079C9BF20}"/>
              </a:ext>
            </a:extLst>
          </p:cNvPr>
          <p:cNvPicPr>
            <a:picLocks noChangeAspect="1"/>
          </p:cNvPicPr>
          <p:nvPr/>
        </p:nvPicPr>
        <p:blipFill>
          <a:blip r:embed="rId3"/>
          <a:stretch>
            <a:fillRect/>
          </a:stretch>
        </p:blipFill>
        <p:spPr>
          <a:xfrm>
            <a:off x="323528" y="1817052"/>
            <a:ext cx="8640960" cy="4780300"/>
          </a:xfrm>
          <a:prstGeom prst="rect">
            <a:avLst/>
          </a:prstGeom>
        </p:spPr>
      </p:pic>
    </p:spTree>
    <p:extLst>
      <p:ext uri="{BB962C8B-B14F-4D97-AF65-F5344CB8AC3E}">
        <p14:creationId xmlns:p14="http://schemas.microsoft.com/office/powerpoint/2010/main" val="158663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3">
                                            <p:txEl>
                                              <p:pRg st="0" end="0"/>
                                            </p:txEl>
                                          </p:spTgt>
                                        </p:tgtEl>
                                        <p:attrNameLst>
                                          <p:attrName>style.visibility</p:attrName>
                                        </p:attrNameLst>
                                      </p:cBhvr>
                                      <p:to>
                                        <p:strVal val="visible"/>
                                      </p:to>
                                    </p:set>
                                    <p:animEffect transition="in" filter="fade">
                                      <p:cBhvr>
                                        <p:cTn id="14" dur="1000"/>
                                        <p:tgtEl>
                                          <p:spTgt spid="17413">
                                            <p:txEl>
                                              <p:pRg st="0" end="0"/>
                                            </p:txEl>
                                          </p:spTgt>
                                        </p:tgtEl>
                                      </p:cBhvr>
                                    </p:animEffect>
                                    <p:anim calcmode="lin" valueType="num">
                                      <p:cBhvr>
                                        <p:cTn id="15" dur="10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74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A9A01-95E4-EDB8-5795-AAB715F3FC85}"/>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8689294D-AE52-E58C-4DD6-4763E48BB5A7}"/>
              </a:ext>
            </a:extLst>
          </p:cNvPr>
          <p:cNvSpPr>
            <a:spLocks noGrp="1" noChangeArrowheads="1"/>
          </p:cNvSpPr>
          <p:nvPr>
            <p:ph type="body" idx="1"/>
          </p:nvPr>
        </p:nvSpPr>
        <p:spPr>
          <a:xfrm>
            <a:off x="179512" y="1052737"/>
            <a:ext cx="8640960" cy="5706046"/>
          </a:xfrm>
        </p:spPr>
        <p:txBody>
          <a:bodyPr/>
          <a:lstStyle/>
          <a:p>
            <a:pPr marL="0" indent="0">
              <a:lnSpc>
                <a:spcPct val="150000"/>
              </a:lnSpc>
              <a:buNone/>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D69A9D64-BC3B-0EC6-970B-9BD57F6EDAA7}"/>
              </a:ext>
            </a:extLst>
          </p:cNvPr>
          <p:cNvSpPr txBox="1">
            <a:spLocks noChangeArrowheads="1"/>
          </p:cNvSpPr>
          <p:nvPr/>
        </p:nvSpPr>
        <p:spPr bwMode="auto">
          <a:xfrm>
            <a:off x="179512" y="99218"/>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7.9  Accès à la bibliothéque</a:t>
            </a:r>
            <a:r>
              <a:rPr lang="en-US" altLang="fr-FR" sz="2400" b="1" kern="0" dirty="0">
                <a:solidFill>
                  <a:srgbClr val="040E08"/>
                </a:solidFill>
              </a:rPr>
              <a:t>:</a:t>
            </a:r>
            <a:endParaRPr lang="ru-RU" altLang="fr-FR" sz="2400" b="1" kern="0" dirty="0">
              <a:solidFill>
                <a:srgbClr val="040E08"/>
              </a:solidFill>
            </a:endParaRPr>
          </a:p>
        </p:txBody>
      </p:sp>
      <p:pic>
        <p:nvPicPr>
          <p:cNvPr id="4" name="Image 3">
            <a:extLst>
              <a:ext uri="{FF2B5EF4-FFF2-40B4-BE49-F238E27FC236}">
                <a16:creationId xmlns:a16="http://schemas.microsoft.com/office/drawing/2014/main" id="{773524E4-8A22-7B28-A422-05AC5CCD6239}"/>
              </a:ext>
            </a:extLst>
          </p:cNvPr>
          <p:cNvPicPr>
            <a:picLocks noChangeAspect="1"/>
          </p:cNvPicPr>
          <p:nvPr/>
        </p:nvPicPr>
        <p:blipFill>
          <a:blip r:embed="rId3"/>
          <a:stretch>
            <a:fillRect/>
          </a:stretch>
        </p:blipFill>
        <p:spPr>
          <a:xfrm>
            <a:off x="323528" y="1196752"/>
            <a:ext cx="8496944" cy="5562030"/>
          </a:xfrm>
          <a:prstGeom prst="rect">
            <a:avLst/>
          </a:prstGeom>
        </p:spPr>
      </p:pic>
    </p:spTree>
    <p:extLst>
      <p:ext uri="{BB962C8B-B14F-4D97-AF65-F5344CB8AC3E}">
        <p14:creationId xmlns:p14="http://schemas.microsoft.com/office/powerpoint/2010/main" val="39833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7F090-011D-DD58-4630-589D8611625C}"/>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A4D4EE10-CFB5-22B9-CB04-A0D1676379EA}"/>
              </a:ext>
            </a:extLst>
          </p:cNvPr>
          <p:cNvSpPr>
            <a:spLocks noGrp="1" noChangeArrowheads="1"/>
          </p:cNvSpPr>
          <p:nvPr>
            <p:ph type="body" idx="1"/>
          </p:nvPr>
        </p:nvSpPr>
        <p:spPr>
          <a:xfrm>
            <a:off x="179512" y="1052737"/>
            <a:ext cx="8640960" cy="5706046"/>
          </a:xfrm>
        </p:spPr>
        <p:txBody>
          <a:bodyPr/>
          <a:lstStyle/>
          <a:p>
            <a:pPr marL="0" indent="0">
              <a:lnSpc>
                <a:spcPct val="150000"/>
              </a:lnSpc>
              <a:buNone/>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7F923B55-F1AE-8083-9C72-F7843D96A2C3}"/>
              </a:ext>
            </a:extLst>
          </p:cNvPr>
          <p:cNvSpPr txBox="1">
            <a:spLocks noChangeArrowheads="1"/>
          </p:cNvSpPr>
          <p:nvPr/>
        </p:nvSpPr>
        <p:spPr bwMode="auto">
          <a:xfrm>
            <a:off x="179512" y="336773"/>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7.10  Déconnexion</a:t>
            </a:r>
            <a:r>
              <a:rPr lang="en-US" altLang="fr-FR" sz="2400" b="1" kern="0" dirty="0">
                <a:solidFill>
                  <a:srgbClr val="040E08"/>
                </a:solidFill>
              </a:rPr>
              <a:t>:</a:t>
            </a:r>
            <a:endParaRPr lang="ru-RU" altLang="fr-FR" sz="2400" b="1" kern="0" dirty="0">
              <a:solidFill>
                <a:srgbClr val="040E08"/>
              </a:solidFill>
            </a:endParaRPr>
          </a:p>
        </p:txBody>
      </p:sp>
      <p:pic>
        <p:nvPicPr>
          <p:cNvPr id="7" name="Image 6">
            <a:extLst>
              <a:ext uri="{FF2B5EF4-FFF2-40B4-BE49-F238E27FC236}">
                <a16:creationId xmlns:a16="http://schemas.microsoft.com/office/drawing/2014/main" id="{1D35CF61-D56C-25C1-E86E-79E1CB251A0A}"/>
              </a:ext>
            </a:extLst>
          </p:cNvPr>
          <p:cNvPicPr>
            <a:picLocks noChangeAspect="1"/>
          </p:cNvPicPr>
          <p:nvPr/>
        </p:nvPicPr>
        <p:blipFill>
          <a:blip r:embed="rId3"/>
          <a:stretch>
            <a:fillRect/>
          </a:stretch>
        </p:blipFill>
        <p:spPr>
          <a:xfrm>
            <a:off x="323528" y="1052738"/>
            <a:ext cx="8352928" cy="5706044"/>
          </a:xfrm>
          <a:prstGeom prst="rect">
            <a:avLst/>
          </a:prstGeom>
        </p:spPr>
      </p:pic>
      <p:cxnSp>
        <p:nvCxnSpPr>
          <p:cNvPr id="12" name="Connecteur droit avec flèche 11">
            <a:extLst>
              <a:ext uri="{FF2B5EF4-FFF2-40B4-BE49-F238E27FC236}">
                <a16:creationId xmlns:a16="http://schemas.microsoft.com/office/drawing/2014/main" id="{392AAFFA-8F1A-FDB6-5668-83F63E49C7E4}"/>
              </a:ext>
            </a:extLst>
          </p:cNvPr>
          <p:cNvCxnSpPr/>
          <p:nvPr/>
        </p:nvCxnSpPr>
        <p:spPr bwMode="auto">
          <a:xfrm flipV="1">
            <a:off x="6732240" y="4581128"/>
            <a:ext cx="792088" cy="432048"/>
          </a:xfrm>
          <a:prstGeom prst="straightConnector1">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20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5F42F-E011-FB7E-E106-FFFC93F2942B}"/>
            </a:ext>
          </a:extLst>
        </p:cNvPr>
        <p:cNvGrpSpPr/>
        <p:nvPr/>
      </p:nvGrpSpPr>
      <p:grpSpPr>
        <a:xfrm>
          <a:off x="0" y="0"/>
          <a:ext cx="0" cy="0"/>
          <a:chOff x="0" y="0"/>
          <a:chExt cx="0" cy="0"/>
        </a:xfrm>
      </p:grpSpPr>
      <p:pic>
        <p:nvPicPr>
          <p:cNvPr id="4" name="Picture 2" descr="C:\Users\El Hakima\Desktop\tools_hakima\template_présentation_power\happy_men\master.jpg">
            <a:extLst>
              <a:ext uri="{FF2B5EF4-FFF2-40B4-BE49-F238E27FC236}">
                <a16:creationId xmlns:a16="http://schemas.microsoft.com/office/drawing/2014/main" id="{36A1CD6B-EE7D-18C4-5A63-56DFC28698FB}"/>
              </a:ext>
            </a:extLst>
          </p:cNvPr>
          <p:cNvPicPr>
            <a:picLocks noGrp="1" noChangeAspect="1" noChangeArrowheads="1"/>
          </p:cNvPicPr>
          <p:nvPr>
            <p:ph idx="1"/>
          </p:nvPr>
        </p:nvPicPr>
        <p:blipFill>
          <a:blip r:embed="rId3"/>
          <a:srcRect/>
          <a:stretch>
            <a:fillRect/>
          </a:stretch>
        </p:blipFill>
        <p:spPr bwMode="auto">
          <a:xfrm>
            <a:off x="0" y="-27384"/>
            <a:ext cx="9144000" cy="7029400"/>
          </a:xfrm>
          <a:prstGeom prst="rect">
            <a:avLst/>
          </a:prstGeom>
          <a:noFill/>
        </p:spPr>
      </p:pic>
      <p:sp>
        <p:nvSpPr>
          <p:cNvPr id="6" name="ZoneTexte 5">
            <a:extLst>
              <a:ext uri="{FF2B5EF4-FFF2-40B4-BE49-F238E27FC236}">
                <a16:creationId xmlns:a16="http://schemas.microsoft.com/office/drawing/2014/main" id="{F882431A-EFFA-94D5-D431-707E8BC35617}"/>
              </a:ext>
            </a:extLst>
          </p:cNvPr>
          <p:cNvSpPr txBox="1"/>
          <p:nvPr/>
        </p:nvSpPr>
        <p:spPr>
          <a:xfrm>
            <a:off x="251520" y="476672"/>
            <a:ext cx="8424936" cy="707886"/>
          </a:xfrm>
          <a:prstGeom prst="rect">
            <a:avLst/>
          </a:prstGeom>
          <a:noFill/>
        </p:spPr>
        <p:txBody>
          <a:bodyPr wrap="square">
            <a:spAutoFit/>
          </a:bodyPr>
          <a:lstStyle/>
          <a:p>
            <a:pPr algn="ctr"/>
            <a:r>
              <a:rPr kumimoji="0" lang="en-US" sz="4000" b="1"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Merci pour votre attention </a:t>
            </a:r>
            <a:endParaRPr lang="fr-FR" sz="4000" b="1" dirty="0">
              <a:latin typeface="Arial" panose="020B0604020202020204" pitchFamily="34" charset="0"/>
              <a:cs typeface="Arial" panose="020B0604020202020204" pitchFamily="34" charset="0"/>
            </a:endParaRPr>
          </a:p>
        </p:txBody>
      </p:sp>
      <p:sp>
        <p:nvSpPr>
          <p:cNvPr id="7" name="Rectangle 8">
            <a:extLst>
              <a:ext uri="{FF2B5EF4-FFF2-40B4-BE49-F238E27FC236}">
                <a16:creationId xmlns:a16="http://schemas.microsoft.com/office/drawing/2014/main" id="{31EA1E21-5DED-746F-12BF-AC6381059115}"/>
              </a:ext>
            </a:extLst>
          </p:cNvPr>
          <p:cNvSpPr txBox="1">
            <a:spLocks noChangeArrowheads="1"/>
          </p:cNvSpPr>
          <p:nvPr/>
        </p:nvSpPr>
        <p:spPr bwMode="auto">
          <a:xfrm>
            <a:off x="7452320" y="5949280"/>
            <a:ext cx="1428760" cy="285752"/>
          </a:xfrm>
          <a:prstGeom prst="rect">
            <a:avLst/>
          </a:prstGeom>
          <a:noFill/>
          <a:ln w="9525">
            <a:noFill/>
            <a:miter lim="800000"/>
            <a:headEnd/>
            <a:tailEnd/>
          </a:ln>
          <a:effectLst>
            <a:outerShdw dist="17961" dir="2700000" algn="ctr" rotWithShape="0">
              <a:srgbClr val="333333"/>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fr-FR" sz="1600" b="0" i="0" u="none" strike="noStrike" kern="0" cap="none" spc="0" normalizeH="0" baseline="0" noProof="0" dirty="0">
                <a:ln>
                  <a:noFill/>
                </a:ln>
                <a:solidFill>
                  <a:srgbClr val="000000"/>
                </a:solidFill>
                <a:effectLst/>
                <a:uLnTx/>
                <a:uFillTx/>
                <a:latin typeface="+mn-lt"/>
                <a:ea typeface="+mn-ea"/>
                <a:cs typeface="+mn-cs"/>
              </a:rPr>
              <a:t>Mars 2024</a:t>
            </a:r>
            <a:r>
              <a:rPr kumimoji="0" lang="ar-DZ" sz="1600" b="0" i="0" u="none" strike="noStrike" kern="0" cap="none" spc="0" normalizeH="0" baseline="0" noProof="0" dirty="0">
                <a:ln>
                  <a:noFill/>
                </a:ln>
                <a:solidFill>
                  <a:srgbClr val="000000"/>
                </a:solidFill>
                <a:effectLst/>
                <a:uLnTx/>
                <a:uFillTx/>
                <a:latin typeface="+mn-lt"/>
                <a:ea typeface="+mn-ea"/>
                <a:cs typeface="+mn-cs"/>
              </a:rPr>
              <a:t> </a:t>
            </a:r>
            <a:endParaRPr kumimoji="0" lang="ru-RU" sz="1600" b="0" i="0" u="none" strike="noStrike" kern="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377835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altLang="fr-FR" sz="4000" dirty="0">
                <a:solidFill>
                  <a:srgbClr val="040E08"/>
                </a:solidFill>
              </a:rPr>
              <a:t>Plan </a:t>
            </a:r>
            <a:br>
              <a:rPr lang="en-US" altLang="fr-FR" sz="4000" dirty="0">
                <a:solidFill>
                  <a:srgbClr val="040E08"/>
                </a:solidFill>
              </a:rPr>
            </a:br>
            <a:endParaRPr lang="ru-RU" altLang="fr-FR" sz="4000" dirty="0">
              <a:solidFill>
                <a:srgbClr val="040E08"/>
              </a:solidFill>
            </a:endParaRPr>
          </a:p>
        </p:txBody>
      </p:sp>
      <p:sp>
        <p:nvSpPr>
          <p:cNvPr id="17413" name="Rectangle 5"/>
          <p:cNvSpPr>
            <a:spLocks noGrp="1" noChangeArrowheads="1"/>
          </p:cNvSpPr>
          <p:nvPr>
            <p:ph type="body" idx="1"/>
          </p:nvPr>
        </p:nvSpPr>
        <p:spPr>
          <a:xfrm>
            <a:off x="611560" y="1196752"/>
            <a:ext cx="7488832" cy="4896544"/>
          </a:xfrm>
        </p:spPr>
        <p:txBody>
          <a:bodyPr/>
          <a:lstStyle/>
          <a:p>
            <a:pPr algn="just">
              <a:lnSpc>
                <a:spcPct val="150000"/>
              </a:lnSpc>
              <a:buFont typeface="Wingdings" panose="05000000000000000000" pitchFamily="2" charset="2"/>
              <a:buChar char="q"/>
            </a:pPr>
            <a:endParaRPr lang="fr-FR" altLang="fr-FR" sz="1800"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Contexte</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Objectif de la Formation </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Rôle du Superviseur et du Gestionnaire</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Les intervenants dans le processus de numérisation </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Processus de Numérisation</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Description du portail « Tansik.dz »</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Utilisation du portail « Tansik.dz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1000"/>
                                        <p:tgtEl>
                                          <p:spTgt spid="17412"/>
                                        </p:tgtEl>
                                      </p:cBhvr>
                                    </p:animEffect>
                                    <p:anim calcmode="lin" valueType="num">
                                      <p:cBhvr>
                                        <p:cTn id="8" dur="1000" fill="hold"/>
                                        <p:tgtEl>
                                          <p:spTgt spid="17412"/>
                                        </p:tgtEl>
                                        <p:attrNameLst>
                                          <p:attrName>ppt_x</p:attrName>
                                        </p:attrNameLst>
                                      </p:cBhvr>
                                      <p:tavLst>
                                        <p:tav tm="0">
                                          <p:val>
                                            <p:strVal val="#ppt_x"/>
                                          </p:val>
                                        </p:tav>
                                        <p:tav tm="100000">
                                          <p:val>
                                            <p:strVal val="#ppt_x"/>
                                          </p:val>
                                        </p:tav>
                                      </p:tavLst>
                                    </p:anim>
                                    <p:anim calcmode="lin" valueType="num">
                                      <p:cBhvr>
                                        <p:cTn id="9" dur="1000" fill="hold"/>
                                        <p:tgtEl>
                                          <p:spTgt spid="174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3">
                                            <p:txEl>
                                              <p:pRg st="1" end="1"/>
                                            </p:txEl>
                                          </p:spTgt>
                                        </p:tgtEl>
                                        <p:attrNameLst>
                                          <p:attrName>style.visibility</p:attrName>
                                        </p:attrNameLst>
                                      </p:cBhvr>
                                      <p:to>
                                        <p:strVal val="visible"/>
                                      </p:to>
                                    </p:set>
                                    <p:animEffect transition="in" filter="fade">
                                      <p:cBhvr>
                                        <p:cTn id="14" dur="1000"/>
                                        <p:tgtEl>
                                          <p:spTgt spid="17413">
                                            <p:txEl>
                                              <p:pRg st="1" end="1"/>
                                            </p:txEl>
                                          </p:spTgt>
                                        </p:tgtEl>
                                      </p:cBhvr>
                                    </p:animEffect>
                                    <p:anim calcmode="lin" valueType="num">
                                      <p:cBhvr>
                                        <p:cTn id="15" dur="1000" fill="hold"/>
                                        <p:tgtEl>
                                          <p:spTgt spid="174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41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7413">
                                            <p:txEl>
                                              <p:pRg st="2" end="2"/>
                                            </p:txEl>
                                          </p:spTgt>
                                        </p:tgtEl>
                                        <p:attrNameLst>
                                          <p:attrName>style.visibility</p:attrName>
                                        </p:attrNameLst>
                                      </p:cBhvr>
                                      <p:to>
                                        <p:strVal val="visible"/>
                                      </p:to>
                                    </p:set>
                                    <p:animEffect transition="in" filter="fade">
                                      <p:cBhvr>
                                        <p:cTn id="19" dur="1000"/>
                                        <p:tgtEl>
                                          <p:spTgt spid="17413">
                                            <p:txEl>
                                              <p:pRg st="2" end="2"/>
                                            </p:txEl>
                                          </p:spTgt>
                                        </p:tgtEl>
                                      </p:cBhvr>
                                    </p:animEffect>
                                    <p:anim calcmode="lin" valueType="num">
                                      <p:cBhvr>
                                        <p:cTn id="20" dur="1000" fill="hold"/>
                                        <p:tgtEl>
                                          <p:spTgt spid="1741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741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413">
                                            <p:txEl>
                                              <p:pRg st="3" end="3"/>
                                            </p:txEl>
                                          </p:spTgt>
                                        </p:tgtEl>
                                        <p:attrNameLst>
                                          <p:attrName>style.visibility</p:attrName>
                                        </p:attrNameLst>
                                      </p:cBhvr>
                                      <p:to>
                                        <p:strVal val="visible"/>
                                      </p:to>
                                    </p:set>
                                    <p:animEffect transition="in" filter="fade">
                                      <p:cBhvr>
                                        <p:cTn id="24" dur="1000"/>
                                        <p:tgtEl>
                                          <p:spTgt spid="17413">
                                            <p:txEl>
                                              <p:pRg st="3" end="3"/>
                                            </p:txEl>
                                          </p:spTgt>
                                        </p:tgtEl>
                                      </p:cBhvr>
                                    </p:animEffect>
                                    <p:anim calcmode="lin" valueType="num">
                                      <p:cBhvr>
                                        <p:cTn id="25" dur="1000" fill="hold"/>
                                        <p:tgtEl>
                                          <p:spTgt spid="1741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74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7413">
                                            <p:txEl>
                                              <p:pRg st="4" end="4"/>
                                            </p:txEl>
                                          </p:spTgt>
                                        </p:tgtEl>
                                        <p:attrNameLst>
                                          <p:attrName>style.visibility</p:attrName>
                                        </p:attrNameLst>
                                      </p:cBhvr>
                                      <p:to>
                                        <p:strVal val="visible"/>
                                      </p:to>
                                    </p:set>
                                    <p:animEffect transition="in" filter="fade">
                                      <p:cBhvr>
                                        <p:cTn id="31" dur="1000"/>
                                        <p:tgtEl>
                                          <p:spTgt spid="17413">
                                            <p:txEl>
                                              <p:pRg st="4" end="4"/>
                                            </p:txEl>
                                          </p:spTgt>
                                        </p:tgtEl>
                                      </p:cBhvr>
                                    </p:animEffect>
                                    <p:anim calcmode="lin" valueType="num">
                                      <p:cBhvr>
                                        <p:cTn id="32" dur="1000" fill="hold"/>
                                        <p:tgtEl>
                                          <p:spTgt spid="1741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741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7413">
                                            <p:txEl>
                                              <p:pRg st="5" end="5"/>
                                            </p:txEl>
                                          </p:spTgt>
                                        </p:tgtEl>
                                        <p:attrNameLst>
                                          <p:attrName>style.visibility</p:attrName>
                                        </p:attrNameLst>
                                      </p:cBhvr>
                                      <p:to>
                                        <p:strVal val="visible"/>
                                      </p:to>
                                    </p:set>
                                    <p:animEffect transition="in" filter="fade">
                                      <p:cBhvr>
                                        <p:cTn id="36" dur="1000"/>
                                        <p:tgtEl>
                                          <p:spTgt spid="17413">
                                            <p:txEl>
                                              <p:pRg st="5" end="5"/>
                                            </p:txEl>
                                          </p:spTgt>
                                        </p:tgtEl>
                                      </p:cBhvr>
                                    </p:animEffect>
                                    <p:anim calcmode="lin" valueType="num">
                                      <p:cBhvr>
                                        <p:cTn id="37" dur="1000" fill="hold"/>
                                        <p:tgtEl>
                                          <p:spTgt spid="1741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741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7413">
                                            <p:txEl>
                                              <p:pRg st="6" end="6"/>
                                            </p:txEl>
                                          </p:spTgt>
                                        </p:tgtEl>
                                        <p:attrNameLst>
                                          <p:attrName>style.visibility</p:attrName>
                                        </p:attrNameLst>
                                      </p:cBhvr>
                                      <p:to>
                                        <p:strVal val="visible"/>
                                      </p:to>
                                    </p:set>
                                    <p:animEffect transition="in" filter="fade">
                                      <p:cBhvr>
                                        <p:cTn id="41" dur="1000"/>
                                        <p:tgtEl>
                                          <p:spTgt spid="17413">
                                            <p:txEl>
                                              <p:pRg st="6" end="6"/>
                                            </p:txEl>
                                          </p:spTgt>
                                        </p:tgtEl>
                                      </p:cBhvr>
                                    </p:animEffect>
                                    <p:anim calcmode="lin" valueType="num">
                                      <p:cBhvr>
                                        <p:cTn id="42" dur="1000" fill="hold"/>
                                        <p:tgtEl>
                                          <p:spTgt spid="1741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741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7413">
                                            <p:txEl>
                                              <p:pRg st="7" end="7"/>
                                            </p:txEl>
                                          </p:spTgt>
                                        </p:tgtEl>
                                        <p:attrNameLst>
                                          <p:attrName>style.visibility</p:attrName>
                                        </p:attrNameLst>
                                      </p:cBhvr>
                                      <p:to>
                                        <p:strVal val="visible"/>
                                      </p:to>
                                    </p:set>
                                    <p:animEffect transition="in" filter="fade">
                                      <p:cBhvr>
                                        <p:cTn id="46" dur="1000"/>
                                        <p:tgtEl>
                                          <p:spTgt spid="17413">
                                            <p:txEl>
                                              <p:pRg st="7" end="7"/>
                                            </p:txEl>
                                          </p:spTgt>
                                        </p:tgtEl>
                                      </p:cBhvr>
                                    </p:animEffect>
                                    <p:anim calcmode="lin" valueType="num">
                                      <p:cBhvr>
                                        <p:cTn id="47" dur="1000" fill="hold"/>
                                        <p:tgtEl>
                                          <p:spTgt spid="1741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741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altLang="fr-FR" sz="4000" dirty="0">
                <a:solidFill>
                  <a:srgbClr val="040E08"/>
                </a:solidFill>
              </a:rPr>
              <a:t>1. Contexte</a:t>
            </a:r>
            <a:endParaRPr lang="ru-RU" altLang="fr-FR" sz="4000" dirty="0">
              <a:solidFill>
                <a:srgbClr val="040E08"/>
              </a:solidFill>
            </a:endParaRPr>
          </a:p>
        </p:txBody>
      </p:sp>
      <p:sp>
        <p:nvSpPr>
          <p:cNvPr id="17413" name="Rectangle 5"/>
          <p:cNvSpPr>
            <a:spLocks noGrp="1" noChangeArrowheads="1"/>
          </p:cNvSpPr>
          <p:nvPr>
            <p:ph type="body" idx="1"/>
          </p:nvPr>
        </p:nvSpPr>
        <p:spPr>
          <a:xfrm>
            <a:off x="579714" y="1484784"/>
            <a:ext cx="7315200" cy="4248472"/>
          </a:xfrm>
        </p:spPr>
        <p:txBody>
          <a:bodyPr/>
          <a:lstStyle/>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Conformément aux recommandations de Mr le Président de la République, concernant la Transformation numérique du secteur publique, les services du Médiateur de la République ont mis en service un </a:t>
            </a:r>
            <a:r>
              <a:rPr lang="fr-FR" altLang="fr-FR" sz="1800" dirty="0">
                <a:latin typeface="Arial" panose="020B0604020202020204" pitchFamily="34" charset="0"/>
                <a:cs typeface="Arial" panose="020B0604020202020204" pitchFamily="34" charset="0"/>
              </a:rPr>
              <a:t>« </a:t>
            </a:r>
            <a:r>
              <a:rPr lang="fr-FR" altLang="fr-FR" sz="1800" b="1" dirty="0">
                <a:latin typeface="Arial" panose="020B0604020202020204" pitchFamily="34" charset="0"/>
                <a:cs typeface="Arial" panose="020B0604020202020204" pitchFamily="34" charset="0"/>
              </a:rPr>
              <a:t>Portail électronique de Registre de Doléance »</a:t>
            </a:r>
            <a:r>
              <a:rPr lang="fr-FR" altLang="fr-FR" sz="1800" dirty="0">
                <a:solidFill>
                  <a:srgbClr val="FF0000"/>
                </a:solidFill>
                <a:latin typeface="Arial" panose="020B0604020202020204" pitchFamily="34" charset="0"/>
                <a:cs typeface="Arial" panose="020B0604020202020204" pitchFamily="34" charset="0"/>
              </a:rPr>
              <a:t> «</a:t>
            </a:r>
            <a:r>
              <a:rPr lang="fr-FR" altLang="fr-FR" sz="1800" dirty="0">
                <a:solidFill>
                  <a:srgbClr val="00B050"/>
                </a:solidFill>
                <a:latin typeface="Arial" panose="020B0604020202020204" pitchFamily="34" charset="0"/>
                <a:cs typeface="Arial" panose="020B0604020202020204" pitchFamily="34" charset="0"/>
              </a:rPr>
              <a:t> www.tansik.dz </a:t>
            </a:r>
            <a:r>
              <a:rPr lang="fr-FR" altLang="fr-FR" sz="1800" dirty="0">
                <a:solidFill>
                  <a:srgbClr val="FF0000"/>
                </a:solidFill>
                <a:latin typeface="Arial" panose="020B0604020202020204" pitchFamily="34" charset="0"/>
                <a:cs typeface="Arial" panose="020B0604020202020204" pitchFamily="34" charset="0"/>
              </a:rPr>
              <a:t>»;</a:t>
            </a:r>
            <a:endParaRPr lang="fr-FR" altLang="fr-FR" sz="1800" b="1"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q"/>
            </a:pPr>
            <a:r>
              <a:rPr lang="fr-FR" sz="1800" dirty="0">
                <a:solidFill>
                  <a:srgbClr val="040E08"/>
                </a:solidFill>
                <a:latin typeface="Arial" panose="020B0604020202020204" pitchFamily="34" charset="0"/>
                <a:cs typeface="Arial" panose="020B0604020202020204" pitchFamily="34" charset="0"/>
              </a:rPr>
              <a:t>L’objectif du lancement de ce portail  est de garantir une prise en charge efficace des préoccupations des citoyens, de renforcer leur confiance dans l'administration et d'évaluer les performances des administrations et du service public.</a:t>
            </a:r>
            <a:endParaRPr lang="fr-FR" altLang="fr-FR" sz="1800" dirty="0">
              <a:solidFill>
                <a:srgbClr val="040E08"/>
              </a:solidFill>
              <a:latin typeface="Arial" panose="020B0604020202020204" pitchFamily="34" charset="0"/>
              <a:cs typeface="Arial" panose="020B0604020202020204" pitchFamily="34" charset="0"/>
            </a:endParaRPr>
          </a:p>
          <a:p>
            <a:pPr marL="0" indent="0" algn="just">
              <a:lnSpc>
                <a:spcPct val="150000"/>
              </a:lnSpc>
              <a:buNone/>
            </a:pPr>
            <a:endParaRPr lang="fr-FR" altLang="fr-F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81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3">
                                            <p:txEl>
                                              <p:pRg st="0" end="0"/>
                                            </p:txEl>
                                          </p:spTgt>
                                        </p:tgtEl>
                                        <p:attrNameLst>
                                          <p:attrName>style.visibility</p:attrName>
                                        </p:attrNameLst>
                                      </p:cBhvr>
                                      <p:to>
                                        <p:strVal val="visible"/>
                                      </p:to>
                                    </p:set>
                                    <p:animEffect transition="in" filter="fade">
                                      <p:cBhvr>
                                        <p:cTn id="12" dur="500"/>
                                        <p:tgtEl>
                                          <p:spTgt spid="174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3">
                                            <p:txEl>
                                              <p:pRg st="1" end="1"/>
                                            </p:txEl>
                                          </p:spTgt>
                                        </p:tgtEl>
                                        <p:attrNameLst>
                                          <p:attrName>style.visibility</p:attrName>
                                        </p:attrNameLst>
                                      </p:cBhvr>
                                      <p:to>
                                        <p:strVal val="visible"/>
                                      </p:to>
                                    </p:set>
                                    <p:animEffect transition="in" filter="fade">
                                      <p:cBhvr>
                                        <p:cTn id="17" dur="500"/>
                                        <p:tgtEl>
                                          <p:spTgt spid="174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C6DE7-24A6-BBAD-2317-1EE2B8A5AA09}"/>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96781FDD-5304-EACE-4DA1-3468900FB252}"/>
              </a:ext>
            </a:extLst>
          </p:cNvPr>
          <p:cNvSpPr>
            <a:spLocks noGrp="1" noChangeArrowheads="1"/>
          </p:cNvSpPr>
          <p:nvPr>
            <p:ph type="title"/>
          </p:nvPr>
        </p:nvSpPr>
        <p:spPr>
          <a:xfrm>
            <a:off x="539552" y="260648"/>
            <a:ext cx="6934200" cy="715963"/>
          </a:xfrm>
        </p:spPr>
        <p:txBody>
          <a:bodyPr/>
          <a:lstStyle/>
          <a:p>
            <a:r>
              <a:rPr lang="en-US" altLang="fr-FR" sz="4000" dirty="0">
                <a:solidFill>
                  <a:srgbClr val="040E08"/>
                </a:solidFill>
              </a:rPr>
              <a:t>2. </a:t>
            </a:r>
            <a:r>
              <a:rPr lang="en-US" altLang="fr-FR" sz="4000" dirty="0">
                <a:solidFill>
                  <a:srgbClr val="040E08"/>
                </a:solidFill>
                <a:latin typeface="Arial" panose="020B0604020202020204" pitchFamily="34" charset="0"/>
                <a:cs typeface="Arial" panose="020B0604020202020204" pitchFamily="34" charset="0"/>
              </a:rPr>
              <a:t>Objectif de la formation</a:t>
            </a:r>
          </a:p>
        </p:txBody>
      </p:sp>
      <p:sp>
        <p:nvSpPr>
          <p:cNvPr id="60419" name="Rectangle 3">
            <a:extLst>
              <a:ext uri="{FF2B5EF4-FFF2-40B4-BE49-F238E27FC236}">
                <a16:creationId xmlns:a16="http://schemas.microsoft.com/office/drawing/2014/main" id="{32CC3CC6-D367-062E-9BFD-9B750DF0330A}"/>
              </a:ext>
            </a:extLst>
          </p:cNvPr>
          <p:cNvSpPr>
            <a:spLocks noGrp="1" noChangeArrowheads="1"/>
          </p:cNvSpPr>
          <p:nvPr>
            <p:ph type="body" idx="1"/>
          </p:nvPr>
        </p:nvSpPr>
        <p:spPr>
          <a:xfrm>
            <a:off x="683568" y="1196753"/>
            <a:ext cx="6934200" cy="4248472"/>
          </a:xfrm>
        </p:spPr>
        <p:txBody>
          <a:bodyPr/>
          <a:lstStyle/>
          <a:p>
            <a:pPr algn="just">
              <a:lnSpc>
                <a:spcPct val="150000"/>
              </a:lnSpc>
            </a:pPr>
            <a:endParaRPr lang="en-US" altLang="ko-KR" sz="1600" dirty="0">
              <a:latin typeface="Arial" panose="020B0604020202020204" pitchFamily="34" charset="0"/>
              <a:ea typeface="굴림" charset="-127"/>
              <a:cs typeface="Arial" panose="020B0604020202020204" pitchFamily="34" charset="0"/>
            </a:endParaRP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Sensibiliser les services de la DGTCOFE à résituer</a:t>
            </a:r>
            <a:r>
              <a:rPr lang="fr-FR" sz="1800" dirty="0">
                <a:solidFill>
                  <a:srgbClr val="040E08"/>
                </a:solidFill>
                <a:latin typeface="Arial" panose="020B0604020202020204" pitchFamily="34" charset="0"/>
                <a:ea typeface="굴림" charset="-127"/>
                <a:cs typeface="Arial" panose="020B0604020202020204" pitchFamily="34" charset="0"/>
              </a:rPr>
              <a:t> fidèlement «les doléances écrites à la main» des usagers du réseau du Trésor et des services déconcentrés </a:t>
            </a:r>
            <a:r>
              <a:rPr lang="en-US" altLang="ko-KR" sz="1800" dirty="0">
                <a:solidFill>
                  <a:srgbClr val="040E08"/>
                </a:solidFill>
                <a:latin typeface="Arial" panose="020B0604020202020204" pitchFamily="34" charset="0"/>
                <a:ea typeface="굴림" charset="-127"/>
                <a:cs typeface="Arial" panose="020B0604020202020204" pitchFamily="34" charset="0"/>
              </a:rPr>
              <a:t>et de veiller à la prise en charge efficace de ces doléances.</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Former les utilisateurs de la DRT afin qu’ils puissant à leur tour former les utilisateurs des trésoreries de rattachement.</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Arrêter une démarche de supervision et de suivi.</a:t>
            </a:r>
          </a:p>
        </p:txBody>
      </p:sp>
    </p:spTree>
    <p:extLst>
      <p:ext uri="{BB962C8B-B14F-4D97-AF65-F5344CB8AC3E}">
        <p14:creationId xmlns:p14="http://schemas.microsoft.com/office/powerpoint/2010/main" val="285349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fade">
                                      <p:cBhvr>
                                        <p:cTn id="17" dur="500"/>
                                        <p:tgtEl>
                                          <p:spTgt spid="6041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0419">
                                            <p:txEl>
                                              <p:pRg st="3" end="3"/>
                                            </p:txEl>
                                          </p:spTgt>
                                        </p:tgtEl>
                                        <p:attrNameLst>
                                          <p:attrName>style.visibility</p:attrName>
                                        </p:attrNameLst>
                                      </p:cBhvr>
                                      <p:to>
                                        <p:strVal val="visible"/>
                                      </p:to>
                                    </p:set>
                                    <p:animEffect transition="in" filter="fade">
                                      <p:cBhvr>
                                        <p:cTn id="20" dur="5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403648" y="188640"/>
            <a:ext cx="8496944" cy="715963"/>
          </a:xfrm>
        </p:spPr>
        <p:txBody>
          <a:bodyPr/>
          <a:lstStyle/>
          <a:p>
            <a:r>
              <a:rPr lang="en-US" altLang="fr-FR" sz="2800" b="1" dirty="0">
                <a:solidFill>
                  <a:srgbClr val="040E08"/>
                </a:solidFill>
              </a:rPr>
              <a:t>3. </a:t>
            </a:r>
            <a:r>
              <a:rPr lang="fr-FR" altLang="fr-FR" sz="2800" b="1" dirty="0">
                <a:solidFill>
                  <a:srgbClr val="040E08"/>
                </a:solidFill>
                <a:latin typeface="Arial" panose="020B0604020202020204" pitchFamily="34" charset="0"/>
                <a:cs typeface="Arial" panose="020B0604020202020204" pitchFamily="34" charset="0"/>
              </a:rPr>
              <a:t>Rôle du Superviseur et du Gestionnaire </a:t>
            </a:r>
            <a:br>
              <a:rPr lang="fr-FR" altLang="fr-FR" sz="2800" b="1" dirty="0">
                <a:solidFill>
                  <a:srgbClr val="040E08"/>
                </a:solidFill>
                <a:latin typeface="Arial" panose="020B0604020202020204" pitchFamily="34" charset="0"/>
                <a:cs typeface="Arial" panose="020B0604020202020204" pitchFamily="34" charset="0"/>
              </a:rPr>
            </a:br>
            <a:r>
              <a:rPr lang="en-US" altLang="fr-FR" sz="2800" b="1" dirty="0">
                <a:solidFill>
                  <a:srgbClr val="040E08"/>
                </a:solidFill>
                <a:latin typeface="Arial" panose="020B0604020202020204" pitchFamily="34" charset="0"/>
                <a:cs typeface="Arial" panose="020B0604020202020204" pitchFamily="34" charset="0"/>
              </a:rPr>
              <a:t>:</a:t>
            </a:r>
          </a:p>
        </p:txBody>
      </p:sp>
      <p:sp>
        <p:nvSpPr>
          <p:cNvPr id="60419" name="Rectangle 3"/>
          <p:cNvSpPr>
            <a:spLocks noGrp="1" noChangeArrowheads="1"/>
          </p:cNvSpPr>
          <p:nvPr>
            <p:ph type="body" idx="1"/>
          </p:nvPr>
        </p:nvSpPr>
        <p:spPr>
          <a:xfrm>
            <a:off x="1981200" y="904603"/>
            <a:ext cx="6934200" cy="5953397"/>
          </a:xfrm>
        </p:spPr>
        <p:txBody>
          <a:bodyPr/>
          <a:lstStyle/>
          <a:p>
            <a:pPr marL="0" indent="0" algn="just">
              <a:lnSpc>
                <a:spcPct val="150000"/>
              </a:lnSpc>
              <a:buNone/>
            </a:pPr>
            <a:r>
              <a:rPr lang="fr-FR" sz="1800" dirty="0">
                <a:solidFill>
                  <a:srgbClr val="040E08"/>
                </a:solidFill>
                <a:latin typeface="Arial" panose="020B0604020202020204" pitchFamily="34" charset="0"/>
                <a:cs typeface="Arial" panose="020B0604020202020204" pitchFamily="34" charset="0"/>
              </a:rPr>
              <a:t>Sont affectés pour chaque DRT et Poste Comptable , deux rôles: </a:t>
            </a:r>
          </a:p>
          <a:p>
            <a:pPr marL="0" indent="0" algn="just">
              <a:lnSpc>
                <a:spcPct val="150000"/>
              </a:lnSpc>
              <a:buNone/>
            </a:pPr>
            <a:endParaRPr lang="fr-FR" sz="1800" dirty="0">
              <a:solidFill>
                <a:srgbClr val="040E08"/>
              </a:solidFill>
              <a:latin typeface="Arial" panose="020B0604020202020204" pitchFamily="34" charset="0"/>
              <a:cs typeface="Arial" panose="020B0604020202020204" pitchFamily="34" charset="0"/>
            </a:endParaRPr>
          </a:p>
          <a:p>
            <a:pPr marL="0" indent="0" algn="just">
              <a:lnSpc>
                <a:spcPct val="150000"/>
              </a:lnSpc>
              <a:buNone/>
            </a:pPr>
            <a:endParaRPr lang="fr-FR" sz="1800" dirty="0">
              <a:solidFill>
                <a:srgbClr val="040E08"/>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fr-FR" altLang="fr-FR" sz="1800" dirty="0">
                <a:solidFill>
                  <a:srgbClr val="040E08"/>
                </a:solidFill>
                <a:latin typeface="Arial" panose="020B0604020202020204" pitchFamily="34" charset="0"/>
                <a:cs typeface="Arial" panose="020B0604020202020204" pitchFamily="34" charset="0"/>
              </a:rPr>
              <a:t>Le Rôle « Gestionnaire » est utilisé pour scanner et enregistrer les doléances manuscrites dans les registres de doléances tenues au niveau des postes comptables et structures déconcentrées;</a:t>
            </a:r>
          </a:p>
          <a:p>
            <a:pPr algn="just">
              <a:lnSpc>
                <a:spcPct val="150000"/>
              </a:lnSpc>
              <a:buFont typeface="Wingdings" panose="05000000000000000000" pitchFamily="2" charset="2"/>
              <a:buChar char="Ø"/>
            </a:pPr>
            <a:r>
              <a:rPr lang="fr-FR" altLang="fr-FR" sz="1800" dirty="0">
                <a:solidFill>
                  <a:srgbClr val="040E08"/>
                </a:solidFill>
                <a:latin typeface="Arial" panose="020B0604020202020204" pitchFamily="34" charset="0"/>
                <a:cs typeface="Arial" panose="020B0604020202020204" pitchFamily="34" charset="0"/>
              </a:rPr>
              <a:t>Le Rôle « Superviseur » est utilisé pour répondre aux préoccupations des administrés et superviser tout retard dans le traitement des doléances.</a:t>
            </a:r>
            <a:endParaRPr lang="en-US" altLang="fr-FR" sz="1800" dirty="0">
              <a:solidFill>
                <a:srgbClr val="040E08"/>
              </a:solidFill>
              <a:latin typeface="Arial" panose="020B0604020202020204" pitchFamily="34" charset="0"/>
              <a:cs typeface="Arial" panose="020B0604020202020204" pitchFamily="34" charset="0"/>
            </a:endParaRPr>
          </a:p>
        </p:txBody>
      </p:sp>
      <p:sp>
        <p:nvSpPr>
          <p:cNvPr id="4" name="Triangle isocèle 3">
            <a:extLst>
              <a:ext uri="{FF2B5EF4-FFF2-40B4-BE49-F238E27FC236}">
                <a16:creationId xmlns:a16="http://schemas.microsoft.com/office/drawing/2014/main" id="{5C5156B1-1FB8-4A57-EB0A-B775FEC5F3A3}"/>
              </a:ext>
            </a:extLst>
          </p:cNvPr>
          <p:cNvSpPr/>
          <p:nvPr/>
        </p:nvSpPr>
        <p:spPr bwMode="auto">
          <a:xfrm>
            <a:off x="2915816" y="1412776"/>
            <a:ext cx="1368152" cy="792088"/>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Rôle </a:t>
            </a: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gestionnaire</a:t>
            </a:r>
          </a:p>
        </p:txBody>
      </p:sp>
      <p:sp>
        <p:nvSpPr>
          <p:cNvPr id="6" name="Triangle isocèle 5">
            <a:extLst>
              <a:ext uri="{FF2B5EF4-FFF2-40B4-BE49-F238E27FC236}">
                <a16:creationId xmlns:a16="http://schemas.microsoft.com/office/drawing/2014/main" id="{F1237662-4E91-7CC8-3022-C905C8277B14}"/>
              </a:ext>
            </a:extLst>
          </p:cNvPr>
          <p:cNvSpPr/>
          <p:nvPr/>
        </p:nvSpPr>
        <p:spPr bwMode="auto">
          <a:xfrm>
            <a:off x="6156176" y="1412777"/>
            <a:ext cx="1368152" cy="792087"/>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100" b="1" i="0" u="none" strike="noStrike" cap="none" normalizeH="0" baseline="0" dirty="0">
              <a:ln>
                <a:noFill/>
              </a:ln>
              <a:solidFill>
                <a:srgbClr val="040E08"/>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fr-FR" sz="1100" b="1" dirty="0">
              <a:solidFill>
                <a:srgbClr val="040E08"/>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Rôle </a:t>
            </a:r>
          </a:p>
          <a:p>
            <a:pPr marL="0" marR="0" indent="0" algn="ctr" defTabSz="914400" rtl="0" eaLnBrk="1" fontAlgn="base" latinLnBrk="0" hangingPunct="1">
              <a:lnSpc>
                <a:spcPct val="100000"/>
              </a:lnSpc>
              <a:spcBef>
                <a:spcPct val="0"/>
              </a:spcBef>
              <a:spcAft>
                <a:spcPct val="0"/>
              </a:spcAft>
              <a:buClrTx/>
              <a:buSzTx/>
              <a:buFontTx/>
              <a:buNone/>
              <a:tabLst/>
            </a:pPr>
            <a:r>
              <a:rPr lang="fr-FR" sz="1100" b="1" dirty="0">
                <a:solidFill>
                  <a:srgbClr val="040E08"/>
                </a:solidFill>
              </a:rPr>
              <a:t>superviseur</a:t>
            </a:r>
            <a:endParaRPr kumimoji="0" lang="fr-FR" sz="1100" b="1" i="0" u="none" strike="noStrike" cap="none" normalizeH="0" baseline="0" dirty="0">
              <a:ln>
                <a:noFill/>
              </a:ln>
              <a:solidFill>
                <a:srgbClr val="040E08"/>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endParaRPr>
          </a:p>
        </p:txBody>
      </p:sp>
      <p:sp>
        <p:nvSpPr>
          <p:cNvPr id="17" name="ZoneTexte 16">
            <a:extLst>
              <a:ext uri="{FF2B5EF4-FFF2-40B4-BE49-F238E27FC236}">
                <a16:creationId xmlns:a16="http://schemas.microsoft.com/office/drawing/2014/main" id="{91860B4E-D257-8530-E87E-18BDB74D8754}"/>
              </a:ext>
            </a:extLst>
          </p:cNvPr>
          <p:cNvSpPr txBox="1"/>
          <p:nvPr/>
        </p:nvSpPr>
        <p:spPr>
          <a:xfrm>
            <a:off x="4991100" y="1815207"/>
            <a:ext cx="444996" cy="461665"/>
          </a:xfrm>
          <a:prstGeom prst="rect">
            <a:avLst/>
          </a:prstGeom>
          <a:noFill/>
        </p:spPr>
        <p:txBody>
          <a:bodyPr wrap="square" rtlCol="0">
            <a:spAutoFit/>
          </a:bodyPr>
          <a:lstStyle/>
          <a:p>
            <a:r>
              <a:rPr lang="fr-FR" dirty="0">
                <a:solidFill>
                  <a:srgbClr val="040E08"/>
                </a:solidFill>
              </a:rPr>
              <a:t>et</a:t>
            </a:r>
          </a:p>
        </p:txBody>
      </p:sp>
    </p:spTree>
    <p:extLst>
      <p:ext uri="{BB962C8B-B14F-4D97-AF65-F5344CB8AC3E}">
        <p14:creationId xmlns:p14="http://schemas.microsoft.com/office/powerpoint/2010/main" val="300459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barn(inVertical)">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0419">
                                            <p:txEl>
                                              <p:pRg st="0" end="0"/>
                                            </p:txEl>
                                          </p:spTgt>
                                        </p:tgtEl>
                                        <p:attrNameLst>
                                          <p:attrName>style.visibility</p:attrName>
                                        </p:attrNameLst>
                                      </p:cBhvr>
                                      <p:to>
                                        <p:strVal val="visible"/>
                                      </p:to>
                                    </p:set>
                                    <p:animEffect transition="in" filter="wipe(down)">
                                      <p:cBhvr>
                                        <p:cTn id="12" dur="500"/>
                                        <p:tgtEl>
                                          <p:spTgt spid="604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down)">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0419">
                                            <p:txEl>
                                              <p:pRg st="3" end="3"/>
                                            </p:txEl>
                                          </p:spTgt>
                                        </p:tgtEl>
                                        <p:attrNameLst>
                                          <p:attrName>style.visibility</p:attrName>
                                        </p:attrNameLst>
                                      </p:cBhvr>
                                      <p:to>
                                        <p:strVal val="visible"/>
                                      </p:to>
                                    </p:set>
                                    <p:animEffect transition="in" filter="wipe(down)">
                                      <p:cBhvr>
                                        <p:cTn id="32" dur="500"/>
                                        <p:tgtEl>
                                          <p:spTgt spid="6041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0419">
                                            <p:txEl>
                                              <p:pRg st="4" end="4"/>
                                            </p:txEl>
                                          </p:spTgt>
                                        </p:tgtEl>
                                        <p:attrNameLst>
                                          <p:attrName>style.visibility</p:attrName>
                                        </p:attrNameLst>
                                      </p:cBhvr>
                                      <p:to>
                                        <p:strVal val="visible"/>
                                      </p:to>
                                    </p:set>
                                    <p:animEffect transition="in" filter="wipe(down)">
                                      <p:cBhvr>
                                        <p:cTn id="37" dur="500"/>
                                        <p:tgtEl>
                                          <p:spTgt spid="60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316-25DC-1A39-A6D0-5890A58D6406}"/>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C20E1280-50C6-6FC9-4E87-00C94D8EECF5}"/>
              </a:ext>
            </a:extLst>
          </p:cNvPr>
          <p:cNvSpPr>
            <a:spLocks noGrp="1" noChangeArrowheads="1"/>
          </p:cNvSpPr>
          <p:nvPr>
            <p:ph type="title"/>
          </p:nvPr>
        </p:nvSpPr>
        <p:spPr>
          <a:xfrm>
            <a:off x="125243" y="627014"/>
            <a:ext cx="9001000" cy="715963"/>
          </a:xfrm>
        </p:spPr>
        <p:txBody>
          <a:bodyPr/>
          <a:lstStyle/>
          <a:p>
            <a:r>
              <a:rPr lang="en-US" altLang="fr-FR" sz="2400" b="1" dirty="0">
                <a:solidFill>
                  <a:srgbClr val="040E08"/>
                </a:solidFill>
              </a:rPr>
              <a:t>4. Les intervenants dans le processus de numérisation de la doléance</a:t>
            </a:r>
            <a:br>
              <a:rPr lang="en-US" altLang="fr-FR" sz="2400" b="1" dirty="0">
                <a:solidFill>
                  <a:srgbClr val="040E08"/>
                </a:solidFill>
              </a:rPr>
            </a:br>
            <a:br>
              <a:rPr lang="en-US" altLang="fr-FR" sz="2400" b="1" dirty="0">
                <a:solidFill>
                  <a:srgbClr val="040E08"/>
                </a:solidFill>
              </a:rPr>
            </a:br>
            <a:endParaRPr lang="en-US" altLang="fr-FR" sz="2400" b="1" dirty="0">
              <a:solidFill>
                <a:srgbClr val="040E08"/>
              </a:solidFill>
              <a:latin typeface="Arial" panose="020B0604020202020204" pitchFamily="34" charset="0"/>
              <a:cs typeface="Arial" panose="020B0604020202020204" pitchFamily="34" charset="0"/>
            </a:endParaRPr>
          </a:p>
        </p:txBody>
      </p:sp>
      <p:sp>
        <p:nvSpPr>
          <p:cNvPr id="60419" name="Rectangle 3">
            <a:extLst>
              <a:ext uri="{FF2B5EF4-FFF2-40B4-BE49-F238E27FC236}">
                <a16:creationId xmlns:a16="http://schemas.microsoft.com/office/drawing/2014/main" id="{C2789BEE-3776-EE9D-7E38-4B8030126E44}"/>
              </a:ext>
            </a:extLst>
          </p:cNvPr>
          <p:cNvSpPr>
            <a:spLocks noGrp="1" noChangeArrowheads="1"/>
          </p:cNvSpPr>
          <p:nvPr>
            <p:ph type="body" idx="1"/>
          </p:nvPr>
        </p:nvSpPr>
        <p:spPr>
          <a:xfrm>
            <a:off x="168052" y="1340768"/>
            <a:ext cx="8807896" cy="4104456"/>
          </a:xfrm>
        </p:spPr>
        <p:txBody>
          <a:bodyPr/>
          <a:lstStyle/>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citoyen : Lors de la rédaction de sa doléance sur le </a:t>
            </a:r>
            <a:r>
              <a:rPr lang="en-US" altLang="ko-KR" sz="1800" dirty="0" err="1">
                <a:solidFill>
                  <a:srgbClr val="040E08"/>
                </a:solidFill>
                <a:latin typeface="Arial" panose="020B0604020202020204" pitchFamily="34" charset="0"/>
                <a:ea typeface="굴림" charset="-127"/>
                <a:cs typeface="Arial" panose="020B0604020202020204" pitchFamily="34" charset="0"/>
              </a:rPr>
              <a:t>registre</a:t>
            </a:r>
            <a:r>
              <a:rPr lang="en-US" altLang="ko-KR" sz="1800" dirty="0">
                <a:solidFill>
                  <a:srgbClr val="040E08"/>
                </a:solidFill>
                <a:latin typeface="Arial" panose="020B0604020202020204" pitchFamily="34" charset="0"/>
                <a:ea typeface="굴림" charset="-127"/>
                <a:cs typeface="Arial" panose="020B0604020202020204" pitchFamily="34" charset="0"/>
              </a:rPr>
              <a:t>.</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gestionnaire: utilisateur chargé de scanner et d’introduire la doléance dans le portail.</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Superviseur Déconcentré :le cadre habilité à répondre et a suivre la doléance au niveau de son poste comptable.</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Superviseur Central: le cadre habilité à superviser l’ensemble des dolénances de la DGTCOFE.</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Médiateur délégué: le cadre habilité à controller  le traitement des doléances de tout les secteurs par wilaya.</a:t>
            </a:r>
          </a:p>
          <a:p>
            <a:pPr marL="0" indent="0" algn="just">
              <a:lnSpc>
                <a:spcPct val="150000"/>
              </a:lnSpc>
              <a:buNone/>
            </a:pPr>
            <a:endParaRPr lang="en-US" altLang="ko-KR" sz="1600" dirty="0">
              <a:latin typeface="Arial" panose="020B0604020202020204" pitchFamily="34" charset="0"/>
              <a:ea typeface="굴림" charset="-127"/>
              <a:cs typeface="Arial" panose="020B0604020202020204" pitchFamily="34" charset="0"/>
            </a:endParaRPr>
          </a:p>
        </p:txBody>
      </p:sp>
    </p:spTree>
    <p:extLst>
      <p:ext uri="{BB962C8B-B14F-4D97-AF65-F5344CB8AC3E}">
        <p14:creationId xmlns:p14="http://schemas.microsoft.com/office/powerpoint/2010/main" val="378618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1000"/>
                                        <p:tgtEl>
                                          <p:spTgt spid="60418"/>
                                        </p:tgtEl>
                                      </p:cBhvr>
                                    </p:animEffect>
                                    <p:anim calcmode="lin" valueType="num">
                                      <p:cBhvr>
                                        <p:cTn id="8" dur="1000" fill="hold"/>
                                        <p:tgtEl>
                                          <p:spTgt spid="60418"/>
                                        </p:tgtEl>
                                        <p:attrNameLst>
                                          <p:attrName>ppt_x</p:attrName>
                                        </p:attrNameLst>
                                      </p:cBhvr>
                                      <p:tavLst>
                                        <p:tav tm="0">
                                          <p:val>
                                            <p:strVal val="#ppt_x"/>
                                          </p:val>
                                        </p:tav>
                                        <p:tav tm="100000">
                                          <p:val>
                                            <p:strVal val="#ppt_x"/>
                                          </p:val>
                                        </p:tav>
                                      </p:tavLst>
                                    </p:anim>
                                    <p:anim calcmode="lin" valueType="num">
                                      <p:cBhvr>
                                        <p:cTn id="9" dur="1000" fill="hold"/>
                                        <p:tgtEl>
                                          <p:spTgt spid="604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0419">
                                            <p:txEl>
                                              <p:pRg st="0" end="0"/>
                                            </p:txEl>
                                          </p:spTgt>
                                        </p:tgtEl>
                                        <p:attrNameLst>
                                          <p:attrName>style.visibility</p:attrName>
                                        </p:attrNameLst>
                                      </p:cBhvr>
                                      <p:to>
                                        <p:strVal val="visible"/>
                                      </p:to>
                                    </p:set>
                                    <p:animEffect transition="in" filter="fade">
                                      <p:cBhvr>
                                        <p:cTn id="14" dur="1000"/>
                                        <p:tgtEl>
                                          <p:spTgt spid="60419">
                                            <p:txEl>
                                              <p:pRg st="0" end="0"/>
                                            </p:txEl>
                                          </p:spTgt>
                                        </p:tgtEl>
                                      </p:cBhvr>
                                    </p:animEffect>
                                    <p:anim calcmode="lin" valueType="num">
                                      <p:cBhvr>
                                        <p:cTn id="15" dur="10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04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0419">
                                            <p:txEl>
                                              <p:pRg st="1" end="1"/>
                                            </p:txEl>
                                          </p:spTgt>
                                        </p:tgtEl>
                                        <p:attrNameLst>
                                          <p:attrName>style.visibility</p:attrName>
                                        </p:attrNameLst>
                                      </p:cBhvr>
                                      <p:to>
                                        <p:strVal val="visible"/>
                                      </p:to>
                                    </p:set>
                                    <p:animEffect transition="in" filter="fade">
                                      <p:cBhvr>
                                        <p:cTn id="19" dur="1000"/>
                                        <p:tgtEl>
                                          <p:spTgt spid="60419">
                                            <p:txEl>
                                              <p:pRg st="1" end="1"/>
                                            </p:txEl>
                                          </p:spTgt>
                                        </p:tgtEl>
                                      </p:cBhvr>
                                    </p:animEffect>
                                    <p:anim calcmode="lin" valueType="num">
                                      <p:cBhvr>
                                        <p:cTn id="20" dur="10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04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0419">
                                            <p:txEl>
                                              <p:pRg st="2" end="2"/>
                                            </p:txEl>
                                          </p:spTgt>
                                        </p:tgtEl>
                                        <p:attrNameLst>
                                          <p:attrName>style.visibility</p:attrName>
                                        </p:attrNameLst>
                                      </p:cBhvr>
                                      <p:to>
                                        <p:strVal val="visible"/>
                                      </p:to>
                                    </p:set>
                                    <p:animEffect transition="in" filter="fade">
                                      <p:cBhvr>
                                        <p:cTn id="26" dur="1000"/>
                                        <p:tgtEl>
                                          <p:spTgt spid="60419">
                                            <p:txEl>
                                              <p:pRg st="2" end="2"/>
                                            </p:txEl>
                                          </p:spTgt>
                                        </p:tgtEl>
                                      </p:cBhvr>
                                    </p:animEffect>
                                    <p:anim calcmode="lin" valueType="num">
                                      <p:cBhvr>
                                        <p:cTn id="27" dur="10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0419">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0419">
                                            <p:txEl>
                                              <p:pRg st="3" end="3"/>
                                            </p:txEl>
                                          </p:spTgt>
                                        </p:tgtEl>
                                        <p:attrNameLst>
                                          <p:attrName>style.visibility</p:attrName>
                                        </p:attrNameLst>
                                      </p:cBhvr>
                                      <p:to>
                                        <p:strVal val="visible"/>
                                      </p:to>
                                    </p:set>
                                    <p:animEffect transition="in" filter="fade">
                                      <p:cBhvr>
                                        <p:cTn id="31" dur="1000"/>
                                        <p:tgtEl>
                                          <p:spTgt spid="60419">
                                            <p:txEl>
                                              <p:pRg st="3" end="3"/>
                                            </p:txEl>
                                          </p:spTgt>
                                        </p:tgtEl>
                                      </p:cBhvr>
                                    </p:animEffect>
                                    <p:anim calcmode="lin" valueType="num">
                                      <p:cBhvr>
                                        <p:cTn id="32" dur="10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604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0419">
                                            <p:txEl>
                                              <p:pRg st="4" end="4"/>
                                            </p:txEl>
                                          </p:spTgt>
                                        </p:tgtEl>
                                        <p:attrNameLst>
                                          <p:attrName>style.visibility</p:attrName>
                                        </p:attrNameLst>
                                      </p:cBhvr>
                                      <p:to>
                                        <p:strVal val="visible"/>
                                      </p:to>
                                    </p:set>
                                    <p:animEffect transition="in" filter="fade">
                                      <p:cBhvr>
                                        <p:cTn id="38" dur="1000"/>
                                        <p:tgtEl>
                                          <p:spTgt spid="60419">
                                            <p:txEl>
                                              <p:pRg st="4" end="4"/>
                                            </p:txEl>
                                          </p:spTgt>
                                        </p:tgtEl>
                                      </p:cBhvr>
                                    </p:animEffect>
                                    <p:anim calcmode="lin" valueType="num">
                                      <p:cBhvr>
                                        <p:cTn id="39" dur="10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604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DD630-A798-B676-6ACF-7C7E7982CF41}"/>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C77D6C4C-3230-BB97-0927-DF49489740F0}"/>
              </a:ext>
            </a:extLst>
          </p:cNvPr>
          <p:cNvSpPr>
            <a:spLocks noGrp="1" noChangeArrowheads="1"/>
          </p:cNvSpPr>
          <p:nvPr>
            <p:ph type="title"/>
          </p:nvPr>
        </p:nvSpPr>
        <p:spPr>
          <a:xfrm>
            <a:off x="183789" y="136163"/>
            <a:ext cx="7632848" cy="715963"/>
          </a:xfrm>
        </p:spPr>
        <p:txBody>
          <a:bodyPr/>
          <a:lstStyle/>
          <a:p>
            <a:r>
              <a:rPr lang="en-US" altLang="fr-FR" sz="2600" b="1" dirty="0">
                <a:solidFill>
                  <a:srgbClr val="040E08"/>
                </a:solidFill>
              </a:rPr>
              <a:t>5. </a:t>
            </a:r>
            <a:r>
              <a:rPr lang="en-US" altLang="fr-FR" sz="2600" b="1" dirty="0">
                <a:solidFill>
                  <a:srgbClr val="040E08"/>
                </a:solidFill>
                <a:latin typeface="Arial" panose="020B0604020202020204" pitchFamily="34" charset="0"/>
                <a:cs typeface="Arial" panose="020B0604020202020204" pitchFamily="34" charset="0"/>
              </a:rPr>
              <a:t>Processus de numérisation des doléances</a:t>
            </a:r>
          </a:p>
        </p:txBody>
      </p:sp>
      <p:sp>
        <p:nvSpPr>
          <p:cNvPr id="60419" name="Rectangle 3">
            <a:extLst>
              <a:ext uri="{FF2B5EF4-FFF2-40B4-BE49-F238E27FC236}">
                <a16:creationId xmlns:a16="http://schemas.microsoft.com/office/drawing/2014/main" id="{43058CCA-FBEF-1129-6A0F-6F976AEC8C3A}"/>
              </a:ext>
            </a:extLst>
          </p:cNvPr>
          <p:cNvSpPr>
            <a:spLocks noGrp="1" noChangeArrowheads="1"/>
          </p:cNvSpPr>
          <p:nvPr>
            <p:ph type="body" idx="1"/>
          </p:nvPr>
        </p:nvSpPr>
        <p:spPr>
          <a:xfrm>
            <a:off x="381574" y="919705"/>
            <a:ext cx="8654922" cy="5620741"/>
          </a:xfrm>
        </p:spPr>
        <p:txBody>
          <a:bodyPr/>
          <a:lstStyle/>
          <a:p>
            <a:pPr marL="0" indent="0" algn="just">
              <a:lnSpc>
                <a:spcPct val="150000"/>
              </a:lnSpc>
              <a:buNone/>
            </a:pPr>
            <a:endParaRPr lang="en-US" altLang="ko-KR" sz="1600" dirty="0">
              <a:solidFill>
                <a:srgbClr val="040E08"/>
              </a:solidFill>
              <a:latin typeface="Arial" panose="020B0604020202020204" pitchFamily="34" charset="0"/>
              <a:ea typeface="굴림" charset="-127"/>
              <a:cs typeface="Arial" panose="020B0604020202020204" pitchFamily="34" charset="0"/>
            </a:endParaRPr>
          </a:p>
          <a:p>
            <a:pPr marL="0" indent="0" algn="just">
              <a:lnSpc>
                <a:spcPct val="150000"/>
              </a:lnSpc>
              <a:buNone/>
            </a:pPr>
            <a:endParaRPr lang="en-US" altLang="ko-KR" sz="1600" dirty="0">
              <a:solidFill>
                <a:srgbClr val="040E08"/>
              </a:solidFill>
              <a:latin typeface="Arial" panose="020B0604020202020204" pitchFamily="34" charset="0"/>
              <a:ea typeface="굴림" charset="-127"/>
              <a:cs typeface="Arial" panose="020B0604020202020204" pitchFamily="34" charset="0"/>
            </a:endParaRPr>
          </a:p>
        </p:txBody>
      </p:sp>
      <p:pic>
        <p:nvPicPr>
          <p:cNvPr id="3" name="Image 2">
            <a:extLst>
              <a:ext uri="{FF2B5EF4-FFF2-40B4-BE49-F238E27FC236}">
                <a16:creationId xmlns:a16="http://schemas.microsoft.com/office/drawing/2014/main" id="{BCB87AB6-D8F9-D915-7C78-C8FF1F289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379" y="1844824"/>
            <a:ext cx="3005669" cy="819039"/>
          </a:xfrm>
          <a:prstGeom prst="rect">
            <a:avLst/>
          </a:prstGeom>
        </p:spPr>
      </p:pic>
      <p:pic>
        <p:nvPicPr>
          <p:cNvPr id="4" name="Image 3">
            <a:extLst>
              <a:ext uri="{FF2B5EF4-FFF2-40B4-BE49-F238E27FC236}">
                <a16:creationId xmlns:a16="http://schemas.microsoft.com/office/drawing/2014/main" id="{AF27A330-A948-8FEA-D63C-78C59D3F70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3139" y="1124744"/>
            <a:ext cx="423491" cy="423491"/>
          </a:xfrm>
          <a:prstGeom prst="rect">
            <a:avLst/>
          </a:prstGeom>
        </p:spPr>
      </p:pic>
      <p:pic>
        <p:nvPicPr>
          <p:cNvPr id="5" name="Image 4">
            <a:extLst>
              <a:ext uri="{FF2B5EF4-FFF2-40B4-BE49-F238E27FC236}">
                <a16:creationId xmlns:a16="http://schemas.microsoft.com/office/drawing/2014/main" id="{13F7ABF3-6649-F766-E2ED-25859F4BAB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788469" y="1196752"/>
            <a:ext cx="423491" cy="423491"/>
          </a:xfrm>
          <a:prstGeom prst="rect">
            <a:avLst/>
          </a:prstGeom>
        </p:spPr>
      </p:pic>
      <p:pic>
        <p:nvPicPr>
          <p:cNvPr id="6" name="Image 5">
            <a:extLst>
              <a:ext uri="{FF2B5EF4-FFF2-40B4-BE49-F238E27FC236}">
                <a16:creationId xmlns:a16="http://schemas.microsoft.com/office/drawing/2014/main" id="{F69F0C45-E511-B891-E89A-99A595B9E9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525227" y="1077907"/>
            <a:ext cx="423491" cy="423491"/>
          </a:xfrm>
          <a:prstGeom prst="rect">
            <a:avLst/>
          </a:prstGeom>
        </p:spPr>
      </p:pic>
      <p:sp>
        <p:nvSpPr>
          <p:cNvPr id="8" name="Triangle isocèle 7">
            <a:extLst>
              <a:ext uri="{FF2B5EF4-FFF2-40B4-BE49-F238E27FC236}">
                <a16:creationId xmlns:a16="http://schemas.microsoft.com/office/drawing/2014/main" id="{FA6A903C-DBB8-98A1-A1DA-3A6D942134E5}"/>
              </a:ext>
            </a:extLst>
          </p:cNvPr>
          <p:cNvSpPr/>
          <p:nvPr/>
        </p:nvSpPr>
        <p:spPr bwMode="auto">
          <a:xfrm>
            <a:off x="356375" y="3648296"/>
            <a:ext cx="1368152" cy="792088"/>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Compte </a:t>
            </a: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gestionnaire</a:t>
            </a:r>
          </a:p>
        </p:txBody>
      </p:sp>
      <p:sp>
        <p:nvSpPr>
          <p:cNvPr id="9" name="Rectangle 8">
            <a:extLst>
              <a:ext uri="{FF2B5EF4-FFF2-40B4-BE49-F238E27FC236}">
                <a16:creationId xmlns:a16="http://schemas.microsoft.com/office/drawing/2014/main" id="{BEB38928-D79A-1A8E-6355-E97A5503986F}"/>
              </a:ext>
            </a:extLst>
          </p:cNvPr>
          <p:cNvSpPr/>
          <p:nvPr/>
        </p:nvSpPr>
        <p:spPr bwMode="auto">
          <a:xfrm>
            <a:off x="3203848" y="4581128"/>
            <a:ext cx="2299200" cy="648072"/>
          </a:xfrm>
          <a:prstGeom prst="rect">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1800" b="1" dirty="0">
                <a:solidFill>
                  <a:srgbClr val="040E08"/>
                </a:solidFill>
              </a:rPr>
              <a:t>Solution</a:t>
            </a:r>
          </a:p>
          <a:p>
            <a:pPr marL="0" marR="0" indent="0" algn="ctr" defTabSz="914400" rtl="0" eaLnBrk="1" fontAlgn="base" latinLnBrk="0" hangingPunct="1">
              <a:lnSpc>
                <a:spcPct val="100000"/>
              </a:lnSpc>
              <a:spcBef>
                <a:spcPct val="0"/>
              </a:spcBef>
              <a:spcAft>
                <a:spcPct val="0"/>
              </a:spcAft>
              <a:buClrTx/>
              <a:buSzTx/>
              <a:buFontTx/>
              <a:buNone/>
              <a:tabLst/>
            </a:pPr>
            <a:r>
              <a:rPr lang="fr-FR" sz="1800" b="1" dirty="0">
                <a:solidFill>
                  <a:srgbClr val="040E08"/>
                </a:solidFill>
              </a:rPr>
              <a:t>Tansik.dz</a:t>
            </a:r>
            <a:endParaRPr kumimoji="0" lang="fr-FR" sz="1800" b="1" i="0" u="none" strike="noStrike" cap="none" normalizeH="0" baseline="0" dirty="0">
              <a:ln>
                <a:noFill/>
              </a:ln>
              <a:solidFill>
                <a:srgbClr val="040E08"/>
              </a:solidFill>
              <a:effectLst/>
              <a:latin typeface="Arial" charset="0"/>
            </a:endParaRPr>
          </a:p>
        </p:txBody>
      </p:sp>
      <p:sp>
        <p:nvSpPr>
          <p:cNvPr id="10" name="Triangle isocèle 9">
            <a:extLst>
              <a:ext uri="{FF2B5EF4-FFF2-40B4-BE49-F238E27FC236}">
                <a16:creationId xmlns:a16="http://schemas.microsoft.com/office/drawing/2014/main" id="{0C78E047-2DEE-6982-5075-8C73D56C2104}"/>
              </a:ext>
            </a:extLst>
          </p:cNvPr>
          <p:cNvSpPr/>
          <p:nvPr/>
        </p:nvSpPr>
        <p:spPr bwMode="auto">
          <a:xfrm>
            <a:off x="7236296" y="3573017"/>
            <a:ext cx="1368152" cy="792087"/>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100" b="1" i="0" u="none" strike="noStrike" cap="none" normalizeH="0" baseline="0" dirty="0">
              <a:ln>
                <a:noFill/>
              </a:ln>
              <a:solidFill>
                <a:srgbClr val="040E08"/>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fr-FR" sz="1100" b="1" dirty="0">
              <a:solidFill>
                <a:srgbClr val="040E08"/>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Compte </a:t>
            </a:r>
          </a:p>
          <a:p>
            <a:pPr marL="0" marR="0" indent="0" algn="ctr" defTabSz="914400" rtl="0" eaLnBrk="1" fontAlgn="base" latinLnBrk="0" hangingPunct="1">
              <a:lnSpc>
                <a:spcPct val="100000"/>
              </a:lnSpc>
              <a:spcBef>
                <a:spcPct val="0"/>
              </a:spcBef>
              <a:spcAft>
                <a:spcPct val="0"/>
              </a:spcAft>
              <a:buClrTx/>
              <a:buSzTx/>
              <a:buFontTx/>
              <a:buNone/>
              <a:tabLst/>
            </a:pPr>
            <a:r>
              <a:rPr lang="fr-FR" sz="1100" b="1" dirty="0">
                <a:solidFill>
                  <a:srgbClr val="040E08"/>
                </a:solidFill>
              </a:rPr>
              <a:t>superviseur</a:t>
            </a:r>
            <a:endParaRPr kumimoji="0" lang="fr-FR" sz="1100" b="1" i="0" u="none" strike="noStrike" cap="none" normalizeH="0" baseline="0" dirty="0">
              <a:ln>
                <a:noFill/>
              </a:ln>
              <a:solidFill>
                <a:srgbClr val="040E08"/>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endParaRPr>
          </a:p>
        </p:txBody>
      </p:sp>
      <p:pic>
        <p:nvPicPr>
          <p:cNvPr id="12" name="Image 11">
            <a:extLst>
              <a:ext uri="{FF2B5EF4-FFF2-40B4-BE49-F238E27FC236}">
                <a16:creationId xmlns:a16="http://schemas.microsoft.com/office/drawing/2014/main" id="{A6EBB6A7-113A-7CAB-48EC-A650B15295C0}"/>
              </a:ext>
            </a:extLst>
          </p:cNvPr>
          <p:cNvPicPr>
            <a:picLocks noChangeAspect="1"/>
          </p:cNvPicPr>
          <p:nvPr/>
        </p:nvPicPr>
        <p:blipFill>
          <a:blip r:embed="rId5"/>
          <a:stretch>
            <a:fillRect/>
          </a:stretch>
        </p:blipFill>
        <p:spPr>
          <a:xfrm>
            <a:off x="7141997" y="5532629"/>
            <a:ext cx="902140" cy="977318"/>
          </a:xfrm>
          <a:prstGeom prst="rect">
            <a:avLst/>
          </a:prstGeom>
        </p:spPr>
      </p:pic>
      <p:pic>
        <p:nvPicPr>
          <p:cNvPr id="14" name="Image 13">
            <a:extLst>
              <a:ext uri="{FF2B5EF4-FFF2-40B4-BE49-F238E27FC236}">
                <a16:creationId xmlns:a16="http://schemas.microsoft.com/office/drawing/2014/main" id="{96D973CA-0EE2-A5E2-F5EE-D69AA330C13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0491" y="2663863"/>
            <a:ext cx="648072" cy="648072"/>
          </a:xfrm>
          <a:prstGeom prst="rect">
            <a:avLst/>
          </a:prstGeom>
        </p:spPr>
      </p:pic>
      <p:cxnSp>
        <p:nvCxnSpPr>
          <p:cNvPr id="16" name="Connecteur droit avec flèche 15">
            <a:extLst>
              <a:ext uri="{FF2B5EF4-FFF2-40B4-BE49-F238E27FC236}">
                <a16:creationId xmlns:a16="http://schemas.microsoft.com/office/drawing/2014/main" id="{BE445614-F2AB-3090-BC4F-B279D9AD368B}"/>
              </a:ext>
            </a:extLst>
          </p:cNvPr>
          <p:cNvCxnSpPr/>
          <p:nvPr/>
        </p:nvCxnSpPr>
        <p:spPr bwMode="auto">
          <a:xfrm flipV="1">
            <a:off x="1213687" y="2663863"/>
            <a:ext cx="1990161" cy="1197185"/>
          </a:xfrm>
          <a:prstGeom prst="straightConnector1">
            <a:avLst/>
          </a:prstGeom>
          <a:gradFill rotWithShape="1">
            <a:gsLst>
              <a:gs pos="0">
                <a:schemeClr val="bg2">
                  <a:gamma/>
                  <a:tint val="26667"/>
                  <a:invGamma/>
                </a:schemeClr>
              </a:gs>
              <a:gs pos="100000">
                <a:schemeClr val="bg2">
                  <a:alpha val="14999"/>
                </a:schemeClr>
              </a:gs>
            </a:gsLst>
            <a:lin ang="5400000" scaled="1"/>
          </a:gradFill>
          <a:ln w="9525" cap="sq"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onnecteur droit avec flèche 19">
            <a:extLst>
              <a:ext uri="{FF2B5EF4-FFF2-40B4-BE49-F238E27FC236}">
                <a16:creationId xmlns:a16="http://schemas.microsoft.com/office/drawing/2014/main" id="{BA5ABA97-C7E1-FE86-628D-7F8C84B19BA6}"/>
              </a:ext>
            </a:extLst>
          </p:cNvPr>
          <p:cNvCxnSpPr/>
          <p:nvPr/>
        </p:nvCxnSpPr>
        <p:spPr bwMode="auto">
          <a:xfrm>
            <a:off x="1562509" y="4365104"/>
            <a:ext cx="1641339" cy="624051"/>
          </a:xfrm>
          <a:prstGeom prst="straightConnector1">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Heptagone 21">
            <a:extLst>
              <a:ext uri="{FF2B5EF4-FFF2-40B4-BE49-F238E27FC236}">
                <a16:creationId xmlns:a16="http://schemas.microsoft.com/office/drawing/2014/main" id="{D5ACE891-AF8D-FCCF-43DE-EAA364B33C9A}"/>
              </a:ext>
            </a:extLst>
          </p:cNvPr>
          <p:cNvSpPr/>
          <p:nvPr/>
        </p:nvSpPr>
        <p:spPr bwMode="auto">
          <a:xfrm>
            <a:off x="2048563" y="1124744"/>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rPr>
              <a:t>1</a:t>
            </a:r>
          </a:p>
        </p:txBody>
      </p:sp>
      <p:sp>
        <p:nvSpPr>
          <p:cNvPr id="23" name="Heptagone 22">
            <a:extLst>
              <a:ext uri="{FF2B5EF4-FFF2-40B4-BE49-F238E27FC236}">
                <a16:creationId xmlns:a16="http://schemas.microsoft.com/office/drawing/2014/main" id="{00F7ED5C-1D80-D80D-9ED1-037D1D9264F5}"/>
              </a:ext>
            </a:extLst>
          </p:cNvPr>
          <p:cNvSpPr/>
          <p:nvPr/>
        </p:nvSpPr>
        <p:spPr bwMode="auto">
          <a:xfrm>
            <a:off x="2439838" y="3123707"/>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2</a:t>
            </a:r>
            <a:endParaRPr kumimoji="0" lang="fr-FR" sz="2400" b="0" i="0" u="none" strike="noStrike" cap="none" normalizeH="0" baseline="0" dirty="0">
              <a:ln>
                <a:noFill/>
              </a:ln>
              <a:solidFill>
                <a:schemeClr val="tx1"/>
              </a:solidFill>
              <a:effectLst/>
              <a:latin typeface="Arial" charset="0"/>
            </a:endParaRPr>
          </a:p>
        </p:txBody>
      </p:sp>
      <p:sp>
        <p:nvSpPr>
          <p:cNvPr id="25" name="Heptagone 24">
            <a:extLst>
              <a:ext uri="{FF2B5EF4-FFF2-40B4-BE49-F238E27FC236}">
                <a16:creationId xmlns:a16="http://schemas.microsoft.com/office/drawing/2014/main" id="{A8E74E02-B8E0-26DB-4E8F-A62B5A39002F}"/>
              </a:ext>
            </a:extLst>
          </p:cNvPr>
          <p:cNvSpPr/>
          <p:nvPr/>
        </p:nvSpPr>
        <p:spPr bwMode="auto">
          <a:xfrm>
            <a:off x="6398454" y="3370324"/>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3</a:t>
            </a:r>
            <a:endParaRPr kumimoji="0" lang="fr-FR" sz="2400" b="0" i="0" u="none" strike="noStrike" cap="none" normalizeH="0" baseline="0" dirty="0">
              <a:ln>
                <a:noFill/>
              </a:ln>
              <a:solidFill>
                <a:schemeClr val="tx1"/>
              </a:solidFill>
              <a:effectLst/>
              <a:latin typeface="Arial" charset="0"/>
            </a:endParaRPr>
          </a:p>
        </p:txBody>
      </p:sp>
      <p:cxnSp>
        <p:nvCxnSpPr>
          <p:cNvPr id="27" name="Connecteur droit 26">
            <a:extLst>
              <a:ext uri="{FF2B5EF4-FFF2-40B4-BE49-F238E27FC236}">
                <a16:creationId xmlns:a16="http://schemas.microsoft.com/office/drawing/2014/main" id="{CC8EAB44-A0B0-D19A-6DEA-17AEFFB4D8AB}"/>
              </a:ext>
            </a:extLst>
          </p:cNvPr>
          <p:cNvCxnSpPr>
            <a:endCxn id="9" idx="3"/>
          </p:cNvCxnSpPr>
          <p:nvPr/>
        </p:nvCxnSpPr>
        <p:spPr bwMode="auto">
          <a:xfrm flipH="1">
            <a:off x="5503048" y="4290193"/>
            <a:ext cx="1803357" cy="614971"/>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onnecteur droit 29">
            <a:extLst>
              <a:ext uri="{FF2B5EF4-FFF2-40B4-BE49-F238E27FC236}">
                <a16:creationId xmlns:a16="http://schemas.microsoft.com/office/drawing/2014/main" id="{D5D6486A-510E-96D9-C3EA-2F83DE97415F}"/>
              </a:ext>
            </a:extLst>
          </p:cNvPr>
          <p:cNvCxnSpPr/>
          <p:nvPr/>
        </p:nvCxnSpPr>
        <p:spPr bwMode="auto">
          <a:xfrm flipH="1" flipV="1">
            <a:off x="5503048" y="5229200"/>
            <a:ext cx="1589232" cy="79208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Heptagone 30">
            <a:extLst>
              <a:ext uri="{FF2B5EF4-FFF2-40B4-BE49-F238E27FC236}">
                <a16:creationId xmlns:a16="http://schemas.microsoft.com/office/drawing/2014/main" id="{75618D7C-FD6F-FEA0-1806-4D2475AD087B}"/>
              </a:ext>
            </a:extLst>
          </p:cNvPr>
          <p:cNvSpPr/>
          <p:nvPr/>
        </p:nvSpPr>
        <p:spPr bwMode="auto">
          <a:xfrm>
            <a:off x="6449260" y="4972883"/>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5</a:t>
            </a:r>
            <a:endParaRPr kumimoji="0" lang="fr-FR" sz="2400" b="0" i="0" u="none" strike="noStrike" cap="none" normalizeH="0" baseline="0" dirty="0">
              <a:ln>
                <a:noFill/>
              </a:ln>
              <a:solidFill>
                <a:schemeClr val="tx1"/>
              </a:solidFill>
              <a:effectLst/>
              <a:latin typeface="Arial" charset="0"/>
            </a:endParaRPr>
          </a:p>
        </p:txBody>
      </p:sp>
      <p:cxnSp>
        <p:nvCxnSpPr>
          <p:cNvPr id="60420" name="Connecteur droit 60419">
            <a:extLst>
              <a:ext uri="{FF2B5EF4-FFF2-40B4-BE49-F238E27FC236}">
                <a16:creationId xmlns:a16="http://schemas.microsoft.com/office/drawing/2014/main" id="{300D0548-45F8-4ED9-ECD5-6A0CFBA0F520}"/>
              </a:ext>
            </a:extLst>
          </p:cNvPr>
          <p:cNvCxnSpPr/>
          <p:nvPr/>
        </p:nvCxnSpPr>
        <p:spPr bwMode="auto">
          <a:xfrm>
            <a:off x="1213687" y="1548235"/>
            <a:ext cx="1283692" cy="44060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422" name="Connecteur droit 60421">
            <a:extLst>
              <a:ext uri="{FF2B5EF4-FFF2-40B4-BE49-F238E27FC236}">
                <a16:creationId xmlns:a16="http://schemas.microsoft.com/office/drawing/2014/main" id="{2B8BD1A9-5DEF-B133-FA4F-10D4F6A56978}"/>
              </a:ext>
            </a:extLst>
          </p:cNvPr>
          <p:cNvCxnSpPr/>
          <p:nvPr/>
        </p:nvCxnSpPr>
        <p:spPr bwMode="auto">
          <a:xfrm flipH="1">
            <a:off x="5555192" y="1408497"/>
            <a:ext cx="894068" cy="579129"/>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24" name="Connecteur droit 60423">
            <a:extLst>
              <a:ext uri="{FF2B5EF4-FFF2-40B4-BE49-F238E27FC236}">
                <a16:creationId xmlns:a16="http://schemas.microsoft.com/office/drawing/2014/main" id="{267135E2-0A73-6B19-72F7-5BF837686D8C}"/>
              </a:ext>
            </a:extLst>
          </p:cNvPr>
          <p:cNvCxnSpPr>
            <a:stCxn id="5" idx="2"/>
            <a:endCxn id="3" idx="0"/>
          </p:cNvCxnSpPr>
          <p:nvPr/>
        </p:nvCxnSpPr>
        <p:spPr bwMode="auto">
          <a:xfrm>
            <a:off x="4000214" y="1620243"/>
            <a:ext cx="0" cy="224581"/>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26" name="Losange 60425">
            <a:extLst>
              <a:ext uri="{FF2B5EF4-FFF2-40B4-BE49-F238E27FC236}">
                <a16:creationId xmlns:a16="http://schemas.microsoft.com/office/drawing/2014/main" id="{17884B3B-B508-D84D-4DEA-4613A7A16D0B}"/>
              </a:ext>
            </a:extLst>
          </p:cNvPr>
          <p:cNvSpPr/>
          <p:nvPr/>
        </p:nvSpPr>
        <p:spPr bwMode="auto">
          <a:xfrm>
            <a:off x="323528" y="5692042"/>
            <a:ext cx="1368152" cy="977318"/>
          </a:xfrm>
          <a:prstGeom prst="diamond">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1000" b="1" dirty="0"/>
              <a:t>Point focale </a:t>
            </a:r>
          </a:p>
          <a:p>
            <a:pPr marL="0" marR="0" indent="0" algn="ctr" defTabSz="914400" rtl="0" eaLnBrk="1" fontAlgn="base" latinLnBrk="0" hangingPunct="1">
              <a:lnSpc>
                <a:spcPct val="100000"/>
              </a:lnSpc>
              <a:spcBef>
                <a:spcPct val="0"/>
              </a:spcBef>
              <a:spcAft>
                <a:spcPct val="0"/>
              </a:spcAft>
              <a:buClrTx/>
              <a:buSzTx/>
              <a:buFontTx/>
              <a:buNone/>
              <a:tabLst/>
            </a:pPr>
            <a:r>
              <a:rPr lang="fr-FR" sz="1000" b="1" dirty="0"/>
              <a:t>DGTGCOFE</a:t>
            </a:r>
            <a:endParaRPr kumimoji="0" lang="fr-FR" sz="1000" b="1" i="0" u="none" strike="noStrike" cap="none" normalizeH="0" baseline="0" dirty="0">
              <a:ln>
                <a:noFill/>
              </a:ln>
              <a:solidFill>
                <a:schemeClr val="tx1"/>
              </a:solidFill>
              <a:effectLst/>
              <a:latin typeface="Arial" charset="0"/>
            </a:endParaRPr>
          </a:p>
        </p:txBody>
      </p:sp>
      <p:sp>
        <p:nvSpPr>
          <p:cNvPr id="60427" name="Heptagone 60426">
            <a:extLst>
              <a:ext uri="{FF2B5EF4-FFF2-40B4-BE49-F238E27FC236}">
                <a16:creationId xmlns:a16="http://schemas.microsoft.com/office/drawing/2014/main" id="{CF749620-BAEF-F2CA-B6B8-20D2E38CA6DE}"/>
              </a:ext>
            </a:extLst>
          </p:cNvPr>
          <p:cNvSpPr/>
          <p:nvPr/>
        </p:nvSpPr>
        <p:spPr bwMode="auto">
          <a:xfrm>
            <a:off x="1213687" y="5041098"/>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rPr>
              <a:t>5</a:t>
            </a:r>
          </a:p>
        </p:txBody>
      </p:sp>
      <p:cxnSp>
        <p:nvCxnSpPr>
          <p:cNvPr id="60429" name="Connecteur droit 60428">
            <a:extLst>
              <a:ext uri="{FF2B5EF4-FFF2-40B4-BE49-F238E27FC236}">
                <a16:creationId xmlns:a16="http://schemas.microsoft.com/office/drawing/2014/main" id="{5B7E2BD0-AD4E-3045-E8E8-BA23437A2B36}"/>
              </a:ext>
            </a:extLst>
          </p:cNvPr>
          <p:cNvCxnSpPr>
            <a:stCxn id="60426" idx="3"/>
          </p:cNvCxnSpPr>
          <p:nvPr/>
        </p:nvCxnSpPr>
        <p:spPr bwMode="auto">
          <a:xfrm flipV="1">
            <a:off x="1691680" y="5294351"/>
            <a:ext cx="1512168" cy="88635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34" name="ZoneTexte 60433">
            <a:extLst>
              <a:ext uri="{FF2B5EF4-FFF2-40B4-BE49-F238E27FC236}">
                <a16:creationId xmlns:a16="http://schemas.microsoft.com/office/drawing/2014/main" id="{785921E0-94E4-C788-B526-E1F32E4AF115}"/>
              </a:ext>
            </a:extLst>
          </p:cNvPr>
          <p:cNvSpPr txBox="1"/>
          <p:nvPr/>
        </p:nvSpPr>
        <p:spPr>
          <a:xfrm>
            <a:off x="2888654" y="6180701"/>
            <a:ext cx="3260984" cy="461665"/>
          </a:xfrm>
          <a:prstGeom prst="rect">
            <a:avLst/>
          </a:prstGeom>
          <a:noFill/>
        </p:spPr>
        <p:txBody>
          <a:bodyPr wrap="square" rtlCol="0">
            <a:spAutoFit/>
          </a:bodyPr>
          <a:lstStyle/>
          <a:p>
            <a:pPr algn="ctr"/>
            <a:r>
              <a:rPr lang="fr-FR" sz="1200" b="1" dirty="0">
                <a:solidFill>
                  <a:srgbClr val="040E08"/>
                </a:solidFill>
              </a:rPr>
              <a:t>Clôture de la </a:t>
            </a:r>
            <a:r>
              <a:rPr lang="fr-FR" sz="1200" b="1" dirty="0"/>
              <a:t>doléance</a:t>
            </a:r>
            <a:r>
              <a:rPr lang="fr-FR" sz="1200" b="1" dirty="0">
                <a:solidFill>
                  <a:srgbClr val="040E08"/>
                </a:solidFill>
              </a:rPr>
              <a:t> (réponce finale)</a:t>
            </a:r>
            <a:r>
              <a:rPr lang="fr-FR" dirty="0">
                <a:solidFill>
                  <a:srgbClr val="040E08"/>
                </a:solidFill>
              </a:rPr>
              <a:t> </a:t>
            </a:r>
          </a:p>
        </p:txBody>
      </p:sp>
      <p:cxnSp>
        <p:nvCxnSpPr>
          <p:cNvPr id="60436" name="Connecteur droit 60435">
            <a:extLst>
              <a:ext uri="{FF2B5EF4-FFF2-40B4-BE49-F238E27FC236}">
                <a16:creationId xmlns:a16="http://schemas.microsoft.com/office/drawing/2014/main" id="{47180131-BA89-62C2-2F64-8FDD9E95491F}"/>
              </a:ext>
            </a:extLst>
          </p:cNvPr>
          <p:cNvCxnSpPr>
            <a:stCxn id="9" idx="2"/>
          </p:cNvCxnSpPr>
          <p:nvPr/>
        </p:nvCxnSpPr>
        <p:spPr bwMode="auto">
          <a:xfrm>
            <a:off x="4353448" y="5229200"/>
            <a:ext cx="0" cy="106541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39" name="Heptagone 60438">
            <a:extLst>
              <a:ext uri="{FF2B5EF4-FFF2-40B4-BE49-F238E27FC236}">
                <a16:creationId xmlns:a16="http://schemas.microsoft.com/office/drawing/2014/main" id="{3528A500-1883-5C8F-0F4D-633FAAFD1614}"/>
              </a:ext>
            </a:extLst>
          </p:cNvPr>
          <p:cNvSpPr/>
          <p:nvPr/>
        </p:nvSpPr>
        <p:spPr bwMode="auto">
          <a:xfrm>
            <a:off x="4576276" y="5938295"/>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6</a:t>
            </a:r>
            <a:endParaRPr kumimoji="0" lang="fr-FR"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3695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ppt_x"/>
                                          </p:val>
                                        </p:tav>
                                        <p:tav tm="100000">
                                          <p:val>
                                            <p:strVal val="#ppt_x"/>
                                          </p:val>
                                        </p:tav>
                                      </p:tavLst>
                                    </p:anim>
                                    <p:anim calcmode="lin" valueType="num">
                                      <p:cBhvr additive="base">
                                        <p:cTn id="8" dur="500" fill="hold"/>
                                        <p:tgtEl>
                                          <p:spTgt spid="604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60422"/>
                                        </p:tgtEl>
                                        <p:attrNameLst>
                                          <p:attrName>style.visibility</p:attrName>
                                        </p:attrNameLst>
                                      </p:cBhvr>
                                      <p:to>
                                        <p:strVal val="visible"/>
                                      </p:to>
                                    </p:set>
                                    <p:animEffect transition="in" filter="fade">
                                      <p:cBhvr>
                                        <p:cTn id="35" dur="1000"/>
                                        <p:tgtEl>
                                          <p:spTgt spid="60422"/>
                                        </p:tgtEl>
                                      </p:cBhvr>
                                    </p:animEffect>
                                    <p:anim calcmode="lin" valueType="num">
                                      <p:cBhvr>
                                        <p:cTn id="36" dur="1000" fill="hold"/>
                                        <p:tgtEl>
                                          <p:spTgt spid="60422"/>
                                        </p:tgtEl>
                                        <p:attrNameLst>
                                          <p:attrName>ppt_x</p:attrName>
                                        </p:attrNameLst>
                                      </p:cBhvr>
                                      <p:tavLst>
                                        <p:tav tm="0">
                                          <p:val>
                                            <p:strVal val="#ppt_x"/>
                                          </p:val>
                                        </p:tav>
                                        <p:tav tm="100000">
                                          <p:val>
                                            <p:strVal val="#ppt_x"/>
                                          </p:val>
                                        </p:tav>
                                      </p:tavLst>
                                    </p:anim>
                                    <p:anim calcmode="lin" valueType="num">
                                      <p:cBhvr>
                                        <p:cTn id="37" dur="1000" fill="hold"/>
                                        <p:tgtEl>
                                          <p:spTgt spid="6042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60424"/>
                                        </p:tgtEl>
                                        <p:attrNameLst>
                                          <p:attrName>style.visibility</p:attrName>
                                        </p:attrNameLst>
                                      </p:cBhvr>
                                      <p:to>
                                        <p:strVal val="visible"/>
                                      </p:to>
                                    </p:set>
                                    <p:animEffect transition="in" filter="fade">
                                      <p:cBhvr>
                                        <p:cTn id="40" dur="1000"/>
                                        <p:tgtEl>
                                          <p:spTgt spid="60424"/>
                                        </p:tgtEl>
                                      </p:cBhvr>
                                    </p:animEffect>
                                    <p:anim calcmode="lin" valueType="num">
                                      <p:cBhvr>
                                        <p:cTn id="41" dur="1000" fill="hold"/>
                                        <p:tgtEl>
                                          <p:spTgt spid="60424"/>
                                        </p:tgtEl>
                                        <p:attrNameLst>
                                          <p:attrName>ppt_x</p:attrName>
                                        </p:attrNameLst>
                                      </p:cBhvr>
                                      <p:tavLst>
                                        <p:tav tm="0">
                                          <p:val>
                                            <p:strVal val="#ppt_x"/>
                                          </p:val>
                                        </p:tav>
                                        <p:tav tm="100000">
                                          <p:val>
                                            <p:strVal val="#ppt_x"/>
                                          </p:val>
                                        </p:tav>
                                      </p:tavLst>
                                    </p:anim>
                                    <p:anim calcmode="lin" valueType="num">
                                      <p:cBhvr>
                                        <p:cTn id="42" dur="1000" fill="hold"/>
                                        <p:tgtEl>
                                          <p:spTgt spid="60424"/>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60420"/>
                                        </p:tgtEl>
                                        <p:attrNameLst>
                                          <p:attrName>style.visibility</p:attrName>
                                        </p:attrNameLst>
                                      </p:cBhvr>
                                      <p:to>
                                        <p:strVal val="visible"/>
                                      </p:to>
                                    </p:set>
                                    <p:animEffect transition="in" filter="fade">
                                      <p:cBhvr>
                                        <p:cTn id="45" dur="1000"/>
                                        <p:tgtEl>
                                          <p:spTgt spid="60420"/>
                                        </p:tgtEl>
                                      </p:cBhvr>
                                    </p:animEffect>
                                    <p:anim calcmode="lin" valueType="num">
                                      <p:cBhvr>
                                        <p:cTn id="46" dur="1000" fill="hold"/>
                                        <p:tgtEl>
                                          <p:spTgt spid="60420"/>
                                        </p:tgtEl>
                                        <p:attrNameLst>
                                          <p:attrName>ppt_x</p:attrName>
                                        </p:attrNameLst>
                                      </p:cBhvr>
                                      <p:tavLst>
                                        <p:tav tm="0">
                                          <p:val>
                                            <p:strVal val="#ppt_x"/>
                                          </p:val>
                                        </p:tav>
                                        <p:tav tm="100000">
                                          <p:val>
                                            <p:strVal val="#ppt_x"/>
                                          </p:val>
                                        </p:tav>
                                      </p:tavLst>
                                    </p:anim>
                                    <p:anim calcmode="lin" valueType="num">
                                      <p:cBhvr>
                                        <p:cTn id="47" dur="1000" fill="hold"/>
                                        <p:tgtEl>
                                          <p:spTgt spid="6042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circle(in)">
                                      <p:cBhvr>
                                        <p:cTn id="52" dur="20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arn(inVertical)">
                                      <p:cBhvr>
                                        <p:cTn id="57" dur="500"/>
                                        <p:tgtEl>
                                          <p:spTgt spid="16"/>
                                        </p:tgtEl>
                                      </p:cBhvr>
                                    </p:animEffect>
                                  </p:childTnLst>
                                </p:cTn>
                              </p:par>
                              <p:par>
                                <p:cTn id="58" presetID="16" presetClass="entr" presetSubtype="21"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arn(inVertical)">
                                      <p:cBhvr>
                                        <p:cTn id="60" dur="500"/>
                                        <p:tgtEl>
                                          <p:spTgt spid="14"/>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barn(inVertical)">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circle(in)">
                                      <p:cBhvr>
                                        <p:cTn id="68" dur="2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barn(inVertical)">
                                      <p:cBhvr>
                                        <p:cTn id="73" dur="500"/>
                                        <p:tgtEl>
                                          <p:spTgt spid="20"/>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arn(inVertical)">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barn(inVertical)">
                                      <p:cBhvr>
                                        <p:cTn id="81" dur="500"/>
                                        <p:tgtEl>
                                          <p:spTgt spid="10"/>
                                        </p:tgtEl>
                                      </p:cBhvr>
                                    </p:animEffect>
                                  </p:childTnLst>
                                </p:cTn>
                              </p:par>
                              <p:par>
                                <p:cTn id="82" presetID="16" presetClass="entr" presetSubtype="21" fill="hold"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barn(inVertical)">
                                      <p:cBhvr>
                                        <p:cTn id="84" dur="500"/>
                                        <p:tgtEl>
                                          <p:spTgt spid="27"/>
                                        </p:tgtEl>
                                      </p:cBhvr>
                                    </p:animEffect>
                                  </p:childTnLst>
                                </p:cTn>
                              </p:par>
                            </p:childTnLst>
                          </p:cTn>
                        </p:par>
                      </p:childTnLst>
                    </p:cTn>
                  </p:par>
                  <p:par>
                    <p:cTn id="85" fill="hold">
                      <p:stCondLst>
                        <p:cond delay="indefinite"/>
                      </p:stCondLst>
                      <p:childTnLst>
                        <p:par>
                          <p:cTn id="86" fill="hold">
                            <p:stCondLst>
                              <p:cond delay="0"/>
                            </p:stCondLst>
                            <p:childTnLst>
                              <p:par>
                                <p:cTn id="87" presetID="6" presetClass="entr" presetSubtype="16"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circle(in)">
                                      <p:cBhvr>
                                        <p:cTn id="89" dur="20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60426"/>
                                        </p:tgtEl>
                                        <p:attrNameLst>
                                          <p:attrName>style.visibility</p:attrName>
                                        </p:attrNameLst>
                                      </p:cBhvr>
                                      <p:to>
                                        <p:strVal val="visible"/>
                                      </p:to>
                                    </p:set>
                                    <p:animEffect transition="in" filter="barn(inVertical)">
                                      <p:cBhvr>
                                        <p:cTn id="94" dur="500"/>
                                        <p:tgtEl>
                                          <p:spTgt spid="60426"/>
                                        </p:tgtEl>
                                      </p:cBhvr>
                                    </p:animEffect>
                                  </p:childTnLst>
                                </p:cTn>
                              </p:par>
                              <p:par>
                                <p:cTn id="95" presetID="16" presetClass="entr" presetSubtype="21" fill="hold" nodeType="withEffect">
                                  <p:stCondLst>
                                    <p:cond delay="0"/>
                                  </p:stCondLst>
                                  <p:childTnLst>
                                    <p:set>
                                      <p:cBhvr>
                                        <p:cTn id="96" dur="1" fill="hold">
                                          <p:stCondLst>
                                            <p:cond delay="0"/>
                                          </p:stCondLst>
                                        </p:cTn>
                                        <p:tgtEl>
                                          <p:spTgt spid="60429"/>
                                        </p:tgtEl>
                                        <p:attrNameLst>
                                          <p:attrName>style.visibility</p:attrName>
                                        </p:attrNameLst>
                                      </p:cBhvr>
                                      <p:to>
                                        <p:strVal val="visible"/>
                                      </p:to>
                                    </p:set>
                                    <p:animEffect transition="in" filter="barn(inVertical)">
                                      <p:cBhvr>
                                        <p:cTn id="97" dur="500"/>
                                        <p:tgtEl>
                                          <p:spTgt spid="60429"/>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grpId="0" nodeType="clickEffect">
                                  <p:stCondLst>
                                    <p:cond delay="0"/>
                                  </p:stCondLst>
                                  <p:childTnLst>
                                    <p:set>
                                      <p:cBhvr>
                                        <p:cTn id="101" dur="1" fill="hold">
                                          <p:stCondLst>
                                            <p:cond delay="0"/>
                                          </p:stCondLst>
                                        </p:cTn>
                                        <p:tgtEl>
                                          <p:spTgt spid="60427"/>
                                        </p:tgtEl>
                                        <p:attrNameLst>
                                          <p:attrName>style.visibility</p:attrName>
                                        </p:attrNameLst>
                                      </p:cBhvr>
                                      <p:to>
                                        <p:strVal val="visible"/>
                                      </p:to>
                                    </p:set>
                                    <p:animEffect transition="in" filter="circle(in)">
                                      <p:cBhvr>
                                        <p:cTn id="102" dur="2000"/>
                                        <p:tgtEl>
                                          <p:spTgt spid="6042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wipe(down)">
                                      <p:cBhvr>
                                        <p:cTn id="107" dur="500"/>
                                        <p:tgtEl>
                                          <p:spTgt spid="30"/>
                                        </p:tgtEl>
                                      </p:cBhvr>
                                    </p:animEffect>
                                  </p:childTnLst>
                                </p:cTn>
                              </p:par>
                              <p:par>
                                <p:cTn id="108" presetID="22" presetClass="entr" presetSubtype="4" fill="hold" nodeType="with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wipe(down)">
                                      <p:cBhvr>
                                        <p:cTn id="110" dur="500"/>
                                        <p:tgtEl>
                                          <p:spTgt spid="12"/>
                                        </p:tgtEl>
                                      </p:cBhvr>
                                    </p:animEffect>
                                  </p:childTnLst>
                                </p:cTn>
                              </p:par>
                            </p:childTnLst>
                          </p:cTn>
                        </p:par>
                      </p:childTnLst>
                    </p:cTn>
                  </p:par>
                  <p:par>
                    <p:cTn id="111" fill="hold">
                      <p:stCondLst>
                        <p:cond delay="indefinite"/>
                      </p:stCondLst>
                      <p:childTnLst>
                        <p:par>
                          <p:cTn id="112" fill="hold">
                            <p:stCondLst>
                              <p:cond delay="0"/>
                            </p:stCondLst>
                            <p:childTnLst>
                              <p:par>
                                <p:cTn id="113" presetID="6" presetClass="entr" presetSubtype="16"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circle(in)">
                                      <p:cBhvr>
                                        <p:cTn id="115" dur="2000"/>
                                        <p:tgtEl>
                                          <p:spTgt spid="31"/>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nodeType="clickEffect">
                                  <p:stCondLst>
                                    <p:cond delay="0"/>
                                  </p:stCondLst>
                                  <p:childTnLst>
                                    <p:set>
                                      <p:cBhvr>
                                        <p:cTn id="119" dur="1" fill="hold">
                                          <p:stCondLst>
                                            <p:cond delay="0"/>
                                          </p:stCondLst>
                                        </p:cTn>
                                        <p:tgtEl>
                                          <p:spTgt spid="60436"/>
                                        </p:tgtEl>
                                        <p:attrNameLst>
                                          <p:attrName>style.visibility</p:attrName>
                                        </p:attrNameLst>
                                      </p:cBhvr>
                                      <p:to>
                                        <p:strVal val="visible"/>
                                      </p:to>
                                    </p:set>
                                    <p:animEffect transition="in" filter="barn(inVertical)">
                                      <p:cBhvr>
                                        <p:cTn id="120" dur="500"/>
                                        <p:tgtEl>
                                          <p:spTgt spid="60436"/>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60434"/>
                                        </p:tgtEl>
                                        <p:attrNameLst>
                                          <p:attrName>style.visibility</p:attrName>
                                        </p:attrNameLst>
                                      </p:cBhvr>
                                      <p:to>
                                        <p:strVal val="visible"/>
                                      </p:to>
                                    </p:set>
                                    <p:animEffect transition="in" filter="barn(inVertical)">
                                      <p:cBhvr>
                                        <p:cTn id="123" dur="500"/>
                                        <p:tgtEl>
                                          <p:spTgt spid="60434"/>
                                        </p:tgtEl>
                                      </p:cBhvr>
                                    </p:animEffect>
                                  </p:childTnLst>
                                </p:cTn>
                              </p:par>
                            </p:childTnLst>
                          </p:cTn>
                        </p:par>
                      </p:childTnLst>
                    </p:cTn>
                  </p:par>
                  <p:par>
                    <p:cTn id="124" fill="hold">
                      <p:stCondLst>
                        <p:cond delay="indefinite"/>
                      </p:stCondLst>
                      <p:childTnLst>
                        <p:par>
                          <p:cTn id="125" fill="hold">
                            <p:stCondLst>
                              <p:cond delay="0"/>
                            </p:stCondLst>
                            <p:childTnLst>
                              <p:par>
                                <p:cTn id="126" presetID="6" presetClass="entr" presetSubtype="16" fill="hold" grpId="0" nodeType="clickEffect">
                                  <p:stCondLst>
                                    <p:cond delay="0"/>
                                  </p:stCondLst>
                                  <p:childTnLst>
                                    <p:set>
                                      <p:cBhvr>
                                        <p:cTn id="127" dur="1" fill="hold">
                                          <p:stCondLst>
                                            <p:cond delay="0"/>
                                          </p:stCondLst>
                                        </p:cTn>
                                        <p:tgtEl>
                                          <p:spTgt spid="60439"/>
                                        </p:tgtEl>
                                        <p:attrNameLst>
                                          <p:attrName>style.visibility</p:attrName>
                                        </p:attrNameLst>
                                      </p:cBhvr>
                                      <p:to>
                                        <p:strVal val="visible"/>
                                      </p:to>
                                    </p:set>
                                    <p:animEffect transition="in" filter="circle(in)">
                                      <p:cBhvr>
                                        <p:cTn id="128" dur="2000"/>
                                        <p:tgtEl>
                                          <p:spTgt spid="60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8" grpId="0" animBg="1"/>
      <p:bldP spid="9" grpId="0" animBg="1"/>
      <p:bldP spid="10" grpId="0" animBg="1"/>
      <p:bldP spid="22" grpId="0" animBg="1"/>
      <p:bldP spid="23" grpId="0" animBg="1"/>
      <p:bldP spid="25" grpId="0" animBg="1"/>
      <p:bldP spid="31" grpId="0" animBg="1"/>
      <p:bldP spid="60426" grpId="0" animBg="1"/>
      <p:bldP spid="60427" grpId="0" animBg="1"/>
      <p:bldP spid="60434" grpId="0"/>
      <p:bldP spid="604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337F1-1C46-A60A-D580-75462DF3ED6C}"/>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3F402202-1DAA-F1F5-24C4-CEA775433454}"/>
              </a:ext>
            </a:extLst>
          </p:cNvPr>
          <p:cNvSpPr>
            <a:spLocks noGrp="1" noChangeArrowheads="1"/>
          </p:cNvSpPr>
          <p:nvPr>
            <p:ph type="title"/>
          </p:nvPr>
        </p:nvSpPr>
        <p:spPr>
          <a:xfrm>
            <a:off x="0" y="188640"/>
            <a:ext cx="8519864" cy="715963"/>
          </a:xfrm>
        </p:spPr>
        <p:txBody>
          <a:bodyPr/>
          <a:lstStyle/>
          <a:p>
            <a:r>
              <a:rPr lang="en-US" altLang="fr-FR" sz="3200" dirty="0">
                <a:solidFill>
                  <a:srgbClr val="040E08"/>
                </a:solidFill>
              </a:rPr>
              <a:t>6. </a:t>
            </a:r>
            <a:r>
              <a:rPr lang="en-US" altLang="fr-FR" sz="3200" dirty="0">
                <a:solidFill>
                  <a:srgbClr val="040E08"/>
                </a:solidFill>
                <a:latin typeface="Arial" panose="020B0604020202020204" pitchFamily="34" charset="0"/>
                <a:cs typeface="Arial" panose="020B0604020202020204" pitchFamily="34" charset="0"/>
              </a:rPr>
              <a:t>Description du portail Tansik:</a:t>
            </a:r>
          </a:p>
        </p:txBody>
      </p:sp>
      <p:sp>
        <p:nvSpPr>
          <p:cNvPr id="60419" name="Rectangle 3">
            <a:extLst>
              <a:ext uri="{FF2B5EF4-FFF2-40B4-BE49-F238E27FC236}">
                <a16:creationId xmlns:a16="http://schemas.microsoft.com/office/drawing/2014/main" id="{15A34D4C-A342-14A0-122F-329BB477E9EB}"/>
              </a:ext>
            </a:extLst>
          </p:cNvPr>
          <p:cNvSpPr>
            <a:spLocks noGrp="1" noChangeArrowheads="1"/>
          </p:cNvSpPr>
          <p:nvPr>
            <p:ph type="body" idx="1"/>
          </p:nvPr>
        </p:nvSpPr>
        <p:spPr>
          <a:xfrm>
            <a:off x="276064" y="980728"/>
            <a:ext cx="8832440" cy="5760640"/>
          </a:xfrm>
        </p:spPr>
        <p:txBody>
          <a:bodyPr/>
          <a:lstStyle/>
          <a:p>
            <a:pPr marL="342900" marR="0" lvl="0" indent="-342900" algn="just" defTabSz="914400" rtl="0" eaLnBrk="1" fontAlgn="base" latinLnBrk="0" hangingPunct="1">
              <a:lnSpc>
                <a:spcPct val="150000"/>
              </a:lnSpc>
              <a:spcBef>
                <a:spcPct val="20000"/>
              </a:spcBef>
              <a:spcAft>
                <a:spcPct val="0"/>
              </a:spcAft>
              <a:buClrTx/>
              <a:buSzTx/>
              <a:buFont typeface="Wingdings" pitchFamily="2" charset="2"/>
              <a:buChar char="§"/>
              <a:tabLst/>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Le portail </a:t>
            </a:r>
            <a:r>
              <a:rPr kumimoji="0" lang="en-US" altLang="ko-KR" sz="1400" b="1"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 “Tansik”  </a:t>
            </a: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est un Site </a:t>
            </a:r>
            <a:r>
              <a:rPr lang="en-US" altLang="ko-KR" sz="1400" dirty="0">
                <a:solidFill>
                  <a:srgbClr val="040E08"/>
                </a:solidFill>
                <a:latin typeface="Arial" panose="020B0604020202020204" pitchFamily="34" charset="0"/>
                <a:ea typeface="굴림" charset="-127"/>
                <a:cs typeface="Arial" panose="020B0604020202020204" pitchFamily="34" charset="0"/>
              </a:rPr>
              <a:t>Web dynamique , accessible via internet à partir du lien</a:t>
            </a:r>
            <a:r>
              <a:rPr lang="en-US" altLang="ko-KR" sz="1400" dirty="0">
                <a:solidFill>
                  <a:srgbClr val="35B19D"/>
                </a:solidFill>
                <a:latin typeface="Arial" panose="020B0604020202020204" pitchFamily="34" charset="0"/>
                <a:ea typeface="굴림" charset="-127"/>
                <a:cs typeface="Arial" panose="020B0604020202020204" pitchFamily="34" charset="0"/>
              </a:rPr>
              <a:t>: “ </a:t>
            </a:r>
            <a:r>
              <a:rPr lang="en-US" altLang="ko-KR" sz="1400" dirty="0">
                <a:solidFill>
                  <a:srgbClr val="040E08"/>
                </a:solidFill>
                <a:latin typeface="Arial" panose="020B0604020202020204" pitchFamily="34" charset="0"/>
                <a:ea typeface="굴림" charset="-127"/>
                <a:cs typeface="Arial" panose="020B0604020202020204" pitchFamily="34" charset="0"/>
                <a:hlinkClick r:id="rId3"/>
              </a:rPr>
              <a:t>www.tansik.dz</a:t>
            </a:r>
            <a:r>
              <a:rPr lang="en-US" altLang="ko-KR" sz="1400" dirty="0">
                <a:solidFill>
                  <a:srgbClr val="040E08"/>
                </a:solidFill>
                <a:latin typeface="Arial" panose="020B0604020202020204" pitchFamily="34" charset="0"/>
                <a:ea typeface="굴림" charset="-127"/>
                <a:cs typeface="Arial" panose="020B0604020202020204" pitchFamily="34" charset="0"/>
              </a:rPr>
              <a:t> </a:t>
            </a:r>
            <a:r>
              <a:rPr lang="en-US" altLang="ko-KR" sz="1400" dirty="0">
                <a:solidFill>
                  <a:srgbClr val="00B050"/>
                </a:solidFill>
                <a:latin typeface="Arial" panose="020B0604020202020204" pitchFamily="34" charset="0"/>
                <a:ea typeface="굴림" charset="-127"/>
                <a:cs typeface="Arial" panose="020B0604020202020204" pitchFamily="34" charset="0"/>
              </a:rPr>
              <a:t>”</a:t>
            </a:r>
          </a:p>
          <a:p>
            <a:pPr marL="342900" marR="0" lvl="0" indent="-342900" algn="just" defTabSz="914400" rtl="0" eaLnBrk="1" fontAlgn="base" latinLnBrk="0" hangingPunct="1">
              <a:lnSpc>
                <a:spcPct val="150000"/>
              </a:lnSpc>
              <a:spcBef>
                <a:spcPct val="20000"/>
              </a:spcBef>
              <a:spcAft>
                <a:spcPct val="0"/>
              </a:spcAft>
              <a:buClrTx/>
              <a:buSzTx/>
              <a:buFont typeface="Wingdings" pitchFamily="2" charset="2"/>
              <a:buChar char="§"/>
              <a:tabLst/>
              <a:defRPr/>
            </a:pPr>
            <a:r>
              <a:rPr lang="en-US" altLang="ko-KR" sz="1400" dirty="0">
                <a:solidFill>
                  <a:srgbClr val="040E08"/>
                </a:solidFill>
                <a:latin typeface="Arial" panose="020B0604020202020204" pitchFamily="34" charset="0"/>
                <a:ea typeface="굴림" charset="-127"/>
                <a:cs typeface="Arial" panose="020B0604020202020204" pitchFamily="34" charset="0"/>
              </a:rPr>
              <a:t>L’utilisateur accède aux fonctionnalités qui lui sont propres, via des paramètres d’accès privés  (nom utilisateur, mot de passe).</a:t>
            </a:r>
            <a:endPar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endParaRPr>
          </a:p>
          <a:p>
            <a:pPr algn="just">
              <a:lnSpc>
                <a:spcPct val="150000"/>
              </a:lnSpc>
              <a:buFont typeface="Wingdings" pitchFamily="2" charset="2"/>
              <a:buChar char="§"/>
              <a:defRPr/>
            </a:pP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Le portail “Tansik” offre  les </a:t>
            </a:r>
            <a:r>
              <a:rPr lang="en-US" altLang="ko-KR" sz="1400" dirty="0">
                <a:solidFill>
                  <a:srgbClr val="040E08"/>
                </a:solidFill>
                <a:latin typeface="Arial" panose="020B0604020202020204" pitchFamily="34" charset="0"/>
                <a:ea typeface="굴림" charset="-127"/>
                <a:cs typeface="Arial" panose="020B0604020202020204" pitchFamily="34" charset="0"/>
              </a:rPr>
              <a:t>fonctionnalités </a:t>
            </a:r>
            <a:r>
              <a:rPr kumimoji="0" lang="en-US" altLang="ko-KR" sz="1400" i="0" u="none" strike="noStrike" kern="0" cap="none" spc="0" normalizeH="0" noProof="0" dirty="0">
                <a:ln>
                  <a:noFill/>
                </a:ln>
                <a:solidFill>
                  <a:srgbClr val="040E08"/>
                </a:solidFill>
                <a:effectLst/>
                <a:uLnTx/>
                <a:uFillTx/>
                <a:latin typeface="Arial" panose="020B0604020202020204" pitchFamily="34" charset="0"/>
                <a:ea typeface="굴림" charset="-127"/>
                <a:cs typeface="Arial" panose="020B0604020202020204" pitchFamily="34" charset="0"/>
              </a:rPr>
              <a:t>suivantes</a:t>
            </a: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a:t>
            </a:r>
          </a:p>
          <a:p>
            <a:pPr lvl="1" indent="-342900" algn="just">
              <a:lnSpc>
                <a:spcPct val="150000"/>
              </a:lnSpc>
              <a:buFont typeface="Wingdings" pitchFamily="2" charset="2"/>
              <a:buChar char="v"/>
              <a:defRPr/>
            </a:pP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 Création d’une dolénace numérisée via le menu formulaire (compte gestionnaire)</a:t>
            </a:r>
            <a:r>
              <a:rPr lang="en-US" altLang="ko-KR" sz="1400" dirty="0">
                <a:solidFill>
                  <a:srgbClr val="040E08"/>
                </a:solidFill>
                <a:latin typeface="Arial" panose="020B0604020202020204" pitchFamily="34" charset="0"/>
                <a:ea typeface="굴림" charset="-127"/>
                <a:cs typeface="Arial" panose="020B0604020202020204" pitchFamily="34" charset="0"/>
              </a:rPr>
              <a:t>.</a:t>
            </a:r>
            <a:endPar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endParaRPr>
          </a:p>
          <a:p>
            <a:pPr lvl="1" indent="-342900" algn="just">
              <a:lnSpc>
                <a:spcPct val="150000"/>
              </a:lnSpc>
              <a:buFont typeface="Wingdings" pitchFamily="2" charset="2"/>
              <a:buChar char="v"/>
              <a:defRPr/>
            </a:pPr>
            <a:r>
              <a:rPr lang="en-US" altLang="ko-KR" sz="1400" kern="0" dirty="0">
                <a:solidFill>
                  <a:srgbClr val="040E08"/>
                </a:solidFill>
                <a:latin typeface="Arial" panose="020B0604020202020204" pitchFamily="34" charset="0"/>
                <a:ea typeface="굴림" charset="-127"/>
                <a:cs typeface="Arial" panose="020B0604020202020204" pitchFamily="34" charset="0"/>
              </a:rPr>
              <a:t> Consultation des tickets créés après chaque saisie d’une doléance.</a:t>
            </a:r>
            <a:endPar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endParaRPr>
          </a:p>
          <a:p>
            <a:pPr lvl="1" indent="-342900" algn="just">
              <a:lnSpc>
                <a:spcPct val="150000"/>
              </a:lnSpc>
              <a:buFont typeface="Wingdings" pitchFamily="2" charset="2"/>
              <a:buChar char="v"/>
              <a:defRPr/>
            </a:pPr>
            <a:r>
              <a:rPr kumimoji="0" lang="en-US" altLang="ko-KR" sz="1400" b="0" i="0" u="none" strike="noStrike" kern="0" cap="none" spc="0" normalizeH="0" noProof="0" dirty="0">
                <a:ln>
                  <a:noFill/>
                </a:ln>
                <a:solidFill>
                  <a:srgbClr val="040E08"/>
                </a:solidFill>
                <a:effectLst/>
                <a:uLnTx/>
                <a:uFillTx/>
                <a:latin typeface="Arial" panose="020B0604020202020204" pitchFamily="34" charset="0"/>
                <a:ea typeface="굴림" charset="-127"/>
                <a:cs typeface="Arial" panose="020B0604020202020204" pitchFamily="34" charset="0"/>
              </a:rPr>
              <a:t> Insertion de Réponses ou de messages informationnels (compte superviseur ou Médiateur).</a:t>
            </a:r>
          </a:p>
          <a:p>
            <a:pPr lvl="1" indent="-342900" algn="just">
              <a:lnSpc>
                <a:spcPct val="150000"/>
              </a:lnSpc>
              <a:buFont typeface="Wingdings" pitchFamily="2" charset="2"/>
              <a:buChar char="v"/>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Consulation de l’ensemble des statistiques des dolé</a:t>
            </a:r>
            <a:r>
              <a:rPr lang="en-US" altLang="ko-KR" sz="1400" dirty="0">
                <a:solidFill>
                  <a:srgbClr val="040E08"/>
                </a:solidFill>
                <a:latin typeface="Arial" panose="020B0604020202020204" pitchFamily="34" charset="0"/>
                <a:ea typeface="굴림" charset="-127"/>
                <a:cs typeface="Arial" panose="020B0604020202020204" pitchFamily="34" charset="0"/>
              </a:rPr>
              <a:t>a</a:t>
            </a:r>
            <a:r>
              <a:rPr kumimoji="0" lang="en-US" altLang="ko-KR" sz="1400" b="0" i="0" u="none" strike="noStrike" kern="0" cap="none" spc="0" normalizeH="0" baseline="0" noProof="0" dirty="0" err="1">
                <a:ln>
                  <a:noFill/>
                </a:ln>
                <a:solidFill>
                  <a:srgbClr val="040E08"/>
                </a:solidFill>
                <a:effectLst/>
                <a:uLnTx/>
                <a:uFillTx/>
                <a:latin typeface="Arial" panose="020B0604020202020204" pitchFamily="34" charset="0"/>
                <a:ea typeface="굴림" charset="-127"/>
                <a:cs typeface="Arial" panose="020B0604020202020204" pitchFamily="34" charset="0"/>
              </a:rPr>
              <a:t>nces</a:t>
            </a: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 via le tableau de bord (compte superviseur).</a:t>
            </a:r>
          </a:p>
          <a:p>
            <a:pPr lvl="1" indent="-342900" algn="just">
              <a:lnSpc>
                <a:spcPct val="150000"/>
              </a:lnSpc>
              <a:buFont typeface="Wingdings" pitchFamily="2" charset="2"/>
              <a:buChar char="v"/>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Suivie des doléances jusqu’à leurs clôtures.</a:t>
            </a:r>
          </a:p>
          <a:p>
            <a:pPr lvl="1" indent="-342900" algn="just">
              <a:lnSpc>
                <a:spcPct val="150000"/>
              </a:lnSpc>
              <a:buFont typeface="Wingdings" pitchFamily="2" charset="2"/>
              <a:buChar char="v"/>
              <a:defRPr/>
            </a:pPr>
            <a:r>
              <a:rPr lang="en-US" altLang="ko-KR" sz="1400" dirty="0">
                <a:solidFill>
                  <a:srgbClr val="040E08"/>
                </a:solidFill>
                <a:latin typeface="Arial" panose="020B0604020202020204" pitchFamily="34" charset="0"/>
                <a:ea typeface="굴림" charset="-127"/>
                <a:cs typeface="Arial" panose="020B0604020202020204" pitchFamily="34" charset="0"/>
              </a:rPr>
              <a:t>Changement de la langue d’utilisation (arabe, français).</a:t>
            </a:r>
          </a:p>
          <a:p>
            <a:pPr lvl="1" indent="-342900" algn="just">
              <a:lnSpc>
                <a:spcPct val="150000"/>
              </a:lnSpc>
              <a:buFont typeface="Wingdings" pitchFamily="2" charset="2"/>
              <a:buChar char="v"/>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Mise à jour des informations personnelles, y compis le mot de passe des comptes d’accès.</a:t>
            </a:r>
          </a:p>
          <a:p>
            <a:pPr lvl="1" indent="-342900" algn="just">
              <a:lnSpc>
                <a:spcPct val="150000"/>
              </a:lnSpc>
              <a:buFont typeface="Wingdings" pitchFamily="2" charset="2"/>
              <a:buChar char="v"/>
              <a:defRPr/>
            </a:pPr>
            <a:r>
              <a:rPr lang="en-US" altLang="ko-KR" sz="1400" dirty="0">
                <a:solidFill>
                  <a:srgbClr val="040E08"/>
                </a:solidFill>
                <a:latin typeface="Arial" panose="020B0604020202020204" pitchFamily="34" charset="0"/>
                <a:ea typeface="굴림" charset="-127"/>
                <a:cs typeface="Arial" panose="020B0604020202020204" pitchFamily="34" charset="0"/>
              </a:rPr>
              <a:t>Prise en charge des courriers reçus par le Médiateurs.</a:t>
            </a:r>
          </a:p>
          <a:p>
            <a:pPr marL="0" marR="0" lvl="0" indent="0" algn="just" defTabSz="914400" rtl="0" eaLnBrk="1" fontAlgn="base" latinLnBrk="0" hangingPunct="1">
              <a:lnSpc>
                <a:spcPct val="150000"/>
              </a:lnSpc>
              <a:spcBef>
                <a:spcPct val="20000"/>
              </a:spcBef>
              <a:spcAft>
                <a:spcPct val="0"/>
              </a:spcAft>
              <a:buClrTx/>
              <a:buSzTx/>
              <a:buNone/>
              <a:tabLst/>
              <a:defRPr/>
            </a:pPr>
            <a:r>
              <a:rPr lang="en-US" altLang="ko-KR" sz="1200" b="1" i="1" dirty="0">
                <a:solidFill>
                  <a:srgbClr val="FF0000"/>
                </a:solidFill>
                <a:latin typeface="Arial" panose="020B0604020202020204" pitchFamily="34" charset="0"/>
                <a:ea typeface="굴림" charset="-127"/>
                <a:cs typeface="Arial" panose="020B0604020202020204" pitchFamily="34" charset="0"/>
              </a:rPr>
              <a:t>Nota bene</a:t>
            </a:r>
            <a:r>
              <a:rPr lang="en-US" altLang="ko-KR" sz="1200" i="1" dirty="0">
                <a:solidFill>
                  <a:srgbClr val="FF0000"/>
                </a:solidFill>
                <a:latin typeface="Arial" panose="020B0604020202020204" pitchFamily="34" charset="0"/>
                <a:ea typeface="굴림" charset="-127"/>
                <a:cs typeface="Arial" panose="020B0604020202020204" pitchFamily="34" charset="0"/>
              </a:rPr>
              <a:t>: il existe d’autres fonctionnalités qui ne sont pas  encore fontionnelles </a:t>
            </a:r>
            <a:endParaRPr kumimoji="0" lang="en-US" altLang="ko-KR" sz="16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endParaRPr>
          </a:p>
        </p:txBody>
      </p:sp>
    </p:spTree>
    <p:extLst>
      <p:ext uri="{BB962C8B-B14F-4D97-AF65-F5344CB8AC3E}">
        <p14:creationId xmlns:p14="http://schemas.microsoft.com/office/powerpoint/2010/main" val="149599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barn(inVertical)">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0419">
                                            <p:txEl>
                                              <p:pRg st="0" end="0"/>
                                            </p:txEl>
                                          </p:spTgt>
                                        </p:tgtEl>
                                        <p:attrNameLst>
                                          <p:attrName>style.visibility</p:attrName>
                                        </p:attrNameLst>
                                      </p:cBhvr>
                                      <p:to>
                                        <p:strVal val="visible"/>
                                      </p:to>
                                    </p:set>
                                    <p:animEffect transition="in" filter="barn(inVertical)">
                                      <p:cBhvr>
                                        <p:cTn id="12" dur="500"/>
                                        <p:tgtEl>
                                          <p:spTgt spid="60419">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0419">
                                            <p:txEl>
                                              <p:pRg st="1" end="1"/>
                                            </p:txEl>
                                          </p:spTgt>
                                        </p:tgtEl>
                                        <p:attrNameLst>
                                          <p:attrName>style.visibility</p:attrName>
                                        </p:attrNameLst>
                                      </p:cBhvr>
                                      <p:to>
                                        <p:strVal val="visible"/>
                                      </p:to>
                                    </p:set>
                                    <p:animEffect transition="in" filter="barn(inVertical)">
                                      <p:cBhvr>
                                        <p:cTn id="15" dur="500"/>
                                        <p:tgtEl>
                                          <p:spTgt spid="6041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0419">
                                            <p:txEl>
                                              <p:pRg st="2" end="2"/>
                                            </p:txEl>
                                          </p:spTgt>
                                        </p:tgtEl>
                                        <p:attrNameLst>
                                          <p:attrName>style.visibility</p:attrName>
                                        </p:attrNameLst>
                                      </p:cBhvr>
                                      <p:to>
                                        <p:strVal val="visible"/>
                                      </p:to>
                                    </p:set>
                                    <p:animEffect transition="in" filter="barn(inVertical)">
                                      <p:cBhvr>
                                        <p:cTn id="20" dur="500"/>
                                        <p:tgtEl>
                                          <p:spTgt spid="60419">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60419">
                                            <p:txEl>
                                              <p:pRg st="3" end="3"/>
                                            </p:txEl>
                                          </p:spTgt>
                                        </p:tgtEl>
                                        <p:attrNameLst>
                                          <p:attrName>style.visibility</p:attrName>
                                        </p:attrNameLst>
                                      </p:cBhvr>
                                      <p:to>
                                        <p:strVal val="visible"/>
                                      </p:to>
                                    </p:set>
                                    <p:animEffect transition="in" filter="barn(inVertical)">
                                      <p:cBhvr>
                                        <p:cTn id="23" dur="500"/>
                                        <p:tgtEl>
                                          <p:spTgt spid="60419">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60419">
                                            <p:txEl>
                                              <p:pRg st="4" end="4"/>
                                            </p:txEl>
                                          </p:spTgt>
                                        </p:tgtEl>
                                        <p:attrNameLst>
                                          <p:attrName>style.visibility</p:attrName>
                                        </p:attrNameLst>
                                      </p:cBhvr>
                                      <p:to>
                                        <p:strVal val="visible"/>
                                      </p:to>
                                    </p:set>
                                    <p:animEffect transition="in" filter="barn(inVertical)">
                                      <p:cBhvr>
                                        <p:cTn id="26" dur="500"/>
                                        <p:tgtEl>
                                          <p:spTgt spid="6041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0419">
                                            <p:txEl>
                                              <p:pRg st="5" end="5"/>
                                            </p:txEl>
                                          </p:spTgt>
                                        </p:tgtEl>
                                        <p:attrNameLst>
                                          <p:attrName>style.visibility</p:attrName>
                                        </p:attrNameLst>
                                      </p:cBhvr>
                                      <p:to>
                                        <p:strVal val="visible"/>
                                      </p:to>
                                    </p:set>
                                    <p:animEffect transition="in" filter="barn(inVertical)">
                                      <p:cBhvr>
                                        <p:cTn id="31" dur="500"/>
                                        <p:tgtEl>
                                          <p:spTgt spid="60419">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60419">
                                            <p:txEl>
                                              <p:pRg st="6" end="6"/>
                                            </p:txEl>
                                          </p:spTgt>
                                        </p:tgtEl>
                                        <p:attrNameLst>
                                          <p:attrName>style.visibility</p:attrName>
                                        </p:attrNameLst>
                                      </p:cBhvr>
                                      <p:to>
                                        <p:strVal val="visible"/>
                                      </p:to>
                                    </p:set>
                                    <p:animEffect transition="in" filter="barn(inVertical)">
                                      <p:cBhvr>
                                        <p:cTn id="34" dur="500"/>
                                        <p:tgtEl>
                                          <p:spTgt spid="60419">
                                            <p:txEl>
                                              <p:pRg st="6" end="6"/>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60419">
                                            <p:txEl>
                                              <p:pRg st="7" end="7"/>
                                            </p:txEl>
                                          </p:spTgt>
                                        </p:tgtEl>
                                        <p:attrNameLst>
                                          <p:attrName>style.visibility</p:attrName>
                                        </p:attrNameLst>
                                      </p:cBhvr>
                                      <p:to>
                                        <p:strVal val="visible"/>
                                      </p:to>
                                    </p:set>
                                    <p:animEffect transition="in" filter="barn(inVertical)">
                                      <p:cBhvr>
                                        <p:cTn id="37" dur="500"/>
                                        <p:tgtEl>
                                          <p:spTgt spid="6041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0419">
                                            <p:txEl>
                                              <p:pRg st="8" end="8"/>
                                            </p:txEl>
                                          </p:spTgt>
                                        </p:tgtEl>
                                        <p:attrNameLst>
                                          <p:attrName>style.visibility</p:attrName>
                                        </p:attrNameLst>
                                      </p:cBhvr>
                                      <p:to>
                                        <p:strVal val="visible"/>
                                      </p:to>
                                    </p:set>
                                    <p:animEffect transition="in" filter="barn(inVertical)">
                                      <p:cBhvr>
                                        <p:cTn id="42" dur="500"/>
                                        <p:tgtEl>
                                          <p:spTgt spid="60419">
                                            <p:txEl>
                                              <p:pRg st="8" end="8"/>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60419">
                                            <p:txEl>
                                              <p:pRg st="9" end="9"/>
                                            </p:txEl>
                                          </p:spTgt>
                                        </p:tgtEl>
                                        <p:attrNameLst>
                                          <p:attrName>style.visibility</p:attrName>
                                        </p:attrNameLst>
                                      </p:cBhvr>
                                      <p:to>
                                        <p:strVal val="visible"/>
                                      </p:to>
                                    </p:set>
                                    <p:animEffect transition="in" filter="barn(inVertical)">
                                      <p:cBhvr>
                                        <p:cTn id="45" dur="500"/>
                                        <p:tgtEl>
                                          <p:spTgt spid="60419">
                                            <p:txEl>
                                              <p:pRg st="9" end="9"/>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60419">
                                            <p:txEl>
                                              <p:pRg st="10" end="10"/>
                                            </p:txEl>
                                          </p:spTgt>
                                        </p:tgtEl>
                                        <p:attrNameLst>
                                          <p:attrName>style.visibility</p:attrName>
                                        </p:attrNameLst>
                                      </p:cBhvr>
                                      <p:to>
                                        <p:strVal val="visible"/>
                                      </p:to>
                                    </p:set>
                                    <p:animEffect transition="in" filter="barn(inVertical)">
                                      <p:cBhvr>
                                        <p:cTn id="48" dur="500"/>
                                        <p:tgtEl>
                                          <p:spTgt spid="60419">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60419">
                                            <p:txEl>
                                              <p:pRg st="11" end="11"/>
                                            </p:txEl>
                                          </p:spTgt>
                                        </p:tgtEl>
                                        <p:attrNameLst>
                                          <p:attrName>style.visibility</p:attrName>
                                        </p:attrNameLst>
                                      </p:cBhvr>
                                      <p:to>
                                        <p:strVal val="visible"/>
                                      </p:to>
                                    </p:set>
                                    <p:animEffect transition="in" filter="circle(in)">
                                      <p:cBhvr>
                                        <p:cTn id="53" dur="2000"/>
                                        <p:tgtEl>
                                          <p:spTgt spid="604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A471F-427B-B361-DAA9-9A11FBFA7548}"/>
            </a:ext>
          </a:extLst>
        </p:cNvPr>
        <p:cNvGrpSpPr/>
        <p:nvPr/>
      </p:nvGrpSpPr>
      <p:grpSpPr>
        <a:xfrm>
          <a:off x="0" y="0"/>
          <a:ext cx="0" cy="0"/>
          <a:chOff x="0" y="0"/>
          <a:chExt cx="0" cy="0"/>
        </a:xfrm>
      </p:grpSpPr>
      <p:sp>
        <p:nvSpPr>
          <p:cNvPr id="17412" name="Rectangle 4">
            <a:extLst>
              <a:ext uri="{FF2B5EF4-FFF2-40B4-BE49-F238E27FC236}">
                <a16:creationId xmlns:a16="http://schemas.microsoft.com/office/drawing/2014/main" id="{472F08E3-E6F5-5044-3011-788623D6AF2C}"/>
              </a:ext>
            </a:extLst>
          </p:cNvPr>
          <p:cNvSpPr>
            <a:spLocks noGrp="1" noChangeArrowheads="1"/>
          </p:cNvSpPr>
          <p:nvPr>
            <p:ph type="title"/>
          </p:nvPr>
        </p:nvSpPr>
        <p:spPr>
          <a:xfrm>
            <a:off x="179512" y="99218"/>
            <a:ext cx="7315200" cy="715963"/>
          </a:xfrm>
        </p:spPr>
        <p:txBody>
          <a:bodyPr/>
          <a:lstStyle/>
          <a:p>
            <a:r>
              <a:rPr lang="en-US" altLang="fr-FR" sz="3600" dirty="0">
                <a:solidFill>
                  <a:srgbClr val="040E08"/>
                </a:solidFill>
              </a:rPr>
              <a:t>7.</a:t>
            </a:r>
            <a:r>
              <a:rPr lang="en-US" altLang="fr-FR" sz="3200" dirty="0">
                <a:solidFill>
                  <a:srgbClr val="040E08"/>
                </a:solidFill>
                <a:latin typeface="Arial" panose="020B0604020202020204" pitchFamily="34" charset="0"/>
                <a:cs typeface="Arial" panose="020B0604020202020204" pitchFamily="34" charset="0"/>
              </a:rPr>
              <a:t>Comment utiliser le portail Tansik?</a:t>
            </a:r>
            <a:endParaRPr lang="ru-RU" altLang="fr-FR" sz="3200" dirty="0">
              <a:solidFill>
                <a:srgbClr val="040E08"/>
              </a:solidFill>
            </a:endParaRPr>
          </a:p>
        </p:txBody>
      </p:sp>
      <p:sp>
        <p:nvSpPr>
          <p:cNvPr id="17413" name="Rectangle 5">
            <a:extLst>
              <a:ext uri="{FF2B5EF4-FFF2-40B4-BE49-F238E27FC236}">
                <a16:creationId xmlns:a16="http://schemas.microsoft.com/office/drawing/2014/main" id="{6CAE95AE-09F6-330E-5568-CB6C8DB38FB5}"/>
              </a:ext>
            </a:extLst>
          </p:cNvPr>
          <p:cNvSpPr>
            <a:spLocks noGrp="1" noChangeArrowheads="1"/>
          </p:cNvSpPr>
          <p:nvPr>
            <p:ph type="body" idx="1"/>
          </p:nvPr>
        </p:nvSpPr>
        <p:spPr>
          <a:xfrm>
            <a:off x="0" y="1700808"/>
            <a:ext cx="8126288" cy="5420072"/>
          </a:xfrm>
        </p:spPr>
        <p:txBody>
          <a:bodyPr/>
          <a:lstStyle/>
          <a:p>
            <a:pPr>
              <a:lnSpc>
                <a:spcPct val="150000"/>
              </a:lnSpc>
            </a:pPr>
            <a:r>
              <a:rPr lang="fr-FR" altLang="fr-FR" sz="1600" dirty="0">
                <a:solidFill>
                  <a:srgbClr val="040E08"/>
                </a:solidFill>
                <a:latin typeface="Arial" panose="020B0604020202020204" pitchFamily="34" charset="0"/>
                <a:cs typeface="Arial" panose="020B0604020202020204" pitchFamily="34" charset="0"/>
              </a:rPr>
              <a:t>L’accès se fait en introduisant les paramètres d’accès de l’utilisateur, suivant le profil    (gestionnaire  ou superviseur</a:t>
            </a:r>
            <a:r>
              <a:rPr lang="fr-FR" altLang="fr-FR" sz="1600" dirty="0">
                <a:solidFill>
                  <a:srgbClr val="040E08"/>
                </a:solidFill>
              </a:rPr>
              <a:t>) </a:t>
            </a:r>
            <a:r>
              <a:rPr lang="fr-FR" altLang="fr-FR" sz="1600" dirty="0">
                <a:solidFill>
                  <a:srgbClr val="040E08"/>
                </a:solidFill>
                <a:latin typeface="Arial" panose="020B0604020202020204" pitchFamily="34" charset="0"/>
                <a:cs typeface="Arial" panose="020B0604020202020204" pitchFamily="34" charset="0"/>
              </a:rPr>
              <a:t>transmis par l’administration centrale :</a:t>
            </a:r>
          </a:p>
          <a:p>
            <a:pPr marL="0" indent="0">
              <a:lnSpc>
                <a:spcPct val="150000"/>
              </a:lnSpc>
              <a:buNone/>
            </a:pPr>
            <a:endParaRPr lang="ru-RU" altLang="fr-FR" sz="1600" dirty="0">
              <a:solidFill>
                <a:srgbClr val="040E08"/>
              </a:solidFill>
            </a:endParaRPr>
          </a:p>
        </p:txBody>
      </p:sp>
      <p:pic>
        <p:nvPicPr>
          <p:cNvPr id="3" name="Image 2">
            <a:extLst>
              <a:ext uri="{FF2B5EF4-FFF2-40B4-BE49-F238E27FC236}">
                <a16:creationId xmlns:a16="http://schemas.microsoft.com/office/drawing/2014/main" id="{4DD1AB95-5C4B-1C18-379A-40BC6EFA7EE0}"/>
              </a:ext>
            </a:extLst>
          </p:cNvPr>
          <p:cNvPicPr>
            <a:picLocks noChangeAspect="1"/>
          </p:cNvPicPr>
          <p:nvPr/>
        </p:nvPicPr>
        <p:blipFill>
          <a:blip r:embed="rId3"/>
          <a:stretch>
            <a:fillRect/>
          </a:stretch>
        </p:blipFill>
        <p:spPr>
          <a:xfrm>
            <a:off x="971600" y="2852936"/>
            <a:ext cx="6768752" cy="3384376"/>
          </a:xfrm>
          <a:prstGeom prst="rect">
            <a:avLst/>
          </a:prstGeom>
        </p:spPr>
      </p:pic>
      <p:sp>
        <p:nvSpPr>
          <p:cNvPr id="4" name="Rectangle 4">
            <a:extLst>
              <a:ext uri="{FF2B5EF4-FFF2-40B4-BE49-F238E27FC236}">
                <a16:creationId xmlns:a16="http://schemas.microsoft.com/office/drawing/2014/main" id="{78D192EA-8C1F-CBBA-ADC6-95506BD2D428}"/>
              </a:ext>
            </a:extLst>
          </p:cNvPr>
          <p:cNvSpPr txBox="1">
            <a:spLocks noChangeArrowheads="1"/>
          </p:cNvSpPr>
          <p:nvPr/>
        </p:nvSpPr>
        <p:spPr bwMode="auto">
          <a:xfrm>
            <a:off x="190778" y="758556"/>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800" kern="0" dirty="0">
                <a:solidFill>
                  <a:srgbClr val="040E08"/>
                </a:solidFill>
              </a:rPr>
              <a:t>7.1 </a:t>
            </a:r>
            <a:r>
              <a:rPr lang="en-US" altLang="fr-FR" sz="2800" kern="0" dirty="0">
                <a:solidFill>
                  <a:srgbClr val="040E08"/>
                </a:solidFill>
                <a:latin typeface="Arial" panose="020B0604020202020204" pitchFamily="34" charset="0"/>
                <a:cs typeface="Arial" panose="020B0604020202020204" pitchFamily="34" charset="0"/>
              </a:rPr>
              <a:t>Se connecter à Tansik</a:t>
            </a:r>
            <a:r>
              <a:rPr lang="en-US" altLang="fr-FR" sz="2800" kern="0" dirty="0">
                <a:solidFill>
                  <a:srgbClr val="040E08"/>
                </a:solidFill>
              </a:rPr>
              <a:t>:</a:t>
            </a:r>
            <a:endParaRPr lang="ru-RU" altLang="fr-FR" sz="2800" kern="0" dirty="0">
              <a:solidFill>
                <a:srgbClr val="040E08"/>
              </a:solidFill>
            </a:endParaRPr>
          </a:p>
        </p:txBody>
      </p:sp>
    </p:spTree>
    <p:extLst>
      <p:ext uri="{BB962C8B-B14F-4D97-AF65-F5344CB8AC3E}">
        <p14:creationId xmlns:p14="http://schemas.microsoft.com/office/powerpoint/2010/main" val="293253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1000"/>
                                        <p:tgtEl>
                                          <p:spTgt spid="17412"/>
                                        </p:tgtEl>
                                      </p:cBhvr>
                                    </p:animEffect>
                                    <p:anim calcmode="lin" valueType="num">
                                      <p:cBhvr>
                                        <p:cTn id="8" dur="1000" fill="hold"/>
                                        <p:tgtEl>
                                          <p:spTgt spid="17412"/>
                                        </p:tgtEl>
                                        <p:attrNameLst>
                                          <p:attrName>ppt_x</p:attrName>
                                        </p:attrNameLst>
                                      </p:cBhvr>
                                      <p:tavLst>
                                        <p:tav tm="0">
                                          <p:val>
                                            <p:strVal val="#ppt_x"/>
                                          </p:val>
                                        </p:tav>
                                        <p:tav tm="100000">
                                          <p:val>
                                            <p:strVal val="#ppt_x"/>
                                          </p:val>
                                        </p:tav>
                                      </p:tavLst>
                                    </p:anim>
                                    <p:anim calcmode="lin" valueType="num">
                                      <p:cBhvr>
                                        <p:cTn id="9" dur="1000" fill="hold"/>
                                        <p:tgtEl>
                                          <p:spTgt spid="174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413">
                                            <p:txEl>
                                              <p:pRg st="0" end="0"/>
                                            </p:txEl>
                                          </p:spTgt>
                                        </p:tgtEl>
                                        <p:attrNameLst>
                                          <p:attrName>style.visibility</p:attrName>
                                        </p:attrNameLst>
                                      </p:cBhvr>
                                      <p:to>
                                        <p:strVal val="visible"/>
                                      </p:to>
                                    </p:set>
                                    <p:animEffect transition="in" filter="fade">
                                      <p:cBhvr>
                                        <p:cTn id="21" dur="1000"/>
                                        <p:tgtEl>
                                          <p:spTgt spid="17413">
                                            <p:txEl>
                                              <p:pRg st="0" end="0"/>
                                            </p:txEl>
                                          </p:spTgt>
                                        </p:tgtEl>
                                      </p:cBhvr>
                                    </p:animEffect>
                                    <p:anim calcmode="lin" valueType="num">
                                      <p:cBhvr>
                                        <p:cTn id="22" dur="10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4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theme/theme1.xml><?xml version="1.0" encoding="utf-8"?>
<a:theme xmlns:a="http://schemas.openxmlformats.org/drawingml/2006/main" name="powerpoint-template">
  <a:themeElements>
    <a:clrScheme name="powerpoint-template-24 11">
      <a:dk1>
        <a:srgbClr val="4D4D4D"/>
      </a:dk1>
      <a:lt1>
        <a:srgbClr val="FFFFFF"/>
      </a:lt1>
      <a:dk2>
        <a:srgbClr val="4D4D4D"/>
      </a:dk2>
      <a:lt2>
        <a:srgbClr val="00629E"/>
      </a:lt2>
      <a:accent1>
        <a:srgbClr val="0077C0"/>
      </a:accent1>
      <a:accent2>
        <a:srgbClr val="0082D2"/>
      </a:accent2>
      <a:accent3>
        <a:srgbClr val="FFFFFF"/>
      </a:accent3>
      <a:accent4>
        <a:srgbClr val="404040"/>
      </a:accent4>
      <a:accent5>
        <a:srgbClr val="AABDDC"/>
      </a:accent5>
      <a:accent6>
        <a:srgbClr val="0075BE"/>
      </a:accent6>
      <a:hlink>
        <a:srgbClr val="008CE2"/>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C75F06"/>
        </a:lt2>
        <a:accent1>
          <a:srgbClr val="E07D06"/>
        </a:accent1>
        <a:accent2>
          <a:srgbClr val="F2A016"/>
        </a:accent2>
        <a:accent3>
          <a:srgbClr val="FFFFFF"/>
        </a:accent3>
        <a:accent4>
          <a:srgbClr val="404040"/>
        </a:accent4>
        <a:accent5>
          <a:srgbClr val="EDBFAA"/>
        </a:accent5>
        <a:accent6>
          <a:srgbClr val="DB9113"/>
        </a:accent6>
        <a:hlink>
          <a:srgbClr val="F7C91C"/>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CD5B12"/>
        </a:lt2>
        <a:accent1>
          <a:srgbClr val="E6721D"/>
        </a:accent1>
        <a:accent2>
          <a:srgbClr val="F09125"/>
        </a:accent2>
        <a:accent3>
          <a:srgbClr val="FFFFFF"/>
        </a:accent3>
        <a:accent4>
          <a:srgbClr val="404040"/>
        </a:accent4>
        <a:accent5>
          <a:srgbClr val="F0BCAB"/>
        </a:accent5>
        <a:accent6>
          <a:srgbClr val="D98320"/>
        </a:accent6>
        <a:hlink>
          <a:srgbClr val="F0973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BB5206"/>
        </a:lt2>
        <a:accent1>
          <a:srgbClr val="622C0A"/>
        </a:accent1>
        <a:accent2>
          <a:srgbClr val="E58218"/>
        </a:accent2>
        <a:accent3>
          <a:srgbClr val="FFFFFF"/>
        </a:accent3>
        <a:accent4>
          <a:srgbClr val="404040"/>
        </a:accent4>
        <a:accent5>
          <a:srgbClr val="B7ACAA"/>
        </a:accent5>
        <a:accent6>
          <a:srgbClr val="CF7515"/>
        </a:accent6>
        <a:hlink>
          <a:srgbClr val="8B35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6C362C"/>
        </a:lt2>
        <a:accent1>
          <a:srgbClr val="CA7920"/>
        </a:accent1>
        <a:accent2>
          <a:srgbClr val="E4980F"/>
        </a:accent2>
        <a:accent3>
          <a:srgbClr val="FFFFFF"/>
        </a:accent3>
        <a:accent4>
          <a:srgbClr val="404040"/>
        </a:accent4>
        <a:accent5>
          <a:srgbClr val="E1BEAB"/>
        </a:accent5>
        <a:accent6>
          <a:srgbClr val="CF890C"/>
        </a:accent6>
        <a:hlink>
          <a:srgbClr val="F1AD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C28E32"/>
        </a:lt2>
        <a:accent1>
          <a:srgbClr val="D89306"/>
        </a:accent1>
        <a:accent2>
          <a:srgbClr val="E19E06"/>
        </a:accent2>
        <a:accent3>
          <a:srgbClr val="FFFFFF"/>
        </a:accent3>
        <a:accent4>
          <a:srgbClr val="404040"/>
        </a:accent4>
        <a:accent5>
          <a:srgbClr val="E9C8AA"/>
        </a:accent5>
        <a:accent6>
          <a:srgbClr val="CC8F05"/>
        </a:accent6>
        <a:hlink>
          <a:srgbClr val="EFB206"/>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00629E"/>
        </a:lt2>
        <a:accent1>
          <a:srgbClr val="0077C0"/>
        </a:accent1>
        <a:accent2>
          <a:srgbClr val="E4980F"/>
        </a:accent2>
        <a:accent3>
          <a:srgbClr val="FFFFFF"/>
        </a:accent3>
        <a:accent4>
          <a:srgbClr val="404040"/>
        </a:accent4>
        <a:accent5>
          <a:srgbClr val="AABDDC"/>
        </a:accent5>
        <a:accent6>
          <a:srgbClr val="CF890C"/>
        </a:accent6>
        <a:hlink>
          <a:srgbClr val="F1AD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0629E"/>
        </a:lt2>
        <a:accent1>
          <a:srgbClr val="0077C0"/>
        </a:accent1>
        <a:accent2>
          <a:srgbClr val="0082D2"/>
        </a:accent2>
        <a:accent3>
          <a:srgbClr val="FFFFFF"/>
        </a:accent3>
        <a:accent4>
          <a:srgbClr val="404040"/>
        </a:accent4>
        <a:accent5>
          <a:srgbClr val="AABDDC"/>
        </a:accent5>
        <a:accent6>
          <a:srgbClr val="0075BE"/>
        </a:accent6>
        <a:hlink>
          <a:srgbClr val="008CE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5151</TotalTime>
  <Words>798</Words>
  <Application>Microsoft Office PowerPoint</Application>
  <PresentationFormat>Affichage à l'écran (4:3)</PresentationFormat>
  <Paragraphs>109</Paragraphs>
  <Slides>19</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Lora</vt:lpstr>
      <vt:lpstr>Microsoft Sans Serif</vt:lpstr>
      <vt:lpstr>Wingdings</vt:lpstr>
      <vt:lpstr>powerpoint-template</vt:lpstr>
      <vt:lpstr>Présentation PowerPoint</vt:lpstr>
      <vt:lpstr>Plan  </vt:lpstr>
      <vt:lpstr>1. Contexte</vt:lpstr>
      <vt:lpstr>2. Objectif de la formation</vt:lpstr>
      <vt:lpstr>3. Rôle du Superviseur et du Gestionnaire  :</vt:lpstr>
      <vt:lpstr>4. Les intervenants dans le processus de numérisation de la doléance  </vt:lpstr>
      <vt:lpstr>5. Processus de numérisation des doléances</vt:lpstr>
      <vt:lpstr>6. Description du portail Tansik:</vt:lpstr>
      <vt:lpstr>7.Comment utiliser le portail Tansik?</vt:lpstr>
      <vt:lpstr>7.2  Interface -  Gestionnaire- :</vt:lpstr>
      <vt:lpstr>7.3  Interface –superviseur-: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Hakima</dc:creator>
  <cp:lastModifiedBy>tresor</cp:lastModifiedBy>
  <cp:revision>57</cp:revision>
  <dcterms:created xsi:type="dcterms:W3CDTF">2022-05-27T16:20:24Z</dcterms:created>
  <dcterms:modified xsi:type="dcterms:W3CDTF">2024-03-26T06:56:59Z</dcterms:modified>
</cp:coreProperties>
</file>