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8" r:id="rId2"/>
    <p:sldId id="549" r:id="rId3"/>
    <p:sldId id="264" r:id="rId4"/>
    <p:sldId id="277" r:id="rId5"/>
    <p:sldId id="278" r:id="rId6"/>
    <p:sldId id="279" r:id="rId7"/>
    <p:sldId id="284" r:id="rId8"/>
    <p:sldId id="280" r:id="rId9"/>
    <p:sldId id="286" r:id="rId10"/>
    <p:sldId id="281" r:id="rId11"/>
    <p:sldId id="285" r:id="rId12"/>
    <p:sldId id="282" r:id="rId13"/>
    <p:sldId id="550" r:id="rId14"/>
    <p:sldId id="552" r:id="rId15"/>
    <p:sldId id="553" r:id="rId16"/>
    <p:sldId id="551" r:id="rId17"/>
    <p:sldId id="554" r:id="rId18"/>
    <p:sldId id="55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AB84"/>
    <a:srgbClr val="204A86"/>
    <a:srgbClr val="FB9F36"/>
    <a:srgbClr val="09A071"/>
    <a:srgbClr val="53BEB3"/>
    <a:srgbClr val="52CCBF"/>
    <a:srgbClr val="FF0000"/>
    <a:srgbClr val="ED7D31"/>
    <a:srgbClr val="8FCA50"/>
    <a:srgbClr val="52C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imated (Image Placehol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E02ADAD-C4C8-4664-A6CE-24682B2582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05201" y="0"/>
            <a:ext cx="8689181" cy="6858000"/>
          </a:xfrm>
          <a:custGeom>
            <a:avLst/>
            <a:gdLst>
              <a:gd name="connsiteX0" fmla="*/ 4128326 w 8689181"/>
              <a:gd name="connsiteY0" fmla="*/ 0 h 6858000"/>
              <a:gd name="connsiteX1" fmla="*/ 8689181 w 8689181"/>
              <a:gd name="connsiteY1" fmla="*/ 0 h 6858000"/>
              <a:gd name="connsiteX2" fmla="*/ 8689181 w 8689181"/>
              <a:gd name="connsiteY2" fmla="*/ 6858000 h 6858000"/>
              <a:gd name="connsiteX3" fmla="*/ 0 w 86891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9181" h="6858000">
                <a:moveTo>
                  <a:pt x="4128326" y="0"/>
                </a:moveTo>
                <a:lnTo>
                  <a:pt x="8689181" y="0"/>
                </a:lnTo>
                <a:lnTo>
                  <a:pt x="8689181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33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2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4">
            <a:extLst>
              <a:ext uri="{FF2B5EF4-FFF2-40B4-BE49-F238E27FC236}">
                <a16:creationId xmlns:a16="http://schemas.microsoft.com/office/drawing/2014/main" id="{F7AB9379-CA4F-4B17-978F-A4AA7BE444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92" t="16503" r="2216" b="4747"/>
          <a:stretch/>
        </p:blipFill>
        <p:spPr>
          <a:xfrm>
            <a:off x="3975652" y="935897"/>
            <a:ext cx="11516139" cy="54043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C2553C1-BFEC-4884-B5E1-932F9210EC17}"/>
              </a:ext>
            </a:extLst>
          </p:cNvPr>
          <p:cNvSpPr/>
          <p:nvPr/>
        </p:nvSpPr>
        <p:spPr>
          <a:xfrm rot="10800000">
            <a:off x="7150225" y="3830300"/>
            <a:ext cx="9093041" cy="5158454"/>
          </a:xfrm>
          <a:custGeom>
            <a:avLst/>
            <a:gdLst>
              <a:gd name="connsiteX0" fmla="*/ 9093041 w 9093041"/>
              <a:gd name="connsiteY0" fmla="*/ 0 h 5158454"/>
              <a:gd name="connsiteX1" fmla="*/ 5987796 w 9093041"/>
              <a:gd name="connsiteY1" fmla="*/ 5158455 h 5158454"/>
              <a:gd name="connsiteX2" fmla="*/ 0 w 9093041"/>
              <a:gd name="connsiteY2" fmla="*/ 5158455 h 5158454"/>
              <a:gd name="connsiteX3" fmla="*/ 0 w 9093041"/>
              <a:gd name="connsiteY3" fmla="*/ 0 h 5158454"/>
              <a:gd name="connsiteX4" fmla="*/ 9093041 w 9093041"/>
              <a:gd name="connsiteY4" fmla="*/ 0 h 515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3041" h="5158454">
                <a:moveTo>
                  <a:pt x="9093041" y="0"/>
                </a:moveTo>
                <a:lnTo>
                  <a:pt x="5987796" y="5158455"/>
                </a:lnTo>
                <a:lnTo>
                  <a:pt x="0" y="5158455"/>
                </a:lnTo>
                <a:lnTo>
                  <a:pt x="0" y="0"/>
                </a:lnTo>
                <a:lnTo>
                  <a:pt x="9093041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alpha val="95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  <a:effectLst>
            <a:outerShdw blurRad="152400" dist="38100" algn="l" rotWithShape="0">
              <a:prstClr val="black">
                <a:alpha val="8000"/>
              </a:prstClr>
            </a:outerShdw>
          </a:effectLst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BB292A0-E1C7-4AD0-B005-B6ED9AB76730}"/>
              </a:ext>
            </a:extLst>
          </p:cNvPr>
          <p:cNvGrpSpPr/>
          <p:nvPr/>
        </p:nvGrpSpPr>
        <p:grpSpPr>
          <a:xfrm>
            <a:off x="-1602319" y="374385"/>
            <a:ext cx="9093041" cy="5158454"/>
            <a:chOff x="-1602319" y="374385"/>
            <a:chExt cx="9093041" cy="5158454"/>
          </a:xfrm>
        </p:grpSpPr>
        <p:sp>
          <p:nvSpPr>
            <p:cNvPr id="9" name="Freeform: Shape 16">
              <a:extLst>
                <a:ext uri="{FF2B5EF4-FFF2-40B4-BE49-F238E27FC236}">
                  <a16:creationId xmlns:a16="http://schemas.microsoft.com/office/drawing/2014/main" id="{CA764A77-3343-40ED-B0CB-C591DC9D94E5}"/>
                </a:ext>
              </a:extLst>
            </p:cNvPr>
            <p:cNvSpPr/>
            <p:nvPr/>
          </p:nvSpPr>
          <p:spPr>
            <a:xfrm>
              <a:off x="-1602319" y="374385"/>
              <a:ext cx="9093041" cy="5158454"/>
            </a:xfrm>
            <a:custGeom>
              <a:avLst/>
              <a:gdLst>
                <a:gd name="connsiteX0" fmla="*/ 9093041 w 9093041"/>
                <a:gd name="connsiteY0" fmla="*/ 0 h 5158454"/>
                <a:gd name="connsiteX1" fmla="*/ 5987796 w 9093041"/>
                <a:gd name="connsiteY1" fmla="*/ 5158455 h 5158454"/>
                <a:gd name="connsiteX2" fmla="*/ 0 w 9093041"/>
                <a:gd name="connsiteY2" fmla="*/ 5158455 h 5158454"/>
                <a:gd name="connsiteX3" fmla="*/ 0 w 9093041"/>
                <a:gd name="connsiteY3" fmla="*/ 0 h 5158454"/>
                <a:gd name="connsiteX4" fmla="*/ 9093041 w 9093041"/>
                <a:gd name="connsiteY4" fmla="*/ 0 h 515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93041" h="5158454">
                  <a:moveTo>
                    <a:pt x="9093041" y="0"/>
                  </a:moveTo>
                  <a:lnTo>
                    <a:pt x="5987796" y="5158455"/>
                  </a:lnTo>
                  <a:lnTo>
                    <a:pt x="0" y="5158455"/>
                  </a:lnTo>
                  <a:lnTo>
                    <a:pt x="0" y="0"/>
                  </a:lnTo>
                  <a:lnTo>
                    <a:pt x="9093041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95000"/>
                  </a:schemeClr>
                </a:gs>
                <a:gs pos="100000">
                  <a:schemeClr val="bg1">
                    <a:alpha val="95000"/>
                  </a:schemeClr>
                </a:gs>
              </a:gsLst>
              <a:lin ang="10800000" scaled="1"/>
            </a:gradFill>
            <a:ln w="9525" cap="flat">
              <a:noFill/>
              <a:prstDash val="solid"/>
              <a:miter/>
            </a:ln>
            <a:effectLst>
              <a:outerShdw blurRad="152400" dist="38100" algn="l" rotWithShape="0">
                <a:prstClr val="black">
                  <a:alpha val="8000"/>
                </a:prst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prstClr val="black"/>
                </a:solidFill>
                <a:latin typeface="Montserrat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C5A159-90FB-4188-A0D1-D0C8D704A016}"/>
                </a:ext>
              </a:extLst>
            </p:cNvPr>
            <p:cNvSpPr/>
            <p:nvPr/>
          </p:nvSpPr>
          <p:spPr>
            <a:xfrm>
              <a:off x="4666985" y="2095050"/>
              <a:ext cx="2218944" cy="3086004"/>
            </a:xfrm>
            <a:custGeom>
              <a:avLst/>
              <a:gdLst>
                <a:gd name="connsiteX0" fmla="*/ 2218944 w 2218944"/>
                <a:gd name="connsiteY0" fmla="*/ 0 h 3086004"/>
                <a:gd name="connsiteX1" fmla="*/ 361188 w 2218944"/>
                <a:gd name="connsiteY1" fmla="*/ 3086005 h 3086004"/>
                <a:gd name="connsiteX2" fmla="*/ 0 w 2218944"/>
                <a:gd name="connsiteY2" fmla="*/ 3086005 h 3086004"/>
                <a:gd name="connsiteX3" fmla="*/ 1857756 w 2218944"/>
                <a:gd name="connsiteY3" fmla="*/ 0 h 3086004"/>
                <a:gd name="connsiteX4" fmla="*/ 2218944 w 2218944"/>
                <a:gd name="connsiteY4" fmla="*/ 0 h 308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8944" h="3086004">
                  <a:moveTo>
                    <a:pt x="2218944" y="0"/>
                  </a:moveTo>
                  <a:lnTo>
                    <a:pt x="361188" y="3086005"/>
                  </a:lnTo>
                  <a:lnTo>
                    <a:pt x="0" y="3086005"/>
                  </a:lnTo>
                  <a:lnTo>
                    <a:pt x="1857756" y="0"/>
                  </a:lnTo>
                  <a:lnTo>
                    <a:pt x="22189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E7C04">
                    <a:alpha val="85000"/>
                  </a:srgbClr>
                </a:gs>
                <a:gs pos="100000">
                  <a:srgbClr val="FFCA4E">
                    <a:alpha val="9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76F357-7DD2-4984-9E1F-999D463926B8}"/>
                </a:ext>
              </a:extLst>
            </p:cNvPr>
            <p:cNvSpPr txBox="1"/>
            <p:nvPr/>
          </p:nvSpPr>
          <p:spPr>
            <a:xfrm>
              <a:off x="495254" y="2032007"/>
              <a:ext cx="573082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SA" sz="4800" b="1" dirty="0">
                  <a:solidFill>
                    <a:srgbClr val="202124"/>
                  </a:solidFill>
                  <a:latin typeface="inherit"/>
                  <a:cs typeface="Arial" pitchFamily="34"/>
                </a:rPr>
                <a:t>وزارة المالية</a:t>
              </a:r>
              <a:r>
                <a:rPr lang="fr-FR" sz="4800" b="1" dirty="0">
                  <a:solidFill>
                    <a:srgbClr val="000000"/>
                  </a:solidFill>
                </a:rPr>
                <a:t> </a:t>
              </a:r>
            </a:p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SA" sz="2400" b="1" dirty="0">
                  <a:solidFill>
                    <a:srgbClr val="FDA83B"/>
                  </a:solidFill>
                  <a:latin typeface="inherit"/>
                  <a:cs typeface="Arial" pitchFamily="34"/>
                </a:rPr>
                <a:t>المديرية العامة للخزينة وال</a:t>
              </a:r>
              <a:r>
                <a:rPr lang="ar-DZ" sz="2400" b="1" dirty="0">
                  <a:solidFill>
                    <a:srgbClr val="FDA83B"/>
                  </a:solidFill>
                  <a:latin typeface="inherit"/>
                  <a:cs typeface="Arial" pitchFamily="34"/>
                </a:rPr>
                <a:t>محاسبة</a:t>
              </a:r>
            </a:p>
            <a:p>
              <a:pPr lvl="0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400" b="1" dirty="0">
                  <a:solidFill>
                    <a:srgbClr val="FDA83B"/>
                  </a:solidFill>
                  <a:latin typeface="inherit"/>
                  <a:cs typeface="Arial" pitchFamily="34"/>
                </a:rPr>
                <a:t>المديرية الجهوية للخزينة خنشلة</a:t>
              </a:r>
              <a:endParaRPr lang="en-US" sz="2400" kern="0" dirty="0">
                <a:solidFill>
                  <a:srgbClr val="FDA83B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07F87F-E04A-4252-81BB-5BF030AC60FA}"/>
                </a:ext>
              </a:extLst>
            </p:cNvPr>
            <p:cNvSpPr txBox="1"/>
            <p:nvPr/>
          </p:nvSpPr>
          <p:spPr>
            <a:xfrm>
              <a:off x="230959" y="4697777"/>
              <a:ext cx="4171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hangingPunct="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b="1" dirty="0">
                  <a:solidFill>
                    <a:srgbClr val="202124"/>
                  </a:solidFill>
                  <a:latin typeface="inherit"/>
                  <a:cs typeface="Arial" pitchFamily="34"/>
                </a:rPr>
                <a:t>التكوين</a:t>
              </a:r>
              <a:r>
                <a:rPr lang="ar-SA" b="1" dirty="0">
                  <a:solidFill>
                    <a:srgbClr val="202124"/>
                  </a:solidFill>
                  <a:latin typeface="inherit"/>
                  <a:cs typeface="Arial" pitchFamily="34"/>
                </a:rPr>
                <a:t> على استخدام البوابة الإلكترونية</a:t>
              </a:r>
              <a:r>
                <a:rPr lang="ar-DZ" b="1" dirty="0">
                  <a:solidFill>
                    <a:srgbClr val="202124"/>
                  </a:solidFill>
                  <a:latin typeface="inherit"/>
                  <a:cs typeface="Arial" pitchFamily="34"/>
                </a:rPr>
                <a:t> </a:t>
              </a:r>
              <a:r>
                <a:rPr lang="ar-SA" b="1" dirty="0">
                  <a:solidFill>
                    <a:srgbClr val="202124"/>
                  </a:solidFill>
                  <a:latin typeface="inherit"/>
                  <a:cs typeface="Arial" pitchFamily="34"/>
                </a:rPr>
                <a:t>لسجلات ال</a:t>
              </a:r>
              <a:r>
                <a:rPr lang="ar-DZ" b="1" dirty="0">
                  <a:solidFill>
                    <a:srgbClr val="202124"/>
                  </a:solidFill>
                  <a:latin typeface="inherit"/>
                  <a:cs typeface="Arial" pitchFamily="34"/>
                </a:rPr>
                <a:t>شكاوى و تبادل خدمة الرسائل مع وسيط الجمهورية.</a:t>
              </a:r>
              <a:endParaRPr lang="ru-RU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EC334BD6-AF18-42C4-9921-17A1BA219838}"/>
              </a:ext>
            </a:extLst>
          </p:cNvPr>
          <p:cNvSpPr txBox="1"/>
          <p:nvPr/>
        </p:nvSpPr>
        <p:spPr>
          <a:xfrm>
            <a:off x="7490722" y="393531"/>
            <a:ext cx="3800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800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"</a:t>
            </a:r>
            <a:r>
              <a:rPr lang="fr-FR" sz="2800" b="1" kern="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 www</a:t>
            </a:r>
            <a:r>
              <a:rPr lang="fr-FR" sz="2800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.</a:t>
            </a:r>
            <a:r>
              <a:rPr lang="fr-FR" sz="2800" b="1" kern="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tansik</a:t>
            </a:r>
            <a:r>
              <a:rPr lang="fr-FR" sz="2800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.</a:t>
            </a:r>
            <a:r>
              <a:rPr lang="fr-FR" sz="2800" b="1" kern="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dz </a:t>
            </a:r>
            <a:r>
              <a:rPr lang="ar-DZ" sz="2800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"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758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9876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80608" y="39755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131006" y="29816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505710" y="79507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785481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Rectangle 59" descr="إستعمال البوابة        ">
            <a:extLst>
              <a:ext uri="{FF2B5EF4-FFF2-40B4-BE49-F238E27FC236}">
                <a16:creationId xmlns:a16="http://schemas.microsoft.com/office/drawing/2014/main" id="{F9588A0D-A3F8-491A-858C-C32CB3DA14A5}"/>
              </a:ext>
            </a:extLst>
          </p:cNvPr>
          <p:cNvSpPr/>
          <p:nvPr/>
        </p:nvSpPr>
        <p:spPr>
          <a:xfrm>
            <a:off x="-9282437" y="-19878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46" descr="إستعمال البوابة       ">
            <a:extLst>
              <a:ext uri="{FF2B5EF4-FFF2-40B4-BE49-F238E27FC236}">
                <a16:creationId xmlns:a16="http://schemas.microsoft.com/office/drawing/2014/main" id="{04E985A7-CABC-4F72-91E2-02C8E93A47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-536585" y="230430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>
              <a:lnSpc>
                <a:spcPct val="250000"/>
              </a:lnSpc>
            </a:pPr>
            <a:r>
              <a:rPr lang="ar-DZ" sz="2400" b="1" kern="0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إستعمال</a:t>
            </a:r>
            <a:r>
              <a:rPr lang="ar-DZ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ar-SA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البوابة</a:t>
            </a:r>
            <a:endParaRPr lang="en-US" sz="24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2" name="Picture 53">
            <a:extLst>
              <a:ext uri="{FF2B5EF4-FFF2-40B4-BE49-F238E27FC236}">
                <a16:creationId xmlns:a16="http://schemas.microsoft.com/office/drawing/2014/main" id="{7375AF8F-CAE0-4C30-8A66-9AAF7E9D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40465" y="3220969"/>
            <a:ext cx="530600" cy="530600"/>
          </a:xfrm>
          <a:prstGeom prst="rect">
            <a:avLst/>
          </a:prstGeom>
        </p:spPr>
      </p:pic>
      <p:sp>
        <p:nvSpPr>
          <p:cNvPr id="63" name="TextBox 49">
            <a:extLst>
              <a:ext uri="{FF2B5EF4-FFF2-40B4-BE49-F238E27FC236}">
                <a16:creationId xmlns:a16="http://schemas.microsoft.com/office/drawing/2014/main" id="{B274B97A-BDED-4242-BF0A-56611AAE1AC0}"/>
              </a:ext>
            </a:extLst>
          </p:cNvPr>
          <p:cNvSpPr txBox="1"/>
          <p:nvPr/>
        </p:nvSpPr>
        <p:spPr>
          <a:xfrm>
            <a:off x="1843430" y="158643"/>
            <a:ext cx="800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b="1" kern="0" dirty="0">
                <a:solidFill>
                  <a:srgbClr val="0F949B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وصف البوابة</a:t>
            </a:r>
            <a:endParaRPr lang="en-US" sz="4000" b="1" kern="0" dirty="0">
              <a:solidFill>
                <a:srgbClr val="0F949B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487598-78DB-4F88-B859-74CA6D371E54}"/>
              </a:ext>
            </a:extLst>
          </p:cNvPr>
          <p:cNvSpPr txBox="1"/>
          <p:nvPr/>
        </p:nvSpPr>
        <p:spPr>
          <a:xfrm>
            <a:off x="1628435" y="1224002"/>
            <a:ext cx="7118318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1">
              <a:lnSpc>
                <a:spcPct val="250000"/>
              </a:lnSpc>
              <a:spcBef>
                <a:spcPts val="30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بوابة "تنسي</a:t>
            </a:r>
            <a:r>
              <a:rPr lang="ar-DZ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ق</a:t>
            </a:r>
            <a:r>
              <a:rPr lang="ar-SA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" هي حل ويب ديناميكي يمكن الوصول إليه عبر الإنترنت من خلاله من الرابط</a:t>
            </a:r>
            <a:r>
              <a:rPr lang="ar-DZ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 </a:t>
            </a:r>
            <a:r>
              <a:rPr lang="fr-FR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fr-FR" sz="2400" b="1" kern="0" dirty="0">
                <a:solidFill>
                  <a:srgbClr val="FF0000"/>
                </a:solidFill>
                <a:latin typeface="inherit"/>
              </a:rPr>
              <a:t>"</a:t>
            </a:r>
            <a:r>
              <a:rPr lang="fr-FR" sz="2400" b="1" kern="0" dirty="0">
                <a:solidFill>
                  <a:srgbClr val="00B050"/>
                </a:solidFill>
                <a:latin typeface="inherit"/>
              </a:rPr>
              <a:t>www.tansik.dz</a:t>
            </a:r>
            <a:r>
              <a:rPr lang="fr-FR" sz="2400" b="1" kern="0" dirty="0">
                <a:solidFill>
                  <a:srgbClr val="FF0000"/>
                </a:solidFill>
                <a:latin typeface="inherit"/>
              </a:rPr>
              <a:t>"</a:t>
            </a:r>
            <a:r>
              <a:rPr lang="ar-DZ" sz="2400" b="1" kern="0" dirty="0">
                <a:solidFill>
                  <a:srgbClr val="FF0000"/>
                </a:solidFill>
                <a:latin typeface="inherit"/>
              </a:rPr>
              <a:t> </a:t>
            </a:r>
            <a:endParaRPr lang="ar-DZ" b="1" kern="0" dirty="0">
              <a:solidFill>
                <a:srgbClr val="FF0000"/>
              </a:solidFill>
              <a:latin typeface="inherit"/>
            </a:endParaRPr>
          </a:p>
          <a:p>
            <a:pPr marL="285750" lvl="0" indent="-285750" algn="just" rtl="1">
              <a:lnSpc>
                <a:spcPct val="250000"/>
              </a:lnSpc>
              <a:spcBef>
                <a:spcPts val="300"/>
              </a:spcBef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900" dirty="0">
              <a:solidFill>
                <a:srgbClr val="040E08"/>
              </a:solidFill>
              <a:latin typeface="Arial" pitchFamily="34"/>
              <a:ea typeface="굴림"/>
              <a:cs typeface="Arial" pitchFamily="34"/>
            </a:endParaRPr>
          </a:p>
          <a:p>
            <a:pPr lvl="0" algn="just" rtl="1">
              <a:lnSpc>
                <a:spcPct val="250000"/>
              </a:lnSpc>
              <a:spcBef>
                <a:spcPts val="30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يصل المستخدم إلى</a:t>
            </a:r>
            <a:r>
              <a:rPr lang="fr-FR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ar-SA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</a:t>
            </a:r>
            <a:r>
              <a:rPr lang="ar-DZ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وظائف</a:t>
            </a:r>
            <a:r>
              <a:rPr lang="fr-FR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ar-SA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الخاص</a:t>
            </a:r>
            <a:r>
              <a:rPr lang="ar-DZ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ة</a:t>
            </a:r>
            <a:r>
              <a:rPr lang="fr-FR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ar-SA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به،</a:t>
            </a:r>
            <a:r>
              <a:rPr lang="fr-FR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ar-DZ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و ذلك من خلال الولوج الى المنصة</a:t>
            </a:r>
            <a:r>
              <a:rPr lang="ar-SA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عبر</a:t>
            </a:r>
            <a:r>
              <a:rPr lang="ar-DZ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ادخال</a:t>
            </a:r>
            <a:r>
              <a:rPr lang="fr-FR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fr-FR" sz="2400" b="1" kern="0" dirty="0" err="1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اسم</a:t>
            </a:r>
            <a:r>
              <a:rPr lang="fr-FR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fr-FR" sz="2400" b="1" kern="0" dirty="0" err="1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المستخدم</a:t>
            </a:r>
            <a:r>
              <a:rPr lang="ar-DZ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و</a:t>
            </a:r>
            <a:r>
              <a:rPr lang="fr-FR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fr-FR" sz="2400" b="1" kern="0" dirty="0" err="1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كلمة</a:t>
            </a:r>
            <a:r>
              <a:rPr lang="fr-FR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fr-FR" sz="2400" b="1" kern="0" dirty="0" err="1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المرور</a:t>
            </a:r>
            <a:r>
              <a:rPr lang="ar-DZ" sz="2400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الخاصة به  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0614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9876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80608" y="39755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131006" y="29816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505710" y="79507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785481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Rectangle 59" descr="إستعمال البوابة        ">
            <a:extLst>
              <a:ext uri="{FF2B5EF4-FFF2-40B4-BE49-F238E27FC236}">
                <a16:creationId xmlns:a16="http://schemas.microsoft.com/office/drawing/2014/main" id="{F9588A0D-A3F8-491A-858C-C32CB3DA14A5}"/>
              </a:ext>
            </a:extLst>
          </p:cNvPr>
          <p:cNvSpPr/>
          <p:nvPr/>
        </p:nvSpPr>
        <p:spPr>
          <a:xfrm>
            <a:off x="-9282437" y="-19878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46" descr="إستعمال البوابة       ">
            <a:extLst>
              <a:ext uri="{FF2B5EF4-FFF2-40B4-BE49-F238E27FC236}">
                <a16:creationId xmlns:a16="http://schemas.microsoft.com/office/drawing/2014/main" id="{04E985A7-CABC-4F72-91E2-02C8E93A47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-536585" y="230430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>
              <a:lnSpc>
                <a:spcPct val="250000"/>
              </a:lnSpc>
            </a:pPr>
            <a:r>
              <a:rPr lang="ar-DZ" sz="2400" b="1" kern="0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إستعمال</a:t>
            </a:r>
            <a:r>
              <a:rPr lang="ar-DZ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ar-SA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البوابة</a:t>
            </a:r>
            <a:endParaRPr lang="en-US" sz="24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2" name="Picture 53">
            <a:extLst>
              <a:ext uri="{FF2B5EF4-FFF2-40B4-BE49-F238E27FC236}">
                <a16:creationId xmlns:a16="http://schemas.microsoft.com/office/drawing/2014/main" id="{7375AF8F-CAE0-4C30-8A66-9AAF7E9D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40465" y="3220969"/>
            <a:ext cx="530600" cy="530600"/>
          </a:xfrm>
          <a:prstGeom prst="rect">
            <a:avLst/>
          </a:prstGeom>
        </p:spPr>
      </p:pic>
      <p:sp>
        <p:nvSpPr>
          <p:cNvPr id="63" name="TextBox 49">
            <a:extLst>
              <a:ext uri="{FF2B5EF4-FFF2-40B4-BE49-F238E27FC236}">
                <a16:creationId xmlns:a16="http://schemas.microsoft.com/office/drawing/2014/main" id="{B274B97A-BDED-4242-BF0A-56611AAE1AC0}"/>
              </a:ext>
            </a:extLst>
          </p:cNvPr>
          <p:cNvSpPr txBox="1"/>
          <p:nvPr/>
        </p:nvSpPr>
        <p:spPr>
          <a:xfrm>
            <a:off x="1843430" y="158643"/>
            <a:ext cx="800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b="1" kern="0" dirty="0">
                <a:solidFill>
                  <a:srgbClr val="0F949B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وصف البوابة</a:t>
            </a:r>
            <a:endParaRPr lang="en-US" sz="4000" b="1" kern="0" dirty="0">
              <a:solidFill>
                <a:srgbClr val="0F949B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487598-78DB-4F88-B859-74CA6D371E54}"/>
              </a:ext>
            </a:extLst>
          </p:cNvPr>
          <p:cNvSpPr txBox="1"/>
          <p:nvPr/>
        </p:nvSpPr>
        <p:spPr>
          <a:xfrm>
            <a:off x="1534325" y="2139990"/>
            <a:ext cx="7865669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85750" algn="r" rtl="1">
              <a:lnSpc>
                <a:spcPct val="150000"/>
              </a:lnSpc>
              <a:spcBef>
                <a:spcPts val="700"/>
              </a:spcBef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إنشاء شكوى رقمية عبر قائمة النموذج الخاصة بحساب</a:t>
            </a: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المسير( إنشاء رقم تذكرة لكل شكوى رقمية)</a:t>
            </a:r>
            <a:r>
              <a:rPr lang="fr-FR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endParaRPr lang="ar-DZ" b="1" kern="0" dirty="0">
              <a:solidFill>
                <a:srgbClr val="202124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685800" lvl="1" indent="-285750" algn="r" rtl="1">
              <a:lnSpc>
                <a:spcPct val="150000"/>
              </a:lnSpc>
              <a:spcBef>
                <a:spcPts val="700"/>
              </a:spcBef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فحص كل التذاكر بعد عملية ادخال الشكاوى</a:t>
            </a:r>
            <a:endParaRPr lang="en-US" b="1" kern="0" dirty="0">
              <a:solidFill>
                <a:srgbClr val="040E08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685800" lvl="1" indent="-285750" algn="r" rtl="1">
              <a:lnSpc>
                <a:spcPct val="150000"/>
              </a:lnSpc>
              <a:spcBef>
                <a:spcPts val="700"/>
              </a:spcBef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إدخال الردود أو الرسائل المعلوماتية (حساب المشرف أو </a:t>
            </a: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المندوب المحلي لوسيط الجمهورية</a:t>
            </a: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)</a:t>
            </a:r>
            <a:endParaRPr lang="ar-DZ" b="1" kern="0" dirty="0">
              <a:solidFill>
                <a:srgbClr val="202124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685800" lvl="1" indent="-285750" algn="r" rtl="1">
              <a:lnSpc>
                <a:spcPct val="150000"/>
              </a:lnSpc>
              <a:spcBef>
                <a:spcPts val="700"/>
              </a:spcBef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الاطلاع على جميع إحصائيات التظلمات عبر لوحة التحكم (حساب المشرف)</a:t>
            </a:r>
            <a:endParaRPr lang="ar-DZ" b="1" kern="0" dirty="0">
              <a:solidFill>
                <a:srgbClr val="202124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685800" lvl="1" indent="-285750" algn="r" rtl="1">
              <a:lnSpc>
                <a:spcPct val="150000"/>
              </a:lnSpc>
              <a:spcBef>
                <a:spcPts val="700"/>
              </a:spcBef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متابعة التظلمات لحين إغلاقها</a:t>
            </a:r>
            <a:endParaRPr lang="en-US" b="1" kern="0" dirty="0">
              <a:solidFill>
                <a:srgbClr val="040E08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685800" lvl="1" indent="-285750" algn="r" rtl="1">
              <a:lnSpc>
                <a:spcPct val="150000"/>
              </a:lnSpc>
              <a:spcBef>
                <a:spcPts val="700"/>
              </a:spcBef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تغيير لغة الاستخدام</a:t>
            </a: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( من و الى العربية و الفرنسية)</a:t>
            </a:r>
            <a:r>
              <a:rPr lang="fr-FR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endParaRPr lang="en-US" dirty="0">
              <a:solidFill>
                <a:srgbClr val="040E08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685800" lvl="1" indent="-285750" algn="r" rtl="1">
              <a:lnSpc>
                <a:spcPct val="150000"/>
              </a:lnSpc>
              <a:spcBef>
                <a:spcPts val="700"/>
              </a:spcBef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تحديث المعلومات الشخصية، بما في ذلك كلمات مرور</a:t>
            </a: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الحسابات (مرة كل ثلاثة اشهر)</a:t>
            </a:r>
            <a:endParaRPr lang="ar-DZ" b="1" kern="0" dirty="0">
              <a:solidFill>
                <a:srgbClr val="040E08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685800" lvl="1" indent="-285750" algn="r" rtl="1">
              <a:lnSpc>
                <a:spcPct val="150000"/>
              </a:lnSpc>
              <a:spcBef>
                <a:spcPts val="700"/>
              </a:spcBef>
              <a:buSzPct val="100000"/>
              <a:buFont typeface="Wingdings" panose="05000000000000000000" pitchFamily="2" charset="2"/>
              <a:buChar char="ü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الاخذ بعين الاعتبار مبادلات الرسائل التي يرسلها الوسيط</a:t>
            </a:r>
            <a:endParaRPr lang="fr-FR" sz="1400" kern="0" dirty="0">
              <a:solidFill>
                <a:srgbClr val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400050" lvl="1" algn="r" rtl="1">
              <a:lnSpc>
                <a:spcPct val="150000"/>
              </a:lnSpc>
              <a:spcBef>
                <a:spcPts val="70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1" kern="0" dirty="0">
              <a:solidFill>
                <a:srgbClr val="040E08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C12452-2218-495F-B829-84E63D10E051}"/>
              </a:ext>
            </a:extLst>
          </p:cNvPr>
          <p:cNvSpPr txBox="1"/>
          <p:nvPr/>
        </p:nvSpPr>
        <p:spPr>
          <a:xfrm>
            <a:off x="5159532" y="722201"/>
            <a:ext cx="4588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algn="ctr" rtl="1">
              <a:lnSpc>
                <a:spcPct val="300000"/>
              </a:lnSpc>
              <a:spcBef>
                <a:spcPts val="70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2400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توفر </a:t>
            </a:r>
            <a:r>
              <a:rPr lang="ar-SA" sz="2400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بوابة "تنسي</a:t>
            </a:r>
            <a:r>
              <a:rPr lang="ar-DZ" sz="2400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ق</a:t>
            </a:r>
            <a:r>
              <a:rPr lang="ar-SA" sz="2400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" الوظائف التالية</a:t>
            </a:r>
            <a:endParaRPr lang="ar-DZ" sz="2400" kern="0" dirty="0">
              <a:solidFill>
                <a:srgbClr val="5D7373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054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9876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80608" y="39755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131006" y="29816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505710" y="79507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222824" y="79507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37A45C-E3C5-4623-91EE-6D9D6BB245EE}"/>
              </a:ext>
            </a:extLst>
          </p:cNvPr>
          <p:cNvGrpSpPr/>
          <p:nvPr/>
        </p:nvGrpSpPr>
        <p:grpSpPr>
          <a:xfrm>
            <a:off x="-9282437" y="-19878"/>
            <a:ext cx="9923504" cy="6858000"/>
            <a:chOff x="-9282437" y="-19878"/>
            <a:chExt cx="9923504" cy="6858000"/>
          </a:xfrm>
        </p:grpSpPr>
        <p:sp>
          <p:nvSpPr>
            <p:cNvPr id="60" name="Rectangle 59" descr="إستعمال البوابة        ">
              <a:extLst>
                <a:ext uri="{FF2B5EF4-FFF2-40B4-BE49-F238E27FC236}">
                  <a16:creationId xmlns:a16="http://schemas.microsoft.com/office/drawing/2014/main" id="{F9588A0D-A3F8-491A-858C-C32CB3DA14A5}"/>
                </a:ext>
              </a:extLst>
            </p:cNvPr>
            <p:cNvSpPr/>
            <p:nvPr/>
          </p:nvSpPr>
          <p:spPr>
            <a:xfrm>
              <a:off x="-9282437" y="-19878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 descr="إستعمال البوابة       ">
              <a:extLst>
                <a:ext uri="{FF2B5EF4-FFF2-40B4-BE49-F238E27FC236}">
                  <a16:creationId xmlns:a16="http://schemas.microsoft.com/office/drawing/2014/main" id="{04E985A7-CABC-4F72-91E2-02C8E93A478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-536585" y="230430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rtl="1">
                <a:lnSpc>
                  <a:spcPct val="250000"/>
                </a:lnSpc>
              </a:pP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إستعمال</a:t>
              </a:r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 </a:t>
              </a:r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البوابة</a:t>
              </a:r>
              <a:endParaRPr lang="en-US" sz="24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62" name="Picture 53">
              <a:extLst>
                <a:ext uri="{FF2B5EF4-FFF2-40B4-BE49-F238E27FC236}">
                  <a16:creationId xmlns:a16="http://schemas.microsoft.com/office/drawing/2014/main" id="{7375AF8F-CAE0-4C30-8A66-9AAF7E9D6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40465" y="3220969"/>
              <a:ext cx="530600" cy="530600"/>
            </a:xfrm>
            <a:prstGeom prst="rect">
              <a:avLst/>
            </a:prstGeom>
          </p:spPr>
        </p:pic>
      </p:grpSp>
      <p:sp>
        <p:nvSpPr>
          <p:cNvPr id="63" name="TextBox 49">
            <a:extLst>
              <a:ext uri="{FF2B5EF4-FFF2-40B4-BE49-F238E27FC236}">
                <a16:creationId xmlns:a16="http://schemas.microsoft.com/office/drawing/2014/main" id="{DB698664-A66D-4AA9-ACA3-F40CB00FFF6E}"/>
              </a:ext>
            </a:extLst>
          </p:cNvPr>
          <p:cNvSpPr txBox="1"/>
          <p:nvPr/>
        </p:nvSpPr>
        <p:spPr>
          <a:xfrm>
            <a:off x="1843430" y="158643"/>
            <a:ext cx="800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b="1" kern="0" dirty="0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كيفية </a:t>
            </a:r>
            <a:r>
              <a:rPr lang="ar-DZ" sz="4000" b="1" kern="0" dirty="0" err="1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إستخدام</a:t>
            </a:r>
            <a:r>
              <a:rPr lang="ar-DZ" sz="4000" b="1" kern="0" dirty="0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البوابة</a:t>
            </a:r>
            <a:endParaRPr lang="en-US" sz="4000" b="1" kern="0" dirty="0">
              <a:solidFill>
                <a:srgbClr val="ED7D3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76A3119-D132-455E-B3D9-0E6038018BA7}"/>
              </a:ext>
            </a:extLst>
          </p:cNvPr>
          <p:cNvSpPr txBox="1"/>
          <p:nvPr/>
        </p:nvSpPr>
        <p:spPr>
          <a:xfrm>
            <a:off x="1236522" y="945548"/>
            <a:ext cx="78656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sz="2400" b="1" kern="0" dirty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تسجيل الدخول إلى تنسي</a:t>
            </a:r>
            <a:r>
              <a:rPr lang="ar-DZ" sz="2400" b="1" kern="0" dirty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ق</a:t>
            </a:r>
          </a:p>
          <a:p>
            <a:pPr lvl="0" algn="r" rt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DZ" b="1" kern="0" dirty="0">
              <a:solidFill>
                <a:srgbClr val="202124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r" rt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يتم</a:t>
            </a: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تسجيل الدخول عن طريق ادخال المعلومات الخاصة بالمستخدم</a:t>
            </a:r>
            <a:endParaRPr lang="en-US" b="1" kern="0" dirty="0">
              <a:solidFill>
                <a:srgbClr val="040E08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</p:txBody>
      </p:sp>
      <p:pic>
        <p:nvPicPr>
          <p:cNvPr id="66" name="Image 6">
            <a:extLst>
              <a:ext uri="{FF2B5EF4-FFF2-40B4-BE49-F238E27FC236}">
                <a16:creationId xmlns:a16="http://schemas.microsoft.com/office/drawing/2014/main" id="{22608B61-1CA3-46A4-9B74-D14D203E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22" y="1891646"/>
            <a:ext cx="7831674" cy="480771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371825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9876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80608" y="39755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131006" y="29816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505710" y="79507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222824" y="79507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37A45C-E3C5-4623-91EE-6D9D6BB245EE}"/>
              </a:ext>
            </a:extLst>
          </p:cNvPr>
          <p:cNvGrpSpPr/>
          <p:nvPr/>
        </p:nvGrpSpPr>
        <p:grpSpPr>
          <a:xfrm>
            <a:off x="-9282437" y="-19878"/>
            <a:ext cx="9923504" cy="6858000"/>
            <a:chOff x="-9282437" y="-19878"/>
            <a:chExt cx="9923504" cy="6858000"/>
          </a:xfrm>
        </p:grpSpPr>
        <p:sp>
          <p:nvSpPr>
            <p:cNvPr id="60" name="Rectangle 59" descr="إستعمال البوابة        ">
              <a:extLst>
                <a:ext uri="{FF2B5EF4-FFF2-40B4-BE49-F238E27FC236}">
                  <a16:creationId xmlns:a16="http://schemas.microsoft.com/office/drawing/2014/main" id="{F9588A0D-A3F8-491A-858C-C32CB3DA14A5}"/>
                </a:ext>
              </a:extLst>
            </p:cNvPr>
            <p:cNvSpPr/>
            <p:nvPr/>
          </p:nvSpPr>
          <p:spPr>
            <a:xfrm>
              <a:off x="-9282437" y="-19878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 descr="إستعمال البوابة       ">
              <a:extLst>
                <a:ext uri="{FF2B5EF4-FFF2-40B4-BE49-F238E27FC236}">
                  <a16:creationId xmlns:a16="http://schemas.microsoft.com/office/drawing/2014/main" id="{04E985A7-CABC-4F72-91E2-02C8E93A478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-536585" y="230430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rtl="1">
                <a:lnSpc>
                  <a:spcPct val="250000"/>
                </a:lnSpc>
              </a:pP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إستعمال</a:t>
              </a:r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 </a:t>
              </a:r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البوابة</a:t>
              </a:r>
              <a:endParaRPr lang="en-US" sz="24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62" name="Picture 53">
              <a:extLst>
                <a:ext uri="{FF2B5EF4-FFF2-40B4-BE49-F238E27FC236}">
                  <a16:creationId xmlns:a16="http://schemas.microsoft.com/office/drawing/2014/main" id="{7375AF8F-CAE0-4C30-8A66-9AAF7E9D6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40465" y="3220969"/>
              <a:ext cx="530600" cy="530600"/>
            </a:xfrm>
            <a:prstGeom prst="rect">
              <a:avLst/>
            </a:prstGeom>
          </p:spPr>
        </p:pic>
      </p:grpSp>
      <p:sp>
        <p:nvSpPr>
          <p:cNvPr id="63" name="TextBox 49">
            <a:extLst>
              <a:ext uri="{FF2B5EF4-FFF2-40B4-BE49-F238E27FC236}">
                <a16:creationId xmlns:a16="http://schemas.microsoft.com/office/drawing/2014/main" id="{DB698664-A66D-4AA9-ACA3-F40CB00FFF6E}"/>
              </a:ext>
            </a:extLst>
          </p:cNvPr>
          <p:cNvSpPr txBox="1"/>
          <p:nvPr/>
        </p:nvSpPr>
        <p:spPr>
          <a:xfrm>
            <a:off x="1843430" y="158643"/>
            <a:ext cx="800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b="1" kern="0" dirty="0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كيفية </a:t>
            </a:r>
            <a:r>
              <a:rPr lang="ar-DZ" sz="4000" b="1" kern="0" dirty="0" err="1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إستخدام</a:t>
            </a:r>
            <a:r>
              <a:rPr lang="ar-DZ" sz="4000" b="1" kern="0" dirty="0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البوابة</a:t>
            </a:r>
            <a:endParaRPr lang="en-US" sz="4000" b="1" kern="0" dirty="0">
              <a:solidFill>
                <a:srgbClr val="ED7D3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76A3119-D132-455E-B3D9-0E6038018BA7}"/>
              </a:ext>
            </a:extLst>
          </p:cNvPr>
          <p:cNvSpPr txBox="1"/>
          <p:nvPr/>
        </p:nvSpPr>
        <p:spPr>
          <a:xfrm>
            <a:off x="1236522" y="945548"/>
            <a:ext cx="7865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2400" b="1" kern="0" dirty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واجهـــة المســير</a:t>
            </a:r>
          </a:p>
          <a:p>
            <a:pPr lvl="0" algn="r" rt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DZ" b="1" kern="0" dirty="0">
              <a:solidFill>
                <a:srgbClr val="202124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endParaRPr lang="fr-FR" dirty="0"/>
          </a:p>
        </p:txBody>
      </p:sp>
      <p:pic>
        <p:nvPicPr>
          <p:cNvPr id="67" name="Image 4">
            <a:extLst>
              <a:ext uri="{FF2B5EF4-FFF2-40B4-BE49-F238E27FC236}">
                <a16:creationId xmlns:a16="http://schemas.microsoft.com/office/drawing/2014/main" id="{75E06C1B-1FE6-45DD-A9D3-6FFC0D0A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88" y="1947958"/>
            <a:ext cx="7582139" cy="470814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09002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9876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80608" y="39755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131006" y="29816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505710" y="79507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222824" y="79507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37A45C-E3C5-4623-91EE-6D9D6BB245EE}"/>
              </a:ext>
            </a:extLst>
          </p:cNvPr>
          <p:cNvGrpSpPr/>
          <p:nvPr/>
        </p:nvGrpSpPr>
        <p:grpSpPr>
          <a:xfrm>
            <a:off x="-9282437" y="-19878"/>
            <a:ext cx="9923504" cy="6858000"/>
            <a:chOff x="-9282437" y="-19878"/>
            <a:chExt cx="9923504" cy="6858000"/>
          </a:xfrm>
        </p:grpSpPr>
        <p:sp>
          <p:nvSpPr>
            <p:cNvPr id="60" name="Rectangle 59" descr="إستعمال البوابة        ">
              <a:extLst>
                <a:ext uri="{FF2B5EF4-FFF2-40B4-BE49-F238E27FC236}">
                  <a16:creationId xmlns:a16="http://schemas.microsoft.com/office/drawing/2014/main" id="{F9588A0D-A3F8-491A-858C-C32CB3DA14A5}"/>
                </a:ext>
              </a:extLst>
            </p:cNvPr>
            <p:cNvSpPr/>
            <p:nvPr/>
          </p:nvSpPr>
          <p:spPr>
            <a:xfrm>
              <a:off x="-9282437" y="-19878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 descr="إستعمال البوابة       ">
              <a:extLst>
                <a:ext uri="{FF2B5EF4-FFF2-40B4-BE49-F238E27FC236}">
                  <a16:creationId xmlns:a16="http://schemas.microsoft.com/office/drawing/2014/main" id="{04E985A7-CABC-4F72-91E2-02C8E93A478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-536585" y="230430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rtl="1">
                <a:lnSpc>
                  <a:spcPct val="250000"/>
                </a:lnSpc>
              </a:pP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إستعمال</a:t>
              </a:r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 </a:t>
              </a:r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البوابة</a:t>
              </a:r>
              <a:endParaRPr lang="en-US" sz="24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62" name="Picture 53">
              <a:extLst>
                <a:ext uri="{FF2B5EF4-FFF2-40B4-BE49-F238E27FC236}">
                  <a16:creationId xmlns:a16="http://schemas.microsoft.com/office/drawing/2014/main" id="{7375AF8F-CAE0-4C30-8A66-9AAF7E9D6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40465" y="3220969"/>
              <a:ext cx="530600" cy="530600"/>
            </a:xfrm>
            <a:prstGeom prst="rect">
              <a:avLst/>
            </a:prstGeom>
          </p:spPr>
        </p:pic>
      </p:grpSp>
      <p:sp>
        <p:nvSpPr>
          <p:cNvPr id="63" name="TextBox 49">
            <a:extLst>
              <a:ext uri="{FF2B5EF4-FFF2-40B4-BE49-F238E27FC236}">
                <a16:creationId xmlns:a16="http://schemas.microsoft.com/office/drawing/2014/main" id="{DB698664-A66D-4AA9-ACA3-F40CB00FFF6E}"/>
              </a:ext>
            </a:extLst>
          </p:cNvPr>
          <p:cNvSpPr txBox="1"/>
          <p:nvPr/>
        </p:nvSpPr>
        <p:spPr>
          <a:xfrm>
            <a:off x="1843430" y="158643"/>
            <a:ext cx="800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b="1" kern="0" dirty="0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كيفية </a:t>
            </a:r>
            <a:r>
              <a:rPr lang="ar-DZ" sz="4000" b="1" kern="0" dirty="0" err="1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إستخدام</a:t>
            </a:r>
            <a:r>
              <a:rPr lang="ar-DZ" sz="4000" b="1" kern="0" dirty="0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البوابة</a:t>
            </a:r>
            <a:endParaRPr lang="en-US" sz="4000" b="1" kern="0" dirty="0">
              <a:solidFill>
                <a:srgbClr val="ED7D3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76A3119-D132-455E-B3D9-0E6038018BA7}"/>
              </a:ext>
            </a:extLst>
          </p:cNvPr>
          <p:cNvSpPr txBox="1"/>
          <p:nvPr/>
        </p:nvSpPr>
        <p:spPr>
          <a:xfrm>
            <a:off x="1236522" y="945548"/>
            <a:ext cx="7865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2400" b="1" kern="0" dirty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واجهـــة المشــرف</a:t>
            </a:r>
          </a:p>
          <a:p>
            <a:pPr lvl="0" algn="r" rt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DZ" b="1" kern="0" dirty="0">
              <a:solidFill>
                <a:srgbClr val="202124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endParaRPr lang="fr-FR" dirty="0"/>
          </a:p>
        </p:txBody>
      </p:sp>
      <p:pic>
        <p:nvPicPr>
          <p:cNvPr id="65" name="Image 4">
            <a:extLst>
              <a:ext uri="{FF2B5EF4-FFF2-40B4-BE49-F238E27FC236}">
                <a16:creationId xmlns:a16="http://schemas.microsoft.com/office/drawing/2014/main" id="{80A0936D-7B90-4D71-9501-178C9CF8F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97" y="1453379"/>
            <a:ext cx="7500206" cy="495659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83687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9876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80608" y="39755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131006" y="29816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505710" y="79507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222824" y="79507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37A45C-E3C5-4623-91EE-6D9D6BB245EE}"/>
              </a:ext>
            </a:extLst>
          </p:cNvPr>
          <p:cNvGrpSpPr/>
          <p:nvPr/>
        </p:nvGrpSpPr>
        <p:grpSpPr>
          <a:xfrm>
            <a:off x="-9282437" y="-19878"/>
            <a:ext cx="9923504" cy="6858000"/>
            <a:chOff x="-9282437" y="-19878"/>
            <a:chExt cx="9923504" cy="6858000"/>
          </a:xfrm>
        </p:grpSpPr>
        <p:sp>
          <p:nvSpPr>
            <p:cNvPr id="60" name="Rectangle 59" descr="إستعمال البوابة        ">
              <a:extLst>
                <a:ext uri="{FF2B5EF4-FFF2-40B4-BE49-F238E27FC236}">
                  <a16:creationId xmlns:a16="http://schemas.microsoft.com/office/drawing/2014/main" id="{F9588A0D-A3F8-491A-858C-C32CB3DA14A5}"/>
                </a:ext>
              </a:extLst>
            </p:cNvPr>
            <p:cNvSpPr/>
            <p:nvPr/>
          </p:nvSpPr>
          <p:spPr>
            <a:xfrm>
              <a:off x="-9282437" y="-19878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 descr="إستعمال البوابة       ">
              <a:extLst>
                <a:ext uri="{FF2B5EF4-FFF2-40B4-BE49-F238E27FC236}">
                  <a16:creationId xmlns:a16="http://schemas.microsoft.com/office/drawing/2014/main" id="{04E985A7-CABC-4F72-91E2-02C8E93A478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-536585" y="230430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rtl="1">
                <a:lnSpc>
                  <a:spcPct val="250000"/>
                </a:lnSpc>
              </a:pP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إستعمال</a:t>
              </a:r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 </a:t>
              </a:r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البوابة</a:t>
              </a:r>
              <a:endParaRPr lang="en-US" sz="24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62" name="Picture 53">
              <a:extLst>
                <a:ext uri="{FF2B5EF4-FFF2-40B4-BE49-F238E27FC236}">
                  <a16:creationId xmlns:a16="http://schemas.microsoft.com/office/drawing/2014/main" id="{7375AF8F-CAE0-4C30-8A66-9AAF7E9D6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40465" y="3220969"/>
              <a:ext cx="530600" cy="530600"/>
            </a:xfrm>
            <a:prstGeom prst="rect">
              <a:avLst/>
            </a:prstGeom>
          </p:spPr>
        </p:pic>
      </p:grpSp>
      <p:sp>
        <p:nvSpPr>
          <p:cNvPr id="63" name="TextBox 49">
            <a:extLst>
              <a:ext uri="{FF2B5EF4-FFF2-40B4-BE49-F238E27FC236}">
                <a16:creationId xmlns:a16="http://schemas.microsoft.com/office/drawing/2014/main" id="{DB698664-A66D-4AA9-ACA3-F40CB00FFF6E}"/>
              </a:ext>
            </a:extLst>
          </p:cNvPr>
          <p:cNvSpPr txBox="1"/>
          <p:nvPr/>
        </p:nvSpPr>
        <p:spPr>
          <a:xfrm>
            <a:off x="1843430" y="158643"/>
            <a:ext cx="800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b="1" kern="0" dirty="0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كيفية </a:t>
            </a:r>
            <a:r>
              <a:rPr lang="ar-DZ" sz="4000" b="1" kern="0" dirty="0" err="1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إستخدام</a:t>
            </a:r>
            <a:r>
              <a:rPr lang="ar-DZ" sz="4000" b="1" kern="0" dirty="0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البوابة</a:t>
            </a:r>
            <a:endParaRPr lang="en-US" sz="4000" b="1" kern="0" dirty="0">
              <a:solidFill>
                <a:srgbClr val="ED7D3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76A3119-D132-455E-B3D9-0E6038018BA7}"/>
              </a:ext>
            </a:extLst>
          </p:cNvPr>
          <p:cNvSpPr txBox="1"/>
          <p:nvPr/>
        </p:nvSpPr>
        <p:spPr>
          <a:xfrm>
            <a:off x="1236522" y="945548"/>
            <a:ext cx="7865669" cy="125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2400" b="1" kern="0" dirty="0" err="1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رقمنـــة</a:t>
            </a:r>
            <a:r>
              <a:rPr lang="ar-DZ" sz="2400" b="1" kern="0" dirty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الشكوى</a:t>
            </a:r>
            <a:endParaRPr lang="ar-DZ" b="1" kern="0" dirty="0">
              <a:solidFill>
                <a:srgbClr val="202124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342900" lvl="0" indent="-342900" algn="r" rtl="1">
              <a:lnSpc>
                <a:spcPct val="150000"/>
              </a:lnSpc>
              <a:spcBef>
                <a:spcPts val="800"/>
              </a:spcBef>
              <a:buSzPct val="10000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يتم</a:t>
            </a: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بعد مسح الشكوى يتم تقديمها وتسجيلها باستخدام النموذج المخصص لذلك</a:t>
            </a:r>
            <a:r>
              <a:rPr lang="fr-FR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</p:txBody>
      </p:sp>
      <p:pic>
        <p:nvPicPr>
          <p:cNvPr id="65" name="Image 5">
            <a:extLst>
              <a:ext uri="{FF2B5EF4-FFF2-40B4-BE49-F238E27FC236}">
                <a16:creationId xmlns:a16="http://schemas.microsoft.com/office/drawing/2014/main" id="{C127A17D-49D8-4FD1-9E50-10ADF37AD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84" y="2416946"/>
            <a:ext cx="7647293" cy="416938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5862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9876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80608" y="39755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131006" y="29816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505710" y="79507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222824" y="79507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37A45C-E3C5-4623-91EE-6D9D6BB245EE}"/>
              </a:ext>
            </a:extLst>
          </p:cNvPr>
          <p:cNvGrpSpPr/>
          <p:nvPr/>
        </p:nvGrpSpPr>
        <p:grpSpPr>
          <a:xfrm>
            <a:off x="-9282437" y="-19878"/>
            <a:ext cx="9923504" cy="6858000"/>
            <a:chOff x="-9282437" y="-19878"/>
            <a:chExt cx="9923504" cy="6858000"/>
          </a:xfrm>
        </p:grpSpPr>
        <p:sp>
          <p:nvSpPr>
            <p:cNvPr id="60" name="Rectangle 59" descr="إستعمال البوابة        ">
              <a:extLst>
                <a:ext uri="{FF2B5EF4-FFF2-40B4-BE49-F238E27FC236}">
                  <a16:creationId xmlns:a16="http://schemas.microsoft.com/office/drawing/2014/main" id="{F9588A0D-A3F8-491A-858C-C32CB3DA14A5}"/>
                </a:ext>
              </a:extLst>
            </p:cNvPr>
            <p:cNvSpPr/>
            <p:nvPr/>
          </p:nvSpPr>
          <p:spPr>
            <a:xfrm>
              <a:off x="-9282437" y="-19878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 descr="إستعمال البوابة       ">
              <a:extLst>
                <a:ext uri="{FF2B5EF4-FFF2-40B4-BE49-F238E27FC236}">
                  <a16:creationId xmlns:a16="http://schemas.microsoft.com/office/drawing/2014/main" id="{04E985A7-CABC-4F72-91E2-02C8E93A478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-536585" y="230430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rtl="1">
                <a:lnSpc>
                  <a:spcPct val="250000"/>
                </a:lnSpc>
              </a:pP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إستعمال</a:t>
              </a:r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 </a:t>
              </a:r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البوابة</a:t>
              </a:r>
              <a:endParaRPr lang="en-US" sz="24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62" name="Picture 53">
              <a:extLst>
                <a:ext uri="{FF2B5EF4-FFF2-40B4-BE49-F238E27FC236}">
                  <a16:creationId xmlns:a16="http://schemas.microsoft.com/office/drawing/2014/main" id="{7375AF8F-CAE0-4C30-8A66-9AAF7E9D6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40465" y="3220969"/>
              <a:ext cx="530600" cy="530600"/>
            </a:xfrm>
            <a:prstGeom prst="rect">
              <a:avLst/>
            </a:prstGeom>
          </p:spPr>
        </p:pic>
      </p:grpSp>
      <p:sp>
        <p:nvSpPr>
          <p:cNvPr id="63" name="TextBox 49">
            <a:extLst>
              <a:ext uri="{FF2B5EF4-FFF2-40B4-BE49-F238E27FC236}">
                <a16:creationId xmlns:a16="http://schemas.microsoft.com/office/drawing/2014/main" id="{DB698664-A66D-4AA9-ACA3-F40CB00FFF6E}"/>
              </a:ext>
            </a:extLst>
          </p:cNvPr>
          <p:cNvSpPr txBox="1"/>
          <p:nvPr/>
        </p:nvSpPr>
        <p:spPr>
          <a:xfrm>
            <a:off x="1843430" y="158643"/>
            <a:ext cx="800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b="1" kern="0" dirty="0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كيفية </a:t>
            </a:r>
            <a:r>
              <a:rPr lang="ar-DZ" sz="4000" b="1" kern="0" dirty="0" err="1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إستخدام</a:t>
            </a:r>
            <a:r>
              <a:rPr lang="ar-DZ" sz="4000" b="1" kern="0" dirty="0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البوابة</a:t>
            </a:r>
            <a:endParaRPr lang="en-US" sz="4000" b="1" kern="0" dirty="0">
              <a:solidFill>
                <a:srgbClr val="ED7D3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76A3119-D132-455E-B3D9-0E6038018BA7}"/>
              </a:ext>
            </a:extLst>
          </p:cNvPr>
          <p:cNvSpPr txBox="1"/>
          <p:nvPr/>
        </p:nvSpPr>
        <p:spPr>
          <a:xfrm>
            <a:off x="1236522" y="945548"/>
            <a:ext cx="786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2400" b="1" kern="0" dirty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فـحـص التذاكـــر</a:t>
            </a:r>
          </a:p>
        </p:txBody>
      </p:sp>
      <p:pic>
        <p:nvPicPr>
          <p:cNvPr id="65" name="Image 4">
            <a:extLst>
              <a:ext uri="{FF2B5EF4-FFF2-40B4-BE49-F238E27FC236}">
                <a16:creationId xmlns:a16="http://schemas.microsoft.com/office/drawing/2014/main" id="{C05A31BA-487C-4944-A4C8-399EB018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69" y="1777909"/>
            <a:ext cx="7520670" cy="4669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0676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9876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80608" y="39755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131006" y="29816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1505710" y="79507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222824" y="79507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E37A45C-E3C5-4623-91EE-6D9D6BB245EE}"/>
              </a:ext>
            </a:extLst>
          </p:cNvPr>
          <p:cNvGrpSpPr/>
          <p:nvPr/>
        </p:nvGrpSpPr>
        <p:grpSpPr>
          <a:xfrm>
            <a:off x="-9282437" y="-19878"/>
            <a:ext cx="9923504" cy="6858000"/>
            <a:chOff x="-9282437" y="-19878"/>
            <a:chExt cx="9923504" cy="6858000"/>
          </a:xfrm>
        </p:grpSpPr>
        <p:sp>
          <p:nvSpPr>
            <p:cNvPr id="60" name="Rectangle 59" descr="إستعمال البوابة        ">
              <a:extLst>
                <a:ext uri="{FF2B5EF4-FFF2-40B4-BE49-F238E27FC236}">
                  <a16:creationId xmlns:a16="http://schemas.microsoft.com/office/drawing/2014/main" id="{F9588A0D-A3F8-491A-858C-C32CB3DA14A5}"/>
                </a:ext>
              </a:extLst>
            </p:cNvPr>
            <p:cNvSpPr/>
            <p:nvPr/>
          </p:nvSpPr>
          <p:spPr>
            <a:xfrm>
              <a:off x="-9282437" y="-19878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46" descr="إستعمال البوابة       ">
              <a:extLst>
                <a:ext uri="{FF2B5EF4-FFF2-40B4-BE49-F238E27FC236}">
                  <a16:creationId xmlns:a16="http://schemas.microsoft.com/office/drawing/2014/main" id="{04E985A7-CABC-4F72-91E2-02C8E93A478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-536585" y="230430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rtl="1">
                <a:lnSpc>
                  <a:spcPct val="250000"/>
                </a:lnSpc>
              </a:pP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إستعمال</a:t>
              </a:r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 </a:t>
              </a:r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البوابة</a:t>
              </a:r>
              <a:endParaRPr lang="en-US" sz="24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62" name="Picture 53">
              <a:extLst>
                <a:ext uri="{FF2B5EF4-FFF2-40B4-BE49-F238E27FC236}">
                  <a16:creationId xmlns:a16="http://schemas.microsoft.com/office/drawing/2014/main" id="{7375AF8F-CAE0-4C30-8A66-9AAF7E9D6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40465" y="3220969"/>
              <a:ext cx="530600" cy="530600"/>
            </a:xfrm>
            <a:prstGeom prst="rect">
              <a:avLst/>
            </a:prstGeom>
          </p:spPr>
        </p:pic>
      </p:grpSp>
      <p:sp>
        <p:nvSpPr>
          <p:cNvPr id="63" name="TextBox 49">
            <a:extLst>
              <a:ext uri="{FF2B5EF4-FFF2-40B4-BE49-F238E27FC236}">
                <a16:creationId xmlns:a16="http://schemas.microsoft.com/office/drawing/2014/main" id="{DB698664-A66D-4AA9-ACA3-F40CB00FFF6E}"/>
              </a:ext>
            </a:extLst>
          </p:cNvPr>
          <p:cNvSpPr txBox="1"/>
          <p:nvPr/>
        </p:nvSpPr>
        <p:spPr>
          <a:xfrm>
            <a:off x="1843430" y="158643"/>
            <a:ext cx="800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b="1" kern="0" dirty="0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كيفية </a:t>
            </a:r>
            <a:r>
              <a:rPr lang="ar-DZ" sz="4000" b="1" kern="0" dirty="0" err="1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إستخدام</a:t>
            </a:r>
            <a:r>
              <a:rPr lang="ar-DZ" sz="4000" b="1" kern="0" dirty="0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البوابة</a:t>
            </a:r>
            <a:endParaRPr lang="en-US" sz="4000" b="1" kern="0" dirty="0">
              <a:solidFill>
                <a:srgbClr val="ED7D3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76A3119-D132-455E-B3D9-0E6038018BA7}"/>
              </a:ext>
            </a:extLst>
          </p:cNvPr>
          <p:cNvSpPr txBox="1"/>
          <p:nvPr/>
        </p:nvSpPr>
        <p:spPr>
          <a:xfrm>
            <a:off x="1236522" y="945548"/>
            <a:ext cx="786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2400" b="1" kern="0" dirty="0">
                <a:solidFill>
                  <a:srgbClr val="7030A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تسجيل الخروج</a:t>
            </a:r>
          </a:p>
        </p:txBody>
      </p:sp>
      <p:pic>
        <p:nvPicPr>
          <p:cNvPr id="66" name="Image 4">
            <a:extLst>
              <a:ext uri="{FF2B5EF4-FFF2-40B4-BE49-F238E27FC236}">
                <a16:creationId xmlns:a16="http://schemas.microsoft.com/office/drawing/2014/main" id="{52DB65F3-5FEA-44E4-BB76-BD1BD8DF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24" y="1623526"/>
            <a:ext cx="7611756" cy="513526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1188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4">
            <a:extLst>
              <a:ext uri="{FF2B5EF4-FFF2-40B4-BE49-F238E27FC236}">
                <a16:creationId xmlns:a16="http://schemas.microsoft.com/office/drawing/2014/main" id="{F7AB9379-CA4F-4B17-978F-A4AA7BE444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92" t="16503" r="2216" b="4747"/>
          <a:stretch/>
        </p:blipFill>
        <p:spPr>
          <a:xfrm>
            <a:off x="3975652" y="935897"/>
            <a:ext cx="11516139" cy="54043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C2553C1-BFEC-4884-B5E1-932F9210EC17}"/>
              </a:ext>
            </a:extLst>
          </p:cNvPr>
          <p:cNvSpPr/>
          <p:nvPr/>
        </p:nvSpPr>
        <p:spPr>
          <a:xfrm rot="10800000">
            <a:off x="7150225" y="3830300"/>
            <a:ext cx="9093041" cy="5158454"/>
          </a:xfrm>
          <a:custGeom>
            <a:avLst/>
            <a:gdLst>
              <a:gd name="connsiteX0" fmla="*/ 9093041 w 9093041"/>
              <a:gd name="connsiteY0" fmla="*/ 0 h 5158454"/>
              <a:gd name="connsiteX1" fmla="*/ 5987796 w 9093041"/>
              <a:gd name="connsiteY1" fmla="*/ 5158455 h 5158454"/>
              <a:gd name="connsiteX2" fmla="*/ 0 w 9093041"/>
              <a:gd name="connsiteY2" fmla="*/ 5158455 h 5158454"/>
              <a:gd name="connsiteX3" fmla="*/ 0 w 9093041"/>
              <a:gd name="connsiteY3" fmla="*/ 0 h 5158454"/>
              <a:gd name="connsiteX4" fmla="*/ 9093041 w 9093041"/>
              <a:gd name="connsiteY4" fmla="*/ 0 h 515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3041" h="5158454">
                <a:moveTo>
                  <a:pt x="9093041" y="0"/>
                </a:moveTo>
                <a:lnTo>
                  <a:pt x="5987796" y="5158455"/>
                </a:lnTo>
                <a:lnTo>
                  <a:pt x="0" y="5158455"/>
                </a:lnTo>
                <a:lnTo>
                  <a:pt x="0" y="0"/>
                </a:lnTo>
                <a:lnTo>
                  <a:pt x="9093041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alpha val="95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  <a:effectLst>
            <a:outerShdw blurRad="152400" dist="38100" algn="l" rotWithShape="0">
              <a:prstClr val="black">
                <a:alpha val="8000"/>
              </a:prstClr>
            </a:outerShdw>
          </a:effectLst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334BD6-AF18-42C4-9921-17A1BA219838}"/>
              </a:ext>
            </a:extLst>
          </p:cNvPr>
          <p:cNvSpPr txBox="1"/>
          <p:nvPr/>
        </p:nvSpPr>
        <p:spPr>
          <a:xfrm>
            <a:off x="7490722" y="393531"/>
            <a:ext cx="3800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800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"</a:t>
            </a:r>
            <a:r>
              <a:rPr lang="fr-FR" sz="2800" b="1" kern="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 www</a:t>
            </a:r>
            <a:r>
              <a:rPr lang="fr-FR" sz="2800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.</a:t>
            </a:r>
            <a:r>
              <a:rPr lang="fr-FR" sz="2800" b="1" kern="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tansik</a:t>
            </a:r>
            <a:r>
              <a:rPr lang="fr-FR" sz="2800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.</a:t>
            </a:r>
            <a:r>
              <a:rPr lang="fr-FR" sz="2800" b="1" kern="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dz </a:t>
            </a:r>
            <a:r>
              <a:rPr lang="ar-DZ" sz="2800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"</a:t>
            </a:r>
            <a:endParaRPr lang="fr-FR" sz="280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DDA3FA1-E85F-4E27-A190-0E9A7ACB8893}"/>
              </a:ext>
            </a:extLst>
          </p:cNvPr>
          <p:cNvGrpSpPr/>
          <p:nvPr/>
        </p:nvGrpSpPr>
        <p:grpSpPr>
          <a:xfrm>
            <a:off x="-1763042" y="280320"/>
            <a:ext cx="9093041" cy="5158454"/>
            <a:chOff x="-1763042" y="280320"/>
            <a:chExt cx="9093041" cy="5158454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BB292A0-E1C7-4AD0-B005-B6ED9AB76730}"/>
                </a:ext>
              </a:extLst>
            </p:cNvPr>
            <p:cNvGrpSpPr/>
            <p:nvPr/>
          </p:nvGrpSpPr>
          <p:grpSpPr>
            <a:xfrm>
              <a:off x="-1763042" y="280320"/>
              <a:ext cx="9093041" cy="5158454"/>
              <a:chOff x="-1763042" y="280320"/>
              <a:chExt cx="9093041" cy="5158454"/>
            </a:xfrm>
          </p:grpSpPr>
          <p:sp>
            <p:nvSpPr>
              <p:cNvPr id="9" name="Freeform: Shape 16">
                <a:extLst>
                  <a:ext uri="{FF2B5EF4-FFF2-40B4-BE49-F238E27FC236}">
                    <a16:creationId xmlns:a16="http://schemas.microsoft.com/office/drawing/2014/main" id="{CA764A77-3343-40ED-B0CB-C591DC9D94E5}"/>
                  </a:ext>
                </a:extLst>
              </p:cNvPr>
              <p:cNvSpPr/>
              <p:nvPr/>
            </p:nvSpPr>
            <p:spPr>
              <a:xfrm>
                <a:off x="-1763042" y="280320"/>
                <a:ext cx="9093041" cy="5158454"/>
              </a:xfrm>
              <a:custGeom>
                <a:avLst/>
                <a:gdLst>
                  <a:gd name="connsiteX0" fmla="*/ 9093041 w 9093041"/>
                  <a:gd name="connsiteY0" fmla="*/ 0 h 5158454"/>
                  <a:gd name="connsiteX1" fmla="*/ 5987796 w 9093041"/>
                  <a:gd name="connsiteY1" fmla="*/ 5158455 h 5158454"/>
                  <a:gd name="connsiteX2" fmla="*/ 0 w 9093041"/>
                  <a:gd name="connsiteY2" fmla="*/ 5158455 h 5158454"/>
                  <a:gd name="connsiteX3" fmla="*/ 0 w 9093041"/>
                  <a:gd name="connsiteY3" fmla="*/ 0 h 5158454"/>
                  <a:gd name="connsiteX4" fmla="*/ 9093041 w 9093041"/>
                  <a:gd name="connsiteY4" fmla="*/ 0 h 515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3041" h="5158454">
                    <a:moveTo>
                      <a:pt x="9093041" y="0"/>
                    </a:moveTo>
                    <a:lnTo>
                      <a:pt x="5987796" y="5158455"/>
                    </a:lnTo>
                    <a:lnTo>
                      <a:pt x="0" y="5158455"/>
                    </a:lnTo>
                    <a:lnTo>
                      <a:pt x="0" y="0"/>
                    </a:lnTo>
                    <a:lnTo>
                      <a:pt x="909304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95000"/>
                    </a:schemeClr>
                  </a:gs>
                  <a:gs pos="100000">
                    <a:schemeClr val="bg1">
                      <a:alpha val="95000"/>
                    </a:schemeClr>
                  </a:gs>
                </a:gsLst>
                <a:lin ang="10800000" scaled="1"/>
              </a:gradFill>
              <a:ln w="9525" cap="flat">
                <a:noFill/>
                <a:prstDash val="solid"/>
                <a:miter/>
              </a:ln>
              <a:effectLst>
                <a:outerShdw blurRad="152400" dist="38100" algn="l" rotWithShape="0">
                  <a:prstClr val="black">
                    <a:alpha val="8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prstClr val="black"/>
                  </a:solidFill>
                  <a:latin typeface="Montserrat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5C5A159-90FB-4188-A0D1-D0C8D704A016}"/>
                  </a:ext>
                </a:extLst>
              </p:cNvPr>
              <p:cNvSpPr/>
              <p:nvPr/>
            </p:nvSpPr>
            <p:spPr>
              <a:xfrm>
                <a:off x="4666985" y="2095050"/>
                <a:ext cx="2218944" cy="3086004"/>
              </a:xfrm>
              <a:custGeom>
                <a:avLst/>
                <a:gdLst>
                  <a:gd name="connsiteX0" fmla="*/ 2218944 w 2218944"/>
                  <a:gd name="connsiteY0" fmla="*/ 0 h 3086004"/>
                  <a:gd name="connsiteX1" fmla="*/ 361188 w 2218944"/>
                  <a:gd name="connsiteY1" fmla="*/ 3086005 h 3086004"/>
                  <a:gd name="connsiteX2" fmla="*/ 0 w 2218944"/>
                  <a:gd name="connsiteY2" fmla="*/ 3086005 h 3086004"/>
                  <a:gd name="connsiteX3" fmla="*/ 1857756 w 2218944"/>
                  <a:gd name="connsiteY3" fmla="*/ 0 h 3086004"/>
                  <a:gd name="connsiteX4" fmla="*/ 2218944 w 2218944"/>
                  <a:gd name="connsiteY4" fmla="*/ 0 h 308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8944" h="3086004">
                    <a:moveTo>
                      <a:pt x="2218944" y="0"/>
                    </a:moveTo>
                    <a:lnTo>
                      <a:pt x="361188" y="3086005"/>
                    </a:lnTo>
                    <a:lnTo>
                      <a:pt x="0" y="3086005"/>
                    </a:lnTo>
                    <a:lnTo>
                      <a:pt x="1857756" y="0"/>
                    </a:lnTo>
                    <a:lnTo>
                      <a:pt x="22189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E7C04">
                      <a:alpha val="85000"/>
                    </a:srgbClr>
                  </a:gs>
                  <a:gs pos="100000">
                    <a:srgbClr val="FFCA4E">
                      <a:alpha val="9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0" name="Titre 8">
              <a:extLst>
                <a:ext uri="{FF2B5EF4-FFF2-40B4-BE49-F238E27FC236}">
                  <a16:creationId xmlns:a16="http://schemas.microsoft.com/office/drawing/2014/main" id="{28EF63EE-FFA9-47C7-901D-141A6DBCB6DC}"/>
                </a:ext>
              </a:extLst>
            </p:cNvPr>
            <p:cNvSpPr txBox="1">
              <a:spLocks/>
            </p:cNvSpPr>
            <p:nvPr/>
          </p:nvSpPr>
          <p:spPr>
            <a:xfrm>
              <a:off x="265042" y="2607136"/>
              <a:ext cx="5054347" cy="821864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ar-DZ" dirty="0">
                  <a:solidFill>
                    <a:srgbClr val="204A86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شكرا على حسن الإصغاء</a:t>
              </a:r>
            </a:p>
            <a:p>
              <a:pPr algn="r"/>
              <a:r>
                <a:rPr lang="ar-DZ" dirty="0">
                  <a:solidFill>
                    <a:srgbClr val="204A86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       </a:t>
              </a:r>
              <a:r>
                <a:rPr lang="ar-DZ" dirty="0" err="1">
                  <a:solidFill>
                    <a:srgbClr val="204A86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والإستماع</a:t>
              </a:r>
              <a:endParaRPr lang="fr-FR" dirty="0">
                <a:solidFill>
                  <a:srgbClr val="204A86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4">
            <a:extLst>
              <a:ext uri="{FF2B5EF4-FFF2-40B4-BE49-F238E27FC236}">
                <a16:creationId xmlns:a16="http://schemas.microsoft.com/office/drawing/2014/main" id="{F7AB9379-CA4F-4B17-978F-A4AA7BE444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92" t="16503" r="2216" b="4747"/>
          <a:stretch/>
        </p:blipFill>
        <p:spPr>
          <a:xfrm>
            <a:off x="3975652" y="935897"/>
            <a:ext cx="11516139" cy="54043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C2553C1-BFEC-4884-B5E1-932F9210EC17}"/>
              </a:ext>
            </a:extLst>
          </p:cNvPr>
          <p:cNvSpPr/>
          <p:nvPr/>
        </p:nvSpPr>
        <p:spPr>
          <a:xfrm rot="10800000">
            <a:off x="7150225" y="3830300"/>
            <a:ext cx="9093041" cy="5158454"/>
          </a:xfrm>
          <a:custGeom>
            <a:avLst/>
            <a:gdLst>
              <a:gd name="connsiteX0" fmla="*/ 9093041 w 9093041"/>
              <a:gd name="connsiteY0" fmla="*/ 0 h 5158454"/>
              <a:gd name="connsiteX1" fmla="*/ 5987796 w 9093041"/>
              <a:gd name="connsiteY1" fmla="*/ 5158455 h 5158454"/>
              <a:gd name="connsiteX2" fmla="*/ 0 w 9093041"/>
              <a:gd name="connsiteY2" fmla="*/ 5158455 h 5158454"/>
              <a:gd name="connsiteX3" fmla="*/ 0 w 9093041"/>
              <a:gd name="connsiteY3" fmla="*/ 0 h 5158454"/>
              <a:gd name="connsiteX4" fmla="*/ 9093041 w 9093041"/>
              <a:gd name="connsiteY4" fmla="*/ 0 h 515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3041" h="5158454">
                <a:moveTo>
                  <a:pt x="9093041" y="0"/>
                </a:moveTo>
                <a:lnTo>
                  <a:pt x="5987796" y="5158455"/>
                </a:lnTo>
                <a:lnTo>
                  <a:pt x="0" y="5158455"/>
                </a:lnTo>
                <a:lnTo>
                  <a:pt x="0" y="0"/>
                </a:lnTo>
                <a:lnTo>
                  <a:pt x="9093041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alpha val="95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  <a:effectLst>
            <a:outerShdw blurRad="152400" dist="38100" algn="l" rotWithShape="0">
              <a:prstClr val="black">
                <a:alpha val="8000"/>
              </a:prstClr>
            </a:outerShdw>
          </a:effectLst>
        </p:spPr>
        <p:txBody>
          <a:bodyPr rtlCol="0" anchor="ctr"/>
          <a:lstStyle/>
          <a:p>
            <a:endParaRPr lang="en-US">
              <a:solidFill>
                <a:prstClr val="black"/>
              </a:solidFill>
              <a:latin typeface="Montserra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334BD6-AF18-42C4-9921-17A1BA219838}"/>
              </a:ext>
            </a:extLst>
          </p:cNvPr>
          <p:cNvSpPr txBox="1"/>
          <p:nvPr/>
        </p:nvSpPr>
        <p:spPr>
          <a:xfrm>
            <a:off x="7490722" y="393531"/>
            <a:ext cx="3800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800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"</a:t>
            </a:r>
            <a:r>
              <a:rPr lang="fr-FR" sz="2800" b="1" kern="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 www</a:t>
            </a:r>
            <a:r>
              <a:rPr lang="fr-FR" sz="2800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.</a:t>
            </a:r>
            <a:r>
              <a:rPr lang="fr-FR" sz="2800" b="1" kern="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tansik</a:t>
            </a:r>
            <a:r>
              <a:rPr lang="fr-FR" sz="2800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.</a:t>
            </a:r>
            <a:r>
              <a:rPr lang="fr-FR" sz="2800" b="1" kern="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dz </a:t>
            </a:r>
            <a:r>
              <a:rPr lang="ar-DZ" sz="2800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"</a:t>
            </a:r>
            <a:endParaRPr lang="fr-FR" sz="2800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DDA3FA1-E85F-4E27-A190-0E9A7ACB8893}"/>
              </a:ext>
            </a:extLst>
          </p:cNvPr>
          <p:cNvGrpSpPr/>
          <p:nvPr/>
        </p:nvGrpSpPr>
        <p:grpSpPr>
          <a:xfrm>
            <a:off x="-1763042" y="280320"/>
            <a:ext cx="9093041" cy="5158454"/>
            <a:chOff x="-1763042" y="280320"/>
            <a:chExt cx="9093041" cy="5158454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BB292A0-E1C7-4AD0-B005-B6ED9AB76730}"/>
                </a:ext>
              </a:extLst>
            </p:cNvPr>
            <p:cNvGrpSpPr/>
            <p:nvPr/>
          </p:nvGrpSpPr>
          <p:grpSpPr>
            <a:xfrm>
              <a:off x="-1763042" y="280320"/>
              <a:ext cx="9093041" cy="5158454"/>
              <a:chOff x="-1763042" y="280320"/>
              <a:chExt cx="9093041" cy="5158454"/>
            </a:xfrm>
          </p:grpSpPr>
          <p:sp>
            <p:nvSpPr>
              <p:cNvPr id="9" name="Freeform: Shape 16">
                <a:extLst>
                  <a:ext uri="{FF2B5EF4-FFF2-40B4-BE49-F238E27FC236}">
                    <a16:creationId xmlns:a16="http://schemas.microsoft.com/office/drawing/2014/main" id="{CA764A77-3343-40ED-B0CB-C591DC9D94E5}"/>
                  </a:ext>
                </a:extLst>
              </p:cNvPr>
              <p:cNvSpPr/>
              <p:nvPr/>
            </p:nvSpPr>
            <p:spPr>
              <a:xfrm>
                <a:off x="-1763042" y="280320"/>
                <a:ext cx="9093041" cy="5158454"/>
              </a:xfrm>
              <a:custGeom>
                <a:avLst/>
                <a:gdLst>
                  <a:gd name="connsiteX0" fmla="*/ 9093041 w 9093041"/>
                  <a:gd name="connsiteY0" fmla="*/ 0 h 5158454"/>
                  <a:gd name="connsiteX1" fmla="*/ 5987796 w 9093041"/>
                  <a:gd name="connsiteY1" fmla="*/ 5158455 h 5158454"/>
                  <a:gd name="connsiteX2" fmla="*/ 0 w 9093041"/>
                  <a:gd name="connsiteY2" fmla="*/ 5158455 h 5158454"/>
                  <a:gd name="connsiteX3" fmla="*/ 0 w 9093041"/>
                  <a:gd name="connsiteY3" fmla="*/ 0 h 5158454"/>
                  <a:gd name="connsiteX4" fmla="*/ 9093041 w 9093041"/>
                  <a:gd name="connsiteY4" fmla="*/ 0 h 515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3041" h="5158454">
                    <a:moveTo>
                      <a:pt x="9093041" y="0"/>
                    </a:moveTo>
                    <a:lnTo>
                      <a:pt x="5987796" y="5158455"/>
                    </a:lnTo>
                    <a:lnTo>
                      <a:pt x="0" y="5158455"/>
                    </a:lnTo>
                    <a:lnTo>
                      <a:pt x="0" y="0"/>
                    </a:lnTo>
                    <a:lnTo>
                      <a:pt x="909304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95000"/>
                    </a:schemeClr>
                  </a:gs>
                  <a:gs pos="100000">
                    <a:schemeClr val="bg1">
                      <a:alpha val="95000"/>
                    </a:schemeClr>
                  </a:gs>
                </a:gsLst>
                <a:lin ang="10800000" scaled="1"/>
              </a:gradFill>
              <a:ln w="9525" cap="flat">
                <a:noFill/>
                <a:prstDash val="solid"/>
                <a:miter/>
              </a:ln>
              <a:effectLst>
                <a:outerShdw blurRad="152400" dist="38100" algn="l" rotWithShape="0">
                  <a:prstClr val="black">
                    <a:alpha val="8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prstClr val="black"/>
                  </a:solidFill>
                  <a:latin typeface="Montserrat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5C5A159-90FB-4188-A0D1-D0C8D704A016}"/>
                  </a:ext>
                </a:extLst>
              </p:cNvPr>
              <p:cNvSpPr/>
              <p:nvPr/>
            </p:nvSpPr>
            <p:spPr>
              <a:xfrm>
                <a:off x="4666985" y="2095050"/>
                <a:ext cx="2218944" cy="3086004"/>
              </a:xfrm>
              <a:custGeom>
                <a:avLst/>
                <a:gdLst>
                  <a:gd name="connsiteX0" fmla="*/ 2218944 w 2218944"/>
                  <a:gd name="connsiteY0" fmla="*/ 0 h 3086004"/>
                  <a:gd name="connsiteX1" fmla="*/ 361188 w 2218944"/>
                  <a:gd name="connsiteY1" fmla="*/ 3086005 h 3086004"/>
                  <a:gd name="connsiteX2" fmla="*/ 0 w 2218944"/>
                  <a:gd name="connsiteY2" fmla="*/ 3086005 h 3086004"/>
                  <a:gd name="connsiteX3" fmla="*/ 1857756 w 2218944"/>
                  <a:gd name="connsiteY3" fmla="*/ 0 h 3086004"/>
                  <a:gd name="connsiteX4" fmla="*/ 2218944 w 2218944"/>
                  <a:gd name="connsiteY4" fmla="*/ 0 h 308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8944" h="3086004">
                    <a:moveTo>
                      <a:pt x="2218944" y="0"/>
                    </a:moveTo>
                    <a:lnTo>
                      <a:pt x="361188" y="3086005"/>
                    </a:lnTo>
                    <a:lnTo>
                      <a:pt x="0" y="3086005"/>
                    </a:lnTo>
                    <a:lnTo>
                      <a:pt x="1857756" y="0"/>
                    </a:lnTo>
                    <a:lnTo>
                      <a:pt x="22189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E7C04">
                      <a:alpha val="85000"/>
                    </a:srgbClr>
                  </a:gs>
                  <a:gs pos="100000">
                    <a:srgbClr val="FFCA4E">
                      <a:alpha val="9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07F87F-E04A-4252-81BB-5BF030AC60FA}"/>
                  </a:ext>
                </a:extLst>
              </p:cNvPr>
              <p:cNvSpPr txBox="1"/>
              <p:nvPr/>
            </p:nvSpPr>
            <p:spPr>
              <a:xfrm>
                <a:off x="-328227" y="1419226"/>
                <a:ext cx="6186102" cy="390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 rtl="1">
                  <a:lnSpc>
                    <a:spcPct val="150000"/>
                  </a:lnSpc>
                  <a:spcBef>
                    <a:spcPts val="800"/>
                  </a:spcBef>
                  <a:buSzPct val="100000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ar-SA" sz="2000" b="1" kern="0" dirty="0">
                    <a:solidFill>
                      <a:srgbClr val="FF0000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السياق</a:t>
                </a:r>
                <a:endParaRPr lang="fr-FR" sz="2000" b="1" dirty="0">
                  <a:solidFill>
                    <a:srgbClr val="FF0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endParaRPr>
              </a:p>
              <a:p>
                <a:pPr lvl="0" algn="just" rtl="1">
                  <a:lnSpc>
                    <a:spcPct val="150000"/>
                  </a:lnSpc>
                  <a:spcBef>
                    <a:spcPts val="800"/>
                  </a:spcBef>
                  <a:buSzPct val="100000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ar-DZ" sz="2000" b="1" kern="0" dirty="0">
                    <a:solidFill>
                      <a:srgbClr val="52CCBF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 ال</a:t>
                </a:r>
                <a:r>
                  <a:rPr lang="ar-SA" sz="2000" b="1" kern="0" dirty="0">
                    <a:solidFill>
                      <a:srgbClr val="52CCBF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هدف </a:t>
                </a:r>
                <a:r>
                  <a:rPr lang="ar-DZ" sz="2000" b="1" kern="0" dirty="0">
                    <a:solidFill>
                      <a:srgbClr val="52CCBF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من التكوين</a:t>
                </a:r>
                <a:r>
                  <a:rPr lang="fr-FR" sz="2000" b="1" kern="0" dirty="0">
                    <a:solidFill>
                      <a:srgbClr val="52CCBF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</a:t>
                </a:r>
                <a:r>
                  <a:rPr lang="ar-DZ" sz="2000" b="1" kern="0" dirty="0">
                    <a:solidFill>
                      <a:srgbClr val="52CCBF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</a:t>
                </a:r>
                <a:endParaRPr lang="fr-FR" sz="2000" b="1" dirty="0">
                  <a:solidFill>
                    <a:srgbClr val="52CCBF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endParaRPr>
              </a:p>
              <a:p>
                <a:pPr lvl="0" algn="just" rtl="1">
                  <a:lnSpc>
                    <a:spcPct val="150000"/>
                  </a:lnSpc>
                  <a:spcBef>
                    <a:spcPts val="800"/>
                  </a:spcBef>
                  <a:buSzPct val="100000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ar-DZ" sz="2000" b="1" kern="0" dirty="0">
                    <a:solidFill>
                      <a:srgbClr val="FFC000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     </a:t>
                </a:r>
                <a:r>
                  <a:rPr lang="ar-SA" sz="2000" b="1" kern="0" dirty="0">
                    <a:solidFill>
                      <a:srgbClr val="FFC000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دور المشرف والم</a:t>
                </a:r>
                <a:r>
                  <a:rPr lang="ar-DZ" sz="2000" b="1" kern="0" dirty="0">
                    <a:solidFill>
                      <a:srgbClr val="FFC000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سير</a:t>
                </a:r>
                <a:r>
                  <a:rPr lang="fr-FR" sz="2000" b="1" kern="0" dirty="0">
                    <a:solidFill>
                      <a:srgbClr val="FFC000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</a:t>
                </a:r>
                <a:endParaRPr lang="fr-FR" sz="2000" b="1" dirty="0">
                  <a:solidFill>
                    <a:srgbClr val="FFC00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endParaRPr>
              </a:p>
              <a:p>
                <a:pPr lvl="0" algn="just" rtl="1">
                  <a:lnSpc>
                    <a:spcPct val="150000"/>
                  </a:lnSpc>
                  <a:spcBef>
                    <a:spcPts val="800"/>
                  </a:spcBef>
                  <a:buSzPct val="100000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ar-DZ" sz="2000" b="1" kern="0" dirty="0">
                    <a:solidFill>
                      <a:srgbClr val="7030A0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       الأطراف المعنية في عملية </a:t>
                </a:r>
                <a:r>
                  <a:rPr lang="ar-DZ" sz="2000" b="1" kern="0" dirty="0" err="1">
                    <a:solidFill>
                      <a:srgbClr val="7030A0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رقمنة</a:t>
                </a:r>
                <a:r>
                  <a:rPr lang="ar-DZ" sz="2000" b="1" kern="0" dirty="0">
                    <a:solidFill>
                      <a:srgbClr val="7030A0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الشكوى</a:t>
                </a:r>
                <a:endParaRPr lang="fr-FR" sz="2000" b="1" dirty="0">
                  <a:solidFill>
                    <a:srgbClr val="7030A0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endParaRPr>
              </a:p>
              <a:p>
                <a:pPr lvl="0" algn="just" rtl="1">
                  <a:lnSpc>
                    <a:spcPct val="150000"/>
                  </a:lnSpc>
                  <a:spcBef>
                    <a:spcPts val="800"/>
                  </a:spcBef>
                  <a:buSzPct val="100000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ar-DZ" sz="2000" b="1" kern="0" dirty="0">
                    <a:solidFill>
                      <a:schemeClr val="bg1">
                        <a:lumMod val="65000"/>
                      </a:schemeClr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           </a:t>
                </a:r>
                <a:r>
                  <a:rPr lang="ar-DZ" sz="2000" b="1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مراحل عملية</a:t>
                </a:r>
                <a:r>
                  <a:rPr lang="ar-SA" sz="2000" b="1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</a:t>
                </a:r>
                <a:r>
                  <a:rPr lang="ar-SA" sz="2000" b="1" kern="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الرقمنة</a:t>
                </a:r>
                <a:endParaRPr lang="fr-F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endParaRPr>
              </a:p>
              <a:p>
                <a:pPr lvl="0" algn="just" rtl="1">
                  <a:lnSpc>
                    <a:spcPct val="150000"/>
                  </a:lnSpc>
                  <a:spcBef>
                    <a:spcPts val="800"/>
                  </a:spcBef>
                  <a:buSzPct val="100000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ar-DZ" sz="2000" b="1" kern="0" dirty="0">
                    <a:solidFill>
                      <a:srgbClr val="09A071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                </a:t>
                </a:r>
                <a:r>
                  <a:rPr lang="ar-SA" sz="2000" b="1" kern="0" dirty="0">
                    <a:solidFill>
                      <a:srgbClr val="09A071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وصف البوابة</a:t>
                </a:r>
                <a:r>
                  <a:rPr lang="fr-FR" sz="2000" b="1" kern="0" dirty="0">
                    <a:solidFill>
                      <a:srgbClr val="09A071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   </a:t>
                </a:r>
                <a:r>
                  <a:rPr lang="ar-DZ" sz="2000" b="1" kern="0" dirty="0">
                    <a:solidFill>
                      <a:srgbClr val="09A071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</a:t>
                </a:r>
                <a:r>
                  <a:rPr lang="fr-FR" sz="2000" b="1" dirty="0">
                    <a:solidFill>
                      <a:srgbClr val="09A071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« Tansik.dz »</a:t>
                </a:r>
              </a:p>
              <a:p>
                <a:pPr lvl="0" algn="just" rtl="1">
                  <a:lnSpc>
                    <a:spcPct val="150000"/>
                  </a:lnSpc>
                  <a:spcBef>
                    <a:spcPts val="800"/>
                  </a:spcBef>
                  <a:buSzPct val="100000"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ar-DZ" sz="2000" b="1" kern="0" dirty="0">
                    <a:solidFill>
                      <a:srgbClr val="FB9F36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                     </a:t>
                </a:r>
                <a:r>
                  <a:rPr lang="ar-DZ" sz="2000" b="1" kern="0" dirty="0" err="1">
                    <a:solidFill>
                      <a:srgbClr val="FB9F36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إستعمال</a:t>
                </a:r>
                <a:r>
                  <a:rPr lang="ar-DZ" sz="2000" b="1" kern="0" dirty="0">
                    <a:solidFill>
                      <a:srgbClr val="FB9F36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</a:t>
                </a:r>
                <a:r>
                  <a:rPr lang="ar-SA" sz="2000" b="1" kern="0" dirty="0">
                    <a:solidFill>
                      <a:srgbClr val="FB9F36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البوابة</a:t>
                </a:r>
                <a:r>
                  <a:rPr lang="fr-FR" sz="2000" b="1" kern="0" dirty="0">
                    <a:solidFill>
                      <a:srgbClr val="FB9F36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</a:t>
                </a:r>
                <a:r>
                  <a:rPr lang="ar-DZ" sz="2000" b="1" kern="0" dirty="0">
                    <a:solidFill>
                      <a:srgbClr val="FB9F36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      </a:t>
                </a:r>
                <a:r>
                  <a:rPr lang="fr-FR" sz="2000" b="1" kern="0" dirty="0">
                    <a:solidFill>
                      <a:srgbClr val="FB9F36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« Tansik.dz »</a:t>
                </a:r>
                <a:r>
                  <a:rPr lang="ar-DZ" sz="2000" b="1" kern="0" dirty="0">
                    <a:solidFill>
                      <a:srgbClr val="FB9F36"/>
                    </a:solidFill>
                    <a:latin typeface="Amiri" panose="00000500000000000000" pitchFamily="2" charset="-78"/>
                    <a:ea typeface="Amiri" panose="00000500000000000000" pitchFamily="2" charset="-78"/>
                    <a:cs typeface="Amiri" panose="00000500000000000000" pitchFamily="2" charset="-78"/>
                  </a:rPr>
                  <a:t> </a:t>
                </a:r>
                <a:endParaRPr lang="fr-FR" sz="2000" b="1" kern="0" dirty="0">
                  <a:solidFill>
                    <a:srgbClr val="FB9F36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endParaRPr>
              </a:p>
            </p:txBody>
          </p:sp>
        </p:grpSp>
        <p:sp>
          <p:nvSpPr>
            <p:cNvPr id="10" name="Titre 8">
              <a:extLst>
                <a:ext uri="{FF2B5EF4-FFF2-40B4-BE49-F238E27FC236}">
                  <a16:creationId xmlns:a16="http://schemas.microsoft.com/office/drawing/2014/main" id="{28EF63EE-FFA9-47C7-901D-141A6DBCB6DC}"/>
                </a:ext>
              </a:extLst>
            </p:cNvPr>
            <p:cNvSpPr txBox="1">
              <a:spLocks/>
            </p:cNvSpPr>
            <p:nvPr/>
          </p:nvSpPr>
          <p:spPr>
            <a:xfrm>
              <a:off x="123828" y="438153"/>
              <a:ext cx="6959552" cy="50482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ar-SA" dirty="0">
                  <a:solidFill>
                    <a:srgbClr val="204A86"/>
                  </a:solidFill>
                  <a:latin typeface="Amiri" panose="00000500000000000000" pitchFamily="2" charset="-78"/>
                  <a:ea typeface="Amiri" panose="00000500000000000000" pitchFamily="2" charset="-78"/>
                  <a:cs typeface="Amiri" panose="00000500000000000000" pitchFamily="2" charset="-78"/>
                </a:rPr>
                <a:t>الخطة</a:t>
              </a:r>
              <a:endParaRPr lang="fr-FR" dirty="0">
                <a:solidFill>
                  <a:srgbClr val="204A86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3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52830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1800" dirty="0">
                <a:solidFill>
                  <a:srgbClr val="FF5969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السياق</a:t>
            </a:r>
            <a:endParaRPr lang="en-US" sz="11800" dirty="0">
              <a:solidFill>
                <a:srgbClr val="FF5969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725434" y="1961045"/>
            <a:ext cx="7278915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rtl="1">
              <a:lnSpc>
                <a:spcPct val="200000"/>
              </a:lnSpc>
              <a:spcBef>
                <a:spcPts val="800"/>
              </a:spcBef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تنفيذا لتوصيات رئيس الجمهورية، بشأن التحول الرقمي للقطاع العمومي، وضعت مصالح وسيط</a:t>
            </a: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الجمهورية</a:t>
            </a: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ar-DZ" b="1" kern="0" dirty="0">
                <a:solidFill>
                  <a:srgbClr val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في الخدمة</a:t>
            </a:r>
            <a:r>
              <a:rPr lang="ar-SA" b="1" kern="0" dirty="0">
                <a:solidFill>
                  <a:srgbClr val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بوابة الكترونية لتسجيل الشكاوى و تبادل المراسلات مع مصالح الوسيط</a:t>
            </a:r>
            <a:r>
              <a:rPr lang="ar-DZ" b="1" kern="0" dirty="0">
                <a:solidFill>
                  <a:srgbClr val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</a:t>
            </a:r>
            <a:r>
              <a:rPr lang="ar-DZ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"</a:t>
            </a:r>
            <a:r>
              <a:rPr lang="fr-FR" b="1" kern="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 www</a:t>
            </a:r>
            <a:r>
              <a:rPr lang="fr-FR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.</a:t>
            </a:r>
            <a:r>
              <a:rPr lang="fr-FR" b="1" kern="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tansik</a:t>
            </a:r>
            <a:r>
              <a:rPr lang="fr-FR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.</a:t>
            </a:r>
            <a:r>
              <a:rPr lang="fr-FR" b="1" kern="0" dirty="0">
                <a:solidFill>
                  <a:srgbClr val="00B0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dz </a:t>
            </a:r>
            <a:r>
              <a:rPr lang="ar-DZ" b="1" kern="0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"</a:t>
            </a:r>
            <a:endParaRPr lang="fr-FR" b="1" dirty="0">
              <a:solidFill>
                <a:srgbClr val="4D4D4D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8693199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189183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238038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37559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028942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785481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Rectangle 59" descr="إستعمال البوابة        ">
            <a:extLst>
              <a:ext uri="{FF2B5EF4-FFF2-40B4-BE49-F238E27FC236}">
                <a16:creationId xmlns:a16="http://schemas.microsoft.com/office/drawing/2014/main" id="{F9588A0D-A3F8-491A-858C-C32CB3DA14A5}"/>
              </a:ext>
            </a:extLst>
          </p:cNvPr>
          <p:cNvSpPr/>
          <p:nvPr/>
        </p:nvSpPr>
        <p:spPr>
          <a:xfrm>
            <a:off x="-9282437" y="-19878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46" descr="إستعمال البوابة       ">
            <a:extLst>
              <a:ext uri="{FF2B5EF4-FFF2-40B4-BE49-F238E27FC236}">
                <a16:creationId xmlns:a16="http://schemas.microsoft.com/office/drawing/2014/main" id="{04E985A7-CABC-4F72-91E2-02C8E93A47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-536585" y="230430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>
              <a:lnSpc>
                <a:spcPct val="250000"/>
              </a:lnSpc>
            </a:pPr>
            <a:r>
              <a:rPr lang="ar-DZ" sz="2400" b="1" kern="0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إستعمال</a:t>
            </a:r>
            <a:r>
              <a:rPr lang="ar-DZ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ar-SA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البوابة</a:t>
            </a:r>
            <a:endParaRPr lang="en-US" sz="24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2" name="Picture 53">
            <a:extLst>
              <a:ext uri="{FF2B5EF4-FFF2-40B4-BE49-F238E27FC236}">
                <a16:creationId xmlns:a16="http://schemas.microsoft.com/office/drawing/2014/main" id="{7375AF8F-CAE0-4C30-8A66-9AAF7E9D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40465" y="3220969"/>
            <a:ext cx="530600" cy="530600"/>
          </a:xfrm>
          <a:prstGeom prst="rect">
            <a:avLst/>
          </a:prstGeom>
        </p:spPr>
      </p:pic>
      <p:sp>
        <p:nvSpPr>
          <p:cNvPr id="63" name="TextBox 56">
            <a:extLst>
              <a:ext uri="{FF2B5EF4-FFF2-40B4-BE49-F238E27FC236}">
                <a16:creationId xmlns:a16="http://schemas.microsoft.com/office/drawing/2014/main" id="{8B0055B4-DBA0-4546-A24B-6938FAF01ED5}"/>
              </a:ext>
            </a:extLst>
          </p:cNvPr>
          <p:cNvSpPr txBox="1"/>
          <p:nvPr/>
        </p:nvSpPr>
        <p:spPr>
          <a:xfrm>
            <a:off x="4695358" y="3869260"/>
            <a:ext cx="7278915" cy="1120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 rtl="1">
              <a:lnSpc>
                <a:spcPct val="200000"/>
              </a:lnSpc>
              <a:spcBef>
                <a:spcPts val="800"/>
              </a:spcBef>
              <a:buSzPct val="100000"/>
              <a:buFont typeface="Wingdings" pitchFamily="2"/>
              <a:buChar char="q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b="1" kern="0" dirty="0">
                <a:solidFill>
                  <a:srgbClr val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والهدف من إطلاق هذه البوابة هو ضمان المعالجة الفعالة لانشغالات المواطنين وتعزيز ثقتهم في الإدارة وتقييم أداء الإدارات و</a:t>
            </a:r>
            <a:r>
              <a:rPr lang="ar-DZ" b="1" kern="0" dirty="0">
                <a:solidFill>
                  <a:srgbClr val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ar-SA" b="1" kern="0" dirty="0">
                <a:solidFill>
                  <a:srgbClr val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</a:t>
            </a:r>
            <a:r>
              <a:rPr lang="ar-DZ" b="1" kern="0" dirty="0">
                <a:solidFill>
                  <a:srgbClr val="00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لمصلحة العامة</a:t>
            </a:r>
            <a:endParaRPr lang="fr-FR" b="1" kern="0" dirty="0">
              <a:solidFill>
                <a:srgbClr val="00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189183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238038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37559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028942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785481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Rectangle 59" descr="إستعمال البوابة        ">
            <a:extLst>
              <a:ext uri="{FF2B5EF4-FFF2-40B4-BE49-F238E27FC236}">
                <a16:creationId xmlns:a16="http://schemas.microsoft.com/office/drawing/2014/main" id="{F9588A0D-A3F8-491A-858C-C32CB3DA14A5}"/>
              </a:ext>
            </a:extLst>
          </p:cNvPr>
          <p:cNvSpPr/>
          <p:nvPr/>
        </p:nvSpPr>
        <p:spPr>
          <a:xfrm>
            <a:off x="-9282437" y="-19878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46" descr="إستعمال البوابة       ">
            <a:extLst>
              <a:ext uri="{FF2B5EF4-FFF2-40B4-BE49-F238E27FC236}">
                <a16:creationId xmlns:a16="http://schemas.microsoft.com/office/drawing/2014/main" id="{04E985A7-CABC-4F72-91E2-02C8E93A47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-536585" y="230430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>
              <a:lnSpc>
                <a:spcPct val="250000"/>
              </a:lnSpc>
            </a:pPr>
            <a:r>
              <a:rPr lang="ar-DZ" sz="2400" b="1" kern="0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إستعمال</a:t>
            </a:r>
            <a:r>
              <a:rPr lang="ar-DZ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ar-SA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البوابة</a:t>
            </a:r>
            <a:endParaRPr lang="en-US" sz="24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2" name="Picture 53">
            <a:extLst>
              <a:ext uri="{FF2B5EF4-FFF2-40B4-BE49-F238E27FC236}">
                <a16:creationId xmlns:a16="http://schemas.microsoft.com/office/drawing/2014/main" id="{7375AF8F-CAE0-4C30-8A66-9AAF7E9D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40465" y="3220969"/>
            <a:ext cx="530600" cy="530600"/>
          </a:xfrm>
          <a:prstGeom prst="rect">
            <a:avLst/>
          </a:prstGeom>
        </p:spPr>
      </p:pic>
      <p:grpSp>
        <p:nvGrpSpPr>
          <p:cNvPr id="63" name="Group 103">
            <a:extLst>
              <a:ext uri="{FF2B5EF4-FFF2-40B4-BE49-F238E27FC236}">
                <a16:creationId xmlns:a16="http://schemas.microsoft.com/office/drawing/2014/main" id="{017151A4-8680-44BB-AD58-A0AF20138822}"/>
              </a:ext>
            </a:extLst>
          </p:cNvPr>
          <p:cNvGrpSpPr/>
          <p:nvPr/>
        </p:nvGrpSpPr>
        <p:grpSpPr>
          <a:xfrm>
            <a:off x="9082979" y="1543056"/>
            <a:ext cx="1884691" cy="1789742"/>
            <a:chOff x="1387588" y="2182683"/>
            <a:chExt cx="1805441" cy="1894017"/>
          </a:xfrm>
        </p:grpSpPr>
        <p:sp>
          <p:nvSpPr>
            <p:cNvPr id="64" name="Rectangle: Top Corners Rounded 104">
              <a:extLst>
                <a:ext uri="{FF2B5EF4-FFF2-40B4-BE49-F238E27FC236}">
                  <a16:creationId xmlns:a16="http://schemas.microsoft.com/office/drawing/2014/main" id="{907AFC54-5066-4E02-9839-60310B685629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105">
              <a:extLst>
                <a:ext uri="{FF2B5EF4-FFF2-40B4-BE49-F238E27FC236}">
                  <a16:creationId xmlns:a16="http://schemas.microsoft.com/office/drawing/2014/main" id="{FC1FF262-C397-4278-8B44-549F04FBE85B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8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7" name="Freeform: Shape 107">
            <a:extLst>
              <a:ext uri="{FF2B5EF4-FFF2-40B4-BE49-F238E27FC236}">
                <a16:creationId xmlns:a16="http://schemas.microsoft.com/office/drawing/2014/main" id="{DB91D806-DBA7-434C-9BC7-92B6CC1ECAA4}"/>
              </a:ext>
            </a:extLst>
          </p:cNvPr>
          <p:cNvSpPr/>
          <p:nvPr/>
        </p:nvSpPr>
        <p:spPr>
          <a:xfrm flipV="1">
            <a:off x="9189172" y="1910537"/>
            <a:ext cx="1678274" cy="274498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E383BF-28C1-4ECE-B448-C07AE3F88350}"/>
              </a:ext>
            </a:extLst>
          </p:cNvPr>
          <p:cNvSpPr txBox="1"/>
          <p:nvPr/>
        </p:nvSpPr>
        <p:spPr>
          <a:xfrm>
            <a:off x="9096993" y="2330385"/>
            <a:ext cx="1730697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spcBef>
                <a:spcPts val="80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ر</a:t>
            </a: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فع مستوى الوعي </a:t>
            </a: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والتنسيق </a:t>
            </a: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بين</a:t>
            </a: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المديرية الجهوية للخزينة والمراكز المحاسبية التابعة لها </a:t>
            </a:r>
          </a:p>
        </p:txBody>
      </p:sp>
      <p:sp>
        <p:nvSpPr>
          <p:cNvPr id="68" name="TextBox 49">
            <a:extLst>
              <a:ext uri="{FF2B5EF4-FFF2-40B4-BE49-F238E27FC236}">
                <a16:creationId xmlns:a16="http://schemas.microsoft.com/office/drawing/2014/main" id="{585E3F6E-4CCD-4DC2-988C-A513BACC1C1E}"/>
              </a:ext>
            </a:extLst>
          </p:cNvPr>
          <p:cNvSpPr txBox="1"/>
          <p:nvPr/>
        </p:nvSpPr>
        <p:spPr>
          <a:xfrm>
            <a:off x="4552597" y="52830"/>
            <a:ext cx="7278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8800" dirty="0">
                <a:solidFill>
                  <a:srgbClr val="52C7BA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الهدف من التكوين</a:t>
            </a:r>
            <a:endParaRPr lang="en-US" sz="8800" dirty="0">
              <a:solidFill>
                <a:srgbClr val="52C7BA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grpSp>
        <p:nvGrpSpPr>
          <p:cNvPr id="69" name="Group 103">
            <a:extLst>
              <a:ext uri="{FF2B5EF4-FFF2-40B4-BE49-F238E27FC236}">
                <a16:creationId xmlns:a16="http://schemas.microsoft.com/office/drawing/2014/main" id="{1606BA9E-B893-4572-B916-B6BBF8A2081C}"/>
              </a:ext>
            </a:extLst>
          </p:cNvPr>
          <p:cNvGrpSpPr/>
          <p:nvPr/>
        </p:nvGrpSpPr>
        <p:grpSpPr>
          <a:xfrm>
            <a:off x="7168711" y="3068319"/>
            <a:ext cx="1884691" cy="1789742"/>
            <a:chOff x="1387588" y="2182683"/>
            <a:chExt cx="1805441" cy="1894017"/>
          </a:xfrm>
        </p:grpSpPr>
        <p:sp>
          <p:nvSpPr>
            <p:cNvPr id="70" name="Rectangle: Top Corners Rounded 104">
              <a:extLst>
                <a:ext uri="{FF2B5EF4-FFF2-40B4-BE49-F238E27FC236}">
                  <a16:creationId xmlns:a16="http://schemas.microsoft.com/office/drawing/2014/main" id="{F95D34A2-0E28-4DE1-A3D6-97C1484805B8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105">
              <a:extLst>
                <a:ext uri="{FF2B5EF4-FFF2-40B4-BE49-F238E27FC236}">
                  <a16:creationId xmlns:a16="http://schemas.microsoft.com/office/drawing/2014/main" id="{4CE4FA6B-C831-47CD-A1FB-0A4C7A8D0FB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8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2</a:t>
              </a:r>
              <a:endParaRPr lang="en-US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2" name="Freeform: Shape 107">
            <a:extLst>
              <a:ext uri="{FF2B5EF4-FFF2-40B4-BE49-F238E27FC236}">
                <a16:creationId xmlns:a16="http://schemas.microsoft.com/office/drawing/2014/main" id="{014399C5-C55E-4E77-AD0C-F536DDFD68AD}"/>
              </a:ext>
            </a:extLst>
          </p:cNvPr>
          <p:cNvSpPr/>
          <p:nvPr/>
        </p:nvSpPr>
        <p:spPr>
          <a:xfrm flipV="1">
            <a:off x="7274904" y="3476141"/>
            <a:ext cx="1678274" cy="274498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89772AA-EE24-4BB7-AF28-E490D8D444AF}"/>
              </a:ext>
            </a:extLst>
          </p:cNvPr>
          <p:cNvSpPr txBox="1"/>
          <p:nvPr/>
        </p:nvSpPr>
        <p:spPr>
          <a:xfrm>
            <a:off x="7116465" y="3683957"/>
            <a:ext cx="1730697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spcBef>
                <a:spcPts val="80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تذليل الصعوبات ورفع اللبس في </a:t>
            </a:r>
            <a:r>
              <a:rPr lang="ar-DZ" b="1" kern="0" dirty="0" err="1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إستخدام</a:t>
            </a: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البوابة الإلكترونية </a:t>
            </a: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لضمان التعامل الفعال مع هذه التظلمات</a:t>
            </a:r>
            <a:endParaRPr lang="ar-DZ" b="1" kern="0" dirty="0">
              <a:solidFill>
                <a:srgbClr val="202124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grpSp>
        <p:nvGrpSpPr>
          <p:cNvPr id="79" name="Group 103">
            <a:extLst>
              <a:ext uri="{FF2B5EF4-FFF2-40B4-BE49-F238E27FC236}">
                <a16:creationId xmlns:a16="http://schemas.microsoft.com/office/drawing/2014/main" id="{7F3170CB-E855-49F3-A970-034A2F4B0F1C}"/>
              </a:ext>
            </a:extLst>
          </p:cNvPr>
          <p:cNvGrpSpPr/>
          <p:nvPr/>
        </p:nvGrpSpPr>
        <p:grpSpPr>
          <a:xfrm>
            <a:off x="5247496" y="1517647"/>
            <a:ext cx="1884691" cy="1789742"/>
            <a:chOff x="1387588" y="2182683"/>
            <a:chExt cx="1805441" cy="1894017"/>
          </a:xfrm>
        </p:grpSpPr>
        <p:sp>
          <p:nvSpPr>
            <p:cNvPr id="80" name="Rectangle: Top Corners Rounded 104">
              <a:extLst>
                <a:ext uri="{FF2B5EF4-FFF2-40B4-BE49-F238E27FC236}">
                  <a16:creationId xmlns:a16="http://schemas.microsoft.com/office/drawing/2014/main" id="{8E34F668-54C1-4A1D-A193-798E88AD62A7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105">
              <a:extLst>
                <a:ext uri="{FF2B5EF4-FFF2-40B4-BE49-F238E27FC236}">
                  <a16:creationId xmlns:a16="http://schemas.microsoft.com/office/drawing/2014/main" id="{5A833FF9-8679-43A0-8907-FA9A6C8CD47A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8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2" name="Freeform: Shape 107">
            <a:extLst>
              <a:ext uri="{FF2B5EF4-FFF2-40B4-BE49-F238E27FC236}">
                <a16:creationId xmlns:a16="http://schemas.microsoft.com/office/drawing/2014/main" id="{406DED9F-A0E6-49FE-8F8D-AFA8CD45E1A3}"/>
              </a:ext>
            </a:extLst>
          </p:cNvPr>
          <p:cNvSpPr/>
          <p:nvPr/>
        </p:nvSpPr>
        <p:spPr>
          <a:xfrm flipV="1">
            <a:off x="5349950" y="1917590"/>
            <a:ext cx="1678274" cy="274498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237627A-13B9-4565-AE64-2838AD477E38}"/>
              </a:ext>
            </a:extLst>
          </p:cNvPr>
          <p:cNvSpPr txBox="1"/>
          <p:nvPr/>
        </p:nvSpPr>
        <p:spPr>
          <a:xfrm>
            <a:off x="5058544" y="2350212"/>
            <a:ext cx="1730697" cy="1406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spcBef>
                <a:spcPts val="80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إنشاء و تنفيذ </a:t>
            </a:r>
          </a:p>
          <a:p>
            <a:pPr lvl="0" algn="r" rtl="1">
              <a:lnSpc>
                <a:spcPct val="150000"/>
              </a:lnSpc>
              <a:spcBef>
                <a:spcPts val="80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عملية الإشراف والمراقبة</a:t>
            </a:r>
            <a:endParaRPr lang="ar-DZ" b="1" kern="0" dirty="0">
              <a:solidFill>
                <a:srgbClr val="202124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grpSp>
        <p:nvGrpSpPr>
          <p:cNvPr id="84" name="Group 103">
            <a:extLst>
              <a:ext uri="{FF2B5EF4-FFF2-40B4-BE49-F238E27FC236}">
                <a16:creationId xmlns:a16="http://schemas.microsoft.com/office/drawing/2014/main" id="{0A9EA54D-780F-48D0-BBFB-26A22C14AD05}"/>
              </a:ext>
            </a:extLst>
          </p:cNvPr>
          <p:cNvGrpSpPr/>
          <p:nvPr/>
        </p:nvGrpSpPr>
        <p:grpSpPr>
          <a:xfrm>
            <a:off x="3363623" y="3078675"/>
            <a:ext cx="1884691" cy="1789742"/>
            <a:chOff x="1387588" y="2182683"/>
            <a:chExt cx="1805441" cy="1894017"/>
          </a:xfrm>
        </p:grpSpPr>
        <p:sp>
          <p:nvSpPr>
            <p:cNvPr id="85" name="Rectangle: Top Corners Rounded 104">
              <a:extLst>
                <a:ext uri="{FF2B5EF4-FFF2-40B4-BE49-F238E27FC236}">
                  <a16:creationId xmlns:a16="http://schemas.microsoft.com/office/drawing/2014/main" id="{AE1F8DCA-E0C0-4C89-97A6-0C5AA2476F13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105">
              <a:extLst>
                <a:ext uri="{FF2B5EF4-FFF2-40B4-BE49-F238E27FC236}">
                  <a16:creationId xmlns:a16="http://schemas.microsoft.com/office/drawing/2014/main" id="{26E85DC4-B071-436B-9256-B26B313371E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8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87" name="Freeform: Shape 107">
            <a:extLst>
              <a:ext uri="{FF2B5EF4-FFF2-40B4-BE49-F238E27FC236}">
                <a16:creationId xmlns:a16="http://schemas.microsoft.com/office/drawing/2014/main" id="{D490C3F8-5540-4240-AE0E-9FE20518C4C4}"/>
              </a:ext>
            </a:extLst>
          </p:cNvPr>
          <p:cNvSpPr/>
          <p:nvPr/>
        </p:nvSpPr>
        <p:spPr>
          <a:xfrm flipV="1">
            <a:off x="3456984" y="3476141"/>
            <a:ext cx="1678274" cy="2744989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F2D252CD-0F9D-427E-9F2F-AC001ACEF0D0}"/>
              </a:ext>
            </a:extLst>
          </p:cNvPr>
          <p:cNvSpPr txBox="1"/>
          <p:nvPr/>
        </p:nvSpPr>
        <p:spPr>
          <a:xfrm>
            <a:off x="3259228" y="3909180"/>
            <a:ext cx="1730697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spcBef>
                <a:spcPts val="80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طرح </a:t>
            </a:r>
            <a:r>
              <a:rPr lang="ar-DZ" b="1" kern="0" dirty="0" err="1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الإنشغالات</a:t>
            </a:r>
            <a:r>
              <a:rPr lang="ar-DZ" b="1" kern="0" dirty="0">
                <a:solidFill>
                  <a:srgbClr val="202124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وإيجاد الحلول الممكنة</a:t>
            </a:r>
          </a:p>
        </p:txBody>
      </p:sp>
    </p:spTree>
    <p:extLst>
      <p:ext uri="{BB962C8B-B14F-4D97-AF65-F5344CB8AC3E}">
        <p14:creationId xmlns:p14="http://schemas.microsoft.com/office/powerpoint/2010/main" val="2675732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" grpId="0"/>
      <p:bldP spid="72" grpId="0" animBg="1"/>
      <p:bldP spid="73" grpId="0"/>
      <p:bldP spid="82" grpId="0" animBg="1"/>
      <p:bldP spid="83" grpId="0"/>
      <p:bldP spid="87" grpId="0" animBg="1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9876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238038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37559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028942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785481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Rectangle 59" descr="إستعمال البوابة        ">
            <a:extLst>
              <a:ext uri="{FF2B5EF4-FFF2-40B4-BE49-F238E27FC236}">
                <a16:creationId xmlns:a16="http://schemas.microsoft.com/office/drawing/2014/main" id="{F9588A0D-A3F8-491A-858C-C32CB3DA14A5}"/>
              </a:ext>
            </a:extLst>
          </p:cNvPr>
          <p:cNvSpPr/>
          <p:nvPr/>
        </p:nvSpPr>
        <p:spPr>
          <a:xfrm>
            <a:off x="-9282437" y="-19878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46" descr="إستعمال البوابة       ">
            <a:extLst>
              <a:ext uri="{FF2B5EF4-FFF2-40B4-BE49-F238E27FC236}">
                <a16:creationId xmlns:a16="http://schemas.microsoft.com/office/drawing/2014/main" id="{04E985A7-CABC-4F72-91E2-02C8E93A47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-536585" y="230430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>
              <a:lnSpc>
                <a:spcPct val="250000"/>
              </a:lnSpc>
            </a:pPr>
            <a:r>
              <a:rPr lang="ar-DZ" sz="2400" b="1" kern="0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إستعمال</a:t>
            </a:r>
            <a:r>
              <a:rPr lang="ar-DZ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ar-SA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البوابة</a:t>
            </a:r>
            <a:endParaRPr lang="en-US" sz="24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2" name="Picture 53">
            <a:extLst>
              <a:ext uri="{FF2B5EF4-FFF2-40B4-BE49-F238E27FC236}">
                <a16:creationId xmlns:a16="http://schemas.microsoft.com/office/drawing/2014/main" id="{7375AF8F-CAE0-4C30-8A66-9AAF7E9D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40465" y="3220969"/>
            <a:ext cx="530600" cy="530600"/>
          </a:xfrm>
          <a:prstGeom prst="rect">
            <a:avLst/>
          </a:prstGeom>
        </p:spPr>
      </p:pic>
      <p:grpSp>
        <p:nvGrpSpPr>
          <p:cNvPr id="63" name="Group 99">
            <a:extLst>
              <a:ext uri="{FF2B5EF4-FFF2-40B4-BE49-F238E27FC236}">
                <a16:creationId xmlns:a16="http://schemas.microsoft.com/office/drawing/2014/main" id="{738D0AD5-F6F3-41CD-8D04-906634B5E569}"/>
              </a:ext>
            </a:extLst>
          </p:cNvPr>
          <p:cNvGrpSpPr/>
          <p:nvPr/>
        </p:nvGrpSpPr>
        <p:grpSpPr>
          <a:xfrm>
            <a:off x="3949904" y="1814672"/>
            <a:ext cx="2017224" cy="2017224"/>
            <a:chOff x="1466851" y="1754971"/>
            <a:chExt cx="2362200" cy="2362200"/>
          </a:xfrm>
        </p:grpSpPr>
        <p:sp>
          <p:nvSpPr>
            <p:cNvPr id="64" name="Oval 100">
              <a:extLst>
                <a:ext uri="{FF2B5EF4-FFF2-40B4-BE49-F238E27FC236}">
                  <a16:creationId xmlns:a16="http://schemas.microsoft.com/office/drawing/2014/main" id="{6B24168D-BFA5-4A77-B83E-D9840FA54CF7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101">
              <a:extLst>
                <a:ext uri="{FF2B5EF4-FFF2-40B4-BE49-F238E27FC236}">
                  <a16:creationId xmlns:a16="http://schemas.microsoft.com/office/drawing/2014/main" id="{68741682-C830-49CD-97CA-FA0B98F70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66" name="Group 105">
            <a:extLst>
              <a:ext uri="{FF2B5EF4-FFF2-40B4-BE49-F238E27FC236}">
                <a16:creationId xmlns:a16="http://schemas.microsoft.com/office/drawing/2014/main" id="{47CEF07D-516B-42BC-9F96-5B13B1AE753F}"/>
              </a:ext>
            </a:extLst>
          </p:cNvPr>
          <p:cNvGrpSpPr/>
          <p:nvPr/>
        </p:nvGrpSpPr>
        <p:grpSpPr>
          <a:xfrm>
            <a:off x="7741429" y="1823012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67" name="Oval 106">
              <a:extLst>
                <a:ext uri="{FF2B5EF4-FFF2-40B4-BE49-F238E27FC236}">
                  <a16:creationId xmlns:a16="http://schemas.microsoft.com/office/drawing/2014/main" id="{3FBB5A6D-7C9D-497D-93A2-9E626BE81744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107">
              <a:extLst>
                <a:ext uri="{FF2B5EF4-FFF2-40B4-BE49-F238E27FC236}">
                  <a16:creationId xmlns:a16="http://schemas.microsoft.com/office/drawing/2014/main" id="{AA16F64B-2589-4693-BCDA-4D748E704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sp>
        <p:nvSpPr>
          <p:cNvPr id="69" name="TextBox 49">
            <a:extLst>
              <a:ext uri="{FF2B5EF4-FFF2-40B4-BE49-F238E27FC236}">
                <a16:creationId xmlns:a16="http://schemas.microsoft.com/office/drawing/2014/main" id="{EFE1F5CD-600F-4D3A-95EE-946A041A5471}"/>
              </a:ext>
            </a:extLst>
          </p:cNvPr>
          <p:cNvSpPr txBox="1"/>
          <p:nvPr/>
        </p:nvSpPr>
        <p:spPr>
          <a:xfrm>
            <a:off x="3503731" y="25936"/>
            <a:ext cx="727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6000" b="1" kern="0" dirty="0">
                <a:solidFill>
                  <a:srgbClr val="FFC73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دور المشرف والمسير</a:t>
            </a:r>
            <a:endParaRPr lang="en-US" sz="6000" b="1" kern="0" dirty="0">
              <a:solidFill>
                <a:srgbClr val="FFC73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DCA945-2CBB-4198-9FEF-DD52142FCE7F}"/>
              </a:ext>
            </a:extLst>
          </p:cNvPr>
          <p:cNvSpPr txBox="1"/>
          <p:nvPr/>
        </p:nvSpPr>
        <p:spPr>
          <a:xfrm>
            <a:off x="4398617" y="1092443"/>
            <a:ext cx="5476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400" b="1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تم تعيين دورين لكل</a:t>
            </a:r>
            <a:r>
              <a:rPr lang="ar-DZ" sz="2400" b="1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إدارة معنية بالقيام بهذه العملية</a:t>
            </a:r>
            <a:r>
              <a:rPr lang="fr-FR" sz="240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</a:p>
          <a:p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B98E132-43AB-4466-8542-7B4A23C1E723}"/>
              </a:ext>
            </a:extLst>
          </p:cNvPr>
          <p:cNvSpPr/>
          <p:nvPr/>
        </p:nvSpPr>
        <p:spPr>
          <a:xfrm>
            <a:off x="7721880" y="3935549"/>
            <a:ext cx="2072809" cy="573268"/>
          </a:xfrm>
          <a:prstGeom prst="roundRect">
            <a:avLst/>
          </a:prstGeom>
          <a:solidFill>
            <a:srgbClr val="5D73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b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مشرف</a:t>
            </a:r>
            <a:endParaRPr lang="fr-FR" sz="3600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2B468226-B3ED-4A8F-BCBC-FB55162A1BF6}"/>
              </a:ext>
            </a:extLst>
          </p:cNvPr>
          <p:cNvSpPr/>
          <p:nvPr/>
        </p:nvSpPr>
        <p:spPr>
          <a:xfrm>
            <a:off x="3907112" y="3871651"/>
            <a:ext cx="2072809" cy="573268"/>
          </a:xfrm>
          <a:prstGeom prst="roundRect">
            <a:avLst/>
          </a:prstGeom>
          <a:solidFill>
            <a:srgbClr val="FF5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b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مسير</a:t>
            </a:r>
            <a:endParaRPr lang="fr-FR" sz="3600" b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4E22DCB-318E-4831-BB57-07B441AB4401}"/>
              </a:ext>
            </a:extLst>
          </p:cNvPr>
          <p:cNvSpPr txBox="1"/>
          <p:nvPr/>
        </p:nvSpPr>
        <p:spPr>
          <a:xfrm>
            <a:off x="3726047" y="4432794"/>
            <a:ext cx="251239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  <a:spcBef>
                <a:spcPts val="80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SA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يُستخدم دور "الم</a:t>
            </a:r>
            <a:r>
              <a:rPr lang="ar-DZ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سير"</a:t>
            </a:r>
            <a:r>
              <a:rPr lang="ar-SA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لمسح </a:t>
            </a:r>
            <a:r>
              <a:rPr lang="ar-DZ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ضوئي </a:t>
            </a:r>
            <a:r>
              <a:rPr lang="ar-SA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وتسجيل التظلمات المكتوبة بخط اليد في سجلات ال</a:t>
            </a:r>
            <a:r>
              <a:rPr lang="ar-DZ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شكاوى</a:t>
            </a:r>
            <a:r>
              <a:rPr lang="ar-SA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الموجودة في </a:t>
            </a:r>
            <a:r>
              <a:rPr lang="ar-DZ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المراكز </a:t>
            </a:r>
            <a:r>
              <a:rPr lang="ar-SA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المحاس</a:t>
            </a:r>
            <a:r>
              <a:rPr lang="ar-DZ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بي</a:t>
            </a:r>
            <a:r>
              <a:rPr lang="ar-SA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ة  </a:t>
            </a:r>
            <a:endParaRPr lang="fr-FR" dirty="0">
              <a:solidFill>
                <a:srgbClr val="5D7373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6EB5F0D-DE07-404E-89A9-26F10131D743}"/>
              </a:ext>
            </a:extLst>
          </p:cNvPr>
          <p:cNvSpPr txBox="1"/>
          <p:nvPr/>
        </p:nvSpPr>
        <p:spPr>
          <a:xfrm>
            <a:off x="7535708" y="4466568"/>
            <a:ext cx="2512390" cy="170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  <a:spcBef>
                <a:spcPts val="80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b="1" kern="0" dirty="0">
                <a:solidFill>
                  <a:srgbClr val="5E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يستخدم  </a:t>
            </a:r>
            <a:r>
              <a:rPr lang="ar-SA" b="1" kern="0" dirty="0">
                <a:solidFill>
                  <a:srgbClr val="5E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دور "المشرف"</a:t>
            </a:r>
            <a:r>
              <a:rPr lang="ar-DZ" b="1" kern="0" dirty="0">
                <a:solidFill>
                  <a:srgbClr val="5E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للمعالجة و الاشراف على أي تأخير في التعامل مع الشكاوى و الإجابة عليها</a:t>
            </a:r>
            <a:endParaRPr lang="fr-FR" dirty="0">
              <a:solidFill>
                <a:srgbClr val="5E7373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927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0" grpId="0" animBg="1"/>
      <p:bldP spid="71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9876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70253" y="39755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37559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028942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785481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Rectangle 59" descr="إستعمال البوابة        ">
            <a:extLst>
              <a:ext uri="{FF2B5EF4-FFF2-40B4-BE49-F238E27FC236}">
                <a16:creationId xmlns:a16="http://schemas.microsoft.com/office/drawing/2014/main" id="{F9588A0D-A3F8-491A-858C-C32CB3DA14A5}"/>
              </a:ext>
            </a:extLst>
          </p:cNvPr>
          <p:cNvSpPr/>
          <p:nvPr/>
        </p:nvSpPr>
        <p:spPr>
          <a:xfrm>
            <a:off x="-9282437" y="-19878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46" descr="إستعمال البوابة       ">
            <a:extLst>
              <a:ext uri="{FF2B5EF4-FFF2-40B4-BE49-F238E27FC236}">
                <a16:creationId xmlns:a16="http://schemas.microsoft.com/office/drawing/2014/main" id="{04E985A7-CABC-4F72-91E2-02C8E93A47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-536585" y="230430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>
              <a:lnSpc>
                <a:spcPct val="250000"/>
              </a:lnSpc>
            </a:pPr>
            <a:r>
              <a:rPr lang="ar-DZ" sz="2400" b="1" kern="0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إستعمال</a:t>
            </a:r>
            <a:r>
              <a:rPr lang="ar-DZ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ar-SA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البوابة</a:t>
            </a:r>
            <a:endParaRPr lang="en-US" sz="24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2" name="Picture 53">
            <a:extLst>
              <a:ext uri="{FF2B5EF4-FFF2-40B4-BE49-F238E27FC236}">
                <a16:creationId xmlns:a16="http://schemas.microsoft.com/office/drawing/2014/main" id="{7375AF8F-CAE0-4C30-8A66-9AAF7E9D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40465" y="3220969"/>
            <a:ext cx="530600" cy="530600"/>
          </a:xfrm>
          <a:prstGeom prst="rect">
            <a:avLst/>
          </a:prstGeom>
        </p:spPr>
      </p:pic>
      <p:sp>
        <p:nvSpPr>
          <p:cNvPr id="63" name="TextBox 49">
            <a:extLst>
              <a:ext uri="{FF2B5EF4-FFF2-40B4-BE49-F238E27FC236}">
                <a16:creationId xmlns:a16="http://schemas.microsoft.com/office/drawing/2014/main" id="{D8485097-245F-4470-A2CC-5C275F542AF0}"/>
              </a:ext>
            </a:extLst>
          </p:cNvPr>
          <p:cNvSpPr txBox="1"/>
          <p:nvPr/>
        </p:nvSpPr>
        <p:spPr>
          <a:xfrm>
            <a:off x="2729098" y="224634"/>
            <a:ext cx="800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الأطــراف المعنيـة فـي عمليـة </a:t>
            </a:r>
            <a:r>
              <a:rPr lang="ar-DZ" sz="4000" b="1" kern="0" dirty="0" err="1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رقـمنـة</a:t>
            </a:r>
            <a:r>
              <a:rPr lang="ar-DZ" sz="4000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الشـكــوى</a:t>
            </a:r>
            <a:endParaRPr lang="en-US" sz="4000" b="1" kern="0" dirty="0">
              <a:solidFill>
                <a:srgbClr val="5D7373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grpSp>
        <p:nvGrpSpPr>
          <p:cNvPr id="64" name="Group 112">
            <a:extLst>
              <a:ext uri="{FF2B5EF4-FFF2-40B4-BE49-F238E27FC236}">
                <a16:creationId xmlns:a16="http://schemas.microsoft.com/office/drawing/2014/main" id="{E292EEE0-3951-4FAE-9025-D49AC98811FB}"/>
              </a:ext>
            </a:extLst>
          </p:cNvPr>
          <p:cNvGrpSpPr/>
          <p:nvPr/>
        </p:nvGrpSpPr>
        <p:grpSpPr>
          <a:xfrm flipH="1">
            <a:off x="6585302" y="1430516"/>
            <a:ext cx="3342081" cy="796806"/>
            <a:chOff x="764723" y="2142394"/>
            <a:chExt cx="3197225" cy="796806"/>
          </a:xfrm>
        </p:grpSpPr>
        <p:sp>
          <p:nvSpPr>
            <p:cNvPr id="65" name="Oval 113">
              <a:extLst>
                <a:ext uri="{FF2B5EF4-FFF2-40B4-BE49-F238E27FC236}">
                  <a16:creationId xmlns:a16="http://schemas.microsoft.com/office/drawing/2014/main" id="{CA745597-7DBF-4C5F-96AE-B807156B6FBB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114">
              <a:extLst>
                <a:ext uri="{FF2B5EF4-FFF2-40B4-BE49-F238E27FC236}">
                  <a16:creationId xmlns:a16="http://schemas.microsoft.com/office/drawing/2014/main" id="{0D8999E2-7547-4CD5-B783-98264BBB2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7" name="TextBox 115">
              <a:extLst>
                <a:ext uri="{FF2B5EF4-FFF2-40B4-BE49-F238E27FC236}">
                  <a16:creationId xmlns:a16="http://schemas.microsoft.com/office/drawing/2014/main" id="{0F564DB4-F908-4EAC-9E92-3F17DCC482D0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SA" sz="2400" b="1" kern="0" dirty="0">
                  <a:solidFill>
                    <a:srgbClr val="202124"/>
                  </a:solidFill>
                  <a:latin typeface="inherit"/>
                  <a:cs typeface="Arial" pitchFamily="34"/>
                </a:rPr>
                <a:t>المواطن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8" name="TextBox 116">
              <a:extLst>
                <a:ext uri="{FF2B5EF4-FFF2-40B4-BE49-F238E27FC236}">
                  <a16:creationId xmlns:a16="http://schemas.microsoft.com/office/drawing/2014/main" id="{5AD67C31-9F86-4FEE-9A49-94EE67485C1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463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SA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عند كتابة تظلمه في السجل</a:t>
              </a:r>
              <a:endParaRPr lang="en-US" b="1" kern="0" dirty="0">
                <a:solidFill>
                  <a:srgbClr val="5D7373"/>
                </a:solidFill>
                <a:latin typeface="inherit"/>
                <a:cs typeface="Arial" pitchFamily="34"/>
              </a:endParaRPr>
            </a:p>
          </p:txBody>
        </p:sp>
      </p:grpSp>
      <p:grpSp>
        <p:nvGrpSpPr>
          <p:cNvPr id="69" name="Group 112">
            <a:extLst>
              <a:ext uri="{FF2B5EF4-FFF2-40B4-BE49-F238E27FC236}">
                <a16:creationId xmlns:a16="http://schemas.microsoft.com/office/drawing/2014/main" id="{DAC3DED1-1FB5-452F-A006-959E410B742B}"/>
              </a:ext>
            </a:extLst>
          </p:cNvPr>
          <p:cNvGrpSpPr/>
          <p:nvPr/>
        </p:nvGrpSpPr>
        <p:grpSpPr>
          <a:xfrm flipH="1">
            <a:off x="3696658" y="2576015"/>
            <a:ext cx="5223989" cy="929085"/>
            <a:chOff x="764723" y="2142394"/>
            <a:chExt cx="4997565" cy="929085"/>
          </a:xfrm>
        </p:grpSpPr>
        <p:sp>
          <p:nvSpPr>
            <p:cNvPr id="70" name="Oval 113">
              <a:extLst>
                <a:ext uri="{FF2B5EF4-FFF2-40B4-BE49-F238E27FC236}">
                  <a16:creationId xmlns:a16="http://schemas.microsoft.com/office/drawing/2014/main" id="{A1024799-ED97-483E-97AD-27731446DC7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114">
              <a:extLst>
                <a:ext uri="{FF2B5EF4-FFF2-40B4-BE49-F238E27FC236}">
                  <a16:creationId xmlns:a16="http://schemas.microsoft.com/office/drawing/2014/main" id="{CBDAB8CA-3F42-4CCA-AFA3-32FBD9BB1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2" name="TextBox 115">
              <a:extLst>
                <a:ext uri="{FF2B5EF4-FFF2-40B4-BE49-F238E27FC236}">
                  <a16:creationId xmlns:a16="http://schemas.microsoft.com/office/drawing/2014/main" id="{6541164B-F28F-4D5F-8873-29B3D61E4C25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DZ" sz="2400" b="1" kern="0" dirty="0">
                  <a:solidFill>
                    <a:srgbClr val="202124"/>
                  </a:solidFill>
                  <a:latin typeface="inherit"/>
                  <a:cs typeface="Arial" pitchFamily="34"/>
                </a:rPr>
                <a:t>المسير</a:t>
              </a:r>
              <a:endParaRPr lang="en-US" sz="2400" b="1" kern="0" dirty="0">
                <a:solidFill>
                  <a:srgbClr val="202124"/>
                </a:solidFill>
                <a:latin typeface="inherit"/>
                <a:cs typeface="Arial" pitchFamily="34"/>
              </a:endParaRPr>
            </a:p>
          </p:txBody>
        </p:sp>
        <p:sp>
          <p:nvSpPr>
            <p:cNvPr id="73" name="TextBox 116">
              <a:extLst>
                <a:ext uri="{FF2B5EF4-FFF2-40B4-BE49-F238E27FC236}">
                  <a16:creationId xmlns:a16="http://schemas.microsoft.com/office/drawing/2014/main" id="{DB30ED4F-40E7-428B-A4DF-2064DABE7CA0}"/>
                </a:ext>
              </a:extLst>
            </p:cNvPr>
            <p:cNvSpPr txBox="1"/>
            <p:nvPr/>
          </p:nvSpPr>
          <p:spPr>
            <a:xfrm>
              <a:off x="1435200" y="2425148"/>
              <a:ext cx="4327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1"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SA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المستخدم المسؤول عن</a:t>
              </a:r>
              <a:r>
                <a:rPr lang="ar-DZ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 ال</a:t>
              </a:r>
              <a:r>
                <a:rPr lang="ar-SA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مسح</a:t>
              </a:r>
              <a:r>
                <a:rPr lang="ar-DZ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 الضوئي ل</a:t>
              </a:r>
              <a:r>
                <a:rPr lang="ar-SA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لتظلم</a:t>
              </a:r>
              <a:r>
                <a:rPr lang="ar-DZ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 </a:t>
              </a:r>
              <a:r>
                <a:rPr lang="ar-SA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وإدخاله في البوابة</a:t>
              </a:r>
              <a:endParaRPr lang="en-US" b="1" kern="0" dirty="0">
                <a:solidFill>
                  <a:srgbClr val="5D7373"/>
                </a:solidFill>
                <a:latin typeface="inherit"/>
                <a:cs typeface="Arial" pitchFamily="34"/>
              </a:endParaRPr>
            </a:p>
          </p:txBody>
        </p:sp>
      </p:grpSp>
      <p:grpSp>
        <p:nvGrpSpPr>
          <p:cNvPr id="74" name="Group 112">
            <a:extLst>
              <a:ext uri="{FF2B5EF4-FFF2-40B4-BE49-F238E27FC236}">
                <a16:creationId xmlns:a16="http://schemas.microsoft.com/office/drawing/2014/main" id="{D4739996-E409-4774-A02A-8DED80919DA7}"/>
              </a:ext>
            </a:extLst>
          </p:cNvPr>
          <p:cNvGrpSpPr/>
          <p:nvPr/>
        </p:nvGrpSpPr>
        <p:grpSpPr>
          <a:xfrm flipH="1">
            <a:off x="2698011" y="3694641"/>
            <a:ext cx="5287732" cy="1161328"/>
            <a:chOff x="764723" y="2142394"/>
            <a:chExt cx="5058546" cy="1161328"/>
          </a:xfrm>
        </p:grpSpPr>
        <p:sp>
          <p:nvSpPr>
            <p:cNvPr id="75" name="Oval 113">
              <a:extLst>
                <a:ext uri="{FF2B5EF4-FFF2-40B4-BE49-F238E27FC236}">
                  <a16:creationId xmlns:a16="http://schemas.microsoft.com/office/drawing/2014/main" id="{F0F94CD2-7809-488E-88A5-EC1C6063FF1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114">
              <a:extLst>
                <a:ext uri="{FF2B5EF4-FFF2-40B4-BE49-F238E27FC236}">
                  <a16:creationId xmlns:a16="http://schemas.microsoft.com/office/drawing/2014/main" id="{CE6937A3-D363-4074-90DE-4480B6E16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7" name="TextBox 115">
              <a:extLst>
                <a:ext uri="{FF2B5EF4-FFF2-40B4-BE49-F238E27FC236}">
                  <a16:creationId xmlns:a16="http://schemas.microsoft.com/office/drawing/2014/main" id="{AA2B2A98-EDB3-4A4B-8105-38BC29F6387D}"/>
                </a:ext>
              </a:extLst>
            </p:cNvPr>
            <p:cNvSpPr txBox="1"/>
            <p:nvPr/>
          </p:nvSpPr>
          <p:spPr>
            <a:xfrm>
              <a:off x="1435200" y="2142394"/>
              <a:ext cx="2198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SA" sz="2400" b="1" kern="0" dirty="0">
                  <a:solidFill>
                    <a:srgbClr val="202124"/>
                  </a:solidFill>
                  <a:latin typeface="inherit"/>
                  <a:cs typeface="Arial" pitchFamily="34"/>
                </a:rPr>
                <a:t>المشرف اللامركزي</a:t>
              </a:r>
              <a:endParaRPr lang="en-US" sz="2400" b="1" kern="0" dirty="0">
                <a:solidFill>
                  <a:srgbClr val="202124"/>
                </a:solidFill>
                <a:latin typeface="inherit"/>
                <a:cs typeface="Arial" pitchFamily="34"/>
              </a:endParaRPr>
            </a:p>
          </p:txBody>
        </p:sp>
        <p:sp>
          <p:nvSpPr>
            <p:cNvPr id="78" name="TextBox 116">
              <a:extLst>
                <a:ext uri="{FF2B5EF4-FFF2-40B4-BE49-F238E27FC236}">
                  <a16:creationId xmlns:a16="http://schemas.microsoft.com/office/drawing/2014/main" id="{3CA2EF1C-12CB-4597-B417-1EA7178A7037}"/>
                </a:ext>
              </a:extLst>
            </p:cNvPr>
            <p:cNvSpPr txBox="1"/>
            <p:nvPr/>
          </p:nvSpPr>
          <p:spPr>
            <a:xfrm>
              <a:off x="1435201" y="2425148"/>
              <a:ext cx="4388068" cy="878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SA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الجهة التنفيذية المخولة بالرد ومتابعة التظلم على مستوى مركزه المحاسبي</a:t>
              </a:r>
              <a:endParaRPr lang="en-US" b="1" kern="0" dirty="0">
                <a:solidFill>
                  <a:srgbClr val="5D7373"/>
                </a:solidFill>
                <a:latin typeface="inherit"/>
                <a:cs typeface="Arial" pitchFamily="34"/>
              </a:endParaRPr>
            </a:p>
          </p:txBody>
        </p:sp>
      </p:grpSp>
      <p:grpSp>
        <p:nvGrpSpPr>
          <p:cNvPr id="79" name="Group 112">
            <a:extLst>
              <a:ext uri="{FF2B5EF4-FFF2-40B4-BE49-F238E27FC236}">
                <a16:creationId xmlns:a16="http://schemas.microsoft.com/office/drawing/2014/main" id="{9FFC27E7-3EA4-4E85-95B7-6AF212D77F9B}"/>
              </a:ext>
            </a:extLst>
          </p:cNvPr>
          <p:cNvGrpSpPr/>
          <p:nvPr/>
        </p:nvGrpSpPr>
        <p:grpSpPr>
          <a:xfrm flipH="1">
            <a:off x="2522131" y="5025807"/>
            <a:ext cx="4116412" cy="1161328"/>
            <a:chOff x="764723" y="2142394"/>
            <a:chExt cx="3937994" cy="1161328"/>
          </a:xfrm>
        </p:grpSpPr>
        <p:sp>
          <p:nvSpPr>
            <p:cNvPr id="80" name="Oval 113">
              <a:extLst>
                <a:ext uri="{FF2B5EF4-FFF2-40B4-BE49-F238E27FC236}">
                  <a16:creationId xmlns:a16="http://schemas.microsoft.com/office/drawing/2014/main" id="{246224C2-E049-4EC6-AD85-FEFEDCC0267D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114">
              <a:extLst>
                <a:ext uri="{FF2B5EF4-FFF2-40B4-BE49-F238E27FC236}">
                  <a16:creationId xmlns:a16="http://schemas.microsoft.com/office/drawing/2014/main" id="{3EF96164-11F8-4A80-830D-D978BB550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2" name="TextBox 115">
              <a:extLst>
                <a:ext uri="{FF2B5EF4-FFF2-40B4-BE49-F238E27FC236}">
                  <a16:creationId xmlns:a16="http://schemas.microsoft.com/office/drawing/2014/main" id="{2EE76AF9-10A8-4A34-A503-2F903ED6233F}"/>
                </a:ext>
              </a:extLst>
            </p:cNvPr>
            <p:cNvSpPr txBox="1"/>
            <p:nvPr/>
          </p:nvSpPr>
          <p:spPr>
            <a:xfrm>
              <a:off x="1435200" y="2142394"/>
              <a:ext cx="2356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SA" sz="2400" b="1" kern="0" dirty="0">
                  <a:solidFill>
                    <a:srgbClr val="202124"/>
                  </a:solidFill>
                  <a:latin typeface="inherit"/>
                  <a:cs typeface="Arial" pitchFamily="34"/>
                </a:rPr>
                <a:t>المشرف</a:t>
              </a:r>
              <a:r>
                <a:rPr lang="ar-SA" b="1" kern="0" dirty="0">
                  <a:solidFill>
                    <a:srgbClr val="202124"/>
                  </a:solidFill>
                  <a:latin typeface="inherit"/>
                  <a:cs typeface="Arial" pitchFamily="34"/>
                </a:rPr>
                <a:t> </a:t>
              </a:r>
              <a:r>
                <a:rPr lang="ar-SA" sz="2400" b="1" kern="0" dirty="0">
                  <a:solidFill>
                    <a:srgbClr val="202124"/>
                  </a:solidFill>
                  <a:latin typeface="inherit"/>
                  <a:cs typeface="Arial" pitchFamily="34"/>
                </a:rPr>
                <a:t>المركزي</a:t>
              </a:r>
              <a:r>
                <a:rPr lang="ar-DZ" b="1" kern="0" dirty="0">
                  <a:solidFill>
                    <a:srgbClr val="202124"/>
                  </a:solidFill>
                  <a:latin typeface="inherit"/>
                  <a:cs typeface="Arial" pitchFamily="34"/>
                </a:rPr>
                <a:t>1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3" name="TextBox 116">
              <a:extLst>
                <a:ext uri="{FF2B5EF4-FFF2-40B4-BE49-F238E27FC236}">
                  <a16:creationId xmlns:a16="http://schemas.microsoft.com/office/drawing/2014/main" id="{9C062BD4-D34B-4022-AB93-B8EEE7A32E63}"/>
                </a:ext>
              </a:extLst>
            </p:cNvPr>
            <p:cNvSpPr txBox="1"/>
            <p:nvPr/>
          </p:nvSpPr>
          <p:spPr>
            <a:xfrm>
              <a:off x="1435201" y="2425148"/>
              <a:ext cx="3267516" cy="878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SA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الجهة التنفيذية المخولة بالإشراف على جميع شكاوى المديرية </a:t>
              </a:r>
              <a:r>
                <a:rPr lang="ar-DZ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الجهوية للخزينة</a:t>
              </a:r>
              <a:endParaRPr lang="en-US" b="1" kern="0" dirty="0">
                <a:solidFill>
                  <a:srgbClr val="5D7373"/>
                </a:solidFill>
                <a:latin typeface="inherit"/>
                <a:cs typeface="Arial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01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9876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70253" y="39755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375596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028942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785481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Rectangle 59" descr="إستعمال البوابة        ">
            <a:extLst>
              <a:ext uri="{FF2B5EF4-FFF2-40B4-BE49-F238E27FC236}">
                <a16:creationId xmlns:a16="http://schemas.microsoft.com/office/drawing/2014/main" id="{F9588A0D-A3F8-491A-858C-C32CB3DA14A5}"/>
              </a:ext>
            </a:extLst>
          </p:cNvPr>
          <p:cNvSpPr/>
          <p:nvPr/>
        </p:nvSpPr>
        <p:spPr>
          <a:xfrm>
            <a:off x="-9282437" y="-19878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46" descr="إستعمال البوابة       ">
            <a:extLst>
              <a:ext uri="{FF2B5EF4-FFF2-40B4-BE49-F238E27FC236}">
                <a16:creationId xmlns:a16="http://schemas.microsoft.com/office/drawing/2014/main" id="{04E985A7-CABC-4F72-91E2-02C8E93A47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-536585" y="230430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>
              <a:lnSpc>
                <a:spcPct val="250000"/>
              </a:lnSpc>
            </a:pPr>
            <a:r>
              <a:rPr lang="ar-DZ" sz="2400" b="1" kern="0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إستعمال</a:t>
            </a:r>
            <a:r>
              <a:rPr lang="ar-DZ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ar-SA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البوابة</a:t>
            </a:r>
            <a:endParaRPr lang="en-US" sz="24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2" name="Picture 53">
            <a:extLst>
              <a:ext uri="{FF2B5EF4-FFF2-40B4-BE49-F238E27FC236}">
                <a16:creationId xmlns:a16="http://schemas.microsoft.com/office/drawing/2014/main" id="{7375AF8F-CAE0-4C30-8A66-9AAF7E9D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40465" y="3220969"/>
            <a:ext cx="530600" cy="530600"/>
          </a:xfrm>
          <a:prstGeom prst="rect">
            <a:avLst/>
          </a:prstGeom>
        </p:spPr>
      </p:pic>
      <p:sp>
        <p:nvSpPr>
          <p:cNvPr id="63" name="TextBox 49">
            <a:extLst>
              <a:ext uri="{FF2B5EF4-FFF2-40B4-BE49-F238E27FC236}">
                <a16:creationId xmlns:a16="http://schemas.microsoft.com/office/drawing/2014/main" id="{D8485097-245F-4470-A2CC-5C275F542AF0}"/>
              </a:ext>
            </a:extLst>
          </p:cNvPr>
          <p:cNvSpPr txBox="1"/>
          <p:nvPr/>
        </p:nvSpPr>
        <p:spPr>
          <a:xfrm>
            <a:off x="2729098" y="224634"/>
            <a:ext cx="800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الأطــراف المعنيـة فـي عمليـة </a:t>
            </a:r>
            <a:r>
              <a:rPr lang="ar-DZ" sz="4000" b="1" kern="0" dirty="0" err="1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رقـمنـة</a:t>
            </a:r>
            <a:r>
              <a:rPr lang="ar-DZ" sz="4000" b="1" kern="0" dirty="0">
                <a:solidFill>
                  <a:srgbClr val="5D7373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الشـكــوى</a:t>
            </a:r>
            <a:endParaRPr lang="en-US" sz="4000" b="1" kern="0" dirty="0">
              <a:solidFill>
                <a:srgbClr val="5D7373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grpSp>
        <p:nvGrpSpPr>
          <p:cNvPr id="64" name="Group 112">
            <a:extLst>
              <a:ext uri="{FF2B5EF4-FFF2-40B4-BE49-F238E27FC236}">
                <a16:creationId xmlns:a16="http://schemas.microsoft.com/office/drawing/2014/main" id="{E292EEE0-3951-4FAE-9025-D49AC98811FB}"/>
              </a:ext>
            </a:extLst>
          </p:cNvPr>
          <p:cNvGrpSpPr/>
          <p:nvPr/>
        </p:nvGrpSpPr>
        <p:grpSpPr>
          <a:xfrm flipH="1">
            <a:off x="3309871" y="1430516"/>
            <a:ext cx="6617512" cy="1161328"/>
            <a:chOff x="764723" y="2142394"/>
            <a:chExt cx="6330689" cy="1161328"/>
          </a:xfrm>
        </p:grpSpPr>
        <p:sp>
          <p:nvSpPr>
            <p:cNvPr id="65" name="Oval 113">
              <a:extLst>
                <a:ext uri="{FF2B5EF4-FFF2-40B4-BE49-F238E27FC236}">
                  <a16:creationId xmlns:a16="http://schemas.microsoft.com/office/drawing/2014/main" id="{CA745597-7DBF-4C5F-96AE-B807156B6FBB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114">
              <a:extLst>
                <a:ext uri="{FF2B5EF4-FFF2-40B4-BE49-F238E27FC236}">
                  <a16:creationId xmlns:a16="http://schemas.microsoft.com/office/drawing/2014/main" id="{0D8999E2-7547-4CD5-B783-98264BBB2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7" name="TextBox 115">
              <a:extLst>
                <a:ext uri="{FF2B5EF4-FFF2-40B4-BE49-F238E27FC236}">
                  <a16:creationId xmlns:a16="http://schemas.microsoft.com/office/drawing/2014/main" id="{0F564DB4-F908-4EAC-9E92-3F17DCC482D0}"/>
                </a:ext>
              </a:extLst>
            </p:cNvPr>
            <p:cNvSpPr txBox="1"/>
            <p:nvPr/>
          </p:nvSpPr>
          <p:spPr>
            <a:xfrm>
              <a:off x="1435200" y="2142394"/>
              <a:ext cx="2368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DZ" sz="2400" b="1" kern="0" dirty="0">
                  <a:solidFill>
                    <a:srgbClr val="202124"/>
                  </a:solidFill>
                  <a:latin typeface="inherit"/>
                  <a:cs typeface="Arial" pitchFamily="34"/>
                </a:rPr>
                <a:t>المشرف المركزي 2 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8" name="TextBox 116">
              <a:extLst>
                <a:ext uri="{FF2B5EF4-FFF2-40B4-BE49-F238E27FC236}">
                  <a16:creationId xmlns:a16="http://schemas.microsoft.com/office/drawing/2014/main" id="{5AD67C31-9F86-4FEE-9A49-94EE67485C10}"/>
                </a:ext>
              </a:extLst>
            </p:cNvPr>
            <p:cNvSpPr txBox="1"/>
            <p:nvPr/>
          </p:nvSpPr>
          <p:spPr>
            <a:xfrm>
              <a:off x="1435200" y="2425148"/>
              <a:ext cx="5660212" cy="878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SA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الجهة التنفيذية المخولة بالإشراف على جميع شكاوى المديرية العامة</a:t>
              </a:r>
              <a:r>
                <a:rPr lang="ar-DZ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 للخزينة و المحاسبة</a:t>
              </a:r>
              <a:endParaRPr lang="en-US" b="1" kern="0" dirty="0">
                <a:solidFill>
                  <a:srgbClr val="5D7373"/>
                </a:solidFill>
                <a:latin typeface="inherit"/>
                <a:cs typeface="Arial" pitchFamily="34"/>
              </a:endParaRPr>
            </a:p>
          </p:txBody>
        </p:sp>
      </p:grpSp>
      <p:grpSp>
        <p:nvGrpSpPr>
          <p:cNvPr id="69" name="Group 112">
            <a:extLst>
              <a:ext uri="{FF2B5EF4-FFF2-40B4-BE49-F238E27FC236}">
                <a16:creationId xmlns:a16="http://schemas.microsoft.com/office/drawing/2014/main" id="{DAC3DED1-1FB5-452F-A006-959E410B742B}"/>
              </a:ext>
            </a:extLst>
          </p:cNvPr>
          <p:cNvGrpSpPr/>
          <p:nvPr/>
        </p:nvGrpSpPr>
        <p:grpSpPr>
          <a:xfrm flipH="1">
            <a:off x="3696658" y="2576015"/>
            <a:ext cx="5223989" cy="929085"/>
            <a:chOff x="764723" y="2142394"/>
            <a:chExt cx="4997565" cy="929085"/>
          </a:xfrm>
        </p:grpSpPr>
        <p:sp>
          <p:nvSpPr>
            <p:cNvPr id="70" name="Oval 113">
              <a:extLst>
                <a:ext uri="{FF2B5EF4-FFF2-40B4-BE49-F238E27FC236}">
                  <a16:creationId xmlns:a16="http://schemas.microsoft.com/office/drawing/2014/main" id="{A1024799-ED97-483E-97AD-27731446DC7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114">
              <a:extLst>
                <a:ext uri="{FF2B5EF4-FFF2-40B4-BE49-F238E27FC236}">
                  <a16:creationId xmlns:a16="http://schemas.microsoft.com/office/drawing/2014/main" id="{CBDAB8CA-3F42-4CCA-AFA3-32FBD9BB1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2" name="TextBox 115">
              <a:extLst>
                <a:ext uri="{FF2B5EF4-FFF2-40B4-BE49-F238E27FC236}">
                  <a16:creationId xmlns:a16="http://schemas.microsoft.com/office/drawing/2014/main" id="{6541164B-F28F-4D5F-8873-29B3D61E4C25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DZ" sz="2400" b="1" kern="0" dirty="0">
                  <a:solidFill>
                    <a:srgbClr val="202124"/>
                  </a:solidFill>
                  <a:latin typeface="inherit"/>
                  <a:cs typeface="Arial" pitchFamily="34"/>
                </a:rPr>
                <a:t>المشرف العام</a:t>
              </a:r>
              <a:endParaRPr lang="en-US" sz="2400" b="1" kern="0" dirty="0">
                <a:solidFill>
                  <a:srgbClr val="202124"/>
                </a:solidFill>
                <a:latin typeface="inherit"/>
                <a:cs typeface="Arial" pitchFamily="34"/>
              </a:endParaRPr>
            </a:p>
          </p:txBody>
        </p:sp>
        <p:sp>
          <p:nvSpPr>
            <p:cNvPr id="73" name="TextBox 116">
              <a:extLst>
                <a:ext uri="{FF2B5EF4-FFF2-40B4-BE49-F238E27FC236}">
                  <a16:creationId xmlns:a16="http://schemas.microsoft.com/office/drawing/2014/main" id="{DB30ED4F-40E7-428B-A4DF-2064DABE7CA0}"/>
                </a:ext>
              </a:extLst>
            </p:cNvPr>
            <p:cNvSpPr txBox="1"/>
            <p:nvPr/>
          </p:nvSpPr>
          <p:spPr>
            <a:xfrm>
              <a:off x="1435200" y="2425148"/>
              <a:ext cx="4327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1"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SA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الجهة التنفيذية المخولة بالإشراف على كافة تظلمات وزارة</a:t>
              </a:r>
              <a:r>
                <a:rPr lang="ar-DZ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المالية للإدارات التابعة لها</a:t>
              </a:r>
              <a:endParaRPr lang="en-US" b="1" kern="0" dirty="0">
                <a:solidFill>
                  <a:srgbClr val="5D7373"/>
                </a:solidFill>
                <a:latin typeface="inherit"/>
                <a:cs typeface="Arial" pitchFamily="34"/>
              </a:endParaRPr>
            </a:p>
          </p:txBody>
        </p:sp>
      </p:grpSp>
      <p:grpSp>
        <p:nvGrpSpPr>
          <p:cNvPr id="74" name="Group 112">
            <a:extLst>
              <a:ext uri="{FF2B5EF4-FFF2-40B4-BE49-F238E27FC236}">
                <a16:creationId xmlns:a16="http://schemas.microsoft.com/office/drawing/2014/main" id="{D4739996-E409-4774-A02A-8DED80919DA7}"/>
              </a:ext>
            </a:extLst>
          </p:cNvPr>
          <p:cNvGrpSpPr/>
          <p:nvPr/>
        </p:nvGrpSpPr>
        <p:grpSpPr>
          <a:xfrm flipH="1">
            <a:off x="2698011" y="3694641"/>
            <a:ext cx="5287732" cy="1161328"/>
            <a:chOff x="764723" y="2142394"/>
            <a:chExt cx="5058546" cy="1161328"/>
          </a:xfrm>
        </p:grpSpPr>
        <p:sp>
          <p:nvSpPr>
            <p:cNvPr id="75" name="Oval 113">
              <a:extLst>
                <a:ext uri="{FF2B5EF4-FFF2-40B4-BE49-F238E27FC236}">
                  <a16:creationId xmlns:a16="http://schemas.microsoft.com/office/drawing/2014/main" id="{F0F94CD2-7809-488E-88A5-EC1C6063FF1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114">
              <a:extLst>
                <a:ext uri="{FF2B5EF4-FFF2-40B4-BE49-F238E27FC236}">
                  <a16:creationId xmlns:a16="http://schemas.microsoft.com/office/drawing/2014/main" id="{CE6937A3-D363-4074-90DE-4480B6E16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7" name="TextBox 115">
              <a:extLst>
                <a:ext uri="{FF2B5EF4-FFF2-40B4-BE49-F238E27FC236}">
                  <a16:creationId xmlns:a16="http://schemas.microsoft.com/office/drawing/2014/main" id="{AA2B2A98-EDB3-4A4B-8105-38BC29F6387D}"/>
                </a:ext>
              </a:extLst>
            </p:cNvPr>
            <p:cNvSpPr txBox="1"/>
            <p:nvPr/>
          </p:nvSpPr>
          <p:spPr>
            <a:xfrm>
              <a:off x="1435200" y="2142394"/>
              <a:ext cx="2198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sz="2400" b="1" kern="0" dirty="0">
                  <a:solidFill>
                    <a:srgbClr val="202124"/>
                  </a:solidFill>
                  <a:latin typeface="inherit"/>
                  <a:cs typeface="Arial" pitchFamily="34"/>
                </a:rPr>
                <a:t>المندوب المحلي</a:t>
              </a:r>
              <a:endParaRPr lang="en-US" sz="2400" b="1" kern="0" dirty="0">
                <a:solidFill>
                  <a:srgbClr val="202124"/>
                </a:solidFill>
                <a:latin typeface="inherit"/>
                <a:cs typeface="Arial" pitchFamily="34"/>
              </a:endParaRPr>
            </a:p>
          </p:txBody>
        </p:sp>
        <p:sp>
          <p:nvSpPr>
            <p:cNvPr id="78" name="TextBox 116">
              <a:extLst>
                <a:ext uri="{FF2B5EF4-FFF2-40B4-BE49-F238E27FC236}">
                  <a16:creationId xmlns:a16="http://schemas.microsoft.com/office/drawing/2014/main" id="{3CA2EF1C-12CB-4597-B417-1EA7178A7037}"/>
                </a:ext>
              </a:extLst>
            </p:cNvPr>
            <p:cNvSpPr txBox="1"/>
            <p:nvPr/>
          </p:nvSpPr>
          <p:spPr>
            <a:xfrm>
              <a:off x="1435201" y="2425148"/>
              <a:ext cx="4388068" cy="878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SA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السلطة التنفيذية المخولة بمراقبة معالجة التظلمات من كافة القطاعات في الولاية</a:t>
              </a:r>
              <a:endParaRPr lang="en-US" b="1" kern="0" dirty="0">
                <a:solidFill>
                  <a:srgbClr val="5D7373"/>
                </a:solidFill>
                <a:latin typeface="inherit"/>
                <a:cs typeface="Arial" pitchFamily="34"/>
              </a:endParaRPr>
            </a:p>
          </p:txBody>
        </p:sp>
      </p:grpSp>
      <p:grpSp>
        <p:nvGrpSpPr>
          <p:cNvPr id="79" name="Group 112">
            <a:extLst>
              <a:ext uri="{FF2B5EF4-FFF2-40B4-BE49-F238E27FC236}">
                <a16:creationId xmlns:a16="http://schemas.microsoft.com/office/drawing/2014/main" id="{9FFC27E7-3EA4-4E85-95B7-6AF212D77F9B}"/>
              </a:ext>
            </a:extLst>
          </p:cNvPr>
          <p:cNvGrpSpPr/>
          <p:nvPr/>
        </p:nvGrpSpPr>
        <p:grpSpPr>
          <a:xfrm flipH="1">
            <a:off x="2522131" y="5025807"/>
            <a:ext cx="4116412" cy="1161328"/>
            <a:chOff x="764723" y="2142394"/>
            <a:chExt cx="3937994" cy="1161328"/>
          </a:xfrm>
        </p:grpSpPr>
        <p:sp>
          <p:nvSpPr>
            <p:cNvPr id="80" name="Oval 113">
              <a:extLst>
                <a:ext uri="{FF2B5EF4-FFF2-40B4-BE49-F238E27FC236}">
                  <a16:creationId xmlns:a16="http://schemas.microsoft.com/office/drawing/2014/main" id="{246224C2-E049-4EC6-AD85-FEFEDCC0267D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114">
              <a:extLst>
                <a:ext uri="{FF2B5EF4-FFF2-40B4-BE49-F238E27FC236}">
                  <a16:creationId xmlns:a16="http://schemas.microsoft.com/office/drawing/2014/main" id="{3EF96164-11F8-4A80-830D-D978BB550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2" name="TextBox 115">
              <a:extLst>
                <a:ext uri="{FF2B5EF4-FFF2-40B4-BE49-F238E27FC236}">
                  <a16:creationId xmlns:a16="http://schemas.microsoft.com/office/drawing/2014/main" id="{2EE76AF9-10A8-4A34-A503-2F903ED6233F}"/>
                </a:ext>
              </a:extLst>
            </p:cNvPr>
            <p:cNvSpPr txBox="1"/>
            <p:nvPr/>
          </p:nvSpPr>
          <p:spPr>
            <a:xfrm>
              <a:off x="1435200" y="2142394"/>
              <a:ext cx="2356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DZ" sz="2400" b="1" kern="0" dirty="0">
                  <a:solidFill>
                    <a:srgbClr val="202124"/>
                  </a:solidFill>
                  <a:latin typeface="inherit"/>
                  <a:cs typeface="Arial" pitchFamily="34"/>
                </a:rPr>
                <a:t>وسيط الجمهورية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3" name="TextBox 116">
              <a:extLst>
                <a:ext uri="{FF2B5EF4-FFF2-40B4-BE49-F238E27FC236}">
                  <a16:creationId xmlns:a16="http://schemas.microsoft.com/office/drawing/2014/main" id="{9C062BD4-D34B-4022-AB93-B8EEE7A32E63}"/>
                </a:ext>
              </a:extLst>
            </p:cNvPr>
            <p:cNvSpPr txBox="1"/>
            <p:nvPr/>
          </p:nvSpPr>
          <p:spPr>
            <a:xfrm>
              <a:off x="1435201" y="2425148"/>
              <a:ext cx="3267516" cy="878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SA" b="1" kern="0" dirty="0">
                  <a:solidFill>
                    <a:srgbClr val="5D7373"/>
                  </a:solidFill>
                  <a:latin typeface="inherit"/>
                  <a:cs typeface="Arial" pitchFamily="34"/>
                </a:rPr>
                <a:t>السلطة التنفيذية المخولة بمراقبة معالجة التظلمات الوطنية من كافة القطاعات</a:t>
              </a:r>
              <a:endParaRPr lang="en-US" b="1" kern="0" dirty="0">
                <a:solidFill>
                  <a:srgbClr val="5D7373"/>
                </a:solidFill>
                <a:latin typeface="inherit"/>
                <a:cs typeface="Arial" pitchFamily="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453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9876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80608" y="39755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131006" y="29816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028942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785481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Rectangle 59" descr="إستعمال البوابة        ">
            <a:extLst>
              <a:ext uri="{FF2B5EF4-FFF2-40B4-BE49-F238E27FC236}">
                <a16:creationId xmlns:a16="http://schemas.microsoft.com/office/drawing/2014/main" id="{F9588A0D-A3F8-491A-858C-C32CB3DA14A5}"/>
              </a:ext>
            </a:extLst>
          </p:cNvPr>
          <p:cNvSpPr/>
          <p:nvPr/>
        </p:nvSpPr>
        <p:spPr>
          <a:xfrm>
            <a:off x="-9282437" y="-19878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46" descr="إستعمال البوابة       ">
            <a:extLst>
              <a:ext uri="{FF2B5EF4-FFF2-40B4-BE49-F238E27FC236}">
                <a16:creationId xmlns:a16="http://schemas.microsoft.com/office/drawing/2014/main" id="{04E985A7-CABC-4F72-91E2-02C8E93A47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-536585" y="230430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>
              <a:lnSpc>
                <a:spcPct val="250000"/>
              </a:lnSpc>
            </a:pPr>
            <a:r>
              <a:rPr lang="ar-DZ" sz="2400" b="1" kern="0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إستعمال</a:t>
            </a:r>
            <a:r>
              <a:rPr lang="ar-DZ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ar-SA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البوابة</a:t>
            </a:r>
            <a:endParaRPr lang="en-US" sz="24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2" name="Picture 53">
            <a:extLst>
              <a:ext uri="{FF2B5EF4-FFF2-40B4-BE49-F238E27FC236}">
                <a16:creationId xmlns:a16="http://schemas.microsoft.com/office/drawing/2014/main" id="{7375AF8F-CAE0-4C30-8A66-9AAF7E9D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40465" y="3220969"/>
            <a:ext cx="530600" cy="530600"/>
          </a:xfrm>
          <a:prstGeom prst="rect">
            <a:avLst/>
          </a:prstGeom>
        </p:spPr>
      </p:pic>
      <p:sp>
        <p:nvSpPr>
          <p:cNvPr id="64" name="Rectangle 16">
            <a:extLst>
              <a:ext uri="{FF2B5EF4-FFF2-40B4-BE49-F238E27FC236}">
                <a16:creationId xmlns:a16="http://schemas.microsoft.com/office/drawing/2014/main" id="{22F57476-6D45-4298-B2D0-EE1C1AD1B47D}"/>
              </a:ext>
            </a:extLst>
          </p:cNvPr>
          <p:cNvSpPr/>
          <p:nvPr/>
        </p:nvSpPr>
        <p:spPr>
          <a:xfrm>
            <a:off x="5305675" y="1338291"/>
            <a:ext cx="1100087" cy="593198"/>
          </a:xfrm>
          <a:prstGeom prst="rect">
            <a:avLst/>
          </a:prstGeom>
          <a:gradFill>
            <a:gsLst>
              <a:gs pos="0">
                <a:srgbClr val="F6F8FC"/>
              </a:gs>
              <a:gs pos="100000">
                <a:srgbClr val="ABC0E4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none" lIns="68580" tIns="34290" rIns="68580" bIns="3429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1" i="0" u="none" strike="noStrike" kern="0" cap="none" spc="0" baseline="0" dirty="0">
              <a:solidFill>
                <a:srgbClr val="040E08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1200" b="1" kern="0" dirty="0">
                <a:solidFill>
                  <a:srgbClr val="040E08"/>
                </a:solidFill>
                <a:latin typeface="Calibri"/>
              </a:rPr>
              <a:t>غلق الشكوى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0" cap="none" spc="0" baseline="0" dirty="0">
                <a:solidFill>
                  <a:srgbClr val="040E08"/>
                </a:solidFill>
                <a:uFillTx/>
                <a:latin typeface="Calibri"/>
              </a:rPr>
              <a:t> (</a:t>
            </a:r>
            <a:r>
              <a:rPr lang="ar-DZ" sz="1200" b="1" i="0" u="none" strike="noStrike" kern="0" cap="none" spc="0" baseline="0" dirty="0">
                <a:solidFill>
                  <a:srgbClr val="040E08"/>
                </a:solidFill>
                <a:uFillTx/>
                <a:latin typeface="Calibri"/>
              </a:rPr>
              <a:t>إجابة نهائية</a:t>
            </a:r>
            <a:r>
              <a:rPr lang="fr-FR" sz="1200" b="1" i="0" u="none" strike="noStrike" kern="0" cap="none" spc="0" baseline="0" dirty="0">
                <a:solidFill>
                  <a:srgbClr val="040E08"/>
                </a:solidFill>
                <a:uFillTx/>
                <a:latin typeface="Calibri"/>
              </a:rPr>
              <a:t>)</a:t>
            </a:r>
            <a:r>
              <a:rPr lang="fr-FR" sz="1200" b="0" i="0" u="none" strike="noStrike" kern="0" cap="none" spc="0" baseline="0" dirty="0">
                <a:solidFill>
                  <a:srgbClr val="040E08"/>
                </a:solidFill>
                <a:uFillTx/>
                <a:latin typeface="Calibri"/>
              </a:rPr>
              <a:t> </a:t>
            </a:r>
          </a:p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350" b="1" i="0" u="none" strike="noStrike" kern="0" cap="none" spc="0" baseline="0" dirty="0">
              <a:solidFill>
                <a:srgbClr val="040E08"/>
              </a:solidFill>
              <a:uFillTx/>
              <a:latin typeface="Arial"/>
            </a:endParaRPr>
          </a:p>
        </p:txBody>
      </p:sp>
      <p:pic>
        <p:nvPicPr>
          <p:cNvPr id="65" name="Image 36">
            <a:extLst>
              <a:ext uri="{FF2B5EF4-FFF2-40B4-BE49-F238E27FC236}">
                <a16:creationId xmlns:a16="http://schemas.microsoft.com/office/drawing/2014/main" id="{D8659A11-6733-492F-B145-6E030859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189" y="1011713"/>
            <a:ext cx="676601" cy="73299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6" name="Image 5">
            <a:extLst>
              <a:ext uri="{FF2B5EF4-FFF2-40B4-BE49-F238E27FC236}">
                <a16:creationId xmlns:a16="http://schemas.microsoft.com/office/drawing/2014/main" id="{839EF752-E733-4BE2-AFFF-AFD33DD1B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639" y="4725228"/>
            <a:ext cx="2254252" cy="48484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7" name="Triangle isocèle 28">
            <a:extLst>
              <a:ext uri="{FF2B5EF4-FFF2-40B4-BE49-F238E27FC236}">
                <a16:creationId xmlns:a16="http://schemas.microsoft.com/office/drawing/2014/main" id="{C07B5980-2816-42A8-825A-559C48B45FE2}"/>
              </a:ext>
            </a:extLst>
          </p:cNvPr>
          <p:cNvSpPr/>
          <p:nvPr/>
        </p:nvSpPr>
        <p:spPr>
          <a:xfrm>
            <a:off x="3561027" y="3643493"/>
            <a:ext cx="1026112" cy="5940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gradFill>
            <a:gsLst>
              <a:gs pos="0">
                <a:srgbClr val="2A4B86"/>
              </a:gs>
              <a:gs pos="100000">
                <a:srgbClr val="4A76C6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non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1400" b="1" kern="0" dirty="0">
                <a:solidFill>
                  <a:srgbClr val="FFFFFF"/>
                </a:solidFill>
                <a:latin typeface="Arial"/>
              </a:rPr>
              <a:t>دور المسير</a:t>
            </a:r>
            <a:endParaRPr lang="fr-FR" sz="1400" b="1" i="0" u="none" strike="noStrike" kern="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Losange 33">
            <a:extLst>
              <a:ext uri="{FF2B5EF4-FFF2-40B4-BE49-F238E27FC236}">
                <a16:creationId xmlns:a16="http://schemas.microsoft.com/office/drawing/2014/main" id="{929A7CF3-B380-4526-9324-692FF812398E}"/>
              </a:ext>
            </a:extLst>
          </p:cNvPr>
          <p:cNvSpPr/>
          <p:nvPr/>
        </p:nvSpPr>
        <p:spPr>
          <a:xfrm>
            <a:off x="2247494" y="1568555"/>
            <a:ext cx="1421413" cy="100936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gradFill>
            <a:gsLst>
              <a:gs pos="0">
                <a:srgbClr val="2A4B86"/>
              </a:gs>
              <a:gs pos="100000">
                <a:srgbClr val="4A76C6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non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Point focal </a:t>
            </a:r>
            <a:endParaRPr lang="ar-DZ" sz="900" b="1" kern="0" dirty="0">
              <a:solidFill>
                <a:srgbClr val="FFFFFF"/>
              </a:solidFill>
              <a:latin typeface="Calibri"/>
            </a:endParaRPr>
          </a:p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M F</a:t>
            </a:r>
          </a:p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DGTC</a:t>
            </a:r>
            <a:endParaRPr lang="ar-DZ" sz="90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1" kern="0" dirty="0">
                <a:solidFill>
                  <a:srgbClr val="FFFFFF"/>
                </a:solidFill>
                <a:latin typeface="Calibri"/>
              </a:rPr>
              <a:t>DRT</a:t>
            </a:r>
            <a:endParaRPr lang="fr-FR" sz="900" b="1" i="0" u="none" strike="noStrike" kern="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9" name="Image 6">
            <a:extLst>
              <a:ext uri="{FF2B5EF4-FFF2-40B4-BE49-F238E27FC236}">
                <a16:creationId xmlns:a16="http://schemas.microsoft.com/office/drawing/2014/main" id="{61F417AF-9266-42D4-8DCA-EAD5448F5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823969" y="5680091"/>
            <a:ext cx="317616" cy="3176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0" name="Image 7">
            <a:extLst>
              <a:ext uri="{FF2B5EF4-FFF2-40B4-BE49-F238E27FC236}">
                <a16:creationId xmlns:a16="http://schemas.microsoft.com/office/drawing/2014/main" id="{92D07350-0638-4D3D-82C6-9F4413DE1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620384" y="5676479"/>
            <a:ext cx="317616" cy="3176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1" name="Image 8">
            <a:extLst>
              <a:ext uri="{FF2B5EF4-FFF2-40B4-BE49-F238E27FC236}">
                <a16:creationId xmlns:a16="http://schemas.microsoft.com/office/drawing/2014/main" id="{F4E45D32-1631-4EDB-85C1-4080F5C58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270732" y="5667902"/>
            <a:ext cx="317616" cy="3176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2" name="Bulle narrative : ronde 13">
            <a:extLst>
              <a:ext uri="{FF2B5EF4-FFF2-40B4-BE49-F238E27FC236}">
                <a16:creationId xmlns:a16="http://schemas.microsoft.com/office/drawing/2014/main" id="{51A73CB2-B713-4AC0-BDE1-3595B63518A9}"/>
              </a:ext>
            </a:extLst>
          </p:cNvPr>
          <p:cNvSpPr/>
          <p:nvPr/>
        </p:nvSpPr>
        <p:spPr>
          <a:xfrm>
            <a:off x="7095986" y="5091939"/>
            <a:ext cx="1111829" cy="484842"/>
          </a:xfrm>
          <a:custGeom>
            <a:avLst>
              <a:gd name="f0" fmla="val 6300"/>
              <a:gd name="f1" fmla="val 24300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val 21600"/>
              <a:gd name="f10" fmla="*/ 5419351 1 1725033"/>
              <a:gd name="f11" fmla="val 2147483647"/>
              <a:gd name="f12" fmla="min 0 21600"/>
              <a:gd name="f13" fmla="max 0 21600"/>
              <a:gd name="f14" fmla="val -2147483647"/>
              <a:gd name="f15" fmla="+- 0 0 0"/>
              <a:gd name="f16" fmla="+- 0 0 180"/>
              <a:gd name="f17" fmla="+- 0 0 -194"/>
              <a:gd name="f18" fmla="*/ f6 1 21600"/>
              <a:gd name="f19" fmla="*/ f7 1 21600"/>
              <a:gd name="f20" fmla="*/ f10 1 180"/>
              <a:gd name="f21" fmla="+- f13 0 f12"/>
              <a:gd name="f22" fmla="+- f9 0 f8"/>
              <a:gd name="f23" fmla="pin -2147483647 f0 2147483647"/>
              <a:gd name="f24" fmla="pin -2147483647 f1 2147483647"/>
              <a:gd name="f25" fmla="*/ f15 f3 1"/>
              <a:gd name="f26" fmla="*/ f16 f3 1"/>
              <a:gd name="f27" fmla="*/ f17 f3 1"/>
              <a:gd name="f28" fmla="val f23"/>
              <a:gd name="f29" fmla="val f24"/>
              <a:gd name="f30" fmla="*/ f21 1 2"/>
              <a:gd name="f31" fmla="*/ f22 1 21600"/>
              <a:gd name="f32" fmla="*/ f23 f18 1"/>
              <a:gd name="f33" fmla="*/ f24 f19 1"/>
              <a:gd name="f34" fmla="*/ f25 1 f5"/>
              <a:gd name="f35" fmla="*/ f26 1 f5"/>
              <a:gd name="f36" fmla="*/ f27 1 f5"/>
              <a:gd name="f37" fmla="+- f28 0 10800"/>
              <a:gd name="f38" fmla="+- f29 0 10800"/>
              <a:gd name="f39" fmla="+- f12 f30 0"/>
              <a:gd name="f40" fmla="*/ f30 f30 1"/>
              <a:gd name="f41" fmla="*/ 3200 f31 1"/>
              <a:gd name="f42" fmla="*/ 18400 f31 1"/>
              <a:gd name="f43" fmla="*/ 3160 f31 1"/>
              <a:gd name="f44" fmla="*/ 18440 f31 1"/>
              <a:gd name="f45" fmla="+- f34 0 f4"/>
              <a:gd name="f46" fmla="+- f35 0 f4"/>
              <a:gd name="f47" fmla="+- f36 0 f4"/>
              <a:gd name="f48" fmla="*/ f37 f37 1"/>
              <a:gd name="f49" fmla="*/ f38 f38 1"/>
              <a:gd name="f50" fmla="+- 0 0 f38"/>
              <a:gd name="f51" fmla="+- 0 0 f37"/>
              <a:gd name="f52" fmla="*/ f43 1 f31"/>
              <a:gd name="f53" fmla="*/ f44 1 f31"/>
              <a:gd name="f54" fmla="*/ f41 1 f31"/>
              <a:gd name="f55" fmla="*/ f42 1 f31"/>
              <a:gd name="f56" fmla="+- f48 f49 0"/>
              <a:gd name="f57" fmla="+- 0 0 f50"/>
              <a:gd name="f58" fmla="+- 0 0 f51"/>
              <a:gd name="f59" fmla="*/ f54 f18 1"/>
              <a:gd name="f60" fmla="*/ f55 f18 1"/>
              <a:gd name="f61" fmla="*/ f55 f19 1"/>
              <a:gd name="f62" fmla="*/ f54 f19 1"/>
              <a:gd name="f63" fmla="*/ f52 f18 1"/>
              <a:gd name="f64" fmla="*/ f52 f19 1"/>
              <a:gd name="f65" fmla="*/ f53 f19 1"/>
              <a:gd name="f66" fmla="*/ f53 f18 1"/>
              <a:gd name="f67" fmla="sqrt f56"/>
              <a:gd name="f68" fmla="+- 0 0 f57"/>
              <a:gd name="f69" fmla="+- 0 0 f58"/>
              <a:gd name="f70" fmla="at2 f68 f69"/>
              <a:gd name="f71" fmla="+- f67 0 10800"/>
              <a:gd name="f72" fmla="+- f70 f4 0"/>
              <a:gd name="f73" fmla="*/ f72 f10 1"/>
              <a:gd name="f74" fmla="*/ f73 1 f3"/>
              <a:gd name="f75" fmla="+- 0 0 f74"/>
              <a:gd name="f76" fmla="val f75"/>
              <a:gd name="f77" fmla="+- 0 0 f76"/>
              <a:gd name="f78" fmla="*/ f77 f3 1"/>
              <a:gd name="f79" fmla="*/ f78 1 f10"/>
              <a:gd name="f80" fmla="+- f79 0 f4"/>
              <a:gd name="f81" fmla="*/ f79 f10 1"/>
              <a:gd name="f82" fmla="*/ f81 1 f3"/>
              <a:gd name="f83" fmla="+- f80 f4 0"/>
              <a:gd name="f84" fmla="+- 0 0 f82"/>
              <a:gd name="f85" fmla="*/ f83 f10 1"/>
              <a:gd name="f86" fmla="*/ f84 1 f20"/>
              <a:gd name="f87" fmla="*/ f85 1 f3"/>
              <a:gd name="f88" fmla="+- f86 0 10"/>
              <a:gd name="f89" fmla="+- f86 10 0"/>
              <a:gd name="f90" fmla="+- 0 0 f87"/>
              <a:gd name="f91" fmla="*/ f88 f20 1"/>
              <a:gd name="f92" fmla="*/ f89 f20 1"/>
              <a:gd name="f93" fmla="+- 0 0 f90"/>
              <a:gd name="f94" fmla="+- 0 0 f91"/>
              <a:gd name="f95" fmla="+- 0 0 f92"/>
              <a:gd name="f96" fmla="*/ f93 f3 1"/>
              <a:gd name="f97" fmla="*/ f94 f3 1"/>
              <a:gd name="f98" fmla="*/ f95 f3 1"/>
              <a:gd name="f99" fmla="*/ f96 1 f10"/>
              <a:gd name="f100" fmla="*/ f97 1 f10"/>
              <a:gd name="f101" fmla="*/ f98 1 f10"/>
              <a:gd name="f102" fmla="+- f99 0 f4"/>
              <a:gd name="f103" fmla="sin 1 f102"/>
              <a:gd name="f104" fmla="cos 1 f102"/>
              <a:gd name="f105" fmla="+- f100 0 f4"/>
              <a:gd name="f106" fmla="+- f101 0 f4"/>
              <a:gd name="f107" fmla="+- 0 0 f103"/>
              <a:gd name="f108" fmla="+- 0 0 f104"/>
              <a:gd name="f109" fmla="+- f105 f4 0"/>
              <a:gd name="f110" fmla="+- f106 f4 0"/>
              <a:gd name="f111" fmla="+- 0 0 f107"/>
              <a:gd name="f112" fmla="+- 0 0 f108"/>
              <a:gd name="f113" fmla="*/ f109 f10 1"/>
              <a:gd name="f114" fmla="*/ f110 f10 1"/>
              <a:gd name="f115" fmla="val f111"/>
              <a:gd name="f116" fmla="val f112"/>
              <a:gd name="f117" fmla="*/ f113 1 f3"/>
              <a:gd name="f118" fmla="*/ f114 1 f3"/>
              <a:gd name="f119" fmla="+- 0 0 f115"/>
              <a:gd name="f120" fmla="+- 0 0 f116"/>
              <a:gd name="f121" fmla="+- 0 0 f117"/>
              <a:gd name="f122" fmla="+- 0 0 f118"/>
              <a:gd name="f123" fmla="*/ 10800 f119 1"/>
              <a:gd name="f124" fmla="*/ 10800 f120 1"/>
              <a:gd name="f125" fmla="+- 0 0 f121"/>
              <a:gd name="f126" fmla="+- 0 0 f122"/>
              <a:gd name="f127" fmla="+- f123 10800 0"/>
              <a:gd name="f128" fmla="+- f124 10800 0"/>
              <a:gd name="f129" fmla="*/ f125 f3 1"/>
              <a:gd name="f130" fmla="*/ f126 f3 1"/>
              <a:gd name="f131" fmla="?: f71 f28 f127"/>
              <a:gd name="f132" fmla="?: f71 f29 f128"/>
              <a:gd name="f133" fmla="*/ f129 1 f10"/>
              <a:gd name="f134" fmla="*/ f130 1 f10"/>
              <a:gd name="f135" fmla="+- f133 0 f4"/>
              <a:gd name="f136" fmla="+- f134 0 f4"/>
              <a:gd name="f137" fmla="*/ f131 f18 1"/>
              <a:gd name="f138" fmla="*/ f132 f19 1"/>
              <a:gd name="f139" fmla="sin 1 f135"/>
              <a:gd name="f140" fmla="cos 1 f135"/>
              <a:gd name="f141" fmla="sin 1 f136"/>
              <a:gd name="f142" fmla="cos 1 f136"/>
              <a:gd name="f143" fmla="+- 0 0 f139"/>
              <a:gd name="f144" fmla="+- 0 0 f140"/>
              <a:gd name="f145" fmla="+- 0 0 f141"/>
              <a:gd name="f146" fmla="+- 0 0 f142"/>
              <a:gd name="f147" fmla="+- 0 0 f143"/>
              <a:gd name="f148" fmla="+- 0 0 f144"/>
              <a:gd name="f149" fmla="+- 0 0 f145"/>
              <a:gd name="f150" fmla="+- 0 0 f146"/>
              <a:gd name="f151" fmla="val f147"/>
              <a:gd name="f152" fmla="val f148"/>
              <a:gd name="f153" fmla="val f149"/>
              <a:gd name="f154" fmla="val f150"/>
              <a:gd name="f155" fmla="+- 0 0 f151"/>
              <a:gd name="f156" fmla="+- 0 0 f152"/>
              <a:gd name="f157" fmla="+- 0 0 f153"/>
              <a:gd name="f158" fmla="+- 0 0 f154"/>
              <a:gd name="f159" fmla="*/ 10800 f155 1"/>
              <a:gd name="f160" fmla="*/ 10800 f156 1"/>
              <a:gd name="f161" fmla="*/ 10800 f157 1"/>
              <a:gd name="f162" fmla="*/ 10800 f158 1"/>
              <a:gd name="f163" fmla="+- f159 10800 0"/>
              <a:gd name="f164" fmla="+- f160 10800 0"/>
              <a:gd name="f165" fmla="+- f161 10800 0"/>
              <a:gd name="f166" fmla="+- f162 10800 0"/>
              <a:gd name="f167" fmla="+- f165 0 f39"/>
              <a:gd name="f168" fmla="+- f166 0 f39"/>
              <a:gd name="f169" fmla="+- f163 0 f39"/>
              <a:gd name="f170" fmla="+- f164 0 f39"/>
              <a:gd name="f171" fmla="+- 0 0 f167"/>
              <a:gd name="f172" fmla="+- 0 0 f168"/>
              <a:gd name="f173" fmla="+- 0 0 f169"/>
              <a:gd name="f174" fmla="+- 0 0 f170"/>
              <a:gd name="f175" fmla="+- 0 0 f171"/>
              <a:gd name="f176" fmla="+- 0 0 f172"/>
              <a:gd name="f177" fmla="+- 0 0 f173"/>
              <a:gd name="f178" fmla="+- 0 0 f174"/>
              <a:gd name="f179" fmla="at2 f175 f176"/>
              <a:gd name="f180" fmla="at2 f177 f178"/>
              <a:gd name="f181" fmla="+- f179 f4 0"/>
              <a:gd name="f182" fmla="+- f180 f4 0"/>
              <a:gd name="f183" fmla="*/ f181 f10 1"/>
              <a:gd name="f184" fmla="*/ f182 f10 1"/>
              <a:gd name="f185" fmla="*/ f183 1 f3"/>
              <a:gd name="f186" fmla="*/ f184 1 f3"/>
              <a:gd name="f187" fmla="+- 0 0 f185"/>
              <a:gd name="f188" fmla="+- 0 0 f186"/>
              <a:gd name="f189" fmla="val f187"/>
              <a:gd name="f190" fmla="val f188"/>
              <a:gd name="f191" fmla="+- 0 0 f189"/>
              <a:gd name="f192" fmla="+- 0 0 f190"/>
              <a:gd name="f193" fmla="*/ f191 f3 1"/>
              <a:gd name="f194" fmla="*/ f192 f3 1"/>
              <a:gd name="f195" fmla="*/ f193 1 f10"/>
              <a:gd name="f196" fmla="*/ f194 1 f10"/>
              <a:gd name="f197" fmla="+- f195 0 f4"/>
              <a:gd name="f198" fmla="+- f196 0 f4"/>
              <a:gd name="f199" fmla="+- f198 0 f197"/>
              <a:gd name="f200" fmla="+- f197 f4 0"/>
              <a:gd name="f201" fmla="+- f199 f2 0"/>
              <a:gd name="f202" fmla="*/ f200 f10 1"/>
              <a:gd name="f203" fmla="?: f199 f199 f201"/>
              <a:gd name="f204" fmla="*/ f202 1 f3"/>
              <a:gd name="f205" fmla="+- 0 0 f204"/>
              <a:gd name="f206" fmla="+- 0 0 f205"/>
              <a:gd name="f207" fmla="*/ f206 f3 1"/>
              <a:gd name="f208" fmla="*/ f207 1 f10"/>
              <a:gd name="f209" fmla="+- f208 0 f4"/>
              <a:gd name="f210" fmla="cos 1 f209"/>
              <a:gd name="f211" fmla="sin 1 f209"/>
              <a:gd name="f212" fmla="+- 0 0 f210"/>
              <a:gd name="f213" fmla="+- 0 0 f211"/>
              <a:gd name="f214" fmla="+- 0 0 f212"/>
              <a:gd name="f215" fmla="+- 0 0 f213"/>
              <a:gd name="f216" fmla="val f214"/>
              <a:gd name="f217" fmla="val f215"/>
              <a:gd name="f218" fmla="+- 0 0 f216"/>
              <a:gd name="f219" fmla="+- 0 0 f217"/>
              <a:gd name="f220" fmla="*/ f30 f218 1"/>
              <a:gd name="f221" fmla="*/ f30 f219 1"/>
              <a:gd name="f222" fmla="*/ f220 f220 1"/>
              <a:gd name="f223" fmla="*/ f221 f221 1"/>
              <a:gd name="f224" fmla="+- f222 f223 0"/>
              <a:gd name="f225" fmla="sqrt f224"/>
              <a:gd name="f226" fmla="*/ f40 1 f225"/>
              <a:gd name="f227" fmla="*/ f218 f226 1"/>
              <a:gd name="f228" fmla="*/ f219 f226 1"/>
              <a:gd name="f229" fmla="+- f39 0 f227"/>
              <a:gd name="f230" fmla="+- f39 0 f228"/>
            </a:gdLst>
            <a:ahLst>
              <a:ahXY gdRefX="f0" minX="f14" maxX="f11" gdRefY="f1" minY="f14" maxY="f11">
                <a:pos x="f32" y="f3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63" y="f64"/>
              </a:cxn>
              <a:cxn ang="f46">
                <a:pos x="f63" y="f65"/>
              </a:cxn>
              <a:cxn ang="f46">
                <a:pos x="f66" y="f65"/>
              </a:cxn>
              <a:cxn ang="f45">
                <a:pos x="f66" y="f64"/>
              </a:cxn>
              <a:cxn ang="f47">
                <a:pos x="f137" y="f138"/>
              </a:cxn>
            </a:cxnLst>
            <a:rect l="f59" t="f62" r="f60" b="f61"/>
            <a:pathLst>
              <a:path w="21600" h="21600">
                <a:moveTo>
                  <a:pt x="f229" y="f230"/>
                </a:moveTo>
                <a:arcTo wR="f30" hR="f30" stAng="f197" swAng="f203"/>
                <a:lnTo>
                  <a:pt x="f131" y="f132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100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كتابة الشكوى</a:t>
            </a:r>
            <a:r>
              <a:rPr lang="ar-DZ" sz="1000" b="1" i="0" u="none" strike="noStrike" kern="0" cap="none" spc="0" dirty="0">
                <a:solidFill>
                  <a:srgbClr val="FFFFFF"/>
                </a:solidFill>
                <a:uFillTx/>
                <a:latin typeface="Calibri"/>
              </a:rPr>
              <a:t> بخط اليد</a:t>
            </a:r>
            <a:endParaRPr lang="fr-FR" sz="100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3" name="ZoneTexte 27">
            <a:extLst>
              <a:ext uri="{FF2B5EF4-FFF2-40B4-BE49-F238E27FC236}">
                <a16:creationId xmlns:a16="http://schemas.microsoft.com/office/drawing/2014/main" id="{80F2BC8B-023B-4A7E-B47E-64F44548723F}"/>
              </a:ext>
            </a:extLst>
          </p:cNvPr>
          <p:cNvSpPr txBox="1"/>
          <p:nvPr/>
        </p:nvSpPr>
        <p:spPr>
          <a:xfrm>
            <a:off x="3291014" y="4392067"/>
            <a:ext cx="755788" cy="2077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9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مسح ضوئي</a:t>
            </a:r>
            <a:endParaRPr lang="fr-FR" sz="900" b="1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74" name="Image 30">
            <a:extLst>
              <a:ext uri="{FF2B5EF4-FFF2-40B4-BE49-F238E27FC236}">
                <a16:creationId xmlns:a16="http://schemas.microsoft.com/office/drawing/2014/main" id="{1B70F98D-B131-4581-BD43-F6909CB21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877" y="4710973"/>
            <a:ext cx="271019" cy="27101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5" name="Flèche : haut 18">
            <a:extLst>
              <a:ext uri="{FF2B5EF4-FFF2-40B4-BE49-F238E27FC236}">
                <a16:creationId xmlns:a16="http://schemas.microsoft.com/office/drawing/2014/main" id="{64C30DD1-380E-4CAD-87E0-2CF573FFE0E0}"/>
              </a:ext>
            </a:extLst>
          </p:cNvPr>
          <p:cNvSpPr/>
          <p:nvPr/>
        </p:nvSpPr>
        <p:spPr>
          <a:xfrm>
            <a:off x="4865830" y="5385965"/>
            <a:ext cx="186427" cy="179880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3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6" name="Flèche : haut 19">
            <a:extLst>
              <a:ext uri="{FF2B5EF4-FFF2-40B4-BE49-F238E27FC236}">
                <a16:creationId xmlns:a16="http://schemas.microsoft.com/office/drawing/2014/main" id="{F84D5F10-5EC5-44EC-A285-68AE1917B1A6}"/>
              </a:ext>
            </a:extLst>
          </p:cNvPr>
          <p:cNvSpPr/>
          <p:nvPr/>
        </p:nvSpPr>
        <p:spPr>
          <a:xfrm>
            <a:off x="6337182" y="5417703"/>
            <a:ext cx="186427" cy="179880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3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7" name="Flèche : haut 20">
            <a:extLst>
              <a:ext uri="{FF2B5EF4-FFF2-40B4-BE49-F238E27FC236}">
                <a16:creationId xmlns:a16="http://schemas.microsoft.com/office/drawing/2014/main" id="{5A8F073C-D8F3-4C8A-B319-2B45D245DDA3}"/>
              </a:ext>
            </a:extLst>
          </p:cNvPr>
          <p:cNvSpPr/>
          <p:nvPr/>
        </p:nvSpPr>
        <p:spPr>
          <a:xfrm>
            <a:off x="5674379" y="5375284"/>
            <a:ext cx="186427" cy="179880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3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8" name="Heptagone 14">
            <a:extLst>
              <a:ext uri="{FF2B5EF4-FFF2-40B4-BE49-F238E27FC236}">
                <a16:creationId xmlns:a16="http://schemas.microsoft.com/office/drawing/2014/main" id="{02036CF0-82A8-434F-B515-0308BAF2E805}"/>
              </a:ext>
            </a:extLst>
          </p:cNvPr>
          <p:cNvSpPr/>
          <p:nvPr/>
        </p:nvSpPr>
        <p:spPr>
          <a:xfrm>
            <a:off x="6817452" y="5682815"/>
            <a:ext cx="223909" cy="1953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2572"/>
              <a:gd name="f8" fmla="val 105210"/>
              <a:gd name="f9" fmla="+- 0 0 -90"/>
              <a:gd name="f10" fmla="+- 0 0 -180"/>
              <a:gd name="f11" fmla="+- 0 0 -270"/>
              <a:gd name="f12" fmla="abs f3"/>
              <a:gd name="f13" fmla="abs f4"/>
              <a:gd name="f14" fmla="abs f5"/>
              <a:gd name="f15" fmla="*/ f9 f0 1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*/ f15 1 f2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0 f1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val f32"/>
              <a:gd name="f35" fmla="val f33"/>
              <a:gd name="f36" fmla="*/ f6 f31 1"/>
              <a:gd name="f37" fmla="+- f35 0 f6"/>
              <a:gd name="f38" fmla="+- f34 0 f6"/>
              <a:gd name="f39" fmla="*/ f37 1 2"/>
              <a:gd name="f40" fmla="*/ f38 1 2"/>
              <a:gd name="f41" fmla="+- f6 f39 0"/>
              <a:gd name="f42" fmla="+- f6 f40 0"/>
              <a:gd name="f43" fmla="*/ f40 f7 1"/>
              <a:gd name="f44" fmla="*/ f39 f8 1"/>
              <a:gd name="f45" fmla="*/ f43 1 100000"/>
              <a:gd name="f46" fmla="*/ f44 1 100000"/>
              <a:gd name="f47" fmla="*/ f41 f8 1"/>
              <a:gd name="f48" fmla="*/ f42 f31 1"/>
              <a:gd name="f49" fmla="*/ f47 1 100000"/>
              <a:gd name="f50" fmla="*/ f45 97493 1"/>
              <a:gd name="f51" fmla="*/ f45 78183 1"/>
              <a:gd name="f52" fmla="*/ f45 43388 1"/>
              <a:gd name="f53" fmla="*/ f46 62349 1"/>
              <a:gd name="f54" fmla="*/ f46 22252 1"/>
              <a:gd name="f55" fmla="*/ f46 90097 1"/>
              <a:gd name="f56" fmla="*/ f50 1 100000"/>
              <a:gd name="f57" fmla="*/ f51 1 100000"/>
              <a:gd name="f58" fmla="*/ f52 1 100000"/>
              <a:gd name="f59" fmla="*/ f53 1 100000"/>
              <a:gd name="f60" fmla="*/ f54 1 100000"/>
              <a:gd name="f61" fmla="*/ f55 1 100000"/>
              <a:gd name="f62" fmla="+- f42 0 f56"/>
              <a:gd name="f63" fmla="+- f42 0 f57"/>
              <a:gd name="f64" fmla="+- f42 0 f58"/>
              <a:gd name="f65" fmla="+- f42 f58 0"/>
              <a:gd name="f66" fmla="+- f42 f57 0"/>
              <a:gd name="f67" fmla="+- f42 f56 0"/>
              <a:gd name="f68" fmla="+- f49 0 f59"/>
              <a:gd name="f69" fmla="+- f49 f60 0"/>
              <a:gd name="f70" fmla="+- f49 f61 0"/>
              <a:gd name="f71" fmla="+- f35 0 f68"/>
              <a:gd name="f72" fmla="*/ f63 f31 1"/>
              <a:gd name="f73" fmla="*/ f68 f31 1"/>
              <a:gd name="f74" fmla="*/ f66 f31 1"/>
              <a:gd name="f75" fmla="*/ f62 f31 1"/>
              <a:gd name="f76" fmla="*/ f69 f31 1"/>
              <a:gd name="f77" fmla="*/ f67 f31 1"/>
              <a:gd name="f78" fmla="*/ f65 f31 1"/>
              <a:gd name="f79" fmla="*/ f70 f31 1"/>
              <a:gd name="f80" fmla="*/ f64 f31 1"/>
              <a:gd name="f81" fmla="*/ f7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74" y="f73"/>
              </a:cxn>
              <a:cxn ang="f28">
                <a:pos x="f77" y="f76"/>
              </a:cxn>
              <a:cxn ang="f29">
                <a:pos x="f78" y="f79"/>
              </a:cxn>
              <a:cxn ang="f29">
                <a:pos x="f80" y="f79"/>
              </a:cxn>
              <a:cxn ang="f30">
                <a:pos x="f75" y="f76"/>
              </a:cxn>
              <a:cxn ang="f30">
                <a:pos x="f72" y="f73"/>
              </a:cxn>
            </a:cxnLst>
            <a:rect l="f72" t="f73" r="f74" b="f81"/>
            <a:pathLst>
              <a:path>
                <a:moveTo>
                  <a:pt x="f75" y="f76"/>
                </a:moveTo>
                <a:lnTo>
                  <a:pt x="f72" y="f73"/>
                </a:lnTo>
                <a:lnTo>
                  <a:pt x="f48" y="f36"/>
                </a:lnTo>
                <a:lnTo>
                  <a:pt x="f74" y="f73"/>
                </a:lnTo>
                <a:lnTo>
                  <a:pt x="f77" y="f76"/>
                </a:lnTo>
                <a:lnTo>
                  <a:pt x="f78" y="f79"/>
                </a:lnTo>
                <a:lnTo>
                  <a:pt x="f80" y="f79"/>
                </a:lnTo>
                <a:close/>
              </a:path>
            </a:pathLst>
          </a:custGeom>
          <a:gradFill>
            <a:gsLst>
              <a:gs pos="0">
                <a:srgbClr val="2A4B86"/>
              </a:gs>
              <a:gs pos="100000">
                <a:srgbClr val="4A76C6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none" lIns="68580" tIns="34290" rIns="68580" bIns="34290" anchor="ctr" anchorCtr="0" compatLnSpc="1">
            <a:no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1" i="0" u="none" strike="noStrike" kern="0" cap="none" spc="0" baseline="0">
                <a:solidFill>
                  <a:srgbClr val="000000"/>
                </a:solidFill>
                <a:uFillTx/>
                <a:latin typeface="Arial"/>
              </a:rPr>
              <a:t>1</a:t>
            </a:r>
          </a:p>
        </p:txBody>
      </p:sp>
      <p:sp>
        <p:nvSpPr>
          <p:cNvPr id="79" name="ZoneTexte 25">
            <a:extLst>
              <a:ext uri="{FF2B5EF4-FFF2-40B4-BE49-F238E27FC236}">
                <a16:creationId xmlns:a16="http://schemas.microsoft.com/office/drawing/2014/main" id="{BA1E352D-D3B1-4E34-9BB1-0CDA0E522159}"/>
              </a:ext>
            </a:extLst>
          </p:cNvPr>
          <p:cNvSpPr txBox="1"/>
          <p:nvPr/>
        </p:nvSpPr>
        <p:spPr>
          <a:xfrm>
            <a:off x="5540877" y="2669227"/>
            <a:ext cx="755788" cy="2077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1" i="0" u="none" strike="noStrike" kern="0" cap="none" spc="0" baseline="0">
                <a:solidFill>
                  <a:srgbClr val="FF0000"/>
                </a:solidFill>
                <a:uFillTx/>
                <a:latin typeface="Calibri"/>
              </a:rPr>
              <a:t>Internet</a:t>
            </a:r>
          </a:p>
        </p:txBody>
      </p:sp>
      <p:sp>
        <p:nvSpPr>
          <p:cNvPr id="80" name="Explosion : 8 points 43">
            <a:extLst>
              <a:ext uri="{FF2B5EF4-FFF2-40B4-BE49-F238E27FC236}">
                <a16:creationId xmlns:a16="http://schemas.microsoft.com/office/drawing/2014/main" id="{7EB6F03C-DB60-49D2-A66D-E87C0130BC5F}"/>
              </a:ext>
            </a:extLst>
          </p:cNvPr>
          <p:cNvSpPr/>
          <p:nvPr/>
        </p:nvSpPr>
        <p:spPr>
          <a:xfrm>
            <a:off x="4763929" y="2826303"/>
            <a:ext cx="2055031" cy="72970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val 5800"/>
              <a:gd name="f9" fmla="val 14522"/>
              <a:gd name="f10" fmla="val 14155"/>
              <a:gd name="f11" fmla="val 5325"/>
              <a:gd name="f12" fmla="val 18380"/>
              <a:gd name="f13" fmla="val 4457"/>
              <a:gd name="f14" fmla="val 16702"/>
              <a:gd name="f15" fmla="val 7315"/>
              <a:gd name="f16" fmla="val 21097"/>
              <a:gd name="f17" fmla="val 8137"/>
              <a:gd name="f18" fmla="val 17607"/>
              <a:gd name="f19" fmla="val 10475"/>
              <a:gd name="f20" fmla="val 13290"/>
              <a:gd name="f21" fmla="val 16837"/>
              <a:gd name="f22" fmla="val 12942"/>
              <a:gd name="f23" fmla="val 18145"/>
              <a:gd name="f24" fmla="val 18095"/>
              <a:gd name="f25" fmla="val 14020"/>
              <a:gd name="f26" fmla="val 14457"/>
              <a:gd name="f27" fmla="val 13247"/>
              <a:gd name="f28" fmla="val 19737"/>
              <a:gd name="f29" fmla="val 10532"/>
              <a:gd name="f30" fmla="val 14935"/>
              <a:gd name="f31" fmla="val 8485"/>
              <a:gd name="f32" fmla="val 7715"/>
              <a:gd name="f33" fmla="val 15627"/>
              <a:gd name="f34" fmla="val 4762"/>
              <a:gd name="f35" fmla="val 17617"/>
              <a:gd name="f36" fmla="val 5667"/>
              <a:gd name="f37" fmla="val 13937"/>
              <a:gd name="f38" fmla="val 135"/>
              <a:gd name="f39" fmla="val 14587"/>
              <a:gd name="f40" fmla="val 3722"/>
              <a:gd name="f41" fmla="val 11775"/>
              <a:gd name="f42" fmla="val 8615"/>
              <a:gd name="f43" fmla="val 4627"/>
              <a:gd name="f44" fmla="val 7617"/>
              <a:gd name="f45" fmla="val 370"/>
              <a:gd name="f46" fmla="val 2295"/>
              <a:gd name="f47" fmla="val 7312"/>
              <a:gd name="f48" fmla="val 6320"/>
              <a:gd name="f49" fmla="val 8352"/>
              <a:gd name="f50" fmla="+- 0 0 -360"/>
              <a:gd name="f51" fmla="+- 0 0 -270"/>
              <a:gd name="f52" fmla="+- 0 0 -180"/>
              <a:gd name="f53" fmla="+- 0 0 -90"/>
              <a:gd name="f54" fmla="*/ f3 1 21600"/>
              <a:gd name="f55" fmla="*/ f4 1 21600"/>
              <a:gd name="f56" fmla="+- f6 0 f5"/>
              <a:gd name="f57" fmla="*/ f50 f0 1"/>
              <a:gd name="f58" fmla="*/ f51 f0 1"/>
              <a:gd name="f59" fmla="*/ f52 f0 1"/>
              <a:gd name="f60" fmla="*/ f53 f0 1"/>
              <a:gd name="f61" fmla="*/ f56 1 21600"/>
              <a:gd name="f62" fmla="*/ f56 4627 1"/>
              <a:gd name="f63" fmla="*/ f56 8485 1"/>
              <a:gd name="f64" fmla="*/ f56 16702 1"/>
              <a:gd name="f65" fmla="*/ f56 14522 1"/>
              <a:gd name="f66" fmla="*/ f56 6320 1"/>
              <a:gd name="f67" fmla="*/ f56 8615 1"/>
              <a:gd name="f68" fmla="*/ f56 13937 1"/>
              <a:gd name="f69" fmla="*/ f56 13290 1"/>
              <a:gd name="f70" fmla="*/ f57 1 f2"/>
              <a:gd name="f71" fmla="*/ f58 1 f2"/>
              <a:gd name="f72" fmla="*/ f59 1 f2"/>
              <a:gd name="f73" fmla="*/ f60 1 f2"/>
              <a:gd name="f74" fmla="*/ f62 1 21600"/>
              <a:gd name="f75" fmla="*/ f63 1 21600"/>
              <a:gd name="f76" fmla="*/ f64 1 21600"/>
              <a:gd name="f77" fmla="*/ f65 1 21600"/>
              <a:gd name="f78" fmla="*/ f66 1 21600"/>
              <a:gd name="f79" fmla="*/ f67 1 21600"/>
              <a:gd name="f80" fmla="*/ f68 1 21600"/>
              <a:gd name="f81" fmla="*/ f69 1 21600"/>
              <a:gd name="f82" fmla="*/ f5 1 f61"/>
              <a:gd name="f83" fmla="*/ f6 1 f61"/>
              <a:gd name="f84" fmla="+- f70 0 f1"/>
              <a:gd name="f85" fmla="+- f71 0 f1"/>
              <a:gd name="f86" fmla="+- f72 0 f1"/>
              <a:gd name="f87" fmla="+- f73 0 f1"/>
              <a:gd name="f88" fmla="*/ f77 1 f61"/>
              <a:gd name="f89" fmla="*/ f79 1 f61"/>
              <a:gd name="f90" fmla="*/ f75 1 f61"/>
              <a:gd name="f91" fmla="*/ f81 1 f61"/>
              <a:gd name="f92" fmla="*/ f74 1 f61"/>
              <a:gd name="f93" fmla="*/ f76 1 f61"/>
              <a:gd name="f94" fmla="*/ f78 1 f61"/>
              <a:gd name="f95" fmla="*/ f80 1 f61"/>
              <a:gd name="f96" fmla="*/ f82 f55 1"/>
              <a:gd name="f97" fmla="*/ f82 f54 1"/>
              <a:gd name="f98" fmla="*/ f83 f55 1"/>
              <a:gd name="f99" fmla="*/ f83 f54 1"/>
              <a:gd name="f100" fmla="*/ f92 f54 1"/>
              <a:gd name="f101" fmla="*/ f93 f54 1"/>
              <a:gd name="f102" fmla="*/ f95 f55 1"/>
              <a:gd name="f103" fmla="*/ f94 f55 1"/>
              <a:gd name="f104" fmla="*/ f88 f54 1"/>
              <a:gd name="f105" fmla="*/ f89 f55 1"/>
              <a:gd name="f106" fmla="*/ f90 f54 1"/>
              <a:gd name="f107" fmla="*/ f91 f5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4">
                <a:pos x="f104" y="f96"/>
              </a:cxn>
              <a:cxn ang="f85">
                <a:pos x="f97" y="f105"/>
              </a:cxn>
              <a:cxn ang="f86">
                <a:pos x="f106" y="f98"/>
              </a:cxn>
              <a:cxn ang="f87">
                <a:pos x="f99" y="f107"/>
              </a:cxn>
            </a:cxnLst>
            <a:rect l="f100" t="f103" r="f101" b="f102"/>
            <a:pathLst>
              <a:path w="21600" h="21600">
                <a:moveTo>
                  <a:pt x="f7" y="f8"/>
                </a:moveTo>
                <a:lnTo>
                  <a:pt x="f9" y="f5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6" y="f20"/>
                </a:lnTo>
                <a:lnTo>
                  <a:pt x="f21" y="f22"/>
                </a:lnTo>
                <a:lnTo>
                  <a:pt x="f23" y="f24"/>
                </a:lnTo>
                <a:lnTo>
                  <a:pt x="f25" y="f26"/>
                </a:lnTo>
                <a:lnTo>
                  <a:pt x="f27" y="f28"/>
                </a:lnTo>
                <a:lnTo>
                  <a:pt x="f29" y="f30"/>
                </a:lnTo>
                <a:lnTo>
                  <a:pt x="f31" y="f6"/>
                </a:lnTo>
                <a:lnTo>
                  <a:pt x="f32" y="f33"/>
                </a:lnTo>
                <a:lnTo>
                  <a:pt x="f34" y="f35"/>
                </a:lnTo>
                <a:lnTo>
                  <a:pt x="f36" y="f37"/>
                </a:lnTo>
                <a:lnTo>
                  <a:pt x="f38" y="f39"/>
                </a:lnTo>
                <a:lnTo>
                  <a:pt x="f40" y="f41"/>
                </a:lnTo>
                <a:lnTo>
                  <a:pt x="f5" y="f42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46"/>
                </a:lnTo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35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Solution</a:t>
            </a:r>
          </a:p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350" b="1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D2C7C728-D4DE-435B-B323-89697B64549B}"/>
              </a:ext>
            </a:extLst>
          </p:cNvPr>
          <p:cNvSpPr txBox="1"/>
          <p:nvPr/>
        </p:nvSpPr>
        <p:spPr>
          <a:xfrm>
            <a:off x="5484156" y="3131831"/>
            <a:ext cx="755788" cy="1481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no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1" i="0" u="none" strike="noStrike" kern="0" cap="none" spc="0" baseline="0">
                <a:solidFill>
                  <a:srgbClr val="FF0000"/>
                </a:solidFill>
                <a:uFillTx/>
                <a:latin typeface="Calibri"/>
              </a:rPr>
              <a:t>Tansik</a:t>
            </a:r>
            <a:r>
              <a:rPr lang="en-US" sz="105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.</a:t>
            </a:r>
            <a:r>
              <a:rPr lang="en-US" sz="1050" b="1" i="0" u="none" strike="noStrike" kern="0" cap="none" spc="0" baseline="0">
                <a:solidFill>
                  <a:srgbClr val="00B050"/>
                </a:solidFill>
                <a:uFillTx/>
                <a:latin typeface="Calibri"/>
              </a:rPr>
              <a:t>dz</a:t>
            </a:r>
            <a:endParaRPr lang="en-US" sz="1050" b="0" i="0" u="none" strike="noStrike" kern="0" cap="none" spc="0" baseline="0">
              <a:solidFill>
                <a:srgbClr val="00B050"/>
              </a:solidFill>
              <a:uFillTx/>
              <a:latin typeface="Calibri"/>
            </a:endParaRPr>
          </a:p>
        </p:txBody>
      </p:sp>
      <p:sp>
        <p:nvSpPr>
          <p:cNvPr id="82" name="Flèche : haut 26">
            <a:extLst>
              <a:ext uri="{FF2B5EF4-FFF2-40B4-BE49-F238E27FC236}">
                <a16:creationId xmlns:a16="http://schemas.microsoft.com/office/drawing/2014/main" id="{86348958-7832-40A3-AAFA-FA466C5B90FF}"/>
              </a:ext>
            </a:extLst>
          </p:cNvPr>
          <p:cNvSpPr/>
          <p:nvPr/>
        </p:nvSpPr>
        <p:spPr>
          <a:xfrm>
            <a:off x="5684913" y="3745516"/>
            <a:ext cx="223909" cy="794769"/>
          </a:xfrm>
          <a:custGeom>
            <a:avLst>
              <a:gd name="f0" fmla="val 3043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3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3" name="ZoneTexte 27">
            <a:extLst>
              <a:ext uri="{FF2B5EF4-FFF2-40B4-BE49-F238E27FC236}">
                <a16:creationId xmlns:a16="http://schemas.microsoft.com/office/drawing/2014/main" id="{802F6AD3-5CB6-4D9B-9F20-6F6215BA6E0F}"/>
              </a:ext>
            </a:extLst>
          </p:cNvPr>
          <p:cNvSpPr txBox="1"/>
          <p:nvPr/>
        </p:nvSpPr>
        <p:spPr>
          <a:xfrm>
            <a:off x="5898553" y="4152357"/>
            <a:ext cx="755788" cy="2077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9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مسح ضوئي</a:t>
            </a:r>
            <a:endParaRPr lang="fr-FR" sz="900" b="1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4" name="ZoneTexte 44">
            <a:extLst>
              <a:ext uri="{FF2B5EF4-FFF2-40B4-BE49-F238E27FC236}">
                <a16:creationId xmlns:a16="http://schemas.microsoft.com/office/drawing/2014/main" id="{7C859311-F6CD-4728-91DD-9C442791CE1B}"/>
              </a:ext>
            </a:extLst>
          </p:cNvPr>
          <p:cNvSpPr txBox="1"/>
          <p:nvPr/>
        </p:nvSpPr>
        <p:spPr>
          <a:xfrm>
            <a:off x="4962253" y="4161126"/>
            <a:ext cx="755788" cy="2077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9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شكوى</a:t>
            </a:r>
            <a:endParaRPr lang="fr-FR" sz="900" b="1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5" name="Heptagone 22">
            <a:extLst>
              <a:ext uri="{FF2B5EF4-FFF2-40B4-BE49-F238E27FC236}">
                <a16:creationId xmlns:a16="http://schemas.microsoft.com/office/drawing/2014/main" id="{02B8301E-D73E-4ECF-8A32-DD8FEF79EE65}"/>
              </a:ext>
            </a:extLst>
          </p:cNvPr>
          <p:cNvSpPr/>
          <p:nvPr/>
        </p:nvSpPr>
        <p:spPr>
          <a:xfrm>
            <a:off x="4381463" y="3226353"/>
            <a:ext cx="223909" cy="1953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2572"/>
              <a:gd name="f8" fmla="val 105210"/>
              <a:gd name="f9" fmla="+- 0 0 -90"/>
              <a:gd name="f10" fmla="+- 0 0 -180"/>
              <a:gd name="f11" fmla="+- 0 0 -270"/>
              <a:gd name="f12" fmla="abs f3"/>
              <a:gd name="f13" fmla="abs f4"/>
              <a:gd name="f14" fmla="abs f5"/>
              <a:gd name="f15" fmla="*/ f9 f0 1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*/ f15 1 f2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0 f1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val f32"/>
              <a:gd name="f35" fmla="val f33"/>
              <a:gd name="f36" fmla="*/ f6 f31 1"/>
              <a:gd name="f37" fmla="+- f35 0 f6"/>
              <a:gd name="f38" fmla="+- f34 0 f6"/>
              <a:gd name="f39" fmla="*/ f37 1 2"/>
              <a:gd name="f40" fmla="*/ f38 1 2"/>
              <a:gd name="f41" fmla="+- f6 f39 0"/>
              <a:gd name="f42" fmla="+- f6 f40 0"/>
              <a:gd name="f43" fmla="*/ f40 f7 1"/>
              <a:gd name="f44" fmla="*/ f39 f8 1"/>
              <a:gd name="f45" fmla="*/ f43 1 100000"/>
              <a:gd name="f46" fmla="*/ f44 1 100000"/>
              <a:gd name="f47" fmla="*/ f41 f8 1"/>
              <a:gd name="f48" fmla="*/ f42 f31 1"/>
              <a:gd name="f49" fmla="*/ f47 1 100000"/>
              <a:gd name="f50" fmla="*/ f45 97493 1"/>
              <a:gd name="f51" fmla="*/ f45 78183 1"/>
              <a:gd name="f52" fmla="*/ f45 43388 1"/>
              <a:gd name="f53" fmla="*/ f46 62349 1"/>
              <a:gd name="f54" fmla="*/ f46 22252 1"/>
              <a:gd name="f55" fmla="*/ f46 90097 1"/>
              <a:gd name="f56" fmla="*/ f50 1 100000"/>
              <a:gd name="f57" fmla="*/ f51 1 100000"/>
              <a:gd name="f58" fmla="*/ f52 1 100000"/>
              <a:gd name="f59" fmla="*/ f53 1 100000"/>
              <a:gd name="f60" fmla="*/ f54 1 100000"/>
              <a:gd name="f61" fmla="*/ f55 1 100000"/>
              <a:gd name="f62" fmla="+- f42 0 f56"/>
              <a:gd name="f63" fmla="+- f42 0 f57"/>
              <a:gd name="f64" fmla="+- f42 0 f58"/>
              <a:gd name="f65" fmla="+- f42 f58 0"/>
              <a:gd name="f66" fmla="+- f42 f57 0"/>
              <a:gd name="f67" fmla="+- f42 f56 0"/>
              <a:gd name="f68" fmla="+- f49 0 f59"/>
              <a:gd name="f69" fmla="+- f49 f60 0"/>
              <a:gd name="f70" fmla="+- f49 f61 0"/>
              <a:gd name="f71" fmla="+- f35 0 f68"/>
              <a:gd name="f72" fmla="*/ f63 f31 1"/>
              <a:gd name="f73" fmla="*/ f68 f31 1"/>
              <a:gd name="f74" fmla="*/ f66 f31 1"/>
              <a:gd name="f75" fmla="*/ f62 f31 1"/>
              <a:gd name="f76" fmla="*/ f69 f31 1"/>
              <a:gd name="f77" fmla="*/ f67 f31 1"/>
              <a:gd name="f78" fmla="*/ f65 f31 1"/>
              <a:gd name="f79" fmla="*/ f70 f31 1"/>
              <a:gd name="f80" fmla="*/ f64 f31 1"/>
              <a:gd name="f81" fmla="*/ f7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74" y="f73"/>
              </a:cxn>
              <a:cxn ang="f28">
                <a:pos x="f77" y="f76"/>
              </a:cxn>
              <a:cxn ang="f29">
                <a:pos x="f78" y="f79"/>
              </a:cxn>
              <a:cxn ang="f29">
                <a:pos x="f80" y="f79"/>
              </a:cxn>
              <a:cxn ang="f30">
                <a:pos x="f75" y="f76"/>
              </a:cxn>
              <a:cxn ang="f30">
                <a:pos x="f72" y="f73"/>
              </a:cxn>
            </a:cxnLst>
            <a:rect l="f72" t="f73" r="f74" b="f81"/>
            <a:pathLst>
              <a:path>
                <a:moveTo>
                  <a:pt x="f75" y="f76"/>
                </a:moveTo>
                <a:lnTo>
                  <a:pt x="f72" y="f73"/>
                </a:lnTo>
                <a:lnTo>
                  <a:pt x="f48" y="f36"/>
                </a:lnTo>
                <a:lnTo>
                  <a:pt x="f74" y="f73"/>
                </a:lnTo>
                <a:lnTo>
                  <a:pt x="f77" y="f76"/>
                </a:lnTo>
                <a:lnTo>
                  <a:pt x="f78" y="f79"/>
                </a:lnTo>
                <a:lnTo>
                  <a:pt x="f80" y="f79"/>
                </a:lnTo>
                <a:close/>
              </a:path>
            </a:pathLst>
          </a:custGeom>
          <a:gradFill>
            <a:gsLst>
              <a:gs pos="0">
                <a:srgbClr val="2A4B86"/>
              </a:gs>
              <a:gs pos="100000">
                <a:srgbClr val="4A76C6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none" lIns="68580" tIns="34290" rIns="68580" bIns="34290" anchor="ctr" anchorCtr="0" compatLnSpc="1">
            <a:no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1" i="0" u="none" strike="noStrike" kern="0" cap="none" spc="0" baseline="0">
                <a:solidFill>
                  <a:srgbClr val="000000"/>
                </a:solidFill>
                <a:uFillTx/>
                <a:latin typeface="Arial"/>
              </a:rPr>
              <a:t>2</a:t>
            </a:r>
          </a:p>
        </p:txBody>
      </p:sp>
      <p:sp>
        <p:nvSpPr>
          <p:cNvPr id="86" name="Flèche : haut 30">
            <a:extLst>
              <a:ext uri="{FF2B5EF4-FFF2-40B4-BE49-F238E27FC236}">
                <a16:creationId xmlns:a16="http://schemas.microsoft.com/office/drawing/2014/main" id="{3A0C071A-7BDB-4B95-A10C-5608263CAB4F}"/>
              </a:ext>
            </a:extLst>
          </p:cNvPr>
          <p:cNvSpPr/>
          <p:nvPr/>
        </p:nvSpPr>
        <p:spPr>
          <a:xfrm>
            <a:off x="6564364" y="3732848"/>
            <a:ext cx="223909" cy="794769"/>
          </a:xfrm>
          <a:custGeom>
            <a:avLst>
              <a:gd name="f0" fmla="val 3043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3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7" name="Flèche : haut 31">
            <a:extLst>
              <a:ext uri="{FF2B5EF4-FFF2-40B4-BE49-F238E27FC236}">
                <a16:creationId xmlns:a16="http://schemas.microsoft.com/office/drawing/2014/main" id="{0EA924A9-7826-4149-B88E-19C24676F5F3}"/>
              </a:ext>
            </a:extLst>
          </p:cNvPr>
          <p:cNvSpPr/>
          <p:nvPr/>
        </p:nvSpPr>
        <p:spPr>
          <a:xfrm>
            <a:off x="4692679" y="3692907"/>
            <a:ext cx="223909" cy="794769"/>
          </a:xfrm>
          <a:custGeom>
            <a:avLst>
              <a:gd name="f0" fmla="val 3043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3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8" name="Bulle narrative : ronde 31">
            <a:extLst>
              <a:ext uri="{FF2B5EF4-FFF2-40B4-BE49-F238E27FC236}">
                <a16:creationId xmlns:a16="http://schemas.microsoft.com/office/drawing/2014/main" id="{3303AAC6-AE1B-4F2A-98B1-37549B92B182}"/>
              </a:ext>
            </a:extLst>
          </p:cNvPr>
          <p:cNvSpPr/>
          <p:nvPr/>
        </p:nvSpPr>
        <p:spPr>
          <a:xfrm>
            <a:off x="2973564" y="2868283"/>
            <a:ext cx="1382533" cy="484842"/>
          </a:xfrm>
          <a:custGeom>
            <a:avLst>
              <a:gd name="f0" fmla="val 6300"/>
              <a:gd name="f1" fmla="val 24300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val 21600"/>
              <a:gd name="f10" fmla="*/ 5419351 1 1725033"/>
              <a:gd name="f11" fmla="val 2147483647"/>
              <a:gd name="f12" fmla="min 0 21600"/>
              <a:gd name="f13" fmla="max 0 21600"/>
              <a:gd name="f14" fmla="val -2147483647"/>
              <a:gd name="f15" fmla="+- 0 0 0"/>
              <a:gd name="f16" fmla="+- 0 0 180"/>
              <a:gd name="f17" fmla="+- 0 0 -194"/>
              <a:gd name="f18" fmla="*/ f6 1 21600"/>
              <a:gd name="f19" fmla="*/ f7 1 21600"/>
              <a:gd name="f20" fmla="*/ f10 1 180"/>
              <a:gd name="f21" fmla="+- f13 0 f12"/>
              <a:gd name="f22" fmla="+- f9 0 f8"/>
              <a:gd name="f23" fmla="pin -2147483647 f0 2147483647"/>
              <a:gd name="f24" fmla="pin -2147483647 f1 2147483647"/>
              <a:gd name="f25" fmla="*/ f15 f3 1"/>
              <a:gd name="f26" fmla="*/ f16 f3 1"/>
              <a:gd name="f27" fmla="*/ f17 f3 1"/>
              <a:gd name="f28" fmla="val f23"/>
              <a:gd name="f29" fmla="val f24"/>
              <a:gd name="f30" fmla="*/ f21 1 2"/>
              <a:gd name="f31" fmla="*/ f22 1 21600"/>
              <a:gd name="f32" fmla="*/ f23 f18 1"/>
              <a:gd name="f33" fmla="*/ f24 f19 1"/>
              <a:gd name="f34" fmla="*/ f25 1 f5"/>
              <a:gd name="f35" fmla="*/ f26 1 f5"/>
              <a:gd name="f36" fmla="*/ f27 1 f5"/>
              <a:gd name="f37" fmla="+- f28 0 10800"/>
              <a:gd name="f38" fmla="+- f29 0 10800"/>
              <a:gd name="f39" fmla="+- f12 f30 0"/>
              <a:gd name="f40" fmla="*/ f30 f30 1"/>
              <a:gd name="f41" fmla="*/ 3200 f31 1"/>
              <a:gd name="f42" fmla="*/ 18400 f31 1"/>
              <a:gd name="f43" fmla="*/ 3160 f31 1"/>
              <a:gd name="f44" fmla="*/ 18440 f31 1"/>
              <a:gd name="f45" fmla="+- f34 0 f4"/>
              <a:gd name="f46" fmla="+- f35 0 f4"/>
              <a:gd name="f47" fmla="+- f36 0 f4"/>
              <a:gd name="f48" fmla="*/ f37 f37 1"/>
              <a:gd name="f49" fmla="*/ f38 f38 1"/>
              <a:gd name="f50" fmla="+- 0 0 f38"/>
              <a:gd name="f51" fmla="+- 0 0 f37"/>
              <a:gd name="f52" fmla="*/ f43 1 f31"/>
              <a:gd name="f53" fmla="*/ f44 1 f31"/>
              <a:gd name="f54" fmla="*/ f41 1 f31"/>
              <a:gd name="f55" fmla="*/ f42 1 f31"/>
              <a:gd name="f56" fmla="+- f48 f49 0"/>
              <a:gd name="f57" fmla="+- 0 0 f50"/>
              <a:gd name="f58" fmla="+- 0 0 f51"/>
              <a:gd name="f59" fmla="*/ f54 f18 1"/>
              <a:gd name="f60" fmla="*/ f55 f18 1"/>
              <a:gd name="f61" fmla="*/ f55 f19 1"/>
              <a:gd name="f62" fmla="*/ f54 f19 1"/>
              <a:gd name="f63" fmla="*/ f52 f18 1"/>
              <a:gd name="f64" fmla="*/ f52 f19 1"/>
              <a:gd name="f65" fmla="*/ f53 f19 1"/>
              <a:gd name="f66" fmla="*/ f53 f18 1"/>
              <a:gd name="f67" fmla="sqrt f56"/>
              <a:gd name="f68" fmla="+- 0 0 f57"/>
              <a:gd name="f69" fmla="+- 0 0 f58"/>
              <a:gd name="f70" fmla="at2 f68 f69"/>
              <a:gd name="f71" fmla="+- f67 0 10800"/>
              <a:gd name="f72" fmla="+- f70 f4 0"/>
              <a:gd name="f73" fmla="*/ f72 f10 1"/>
              <a:gd name="f74" fmla="*/ f73 1 f3"/>
              <a:gd name="f75" fmla="+- 0 0 f74"/>
              <a:gd name="f76" fmla="val f75"/>
              <a:gd name="f77" fmla="+- 0 0 f76"/>
              <a:gd name="f78" fmla="*/ f77 f3 1"/>
              <a:gd name="f79" fmla="*/ f78 1 f10"/>
              <a:gd name="f80" fmla="+- f79 0 f4"/>
              <a:gd name="f81" fmla="*/ f79 f10 1"/>
              <a:gd name="f82" fmla="*/ f81 1 f3"/>
              <a:gd name="f83" fmla="+- f80 f4 0"/>
              <a:gd name="f84" fmla="+- 0 0 f82"/>
              <a:gd name="f85" fmla="*/ f83 f10 1"/>
              <a:gd name="f86" fmla="*/ f84 1 f20"/>
              <a:gd name="f87" fmla="*/ f85 1 f3"/>
              <a:gd name="f88" fmla="+- f86 0 10"/>
              <a:gd name="f89" fmla="+- f86 10 0"/>
              <a:gd name="f90" fmla="+- 0 0 f87"/>
              <a:gd name="f91" fmla="*/ f88 f20 1"/>
              <a:gd name="f92" fmla="*/ f89 f20 1"/>
              <a:gd name="f93" fmla="+- 0 0 f90"/>
              <a:gd name="f94" fmla="+- 0 0 f91"/>
              <a:gd name="f95" fmla="+- 0 0 f92"/>
              <a:gd name="f96" fmla="*/ f93 f3 1"/>
              <a:gd name="f97" fmla="*/ f94 f3 1"/>
              <a:gd name="f98" fmla="*/ f95 f3 1"/>
              <a:gd name="f99" fmla="*/ f96 1 f10"/>
              <a:gd name="f100" fmla="*/ f97 1 f10"/>
              <a:gd name="f101" fmla="*/ f98 1 f10"/>
              <a:gd name="f102" fmla="+- f99 0 f4"/>
              <a:gd name="f103" fmla="sin 1 f102"/>
              <a:gd name="f104" fmla="cos 1 f102"/>
              <a:gd name="f105" fmla="+- f100 0 f4"/>
              <a:gd name="f106" fmla="+- f101 0 f4"/>
              <a:gd name="f107" fmla="+- 0 0 f103"/>
              <a:gd name="f108" fmla="+- 0 0 f104"/>
              <a:gd name="f109" fmla="+- f105 f4 0"/>
              <a:gd name="f110" fmla="+- f106 f4 0"/>
              <a:gd name="f111" fmla="+- 0 0 f107"/>
              <a:gd name="f112" fmla="+- 0 0 f108"/>
              <a:gd name="f113" fmla="*/ f109 f10 1"/>
              <a:gd name="f114" fmla="*/ f110 f10 1"/>
              <a:gd name="f115" fmla="val f111"/>
              <a:gd name="f116" fmla="val f112"/>
              <a:gd name="f117" fmla="*/ f113 1 f3"/>
              <a:gd name="f118" fmla="*/ f114 1 f3"/>
              <a:gd name="f119" fmla="+- 0 0 f115"/>
              <a:gd name="f120" fmla="+- 0 0 f116"/>
              <a:gd name="f121" fmla="+- 0 0 f117"/>
              <a:gd name="f122" fmla="+- 0 0 f118"/>
              <a:gd name="f123" fmla="*/ 10800 f119 1"/>
              <a:gd name="f124" fmla="*/ 10800 f120 1"/>
              <a:gd name="f125" fmla="+- 0 0 f121"/>
              <a:gd name="f126" fmla="+- 0 0 f122"/>
              <a:gd name="f127" fmla="+- f123 10800 0"/>
              <a:gd name="f128" fmla="+- f124 10800 0"/>
              <a:gd name="f129" fmla="*/ f125 f3 1"/>
              <a:gd name="f130" fmla="*/ f126 f3 1"/>
              <a:gd name="f131" fmla="?: f71 f28 f127"/>
              <a:gd name="f132" fmla="?: f71 f29 f128"/>
              <a:gd name="f133" fmla="*/ f129 1 f10"/>
              <a:gd name="f134" fmla="*/ f130 1 f10"/>
              <a:gd name="f135" fmla="+- f133 0 f4"/>
              <a:gd name="f136" fmla="+- f134 0 f4"/>
              <a:gd name="f137" fmla="*/ f131 f18 1"/>
              <a:gd name="f138" fmla="*/ f132 f19 1"/>
              <a:gd name="f139" fmla="sin 1 f135"/>
              <a:gd name="f140" fmla="cos 1 f135"/>
              <a:gd name="f141" fmla="sin 1 f136"/>
              <a:gd name="f142" fmla="cos 1 f136"/>
              <a:gd name="f143" fmla="+- 0 0 f139"/>
              <a:gd name="f144" fmla="+- 0 0 f140"/>
              <a:gd name="f145" fmla="+- 0 0 f141"/>
              <a:gd name="f146" fmla="+- 0 0 f142"/>
              <a:gd name="f147" fmla="+- 0 0 f143"/>
              <a:gd name="f148" fmla="+- 0 0 f144"/>
              <a:gd name="f149" fmla="+- 0 0 f145"/>
              <a:gd name="f150" fmla="+- 0 0 f146"/>
              <a:gd name="f151" fmla="val f147"/>
              <a:gd name="f152" fmla="val f148"/>
              <a:gd name="f153" fmla="val f149"/>
              <a:gd name="f154" fmla="val f150"/>
              <a:gd name="f155" fmla="+- 0 0 f151"/>
              <a:gd name="f156" fmla="+- 0 0 f152"/>
              <a:gd name="f157" fmla="+- 0 0 f153"/>
              <a:gd name="f158" fmla="+- 0 0 f154"/>
              <a:gd name="f159" fmla="*/ 10800 f155 1"/>
              <a:gd name="f160" fmla="*/ 10800 f156 1"/>
              <a:gd name="f161" fmla="*/ 10800 f157 1"/>
              <a:gd name="f162" fmla="*/ 10800 f158 1"/>
              <a:gd name="f163" fmla="+- f159 10800 0"/>
              <a:gd name="f164" fmla="+- f160 10800 0"/>
              <a:gd name="f165" fmla="+- f161 10800 0"/>
              <a:gd name="f166" fmla="+- f162 10800 0"/>
              <a:gd name="f167" fmla="+- f165 0 f39"/>
              <a:gd name="f168" fmla="+- f166 0 f39"/>
              <a:gd name="f169" fmla="+- f163 0 f39"/>
              <a:gd name="f170" fmla="+- f164 0 f39"/>
              <a:gd name="f171" fmla="+- 0 0 f167"/>
              <a:gd name="f172" fmla="+- 0 0 f168"/>
              <a:gd name="f173" fmla="+- 0 0 f169"/>
              <a:gd name="f174" fmla="+- 0 0 f170"/>
              <a:gd name="f175" fmla="+- 0 0 f171"/>
              <a:gd name="f176" fmla="+- 0 0 f172"/>
              <a:gd name="f177" fmla="+- 0 0 f173"/>
              <a:gd name="f178" fmla="+- 0 0 f174"/>
              <a:gd name="f179" fmla="at2 f175 f176"/>
              <a:gd name="f180" fmla="at2 f177 f178"/>
              <a:gd name="f181" fmla="+- f179 f4 0"/>
              <a:gd name="f182" fmla="+- f180 f4 0"/>
              <a:gd name="f183" fmla="*/ f181 f10 1"/>
              <a:gd name="f184" fmla="*/ f182 f10 1"/>
              <a:gd name="f185" fmla="*/ f183 1 f3"/>
              <a:gd name="f186" fmla="*/ f184 1 f3"/>
              <a:gd name="f187" fmla="+- 0 0 f185"/>
              <a:gd name="f188" fmla="+- 0 0 f186"/>
              <a:gd name="f189" fmla="val f187"/>
              <a:gd name="f190" fmla="val f188"/>
              <a:gd name="f191" fmla="+- 0 0 f189"/>
              <a:gd name="f192" fmla="+- 0 0 f190"/>
              <a:gd name="f193" fmla="*/ f191 f3 1"/>
              <a:gd name="f194" fmla="*/ f192 f3 1"/>
              <a:gd name="f195" fmla="*/ f193 1 f10"/>
              <a:gd name="f196" fmla="*/ f194 1 f10"/>
              <a:gd name="f197" fmla="+- f195 0 f4"/>
              <a:gd name="f198" fmla="+- f196 0 f4"/>
              <a:gd name="f199" fmla="+- f198 0 f197"/>
              <a:gd name="f200" fmla="+- f197 f4 0"/>
              <a:gd name="f201" fmla="+- f199 f2 0"/>
              <a:gd name="f202" fmla="*/ f200 f10 1"/>
              <a:gd name="f203" fmla="?: f199 f199 f201"/>
              <a:gd name="f204" fmla="*/ f202 1 f3"/>
              <a:gd name="f205" fmla="+- 0 0 f204"/>
              <a:gd name="f206" fmla="+- 0 0 f205"/>
              <a:gd name="f207" fmla="*/ f206 f3 1"/>
              <a:gd name="f208" fmla="*/ f207 1 f10"/>
              <a:gd name="f209" fmla="+- f208 0 f4"/>
              <a:gd name="f210" fmla="cos 1 f209"/>
              <a:gd name="f211" fmla="sin 1 f209"/>
              <a:gd name="f212" fmla="+- 0 0 f210"/>
              <a:gd name="f213" fmla="+- 0 0 f211"/>
              <a:gd name="f214" fmla="+- 0 0 f212"/>
              <a:gd name="f215" fmla="+- 0 0 f213"/>
              <a:gd name="f216" fmla="val f214"/>
              <a:gd name="f217" fmla="val f215"/>
              <a:gd name="f218" fmla="+- 0 0 f216"/>
              <a:gd name="f219" fmla="+- 0 0 f217"/>
              <a:gd name="f220" fmla="*/ f30 f218 1"/>
              <a:gd name="f221" fmla="*/ f30 f219 1"/>
              <a:gd name="f222" fmla="*/ f220 f220 1"/>
              <a:gd name="f223" fmla="*/ f221 f221 1"/>
              <a:gd name="f224" fmla="+- f222 f223 0"/>
              <a:gd name="f225" fmla="sqrt f224"/>
              <a:gd name="f226" fmla="*/ f40 1 f225"/>
              <a:gd name="f227" fmla="*/ f218 f226 1"/>
              <a:gd name="f228" fmla="*/ f219 f226 1"/>
              <a:gd name="f229" fmla="+- f39 0 f227"/>
              <a:gd name="f230" fmla="+- f39 0 f228"/>
            </a:gdLst>
            <a:ahLst>
              <a:ahXY gdRefX="f0" minX="f14" maxX="f11" gdRefY="f1" minY="f14" maxY="f11">
                <a:pos x="f32" y="f3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63" y="f64"/>
              </a:cxn>
              <a:cxn ang="f46">
                <a:pos x="f63" y="f65"/>
              </a:cxn>
              <a:cxn ang="f46">
                <a:pos x="f66" y="f65"/>
              </a:cxn>
              <a:cxn ang="f45">
                <a:pos x="f66" y="f64"/>
              </a:cxn>
              <a:cxn ang="f47">
                <a:pos x="f137" y="f138"/>
              </a:cxn>
            </a:cxnLst>
            <a:rect l="f59" t="f62" r="f60" b="f61"/>
            <a:pathLst>
              <a:path w="21600" h="21600">
                <a:moveTo>
                  <a:pt x="f229" y="f230"/>
                </a:moveTo>
                <a:arcTo wR="f30" hR="f30" stAng="f197" swAng="f203"/>
                <a:lnTo>
                  <a:pt x="f131" y="f132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105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إدخال الشكوى</a:t>
            </a:r>
            <a:r>
              <a:rPr lang="ar-DZ" sz="1050" b="1" i="0" u="none" strike="noStrike" kern="0" cap="none" spc="0" dirty="0">
                <a:solidFill>
                  <a:srgbClr val="FFFFFF"/>
                </a:solidFill>
                <a:uFillTx/>
                <a:latin typeface="Calibri"/>
              </a:rPr>
              <a:t> الى البوابة الالكترونية</a:t>
            </a:r>
            <a:endParaRPr lang="fr-FR" sz="105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9" name="Triangle isocèle 29">
            <a:extLst>
              <a:ext uri="{FF2B5EF4-FFF2-40B4-BE49-F238E27FC236}">
                <a16:creationId xmlns:a16="http://schemas.microsoft.com/office/drawing/2014/main" id="{CB9876B6-B3CD-4C74-9A87-6D2575EBE7A9}"/>
              </a:ext>
            </a:extLst>
          </p:cNvPr>
          <p:cNvSpPr/>
          <p:nvPr/>
        </p:nvSpPr>
        <p:spPr>
          <a:xfrm>
            <a:off x="7205176" y="3737722"/>
            <a:ext cx="1026112" cy="5940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gradFill>
            <a:gsLst>
              <a:gs pos="0">
                <a:srgbClr val="2A4B86"/>
              </a:gs>
              <a:gs pos="100000">
                <a:srgbClr val="4A76C6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non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1400" b="1" i="0" u="none" strike="noStrike" kern="0" cap="none" spc="0" baseline="0" dirty="0">
                <a:solidFill>
                  <a:srgbClr val="FFFFFF"/>
                </a:solidFill>
                <a:uFillTx/>
                <a:latin typeface="Arial"/>
              </a:rPr>
              <a:t>دور المشرف</a:t>
            </a:r>
            <a:endParaRPr lang="fr-FR" sz="1400" b="1" i="0" u="none" strike="noStrike" kern="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Bulle narrative : ronde 32">
            <a:extLst>
              <a:ext uri="{FF2B5EF4-FFF2-40B4-BE49-F238E27FC236}">
                <a16:creationId xmlns:a16="http://schemas.microsoft.com/office/drawing/2014/main" id="{4D73553A-CBAD-4B25-9909-0F7D3FF75D7F}"/>
              </a:ext>
            </a:extLst>
          </p:cNvPr>
          <p:cNvSpPr/>
          <p:nvPr/>
        </p:nvSpPr>
        <p:spPr>
          <a:xfrm>
            <a:off x="7351927" y="3033735"/>
            <a:ext cx="1266041" cy="484842"/>
          </a:xfrm>
          <a:custGeom>
            <a:avLst>
              <a:gd name="f0" fmla="val 6300"/>
              <a:gd name="f1" fmla="val 24300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val 21600"/>
              <a:gd name="f10" fmla="*/ 5419351 1 1725033"/>
              <a:gd name="f11" fmla="val 2147483647"/>
              <a:gd name="f12" fmla="min 0 21600"/>
              <a:gd name="f13" fmla="max 0 21600"/>
              <a:gd name="f14" fmla="val -2147483647"/>
              <a:gd name="f15" fmla="+- 0 0 0"/>
              <a:gd name="f16" fmla="+- 0 0 180"/>
              <a:gd name="f17" fmla="+- 0 0 -194"/>
              <a:gd name="f18" fmla="*/ f6 1 21600"/>
              <a:gd name="f19" fmla="*/ f7 1 21600"/>
              <a:gd name="f20" fmla="*/ f10 1 180"/>
              <a:gd name="f21" fmla="+- f13 0 f12"/>
              <a:gd name="f22" fmla="+- f9 0 f8"/>
              <a:gd name="f23" fmla="pin -2147483647 f0 2147483647"/>
              <a:gd name="f24" fmla="pin -2147483647 f1 2147483647"/>
              <a:gd name="f25" fmla="*/ f15 f3 1"/>
              <a:gd name="f26" fmla="*/ f16 f3 1"/>
              <a:gd name="f27" fmla="*/ f17 f3 1"/>
              <a:gd name="f28" fmla="val f23"/>
              <a:gd name="f29" fmla="val f24"/>
              <a:gd name="f30" fmla="*/ f21 1 2"/>
              <a:gd name="f31" fmla="*/ f22 1 21600"/>
              <a:gd name="f32" fmla="*/ f23 f18 1"/>
              <a:gd name="f33" fmla="*/ f24 f19 1"/>
              <a:gd name="f34" fmla="*/ f25 1 f5"/>
              <a:gd name="f35" fmla="*/ f26 1 f5"/>
              <a:gd name="f36" fmla="*/ f27 1 f5"/>
              <a:gd name="f37" fmla="+- f28 0 10800"/>
              <a:gd name="f38" fmla="+- f29 0 10800"/>
              <a:gd name="f39" fmla="+- f12 f30 0"/>
              <a:gd name="f40" fmla="*/ f30 f30 1"/>
              <a:gd name="f41" fmla="*/ 3200 f31 1"/>
              <a:gd name="f42" fmla="*/ 18400 f31 1"/>
              <a:gd name="f43" fmla="*/ 3160 f31 1"/>
              <a:gd name="f44" fmla="*/ 18440 f31 1"/>
              <a:gd name="f45" fmla="+- f34 0 f4"/>
              <a:gd name="f46" fmla="+- f35 0 f4"/>
              <a:gd name="f47" fmla="+- f36 0 f4"/>
              <a:gd name="f48" fmla="*/ f37 f37 1"/>
              <a:gd name="f49" fmla="*/ f38 f38 1"/>
              <a:gd name="f50" fmla="+- 0 0 f38"/>
              <a:gd name="f51" fmla="+- 0 0 f37"/>
              <a:gd name="f52" fmla="*/ f43 1 f31"/>
              <a:gd name="f53" fmla="*/ f44 1 f31"/>
              <a:gd name="f54" fmla="*/ f41 1 f31"/>
              <a:gd name="f55" fmla="*/ f42 1 f31"/>
              <a:gd name="f56" fmla="+- f48 f49 0"/>
              <a:gd name="f57" fmla="+- 0 0 f50"/>
              <a:gd name="f58" fmla="+- 0 0 f51"/>
              <a:gd name="f59" fmla="*/ f54 f18 1"/>
              <a:gd name="f60" fmla="*/ f55 f18 1"/>
              <a:gd name="f61" fmla="*/ f55 f19 1"/>
              <a:gd name="f62" fmla="*/ f54 f19 1"/>
              <a:gd name="f63" fmla="*/ f52 f18 1"/>
              <a:gd name="f64" fmla="*/ f52 f19 1"/>
              <a:gd name="f65" fmla="*/ f53 f19 1"/>
              <a:gd name="f66" fmla="*/ f53 f18 1"/>
              <a:gd name="f67" fmla="sqrt f56"/>
              <a:gd name="f68" fmla="+- 0 0 f57"/>
              <a:gd name="f69" fmla="+- 0 0 f58"/>
              <a:gd name="f70" fmla="at2 f68 f69"/>
              <a:gd name="f71" fmla="+- f67 0 10800"/>
              <a:gd name="f72" fmla="+- f70 f4 0"/>
              <a:gd name="f73" fmla="*/ f72 f10 1"/>
              <a:gd name="f74" fmla="*/ f73 1 f3"/>
              <a:gd name="f75" fmla="+- 0 0 f74"/>
              <a:gd name="f76" fmla="val f75"/>
              <a:gd name="f77" fmla="+- 0 0 f76"/>
              <a:gd name="f78" fmla="*/ f77 f3 1"/>
              <a:gd name="f79" fmla="*/ f78 1 f10"/>
              <a:gd name="f80" fmla="+- f79 0 f4"/>
              <a:gd name="f81" fmla="*/ f79 f10 1"/>
              <a:gd name="f82" fmla="*/ f81 1 f3"/>
              <a:gd name="f83" fmla="+- f80 f4 0"/>
              <a:gd name="f84" fmla="+- 0 0 f82"/>
              <a:gd name="f85" fmla="*/ f83 f10 1"/>
              <a:gd name="f86" fmla="*/ f84 1 f20"/>
              <a:gd name="f87" fmla="*/ f85 1 f3"/>
              <a:gd name="f88" fmla="+- f86 0 10"/>
              <a:gd name="f89" fmla="+- f86 10 0"/>
              <a:gd name="f90" fmla="+- 0 0 f87"/>
              <a:gd name="f91" fmla="*/ f88 f20 1"/>
              <a:gd name="f92" fmla="*/ f89 f20 1"/>
              <a:gd name="f93" fmla="+- 0 0 f90"/>
              <a:gd name="f94" fmla="+- 0 0 f91"/>
              <a:gd name="f95" fmla="+- 0 0 f92"/>
              <a:gd name="f96" fmla="*/ f93 f3 1"/>
              <a:gd name="f97" fmla="*/ f94 f3 1"/>
              <a:gd name="f98" fmla="*/ f95 f3 1"/>
              <a:gd name="f99" fmla="*/ f96 1 f10"/>
              <a:gd name="f100" fmla="*/ f97 1 f10"/>
              <a:gd name="f101" fmla="*/ f98 1 f10"/>
              <a:gd name="f102" fmla="+- f99 0 f4"/>
              <a:gd name="f103" fmla="sin 1 f102"/>
              <a:gd name="f104" fmla="cos 1 f102"/>
              <a:gd name="f105" fmla="+- f100 0 f4"/>
              <a:gd name="f106" fmla="+- f101 0 f4"/>
              <a:gd name="f107" fmla="+- 0 0 f103"/>
              <a:gd name="f108" fmla="+- 0 0 f104"/>
              <a:gd name="f109" fmla="+- f105 f4 0"/>
              <a:gd name="f110" fmla="+- f106 f4 0"/>
              <a:gd name="f111" fmla="+- 0 0 f107"/>
              <a:gd name="f112" fmla="+- 0 0 f108"/>
              <a:gd name="f113" fmla="*/ f109 f10 1"/>
              <a:gd name="f114" fmla="*/ f110 f10 1"/>
              <a:gd name="f115" fmla="val f111"/>
              <a:gd name="f116" fmla="val f112"/>
              <a:gd name="f117" fmla="*/ f113 1 f3"/>
              <a:gd name="f118" fmla="*/ f114 1 f3"/>
              <a:gd name="f119" fmla="+- 0 0 f115"/>
              <a:gd name="f120" fmla="+- 0 0 f116"/>
              <a:gd name="f121" fmla="+- 0 0 f117"/>
              <a:gd name="f122" fmla="+- 0 0 f118"/>
              <a:gd name="f123" fmla="*/ 10800 f119 1"/>
              <a:gd name="f124" fmla="*/ 10800 f120 1"/>
              <a:gd name="f125" fmla="+- 0 0 f121"/>
              <a:gd name="f126" fmla="+- 0 0 f122"/>
              <a:gd name="f127" fmla="+- f123 10800 0"/>
              <a:gd name="f128" fmla="+- f124 10800 0"/>
              <a:gd name="f129" fmla="*/ f125 f3 1"/>
              <a:gd name="f130" fmla="*/ f126 f3 1"/>
              <a:gd name="f131" fmla="?: f71 f28 f127"/>
              <a:gd name="f132" fmla="?: f71 f29 f128"/>
              <a:gd name="f133" fmla="*/ f129 1 f10"/>
              <a:gd name="f134" fmla="*/ f130 1 f10"/>
              <a:gd name="f135" fmla="+- f133 0 f4"/>
              <a:gd name="f136" fmla="+- f134 0 f4"/>
              <a:gd name="f137" fmla="*/ f131 f18 1"/>
              <a:gd name="f138" fmla="*/ f132 f19 1"/>
              <a:gd name="f139" fmla="sin 1 f135"/>
              <a:gd name="f140" fmla="cos 1 f135"/>
              <a:gd name="f141" fmla="sin 1 f136"/>
              <a:gd name="f142" fmla="cos 1 f136"/>
              <a:gd name="f143" fmla="+- 0 0 f139"/>
              <a:gd name="f144" fmla="+- 0 0 f140"/>
              <a:gd name="f145" fmla="+- 0 0 f141"/>
              <a:gd name="f146" fmla="+- 0 0 f142"/>
              <a:gd name="f147" fmla="+- 0 0 f143"/>
              <a:gd name="f148" fmla="+- 0 0 f144"/>
              <a:gd name="f149" fmla="+- 0 0 f145"/>
              <a:gd name="f150" fmla="+- 0 0 f146"/>
              <a:gd name="f151" fmla="val f147"/>
              <a:gd name="f152" fmla="val f148"/>
              <a:gd name="f153" fmla="val f149"/>
              <a:gd name="f154" fmla="val f150"/>
              <a:gd name="f155" fmla="+- 0 0 f151"/>
              <a:gd name="f156" fmla="+- 0 0 f152"/>
              <a:gd name="f157" fmla="+- 0 0 f153"/>
              <a:gd name="f158" fmla="+- 0 0 f154"/>
              <a:gd name="f159" fmla="*/ 10800 f155 1"/>
              <a:gd name="f160" fmla="*/ 10800 f156 1"/>
              <a:gd name="f161" fmla="*/ 10800 f157 1"/>
              <a:gd name="f162" fmla="*/ 10800 f158 1"/>
              <a:gd name="f163" fmla="+- f159 10800 0"/>
              <a:gd name="f164" fmla="+- f160 10800 0"/>
              <a:gd name="f165" fmla="+- f161 10800 0"/>
              <a:gd name="f166" fmla="+- f162 10800 0"/>
              <a:gd name="f167" fmla="+- f165 0 f39"/>
              <a:gd name="f168" fmla="+- f166 0 f39"/>
              <a:gd name="f169" fmla="+- f163 0 f39"/>
              <a:gd name="f170" fmla="+- f164 0 f39"/>
              <a:gd name="f171" fmla="+- 0 0 f167"/>
              <a:gd name="f172" fmla="+- 0 0 f168"/>
              <a:gd name="f173" fmla="+- 0 0 f169"/>
              <a:gd name="f174" fmla="+- 0 0 f170"/>
              <a:gd name="f175" fmla="+- 0 0 f171"/>
              <a:gd name="f176" fmla="+- 0 0 f172"/>
              <a:gd name="f177" fmla="+- 0 0 f173"/>
              <a:gd name="f178" fmla="+- 0 0 f174"/>
              <a:gd name="f179" fmla="at2 f175 f176"/>
              <a:gd name="f180" fmla="at2 f177 f178"/>
              <a:gd name="f181" fmla="+- f179 f4 0"/>
              <a:gd name="f182" fmla="+- f180 f4 0"/>
              <a:gd name="f183" fmla="*/ f181 f10 1"/>
              <a:gd name="f184" fmla="*/ f182 f10 1"/>
              <a:gd name="f185" fmla="*/ f183 1 f3"/>
              <a:gd name="f186" fmla="*/ f184 1 f3"/>
              <a:gd name="f187" fmla="+- 0 0 f185"/>
              <a:gd name="f188" fmla="+- 0 0 f186"/>
              <a:gd name="f189" fmla="val f187"/>
              <a:gd name="f190" fmla="val f188"/>
              <a:gd name="f191" fmla="+- 0 0 f189"/>
              <a:gd name="f192" fmla="+- 0 0 f190"/>
              <a:gd name="f193" fmla="*/ f191 f3 1"/>
              <a:gd name="f194" fmla="*/ f192 f3 1"/>
              <a:gd name="f195" fmla="*/ f193 1 f10"/>
              <a:gd name="f196" fmla="*/ f194 1 f10"/>
              <a:gd name="f197" fmla="+- f195 0 f4"/>
              <a:gd name="f198" fmla="+- f196 0 f4"/>
              <a:gd name="f199" fmla="+- f198 0 f197"/>
              <a:gd name="f200" fmla="+- f197 f4 0"/>
              <a:gd name="f201" fmla="+- f199 f2 0"/>
              <a:gd name="f202" fmla="*/ f200 f10 1"/>
              <a:gd name="f203" fmla="?: f199 f199 f201"/>
              <a:gd name="f204" fmla="*/ f202 1 f3"/>
              <a:gd name="f205" fmla="+- 0 0 f204"/>
              <a:gd name="f206" fmla="+- 0 0 f205"/>
              <a:gd name="f207" fmla="*/ f206 f3 1"/>
              <a:gd name="f208" fmla="*/ f207 1 f10"/>
              <a:gd name="f209" fmla="+- f208 0 f4"/>
              <a:gd name="f210" fmla="cos 1 f209"/>
              <a:gd name="f211" fmla="sin 1 f209"/>
              <a:gd name="f212" fmla="+- 0 0 f210"/>
              <a:gd name="f213" fmla="+- 0 0 f211"/>
              <a:gd name="f214" fmla="+- 0 0 f212"/>
              <a:gd name="f215" fmla="+- 0 0 f213"/>
              <a:gd name="f216" fmla="val f214"/>
              <a:gd name="f217" fmla="val f215"/>
              <a:gd name="f218" fmla="+- 0 0 f216"/>
              <a:gd name="f219" fmla="+- 0 0 f217"/>
              <a:gd name="f220" fmla="*/ f30 f218 1"/>
              <a:gd name="f221" fmla="*/ f30 f219 1"/>
              <a:gd name="f222" fmla="*/ f220 f220 1"/>
              <a:gd name="f223" fmla="*/ f221 f221 1"/>
              <a:gd name="f224" fmla="+- f222 f223 0"/>
              <a:gd name="f225" fmla="sqrt f224"/>
              <a:gd name="f226" fmla="*/ f40 1 f225"/>
              <a:gd name="f227" fmla="*/ f218 f226 1"/>
              <a:gd name="f228" fmla="*/ f219 f226 1"/>
              <a:gd name="f229" fmla="+- f39 0 f227"/>
              <a:gd name="f230" fmla="+- f39 0 f228"/>
            </a:gdLst>
            <a:ahLst>
              <a:ahXY gdRefX="f0" minX="f14" maxX="f11" gdRefY="f1" minY="f14" maxY="f11">
                <a:pos x="f32" y="f3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63" y="f64"/>
              </a:cxn>
              <a:cxn ang="f46">
                <a:pos x="f63" y="f65"/>
              </a:cxn>
              <a:cxn ang="f46">
                <a:pos x="f66" y="f65"/>
              </a:cxn>
              <a:cxn ang="f45">
                <a:pos x="f66" y="f64"/>
              </a:cxn>
              <a:cxn ang="f47">
                <a:pos x="f137" y="f138"/>
              </a:cxn>
            </a:cxnLst>
            <a:rect l="f59" t="f62" r="f60" b="f61"/>
            <a:pathLst>
              <a:path w="21600" h="21600">
                <a:moveTo>
                  <a:pt x="f229" y="f230"/>
                </a:moveTo>
                <a:arcTo wR="f30" hR="f30" stAng="f197" swAng="f203"/>
                <a:lnTo>
                  <a:pt x="f131" y="f132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105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معالجة الشكوى </a:t>
            </a:r>
          </a:p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1050" b="1" kern="0" dirty="0">
                <a:solidFill>
                  <a:srgbClr val="FFFFFF"/>
                </a:solidFill>
                <a:latin typeface="Calibri"/>
              </a:rPr>
              <a:t>(الإجابة)</a:t>
            </a:r>
            <a:endParaRPr lang="fr-FR" sz="105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1" name="Heptagone 21">
            <a:extLst>
              <a:ext uri="{FF2B5EF4-FFF2-40B4-BE49-F238E27FC236}">
                <a16:creationId xmlns:a16="http://schemas.microsoft.com/office/drawing/2014/main" id="{DECF82A6-0F2A-4DB5-9861-D3099B8018E5}"/>
              </a:ext>
            </a:extLst>
          </p:cNvPr>
          <p:cNvSpPr/>
          <p:nvPr/>
        </p:nvSpPr>
        <p:spPr>
          <a:xfrm>
            <a:off x="7004575" y="3281299"/>
            <a:ext cx="223909" cy="1953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2572"/>
              <a:gd name="f8" fmla="val 105210"/>
              <a:gd name="f9" fmla="+- 0 0 -90"/>
              <a:gd name="f10" fmla="+- 0 0 -180"/>
              <a:gd name="f11" fmla="+- 0 0 -270"/>
              <a:gd name="f12" fmla="abs f3"/>
              <a:gd name="f13" fmla="abs f4"/>
              <a:gd name="f14" fmla="abs f5"/>
              <a:gd name="f15" fmla="*/ f9 f0 1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*/ f15 1 f2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0 f1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val f32"/>
              <a:gd name="f35" fmla="val f33"/>
              <a:gd name="f36" fmla="*/ f6 f31 1"/>
              <a:gd name="f37" fmla="+- f35 0 f6"/>
              <a:gd name="f38" fmla="+- f34 0 f6"/>
              <a:gd name="f39" fmla="*/ f37 1 2"/>
              <a:gd name="f40" fmla="*/ f38 1 2"/>
              <a:gd name="f41" fmla="+- f6 f39 0"/>
              <a:gd name="f42" fmla="+- f6 f40 0"/>
              <a:gd name="f43" fmla="*/ f40 f7 1"/>
              <a:gd name="f44" fmla="*/ f39 f8 1"/>
              <a:gd name="f45" fmla="*/ f43 1 100000"/>
              <a:gd name="f46" fmla="*/ f44 1 100000"/>
              <a:gd name="f47" fmla="*/ f41 f8 1"/>
              <a:gd name="f48" fmla="*/ f42 f31 1"/>
              <a:gd name="f49" fmla="*/ f47 1 100000"/>
              <a:gd name="f50" fmla="*/ f45 97493 1"/>
              <a:gd name="f51" fmla="*/ f45 78183 1"/>
              <a:gd name="f52" fmla="*/ f45 43388 1"/>
              <a:gd name="f53" fmla="*/ f46 62349 1"/>
              <a:gd name="f54" fmla="*/ f46 22252 1"/>
              <a:gd name="f55" fmla="*/ f46 90097 1"/>
              <a:gd name="f56" fmla="*/ f50 1 100000"/>
              <a:gd name="f57" fmla="*/ f51 1 100000"/>
              <a:gd name="f58" fmla="*/ f52 1 100000"/>
              <a:gd name="f59" fmla="*/ f53 1 100000"/>
              <a:gd name="f60" fmla="*/ f54 1 100000"/>
              <a:gd name="f61" fmla="*/ f55 1 100000"/>
              <a:gd name="f62" fmla="+- f42 0 f56"/>
              <a:gd name="f63" fmla="+- f42 0 f57"/>
              <a:gd name="f64" fmla="+- f42 0 f58"/>
              <a:gd name="f65" fmla="+- f42 f58 0"/>
              <a:gd name="f66" fmla="+- f42 f57 0"/>
              <a:gd name="f67" fmla="+- f42 f56 0"/>
              <a:gd name="f68" fmla="+- f49 0 f59"/>
              <a:gd name="f69" fmla="+- f49 f60 0"/>
              <a:gd name="f70" fmla="+- f49 f61 0"/>
              <a:gd name="f71" fmla="+- f35 0 f68"/>
              <a:gd name="f72" fmla="*/ f63 f31 1"/>
              <a:gd name="f73" fmla="*/ f68 f31 1"/>
              <a:gd name="f74" fmla="*/ f66 f31 1"/>
              <a:gd name="f75" fmla="*/ f62 f31 1"/>
              <a:gd name="f76" fmla="*/ f69 f31 1"/>
              <a:gd name="f77" fmla="*/ f67 f31 1"/>
              <a:gd name="f78" fmla="*/ f65 f31 1"/>
              <a:gd name="f79" fmla="*/ f70 f31 1"/>
              <a:gd name="f80" fmla="*/ f64 f31 1"/>
              <a:gd name="f81" fmla="*/ f7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74" y="f73"/>
              </a:cxn>
              <a:cxn ang="f28">
                <a:pos x="f77" y="f76"/>
              </a:cxn>
              <a:cxn ang="f29">
                <a:pos x="f78" y="f79"/>
              </a:cxn>
              <a:cxn ang="f29">
                <a:pos x="f80" y="f79"/>
              </a:cxn>
              <a:cxn ang="f30">
                <a:pos x="f75" y="f76"/>
              </a:cxn>
              <a:cxn ang="f30">
                <a:pos x="f72" y="f73"/>
              </a:cxn>
            </a:cxnLst>
            <a:rect l="f72" t="f73" r="f74" b="f81"/>
            <a:pathLst>
              <a:path>
                <a:moveTo>
                  <a:pt x="f75" y="f76"/>
                </a:moveTo>
                <a:lnTo>
                  <a:pt x="f72" y="f73"/>
                </a:lnTo>
                <a:lnTo>
                  <a:pt x="f48" y="f36"/>
                </a:lnTo>
                <a:lnTo>
                  <a:pt x="f74" y="f73"/>
                </a:lnTo>
                <a:lnTo>
                  <a:pt x="f77" y="f76"/>
                </a:lnTo>
                <a:lnTo>
                  <a:pt x="f78" y="f79"/>
                </a:lnTo>
                <a:lnTo>
                  <a:pt x="f80" y="f79"/>
                </a:lnTo>
                <a:close/>
              </a:path>
            </a:pathLst>
          </a:custGeom>
          <a:gradFill>
            <a:gsLst>
              <a:gs pos="0">
                <a:srgbClr val="2A4B86"/>
              </a:gs>
              <a:gs pos="100000">
                <a:srgbClr val="4A76C6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none" lIns="68580" tIns="34290" rIns="68580" bIns="34290" anchor="ctr" anchorCtr="0" compatLnSpc="1">
            <a:no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1" i="0" u="none" strike="noStrike" kern="0" cap="none" spc="0" baseline="0">
                <a:solidFill>
                  <a:srgbClr val="000000"/>
                </a:solidFill>
                <a:uFillTx/>
                <a:latin typeface="Arial"/>
              </a:rPr>
              <a:t>3</a:t>
            </a:r>
          </a:p>
        </p:txBody>
      </p:sp>
      <p:sp>
        <p:nvSpPr>
          <p:cNvPr id="92" name="Bulle narrative : ronde 38">
            <a:extLst>
              <a:ext uri="{FF2B5EF4-FFF2-40B4-BE49-F238E27FC236}">
                <a16:creationId xmlns:a16="http://schemas.microsoft.com/office/drawing/2014/main" id="{3F7D7D62-1BC9-4010-8516-178045545057}"/>
              </a:ext>
            </a:extLst>
          </p:cNvPr>
          <p:cNvSpPr/>
          <p:nvPr/>
        </p:nvSpPr>
        <p:spPr>
          <a:xfrm>
            <a:off x="3381794" y="1146349"/>
            <a:ext cx="1223577" cy="518062"/>
          </a:xfrm>
          <a:custGeom>
            <a:avLst>
              <a:gd name="f0" fmla="val 6300"/>
              <a:gd name="f1" fmla="val 24300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val 21600"/>
              <a:gd name="f10" fmla="*/ 5419351 1 1725033"/>
              <a:gd name="f11" fmla="val 2147483647"/>
              <a:gd name="f12" fmla="min 0 21600"/>
              <a:gd name="f13" fmla="max 0 21600"/>
              <a:gd name="f14" fmla="val -2147483647"/>
              <a:gd name="f15" fmla="+- 0 0 0"/>
              <a:gd name="f16" fmla="+- 0 0 180"/>
              <a:gd name="f17" fmla="+- 0 0 -194"/>
              <a:gd name="f18" fmla="*/ f6 1 21600"/>
              <a:gd name="f19" fmla="*/ f7 1 21600"/>
              <a:gd name="f20" fmla="*/ f10 1 180"/>
              <a:gd name="f21" fmla="+- f13 0 f12"/>
              <a:gd name="f22" fmla="+- f9 0 f8"/>
              <a:gd name="f23" fmla="pin -2147483647 f0 2147483647"/>
              <a:gd name="f24" fmla="pin -2147483647 f1 2147483647"/>
              <a:gd name="f25" fmla="*/ f15 f3 1"/>
              <a:gd name="f26" fmla="*/ f16 f3 1"/>
              <a:gd name="f27" fmla="*/ f17 f3 1"/>
              <a:gd name="f28" fmla="val f23"/>
              <a:gd name="f29" fmla="val f24"/>
              <a:gd name="f30" fmla="*/ f21 1 2"/>
              <a:gd name="f31" fmla="*/ f22 1 21600"/>
              <a:gd name="f32" fmla="*/ f23 f18 1"/>
              <a:gd name="f33" fmla="*/ f24 f19 1"/>
              <a:gd name="f34" fmla="*/ f25 1 f5"/>
              <a:gd name="f35" fmla="*/ f26 1 f5"/>
              <a:gd name="f36" fmla="*/ f27 1 f5"/>
              <a:gd name="f37" fmla="+- f28 0 10800"/>
              <a:gd name="f38" fmla="+- f29 0 10800"/>
              <a:gd name="f39" fmla="+- f12 f30 0"/>
              <a:gd name="f40" fmla="*/ f30 f30 1"/>
              <a:gd name="f41" fmla="*/ 3200 f31 1"/>
              <a:gd name="f42" fmla="*/ 18400 f31 1"/>
              <a:gd name="f43" fmla="*/ 3160 f31 1"/>
              <a:gd name="f44" fmla="*/ 18440 f31 1"/>
              <a:gd name="f45" fmla="+- f34 0 f4"/>
              <a:gd name="f46" fmla="+- f35 0 f4"/>
              <a:gd name="f47" fmla="+- f36 0 f4"/>
              <a:gd name="f48" fmla="*/ f37 f37 1"/>
              <a:gd name="f49" fmla="*/ f38 f38 1"/>
              <a:gd name="f50" fmla="+- 0 0 f38"/>
              <a:gd name="f51" fmla="+- 0 0 f37"/>
              <a:gd name="f52" fmla="*/ f43 1 f31"/>
              <a:gd name="f53" fmla="*/ f44 1 f31"/>
              <a:gd name="f54" fmla="*/ f41 1 f31"/>
              <a:gd name="f55" fmla="*/ f42 1 f31"/>
              <a:gd name="f56" fmla="+- f48 f49 0"/>
              <a:gd name="f57" fmla="+- 0 0 f50"/>
              <a:gd name="f58" fmla="+- 0 0 f51"/>
              <a:gd name="f59" fmla="*/ f54 f18 1"/>
              <a:gd name="f60" fmla="*/ f55 f18 1"/>
              <a:gd name="f61" fmla="*/ f55 f19 1"/>
              <a:gd name="f62" fmla="*/ f54 f19 1"/>
              <a:gd name="f63" fmla="*/ f52 f18 1"/>
              <a:gd name="f64" fmla="*/ f52 f19 1"/>
              <a:gd name="f65" fmla="*/ f53 f19 1"/>
              <a:gd name="f66" fmla="*/ f53 f18 1"/>
              <a:gd name="f67" fmla="sqrt f56"/>
              <a:gd name="f68" fmla="+- 0 0 f57"/>
              <a:gd name="f69" fmla="+- 0 0 f58"/>
              <a:gd name="f70" fmla="at2 f68 f69"/>
              <a:gd name="f71" fmla="+- f67 0 10800"/>
              <a:gd name="f72" fmla="+- f70 f4 0"/>
              <a:gd name="f73" fmla="*/ f72 f10 1"/>
              <a:gd name="f74" fmla="*/ f73 1 f3"/>
              <a:gd name="f75" fmla="+- 0 0 f74"/>
              <a:gd name="f76" fmla="val f75"/>
              <a:gd name="f77" fmla="+- 0 0 f76"/>
              <a:gd name="f78" fmla="*/ f77 f3 1"/>
              <a:gd name="f79" fmla="*/ f78 1 f10"/>
              <a:gd name="f80" fmla="+- f79 0 f4"/>
              <a:gd name="f81" fmla="*/ f79 f10 1"/>
              <a:gd name="f82" fmla="*/ f81 1 f3"/>
              <a:gd name="f83" fmla="+- f80 f4 0"/>
              <a:gd name="f84" fmla="+- 0 0 f82"/>
              <a:gd name="f85" fmla="*/ f83 f10 1"/>
              <a:gd name="f86" fmla="*/ f84 1 f20"/>
              <a:gd name="f87" fmla="*/ f85 1 f3"/>
              <a:gd name="f88" fmla="+- f86 0 10"/>
              <a:gd name="f89" fmla="+- f86 10 0"/>
              <a:gd name="f90" fmla="+- 0 0 f87"/>
              <a:gd name="f91" fmla="*/ f88 f20 1"/>
              <a:gd name="f92" fmla="*/ f89 f20 1"/>
              <a:gd name="f93" fmla="+- 0 0 f90"/>
              <a:gd name="f94" fmla="+- 0 0 f91"/>
              <a:gd name="f95" fmla="+- 0 0 f92"/>
              <a:gd name="f96" fmla="*/ f93 f3 1"/>
              <a:gd name="f97" fmla="*/ f94 f3 1"/>
              <a:gd name="f98" fmla="*/ f95 f3 1"/>
              <a:gd name="f99" fmla="*/ f96 1 f10"/>
              <a:gd name="f100" fmla="*/ f97 1 f10"/>
              <a:gd name="f101" fmla="*/ f98 1 f10"/>
              <a:gd name="f102" fmla="+- f99 0 f4"/>
              <a:gd name="f103" fmla="sin 1 f102"/>
              <a:gd name="f104" fmla="cos 1 f102"/>
              <a:gd name="f105" fmla="+- f100 0 f4"/>
              <a:gd name="f106" fmla="+- f101 0 f4"/>
              <a:gd name="f107" fmla="+- 0 0 f103"/>
              <a:gd name="f108" fmla="+- 0 0 f104"/>
              <a:gd name="f109" fmla="+- f105 f4 0"/>
              <a:gd name="f110" fmla="+- f106 f4 0"/>
              <a:gd name="f111" fmla="+- 0 0 f107"/>
              <a:gd name="f112" fmla="+- 0 0 f108"/>
              <a:gd name="f113" fmla="*/ f109 f10 1"/>
              <a:gd name="f114" fmla="*/ f110 f10 1"/>
              <a:gd name="f115" fmla="val f111"/>
              <a:gd name="f116" fmla="val f112"/>
              <a:gd name="f117" fmla="*/ f113 1 f3"/>
              <a:gd name="f118" fmla="*/ f114 1 f3"/>
              <a:gd name="f119" fmla="+- 0 0 f115"/>
              <a:gd name="f120" fmla="+- 0 0 f116"/>
              <a:gd name="f121" fmla="+- 0 0 f117"/>
              <a:gd name="f122" fmla="+- 0 0 f118"/>
              <a:gd name="f123" fmla="*/ 10800 f119 1"/>
              <a:gd name="f124" fmla="*/ 10800 f120 1"/>
              <a:gd name="f125" fmla="+- 0 0 f121"/>
              <a:gd name="f126" fmla="+- 0 0 f122"/>
              <a:gd name="f127" fmla="+- f123 10800 0"/>
              <a:gd name="f128" fmla="+- f124 10800 0"/>
              <a:gd name="f129" fmla="*/ f125 f3 1"/>
              <a:gd name="f130" fmla="*/ f126 f3 1"/>
              <a:gd name="f131" fmla="?: f71 f28 f127"/>
              <a:gd name="f132" fmla="?: f71 f29 f128"/>
              <a:gd name="f133" fmla="*/ f129 1 f10"/>
              <a:gd name="f134" fmla="*/ f130 1 f10"/>
              <a:gd name="f135" fmla="+- f133 0 f4"/>
              <a:gd name="f136" fmla="+- f134 0 f4"/>
              <a:gd name="f137" fmla="*/ f131 f18 1"/>
              <a:gd name="f138" fmla="*/ f132 f19 1"/>
              <a:gd name="f139" fmla="sin 1 f135"/>
              <a:gd name="f140" fmla="cos 1 f135"/>
              <a:gd name="f141" fmla="sin 1 f136"/>
              <a:gd name="f142" fmla="cos 1 f136"/>
              <a:gd name="f143" fmla="+- 0 0 f139"/>
              <a:gd name="f144" fmla="+- 0 0 f140"/>
              <a:gd name="f145" fmla="+- 0 0 f141"/>
              <a:gd name="f146" fmla="+- 0 0 f142"/>
              <a:gd name="f147" fmla="+- 0 0 f143"/>
              <a:gd name="f148" fmla="+- 0 0 f144"/>
              <a:gd name="f149" fmla="+- 0 0 f145"/>
              <a:gd name="f150" fmla="+- 0 0 f146"/>
              <a:gd name="f151" fmla="val f147"/>
              <a:gd name="f152" fmla="val f148"/>
              <a:gd name="f153" fmla="val f149"/>
              <a:gd name="f154" fmla="val f150"/>
              <a:gd name="f155" fmla="+- 0 0 f151"/>
              <a:gd name="f156" fmla="+- 0 0 f152"/>
              <a:gd name="f157" fmla="+- 0 0 f153"/>
              <a:gd name="f158" fmla="+- 0 0 f154"/>
              <a:gd name="f159" fmla="*/ 10800 f155 1"/>
              <a:gd name="f160" fmla="*/ 10800 f156 1"/>
              <a:gd name="f161" fmla="*/ 10800 f157 1"/>
              <a:gd name="f162" fmla="*/ 10800 f158 1"/>
              <a:gd name="f163" fmla="+- f159 10800 0"/>
              <a:gd name="f164" fmla="+- f160 10800 0"/>
              <a:gd name="f165" fmla="+- f161 10800 0"/>
              <a:gd name="f166" fmla="+- f162 10800 0"/>
              <a:gd name="f167" fmla="+- f165 0 f39"/>
              <a:gd name="f168" fmla="+- f166 0 f39"/>
              <a:gd name="f169" fmla="+- f163 0 f39"/>
              <a:gd name="f170" fmla="+- f164 0 f39"/>
              <a:gd name="f171" fmla="+- 0 0 f167"/>
              <a:gd name="f172" fmla="+- 0 0 f168"/>
              <a:gd name="f173" fmla="+- 0 0 f169"/>
              <a:gd name="f174" fmla="+- 0 0 f170"/>
              <a:gd name="f175" fmla="+- 0 0 f171"/>
              <a:gd name="f176" fmla="+- 0 0 f172"/>
              <a:gd name="f177" fmla="+- 0 0 f173"/>
              <a:gd name="f178" fmla="+- 0 0 f174"/>
              <a:gd name="f179" fmla="at2 f175 f176"/>
              <a:gd name="f180" fmla="at2 f177 f178"/>
              <a:gd name="f181" fmla="+- f179 f4 0"/>
              <a:gd name="f182" fmla="+- f180 f4 0"/>
              <a:gd name="f183" fmla="*/ f181 f10 1"/>
              <a:gd name="f184" fmla="*/ f182 f10 1"/>
              <a:gd name="f185" fmla="*/ f183 1 f3"/>
              <a:gd name="f186" fmla="*/ f184 1 f3"/>
              <a:gd name="f187" fmla="+- 0 0 f185"/>
              <a:gd name="f188" fmla="+- 0 0 f186"/>
              <a:gd name="f189" fmla="val f187"/>
              <a:gd name="f190" fmla="val f188"/>
              <a:gd name="f191" fmla="+- 0 0 f189"/>
              <a:gd name="f192" fmla="+- 0 0 f190"/>
              <a:gd name="f193" fmla="*/ f191 f3 1"/>
              <a:gd name="f194" fmla="*/ f192 f3 1"/>
              <a:gd name="f195" fmla="*/ f193 1 f10"/>
              <a:gd name="f196" fmla="*/ f194 1 f10"/>
              <a:gd name="f197" fmla="+- f195 0 f4"/>
              <a:gd name="f198" fmla="+- f196 0 f4"/>
              <a:gd name="f199" fmla="+- f198 0 f197"/>
              <a:gd name="f200" fmla="+- f197 f4 0"/>
              <a:gd name="f201" fmla="+- f199 f2 0"/>
              <a:gd name="f202" fmla="*/ f200 f10 1"/>
              <a:gd name="f203" fmla="?: f199 f199 f201"/>
              <a:gd name="f204" fmla="*/ f202 1 f3"/>
              <a:gd name="f205" fmla="+- 0 0 f204"/>
              <a:gd name="f206" fmla="+- 0 0 f205"/>
              <a:gd name="f207" fmla="*/ f206 f3 1"/>
              <a:gd name="f208" fmla="*/ f207 1 f10"/>
              <a:gd name="f209" fmla="+- f208 0 f4"/>
              <a:gd name="f210" fmla="cos 1 f209"/>
              <a:gd name="f211" fmla="sin 1 f209"/>
              <a:gd name="f212" fmla="+- 0 0 f210"/>
              <a:gd name="f213" fmla="+- 0 0 f211"/>
              <a:gd name="f214" fmla="+- 0 0 f212"/>
              <a:gd name="f215" fmla="+- 0 0 f213"/>
              <a:gd name="f216" fmla="val f214"/>
              <a:gd name="f217" fmla="val f215"/>
              <a:gd name="f218" fmla="+- 0 0 f216"/>
              <a:gd name="f219" fmla="+- 0 0 f217"/>
              <a:gd name="f220" fmla="*/ f30 f218 1"/>
              <a:gd name="f221" fmla="*/ f30 f219 1"/>
              <a:gd name="f222" fmla="*/ f220 f220 1"/>
              <a:gd name="f223" fmla="*/ f221 f221 1"/>
              <a:gd name="f224" fmla="+- f222 f223 0"/>
              <a:gd name="f225" fmla="sqrt f224"/>
              <a:gd name="f226" fmla="*/ f40 1 f225"/>
              <a:gd name="f227" fmla="*/ f218 f226 1"/>
              <a:gd name="f228" fmla="*/ f219 f226 1"/>
              <a:gd name="f229" fmla="+- f39 0 f227"/>
              <a:gd name="f230" fmla="+- f39 0 f228"/>
            </a:gdLst>
            <a:ahLst>
              <a:ahXY gdRefX="f0" minX="f14" maxX="f11" gdRefY="f1" minY="f14" maxY="f11">
                <a:pos x="f32" y="f3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63" y="f64"/>
              </a:cxn>
              <a:cxn ang="f46">
                <a:pos x="f63" y="f65"/>
              </a:cxn>
              <a:cxn ang="f46">
                <a:pos x="f66" y="f65"/>
              </a:cxn>
              <a:cxn ang="f45">
                <a:pos x="f66" y="f64"/>
              </a:cxn>
              <a:cxn ang="f47">
                <a:pos x="f137" y="f138"/>
              </a:cxn>
            </a:cxnLst>
            <a:rect l="f59" t="f62" r="f60" b="f61"/>
            <a:pathLst>
              <a:path w="21600" h="21600">
                <a:moveTo>
                  <a:pt x="f229" y="f230"/>
                </a:moveTo>
                <a:arcTo wR="f30" hR="f30" stAng="f197" swAng="f203"/>
                <a:lnTo>
                  <a:pt x="f131" y="f132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1050" b="1" kern="0" dirty="0">
                <a:solidFill>
                  <a:srgbClr val="FFFFFF"/>
                </a:solidFill>
                <a:latin typeface="Calibri"/>
              </a:rPr>
              <a:t>مراقبة ومتابعة </a:t>
            </a:r>
            <a:r>
              <a:rPr lang="ar-DZ" sz="1050" b="1" kern="0" dirty="0" err="1">
                <a:solidFill>
                  <a:srgbClr val="FFFFFF"/>
                </a:solidFill>
                <a:latin typeface="Calibri"/>
              </a:rPr>
              <a:t>لرقمنة</a:t>
            </a:r>
            <a:r>
              <a:rPr lang="ar-DZ" sz="1050" b="1" kern="0" dirty="0">
                <a:solidFill>
                  <a:srgbClr val="FFFFFF"/>
                </a:solidFill>
                <a:latin typeface="Calibri"/>
              </a:rPr>
              <a:t> الشكوى</a:t>
            </a:r>
            <a:endParaRPr lang="fr-FR" sz="105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3" name="Flèche : haut 37">
            <a:extLst>
              <a:ext uri="{FF2B5EF4-FFF2-40B4-BE49-F238E27FC236}">
                <a16:creationId xmlns:a16="http://schemas.microsoft.com/office/drawing/2014/main" id="{D013792B-5C75-4CDB-A8F7-1EBD2098932E}"/>
              </a:ext>
            </a:extLst>
          </p:cNvPr>
          <p:cNvSpPr/>
          <p:nvPr/>
        </p:nvSpPr>
        <p:spPr>
          <a:xfrm>
            <a:off x="5721434" y="2057165"/>
            <a:ext cx="181014" cy="593198"/>
          </a:xfrm>
          <a:custGeom>
            <a:avLst>
              <a:gd name="f0" fmla="val 3296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35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4" name="Heptagone 37">
            <a:extLst>
              <a:ext uri="{FF2B5EF4-FFF2-40B4-BE49-F238E27FC236}">
                <a16:creationId xmlns:a16="http://schemas.microsoft.com/office/drawing/2014/main" id="{DB95ADD7-A2D1-41C5-906E-FDADA42F2897}"/>
              </a:ext>
            </a:extLst>
          </p:cNvPr>
          <p:cNvSpPr/>
          <p:nvPr/>
        </p:nvSpPr>
        <p:spPr>
          <a:xfrm>
            <a:off x="4115272" y="1930922"/>
            <a:ext cx="223909" cy="1953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2572"/>
              <a:gd name="f8" fmla="val 105210"/>
              <a:gd name="f9" fmla="+- 0 0 -90"/>
              <a:gd name="f10" fmla="+- 0 0 -180"/>
              <a:gd name="f11" fmla="+- 0 0 -270"/>
              <a:gd name="f12" fmla="abs f3"/>
              <a:gd name="f13" fmla="abs f4"/>
              <a:gd name="f14" fmla="abs f5"/>
              <a:gd name="f15" fmla="*/ f9 f0 1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*/ f15 1 f2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0 f1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val f32"/>
              <a:gd name="f35" fmla="val f33"/>
              <a:gd name="f36" fmla="*/ f6 f31 1"/>
              <a:gd name="f37" fmla="+- f35 0 f6"/>
              <a:gd name="f38" fmla="+- f34 0 f6"/>
              <a:gd name="f39" fmla="*/ f37 1 2"/>
              <a:gd name="f40" fmla="*/ f38 1 2"/>
              <a:gd name="f41" fmla="+- f6 f39 0"/>
              <a:gd name="f42" fmla="+- f6 f40 0"/>
              <a:gd name="f43" fmla="*/ f40 f7 1"/>
              <a:gd name="f44" fmla="*/ f39 f8 1"/>
              <a:gd name="f45" fmla="*/ f43 1 100000"/>
              <a:gd name="f46" fmla="*/ f44 1 100000"/>
              <a:gd name="f47" fmla="*/ f41 f8 1"/>
              <a:gd name="f48" fmla="*/ f42 f31 1"/>
              <a:gd name="f49" fmla="*/ f47 1 100000"/>
              <a:gd name="f50" fmla="*/ f45 97493 1"/>
              <a:gd name="f51" fmla="*/ f45 78183 1"/>
              <a:gd name="f52" fmla="*/ f45 43388 1"/>
              <a:gd name="f53" fmla="*/ f46 62349 1"/>
              <a:gd name="f54" fmla="*/ f46 22252 1"/>
              <a:gd name="f55" fmla="*/ f46 90097 1"/>
              <a:gd name="f56" fmla="*/ f50 1 100000"/>
              <a:gd name="f57" fmla="*/ f51 1 100000"/>
              <a:gd name="f58" fmla="*/ f52 1 100000"/>
              <a:gd name="f59" fmla="*/ f53 1 100000"/>
              <a:gd name="f60" fmla="*/ f54 1 100000"/>
              <a:gd name="f61" fmla="*/ f55 1 100000"/>
              <a:gd name="f62" fmla="+- f42 0 f56"/>
              <a:gd name="f63" fmla="+- f42 0 f57"/>
              <a:gd name="f64" fmla="+- f42 0 f58"/>
              <a:gd name="f65" fmla="+- f42 f58 0"/>
              <a:gd name="f66" fmla="+- f42 f57 0"/>
              <a:gd name="f67" fmla="+- f42 f56 0"/>
              <a:gd name="f68" fmla="+- f49 0 f59"/>
              <a:gd name="f69" fmla="+- f49 f60 0"/>
              <a:gd name="f70" fmla="+- f49 f61 0"/>
              <a:gd name="f71" fmla="+- f35 0 f68"/>
              <a:gd name="f72" fmla="*/ f63 f31 1"/>
              <a:gd name="f73" fmla="*/ f68 f31 1"/>
              <a:gd name="f74" fmla="*/ f66 f31 1"/>
              <a:gd name="f75" fmla="*/ f62 f31 1"/>
              <a:gd name="f76" fmla="*/ f69 f31 1"/>
              <a:gd name="f77" fmla="*/ f67 f31 1"/>
              <a:gd name="f78" fmla="*/ f65 f31 1"/>
              <a:gd name="f79" fmla="*/ f70 f31 1"/>
              <a:gd name="f80" fmla="*/ f64 f31 1"/>
              <a:gd name="f81" fmla="*/ f7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74" y="f73"/>
              </a:cxn>
              <a:cxn ang="f28">
                <a:pos x="f77" y="f76"/>
              </a:cxn>
              <a:cxn ang="f29">
                <a:pos x="f78" y="f79"/>
              </a:cxn>
              <a:cxn ang="f29">
                <a:pos x="f80" y="f79"/>
              </a:cxn>
              <a:cxn ang="f30">
                <a:pos x="f75" y="f76"/>
              </a:cxn>
              <a:cxn ang="f30">
                <a:pos x="f72" y="f73"/>
              </a:cxn>
            </a:cxnLst>
            <a:rect l="f72" t="f73" r="f74" b="f81"/>
            <a:pathLst>
              <a:path>
                <a:moveTo>
                  <a:pt x="f75" y="f76"/>
                </a:moveTo>
                <a:lnTo>
                  <a:pt x="f72" y="f73"/>
                </a:lnTo>
                <a:lnTo>
                  <a:pt x="f48" y="f36"/>
                </a:lnTo>
                <a:lnTo>
                  <a:pt x="f74" y="f73"/>
                </a:lnTo>
                <a:lnTo>
                  <a:pt x="f77" y="f76"/>
                </a:lnTo>
                <a:lnTo>
                  <a:pt x="f78" y="f79"/>
                </a:lnTo>
                <a:lnTo>
                  <a:pt x="f80" y="f79"/>
                </a:lnTo>
                <a:close/>
              </a:path>
            </a:pathLst>
          </a:custGeom>
          <a:gradFill>
            <a:gsLst>
              <a:gs pos="0">
                <a:srgbClr val="2A4B86"/>
              </a:gs>
              <a:gs pos="100000">
                <a:srgbClr val="4A76C6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none" lIns="68580" tIns="34290" rIns="68580" bIns="34290" anchor="ctr" anchorCtr="0" compatLnSpc="1">
            <a:no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1" i="0" u="none" strike="noStrike" kern="0" cap="none" spc="0" baseline="0">
                <a:solidFill>
                  <a:srgbClr val="000000"/>
                </a:solidFill>
                <a:uFillTx/>
                <a:latin typeface="Arial"/>
              </a:rPr>
              <a:t>4</a:t>
            </a:r>
          </a:p>
        </p:txBody>
      </p:sp>
      <p:sp>
        <p:nvSpPr>
          <p:cNvPr id="95" name="Bulle narrative : ronde 39">
            <a:extLst>
              <a:ext uri="{FF2B5EF4-FFF2-40B4-BE49-F238E27FC236}">
                <a16:creationId xmlns:a16="http://schemas.microsoft.com/office/drawing/2014/main" id="{08825284-30B6-440F-A51B-8C45FA845BCE}"/>
              </a:ext>
            </a:extLst>
          </p:cNvPr>
          <p:cNvSpPr/>
          <p:nvPr/>
        </p:nvSpPr>
        <p:spPr>
          <a:xfrm>
            <a:off x="6921555" y="1081171"/>
            <a:ext cx="1081187" cy="594067"/>
          </a:xfrm>
          <a:custGeom>
            <a:avLst>
              <a:gd name="f0" fmla="val 6300"/>
              <a:gd name="f1" fmla="val 24300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val 21600"/>
              <a:gd name="f10" fmla="*/ 5419351 1 1725033"/>
              <a:gd name="f11" fmla="val 2147483647"/>
              <a:gd name="f12" fmla="min 0 21600"/>
              <a:gd name="f13" fmla="max 0 21600"/>
              <a:gd name="f14" fmla="val -2147483647"/>
              <a:gd name="f15" fmla="+- 0 0 0"/>
              <a:gd name="f16" fmla="+- 0 0 180"/>
              <a:gd name="f17" fmla="+- 0 0 -194"/>
              <a:gd name="f18" fmla="*/ f6 1 21600"/>
              <a:gd name="f19" fmla="*/ f7 1 21600"/>
              <a:gd name="f20" fmla="*/ f10 1 180"/>
              <a:gd name="f21" fmla="+- f13 0 f12"/>
              <a:gd name="f22" fmla="+- f9 0 f8"/>
              <a:gd name="f23" fmla="pin -2147483647 f0 2147483647"/>
              <a:gd name="f24" fmla="pin -2147483647 f1 2147483647"/>
              <a:gd name="f25" fmla="*/ f15 f3 1"/>
              <a:gd name="f26" fmla="*/ f16 f3 1"/>
              <a:gd name="f27" fmla="*/ f17 f3 1"/>
              <a:gd name="f28" fmla="val f23"/>
              <a:gd name="f29" fmla="val f24"/>
              <a:gd name="f30" fmla="*/ f21 1 2"/>
              <a:gd name="f31" fmla="*/ f22 1 21600"/>
              <a:gd name="f32" fmla="*/ f23 f18 1"/>
              <a:gd name="f33" fmla="*/ f24 f19 1"/>
              <a:gd name="f34" fmla="*/ f25 1 f5"/>
              <a:gd name="f35" fmla="*/ f26 1 f5"/>
              <a:gd name="f36" fmla="*/ f27 1 f5"/>
              <a:gd name="f37" fmla="+- f28 0 10800"/>
              <a:gd name="f38" fmla="+- f29 0 10800"/>
              <a:gd name="f39" fmla="+- f12 f30 0"/>
              <a:gd name="f40" fmla="*/ f30 f30 1"/>
              <a:gd name="f41" fmla="*/ 3200 f31 1"/>
              <a:gd name="f42" fmla="*/ 18400 f31 1"/>
              <a:gd name="f43" fmla="*/ 3160 f31 1"/>
              <a:gd name="f44" fmla="*/ 18440 f31 1"/>
              <a:gd name="f45" fmla="+- f34 0 f4"/>
              <a:gd name="f46" fmla="+- f35 0 f4"/>
              <a:gd name="f47" fmla="+- f36 0 f4"/>
              <a:gd name="f48" fmla="*/ f37 f37 1"/>
              <a:gd name="f49" fmla="*/ f38 f38 1"/>
              <a:gd name="f50" fmla="+- 0 0 f38"/>
              <a:gd name="f51" fmla="+- 0 0 f37"/>
              <a:gd name="f52" fmla="*/ f43 1 f31"/>
              <a:gd name="f53" fmla="*/ f44 1 f31"/>
              <a:gd name="f54" fmla="*/ f41 1 f31"/>
              <a:gd name="f55" fmla="*/ f42 1 f31"/>
              <a:gd name="f56" fmla="+- f48 f49 0"/>
              <a:gd name="f57" fmla="+- 0 0 f50"/>
              <a:gd name="f58" fmla="+- 0 0 f51"/>
              <a:gd name="f59" fmla="*/ f54 f18 1"/>
              <a:gd name="f60" fmla="*/ f55 f18 1"/>
              <a:gd name="f61" fmla="*/ f55 f19 1"/>
              <a:gd name="f62" fmla="*/ f54 f19 1"/>
              <a:gd name="f63" fmla="*/ f52 f18 1"/>
              <a:gd name="f64" fmla="*/ f52 f19 1"/>
              <a:gd name="f65" fmla="*/ f53 f19 1"/>
              <a:gd name="f66" fmla="*/ f53 f18 1"/>
              <a:gd name="f67" fmla="sqrt f56"/>
              <a:gd name="f68" fmla="+- 0 0 f57"/>
              <a:gd name="f69" fmla="+- 0 0 f58"/>
              <a:gd name="f70" fmla="at2 f68 f69"/>
              <a:gd name="f71" fmla="+- f67 0 10800"/>
              <a:gd name="f72" fmla="+- f70 f4 0"/>
              <a:gd name="f73" fmla="*/ f72 f10 1"/>
              <a:gd name="f74" fmla="*/ f73 1 f3"/>
              <a:gd name="f75" fmla="+- 0 0 f74"/>
              <a:gd name="f76" fmla="val f75"/>
              <a:gd name="f77" fmla="+- 0 0 f76"/>
              <a:gd name="f78" fmla="*/ f77 f3 1"/>
              <a:gd name="f79" fmla="*/ f78 1 f10"/>
              <a:gd name="f80" fmla="+- f79 0 f4"/>
              <a:gd name="f81" fmla="*/ f79 f10 1"/>
              <a:gd name="f82" fmla="*/ f81 1 f3"/>
              <a:gd name="f83" fmla="+- f80 f4 0"/>
              <a:gd name="f84" fmla="+- 0 0 f82"/>
              <a:gd name="f85" fmla="*/ f83 f10 1"/>
              <a:gd name="f86" fmla="*/ f84 1 f20"/>
              <a:gd name="f87" fmla="*/ f85 1 f3"/>
              <a:gd name="f88" fmla="+- f86 0 10"/>
              <a:gd name="f89" fmla="+- f86 10 0"/>
              <a:gd name="f90" fmla="+- 0 0 f87"/>
              <a:gd name="f91" fmla="*/ f88 f20 1"/>
              <a:gd name="f92" fmla="*/ f89 f20 1"/>
              <a:gd name="f93" fmla="+- 0 0 f90"/>
              <a:gd name="f94" fmla="+- 0 0 f91"/>
              <a:gd name="f95" fmla="+- 0 0 f92"/>
              <a:gd name="f96" fmla="*/ f93 f3 1"/>
              <a:gd name="f97" fmla="*/ f94 f3 1"/>
              <a:gd name="f98" fmla="*/ f95 f3 1"/>
              <a:gd name="f99" fmla="*/ f96 1 f10"/>
              <a:gd name="f100" fmla="*/ f97 1 f10"/>
              <a:gd name="f101" fmla="*/ f98 1 f10"/>
              <a:gd name="f102" fmla="+- f99 0 f4"/>
              <a:gd name="f103" fmla="sin 1 f102"/>
              <a:gd name="f104" fmla="cos 1 f102"/>
              <a:gd name="f105" fmla="+- f100 0 f4"/>
              <a:gd name="f106" fmla="+- f101 0 f4"/>
              <a:gd name="f107" fmla="+- 0 0 f103"/>
              <a:gd name="f108" fmla="+- 0 0 f104"/>
              <a:gd name="f109" fmla="+- f105 f4 0"/>
              <a:gd name="f110" fmla="+- f106 f4 0"/>
              <a:gd name="f111" fmla="+- 0 0 f107"/>
              <a:gd name="f112" fmla="+- 0 0 f108"/>
              <a:gd name="f113" fmla="*/ f109 f10 1"/>
              <a:gd name="f114" fmla="*/ f110 f10 1"/>
              <a:gd name="f115" fmla="val f111"/>
              <a:gd name="f116" fmla="val f112"/>
              <a:gd name="f117" fmla="*/ f113 1 f3"/>
              <a:gd name="f118" fmla="*/ f114 1 f3"/>
              <a:gd name="f119" fmla="+- 0 0 f115"/>
              <a:gd name="f120" fmla="+- 0 0 f116"/>
              <a:gd name="f121" fmla="+- 0 0 f117"/>
              <a:gd name="f122" fmla="+- 0 0 f118"/>
              <a:gd name="f123" fmla="*/ 10800 f119 1"/>
              <a:gd name="f124" fmla="*/ 10800 f120 1"/>
              <a:gd name="f125" fmla="+- 0 0 f121"/>
              <a:gd name="f126" fmla="+- 0 0 f122"/>
              <a:gd name="f127" fmla="+- f123 10800 0"/>
              <a:gd name="f128" fmla="+- f124 10800 0"/>
              <a:gd name="f129" fmla="*/ f125 f3 1"/>
              <a:gd name="f130" fmla="*/ f126 f3 1"/>
              <a:gd name="f131" fmla="?: f71 f28 f127"/>
              <a:gd name="f132" fmla="?: f71 f29 f128"/>
              <a:gd name="f133" fmla="*/ f129 1 f10"/>
              <a:gd name="f134" fmla="*/ f130 1 f10"/>
              <a:gd name="f135" fmla="+- f133 0 f4"/>
              <a:gd name="f136" fmla="+- f134 0 f4"/>
              <a:gd name="f137" fmla="*/ f131 f18 1"/>
              <a:gd name="f138" fmla="*/ f132 f19 1"/>
              <a:gd name="f139" fmla="sin 1 f135"/>
              <a:gd name="f140" fmla="cos 1 f135"/>
              <a:gd name="f141" fmla="sin 1 f136"/>
              <a:gd name="f142" fmla="cos 1 f136"/>
              <a:gd name="f143" fmla="+- 0 0 f139"/>
              <a:gd name="f144" fmla="+- 0 0 f140"/>
              <a:gd name="f145" fmla="+- 0 0 f141"/>
              <a:gd name="f146" fmla="+- 0 0 f142"/>
              <a:gd name="f147" fmla="+- 0 0 f143"/>
              <a:gd name="f148" fmla="+- 0 0 f144"/>
              <a:gd name="f149" fmla="+- 0 0 f145"/>
              <a:gd name="f150" fmla="+- 0 0 f146"/>
              <a:gd name="f151" fmla="val f147"/>
              <a:gd name="f152" fmla="val f148"/>
              <a:gd name="f153" fmla="val f149"/>
              <a:gd name="f154" fmla="val f150"/>
              <a:gd name="f155" fmla="+- 0 0 f151"/>
              <a:gd name="f156" fmla="+- 0 0 f152"/>
              <a:gd name="f157" fmla="+- 0 0 f153"/>
              <a:gd name="f158" fmla="+- 0 0 f154"/>
              <a:gd name="f159" fmla="*/ 10800 f155 1"/>
              <a:gd name="f160" fmla="*/ 10800 f156 1"/>
              <a:gd name="f161" fmla="*/ 10800 f157 1"/>
              <a:gd name="f162" fmla="*/ 10800 f158 1"/>
              <a:gd name="f163" fmla="+- f159 10800 0"/>
              <a:gd name="f164" fmla="+- f160 10800 0"/>
              <a:gd name="f165" fmla="+- f161 10800 0"/>
              <a:gd name="f166" fmla="+- f162 10800 0"/>
              <a:gd name="f167" fmla="+- f165 0 f39"/>
              <a:gd name="f168" fmla="+- f166 0 f39"/>
              <a:gd name="f169" fmla="+- f163 0 f39"/>
              <a:gd name="f170" fmla="+- f164 0 f39"/>
              <a:gd name="f171" fmla="+- 0 0 f167"/>
              <a:gd name="f172" fmla="+- 0 0 f168"/>
              <a:gd name="f173" fmla="+- 0 0 f169"/>
              <a:gd name="f174" fmla="+- 0 0 f170"/>
              <a:gd name="f175" fmla="+- 0 0 f171"/>
              <a:gd name="f176" fmla="+- 0 0 f172"/>
              <a:gd name="f177" fmla="+- 0 0 f173"/>
              <a:gd name="f178" fmla="+- 0 0 f174"/>
              <a:gd name="f179" fmla="at2 f175 f176"/>
              <a:gd name="f180" fmla="at2 f177 f178"/>
              <a:gd name="f181" fmla="+- f179 f4 0"/>
              <a:gd name="f182" fmla="+- f180 f4 0"/>
              <a:gd name="f183" fmla="*/ f181 f10 1"/>
              <a:gd name="f184" fmla="*/ f182 f10 1"/>
              <a:gd name="f185" fmla="*/ f183 1 f3"/>
              <a:gd name="f186" fmla="*/ f184 1 f3"/>
              <a:gd name="f187" fmla="+- 0 0 f185"/>
              <a:gd name="f188" fmla="+- 0 0 f186"/>
              <a:gd name="f189" fmla="val f187"/>
              <a:gd name="f190" fmla="val f188"/>
              <a:gd name="f191" fmla="+- 0 0 f189"/>
              <a:gd name="f192" fmla="+- 0 0 f190"/>
              <a:gd name="f193" fmla="*/ f191 f3 1"/>
              <a:gd name="f194" fmla="*/ f192 f3 1"/>
              <a:gd name="f195" fmla="*/ f193 1 f10"/>
              <a:gd name="f196" fmla="*/ f194 1 f10"/>
              <a:gd name="f197" fmla="+- f195 0 f4"/>
              <a:gd name="f198" fmla="+- f196 0 f4"/>
              <a:gd name="f199" fmla="+- f198 0 f197"/>
              <a:gd name="f200" fmla="+- f197 f4 0"/>
              <a:gd name="f201" fmla="+- f199 f2 0"/>
              <a:gd name="f202" fmla="*/ f200 f10 1"/>
              <a:gd name="f203" fmla="?: f199 f199 f201"/>
              <a:gd name="f204" fmla="*/ f202 1 f3"/>
              <a:gd name="f205" fmla="+- 0 0 f204"/>
              <a:gd name="f206" fmla="+- 0 0 f205"/>
              <a:gd name="f207" fmla="*/ f206 f3 1"/>
              <a:gd name="f208" fmla="*/ f207 1 f10"/>
              <a:gd name="f209" fmla="+- f208 0 f4"/>
              <a:gd name="f210" fmla="cos 1 f209"/>
              <a:gd name="f211" fmla="sin 1 f209"/>
              <a:gd name="f212" fmla="+- 0 0 f210"/>
              <a:gd name="f213" fmla="+- 0 0 f211"/>
              <a:gd name="f214" fmla="+- 0 0 f212"/>
              <a:gd name="f215" fmla="+- 0 0 f213"/>
              <a:gd name="f216" fmla="val f214"/>
              <a:gd name="f217" fmla="val f215"/>
              <a:gd name="f218" fmla="+- 0 0 f216"/>
              <a:gd name="f219" fmla="+- 0 0 f217"/>
              <a:gd name="f220" fmla="*/ f30 f218 1"/>
              <a:gd name="f221" fmla="*/ f30 f219 1"/>
              <a:gd name="f222" fmla="*/ f220 f220 1"/>
              <a:gd name="f223" fmla="*/ f221 f221 1"/>
              <a:gd name="f224" fmla="+- f222 f223 0"/>
              <a:gd name="f225" fmla="sqrt f224"/>
              <a:gd name="f226" fmla="*/ f40 1 f225"/>
              <a:gd name="f227" fmla="*/ f218 f226 1"/>
              <a:gd name="f228" fmla="*/ f219 f226 1"/>
              <a:gd name="f229" fmla="+- f39 0 f227"/>
              <a:gd name="f230" fmla="+- f39 0 f228"/>
            </a:gdLst>
            <a:ahLst>
              <a:ahXY gdRefX="f0" minX="f14" maxX="f11" gdRefY="f1" minY="f14" maxY="f11">
                <a:pos x="f32" y="f3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63" y="f64"/>
              </a:cxn>
              <a:cxn ang="f46">
                <a:pos x="f63" y="f65"/>
              </a:cxn>
              <a:cxn ang="f46">
                <a:pos x="f66" y="f65"/>
              </a:cxn>
              <a:cxn ang="f45">
                <a:pos x="f66" y="f64"/>
              </a:cxn>
              <a:cxn ang="f47">
                <a:pos x="f137" y="f138"/>
              </a:cxn>
            </a:cxnLst>
            <a:rect l="f59" t="f62" r="f60" b="f61"/>
            <a:pathLst>
              <a:path w="21600" h="21600">
                <a:moveTo>
                  <a:pt x="f229" y="f230"/>
                </a:moveTo>
                <a:arcTo wR="f30" hR="f30" stAng="f197" swAng="f203"/>
                <a:lnTo>
                  <a:pt x="f131" y="f132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1050" b="1" i="0" u="none" strike="noStrike" kern="0" cap="none" spc="0" baseline="0" dirty="0">
                <a:solidFill>
                  <a:srgbClr val="FFFFFF"/>
                </a:solidFill>
                <a:uFillTx/>
                <a:latin typeface="Calibri"/>
              </a:rPr>
              <a:t>التحقق من الإجابة</a:t>
            </a:r>
            <a:r>
              <a:rPr lang="ar-DZ" sz="1050" b="1" i="0" u="none" strike="noStrike" kern="0" cap="none" spc="0" dirty="0">
                <a:solidFill>
                  <a:srgbClr val="FFFFFF"/>
                </a:solidFill>
                <a:uFillTx/>
                <a:latin typeface="Calibri"/>
              </a:rPr>
              <a:t> الفعالة  للشكوى</a:t>
            </a:r>
            <a:endParaRPr lang="fr-FR" sz="1050" b="1" i="0" u="none" strike="noStrike" kern="0" cap="none" spc="0" baseline="0" dirty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6" name="Flèche : courbe vers la gauche 41">
            <a:extLst>
              <a:ext uri="{FF2B5EF4-FFF2-40B4-BE49-F238E27FC236}">
                <a16:creationId xmlns:a16="http://schemas.microsoft.com/office/drawing/2014/main" id="{588444CE-A0AB-4166-8788-609ACFFEC094}"/>
              </a:ext>
            </a:extLst>
          </p:cNvPr>
          <p:cNvSpPr/>
          <p:nvPr/>
        </p:nvSpPr>
        <p:spPr>
          <a:xfrm>
            <a:off x="6929402" y="1842564"/>
            <a:ext cx="359295" cy="70079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35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7" name="Heptagone 40">
            <a:extLst>
              <a:ext uri="{FF2B5EF4-FFF2-40B4-BE49-F238E27FC236}">
                <a16:creationId xmlns:a16="http://schemas.microsoft.com/office/drawing/2014/main" id="{FCA31563-A5BC-43E2-87C3-F78A13F101AC}"/>
              </a:ext>
            </a:extLst>
          </p:cNvPr>
          <p:cNvSpPr/>
          <p:nvPr/>
        </p:nvSpPr>
        <p:spPr>
          <a:xfrm>
            <a:off x="7462826" y="1978197"/>
            <a:ext cx="223909" cy="1953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2572"/>
              <a:gd name="f8" fmla="val 105210"/>
              <a:gd name="f9" fmla="+- 0 0 -90"/>
              <a:gd name="f10" fmla="+- 0 0 -180"/>
              <a:gd name="f11" fmla="+- 0 0 -270"/>
              <a:gd name="f12" fmla="abs f3"/>
              <a:gd name="f13" fmla="abs f4"/>
              <a:gd name="f14" fmla="abs f5"/>
              <a:gd name="f15" fmla="*/ f9 f0 1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*/ f15 1 f2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0 f1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val f32"/>
              <a:gd name="f35" fmla="val f33"/>
              <a:gd name="f36" fmla="*/ f6 f31 1"/>
              <a:gd name="f37" fmla="+- f35 0 f6"/>
              <a:gd name="f38" fmla="+- f34 0 f6"/>
              <a:gd name="f39" fmla="*/ f37 1 2"/>
              <a:gd name="f40" fmla="*/ f38 1 2"/>
              <a:gd name="f41" fmla="+- f6 f39 0"/>
              <a:gd name="f42" fmla="+- f6 f40 0"/>
              <a:gd name="f43" fmla="*/ f40 f7 1"/>
              <a:gd name="f44" fmla="*/ f39 f8 1"/>
              <a:gd name="f45" fmla="*/ f43 1 100000"/>
              <a:gd name="f46" fmla="*/ f44 1 100000"/>
              <a:gd name="f47" fmla="*/ f41 f8 1"/>
              <a:gd name="f48" fmla="*/ f42 f31 1"/>
              <a:gd name="f49" fmla="*/ f47 1 100000"/>
              <a:gd name="f50" fmla="*/ f45 97493 1"/>
              <a:gd name="f51" fmla="*/ f45 78183 1"/>
              <a:gd name="f52" fmla="*/ f45 43388 1"/>
              <a:gd name="f53" fmla="*/ f46 62349 1"/>
              <a:gd name="f54" fmla="*/ f46 22252 1"/>
              <a:gd name="f55" fmla="*/ f46 90097 1"/>
              <a:gd name="f56" fmla="*/ f50 1 100000"/>
              <a:gd name="f57" fmla="*/ f51 1 100000"/>
              <a:gd name="f58" fmla="*/ f52 1 100000"/>
              <a:gd name="f59" fmla="*/ f53 1 100000"/>
              <a:gd name="f60" fmla="*/ f54 1 100000"/>
              <a:gd name="f61" fmla="*/ f55 1 100000"/>
              <a:gd name="f62" fmla="+- f42 0 f56"/>
              <a:gd name="f63" fmla="+- f42 0 f57"/>
              <a:gd name="f64" fmla="+- f42 0 f58"/>
              <a:gd name="f65" fmla="+- f42 f58 0"/>
              <a:gd name="f66" fmla="+- f42 f57 0"/>
              <a:gd name="f67" fmla="+- f42 f56 0"/>
              <a:gd name="f68" fmla="+- f49 0 f59"/>
              <a:gd name="f69" fmla="+- f49 f60 0"/>
              <a:gd name="f70" fmla="+- f49 f61 0"/>
              <a:gd name="f71" fmla="+- f35 0 f68"/>
              <a:gd name="f72" fmla="*/ f63 f31 1"/>
              <a:gd name="f73" fmla="*/ f68 f31 1"/>
              <a:gd name="f74" fmla="*/ f66 f31 1"/>
              <a:gd name="f75" fmla="*/ f62 f31 1"/>
              <a:gd name="f76" fmla="*/ f69 f31 1"/>
              <a:gd name="f77" fmla="*/ f67 f31 1"/>
              <a:gd name="f78" fmla="*/ f65 f31 1"/>
              <a:gd name="f79" fmla="*/ f70 f31 1"/>
              <a:gd name="f80" fmla="*/ f64 f31 1"/>
              <a:gd name="f81" fmla="*/ f7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74" y="f73"/>
              </a:cxn>
              <a:cxn ang="f28">
                <a:pos x="f77" y="f76"/>
              </a:cxn>
              <a:cxn ang="f29">
                <a:pos x="f78" y="f79"/>
              </a:cxn>
              <a:cxn ang="f29">
                <a:pos x="f80" y="f79"/>
              </a:cxn>
              <a:cxn ang="f30">
                <a:pos x="f75" y="f76"/>
              </a:cxn>
              <a:cxn ang="f30">
                <a:pos x="f72" y="f73"/>
              </a:cxn>
            </a:cxnLst>
            <a:rect l="f72" t="f73" r="f74" b="f81"/>
            <a:pathLst>
              <a:path>
                <a:moveTo>
                  <a:pt x="f75" y="f76"/>
                </a:moveTo>
                <a:lnTo>
                  <a:pt x="f72" y="f73"/>
                </a:lnTo>
                <a:lnTo>
                  <a:pt x="f48" y="f36"/>
                </a:lnTo>
                <a:lnTo>
                  <a:pt x="f74" y="f73"/>
                </a:lnTo>
                <a:lnTo>
                  <a:pt x="f77" y="f76"/>
                </a:lnTo>
                <a:lnTo>
                  <a:pt x="f78" y="f79"/>
                </a:lnTo>
                <a:lnTo>
                  <a:pt x="f80" y="f79"/>
                </a:lnTo>
                <a:close/>
              </a:path>
            </a:pathLst>
          </a:custGeom>
          <a:gradFill>
            <a:gsLst>
              <a:gs pos="0">
                <a:srgbClr val="2A4B86"/>
              </a:gs>
              <a:gs pos="100000">
                <a:srgbClr val="4A76C6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none" lIns="68580" tIns="34290" rIns="68580" bIns="34290" anchor="ctr" anchorCtr="0" compatLnSpc="1">
            <a:no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1" i="0" u="none" strike="noStrike" kern="0" cap="none" spc="0" baseline="0">
                <a:solidFill>
                  <a:srgbClr val="000000"/>
                </a:solidFill>
                <a:uFillTx/>
                <a:latin typeface="Arial"/>
              </a:rPr>
              <a:t>5</a:t>
            </a:r>
          </a:p>
        </p:txBody>
      </p:sp>
      <p:sp>
        <p:nvSpPr>
          <p:cNvPr id="98" name="Heptagone 41">
            <a:extLst>
              <a:ext uri="{FF2B5EF4-FFF2-40B4-BE49-F238E27FC236}">
                <a16:creationId xmlns:a16="http://schemas.microsoft.com/office/drawing/2014/main" id="{7FCE0CB0-C16A-4320-B605-6A96040CE617}"/>
              </a:ext>
            </a:extLst>
          </p:cNvPr>
          <p:cNvSpPr/>
          <p:nvPr/>
        </p:nvSpPr>
        <p:spPr>
          <a:xfrm>
            <a:off x="5733321" y="873730"/>
            <a:ext cx="223909" cy="19535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102572"/>
              <a:gd name="f8" fmla="val 105210"/>
              <a:gd name="f9" fmla="+- 0 0 -90"/>
              <a:gd name="f10" fmla="+- 0 0 -180"/>
              <a:gd name="f11" fmla="+- 0 0 -270"/>
              <a:gd name="f12" fmla="abs f3"/>
              <a:gd name="f13" fmla="abs f4"/>
              <a:gd name="f14" fmla="abs f5"/>
              <a:gd name="f15" fmla="*/ f9 f0 1"/>
              <a:gd name="f16" fmla="*/ f10 f0 1"/>
              <a:gd name="f17" fmla="*/ f11 f0 1"/>
              <a:gd name="f18" fmla="?: f12 f3 1"/>
              <a:gd name="f19" fmla="?: f13 f4 1"/>
              <a:gd name="f20" fmla="?: f14 f5 1"/>
              <a:gd name="f21" fmla="*/ f15 1 f2"/>
              <a:gd name="f22" fmla="*/ f16 1 f2"/>
              <a:gd name="f23" fmla="*/ f17 1 f2"/>
              <a:gd name="f24" fmla="*/ f18 1 21600"/>
              <a:gd name="f25" fmla="*/ f19 1 21600"/>
              <a:gd name="f26" fmla="*/ 21600 f18 1"/>
              <a:gd name="f27" fmla="*/ 21600 f19 1"/>
              <a:gd name="f28" fmla="+- f21 0 f1"/>
              <a:gd name="f29" fmla="+- f22 0 f1"/>
              <a:gd name="f30" fmla="+- f23 0 f1"/>
              <a:gd name="f31" fmla="min f25 f24"/>
              <a:gd name="f32" fmla="*/ f26 1 f20"/>
              <a:gd name="f33" fmla="*/ f27 1 f20"/>
              <a:gd name="f34" fmla="val f32"/>
              <a:gd name="f35" fmla="val f33"/>
              <a:gd name="f36" fmla="*/ f6 f31 1"/>
              <a:gd name="f37" fmla="+- f35 0 f6"/>
              <a:gd name="f38" fmla="+- f34 0 f6"/>
              <a:gd name="f39" fmla="*/ f37 1 2"/>
              <a:gd name="f40" fmla="*/ f38 1 2"/>
              <a:gd name="f41" fmla="+- f6 f39 0"/>
              <a:gd name="f42" fmla="+- f6 f40 0"/>
              <a:gd name="f43" fmla="*/ f40 f7 1"/>
              <a:gd name="f44" fmla="*/ f39 f8 1"/>
              <a:gd name="f45" fmla="*/ f43 1 100000"/>
              <a:gd name="f46" fmla="*/ f44 1 100000"/>
              <a:gd name="f47" fmla="*/ f41 f8 1"/>
              <a:gd name="f48" fmla="*/ f42 f31 1"/>
              <a:gd name="f49" fmla="*/ f47 1 100000"/>
              <a:gd name="f50" fmla="*/ f45 97493 1"/>
              <a:gd name="f51" fmla="*/ f45 78183 1"/>
              <a:gd name="f52" fmla="*/ f45 43388 1"/>
              <a:gd name="f53" fmla="*/ f46 62349 1"/>
              <a:gd name="f54" fmla="*/ f46 22252 1"/>
              <a:gd name="f55" fmla="*/ f46 90097 1"/>
              <a:gd name="f56" fmla="*/ f50 1 100000"/>
              <a:gd name="f57" fmla="*/ f51 1 100000"/>
              <a:gd name="f58" fmla="*/ f52 1 100000"/>
              <a:gd name="f59" fmla="*/ f53 1 100000"/>
              <a:gd name="f60" fmla="*/ f54 1 100000"/>
              <a:gd name="f61" fmla="*/ f55 1 100000"/>
              <a:gd name="f62" fmla="+- f42 0 f56"/>
              <a:gd name="f63" fmla="+- f42 0 f57"/>
              <a:gd name="f64" fmla="+- f42 0 f58"/>
              <a:gd name="f65" fmla="+- f42 f58 0"/>
              <a:gd name="f66" fmla="+- f42 f57 0"/>
              <a:gd name="f67" fmla="+- f42 f56 0"/>
              <a:gd name="f68" fmla="+- f49 0 f59"/>
              <a:gd name="f69" fmla="+- f49 f60 0"/>
              <a:gd name="f70" fmla="+- f49 f61 0"/>
              <a:gd name="f71" fmla="+- f35 0 f68"/>
              <a:gd name="f72" fmla="*/ f63 f31 1"/>
              <a:gd name="f73" fmla="*/ f68 f31 1"/>
              <a:gd name="f74" fmla="*/ f66 f31 1"/>
              <a:gd name="f75" fmla="*/ f62 f31 1"/>
              <a:gd name="f76" fmla="*/ f69 f31 1"/>
              <a:gd name="f77" fmla="*/ f67 f31 1"/>
              <a:gd name="f78" fmla="*/ f65 f31 1"/>
              <a:gd name="f79" fmla="*/ f70 f31 1"/>
              <a:gd name="f80" fmla="*/ f64 f31 1"/>
              <a:gd name="f81" fmla="*/ f7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74" y="f73"/>
              </a:cxn>
              <a:cxn ang="f28">
                <a:pos x="f77" y="f76"/>
              </a:cxn>
              <a:cxn ang="f29">
                <a:pos x="f78" y="f79"/>
              </a:cxn>
              <a:cxn ang="f29">
                <a:pos x="f80" y="f79"/>
              </a:cxn>
              <a:cxn ang="f30">
                <a:pos x="f75" y="f76"/>
              </a:cxn>
              <a:cxn ang="f30">
                <a:pos x="f72" y="f73"/>
              </a:cxn>
            </a:cxnLst>
            <a:rect l="f72" t="f73" r="f74" b="f81"/>
            <a:pathLst>
              <a:path>
                <a:moveTo>
                  <a:pt x="f75" y="f76"/>
                </a:moveTo>
                <a:lnTo>
                  <a:pt x="f72" y="f73"/>
                </a:lnTo>
                <a:lnTo>
                  <a:pt x="f48" y="f36"/>
                </a:lnTo>
                <a:lnTo>
                  <a:pt x="f74" y="f73"/>
                </a:lnTo>
                <a:lnTo>
                  <a:pt x="f77" y="f76"/>
                </a:lnTo>
                <a:lnTo>
                  <a:pt x="f78" y="f79"/>
                </a:lnTo>
                <a:lnTo>
                  <a:pt x="f80" y="f79"/>
                </a:lnTo>
                <a:close/>
              </a:path>
            </a:pathLst>
          </a:custGeom>
          <a:gradFill>
            <a:gsLst>
              <a:gs pos="0">
                <a:srgbClr val="2A4B86"/>
              </a:gs>
              <a:gs pos="100000">
                <a:srgbClr val="4A76C6"/>
              </a:gs>
            </a:gsLst>
            <a:lin ang="16200000"/>
          </a:gradFill>
          <a:ln cap="flat">
            <a:noFill/>
            <a:prstDash val="solid"/>
          </a:ln>
        </p:spPr>
        <p:txBody>
          <a:bodyPr vert="horz" wrap="none" lIns="68580" tIns="34290" rIns="68580" bIns="34290" anchor="ctr" anchorCtr="0" compatLnSpc="1">
            <a:no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1" i="0" u="none" strike="noStrike" kern="0" cap="none" spc="0" baseline="0">
                <a:solidFill>
                  <a:srgbClr val="000000"/>
                </a:solidFill>
                <a:uFillTx/>
                <a:latin typeface="Arial"/>
              </a:rPr>
              <a:t>6</a:t>
            </a:r>
          </a:p>
        </p:txBody>
      </p:sp>
      <p:sp>
        <p:nvSpPr>
          <p:cNvPr id="99" name="ZoneTexte 42">
            <a:extLst>
              <a:ext uri="{FF2B5EF4-FFF2-40B4-BE49-F238E27FC236}">
                <a16:creationId xmlns:a16="http://schemas.microsoft.com/office/drawing/2014/main" id="{784C88F7-83C7-47DC-9FEE-6B717DA5C519}"/>
              </a:ext>
            </a:extLst>
          </p:cNvPr>
          <p:cNvSpPr txBox="1"/>
          <p:nvPr/>
        </p:nvSpPr>
        <p:spPr>
          <a:xfrm>
            <a:off x="7928905" y="1820847"/>
            <a:ext cx="948680" cy="2539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DZ" sz="12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المندوب المحلي</a:t>
            </a:r>
            <a:endParaRPr lang="fr-FR" sz="1200" b="1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0" name="Flèche : courbe vers la droite 48">
            <a:extLst>
              <a:ext uri="{FF2B5EF4-FFF2-40B4-BE49-F238E27FC236}">
                <a16:creationId xmlns:a16="http://schemas.microsoft.com/office/drawing/2014/main" id="{41026DB2-D73D-4096-839E-1F7726A7C91D}"/>
              </a:ext>
            </a:extLst>
          </p:cNvPr>
          <p:cNvSpPr/>
          <p:nvPr/>
        </p:nvSpPr>
        <p:spPr>
          <a:xfrm>
            <a:off x="4529925" y="1820847"/>
            <a:ext cx="359295" cy="72970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27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39 1 2"/>
              <a:gd name="f44" fmla="min f40 f39"/>
              <a:gd name="f45" fmla="*/ f40 f40 1"/>
              <a:gd name="f46" fmla="*/ f40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6 0 f49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7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40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40 1"/>
              <a:gd name="f90" fmla="at2 f64 f86"/>
              <a:gd name="f91" fmla="*/ f84 f33 1"/>
              <a:gd name="f92" fmla="*/ f85 f33 1"/>
              <a:gd name="f93" fmla="+- f90 f1 0"/>
              <a:gd name="f94" fmla="*/ f89 1 f71"/>
              <a:gd name="f95" fmla="*/ f93 f8 1"/>
              <a:gd name="f96" fmla="+- 0 0 f94"/>
              <a:gd name="f97" fmla="*/ f95 1 f0"/>
              <a:gd name="f98" fmla="+- 0 0 f96"/>
              <a:gd name="f99" fmla="+- 0 0 f97"/>
              <a:gd name="f100" fmla="at2 f98 f69"/>
              <a:gd name="f101" fmla="val f99"/>
              <a:gd name="f102" fmla="+- f100 f1 0"/>
              <a:gd name="f103" fmla="+- 0 0 f101"/>
              <a:gd name="f104" fmla="*/ f102 f8 1"/>
              <a:gd name="f105" fmla="*/ f103 f0 1"/>
              <a:gd name="f106" fmla="*/ f104 1 f0"/>
              <a:gd name="f107" fmla="*/ f105 1 f8"/>
              <a:gd name="f108" fmla="+- 0 0 f106"/>
              <a:gd name="f109" fmla="+- f107 0 f1"/>
              <a:gd name="f110" fmla="val f108"/>
              <a:gd name="f111" fmla="+- 0 0 f110"/>
              <a:gd name="f112" fmla="+- f0 0 f109"/>
              <a:gd name="f113" fmla="+- 0 0 f109"/>
              <a:gd name="f114" fmla="*/ f111 f0 1"/>
              <a:gd name="f115" fmla="*/ f114 1 f8"/>
              <a:gd name="f116" fmla="+- f115 0 f1"/>
              <a:gd name="f117" fmla="+- f116 0 f1"/>
              <a:gd name="f118" fmla="+- f1 f116 0"/>
              <a:gd name="f119" fmla="+- f0 0 f116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38" y="f88"/>
              </a:cxn>
              <a:cxn ang="f31">
                <a:pos x="f65" y="f92"/>
              </a:cxn>
              <a:cxn ang="f32">
                <a:pos x="f41" y="f70"/>
              </a:cxn>
              <a:cxn ang="f32">
                <a:pos x="f65" y="f91"/>
              </a:cxn>
              <a:cxn ang="f32">
                <a:pos x="f41" y="f66"/>
              </a:cxn>
            </a:cxnLst>
            <a:rect l="f38" t="f38" r="f41" b="f42"/>
            <a:pathLst>
              <a:path stroke="0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close/>
              </a:path>
              <a:path stroke="0">
                <a:moveTo>
                  <a:pt x="f41" y="f58"/>
                </a:moveTo>
                <a:arcTo wR="f46" hR="f74" stAng="f2" swAng="f117"/>
                <a:arcTo wR="f46" hR="f74" stAng="f119" swAng="f118"/>
                <a:close/>
              </a:path>
              <a:path fill="none">
                <a:moveTo>
                  <a:pt x="f38" y="f74"/>
                </a:moveTo>
                <a:arcTo wR="f46" hR="f74" stAng="f0" swAng="f113"/>
                <a:lnTo>
                  <a:pt x="f65" y="f91"/>
                </a:lnTo>
                <a:lnTo>
                  <a:pt x="f41" y="f70"/>
                </a:lnTo>
                <a:lnTo>
                  <a:pt x="f65" y="f92"/>
                </a:lnTo>
                <a:lnTo>
                  <a:pt x="f65" y="f87"/>
                </a:lnTo>
                <a:arcTo wR="f46" hR="f74" stAng="f112" swAng="f109"/>
                <a:lnTo>
                  <a:pt x="f38" y="f74"/>
                </a:lnTo>
                <a:arcTo wR="f46" hR="f74" stAng="f0" swAng="f1"/>
                <a:lnTo>
                  <a:pt x="f41" y="f58"/>
                </a:lnTo>
                <a:arcTo wR="f46" hR="f74" stAng="f2" swAng="f117"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1" name="TextBox 49">
            <a:extLst>
              <a:ext uri="{FF2B5EF4-FFF2-40B4-BE49-F238E27FC236}">
                <a16:creationId xmlns:a16="http://schemas.microsoft.com/office/drawing/2014/main" id="{00DF0884-7F81-43B3-8EC8-4E09630A036F}"/>
              </a:ext>
            </a:extLst>
          </p:cNvPr>
          <p:cNvSpPr txBox="1"/>
          <p:nvPr/>
        </p:nvSpPr>
        <p:spPr>
          <a:xfrm>
            <a:off x="1843430" y="158643"/>
            <a:ext cx="800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b="1" kern="0" dirty="0">
                <a:solidFill>
                  <a:srgbClr val="88BA5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مراحـــل </a:t>
            </a:r>
            <a:r>
              <a:rPr lang="ar-DZ" sz="4000" b="1" kern="0" dirty="0" err="1">
                <a:solidFill>
                  <a:srgbClr val="88BA5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رقمنة</a:t>
            </a:r>
            <a:r>
              <a:rPr lang="ar-DZ" sz="4000" b="1" kern="0" dirty="0">
                <a:solidFill>
                  <a:srgbClr val="88BA5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الشكوى</a:t>
            </a:r>
            <a:endParaRPr lang="en-US" sz="4000" b="1" kern="0" dirty="0">
              <a:solidFill>
                <a:srgbClr val="88BA5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840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7" grpId="0" animBg="1"/>
      <p:bldP spid="68" grpId="0" animBg="1"/>
      <p:bldP spid="72" grpId="0" animBg="1"/>
      <p:bldP spid="73" grpId="0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/>
      <p:bldP spid="82" grpId="0" animBg="1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552597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6165863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96683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FREE POWERPOINT TEMPLATE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96683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POWERPOINT SCHOOL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-39755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SA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السياق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9876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50077"/>
              <a:ext cx="1992086" cy="5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 rtl="1">
                <a:lnSpc>
                  <a:spcPct val="150000"/>
                </a:lnSpc>
                <a:spcBef>
                  <a:spcPts val="800"/>
                </a:spcBef>
                <a:buSzPct val="100000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الهدف من التكوين</a:t>
              </a:r>
              <a:endParaRPr lang="fr-FR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80608" y="39755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97333"/>
              <a:ext cx="19920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2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دور المشرف والمسير</a:t>
              </a:r>
              <a:endParaRPr lang="en-US" sz="22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131006" y="29816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المعنيين بالعملية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352576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028942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مراحل </a:t>
              </a:r>
              <a:r>
                <a:rPr lang="ar-DZ" sz="2400" b="1" kern="0" dirty="0" err="1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الرقمنة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8785481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400" b="1" kern="0" dirty="0">
                  <a:solidFill>
                    <a:schemeClr val="bg1"/>
                  </a:solidFill>
                  <a:latin typeface="Andalus" panose="02020603050405020304" pitchFamily="18" charset="-78"/>
                  <a:cs typeface="Andalus" panose="02020603050405020304" pitchFamily="18" charset="-78"/>
                </a:rPr>
                <a:t>وصف البوابة</a:t>
              </a:r>
              <a:endParaRPr lang="en-US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Rectangle 59" descr="إستعمال البوابة        ">
            <a:extLst>
              <a:ext uri="{FF2B5EF4-FFF2-40B4-BE49-F238E27FC236}">
                <a16:creationId xmlns:a16="http://schemas.microsoft.com/office/drawing/2014/main" id="{F9588A0D-A3F8-491A-858C-C32CB3DA14A5}"/>
              </a:ext>
            </a:extLst>
          </p:cNvPr>
          <p:cNvSpPr/>
          <p:nvPr/>
        </p:nvSpPr>
        <p:spPr>
          <a:xfrm>
            <a:off x="-9282437" y="-19878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46" descr="إستعمال البوابة       ">
            <a:extLst>
              <a:ext uri="{FF2B5EF4-FFF2-40B4-BE49-F238E27FC236}">
                <a16:creationId xmlns:a16="http://schemas.microsoft.com/office/drawing/2014/main" id="{04E985A7-CABC-4F72-91E2-02C8E93A47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-536585" y="2304309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1">
              <a:lnSpc>
                <a:spcPct val="250000"/>
              </a:lnSpc>
            </a:pPr>
            <a:r>
              <a:rPr lang="ar-DZ" sz="2400" b="1" kern="0" dirty="0" err="1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إستعمال</a:t>
            </a:r>
            <a:r>
              <a:rPr lang="ar-DZ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ar-SA" sz="2400" b="1" kern="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البوابة</a:t>
            </a:r>
            <a:endParaRPr lang="en-US" sz="2400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2" name="Picture 53">
            <a:extLst>
              <a:ext uri="{FF2B5EF4-FFF2-40B4-BE49-F238E27FC236}">
                <a16:creationId xmlns:a16="http://schemas.microsoft.com/office/drawing/2014/main" id="{7375AF8F-CAE0-4C30-8A66-9AAF7E9D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40465" y="3220969"/>
            <a:ext cx="530600" cy="530600"/>
          </a:xfrm>
          <a:prstGeom prst="rect">
            <a:avLst/>
          </a:prstGeom>
        </p:spPr>
      </p:pic>
      <p:sp>
        <p:nvSpPr>
          <p:cNvPr id="101" name="TextBox 49">
            <a:extLst>
              <a:ext uri="{FF2B5EF4-FFF2-40B4-BE49-F238E27FC236}">
                <a16:creationId xmlns:a16="http://schemas.microsoft.com/office/drawing/2014/main" id="{00DF0884-7F81-43B3-8EC8-4E09630A036F}"/>
              </a:ext>
            </a:extLst>
          </p:cNvPr>
          <p:cNvSpPr txBox="1"/>
          <p:nvPr/>
        </p:nvSpPr>
        <p:spPr>
          <a:xfrm>
            <a:off x="1843430" y="158643"/>
            <a:ext cx="8000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b="1" kern="0" dirty="0">
                <a:solidFill>
                  <a:srgbClr val="88BA52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مراحـــل الشكوى / المراسلة</a:t>
            </a:r>
            <a:endParaRPr lang="en-US" sz="4000" b="1" kern="0" dirty="0">
              <a:solidFill>
                <a:srgbClr val="88BA52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grpSp>
        <p:nvGrpSpPr>
          <p:cNvPr id="102" name="Group 103">
            <a:extLst>
              <a:ext uri="{FF2B5EF4-FFF2-40B4-BE49-F238E27FC236}">
                <a16:creationId xmlns:a16="http://schemas.microsoft.com/office/drawing/2014/main" id="{1CDC66AD-9D3B-4D30-9926-A41E78A3D6E2}"/>
              </a:ext>
            </a:extLst>
          </p:cNvPr>
          <p:cNvGrpSpPr/>
          <p:nvPr/>
        </p:nvGrpSpPr>
        <p:grpSpPr>
          <a:xfrm>
            <a:off x="2466204" y="2724777"/>
            <a:ext cx="211094" cy="211094"/>
            <a:chOff x="5973250" y="4248152"/>
            <a:chExt cx="211094" cy="211094"/>
          </a:xfrm>
        </p:grpSpPr>
        <p:sp>
          <p:nvSpPr>
            <p:cNvPr id="103" name="Oval 104">
              <a:extLst>
                <a:ext uri="{FF2B5EF4-FFF2-40B4-BE49-F238E27FC236}">
                  <a16:creationId xmlns:a16="http://schemas.microsoft.com/office/drawing/2014/main" id="{BB8B6EE6-A606-4EFC-B79E-67007603E516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5">
              <a:extLst>
                <a:ext uri="{FF2B5EF4-FFF2-40B4-BE49-F238E27FC236}">
                  <a16:creationId xmlns:a16="http://schemas.microsoft.com/office/drawing/2014/main" id="{7164DCF5-D3FD-49BA-8209-B28CD01D7800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3">
            <a:extLst>
              <a:ext uri="{FF2B5EF4-FFF2-40B4-BE49-F238E27FC236}">
                <a16:creationId xmlns:a16="http://schemas.microsoft.com/office/drawing/2014/main" id="{EFAF53BE-AF37-4BD2-AA91-954C5F9F4782}"/>
              </a:ext>
            </a:extLst>
          </p:cNvPr>
          <p:cNvGrpSpPr/>
          <p:nvPr/>
        </p:nvGrpSpPr>
        <p:grpSpPr>
          <a:xfrm>
            <a:off x="2286695" y="2021740"/>
            <a:ext cx="532905" cy="548396"/>
            <a:chOff x="7353181" y="1755914"/>
            <a:chExt cx="1275682" cy="1275682"/>
          </a:xfrm>
        </p:grpSpPr>
        <p:sp>
          <p:nvSpPr>
            <p:cNvPr id="106" name="Teardrop 127">
              <a:extLst>
                <a:ext uri="{FF2B5EF4-FFF2-40B4-BE49-F238E27FC236}">
                  <a16:creationId xmlns:a16="http://schemas.microsoft.com/office/drawing/2014/main" id="{6C4D8C2F-6CDC-4B67-A564-2FA275366A59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28">
              <a:extLst>
                <a:ext uri="{FF2B5EF4-FFF2-40B4-BE49-F238E27FC236}">
                  <a16:creationId xmlns:a16="http://schemas.microsoft.com/office/drawing/2014/main" id="{D3570DA0-7EBB-40A5-8C90-615279AAEE1B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Connector 95">
            <a:extLst>
              <a:ext uri="{FF2B5EF4-FFF2-40B4-BE49-F238E27FC236}">
                <a16:creationId xmlns:a16="http://schemas.microsoft.com/office/drawing/2014/main" id="{FFCA4A8F-9540-4C9F-9FBA-D542E1C9E148}"/>
              </a:ext>
            </a:extLst>
          </p:cNvPr>
          <p:cNvCxnSpPr>
            <a:cxnSpLocks/>
          </p:cNvCxnSpPr>
          <p:nvPr/>
        </p:nvCxnSpPr>
        <p:spPr>
          <a:xfrm>
            <a:off x="2664202" y="2843108"/>
            <a:ext cx="1089091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17">
            <a:extLst>
              <a:ext uri="{FF2B5EF4-FFF2-40B4-BE49-F238E27FC236}">
                <a16:creationId xmlns:a16="http://schemas.microsoft.com/office/drawing/2014/main" id="{57969ED9-4FE1-40AD-A5D0-F646848849E8}"/>
              </a:ext>
            </a:extLst>
          </p:cNvPr>
          <p:cNvSpPr txBox="1"/>
          <p:nvPr/>
        </p:nvSpPr>
        <p:spPr>
          <a:xfrm>
            <a:off x="1720604" y="2971339"/>
            <a:ext cx="19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2400" b="1" dirty="0">
                <a:solidFill>
                  <a:srgbClr val="ED7D3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مسندة (مفتوحة)</a:t>
            </a:r>
            <a:endParaRPr lang="en-US" sz="2400" b="1" dirty="0">
              <a:solidFill>
                <a:srgbClr val="ED7D3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Losange 2">
            <a:extLst>
              <a:ext uri="{FF2B5EF4-FFF2-40B4-BE49-F238E27FC236}">
                <a16:creationId xmlns:a16="http://schemas.microsoft.com/office/drawing/2014/main" id="{A77299FF-714B-48DF-9F28-60D57AEF7020}"/>
              </a:ext>
            </a:extLst>
          </p:cNvPr>
          <p:cNvSpPr/>
          <p:nvPr/>
        </p:nvSpPr>
        <p:spPr>
          <a:xfrm>
            <a:off x="3725997" y="2720276"/>
            <a:ext cx="294485" cy="20581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2B87058F-AE9D-42D5-9BCB-4C9CA4207B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77232" y="3491655"/>
            <a:ext cx="1662742" cy="633383"/>
          </a:xfrm>
          <a:prstGeom prst="bentConnector3">
            <a:avLst>
              <a:gd name="adj1" fmla="val 10006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oup 3">
            <a:extLst>
              <a:ext uri="{FF2B5EF4-FFF2-40B4-BE49-F238E27FC236}">
                <a16:creationId xmlns:a16="http://schemas.microsoft.com/office/drawing/2014/main" id="{58131692-08A9-4B39-B742-85A3A3A2AB18}"/>
              </a:ext>
            </a:extLst>
          </p:cNvPr>
          <p:cNvGrpSpPr/>
          <p:nvPr/>
        </p:nvGrpSpPr>
        <p:grpSpPr>
          <a:xfrm>
            <a:off x="5831571" y="2051398"/>
            <a:ext cx="532905" cy="548396"/>
            <a:chOff x="7353181" y="1755914"/>
            <a:chExt cx="1275682" cy="1275682"/>
          </a:xfrm>
        </p:grpSpPr>
        <p:sp>
          <p:nvSpPr>
            <p:cNvPr id="117" name="Teardrop 127">
              <a:extLst>
                <a:ext uri="{FF2B5EF4-FFF2-40B4-BE49-F238E27FC236}">
                  <a16:creationId xmlns:a16="http://schemas.microsoft.com/office/drawing/2014/main" id="{1B0BF1C8-7032-4B11-BBEF-663AB3AEFEF2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3BE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28">
              <a:extLst>
                <a:ext uri="{FF2B5EF4-FFF2-40B4-BE49-F238E27FC236}">
                  <a16:creationId xmlns:a16="http://schemas.microsoft.com/office/drawing/2014/main" id="{45C1D9D8-25C3-45C5-9DF7-C806BACA67F4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03">
            <a:extLst>
              <a:ext uri="{FF2B5EF4-FFF2-40B4-BE49-F238E27FC236}">
                <a16:creationId xmlns:a16="http://schemas.microsoft.com/office/drawing/2014/main" id="{9DC6A888-D8BF-4084-B147-80F5818468CE}"/>
              </a:ext>
            </a:extLst>
          </p:cNvPr>
          <p:cNvGrpSpPr/>
          <p:nvPr/>
        </p:nvGrpSpPr>
        <p:grpSpPr>
          <a:xfrm>
            <a:off x="6002315" y="2739924"/>
            <a:ext cx="211094" cy="211094"/>
            <a:chOff x="5973250" y="4248152"/>
            <a:chExt cx="211094" cy="211094"/>
          </a:xfrm>
        </p:grpSpPr>
        <p:sp>
          <p:nvSpPr>
            <p:cNvPr id="120" name="Oval 104">
              <a:extLst>
                <a:ext uri="{FF2B5EF4-FFF2-40B4-BE49-F238E27FC236}">
                  <a16:creationId xmlns:a16="http://schemas.microsoft.com/office/drawing/2014/main" id="{E255DB9A-BE81-4953-89B2-4027986FEF1E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05">
              <a:extLst>
                <a:ext uri="{FF2B5EF4-FFF2-40B4-BE49-F238E27FC236}">
                  <a16:creationId xmlns:a16="http://schemas.microsoft.com/office/drawing/2014/main" id="{4463194E-E4FE-48C4-9AF5-290BD05A007F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52C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3" name="Group 3">
            <a:extLst>
              <a:ext uri="{FF2B5EF4-FFF2-40B4-BE49-F238E27FC236}">
                <a16:creationId xmlns:a16="http://schemas.microsoft.com/office/drawing/2014/main" id="{45008737-042E-4C87-A36B-A98DF4A493FA}"/>
              </a:ext>
            </a:extLst>
          </p:cNvPr>
          <p:cNvGrpSpPr/>
          <p:nvPr/>
        </p:nvGrpSpPr>
        <p:grpSpPr>
          <a:xfrm>
            <a:off x="8539668" y="2023023"/>
            <a:ext cx="532905" cy="548396"/>
            <a:chOff x="7353181" y="1755914"/>
            <a:chExt cx="1275682" cy="1275682"/>
          </a:xfrm>
        </p:grpSpPr>
        <p:sp>
          <p:nvSpPr>
            <p:cNvPr id="124" name="Teardrop 127">
              <a:extLst>
                <a:ext uri="{FF2B5EF4-FFF2-40B4-BE49-F238E27FC236}">
                  <a16:creationId xmlns:a16="http://schemas.microsoft.com/office/drawing/2014/main" id="{20B6E108-4964-41CB-9602-C42517F79B68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8FC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8">
              <a:extLst>
                <a:ext uri="{FF2B5EF4-FFF2-40B4-BE49-F238E27FC236}">
                  <a16:creationId xmlns:a16="http://schemas.microsoft.com/office/drawing/2014/main" id="{17150E32-9C5D-4F74-9D95-3C616BAE27B3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03">
            <a:extLst>
              <a:ext uri="{FF2B5EF4-FFF2-40B4-BE49-F238E27FC236}">
                <a16:creationId xmlns:a16="http://schemas.microsoft.com/office/drawing/2014/main" id="{F57B82E9-AC20-419E-91AD-7AC7A14C2307}"/>
              </a:ext>
            </a:extLst>
          </p:cNvPr>
          <p:cNvGrpSpPr/>
          <p:nvPr/>
        </p:nvGrpSpPr>
        <p:grpSpPr>
          <a:xfrm>
            <a:off x="8707351" y="2740753"/>
            <a:ext cx="211094" cy="211094"/>
            <a:chOff x="5973250" y="4248152"/>
            <a:chExt cx="211094" cy="211094"/>
          </a:xfrm>
        </p:grpSpPr>
        <p:sp>
          <p:nvSpPr>
            <p:cNvPr id="127" name="Oval 104">
              <a:extLst>
                <a:ext uri="{FF2B5EF4-FFF2-40B4-BE49-F238E27FC236}">
                  <a16:creationId xmlns:a16="http://schemas.microsoft.com/office/drawing/2014/main" id="{0BC3396B-7CD1-4CD3-951E-BD751477D1EF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05">
              <a:extLst>
                <a:ext uri="{FF2B5EF4-FFF2-40B4-BE49-F238E27FC236}">
                  <a16:creationId xmlns:a16="http://schemas.microsoft.com/office/drawing/2014/main" id="{317DDBDC-6B3D-4F2F-938F-C20164593722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8FC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2" name="Group 3">
            <a:extLst>
              <a:ext uri="{FF2B5EF4-FFF2-40B4-BE49-F238E27FC236}">
                <a16:creationId xmlns:a16="http://schemas.microsoft.com/office/drawing/2014/main" id="{0E6F5678-7527-4352-97B2-2FFD40F01FC4}"/>
              </a:ext>
            </a:extLst>
          </p:cNvPr>
          <p:cNvGrpSpPr/>
          <p:nvPr/>
        </p:nvGrpSpPr>
        <p:grpSpPr>
          <a:xfrm>
            <a:off x="4343582" y="3862043"/>
            <a:ext cx="532905" cy="548396"/>
            <a:chOff x="7353181" y="1755914"/>
            <a:chExt cx="1275682" cy="1275682"/>
          </a:xfrm>
        </p:grpSpPr>
        <p:sp>
          <p:nvSpPr>
            <p:cNvPr id="133" name="Teardrop 127">
              <a:extLst>
                <a:ext uri="{FF2B5EF4-FFF2-40B4-BE49-F238E27FC236}">
                  <a16:creationId xmlns:a16="http://schemas.microsoft.com/office/drawing/2014/main" id="{62DABC38-B5A0-4D83-9F4C-394338DD68D0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28">
              <a:extLst>
                <a:ext uri="{FF2B5EF4-FFF2-40B4-BE49-F238E27FC236}">
                  <a16:creationId xmlns:a16="http://schemas.microsoft.com/office/drawing/2014/main" id="{7955590F-A535-4D0D-A024-28658C2C60B5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03">
            <a:extLst>
              <a:ext uri="{FF2B5EF4-FFF2-40B4-BE49-F238E27FC236}">
                <a16:creationId xmlns:a16="http://schemas.microsoft.com/office/drawing/2014/main" id="{65161ABC-F4C4-4729-A225-F93AA33C1C66}"/>
              </a:ext>
            </a:extLst>
          </p:cNvPr>
          <p:cNvGrpSpPr/>
          <p:nvPr/>
        </p:nvGrpSpPr>
        <p:grpSpPr>
          <a:xfrm>
            <a:off x="4515748" y="4539409"/>
            <a:ext cx="211094" cy="211094"/>
            <a:chOff x="5973250" y="4248152"/>
            <a:chExt cx="211094" cy="211094"/>
          </a:xfrm>
        </p:grpSpPr>
        <p:sp>
          <p:nvSpPr>
            <p:cNvPr id="136" name="Oval 104">
              <a:extLst>
                <a:ext uri="{FF2B5EF4-FFF2-40B4-BE49-F238E27FC236}">
                  <a16:creationId xmlns:a16="http://schemas.microsoft.com/office/drawing/2014/main" id="{CAC334C3-8853-49CF-B694-A8AE83AB32DB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05">
              <a:extLst>
                <a:ext uri="{FF2B5EF4-FFF2-40B4-BE49-F238E27FC236}">
                  <a16:creationId xmlns:a16="http://schemas.microsoft.com/office/drawing/2014/main" id="{8B9C4FF6-565D-453B-A72D-6DB8FA34C8E6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0" name="Straight Connector 95">
            <a:extLst>
              <a:ext uri="{FF2B5EF4-FFF2-40B4-BE49-F238E27FC236}">
                <a16:creationId xmlns:a16="http://schemas.microsoft.com/office/drawing/2014/main" id="{C39CD8B8-F174-42B8-9E26-2C702FBDA73A}"/>
              </a:ext>
            </a:extLst>
          </p:cNvPr>
          <p:cNvCxnSpPr>
            <a:cxnSpLocks/>
          </p:cNvCxnSpPr>
          <p:nvPr/>
        </p:nvCxnSpPr>
        <p:spPr>
          <a:xfrm>
            <a:off x="4044897" y="2845380"/>
            <a:ext cx="198000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95">
            <a:extLst>
              <a:ext uri="{FF2B5EF4-FFF2-40B4-BE49-F238E27FC236}">
                <a16:creationId xmlns:a16="http://schemas.microsoft.com/office/drawing/2014/main" id="{686486FD-5219-42B5-9130-CEFA6F839D1B}"/>
              </a:ext>
            </a:extLst>
          </p:cNvPr>
          <p:cNvCxnSpPr>
            <a:cxnSpLocks/>
          </p:cNvCxnSpPr>
          <p:nvPr/>
        </p:nvCxnSpPr>
        <p:spPr>
          <a:xfrm>
            <a:off x="6183120" y="2843972"/>
            <a:ext cx="2530800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 : en angle 152">
            <a:extLst>
              <a:ext uri="{FF2B5EF4-FFF2-40B4-BE49-F238E27FC236}">
                <a16:creationId xmlns:a16="http://schemas.microsoft.com/office/drawing/2014/main" id="{D57146DF-0117-4E74-9A22-5CDCB82B96F3}"/>
              </a:ext>
            </a:extLst>
          </p:cNvPr>
          <p:cNvCxnSpPr>
            <a:stCxn id="136" idx="6"/>
          </p:cNvCxnSpPr>
          <p:nvPr/>
        </p:nvCxnSpPr>
        <p:spPr>
          <a:xfrm flipV="1">
            <a:off x="4726842" y="2951018"/>
            <a:ext cx="1381020" cy="16939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17">
            <a:extLst>
              <a:ext uri="{FF2B5EF4-FFF2-40B4-BE49-F238E27FC236}">
                <a16:creationId xmlns:a16="http://schemas.microsoft.com/office/drawing/2014/main" id="{0083F7D3-1FB4-4C8B-B63E-37A22C0D7EDD}"/>
              </a:ext>
            </a:extLst>
          </p:cNvPr>
          <p:cNvSpPr txBox="1"/>
          <p:nvPr/>
        </p:nvSpPr>
        <p:spPr>
          <a:xfrm>
            <a:off x="3022961" y="4803267"/>
            <a:ext cx="19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2400" b="1" dirty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متــــأخـرة</a:t>
            </a:r>
            <a:endParaRPr lang="en-US" sz="2400" b="1" dirty="0">
              <a:solidFill>
                <a:srgbClr val="FF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55" name="TextBox 117">
            <a:extLst>
              <a:ext uri="{FF2B5EF4-FFF2-40B4-BE49-F238E27FC236}">
                <a16:creationId xmlns:a16="http://schemas.microsoft.com/office/drawing/2014/main" id="{87555FFD-319B-49CD-9784-3E967DF2AEDF}"/>
              </a:ext>
            </a:extLst>
          </p:cNvPr>
          <p:cNvSpPr txBox="1"/>
          <p:nvPr/>
        </p:nvSpPr>
        <p:spPr>
          <a:xfrm>
            <a:off x="7240894" y="3045118"/>
            <a:ext cx="19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2400" b="1" dirty="0">
                <a:solidFill>
                  <a:srgbClr val="8FCA5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مغلــقة</a:t>
            </a:r>
          </a:p>
        </p:txBody>
      </p:sp>
      <p:sp>
        <p:nvSpPr>
          <p:cNvPr id="156" name="TextBox 117">
            <a:extLst>
              <a:ext uri="{FF2B5EF4-FFF2-40B4-BE49-F238E27FC236}">
                <a16:creationId xmlns:a16="http://schemas.microsoft.com/office/drawing/2014/main" id="{863D1733-9884-467B-9987-5B8FA6084A39}"/>
              </a:ext>
            </a:extLst>
          </p:cNvPr>
          <p:cNvSpPr txBox="1"/>
          <p:nvPr/>
        </p:nvSpPr>
        <p:spPr>
          <a:xfrm>
            <a:off x="4710191" y="1543863"/>
            <a:ext cx="19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2400" b="1" dirty="0">
                <a:solidFill>
                  <a:srgbClr val="52CCBF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محــــلولـة</a:t>
            </a:r>
            <a:endParaRPr lang="en-US" sz="2400" b="1" dirty="0">
              <a:solidFill>
                <a:srgbClr val="52CCBF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2272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3" grpId="0" animBg="1"/>
      <p:bldP spid="154" grpId="0"/>
      <p:bldP spid="155" grpId="0"/>
      <p:bldP spid="15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972</Words>
  <Application>Microsoft Office PowerPoint</Application>
  <PresentationFormat>Grand écran</PresentationFormat>
  <Paragraphs>264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Amiri</vt:lpstr>
      <vt:lpstr>Andalus</vt:lpstr>
      <vt:lpstr>Arial</vt:lpstr>
      <vt:lpstr>Calibri</vt:lpstr>
      <vt:lpstr>Calibri Light</vt:lpstr>
      <vt:lpstr>inherit</vt:lpstr>
      <vt:lpstr>Montserrat</vt:lpstr>
      <vt:lpstr>Tw Cen MT</vt:lpstr>
      <vt:lpstr>Wingdings</vt:lpstr>
      <vt:lpstr>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tresor</cp:lastModifiedBy>
  <cp:revision>58</cp:revision>
  <dcterms:created xsi:type="dcterms:W3CDTF">2017-01-05T13:17:27Z</dcterms:created>
  <dcterms:modified xsi:type="dcterms:W3CDTF">2024-07-04T11:11:22Z</dcterms:modified>
</cp:coreProperties>
</file>