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600" y="-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242851"/>
            <a:ext cx="8968083" cy="275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1715" y="4243844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2590077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9111714" y="2590077"/>
            <a:ext cx="3077108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0322" y="2733708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5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9255346" y="2750336"/>
            <a:ext cx="1171887" cy="13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Y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928628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1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5" y="5929621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1"/>
          <p:cNvSpPr/>
          <p:nvPr/>
        </p:nvSpPr>
        <p:spPr>
          <a:xfrm>
            <a:off x="0" y="456798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10585827" y="456798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 txBox="1">
            <a:spLocks noGrp="1"/>
          </p:cNvSpPr>
          <p:nvPr>
            <p:ph type="title"/>
          </p:nvPr>
        </p:nvSpPr>
        <p:spPr>
          <a:xfrm>
            <a:off x="680322" y="4711616"/>
            <a:ext cx="9613858" cy="45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9" name="Google Shape;109;p11"/>
          <p:cNvSpPr>
            <a:spLocks noGrp="1"/>
          </p:cNvSpPr>
          <p:nvPr>
            <p:ph type="pic" idx="2"/>
          </p:nvPr>
        </p:nvSpPr>
        <p:spPr>
          <a:xfrm>
            <a:off x="680322" y="609597"/>
            <a:ext cx="9613858" cy="3589574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39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body" idx="1"/>
          </p:nvPr>
        </p:nvSpPr>
        <p:spPr>
          <a:xfrm>
            <a:off x="680318" y="5169582"/>
            <a:ext cx="9613861" cy="622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ftr" idx="11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3" name="Google Shape;113;p11"/>
          <p:cNvSpPr txBox="1">
            <a:spLocks noGrp="1"/>
          </p:cNvSpPr>
          <p:nvPr>
            <p:ph type="sldNum" idx="12"/>
          </p:nvPr>
        </p:nvSpPr>
        <p:spPr>
          <a:xfrm>
            <a:off x="10729454" y="4711308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Y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928628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5" y="5929621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2"/>
          <p:cNvSpPr/>
          <p:nvPr/>
        </p:nvSpPr>
        <p:spPr>
          <a:xfrm>
            <a:off x="0" y="456798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2"/>
          <p:cNvSpPr/>
          <p:nvPr/>
        </p:nvSpPr>
        <p:spPr>
          <a:xfrm>
            <a:off x="10585827" y="456798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2"/>
          <p:cNvSpPr txBox="1">
            <a:spLocks noGrp="1"/>
          </p:cNvSpPr>
          <p:nvPr>
            <p:ph type="title"/>
          </p:nvPr>
        </p:nvSpPr>
        <p:spPr>
          <a:xfrm>
            <a:off x="680322" y="609597"/>
            <a:ext cx="9613858" cy="359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20" name="Google Shape;120;p12"/>
          <p:cNvSpPr txBox="1">
            <a:spLocks noGrp="1"/>
          </p:cNvSpPr>
          <p:nvPr>
            <p:ph type="body" idx="1"/>
          </p:nvPr>
        </p:nvSpPr>
        <p:spPr>
          <a:xfrm>
            <a:off x="680322" y="4711614"/>
            <a:ext cx="9613858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1" name="Google Shape;121;p12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2" name="Google Shape;122;p12"/>
          <p:cNvSpPr txBox="1">
            <a:spLocks noGrp="1"/>
          </p:cNvSpPr>
          <p:nvPr>
            <p:ph type="ftr" idx="11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10729454" y="4711614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Y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928628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5" y="5929621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3"/>
          <p:cNvSpPr/>
          <p:nvPr/>
        </p:nvSpPr>
        <p:spPr>
          <a:xfrm>
            <a:off x="0" y="456798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10585827" y="456798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1127855" y="609597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body" idx="1"/>
          </p:nvPr>
        </p:nvSpPr>
        <p:spPr>
          <a:xfrm>
            <a:off x="1402287" y="3653378"/>
            <a:ext cx="8156579" cy="548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body" idx="2"/>
          </p:nvPr>
        </p:nvSpPr>
        <p:spPr>
          <a:xfrm>
            <a:off x="680322" y="4711614"/>
            <a:ext cx="9613858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ftr" idx="11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ldNum" idx="12"/>
          </p:nvPr>
        </p:nvSpPr>
        <p:spPr>
          <a:xfrm>
            <a:off x="10729454" y="4709925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Y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583572" y="74811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r>
              <a:rPr lang="ar-SY" sz="7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9662809" y="3033524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r>
              <a:rPr lang="ar-SY" sz="7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928628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5" y="5929621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4"/>
          <p:cNvSpPr/>
          <p:nvPr/>
        </p:nvSpPr>
        <p:spPr>
          <a:xfrm>
            <a:off x="0" y="456798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10585827" y="456798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4"/>
          <p:cNvSpPr txBox="1">
            <a:spLocks noGrp="1"/>
          </p:cNvSpPr>
          <p:nvPr>
            <p:ph type="title"/>
          </p:nvPr>
        </p:nvSpPr>
        <p:spPr>
          <a:xfrm>
            <a:off x="680318" y="4711614"/>
            <a:ext cx="9613861" cy="5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body" idx="1"/>
          </p:nvPr>
        </p:nvSpPr>
        <p:spPr>
          <a:xfrm>
            <a:off x="680320" y="5300148"/>
            <a:ext cx="9613861" cy="502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ftr" idx="11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sldNum" idx="12"/>
          </p:nvPr>
        </p:nvSpPr>
        <p:spPr>
          <a:xfrm>
            <a:off x="10729454" y="4709925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Y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970240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5" y="1971233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5"/>
          <p:cNvSpPr txBox="1">
            <a:spLocks noGrp="1"/>
          </p:cNvSpPr>
          <p:nvPr>
            <p:ph type="title"/>
          </p:nvPr>
        </p:nvSpPr>
        <p:spPr>
          <a:xfrm>
            <a:off x="669222" y="753227"/>
            <a:ext cx="9624959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body" idx="1"/>
          </p:nvPr>
        </p:nvSpPr>
        <p:spPr>
          <a:xfrm>
            <a:off x="660945" y="2336873"/>
            <a:ext cx="307003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body" idx="2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body" idx="3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body" idx="4"/>
          </p:nvPr>
        </p:nvSpPr>
        <p:spPr>
          <a:xfrm>
            <a:off x="3945469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7" name="Google Shape;157;p15"/>
          <p:cNvSpPr txBox="1">
            <a:spLocks noGrp="1"/>
          </p:cNvSpPr>
          <p:nvPr>
            <p:ph type="body" idx="5"/>
          </p:nvPr>
        </p:nvSpPr>
        <p:spPr>
          <a:xfrm>
            <a:off x="7224156" y="2336873"/>
            <a:ext cx="307002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body" idx="6"/>
          </p:nvPr>
        </p:nvSpPr>
        <p:spPr>
          <a:xfrm>
            <a:off x="7224156" y="3022673"/>
            <a:ext cx="3070024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ftr" idx="11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ldNum" idx="12"/>
          </p:nvPr>
        </p:nvSpPr>
        <p:spPr>
          <a:xfrm>
            <a:off x="10729454" y="753227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Y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6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970240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5" y="1971233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680322" y="753227"/>
            <a:ext cx="9613859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body" idx="1"/>
          </p:nvPr>
        </p:nvSpPr>
        <p:spPr>
          <a:xfrm>
            <a:off x="680318" y="4297503"/>
            <a:ext cx="30497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9" name="Google Shape;169;p16"/>
          <p:cNvSpPr>
            <a:spLocks noGrp="1"/>
          </p:cNvSpPr>
          <p:nvPr>
            <p:ph type="pic" idx="2"/>
          </p:nvPr>
        </p:nvSpPr>
        <p:spPr>
          <a:xfrm>
            <a:off x="680318" y="2336873"/>
            <a:ext cx="3049704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35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body" idx="3"/>
          </p:nvPr>
        </p:nvSpPr>
        <p:spPr>
          <a:xfrm>
            <a:off x="680318" y="4873764"/>
            <a:ext cx="3049704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body" idx="4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2" name="Google Shape;172;p16"/>
          <p:cNvSpPr>
            <a:spLocks noGrp="1"/>
          </p:cNvSpPr>
          <p:nvPr>
            <p:ph type="pic" idx="5"/>
          </p:nvPr>
        </p:nvSpPr>
        <p:spPr>
          <a:xfrm>
            <a:off x="3945469" y="2336873"/>
            <a:ext cx="306324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35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3" name="Google Shape;173;p16"/>
          <p:cNvSpPr txBox="1">
            <a:spLocks noGrp="1"/>
          </p:cNvSpPr>
          <p:nvPr>
            <p:ph type="body" idx="6"/>
          </p:nvPr>
        </p:nvSpPr>
        <p:spPr>
          <a:xfrm>
            <a:off x="3944117" y="4873764"/>
            <a:ext cx="3067296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4" name="Google Shape;174;p16"/>
          <p:cNvSpPr txBox="1">
            <a:spLocks noGrp="1"/>
          </p:cNvSpPr>
          <p:nvPr>
            <p:ph type="body" idx="7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5" name="Google Shape;175;p16"/>
          <p:cNvSpPr>
            <a:spLocks noGrp="1"/>
          </p:cNvSpPr>
          <p:nvPr>
            <p:ph type="pic" idx="8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35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9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7" name="Google Shape;177;p16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8" name="Google Shape;178;p16"/>
          <p:cNvSpPr txBox="1">
            <a:spLocks noGrp="1"/>
          </p:cNvSpPr>
          <p:nvPr>
            <p:ph type="ftr" idx="11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9" name="Google Shape;179;p16"/>
          <p:cNvSpPr txBox="1">
            <a:spLocks noGrp="1"/>
          </p:cNvSpPr>
          <p:nvPr>
            <p:ph type="sldNum" idx="12"/>
          </p:nvPr>
        </p:nvSpPr>
        <p:spPr>
          <a:xfrm>
            <a:off x="10729454" y="753227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Y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970240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7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5" y="1971233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7"/>
          <p:cNvSpPr txBox="1">
            <a:spLocks noGrp="1"/>
          </p:cNvSpPr>
          <p:nvPr>
            <p:ph type="title"/>
          </p:nvPr>
        </p:nvSpPr>
        <p:spPr>
          <a:xfrm>
            <a:off x="680320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body" idx="1"/>
          </p:nvPr>
        </p:nvSpPr>
        <p:spPr>
          <a:xfrm rot="5400000">
            <a:off x="3687593" y="-670399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ftr" idx="11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10729454" y="753227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Y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/>
          <p:nvPr/>
        </p:nvSpPr>
        <p:spPr>
          <a:xfrm rot="5400000">
            <a:off x="8116207" y="1869394"/>
            <a:ext cx="5106987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8"/>
          <p:cNvSpPr/>
          <p:nvPr/>
        </p:nvSpPr>
        <p:spPr>
          <a:xfrm rot="5400000">
            <a:off x="9868201" y="5372402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8"/>
          <p:cNvSpPr txBox="1">
            <a:spLocks noGrp="1"/>
          </p:cNvSpPr>
          <p:nvPr>
            <p:ph type="title"/>
          </p:nvPr>
        </p:nvSpPr>
        <p:spPr>
          <a:xfrm rot="5400000">
            <a:off x="8489251" y="2249575"/>
            <a:ext cx="4353759" cy="1073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body" idx="1"/>
          </p:nvPr>
        </p:nvSpPr>
        <p:spPr>
          <a:xfrm rot="5400000">
            <a:off x="2452029" y="-1162110"/>
            <a:ext cx="5326588" cy="8870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dt" idx="10"/>
          </p:nvPr>
        </p:nvSpPr>
        <p:spPr>
          <a:xfrm>
            <a:off x="6807125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6" name="Google Shape;196;p18"/>
          <p:cNvSpPr txBox="1">
            <a:spLocks noGrp="1"/>
          </p:cNvSpPr>
          <p:nvPr>
            <p:ph type="ftr" idx="11"/>
          </p:nvPr>
        </p:nvSpPr>
        <p:spPr>
          <a:xfrm>
            <a:off x="680320" y="5936187"/>
            <a:ext cx="6126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sldNum" idx="12"/>
          </p:nvPr>
        </p:nvSpPr>
        <p:spPr>
          <a:xfrm>
            <a:off x="10097550" y="5398632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Y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970240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5" y="1971233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680320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680320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0729454" y="753227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Y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086907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4" y="4087901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/>
          <p:nvPr/>
        </p:nvSpPr>
        <p:spPr>
          <a:xfrm>
            <a:off x="-1" y="2726266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10585825" y="2726266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680322" y="2869894"/>
            <a:ext cx="9613859" cy="1090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680322" y="4232171"/>
            <a:ext cx="9613859" cy="17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ftr" idx="11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ldNum" idx="12"/>
          </p:nvPr>
        </p:nvSpPr>
        <p:spPr>
          <a:xfrm>
            <a:off x="10729454" y="2869894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Y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970240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5" y="1971233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680320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680320" y="2336873"/>
            <a:ext cx="4698357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body" idx="2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ftr" idx="11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10729454" y="753227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Y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6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970240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5" y="1971233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6"/>
          <p:cNvSpPr txBox="1">
            <a:spLocks noGrp="1"/>
          </p:cNvSpPr>
          <p:nvPr>
            <p:ph type="title"/>
          </p:nvPr>
        </p:nvSpPr>
        <p:spPr>
          <a:xfrm>
            <a:off x="680318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2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3"/>
          </p:nvPr>
        </p:nvSpPr>
        <p:spPr>
          <a:xfrm>
            <a:off x="5820153" y="2336873"/>
            <a:ext cx="4474027" cy="6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4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ftr" idx="11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0729454" y="753227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Y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970240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7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5" y="1971233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680320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ftr" idx="11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sldNum" idx="12"/>
          </p:nvPr>
        </p:nvSpPr>
        <p:spPr>
          <a:xfrm>
            <a:off x="10729454" y="753227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Y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8" descr="HD-ShadowShor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5825" y="1971233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8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ftr" idx="11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sldNum" idx="12"/>
          </p:nvPr>
        </p:nvSpPr>
        <p:spPr>
          <a:xfrm>
            <a:off x="10729454" y="753227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Y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9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970240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9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5" y="1971233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9"/>
          <p:cNvSpPr txBox="1">
            <a:spLocks noGrp="1"/>
          </p:cNvSpPr>
          <p:nvPr>
            <p:ph type="title"/>
          </p:nvPr>
        </p:nvSpPr>
        <p:spPr>
          <a:xfrm>
            <a:off x="680320" y="753227"/>
            <a:ext cx="9613858" cy="108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body" idx="1"/>
          </p:nvPr>
        </p:nvSpPr>
        <p:spPr>
          <a:xfrm>
            <a:off x="4685846" y="2336873"/>
            <a:ext cx="5608335" cy="359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body" idx="2"/>
          </p:nvPr>
        </p:nvSpPr>
        <p:spPr>
          <a:xfrm>
            <a:off x="680322" y="2336872"/>
            <a:ext cx="3790077" cy="3599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ftr" idx="11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sldNum" idx="12"/>
          </p:nvPr>
        </p:nvSpPr>
        <p:spPr>
          <a:xfrm>
            <a:off x="10729454" y="753227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Y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0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970240"/>
            <a:ext cx="10437812" cy="321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0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5" y="1971233"/>
            <a:ext cx="1602997" cy="14426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0"/>
          <p:cNvSpPr txBox="1">
            <a:spLocks noGrp="1"/>
          </p:cNvSpPr>
          <p:nvPr>
            <p:ph type="title"/>
          </p:nvPr>
        </p:nvSpPr>
        <p:spPr>
          <a:xfrm>
            <a:off x="680322" y="753227"/>
            <a:ext cx="9613856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10"/>
          <p:cNvSpPr>
            <a:spLocks noGrp="1"/>
          </p:cNvSpPr>
          <p:nvPr>
            <p:ph type="pic" idx="2"/>
          </p:nvPr>
        </p:nvSpPr>
        <p:spPr>
          <a:xfrm>
            <a:off x="4868332" y="2336874"/>
            <a:ext cx="5425848" cy="359931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392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Google Shape;99;p10"/>
          <p:cNvSpPr txBox="1">
            <a:spLocks noGrp="1"/>
          </p:cNvSpPr>
          <p:nvPr>
            <p:ph type="body" idx="1"/>
          </p:nvPr>
        </p:nvSpPr>
        <p:spPr>
          <a:xfrm>
            <a:off x="680322" y="2336873"/>
            <a:ext cx="3876255" cy="359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Google Shape;101;p10"/>
          <p:cNvSpPr txBox="1">
            <a:spLocks noGrp="1"/>
          </p:cNvSpPr>
          <p:nvPr>
            <p:ph type="ftr" idx="11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sldNum" idx="12"/>
          </p:nvPr>
        </p:nvSpPr>
        <p:spPr>
          <a:xfrm>
            <a:off x="10729454" y="753227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Y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hashOverlay-FullResolve.png"/>
          <p:cNvPicPr preferRelativeResize="0"/>
          <p:nvPr/>
        </p:nvPicPr>
        <p:blipFill rotWithShape="1">
          <a:blip r:embed="rId19">
            <a:alphaModFix amt="1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680320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80320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680320" y="5936187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10729454" y="753227"/>
            <a:ext cx="1154150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-SY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eedo.net/qualityOfLife/Stress/PositiveThinkingEtiquette.ht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MyASHKY9W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>
            <a:spLocks noGrp="1"/>
          </p:cNvSpPr>
          <p:nvPr>
            <p:ph type="ctrTitle"/>
          </p:nvPr>
        </p:nvSpPr>
        <p:spPr>
          <a:xfrm>
            <a:off x="680322" y="2733708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r>
              <a:rPr lang="ar-SY" sz="5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ماذا تعتقدون ؟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>
            <a:spLocks noGrp="1"/>
          </p:cNvSpPr>
          <p:nvPr>
            <p:ph type="title"/>
          </p:nvPr>
        </p:nvSpPr>
        <p:spPr>
          <a:xfrm>
            <a:off x="680320" y="753227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r>
              <a:rPr lang="ar-SY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في الخاتمة:</a:t>
            </a:r>
            <a:endParaRPr/>
          </a:p>
        </p:txBody>
      </p:sp>
      <p:sp>
        <p:nvSpPr>
          <p:cNvPr id="260" name="Google Shape;260;p28"/>
          <p:cNvSpPr txBox="1">
            <a:spLocks noGrp="1"/>
          </p:cNvSpPr>
          <p:nvPr>
            <p:ph type="body" idx="1"/>
          </p:nvPr>
        </p:nvSpPr>
        <p:spPr>
          <a:xfrm>
            <a:off x="680320" y="2336873"/>
            <a:ext cx="96138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ar-SY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التفكير الإيجابي هو التفاؤل بكل ما تحمله هذه الكلمة من معنى ، و النظر </a:t>
            </a:r>
            <a:r>
              <a:rPr lang="ar-SY"/>
              <a:t>إ</a:t>
            </a:r>
            <a:r>
              <a:rPr lang="ar-SY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لى الجميل في كل شيء.</a:t>
            </a:r>
            <a:endParaRPr/>
          </a:p>
          <a:p>
            <a:pPr marL="457200" marR="0" lvl="0" indent="-2286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ar-SY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المفكر الإيجابي يقرّ بأن هناك عناصر سلبية في حياة كل شخص لكنّهُ يؤمن بأي مشكلة يمكن التغلّب عليها .  </a:t>
            </a:r>
            <a:endParaRPr/>
          </a:p>
          <a:p>
            <a:pPr marL="457200" marR="0" lvl="0" indent="-2286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ar-SY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و من التفكير الإيجابي أن تتأمل في نفسك جيداً و ستجد الكثير من المواهب والقدرات التي وهبك </a:t>
            </a:r>
            <a:r>
              <a:rPr lang="ar-SY"/>
              <a:t>إ</a:t>
            </a:r>
            <a:r>
              <a:rPr lang="ar-SY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ياها الله تعالى.....</a:t>
            </a:r>
            <a:endParaRPr/>
          </a:p>
          <a:p>
            <a:pPr marL="457200" marR="0" lvl="0" indent="-2286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ar-SY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و للتفكير الإيجابي أثر فعال و قوي في نفسياتنا و امور حياتنا اليومية و المستقبلية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>
            <a:spLocks noGrp="1"/>
          </p:cNvSpPr>
          <p:nvPr>
            <p:ph type="title"/>
          </p:nvPr>
        </p:nvSpPr>
        <p:spPr>
          <a:xfrm>
            <a:off x="680320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r>
              <a:rPr lang="ar-SY"/>
              <a:t>ال</a:t>
            </a:r>
            <a:r>
              <a:rPr lang="ar-SY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مراجع</a:t>
            </a:r>
            <a:endParaRPr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6" name="Google Shape;266;p29"/>
          <p:cNvSpPr txBox="1">
            <a:spLocks noGrp="1"/>
          </p:cNvSpPr>
          <p:nvPr>
            <p:ph type="body" idx="1"/>
          </p:nvPr>
        </p:nvSpPr>
        <p:spPr>
          <a:xfrm>
            <a:off x="680320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ar-SY" sz="24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http://www.feedo.net/qualityOfLife/Stress/PositiveThinkingEtiquette.htm</a:t>
            </a:r>
            <a:endParaRPr sz="24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28600" marR="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ar-SY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https://www.youtube.com/watch?v=KMyASHKY9W8</a:t>
            </a:r>
            <a:endParaRPr sz="24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28600" marR="0" lvl="0" indent="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>
            <a:spLocks noGrp="1"/>
          </p:cNvSpPr>
          <p:nvPr>
            <p:ph type="title"/>
          </p:nvPr>
        </p:nvSpPr>
        <p:spPr>
          <a:xfrm>
            <a:off x="680320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r>
              <a:rPr lang="ar-SY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التفكير الإيجابي</a:t>
            </a:r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body" idx="1"/>
          </p:nvPr>
        </p:nvSpPr>
        <p:spPr>
          <a:xfrm>
            <a:off x="680320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</a:pPr>
            <a:r>
              <a:rPr lang="ar-SY" sz="3600" b="0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تعريفة</a:t>
            </a:r>
            <a:endParaRPr dirty="0"/>
          </a:p>
          <a:p>
            <a:pPr marL="228600" marR="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</a:pPr>
            <a:r>
              <a:rPr lang="ar-SY" sz="36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كيفية </a:t>
            </a:r>
            <a:r>
              <a:rPr lang="ar-SY" sz="3600" b="0" i="0" u="none" strike="noStrike" cap="none" dirty="0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تطبيق</a:t>
            </a:r>
            <a:r>
              <a:rPr lang="ar-SA" sz="3600" dirty="0" smtClean="0"/>
              <a:t>ة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>
            <a:spLocks noGrp="1"/>
          </p:cNvSpPr>
          <p:nvPr>
            <p:ph type="body" idx="1"/>
          </p:nvPr>
        </p:nvSpPr>
        <p:spPr>
          <a:xfrm>
            <a:off x="680320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ar-SY"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دائما ما نسمع الناس يتحدثون عن فوائد التفكير الإيجابي , فما هو التفكير الإيجابي وكيف تستخدمه لكي ترتقي بصحتك و بجودة حياتك بشكل عام</a:t>
            </a:r>
            <a:endParaRPr/>
          </a:p>
        </p:txBody>
      </p:sp>
      <p:pic>
        <p:nvPicPr>
          <p:cNvPr id="216" name="Google Shape;21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6020" y="4086228"/>
            <a:ext cx="2857500" cy="2771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>
            <a:spLocks noGrp="1"/>
          </p:cNvSpPr>
          <p:nvPr>
            <p:ph type="title"/>
          </p:nvPr>
        </p:nvSpPr>
        <p:spPr>
          <a:xfrm>
            <a:off x="680320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r>
              <a:rPr lang="ar-SY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تعريفة</a:t>
            </a:r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body" idx="1"/>
          </p:nvPr>
        </p:nvSpPr>
        <p:spPr>
          <a:xfrm>
            <a:off x="467833" y="2336873"/>
            <a:ext cx="10239152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ar-SY"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رؤية العالم بمنظور وردي مملوء بالتفاؤل و السعادة مع تجاهل الجوانب السلبية</a:t>
            </a:r>
            <a:endParaRPr/>
          </a:p>
        </p:txBody>
      </p:sp>
      <p:pic>
        <p:nvPicPr>
          <p:cNvPr id="223" name="Google Shape;22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1126" y="3444062"/>
            <a:ext cx="5029199" cy="3105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>
            <a:spLocks noGrp="1"/>
          </p:cNvSpPr>
          <p:nvPr>
            <p:ph type="title"/>
          </p:nvPr>
        </p:nvSpPr>
        <p:spPr>
          <a:xfrm>
            <a:off x="680320" y="753227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r>
              <a:rPr lang="ar-SY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ولكن التفكير الإيجابي هو</a:t>
            </a:r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body" idx="1"/>
          </p:nvPr>
        </p:nvSpPr>
        <p:spPr>
          <a:xfrm>
            <a:off x="680320" y="2336873"/>
            <a:ext cx="10526395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ar-SY"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التعامل مع تحديات الحياة بنظرة إيجابية أو كيفية التغلب عليها بشكل يبني , لا يهدم الإنسان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ar-SY"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الإيجابية لاتعني تجنب أو تجاهل الأشياء التي لا تروق لك أو تلك التي تعكر صفوك</a:t>
            </a:r>
            <a:endParaRPr/>
          </a:p>
        </p:txBody>
      </p:sp>
      <p:pic>
        <p:nvPicPr>
          <p:cNvPr id="230" name="Google Shape;23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5250" y="4046369"/>
            <a:ext cx="2857500" cy="298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15759" b="15084"/>
          <a:stretch/>
        </p:blipFill>
        <p:spPr>
          <a:xfrm>
            <a:off x="6475228" y="233915"/>
            <a:ext cx="4953561" cy="6443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7679" y="233915"/>
            <a:ext cx="4871816" cy="6443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>
            <a:spLocks noGrp="1"/>
          </p:cNvSpPr>
          <p:nvPr>
            <p:ph type="title"/>
          </p:nvPr>
        </p:nvSpPr>
        <p:spPr>
          <a:xfrm>
            <a:off x="680320" y="753227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r>
              <a:rPr lang="ar-SY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القواعد المهمة التي تزيد من التفكير الإيجابي؟</a:t>
            </a:r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body" idx="1"/>
          </p:nvPr>
        </p:nvSpPr>
        <p:spPr>
          <a:xfrm>
            <a:off x="592643" y="2604475"/>
            <a:ext cx="10718700" cy="4696500"/>
          </a:xfrm>
          <a:prstGeom prst="rect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762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ar-SY" sz="24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1- التمسك بحبل الله المتين.</a:t>
            </a:r>
            <a:endParaRPr/>
          </a:p>
          <a:p>
            <a:pPr marL="228600" marR="0" lvl="0" indent="-762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ar-SY" sz="24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2- التفاؤل بالخير مع التركيز على العناصر الإيجابية في الحياة. </a:t>
            </a:r>
            <a:endParaRPr/>
          </a:p>
          <a:p>
            <a:pPr marL="228600" marR="0" lvl="0" indent="-762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ar-SY" sz="24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3- إتقان مهارة المقارنة بين الأشياء و التخيل الإبداعي مع الابتكار والخروج عن المألوف.</a:t>
            </a:r>
            <a:endParaRPr/>
          </a:p>
          <a:p>
            <a:pPr marL="228600" marR="0" lvl="0" indent="-762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ar-SY" sz="24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4- إتقان مهارة التلخيص .</a:t>
            </a:r>
            <a:endParaRPr/>
          </a:p>
          <a:p>
            <a:pPr marL="152400" marR="0" lvl="0" indent="-762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ar-SY" sz="24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5- إتقان مهارة الحوار وآدابه مع الاستفادة من نقل الخبرة. </a:t>
            </a:r>
            <a:endParaRPr/>
          </a:p>
          <a:p>
            <a:pPr marL="228600" marR="0" lvl="0" indent="-762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ar-SY" sz="24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6- حسن الخلق واستعمال اللغة الملائمة واجتناب الأخطاء السلوكية مع الغير.</a:t>
            </a:r>
            <a:endParaRPr/>
          </a:p>
          <a:p>
            <a:pPr marL="228600" marR="0" lvl="0" indent="-762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ar-SY" sz="24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7- لا تجعل المشاكل تسيطر عليك.</a:t>
            </a:r>
            <a:endParaRPr/>
          </a:p>
          <a:p>
            <a:pPr marL="228600" marR="0" lvl="0" indent="-762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ar-SY" sz="24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8- استعمال الدعابة .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680320" y="753227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r>
              <a:rPr lang="ar-SY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برنامج التفكير الإيجابي :  </a:t>
            </a:r>
            <a:endParaRPr/>
          </a:p>
        </p:txBody>
      </p:sp>
      <p:sp>
        <p:nvSpPr>
          <p:cNvPr id="248" name="Google Shape;248;p26"/>
          <p:cNvSpPr txBox="1">
            <a:spLocks noGrp="1"/>
          </p:cNvSpPr>
          <p:nvPr>
            <p:ph type="body" idx="1"/>
          </p:nvPr>
        </p:nvSpPr>
        <p:spPr>
          <a:xfrm>
            <a:off x="1306625" y="2528929"/>
            <a:ext cx="10329900" cy="4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762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ar-SY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1. كن متفائلاً تجاه كل شيء .</a:t>
            </a:r>
            <a:endParaRPr/>
          </a:p>
          <a:p>
            <a:pPr marL="228600" marR="0" lvl="0" indent="-762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ar-SY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2. </a:t>
            </a:r>
            <a:r>
              <a:rPr lang="ar-SY"/>
              <a:t>ا</a:t>
            </a:r>
            <a:r>
              <a:rPr lang="ar-SY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هتم بغذاء عقلك.</a:t>
            </a:r>
            <a:endParaRPr/>
          </a:p>
          <a:p>
            <a:pPr marL="228600" marR="0" lvl="0" indent="-762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ar-SY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3. صاحب أناساً إيجابيين .</a:t>
            </a:r>
            <a:endParaRPr/>
          </a:p>
          <a:p>
            <a:pPr marL="228600" marR="0" lvl="0" indent="-762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ar-SY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4. تجنب المجادلات والصراعات والأوضاع السلبية .</a:t>
            </a:r>
            <a:endParaRPr/>
          </a:p>
          <a:p>
            <a:pPr marL="228600" marR="0" lvl="0" indent="-762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ar-SY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5.حافظ على غذاء الروح.</a:t>
            </a:r>
            <a:endParaRPr/>
          </a:p>
          <a:p>
            <a:pPr marL="228600" marR="0" lvl="0" indent="-762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ar-SY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6. قم بتمارين الصباح.</a:t>
            </a:r>
            <a:endParaRPr/>
          </a:p>
          <a:p>
            <a:pPr marL="228600" marR="0" lvl="0" indent="-762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ar-SY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7.برمجة العقل الباطني وتفادي التفكير التراكمي.</a:t>
            </a:r>
            <a:endParaRPr/>
          </a:p>
          <a:p>
            <a:pPr marL="228600" marR="0" lvl="0" indent="-762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ar-SY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8.تمتع بالمناظر الطبيعيه.</a:t>
            </a:r>
            <a:endParaRPr/>
          </a:p>
          <a:p>
            <a:pPr marL="228600" marR="0" lvl="0" indent="-762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ar-SY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9.أوجد حلاً للمشاكل.</a:t>
            </a:r>
            <a:endParaRPr/>
          </a:p>
          <a:p>
            <a:pPr marL="228600" marR="0" lvl="0" indent="-762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>
            <a:spLocks noGrp="1"/>
          </p:cNvSpPr>
          <p:nvPr>
            <p:ph type="body" idx="1"/>
          </p:nvPr>
        </p:nvSpPr>
        <p:spPr>
          <a:xfrm>
            <a:off x="680320" y="2336873"/>
            <a:ext cx="96138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ar-SY" sz="24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التفكير الإيجابي</a:t>
            </a:r>
            <a:endParaRPr/>
          </a:p>
        </p:txBody>
      </p:sp>
      <p:pic>
        <p:nvPicPr>
          <p:cNvPr id="254" name="Google Shape;254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44134" y="2197841"/>
            <a:ext cx="7083500" cy="39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Office PowerPoint</Application>
  <PresentationFormat>Custom</PresentationFormat>
  <Paragraphs>38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Berlin</vt:lpstr>
      <vt:lpstr>ماذا تعتقدون ؟</vt:lpstr>
      <vt:lpstr>التفكير الإيجابي</vt:lpstr>
      <vt:lpstr>Slide 3</vt:lpstr>
      <vt:lpstr>تعريفة</vt:lpstr>
      <vt:lpstr>ولكن التفكير الإيجابي هو</vt:lpstr>
      <vt:lpstr>Slide 6</vt:lpstr>
      <vt:lpstr>القواعد المهمة التي تزيد من التفكير الإيجابي؟</vt:lpstr>
      <vt:lpstr>برنامج التفكير الإيجابي :  </vt:lpstr>
      <vt:lpstr>Slide 9</vt:lpstr>
      <vt:lpstr>في الخاتمة:</vt:lpstr>
      <vt:lpstr>المراجع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ماذا تعتقدون ؟</dc:title>
  <cp:lastModifiedBy>elhamo'pc</cp:lastModifiedBy>
  <cp:revision>1</cp:revision>
  <dcterms:modified xsi:type="dcterms:W3CDTF">2018-09-22T20:03:26Z</dcterms:modified>
</cp:coreProperties>
</file>