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4"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973" autoAdjust="0"/>
    <p:restoredTop sz="9466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115078-4492-450A-9497-0F230624EFB0}" type="datetimeFigureOut">
              <a:rPr lang="ar-SA"/>
              <a:t>06/08/1438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BC00FC-C519-4277-8DCE-4ED636A149D8}" type="slidenum">
              <a:rPr lang="ar-SA"/>
              <a:t>‹#›</a:t>
            </a:fld>
            <a:endParaRPr lang="en-US"/>
          </a:p>
        </p:txBody>
      </p:sp>
    </p:spTree>
    <p:extLst>
      <p:ext uri="{BB962C8B-B14F-4D97-AF65-F5344CB8AC3E}">
        <p14:creationId xmlns:p14="http://schemas.microsoft.com/office/powerpoint/2010/main" val="93376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C00FC-C519-4277-8DCE-4ED636A149D8}" type="slidenum">
              <a:rPr lang="ar-SA"/>
              <a:t>1</a:t>
            </a:fld>
            <a:endParaRPr lang="en-US"/>
          </a:p>
        </p:txBody>
      </p:sp>
    </p:spTree>
    <p:extLst>
      <p:ext uri="{BB962C8B-B14F-4D97-AF65-F5344CB8AC3E}">
        <p14:creationId xmlns:p14="http://schemas.microsoft.com/office/powerpoint/2010/main" val="2696193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C00FC-C519-4277-8DCE-4ED636A149D8}" type="slidenum">
              <a:rPr lang="ar-SA"/>
              <a:t>2</a:t>
            </a:fld>
            <a:endParaRPr lang="en-US"/>
          </a:p>
        </p:txBody>
      </p:sp>
    </p:spTree>
    <p:extLst>
      <p:ext uri="{BB962C8B-B14F-4D97-AF65-F5344CB8AC3E}">
        <p14:creationId xmlns:p14="http://schemas.microsoft.com/office/powerpoint/2010/main" val="3314659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C00FC-C519-4277-8DCE-4ED636A149D8}" type="slidenum">
              <a:rPr lang="ar-SA"/>
              <a:t>3</a:t>
            </a:fld>
            <a:endParaRPr lang="en-US"/>
          </a:p>
        </p:txBody>
      </p:sp>
    </p:spTree>
    <p:extLst>
      <p:ext uri="{BB962C8B-B14F-4D97-AF65-F5344CB8AC3E}">
        <p14:creationId xmlns:p14="http://schemas.microsoft.com/office/powerpoint/2010/main" val="1997800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C00FC-C519-4277-8DCE-4ED636A149D8}" type="slidenum">
              <a:rPr lang="ar-SA"/>
              <a:t>4</a:t>
            </a:fld>
            <a:endParaRPr lang="en-US"/>
          </a:p>
        </p:txBody>
      </p:sp>
    </p:spTree>
    <p:extLst>
      <p:ext uri="{BB962C8B-B14F-4D97-AF65-F5344CB8AC3E}">
        <p14:creationId xmlns:p14="http://schemas.microsoft.com/office/powerpoint/2010/main" val="3044711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FAAD8A0-A39F-4AAD-B08F-7E7A2E358CB0}" type="datetimeFigureOut">
              <a:rPr lang="ar-SA" smtClean="0"/>
              <a:t>06/08/1438</a:t>
            </a:fld>
            <a:endParaRPr lang="ar-S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ar-S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2544473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DFAAD8A0-A39F-4AAD-B08F-7E7A2E358CB0}" type="datetimeFigureOut">
              <a:rPr lang="ar-SA" smtClean="0"/>
              <a:t>06/08/1438</a:t>
            </a:fld>
            <a:endParaRPr lang="ar-SA"/>
          </a:p>
        </p:txBody>
      </p:sp>
      <p:sp>
        <p:nvSpPr>
          <p:cNvPr id="6" name="Footer Placeholder 5"/>
          <p:cNvSpPr>
            <a:spLocks noGrp="1"/>
          </p:cNvSpPr>
          <p:nvPr>
            <p:ph type="ftr" sz="quarter" idx="11"/>
          </p:nvPr>
        </p:nvSpPr>
        <p:spPr/>
        <p:txBody>
          <a:bodyPr/>
          <a:lstStyle/>
          <a:p>
            <a:endParaRPr lang="ar-S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383291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DFAAD8A0-A39F-4AAD-B08F-7E7A2E358CB0}" type="datetimeFigureOut">
              <a:rPr lang="ar-SA" smtClean="0"/>
              <a:t>06/08/1438</a:t>
            </a:fld>
            <a:endParaRPr lang="ar-SA"/>
          </a:p>
        </p:txBody>
      </p:sp>
      <p:sp>
        <p:nvSpPr>
          <p:cNvPr id="5" name="Footer Placeholder 4"/>
          <p:cNvSpPr>
            <a:spLocks noGrp="1"/>
          </p:cNvSpPr>
          <p:nvPr>
            <p:ph type="ftr" sz="quarter" idx="11"/>
          </p:nvPr>
        </p:nvSpPr>
        <p:spPr/>
        <p:txBody>
          <a:bodyPr/>
          <a:lstStyle/>
          <a:p>
            <a:endParaRPr lang="ar-S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2813905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DFAAD8A0-A39F-4AAD-B08F-7E7A2E358CB0}" type="datetimeFigureOut">
              <a:rPr lang="ar-SA" smtClean="0"/>
              <a:t>06/08/1438</a:t>
            </a:fld>
            <a:endParaRPr lang="ar-SA"/>
          </a:p>
        </p:txBody>
      </p:sp>
      <p:sp>
        <p:nvSpPr>
          <p:cNvPr id="5" name="Footer Placeholder 4"/>
          <p:cNvSpPr>
            <a:spLocks noGrp="1"/>
          </p:cNvSpPr>
          <p:nvPr>
            <p:ph type="ftr" sz="quarter" idx="11"/>
          </p:nvPr>
        </p:nvSpPr>
        <p:spPr/>
        <p:txBody>
          <a:bodyPr/>
          <a:lstStyle/>
          <a:p>
            <a:endParaRPr lang="ar-S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4016269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DFAAD8A0-A39F-4AAD-B08F-7E7A2E358CB0}" type="datetimeFigureOut">
              <a:rPr lang="ar-SA" smtClean="0"/>
              <a:t>06/08/1438</a:t>
            </a:fld>
            <a:endParaRPr lang="ar-SA"/>
          </a:p>
        </p:txBody>
      </p:sp>
      <p:sp>
        <p:nvSpPr>
          <p:cNvPr id="5" name="Footer Placeholder 4"/>
          <p:cNvSpPr>
            <a:spLocks noGrp="1"/>
          </p:cNvSpPr>
          <p:nvPr>
            <p:ph type="ftr" sz="quarter" idx="11"/>
          </p:nvPr>
        </p:nvSpPr>
        <p:spPr/>
        <p:txBody>
          <a:bodyPr/>
          <a:lstStyle/>
          <a:p>
            <a:endParaRPr lang="ar-S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3761860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AAD8A0-A39F-4AAD-B08F-7E7A2E358CB0}" type="datetimeFigureOut">
              <a:rPr lang="ar-SA" smtClean="0"/>
              <a:t>06/08/1438</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1196883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AAD8A0-A39F-4AAD-B08F-7E7A2E358CB0}" type="datetimeFigureOut">
              <a:rPr lang="ar-SA" smtClean="0"/>
              <a:t>06/08/1438</a:t>
            </a:fld>
            <a:endParaRPr lang="ar-SA"/>
          </a:p>
        </p:txBody>
      </p:sp>
      <p:sp>
        <p:nvSpPr>
          <p:cNvPr id="8" name="Footer Placeholder 7"/>
          <p:cNvSpPr>
            <a:spLocks noGrp="1"/>
          </p:cNvSpPr>
          <p:nvPr>
            <p:ph type="ftr" sz="quarter" idx="11"/>
          </p:nvPr>
        </p:nvSpPr>
        <p:spPr>
          <a:xfrm>
            <a:off x="561111" y="6391838"/>
            <a:ext cx="3644282" cy="304801"/>
          </a:xfrm>
        </p:spPr>
        <p:txBody>
          <a:bodyPr/>
          <a:lstStyle/>
          <a:p>
            <a:endParaRPr lang="ar-SA"/>
          </a:p>
        </p:txBody>
      </p:sp>
      <p:sp>
        <p:nvSpPr>
          <p:cNvPr id="9" name="Slide Number Placeholder 8"/>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2319958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DFAAD8A0-A39F-4AAD-B08F-7E7A2E358CB0}" type="datetimeFigureOut">
              <a:rPr lang="ar-SA" smtClean="0"/>
              <a:t>06/08/1438</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3607690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DFAAD8A0-A39F-4AAD-B08F-7E7A2E358CB0}" type="datetimeFigureOut">
              <a:rPr lang="ar-SA" smtClean="0"/>
              <a:t>06/08/1438</a:t>
            </a:fld>
            <a:endParaRPr lang="ar-SA"/>
          </a:p>
        </p:txBody>
      </p:sp>
      <p:sp>
        <p:nvSpPr>
          <p:cNvPr id="5" name="Footer Placeholder 4"/>
          <p:cNvSpPr>
            <a:spLocks noGrp="1"/>
          </p:cNvSpPr>
          <p:nvPr>
            <p:ph type="ftr" sz="quarter" idx="11"/>
          </p:nvPr>
        </p:nvSpPr>
        <p:spPr/>
        <p:txBody>
          <a:bodyPr/>
          <a:lstStyle/>
          <a:p>
            <a:endParaRPr lang="ar-S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196486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AAD8A0-A39F-4AAD-B08F-7E7A2E358CB0}" type="datetimeFigureOut">
              <a:rPr lang="ar-SA" smtClean="0"/>
              <a:t>06/08/1438</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234564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DFAAD8A0-A39F-4AAD-B08F-7E7A2E358CB0}" type="datetimeFigureOut">
              <a:rPr lang="ar-SA" smtClean="0"/>
              <a:t>06/08/1438</a:t>
            </a:fld>
            <a:endParaRPr lang="ar-SA"/>
          </a:p>
        </p:txBody>
      </p:sp>
      <p:sp>
        <p:nvSpPr>
          <p:cNvPr id="5" name="Footer Placeholder 4"/>
          <p:cNvSpPr>
            <a:spLocks noGrp="1"/>
          </p:cNvSpPr>
          <p:nvPr>
            <p:ph type="ftr" sz="quarter" idx="11"/>
          </p:nvPr>
        </p:nvSpPr>
        <p:spPr/>
        <p:txBody>
          <a:bodyPr/>
          <a:lstStyle/>
          <a:p>
            <a:endParaRPr lang="ar-S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1522797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AAD8A0-A39F-4AAD-B08F-7E7A2E358CB0}" type="datetimeFigureOut">
              <a:rPr lang="ar-SA" smtClean="0"/>
              <a:t>06/08/1438</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356719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AAD8A0-A39F-4AAD-B08F-7E7A2E358CB0}" type="datetimeFigureOut">
              <a:rPr lang="ar-SA" smtClean="0"/>
              <a:t>06/08/1438</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134724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DFAAD8A0-A39F-4AAD-B08F-7E7A2E358CB0}" type="datetimeFigureOut">
              <a:rPr lang="ar-SA" smtClean="0"/>
              <a:t>06/08/1438</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3098564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AD8A0-A39F-4AAD-B08F-7E7A2E358CB0}" type="datetimeFigureOut">
              <a:rPr lang="ar-SA" smtClean="0"/>
              <a:t>06/08/1438</a:t>
            </a:fld>
            <a:endParaRPr lang="ar-SA"/>
          </a:p>
        </p:txBody>
      </p:sp>
      <p:sp>
        <p:nvSpPr>
          <p:cNvPr id="3" name="Footer Placeholder 2"/>
          <p:cNvSpPr>
            <a:spLocks noGrp="1"/>
          </p:cNvSpPr>
          <p:nvPr>
            <p:ph type="ftr" sz="quarter" idx="11"/>
          </p:nvPr>
        </p:nvSpPr>
        <p:spPr/>
        <p:txBody>
          <a:bodyPr/>
          <a:lstStyle/>
          <a:p>
            <a:endParaRPr lang="ar-S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1105841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DFAAD8A0-A39F-4AAD-B08F-7E7A2E358CB0}" type="datetimeFigureOut">
              <a:rPr lang="ar-SA" smtClean="0"/>
              <a:t>06/08/1438</a:t>
            </a:fld>
            <a:endParaRPr lang="ar-SA"/>
          </a:p>
        </p:txBody>
      </p:sp>
      <p:sp>
        <p:nvSpPr>
          <p:cNvPr id="6" name="Footer Placeholder 5"/>
          <p:cNvSpPr>
            <a:spLocks noGrp="1"/>
          </p:cNvSpPr>
          <p:nvPr>
            <p:ph type="ftr" sz="quarter" idx="11"/>
          </p:nvPr>
        </p:nvSpPr>
        <p:spPr/>
        <p:txBody>
          <a:bodyPr/>
          <a:lstStyle/>
          <a:p>
            <a:endParaRPr lang="ar-S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378182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DFAAD8A0-A39F-4AAD-B08F-7E7A2E358CB0}" type="datetimeFigureOut">
              <a:rPr lang="ar-SA" smtClean="0"/>
              <a:t>06/08/1438</a:t>
            </a:fld>
            <a:endParaRPr lang="ar-SA"/>
          </a:p>
        </p:txBody>
      </p:sp>
      <p:sp>
        <p:nvSpPr>
          <p:cNvPr id="6" name="Footer Placeholder 5"/>
          <p:cNvSpPr>
            <a:spLocks noGrp="1"/>
          </p:cNvSpPr>
          <p:nvPr>
            <p:ph type="ftr" sz="quarter" idx="11"/>
          </p:nvPr>
        </p:nvSpPr>
        <p:spPr/>
        <p:txBody>
          <a:bodyPr/>
          <a:lstStyle/>
          <a:p>
            <a:endParaRPr lang="ar-S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9704940-BEA5-45D2-AE71-0B0CD0253234}" type="slidenum">
              <a:rPr lang="ar-SA" smtClean="0"/>
              <a:t>‹#›</a:t>
            </a:fld>
            <a:endParaRPr lang="ar-SA"/>
          </a:p>
        </p:txBody>
      </p:sp>
    </p:spTree>
    <p:extLst>
      <p:ext uri="{BB962C8B-B14F-4D97-AF65-F5344CB8AC3E}">
        <p14:creationId xmlns:p14="http://schemas.microsoft.com/office/powerpoint/2010/main" val="987170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FAAD8A0-A39F-4AAD-B08F-7E7A2E358CB0}" type="datetimeFigureOut">
              <a:rPr lang="ar-SA" smtClean="0"/>
              <a:t>06/08/1438</a:t>
            </a:fld>
            <a:endParaRPr lang="ar-S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ar-S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9704940-BEA5-45D2-AE71-0B0CD0253234}" type="slidenum">
              <a:rPr lang="ar-SA" smtClean="0"/>
              <a:t>‹#›</a:t>
            </a:fld>
            <a:endParaRPr lang="ar-SA"/>
          </a:p>
        </p:txBody>
      </p:sp>
    </p:spTree>
    <p:extLst>
      <p:ext uri="{BB962C8B-B14F-4D97-AF65-F5344CB8AC3E}">
        <p14:creationId xmlns:p14="http://schemas.microsoft.com/office/powerpoint/2010/main" val="161840795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1" eaLnBrk="1" latinLnBrk="0" hangingPunct="1">
        <a:spcBef>
          <a:spcPct val="0"/>
        </a:spcBef>
        <a:buNone/>
        <a:defRPr sz="3600" b="0" i="0" kern="1200">
          <a:solidFill>
            <a:schemeClr val="bg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Onlin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en.wikipedia.org/wiki/Pen_pal" TargetMode="External"/><Relationship Id="rId4" Type="http://schemas.openxmlformats.org/officeDocument/2006/relationships/hyperlink" Target="https://en.wikipedia.org/wiki/Interne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Skype" TargetMode="External"/><Relationship Id="rId13" Type="http://schemas.openxmlformats.org/officeDocument/2006/relationships/hyperlink" Target="https://en.wikipedia.org/wiki/World_Wide_Web" TargetMode="External"/><Relationship Id="rId3" Type="http://schemas.openxmlformats.org/officeDocument/2006/relationships/hyperlink" Target="https://en.wikipedia.org/wiki/Mobile_phone" TargetMode="External"/><Relationship Id="rId7" Type="http://schemas.openxmlformats.org/officeDocument/2006/relationships/hyperlink" Target="https://en.wikipedia.org/wiki/Email" TargetMode="External"/><Relationship Id="rId12" Type="http://schemas.openxmlformats.org/officeDocument/2006/relationships/hyperlink" Target="https://en.wikipedia.org/wiki/Virtual_worlds" TargetMode="External"/><Relationship Id="rId2" Type="http://schemas.openxmlformats.org/officeDocument/2006/relationships/notesSlide" Target="../notesSlides/notesSlide4.xml"/><Relationship Id="rId16" Type="http://schemas.openxmlformats.org/officeDocument/2006/relationships/hyperlink" Target="https://en.wikipedia.org/wiki/Internet_relationship#cite_note-Wood.2C_A_and_Smith.2C_M.2-2" TargetMode="External"/><Relationship Id="rId1" Type="http://schemas.openxmlformats.org/officeDocument/2006/relationships/slideLayout" Target="../slideLayouts/slideLayout2.xml"/><Relationship Id="rId6" Type="http://schemas.openxmlformats.org/officeDocument/2006/relationships/hyperlink" Target="https://en.wikipedia.org/wiki/Smartphone" TargetMode="External"/><Relationship Id="rId11" Type="http://schemas.openxmlformats.org/officeDocument/2006/relationships/hyperlink" Target="https://en.wikipedia.org/wiki/Social_networking_service" TargetMode="External"/><Relationship Id="rId5" Type="http://schemas.openxmlformats.org/officeDocument/2006/relationships/hyperlink" Target="https://en.wikipedia.org/wiki/Laptop" TargetMode="External"/><Relationship Id="rId15" Type="http://schemas.openxmlformats.org/officeDocument/2006/relationships/hyperlink" Target="https://en.wikipedia.org/wiki/Twitter" TargetMode="External"/><Relationship Id="rId10" Type="http://schemas.openxmlformats.org/officeDocument/2006/relationships/hyperlink" Target="https://en.wikipedia.org/wiki/Instant_messaging" TargetMode="External"/><Relationship Id="rId4" Type="http://schemas.openxmlformats.org/officeDocument/2006/relationships/hyperlink" Target="https://en.wikipedia.org/wiki/Tablet_computer" TargetMode="External"/><Relationship Id="rId9" Type="http://schemas.openxmlformats.org/officeDocument/2006/relationships/hyperlink" Target="https://en.wikipedia.org/wiki/IChat" TargetMode="External"/><Relationship Id="rId14" Type="http://schemas.openxmlformats.org/officeDocument/2006/relationships/hyperlink" Target="https://en.wikipedia.org/wiki/YouTub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r>
              <a:rPr lang="en" dirty="0">
                <a:solidFill>
                  <a:schemeClr val="tx1"/>
                </a:solidFill>
              </a:rPr>
              <a:t>Internet relationship</a:t>
            </a:r>
          </a:p>
          <a:p>
            <a:r>
              <a:rPr lang="ar-SA" dirty="0">
                <a:solidFill>
                  <a:schemeClr val="tx1"/>
                </a:solidFill>
              </a:rPr>
              <a:t/>
            </a:r>
            <a:br>
              <a:rPr lang="ar-SA" dirty="0">
                <a:solidFill>
                  <a:schemeClr val="tx1"/>
                </a:solidFill>
              </a:rPr>
            </a:br>
            <a:endParaRPr lang="ar-SA" dirty="0">
              <a:solidFill>
                <a:schemeClr val="tx1"/>
              </a:solidFill>
            </a:endParaRPr>
          </a:p>
          <a:p>
            <a:endParaRPr lang="ar-SA" dirty="0"/>
          </a:p>
        </p:txBody>
      </p:sp>
      <p:sp>
        <p:nvSpPr>
          <p:cNvPr id="3" name="عنوان فرعي 2"/>
          <p:cNvSpPr>
            <a:spLocks noGrp="1"/>
          </p:cNvSpPr>
          <p:nvPr>
            <p:ph type="subTitle" idx="1"/>
          </p:nvPr>
        </p:nvSpPr>
        <p:spPr>
          <a:xfrm>
            <a:off x="1031475" y="2771775"/>
            <a:ext cx="9107888" cy="2792906"/>
          </a:xfrm>
        </p:spPr>
        <p:txBody>
          <a:bodyPr/>
          <a:lstStyle/>
          <a:p>
            <a:r>
              <a:rPr lang="ar-SA" dirty="0" err="1">
                <a:latin typeface="Arial"/>
                <a:cs typeface="Arial"/>
              </a:rPr>
              <a:t>Elham</a:t>
            </a:r>
            <a:r>
              <a:rPr lang="ar-SA" dirty="0">
                <a:latin typeface="Arial"/>
                <a:cs typeface="Arial"/>
              </a:rPr>
              <a:t> </a:t>
            </a:r>
            <a:r>
              <a:rPr lang="ar-SA" dirty="0" err="1">
                <a:latin typeface="Arial"/>
                <a:cs typeface="Arial"/>
              </a:rPr>
              <a:t>albaroudi</a:t>
            </a:r>
          </a:p>
          <a:p>
            <a:r>
              <a:rPr lang="ar-SA" dirty="0" err="1">
                <a:latin typeface="Arial"/>
                <a:cs typeface="Arial"/>
              </a:rPr>
              <a:t>Noor</a:t>
            </a:r>
            <a:r>
              <a:rPr lang="ar-SA" dirty="0">
                <a:latin typeface="Arial"/>
                <a:cs typeface="Arial"/>
              </a:rPr>
              <a:t> </a:t>
            </a:r>
            <a:r>
              <a:rPr lang="ar-SA" dirty="0" err="1">
                <a:latin typeface="Arial"/>
                <a:cs typeface="Arial"/>
              </a:rPr>
              <a:t>nabil</a:t>
            </a:r>
          </a:p>
          <a:p>
            <a:r>
              <a:rPr lang="ar-SA" dirty="0" err="1">
                <a:latin typeface="Arial"/>
                <a:cs typeface="Arial"/>
              </a:rPr>
              <a:t>Ather</a:t>
            </a:r>
            <a:r>
              <a:rPr lang="ar-SA" dirty="0">
                <a:latin typeface="Arial"/>
                <a:cs typeface="Arial"/>
              </a:rPr>
              <a:t> </a:t>
            </a:r>
            <a:r>
              <a:rPr lang="ar-SA" dirty="0" err="1">
                <a:latin typeface="Arial"/>
                <a:cs typeface="Arial"/>
              </a:rPr>
              <a:t>othman</a:t>
            </a:r>
          </a:p>
          <a:p>
            <a:r>
              <a:rPr lang="ar-SA" dirty="0" err="1">
                <a:latin typeface="Arial"/>
                <a:cs typeface="Arial"/>
              </a:rPr>
              <a:t>Dania</a:t>
            </a:r>
            <a:r>
              <a:rPr lang="ar-SA" dirty="0">
                <a:latin typeface="Arial"/>
                <a:cs typeface="Arial"/>
              </a:rPr>
              <a:t> </a:t>
            </a:r>
            <a:r>
              <a:rPr lang="ar-SA" dirty="0" err="1">
                <a:latin typeface="Arial"/>
                <a:cs typeface="Arial"/>
              </a:rPr>
              <a:t>abeed</a:t>
            </a:r>
          </a:p>
        </p:txBody>
      </p:sp>
    </p:spTree>
    <p:extLst>
      <p:ext uri="{BB962C8B-B14F-4D97-AF65-F5344CB8AC3E}">
        <p14:creationId xmlns:p14="http://schemas.microsoft.com/office/powerpoint/2010/main" val="1260572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09575" y="2771775"/>
            <a:ext cx="11307485" cy="4664691"/>
          </a:xfrm>
        </p:spPr>
        <p:txBody>
          <a:bodyPr vert="horz" lIns="91440" tIns="45720" rIns="91440" bIns="45720" rtlCol="0" anchor="t">
            <a:normAutofit/>
          </a:bodyPr>
          <a:lstStyle/>
          <a:p>
            <a:pPr algn="l"/>
            <a:r>
              <a:rPr lang="en-US" sz="2000" dirty="0">
                <a:solidFill>
                  <a:srgbClr val="222222"/>
                </a:solidFill>
              </a:rPr>
              <a:t>An </a:t>
            </a:r>
            <a:r>
              <a:rPr lang="en-US" sz="2000" b="1" dirty="0">
                <a:solidFill>
                  <a:srgbClr val="222222"/>
                </a:solidFill>
              </a:rPr>
              <a:t>internet relationship</a:t>
            </a:r>
            <a:r>
              <a:rPr lang="en-US" sz="2000" dirty="0">
                <a:solidFill>
                  <a:srgbClr val="222222"/>
                </a:solidFill>
              </a:rPr>
              <a:t> is a relationship between people who have met </a:t>
            </a:r>
            <a:r>
              <a:rPr lang="en-US" sz="2000" dirty="0">
                <a:solidFill>
                  <a:srgbClr val="0B0080"/>
                </a:solidFill>
                <a:hlinkClick r:id="rId3"/>
              </a:rPr>
              <a:t>online</a:t>
            </a:r>
            <a:r>
              <a:rPr lang="en-US" sz="2000" dirty="0">
                <a:solidFill>
                  <a:srgbClr val="222222"/>
                </a:solidFill>
              </a:rPr>
              <a:t>, and in many cases know each other only via the </a:t>
            </a:r>
            <a:r>
              <a:rPr lang="en-US" sz="2000" dirty="0">
                <a:solidFill>
                  <a:srgbClr val="0B0080"/>
                </a:solidFill>
                <a:hlinkClick r:id="rId4"/>
              </a:rPr>
              <a:t>Internet</a:t>
            </a:r>
            <a:r>
              <a:rPr lang="en-US" sz="2000" dirty="0">
                <a:solidFill>
                  <a:srgbClr val="222222"/>
                </a:solidFill>
              </a:rPr>
              <a:t>.</a:t>
            </a:r>
          </a:p>
          <a:p>
            <a:pPr algn="l"/>
            <a:r>
              <a:rPr lang="en-US" sz="2000" dirty="0">
                <a:solidFill>
                  <a:srgbClr val="222222"/>
                </a:solidFill>
              </a:rPr>
              <a:t> Online relationships are similar in many ways to </a:t>
            </a:r>
            <a:r>
              <a:rPr lang="en-US" sz="2000" dirty="0">
                <a:solidFill>
                  <a:srgbClr val="0B0080"/>
                </a:solidFill>
                <a:hlinkClick r:id="rId5"/>
              </a:rPr>
              <a:t>pen pal</a:t>
            </a:r>
            <a:r>
              <a:rPr lang="en-US" sz="2000" dirty="0">
                <a:solidFill>
                  <a:srgbClr val="222222"/>
                </a:solidFill>
              </a:rPr>
              <a:t> relationships. This relationship can be romantic, platonic, or even based on business affairs. An internet relationship (or online relationship) is generally sustained for a certain amount of time before being titled a relationship, just as in-person relationships. </a:t>
            </a:r>
            <a:endParaRPr lang="en-US" sz="2000" dirty="0">
              <a:solidFill>
                <a:schemeClr val="tx1"/>
              </a:solidFill>
            </a:endParaRPr>
          </a:p>
        </p:txBody>
      </p:sp>
    </p:spTree>
    <p:extLst>
      <p:ext uri="{BB962C8B-B14F-4D97-AF65-F5344CB8AC3E}">
        <p14:creationId xmlns:p14="http://schemas.microsoft.com/office/powerpoint/2010/main" val="1475595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2457450"/>
            <a:ext cx="11258997" cy="4914468"/>
          </a:xfrm>
        </p:spPr>
        <p:txBody>
          <a:bodyPr vert="horz" lIns="91440" tIns="45720" rIns="91440" bIns="45720" rtlCol="0" anchor="t">
            <a:normAutofit/>
          </a:bodyPr>
          <a:lstStyle/>
          <a:p>
            <a:pPr algn="l"/>
            <a:r>
              <a:rPr lang="en-US" sz="2400" dirty="0">
                <a:solidFill>
                  <a:srgbClr val="222222"/>
                </a:solidFill>
              </a:rPr>
              <a:t>The major difference here is that an internet relationship is sustained via computer or online service, and the individuals in the relationship may or may not ever meet each other in person. </a:t>
            </a:r>
          </a:p>
          <a:p>
            <a:pPr algn="l"/>
            <a:r>
              <a:rPr lang="en-US" sz="2400" dirty="0">
                <a:solidFill>
                  <a:srgbClr val="222222"/>
                </a:solidFill>
              </a:rPr>
              <a:t>Otherwise, the term is quite broad and can include relationships based upon text, video, audio, or even virtual character. This relationship can be between people in different regions, different countries, different sides of the world, or even people who reside in the same area but do not communicate in person.</a:t>
            </a:r>
            <a:r>
              <a:rPr lang="en-US" sz="2400" dirty="0">
                <a:solidFill>
                  <a:srgbClr val="000000"/>
                </a:solidFill>
              </a:rPr>
              <a:t> </a:t>
            </a:r>
            <a:endParaRPr lang="en-US" sz="2400" dirty="0">
              <a:solidFill>
                <a:schemeClr val="tx1"/>
              </a:solidFill>
            </a:endParaRPr>
          </a:p>
        </p:txBody>
      </p:sp>
    </p:spTree>
    <p:extLst>
      <p:ext uri="{BB962C8B-B14F-4D97-AF65-F5344CB8AC3E}">
        <p14:creationId xmlns:p14="http://schemas.microsoft.com/office/powerpoint/2010/main" val="363816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Technological advances]</a:t>
            </a:r>
          </a:p>
        </p:txBody>
      </p:sp>
      <p:sp>
        <p:nvSpPr>
          <p:cNvPr id="3" name="Content Placeholder 2"/>
          <p:cNvSpPr>
            <a:spLocks noGrp="1"/>
          </p:cNvSpPr>
          <p:nvPr>
            <p:ph idx="1"/>
          </p:nvPr>
        </p:nvSpPr>
        <p:spPr>
          <a:xfrm>
            <a:off x="23813" y="2087563"/>
            <a:ext cx="12007295" cy="4564770"/>
          </a:xfrm>
        </p:spPr>
        <p:txBody>
          <a:bodyPr vert="horz" lIns="91440" tIns="45720" rIns="91440" bIns="45720" rtlCol="0" anchor="t">
            <a:normAutofit/>
          </a:bodyPr>
          <a:lstStyle/>
          <a:p>
            <a:pPr algn="l"/>
            <a:r>
              <a:rPr lang="en-US" dirty="0">
                <a:solidFill>
                  <a:srgbClr val="222222"/>
                </a:solidFill>
              </a:rPr>
              <a:t>having many devices for different uses and ways of interacting, communicating online is more accessible and cheaper by having an Internet function built into one device, such as </a:t>
            </a:r>
            <a:r>
              <a:rPr lang="en-US" dirty="0">
                <a:solidFill>
                  <a:srgbClr val="0B0080"/>
                </a:solidFill>
                <a:hlinkClick r:id="rId3"/>
              </a:rPr>
              <a:t>mobile phones</a:t>
            </a:r>
            <a:r>
              <a:rPr lang="en-US" dirty="0">
                <a:solidFill>
                  <a:srgbClr val="222222"/>
                </a:solidFill>
              </a:rPr>
              <a:t>, </a:t>
            </a:r>
            <a:r>
              <a:rPr lang="en-US" dirty="0">
                <a:solidFill>
                  <a:srgbClr val="0B0080"/>
                </a:solidFill>
                <a:hlinkClick r:id="rId4"/>
              </a:rPr>
              <a:t>tablets</a:t>
            </a:r>
            <a:r>
              <a:rPr lang="en-US" dirty="0">
                <a:solidFill>
                  <a:srgbClr val="222222"/>
                </a:solidFill>
              </a:rPr>
              <a:t>, </a:t>
            </a:r>
            <a:r>
              <a:rPr lang="en-US" dirty="0">
                <a:solidFill>
                  <a:srgbClr val="0B0080"/>
                </a:solidFill>
                <a:hlinkClick r:id="rId5"/>
              </a:rPr>
              <a:t>laptops</a:t>
            </a:r>
            <a:r>
              <a:rPr lang="en-US" dirty="0">
                <a:solidFill>
                  <a:srgbClr val="222222"/>
                </a:solidFill>
              </a:rPr>
              <a:t>, and </a:t>
            </a:r>
            <a:r>
              <a:rPr lang="en-US" dirty="0">
                <a:solidFill>
                  <a:srgbClr val="0B0080"/>
                </a:solidFill>
                <a:hlinkClick r:id="rId6"/>
              </a:rPr>
              <a:t>smartphones</a:t>
            </a:r>
            <a:r>
              <a:rPr lang="en-US" dirty="0">
                <a:solidFill>
                  <a:srgbClr val="222222"/>
                </a:solidFill>
              </a:rPr>
              <a:t>. Other ways of communicating online with these devices are via services and applications such as </a:t>
            </a:r>
            <a:r>
              <a:rPr lang="en-US" dirty="0">
                <a:solidFill>
                  <a:srgbClr val="0B0080"/>
                </a:solidFill>
                <a:hlinkClick r:id="rId7"/>
              </a:rPr>
              <a:t>Email</a:t>
            </a:r>
            <a:r>
              <a:rPr lang="en-US" dirty="0">
                <a:solidFill>
                  <a:srgbClr val="222222"/>
                </a:solidFill>
              </a:rPr>
              <a:t>, </a:t>
            </a:r>
            <a:r>
              <a:rPr lang="en-US" dirty="0">
                <a:solidFill>
                  <a:srgbClr val="0B0080"/>
                </a:solidFill>
                <a:hlinkClick r:id="rId8"/>
              </a:rPr>
              <a:t>Skype</a:t>
            </a:r>
            <a:r>
              <a:rPr lang="en-US" dirty="0">
                <a:solidFill>
                  <a:srgbClr val="222222"/>
                </a:solidFill>
              </a:rPr>
              <a:t>, </a:t>
            </a:r>
            <a:r>
              <a:rPr lang="en-US" dirty="0">
                <a:solidFill>
                  <a:srgbClr val="0B0080"/>
                </a:solidFill>
                <a:hlinkClick r:id="rId9"/>
              </a:rPr>
              <a:t>IChat</a:t>
            </a:r>
            <a:r>
              <a:rPr lang="en-US" dirty="0">
                <a:solidFill>
                  <a:srgbClr val="222222"/>
                </a:solidFill>
              </a:rPr>
              <a:t>, </a:t>
            </a:r>
            <a:r>
              <a:rPr lang="en-US" dirty="0">
                <a:solidFill>
                  <a:srgbClr val="0B0080"/>
                </a:solidFill>
                <a:hlinkClick r:id="rId10"/>
              </a:rPr>
              <a:t>instant messaging</a:t>
            </a:r>
            <a:r>
              <a:rPr lang="en-US" dirty="0">
                <a:solidFill>
                  <a:srgbClr val="222222"/>
                </a:solidFill>
              </a:rPr>
              <a:t> programs, </a:t>
            </a:r>
            <a:r>
              <a:rPr lang="en-US" dirty="0">
                <a:solidFill>
                  <a:srgbClr val="0B0080"/>
                </a:solidFill>
                <a:hlinkClick r:id="rId11"/>
              </a:rPr>
              <a:t>social networking services</a:t>
            </a:r>
            <a:r>
              <a:rPr lang="en-US" dirty="0">
                <a:solidFill>
                  <a:srgbClr val="222222"/>
                </a:solidFill>
              </a:rPr>
              <a:t>, asynchronous discussion groups, online games, </a:t>
            </a:r>
            <a:r>
              <a:rPr lang="en-US" dirty="0">
                <a:solidFill>
                  <a:srgbClr val="0B0080"/>
                </a:solidFill>
                <a:hlinkClick r:id="rId12"/>
              </a:rPr>
              <a:t>virtual worlds</a:t>
            </a:r>
            <a:r>
              <a:rPr lang="en-US" dirty="0">
                <a:solidFill>
                  <a:srgbClr val="222222"/>
                </a:solidFill>
              </a:rPr>
              <a:t> and the </a:t>
            </a:r>
            <a:r>
              <a:rPr lang="en-US" dirty="0">
                <a:solidFill>
                  <a:srgbClr val="0B0080"/>
                </a:solidFill>
                <a:hlinkClick r:id="rId13"/>
              </a:rPr>
              <a:t>World Wide Web</a:t>
            </a:r>
            <a:r>
              <a:rPr lang="en-US" dirty="0">
                <a:solidFill>
                  <a:srgbClr val="222222"/>
                </a:solidFill>
              </a:rPr>
              <a:t>.</a:t>
            </a:r>
          </a:p>
          <a:p>
            <a:pPr algn="l"/>
            <a:r>
              <a:rPr lang="en-US" dirty="0">
                <a:solidFill>
                  <a:srgbClr val="222222"/>
                </a:solidFill>
              </a:rPr>
              <a:t>Some of these ways of communicating online are asynchronous (meaning not in real time), such as </a:t>
            </a:r>
            <a:r>
              <a:rPr lang="en-US" dirty="0">
                <a:solidFill>
                  <a:srgbClr val="0B0080"/>
                </a:solidFill>
                <a:hlinkClick r:id="rId14"/>
              </a:rPr>
              <a:t>YouTube</a:t>
            </a:r>
            <a:r>
              <a:rPr lang="en-US" dirty="0">
                <a:solidFill>
                  <a:srgbClr val="222222"/>
                </a:solidFill>
              </a:rPr>
              <a:t> and some are synchronous (immediate communication), such as </a:t>
            </a:r>
            <a:r>
              <a:rPr lang="en-US" dirty="0">
                <a:solidFill>
                  <a:srgbClr val="0B0080"/>
                </a:solidFill>
                <a:hlinkClick r:id="rId15"/>
              </a:rPr>
              <a:t>Twitter</a:t>
            </a:r>
            <a:r>
              <a:rPr lang="en-US" dirty="0">
                <a:solidFill>
                  <a:srgbClr val="222222"/>
                </a:solidFill>
              </a:rPr>
              <a:t>. Synchronous communication occurs when two or more participants are interacting in real time via voice or text chat.</a:t>
            </a:r>
            <a:r>
              <a:rPr lang="en-US" dirty="0">
                <a:solidFill>
                  <a:srgbClr val="0B0080"/>
                </a:solidFill>
                <a:hlinkClick r:id="rId16"/>
              </a:rPr>
              <a:t>[2]</a:t>
            </a:r>
          </a:p>
          <a:p>
            <a:pPr algn="l"/>
            <a:endParaRPr lang="en-US" dirty="0"/>
          </a:p>
        </p:txBody>
      </p:sp>
    </p:spTree>
    <p:extLst>
      <p:ext uri="{BB962C8B-B14F-4D97-AF65-F5344CB8AC3E}">
        <p14:creationId xmlns:p14="http://schemas.microsoft.com/office/powerpoint/2010/main" val="715586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internet relationship</a:t>
            </a:r>
          </a:p>
        </p:txBody>
      </p:sp>
      <p:sp>
        <p:nvSpPr>
          <p:cNvPr id="3" name="TextBox 2"/>
          <p:cNvSpPr txBox="1"/>
          <p:nvPr/>
        </p:nvSpPr>
        <p:spPr>
          <a:xfrm>
            <a:off x="568411" y="2372497"/>
            <a:ext cx="10033686" cy="3970318"/>
          </a:xfrm>
          <a:prstGeom prst="rect">
            <a:avLst/>
          </a:prstGeom>
          <a:noFill/>
        </p:spPr>
        <p:txBody>
          <a:bodyPr wrap="square" rtlCol="0">
            <a:spAutoFit/>
          </a:bodyPr>
          <a:lstStyle/>
          <a:p>
            <a:pPr lvl="1" algn="l"/>
            <a:r>
              <a:rPr lang="en-US" b="1" dirty="0"/>
              <a:t>I</a:t>
            </a:r>
            <a:r>
              <a:rPr lang="en-US" b="1" dirty="0" smtClean="0"/>
              <a:t>nternet </a:t>
            </a:r>
            <a:r>
              <a:rPr lang="en-US" b="1" dirty="0"/>
              <a:t>dating</a:t>
            </a:r>
            <a:r>
              <a:rPr lang="en-US" b="1" dirty="0" smtClean="0"/>
              <a:t>:</a:t>
            </a:r>
            <a:endParaRPr lang="en-US" b="1" dirty="0"/>
          </a:p>
          <a:p>
            <a:pPr algn="l"/>
            <a:endParaRPr lang="en-US" dirty="0" smtClean="0"/>
          </a:p>
          <a:p>
            <a:pPr algn="l"/>
            <a:r>
              <a:rPr lang="en-US" dirty="0" smtClean="0"/>
              <a:t>Internet </a:t>
            </a:r>
            <a:r>
              <a:rPr lang="en-US" dirty="0"/>
              <a:t>dating websites offer matchmaking services for people to find love or whatever else they may be looking for. </a:t>
            </a:r>
          </a:p>
          <a:p>
            <a:pPr algn="l"/>
            <a:r>
              <a:rPr lang="en-US" dirty="0"/>
              <a:t>The creation of the internet and its progressive innovations have opened up doors for people to meet other people who they may very well have never met otherwise</a:t>
            </a:r>
            <a:r>
              <a:rPr lang="en-US" dirty="0" smtClean="0"/>
              <a:t>.</a:t>
            </a:r>
          </a:p>
          <a:p>
            <a:pPr algn="l"/>
            <a:endParaRPr lang="en-US" dirty="0"/>
          </a:p>
          <a:p>
            <a:pPr algn="l"/>
            <a:r>
              <a:rPr lang="en-US" b="1" dirty="0" smtClean="0"/>
              <a:t>Online </a:t>
            </a:r>
            <a:r>
              <a:rPr lang="en-US" b="1" dirty="0"/>
              <a:t>gaming:</a:t>
            </a:r>
          </a:p>
          <a:p>
            <a:pPr algn="l"/>
            <a:r>
              <a:rPr lang="en-US" dirty="0"/>
              <a:t>Games create social spaces for people of various ages, with </a:t>
            </a:r>
            <a:r>
              <a:rPr lang="en-US" dirty="0" err="1"/>
              <a:t>userbases</a:t>
            </a:r>
            <a:r>
              <a:rPr lang="en-US" dirty="0"/>
              <a:t> often crossing age brackets. Most of these games enable individuals to chat with each other, as well as form groups.</a:t>
            </a:r>
          </a:p>
          <a:p>
            <a:pPr algn="l"/>
            <a:r>
              <a:rPr lang="en-US" dirty="0" smtClean="0"/>
              <a:t>This </a:t>
            </a:r>
            <a:r>
              <a:rPr lang="en-US" dirty="0"/>
              <a:t>interaction can lead to further communication, turning into a friendship. </a:t>
            </a:r>
          </a:p>
          <a:p>
            <a:pPr algn="l"/>
            <a:r>
              <a:rPr lang="en-US" dirty="0"/>
              <a:t>for example, </a:t>
            </a:r>
            <a:r>
              <a:rPr lang="en-US" dirty="0" err="1"/>
              <a:t>fifa</a:t>
            </a:r>
            <a:r>
              <a:rPr lang="en-US" dirty="0"/>
              <a:t>, </a:t>
            </a:r>
            <a:r>
              <a:rPr lang="en-US" dirty="0" err="1"/>
              <a:t>minecraft</a:t>
            </a:r>
            <a:r>
              <a:rPr lang="en-US" dirty="0"/>
              <a:t>, etc.</a:t>
            </a:r>
          </a:p>
          <a:p>
            <a:pPr algn="l"/>
            <a:endParaRPr lang="en-US" dirty="0" smtClean="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3623583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568411" y="2372497"/>
            <a:ext cx="10033686" cy="3139321"/>
          </a:xfrm>
          <a:prstGeom prst="rect">
            <a:avLst/>
          </a:prstGeom>
          <a:noFill/>
        </p:spPr>
        <p:txBody>
          <a:bodyPr wrap="square" rtlCol="0">
            <a:spAutoFit/>
          </a:bodyPr>
          <a:lstStyle/>
          <a:p>
            <a:pPr algn="l"/>
            <a:r>
              <a:rPr lang="en-US" b="1" dirty="0" smtClean="0"/>
              <a:t>Online forums :</a:t>
            </a:r>
            <a:endParaRPr lang="en-US" b="1" dirty="0"/>
          </a:p>
          <a:p>
            <a:pPr algn="l"/>
            <a:r>
              <a:rPr lang="en-US" dirty="0"/>
              <a:t>An Internet forum is a website that includes conversations in the form of posted messages. Forums can be for general chatting or can be broken down into categories and topics. They can be used to ask questions, post opinions, or debate topics.</a:t>
            </a:r>
          </a:p>
          <a:p>
            <a:pPr algn="l"/>
            <a:endParaRPr lang="en-US" dirty="0" smtClean="0"/>
          </a:p>
          <a:p>
            <a:pPr algn="l"/>
            <a:r>
              <a:rPr lang="en-US" b="1" dirty="0" smtClean="0"/>
              <a:t>Professional </a:t>
            </a:r>
            <a:r>
              <a:rPr lang="en-US" b="1" dirty="0"/>
              <a:t>relationship:</a:t>
            </a:r>
          </a:p>
          <a:p>
            <a:pPr algn="l"/>
            <a:r>
              <a:rPr lang="en-US" dirty="0"/>
              <a:t> The Internet has increased organizational involvement by facilitating the flow of information between face-to-face meetings and allowing for people to arrange meetings at virtually any given time. for example: skype </a:t>
            </a:r>
          </a:p>
          <a:p>
            <a:pPr algn="l"/>
            <a:endParaRPr lang="en-US" dirty="0" smtClean="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74867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TotalTime>
  <Words>222</Words>
  <Application>Microsoft Office PowerPoint</Application>
  <PresentationFormat>Widescreen</PresentationFormat>
  <Paragraphs>33</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Times New Roman</vt:lpstr>
      <vt:lpstr>Wingdings 3</vt:lpstr>
      <vt:lpstr>Ion Boardroom</vt:lpstr>
      <vt:lpstr>Internet relationship   </vt:lpstr>
      <vt:lpstr>Introduction</vt:lpstr>
      <vt:lpstr>PowerPoint Presentation</vt:lpstr>
      <vt:lpstr>Technological advances]</vt:lpstr>
      <vt:lpstr>Types of internet relationship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relationship   </dc:title>
  <dc:creator/>
  <cp:lastModifiedBy>Nourah Saeed Al-Aid</cp:lastModifiedBy>
  <cp:revision>3</cp:revision>
  <dcterms:created xsi:type="dcterms:W3CDTF">2012-09-06T18:26:47Z</dcterms:created>
  <dcterms:modified xsi:type="dcterms:W3CDTF">2017-05-02T07:55:24Z</dcterms:modified>
</cp:coreProperties>
</file>