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
  </p:notesMasterIdLst>
  <p:sldIdLst>
    <p:sldId id="258"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E45220-D935-4332-BFB6-4A8EAA8DF9D4}" v="25" dt="2022-10-01T07:25:47.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78375-AAFF-4E19-86A8-E5F7BD2FBCB2}" type="datetimeFigureOut">
              <a:rPr lang="en-CA" smtClean="0"/>
              <a:t>2022-10-03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448D1-62D4-4682-B59A-5739D2504AFE}" type="slidenum">
              <a:rPr lang="en-CA" smtClean="0"/>
              <a:t>‹#›</a:t>
            </a:fld>
            <a:endParaRPr lang="en-CA"/>
          </a:p>
        </p:txBody>
      </p:sp>
    </p:spTree>
    <p:extLst>
      <p:ext uri="{BB962C8B-B14F-4D97-AF65-F5344CB8AC3E}">
        <p14:creationId xmlns:p14="http://schemas.microsoft.com/office/powerpoint/2010/main" val="789215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EA448D1-62D4-4682-B59A-5739D2504AFE}" type="slidenum">
              <a:rPr lang="en-CA" smtClean="0"/>
              <a:t>4</a:t>
            </a:fld>
            <a:endParaRPr lang="en-CA"/>
          </a:p>
        </p:txBody>
      </p:sp>
    </p:spTree>
    <p:extLst>
      <p:ext uri="{BB962C8B-B14F-4D97-AF65-F5344CB8AC3E}">
        <p14:creationId xmlns:p14="http://schemas.microsoft.com/office/powerpoint/2010/main" val="247247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October 3,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8980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October 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8285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October 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4267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October 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5098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October 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8552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October 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8874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October 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287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October 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8875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October 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7314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October 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958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October 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284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October 3,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1510687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1.jpe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9C8B5F0-EEF3-4194-8649-8A0F2D3ECBF5}"/>
              </a:ext>
            </a:extLst>
          </p:cNvPr>
          <p:cNvSpPr txBox="1"/>
          <p:nvPr/>
        </p:nvSpPr>
        <p:spPr>
          <a:xfrm>
            <a:off x="318620" y="203474"/>
            <a:ext cx="2926080" cy="646331"/>
          </a:xfrm>
          <a:prstGeom prst="rect">
            <a:avLst/>
          </a:prstGeom>
          <a:noFill/>
        </p:spPr>
        <p:txBody>
          <a:bodyPr wrap="square" rtlCol="0">
            <a:spAutoFit/>
          </a:bodyPr>
          <a:lstStyle/>
          <a:p>
            <a:r>
              <a:rPr lang="en-CA" dirty="0"/>
              <a:t>Client(student) : John Adam</a:t>
            </a:r>
          </a:p>
        </p:txBody>
      </p:sp>
      <p:cxnSp>
        <p:nvCxnSpPr>
          <p:cNvPr id="25" name="Straight Connector 24">
            <a:extLst>
              <a:ext uri="{FF2B5EF4-FFF2-40B4-BE49-F238E27FC236}">
                <a16:creationId xmlns:a16="http://schemas.microsoft.com/office/drawing/2014/main" id="{A995ED7B-184A-4B27-B478-99CCCC582270}"/>
              </a:ext>
            </a:extLst>
          </p:cNvPr>
          <p:cNvCxnSpPr/>
          <p:nvPr/>
        </p:nvCxnSpPr>
        <p:spPr>
          <a:xfrm>
            <a:off x="3312441" y="313441"/>
            <a:ext cx="0" cy="62311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1C7181-5759-4262-BED2-C48540A416FB}"/>
              </a:ext>
            </a:extLst>
          </p:cNvPr>
          <p:cNvSpPr txBox="1"/>
          <p:nvPr/>
        </p:nvSpPr>
        <p:spPr>
          <a:xfrm>
            <a:off x="401303" y="4158395"/>
            <a:ext cx="2638424" cy="2585323"/>
          </a:xfrm>
          <a:prstGeom prst="rect">
            <a:avLst/>
          </a:prstGeom>
          <a:noFill/>
        </p:spPr>
        <p:txBody>
          <a:bodyPr wrap="square" rtlCol="0">
            <a:spAutoFit/>
          </a:bodyPr>
          <a:lstStyle/>
          <a:p>
            <a:r>
              <a:rPr lang="en-US" dirty="0"/>
              <a:t>Name : John Adam</a:t>
            </a:r>
          </a:p>
          <a:p>
            <a:r>
              <a:rPr lang="en-US" dirty="0"/>
              <a:t>Gender : Male</a:t>
            </a:r>
          </a:p>
          <a:p>
            <a:r>
              <a:rPr lang="en-US" dirty="0"/>
              <a:t>Age : 22</a:t>
            </a:r>
          </a:p>
          <a:p>
            <a:r>
              <a:rPr lang="en-US" dirty="0"/>
              <a:t>Location : Toronto, ON</a:t>
            </a:r>
          </a:p>
          <a:p>
            <a:r>
              <a:rPr lang="en-US" dirty="0"/>
              <a:t>Occupation : Student / Retail Associate</a:t>
            </a:r>
          </a:p>
          <a:p>
            <a:r>
              <a:rPr lang="en-US" dirty="0"/>
              <a:t>Salary : 22K</a:t>
            </a:r>
          </a:p>
          <a:p>
            <a:r>
              <a:rPr lang="en-US" dirty="0"/>
              <a:t>Status : single</a:t>
            </a:r>
          </a:p>
          <a:p>
            <a:endParaRPr lang="en-CA" dirty="0"/>
          </a:p>
        </p:txBody>
      </p:sp>
      <p:pic>
        <p:nvPicPr>
          <p:cNvPr id="27" name="Graphic 26" descr="Head with gears outline">
            <a:extLst>
              <a:ext uri="{FF2B5EF4-FFF2-40B4-BE49-F238E27FC236}">
                <a16:creationId xmlns:a16="http://schemas.microsoft.com/office/drawing/2014/main" id="{62A6D02E-2282-4A8C-A28F-F19DEE0586D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76625" y="324040"/>
            <a:ext cx="561975" cy="561975"/>
          </a:xfrm>
          <a:prstGeom prst="rect">
            <a:avLst/>
          </a:prstGeom>
        </p:spPr>
      </p:pic>
      <p:sp>
        <p:nvSpPr>
          <p:cNvPr id="29" name="TextBox 28">
            <a:extLst>
              <a:ext uri="{FF2B5EF4-FFF2-40B4-BE49-F238E27FC236}">
                <a16:creationId xmlns:a16="http://schemas.microsoft.com/office/drawing/2014/main" id="{CDB08972-5CEC-4738-8040-587B449DBC94}"/>
              </a:ext>
            </a:extLst>
          </p:cNvPr>
          <p:cNvSpPr txBox="1"/>
          <p:nvPr/>
        </p:nvSpPr>
        <p:spPr>
          <a:xfrm>
            <a:off x="3619500" y="1160538"/>
            <a:ext cx="20763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Responsible</a:t>
            </a:r>
          </a:p>
          <a:p>
            <a:pPr marL="285750" indent="-285750">
              <a:buFont typeface="Arial" panose="020B0604020202020204" pitchFamily="34" charset="0"/>
              <a:buChar char="•"/>
            </a:pPr>
            <a:r>
              <a:rPr lang="en-US" dirty="0"/>
              <a:t>Hardworking</a:t>
            </a:r>
          </a:p>
          <a:p>
            <a:pPr marL="285750" indent="-285750">
              <a:buFont typeface="Arial" panose="020B0604020202020204" pitchFamily="34" charset="0"/>
              <a:buChar char="•"/>
            </a:pPr>
            <a:r>
              <a:rPr lang="en-CA" dirty="0"/>
              <a:t>Easy going</a:t>
            </a:r>
          </a:p>
          <a:p>
            <a:pPr marL="285750" indent="-285750">
              <a:buFont typeface="Arial" panose="020B0604020202020204" pitchFamily="34" charset="0"/>
              <a:buChar char="•"/>
            </a:pPr>
            <a:r>
              <a:rPr lang="en-CA" dirty="0"/>
              <a:t>Problem solving</a:t>
            </a:r>
          </a:p>
          <a:p>
            <a:pPr marL="285750" indent="-285750">
              <a:buFont typeface="Arial" panose="020B0604020202020204" pitchFamily="34" charset="0"/>
              <a:buChar char="•"/>
            </a:pPr>
            <a:r>
              <a:rPr lang="en-CA" dirty="0"/>
              <a:t>Organized</a:t>
            </a:r>
          </a:p>
        </p:txBody>
      </p:sp>
      <p:pic>
        <p:nvPicPr>
          <p:cNvPr id="30" name="Graphic 29" descr="A molecule">
            <a:extLst>
              <a:ext uri="{FF2B5EF4-FFF2-40B4-BE49-F238E27FC236}">
                <a16:creationId xmlns:a16="http://schemas.microsoft.com/office/drawing/2014/main" id="{E1D115F8-8FD0-4E89-A065-7A35CBEC9C8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7875" y="81247"/>
            <a:ext cx="1088850" cy="1088850"/>
          </a:xfrm>
          <a:prstGeom prst="rect">
            <a:avLst/>
          </a:prstGeom>
        </p:spPr>
      </p:pic>
      <p:cxnSp>
        <p:nvCxnSpPr>
          <p:cNvPr id="31" name="Straight Connector 30">
            <a:extLst>
              <a:ext uri="{FF2B5EF4-FFF2-40B4-BE49-F238E27FC236}">
                <a16:creationId xmlns:a16="http://schemas.microsoft.com/office/drawing/2014/main" id="{A4C40DFD-5897-427F-9A4D-956F4EAAC637}"/>
              </a:ext>
            </a:extLst>
          </p:cNvPr>
          <p:cNvCxnSpPr>
            <a:cxnSpLocks/>
          </p:cNvCxnSpPr>
          <p:nvPr/>
        </p:nvCxnSpPr>
        <p:spPr>
          <a:xfrm>
            <a:off x="5930284" y="324040"/>
            <a:ext cx="0" cy="26055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D1643EE-0E9B-4A8D-AEE5-AC6009EC8A50}"/>
              </a:ext>
            </a:extLst>
          </p:cNvPr>
          <p:cNvSpPr txBox="1"/>
          <p:nvPr/>
        </p:nvSpPr>
        <p:spPr>
          <a:xfrm>
            <a:off x="6853555" y="438118"/>
            <a:ext cx="1979718" cy="461665"/>
          </a:xfrm>
          <a:prstGeom prst="rect">
            <a:avLst/>
          </a:prstGeom>
          <a:noFill/>
        </p:spPr>
        <p:txBody>
          <a:bodyPr wrap="square" rtlCol="0">
            <a:spAutoFit/>
          </a:bodyPr>
          <a:lstStyle/>
          <a:p>
            <a:r>
              <a:rPr lang="en-US" sz="2400" dirty="0"/>
              <a:t>Bio</a:t>
            </a:r>
            <a:endParaRPr lang="en-CA" sz="2400" dirty="0"/>
          </a:p>
        </p:txBody>
      </p:sp>
      <p:sp>
        <p:nvSpPr>
          <p:cNvPr id="33" name="TextBox 32">
            <a:extLst>
              <a:ext uri="{FF2B5EF4-FFF2-40B4-BE49-F238E27FC236}">
                <a16:creationId xmlns:a16="http://schemas.microsoft.com/office/drawing/2014/main" id="{804C28C1-77F9-40BF-AB80-68CB2B177382}"/>
              </a:ext>
            </a:extLst>
          </p:cNvPr>
          <p:cNvSpPr txBox="1"/>
          <p:nvPr/>
        </p:nvSpPr>
        <p:spPr>
          <a:xfrm>
            <a:off x="6257873" y="1251359"/>
            <a:ext cx="4864914" cy="1477328"/>
          </a:xfrm>
          <a:prstGeom prst="rect">
            <a:avLst/>
          </a:prstGeom>
          <a:noFill/>
        </p:spPr>
        <p:txBody>
          <a:bodyPr wrap="square" rtlCol="0">
            <a:spAutoFit/>
          </a:bodyPr>
          <a:lstStyle/>
          <a:p>
            <a:r>
              <a:rPr lang="en-US" dirty="0"/>
              <a:t>John Adam is a full time George brown College student, who is enrolled in the Computer Programming and Analysis. He dedicates most of his time to study and completing projects. John works part time at Best Buy. </a:t>
            </a:r>
            <a:endParaRPr lang="en-CA" dirty="0"/>
          </a:p>
        </p:txBody>
      </p:sp>
      <p:cxnSp>
        <p:nvCxnSpPr>
          <p:cNvPr id="34" name="Straight Connector 33">
            <a:extLst>
              <a:ext uri="{FF2B5EF4-FFF2-40B4-BE49-F238E27FC236}">
                <a16:creationId xmlns:a16="http://schemas.microsoft.com/office/drawing/2014/main" id="{E33BCB4F-63A3-458F-9F42-2B8B86B5C948}"/>
              </a:ext>
            </a:extLst>
          </p:cNvPr>
          <p:cNvCxnSpPr/>
          <p:nvPr/>
        </p:nvCxnSpPr>
        <p:spPr>
          <a:xfrm>
            <a:off x="3755254" y="3429000"/>
            <a:ext cx="791888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5" name="Graphic 34" descr="Bullseye with solid fill">
            <a:extLst>
              <a:ext uri="{FF2B5EF4-FFF2-40B4-BE49-F238E27FC236}">
                <a16:creationId xmlns:a16="http://schemas.microsoft.com/office/drawing/2014/main" id="{E31405CA-F89A-49D3-AED6-9E0C964F2BB2}"/>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6630" y="3628408"/>
            <a:ext cx="561970" cy="561970"/>
          </a:xfrm>
          <a:prstGeom prst="rect">
            <a:avLst/>
          </a:prstGeom>
        </p:spPr>
      </p:pic>
      <p:cxnSp>
        <p:nvCxnSpPr>
          <p:cNvPr id="36" name="Straight Connector 35">
            <a:extLst>
              <a:ext uri="{FF2B5EF4-FFF2-40B4-BE49-F238E27FC236}">
                <a16:creationId xmlns:a16="http://schemas.microsoft.com/office/drawing/2014/main" id="{D6A32B91-BC17-486A-9D12-E0C7C783489A}"/>
              </a:ext>
            </a:extLst>
          </p:cNvPr>
          <p:cNvCxnSpPr/>
          <p:nvPr/>
        </p:nvCxnSpPr>
        <p:spPr>
          <a:xfrm>
            <a:off x="7563774" y="3801363"/>
            <a:ext cx="0" cy="27431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C6A4507-9F7F-441C-9CFC-B077179FCFA2}"/>
              </a:ext>
            </a:extLst>
          </p:cNvPr>
          <p:cNvSpPr txBox="1"/>
          <p:nvPr/>
        </p:nvSpPr>
        <p:spPr>
          <a:xfrm>
            <a:off x="4145872" y="3723588"/>
            <a:ext cx="941033" cy="369332"/>
          </a:xfrm>
          <a:prstGeom prst="rect">
            <a:avLst/>
          </a:prstGeom>
          <a:noFill/>
        </p:spPr>
        <p:txBody>
          <a:bodyPr wrap="square" rtlCol="0">
            <a:spAutoFit/>
          </a:bodyPr>
          <a:lstStyle/>
          <a:p>
            <a:r>
              <a:rPr lang="en-US" dirty="0"/>
              <a:t>Goals</a:t>
            </a:r>
            <a:endParaRPr lang="en-CA" dirty="0"/>
          </a:p>
        </p:txBody>
      </p:sp>
      <p:sp>
        <p:nvSpPr>
          <p:cNvPr id="38" name="TextBox 37">
            <a:extLst>
              <a:ext uri="{FF2B5EF4-FFF2-40B4-BE49-F238E27FC236}">
                <a16:creationId xmlns:a16="http://schemas.microsoft.com/office/drawing/2014/main" id="{3F55EE73-EF40-4715-8261-F4AE7005BA8C}"/>
              </a:ext>
            </a:extLst>
          </p:cNvPr>
          <p:cNvSpPr txBox="1"/>
          <p:nvPr/>
        </p:nvSpPr>
        <p:spPr>
          <a:xfrm>
            <a:off x="3619500" y="4394447"/>
            <a:ext cx="379335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To get a job after graduation.</a:t>
            </a:r>
          </a:p>
          <a:p>
            <a:pPr marL="285750" indent="-285750">
              <a:buFont typeface="Wingdings" panose="05000000000000000000" pitchFamily="2" charset="2"/>
              <a:buChar char="§"/>
            </a:pPr>
            <a:r>
              <a:rPr lang="en-US" dirty="0"/>
              <a:t>Communicate with professionals. </a:t>
            </a:r>
          </a:p>
          <a:p>
            <a:pPr marL="285750" indent="-285750">
              <a:buFont typeface="Wingdings" panose="05000000000000000000" pitchFamily="2" charset="2"/>
              <a:buChar char="§"/>
            </a:pPr>
            <a:r>
              <a:rPr lang="en-US" dirty="0"/>
              <a:t>Get office supplies in a minimum cost. </a:t>
            </a:r>
          </a:p>
        </p:txBody>
      </p:sp>
      <p:pic>
        <p:nvPicPr>
          <p:cNvPr id="39" name="Graphic 38" descr="Thumbs Down outline">
            <a:extLst>
              <a:ext uri="{FF2B5EF4-FFF2-40B4-BE49-F238E27FC236}">
                <a16:creationId xmlns:a16="http://schemas.microsoft.com/office/drawing/2014/main" id="{2D0F0F44-57EC-4AC1-BC81-B4DD6585AAC3}"/>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8883" y="3628408"/>
            <a:ext cx="561970" cy="561970"/>
          </a:xfrm>
          <a:prstGeom prst="rect">
            <a:avLst/>
          </a:prstGeom>
        </p:spPr>
      </p:pic>
      <p:sp>
        <p:nvSpPr>
          <p:cNvPr id="40" name="TextBox 39">
            <a:extLst>
              <a:ext uri="{FF2B5EF4-FFF2-40B4-BE49-F238E27FC236}">
                <a16:creationId xmlns:a16="http://schemas.microsoft.com/office/drawing/2014/main" id="{85617E0B-7538-4380-B988-FABC81CD329F}"/>
              </a:ext>
            </a:extLst>
          </p:cNvPr>
          <p:cNvSpPr txBox="1"/>
          <p:nvPr/>
        </p:nvSpPr>
        <p:spPr>
          <a:xfrm>
            <a:off x="8531441" y="3723588"/>
            <a:ext cx="1367161" cy="369308"/>
          </a:xfrm>
          <a:prstGeom prst="rect">
            <a:avLst/>
          </a:prstGeom>
          <a:noFill/>
        </p:spPr>
        <p:txBody>
          <a:bodyPr wrap="square" rtlCol="0">
            <a:spAutoFit/>
          </a:bodyPr>
          <a:lstStyle/>
          <a:p>
            <a:r>
              <a:rPr lang="en-US" dirty="0"/>
              <a:t>frustrations</a:t>
            </a:r>
            <a:endParaRPr lang="en-CA" dirty="0"/>
          </a:p>
        </p:txBody>
      </p:sp>
      <p:sp>
        <p:nvSpPr>
          <p:cNvPr id="41" name="TextBox 40">
            <a:extLst>
              <a:ext uri="{FF2B5EF4-FFF2-40B4-BE49-F238E27FC236}">
                <a16:creationId xmlns:a16="http://schemas.microsoft.com/office/drawing/2014/main" id="{25ACE921-4E7B-4B03-A47F-B59CA0BB60CA}"/>
              </a:ext>
            </a:extLst>
          </p:cNvPr>
          <p:cNvSpPr txBox="1"/>
          <p:nvPr/>
        </p:nvSpPr>
        <p:spPr>
          <a:xfrm>
            <a:off x="7843414" y="4394447"/>
            <a:ext cx="3635454"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Limited budget for school projects.</a:t>
            </a:r>
          </a:p>
          <a:p>
            <a:pPr marL="285750" indent="-285750">
              <a:buFont typeface="Wingdings" panose="05000000000000000000" pitchFamily="2" charset="2"/>
              <a:buChar char="§"/>
            </a:pPr>
            <a:r>
              <a:rPr lang="en-US" dirty="0"/>
              <a:t>Office supplies are not affordable for his income.  </a:t>
            </a:r>
          </a:p>
          <a:p>
            <a:pPr marL="285750" indent="-285750">
              <a:buFont typeface="Wingdings" panose="05000000000000000000" pitchFamily="2" charset="2"/>
              <a:buChar char="§"/>
            </a:pPr>
            <a:endParaRPr lang="en-US" dirty="0"/>
          </a:p>
        </p:txBody>
      </p:sp>
      <p:sp>
        <p:nvSpPr>
          <p:cNvPr id="21" name="TextBox 20">
            <a:extLst>
              <a:ext uri="{FF2B5EF4-FFF2-40B4-BE49-F238E27FC236}">
                <a16:creationId xmlns:a16="http://schemas.microsoft.com/office/drawing/2014/main" id="{7ED09BF7-E308-4633-BEE0-4E5219030BFF}"/>
              </a:ext>
            </a:extLst>
          </p:cNvPr>
          <p:cNvSpPr txBox="1"/>
          <p:nvPr/>
        </p:nvSpPr>
        <p:spPr>
          <a:xfrm>
            <a:off x="4038600" y="420362"/>
            <a:ext cx="1852462" cy="461665"/>
          </a:xfrm>
          <a:prstGeom prst="rect">
            <a:avLst/>
          </a:prstGeom>
          <a:noFill/>
        </p:spPr>
        <p:txBody>
          <a:bodyPr wrap="square" rtlCol="0">
            <a:spAutoFit/>
          </a:bodyPr>
          <a:lstStyle/>
          <a:p>
            <a:r>
              <a:rPr lang="en-US" sz="2400" dirty="0"/>
              <a:t>Personality</a:t>
            </a:r>
            <a:endParaRPr lang="en-CA" sz="2400" dirty="0"/>
          </a:p>
        </p:txBody>
      </p:sp>
      <p:pic>
        <p:nvPicPr>
          <p:cNvPr id="3" name="Picture 2">
            <a:extLst>
              <a:ext uri="{FF2B5EF4-FFF2-40B4-BE49-F238E27FC236}">
                <a16:creationId xmlns:a16="http://schemas.microsoft.com/office/drawing/2014/main" id="{9F00A75F-6EF9-CAFE-6A58-6D5A5B3A6A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013" y="730782"/>
            <a:ext cx="2286000" cy="3429000"/>
          </a:xfrm>
          <a:prstGeom prst="rect">
            <a:avLst/>
          </a:prstGeom>
        </p:spPr>
      </p:pic>
    </p:spTree>
    <p:extLst>
      <p:ext uri="{BB962C8B-B14F-4D97-AF65-F5344CB8AC3E}">
        <p14:creationId xmlns:p14="http://schemas.microsoft.com/office/powerpoint/2010/main" val="324159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9C8B5F0-EEF3-4194-8649-8A0F2D3ECBF5}"/>
              </a:ext>
            </a:extLst>
          </p:cNvPr>
          <p:cNvSpPr txBox="1"/>
          <p:nvPr/>
        </p:nvSpPr>
        <p:spPr>
          <a:xfrm>
            <a:off x="318620" y="164145"/>
            <a:ext cx="2926080" cy="646331"/>
          </a:xfrm>
          <a:prstGeom prst="rect">
            <a:avLst/>
          </a:prstGeom>
          <a:noFill/>
        </p:spPr>
        <p:txBody>
          <a:bodyPr wrap="square" rtlCol="0">
            <a:spAutoFit/>
          </a:bodyPr>
          <a:lstStyle/>
          <a:p>
            <a:r>
              <a:rPr lang="en-CA" dirty="0"/>
              <a:t>Client(Event coordinator): Lucy Frida </a:t>
            </a:r>
          </a:p>
        </p:txBody>
      </p:sp>
      <p:cxnSp>
        <p:nvCxnSpPr>
          <p:cNvPr id="25" name="Straight Connector 24">
            <a:extLst>
              <a:ext uri="{FF2B5EF4-FFF2-40B4-BE49-F238E27FC236}">
                <a16:creationId xmlns:a16="http://schemas.microsoft.com/office/drawing/2014/main" id="{A995ED7B-184A-4B27-B478-99CCCC582270}"/>
              </a:ext>
            </a:extLst>
          </p:cNvPr>
          <p:cNvCxnSpPr/>
          <p:nvPr/>
        </p:nvCxnSpPr>
        <p:spPr>
          <a:xfrm>
            <a:off x="3312441" y="313441"/>
            <a:ext cx="0" cy="62311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1C7181-5759-4262-BED2-C48540A416FB}"/>
              </a:ext>
            </a:extLst>
          </p:cNvPr>
          <p:cNvSpPr txBox="1"/>
          <p:nvPr/>
        </p:nvSpPr>
        <p:spPr>
          <a:xfrm>
            <a:off x="459701" y="4293272"/>
            <a:ext cx="2638424" cy="2585323"/>
          </a:xfrm>
          <a:prstGeom prst="rect">
            <a:avLst/>
          </a:prstGeom>
          <a:noFill/>
        </p:spPr>
        <p:txBody>
          <a:bodyPr wrap="square" rtlCol="0">
            <a:spAutoFit/>
          </a:bodyPr>
          <a:lstStyle/>
          <a:p>
            <a:r>
              <a:rPr lang="en-US" dirty="0"/>
              <a:t>Name : Lucy Frida </a:t>
            </a:r>
          </a:p>
          <a:p>
            <a:r>
              <a:rPr lang="en-US" dirty="0"/>
              <a:t>Gender : Female</a:t>
            </a:r>
          </a:p>
          <a:p>
            <a:r>
              <a:rPr lang="en-US" dirty="0"/>
              <a:t>Age : 32</a:t>
            </a:r>
          </a:p>
          <a:p>
            <a:r>
              <a:rPr lang="en-US" dirty="0"/>
              <a:t>Location : Markham, ON</a:t>
            </a:r>
          </a:p>
          <a:p>
            <a:r>
              <a:rPr lang="en-US" dirty="0"/>
              <a:t>Occupation : Event Coordinator</a:t>
            </a:r>
          </a:p>
          <a:p>
            <a:r>
              <a:rPr lang="en-US" dirty="0"/>
              <a:t>Salary : 50K</a:t>
            </a:r>
          </a:p>
          <a:p>
            <a:r>
              <a:rPr lang="en-US" dirty="0"/>
              <a:t>Status : Married</a:t>
            </a:r>
          </a:p>
          <a:p>
            <a:endParaRPr lang="en-CA" dirty="0"/>
          </a:p>
        </p:txBody>
      </p:sp>
      <p:pic>
        <p:nvPicPr>
          <p:cNvPr id="27" name="Graphic 26" descr="Head with gears outline">
            <a:extLst>
              <a:ext uri="{FF2B5EF4-FFF2-40B4-BE49-F238E27FC236}">
                <a16:creationId xmlns:a16="http://schemas.microsoft.com/office/drawing/2014/main" id="{62A6D02E-2282-4A8C-A28F-F19DEE0586D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76625" y="324040"/>
            <a:ext cx="561975" cy="561975"/>
          </a:xfrm>
          <a:prstGeom prst="rect">
            <a:avLst/>
          </a:prstGeom>
        </p:spPr>
      </p:pic>
      <p:sp>
        <p:nvSpPr>
          <p:cNvPr id="28" name="TextBox 27">
            <a:extLst>
              <a:ext uri="{FF2B5EF4-FFF2-40B4-BE49-F238E27FC236}">
                <a16:creationId xmlns:a16="http://schemas.microsoft.com/office/drawing/2014/main" id="{7ED09BF7-E308-4633-BEE0-4E5219030BFF}"/>
              </a:ext>
            </a:extLst>
          </p:cNvPr>
          <p:cNvSpPr txBox="1"/>
          <p:nvPr/>
        </p:nvSpPr>
        <p:spPr>
          <a:xfrm>
            <a:off x="4038600" y="420362"/>
            <a:ext cx="1852462" cy="461665"/>
          </a:xfrm>
          <a:prstGeom prst="rect">
            <a:avLst/>
          </a:prstGeom>
          <a:noFill/>
        </p:spPr>
        <p:txBody>
          <a:bodyPr wrap="square" rtlCol="0">
            <a:spAutoFit/>
          </a:bodyPr>
          <a:lstStyle/>
          <a:p>
            <a:r>
              <a:rPr lang="en-US" sz="2400" dirty="0"/>
              <a:t>Personality</a:t>
            </a:r>
            <a:endParaRPr lang="en-CA" sz="2400" dirty="0"/>
          </a:p>
        </p:txBody>
      </p:sp>
      <p:sp>
        <p:nvSpPr>
          <p:cNvPr id="29" name="TextBox 28">
            <a:extLst>
              <a:ext uri="{FF2B5EF4-FFF2-40B4-BE49-F238E27FC236}">
                <a16:creationId xmlns:a16="http://schemas.microsoft.com/office/drawing/2014/main" id="{CDB08972-5CEC-4738-8040-587B449DBC94}"/>
              </a:ext>
            </a:extLst>
          </p:cNvPr>
          <p:cNvSpPr txBox="1"/>
          <p:nvPr/>
        </p:nvSpPr>
        <p:spPr>
          <a:xfrm>
            <a:off x="3619500" y="1170097"/>
            <a:ext cx="20763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Confident</a:t>
            </a:r>
          </a:p>
          <a:p>
            <a:pPr marL="285750" indent="-285750">
              <a:buFont typeface="Arial" panose="020B0604020202020204" pitchFamily="34" charset="0"/>
              <a:buChar char="•"/>
            </a:pPr>
            <a:r>
              <a:rPr lang="en-US" dirty="0"/>
              <a:t>Leader</a:t>
            </a:r>
          </a:p>
          <a:p>
            <a:pPr marL="285750" indent="-285750">
              <a:buFont typeface="Arial" panose="020B0604020202020204" pitchFamily="34" charset="0"/>
              <a:buChar char="•"/>
            </a:pPr>
            <a:r>
              <a:rPr lang="en-US" dirty="0"/>
              <a:t>Sociable</a:t>
            </a:r>
          </a:p>
          <a:p>
            <a:pPr marL="285750" indent="-285750">
              <a:buFont typeface="Arial" panose="020B0604020202020204" pitchFamily="34" charset="0"/>
              <a:buChar char="•"/>
            </a:pPr>
            <a:r>
              <a:rPr lang="en-CA" dirty="0"/>
              <a:t>Enthusiastic</a:t>
            </a:r>
          </a:p>
          <a:p>
            <a:pPr marL="285750" indent="-285750">
              <a:buFont typeface="Arial" panose="020B0604020202020204" pitchFamily="34" charset="0"/>
              <a:buChar char="•"/>
            </a:pPr>
            <a:r>
              <a:rPr lang="en-CA" dirty="0"/>
              <a:t>Adaptable</a:t>
            </a:r>
          </a:p>
          <a:p>
            <a:pPr marL="285750" indent="-285750">
              <a:buFont typeface="Arial" panose="020B0604020202020204" pitchFamily="34" charset="0"/>
              <a:buChar char="•"/>
            </a:pPr>
            <a:r>
              <a:rPr lang="en-US" dirty="0"/>
              <a:t>Genial</a:t>
            </a:r>
          </a:p>
        </p:txBody>
      </p:sp>
      <p:pic>
        <p:nvPicPr>
          <p:cNvPr id="30" name="Graphic 29" descr="A molecule">
            <a:extLst>
              <a:ext uri="{FF2B5EF4-FFF2-40B4-BE49-F238E27FC236}">
                <a16:creationId xmlns:a16="http://schemas.microsoft.com/office/drawing/2014/main" id="{E1D115F8-8FD0-4E89-A065-7A35CBEC9C8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7875" y="81247"/>
            <a:ext cx="1088850" cy="1088850"/>
          </a:xfrm>
          <a:prstGeom prst="rect">
            <a:avLst/>
          </a:prstGeom>
        </p:spPr>
      </p:pic>
      <p:cxnSp>
        <p:nvCxnSpPr>
          <p:cNvPr id="31" name="Straight Connector 30">
            <a:extLst>
              <a:ext uri="{FF2B5EF4-FFF2-40B4-BE49-F238E27FC236}">
                <a16:creationId xmlns:a16="http://schemas.microsoft.com/office/drawing/2014/main" id="{A4C40DFD-5897-427F-9A4D-956F4EAAC637}"/>
              </a:ext>
            </a:extLst>
          </p:cNvPr>
          <p:cNvCxnSpPr>
            <a:cxnSpLocks/>
          </p:cNvCxnSpPr>
          <p:nvPr/>
        </p:nvCxnSpPr>
        <p:spPr>
          <a:xfrm>
            <a:off x="5958804" y="420362"/>
            <a:ext cx="0" cy="26055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D1643EE-0E9B-4A8D-AEE5-AC6009EC8A50}"/>
              </a:ext>
            </a:extLst>
          </p:cNvPr>
          <p:cNvSpPr txBox="1"/>
          <p:nvPr/>
        </p:nvSpPr>
        <p:spPr>
          <a:xfrm>
            <a:off x="6853555" y="438118"/>
            <a:ext cx="1979718" cy="461665"/>
          </a:xfrm>
          <a:prstGeom prst="rect">
            <a:avLst/>
          </a:prstGeom>
          <a:noFill/>
        </p:spPr>
        <p:txBody>
          <a:bodyPr wrap="square" rtlCol="0">
            <a:spAutoFit/>
          </a:bodyPr>
          <a:lstStyle/>
          <a:p>
            <a:r>
              <a:rPr lang="en-US" sz="2400" dirty="0"/>
              <a:t>Bio</a:t>
            </a:r>
            <a:endParaRPr lang="en-CA" sz="2400" dirty="0"/>
          </a:p>
        </p:txBody>
      </p:sp>
      <p:sp>
        <p:nvSpPr>
          <p:cNvPr id="33" name="TextBox 32">
            <a:extLst>
              <a:ext uri="{FF2B5EF4-FFF2-40B4-BE49-F238E27FC236}">
                <a16:creationId xmlns:a16="http://schemas.microsoft.com/office/drawing/2014/main" id="{804C28C1-77F9-40BF-AB80-68CB2B177382}"/>
              </a:ext>
            </a:extLst>
          </p:cNvPr>
          <p:cNvSpPr txBox="1"/>
          <p:nvPr/>
        </p:nvSpPr>
        <p:spPr>
          <a:xfrm>
            <a:off x="6400816" y="1172688"/>
            <a:ext cx="4864914" cy="1477328"/>
          </a:xfrm>
          <a:prstGeom prst="rect">
            <a:avLst/>
          </a:prstGeom>
          <a:noFill/>
        </p:spPr>
        <p:txBody>
          <a:bodyPr wrap="square" rtlCol="0">
            <a:spAutoFit/>
          </a:bodyPr>
          <a:lstStyle/>
          <a:p>
            <a:r>
              <a:rPr lang="en-CA" dirty="0"/>
              <a:t>Lucy Frida is a Event Coordinator located in the GTA. Lucy plans a range of events, including business training sessions, networking events, exhibitions &amp; conferences, weddings, baby showers, and ceremonies. </a:t>
            </a:r>
          </a:p>
        </p:txBody>
      </p:sp>
      <p:cxnSp>
        <p:nvCxnSpPr>
          <p:cNvPr id="34" name="Straight Connector 33">
            <a:extLst>
              <a:ext uri="{FF2B5EF4-FFF2-40B4-BE49-F238E27FC236}">
                <a16:creationId xmlns:a16="http://schemas.microsoft.com/office/drawing/2014/main" id="{E33BCB4F-63A3-458F-9F42-2B8B86B5C948}"/>
              </a:ext>
            </a:extLst>
          </p:cNvPr>
          <p:cNvCxnSpPr/>
          <p:nvPr/>
        </p:nvCxnSpPr>
        <p:spPr>
          <a:xfrm>
            <a:off x="3755254" y="3429000"/>
            <a:ext cx="791888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5" name="Graphic 34" descr="Bullseye with solid fill">
            <a:extLst>
              <a:ext uri="{FF2B5EF4-FFF2-40B4-BE49-F238E27FC236}">
                <a16:creationId xmlns:a16="http://schemas.microsoft.com/office/drawing/2014/main" id="{E31405CA-F89A-49D3-AED6-9E0C964F2BB2}"/>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6630" y="3628408"/>
            <a:ext cx="561970" cy="561970"/>
          </a:xfrm>
          <a:prstGeom prst="rect">
            <a:avLst/>
          </a:prstGeom>
        </p:spPr>
      </p:pic>
      <p:cxnSp>
        <p:nvCxnSpPr>
          <p:cNvPr id="36" name="Straight Connector 35">
            <a:extLst>
              <a:ext uri="{FF2B5EF4-FFF2-40B4-BE49-F238E27FC236}">
                <a16:creationId xmlns:a16="http://schemas.microsoft.com/office/drawing/2014/main" id="{D6A32B91-BC17-486A-9D12-E0C7C783489A}"/>
              </a:ext>
            </a:extLst>
          </p:cNvPr>
          <p:cNvCxnSpPr/>
          <p:nvPr/>
        </p:nvCxnSpPr>
        <p:spPr>
          <a:xfrm>
            <a:off x="7563774" y="3801363"/>
            <a:ext cx="0" cy="27431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C6A4507-9F7F-441C-9CFC-B077179FCFA2}"/>
              </a:ext>
            </a:extLst>
          </p:cNvPr>
          <p:cNvSpPr txBox="1"/>
          <p:nvPr/>
        </p:nvSpPr>
        <p:spPr>
          <a:xfrm>
            <a:off x="4145872" y="3723588"/>
            <a:ext cx="941033" cy="369332"/>
          </a:xfrm>
          <a:prstGeom prst="rect">
            <a:avLst/>
          </a:prstGeom>
          <a:noFill/>
        </p:spPr>
        <p:txBody>
          <a:bodyPr wrap="square" rtlCol="0">
            <a:spAutoFit/>
          </a:bodyPr>
          <a:lstStyle/>
          <a:p>
            <a:r>
              <a:rPr lang="en-US" dirty="0"/>
              <a:t>Goals</a:t>
            </a:r>
            <a:endParaRPr lang="en-CA" dirty="0"/>
          </a:p>
        </p:txBody>
      </p:sp>
      <p:sp>
        <p:nvSpPr>
          <p:cNvPr id="38" name="TextBox 37">
            <a:extLst>
              <a:ext uri="{FF2B5EF4-FFF2-40B4-BE49-F238E27FC236}">
                <a16:creationId xmlns:a16="http://schemas.microsoft.com/office/drawing/2014/main" id="{3F55EE73-EF40-4715-8261-F4AE7005BA8C}"/>
              </a:ext>
            </a:extLst>
          </p:cNvPr>
          <p:cNvSpPr txBox="1"/>
          <p:nvPr/>
        </p:nvSpPr>
        <p:spPr>
          <a:xfrm>
            <a:off x="3619500" y="4394447"/>
            <a:ext cx="379335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Reduce the number of supply vendors</a:t>
            </a:r>
          </a:p>
          <a:p>
            <a:pPr marL="285750" indent="-285750">
              <a:buFont typeface="Wingdings" panose="05000000000000000000" pitchFamily="2" charset="2"/>
              <a:buChar char="§"/>
            </a:pPr>
            <a:r>
              <a:rPr lang="en-US" dirty="0"/>
              <a:t>Find a vendor with a wide variety of supplies</a:t>
            </a:r>
          </a:p>
          <a:p>
            <a:pPr marL="285750" indent="-285750">
              <a:buFont typeface="Wingdings" panose="05000000000000000000" pitchFamily="2" charset="2"/>
              <a:buChar char="§"/>
            </a:pPr>
            <a:r>
              <a:rPr lang="en-US" dirty="0"/>
              <a:t>Rent supplies on a budget.</a:t>
            </a:r>
          </a:p>
          <a:p>
            <a:pPr marL="285750" indent="-285750">
              <a:buFont typeface="Wingdings" panose="05000000000000000000" pitchFamily="2" charset="2"/>
              <a:buChar char="§"/>
            </a:pPr>
            <a:r>
              <a:rPr lang="en-US" dirty="0"/>
              <a:t>Access supplies on demand.</a:t>
            </a:r>
          </a:p>
        </p:txBody>
      </p:sp>
      <p:pic>
        <p:nvPicPr>
          <p:cNvPr id="39" name="Graphic 38" descr="Thumbs Down outline">
            <a:extLst>
              <a:ext uri="{FF2B5EF4-FFF2-40B4-BE49-F238E27FC236}">
                <a16:creationId xmlns:a16="http://schemas.microsoft.com/office/drawing/2014/main" id="{2D0F0F44-57EC-4AC1-BC81-B4DD6585AAC3}"/>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8883" y="3628408"/>
            <a:ext cx="561970" cy="561970"/>
          </a:xfrm>
          <a:prstGeom prst="rect">
            <a:avLst/>
          </a:prstGeom>
        </p:spPr>
      </p:pic>
      <p:sp>
        <p:nvSpPr>
          <p:cNvPr id="40" name="TextBox 39">
            <a:extLst>
              <a:ext uri="{FF2B5EF4-FFF2-40B4-BE49-F238E27FC236}">
                <a16:creationId xmlns:a16="http://schemas.microsoft.com/office/drawing/2014/main" id="{85617E0B-7538-4380-B988-FABC81CD329F}"/>
              </a:ext>
            </a:extLst>
          </p:cNvPr>
          <p:cNvSpPr txBox="1"/>
          <p:nvPr/>
        </p:nvSpPr>
        <p:spPr>
          <a:xfrm>
            <a:off x="8531441" y="3723588"/>
            <a:ext cx="1367161" cy="369308"/>
          </a:xfrm>
          <a:prstGeom prst="rect">
            <a:avLst/>
          </a:prstGeom>
          <a:noFill/>
        </p:spPr>
        <p:txBody>
          <a:bodyPr wrap="square" rtlCol="0">
            <a:spAutoFit/>
          </a:bodyPr>
          <a:lstStyle/>
          <a:p>
            <a:r>
              <a:rPr lang="en-US" dirty="0"/>
              <a:t>frustrations</a:t>
            </a:r>
            <a:endParaRPr lang="en-CA" dirty="0"/>
          </a:p>
        </p:txBody>
      </p:sp>
      <p:sp>
        <p:nvSpPr>
          <p:cNvPr id="22" name="TextBox 21">
            <a:extLst>
              <a:ext uri="{FF2B5EF4-FFF2-40B4-BE49-F238E27FC236}">
                <a16:creationId xmlns:a16="http://schemas.microsoft.com/office/drawing/2014/main" id="{25ACE921-4E7B-4B03-A47F-B59CA0BB60CA}"/>
              </a:ext>
            </a:extLst>
          </p:cNvPr>
          <p:cNvSpPr txBox="1"/>
          <p:nvPr/>
        </p:nvSpPr>
        <p:spPr>
          <a:xfrm>
            <a:off x="7843414" y="4394447"/>
            <a:ext cx="3635454"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Unpredictable supply availability.</a:t>
            </a:r>
          </a:p>
          <a:p>
            <a:pPr marL="285750" indent="-285750">
              <a:buFont typeface="Wingdings" panose="05000000000000000000" pitchFamily="2" charset="2"/>
              <a:buChar char="§"/>
            </a:pPr>
            <a:r>
              <a:rPr lang="en-US" dirty="0"/>
              <a:t>Limited supply diversity.</a:t>
            </a:r>
          </a:p>
        </p:txBody>
      </p:sp>
      <p:pic>
        <p:nvPicPr>
          <p:cNvPr id="3" name="Picture 2">
            <a:extLst>
              <a:ext uri="{FF2B5EF4-FFF2-40B4-BE49-F238E27FC236}">
                <a16:creationId xmlns:a16="http://schemas.microsoft.com/office/drawing/2014/main" id="{1C38933E-1DCC-D3ED-6667-66D2A05DE3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3176" y="882027"/>
            <a:ext cx="2229435" cy="3339694"/>
          </a:xfrm>
          <a:prstGeom prst="rect">
            <a:avLst/>
          </a:prstGeom>
        </p:spPr>
      </p:pic>
    </p:spTree>
    <p:extLst>
      <p:ext uri="{BB962C8B-B14F-4D97-AF65-F5344CB8AC3E}">
        <p14:creationId xmlns:p14="http://schemas.microsoft.com/office/powerpoint/2010/main" val="24856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9C8B5F0-EEF3-4194-8649-8A0F2D3ECBF5}"/>
              </a:ext>
            </a:extLst>
          </p:cNvPr>
          <p:cNvSpPr txBox="1"/>
          <p:nvPr/>
        </p:nvSpPr>
        <p:spPr>
          <a:xfrm>
            <a:off x="318620" y="203474"/>
            <a:ext cx="2926080" cy="646331"/>
          </a:xfrm>
          <a:prstGeom prst="rect">
            <a:avLst/>
          </a:prstGeom>
          <a:noFill/>
        </p:spPr>
        <p:txBody>
          <a:bodyPr wrap="square" rtlCol="0">
            <a:spAutoFit/>
          </a:bodyPr>
          <a:lstStyle/>
          <a:p>
            <a:r>
              <a:rPr lang="en-CA" dirty="0"/>
              <a:t>Client(Housewife) : Ajei Yaxkin </a:t>
            </a:r>
          </a:p>
        </p:txBody>
      </p:sp>
      <p:cxnSp>
        <p:nvCxnSpPr>
          <p:cNvPr id="25" name="Straight Connector 24">
            <a:extLst>
              <a:ext uri="{FF2B5EF4-FFF2-40B4-BE49-F238E27FC236}">
                <a16:creationId xmlns:a16="http://schemas.microsoft.com/office/drawing/2014/main" id="{A995ED7B-184A-4B27-B478-99CCCC582270}"/>
              </a:ext>
            </a:extLst>
          </p:cNvPr>
          <p:cNvCxnSpPr/>
          <p:nvPr/>
        </p:nvCxnSpPr>
        <p:spPr>
          <a:xfrm>
            <a:off x="3312441" y="313441"/>
            <a:ext cx="0" cy="62311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1C7181-5759-4262-BED2-C48540A416FB}"/>
              </a:ext>
            </a:extLst>
          </p:cNvPr>
          <p:cNvSpPr txBox="1"/>
          <p:nvPr/>
        </p:nvSpPr>
        <p:spPr>
          <a:xfrm>
            <a:off x="261434" y="4665871"/>
            <a:ext cx="2638424" cy="2308324"/>
          </a:xfrm>
          <a:prstGeom prst="rect">
            <a:avLst/>
          </a:prstGeom>
          <a:noFill/>
        </p:spPr>
        <p:txBody>
          <a:bodyPr wrap="square" rtlCol="0">
            <a:spAutoFit/>
          </a:bodyPr>
          <a:lstStyle/>
          <a:p>
            <a:r>
              <a:rPr lang="en-US" dirty="0"/>
              <a:t>Name : Ajei Yaxkin </a:t>
            </a:r>
          </a:p>
          <a:p>
            <a:r>
              <a:rPr lang="en-US" dirty="0"/>
              <a:t>Gender : Female</a:t>
            </a:r>
          </a:p>
          <a:p>
            <a:r>
              <a:rPr lang="en-US" dirty="0"/>
              <a:t>Age : 44</a:t>
            </a:r>
          </a:p>
          <a:p>
            <a:r>
              <a:rPr lang="en-US" dirty="0"/>
              <a:t>Location : Whitehorse, YK</a:t>
            </a:r>
          </a:p>
          <a:p>
            <a:r>
              <a:rPr lang="en-US" dirty="0"/>
              <a:t>Occupation : Housewife</a:t>
            </a:r>
          </a:p>
          <a:p>
            <a:r>
              <a:rPr lang="en-US" dirty="0"/>
              <a:t>Annual Income: $0 </a:t>
            </a:r>
          </a:p>
          <a:p>
            <a:r>
              <a:rPr lang="en-US" dirty="0"/>
              <a:t>Status : Married</a:t>
            </a:r>
          </a:p>
          <a:p>
            <a:endParaRPr lang="en-CA" dirty="0"/>
          </a:p>
        </p:txBody>
      </p:sp>
      <p:pic>
        <p:nvPicPr>
          <p:cNvPr id="27" name="Graphic 26" descr="Head with gears outline">
            <a:extLst>
              <a:ext uri="{FF2B5EF4-FFF2-40B4-BE49-F238E27FC236}">
                <a16:creationId xmlns:a16="http://schemas.microsoft.com/office/drawing/2014/main" id="{62A6D02E-2282-4A8C-A28F-F19DEE0586D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76625" y="324040"/>
            <a:ext cx="561975" cy="561975"/>
          </a:xfrm>
          <a:prstGeom prst="rect">
            <a:avLst/>
          </a:prstGeom>
        </p:spPr>
      </p:pic>
      <p:sp>
        <p:nvSpPr>
          <p:cNvPr id="28" name="TextBox 27">
            <a:extLst>
              <a:ext uri="{FF2B5EF4-FFF2-40B4-BE49-F238E27FC236}">
                <a16:creationId xmlns:a16="http://schemas.microsoft.com/office/drawing/2014/main" id="{7ED09BF7-E308-4633-BEE0-4E5219030BFF}"/>
              </a:ext>
            </a:extLst>
          </p:cNvPr>
          <p:cNvSpPr txBox="1"/>
          <p:nvPr/>
        </p:nvSpPr>
        <p:spPr>
          <a:xfrm>
            <a:off x="4038599" y="420362"/>
            <a:ext cx="1889275" cy="461665"/>
          </a:xfrm>
          <a:prstGeom prst="rect">
            <a:avLst/>
          </a:prstGeom>
          <a:noFill/>
        </p:spPr>
        <p:txBody>
          <a:bodyPr wrap="square" rtlCol="0">
            <a:spAutoFit/>
          </a:bodyPr>
          <a:lstStyle/>
          <a:p>
            <a:r>
              <a:rPr lang="en-US" sz="2400" dirty="0"/>
              <a:t>Personality</a:t>
            </a:r>
            <a:endParaRPr lang="en-CA" sz="2400" dirty="0"/>
          </a:p>
        </p:txBody>
      </p:sp>
      <p:sp>
        <p:nvSpPr>
          <p:cNvPr id="29" name="TextBox 28">
            <a:extLst>
              <a:ext uri="{FF2B5EF4-FFF2-40B4-BE49-F238E27FC236}">
                <a16:creationId xmlns:a16="http://schemas.microsoft.com/office/drawing/2014/main" id="{CDB08972-5CEC-4738-8040-587B449DBC94}"/>
              </a:ext>
            </a:extLst>
          </p:cNvPr>
          <p:cNvSpPr txBox="1"/>
          <p:nvPr/>
        </p:nvSpPr>
        <p:spPr>
          <a:xfrm>
            <a:off x="3619500" y="1139851"/>
            <a:ext cx="20763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Compassionate</a:t>
            </a:r>
          </a:p>
          <a:p>
            <a:pPr marL="285750" indent="-285750">
              <a:buFont typeface="Arial" panose="020B0604020202020204" pitchFamily="34" charset="0"/>
              <a:buChar char="•"/>
            </a:pPr>
            <a:r>
              <a:rPr lang="en-US" dirty="0"/>
              <a:t>Curious </a:t>
            </a:r>
          </a:p>
          <a:p>
            <a:pPr marL="285750" indent="-285750">
              <a:buFont typeface="Arial" panose="020B0604020202020204" pitchFamily="34" charset="0"/>
              <a:buChar char="•"/>
            </a:pPr>
            <a:r>
              <a:rPr lang="en-CA" dirty="0"/>
              <a:t>Thoughtful</a:t>
            </a:r>
          </a:p>
          <a:p>
            <a:pPr marL="285750" indent="-285750">
              <a:buFont typeface="Arial" panose="020B0604020202020204" pitchFamily="34" charset="0"/>
              <a:buChar char="•"/>
            </a:pPr>
            <a:r>
              <a:rPr lang="en-CA" dirty="0"/>
              <a:t>Organized</a:t>
            </a:r>
          </a:p>
          <a:p>
            <a:pPr marL="285750" indent="-285750">
              <a:buFont typeface="Arial" panose="020B0604020202020204" pitchFamily="34" charset="0"/>
              <a:buChar char="•"/>
            </a:pPr>
            <a:r>
              <a:rPr lang="en-CA" dirty="0"/>
              <a:t>Rational</a:t>
            </a:r>
          </a:p>
          <a:p>
            <a:pPr marL="285750" indent="-285750">
              <a:buFont typeface="Arial" panose="020B0604020202020204" pitchFamily="34" charset="0"/>
              <a:buChar char="•"/>
            </a:pPr>
            <a:r>
              <a:rPr lang="en-CA" dirty="0"/>
              <a:t>Prudent</a:t>
            </a:r>
          </a:p>
        </p:txBody>
      </p:sp>
      <p:pic>
        <p:nvPicPr>
          <p:cNvPr id="30" name="Graphic 29" descr="A molecule">
            <a:extLst>
              <a:ext uri="{FF2B5EF4-FFF2-40B4-BE49-F238E27FC236}">
                <a16:creationId xmlns:a16="http://schemas.microsoft.com/office/drawing/2014/main" id="{E1D115F8-8FD0-4E89-A065-7A35CBEC9C8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7875" y="81247"/>
            <a:ext cx="1088850" cy="1088850"/>
          </a:xfrm>
          <a:prstGeom prst="rect">
            <a:avLst/>
          </a:prstGeom>
        </p:spPr>
      </p:pic>
      <p:cxnSp>
        <p:nvCxnSpPr>
          <p:cNvPr id="31" name="Straight Connector 30">
            <a:extLst>
              <a:ext uri="{FF2B5EF4-FFF2-40B4-BE49-F238E27FC236}">
                <a16:creationId xmlns:a16="http://schemas.microsoft.com/office/drawing/2014/main" id="{A4C40DFD-5897-427F-9A4D-956F4EAAC637}"/>
              </a:ext>
            </a:extLst>
          </p:cNvPr>
          <p:cNvCxnSpPr>
            <a:cxnSpLocks/>
          </p:cNvCxnSpPr>
          <p:nvPr/>
        </p:nvCxnSpPr>
        <p:spPr>
          <a:xfrm>
            <a:off x="5930284" y="324040"/>
            <a:ext cx="0" cy="26055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D1643EE-0E9B-4A8D-AEE5-AC6009EC8A50}"/>
              </a:ext>
            </a:extLst>
          </p:cNvPr>
          <p:cNvSpPr txBox="1"/>
          <p:nvPr/>
        </p:nvSpPr>
        <p:spPr>
          <a:xfrm>
            <a:off x="6853555" y="438118"/>
            <a:ext cx="1979718" cy="461665"/>
          </a:xfrm>
          <a:prstGeom prst="rect">
            <a:avLst/>
          </a:prstGeom>
          <a:noFill/>
        </p:spPr>
        <p:txBody>
          <a:bodyPr wrap="square" rtlCol="0">
            <a:spAutoFit/>
          </a:bodyPr>
          <a:lstStyle/>
          <a:p>
            <a:r>
              <a:rPr lang="en-US" sz="2400" dirty="0"/>
              <a:t>Bio</a:t>
            </a:r>
            <a:endParaRPr lang="en-CA" sz="2400" dirty="0"/>
          </a:p>
        </p:txBody>
      </p:sp>
      <p:sp>
        <p:nvSpPr>
          <p:cNvPr id="33" name="TextBox 32">
            <a:extLst>
              <a:ext uri="{FF2B5EF4-FFF2-40B4-BE49-F238E27FC236}">
                <a16:creationId xmlns:a16="http://schemas.microsoft.com/office/drawing/2014/main" id="{804C28C1-77F9-40BF-AB80-68CB2B177382}"/>
              </a:ext>
            </a:extLst>
          </p:cNvPr>
          <p:cNvSpPr txBox="1"/>
          <p:nvPr/>
        </p:nvSpPr>
        <p:spPr>
          <a:xfrm>
            <a:off x="6249880" y="1270461"/>
            <a:ext cx="4864914" cy="1200329"/>
          </a:xfrm>
          <a:prstGeom prst="rect">
            <a:avLst/>
          </a:prstGeom>
          <a:noFill/>
        </p:spPr>
        <p:txBody>
          <a:bodyPr wrap="square" rtlCol="0">
            <a:spAutoFit/>
          </a:bodyPr>
          <a:lstStyle/>
          <a:p>
            <a:r>
              <a:rPr lang="en-US" dirty="0"/>
              <a:t>Ajei Yaxkin is a mother of two children and a stay-at-home wife. </a:t>
            </a:r>
            <a:r>
              <a:rPr lang="en-US" dirty="0" err="1"/>
              <a:t>Ajei</a:t>
            </a:r>
            <a:r>
              <a:rPr lang="en-US" dirty="0"/>
              <a:t> spends her time managing her household, knitting, organizing household activities, and working in the garden. </a:t>
            </a:r>
            <a:endParaRPr lang="en-CA" dirty="0"/>
          </a:p>
        </p:txBody>
      </p:sp>
      <p:cxnSp>
        <p:nvCxnSpPr>
          <p:cNvPr id="34" name="Straight Connector 33">
            <a:extLst>
              <a:ext uri="{FF2B5EF4-FFF2-40B4-BE49-F238E27FC236}">
                <a16:creationId xmlns:a16="http://schemas.microsoft.com/office/drawing/2014/main" id="{E33BCB4F-63A3-458F-9F42-2B8B86B5C948}"/>
              </a:ext>
            </a:extLst>
          </p:cNvPr>
          <p:cNvCxnSpPr/>
          <p:nvPr/>
        </p:nvCxnSpPr>
        <p:spPr>
          <a:xfrm>
            <a:off x="3755254" y="3429000"/>
            <a:ext cx="791888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5" name="Graphic 34" descr="Bullseye with solid fill">
            <a:extLst>
              <a:ext uri="{FF2B5EF4-FFF2-40B4-BE49-F238E27FC236}">
                <a16:creationId xmlns:a16="http://schemas.microsoft.com/office/drawing/2014/main" id="{E31405CA-F89A-49D3-AED6-9E0C964F2BB2}"/>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6630" y="3628408"/>
            <a:ext cx="561970" cy="561970"/>
          </a:xfrm>
          <a:prstGeom prst="rect">
            <a:avLst/>
          </a:prstGeom>
        </p:spPr>
      </p:pic>
      <p:cxnSp>
        <p:nvCxnSpPr>
          <p:cNvPr id="36" name="Straight Connector 35">
            <a:extLst>
              <a:ext uri="{FF2B5EF4-FFF2-40B4-BE49-F238E27FC236}">
                <a16:creationId xmlns:a16="http://schemas.microsoft.com/office/drawing/2014/main" id="{D6A32B91-BC17-486A-9D12-E0C7C783489A}"/>
              </a:ext>
            </a:extLst>
          </p:cNvPr>
          <p:cNvCxnSpPr/>
          <p:nvPr/>
        </p:nvCxnSpPr>
        <p:spPr>
          <a:xfrm>
            <a:off x="7563774" y="3801363"/>
            <a:ext cx="0" cy="27431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C6A4507-9F7F-441C-9CFC-B077179FCFA2}"/>
              </a:ext>
            </a:extLst>
          </p:cNvPr>
          <p:cNvSpPr txBox="1"/>
          <p:nvPr/>
        </p:nvSpPr>
        <p:spPr>
          <a:xfrm>
            <a:off x="4145872" y="3723588"/>
            <a:ext cx="941033" cy="369332"/>
          </a:xfrm>
          <a:prstGeom prst="rect">
            <a:avLst/>
          </a:prstGeom>
          <a:noFill/>
        </p:spPr>
        <p:txBody>
          <a:bodyPr wrap="square" rtlCol="0">
            <a:spAutoFit/>
          </a:bodyPr>
          <a:lstStyle/>
          <a:p>
            <a:r>
              <a:rPr lang="en-US" dirty="0"/>
              <a:t>Goals</a:t>
            </a:r>
            <a:endParaRPr lang="en-CA" dirty="0"/>
          </a:p>
        </p:txBody>
      </p:sp>
      <p:sp>
        <p:nvSpPr>
          <p:cNvPr id="38" name="TextBox 37">
            <a:extLst>
              <a:ext uri="{FF2B5EF4-FFF2-40B4-BE49-F238E27FC236}">
                <a16:creationId xmlns:a16="http://schemas.microsoft.com/office/drawing/2014/main" id="{3F55EE73-EF40-4715-8261-F4AE7005BA8C}"/>
              </a:ext>
            </a:extLst>
          </p:cNvPr>
          <p:cNvSpPr txBox="1"/>
          <p:nvPr/>
        </p:nvSpPr>
        <p:spPr>
          <a:xfrm>
            <a:off x="3619500" y="4394447"/>
            <a:ext cx="3793350"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Find less costly home and garden tools for occasional use.</a:t>
            </a:r>
          </a:p>
          <a:p>
            <a:pPr marL="285750" indent="-285750">
              <a:buFont typeface="Wingdings" panose="05000000000000000000" pitchFamily="2" charset="2"/>
              <a:buChar char="§"/>
            </a:pPr>
            <a:r>
              <a:rPr lang="en-US" dirty="0"/>
              <a:t>Make home a healthy environment for children.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39" name="Graphic 38" descr="Thumbs Down outline">
            <a:extLst>
              <a:ext uri="{FF2B5EF4-FFF2-40B4-BE49-F238E27FC236}">
                <a16:creationId xmlns:a16="http://schemas.microsoft.com/office/drawing/2014/main" id="{2D0F0F44-57EC-4AC1-BC81-B4DD6585AAC3}"/>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8883" y="3628408"/>
            <a:ext cx="561970" cy="561970"/>
          </a:xfrm>
          <a:prstGeom prst="rect">
            <a:avLst/>
          </a:prstGeom>
        </p:spPr>
      </p:pic>
      <p:sp>
        <p:nvSpPr>
          <p:cNvPr id="40" name="TextBox 39">
            <a:extLst>
              <a:ext uri="{FF2B5EF4-FFF2-40B4-BE49-F238E27FC236}">
                <a16:creationId xmlns:a16="http://schemas.microsoft.com/office/drawing/2014/main" id="{85617E0B-7538-4380-B988-FABC81CD329F}"/>
              </a:ext>
            </a:extLst>
          </p:cNvPr>
          <p:cNvSpPr txBox="1"/>
          <p:nvPr/>
        </p:nvSpPr>
        <p:spPr>
          <a:xfrm>
            <a:off x="8531441" y="3723588"/>
            <a:ext cx="1367161" cy="369308"/>
          </a:xfrm>
          <a:prstGeom prst="rect">
            <a:avLst/>
          </a:prstGeom>
          <a:noFill/>
        </p:spPr>
        <p:txBody>
          <a:bodyPr wrap="square" rtlCol="0">
            <a:spAutoFit/>
          </a:bodyPr>
          <a:lstStyle/>
          <a:p>
            <a:r>
              <a:rPr lang="en-US" dirty="0"/>
              <a:t>frustrations</a:t>
            </a:r>
            <a:endParaRPr lang="en-CA" dirty="0"/>
          </a:p>
        </p:txBody>
      </p:sp>
      <p:sp>
        <p:nvSpPr>
          <p:cNvPr id="41" name="TextBox 40">
            <a:extLst>
              <a:ext uri="{FF2B5EF4-FFF2-40B4-BE49-F238E27FC236}">
                <a16:creationId xmlns:a16="http://schemas.microsoft.com/office/drawing/2014/main" id="{25ACE921-4E7B-4B03-A47F-B59CA0BB60CA}"/>
              </a:ext>
            </a:extLst>
          </p:cNvPr>
          <p:cNvSpPr txBox="1"/>
          <p:nvPr/>
        </p:nvSpPr>
        <p:spPr>
          <a:xfrm>
            <a:off x="7843414" y="4394447"/>
            <a:ext cx="3635454"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Absence of network.</a:t>
            </a:r>
          </a:p>
          <a:p>
            <a:pPr marL="285750" indent="-285750">
              <a:buFont typeface="Wingdings" panose="05000000000000000000" pitchFamily="2" charset="2"/>
              <a:buChar char="§"/>
            </a:pPr>
            <a:r>
              <a:rPr lang="en-US" dirty="0"/>
              <a:t>Limited budget.</a:t>
            </a:r>
          </a:p>
          <a:p>
            <a:pPr marL="285750" indent="-285750">
              <a:buFont typeface="Wingdings" panose="05000000000000000000" pitchFamily="2" charset="2"/>
              <a:buChar char="§"/>
            </a:pPr>
            <a:r>
              <a:rPr lang="en-US" dirty="0"/>
              <a:t>Difficulty asking for help. </a:t>
            </a:r>
          </a:p>
        </p:txBody>
      </p:sp>
      <p:pic>
        <p:nvPicPr>
          <p:cNvPr id="5" name="Picture 4">
            <a:extLst>
              <a:ext uri="{FF2B5EF4-FFF2-40B4-BE49-F238E27FC236}">
                <a16:creationId xmlns:a16="http://schemas.microsoft.com/office/drawing/2014/main" id="{7B5AFA2F-11E2-A1EE-DCE8-6EE8662788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5446" y="969125"/>
            <a:ext cx="2742862" cy="3450520"/>
          </a:xfrm>
          <a:prstGeom prst="rect">
            <a:avLst/>
          </a:prstGeom>
        </p:spPr>
      </p:pic>
    </p:spTree>
    <p:extLst>
      <p:ext uri="{BB962C8B-B14F-4D97-AF65-F5344CB8AC3E}">
        <p14:creationId xmlns:p14="http://schemas.microsoft.com/office/powerpoint/2010/main" val="382338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9C8B5F0-EEF3-4194-8649-8A0F2D3ECBF5}"/>
              </a:ext>
            </a:extLst>
          </p:cNvPr>
          <p:cNvSpPr txBox="1"/>
          <p:nvPr/>
        </p:nvSpPr>
        <p:spPr>
          <a:xfrm>
            <a:off x="318620" y="203474"/>
            <a:ext cx="2926080" cy="646331"/>
          </a:xfrm>
          <a:prstGeom prst="rect">
            <a:avLst/>
          </a:prstGeom>
          <a:noFill/>
        </p:spPr>
        <p:txBody>
          <a:bodyPr wrap="square" rtlCol="0">
            <a:spAutoFit/>
          </a:bodyPr>
          <a:lstStyle/>
          <a:p>
            <a:r>
              <a:rPr lang="en-CA" dirty="0"/>
              <a:t>Client(Businessman) : Edgar Mario</a:t>
            </a:r>
          </a:p>
        </p:txBody>
      </p:sp>
      <p:cxnSp>
        <p:nvCxnSpPr>
          <p:cNvPr id="25" name="Straight Connector 24">
            <a:extLst>
              <a:ext uri="{FF2B5EF4-FFF2-40B4-BE49-F238E27FC236}">
                <a16:creationId xmlns:a16="http://schemas.microsoft.com/office/drawing/2014/main" id="{A995ED7B-184A-4B27-B478-99CCCC582270}"/>
              </a:ext>
            </a:extLst>
          </p:cNvPr>
          <p:cNvCxnSpPr/>
          <p:nvPr/>
        </p:nvCxnSpPr>
        <p:spPr>
          <a:xfrm>
            <a:off x="3312441" y="313441"/>
            <a:ext cx="0" cy="62311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1C7181-5759-4262-BED2-C48540A416FB}"/>
              </a:ext>
            </a:extLst>
          </p:cNvPr>
          <p:cNvSpPr txBox="1"/>
          <p:nvPr/>
        </p:nvSpPr>
        <p:spPr>
          <a:xfrm>
            <a:off x="370640" y="4630949"/>
            <a:ext cx="2638424" cy="2308324"/>
          </a:xfrm>
          <a:prstGeom prst="rect">
            <a:avLst/>
          </a:prstGeom>
          <a:noFill/>
        </p:spPr>
        <p:txBody>
          <a:bodyPr wrap="square" rtlCol="0">
            <a:spAutoFit/>
          </a:bodyPr>
          <a:lstStyle/>
          <a:p>
            <a:r>
              <a:rPr lang="en-US" dirty="0"/>
              <a:t>Name : </a:t>
            </a:r>
            <a:r>
              <a:rPr lang="en-CA" dirty="0"/>
              <a:t>Edgar Mario</a:t>
            </a:r>
            <a:endParaRPr lang="en-US" dirty="0"/>
          </a:p>
          <a:p>
            <a:r>
              <a:rPr lang="en-US" dirty="0"/>
              <a:t>Gender : Male</a:t>
            </a:r>
          </a:p>
          <a:p>
            <a:r>
              <a:rPr lang="en-US" dirty="0"/>
              <a:t>Age : 40</a:t>
            </a:r>
          </a:p>
          <a:p>
            <a:r>
              <a:rPr lang="en-US" dirty="0"/>
              <a:t>Location : Timbuktu</a:t>
            </a:r>
          </a:p>
          <a:p>
            <a:r>
              <a:rPr lang="en-US" dirty="0"/>
              <a:t>Occupation : </a:t>
            </a:r>
            <a:r>
              <a:rPr lang="en-US" sz="1650" dirty="0"/>
              <a:t>Businessman</a:t>
            </a:r>
            <a:r>
              <a:rPr lang="en-US" dirty="0"/>
              <a:t> </a:t>
            </a:r>
          </a:p>
          <a:p>
            <a:r>
              <a:rPr lang="en-US" dirty="0"/>
              <a:t>Salary : 150k</a:t>
            </a:r>
          </a:p>
          <a:p>
            <a:r>
              <a:rPr lang="en-US" dirty="0"/>
              <a:t>Status : Single</a:t>
            </a:r>
          </a:p>
          <a:p>
            <a:endParaRPr lang="en-CA" dirty="0"/>
          </a:p>
        </p:txBody>
      </p:sp>
      <p:pic>
        <p:nvPicPr>
          <p:cNvPr id="27" name="Graphic 26" descr="Head with gears outline">
            <a:extLst>
              <a:ext uri="{FF2B5EF4-FFF2-40B4-BE49-F238E27FC236}">
                <a16:creationId xmlns:a16="http://schemas.microsoft.com/office/drawing/2014/main" id="{62A6D02E-2282-4A8C-A28F-F19DEE0586D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6625" y="324040"/>
            <a:ext cx="561975" cy="561975"/>
          </a:xfrm>
          <a:prstGeom prst="rect">
            <a:avLst/>
          </a:prstGeom>
        </p:spPr>
      </p:pic>
      <p:sp>
        <p:nvSpPr>
          <p:cNvPr id="28" name="TextBox 27">
            <a:extLst>
              <a:ext uri="{FF2B5EF4-FFF2-40B4-BE49-F238E27FC236}">
                <a16:creationId xmlns:a16="http://schemas.microsoft.com/office/drawing/2014/main" id="{7ED09BF7-E308-4633-BEE0-4E5219030BFF}"/>
              </a:ext>
            </a:extLst>
          </p:cNvPr>
          <p:cNvSpPr txBox="1"/>
          <p:nvPr/>
        </p:nvSpPr>
        <p:spPr>
          <a:xfrm>
            <a:off x="4038599" y="420362"/>
            <a:ext cx="1821533" cy="461665"/>
          </a:xfrm>
          <a:prstGeom prst="rect">
            <a:avLst/>
          </a:prstGeom>
          <a:noFill/>
        </p:spPr>
        <p:txBody>
          <a:bodyPr wrap="square" rtlCol="0">
            <a:spAutoFit/>
          </a:bodyPr>
          <a:lstStyle/>
          <a:p>
            <a:r>
              <a:rPr lang="en-US" sz="2400" dirty="0"/>
              <a:t>Personality</a:t>
            </a:r>
            <a:endParaRPr lang="en-CA" sz="2400" dirty="0"/>
          </a:p>
        </p:txBody>
      </p:sp>
      <p:sp>
        <p:nvSpPr>
          <p:cNvPr id="29" name="TextBox 28">
            <a:extLst>
              <a:ext uri="{FF2B5EF4-FFF2-40B4-BE49-F238E27FC236}">
                <a16:creationId xmlns:a16="http://schemas.microsoft.com/office/drawing/2014/main" id="{CDB08972-5CEC-4738-8040-587B449DBC94}"/>
              </a:ext>
            </a:extLst>
          </p:cNvPr>
          <p:cNvSpPr txBox="1"/>
          <p:nvPr/>
        </p:nvSpPr>
        <p:spPr>
          <a:xfrm>
            <a:off x="3553098" y="1007904"/>
            <a:ext cx="2076398"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Resourceful</a:t>
            </a:r>
          </a:p>
          <a:p>
            <a:pPr marL="285750" indent="-285750">
              <a:buFont typeface="Arial" panose="020B0604020202020204" pitchFamily="34" charset="0"/>
              <a:buChar char="•"/>
            </a:pPr>
            <a:r>
              <a:rPr lang="en-CA" dirty="0"/>
              <a:t>Cautious</a:t>
            </a:r>
          </a:p>
          <a:p>
            <a:pPr marL="285750" indent="-285750">
              <a:buFont typeface="Arial" panose="020B0604020202020204" pitchFamily="34" charset="0"/>
              <a:buChar char="•"/>
            </a:pPr>
            <a:r>
              <a:rPr lang="en-CA" dirty="0"/>
              <a:t>Persuasive</a:t>
            </a:r>
          </a:p>
          <a:p>
            <a:pPr marL="285750" indent="-285750">
              <a:buFont typeface="Arial" panose="020B0604020202020204" pitchFamily="34" charset="0"/>
              <a:buChar char="•"/>
            </a:pPr>
            <a:r>
              <a:rPr lang="en-CA" dirty="0"/>
              <a:t>Tenacious</a:t>
            </a:r>
          </a:p>
          <a:p>
            <a:pPr marL="285750" indent="-285750">
              <a:buFont typeface="Arial" panose="020B0604020202020204" pitchFamily="34" charset="0"/>
              <a:buChar char="•"/>
            </a:pPr>
            <a:r>
              <a:rPr lang="en-CA" dirty="0"/>
              <a:t>Passionate</a:t>
            </a:r>
          </a:p>
          <a:p>
            <a:pPr marL="285750" indent="-285750">
              <a:buFont typeface="Arial" panose="020B0604020202020204" pitchFamily="34" charset="0"/>
              <a:buChar char="•"/>
            </a:pPr>
            <a:r>
              <a:rPr lang="en-CA" dirty="0"/>
              <a:t>Dynamic</a:t>
            </a:r>
          </a:p>
        </p:txBody>
      </p:sp>
      <p:pic>
        <p:nvPicPr>
          <p:cNvPr id="30" name="Graphic 29" descr="A molecule">
            <a:extLst>
              <a:ext uri="{FF2B5EF4-FFF2-40B4-BE49-F238E27FC236}">
                <a16:creationId xmlns:a16="http://schemas.microsoft.com/office/drawing/2014/main" id="{E1D115F8-8FD0-4E89-A065-7A35CBEC9C8C}"/>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7875" y="81247"/>
            <a:ext cx="1088850" cy="1088850"/>
          </a:xfrm>
          <a:prstGeom prst="rect">
            <a:avLst/>
          </a:prstGeom>
        </p:spPr>
      </p:pic>
      <p:cxnSp>
        <p:nvCxnSpPr>
          <p:cNvPr id="31" name="Straight Connector 30">
            <a:extLst>
              <a:ext uri="{FF2B5EF4-FFF2-40B4-BE49-F238E27FC236}">
                <a16:creationId xmlns:a16="http://schemas.microsoft.com/office/drawing/2014/main" id="{A4C40DFD-5897-427F-9A4D-956F4EAAC637}"/>
              </a:ext>
            </a:extLst>
          </p:cNvPr>
          <p:cNvCxnSpPr>
            <a:cxnSpLocks/>
          </p:cNvCxnSpPr>
          <p:nvPr/>
        </p:nvCxnSpPr>
        <p:spPr>
          <a:xfrm>
            <a:off x="5930284" y="324040"/>
            <a:ext cx="0" cy="26055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D1643EE-0E9B-4A8D-AEE5-AC6009EC8A50}"/>
              </a:ext>
            </a:extLst>
          </p:cNvPr>
          <p:cNvSpPr txBox="1"/>
          <p:nvPr/>
        </p:nvSpPr>
        <p:spPr>
          <a:xfrm>
            <a:off x="6853555" y="438118"/>
            <a:ext cx="1979718" cy="461665"/>
          </a:xfrm>
          <a:prstGeom prst="rect">
            <a:avLst/>
          </a:prstGeom>
          <a:noFill/>
        </p:spPr>
        <p:txBody>
          <a:bodyPr wrap="square" rtlCol="0">
            <a:spAutoFit/>
          </a:bodyPr>
          <a:lstStyle/>
          <a:p>
            <a:r>
              <a:rPr lang="en-US" sz="2400" dirty="0"/>
              <a:t>Bio</a:t>
            </a:r>
            <a:endParaRPr lang="en-CA" sz="2400" dirty="0"/>
          </a:p>
        </p:txBody>
      </p:sp>
      <p:sp>
        <p:nvSpPr>
          <p:cNvPr id="33" name="TextBox 32">
            <a:extLst>
              <a:ext uri="{FF2B5EF4-FFF2-40B4-BE49-F238E27FC236}">
                <a16:creationId xmlns:a16="http://schemas.microsoft.com/office/drawing/2014/main" id="{804C28C1-77F9-40BF-AB80-68CB2B177382}"/>
              </a:ext>
            </a:extLst>
          </p:cNvPr>
          <p:cNvSpPr txBox="1"/>
          <p:nvPr/>
        </p:nvSpPr>
        <p:spPr>
          <a:xfrm>
            <a:off x="6249880" y="1260629"/>
            <a:ext cx="4864914" cy="1477328"/>
          </a:xfrm>
          <a:prstGeom prst="rect">
            <a:avLst/>
          </a:prstGeom>
          <a:noFill/>
        </p:spPr>
        <p:txBody>
          <a:bodyPr wrap="square" rtlCol="0">
            <a:spAutoFit/>
          </a:bodyPr>
          <a:lstStyle/>
          <a:p>
            <a:r>
              <a:rPr lang="en-US" dirty="0"/>
              <a:t>Edgar Mario is an innovative entrepreneur with 10 years of experience in business leadership. Edgar is proficient in handling business and management operations, competent in finance and dealing with staff. </a:t>
            </a:r>
            <a:endParaRPr lang="en-CA" dirty="0"/>
          </a:p>
        </p:txBody>
      </p:sp>
      <p:cxnSp>
        <p:nvCxnSpPr>
          <p:cNvPr id="34" name="Straight Connector 33">
            <a:extLst>
              <a:ext uri="{FF2B5EF4-FFF2-40B4-BE49-F238E27FC236}">
                <a16:creationId xmlns:a16="http://schemas.microsoft.com/office/drawing/2014/main" id="{E33BCB4F-63A3-458F-9F42-2B8B86B5C948}"/>
              </a:ext>
            </a:extLst>
          </p:cNvPr>
          <p:cNvCxnSpPr/>
          <p:nvPr/>
        </p:nvCxnSpPr>
        <p:spPr>
          <a:xfrm>
            <a:off x="3755254" y="3429000"/>
            <a:ext cx="791888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5" name="Graphic 34" descr="Bullseye with solid fill">
            <a:extLst>
              <a:ext uri="{FF2B5EF4-FFF2-40B4-BE49-F238E27FC236}">
                <a16:creationId xmlns:a16="http://schemas.microsoft.com/office/drawing/2014/main" id="{E31405CA-F89A-49D3-AED6-9E0C964F2BB2}"/>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6630" y="3628408"/>
            <a:ext cx="561970" cy="561970"/>
          </a:xfrm>
          <a:prstGeom prst="rect">
            <a:avLst/>
          </a:prstGeom>
        </p:spPr>
      </p:pic>
      <p:cxnSp>
        <p:nvCxnSpPr>
          <p:cNvPr id="36" name="Straight Connector 35">
            <a:extLst>
              <a:ext uri="{FF2B5EF4-FFF2-40B4-BE49-F238E27FC236}">
                <a16:creationId xmlns:a16="http://schemas.microsoft.com/office/drawing/2014/main" id="{D6A32B91-BC17-486A-9D12-E0C7C783489A}"/>
              </a:ext>
            </a:extLst>
          </p:cNvPr>
          <p:cNvCxnSpPr/>
          <p:nvPr/>
        </p:nvCxnSpPr>
        <p:spPr>
          <a:xfrm>
            <a:off x="7563774" y="3801363"/>
            <a:ext cx="0" cy="27431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C6A4507-9F7F-441C-9CFC-B077179FCFA2}"/>
              </a:ext>
            </a:extLst>
          </p:cNvPr>
          <p:cNvSpPr txBox="1"/>
          <p:nvPr/>
        </p:nvSpPr>
        <p:spPr>
          <a:xfrm>
            <a:off x="4145872" y="3723588"/>
            <a:ext cx="941033" cy="369332"/>
          </a:xfrm>
          <a:prstGeom prst="rect">
            <a:avLst/>
          </a:prstGeom>
          <a:noFill/>
        </p:spPr>
        <p:txBody>
          <a:bodyPr wrap="square" rtlCol="0">
            <a:spAutoFit/>
          </a:bodyPr>
          <a:lstStyle/>
          <a:p>
            <a:r>
              <a:rPr lang="en-US" dirty="0"/>
              <a:t>Goals</a:t>
            </a:r>
            <a:endParaRPr lang="en-CA" dirty="0"/>
          </a:p>
        </p:txBody>
      </p:sp>
      <p:pic>
        <p:nvPicPr>
          <p:cNvPr id="39" name="Graphic 38" descr="Thumbs Down outline">
            <a:extLst>
              <a:ext uri="{FF2B5EF4-FFF2-40B4-BE49-F238E27FC236}">
                <a16:creationId xmlns:a16="http://schemas.microsoft.com/office/drawing/2014/main" id="{2D0F0F44-57EC-4AC1-BC81-B4DD6585AAC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78883" y="3628408"/>
            <a:ext cx="561970" cy="561970"/>
          </a:xfrm>
          <a:prstGeom prst="rect">
            <a:avLst/>
          </a:prstGeom>
        </p:spPr>
      </p:pic>
      <p:sp>
        <p:nvSpPr>
          <p:cNvPr id="40" name="TextBox 39">
            <a:extLst>
              <a:ext uri="{FF2B5EF4-FFF2-40B4-BE49-F238E27FC236}">
                <a16:creationId xmlns:a16="http://schemas.microsoft.com/office/drawing/2014/main" id="{85617E0B-7538-4380-B988-FABC81CD329F}"/>
              </a:ext>
            </a:extLst>
          </p:cNvPr>
          <p:cNvSpPr txBox="1"/>
          <p:nvPr/>
        </p:nvSpPr>
        <p:spPr>
          <a:xfrm>
            <a:off x="8531441" y="3723588"/>
            <a:ext cx="1367161" cy="369308"/>
          </a:xfrm>
          <a:prstGeom prst="rect">
            <a:avLst/>
          </a:prstGeom>
          <a:noFill/>
        </p:spPr>
        <p:txBody>
          <a:bodyPr wrap="square" rtlCol="0">
            <a:spAutoFit/>
          </a:bodyPr>
          <a:lstStyle/>
          <a:p>
            <a:r>
              <a:rPr lang="en-US" dirty="0"/>
              <a:t>frustrations</a:t>
            </a:r>
            <a:endParaRPr lang="en-CA" dirty="0"/>
          </a:p>
        </p:txBody>
      </p:sp>
      <p:sp>
        <p:nvSpPr>
          <p:cNvPr id="41" name="TextBox 40">
            <a:extLst>
              <a:ext uri="{FF2B5EF4-FFF2-40B4-BE49-F238E27FC236}">
                <a16:creationId xmlns:a16="http://schemas.microsoft.com/office/drawing/2014/main" id="{25ACE921-4E7B-4B03-A47F-B59CA0BB60CA}"/>
              </a:ext>
            </a:extLst>
          </p:cNvPr>
          <p:cNvSpPr txBox="1"/>
          <p:nvPr/>
        </p:nvSpPr>
        <p:spPr>
          <a:xfrm>
            <a:off x="7843414" y="4394447"/>
            <a:ext cx="3635454"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Weight of transporting office supplies. </a:t>
            </a:r>
          </a:p>
          <a:p>
            <a:pPr marL="285750" indent="-285750">
              <a:buFont typeface="Wingdings" panose="05000000000000000000" pitchFamily="2" charset="2"/>
              <a:buChar char="§"/>
            </a:pPr>
            <a:r>
              <a:rPr lang="en-US" dirty="0"/>
              <a:t>The possibility of lost or delayed baggage during international flights. </a:t>
            </a:r>
          </a:p>
          <a:p>
            <a:pPr marL="285750" indent="-285750">
              <a:buFont typeface="Wingdings" panose="05000000000000000000" pitchFamily="2" charset="2"/>
              <a:buChar char="§"/>
            </a:pPr>
            <a:r>
              <a:rPr lang="en-US" dirty="0"/>
              <a:t>Limited alternative office supplies on business trips.</a:t>
            </a:r>
          </a:p>
          <a:p>
            <a:pPr marL="285750" indent="-285750">
              <a:buFont typeface="Wingdings" panose="05000000000000000000" pitchFamily="2" charset="2"/>
              <a:buChar char="§"/>
            </a:pPr>
            <a:endParaRPr lang="en-US" dirty="0"/>
          </a:p>
        </p:txBody>
      </p:sp>
      <p:sp>
        <p:nvSpPr>
          <p:cNvPr id="21" name="TextBox 20">
            <a:extLst>
              <a:ext uri="{FF2B5EF4-FFF2-40B4-BE49-F238E27FC236}">
                <a16:creationId xmlns:a16="http://schemas.microsoft.com/office/drawing/2014/main" id="{3F55EE73-EF40-4715-8261-F4AE7005BA8C}"/>
              </a:ext>
            </a:extLst>
          </p:cNvPr>
          <p:cNvSpPr txBox="1"/>
          <p:nvPr/>
        </p:nvSpPr>
        <p:spPr>
          <a:xfrm>
            <a:off x="3619500" y="4394447"/>
            <a:ext cx="3793350"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To keep travel costs and distance travelled minimum.</a:t>
            </a:r>
          </a:p>
          <a:p>
            <a:pPr marL="285750" indent="-285750">
              <a:buFont typeface="Wingdings" panose="05000000000000000000" pitchFamily="2" charset="2"/>
              <a:buChar char="§"/>
            </a:pPr>
            <a:r>
              <a:rPr lang="en-US" dirty="0"/>
              <a:t>To be productive on business trips with limited budget. </a:t>
            </a:r>
          </a:p>
          <a:p>
            <a:pPr marL="285750" indent="-285750">
              <a:buFont typeface="Wingdings" panose="05000000000000000000" pitchFamily="2" charset="2"/>
              <a:buChar char="§"/>
            </a:pPr>
            <a:r>
              <a:rPr lang="en-US" dirty="0"/>
              <a:t>Create ties with other businessmen internationally.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3" name="Picture 2">
            <a:extLst>
              <a:ext uri="{FF2B5EF4-FFF2-40B4-BE49-F238E27FC236}">
                <a16:creationId xmlns:a16="http://schemas.microsoft.com/office/drawing/2014/main" id="{4336D344-908E-0309-0CBD-2115D7D9B0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950" y="899783"/>
            <a:ext cx="2454125" cy="3681188"/>
          </a:xfrm>
          <a:prstGeom prst="rect">
            <a:avLst/>
          </a:prstGeom>
        </p:spPr>
      </p:pic>
    </p:spTree>
    <p:extLst>
      <p:ext uri="{BB962C8B-B14F-4D97-AF65-F5344CB8AC3E}">
        <p14:creationId xmlns:p14="http://schemas.microsoft.com/office/powerpoint/2010/main" val="1815467168"/>
      </p:ext>
    </p:extLst>
  </p:cSld>
  <p:clrMapOvr>
    <a:masterClrMapping/>
  </p:clrMapOvr>
</p:sld>
</file>

<file path=ppt/theme/theme1.xml><?xml version="1.0" encoding="utf-8"?>
<a:theme xmlns:a="http://schemas.openxmlformats.org/drawingml/2006/main" name="3DFloatVTI">
  <a:themeElements>
    <a:clrScheme name="AnalogousFromLightSeed_2SEEDS">
      <a:dk1>
        <a:srgbClr val="000000"/>
      </a:dk1>
      <a:lt1>
        <a:srgbClr val="FFFFFF"/>
      </a:lt1>
      <a:dk2>
        <a:srgbClr val="412436"/>
      </a:dk2>
      <a:lt2>
        <a:srgbClr val="E2E8E4"/>
      </a:lt2>
      <a:accent1>
        <a:srgbClr val="C870A6"/>
      </a:accent1>
      <a:accent2>
        <a:srgbClr val="D08AD2"/>
      </a:accent2>
      <a:accent3>
        <a:srgbClr val="D28A98"/>
      </a:accent3>
      <a:accent4>
        <a:srgbClr val="65B36E"/>
      </a:accent4>
      <a:accent5>
        <a:srgbClr val="72AF93"/>
      </a:accent5>
      <a:accent6>
        <a:srgbClr val="63B1AD"/>
      </a:accent6>
      <a:hlink>
        <a:srgbClr val="558D6B"/>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465</Words>
  <Application>Microsoft Office PowerPoint</Application>
  <PresentationFormat>Widescreen</PresentationFormat>
  <Paragraphs>102</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Sitka Heading</vt:lpstr>
      <vt:lpstr>Source Sans Pro</vt:lpstr>
      <vt:lpstr>Wingdings</vt:lpstr>
      <vt:lpstr>3DFloatVTI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Lale Mulati</dc:creator>
  <cp:lastModifiedBy>Lale Mulati</cp:lastModifiedBy>
  <cp:revision>12</cp:revision>
  <dcterms:created xsi:type="dcterms:W3CDTF">2022-10-01T06:04:06Z</dcterms:created>
  <dcterms:modified xsi:type="dcterms:W3CDTF">2022-10-03T16:11:11Z</dcterms:modified>
</cp:coreProperties>
</file>