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4" r:id="rId7"/>
    <p:sldId id="266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E09F-8C65-409E-AAFE-5BB42110E2EE}" type="datetimeFigureOut">
              <a:rPr lang="fr-FR" smtClean="0"/>
              <a:t>14/11/2023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FD34-6370-4D07-BBEF-AB5F4A716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019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E09F-8C65-409E-AAFE-5BB42110E2EE}" type="datetimeFigureOut">
              <a:rPr lang="fr-FR" smtClean="0"/>
              <a:t>14/11/2023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FD34-6370-4D07-BBEF-AB5F4A716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3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E09F-8C65-409E-AAFE-5BB42110E2EE}" type="datetimeFigureOut">
              <a:rPr lang="fr-FR" smtClean="0"/>
              <a:t>14/11/2023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FD34-6370-4D07-BBEF-AB5F4A716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98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E09F-8C65-409E-AAFE-5BB42110E2EE}" type="datetimeFigureOut">
              <a:rPr lang="fr-FR" smtClean="0"/>
              <a:t>14/11/2023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FD34-6370-4D07-BBEF-AB5F4A716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54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E09F-8C65-409E-AAFE-5BB42110E2EE}" type="datetimeFigureOut">
              <a:rPr lang="fr-FR" smtClean="0"/>
              <a:t>14/11/2023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FD34-6370-4D07-BBEF-AB5F4A716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47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E09F-8C65-409E-AAFE-5BB42110E2EE}" type="datetimeFigureOut">
              <a:rPr lang="fr-FR" smtClean="0"/>
              <a:t>14/11/2023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FD34-6370-4D07-BBEF-AB5F4A716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932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E09F-8C65-409E-AAFE-5BB42110E2EE}" type="datetimeFigureOut">
              <a:rPr lang="fr-FR" smtClean="0"/>
              <a:t>14/11/2023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FD34-6370-4D07-BBEF-AB5F4A716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52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E09F-8C65-409E-AAFE-5BB42110E2EE}" type="datetimeFigureOut">
              <a:rPr lang="fr-FR" smtClean="0"/>
              <a:t>14/11/2023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FD34-6370-4D07-BBEF-AB5F4A716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91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E09F-8C65-409E-AAFE-5BB42110E2EE}" type="datetimeFigureOut">
              <a:rPr lang="fr-FR" smtClean="0"/>
              <a:t>14/11/2023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FD34-6370-4D07-BBEF-AB5F4A716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74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E09F-8C65-409E-AAFE-5BB42110E2EE}" type="datetimeFigureOut">
              <a:rPr lang="fr-FR" smtClean="0"/>
              <a:t>14/11/2023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FD34-6370-4D07-BBEF-AB5F4A716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19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E09F-8C65-409E-AAFE-5BB42110E2EE}" type="datetimeFigureOut">
              <a:rPr lang="fr-FR" smtClean="0"/>
              <a:t>14/11/2023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FD34-6370-4D07-BBEF-AB5F4A716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00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EE09F-8C65-409E-AAFE-5BB42110E2EE}" type="datetimeFigureOut">
              <a:rPr lang="fr-FR" smtClean="0"/>
              <a:t>14/11/2023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AFD34-6370-4D07-BBEF-AB5F4A716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79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047288" y="6469724"/>
            <a:ext cx="1165195" cy="388275"/>
          </a:xfrm>
        </p:spPr>
        <p:txBody>
          <a:bodyPr/>
          <a:lstStyle/>
          <a:p>
            <a:fld id="{F2EC6555-A934-49C7-AE14-F9B2E77D0EDC}" type="slidenum">
              <a:rPr lang="fr-FR" smtClean="0"/>
              <a:t>1</a:t>
            </a:fld>
            <a:endParaRPr lang="fr-FR" dirty="0"/>
          </a:p>
        </p:txBody>
      </p:sp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288" y="6215063"/>
            <a:ext cx="563562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re 7"/>
          <p:cNvSpPr txBox="1">
            <a:spLocks/>
          </p:cNvSpPr>
          <p:nvPr/>
        </p:nvSpPr>
        <p:spPr>
          <a:xfrm>
            <a:off x="1229121" y="2245096"/>
            <a:ext cx="9242971" cy="1448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 b="1" dirty="0" err="1" smtClean="0">
                <a:solidFill>
                  <a:schemeClr val="accent2"/>
                </a:solidFill>
              </a:rPr>
              <a:t>Fraud</a:t>
            </a:r>
            <a:r>
              <a:rPr lang="fr-FR" sz="2800" b="1" dirty="0" smtClean="0">
                <a:solidFill>
                  <a:schemeClr val="accent2"/>
                </a:solidFill>
              </a:rPr>
              <a:t> Data : Web &amp; RS </a:t>
            </a:r>
            <a:r>
              <a:rPr lang="fr-FR" sz="2800" b="1" dirty="0" err="1" smtClean="0">
                <a:solidFill>
                  <a:schemeClr val="accent2"/>
                </a:solidFill>
              </a:rPr>
              <a:t>scraping</a:t>
            </a:r>
            <a:endParaRPr lang="fr-FR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31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latin typeface="Bahnschrift SemiLight Condensed" panose="020B0502040204020203" pitchFamily="34" charset="0"/>
              </a:rPr>
              <a:t>Dans le cadre de ce projet, nous cherchons à se faire une idée sur ce que disent &amp; font les internautes à propos de la fraude Data. </a:t>
            </a:r>
          </a:p>
          <a:p>
            <a:r>
              <a:rPr lang="fr-FR" dirty="0" smtClean="0">
                <a:latin typeface="Bahnschrift SemiLight Condensed" panose="020B0502040204020203" pitchFamily="34" charset="0"/>
              </a:rPr>
              <a:t>Ainsi, différentes sources telles que Google, les réseaux sociaux (Facebook, Telegram, YouTube) ainsi que nos données </a:t>
            </a:r>
            <a:r>
              <a:rPr lang="fr-FR" dirty="0" err="1" smtClean="0">
                <a:latin typeface="Bahnschrift SemiLight Condensed" panose="020B0502040204020203" pitchFamily="34" charset="0"/>
              </a:rPr>
              <a:t>Kibaru</a:t>
            </a:r>
            <a:r>
              <a:rPr lang="fr-FR" dirty="0" smtClean="0">
                <a:latin typeface="Bahnschrift SemiLight Condensed" panose="020B0502040204020203" pitchFamily="34" charset="0"/>
              </a:rPr>
              <a:t> hébergeant les réclamations clients. </a:t>
            </a:r>
          </a:p>
          <a:p>
            <a:r>
              <a:rPr lang="fr-FR" dirty="0" smtClean="0">
                <a:latin typeface="Bahnschrift SemiLight Condensed" panose="020B0502040204020203" pitchFamily="34" charset="0"/>
              </a:rPr>
              <a:t>Deux sources sont présentement exploitées :  </a:t>
            </a:r>
          </a:p>
          <a:p>
            <a:pPr marL="0" indent="0">
              <a:buNone/>
            </a:pPr>
            <a:r>
              <a:rPr lang="fr-FR" b="1" dirty="0" smtClean="0"/>
              <a:t>👉 </a:t>
            </a:r>
            <a:r>
              <a:rPr lang="fr-FR" b="1" dirty="0"/>
              <a:t>Google </a:t>
            </a:r>
          </a:p>
          <a:p>
            <a:pPr marL="0" indent="0">
              <a:buNone/>
            </a:pPr>
            <a:r>
              <a:rPr lang="fr-FR" b="1" dirty="0" smtClean="0"/>
              <a:t>👉 Facebook</a:t>
            </a:r>
            <a:endParaRPr lang="fr-FR" dirty="0">
              <a:latin typeface="Bahnschrift SemiLight Condensed" panose="020B0502040204020203" pitchFamily="34" charset="0"/>
            </a:endParaRPr>
          </a:p>
        </p:txBody>
      </p:sp>
      <p:sp>
        <p:nvSpPr>
          <p:cNvPr id="4" name="Titre 7"/>
          <p:cNvSpPr txBox="1">
            <a:spLocks/>
          </p:cNvSpPr>
          <p:nvPr/>
        </p:nvSpPr>
        <p:spPr>
          <a:xfrm>
            <a:off x="1145994" y="213096"/>
            <a:ext cx="9242971" cy="1448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 b="1" dirty="0" smtClean="0">
                <a:solidFill>
                  <a:schemeClr val="accent2"/>
                </a:solidFill>
              </a:rPr>
              <a:t>Source des données &amp; démarche d’extraction </a:t>
            </a:r>
            <a:endParaRPr lang="fr-FR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95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2"/>
                </a:solidFill>
              </a:rPr>
              <a:t>Source des données &amp; démarche d’extraction 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fr-FR" sz="5100" b="1" dirty="0" smtClean="0"/>
              <a:t>👉 </a:t>
            </a:r>
            <a:r>
              <a:rPr lang="fr-FR" sz="5100" dirty="0">
                <a:latin typeface="Bahnschrift SemiLight Condensed" panose="020B0502040204020203" pitchFamily="34" charset="0"/>
              </a:rPr>
              <a:t>En ce qui concerne </a:t>
            </a:r>
            <a:r>
              <a:rPr lang="fr-FR" sz="5100" dirty="0" err="1">
                <a:latin typeface="Bahnschrift SemiLight Condensed" panose="020B0502040204020203" pitchFamily="34" charset="0"/>
              </a:rPr>
              <a:t>google</a:t>
            </a:r>
            <a:r>
              <a:rPr lang="fr-FR" sz="5100" dirty="0">
                <a:latin typeface="Bahnschrift SemiLight Condensed" panose="020B0502040204020203" pitchFamily="34" charset="0"/>
              </a:rPr>
              <a:t>, </a:t>
            </a:r>
            <a:r>
              <a:rPr lang="fr-FR" sz="5100" dirty="0" smtClean="0">
                <a:latin typeface="Bahnschrift SemiLight Condensed" panose="020B0502040204020203" pitchFamily="34" charset="0"/>
              </a:rPr>
              <a:t>l’extraction s’est faite sur la base d’une </a:t>
            </a:r>
            <a:r>
              <a:rPr lang="fr-FR" sz="5100" dirty="0" err="1" smtClean="0">
                <a:latin typeface="Bahnschrift SemiLight Condensed" panose="020B0502040204020203" pitchFamily="34" charset="0"/>
              </a:rPr>
              <a:t>sèrie</a:t>
            </a:r>
            <a:r>
              <a:rPr lang="fr-FR" sz="5100" dirty="0" smtClean="0">
                <a:latin typeface="Bahnschrift SemiLight Condensed" panose="020B0502040204020203" pitchFamily="34" charset="0"/>
              </a:rPr>
              <a:t> de mots clés supposé être relatif à la fraude à l’aide d’un package </a:t>
            </a:r>
            <a:r>
              <a:rPr lang="fr-FR" sz="5100" dirty="0" err="1" smtClean="0">
                <a:latin typeface="Bahnschrift SemiLight Condensed" panose="020B0502040204020203" pitchFamily="34" charset="0"/>
              </a:rPr>
              <a:t>Beautifulsoop</a:t>
            </a:r>
            <a:r>
              <a:rPr lang="fr-FR" sz="5100" dirty="0" smtClean="0">
                <a:latin typeface="Bahnschrift SemiLight Condensed" panose="020B0502040204020203" pitchFamily="34" charset="0"/>
              </a:rPr>
              <a:t> de Python. </a:t>
            </a:r>
          </a:p>
          <a:p>
            <a:pPr marL="0" indent="0">
              <a:buNone/>
            </a:pPr>
            <a:endParaRPr lang="fr-FR" dirty="0" smtClean="0">
              <a:latin typeface="Bahnschrift SemiLight Condensed" panose="020B0502040204020203" pitchFamily="34" charset="0"/>
            </a:endParaRPr>
          </a:p>
          <a:p>
            <a:pPr marL="0" indent="0" algn="ctr">
              <a:buNone/>
            </a:pPr>
            <a:r>
              <a:rPr lang="fr-FR" sz="2900" dirty="0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[ '</a:t>
            </a:r>
            <a:r>
              <a:rPr lang="fr-FR" sz="2900" dirty="0" err="1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forfait+gratuit+Mali+vpn</a:t>
            </a:r>
            <a:r>
              <a:rPr lang="fr-FR" sz="2900" dirty="0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',</a:t>
            </a:r>
          </a:p>
          <a:p>
            <a:pPr marL="0" indent="0" algn="ctr">
              <a:buNone/>
            </a:pPr>
            <a:r>
              <a:rPr lang="fr-FR" sz="2900" dirty="0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    '</a:t>
            </a:r>
            <a:r>
              <a:rPr lang="fr-FR" sz="2900" dirty="0" err="1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vpn+mali</a:t>
            </a:r>
            <a:r>
              <a:rPr lang="fr-FR" sz="2900" dirty="0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',</a:t>
            </a:r>
          </a:p>
          <a:p>
            <a:pPr marL="0" indent="0" algn="ctr">
              <a:buNone/>
            </a:pPr>
            <a:r>
              <a:rPr lang="fr-FR" sz="2900" dirty="0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    '</a:t>
            </a:r>
            <a:r>
              <a:rPr lang="fr-FR" sz="2900" dirty="0" err="1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anonytune_mali</a:t>
            </a:r>
            <a:r>
              <a:rPr lang="fr-FR" sz="2900" dirty="0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',</a:t>
            </a:r>
          </a:p>
          <a:p>
            <a:pPr marL="0" indent="0" algn="ctr">
              <a:buNone/>
            </a:pPr>
            <a:r>
              <a:rPr lang="fr-FR" sz="2900" dirty="0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    '</a:t>
            </a:r>
            <a:r>
              <a:rPr lang="fr-FR" sz="2900" dirty="0" err="1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yourFreedom+orange</a:t>
            </a:r>
            <a:r>
              <a:rPr lang="fr-FR" sz="2900" dirty="0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',</a:t>
            </a:r>
          </a:p>
          <a:p>
            <a:pPr marL="0" indent="0" algn="ctr">
              <a:buNone/>
            </a:pPr>
            <a:r>
              <a:rPr lang="fr-FR" sz="2900" dirty="0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    '</a:t>
            </a:r>
            <a:r>
              <a:rPr lang="fr-FR" sz="2900" dirty="0" err="1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internet_free+mali</a:t>
            </a:r>
            <a:r>
              <a:rPr lang="fr-FR" sz="2900" dirty="0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',</a:t>
            </a:r>
          </a:p>
          <a:p>
            <a:pPr marL="0" indent="0" algn="ctr">
              <a:buNone/>
            </a:pPr>
            <a:r>
              <a:rPr lang="fr-FR" sz="2900" dirty="0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    '</a:t>
            </a:r>
            <a:r>
              <a:rPr lang="fr-FR" sz="2900" dirty="0" err="1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host_orangemali</a:t>
            </a:r>
            <a:r>
              <a:rPr lang="fr-FR" sz="2900" dirty="0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',</a:t>
            </a:r>
          </a:p>
          <a:p>
            <a:pPr marL="0" indent="0" algn="ctr">
              <a:buNone/>
            </a:pPr>
            <a:r>
              <a:rPr lang="fr-FR" sz="2900" dirty="0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    '</a:t>
            </a:r>
            <a:r>
              <a:rPr lang="fr-FR" sz="2900" dirty="0" err="1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forfait+illimité+mali</a:t>
            </a:r>
            <a:r>
              <a:rPr lang="fr-FR" sz="2900" dirty="0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',</a:t>
            </a:r>
          </a:p>
          <a:p>
            <a:pPr marL="0" indent="0" algn="ctr">
              <a:buNone/>
            </a:pPr>
            <a:r>
              <a:rPr lang="fr-FR" sz="2900" dirty="0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    '</a:t>
            </a:r>
            <a:r>
              <a:rPr lang="fr-FR" sz="2900" dirty="0" err="1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connexion+gratuit+mali</a:t>
            </a:r>
            <a:r>
              <a:rPr lang="fr-FR" sz="2900" dirty="0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',</a:t>
            </a:r>
          </a:p>
          <a:p>
            <a:pPr marL="0" indent="0" algn="ctr">
              <a:buNone/>
            </a:pPr>
            <a:r>
              <a:rPr lang="fr-FR" sz="2900" dirty="0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    '</a:t>
            </a:r>
            <a:r>
              <a:rPr lang="fr-FR" sz="2900" dirty="0" err="1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tunnel+orange+Mali</a:t>
            </a:r>
            <a:r>
              <a:rPr lang="fr-FR" sz="2900" dirty="0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',</a:t>
            </a:r>
          </a:p>
          <a:p>
            <a:pPr marL="0" indent="0" algn="ctr">
              <a:buNone/>
            </a:pPr>
            <a:r>
              <a:rPr lang="fr-FR" sz="2900" dirty="0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    '</a:t>
            </a:r>
            <a:r>
              <a:rPr lang="fr-FR" sz="2900" dirty="0" err="1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pasdeforfaitinternetorange</a:t>
            </a:r>
            <a:r>
              <a:rPr lang="fr-FR" sz="2900" dirty="0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',</a:t>
            </a:r>
          </a:p>
          <a:p>
            <a:pPr marL="0" indent="0" algn="ctr">
              <a:buNone/>
            </a:pPr>
            <a:r>
              <a:rPr lang="fr-FR" sz="2900" dirty="0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'</a:t>
            </a:r>
            <a:r>
              <a:rPr lang="fr-FR" sz="2900" dirty="0" err="1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fraud+data+mali</a:t>
            </a:r>
            <a:r>
              <a:rPr lang="fr-FR" sz="2900" dirty="0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', '</a:t>
            </a:r>
            <a:r>
              <a:rPr lang="fr-FR" sz="2900" dirty="0" err="1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internet+gratuit+Mali</a:t>
            </a:r>
            <a:r>
              <a:rPr lang="fr-FR" sz="2900" dirty="0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'</a:t>
            </a:r>
          </a:p>
          <a:p>
            <a:pPr marL="0" indent="0" algn="ctr">
              <a:buNone/>
            </a:pPr>
            <a:r>
              <a:rPr lang="fr-FR" sz="2900" dirty="0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]</a:t>
            </a:r>
            <a:endParaRPr lang="fr-FR" sz="2900" dirty="0">
              <a:solidFill>
                <a:schemeClr val="accent2">
                  <a:lumMod val="75000"/>
                </a:schemeClr>
              </a:solidFill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10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2"/>
                </a:solidFill>
              </a:rPr>
              <a:t>Source des données &amp; démarche d’extraction 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45836" y="126220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100" b="1" dirty="0" smtClean="0"/>
              <a:t>👉 </a:t>
            </a:r>
            <a:r>
              <a:rPr lang="fr-FR" sz="2400" dirty="0">
                <a:latin typeface="Bahnschrift SemiLight Condensed" panose="020B0502040204020203" pitchFamily="34" charset="0"/>
              </a:rPr>
              <a:t>Il y </a:t>
            </a:r>
            <a:r>
              <a:rPr lang="fr-FR" sz="2400" dirty="0" smtClean="0">
                <a:latin typeface="Bahnschrift SemiLight Condensed" panose="020B0502040204020203" pitchFamily="34" charset="0"/>
              </a:rPr>
              <a:t>a eu 85 pages ou un de ses mots clés sont trouvés. </a:t>
            </a:r>
          </a:p>
          <a:p>
            <a:pPr marL="0" indent="0">
              <a:buNone/>
            </a:pPr>
            <a:endParaRPr lang="fr-FR" sz="2400" dirty="0">
              <a:latin typeface="Bahnschrift SemiLight Condensed" panose="020B0502040204020203" pitchFamily="34" charset="0"/>
            </a:endParaRPr>
          </a:p>
          <a:p>
            <a:pPr marL="0" indent="0">
              <a:buNone/>
            </a:pPr>
            <a:endParaRPr lang="fr-FR" sz="2400" dirty="0">
              <a:latin typeface="Bahnschrift SemiLight Condensed" panose="020B0502040204020203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0400"/>
            <a:ext cx="11970327" cy="484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3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2"/>
                </a:solidFill>
              </a:rPr>
              <a:t>Source des données &amp; démarche d’extraction 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5100" b="1" dirty="0" smtClean="0"/>
              <a:t>👉 </a:t>
            </a:r>
            <a:r>
              <a:rPr lang="fr-FR" dirty="0">
                <a:latin typeface="Bahnschrift SemiLight Condensed" panose="020B0502040204020203" pitchFamily="34" charset="0"/>
              </a:rPr>
              <a:t>En ce qui concerne </a:t>
            </a:r>
            <a:r>
              <a:rPr lang="fr-FR" dirty="0" smtClean="0">
                <a:latin typeface="Bahnschrift SemiLight Condensed" panose="020B0502040204020203" pitchFamily="34" charset="0"/>
              </a:rPr>
              <a:t>Facebook, l’extraction s’est faite la base d’une extraction des infos &amp; </a:t>
            </a:r>
            <a:r>
              <a:rPr lang="fr-FR" dirty="0" err="1" smtClean="0">
                <a:latin typeface="Bahnschrift SemiLight Condensed" panose="020B0502040204020203" pitchFamily="34" charset="0"/>
              </a:rPr>
              <a:t>posts</a:t>
            </a:r>
            <a:r>
              <a:rPr lang="fr-FR" dirty="0" smtClean="0">
                <a:latin typeface="Bahnschrift SemiLight Condensed" panose="020B0502040204020203" pitchFamily="34" charset="0"/>
              </a:rPr>
              <a:t> (avec l’</a:t>
            </a:r>
            <a:r>
              <a:rPr lang="fr-FR" dirty="0" err="1" smtClean="0">
                <a:latin typeface="Bahnschrift SemiLight Condensed" panose="020B0502040204020203" pitchFamily="34" charset="0"/>
              </a:rPr>
              <a:t>ID_Group</a:t>
            </a:r>
            <a:r>
              <a:rPr lang="fr-FR" dirty="0" smtClean="0">
                <a:latin typeface="Bahnschrift SemiLight Condensed" panose="020B0502040204020203" pitchFamily="34" charset="0"/>
              </a:rPr>
              <a:t>) de tous les groupes ayant un nom assimilable à la fraude data. </a:t>
            </a:r>
          </a:p>
          <a:p>
            <a:pPr marL="0" indent="0">
              <a:buNone/>
            </a:pPr>
            <a:endParaRPr lang="fr-FR" dirty="0" smtClean="0">
              <a:latin typeface="Bahnschrift SemiLight Condensed" panose="020B0502040204020203" pitchFamily="34" charset="0"/>
            </a:endParaRPr>
          </a:p>
          <a:p>
            <a:pPr marL="0" indent="0">
              <a:buNone/>
            </a:pPr>
            <a:endParaRPr lang="fr-FR" dirty="0" smtClean="0">
              <a:latin typeface="Bahnschrift SemiLight Condensed" panose="020B0502040204020203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958134">
            <a:off x="3147680" y="4074379"/>
            <a:ext cx="5896639" cy="21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59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2"/>
                </a:solidFill>
              </a:rPr>
              <a:t>Source des données &amp; démarche d’extraction 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21328" y="112551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100" b="1" dirty="0" smtClean="0"/>
              <a:t>👉 </a:t>
            </a:r>
            <a:r>
              <a:rPr lang="fr-FR" dirty="0">
                <a:latin typeface="Bahnschrift SemiLight Condensed" panose="020B0502040204020203" pitchFamily="34" charset="0"/>
              </a:rPr>
              <a:t>Au total, </a:t>
            </a:r>
            <a:r>
              <a:rPr lang="fr-FR" dirty="0" smtClean="0">
                <a:latin typeface="Bahnschrift SemiLight Condensed" panose="020B0502040204020203" pitchFamily="34" charset="0"/>
              </a:rPr>
              <a:t>depuis 2018, 52 </a:t>
            </a:r>
            <a:r>
              <a:rPr lang="fr-FR" dirty="0">
                <a:latin typeface="Bahnschrift SemiLight Condensed" panose="020B0502040204020203" pitchFamily="34" charset="0"/>
              </a:rPr>
              <a:t>groups ont été </a:t>
            </a:r>
            <a:r>
              <a:rPr lang="fr-FR" dirty="0" err="1">
                <a:latin typeface="Bahnschrift SemiLight Condensed" panose="020B0502040204020203" pitchFamily="34" charset="0"/>
              </a:rPr>
              <a:t>repertoriés</a:t>
            </a:r>
            <a:r>
              <a:rPr lang="fr-FR" dirty="0">
                <a:latin typeface="Bahnschrift SemiLight Condensed" panose="020B0502040204020203" pitchFamily="34" charset="0"/>
              </a:rPr>
              <a:t>, </a:t>
            </a:r>
            <a:r>
              <a:rPr lang="fr-FR" dirty="0" smtClean="0">
                <a:latin typeface="Bahnschrift SemiLight Condensed" panose="020B0502040204020203" pitchFamily="34" charset="0"/>
              </a:rPr>
              <a:t>avec plus de 7000 </a:t>
            </a:r>
            <a:r>
              <a:rPr lang="fr-FR" dirty="0" err="1" smtClean="0">
                <a:latin typeface="Bahnschrift SemiLight Condensed" panose="020B0502040204020203" pitchFamily="34" charset="0"/>
              </a:rPr>
              <a:t>posts</a:t>
            </a:r>
            <a:r>
              <a:rPr lang="fr-FR" dirty="0" smtClean="0">
                <a:latin typeface="Bahnschrift SemiLight Condensed" panose="020B0502040204020203" pitchFamily="34" charset="0"/>
              </a:rPr>
              <a:t> dont 6085 </a:t>
            </a:r>
            <a:r>
              <a:rPr lang="fr-FR" dirty="0" err="1" smtClean="0">
                <a:latin typeface="Bahnschrift SemiLight Condensed" panose="020B0502040204020203" pitchFamily="34" charset="0"/>
              </a:rPr>
              <a:t>concenent</a:t>
            </a:r>
            <a:r>
              <a:rPr lang="fr-FR" dirty="0" smtClean="0">
                <a:latin typeface="Bahnschrift SemiLight Condensed" panose="020B0502040204020203" pitchFamily="34" charset="0"/>
              </a:rPr>
              <a:t> la fraude data. </a:t>
            </a:r>
            <a:endParaRPr lang="fr-FR" dirty="0">
              <a:latin typeface="Bahnschrift SemiLight Condensed" panose="020B0502040204020203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009" y="2612515"/>
            <a:ext cx="9875981" cy="362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4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solidFill>
                  <a:schemeClr val="accent2"/>
                </a:solidFill>
              </a:rPr>
              <a:t>Perspectives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r-FR" b="1" dirty="0" smtClean="0"/>
          </a:p>
          <a:p>
            <a:pPr marL="0" indent="0" algn="ctr">
              <a:buNone/>
            </a:pPr>
            <a:endParaRPr lang="fr-FR" b="1" dirty="0"/>
          </a:p>
          <a:p>
            <a:pPr marL="0" indent="0" algn="ctr">
              <a:buNone/>
            </a:pPr>
            <a:r>
              <a:rPr lang="fr-FR" b="1" dirty="0" smtClean="0"/>
              <a:t>👉 </a:t>
            </a:r>
            <a:r>
              <a:rPr lang="fr-FR" b="1" dirty="0"/>
              <a:t>Poursuite de l’extraction des données</a:t>
            </a:r>
          </a:p>
          <a:p>
            <a:pPr marL="0" indent="0" algn="ctr">
              <a:buNone/>
            </a:pPr>
            <a:r>
              <a:rPr lang="fr-FR" b="1"/>
              <a:t>👉  </a:t>
            </a:r>
            <a:r>
              <a:rPr lang="fr-FR" b="1" smtClean="0"/>
              <a:t>Enrichissement </a:t>
            </a:r>
            <a:r>
              <a:rPr lang="fr-FR" b="1" dirty="0"/>
              <a:t>des analyses avec du visuel plus pertinents.</a:t>
            </a:r>
          </a:p>
        </p:txBody>
      </p:sp>
    </p:spTree>
    <p:extLst>
      <p:ext uri="{BB962C8B-B14F-4D97-AF65-F5344CB8AC3E}">
        <p14:creationId xmlns:p14="http://schemas.microsoft.com/office/powerpoint/2010/main" val="194928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265</Words>
  <Application>Microsoft Office PowerPoint</Application>
  <PresentationFormat>Grand écran</PresentationFormat>
  <Paragraphs>34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Bahnschrift SemiLight Condensed</vt:lpstr>
      <vt:lpstr>Calibri</vt:lpstr>
      <vt:lpstr>Calibri Light</vt:lpstr>
      <vt:lpstr>Thème Office</vt:lpstr>
      <vt:lpstr>Présentation PowerPoint</vt:lpstr>
      <vt:lpstr>Présentation PowerPoint</vt:lpstr>
      <vt:lpstr>Source des données &amp; démarche d’extraction </vt:lpstr>
      <vt:lpstr>Source des données &amp; démarche d’extraction </vt:lpstr>
      <vt:lpstr>Source des données &amp; démarche d’extraction </vt:lpstr>
      <vt:lpstr>Source des données &amp; démarche d’extraction </vt:lpstr>
      <vt:lpstr>Perspectives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 Hadji Diaraff Diégane DIAGNE</dc:creator>
  <cp:lastModifiedBy>El Hadji Diaraff Diégane DIAGNE</cp:lastModifiedBy>
  <cp:revision>7</cp:revision>
  <dcterms:created xsi:type="dcterms:W3CDTF">2023-11-14T15:01:04Z</dcterms:created>
  <dcterms:modified xsi:type="dcterms:W3CDTF">2023-11-14T16:18:04Z</dcterms:modified>
</cp:coreProperties>
</file>