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4" userDrawn="1">
          <p15:clr>
            <a:srgbClr val="A4A3A4"/>
          </p15:clr>
        </p15:guide>
        <p15:guide id="2" pos="9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88"/>
    <p:restoredTop sz="94652"/>
  </p:normalViewPr>
  <p:slideViewPr>
    <p:cSldViewPr snapToGrid="0" snapToObjects="1">
      <p:cViewPr>
        <p:scale>
          <a:sx n="15" d="100"/>
          <a:sy n="15" d="100"/>
        </p:scale>
        <p:origin x="760" y="680"/>
      </p:cViewPr>
      <p:guideLst>
        <p:guide orient="horz" pos="9624"/>
        <p:guide pos="9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DA819-58BE-0346-BFC6-C140363F565F}" type="datetimeFigureOut">
              <a:rPr lang="en-US" smtClean="0"/>
              <a:t>11/16/20</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681EF-0E1C-9545-BB7A-2D61C4E305F8}" type="slidenum">
              <a:rPr lang="en-US" smtClean="0"/>
              <a:t>‹#›</a:t>
            </a:fld>
            <a:endParaRPr lang="en-US"/>
          </a:p>
        </p:txBody>
      </p:sp>
    </p:spTree>
    <p:extLst>
      <p:ext uri="{BB962C8B-B14F-4D97-AF65-F5344CB8AC3E}">
        <p14:creationId xmlns:p14="http://schemas.microsoft.com/office/powerpoint/2010/main" val="1819022805"/>
      </p:ext>
    </p:extLst>
  </p:cSld>
  <p:clrMap bg1="lt1" tx1="dk1" bg2="lt2" tx2="dk2" accent1="accent1" accent2="accent2" accent3="accent3" accent4="accent4" accent5="accent5" accent6="accent6" hlink="hlink" folHlink="folHlink"/>
  <p:notesStyle>
    <a:lvl1pPr marL="0" algn="l" defTabSz="3160166" rtl="0" eaLnBrk="1" latinLnBrk="0" hangingPunct="1">
      <a:defRPr sz="4147" kern="1200">
        <a:solidFill>
          <a:schemeClr val="tx1"/>
        </a:solidFill>
        <a:latin typeface="+mn-lt"/>
        <a:ea typeface="+mn-ea"/>
        <a:cs typeface="+mn-cs"/>
      </a:defRPr>
    </a:lvl1pPr>
    <a:lvl2pPr marL="1580083" algn="l" defTabSz="3160166" rtl="0" eaLnBrk="1" latinLnBrk="0" hangingPunct="1">
      <a:defRPr sz="4147" kern="1200">
        <a:solidFill>
          <a:schemeClr val="tx1"/>
        </a:solidFill>
        <a:latin typeface="+mn-lt"/>
        <a:ea typeface="+mn-ea"/>
        <a:cs typeface="+mn-cs"/>
      </a:defRPr>
    </a:lvl2pPr>
    <a:lvl3pPr marL="3160166" algn="l" defTabSz="3160166" rtl="0" eaLnBrk="1" latinLnBrk="0" hangingPunct="1">
      <a:defRPr sz="4147" kern="1200">
        <a:solidFill>
          <a:schemeClr val="tx1"/>
        </a:solidFill>
        <a:latin typeface="+mn-lt"/>
        <a:ea typeface="+mn-ea"/>
        <a:cs typeface="+mn-cs"/>
      </a:defRPr>
    </a:lvl3pPr>
    <a:lvl4pPr marL="4740250" algn="l" defTabSz="3160166" rtl="0" eaLnBrk="1" latinLnBrk="0" hangingPunct="1">
      <a:defRPr sz="4147" kern="1200">
        <a:solidFill>
          <a:schemeClr val="tx1"/>
        </a:solidFill>
        <a:latin typeface="+mn-lt"/>
        <a:ea typeface="+mn-ea"/>
        <a:cs typeface="+mn-cs"/>
      </a:defRPr>
    </a:lvl4pPr>
    <a:lvl5pPr marL="6320333" algn="l" defTabSz="3160166" rtl="0" eaLnBrk="1" latinLnBrk="0" hangingPunct="1">
      <a:defRPr sz="4147" kern="1200">
        <a:solidFill>
          <a:schemeClr val="tx1"/>
        </a:solidFill>
        <a:latin typeface="+mn-lt"/>
        <a:ea typeface="+mn-ea"/>
        <a:cs typeface="+mn-cs"/>
      </a:defRPr>
    </a:lvl5pPr>
    <a:lvl6pPr marL="7900416" algn="l" defTabSz="3160166" rtl="0" eaLnBrk="1" latinLnBrk="0" hangingPunct="1">
      <a:defRPr sz="4147" kern="1200">
        <a:solidFill>
          <a:schemeClr val="tx1"/>
        </a:solidFill>
        <a:latin typeface="+mn-lt"/>
        <a:ea typeface="+mn-ea"/>
        <a:cs typeface="+mn-cs"/>
      </a:defRPr>
    </a:lvl6pPr>
    <a:lvl7pPr marL="9480499" algn="l" defTabSz="3160166" rtl="0" eaLnBrk="1" latinLnBrk="0" hangingPunct="1">
      <a:defRPr sz="4147" kern="1200">
        <a:solidFill>
          <a:schemeClr val="tx1"/>
        </a:solidFill>
        <a:latin typeface="+mn-lt"/>
        <a:ea typeface="+mn-ea"/>
        <a:cs typeface="+mn-cs"/>
      </a:defRPr>
    </a:lvl7pPr>
    <a:lvl8pPr marL="11060582" algn="l" defTabSz="3160166" rtl="0" eaLnBrk="1" latinLnBrk="0" hangingPunct="1">
      <a:defRPr sz="4147" kern="1200">
        <a:solidFill>
          <a:schemeClr val="tx1"/>
        </a:solidFill>
        <a:latin typeface="+mn-lt"/>
        <a:ea typeface="+mn-ea"/>
        <a:cs typeface="+mn-cs"/>
      </a:defRPr>
    </a:lvl8pPr>
    <a:lvl9pPr marL="12640666" algn="l" defTabSz="3160166" rtl="0" eaLnBrk="1" latinLnBrk="0" hangingPunct="1">
      <a:defRPr sz="414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387342"/>
            <a:ext cx="27980640" cy="1146048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7289782"/>
            <a:ext cx="246888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88408-4A77-D14A-AC4D-7BDBD9901ECA}"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21189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88408-4A77-D14A-AC4D-7BDBD9901ECA}"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35579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752600"/>
            <a:ext cx="709803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752600"/>
            <a:ext cx="2088261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88408-4A77-D14A-AC4D-7BDBD9901ECA}"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85686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88408-4A77-D14A-AC4D-7BDBD9901ECA}"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228212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8206749"/>
            <a:ext cx="28392120" cy="13693138"/>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2029429"/>
            <a:ext cx="28392120" cy="7200898"/>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8408-4A77-D14A-AC4D-7BDBD9901ECA}"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230471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88408-4A77-D14A-AC4D-7BDBD9901ECA}"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226049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752607"/>
            <a:ext cx="283921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8069582"/>
            <a:ext cx="13926024"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2024360"/>
            <a:ext cx="1392602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8069582"/>
            <a:ext cx="13994608"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2024360"/>
            <a:ext cx="1399460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88408-4A77-D14A-AC4D-7BDBD9901ECA}" type="datetimeFigureOut">
              <a:rPr lang="en-US" smtClean="0"/>
              <a:t>11/16/20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8466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88408-4A77-D14A-AC4D-7BDBD9901ECA}" type="datetimeFigureOut">
              <a:rPr lang="en-US" smtClean="0"/>
              <a:t>11/16/20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144088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88408-4A77-D14A-AC4D-7BDBD9901ECA}" type="datetimeFigureOut">
              <a:rPr lang="en-US" smtClean="0"/>
              <a:t>11/16/20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336735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4739647"/>
            <a:ext cx="1666494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4B188408-4A77-D14A-AC4D-7BDBD9901ECA}"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104058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4739647"/>
            <a:ext cx="16664940" cy="233934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4B188408-4A77-D14A-AC4D-7BDBD9901ECA}"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C16AA-E1D9-1F4B-AFAD-907732D34FE1}" type="slidenum">
              <a:rPr lang="en-US" smtClean="0"/>
              <a:t>‹#›</a:t>
            </a:fld>
            <a:endParaRPr lang="en-US"/>
          </a:p>
        </p:txBody>
      </p:sp>
    </p:spTree>
    <p:extLst>
      <p:ext uri="{BB962C8B-B14F-4D97-AF65-F5344CB8AC3E}">
        <p14:creationId xmlns:p14="http://schemas.microsoft.com/office/powerpoint/2010/main" val="358592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752607"/>
            <a:ext cx="283921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8763000"/>
            <a:ext cx="283921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0510487"/>
            <a:ext cx="740664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4B188408-4A77-D14A-AC4D-7BDBD9901ECA}" type="datetimeFigureOut">
              <a:rPr lang="en-US" smtClean="0"/>
              <a:t>11/16/20</a:t>
            </a:fld>
            <a:endParaRPr lang="en-US"/>
          </a:p>
        </p:txBody>
      </p:sp>
      <p:sp>
        <p:nvSpPr>
          <p:cNvPr id="5" name="Footer Placeholder 4"/>
          <p:cNvSpPr>
            <a:spLocks noGrp="1"/>
          </p:cNvSpPr>
          <p:nvPr>
            <p:ph type="ftr" sz="quarter" idx="3"/>
          </p:nvPr>
        </p:nvSpPr>
        <p:spPr>
          <a:xfrm>
            <a:off x="10904220" y="30510487"/>
            <a:ext cx="1110996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0510487"/>
            <a:ext cx="740664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D83C16AA-E1D9-1F4B-AFAD-907732D34FE1}" type="slidenum">
              <a:rPr lang="en-US" smtClean="0"/>
              <a:t>‹#›</a:t>
            </a:fld>
            <a:endParaRPr lang="en-US"/>
          </a:p>
        </p:txBody>
      </p:sp>
    </p:spTree>
    <p:extLst>
      <p:ext uri="{BB962C8B-B14F-4D97-AF65-F5344CB8AC3E}">
        <p14:creationId xmlns:p14="http://schemas.microsoft.com/office/powerpoint/2010/main" val="4195149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keras.io/layers/embeddings/#embedding" TargetMode="External"/><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BD063328-8DE3-3A40-838E-DA2DFBD4894D}"/>
              </a:ext>
            </a:extLst>
          </p:cNvPr>
          <p:cNvSpPr>
            <a:spLocks noChangeArrowheads="1"/>
          </p:cNvSpPr>
          <p:nvPr/>
        </p:nvSpPr>
        <p:spPr bwMode="auto">
          <a:xfrm>
            <a:off x="13430250" y="18905538"/>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B6835483-83C4-FC4E-BB53-8A530DC5F4FD}"/>
              </a:ext>
            </a:extLst>
          </p:cNvPr>
          <p:cNvSpPr txBox="1">
            <a:spLocks/>
          </p:cNvSpPr>
          <p:nvPr/>
        </p:nvSpPr>
        <p:spPr>
          <a:xfrm>
            <a:off x="4994031" y="1758462"/>
            <a:ext cx="24126092" cy="2002536"/>
          </a:xfrm>
          <a:prstGeom prst="rect">
            <a:avLst/>
          </a:prstGeom>
          <a:noFill/>
        </p:spPr>
        <p:txBody>
          <a:bodyPr wrap="square" rtlCol="0">
            <a:spAutoFit/>
          </a:bodyPr>
          <a:lstStyle/>
          <a:p>
            <a:r>
              <a:rPr lang="en-US" sz="12400" dirty="0">
                <a:latin typeface="Times New Roman" panose="02020603050405020304" pitchFamily="18" charset="0"/>
                <a:cs typeface="Times New Roman" panose="02020603050405020304" pitchFamily="18" charset="0"/>
              </a:rPr>
              <a:t>Sentiment Analysis and Classification</a:t>
            </a:r>
          </a:p>
        </p:txBody>
      </p:sp>
      <p:sp>
        <p:nvSpPr>
          <p:cNvPr id="20" name="TextBox 19">
            <a:extLst>
              <a:ext uri="{FF2B5EF4-FFF2-40B4-BE49-F238E27FC236}">
                <a16:creationId xmlns:a16="http://schemas.microsoft.com/office/drawing/2014/main" id="{9AEFC234-19EE-244F-B2E0-484001545AE9}"/>
              </a:ext>
            </a:extLst>
          </p:cNvPr>
          <p:cNvSpPr txBox="1"/>
          <p:nvPr/>
        </p:nvSpPr>
        <p:spPr>
          <a:xfrm>
            <a:off x="723899" y="4150977"/>
            <a:ext cx="8471682" cy="9387185"/>
          </a:xfrm>
          <a:prstGeom prst="rect">
            <a:avLst/>
          </a:prstGeom>
          <a:noFill/>
        </p:spPr>
        <p:txBody>
          <a:bodyPr wrap="square" rtlCol="0">
            <a:spAutoFit/>
          </a:bodyPr>
          <a:lstStyle/>
          <a:p>
            <a:pPr lvl="0"/>
            <a:r>
              <a:rPr lang="en-US" sz="4400" b="1" cap="small" dirty="0">
                <a:latin typeface="Times New Roman" panose="02020603050405020304" pitchFamily="18" charset="0"/>
                <a:cs typeface="Times New Roman" panose="02020603050405020304" pitchFamily="18" charset="0"/>
              </a:rPr>
              <a:t>INTRODUCTION</a:t>
            </a:r>
          </a:p>
          <a:p>
            <a:r>
              <a:rPr lang="en-US" sz="4000" dirty="0">
                <a:latin typeface="Times New Roman" panose="02020603050405020304" pitchFamily="18" charset="0"/>
                <a:cs typeface="Times New Roman" panose="02020603050405020304" pitchFamily="18" charset="0"/>
              </a:rPr>
              <a:t>Sentiment Analysis (SA) is an ongoing field of research in text mining field. SA is the computational treatment of opinions, sentiments and subjectivity of text.</a:t>
            </a:r>
          </a:p>
          <a:p>
            <a:r>
              <a:rPr lang="en-US" sz="4000" dirty="0">
                <a:latin typeface="Times New Roman" panose="02020603050405020304" pitchFamily="18" charset="0"/>
                <a:cs typeface="Times New Roman" panose="02020603050405020304" pitchFamily="18" charset="0"/>
              </a:rPr>
              <a:t>It represents a large problem space. There are also many names and slightly different tasks, e.g., sentiment analysis, opinion mining, opinion extraction, sentiment mining, subjectivity analysis, affect analysis, emotion analysis, review mining, etc. the both sentiment analysis and opinion mining are frequently employed </a:t>
            </a:r>
          </a:p>
        </p:txBody>
      </p:sp>
      <p:sp>
        <p:nvSpPr>
          <p:cNvPr id="21" name="TextBox 20">
            <a:extLst>
              <a:ext uri="{FF2B5EF4-FFF2-40B4-BE49-F238E27FC236}">
                <a16:creationId xmlns:a16="http://schemas.microsoft.com/office/drawing/2014/main" id="{055F070E-37FA-6B49-A8F2-D3FAD0AA5825}"/>
              </a:ext>
            </a:extLst>
          </p:cNvPr>
          <p:cNvSpPr txBox="1"/>
          <p:nvPr/>
        </p:nvSpPr>
        <p:spPr>
          <a:xfrm>
            <a:off x="627917" y="13531240"/>
            <a:ext cx="14560062" cy="630942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Sentiment analysis or opinion mining is the computational study of people's opinions, sentiments, attitudes, and emotions expressed in written language. It is one of the most active research areas in natural language processing and text mining in recent years. Its popularity is mainly due to two reasons. First, it has a wide range of applications because opinions are central to almost all human activities and are key influencers of our behaviors. Whenever we need to make a decision, we want to hear others’ opinions. Second, it presents many challenging research problems.</a:t>
            </a:r>
          </a:p>
        </p:txBody>
      </p:sp>
      <p:pic>
        <p:nvPicPr>
          <p:cNvPr id="23" name="Picture 22">
            <a:extLst>
              <a:ext uri="{FF2B5EF4-FFF2-40B4-BE49-F238E27FC236}">
                <a16:creationId xmlns:a16="http://schemas.microsoft.com/office/drawing/2014/main" id="{0154FD8A-5F1E-CF43-9886-D1A7D65570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5581" y="4424283"/>
            <a:ext cx="5998259" cy="8113648"/>
          </a:xfrm>
          <a:prstGeom prst="rect">
            <a:avLst/>
          </a:prstGeom>
          <a:noFill/>
          <a:ln>
            <a:noFill/>
          </a:ln>
        </p:spPr>
      </p:pic>
      <p:sp>
        <p:nvSpPr>
          <p:cNvPr id="26" name="TextBox 25">
            <a:extLst>
              <a:ext uri="{FF2B5EF4-FFF2-40B4-BE49-F238E27FC236}">
                <a16:creationId xmlns:a16="http://schemas.microsoft.com/office/drawing/2014/main" id="{FF9D2654-D689-8F44-B383-F49C1750581F}"/>
              </a:ext>
            </a:extLst>
          </p:cNvPr>
          <p:cNvSpPr txBox="1"/>
          <p:nvPr/>
        </p:nvSpPr>
        <p:spPr>
          <a:xfrm>
            <a:off x="526365" y="19924777"/>
            <a:ext cx="14560062" cy="5693866"/>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In this work, we will go through the steps cleaning and preprocessing for text and convert each sentence into vector we applied here TF-IDF algorithm to covert sentence in dense vector.  TF-IDF stands for (term frequency-inverse document frequency) is discussed in examining the relevance of key-words to documents in corpus. TF-IDF is a numerical statistic that shows the relevance of keywords to some specific documents or it can be said that, it provides those keywords, using which some specific documents can be identified or categorized.</a:t>
            </a:r>
          </a:p>
        </p:txBody>
      </p:sp>
      <p:sp>
        <p:nvSpPr>
          <p:cNvPr id="27" name="TextBox 26">
            <a:extLst>
              <a:ext uri="{FF2B5EF4-FFF2-40B4-BE49-F238E27FC236}">
                <a16:creationId xmlns:a16="http://schemas.microsoft.com/office/drawing/2014/main" id="{40DBFF48-C58D-A54E-9D1C-DE1411C65ED2}"/>
              </a:ext>
            </a:extLst>
          </p:cNvPr>
          <p:cNvSpPr txBox="1"/>
          <p:nvPr/>
        </p:nvSpPr>
        <p:spPr>
          <a:xfrm>
            <a:off x="627917" y="25604859"/>
            <a:ext cx="14458510" cy="5139869"/>
          </a:xfrm>
          <a:prstGeom prst="rect">
            <a:avLst/>
          </a:prstGeom>
          <a:noFill/>
        </p:spPr>
        <p:txBody>
          <a:bodyPr wrap="square" rtlCol="0">
            <a:spAutoFit/>
          </a:bodyPr>
          <a:lstStyle/>
          <a:p>
            <a:pPr lvl="0"/>
            <a:r>
              <a:rPr lang="en-US" sz="4400" b="1" cap="small" dirty="0">
                <a:latin typeface="Times New Roman" panose="02020603050405020304" pitchFamily="18" charset="0"/>
                <a:cs typeface="Times New Roman" panose="02020603050405020304" pitchFamily="18" charset="0"/>
              </a:rPr>
              <a:t>Data Mining Models</a:t>
            </a:r>
          </a:p>
          <a:p>
            <a:r>
              <a:rPr lang="en-US" sz="4000" dirty="0">
                <a:latin typeface="Times New Roman" panose="02020603050405020304" pitchFamily="18" charset="0"/>
                <a:cs typeface="Times New Roman" panose="02020603050405020304" pitchFamily="18" charset="0"/>
              </a:rPr>
              <a:t>Our problem here is a classification problem and after applying clean and preprocessing methods in addition word embedding method and here we applied TF-IDF   on our text and then we tried to train more machine learning estimator to compare its performance after applying hyper parameter tuning for each estimator (SVM, Logistic Regression, Decision Tree, KNN, Bayesian Classifier):</a:t>
            </a:r>
          </a:p>
          <a:p>
            <a:r>
              <a:rPr lang="en-US" sz="4400" dirty="0">
                <a:latin typeface="Times New Roman" panose="02020603050405020304" pitchFamily="18" charset="0"/>
                <a:cs typeface="Times New Roman" panose="02020603050405020304" pitchFamily="18" charset="0"/>
              </a:rPr>
              <a:t> </a:t>
            </a:r>
          </a:p>
        </p:txBody>
      </p:sp>
      <p:pic>
        <p:nvPicPr>
          <p:cNvPr id="29" name="Picture 28">
            <a:extLst>
              <a:ext uri="{FF2B5EF4-FFF2-40B4-BE49-F238E27FC236}">
                <a16:creationId xmlns:a16="http://schemas.microsoft.com/office/drawing/2014/main" id="{5CAEB7C4-A3D1-F34C-8F92-F3C1D70554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923868" y="4362610"/>
            <a:ext cx="8001000" cy="8130812"/>
          </a:xfrm>
          <a:prstGeom prst="rect">
            <a:avLst/>
          </a:prstGeom>
          <a:noFill/>
          <a:ln>
            <a:noFill/>
          </a:ln>
        </p:spPr>
      </p:pic>
      <p:pic>
        <p:nvPicPr>
          <p:cNvPr id="1040" name="Picture 3">
            <a:extLst>
              <a:ext uri="{FF2B5EF4-FFF2-40B4-BE49-F238E27FC236}">
                <a16:creationId xmlns:a16="http://schemas.microsoft.com/office/drawing/2014/main" id="{21253A52-31B3-2A4E-BC35-B8689C407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803" y="5946738"/>
            <a:ext cx="8510219" cy="214762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1EEE42C0-4B4B-3A4A-A9FC-B04040DAB5BB}"/>
              </a:ext>
            </a:extLst>
          </p:cNvPr>
          <p:cNvSpPr txBox="1"/>
          <p:nvPr/>
        </p:nvSpPr>
        <p:spPr>
          <a:xfrm>
            <a:off x="15413649" y="3903869"/>
            <a:ext cx="8471682" cy="1938992"/>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And we found the best accuracy obtained on test data was from SVM Classifier by 61 percentage on </a:t>
            </a:r>
          </a:p>
        </p:txBody>
      </p:sp>
      <p:sp>
        <p:nvSpPr>
          <p:cNvPr id="44" name="TextBox 43">
            <a:extLst>
              <a:ext uri="{FF2B5EF4-FFF2-40B4-BE49-F238E27FC236}">
                <a16:creationId xmlns:a16="http://schemas.microsoft.com/office/drawing/2014/main" id="{8EB9F64B-CE2D-044F-9FB4-0057F130DF40}"/>
              </a:ext>
            </a:extLst>
          </p:cNvPr>
          <p:cNvSpPr txBox="1"/>
          <p:nvPr/>
        </p:nvSpPr>
        <p:spPr>
          <a:xfrm>
            <a:off x="15232377" y="8428016"/>
            <a:ext cx="8918331" cy="3785652"/>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And the validation curve for a list of range for C as regularization parameter we here labeled the trading curve in red color and test in green color the accuracy achieved as 81 and 61 percentages for training and test data respectively. </a:t>
            </a:r>
          </a:p>
        </p:txBody>
      </p:sp>
      <p:pic>
        <p:nvPicPr>
          <p:cNvPr id="50" name="Picture 49">
            <a:extLst>
              <a:ext uri="{FF2B5EF4-FFF2-40B4-BE49-F238E27FC236}">
                <a16:creationId xmlns:a16="http://schemas.microsoft.com/office/drawing/2014/main" id="{6DF6AEC8-CB2B-FF47-89E7-86E478A2CE1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3642592" y="12522187"/>
            <a:ext cx="7958503" cy="5238455"/>
          </a:xfrm>
          <a:prstGeom prst="rect">
            <a:avLst/>
          </a:prstGeom>
          <a:noFill/>
          <a:ln>
            <a:noFill/>
          </a:ln>
        </p:spPr>
      </p:pic>
      <p:sp>
        <p:nvSpPr>
          <p:cNvPr id="45" name="TextBox 44">
            <a:extLst>
              <a:ext uri="{FF2B5EF4-FFF2-40B4-BE49-F238E27FC236}">
                <a16:creationId xmlns:a16="http://schemas.microsoft.com/office/drawing/2014/main" id="{1EA8A923-2914-574A-9B35-7135E85DF2E4}"/>
              </a:ext>
            </a:extLst>
          </p:cNvPr>
          <p:cNvSpPr txBox="1"/>
          <p:nvPr/>
        </p:nvSpPr>
        <p:spPr>
          <a:xfrm>
            <a:off x="15413649" y="12726650"/>
            <a:ext cx="8918331" cy="9941183"/>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After as we note the accuracy is low and the large distance between the trained and test on validation curve, so we have to find another method to apply to solve such problem, so we applied deep learning algorithms aim to achieve or increase the current accuracy we applied Long Short-Term Memory (LSTM) A special variation of RNN, Long Short-Term Memory (LSTM) networks is discussed. LSTM showed a striking accuracy in language modeling and speech recognition. We will be varying different forms of LSTM for our text classification purpose. A LSTM network contains LSTM units along with the input and output network layer units. [</a:t>
            </a:r>
          </a:p>
        </p:txBody>
      </p:sp>
      <p:pic>
        <p:nvPicPr>
          <p:cNvPr id="53" name="Picture 52">
            <a:extLst>
              <a:ext uri="{FF2B5EF4-FFF2-40B4-BE49-F238E27FC236}">
                <a16:creationId xmlns:a16="http://schemas.microsoft.com/office/drawing/2014/main" id="{B7EB3AEC-24B8-C844-8AAD-969A65A71FD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4144410" y="17989335"/>
            <a:ext cx="8477248" cy="3228854"/>
          </a:xfrm>
          <a:prstGeom prst="rect">
            <a:avLst/>
          </a:prstGeom>
          <a:noFill/>
          <a:ln>
            <a:noFill/>
          </a:ln>
        </p:spPr>
      </p:pic>
      <p:sp>
        <p:nvSpPr>
          <p:cNvPr id="47" name="TextBox 46">
            <a:extLst>
              <a:ext uri="{FF2B5EF4-FFF2-40B4-BE49-F238E27FC236}">
                <a16:creationId xmlns:a16="http://schemas.microsoft.com/office/drawing/2014/main" id="{09FA9738-C2C5-FD4A-8024-1CA4E0E7AD51}"/>
              </a:ext>
            </a:extLst>
          </p:cNvPr>
          <p:cNvSpPr txBox="1"/>
          <p:nvPr/>
        </p:nvSpPr>
        <p:spPr>
          <a:xfrm>
            <a:off x="24238195" y="21325267"/>
            <a:ext cx="8477248" cy="4401205"/>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Keras</a:t>
            </a:r>
            <a:r>
              <a:rPr lang="en-US" sz="4000" dirty="0">
                <a:latin typeface="Times New Roman" panose="02020603050405020304" pitchFamily="18" charset="0"/>
                <a:cs typeface="Times New Roman" panose="02020603050405020304" pitchFamily="18" charset="0"/>
              </a:rPr>
              <a:t> offers an </a:t>
            </a:r>
            <a:r>
              <a:rPr lang="en-US" sz="4000" dirty="0">
                <a:latin typeface="Times New Roman" panose="02020603050405020304" pitchFamily="18" charset="0"/>
                <a:cs typeface="Times New Roman" panose="02020603050405020304" pitchFamily="18" charset="0"/>
                <a:hlinkClick r:id="rId7"/>
              </a:rPr>
              <a:t>Embedding</a:t>
            </a:r>
            <a:r>
              <a:rPr lang="en-US" sz="4000" dirty="0">
                <a:latin typeface="Times New Roman" panose="02020603050405020304" pitchFamily="18" charset="0"/>
                <a:cs typeface="Times New Roman" panose="02020603050405020304" pitchFamily="18" charset="0"/>
              </a:rPr>
              <a:t> layer that can be used for neural networks on text data. Normally the embedding matrix is ​​learned during the same model learning, to adapt the best vectors for each object. [13] and we achieved 79 percentage accuracy on test data.</a:t>
            </a:r>
          </a:p>
        </p:txBody>
      </p:sp>
      <p:pic>
        <p:nvPicPr>
          <p:cNvPr id="55" name="Picture 54">
            <a:extLst>
              <a:ext uri="{FF2B5EF4-FFF2-40B4-BE49-F238E27FC236}">
                <a16:creationId xmlns:a16="http://schemas.microsoft.com/office/drawing/2014/main" id="{5CA1AC30-25B6-9642-B1CB-7AB0EA40E44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4992642" y="22771710"/>
            <a:ext cx="8918331" cy="3851481"/>
          </a:xfrm>
          <a:prstGeom prst="rect">
            <a:avLst/>
          </a:prstGeom>
          <a:noFill/>
          <a:ln>
            <a:noFill/>
          </a:ln>
        </p:spPr>
      </p:pic>
      <p:sp>
        <p:nvSpPr>
          <p:cNvPr id="48" name="TextBox 47">
            <a:extLst>
              <a:ext uri="{FF2B5EF4-FFF2-40B4-BE49-F238E27FC236}">
                <a16:creationId xmlns:a16="http://schemas.microsoft.com/office/drawing/2014/main" id="{28C14147-B6BF-5845-A3DD-3136F0FCBF4A}"/>
              </a:ext>
            </a:extLst>
          </p:cNvPr>
          <p:cNvSpPr txBox="1"/>
          <p:nvPr/>
        </p:nvSpPr>
        <p:spPr>
          <a:xfrm>
            <a:off x="15453069" y="26732091"/>
            <a:ext cx="17262374" cy="618630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p>
          <a:p>
            <a:r>
              <a:rPr lang="en-US" sz="3600" dirty="0">
                <a:latin typeface="Times New Roman" panose="02020603050405020304" pitchFamily="18" charset="0"/>
                <a:cs typeface="Times New Roman" panose="02020603050405020304" pitchFamily="18" charset="0"/>
              </a:rPr>
              <a:t>Here we demonstrate the motivation of studying sentiment analysis and its application in the marketing specially we also pursue through the text cleaning and processing methods towards applying machine learning algorithms and we compare the result obtained by applying deep learning LSTM model and we note there are significate improvement happened in terms of the accuracy on validation data. On this work for machine learning estimators we only applied one method in the area of word embedding TF-IDF by achieving 61 percentage accuracy with best estimators and parameters founded in support vector machine SVM this value may be increased if we applying another method in terms of text transformation or vectorizations </a:t>
            </a:r>
            <a:r>
              <a:rPr lang="en-US" sz="3600" dirty="0" err="1">
                <a:latin typeface="Times New Roman" panose="02020603050405020304" pitchFamily="18" charset="0"/>
                <a:cs typeface="Times New Roman" panose="02020603050405020304" pitchFamily="18" charset="0"/>
              </a:rPr>
              <a:t>techniques.then</a:t>
            </a:r>
            <a:r>
              <a:rPr lang="en-US" sz="3600" dirty="0">
                <a:latin typeface="Times New Roman" panose="02020603050405020304" pitchFamily="18" charset="0"/>
                <a:cs typeface="Times New Roman" panose="02020603050405020304" pitchFamily="18" charset="0"/>
              </a:rPr>
              <a:t> applied LSTM model as a deep learning estimators by achieving 80 percentage accuracy on validation data.</a:t>
            </a:r>
          </a:p>
        </p:txBody>
      </p:sp>
      <p:pic>
        <p:nvPicPr>
          <p:cNvPr id="49" name="Picture 48">
            <a:extLst>
              <a:ext uri="{FF2B5EF4-FFF2-40B4-BE49-F238E27FC236}">
                <a16:creationId xmlns:a16="http://schemas.microsoft.com/office/drawing/2014/main" id="{2B119FBA-FB79-E947-87F7-4DC21F03B6AF}"/>
              </a:ext>
            </a:extLst>
          </p:cNvPr>
          <p:cNvPicPr>
            <a:picLocks noChangeAspect="1"/>
          </p:cNvPicPr>
          <p:nvPr/>
        </p:nvPicPr>
        <p:blipFill>
          <a:blip r:embed="rId9"/>
          <a:stretch>
            <a:fillRect/>
          </a:stretch>
        </p:blipFill>
        <p:spPr>
          <a:xfrm>
            <a:off x="117477" y="40935"/>
            <a:ext cx="4876554" cy="3751195"/>
          </a:xfrm>
          <a:prstGeom prst="rect">
            <a:avLst/>
          </a:prstGeom>
        </p:spPr>
      </p:pic>
      <p:sp>
        <p:nvSpPr>
          <p:cNvPr id="51" name="TextBox 50">
            <a:extLst>
              <a:ext uri="{FF2B5EF4-FFF2-40B4-BE49-F238E27FC236}">
                <a16:creationId xmlns:a16="http://schemas.microsoft.com/office/drawing/2014/main" id="{B10CCD43-DA8A-8F45-8C3E-884D8A6E813A}"/>
              </a:ext>
            </a:extLst>
          </p:cNvPr>
          <p:cNvSpPr txBox="1"/>
          <p:nvPr/>
        </p:nvSpPr>
        <p:spPr>
          <a:xfrm>
            <a:off x="4554415" y="457677"/>
            <a:ext cx="17751669" cy="584775"/>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Nuwayer </a:t>
            </a:r>
            <a:r>
              <a:rPr lang="en-US" sz="3200" dirty="0" err="1">
                <a:solidFill>
                  <a:schemeClr val="accent1"/>
                </a:solidFill>
                <a:latin typeface="Times New Roman" panose="02020603050405020304" pitchFamily="18" charset="0"/>
                <a:cs typeface="Times New Roman" panose="02020603050405020304" pitchFamily="18" charset="0"/>
              </a:rPr>
              <a:t>Algoliqah,,Hood</a:t>
            </a:r>
            <a:r>
              <a:rPr lang="en-US" sz="3200" dirty="0">
                <a:solidFill>
                  <a:schemeClr val="accent1"/>
                </a:solidFill>
                <a:latin typeface="Times New Roman" panose="02020603050405020304" pitchFamily="18" charset="0"/>
                <a:cs typeface="Times New Roman" panose="02020603050405020304" pitchFamily="18" charset="0"/>
              </a:rPr>
              <a:t> College ,</a:t>
            </a:r>
            <a:r>
              <a:rPr lang="en-US" sz="3200" dirty="0" err="1">
                <a:solidFill>
                  <a:schemeClr val="accent1"/>
                </a:solidFill>
                <a:latin typeface="Times New Roman" panose="02020603050405020304" pitchFamily="18" charset="0"/>
                <a:cs typeface="Times New Roman" panose="02020603050405020304" pitchFamily="18" charset="0"/>
              </a:rPr>
              <a:t>Frederick,MD</a:t>
            </a:r>
            <a:endParaRPr lang="en-US" sz="3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4812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728</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Algoliqah, Nuwayer</dc:creator>
  <cp:lastModifiedBy>Algoliqah, Nuwayer</cp:lastModifiedBy>
  <cp:revision>13</cp:revision>
  <dcterms:created xsi:type="dcterms:W3CDTF">2020-11-16T09:31:49Z</dcterms:created>
  <dcterms:modified xsi:type="dcterms:W3CDTF">2020-11-16T23:15:25Z</dcterms:modified>
</cp:coreProperties>
</file>