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9" r:id="rId5"/>
    <p:sldId id="259" r:id="rId6"/>
    <p:sldId id="260" r:id="rId7"/>
    <p:sldId id="261"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95187"/>
  </p:normalViewPr>
  <p:slideViewPr>
    <p:cSldViewPr snapToGrid="0" snapToObjects="1" showGuides="1">
      <p:cViewPr>
        <p:scale>
          <a:sx n="109" d="100"/>
          <a:sy n="109" d="100"/>
        </p:scale>
        <p:origin x="144"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11/17/20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11/17/20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11/17/20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11/17/20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11/17/20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11/17/20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9FCB1AF-1120-3D4A-A112-7182750DB024}"/>
              </a:ext>
            </a:extLst>
          </p:cNvPr>
          <p:cNvSpPr>
            <a:spLocks noGrp="1"/>
          </p:cNvSpPr>
          <p:nvPr>
            <p:ph type="subTitle" idx="1"/>
          </p:nvPr>
        </p:nvSpPr>
        <p:spPr/>
        <p:txBody>
          <a:bodyPr>
            <a:normAutofit fontScale="70000" lnSpcReduction="20000"/>
          </a:bodyPr>
          <a:lstStyle/>
          <a:p>
            <a:r>
              <a:rPr lang="en-US" dirty="0"/>
              <a:t>Nuwayer Algoliqah </a:t>
            </a:r>
          </a:p>
          <a:p>
            <a:r>
              <a:rPr lang="en-US" dirty="0" err="1"/>
              <a:t>Dr.Liu</a:t>
            </a:r>
            <a:endParaRPr lang="en-US" dirty="0"/>
          </a:p>
          <a:p>
            <a:r>
              <a:rPr lang="en-US" dirty="0"/>
              <a:t>Data Mining </a:t>
            </a:r>
          </a:p>
        </p:txBody>
      </p:sp>
      <p:graphicFrame>
        <p:nvGraphicFramePr>
          <p:cNvPr id="4" name="Table 3">
            <a:extLst>
              <a:ext uri="{FF2B5EF4-FFF2-40B4-BE49-F238E27FC236}">
                <a16:creationId xmlns:a16="http://schemas.microsoft.com/office/drawing/2014/main" id="{456A63CB-96DF-8E4C-901D-BFB76F5BB49F}"/>
              </a:ext>
            </a:extLst>
          </p:cNvPr>
          <p:cNvGraphicFramePr>
            <a:graphicFrameLocks noGrp="1"/>
          </p:cNvGraphicFramePr>
          <p:nvPr>
            <p:extLst>
              <p:ext uri="{D42A27DB-BD31-4B8C-83A1-F6EECF244321}">
                <p14:modId xmlns:p14="http://schemas.microsoft.com/office/powerpoint/2010/main" val="529238858"/>
              </p:ext>
            </p:extLst>
          </p:nvPr>
        </p:nvGraphicFramePr>
        <p:xfrm>
          <a:off x="2005980" y="2825750"/>
          <a:ext cx="6057900" cy="603250"/>
        </p:xfrm>
        <a:graphic>
          <a:graphicData uri="http://schemas.openxmlformats.org/drawingml/2006/table">
            <a:tbl>
              <a:tblPr>
                <a:tableStyleId>{5C22544A-7EE6-4342-B048-85BDC9FD1C3A}</a:tableStyleId>
              </a:tblPr>
              <a:tblGrid>
                <a:gridCol w="6057900">
                  <a:extLst>
                    <a:ext uri="{9D8B030D-6E8A-4147-A177-3AD203B41FA5}">
                      <a16:colId xmlns:a16="http://schemas.microsoft.com/office/drawing/2014/main" val="3244170709"/>
                    </a:ext>
                  </a:extLst>
                </a:gridCol>
              </a:tblGrid>
              <a:tr h="0">
                <a:tc>
                  <a:txBody>
                    <a:bodyPr/>
                    <a:lstStyle/>
                    <a:p>
                      <a:pPr marL="0" marR="0" algn="ctr">
                        <a:spcBef>
                          <a:spcPts val="0"/>
                        </a:spcBef>
                        <a:spcAft>
                          <a:spcPts val="0"/>
                        </a:spcAft>
                      </a:pPr>
                      <a:r>
                        <a:rPr lang="en-US" sz="2400" kern="1400" dirty="0">
                          <a:effectLst/>
                        </a:rPr>
                        <a:t>Sentiment Analysis and Classification</a:t>
                      </a:r>
                      <a:endParaRPr lang="en-US" sz="2400" kern="1400" dirty="0">
                        <a:effectLst/>
                        <a:latin typeface="Times New Roman" panose="02020603050405020304" pitchFamily="18" charset="0"/>
                        <a:ea typeface="Times New Roman" panose="02020603050405020304" pitchFamily="18" charset="0"/>
                      </a:endParaRPr>
                    </a:p>
                  </a:txBody>
                  <a:tcPr marL="118745" marR="118745" marT="118745" marB="118745"/>
                </a:tc>
                <a:extLst>
                  <a:ext uri="{0D108BD9-81ED-4DB2-BD59-A6C34878D82A}">
                    <a16:rowId xmlns:a16="http://schemas.microsoft.com/office/drawing/2014/main" val="575427452"/>
                  </a:ext>
                </a:extLst>
              </a:tr>
            </a:tbl>
          </a:graphicData>
        </a:graphic>
      </p:graphicFrame>
      <p:sp>
        <p:nvSpPr>
          <p:cNvPr id="5" name="Rectangle 1">
            <a:extLst>
              <a:ext uri="{FF2B5EF4-FFF2-40B4-BE49-F238E27FC236}">
                <a16:creationId xmlns:a16="http://schemas.microsoft.com/office/drawing/2014/main" id="{4C851744-C5E2-A04D-8B6F-7DA28F0E6AD0}"/>
              </a:ext>
            </a:extLst>
          </p:cNvPr>
          <p:cNvSpPr>
            <a:spLocks noGrp="1" noChangeArrowheads="1"/>
          </p:cNvSpPr>
          <p:nvPr>
            <p:ph type="ctrTitle"/>
          </p:nvPr>
        </p:nvSpPr>
        <p:spPr bwMode="auto">
          <a:xfrm>
            <a:off x="-1421560" y="1001586"/>
            <a:ext cx="7315200" cy="325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F72AFAF5-10AF-AB4E-9DA1-0E58EE89E82D}"/>
              </a:ext>
            </a:extLst>
          </p:cNvPr>
          <p:cNvPicPr>
            <a:picLocks noChangeAspect="1"/>
          </p:cNvPicPr>
          <p:nvPr/>
        </p:nvPicPr>
        <p:blipFill>
          <a:blip r:embed="rId2"/>
          <a:stretch>
            <a:fillRect/>
          </a:stretch>
        </p:blipFill>
        <p:spPr>
          <a:xfrm>
            <a:off x="0" y="3354"/>
            <a:ext cx="1651000" cy="1270000"/>
          </a:xfrm>
          <a:prstGeom prst="rect">
            <a:avLst/>
          </a:prstGeom>
        </p:spPr>
      </p:pic>
    </p:spTree>
    <p:extLst>
      <p:ext uri="{BB962C8B-B14F-4D97-AF65-F5344CB8AC3E}">
        <p14:creationId xmlns:p14="http://schemas.microsoft.com/office/powerpoint/2010/main" val="1086251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09B1031-BDFC-184D-99FF-7EB7298FB4F6}"/>
              </a:ext>
            </a:extLst>
          </p:cNvPr>
          <p:cNvSpPr>
            <a:spLocks noGrp="1"/>
          </p:cNvSpPr>
          <p:nvPr>
            <p:ph type="title"/>
          </p:nvPr>
        </p:nvSpPr>
        <p:spPr>
          <a:xfrm>
            <a:off x="494260" y="1683144"/>
            <a:ext cx="2774922" cy="3491712"/>
          </a:xfrm>
        </p:spPr>
        <p:txBody>
          <a:bodyPr>
            <a:normAutofit/>
          </a:bodyPr>
          <a:lstStyle/>
          <a:p>
            <a:r>
              <a:rPr lang="en-US" b="1" dirty="0"/>
              <a:t>Data and workflow Challenges</a:t>
            </a:r>
            <a:endParaRPr lang="en-US" dirty="0"/>
          </a:p>
        </p:txBody>
      </p:sp>
      <p:sp>
        <p:nvSpPr>
          <p:cNvPr id="3" name="Content Placeholder 2">
            <a:extLst>
              <a:ext uri="{FF2B5EF4-FFF2-40B4-BE49-F238E27FC236}">
                <a16:creationId xmlns:a16="http://schemas.microsoft.com/office/drawing/2014/main" id="{CD361E40-5AE2-CF43-9EF2-537585FE4DF1}"/>
              </a:ext>
            </a:extLst>
          </p:cNvPr>
          <p:cNvSpPr>
            <a:spLocks noGrp="1"/>
          </p:cNvSpPr>
          <p:nvPr>
            <p:ph idx="1"/>
          </p:nvPr>
        </p:nvSpPr>
        <p:spPr>
          <a:xfrm>
            <a:off x="4361606" y="1683143"/>
            <a:ext cx="6627377" cy="3491713"/>
          </a:xfrm>
        </p:spPr>
        <p:txBody>
          <a:bodyPr>
            <a:normAutofit/>
          </a:bodyPr>
          <a:lstStyle/>
          <a:p>
            <a:r>
              <a:rPr lang="en-US" sz="1600" dirty="0"/>
              <a:t>Here we worked in text processing and text usually winds up having very bad accuracy/F1 measure the main challenges we faced here to detect a more in-depth sentiment/emotion meaning is how to extract emotions like how much hate there is inside the opinion, how much happiness, how much sadness. In addition how to detect the object that the opinion is positive for and the object that the opinion is negative in same time For example, if you say, "She won him!", this means a positive sentiment for her and a negative sentiment for him, at the same time. Also Sentiment Towards Aspects of an Entity A review of a product or service can express sentiment towards various aspects. For example,</a:t>
            </a:r>
          </a:p>
          <a:p>
            <a:r>
              <a:rPr lang="en-US" sz="1600" dirty="0"/>
              <a:t>a restaurant review can speak positively about the service but express a negative attitude towards the food. There is now a growing amount of work in detecting aspects of products in text and also in determining sentiment towards these aspects</a:t>
            </a:r>
          </a:p>
        </p:txBody>
      </p:sp>
      <p:sp>
        <p:nvSpPr>
          <p:cNvPr id="14" name="Freeform: Shape 13">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3FB2F410-8C97-4F49-BEA2-19C8E4BBF960}"/>
              </a:ext>
            </a:extLst>
          </p:cNvPr>
          <p:cNvPicPr>
            <a:picLocks noChangeAspect="1"/>
          </p:cNvPicPr>
          <p:nvPr/>
        </p:nvPicPr>
        <p:blipFill>
          <a:blip r:embed="rId2"/>
          <a:stretch>
            <a:fillRect/>
          </a:stretch>
        </p:blipFill>
        <p:spPr>
          <a:xfrm>
            <a:off x="0" y="3354"/>
            <a:ext cx="1651000" cy="1270000"/>
          </a:xfrm>
          <a:prstGeom prst="rect">
            <a:avLst/>
          </a:prstGeom>
        </p:spPr>
      </p:pic>
    </p:spTree>
    <p:extLst>
      <p:ext uri="{BB962C8B-B14F-4D97-AF65-F5344CB8AC3E}">
        <p14:creationId xmlns:p14="http://schemas.microsoft.com/office/powerpoint/2010/main" val="3641688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D5D3721-8E28-8C45-A41E-5EE237385A0A}"/>
              </a:ext>
            </a:extLst>
          </p:cNvPr>
          <p:cNvSpPr>
            <a:spLocks noGrp="1"/>
          </p:cNvSpPr>
          <p:nvPr>
            <p:ph idx="1"/>
          </p:nvPr>
        </p:nvSpPr>
        <p:spPr>
          <a:xfrm>
            <a:off x="1264150" y="1496501"/>
            <a:ext cx="6461231" cy="3864998"/>
          </a:xfrm>
        </p:spPr>
        <p:txBody>
          <a:bodyPr>
            <a:normAutofit/>
          </a:bodyPr>
          <a:lstStyle/>
          <a:p>
            <a:r>
              <a:rPr lang="en-US" sz="1700" dirty="0"/>
              <a:t>Here we demonstrate the motivation of studying sentiment analysis and its application in the marketing specially we also pursue through the text cleaning and processing methods towards applying machine learning algorithms and we compare the result obtained by applying deep learning LSTM model and we note there are significate improvement happened in terms of the accuracy on validation data. On this work for machine learning estimators we only applied one method in the area of word embedding TF-IDF by achieving 61 percentage accuracy with best estimators and parameters founded in support vector machine SVM this value maybe increased if we applying another method in terms of text transformation techniques. And then applied LSTM model as a deep learning estimators by achieving 80 percentage accuracy on validation data.</a:t>
            </a:r>
          </a:p>
          <a:p>
            <a:endParaRPr lang="en-US" sz="1700" dirty="0"/>
          </a:p>
        </p:txBody>
      </p:sp>
      <p:sp>
        <p:nvSpPr>
          <p:cNvPr id="13" name="Freeform: Shape 12">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527B077-EC55-4D40-B259-859954D4616C}"/>
              </a:ext>
            </a:extLst>
          </p:cNvPr>
          <p:cNvSpPr>
            <a:spLocks noGrp="1"/>
          </p:cNvSpPr>
          <p:nvPr>
            <p:ph type="title"/>
          </p:nvPr>
        </p:nvSpPr>
        <p:spPr>
          <a:xfrm>
            <a:off x="8982805" y="1865740"/>
            <a:ext cx="2947482" cy="3126520"/>
          </a:xfrm>
        </p:spPr>
        <p:txBody>
          <a:bodyPr>
            <a:normAutofit/>
          </a:bodyPr>
          <a:lstStyle/>
          <a:p>
            <a:r>
              <a:rPr lang="en-US" b="1" cap="small" dirty="0"/>
              <a:t>CONCLUSION</a:t>
            </a:r>
            <a:br>
              <a:rPr lang="en-US" b="1" cap="small" dirty="0"/>
            </a:br>
            <a:endParaRPr lang="en-US" dirty="0"/>
          </a:p>
        </p:txBody>
      </p:sp>
      <p:pic>
        <p:nvPicPr>
          <p:cNvPr id="4" name="Picture 3">
            <a:extLst>
              <a:ext uri="{FF2B5EF4-FFF2-40B4-BE49-F238E27FC236}">
                <a16:creationId xmlns:a16="http://schemas.microsoft.com/office/drawing/2014/main" id="{E9ECDC9E-AF57-EC41-B20E-BB3D20FAC8F3}"/>
              </a:ext>
            </a:extLst>
          </p:cNvPr>
          <p:cNvPicPr>
            <a:picLocks noChangeAspect="1"/>
          </p:cNvPicPr>
          <p:nvPr/>
        </p:nvPicPr>
        <p:blipFill>
          <a:blip r:embed="rId2"/>
          <a:stretch>
            <a:fillRect/>
          </a:stretch>
        </p:blipFill>
        <p:spPr>
          <a:xfrm>
            <a:off x="0" y="3354"/>
            <a:ext cx="1651000" cy="1270000"/>
          </a:xfrm>
          <a:prstGeom prst="rect">
            <a:avLst/>
          </a:prstGeom>
        </p:spPr>
      </p:pic>
    </p:spTree>
    <p:extLst>
      <p:ext uri="{BB962C8B-B14F-4D97-AF65-F5344CB8AC3E}">
        <p14:creationId xmlns:p14="http://schemas.microsoft.com/office/powerpoint/2010/main" val="363644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8FF7ED8-9A21-834E-8AC8-DBCDAC0AECB7}"/>
              </a:ext>
            </a:extLst>
          </p:cNvPr>
          <p:cNvSpPr>
            <a:spLocks noGrp="1"/>
          </p:cNvSpPr>
          <p:nvPr>
            <p:ph type="title"/>
          </p:nvPr>
        </p:nvSpPr>
        <p:spPr>
          <a:xfrm>
            <a:off x="1600754" y="1087374"/>
            <a:ext cx="8983489" cy="1000978"/>
          </a:xfrm>
        </p:spPr>
        <p:txBody>
          <a:bodyPr vert="horz" lIns="91440" tIns="45720" rIns="91440" bIns="45720" rtlCol="0" anchor="ctr">
            <a:normAutofit/>
          </a:bodyPr>
          <a:lstStyle/>
          <a:p>
            <a:r>
              <a:rPr lang="en-US" sz="3300" b="1" cap="small"/>
              <a:t>References</a:t>
            </a:r>
            <a:br>
              <a:rPr lang="en-US" sz="3300" b="1" cap="small"/>
            </a:br>
            <a:endParaRPr lang="en-US" sz="3300"/>
          </a:p>
        </p:txBody>
      </p:sp>
      <p:sp>
        <p:nvSpPr>
          <p:cNvPr id="18" name="Rectangle 17">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19">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1">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1B30FFEE-8384-E64A-9316-EFCFE2A8AB2A}"/>
              </a:ext>
            </a:extLst>
          </p:cNvPr>
          <p:cNvSpPr>
            <a:spLocks noGrp="1"/>
          </p:cNvSpPr>
          <p:nvPr>
            <p:ph idx="1"/>
          </p:nvPr>
        </p:nvSpPr>
        <p:spPr>
          <a:xfrm>
            <a:off x="1600753" y="2535446"/>
            <a:ext cx="8983489" cy="3554457"/>
          </a:xfrm>
        </p:spPr>
        <p:txBody>
          <a:bodyPr vert="horz" lIns="91440" tIns="45720" rIns="91440" bIns="45720" rtlCol="0" anchor="ctr">
            <a:normAutofit/>
          </a:bodyPr>
          <a:lstStyle/>
          <a:p>
            <a:pPr fontAlgn="t"/>
            <a:r>
              <a:rPr lang="en-US" sz="700">
                <a:solidFill>
                  <a:schemeClr val="tx1"/>
                </a:solidFill>
              </a:rPr>
              <a:t>B. Liu, Sentiment Analysis and Opinion Mining, Morgan &amp; Claypool, 2012. </a:t>
            </a:r>
          </a:p>
          <a:p>
            <a:pPr fontAlgn="t"/>
            <a:r>
              <a:rPr lang="en-US" sz="700">
                <a:solidFill>
                  <a:schemeClr val="tx1"/>
                </a:solidFill>
              </a:rPr>
              <a:t>W. Medhat, A. Hassan and H. Korashy, "Sentiment analysis algorithms and applications:A survey," </a:t>
            </a:r>
            <a:r>
              <a:rPr lang="en-US" sz="700" i="1">
                <a:solidFill>
                  <a:schemeClr val="tx1"/>
                </a:solidFill>
              </a:rPr>
              <a:t>Ain Shams Engineering Journal, </a:t>
            </a:r>
            <a:r>
              <a:rPr lang="en-US" sz="700">
                <a:solidFill>
                  <a:schemeClr val="tx1"/>
                </a:solidFill>
              </a:rPr>
              <a:t>vol. 5, no. 4, pp. 1093-1113, 2014. </a:t>
            </a:r>
          </a:p>
          <a:p>
            <a:pPr fontAlgn="t"/>
            <a:r>
              <a:rPr lang="en-US" sz="700">
                <a:solidFill>
                  <a:schemeClr val="tx1"/>
                </a:solidFill>
              </a:rPr>
              <a:t>A. K. Nassirtoussi, S. Aghabozorgi, T. Y. Waha and D. C. L. N. b, "Text mining for market prediction: A systematic review," </a:t>
            </a:r>
            <a:r>
              <a:rPr lang="en-US" sz="700" i="1">
                <a:solidFill>
                  <a:schemeClr val="tx1"/>
                </a:solidFill>
              </a:rPr>
              <a:t>Expert Systems with Applications, </a:t>
            </a:r>
            <a:r>
              <a:rPr lang="en-US" sz="700">
                <a:solidFill>
                  <a:schemeClr val="tx1"/>
                </a:solidFill>
              </a:rPr>
              <a:t>no. 41, p. 7653–7670, 2014. </a:t>
            </a:r>
          </a:p>
          <a:p>
            <a:pPr fontAlgn="t"/>
            <a:r>
              <a:rPr lang="en-US" sz="700">
                <a:solidFill>
                  <a:schemeClr val="tx1"/>
                </a:solidFill>
              </a:rPr>
              <a:t>D. K. d. '. ics.uci.edu, "Sentiment Labelled Sentences Data Set," UCI Machine Learning Repository, 2015.</a:t>
            </a:r>
          </a:p>
          <a:p>
            <a:pPr fontAlgn="t"/>
            <a:r>
              <a:rPr lang="en-US" sz="700">
                <a:solidFill>
                  <a:schemeClr val="tx1"/>
                </a:solidFill>
              </a:rPr>
              <a:t>S. Qaiser and R. Ali, "Text Mining: Use of TF-IDF to Examine the Relevance of Words to Documents," </a:t>
            </a:r>
            <a:r>
              <a:rPr lang="en-US" sz="700" i="1">
                <a:solidFill>
                  <a:schemeClr val="tx1"/>
                </a:solidFill>
              </a:rPr>
              <a:t>International Journal of Computer Applications, </a:t>
            </a:r>
            <a:r>
              <a:rPr lang="en-US" sz="700">
                <a:solidFill>
                  <a:schemeClr val="tx1"/>
                </a:solidFill>
              </a:rPr>
              <a:t>vol. 181, p. 0975 – 8887, 2018. </a:t>
            </a:r>
          </a:p>
          <a:p>
            <a:pPr fontAlgn="t"/>
            <a:r>
              <a:rPr lang="en-US" sz="700">
                <a:solidFill>
                  <a:schemeClr val="tx1"/>
                </a:solidFill>
              </a:rPr>
              <a:t>Dr.S.Kannan and Vairaprakash Gurusamy, "Preprocessing Techniques for Text Mining," in </a:t>
            </a:r>
            <a:r>
              <a:rPr lang="en-US" sz="700" i="1">
                <a:solidFill>
                  <a:schemeClr val="tx1"/>
                </a:solidFill>
              </a:rPr>
              <a:t>Conference: RTRICS</a:t>
            </a:r>
            <a:r>
              <a:rPr lang="en-US" sz="700">
                <a:solidFill>
                  <a:schemeClr val="tx1"/>
                </a:solidFill>
              </a:rPr>
              <a:t>, Podi, 2014. </a:t>
            </a:r>
          </a:p>
          <a:p>
            <a:pPr fontAlgn="t"/>
            <a:r>
              <a:rPr lang="en-US" sz="700">
                <a:solidFill>
                  <a:schemeClr val="tx1"/>
                </a:solidFill>
              </a:rPr>
              <a:t>S. Gerard and B. Christopher, "Term-weighting approaches in automatic text retrieval," </a:t>
            </a:r>
            <a:r>
              <a:rPr lang="en-US" sz="700" i="1">
                <a:solidFill>
                  <a:schemeClr val="tx1"/>
                </a:solidFill>
              </a:rPr>
              <a:t>Information Processing &amp; Management, </a:t>
            </a:r>
            <a:r>
              <a:rPr lang="en-US" sz="700">
                <a:solidFill>
                  <a:schemeClr val="tx1"/>
                </a:solidFill>
              </a:rPr>
              <a:t>vol. 24, no. 5, pp. 513-523, 1987. </a:t>
            </a:r>
          </a:p>
          <a:p>
            <a:pPr fontAlgn="t"/>
            <a:r>
              <a:rPr lang="en-US" sz="700">
                <a:solidFill>
                  <a:schemeClr val="tx1"/>
                </a:solidFill>
              </a:rPr>
              <a:t>A. Taneja and A. Arora, "Recommendation research trends: Review, approaches and open issues," </a:t>
            </a:r>
            <a:r>
              <a:rPr lang="en-US" sz="700" i="1">
                <a:solidFill>
                  <a:schemeClr val="tx1"/>
                </a:solidFill>
              </a:rPr>
              <a:t>International Journal of Web Engineering and Technology , </a:t>
            </a:r>
            <a:r>
              <a:rPr lang="en-US" sz="700">
                <a:solidFill>
                  <a:schemeClr val="tx1"/>
                </a:solidFill>
              </a:rPr>
              <a:t>Vols. 13, No. 2, no. 2, 2018. </a:t>
            </a:r>
          </a:p>
          <a:p>
            <a:pPr fontAlgn="t"/>
            <a:r>
              <a:rPr lang="en-US" sz="700">
                <a:solidFill>
                  <a:schemeClr val="tx1"/>
                </a:solidFill>
              </a:rPr>
              <a:t>A. Frome, G. S.Corrado, J. Shlens and S. Bengio, Artists, </a:t>
            </a:r>
            <a:r>
              <a:rPr lang="en-US" sz="700" i="1">
                <a:solidFill>
                  <a:schemeClr val="tx1"/>
                </a:solidFill>
              </a:rPr>
              <a:t>DeViSE: A deep visual-semantic embedding model. </a:t>
            </a:r>
            <a:r>
              <a:rPr lang="en-US" sz="700">
                <a:solidFill>
                  <a:schemeClr val="tx1"/>
                </a:solidFill>
              </a:rPr>
              <a:t>[Art]. Google, Inc, 2013. </a:t>
            </a:r>
          </a:p>
          <a:p>
            <a:pPr fontAlgn="t"/>
            <a:r>
              <a:rPr lang="en-US" sz="700">
                <a:solidFill>
                  <a:schemeClr val="tx1"/>
                </a:solidFill>
              </a:rPr>
              <a:t>J. Pennington, R. Socher and C. D. Manning, "Glove: Global Vectors for Word Representation," in </a:t>
            </a:r>
            <a:r>
              <a:rPr lang="en-US" sz="700" i="1">
                <a:solidFill>
                  <a:schemeClr val="tx1"/>
                </a:solidFill>
              </a:rPr>
              <a:t>Conference: Proceedings of the 2014 Conference on Empirical Methods in Natural Language Processing (EMNLP)</a:t>
            </a:r>
            <a:r>
              <a:rPr lang="en-US" sz="700">
                <a:solidFill>
                  <a:schemeClr val="tx1"/>
                </a:solidFill>
              </a:rPr>
              <a:t>, 2014. </a:t>
            </a:r>
          </a:p>
          <a:p>
            <a:pPr fontAlgn="t"/>
            <a:r>
              <a:rPr lang="en-US" sz="700">
                <a:solidFill>
                  <a:schemeClr val="tx1"/>
                </a:solidFill>
              </a:rPr>
              <a:t>M. Naili, A. H. Chaibi and H. H. B. Ghezala, "Comparative study of word embedding methods in topic segmentation," in </a:t>
            </a:r>
            <a:r>
              <a:rPr lang="en-US" sz="700" i="1">
                <a:solidFill>
                  <a:schemeClr val="tx1"/>
                </a:solidFill>
              </a:rPr>
              <a:t>International Conference on Knowledge Based and Intelligent Information and Engineering</a:t>
            </a:r>
            <a:r>
              <a:rPr lang="en-US" sz="700">
                <a:solidFill>
                  <a:schemeClr val="tx1"/>
                </a:solidFill>
              </a:rPr>
              <a:t>, Marseille, France, 2017. </a:t>
            </a:r>
          </a:p>
          <a:p>
            <a:pPr fontAlgn="t"/>
            <a:r>
              <a:rPr lang="en-US" sz="700">
                <a:solidFill>
                  <a:schemeClr val="tx1"/>
                </a:solidFill>
              </a:rPr>
              <a:t>S. Pala, D. S. Ghosha and D. A. Nag, "SENTIMENTANALYSIS IN THE LIGHT OF LSTM RECURRENT NEURALNETWORKS," in </a:t>
            </a:r>
            <a:r>
              <a:rPr lang="en-US" sz="700" i="1">
                <a:solidFill>
                  <a:schemeClr val="tx1"/>
                </a:solidFill>
              </a:rPr>
              <a:t>International Conference on Information Technology and Applied Mathematics</a:t>
            </a:r>
            <a:r>
              <a:rPr lang="en-US" sz="700">
                <a:solidFill>
                  <a:schemeClr val="tx1"/>
                </a:solidFill>
              </a:rPr>
              <a:t>, 2018. </a:t>
            </a:r>
          </a:p>
          <a:p>
            <a:pPr fontAlgn="t"/>
            <a:r>
              <a:rPr lang="en-US" sz="700">
                <a:solidFill>
                  <a:schemeClr val="tx1"/>
                </a:solidFill>
              </a:rPr>
              <a:t>J. B. PhD, "Machine Learning Mastery," 4 October 2017. [Online]. Available: https://machinelearningmastery.com/use-word-embedding-layers-deep-learning-keras/.</a:t>
            </a:r>
          </a:p>
          <a:p>
            <a:pPr fontAlgn="t"/>
            <a:r>
              <a:rPr lang="en-US" sz="700">
                <a:solidFill>
                  <a:schemeClr val="tx1"/>
                </a:solidFill>
              </a:rPr>
              <a:t>S. M. Mohammad, A Practical Guide to Sentiment Analysis, Ottawa: National Research Council Canada, 2015. </a:t>
            </a:r>
          </a:p>
          <a:p>
            <a:endParaRPr lang="en-US" sz="700">
              <a:solidFill>
                <a:schemeClr val="tx1"/>
              </a:solidFill>
            </a:endParaRPr>
          </a:p>
        </p:txBody>
      </p:sp>
      <p:pic>
        <p:nvPicPr>
          <p:cNvPr id="5" name="Picture 4" descr="Logo, company name&#10;&#10;Description automatically generated">
            <a:extLst>
              <a:ext uri="{FF2B5EF4-FFF2-40B4-BE49-F238E27FC236}">
                <a16:creationId xmlns:a16="http://schemas.microsoft.com/office/drawing/2014/main" id="{D8EA798A-7480-C941-AA27-93671C257135}"/>
              </a:ext>
            </a:extLst>
          </p:cNvPr>
          <p:cNvPicPr>
            <a:picLocks noChangeAspect="1"/>
          </p:cNvPicPr>
          <p:nvPr/>
        </p:nvPicPr>
        <p:blipFill>
          <a:blip r:embed="rId2"/>
          <a:stretch>
            <a:fillRect/>
          </a:stretch>
        </p:blipFill>
        <p:spPr>
          <a:xfrm>
            <a:off x="0" y="3354"/>
            <a:ext cx="1651000" cy="1270000"/>
          </a:xfrm>
          <a:prstGeom prst="rect">
            <a:avLst/>
          </a:prstGeom>
        </p:spPr>
      </p:pic>
    </p:spTree>
    <p:extLst>
      <p:ext uri="{BB962C8B-B14F-4D97-AF65-F5344CB8AC3E}">
        <p14:creationId xmlns:p14="http://schemas.microsoft.com/office/powerpoint/2010/main" val="277677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956DFF-98F9-F743-A2F5-82DB9FDDF649}"/>
              </a:ext>
            </a:extLst>
          </p:cNvPr>
          <p:cNvSpPr>
            <a:spLocks noGrp="1"/>
          </p:cNvSpPr>
          <p:nvPr>
            <p:ph type="title"/>
          </p:nvPr>
        </p:nvSpPr>
        <p:spPr>
          <a:xfrm>
            <a:off x="5451642" y="1123837"/>
            <a:ext cx="6451110" cy="1255469"/>
          </a:xfrm>
        </p:spPr>
        <p:txBody>
          <a:bodyPr>
            <a:normAutofit/>
          </a:bodyPr>
          <a:lstStyle/>
          <a:p>
            <a:r>
              <a:rPr lang="en-US" dirty="0"/>
              <a:t>INTRODUCTION</a:t>
            </a:r>
          </a:p>
        </p:txBody>
      </p:sp>
      <p:sp>
        <p:nvSpPr>
          <p:cNvPr id="13" name="Rectangle 12">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EF16F963-16A7-8D4B-9C25-9BB0D987DACB}"/>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860771" y="1558581"/>
            <a:ext cx="3778286" cy="3778286"/>
          </a:xfrm>
          <a:prstGeom prst="rect">
            <a:avLst/>
          </a:prstGeom>
          <a:noFill/>
        </p:spPr>
      </p:pic>
      <p:sp>
        <p:nvSpPr>
          <p:cNvPr id="3" name="Content Placeholder 2">
            <a:extLst>
              <a:ext uri="{FF2B5EF4-FFF2-40B4-BE49-F238E27FC236}">
                <a16:creationId xmlns:a16="http://schemas.microsoft.com/office/drawing/2014/main" id="{F4EAAAD0-05E7-D04B-AA9B-6A95FAE826F6}"/>
              </a:ext>
            </a:extLst>
          </p:cNvPr>
          <p:cNvSpPr>
            <a:spLocks noGrp="1"/>
          </p:cNvSpPr>
          <p:nvPr>
            <p:ph idx="1"/>
          </p:nvPr>
        </p:nvSpPr>
        <p:spPr>
          <a:xfrm>
            <a:off x="5451644" y="2510395"/>
            <a:ext cx="6451109" cy="3274586"/>
          </a:xfrm>
        </p:spPr>
        <p:txBody>
          <a:bodyPr anchor="t">
            <a:normAutofit/>
          </a:bodyPr>
          <a:lstStyle/>
          <a:p>
            <a:endParaRPr lang="en-US" sz="1400" dirty="0">
              <a:solidFill>
                <a:srgbClr val="FFFFFF"/>
              </a:solidFill>
            </a:endParaRPr>
          </a:p>
          <a:p>
            <a:pPr marL="0" indent="0">
              <a:buNone/>
            </a:pPr>
            <a:r>
              <a:rPr lang="en-US" sz="1400" dirty="0">
                <a:solidFill>
                  <a:srgbClr val="FFFFFF"/>
                </a:solidFill>
              </a:rPr>
              <a:t>Sentiment Analysis (SA) is an ongoing field of research in text mining field. SA is the computational treatment of opinions, sentiments and subjectivity of text.</a:t>
            </a:r>
          </a:p>
          <a:p>
            <a:pPr marL="0" indent="0">
              <a:buNone/>
            </a:pPr>
            <a:r>
              <a:rPr lang="en-US" sz="1400" dirty="0">
                <a:solidFill>
                  <a:srgbClr val="FFFFFF"/>
                </a:solidFill>
              </a:rPr>
              <a:t>It represents a large problem space. There are also many names and slightly different tasks, e.g., sentiment analysis, opinion mining, opinion extraction, sentiment mining, subjectivity analysis, affect analysis, emotion analysis, review mining, etc. the both sentiment analysis and opinion mining are frequently employed. </a:t>
            </a:r>
          </a:p>
          <a:p>
            <a:pPr marL="0" indent="0">
              <a:buNone/>
            </a:pPr>
            <a:r>
              <a:rPr lang="en-US" sz="1400" dirty="0">
                <a:solidFill>
                  <a:srgbClr val="FFFFFF"/>
                </a:solidFill>
              </a:rPr>
              <a:t>Opinion Mining extracts and analyzes people’s opinion about an entity while Sentiment Analysis identifies the sentiment expressed in a text then analyzes it. Therefore, the target of SA is to find opinions, identify the sentiments they express, and then classify their polarity.</a:t>
            </a:r>
          </a:p>
        </p:txBody>
      </p:sp>
      <p:pic>
        <p:nvPicPr>
          <p:cNvPr id="8" name="Picture 7">
            <a:extLst>
              <a:ext uri="{FF2B5EF4-FFF2-40B4-BE49-F238E27FC236}">
                <a16:creationId xmlns:a16="http://schemas.microsoft.com/office/drawing/2014/main" id="{130FFDC1-F8CF-B644-8B23-17AEFBEF4612}"/>
              </a:ext>
            </a:extLst>
          </p:cNvPr>
          <p:cNvPicPr>
            <a:picLocks noChangeAspect="1"/>
          </p:cNvPicPr>
          <p:nvPr/>
        </p:nvPicPr>
        <p:blipFill>
          <a:blip r:embed="rId3"/>
          <a:stretch>
            <a:fillRect/>
          </a:stretch>
        </p:blipFill>
        <p:spPr>
          <a:xfrm>
            <a:off x="0" y="3354"/>
            <a:ext cx="1651000" cy="1270000"/>
          </a:xfrm>
          <a:prstGeom prst="rect">
            <a:avLst/>
          </a:prstGeom>
        </p:spPr>
      </p:pic>
    </p:spTree>
    <p:extLst>
      <p:ext uri="{BB962C8B-B14F-4D97-AF65-F5344CB8AC3E}">
        <p14:creationId xmlns:p14="http://schemas.microsoft.com/office/powerpoint/2010/main" val="40061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CB5AEEF-FBA6-C84E-800B-3B88ED40B712}"/>
              </a:ext>
            </a:extLst>
          </p:cNvPr>
          <p:cNvSpPr>
            <a:spLocks noGrp="1"/>
          </p:cNvSpPr>
          <p:nvPr>
            <p:ph type="title"/>
          </p:nvPr>
        </p:nvSpPr>
        <p:spPr>
          <a:xfrm>
            <a:off x="1600754" y="1087374"/>
            <a:ext cx="8983489" cy="1000978"/>
          </a:xfrm>
        </p:spPr>
        <p:txBody>
          <a:bodyPr>
            <a:normAutofit/>
          </a:bodyPr>
          <a:lstStyle/>
          <a:p>
            <a:r>
              <a:rPr lang="en-US" sz="3300" b="1"/>
              <a:t>ABSTRACT</a:t>
            </a:r>
            <a:br>
              <a:rPr lang="en-US" sz="3300"/>
            </a:br>
            <a:endParaRPr lang="en-US" sz="3300"/>
          </a:p>
        </p:txBody>
      </p:sp>
      <p:sp>
        <p:nvSpPr>
          <p:cNvPr id="13" name="Rectangle 12">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4">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6">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85DD05F-5E90-464E-8F2E-CFC2851CE7E6}"/>
              </a:ext>
            </a:extLst>
          </p:cNvPr>
          <p:cNvSpPr>
            <a:spLocks noGrp="1"/>
          </p:cNvSpPr>
          <p:nvPr>
            <p:ph idx="1"/>
          </p:nvPr>
        </p:nvSpPr>
        <p:spPr>
          <a:xfrm>
            <a:off x="1600753" y="2535446"/>
            <a:ext cx="8983489" cy="3554457"/>
          </a:xfrm>
        </p:spPr>
        <p:txBody>
          <a:bodyPr>
            <a:normAutofit/>
          </a:bodyPr>
          <a:lstStyle/>
          <a:p>
            <a:r>
              <a:rPr lang="en-US" sz="1400" dirty="0">
                <a:solidFill>
                  <a:schemeClr val="tx1"/>
                </a:solidFill>
              </a:rPr>
              <a:t>Sentiment analysis or opinion mining is the computational study of people's opinions, sentiments, and emotions expressed in written language. It is one of the most active research areas in natural language processing and text mining in recent years. Its popularity is mainly due to two reasons. First, it has a wide range of applications because opinions are central to almost all human activities and are key influencers of our behaviors. Whenever we need to make a decision, we want to hear others’ opinions. Second, it presents many challenging research problems.</a:t>
            </a:r>
          </a:p>
          <a:p>
            <a:r>
              <a:rPr lang="en-US" sz="1400" dirty="0">
                <a:solidFill>
                  <a:schemeClr val="tx1"/>
                </a:solidFill>
              </a:rPr>
              <a:t>We applied text mining methods and algorithms and we compared the achieved accuracy for each after tuning or applying optimization methods aim to increase the validation accuracy we faced some difficulties to achieve the best accuracy on the validation curve but still there some obstacles and we know the core of text processing especially sentiment analysis is sentence transformation we need to transform our documents into vector representations such that we can apply machine learning.</a:t>
            </a:r>
          </a:p>
        </p:txBody>
      </p:sp>
      <p:pic>
        <p:nvPicPr>
          <p:cNvPr id="4" name="Picture 3" descr="Logo, company name&#10;&#10;Description automatically generated">
            <a:extLst>
              <a:ext uri="{FF2B5EF4-FFF2-40B4-BE49-F238E27FC236}">
                <a16:creationId xmlns:a16="http://schemas.microsoft.com/office/drawing/2014/main" id="{578A80C1-93FA-0444-BC72-07A8DBA6AD54}"/>
              </a:ext>
            </a:extLst>
          </p:cNvPr>
          <p:cNvPicPr>
            <a:picLocks noChangeAspect="1"/>
          </p:cNvPicPr>
          <p:nvPr/>
        </p:nvPicPr>
        <p:blipFill>
          <a:blip r:embed="rId2"/>
          <a:stretch>
            <a:fillRect/>
          </a:stretch>
        </p:blipFill>
        <p:spPr>
          <a:xfrm>
            <a:off x="0" y="3354"/>
            <a:ext cx="1651000" cy="1270000"/>
          </a:xfrm>
          <a:prstGeom prst="rect">
            <a:avLst/>
          </a:prstGeom>
        </p:spPr>
      </p:pic>
    </p:spTree>
    <p:extLst>
      <p:ext uri="{BB962C8B-B14F-4D97-AF65-F5344CB8AC3E}">
        <p14:creationId xmlns:p14="http://schemas.microsoft.com/office/powerpoint/2010/main" val="363805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31506F6-81BB-3B49-BC57-F07CDD334E82}"/>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dirty="0"/>
              <a:t>Example: </a:t>
            </a:r>
          </a:p>
        </p:txBody>
      </p:sp>
      <p:pic>
        <p:nvPicPr>
          <p:cNvPr id="11" name="Picture 10">
            <a:extLst>
              <a:ext uri="{FF2B5EF4-FFF2-40B4-BE49-F238E27FC236}">
                <a16:creationId xmlns:a16="http://schemas.microsoft.com/office/drawing/2014/main" id="{A5903589-F9F6-1F4F-9397-B145006B35D9}"/>
              </a:ext>
            </a:extLst>
          </p:cNvPr>
          <p:cNvPicPr>
            <a:picLocks noChangeAspect="1"/>
          </p:cNvPicPr>
          <p:nvPr/>
        </p:nvPicPr>
        <p:blipFill>
          <a:blip r:embed="rId2"/>
          <a:stretch>
            <a:fillRect/>
          </a:stretch>
        </p:blipFill>
        <p:spPr>
          <a:xfrm>
            <a:off x="1863791" y="413306"/>
            <a:ext cx="8177785" cy="799900"/>
          </a:xfrm>
          <a:prstGeom prst="rect">
            <a:avLst/>
          </a:prstGeom>
        </p:spPr>
      </p:pic>
      <p:pic>
        <p:nvPicPr>
          <p:cNvPr id="9" name="Content Placeholder 8" descr="A picture containing graphical user interface&#10;&#10;Description automatically generated">
            <a:extLst>
              <a:ext uri="{FF2B5EF4-FFF2-40B4-BE49-F238E27FC236}">
                <a16:creationId xmlns:a16="http://schemas.microsoft.com/office/drawing/2014/main" id="{324412FA-D6BD-6944-8F72-2785A70205B7}"/>
              </a:ext>
            </a:extLst>
          </p:cNvPr>
          <p:cNvPicPr>
            <a:picLocks noGrp="1" noChangeAspect="1"/>
          </p:cNvPicPr>
          <p:nvPr>
            <p:ph idx="1"/>
          </p:nvPr>
        </p:nvPicPr>
        <p:blipFill>
          <a:blip r:embed="rId3"/>
          <a:stretch>
            <a:fillRect/>
          </a:stretch>
        </p:blipFill>
        <p:spPr>
          <a:xfrm>
            <a:off x="1863791" y="1292194"/>
            <a:ext cx="7213600" cy="2917468"/>
          </a:xfrm>
          <a:prstGeom prst="rect">
            <a:avLst/>
          </a:prstGeom>
        </p:spPr>
      </p:pic>
      <p:pic>
        <p:nvPicPr>
          <p:cNvPr id="10" name="Picture 9" descr="Logo, company name&#10;&#10;Description automatically generated">
            <a:extLst>
              <a:ext uri="{FF2B5EF4-FFF2-40B4-BE49-F238E27FC236}">
                <a16:creationId xmlns:a16="http://schemas.microsoft.com/office/drawing/2014/main" id="{1B2B990E-F9C9-A14C-BF5C-C5F827C26D56}"/>
              </a:ext>
            </a:extLst>
          </p:cNvPr>
          <p:cNvPicPr>
            <a:picLocks noChangeAspect="1"/>
          </p:cNvPicPr>
          <p:nvPr/>
        </p:nvPicPr>
        <p:blipFill>
          <a:blip r:embed="rId4"/>
          <a:stretch>
            <a:fillRect/>
          </a:stretch>
        </p:blipFill>
        <p:spPr>
          <a:xfrm>
            <a:off x="0" y="3354"/>
            <a:ext cx="1651000" cy="1270000"/>
          </a:xfrm>
          <a:prstGeom prst="rect">
            <a:avLst/>
          </a:prstGeom>
        </p:spPr>
      </p:pic>
    </p:spTree>
    <p:extLst>
      <p:ext uri="{BB962C8B-B14F-4D97-AF65-F5344CB8AC3E}">
        <p14:creationId xmlns:p14="http://schemas.microsoft.com/office/powerpoint/2010/main" val="333238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EEC1B6C-4E69-7742-BB61-A37DC0E278AB}"/>
              </a:ext>
            </a:extLst>
          </p:cNvPr>
          <p:cNvSpPr>
            <a:spLocks noGrp="1"/>
          </p:cNvSpPr>
          <p:nvPr>
            <p:ph type="title"/>
          </p:nvPr>
        </p:nvSpPr>
        <p:spPr>
          <a:xfrm>
            <a:off x="494260" y="1683144"/>
            <a:ext cx="2774922" cy="3491712"/>
          </a:xfrm>
        </p:spPr>
        <p:txBody>
          <a:bodyPr>
            <a:normAutofit/>
          </a:bodyPr>
          <a:lstStyle/>
          <a:p>
            <a:r>
              <a:rPr lang="en-US" dirty="0"/>
              <a:t>LITERATURE REVIEW</a:t>
            </a:r>
            <a:br>
              <a:rPr lang="en-US" dirty="0"/>
            </a:br>
            <a:r>
              <a:rPr lang="en-US" dirty="0"/>
              <a:t> AND </a:t>
            </a:r>
            <a:br>
              <a:rPr lang="en-US" dirty="0"/>
            </a:br>
            <a:r>
              <a:rPr lang="en-US" dirty="0"/>
              <a:t>DATA SET</a:t>
            </a:r>
          </a:p>
        </p:txBody>
      </p:sp>
      <p:sp>
        <p:nvSpPr>
          <p:cNvPr id="3" name="Content Placeholder 2">
            <a:extLst>
              <a:ext uri="{FF2B5EF4-FFF2-40B4-BE49-F238E27FC236}">
                <a16:creationId xmlns:a16="http://schemas.microsoft.com/office/drawing/2014/main" id="{0B6E4E8F-98C7-4549-802A-975630A67CF6}"/>
              </a:ext>
            </a:extLst>
          </p:cNvPr>
          <p:cNvSpPr>
            <a:spLocks noGrp="1"/>
          </p:cNvSpPr>
          <p:nvPr>
            <p:ph idx="1"/>
          </p:nvPr>
        </p:nvSpPr>
        <p:spPr>
          <a:xfrm>
            <a:off x="4361606" y="1683143"/>
            <a:ext cx="6627377" cy="3491713"/>
          </a:xfrm>
        </p:spPr>
        <p:txBody>
          <a:bodyPr>
            <a:normAutofit/>
          </a:bodyPr>
          <a:lstStyle/>
          <a:p>
            <a:r>
              <a:rPr lang="en-US" dirty="0"/>
              <a:t>Studies on sentiment analysis mainly focus on framework</a:t>
            </a:r>
            <a:r>
              <a:rPr lang="ar-SA" dirty="0"/>
              <a:t>. </a:t>
            </a:r>
            <a:r>
              <a:rPr lang="en-US" dirty="0"/>
              <a:t>construction, feature extraction, and polarity determination. This project presents a survey on the latest development in sentiment analysis and apply LSTM starting from text cleaning and preprocessing under the Natural Language Processing (NLP) methods to build deep learning model and prediction, some of the existing challenges are due to the slang words, new accents and spelling mistakes The area of sentiment analysis has become so large that any individual researcher would face several issues when keeping track of all the activities in the area and the information overload. </a:t>
            </a:r>
          </a:p>
        </p:txBody>
      </p:sp>
      <p:sp>
        <p:nvSpPr>
          <p:cNvPr id="13" name="Freeform: Shape 12">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2AA1E502-8151-FB4C-B949-DC5C0FD9255F}"/>
              </a:ext>
            </a:extLst>
          </p:cNvPr>
          <p:cNvPicPr>
            <a:picLocks noChangeAspect="1"/>
          </p:cNvPicPr>
          <p:nvPr/>
        </p:nvPicPr>
        <p:blipFill>
          <a:blip r:embed="rId2"/>
          <a:stretch>
            <a:fillRect/>
          </a:stretch>
        </p:blipFill>
        <p:spPr>
          <a:xfrm>
            <a:off x="0" y="3354"/>
            <a:ext cx="1651000" cy="1270000"/>
          </a:xfrm>
          <a:prstGeom prst="rect">
            <a:avLst/>
          </a:prstGeom>
        </p:spPr>
      </p:pic>
    </p:spTree>
    <p:extLst>
      <p:ext uri="{BB962C8B-B14F-4D97-AF65-F5344CB8AC3E}">
        <p14:creationId xmlns:p14="http://schemas.microsoft.com/office/powerpoint/2010/main" val="134406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014ADE6-F042-E540-9095-03F4F992A996}"/>
              </a:ext>
            </a:extLst>
          </p:cNvPr>
          <p:cNvSpPr>
            <a:spLocks noGrp="1"/>
          </p:cNvSpPr>
          <p:nvPr>
            <p:ph idx="1"/>
          </p:nvPr>
        </p:nvSpPr>
        <p:spPr>
          <a:xfrm>
            <a:off x="1264150" y="1496501"/>
            <a:ext cx="6461231" cy="3864998"/>
          </a:xfrm>
        </p:spPr>
        <p:txBody>
          <a:bodyPr>
            <a:normAutofit/>
          </a:bodyPr>
          <a:lstStyle/>
          <a:p>
            <a:r>
              <a:rPr lang="en-US" sz="1700" dirty="0"/>
              <a:t>In this work, we will go through the steps of cleaning and preprocessing for text and convert each sentence into a vector we applied here TF-IDF algorithm to covert sentences .  TF-IDF stands for (term frequency-inverse document frequency) </a:t>
            </a:r>
          </a:p>
          <a:p>
            <a:r>
              <a:rPr lang="en-US" sz="1700" dirty="0"/>
              <a:t>Stop words are very frequently used common words like ‘and’, ‘are’, ‘this’ etc. They are not useful in the classification of documents. So they must be removed.</a:t>
            </a:r>
          </a:p>
          <a:p>
            <a:r>
              <a:rPr lang="en-US" sz="1700" dirty="0"/>
              <a:t>One another common text preprocessing technique is to remove the punctuations from the text data. This is again a text standardization process that will help to treat 'hurray' and </a:t>
            </a:r>
            <a:r>
              <a:rPr lang="en-US" sz="1700" dirty="0">
                <a:solidFill>
                  <a:schemeClr val="accent1"/>
                </a:solidFill>
              </a:rPr>
              <a:t>'hurray!' </a:t>
            </a:r>
            <a:r>
              <a:rPr lang="en-US" sz="1700" dirty="0"/>
              <a:t>in the same way.</a:t>
            </a:r>
          </a:p>
          <a:p>
            <a:r>
              <a:rPr lang="en-US" sz="1700" dirty="0"/>
              <a:t>As well this is example, the words: “presentation”, “presented”, “presenting” could all be reduced to a common representation “present”</a:t>
            </a:r>
          </a:p>
          <a:p>
            <a:endParaRPr lang="en-US" sz="1700" dirty="0"/>
          </a:p>
        </p:txBody>
      </p:sp>
      <p:sp>
        <p:nvSpPr>
          <p:cNvPr id="13" name="Freeform: Shape 12">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C7A493-ADE1-0E4F-8BCE-E873039321BA}"/>
              </a:ext>
            </a:extLst>
          </p:cNvPr>
          <p:cNvSpPr>
            <a:spLocks noGrp="1"/>
          </p:cNvSpPr>
          <p:nvPr>
            <p:ph type="title"/>
          </p:nvPr>
        </p:nvSpPr>
        <p:spPr>
          <a:xfrm>
            <a:off x="8982805" y="1865740"/>
            <a:ext cx="2947482" cy="3126520"/>
          </a:xfrm>
        </p:spPr>
        <p:txBody>
          <a:bodyPr>
            <a:normAutofit/>
          </a:bodyPr>
          <a:lstStyle/>
          <a:p>
            <a:r>
              <a:rPr lang="en-US" sz="2800"/>
              <a:t>   METHODOLOGY</a:t>
            </a:r>
            <a:br>
              <a:rPr lang="en-US" sz="2800"/>
            </a:br>
            <a:endParaRPr lang="en-US" sz="2800"/>
          </a:p>
        </p:txBody>
      </p:sp>
      <p:pic>
        <p:nvPicPr>
          <p:cNvPr id="4" name="Picture 3">
            <a:extLst>
              <a:ext uri="{FF2B5EF4-FFF2-40B4-BE49-F238E27FC236}">
                <a16:creationId xmlns:a16="http://schemas.microsoft.com/office/drawing/2014/main" id="{1334E6C5-EE7D-F540-AFC8-984B4C1E1BA0}"/>
              </a:ext>
            </a:extLst>
          </p:cNvPr>
          <p:cNvPicPr>
            <a:picLocks noChangeAspect="1"/>
          </p:cNvPicPr>
          <p:nvPr/>
        </p:nvPicPr>
        <p:blipFill>
          <a:blip r:embed="rId2"/>
          <a:stretch>
            <a:fillRect/>
          </a:stretch>
        </p:blipFill>
        <p:spPr>
          <a:xfrm>
            <a:off x="0" y="3354"/>
            <a:ext cx="1651000" cy="1270000"/>
          </a:xfrm>
          <a:prstGeom prst="rect">
            <a:avLst/>
          </a:prstGeom>
        </p:spPr>
      </p:pic>
    </p:spTree>
    <p:extLst>
      <p:ext uri="{BB962C8B-B14F-4D97-AF65-F5344CB8AC3E}">
        <p14:creationId xmlns:p14="http://schemas.microsoft.com/office/powerpoint/2010/main" val="157331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3">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F88F215-5B32-E542-B61B-9328CBB0CBF9}"/>
              </a:ext>
            </a:extLst>
          </p:cNvPr>
          <p:cNvSpPr>
            <a:spLocks noGrp="1"/>
          </p:cNvSpPr>
          <p:nvPr>
            <p:ph type="title"/>
          </p:nvPr>
        </p:nvSpPr>
        <p:spPr>
          <a:xfrm>
            <a:off x="0" y="1298447"/>
            <a:ext cx="4328537" cy="4683105"/>
          </a:xfrm>
        </p:spPr>
        <p:txBody>
          <a:bodyPr vert="horz" lIns="91440" tIns="45720" rIns="91440" bIns="45720" rtlCol="0" anchor="b">
            <a:noAutofit/>
          </a:bodyPr>
          <a:lstStyle/>
          <a:p>
            <a:pPr lvl="0"/>
            <a:r>
              <a:rPr lang="en-US" sz="2400" b="1" cap="small" spc="-100" dirty="0"/>
              <a:t>Data Mining Models</a:t>
            </a:r>
            <a:br>
              <a:rPr lang="en-US" sz="2400" b="1" cap="small" spc="-100" dirty="0"/>
            </a:br>
            <a:br>
              <a:rPr lang="en-US" sz="2400" b="1" cap="small" spc="-100" dirty="0"/>
            </a:br>
            <a:r>
              <a:rPr lang="en-US" sz="2400" spc="-100" dirty="0"/>
              <a:t>Our problem here is a classification problem and after applying clean and preprocessing methods in addition word embedding method and here, we applied TF-IDF   on our text and then we tried to train more machine learning estimator to compare its performance a.  (SVM, Logistic Regression, Decision Tree, KNN, Bayesian Classifier):</a:t>
            </a:r>
            <a:br>
              <a:rPr lang="en-US" sz="2400" spc="-100" dirty="0"/>
            </a:br>
            <a:endParaRPr lang="en-US" sz="2400" spc="-100" dirty="0"/>
          </a:p>
        </p:txBody>
      </p:sp>
      <p:pic>
        <p:nvPicPr>
          <p:cNvPr id="5" name="Content Placeholder 4" descr="Text&#10;&#10;Description automatically generated">
            <a:extLst>
              <a:ext uri="{FF2B5EF4-FFF2-40B4-BE49-F238E27FC236}">
                <a16:creationId xmlns:a16="http://schemas.microsoft.com/office/drawing/2014/main" id="{C4C8F106-377C-A046-86D6-74CF447F6423}"/>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120640" y="868294"/>
            <a:ext cx="6367271" cy="5113259"/>
          </a:xfrm>
          <a:prstGeom prst="rect">
            <a:avLst/>
          </a:prstGeom>
          <a:noFill/>
        </p:spPr>
      </p:pic>
      <p:sp>
        <p:nvSpPr>
          <p:cNvPr id="18" name="Rectangle 17">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54F7920B-866C-2A44-8FD4-AAA3D717F260}"/>
              </a:ext>
            </a:extLst>
          </p:cNvPr>
          <p:cNvPicPr>
            <a:picLocks noChangeAspect="1"/>
          </p:cNvPicPr>
          <p:nvPr/>
        </p:nvPicPr>
        <p:blipFill>
          <a:blip r:embed="rId3"/>
          <a:stretch>
            <a:fillRect/>
          </a:stretch>
        </p:blipFill>
        <p:spPr>
          <a:xfrm>
            <a:off x="-7913" y="5745986"/>
            <a:ext cx="1651000" cy="1112013"/>
          </a:xfrm>
          <a:prstGeom prst="rect">
            <a:avLst/>
          </a:prstGeom>
        </p:spPr>
      </p:pic>
    </p:spTree>
    <p:extLst>
      <p:ext uri="{BB962C8B-B14F-4D97-AF65-F5344CB8AC3E}">
        <p14:creationId xmlns:p14="http://schemas.microsoft.com/office/powerpoint/2010/main" val="279719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516" y="4212709"/>
            <a:ext cx="10764932" cy="1873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Table&#10;&#10;Description automatically generated">
            <a:extLst>
              <a:ext uri="{FF2B5EF4-FFF2-40B4-BE49-F238E27FC236}">
                <a16:creationId xmlns:a16="http://schemas.microsoft.com/office/drawing/2014/main" id="{4E99A5F4-C92C-6443-B575-0945ADBA040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245307" y="757326"/>
            <a:ext cx="6003347" cy="3185684"/>
          </a:xfrm>
          <a:prstGeom prst="rect">
            <a:avLst/>
          </a:prstGeom>
          <a:noFill/>
        </p:spPr>
      </p:pic>
      <p:sp>
        <p:nvSpPr>
          <p:cNvPr id="3" name="Content Placeholder 2">
            <a:extLst>
              <a:ext uri="{FF2B5EF4-FFF2-40B4-BE49-F238E27FC236}">
                <a16:creationId xmlns:a16="http://schemas.microsoft.com/office/drawing/2014/main" id="{495E6CEC-F4A1-E14C-A31B-D5C09B5F59F4}"/>
              </a:ext>
            </a:extLst>
          </p:cNvPr>
          <p:cNvSpPr>
            <a:spLocks noGrp="1"/>
          </p:cNvSpPr>
          <p:nvPr>
            <p:ph idx="1"/>
          </p:nvPr>
        </p:nvSpPr>
        <p:spPr>
          <a:xfrm>
            <a:off x="708990" y="4226732"/>
            <a:ext cx="10978785" cy="1873942"/>
          </a:xfrm>
        </p:spPr>
        <p:txBody>
          <a:bodyPr anchor="ctr">
            <a:noAutofit/>
          </a:bodyPr>
          <a:lstStyle/>
          <a:p>
            <a:pPr marL="0" indent="0">
              <a:buNone/>
            </a:pPr>
            <a:r>
              <a:rPr lang="en-US" sz="1600" dirty="0">
                <a:solidFill>
                  <a:srgbClr val="FFFFFF"/>
                </a:solidFill>
              </a:rPr>
              <a:t>   We applied deep learning algorithms aim to achieve or increase the current accuracy we applied Long Short-Term Memory (LSTM) A special variation of RNN, Long Short-Term Memory (LSTM) networks is discussed. LSTM showed a striking accuracy in language modeling and speech recognition. We will be varying different forms of LSTM for our text classification purpose. A LSTM network contains LSTM units along with the input and output network layer units. In addition we applied LSTM Network with simple architecture with only 2 layer we achieved 98 percentage accuracy in training #####after 20 epoch </a:t>
            </a:r>
          </a:p>
          <a:p>
            <a:endParaRPr lang="en-US" sz="1600" dirty="0">
              <a:solidFill>
                <a:srgbClr val="FFFFFF"/>
              </a:solidFill>
            </a:endParaRPr>
          </a:p>
        </p:txBody>
      </p:sp>
      <p:pic>
        <p:nvPicPr>
          <p:cNvPr id="10" name="Picture 9">
            <a:extLst>
              <a:ext uri="{FF2B5EF4-FFF2-40B4-BE49-F238E27FC236}">
                <a16:creationId xmlns:a16="http://schemas.microsoft.com/office/drawing/2014/main" id="{765BC0EA-DA4A-9144-8EC3-8F6BA7713D74}"/>
              </a:ext>
            </a:extLst>
          </p:cNvPr>
          <p:cNvPicPr>
            <a:picLocks noChangeAspect="1"/>
          </p:cNvPicPr>
          <p:nvPr/>
        </p:nvPicPr>
        <p:blipFill>
          <a:blip r:embed="rId3"/>
          <a:stretch>
            <a:fillRect/>
          </a:stretch>
        </p:blipFill>
        <p:spPr>
          <a:xfrm>
            <a:off x="0" y="3354"/>
            <a:ext cx="1651000" cy="1270000"/>
          </a:xfrm>
          <a:prstGeom prst="rect">
            <a:avLst/>
          </a:prstGeom>
        </p:spPr>
      </p:pic>
    </p:spTree>
    <p:extLst>
      <p:ext uri="{BB962C8B-B14F-4D97-AF65-F5344CB8AC3E}">
        <p14:creationId xmlns:p14="http://schemas.microsoft.com/office/powerpoint/2010/main" val="310689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379936-5C35-5A44-B988-6E0D5B170B7F}"/>
              </a:ext>
            </a:extLst>
          </p:cNvPr>
          <p:cNvSpPr>
            <a:spLocks noGrp="1"/>
          </p:cNvSpPr>
          <p:nvPr>
            <p:ph type="title"/>
          </p:nvPr>
        </p:nvSpPr>
        <p:spPr>
          <a:xfrm>
            <a:off x="748252" y="4940378"/>
            <a:ext cx="10210862" cy="1065690"/>
          </a:xfrm>
        </p:spPr>
        <p:txBody>
          <a:bodyPr vert="horz" lIns="91440" tIns="45720" rIns="91440" bIns="45720" rtlCol="0" anchor="b">
            <a:noAutofit/>
          </a:bodyPr>
          <a:lstStyle/>
          <a:p>
            <a:r>
              <a:rPr lang="en-US" sz="2400" spc="-100" dirty="0" err="1"/>
              <a:t>Keras</a:t>
            </a:r>
            <a:r>
              <a:rPr lang="en-US" sz="2400" spc="-100" dirty="0"/>
              <a:t> offers an Embedding  layer that can be used for neural networks on text data. Normally the embedding matrix is ​​learned during the same model learning, to adapt the best vectors for each object. And we achieved 79 percentage accuracy on test data.</a:t>
            </a:r>
            <a:br>
              <a:rPr lang="en-US" sz="2400" spc="-100" dirty="0"/>
            </a:br>
            <a:endParaRPr lang="en-US" sz="2400" spc="-100" dirty="0"/>
          </a:p>
        </p:txBody>
      </p:sp>
      <p:pic>
        <p:nvPicPr>
          <p:cNvPr id="4" name="Content Placeholder 3" descr="Chart, line chart&#10;&#10;Description automatically generated">
            <a:extLst>
              <a:ext uri="{FF2B5EF4-FFF2-40B4-BE49-F238E27FC236}">
                <a16:creationId xmlns:a16="http://schemas.microsoft.com/office/drawing/2014/main" id="{8A624CCF-4FF6-A94C-9340-503A788BAA8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544417" y="484632"/>
            <a:ext cx="6586124" cy="3556755"/>
          </a:xfrm>
          <a:prstGeom prst="rect">
            <a:avLst/>
          </a:prstGeom>
          <a:noFill/>
        </p:spPr>
      </p:pic>
      <p:pic>
        <p:nvPicPr>
          <p:cNvPr id="10" name="Picture 9">
            <a:extLst>
              <a:ext uri="{FF2B5EF4-FFF2-40B4-BE49-F238E27FC236}">
                <a16:creationId xmlns:a16="http://schemas.microsoft.com/office/drawing/2014/main" id="{5CE5A7B1-F364-E147-8418-516DCB4EFD04}"/>
              </a:ext>
            </a:extLst>
          </p:cNvPr>
          <p:cNvPicPr>
            <a:picLocks noChangeAspect="1"/>
          </p:cNvPicPr>
          <p:nvPr/>
        </p:nvPicPr>
        <p:blipFill>
          <a:blip r:embed="rId3"/>
          <a:stretch>
            <a:fillRect/>
          </a:stretch>
        </p:blipFill>
        <p:spPr>
          <a:xfrm>
            <a:off x="0" y="3354"/>
            <a:ext cx="1651000" cy="1270000"/>
          </a:xfrm>
          <a:prstGeom prst="rect">
            <a:avLst/>
          </a:prstGeom>
        </p:spPr>
      </p:pic>
    </p:spTree>
    <p:extLst>
      <p:ext uri="{BB962C8B-B14F-4D97-AF65-F5344CB8AC3E}">
        <p14:creationId xmlns:p14="http://schemas.microsoft.com/office/powerpoint/2010/main" val="110047254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1312</TotalTime>
  <Words>1615</Words>
  <Application>Microsoft Macintosh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Corbel</vt:lpstr>
      <vt:lpstr>Times New Roman</vt:lpstr>
      <vt:lpstr>Wingdings 2</vt:lpstr>
      <vt:lpstr>Frame</vt:lpstr>
      <vt:lpstr> </vt:lpstr>
      <vt:lpstr>INTRODUCTION</vt:lpstr>
      <vt:lpstr>ABSTRACT </vt:lpstr>
      <vt:lpstr>Example: </vt:lpstr>
      <vt:lpstr>LITERATURE REVIEW  AND  DATA SET</vt:lpstr>
      <vt:lpstr>   METHODOLOGY </vt:lpstr>
      <vt:lpstr>Data Mining Models  Our problem here is a classification problem and after applying clean and preprocessing methods in addition word embedding method and here, we applied TF-IDF   on our text and then we tried to train more machine learning estimator to compare its performance a.  (SVM, Logistic Regression, Decision Tree, KNN, Bayesian Classifier): </vt:lpstr>
      <vt:lpstr>PowerPoint Presentation</vt:lpstr>
      <vt:lpstr>Keras offers an Embedding  layer that can be used for neural networks on text data. Normally the embedding matrix is ​​learned during the same model learning, to adapt the best vectors for each object. And we achieved 79 percentage accuracy on test data. </vt:lpstr>
      <vt:lpstr>Data and workflow Challenges</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Algoliqah, Nuwayer</dc:creator>
  <cp:lastModifiedBy>Algoliqah, Nuwayer</cp:lastModifiedBy>
  <cp:revision>14</cp:revision>
  <dcterms:created xsi:type="dcterms:W3CDTF">2020-11-17T23:10:33Z</dcterms:created>
  <dcterms:modified xsi:type="dcterms:W3CDTF">2020-11-18T23:50:29Z</dcterms:modified>
</cp:coreProperties>
</file>