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3" r:id="rId4"/>
    <p:sldId id="264" r:id="rId5"/>
    <p:sldId id="265" r:id="rId6"/>
    <p:sldId id="266" r:id="rId7"/>
    <p:sldId id="257" r:id="rId8"/>
    <p:sldId id="260" r:id="rId9"/>
    <p:sldId id="261" r:id="rId10"/>
    <p:sldId id="262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7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0D9DB-2FD1-EF43-A513-3F6C30F70A80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972E7-C265-384C-B48F-1BDC7ACBE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07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section populated before any users in system, second section is user</a:t>
            </a:r>
            <a:r>
              <a:rPr lang="en-US" baseline="0" dirty="0" smtClean="0"/>
              <a:t> information, third section is consensus information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2E7-C265-384C-B48F-1BDC7ACBEA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19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2E7-C265-384C-B48F-1BDC7ACBEA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73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2E7-C265-384C-B48F-1BDC7ACBEA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73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2E7-C265-384C-B48F-1BDC7ACBEA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73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2E7-C265-384C-B48F-1BDC7ACBEA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73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2E7-C265-384C-B48F-1BDC7ACBEA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73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2E7-C265-384C-B48F-1BDC7ACBEA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73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2E7-C265-384C-B48F-1BDC7ACBEA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73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2E7-C265-384C-B48F-1BDC7ACBEA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73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information</a:t>
            </a:r>
            <a:r>
              <a:rPr lang="en-US" baseline="0" dirty="0" smtClean="0"/>
              <a:t> on the </a:t>
            </a:r>
            <a:r>
              <a:rPr lang="en-US" baseline="0" dirty="0" err="1" smtClean="0"/>
              <a:t>hdf</a:t>
            </a:r>
            <a:r>
              <a:rPr lang="en-US" baseline="0" dirty="0" smtClean="0"/>
              <a:t> file (just hdf5 file for task1, hdf5 and corresponding label hdf5 for task3)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2E7-C265-384C-B48F-1BDC7ACBEA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50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Raw_img_data</a:t>
            </a:r>
            <a:r>
              <a:rPr lang="en-US" dirty="0" smtClean="0"/>
              <a:t> is the processed raw data from python script, </a:t>
            </a:r>
            <a:r>
              <a:rPr lang="en-US" dirty="0" err="1" smtClean="0"/>
              <a:t>gipl_data</a:t>
            </a:r>
            <a:r>
              <a:rPr lang="en-US" dirty="0" smtClean="0"/>
              <a:t> is the skeletonized label data, </a:t>
            </a:r>
            <a:r>
              <a:rPr lang="en-US" dirty="0" err="1" smtClean="0"/>
              <a:t>is_active</a:t>
            </a:r>
            <a:r>
              <a:rPr lang="en-US" dirty="0" smtClean="0"/>
              <a:t> determines if cube is being used (presented</a:t>
            </a:r>
            <a:r>
              <a:rPr lang="en-US" baseline="0" dirty="0" smtClean="0"/>
              <a:t> to users)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2E7-C265-384C-B48F-1BDC7ACBEA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44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Seed_pixels</a:t>
            </a:r>
            <a:r>
              <a:rPr lang="en-US" dirty="0" smtClean="0"/>
              <a:t> is run-length encoded version of the skeletonized</a:t>
            </a:r>
            <a:r>
              <a:rPr lang="en-US" baseline="0" dirty="0" smtClean="0"/>
              <a:t> seeds (per seeds)</a:t>
            </a:r>
          </a:p>
          <a:p>
            <a:r>
              <a:rPr lang="en-US" baseline="0" dirty="0" smtClean="0"/>
              <a:t>Java program exists that takes the skeletonized </a:t>
            </a:r>
            <a:r>
              <a:rPr lang="en-US" baseline="0" dirty="0" err="1" smtClean="0"/>
              <a:t>gipl</a:t>
            </a:r>
            <a:r>
              <a:rPr lang="en-US" baseline="0" dirty="0" smtClean="0"/>
              <a:t> data and inserts individual seeds and all skeletonized seeds into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2E7-C265-384C-B48F-1BDC7ACBEA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41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2E7-C265-384C-B48F-1BDC7ACBEA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41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Level_num</a:t>
            </a:r>
            <a:r>
              <a:rPr lang="en-US" dirty="0" smtClean="0"/>
              <a:t> is user’s current</a:t>
            </a:r>
            <a:r>
              <a:rPr lang="en-US" baseline="0" dirty="0" smtClean="0"/>
              <a:t> level (used to start at 1, now starts at 0 for tutorial)</a:t>
            </a:r>
          </a:p>
          <a:p>
            <a:r>
              <a:rPr lang="en-US" baseline="0" dirty="0" smtClean="0"/>
              <a:t>when a user enters a new level, 6 (or value from admin table tasks per level) are created for this user, </a:t>
            </a:r>
            <a:r>
              <a:rPr lang="en-US" baseline="0" dirty="0" err="1" smtClean="0"/>
              <a:t>tsr_ids</a:t>
            </a:r>
            <a:r>
              <a:rPr lang="en-US" baseline="0" dirty="0" smtClean="0"/>
              <a:t> are different for each of 6 items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2E7-C265-384C-B48F-1BDC7ACBEA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62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hindsite</a:t>
            </a:r>
            <a:r>
              <a:rPr lang="en-US" baseline="0" dirty="0" smtClean="0"/>
              <a:t> this table and task3_segments_rec could have been merged with </a:t>
            </a:r>
            <a:r>
              <a:rPr lang="en-US" baseline="0" dirty="0" err="1" smtClean="0"/>
              <a:t>task_level_rec</a:t>
            </a:r>
            <a:r>
              <a:rPr lang="en-US" baseline="0" dirty="0" smtClean="0"/>
              <a:t> (always 1-to-1 relationship)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2E7-C265-384C-B48F-1BDC7ACBEA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52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data for task3</a:t>
            </a:r>
            <a:r>
              <a:rPr lang="en-US" baseline="0" dirty="0" smtClean="0"/>
              <a:t> is pulled directly out of the hdf5, so </a:t>
            </a:r>
            <a:r>
              <a:rPr lang="en-US" baseline="0" dirty="0" err="1" smtClean="0"/>
              <a:t>supervoxels</a:t>
            </a:r>
            <a:r>
              <a:rPr lang="en-US" baseline="0" dirty="0" smtClean="0"/>
              <a:t> are not stored in </a:t>
            </a:r>
            <a:r>
              <a:rPr lang="en-US" baseline="0" smtClean="0"/>
              <a:t>database anywhere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2E7-C265-384C-B48F-1BDC7ACBEA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73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2E7-C265-384C-B48F-1BDC7ACBEA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7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2C5-BAE5-4585-A538-925545420A00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13AF-2697-436B-AD9D-F5ED7AE2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2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2C5-BAE5-4585-A538-925545420A00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13AF-2697-436B-AD9D-F5ED7AE2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8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2C5-BAE5-4585-A538-925545420A00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13AF-2697-436B-AD9D-F5ED7AE2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2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2C5-BAE5-4585-A538-925545420A00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13AF-2697-436B-AD9D-F5ED7AE2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2C5-BAE5-4585-A538-925545420A00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13AF-2697-436B-AD9D-F5ED7AE2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2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2C5-BAE5-4585-A538-925545420A00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13AF-2697-436B-AD9D-F5ED7AE2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8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2C5-BAE5-4585-A538-925545420A00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13AF-2697-436B-AD9D-F5ED7AE2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2C5-BAE5-4585-A538-925545420A00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13AF-2697-436B-AD9D-F5ED7AE2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3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2C5-BAE5-4585-A538-925545420A00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13AF-2697-436B-AD9D-F5ED7AE2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2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2C5-BAE5-4585-A538-925545420A00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13AF-2697-436B-AD9D-F5ED7AE2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6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D2C5-BAE5-4585-A538-925545420A00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13AF-2697-436B-AD9D-F5ED7AE2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1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6D2C5-BAE5-4585-A538-925545420A00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F13AF-2697-436B-AD9D-F5ED7AE2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3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Connectome Database 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TASK3_SEGMENTS_REC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399" y="1676400"/>
            <a:ext cx="5845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TSR_ID		(Unique, Primary Key) –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BSM_ID		(Foreign Key- </a:t>
            </a:r>
            <a:r>
              <a:rPr lang="en-US" dirty="0"/>
              <a:t>BI_SEED_MESHREC3 ) </a:t>
            </a:r>
            <a:r>
              <a:rPr lang="en-US" dirty="0" smtClean="0"/>
              <a:t>–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SEGMENTS*	- String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704272"/>
            <a:ext cx="654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*Only one of these values are set. This task is either a task1 or task3</a:t>
            </a:r>
          </a:p>
        </p:txBody>
      </p:sp>
    </p:spTree>
    <p:extLst>
      <p:ext uri="{BB962C8B-B14F-4D97-AF65-F5344CB8AC3E}">
        <p14:creationId xmlns:p14="http://schemas.microsoft.com/office/powerpoint/2010/main" val="362478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USER_SESSION_LEVEL_REC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399" y="1676400"/>
            <a:ext cx="83024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USL_ID			(Unique, Primary Key) –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TLR_ID			(Foreign Key- </a:t>
            </a:r>
            <a:r>
              <a:rPr lang="en-US" dirty="0"/>
              <a:t>TASK_LEVEL_REC) </a:t>
            </a:r>
            <a:r>
              <a:rPr lang="en-US" dirty="0" smtClean="0"/>
              <a:t>–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TIME_CHECKEDOUT	-- </a:t>
            </a:r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 smtClean="0"/>
              <a:t>TIME_CHECKEDIN</a:t>
            </a:r>
            <a:r>
              <a:rPr lang="en-US" dirty="0"/>
              <a:t>	</a:t>
            </a:r>
            <a:r>
              <a:rPr lang="en-US" dirty="0" smtClean="0"/>
              <a:t>	-- </a:t>
            </a:r>
            <a:r>
              <a:rPr lang="en-US" dirty="0" err="1"/>
              <a:t>DateTime</a:t>
            </a:r>
            <a:endParaRPr lang="en-US" dirty="0"/>
          </a:p>
          <a:p>
            <a:r>
              <a:rPr lang="en-US" dirty="0" smtClean="0"/>
              <a:t>TIME_UTILIZED_SEC	--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IDLE_TIME_SEC		--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LAST_SAVED_TIME		-- </a:t>
            </a:r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 smtClean="0"/>
              <a:t>STATUS_FLAG		-- String “NOTSTARTED” / “INPROGRESS” / “COMPLETED”</a:t>
            </a:r>
          </a:p>
        </p:txBody>
      </p:sp>
    </p:spTree>
    <p:extLst>
      <p:ext uri="{BB962C8B-B14F-4D97-AF65-F5344CB8AC3E}">
        <p14:creationId xmlns:p14="http://schemas.microsoft.com/office/powerpoint/2010/main" val="295867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USER_SESONLVL_SGMNT_MESHREC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399" y="1676400"/>
            <a:ext cx="73681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USLM_ID</a:t>
            </a:r>
            <a:r>
              <a:rPr lang="en-US" dirty="0" smtClean="0"/>
              <a:t>			(Unique, Primary Key) –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/>
              <a:t>USL_ID</a:t>
            </a:r>
            <a:r>
              <a:rPr lang="en-US" dirty="0" smtClean="0"/>
              <a:t>			(Foreign Key- </a:t>
            </a:r>
            <a:r>
              <a:rPr lang="en-US" dirty="0"/>
              <a:t>USER_SESSION_LEVEL_REC </a:t>
            </a:r>
            <a:r>
              <a:rPr lang="en-US" dirty="0" smtClean="0"/>
              <a:t>) –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UBSM_SEGMENT_ID* 	(</a:t>
            </a:r>
            <a:r>
              <a:rPr lang="en-US" dirty="0"/>
              <a:t>Foreign Key- BI_SEED_MESHREC3 </a:t>
            </a:r>
            <a:r>
              <a:rPr lang="en-US" dirty="0" smtClean="0"/>
              <a:t>) –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SELECTED_SEGMENTS**	</a:t>
            </a:r>
            <a:r>
              <a:rPr lang="en-US" dirty="0"/>
              <a:t>-- String(CLOB</a:t>
            </a:r>
            <a:r>
              <a:rPr lang="en-US" dirty="0" smtClean="0"/>
              <a:t>)</a:t>
            </a:r>
          </a:p>
          <a:p>
            <a:r>
              <a:rPr lang="en-US" dirty="0"/>
              <a:t>TOTAL_SEGMENTS	</a:t>
            </a:r>
            <a:r>
              <a:rPr lang="en-US" dirty="0" smtClean="0"/>
              <a:t>	-- </a:t>
            </a:r>
            <a:r>
              <a:rPr lang="en-US" dirty="0" err="1" smtClean="0"/>
              <a:t>Int</a:t>
            </a:r>
            <a:endParaRPr lang="en-US" dirty="0"/>
          </a:p>
          <a:p>
            <a:r>
              <a:rPr lang="en-US" dirty="0"/>
              <a:t>PRECISION_SCORE</a:t>
            </a:r>
            <a:r>
              <a:rPr lang="en-US" dirty="0" smtClean="0"/>
              <a:t>		--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/>
              <a:t>RECALL_SCORE		--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smtClean="0"/>
              <a:t>TRUE_POSITIVE_CNT</a:t>
            </a:r>
            <a:r>
              <a:rPr lang="en-US" dirty="0"/>
              <a:t>	--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FALSE_POSITIVE_CNT	--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FALSE_NEGATIVE_CNT 	--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smtClean="0"/>
              <a:t>FSCORE_ACCURACY 	-- </a:t>
            </a:r>
            <a:r>
              <a:rPr lang="en-US" dirty="0" err="1" smtClean="0"/>
              <a:t>Int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14400" y="5421868"/>
            <a:ext cx="4912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*BSM_ID referencing the starting Segment ID</a:t>
            </a:r>
          </a:p>
          <a:p>
            <a:r>
              <a:rPr lang="en-US" dirty="0" smtClean="0"/>
              <a:t>**Comma delimited BSM_IDs selected by the user</a:t>
            </a:r>
          </a:p>
        </p:txBody>
      </p:sp>
    </p:spTree>
    <p:extLst>
      <p:ext uri="{BB962C8B-B14F-4D97-AF65-F5344CB8AC3E}">
        <p14:creationId xmlns:p14="http://schemas.microsoft.com/office/powerpoint/2010/main" val="4151371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USER_SESSION_LEVEL_SEED_OBJREC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399" y="1676400"/>
            <a:ext cx="73681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USLS_ID</a:t>
            </a:r>
            <a:r>
              <a:rPr lang="en-US" dirty="0" smtClean="0"/>
              <a:t>			(Unique, Primary Key) –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/>
              <a:t>USL_ID</a:t>
            </a:r>
            <a:r>
              <a:rPr lang="en-US" dirty="0" smtClean="0"/>
              <a:t>			(Foreign Key- </a:t>
            </a:r>
            <a:r>
              <a:rPr lang="en-US" dirty="0"/>
              <a:t>USER_SESSION_LEVEL_REC </a:t>
            </a:r>
            <a:r>
              <a:rPr lang="en-US" dirty="0" smtClean="0"/>
              <a:t>) –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OBJ_DATA*		-- String(CLOB)</a:t>
            </a:r>
          </a:p>
          <a:p>
            <a:r>
              <a:rPr lang="en-US" dirty="0"/>
              <a:t>INNER_CUBE_LOCN 	</a:t>
            </a:r>
            <a:r>
              <a:rPr lang="en-US" dirty="0" smtClean="0"/>
              <a:t>– </a:t>
            </a:r>
            <a:r>
              <a:rPr lang="en-US" dirty="0"/>
              <a:t>String “[X,Y,Z]”</a:t>
            </a:r>
          </a:p>
          <a:p>
            <a:r>
              <a:rPr lang="en-US" dirty="0"/>
              <a:t>INNER_CUBE_SIZE		</a:t>
            </a:r>
            <a:r>
              <a:rPr lang="en-US" dirty="0" smtClean="0"/>
              <a:t>– </a:t>
            </a:r>
            <a:r>
              <a:rPr lang="en-US" dirty="0"/>
              <a:t>String “[X,Y,Z]”</a:t>
            </a:r>
          </a:p>
          <a:p>
            <a:r>
              <a:rPr lang="en-US" dirty="0" smtClean="0"/>
              <a:t>PRECISION_SCORE		--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/>
              <a:t>RECALL_SCORE		--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smtClean="0"/>
              <a:t>TRUE_POSITIVE_CNT</a:t>
            </a:r>
            <a:r>
              <a:rPr lang="en-US" dirty="0"/>
              <a:t>	--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FALSE_POSITIVE_CNT	--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FALSE_NEGATIVE_CNT 	--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smtClean="0"/>
              <a:t>FSCORE_ACCURACY 	-- </a:t>
            </a:r>
            <a:r>
              <a:rPr lang="en-US" dirty="0" err="1" smtClean="0"/>
              <a:t>Int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14400" y="5421868"/>
            <a:ext cx="312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*Run-length encoded user data</a:t>
            </a:r>
          </a:p>
        </p:txBody>
      </p:sp>
    </p:spTree>
    <p:extLst>
      <p:ext uri="{BB962C8B-B14F-4D97-AF65-F5344CB8AC3E}">
        <p14:creationId xmlns:p14="http://schemas.microsoft.com/office/powerpoint/2010/main" val="85631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Task1 Data Flow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572000"/>
            <a:ext cx="52838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Example Query</a:t>
            </a:r>
          </a:p>
          <a:p>
            <a:r>
              <a:rPr lang="en-US" dirty="0" smtClean="0"/>
              <a:t>select </a:t>
            </a:r>
            <a:r>
              <a:rPr lang="en-US" dirty="0"/>
              <a:t>* 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rom CTOMEDB.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RAW_DATA_CUBEN</a:t>
            </a:r>
            <a:r>
              <a:rPr lang="en-US" dirty="0" smtClean="0"/>
              <a:t> </a:t>
            </a:r>
          </a:p>
          <a:p>
            <a:r>
              <a:rPr lang="en-US" dirty="0" smtClean="0"/>
              <a:t>join CTOMEDB.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BI_PIXELDATA_CUBE1N</a:t>
            </a:r>
            <a:r>
              <a:rPr lang="en-US" dirty="0" smtClean="0"/>
              <a:t> using (RDC_ID) </a:t>
            </a:r>
          </a:p>
          <a:p>
            <a:r>
              <a:rPr lang="en-US" dirty="0"/>
              <a:t>j</a:t>
            </a:r>
            <a:r>
              <a:rPr lang="en-US" dirty="0" smtClean="0"/>
              <a:t>oin CTOMEDB.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BI_SEED_PIXELREC1N</a:t>
            </a:r>
            <a:r>
              <a:rPr lang="en-US" dirty="0" smtClean="0"/>
              <a:t> using (BPC_ID)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609600" y="990600"/>
            <a:ext cx="7790854" cy="3417332"/>
            <a:chOff x="914399" y="1219200"/>
            <a:chExt cx="7790854" cy="3417332"/>
          </a:xfrm>
        </p:grpSpPr>
        <p:sp>
          <p:nvSpPr>
            <p:cNvPr id="3" name="TextBox 2"/>
            <p:cNvSpPr txBox="1"/>
            <p:nvPr/>
          </p:nvSpPr>
          <p:spPr>
            <a:xfrm>
              <a:off x="914399" y="1611868"/>
              <a:ext cx="2061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RAW_DATA_CUBEN 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53000" y="1688068"/>
              <a:ext cx="1007007" cy="3693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=RDC_ID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399" y="2054423"/>
              <a:ext cx="2413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BI_PIXELDATA_CUBE1N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4399" y="2496978"/>
              <a:ext cx="2254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BI_SEED_PIXELREC1N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4399" y="2939533"/>
              <a:ext cx="1869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TASK1_SEED_REC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4399" y="3382088"/>
              <a:ext cx="1831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TASK_LEVEL_REC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399" y="3824643"/>
              <a:ext cx="2770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USER_SESSION_LEVEL_REC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4399" y="4267200"/>
              <a:ext cx="3709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USER_SESSION_LEVEL_SEED_OBJREC </a:t>
              </a:r>
            </a:p>
          </p:txBody>
        </p:sp>
        <p:cxnSp>
          <p:nvCxnSpPr>
            <p:cNvPr id="13" name="Straight Arrow Connector 12"/>
            <p:cNvCxnSpPr>
              <a:stCxn id="3" idx="3"/>
              <a:endCxn id="5" idx="1"/>
            </p:cNvCxnSpPr>
            <p:nvPr/>
          </p:nvCxnSpPr>
          <p:spPr>
            <a:xfrm>
              <a:off x="2975797" y="1796534"/>
              <a:ext cx="1977203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3"/>
              <a:endCxn id="5" idx="1"/>
            </p:cNvCxnSpPr>
            <p:nvPr/>
          </p:nvCxnSpPr>
          <p:spPr>
            <a:xfrm flipV="1">
              <a:off x="3327880" y="1872734"/>
              <a:ext cx="1625120" cy="3663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965023" y="2209800"/>
              <a:ext cx="982961" cy="3693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=BPC_ID</a:t>
              </a:r>
            </a:p>
          </p:txBody>
        </p:sp>
        <p:cxnSp>
          <p:nvCxnSpPr>
            <p:cNvPr id="21" name="Straight Arrow Connector 20"/>
            <p:cNvCxnSpPr>
              <a:stCxn id="6" idx="3"/>
              <a:endCxn id="20" idx="1"/>
            </p:cNvCxnSpPr>
            <p:nvPr/>
          </p:nvCxnSpPr>
          <p:spPr>
            <a:xfrm>
              <a:off x="3327880" y="2239089"/>
              <a:ext cx="1637143" cy="1553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3"/>
              <a:endCxn id="20" idx="1"/>
            </p:cNvCxnSpPr>
            <p:nvPr/>
          </p:nvCxnSpPr>
          <p:spPr>
            <a:xfrm flipV="1">
              <a:off x="3169055" y="2394466"/>
              <a:ext cx="1795968" cy="2871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973839" y="2667000"/>
              <a:ext cx="965329" cy="3693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=BSP_ID</a:t>
              </a:r>
            </a:p>
          </p:txBody>
        </p:sp>
        <p:cxnSp>
          <p:nvCxnSpPr>
            <p:cNvPr id="29" name="Straight Arrow Connector 28"/>
            <p:cNvCxnSpPr>
              <a:stCxn id="7" idx="3"/>
              <a:endCxn id="28" idx="1"/>
            </p:cNvCxnSpPr>
            <p:nvPr/>
          </p:nvCxnSpPr>
          <p:spPr>
            <a:xfrm>
              <a:off x="3169055" y="2681644"/>
              <a:ext cx="1804784" cy="1700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3"/>
              <a:endCxn id="28" idx="1"/>
            </p:cNvCxnSpPr>
            <p:nvPr/>
          </p:nvCxnSpPr>
          <p:spPr>
            <a:xfrm flipV="1">
              <a:off x="2783950" y="2851666"/>
              <a:ext cx="2189889" cy="2725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943600" y="3011269"/>
              <a:ext cx="2761653" cy="646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TASK1_SEED_REC.TSR_ID </a:t>
              </a:r>
            </a:p>
            <a:p>
              <a:r>
                <a:rPr lang="en-US" dirty="0" smtClean="0"/>
                <a:t>= TASK_LEVEL_REC.TSR1_ID</a:t>
              </a:r>
            </a:p>
          </p:txBody>
        </p:sp>
        <p:cxnSp>
          <p:nvCxnSpPr>
            <p:cNvPr id="32" name="Straight Arrow Connector 31"/>
            <p:cNvCxnSpPr>
              <a:stCxn id="8" idx="3"/>
              <a:endCxn id="31" idx="1"/>
            </p:cNvCxnSpPr>
            <p:nvPr/>
          </p:nvCxnSpPr>
          <p:spPr>
            <a:xfrm>
              <a:off x="2783950" y="3124199"/>
              <a:ext cx="3159650" cy="2102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9" idx="3"/>
              <a:endCxn id="31" idx="1"/>
            </p:cNvCxnSpPr>
            <p:nvPr/>
          </p:nvCxnSpPr>
          <p:spPr>
            <a:xfrm flipV="1">
              <a:off x="2745478" y="3334435"/>
              <a:ext cx="3198122" cy="2323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981053" y="3657600"/>
              <a:ext cx="950901" cy="3693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=TLR_ID</a:t>
              </a:r>
            </a:p>
          </p:txBody>
        </p:sp>
        <p:cxnSp>
          <p:nvCxnSpPr>
            <p:cNvPr id="35" name="Straight Arrow Connector 34"/>
            <p:cNvCxnSpPr>
              <a:stCxn id="9" idx="3"/>
              <a:endCxn id="34" idx="1"/>
            </p:cNvCxnSpPr>
            <p:nvPr/>
          </p:nvCxnSpPr>
          <p:spPr>
            <a:xfrm>
              <a:off x="2745478" y="3566754"/>
              <a:ext cx="2235575" cy="2755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0" idx="3"/>
              <a:endCxn id="34" idx="1"/>
            </p:cNvCxnSpPr>
            <p:nvPr/>
          </p:nvCxnSpPr>
          <p:spPr>
            <a:xfrm flipV="1">
              <a:off x="3684581" y="3842266"/>
              <a:ext cx="1296472" cy="1670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973038" y="4050268"/>
              <a:ext cx="966931" cy="3693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=USL_ID</a:t>
              </a:r>
              <a:endParaRPr lang="en-US" dirty="0" smtClean="0"/>
            </a:p>
          </p:txBody>
        </p:sp>
        <p:cxnSp>
          <p:nvCxnSpPr>
            <p:cNvPr id="43" name="Straight Arrow Connector 42"/>
            <p:cNvCxnSpPr>
              <a:stCxn id="10" idx="3"/>
              <a:endCxn id="42" idx="1"/>
            </p:cNvCxnSpPr>
            <p:nvPr/>
          </p:nvCxnSpPr>
          <p:spPr>
            <a:xfrm>
              <a:off x="3684581" y="4009309"/>
              <a:ext cx="1288457" cy="2256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1" idx="3"/>
              <a:endCxn id="42" idx="1"/>
            </p:cNvCxnSpPr>
            <p:nvPr/>
          </p:nvCxnSpPr>
          <p:spPr>
            <a:xfrm flipV="1">
              <a:off x="4623941" y="4234934"/>
              <a:ext cx="349097" cy="2169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914400" y="1219200"/>
              <a:ext cx="679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Table</a:t>
              </a:r>
              <a:endParaRPr lang="en-US" u="sng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82990" y="1219200"/>
              <a:ext cx="3116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Join by FOREIGN _KEY </a:t>
              </a:r>
              <a:r>
                <a:rPr lang="en-US" dirty="0" smtClean="0"/>
                <a:t>(Pointer)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655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Task3 Data Flow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4419600"/>
            <a:ext cx="97984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Example Query</a:t>
            </a:r>
          </a:p>
          <a:p>
            <a:r>
              <a:rPr lang="en-US" dirty="0" smtClean="0"/>
              <a:t>select </a:t>
            </a:r>
            <a:r>
              <a:rPr lang="en-US" dirty="0"/>
              <a:t>* 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rom CTOMEDB.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TASK_LEVEL_REC </a:t>
            </a:r>
            <a:r>
              <a:rPr lang="en-US" dirty="0" smtClean="0"/>
              <a:t> </a:t>
            </a:r>
          </a:p>
          <a:p>
            <a:r>
              <a:rPr lang="en-US" dirty="0" smtClean="0"/>
              <a:t>join CTOMEDB.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TASK3_SEGMENTS_REC</a:t>
            </a:r>
            <a:r>
              <a:rPr lang="en-US" dirty="0" smtClean="0"/>
              <a:t> on (TASK3_SEGMENTS_REC.TSR_ID = TASK_LEVEL_REC.TSR3_ID) </a:t>
            </a:r>
          </a:p>
          <a:p>
            <a:r>
              <a:rPr lang="en-US" dirty="0"/>
              <a:t>j</a:t>
            </a:r>
            <a:r>
              <a:rPr lang="en-US" dirty="0" smtClean="0"/>
              <a:t>oin CTOMEDB.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BI_SEED_MESHREC3</a:t>
            </a:r>
            <a:r>
              <a:rPr lang="en-US" dirty="0" smtClean="0"/>
              <a:t> using (BSM_ID)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33400" y="914400"/>
            <a:ext cx="8213406" cy="3417332"/>
            <a:chOff x="914399" y="1219200"/>
            <a:chExt cx="8213406" cy="3417332"/>
          </a:xfrm>
        </p:grpSpPr>
        <p:sp>
          <p:nvSpPr>
            <p:cNvPr id="3" name="TextBox 2"/>
            <p:cNvSpPr txBox="1"/>
            <p:nvPr/>
          </p:nvSpPr>
          <p:spPr>
            <a:xfrm>
              <a:off x="914399" y="1611868"/>
              <a:ext cx="2061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RAW_DATA_CUBEN 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53000" y="1688068"/>
              <a:ext cx="1007007" cy="3693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=RDC_ID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399" y="2054423"/>
              <a:ext cx="2413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BI_PIXELDATA_CUBE1N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4399" y="2496978"/>
              <a:ext cx="2156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BI_SEED_MESHREC3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4399" y="2939533"/>
              <a:ext cx="24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TASK3_SEGMENTS_REC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4399" y="3382088"/>
              <a:ext cx="1831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TASK_LEVEL_REC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399" y="3824643"/>
              <a:ext cx="2770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USER_SESSION_LEVEL_REC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4399" y="4267200"/>
              <a:ext cx="3633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USER_SESONLVL_SGMNT_MESHREC </a:t>
              </a:r>
            </a:p>
          </p:txBody>
        </p:sp>
        <p:cxnSp>
          <p:nvCxnSpPr>
            <p:cNvPr id="13" name="Straight Arrow Connector 12"/>
            <p:cNvCxnSpPr>
              <a:stCxn id="3" idx="3"/>
              <a:endCxn id="5" idx="1"/>
            </p:cNvCxnSpPr>
            <p:nvPr/>
          </p:nvCxnSpPr>
          <p:spPr>
            <a:xfrm>
              <a:off x="2975797" y="1796534"/>
              <a:ext cx="1977203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3"/>
              <a:endCxn id="5" idx="1"/>
            </p:cNvCxnSpPr>
            <p:nvPr/>
          </p:nvCxnSpPr>
          <p:spPr>
            <a:xfrm flipV="1">
              <a:off x="3327880" y="1872734"/>
              <a:ext cx="1625120" cy="3663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965023" y="2209800"/>
              <a:ext cx="982961" cy="3693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=BPC_ID</a:t>
              </a:r>
            </a:p>
          </p:txBody>
        </p:sp>
        <p:cxnSp>
          <p:nvCxnSpPr>
            <p:cNvPr id="21" name="Straight Arrow Connector 20"/>
            <p:cNvCxnSpPr>
              <a:stCxn id="6" idx="3"/>
              <a:endCxn id="20" idx="1"/>
            </p:cNvCxnSpPr>
            <p:nvPr/>
          </p:nvCxnSpPr>
          <p:spPr>
            <a:xfrm>
              <a:off x="3327880" y="2239089"/>
              <a:ext cx="1637143" cy="1553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3"/>
              <a:endCxn id="20" idx="1"/>
            </p:cNvCxnSpPr>
            <p:nvPr/>
          </p:nvCxnSpPr>
          <p:spPr>
            <a:xfrm flipV="1">
              <a:off x="3070630" y="2394466"/>
              <a:ext cx="1894393" cy="2871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973839" y="2667000"/>
              <a:ext cx="1043876" cy="3693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=BSM_ID</a:t>
              </a:r>
            </a:p>
          </p:txBody>
        </p:sp>
        <p:cxnSp>
          <p:nvCxnSpPr>
            <p:cNvPr id="29" name="Straight Arrow Connector 28"/>
            <p:cNvCxnSpPr>
              <a:stCxn id="7" idx="3"/>
              <a:endCxn id="28" idx="1"/>
            </p:cNvCxnSpPr>
            <p:nvPr/>
          </p:nvCxnSpPr>
          <p:spPr>
            <a:xfrm>
              <a:off x="3070630" y="2681644"/>
              <a:ext cx="1903209" cy="1700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3"/>
              <a:endCxn id="28" idx="1"/>
            </p:cNvCxnSpPr>
            <p:nvPr/>
          </p:nvCxnSpPr>
          <p:spPr>
            <a:xfrm flipV="1">
              <a:off x="3347566" y="2851666"/>
              <a:ext cx="1626273" cy="2725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943600" y="3011269"/>
              <a:ext cx="3184205" cy="646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TASK3_SEGMENTS_REC.TSR_ID </a:t>
              </a:r>
            </a:p>
            <a:p>
              <a:r>
                <a:rPr lang="en-US" dirty="0" smtClean="0"/>
                <a:t>= TASK_LEVEL_REC.TSR3_ID</a:t>
              </a:r>
            </a:p>
          </p:txBody>
        </p:sp>
        <p:cxnSp>
          <p:nvCxnSpPr>
            <p:cNvPr id="32" name="Straight Arrow Connector 31"/>
            <p:cNvCxnSpPr>
              <a:stCxn id="8" idx="3"/>
              <a:endCxn id="31" idx="1"/>
            </p:cNvCxnSpPr>
            <p:nvPr/>
          </p:nvCxnSpPr>
          <p:spPr>
            <a:xfrm>
              <a:off x="3347566" y="3124199"/>
              <a:ext cx="2596034" cy="2102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9" idx="3"/>
              <a:endCxn id="31" idx="1"/>
            </p:cNvCxnSpPr>
            <p:nvPr/>
          </p:nvCxnSpPr>
          <p:spPr>
            <a:xfrm flipV="1">
              <a:off x="2745478" y="3334435"/>
              <a:ext cx="3198122" cy="2323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981053" y="3657600"/>
              <a:ext cx="950901" cy="3693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=TLR_ID</a:t>
              </a:r>
            </a:p>
          </p:txBody>
        </p:sp>
        <p:cxnSp>
          <p:nvCxnSpPr>
            <p:cNvPr id="35" name="Straight Arrow Connector 34"/>
            <p:cNvCxnSpPr>
              <a:stCxn id="9" idx="3"/>
              <a:endCxn id="34" idx="1"/>
            </p:cNvCxnSpPr>
            <p:nvPr/>
          </p:nvCxnSpPr>
          <p:spPr>
            <a:xfrm>
              <a:off x="2745478" y="3566754"/>
              <a:ext cx="2235575" cy="2755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0" idx="3"/>
              <a:endCxn id="34" idx="1"/>
            </p:cNvCxnSpPr>
            <p:nvPr/>
          </p:nvCxnSpPr>
          <p:spPr>
            <a:xfrm flipV="1">
              <a:off x="3684581" y="3842266"/>
              <a:ext cx="1296472" cy="1670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973038" y="4050268"/>
              <a:ext cx="966931" cy="3693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=USL_ID</a:t>
              </a:r>
              <a:endParaRPr lang="en-US" dirty="0" smtClean="0"/>
            </a:p>
          </p:txBody>
        </p:sp>
        <p:cxnSp>
          <p:nvCxnSpPr>
            <p:cNvPr id="43" name="Straight Arrow Connector 42"/>
            <p:cNvCxnSpPr>
              <a:stCxn id="10" idx="3"/>
              <a:endCxn id="42" idx="1"/>
            </p:cNvCxnSpPr>
            <p:nvPr/>
          </p:nvCxnSpPr>
          <p:spPr>
            <a:xfrm>
              <a:off x="3684581" y="4009309"/>
              <a:ext cx="1288457" cy="2256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1" idx="3"/>
              <a:endCxn id="42" idx="1"/>
            </p:cNvCxnSpPr>
            <p:nvPr/>
          </p:nvCxnSpPr>
          <p:spPr>
            <a:xfrm flipV="1">
              <a:off x="4547445" y="4234934"/>
              <a:ext cx="425593" cy="2169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914400" y="1219200"/>
              <a:ext cx="679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Table</a:t>
              </a:r>
              <a:endParaRPr lang="en-US" u="sng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82990" y="1219200"/>
              <a:ext cx="3116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Join by FOREIGN _KEY </a:t>
              </a:r>
              <a:r>
                <a:rPr lang="en-US" dirty="0" smtClean="0"/>
                <a:t>(Pointer)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28601" y="6135469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this query goes in the opposite direction. Queries can go in any direction as long as you use the correct join criteria.</a:t>
            </a:r>
          </a:p>
        </p:txBody>
      </p:sp>
    </p:spTree>
    <p:extLst>
      <p:ext uri="{BB962C8B-B14F-4D97-AF65-F5344CB8AC3E}">
        <p14:creationId xmlns:p14="http://schemas.microsoft.com/office/powerpoint/2010/main" val="855873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CONSENSUS_SEED_OBJREC1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399" y="1676400"/>
            <a:ext cx="67996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CSO_ID</a:t>
            </a:r>
            <a:r>
              <a:rPr lang="en-US" dirty="0" smtClean="0"/>
              <a:t>			(Unique, Primary Key) –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/>
              <a:t>BSP_ID</a:t>
            </a:r>
            <a:r>
              <a:rPr lang="en-US" dirty="0" smtClean="0"/>
              <a:t>			(Foreign Key- BI_SEED_PIXELREC1N) –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/>
              <a:t>INDEX_RANGE	</a:t>
            </a:r>
            <a:r>
              <a:rPr lang="en-US" dirty="0" smtClean="0"/>
              <a:t>	-- String</a:t>
            </a:r>
            <a:endParaRPr lang="en-US" dirty="0"/>
          </a:p>
          <a:p>
            <a:r>
              <a:rPr lang="en-US" dirty="0" smtClean="0"/>
              <a:t>OBJ_DATA*		-- String(CLOB)</a:t>
            </a:r>
          </a:p>
          <a:p>
            <a:r>
              <a:rPr lang="en-US" dirty="0"/>
              <a:t>INNER_CUBE_LOCN 	</a:t>
            </a:r>
            <a:r>
              <a:rPr lang="en-US" dirty="0" smtClean="0"/>
              <a:t>– </a:t>
            </a:r>
            <a:r>
              <a:rPr lang="en-US" dirty="0"/>
              <a:t>String “[X,Y,Z]”</a:t>
            </a:r>
          </a:p>
          <a:p>
            <a:r>
              <a:rPr lang="en-US" dirty="0"/>
              <a:t>INNER_CUBE_SIZE		</a:t>
            </a:r>
            <a:r>
              <a:rPr lang="en-US" dirty="0" smtClean="0"/>
              <a:t>– </a:t>
            </a:r>
            <a:r>
              <a:rPr lang="en-US" dirty="0"/>
              <a:t>String “[X,Y,Z]”</a:t>
            </a:r>
          </a:p>
          <a:p>
            <a:r>
              <a:rPr lang="en-US" dirty="0" smtClean="0"/>
              <a:t>CONSENSUS_TIME**	-- </a:t>
            </a:r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/>
              <a:t>NUM_USERS		--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smtClean="0"/>
              <a:t>CONSENSUS_METRIC***</a:t>
            </a:r>
            <a:r>
              <a:rPr lang="en-US" dirty="0"/>
              <a:t>	-- </a:t>
            </a:r>
            <a:r>
              <a:rPr lang="en-US" dirty="0" smtClean="0"/>
              <a:t>Float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5421868"/>
            <a:ext cx="6620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*Run-length encoded consensus data</a:t>
            </a:r>
          </a:p>
          <a:p>
            <a:r>
              <a:rPr lang="en-US" dirty="0" smtClean="0"/>
              <a:t>**</a:t>
            </a:r>
            <a:r>
              <a:rPr lang="en-US" dirty="0" err="1" smtClean="0"/>
              <a:t>DateTime</a:t>
            </a:r>
            <a:r>
              <a:rPr lang="en-US" dirty="0" smtClean="0"/>
              <a:t> consensus was generated</a:t>
            </a:r>
          </a:p>
          <a:p>
            <a:r>
              <a:rPr lang="en-US" dirty="0" smtClean="0"/>
              <a:t>***Value between 0 and 1 the defines the strength of the consensus</a:t>
            </a:r>
          </a:p>
        </p:txBody>
      </p:sp>
    </p:spTree>
    <p:extLst>
      <p:ext uri="{BB962C8B-B14F-4D97-AF65-F5344CB8AC3E}">
        <p14:creationId xmlns:p14="http://schemas.microsoft.com/office/powerpoint/2010/main" val="1062018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CONSENSUS_SEGMNT_MESHREC3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399" y="1676400"/>
            <a:ext cx="67996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CSM_ID</a:t>
            </a:r>
            <a:r>
              <a:rPr lang="en-US" dirty="0" smtClean="0"/>
              <a:t>			(Unique, Primary Key) –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/>
              <a:t>BSM_ID</a:t>
            </a:r>
            <a:r>
              <a:rPr lang="en-US" dirty="0" smtClean="0"/>
              <a:t>			(Foreign Key- BI_SEED_PIXELREC1N) –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SELECTED_SEGMENTS</a:t>
            </a:r>
            <a:r>
              <a:rPr lang="en-US" dirty="0"/>
              <a:t>*</a:t>
            </a:r>
            <a:r>
              <a:rPr lang="en-US" dirty="0" smtClean="0"/>
              <a:t>	-- String(CLOB)</a:t>
            </a:r>
          </a:p>
          <a:p>
            <a:r>
              <a:rPr lang="en-US" dirty="0"/>
              <a:t>INNER_CUBE_LOCN 	</a:t>
            </a:r>
            <a:r>
              <a:rPr lang="en-US" dirty="0" smtClean="0"/>
              <a:t>– </a:t>
            </a:r>
            <a:r>
              <a:rPr lang="en-US" dirty="0"/>
              <a:t>String “[X,Y,Z]”</a:t>
            </a:r>
          </a:p>
          <a:p>
            <a:r>
              <a:rPr lang="en-US" dirty="0"/>
              <a:t>INNER_CUBE_SIZE		</a:t>
            </a:r>
            <a:r>
              <a:rPr lang="en-US" dirty="0" smtClean="0"/>
              <a:t>– </a:t>
            </a:r>
            <a:r>
              <a:rPr lang="en-US" dirty="0"/>
              <a:t>String “[X,Y,Z]”</a:t>
            </a:r>
          </a:p>
          <a:p>
            <a:r>
              <a:rPr lang="en-US" dirty="0" smtClean="0"/>
              <a:t>CONSENSUS_TIME**	-- </a:t>
            </a:r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/>
              <a:t>NUM_USERS		--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smtClean="0"/>
              <a:t>CONSENSUS_METRIC***</a:t>
            </a:r>
            <a:r>
              <a:rPr lang="en-US" dirty="0"/>
              <a:t>	-- </a:t>
            </a:r>
            <a:r>
              <a:rPr lang="en-US" dirty="0" smtClean="0"/>
              <a:t>Float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5421868"/>
            <a:ext cx="66204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*Encoded </a:t>
            </a:r>
            <a:r>
              <a:rPr lang="en-US" dirty="0" smtClean="0"/>
              <a:t>consensus data </a:t>
            </a:r>
          </a:p>
          <a:p>
            <a:r>
              <a:rPr lang="en-US" dirty="0" smtClean="0"/>
              <a:t>Format -- “</a:t>
            </a:r>
            <a:r>
              <a:rPr lang="en-US" dirty="0" err="1" smtClean="0"/>
              <a:t>BSM_ID:Count,BSM_ID:Count,BSM_ID:Count</a:t>
            </a:r>
            <a:r>
              <a:rPr lang="en-US" dirty="0" smtClean="0"/>
              <a:t>,…”</a:t>
            </a:r>
          </a:p>
          <a:p>
            <a:r>
              <a:rPr lang="en-US" dirty="0" smtClean="0"/>
              <a:t>**</a:t>
            </a:r>
            <a:r>
              <a:rPr lang="en-US" dirty="0" err="1" smtClean="0"/>
              <a:t>DateTime</a:t>
            </a:r>
            <a:r>
              <a:rPr lang="en-US" dirty="0" smtClean="0"/>
              <a:t> consensus was generated</a:t>
            </a:r>
          </a:p>
          <a:p>
            <a:r>
              <a:rPr lang="en-US" dirty="0" smtClean="0"/>
              <a:t>***Value between 0 and 1 the defines the strength of the consensus</a:t>
            </a:r>
          </a:p>
        </p:txBody>
      </p:sp>
    </p:spTree>
    <p:extLst>
      <p:ext uri="{BB962C8B-B14F-4D97-AF65-F5344CB8AC3E}">
        <p14:creationId xmlns:p14="http://schemas.microsoft.com/office/powerpoint/2010/main" val="840881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Task1 Data Flow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609600" y="990600"/>
            <a:ext cx="7790854" cy="3417332"/>
            <a:chOff x="914399" y="1219200"/>
            <a:chExt cx="7790854" cy="3417332"/>
          </a:xfrm>
        </p:grpSpPr>
        <p:sp>
          <p:nvSpPr>
            <p:cNvPr id="3" name="TextBox 2"/>
            <p:cNvSpPr txBox="1"/>
            <p:nvPr/>
          </p:nvSpPr>
          <p:spPr>
            <a:xfrm>
              <a:off x="914399" y="1611868"/>
              <a:ext cx="2061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RAW_DATA_CUBEN 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53000" y="1688068"/>
              <a:ext cx="1007007" cy="3693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=RDC_ID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399" y="2054423"/>
              <a:ext cx="2413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BI_PIXELDATA_CUBE1N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4399" y="2496978"/>
              <a:ext cx="2254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BI_SEED_PIXELREC1N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4399" y="2939533"/>
              <a:ext cx="1869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TASK1_SEED_REC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4399" y="3382088"/>
              <a:ext cx="1831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TASK_LEVEL_REC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399" y="3824643"/>
              <a:ext cx="2770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USER_SESSION_LEVEL_REC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4399" y="4267200"/>
              <a:ext cx="3709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USER_SESSION_LEVEL_SEED_OBJREC </a:t>
              </a:r>
            </a:p>
          </p:txBody>
        </p:sp>
        <p:cxnSp>
          <p:nvCxnSpPr>
            <p:cNvPr id="13" name="Straight Arrow Connector 12"/>
            <p:cNvCxnSpPr>
              <a:stCxn id="3" idx="3"/>
              <a:endCxn id="5" idx="1"/>
            </p:cNvCxnSpPr>
            <p:nvPr/>
          </p:nvCxnSpPr>
          <p:spPr>
            <a:xfrm>
              <a:off x="2975797" y="1796534"/>
              <a:ext cx="1977203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3"/>
              <a:endCxn id="5" idx="1"/>
            </p:cNvCxnSpPr>
            <p:nvPr/>
          </p:nvCxnSpPr>
          <p:spPr>
            <a:xfrm flipV="1">
              <a:off x="3327880" y="1872734"/>
              <a:ext cx="1625120" cy="3663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965023" y="2209800"/>
              <a:ext cx="982961" cy="3693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=BPC_ID</a:t>
              </a:r>
            </a:p>
          </p:txBody>
        </p:sp>
        <p:cxnSp>
          <p:nvCxnSpPr>
            <p:cNvPr id="21" name="Straight Arrow Connector 20"/>
            <p:cNvCxnSpPr>
              <a:stCxn id="6" idx="3"/>
              <a:endCxn id="20" idx="1"/>
            </p:cNvCxnSpPr>
            <p:nvPr/>
          </p:nvCxnSpPr>
          <p:spPr>
            <a:xfrm>
              <a:off x="3327880" y="2239089"/>
              <a:ext cx="1637143" cy="1553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3"/>
              <a:endCxn id="20" idx="1"/>
            </p:cNvCxnSpPr>
            <p:nvPr/>
          </p:nvCxnSpPr>
          <p:spPr>
            <a:xfrm flipV="1">
              <a:off x="3169055" y="2394466"/>
              <a:ext cx="1795968" cy="2871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973839" y="2667000"/>
              <a:ext cx="965329" cy="3693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=BSP_ID</a:t>
              </a:r>
            </a:p>
          </p:txBody>
        </p:sp>
        <p:cxnSp>
          <p:nvCxnSpPr>
            <p:cNvPr id="29" name="Straight Arrow Connector 28"/>
            <p:cNvCxnSpPr>
              <a:stCxn id="7" idx="3"/>
              <a:endCxn id="28" idx="1"/>
            </p:cNvCxnSpPr>
            <p:nvPr/>
          </p:nvCxnSpPr>
          <p:spPr>
            <a:xfrm>
              <a:off x="3169055" y="2681644"/>
              <a:ext cx="1804784" cy="1700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3"/>
              <a:endCxn id="28" idx="1"/>
            </p:cNvCxnSpPr>
            <p:nvPr/>
          </p:nvCxnSpPr>
          <p:spPr>
            <a:xfrm flipV="1">
              <a:off x="2783950" y="2851666"/>
              <a:ext cx="2189889" cy="2725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943600" y="3011269"/>
              <a:ext cx="2761653" cy="646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TASK1_SEED_REC.TSR_ID </a:t>
              </a:r>
            </a:p>
            <a:p>
              <a:r>
                <a:rPr lang="en-US" dirty="0" smtClean="0"/>
                <a:t>= TASK_LEVEL_REC.TSR1_ID</a:t>
              </a:r>
            </a:p>
          </p:txBody>
        </p:sp>
        <p:cxnSp>
          <p:nvCxnSpPr>
            <p:cNvPr id="32" name="Straight Arrow Connector 31"/>
            <p:cNvCxnSpPr>
              <a:stCxn id="8" idx="3"/>
              <a:endCxn id="31" idx="1"/>
            </p:cNvCxnSpPr>
            <p:nvPr/>
          </p:nvCxnSpPr>
          <p:spPr>
            <a:xfrm>
              <a:off x="2783950" y="3124199"/>
              <a:ext cx="3159650" cy="2102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9" idx="3"/>
              <a:endCxn id="31" idx="1"/>
            </p:cNvCxnSpPr>
            <p:nvPr/>
          </p:nvCxnSpPr>
          <p:spPr>
            <a:xfrm flipV="1">
              <a:off x="2745478" y="3334435"/>
              <a:ext cx="3198122" cy="2323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981053" y="3657600"/>
              <a:ext cx="950901" cy="3693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=TLR_ID</a:t>
              </a:r>
            </a:p>
          </p:txBody>
        </p:sp>
        <p:cxnSp>
          <p:nvCxnSpPr>
            <p:cNvPr id="35" name="Straight Arrow Connector 34"/>
            <p:cNvCxnSpPr>
              <a:stCxn id="9" idx="3"/>
              <a:endCxn id="34" idx="1"/>
            </p:cNvCxnSpPr>
            <p:nvPr/>
          </p:nvCxnSpPr>
          <p:spPr>
            <a:xfrm>
              <a:off x="2745478" y="3566754"/>
              <a:ext cx="2235575" cy="2755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0" idx="3"/>
              <a:endCxn id="34" idx="1"/>
            </p:cNvCxnSpPr>
            <p:nvPr/>
          </p:nvCxnSpPr>
          <p:spPr>
            <a:xfrm flipV="1">
              <a:off x="3684581" y="3842266"/>
              <a:ext cx="1296472" cy="1670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973038" y="4050268"/>
              <a:ext cx="966931" cy="3693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=USL_ID</a:t>
              </a:r>
              <a:endParaRPr lang="en-US" dirty="0" smtClean="0"/>
            </a:p>
          </p:txBody>
        </p:sp>
        <p:cxnSp>
          <p:nvCxnSpPr>
            <p:cNvPr id="43" name="Straight Arrow Connector 42"/>
            <p:cNvCxnSpPr>
              <a:stCxn id="10" idx="3"/>
              <a:endCxn id="42" idx="1"/>
            </p:cNvCxnSpPr>
            <p:nvPr/>
          </p:nvCxnSpPr>
          <p:spPr>
            <a:xfrm>
              <a:off x="3684581" y="4009309"/>
              <a:ext cx="1288457" cy="2256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1" idx="3"/>
              <a:endCxn id="42" idx="1"/>
            </p:cNvCxnSpPr>
            <p:nvPr/>
          </p:nvCxnSpPr>
          <p:spPr>
            <a:xfrm flipV="1">
              <a:off x="4623941" y="4234934"/>
              <a:ext cx="349097" cy="2169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914400" y="1219200"/>
              <a:ext cx="679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Table</a:t>
              </a:r>
              <a:endParaRPr lang="en-US" u="sng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82990" y="1219200"/>
              <a:ext cx="3116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Join by FOREIGN _KEY </a:t>
              </a:r>
              <a:r>
                <a:rPr lang="en-US" dirty="0" smtClean="0"/>
                <a:t>(Pointer)</a:t>
              </a:r>
              <a:endParaRPr lang="en-US" dirty="0"/>
            </a:p>
          </p:txBody>
        </p:sp>
      </p:grpSp>
      <p:cxnSp>
        <p:nvCxnSpPr>
          <p:cNvPr id="38" name="Straight Arrow Connector 37"/>
          <p:cNvCxnSpPr>
            <a:stCxn id="8" idx="3"/>
            <a:endCxn id="45" idx="1"/>
          </p:cNvCxnSpPr>
          <p:nvPr/>
        </p:nvCxnSpPr>
        <p:spPr>
          <a:xfrm>
            <a:off x="2479151" y="2895599"/>
            <a:ext cx="2192718" cy="17203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1" idx="3"/>
            <a:endCxn id="45" idx="1"/>
          </p:cNvCxnSpPr>
          <p:nvPr/>
        </p:nvCxnSpPr>
        <p:spPr>
          <a:xfrm>
            <a:off x="3525848" y="4615934"/>
            <a:ext cx="114602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9600" y="4431268"/>
            <a:ext cx="291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CONSENSUS_SEED_OBJREC1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671869" y="4431268"/>
            <a:ext cx="2432269" cy="3693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=BSP_ID, INDEX_RANGE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8600" y="5429071"/>
            <a:ext cx="71547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Example Query</a:t>
            </a:r>
          </a:p>
          <a:p>
            <a:r>
              <a:rPr lang="en-US" dirty="0" smtClean="0"/>
              <a:t>select</a:t>
            </a:r>
            <a:r>
              <a:rPr lang="en-US" dirty="0"/>
              <a:t> BSP_ID</a:t>
            </a:r>
            <a:r>
              <a:rPr lang="en-US" dirty="0" smtClean="0"/>
              <a:t>, </a:t>
            </a:r>
            <a:r>
              <a:rPr lang="en-US" dirty="0"/>
              <a:t>INDEX_RANGE</a:t>
            </a:r>
            <a:r>
              <a:rPr lang="en-US" dirty="0" smtClean="0"/>
              <a:t>, CONSENSUS_METRIC </a:t>
            </a:r>
          </a:p>
          <a:p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 smtClean="0"/>
              <a:t>CTOMEDB.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TASK1_SEED_REC 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join CTOMEDB.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CONSENSUS_SEED_OBJREC1</a:t>
            </a:r>
            <a:r>
              <a:rPr lang="en-US" dirty="0" smtClean="0"/>
              <a:t> using (</a:t>
            </a:r>
            <a:r>
              <a:rPr lang="en-US" dirty="0"/>
              <a:t>BSP_ID, </a:t>
            </a:r>
            <a:r>
              <a:rPr lang="en-US" dirty="0" smtClean="0"/>
              <a:t>INDEX_RANGE)</a:t>
            </a:r>
          </a:p>
        </p:txBody>
      </p:sp>
    </p:spTree>
    <p:extLst>
      <p:ext uri="{BB962C8B-B14F-4D97-AF65-F5344CB8AC3E}">
        <p14:creationId xmlns:p14="http://schemas.microsoft.com/office/powerpoint/2010/main" val="2784835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Task3 </a:t>
            </a:r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3400" y="4355068"/>
            <a:ext cx="341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CONSENSUS_SEGMNT_MESHREC3</a:t>
            </a:r>
          </a:p>
        </p:txBody>
      </p:sp>
      <p:cxnSp>
        <p:nvCxnSpPr>
          <p:cNvPr id="34" name="Straight Arrow Connector 33"/>
          <p:cNvCxnSpPr>
            <a:stCxn id="13" idx="3"/>
            <a:endCxn id="41" idx="0"/>
          </p:cNvCxnSpPr>
          <p:nvPr/>
        </p:nvCxnSpPr>
        <p:spPr>
          <a:xfrm>
            <a:off x="4166446" y="4147066"/>
            <a:ext cx="1978235" cy="8454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3"/>
            <a:endCxn id="41" idx="0"/>
          </p:cNvCxnSpPr>
          <p:nvPr/>
        </p:nvCxnSpPr>
        <p:spPr>
          <a:xfrm>
            <a:off x="3949656" y="4539734"/>
            <a:ext cx="2195025" cy="4527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03582" y="4992469"/>
            <a:ext cx="5682197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USER_SESONLVL_SGMNT_MESHREC.UBSM_SEGMENT_ID </a:t>
            </a:r>
            <a:endParaRPr lang="en-US" dirty="0"/>
          </a:p>
          <a:p>
            <a:r>
              <a:rPr lang="en-US" dirty="0" smtClean="0"/>
              <a:t>= CONSENSUS_SEGMNT_MESHREC3.BSM_ID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8600" y="5429071"/>
            <a:ext cx="98991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Example Query</a:t>
            </a:r>
          </a:p>
          <a:p>
            <a:r>
              <a:rPr lang="en-US" dirty="0" smtClean="0"/>
              <a:t>select</a:t>
            </a:r>
            <a:r>
              <a:rPr lang="en-US" dirty="0"/>
              <a:t> BSM_ID, CONSENSUS_METRIC 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rom CTOMEDB.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USER_SESONLVL_SGMNT_MESHREC </a:t>
            </a:r>
            <a:r>
              <a:rPr lang="en-US" dirty="0" smtClean="0"/>
              <a:t> </a:t>
            </a:r>
          </a:p>
          <a:p>
            <a:r>
              <a:rPr lang="en-US" dirty="0" smtClean="0"/>
              <a:t>join CTOMEDB.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CONSENSUS_SEGMNT_MESHREC3</a:t>
            </a:r>
            <a:r>
              <a:rPr lang="en-US" dirty="0" smtClean="0"/>
              <a:t> on (</a:t>
            </a:r>
          </a:p>
          <a:p>
            <a:r>
              <a:rPr lang="en-US" dirty="0" smtClean="0"/>
              <a:t>USER_SESONLVL_SGMNT_MESHREC.UBSM_SEGMENT_ID = CONSENSUS_SEGMNT_MESHREC3.BSM_ID)</a:t>
            </a:r>
          </a:p>
        </p:txBody>
      </p:sp>
      <p:cxnSp>
        <p:nvCxnSpPr>
          <p:cNvPr id="36" name="Straight Arrow Connector 35"/>
          <p:cNvCxnSpPr>
            <a:stCxn id="33" idx="3"/>
            <a:endCxn id="120" idx="1"/>
          </p:cNvCxnSpPr>
          <p:nvPr/>
        </p:nvCxnSpPr>
        <p:spPr>
          <a:xfrm flipV="1">
            <a:off x="3949656" y="2546866"/>
            <a:ext cx="643184" cy="1992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533400" y="914400"/>
            <a:ext cx="8213406" cy="3417332"/>
            <a:chOff x="914399" y="1219200"/>
            <a:chExt cx="8213406" cy="3417332"/>
          </a:xfrm>
        </p:grpSpPr>
        <p:sp>
          <p:nvSpPr>
            <p:cNvPr id="107" name="TextBox 106"/>
            <p:cNvSpPr txBox="1"/>
            <p:nvPr/>
          </p:nvSpPr>
          <p:spPr>
            <a:xfrm>
              <a:off x="914399" y="1611868"/>
              <a:ext cx="2061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RAW_DATA_CUBEN 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953000" y="1688068"/>
              <a:ext cx="1007007" cy="3693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=RDC_ID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14399" y="2054423"/>
              <a:ext cx="2413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BI_PIXELDATA_CUBE1N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14399" y="2496978"/>
              <a:ext cx="2156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BI_SEED_MESHREC3 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914399" y="2939533"/>
              <a:ext cx="24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TASK3_SEGMENTS_REC 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14399" y="3382088"/>
              <a:ext cx="1831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TASK_LEVEL_REC 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914399" y="3824643"/>
              <a:ext cx="2770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USER_SESSION_LEVEL_REC 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14399" y="4267200"/>
              <a:ext cx="3633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USER_SESONLVL_SGMNT_MESHREC </a:t>
              </a:r>
            </a:p>
          </p:txBody>
        </p:sp>
        <p:cxnSp>
          <p:nvCxnSpPr>
            <p:cNvPr id="115" name="Straight Arrow Connector 114"/>
            <p:cNvCxnSpPr>
              <a:stCxn id="107" idx="3"/>
              <a:endCxn id="108" idx="1"/>
            </p:cNvCxnSpPr>
            <p:nvPr/>
          </p:nvCxnSpPr>
          <p:spPr>
            <a:xfrm>
              <a:off x="2975797" y="1796534"/>
              <a:ext cx="1977203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09" idx="3"/>
              <a:endCxn id="108" idx="1"/>
            </p:cNvCxnSpPr>
            <p:nvPr/>
          </p:nvCxnSpPr>
          <p:spPr>
            <a:xfrm flipV="1">
              <a:off x="3327880" y="1872734"/>
              <a:ext cx="1625120" cy="3663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4965023" y="2209800"/>
              <a:ext cx="982961" cy="3693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=BPC_ID</a:t>
              </a:r>
            </a:p>
          </p:txBody>
        </p:sp>
        <p:cxnSp>
          <p:nvCxnSpPr>
            <p:cNvPr id="118" name="Straight Arrow Connector 117"/>
            <p:cNvCxnSpPr>
              <a:stCxn id="109" idx="3"/>
              <a:endCxn id="117" idx="1"/>
            </p:cNvCxnSpPr>
            <p:nvPr/>
          </p:nvCxnSpPr>
          <p:spPr>
            <a:xfrm>
              <a:off x="3327880" y="2239089"/>
              <a:ext cx="1637143" cy="1553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0" idx="3"/>
              <a:endCxn id="117" idx="1"/>
            </p:cNvCxnSpPr>
            <p:nvPr/>
          </p:nvCxnSpPr>
          <p:spPr>
            <a:xfrm flipV="1">
              <a:off x="3070630" y="2394466"/>
              <a:ext cx="1894393" cy="2871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4973839" y="2667000"/>
              <a:ext cx="1043876" cy="3693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=BSM_ID</a:t>
              </a:r>
            </a:p>
          </p:txBody>
        </p:sp>
        <p:cxnSp>
          <p:nvCxnSpPr>
            <p:cNvPr id="121" name="Straight Arrow Connector 120"/>
            <p:cNvCxnSpPr>
              <a:stCxn id="110" idx="3"/>
              <a:endCxn id="120" idx="1"/>
            </p:cNvCxnSpPr>
            <p:nvPr/>
          </p:nvCxnSpPr>
          <p:spPr>
            <a:xfrm>
              <a:off x="3070630" y="2681644"/>
              <a:ext cx="1903209" cy="1700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1" idx="3"/>
              <a:endCxn id="120" idx="1"/>
            </p:cNvCxnSpPr>
            <p:nvPr/>
          </p:nvCxnSpPr>
          <p:spPr>
            <a:xfrm flipV="1">
              <a:off x="3347566" y="2851666"/>
              <a:ext cx="1626273" cy="2725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5943600" y="3011269"/>
              <a:ext cx="3184205" cy="646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TASK3_SEGMENTS_REC.TSR_ID </a:t>
              </a:r>
            </a:p>
            <a:p>
              <a:r>
                <a:rPr lang="en-US" dirty="0" smtClean="0"/>
                <a:t>= TASK_LEVEL_REC.TSR3_ID</a:t>
              </a:r>
            </a:p>
          </p:txBody>
        </p:sp>
        <p:cxnSp>
          <p:nvCxnSpPr>
            <p:cNvPr id="124" name="Straight Arrow Connector 123"/>
            <p:cNvCxnSpPr>
              <a:stCxn id="111" idx="3"/>
              <a:endCxn id="123" idx="1"/>
            </p:cNvCxnSpPr>
            <p:nvPr/>
          </p:nvCxnSpPr>
          <p:spPr>
            <a:xfrm>
              <a:off x="3347566" y="3124199"/>
              <a:ext cx="2596034" cy="2102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12" idx="3"/>
              <a:endCxn id="123" idx="1"/>
            </p:cNvCxnSpPr>
            <p:nvPr/>
          </p:nvCxnSpPr>
          <p:spPr>
            <a:xfrm flipV="1">
              <a:off x="2745478" y="3334435"/>
              <a:ext cx="3198122" cy="2323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4981053" y="3657600"/>
              <a:ext cx="950901" cy="3693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=TLR_ID</a:t>
              </a:r>
            </a:p>
          </p:txBody>
        </p:sp>
        <p:cxnSp>
          <p:nvCxnSpPr>
            <p:cNvPr id="127" name="Straight Arrow Connector 126"/>
            <p:cNvCxnSpPr>
              <a:stCxn id="112" idx="3"/>
              <a:endCxn id="126" idx="1"/>
            </p:cNvCxnSpPr>
            <p:nvPr/>
          </p:nvCxnSpPr>
          <p:spPr>
            <a:xfrm>
              <a:off x="2745478" y="3566754"/>
              <a:ext cx="2235575" cy="2755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13" idx="3"/>
              <a:endCxn id="126" idx="1"/>
            </p:cNvCxnSpPr>
            <p:nvPr/>
          </p:nvCxnSpPr>
          <p:spPr>
            <a:xfrm flipV="1">
              <a:off x="3684581" y="3842266"/>
              <a:ext cx="1296472" cy="1670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973038" y="4050268"/>
              <a:ext cx="966931" cy="3693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=USL_ID</a:t>
              </a:r>
              <a:endParaRPr lang="en-US" dirty="0" smtClean="0"/>
            </a:p>
          </p:txBody>
        </p:sp>
        <p:cxnSp>
          <p:nvCxnSpPr>
            <p:cNvPr id="130" name="Straight Arrow Connector 129"/>
            <p:cNvCxnSpPr>
              <a:stCxn id="113" idx="3"/>
              <a:endCxn id="129" idx="1"/>
            </p:cNvCxnSpPr>
            <p:nvPr/>
          </p:nvCxnSpPr>
          <p:spPr>
            <a:xfrm>
              <a:off x="3684581" y="4009309"/>
              <a:ext cx="1288457" cy="2256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14" idx="3"/>
              <a:endCxn id="129" idx="1"/>
            </p:cNvCxnSpPr>
            <p:nvPr/>
          </p:nvCxnSpPr>
          <p:spPr>
            <a:xfrm flipV="1">
              <a:off x="4547445" y="4234934"/>
              <a:ext cx="425593" cy="2169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914400" y="1219200"/>
              <a:ext cx="679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Table</a:t>
              </a:r>
              <a:endParaRPr lang="en-US" u="sng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882990" y="1219200"/>
              <a:ext cx="3116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Join by FOREIGN _KEY </a:t>
              </a:r>
              <a:r>
                <a:rPr lang="en-US" dirty="0" smtClean="0"/>
                <a:t>(Pointer)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811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(abridged list)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399" y="1524000"/>
            <a:ext cx="5552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RAW_DATA_CUBEN 		HDF5 Information</a:t>
            </a:r>
          </a:p>
          <a:p>
            <a:r>
              <a:rPr lang="en-US" dirty="0" smtClean="0"/>
              <a:t>BI_PIXELDATA_CUBE1N 		Cube Information</a:t>
            </a:r>
          </a:p>
          <a:p>
            <a:r>
              <a:rPr lang="en-US" dirty="0" smtClean="0"/>
              <a:t>BI_SEED_PIXELREC1N 		Task1 Skeletons</a:t>
            </a:r>
          </a:p>
          <a:p>
            <a:r>
              <a:rPr lang="en-US" dirty="0" smtClean="0"/>
              <a:t>BI_SEED_MESHREC3 		Task3 Meshes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399" y="3019970"/>
            <a:ext cx="601741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USER_PROFILE 			User Profiles</a:t>
            </a:r>
          </a:p>
          <a:p>
            <a:r>
              <a:rPr lang="en-US" dirty="0" smtClean="0"/>
              <a:t>TASK_LEVEL_REC 			Level Data</a:t>
            </a:r>
          </a:p>
          <a:p>
            <a:r>
              <a:rPr lang="en-US" dirty="0" smtClean="0"/>
              <a:t>TASK1_SEED_REC 			Task1 Assignment</a:t>
            </a:r>
          </a:p>
          <a:p>
            <a:r>
              <a:rPr lang="en-US" dirty="0" smtClean="0"/>
              <a:t>TASK3_SEGMENTS_REC 		Task3 Assignment</a:t>
            </a:r>
          </a:p>
          <a:p>
            <a:r>
              <a:rPr lang="en-US" dirty="0" smtClean="0"/>
              <a:t>USER_SESSION_LEVEL_REC 		Task Status for a User</a:t>
            </a:r>
          </a:p>
          <a:p>
            <a:r>
              <a:rPr lang="en-US" dirty="0" smtClean="0"/>
              <a:t>USER_SESONLVL_SGMNT_MESHREC 	Task1 User Data</a:t>
            </a:r>
          </a:p>
          <a:p>
            <a:r>
              <a:rPr lang="en-US" dirty="0" smtClean="0"/>
              <a:t>USER_SESSION_LEVEL_SEED_OBJREC 	Task3 User Data</a:t>
            </a:r>
          </a:p>
          <a:p>
            <a:endParaRPr lang="en-US" dirty="0"/>
          </a:p>
          <a:p>
            <a:r>
              <a:rPr lang="en-US" dirty="0" smtClean="0"/>
              <a:t>CONSENSUS_SEED_OBJREC1 		Task1 Consensus Data</a:t>
            </a:r>
          </a:p>
          <a:p>
            <a:r>
              <a:rPr lang="en-US" dirty="0" smtClean="0"/>
              <a:t>CONSENSUS_SEGMNT_MESHREC3 	Task3 Consensus Data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1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RAW_DATA_CUBEN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399" y="1676400"/>
            <a:ext cx="63079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RDC_ID				(Unique, Primary Key) -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FILE_PATH 			- String</a:t>
            </a:r>
          </a:p>
          <a:p>
            <a:r>
              <a:rPr lang="en-US" dirty="0" smtClean="0"/>
              <a:t>HDF5_FILE_NAME 			- String</a:t>
            </a:r>
          </a:p>
          <a:p>
            <a:r>
              <a:rPr lang="en-US" dirty="0" smtClean="0"/>
              <a:t>OVERLY_SEGMENTED_DATA_FILE	- String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069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BI_PIXELDATA_CUBE1N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399" y="1676400"/>
            <a:ext cx="549618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BPC_ID 			(Unique, Primary Key) –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RDC_ID 			(Foreign Key) –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CHUNK_SIZE_X		– </a:t>
            </a:r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(in Chunk increments)</a:t>
            </a:r>
          </a:p>
          <a:p>
            <a:r>
              <a:rPr lang="en-US" dirty="0" smtClean="0"/>
              <a:t>CHUNK_SIZE_Y		– </a:t>
            </a:r>
            <a:r>
              <a:rPr lang="en-US" dirty="0" err="1" smtClean="0"/>
              <a:t>Int</a:t>
            </a:r>
            <a:r>
              <a:rPr lang="en-US" dirty="0" smtClean="0"/>
              <a:t> (in Chunk increments)</a:t>
            </a:r>
          </a:p>
          <a:p>
            <a:r>
              <a:rPr lang="en-US" dirty="0" smtClean="0"/>
              <a:t>CHUNK_SIZE_Z		– </a:t>
            </a:r>
            <a:r>
              <a:rPr lang="en-US" dirty="0" err="1" smtClean="0"/>
              <a:t>Int</a:t>
            </a:r>
            <a:r>
              <a:rPr lang="en-US" dirty="0" smtClean="0"/>
              <a:t> (in Chunk increments)</a:t>
            </a:r>
          </a:p>
          <a:p>
            <a:r>
              <a:rPr lang="en-US" dirty="0" smtClean="0"/>
              <a:t>RDC_LOCN_X		– </a:t>
            </a:r>
            <a:r>
              <a:rPr lang="en-US" dirty="0" err="1" smtClean="0"/>
              <a:t>Int</a:t>
            </a:r>
            <a:r>
              <a:rPr lang="en-US" dirty="0" smtClean="0"/>
              <a:t> (in Chunk increments)</a:t>
            </a:r>
          </a:p>
          <a:p>
            <a:r>
              <a:rPr lang="en-US" dirty="0" smtClean="0"/>
              <a:t>RDC_LOCN_X		– </a:t>
            </a:r>
            <a:r>
              <a:rPr lang="en-US" dirty="0" err="1" smtClean="0"/>
              <a:t>Int</a:t>
            </a:r>
            <a:r>
              <a:rPr lang="en-US" dirty="0" smtClean="0"/>
              <a:t> (in Chunk increments)</a:t>
            </a:r>
          </a:p>
          <a:p>
            <a:r>
              <a:rPr lang="en-US" dirty="0" smtClean="0"/>
              <a:t>RDC_LOCN_X		– </a:t>
            </a:r>
            <a:r>
              <a:rPr lang="en-US" dirty="0" err="1" smtClean="0"/>
              <a:t>Int</a:t>
            </a:r>
            <a:r>
              <a:rPr lang="en-US" dirty="0" smtClean="0"/>
              <a:t> (in Chunk increments)</a:t>
            </a:r>
          </a:p>
          <a:p>
            <a:r>
              <a:rPr lang="en-US" dirty="0" smtClean="0"/>
              <a:t>RAW_IMG_DATA		-- byte[]</a:t>
            </a:r>
          </a:p>
          <a:p>
            <a:r>
              <a:rPr lang="en-US" dirty="0" smtClean="0"/>
              <a:t>GIPL_DATA		-- String(CLOB)</a:t>
            </a:r>
          </a:p>
          <a:p>
            <a:r>
              <a:rPr lang="en-US" dirty="0" smtClean="0"/>
              <a:t>IS_ACTIVE		-- String “YES”/”NO”</a:t>
            </a:r>
          </a:p>
        </p:txBody>
      </p:sp>
    </p:spTree>
    <p:extLst>
      <p:ext uri="{BB962C8B-B14F-4D97-AF65-F5344CB8AC3E}">
        <p14:creationId xmlns:p14="http://schemas.microsoft.com/office/powerpoint/2010/main" val="3305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BI_SEED_PIXELREC1N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399" y="1676400"/>
            <a:ext cx="63528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BSP_ID 				(Unique, Primary Key) –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BPC_ID				(Foreign Key) –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SEED_BI_INDEX			–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INNER_CUBE_LOCN 		– String “[X,Y,Z]”</a:t>
            </a:r>
          </a:p>
          <a:p>
            <a:r>
              <a:rPr lang="en-US" dirty="0" smtClean="0"/>
              <a:t>INNER_CUBE_SIZE			– String “[X,Y,Z]”</a:t>
            </a:r>
          </a:p>
          <a:p>
            <a:r>
              <a:rPr lang="en-US" dirty="0" smtClean="0"/>
              <a:t>SEED_PIXELS			-- String(CLOB)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278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BI_SEED_MESHREC3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399" y="1676400"/>
            <a:ext cx="542950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BSM_ID</a:t>
            </a:r>
            <a:r>
              <a:rPr lang="en-US" dirty="0" smtClean="0"/>
              <a:t>			(Unique, Primary Key) –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BPC_ID			(Foreign Key) –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SEGMENT_BI_INDEX	–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SEGMENT_SIZE*</a:t>
            </a:r>
            <a:r>
              <a:rPr lang="en-US" dirty="0"/>
              <a:t>		</a:t>
            </a:r>
            <a:r>
              <a:rPr lang="en-US" dirty="0" smtClean="0"/>
              <a:t>–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SIZE_X			–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SIZE_Y			–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smtClean="0"/>
              <a:t>SIZE_Z</a:t>
            </a:r>
            <a:r>
              <a:rPr lang="en-US" dirty="0"/>
              <a:t>			–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LOC_X			–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smtClean="0"/>
              <a:t>LOC_Y</a:t>
            </a:r>
            <a:r>
              <a:rPr lang="en-US" dirty="0"/>
              <a:t>			–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smtClean="0"/>
              <a:t>LOC_Z</a:t>
            </a:r>
            <a:r>
              <a:rPr lang="en-US" dirty="0"/>
              <a:t>			–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smtClean="0"/>
              <a:t>IS_EXTRACELL		-- </a:t>
            </a:r>
            <a:r>
              <a:rPr lang="en-US" dirty="0"/>
              <a:t>String “YES”/”NO</a:t>
            </a:r>
            <a:r>
              <a:rPr lang="en-US" dirty="0" smtClean="0"/>
              <a:t>”</a:t>
            </a:r>
          </a:p>
          <a:p>
            <a:r>
              <a:rPr lang="en-US" dirty="0"/>
              <a:t>FOR_TRAINING</a:t>
            </a:r>
            <a:r>
              <a:rPr lang="en-US" dirty="0" smtClean="0"/>
              <a:t>		– </a:t>
            </a:r>
            <a:r>
              <a:rPr lang="en-US" dirty="0"/>
              <a:t>String “YES”/”NO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OBJ_DATA		</a:t>
            </a:r>
            <a:r>
              <a:rPr lang="en-US" dirty="0"/>
              <a:t>-- String(CLOB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55268"/>
            <a:ext cx="1349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*Pixel Count</a:t>
            </a:r>
          </a:p>
        </p:txBody>
      </p:sp>
    </p:spTree>
    <p:extLst>
      <p:ext uri="{BB962C8B-B14F-4D97-AF65-F5344CB8AC3E}">
        <p14:creationId xmlns:p14="http://schemas.microsoft.com/office/powerpoint/2010/main" val="265669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Profile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399" y="1676400"/>
            <a:ext cx="4461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UP_ID		(Unique, Primary Key) -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LOGIN_NAME	(User Name) - String</a:t>
            </a:r>
          </a:p>
          <a:p>
            <a:r>
              <a:rPr lang="en-US" dirty="0" smtClean="0"/>
              <a:t>ADMIN_PRIV	- String “YES”/”NO”</a:t>
            </a:r>
          </a:p>
        </p:txBody>
      </p:sp>
    </p:spTree>
    <p:extLst>
      <p:ext uri="{BB962C8B-B14F-4D97-AF65-F5344CB8AC3E}">
        <p14:creationId xmlns:p14="http://schemas.microsoft.com/office/powerpoint/2010/main" val="385415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TASK_LEVEL_REC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399" y="1676400"/>
            <a:ext cx="62135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TLR_ID 		(Unique, Primary Key) –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UP_ID		(Foreign Key- </a:t>
            </a:r>
            <a:r>
              <a:rPr lang="en-US" dirty="0" err="1" smtClean="0"/>
              <a:t>UserProfile</a:t>
            </a:r>
            <a:r>
              <a:rPr lang="en-US" dirty="0" smtClean="0"/>
              <a:t>) –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LEVEL_NUM	-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TSR1_ID*		(Foreign Key- TASK1_SEED_REC) –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TSR3_ID*		(Foreign Key- TASK3_SEGMENTS_REC ) –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704272"/>
            <a:ext cx="654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*Only one of these values are set. This task is either a task1 or task3</a:t>
            </a:r>
          </a:p>
        </p:txBody>
      </p:sp>
    </p:spTree>
    <p:extLst>
      <p:ext uri="{BB962C8B-B14F-4D97-AF65-F5344CB8AC3E}">
        <p14:creationId xmlns:p14="http://schemas.microsoft.com/office/powerpoint/2010/main" val="285792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TASK1_SEED_REC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399" y="1676400"/>
            <a:ext cx="592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TSR_ID		(Unique, Primary Key) –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BSP_ID		(Foreign Key- BI_SEED_PIXELREC1N) –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INDEX_RANGE	- String</a:t>
            </a:r>
          </a:p>
        </p:txBody>
      </p:sp>
    </p:spTree>
    <p:extLst>
      <p:ext uri="{BB962C8B-B14F-4D97-AF65-F5344CB8AC3E}">
        <p14:creationId xmlns:p14="http://schemas.microsoft.com/office/powerpoint/2010/main" val="133298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593</Words>
  <Application>Microsoft Office PowerPoint</Application>
  <PresentationFormat>On-screen Show (4:3)</PresentationFormat>
  <Paragraphs>256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Connectome Database Discussion</vt:lpstr>
      <vt:lpstr>Tables (abridged list)</vt:lpstr>
      <vt:lpstr>RAW_DATA_CUBEN</vt:lpstr>
      <vt:lpstr>BI_PIXELDATA_CUBE1N</vt:lpstr>
      <vt:lpstr>BI_SEED_PIXELREC1N</vt:lpstr>
      <vt:lpstr>BI_SEED_MESHREC3 </vt:lpstr>
      <vt:lpstr>User Profile</vt:lpstr>
      <vt:lpstr>TASK_LEVEL_REC</vt:lpstr>
      <vt:lpstr>TASK1_SEED_REC</vt:lpstr>
      <vt:lpstr>TASK3_SEGMENTS_REC </vt:lpstr>
      <vt:lpstr>USER_SESSION_LEVEL_REC  </vt:lpstr>
      <vt:lpstr>USER_SESONLVL_SGMNT_MESHREC  </vt:lpstr>
      <vt:lpstr>USER_SESSION_LEVEL_SEED_OBJREC  </vt:lpstr>
      <vt:lpstr>Task1 Data Flow</vt:lpstr>
      <vt:lpstr>Task3 Data Flow</vt:lpstr>
      <vt:lpstr>CONSENSUS_SEED_OBJREC1 </vt:lpstr>
      <vt:lpstr>CONSENSUS_SEGMNT_MESHREC3 </vt:lpstr>
      <vt:lpstr>Task1 Data Flow</vt:lpstr>
      <vt:lpstr>Task3 Data Flow</vt:lpstr>
    </vt:vector>
  </TitlesOfParts>
  <Company>NIH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Emenari, Amauche (NIH/NINDS) [F]</dc:creator>
  <cp:lastModifiedBy>Emenari, Amauche (NIH/NINDS) [F]</cp:lastModifiedBy>
  <cp:revision>26</cp:revision>
  <dcterms:created xsi:type="dcterms:W3CDTF">2015-08-14T14:36:07Z</dcterms:created>
  <dcterms:modified xsi:type="dcterms:W3CDTF">2015-08-17T17:24:32Z</dcterms:modified>
</cp:coreProperties>
</file>