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50"/>
  </p:notesMasterIdLst>
  <p:handoutMasterIdLst>
    <p:handoutMasterId r:id="rId51"/>
  </p:handoutMasterIdLst>
  <p:sldIdLst>
    <p:sldId id="256" r:id="rId2"/>
    <p:sldId id="462" r:id="rId3"/>
    <p:sldId id="463" r:id="rId4"/>
    <p:sldId id="464" r:id="rId5"/>
    <p:sldId id="319" r:id="rId6"/>
    <p:sldId id="320" r:id="rId7"/>
    <p:sldId id="332" r:id="rId8"/>
    <p:sldId id="465" r:id="rId9"/>
    <p:sldId id="321" r:id="rId10"/>
    <p:sldId id="322" r:id="rId11"/>
    <p:sldId id="333" r:id="rId12"/>
    <p:sldId id="334" r:id="rId13"/>
    <p:sldId id="440" r:id="rId14"/>
    <p:sldId id="441" r:id="rId15"/>
    <p:sldId id="442" r:id="rId16"/>
    <p:sldId id="443" r:id="rId17"/>
    <p:sldId id="444" r:id="rId18"/>
    <p:sldId id="445" r:id="rId19"/>
    <p:sldId id="467" r:id="rId20"/>
    <p:sldId id="468" r:id="rId21"/>
    <p:sldId id="469" r:id="rId22"/>
    <p:sldId id="470" r:id="rId23"/>
    <p:sldId id="471" r:id="rId24"/>
    <p:sldId id="472" r:id="rId25"/>
    <p:sldId id="475" r:id="rId26"/>
    <p:sldId id="473" r:id="rId27"/>
    <p:sldId id="476" r:id="rId28"/>
    <p:sldId id="477" r:id="rId29"/>
    <p:sldId id="478" r:id="rId30"/>
    <p:sldId id="480" r:id="rId31"/>
    <p:sldId id="479" r:id="rId32"/>
    <p:sldId id="399" r:id="rId33"/>
    <p:sldId id="446" r:id="rId34"/>
    <p:sldId id="447" r:id="rId35"/>
    <p:sldId id="448" r:id="rId36"/>
    <p:sldId id="449" r:id="rId37"/>
    <p:sldId id="450" r:id="rId38"/>
    <p:sldId id="451" r:id="rId39"/>
    <p:sldId id="452" r:id="rId40"/>
    <p:sldId id="453" r:id="rId41"/>
    <p:sldId id="481" r:id="rId42"/>
    <p:sldId id="435" r:id="rId43"/>
    <p:sldId id="454" r:id="rId44"/>
    <p:sldId id="482" r:id="rId45"/>
    <p:sldId id="456" r:id="rId46"/>
    <p:sldId id="466" r:id="rId47"/>
    <p:sldId id="420" r:id="rId48"/>
    <p:sldId id="396"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3EF"/>
    <a:srgbClr val="B08B57"/>
    <a:srgbClr val="000066"/>
    <a:srgbClr val="006CA1"/>
    <a:srgbClr val="EEEEEE"/>
    <a:srgbClr val="FFFF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94495" autoAdjust="0"/>
  </p:normalViewPr>
  <p:slideViewPr>
    <p:cSldViewPr>
      <p:cViewPr varScale="1">
        <p:scale>
          <a:sx n="102" d="100"/>
          <a:sy n="102" d="100"/>
        </p:scale>
        <p:origin x="1824" y="1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0527F3-EB79-49FF-912B-041B9C4FB81F}" type="datetimeFigureOut">
              <a:rPr lang="en-US" smtClean="0"/>
              <a:pPr/>
              <a:t>7/30/21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D8CEFE-5176-4370-99E3-0069C87A9448}" type="slidenum">
              <a:rPr lang="en-US" smtClean="0"/>
              <a:pPr/>
              <a:t>‹#›</a:t>
            </a:fld>
            <a:endParaRPr lang="en-US"/>
          </a:p>
        </p:txBody>
      </p:sp>
    </p:spTree>
    <p:extLst>
      <p:ext uri="{BB962C8B-B14F-4D97-AF65-F5344CB8AC3E}">
        <p14:creationId xmlns:p14="http://schemas.microsoft.com/office/powerpoint/2010/main" val="327199386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1F51EC-9B9E-44A7-B1DF-C15828FE6524}" type="datetimeFigureOut">
              <a:rPr lang="en-US" smtClean="0"/>
              <a:pPr/>
              <a:t>7/30/21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38A8A1-E2B8-4BD1-8409-EFE61EA494FD}" type="slidenum">
              <a:rPr lang="en-US" smtClean="0"/>
              <a:pPr/>
              <a:t>‹#›</a:t>
            </a:fld>
            <a:endParaRPr lang="en-US"/>
          </a:p>
        </p:txBody>
      </p:sp>
    </p:spTree>
    <p:extLst>
      <p:ext uri="{BB962C8B-B14F-4D97-AF65-F5344CB8AC3E}">
        <p14:creationId xmlns:p14="http://schemas.microsoft.com/office/powerpoint/2010/main" val="182640750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8A8A1-E2B8-4BD1-8409-EFE61EA494FD}" type="slidenum">
              <a:rPr lang="en-US" smtClean="0"/>
              <a:pPr/>
              <a:t>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2296090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38A8A1-E2B8-4BD1-8409-EFE61EA494FD}" type="slidenum">
              <a:rPr lang="en-US" smtClean="0"/>
              <a:pPr/>
              <a:t>5</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288637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8A8A1-E2B8-4BD1-8409-EFE61EA494FD}" type="slidenum">
              <a:rPr lang="en-US" smtClean="0"/>
              <a:pPr/>
              <a:t>6</a:t>
            </a:fld>
            <a:endParaRPr lang="en-US"/>
          </a:p>
        </p:txBody>
      </p:sp>
    </p:spTree>
    <p:extLst>
      <p:ext uri="{BB962C8B-B14F-4D97-AF65-F5344CB8AC3E}">
        <p14:creationId xmlns:p14="http://schemas.microsoft.com/office/powerpoint/2010/main" val="12260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8A8A1-E2B8-4BD1-8409-EFE61EA494FD}" type="slidenum">
              <a:rPr lang="en-US" smtClean="0"/>
              <a:pPr/>
              <a:t>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379053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8A8A1-E2B8-4BD1-8409-EFE61EA494FD}" type="slidenum">
              <a:rPr lang="en-US" smtClean="0"/>
              <a:pPr/>
              <a:t>32</a:t>
            </a:fld>
            <a:endParaRPr lang="en-US"/>
          </a:p>
        </p:txBody>
      </p:sp>
    </p:spTree>
    <p:extLst>
      <p:ext uri="{BB962C8B-B14F-4D97-AF65-F5344CB8AC3E}">
        <p14:creationId xmlns:p14="http://schemas.microsoft.com/office/powerpoint/2010/main" val="1608918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8A8A1-E2B8-4BD1-8409-EFE61EA494FD}" type="slidenum">
              <a:rPr lang="en-US" smtClean="0"/>
              <a:pPr/>
              <a:t>42</a:t>
            </a:fld>
            <a:endParaRPr lang="en-US"/>
          </a:p>
        </p:txBody>
      </p:sp>
    </p:spTree>
    <p:extLst>
      <p:ext uri="{BB962C8B-B14F-4D97-AF65-F5344CB8AC3E}">
        <p14:creationId xmlns:p14="http://schemas.microsoft.com/office/powerpoint/2010/main" val="38330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8A8A1-E2B8-4BD1-8409-EFE61EA494FD}" type="slidenum">
              <a:rPr lang="en-US" smtClean="0"/>
              <a:pPr/>
              <a:t>48</a:t>
            </a:fld>
            <a:endParaRPr lang="en-US"/>
          </a:p>
        </p:txBody>
      </p:sp>
    </p:spTree>
    <p:extLst>
      <p:ext uri="{BB962C8B-B14F-4D97-AF65-F5344CB8AC3E}">
        <p14:creationId xmlns:p14="http://schemas.microsoft.com/office/powerpoint/2010/main" val="478306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90000" b="-10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srcRect t="16072"/>
          <a:stretch/>
        </p:blipFill>
        <p:spPr>
          <a:xfrm>
            <a:off x="600075" y="4949099"/>
            <a:ext cx="7858125" cy="1223101"/>
          </a:xfrm>
          <a:prstGeom prst="rect">
            <a:avLst/>
          </a:prstGeom>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Rectangle 6"/>
          <p:cNvSpPr/>
          <p:nvPr/>
        </p:nvSpPr>
        <p:spPr>
          <a:xfrm>
            <a:off x="1988545" y="5602069"/>
            <a:ext cx="6477000" cy="646331"/>
          </a:xfrm>
          <a:prstGeom prst="rect">
            <a:avLst/>
          </a:prstGeom>
        </p:spPr>
        <p:txBody>
          <a:bodyPr wrap="square">
            <a:spAutoFit/>
          </a:bodyPr>
          <a:lstStyle/>
          <a:p>
            <a:r>
              <a:rPr lang="en-US" dirty="0">
                <a:solidFill>
                  <a:srgbClr val="002060"/>
                </a:solidFill>
                <a:latin typeface="Tw Cen MT" panose="020B0602020104020603" pitchFamily="34" charset="0"/>
              </a:rPr>
              <a:t>College of Education</a:t>
            </a:r>
          </a:p>
          <a:p>
            <a:r>
              <a:rPr lang="en-US" b="1" dirty="0">
                <a:solidFill>
                  <a:srgbClr val="002060"/>
                </a:solidFill>
                <a:latin typeface="Tw Cen MT" panose="020B0602020104020603" pitchFamily="34" charset="0"/>
              </a:rPr>
              <a:t>School of Continuing and Distance Education</a:t>
            </a:r>
          </a:p>
        </p:txBody>
      </p:sp>
      <p:sp>
        <p:nvSpPr>
          <p:cNvPr id="9" name="TextBox 8"/>
          <p:cNvSpPr txBox="1"/>
          <p:nvPr/>
        </p:nvSpPr>
        <p:spPr>
          <a:xfrm>
            <a:off x="7010400" y="6362838"/>
            <a:ext cx="2133600" cy="390732"/>
          </a:xfrm>
          <a:prstGeom prst="rect">
            <a:avLst/>
          </a:prstGeom>
          <a:solidFill>
            <a:schemeClr val="bg1"/>
          </a:solidFill>
        </p:spPr>
        <p:txBody>
          <a:bodyPr wrap="square" rtlCol="0">
            <a:spAutoFit/>
          </a:bodyPr>
          <a:lstStyle/>
          <a:p>
            <a:endParaRPr lang="en-US" dirty="0"/>
          </a:p>
        </p:txBody>
      </p:sp>
      <p:sp>
        <p:nvSpPr>
          <p:cNvPr id="13" name="Slide Number Placeholder 5"/>
          <p:cNvSpPr>
            <a:spLocks noGrp="1"/>
          </p:cNvSpPr>
          <p:nvPr>
            <p:ph type="sldNum" sz="quarter" idx="4"/>
          </p:nvPr>
        </p:nvSpPr>
        <p:spPr>
          <a:xfrm>
            <a:off x="228600" y="6393013"/>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
        <p:nvSpPr>
          <p:cNvPr id="14" name="TextBox 13"/>
          <p:cNvSpPr txBox="1"/>
          <p:nvPr/>
        </p:nvSpPr>
        <p:spPr>
          <a:xfrm>
            <a:off x="1988544" y="6172200"/>
            <a:ext cx="3955055" cy="307777"/>
          </a:xfrm>
          <a:prstGeom prst="rect">
            <a:avLst/>
          </a:prstGeom>
          <a:noFill/>
        </p:spPr>
        <p:txBody>
          <a:bodyPr wrap="square" rtlCol="0">
            <a:spAutoFit/>
          </a:bodyPr>
          <a:lstStyle/>
          <a:p>
            <a:r>
              <a:rPr lang="en-US" sz="1400" b="0" kern="1200" dirty="0">
                <a:solidFill>
                  <a:srgbClr val="002060"/>
                </a:solidFill>
                <a:latin typeface="Tw Cen MT" panose="020B0602020104020603" pitchFamily="34" charset="0"/>
                <a:ea typeface="+mn-ea"/>
                <a:cs typeface="+mn-cs"/>
              </a:rPr>
              <a:t>2017/2018 – 2018/2019 ACADEMIC YEAR</a:t>
            </a:r>
          </a:p>
        </p:txBody>
      </p:sp>
      <p:pic>
        <p:nvPicPr>
          <p:cNvPr id="10" name="Picture 9"/>
          <p:cNvPicPr>
            <a:picLocks noChangeAspect="1"/>
          </p:cNvPicPr>
          <p:nvPr userDrawn="1"/>
        </p:nvPicPr>
        <p:blipFill rotWithShape="1">
          <a:blip r:embed="rId3" cstate="print"/>
          <a:srcRect t="16072"/>
          <a:stretch/>
        </p:blipFill>
        <p:spPr>
          <a:xfrm>
            <a:off x="600075" y="4949099"/>
            <a:ext cx="7858125" cy="1223101"/>
          </a:xfrm>
          <a:prstGeom prst="rect">
            <a:avLst/>
          </a:prstGeom>
        </p:spPr>
      </p:pic>
      <p:sp>
        <p:nvSpPr>
          <p:cNvPr id="11" name="Rectangle 10"/>
          <p:cNvSpPr/>
          <p:nvPr userDrawn="1"/>
        </p:nvSpPr>
        <p:spPr>
          <a:xfrm>
            <a:off x="1988545" y="5602069"/>
            <a:ext cx="6477000" cy="646331"/>
          </a:xfrm>
          <a:prstGeom prst="rect">
            <a:avLst/>
          </a:prstGeom>
        </p:spPr>
        <p:txBody>
          <a:bodyPr wrap="square">
            <a:spAutoFit/>
          </a:bodyPr>
          <a:lstStyle/>
          <a:p>
            <a:r>
              <a:rPr lang="en-US" dirty="0">
                <a:solidFill>
                  <a:srgbClr val="002060"/>
                </a:solidFill>
                <a:latin typeface="Tw Cen MT" panose="020B0602020104020603" pitchFamily="34" charset="0"/>
              </a:rPr>
              <a:t>College of Education</a:t>
            </a:r>
          </a:p>
          <a:p>
            <a:r>
              <a:rPr lang="en-US" b="1" dirty="0">
                <a:solidFill>
                  <a:srgbClr val="002060"/>
                </a:solidFill>
                <a:latin typeface="Tw Cen MT" panose="020B0602020104020603" pitchFamily="34" charset="0"/>
              </a:rPr>
              <a:t>School of Continuing and Distance Education</a:t>
            </a:r>
          </a:p>
        </p:txBody>
      </p:sp>
      <p:sp>
        <p:nvSpPr>
          <p:cNvPr id="12" name="TextBox 11"/>
          <p:cNvSpPr txBox="1"/>
          <p:nvPr userDrawn="1"/>
        </p:nvSpPr>
        <p:spPr>
          <a:xfrm>
            <a:off x="7010400" y="6362838"/>
            <a:ext cx="2133600" cy="3907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097770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8"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0"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3423423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8"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0"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3686101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34"/>
        <p:cNvGrpSpPr/>
        <p:nvPr/>
      </p:nvGrpSpPr>
      <p:grpSpPr>
        <a:xfrm>
          <a:off x="0" y="0"/>
          <a:ext cx="0" cy="0"/>
          <a:chOff x="0" y="0"/>
          <a:chExt cx="0" cy="0"/>
        </a:xfrm>
      </p:grpSpPr>
      <p:sp>
        <p:nvSpPr>
          <p:cNvPr id="60" name="Shape 60"/>
          <p:cNvSpPr txBox="1">
            <a:spLocks noGrp="1"/>
          </p:cNvSpPr>
          <p:nvPr>
            <p:ph type="body" idx="1"/>
          </p:nvPr>
        </p:nvSpPr>
        <p:spPr>
          <a:xfrm>
            <a:off x="381000" y="1828800"/>
            <a:ext cx="8229600" cy="4830899"/>
          </a:xfrm>
          <a:prstGeom prst="rect">
            <a:avLst/>
          </a:prstGeom>
          <a:noFill/>
          <a:ln>
            <a:noFill/>
          </a:ln>
        </p:spPr>
        <p:txBody>
          <a:bodyPr lIns="91425" tIns="91425" rIns="91425" bIns="91425" anchor="t" anchorCtr="0"/>
          <a:lstStyle>
            <a:lvl1pPr rtl="0">
              <a:defRPr sz="2400"/>
            </a:lvl1pPr>
            <a:lvl2pPr rtl="0">
              <a:defRPr sz="2400"/>
            </a:lvl2pPr>
            <a:lvl3pPr rtl="0">
              <a:defRPr sz="2400"/>
            </a:lvl3pPr>
            <a:lvl4pPr rtl="0">
              <a:defRPr sz="1800"/>
            </a:lvl4pPr>
            <a:lvl5pPr rtl="0">
              <a:defRPr sz="1800"/>
            </a:lvl5pPr>
            <a:lvl6pPr rtl="0">
              <a:defRPr sz="1800"/>
            </a:lvl6pPr>
            <a:lvl7pPr rtl="0">
              <a:defRPr sz="1800"/>
            </a:lvl7pPr>
            <a:lvl8pPr rtl="0">
              <a:defRPr sz="1800"/>
            </a:lvl8pPr>
            <a:lvl9pPr rtl="0">
              <a:defRPr sz="1800"/>
            </a:lvl9pPr>
          </a:lstStyle>
          <a:p>
            <a:pPr lvl="0"/>
            <a:r>
              <a:rPr lang="en-US"/>
              <a:t>Click to edit Master text styles</a:t>
            </a:r>
          </a:p>
        </p:txBody>
      </p:sp>
      <p:sp>
        <p:nvSpPr>
          <p:cNvPr id="35" name="Shape 35"/>
          <p:cNvSpPr txBox="1">
            <a:spLocks noGrp="1"/>
          </p:cNvSpPr>
          <p:nvPr>
            <p:ph type="title"/>
          </p:nvPr>
        </p:nvSpPr>
        <p:spPr>
          <a:xfrm>
            <a:off x="457200" y="274637"/>
            <a:ext cx="6705599" cy="901199"/>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bg1"/>
                </a:solidFill>
                <a:latin typeface="Arial"/>
                <a:ea typeface="Arial"/>
                <a:cs typeface="Arial"/>
                <a:sym typeface="Arial"/>
              </a:defRPr>
            </a:lvl1pPr>
            <a:lvl2pPr algn="l" rtl="0">
              <a:spcBef>
                <a:spcPts val="0"/>
              </a:spcBef>
              <a:buSzPct val="100000"/>
              <a:buFont typeface="Arial"/>
              <a:buNone/>
              <a:defRPr sz="3600" b="1">
                <a:solidFill>
                  <a:schemeClr val="dk2"/>
                </a:solidFill>
                <a:latin typeface="Arial"/>
                <a:ea typeface="Arial"/>
                <a:cs typeface="Arial"/>
                <a:sym typeface="Arial"/>
              </a:defRPr>
            </a:lvl2pPr>
            <a:lvl3pPr algn="l" rtl="0">
              <a:spcBef>
                <a:spcPts val="0"/>
              </a:spcBef>
              <a:buSzPct val="100000"/>
              <a:buFont typeface="Arial"/>
              <a:buNone/>
              <a:defRPr sz="3600" b="1">
                <a:solidFill>
                  <a:schemeClr val="dk2"/>
                </a:solidFill>
                <a:latin typeface="Arial"/>
                <a:ea typeface="Arial"/>
                <a:cs typeface="Arial"/>
                <a:sym typeface="Arial"/>
              </a:defRPr>
            </a:lvl3pPr>
            <a:lvl4pPr algn="l" rtl="0">
              <a:spcBef>
                <a:spcPts val="0"/>
              </a:spcBef>
              <a:buSzPct val="100000"/>
              <a:buFont typeface="Arial"/>
              <a:buNone/>
              <a:defRPr sz="3600" b="1">
                <a:solidFill>
                  <a:schemeClr val="dk2"/>
                </a:solidFill>
                <a:latin typeface="Arial"/>
                <a:ea typeface="Arial"/>
                <a:cs typeface="Arial"/>
                <a:sym typeface="Arial"/>
              </a:defRPr>
            </a:lvl4pPr>
            <a:lvl5pPr algn="l" rtl="0">
              <a:spcBef>
                <a:spcPts val="0"/>
              </a:spcBef>
              <a:buSzPct val="100000"/>
              <a:buFont typeface="Arial"/>
              <a:buNone/>
              <a:defRPr sz="3600" b="1">
                <a:solidFill>
                  <a:schemeClr val="dk2"/>
                </a:solidFill>
                <a:latin typeface="Arial"/>
                <a:ea typeface="Arial"/>
                <a:cs typeface="Arial"/>
                <a:sym typeface="Arial"/>
              </a:defRPr>
            </a:lvl5pPr>
            <a:lvl6pPr algn="l" rtl="0">
              <a:spcBef>
                <a:spcPts val="0"/>
              </a:spcBef>
              <a:buSzPct val="100000"/>
              <a:buFont typeface="Arial"/>
              <a:buNone/>
              <a:defRPr sz="3600" b="1">
                <a:solidFill>
                  <a:schemeClr val="dk2"/>
                </a:solidFill>
                <a:latin typeface="Arial"/>
                <a:ea typeface="Arial"/>
                <a:cs typeface="Arial"/>
                <a:sym typeface="Arial"/>
              </a:defRPr>
            </a:lvl6pPr>
            <a:lvl7pPr algn="l" rtl="0">
              <a:spcBef>
                <a:spcPts val="0"/>
              </a:spcBef>
              <a:buSzPct val="100000"/>
              <a:buFont typeface="Arial"/>
              <a:buNone/>
              <a:defRPr sz="3600" b="1">
                <a:solidFill>
                  <a:schemeClr val="dk2"/>
                </a:solidFill>
                <a:latin typeface="Arial"/>
                <a:ea typeface="Arial"/>
                <a:cs typeface="Arial"/>
                <a:sym typeface="Arial"/>
              </a:defRPr>
            </a:lvl7pPr>
            <a:lvl8pPr algn="l" rtl="0">
              <a:spcBef>
                <a:spcPts val="0"/>
              </a:spcBef>
              <a:buSzPct val="100000"/>
              <a:buFont typeface="Arial"/>
              <a:buNone/>
              <a:defRPr sz="3600" b="1">
                <a:solidFill>
                  <a:schemeClr val="dk2"/>
                </a:solidFill>
                <a:latin typeface="Arial"/>
                <a:ea typeface="Arial"/>
                <a:cs typeface="Arial"/>
                <a:sym typeface="Arial"/>
              </a:defRPr>
            </a:lvl8pPr>
            <a:lvl9pPr algn="l" rtl="0">
              <a:spcBef>
                <a:spcPts val="0"/>
              </a:spcBef>
              <a:buSzPct val="100000"/>
              <a:buFont typeface="Arial"/>
              <a:buNone/>
              <a:defRPr sz="3600" b="1">
                <a:solidFill>
                  <a:schemeClr val="dk2"/>
                </a:solidFill>
                <a:latin typeface="Arial"/>
                <a:ea typeface="Arial"/>
                <a:cs typeface="Arial"/>
                <a:sym typeface="Arial"/>
              </a:defRPr>
            </a:lvl9pPr>
          </a:lstStyle>
          <a:p>
            <a:r>
              <a:rPr lang="en-US"/>
              <a:t>Click to edit Master title style</a:t>
            </a:r>
            <a:endParaRPr/>
          </a:p>
        </p:txBody>
      </p:sp>
      <p:sp>
        <p:nvSpPr>
          <p:cNvPr id="59" name="Shape 59"/>
          <p:cNvSpPr/>
          <p:nvPr/>
        </p:nvSpPr>
        <p:spPr>
          <a:xfrm>
            <a:off x="5791200" y="6400800"/>
            <a:ext cx="2895600" cy="365099"/>
          </a:xfrm>
          <a:prstGeom prst="rect">
            <a:avLst/>
          </a:prstGeom>
          <a:noFill/>
          <a:ln>
            <a:noFill/>
          </a:ln>
        </p:spPr>
        <p:txBody>
          <a:bodyPr lIns="91425" tIns="45700" rIns="91425" bIns="45700" anchor="t" anchorCtr="0">
            <a:spAutoFit/>
          </a:bodyPr>
          <a:lstStyle/>
          <a:p>
            <a:pPr marL="0" marR="0" lvl="0" indent="0" algn="r" rtl="0">
              <a:buNone/>
            </a:pPr>
            <a:r>
              <a:rPr lang="en" sz="700" b="0" i="0" u="none" strike="noStrike" cap="none" baseline="0">
                <a:solidFill>
                  <a:schemeClr val="lt2"/>
                </a:solidFill>
                <a:latin typeface="Arial"/>
                <a:ea typeface="Arial"/>
                <a:cs typeface="Arial"/>
                <a:sym typeface="Arial"/>
              </a:rPr>
              <a:t>Google Confidential and Proprietary</a:t>
            </a:r>
          </a:p>
        </p:txBody>
      </p:sp>
    </p:spTree>
    <p:extLst>
      <p:ext uri="{BB962C8B-B14F-4D97-AF65-F5344CB8AC3E}">
        <p14:creationId xmlns:p14="http://schemas.microsoft.com/office/powerpoint/2010/main" val="1020316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defRPr sz="2400"/>
            </a:lvl2pPr>
            <a:lvl3pPr>
              <a:defRPr sz="22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11"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3"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3357053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8"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0"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4122196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4104860" y="6362838"/>
            <a:ext cx="1152940" cy="365125"/>
          </a:xfrm>
          <a:prstGeom prst="rect">
            <a:avLst/>
          </a:prstGeom>
        </p:spPr>
        <p:txBody>
          <a:bodyPr/>
          <a:lstStyle>
            <a:lvl1pPr>
              <a:defRPr sz="1000"/>
            </a:lvl1pPr>
          </a:lstStyle>
          <a:p>
            <a:endParaRPr lang="en-US" dirty="0"/>
          </a:p>
        </p:txBody>
      </p:sp>
      <p:sp>
        <p:nvSpPr>
          <p:cNvPr id="9"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1"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1140529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4104860" y="6362838"/>
            <a:ext cx="1152940" cy="365125"/>
          </a:xfrm>
          <a:prstGeom prst="rect">
            <a:avLst/>
          </a:prstGeom>
        </p:spPr>
        <p:txBody>
          <a:bodyPr/>
          <a:lstStyle>
            <a:lvl1pPr>
              <a:defRPr sz="1000"/>
            </a:lvl1pPr>
          </a:lstStyle>
          <a:p>
            <a:endParaRPr lang="en-US" dirty="0"/>
          </a:p>
        </p:txBody>
      </p:sp>
      <p:sp>
        <p:nvSpPr>
          <p:cNvPr id="11" name="Footer Placeholder 4"/>
          <p:cNvSpPr>
            <a:spLocks noGrp="1"/>
          </p:cNvSpPr>
          <p:nvPr>
            <p:ph type="ftr" sz="quarter" idx="11"/>
          </p:nvPr>
        </p:nvSpPr>
        <p:spPr>
          <a:xfrm>
            <a:off x="152400" y="6388445"/>
            <a:ext cx="3124200" cy="365125"/>
          </a:xfrm>
          <a:prstGeom prst="rect">
            <a:avLst/>
          </a:prstGeom>
        </p:spPr>
        <p:txBody>
          <a:bodyPr/>
          <a:lstStyle>
            <a:lvl1pPr>
              <a:defRPr sz="1100"/>
            </a:lvl1pPr>
          </a:lstStyle>
          <a:p>
            <a:endParaRPr lang="en-US" dirty="0"/>
          </a:p>
        </p:txBody>
      </p:sp>
      <p:sp>
        <p:nvSpPr>
          <p:cNvPr id="13" name="Slide Number Placeholder 5"/>
          <p:cNvSpPr>
            <a:spLocks noGrp="1"/>
          </p:cNvSpPr>
          <p:nvPr>
            <p:ph type="sldNum" sz="quarter" idx="12"/>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1618458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7"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9"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86549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6"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8"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1454845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4104860" y="6362838"/>
            <a:ext cx="1152940" cy="365125"/>
          </a:xfrm>
          <a:prstGeom prst="rect">
            <a:avLst/>
          </a:prstGeom>
        </p:spPr>
        <p:txBody>
          <a:bodyPr/>
          <a:lstStyle>
            <a:lvl1pPr>
              <a:defRPr sz="1000"/>
            </a:lvl1pPr>
          </a:lstStyle>
          <a:p>
            <a:endParaRPr lang="en-US" dirty="0"/>
          </a:p>
        </p:txBody>
      </p:sp>
      <p:sp>
        <p:nvSpPr>
          <p:cNvPr id="9"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1"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1320546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4104860" y="6362838"/>
            <a:ext cx="1152940" cy="365125"/>
          </a:xfrm>
          <a:prstGeom prst="rect">
            <a:avLst/>
          </a:prstGeom>
        </p:spPr>
        <p:txBody>
          <a:bodyPr/>
          <a:lstStyle>
            <a:lvl1pPr>
              <a:defRPr sz="1000"/>
            </a:lvl1pPr>
          </a:lstStyle>
          <a:p>
            <a:endParaRPr lang="en-US" dirty="0"/>
          </a:p>
        </p:txBody>
      </p:sp>
      <p:sp>
        <p:nvSpPr>
          <p:cNvPr id="9"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1"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3684970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b="-10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15"/>
          <a:stretch>
            <a:fillRect/>
          </a:stretch>
        </p:blipFill>
        <p:spPr>
          <a:xfrm>
            <a:off x="7086599" y="6388445"/>
            <a:ext cx="2057401" cy="400291"/>
          </a:xfrm>
          <a:prstGeom prst="rect">
            <a:avLst/>
          </a:prstGeom>
        </p:spPr>
      </p:pic>
      <p:sp useBgFill="1">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12"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3"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pic>
        <p:nvPicPr>
          <p:cNvPr id="8" name="Picture 7"/>
          <p:cNvPicPr>
            <a:picLocks noChangeAspect="1"/>
          </p:cNvPicPr>
          <p:nvPr userDrawn="1"/>
        </p:nvPicPr>
        <p:blipFill>
          <a:blip r:embed="rId16" cstate="print"/>
          <a:stretch>
            <a:fillRect/>
          </a:stretch>
        </p:blipFill>
        <p:spPr>
          <a:xfrm>
            <a:off x="7086599" y="6388445"/>
            <a:ext cx="2057401" cy="400291"/>
          </a:xfrm>
          <a:prstGeom prst="rect">
            <a:avLst/>
          </a:prstGeom>
        </p:spPr>
      </p:pic>
    </p:spTree>
    <p:extLst>
      <p:ext uri="{BB962C8B-B14F-4D97-AF65-F5344CB8AC3E}">
        <p14:creationId xmlns:p14="http://schemas.microsoft.com/office/powerpoint/2010/main" val="209732901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normAutofit fontScale="90000"/>
          </a:bodyPr>
          <a:lstStyle/>
          <a:p>
            <a:r>
              <a:rPr lang="en-US" b="1" dirty="0">
                <a:latin typeface="Arial Rounded MT Bold" panose="020F0704030504030204" pitchFamily="34" charset="77"/>
              </a:rPr>
              <a:t>DCIT 212</a:t>
            </a:r>
            <a:br>
              <a:rPr lang="en-US" b="1" dirty="0">
                <a:solidFill>
                  <a:schemeClr val="bg1"/>
                </a:solidFill>
                <a:latin typeface="Myriad Pro" pitchFamily="34" charset="0"/>
              </a:rPr>
            </a:br>
            <a:r>
              <a:rPr lang="en-US" b="1" dirty="0">
                <a:latin typeface="Arial Rounded MT Bold" charset="0"/>
                <a:ea typeface="Arial Rounded MT Bold" charset="0"/>
                <a:cs typeface="Arial Rounded MT Bold" charset="0"/>
              </a:rPr>
              <a:t> NUMERICAL AND COMPUTATIONAL METHODS</a:t>
            </a:r>
            <a:endParaRPr lang="en-US" b="1" dirty="0">
              <a:solidFill>
                <a:schemeClr val="bg1"/>
              </a:solidFill>
              <a:latin typeface="Myriad Pro" charset="0"/>
              <a:ea typeface="Myriad Pro" charset="0"/>
              <a:cs typeface="Myriad Pro" charset="0"/>
            </a:endParaRPr>
          </a:p>
        </p:txBody>
      </p:sp>
      <p:sp>
        <p:nvSpPr>
          <p:cNvPr id="3" name="Subtitle 2"/>
          <p:cNvSpPr>
            <a:spLocks noGrp="1"/>
          </p:cNvSpPr>
          <p:nvPr>
            <p:ph type="subTitle" idx="1"/>
          </p:nvPr>
        </p:nvSpPr>
        <p:spPr>
          <a:xfrm>
            <a:off x="1066800" y="2667000"/>
            <a:ext cx="7086600" cy="609600"/>
          </a:xfrm>
        </p:spPr>
        <p:txBody>
          <a:bodyPr>
            <a:noAutofit/>
          </a:bodyPr>
          <a:lstStyle/>
          <a:p>
            <a:r>
              <a:rPr lang="en-US" sz="2400" b="1" dirty="0">
                <a:solidFill>
                  <a:schemeClr val="bg1"/>
                </a:solidFill>
                <a:latin typeface="Arial Rounded MT Bold" panose="020F0704030504030204" pitchFamily="34" charset="77"/>
              </a:rPr>
              <a:t>Session 1 – Systems of Linear Algebraic Equations - Part I</a:t>
            </a:r>
          </a:p>
        </p:txBody>
      </p:sp>
      <p:sp>
        <p:nvSpPr>
          <p:cNvPr id="7" name="TextBox 6"/>
          <p:cNvSpPr txBox="1"/>
          <p:nvPr/>
        </p:nvSpPr>
        <p:spPr>
          <a:xfrm>
            <a:off x="304800" y="3657600"/>
            <a:ext cx="8458200" cy="707886"/>
          </a:xfrm>
          <a:prstGeom prst="rect">
            <a:avLst/>
          </a:prstGeom>
          <a:noFill/>
        </p:spPr>
        <p:txBody>
          <a:bodyPr wrap="square" rtlCol="0">
            <a:spAutoFit/>
          </a:bodyPr>
          <a:lstStyle/>
          <a:p>
            <a:pPr algn="ctr"/>
            <a:r>
              <a:rPr lang="en-US" sz="2000" b="1" dirty="0">
                <a:solidFill>
                  <a:schemeClr val="bg1"/>
                </a:solidFill>
                <a:latin typeface="Arial Rounded MT Bold" panose="020F0704030504030204" pitchFamily="34" charset="77"/>
              </a:rPr>
              <a:t>Lecturer: Justice K. Appati, PhD., UG, DCS </a:t>
            </a:r>
          </a:p>
          <a:p>
            <a:pPr algn="ctr"/>
            <a:r>
              <a:rPr lang="en-US" sz="2000" dirty="0">
                <a:solidFill>
                  <a:schemeClr val="bg1"/>
                </a:solidFill>
                <a:latin typeface="Arial Rounded MT Bold" panose="020F0704030504030204" pitchFamily="34" charset="77"/>
              </a:rPr>
              <a:t>Contact Information: jkappati@ug.edu.gh </a:t>
            </a:r>
          </a:p>
        </p:txBody>
      </p:sp>
    </p:spTree>
    <p:extLst>
      <p:ext uri="{BB962C8B-B14F-4D97-AF65-F5344CB8AC3E}">
        <p14:creationId xmlns:p14="http://schemas.microsoft.com/office/powerpoint/2010/main" val="92069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latin typeface="Arial Rounded MT Bold" panose="020F0704030504030204" pitchFamily="34" charset="77"/>
              </a:rPr>
              <a:t>Properties of Matrices and Determinants</a:t>
            </a:r>
          </a:p>
        </p:txBody>
      </p:sp>
      <p:sp>
        <p:nvSpPr>
          <p:cNvPr id="8" name="Text Placeholder 7"/>
          <p:cNvSpPr>
            <a:spLocks noGrp="1"/>
          </p:cNvSpPr>
          <p:nvPr>
            <p:ph type="body" idx="1"/>
          </p:nvPr>
        </p:nvSpPr>
        <p:spPr/>
        <p:txBody>
          <a:bodyPr>
            <a:normAutofit/>
          </a:bodyPr>
          <a:lstStyle/>
          <a:p>
            <a:r>
              <a:rPr lang="en-US" sz="2800" dirty="0">
                <a:effectLst>
                  <a:outerShdw blurRad="38100" dist="38100" dir="2700000" algn="tl">
                    <a:srgbClr val="000000">
                      <a:alpha val="43137"/>
                    </a:srgbClr>
                  </a:outerShdw>
                </a:effectLst>
                <a:latin typeface="Arial Rounded MT Bold" panose="020F0704030504030204" pitchFamily="34" charset="77"/>
              </a:rPr>
              <a:t>Topic One</a:t>
            </a:r>
          </a:p>
        </p:txBody>
      </p:sp>
      <p:sp>
        <p:nvSpPr>
          <p:cNvPr id="6" name="Footer Placeholder 5"/>
          <p:cNvSpPr>
            <a:spLocks noGrp="1"/>
          </p:cNvSpPr>
          <p:nvPr>
            <p:ph type="ftr" sz="quarter" idx="3"/>
          </p:nvPr>
        </p:nvSpPr>
        <p:spPr/>
        <p:txBody>
          <a:bodyPr/>
          <a:lstStyle/>
          <a:p>
            <a:endParaRPr lang="en-US" dirty="0"/>
          </a:p>
        </p:txBody>
      </p:sp>
      <p:sp>
        <p:nvSpPr>
          <p:cNvPr id="7" name="Slide Number Placeholder 6"/>
          <p:cNvSpPr>
            <a:spLocks noGrp="1"/>
          </p:cNvSpPr>
          <p:nvPr>
            <p:ph type="sldNum" sz="quarter" idx="4"/>
          </p:nvPr>
        </p:nvSpPr>
        <p:spPr/>
        <p:txBody>
          <a:bodyPr/>
          <a:lstStyle/>
          <a:p>
            <a:r>
              <a:rPr lang="en-US"/>
              <a:t>Slide </a:t>
            </a:r>
            <a:fld id="{FD3DDBF2-094B-4CA4-965C-FB22D307DBD7}" type="slidenum">
              <a:rPr lang="en-US" smtClean="0"/>
              <a:pPr/>
              <a:t>10</a:t>
            </a:fld>
            <a:endParaRPr lang="en-US" dirty="0"/>
          </a:p>
        </p:txBody>
      </p:sp>
    </p:spTree>
    <p:extLst>
      <p:ext uri="{BB962C8B-B14F-4D97-AF65-F5344CB8AC3E}">
        <p14:creationId xmlns:p14="http://schemas.microsoft.com/office/powerpoint/2010/main" val="316730461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dirty="0">
                <a:latin typeface="Arial Rounded MT Bold" panose="020F0704030504030204" pitchFamily="34" charset="77"/>
              </a:rPr>
              <a:t>Matrix Definitions</a:t>
            </a:r>
          </a:p>
        </p:txBody>
      </p:sp>
      <mc:AlternateContent xmlns:mc="http://schemas.openxmlformats.org/markup-compatibility/2006" xmlns:a14="http://schemas.microsoft.com/office/drawing/2010/main">
        <mc:Choice Requires="a14">
          <p:sp>
            <p:nvSpPr>
              <p:cNvPr id="17410" name="Content Placeholder 1"/>
              <p:cNvSpPr>
                <a:spLocks noGrp="1"/>
              </p:cNvSpPr>
              <p:nvPr>
                <p:ph idx="1"/>
              </p:nvPr>
            </p:nvSpPr>
            <p:spPr>
              <a:xfrm>
                <a:off x="152400" y="1600200"/>
                <a:ext cx="8763000" cy="4406900"/>
              </a:xfrm>
            </p:spPr>
            <p:txBody>
              <a:bodyPr>
                <a:normAutofit fontScale="92500"/>
              </a:bodyPr>
              <a:lstStyle/>
              <a:p>
                <a:pPr>
                  <a:buFont typeface="Wingdings" pitchFamily="2" charset="2"/>
                  <a:buChar char="v"/>
                </a:pPr>
                <a:r>
                  <a:rPr lang="en-US" dirty="0"/>
                  <a:t>A </a:t>
                </a:r>
                <a:r>
                  <a:rPr lang="en-US" b="1" dirty="0"/>
                  <a:t>matrix</a:t>
                </a:r>
                <a:r>
                  <a:rPr lang="en-US" dirty="0"/>
                  <a:t> is a rectangular array of elements which are arranged in orderly rows and columns.</a:t>
                </a:r>
              </a:p>
              <a:p>
                <a:pPr>
                  <a:buFont typeface="Wingdings" pitchFamily="2" charset="2"/>
                  <a:buChar char="v"/>
                </a:pPr>
                <a:r>
                  <a:rPr lang="en-US" dirty="0"/>
                  <a:t>Elements of a matrix are generally identified by a double subscripted lowercase letter such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𝑖𝑗</m:t>
                        </m:r>
                      </m:sub>
                    </m:sSub>
                  </m:oMath>
                </a14:m>
                <a:r>
                  <a:rPr lang="en-US" dirty="0"/>
                  <a:t> where </a:t>
                </a:r>
                <a:r>
                  <a:rPr lang="en-US" b="1" i="1" dirty="0" err="1"/>
                  <a:t>i</a:t>
                </a:r>
                <a:r>
                  <a:rPr lang="en-US" dirty="0"/>
                  <a:t> identifies the row and </a:t>
                </a:r>
                <a:r>
                  <a:rPr lang="en-US" b="1" i="1" dirty="0"/>
                  <a:t>j</a:t>
                </a:r>
                <a:r>
                  <a:rPr lang="en-US" dirty="0"/>
                  <a:t> identifies the column of the matrix.</a:t>
                </a:r>
              </a:p>
              <a:p>
                <a:pPr>
                  <a:buFont typeface="Wingdings" pitchFamily="2" charset="2"/>
                  <a:buChar char="v"/>
                </a:pPr>
                <a:r>
                  <a:rPr lang="en-US" dirty="0">
                    <a:latin typeface="Arial"/>
                  </a:rPr>
                  <a:t>The size of a matrix is defined by the number of rows times the number of columns.</a:t>
                </a:r>
              </a:p>
              <a:p>
                <a:pPr>
                  <a:buFont typeface="Wingdings" pitchFamily="2" charset="2"/>
                  <a:buChar char="v"/>
                </a:pPr>
                <a:r>
                  <a:rPr lang="en-US" dirty="0">
                    <a:latin typeface="Arial"/>
                  </a:rPr>
                  <a:t>Matrices are generally represented by either a boldface capital letter say </a:t>
                </a:r>
                <a:r>
                  <a:rPr lang="en-US" b="1" dirty="0">
                    <a:latin typeface="Arial"/>
                  </a:rPr>
                  <a:t>A</a:t>
                </a:r>
                <a:r>
                  <a:rPr lang="en-US" dirty="0">
                    <a:latin typeface="Arial"/>
                  </a:rPr>
                  <a:t>, or the full array elements as shown on the next slide.</a:t>
                </a:r>
                <a:endParaRPr lang="en-US" dirty="0"/>
              </a:p>
              <a:p>
                <a:pPr>
                  <a:buFont typeface="Wingdings" pitchFamily="2" charset="2"/>
                  <a:buChar char="v"/>
                </a:pPr>
                <a:endParaRPr lang="en-US" dirty="0"/>
              </a:p>
            </p:txBody>
          </p:sp>
        </mc:Choice>
        <mc:Fallback xmlns="">
          <p:sp>
            <p:nvSpPr>
              <p:cNvPr id="17410" name="Content Placeholder 1"/>
              <p:cNvSpPr>
                <a:spLocks noGrp="1" noRot="1" noChangeAspect="1" noMove="1" noResize="1" noEditPoints="1" noAdjustHandles="1" noChangeArrowheads="1" noChangeShapeType="1" noTextEdit="1"/>
              </p:cNvSpPr>
              <p:nvPr>
                <p:ph idx="1"/>
              </p:nvPr>
            </p:nvSpPr>
            <p:spPr>
              <a:xfrm>
                <a:off x="152400" y="1600200"/>
                <a:ext cx="8763000" cy="4406900"/>
              </a:xfrm>
              <a:blipFill>
                <a:blip r:embed="rId2"/>
                <a:stretch>
                  <a:fillRect l="-1158" t="-1441" r="-1737" b="-1729"/>
                </a:stretch>
              </a:blipFill>
            </p:spPr>
            <p:txBody>
              <a:bodyPr/>
              <a:lstStyle/>
              <a:p>
                <a:r>
                  <a:rPr lang="en-GH">
                    <a:noFill/>
                  </a:rPr>
                  <a:t> </a:t>
                </a:r>
              </a:p>
            </p:txBody>
          </p:sp>
        </mc:Fallback>
      </mc:AlternateContent>
      <p:sp>
        <p:nvSpPr>
          <p:cNvPr id="17411"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6AB0AAFC-A097-4CE5-89EA-E48EC1C6F642}" type="slidenum">
              <a:rPr lang="en-US" smtClean="0">
                <a:solidFill>
                  <a:schemeClr val="bg1"/>
                </a:solidFill>
                <a:latin typeface="Lucida Sans Unicode" pitchFamily="34" charset="0"/>
              </a:rPr>
              <a:pPr eaLnBrk="1" hangingPunct="1"/>
              <a:t>11</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001421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Arial Rounded MT Bold" panose="020F0704030504030204" pitchFamily="34" charset="77"/>
              </a:rPr>
              <a:t>Matrix Definitions</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0" lvl="1" indent="0">
                  <a:buNone/>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𝑨</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sSub>
                                  <m:sSubPr>
                                    <m:ctrlPr>
                                      <a:rPr lang="en-US" sz="2800" b="0" i="1" smtClean="0">
                                        <a:latin typeface="Cambria Math" panose="02040503050406030204" pitchFamily="18" charset="0"/>
                                      </a:rPr>
                                    </m:ctrlPr>
                                  </m:sSubPr>
                                  <m:e>
                                    <m:r>
                                      <m:rPr>
                                        <m:brk m:alnAt="7"/>
                                      </m:rPr>
                                      <a:rPr lang="en-US" sz="2800" b="0" i="1" smtClean="0">
                                        <a:latin typeface="Cambria Math" panose="02040503050406030204" pitchFamily="18" charset="0"/>
                                      </a:rPr>
                                      <m:t>𝑎</m:t>
                                    </m:r>
                                  </m:e>
                                  <m:sub>
                                    <m:r>
                                      <a:rPr lang="en-US" sz="2800" b="0" i="1" smtClean="0">
                                        <a:latin typeface="Cambria Math" panose="02040503050406030204" pitchFamily="18" charset="0"/>
                                      </a:rPr>
                                      <m:t>11</m:t>
                                    </m:r>
                                  </m:sub>
                                </m:sSub>
                              </m:e>
                              <m:e>
                                <m:r>
                                  <a:rPr lang="en-US" sz="2800" b="0" i="1" smtClean="0">
                                    <a:latin typeface="Cambria Math" panose="02040503050406030204" pitchFamily="18" charset="0"/>
                                  </a:rPr>
                                  <m:t>⋯</m:t>
                                </m:r>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m:t>
                                    </m:r>
                                    <m:r>
                                      <a:rPr lang="en-US" sz="2800" b="0" i="1" smtClean="0">
                                        <a:latin typeface="Cambria Math" panose="02040503050406030204" pitchFamily="18" charset="0"/>
                                      </a:rPr>
                                      <m:t>𝑚</m:t>
                                    </m:r>
                                  </m:sub>
                                </m:sSub>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𝑛</m:t>
                                    </m:r>
                                    <m:r>
                                      <a:rPr lang="en-US" sz="2800" b="0" i="1" smtClean="0">
                                        <a:latin typeface="Cambria Math" panose="02040503050406030204" pitchFamily="18" charset="0"/>
                                      </a:rPr>
                                      <m:t>,1</m:t>
                                    </m:r>
                                  </m:sub>
                                </m:sSub>
                              </m:e>
                              <m:e>
                                <m:r>
                                  <a:rPr lang="en-US" sz="2800" b="0" i="1" smtClean="0">
                                    <a:latin typeface="Cambria Math" panose="02040503050406030204" pitchFamily="18" charset="0"/>
                                  </a:rPr>
                                  <m:t>⋯</m:t>
                                </m:r>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𝑛</m:t>
                                    </m:r>
                                    <m:r>
                                      <a:rPr lang="en-US" sz="2800" b="0" i="1" smtClean="0">
                                        <a:latin typeface="Cambria Math" panose="02040503050406030204" pitchFamily="18" charset="0"/>
                                      </a:rPr>
                                      <m:t>,</m:t>
                                    </m:r>
                                    <m:r>
                                      <a:rPr lang="en-US" sz="2800" b="0" i="1" smtClean="0">
                                        <a:latin typeface="Cambria Math" panose="02040503050406030204" pitchFamily="18" charset="0"/>
                                      </a:rPr>
                                      <m:t>𝑚</m:t>
                                    </m:r>
                                  </m:sub>
                                </m:sSub>
                              </m:e>
                            </m:mr>
                          </m:m>
                        </m:e>
                      </m:d>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=1,⋯</m:t>
                      </m:r>
                      <m:r>
                        <a:rPr lang="en-US" sz="2800" b="0" i="1" smtClean="0">
                          <a:latin typeface="Cambria Math" panose="02040503050406030204" pitchFamily="18" charset="0"/>
                        </a:rPr>
                        <m:t>𝑛</m:t>
                      </m:r>
                      <m:r>
                        <a:rPr lang="en-US" sz="2800" b="0" i="1" smtClean="0">
                          <a:latin typeface="Cambria Math" panose="02040503050406030204" pitchFamily="18" charset="0"/>
                        </a:rPr>
                        <m:t>;</m:t>
                      </m:r>
                      <m:r>
                        <a:rPr lang="en-US" sz="2800" b="0" i="1" smtClean="0">
                          <a:latin typeface="Cambria Math" panose="02040503050406030204" pitchFamily="18" charset="0"/>
                        </a:rPr>
                        <m:t>𝑗</m:t>
                      </m:r>
                      <m:r>
                        <a:rPr lang="en-US" sz="2800" b="0" i="1" smtClean="0">
                          <a:latin typeface="Cambria Math" panose="02040503050406030204" pitchFamily="18" charset="0"/>
                        </a:rPr>
                        <m:t>=1⋯</m:t>
                      </m:r>
                      <m:r>
                        <a:rPr lang="en-US" sz="2800" b="0" i="1" smtClean="0">
                          <a:latin typeface="Cambria Math" panose="02040503050406030204" pitchFamily="18" charset="0"/>
                        </a:rPr>
                        <m:t>𝑚</m:t>
                      </m:r>
                      <m:r>
                        <a:rPr lang="en-US" sz="2800" b="0" i="1" smtClean="0">
                          <a:latin typeface="Cambria Math" panose="02040503050406030204" pitchFamily="18" charset="0"/>
                        </a:rPr>
                        <m:t>)</m:t>
                      </m:r>
                    </m:oMath>
                  </m:oMathPara>
                </a14:m>
                <a:endParaRPr lang="en-US" sz="2800" dirty="0"/>
              </a:p>
              <a:p>
                <a:pPr marL="457200" lvl="1" indent="-457200">
                  <a:buFont typeface="Wingdings" pitchFamily="2" charset="2"/>
                  <a:buChar char="v"/>
                </a:pPr>
                <a:r>
                  <a:rPr lang="en-US" sz="2800" b="1" dirty="0"/>
                  <a:t>Vectors</a:t>
                </a:r>
                <a:r>
                  <a:rPr lang="en-US" sz="2800" dirty="0"/>
                  <a:t> are a special type of matrix which has </a:t>
                </a:r>
                <a:r>
                  <a:rPr lang="en-US" sz="2800" dirty="0">
                    <a:solidFill>
                      <a:srgbClr val="FF0000"/>
                    </a:solidFill>
                  </a:rPr>
                  <a:t>only</a:t>
                </a:r>
                <a:r>
                  <a:rPr lang="en-US" sz="2800" dirty="0"/>
                  <a:t> one column or one row.</a:t>
                </a:r>
              </a:p>
              <a:p>
                <a:pPr marL="457200" lvl="1" indent="-457200">
                  <a:buFont typeface="Wingdings" pitchFamily="2" charset="2"/>
                  <a:buChar char="v"/>
                </a:pPr>
                <a:r>
                  <a:rPr lang="en-US" sz="2800" dirty="0"/>
                  <a:t>Vectors are represented by either a boldface lowercase letter say </a:t>
                </a:r>
                <a:r>
                  <a:rPr lang="en-US" sz="2800" b="1" dirty="0"/>
                  <a:t>x</a:t>
                </a:r>
                <a:r>
                  <a:rPr lang="en-US" sz="2800" dirty="0"/>
                  <a:t> of the full column or row of elements.</a:t>
                </a:r>
              </a:p>
              <a:p>
                <a:pPr marL="457200" lvl="1" indent="-457200">
                  <a:buFont typeface="Wingdings" pitchFamily="2" charset="2"/>
                  <a:buChar char="v"/>
                </a:pPr>
                <a:r>
                  <a:rPr lang="en-US" sz="2800" dirty="0"/>
                  <a:t>A </a:t>
                </a:r>
                <a:r>
                  <a:rPr lang="en-US" sz="2800" b="1" dirty="0"/>
                  <a:t>column vector </a:t>
                </a:r>
                <a:r>
                  <a:rPr lang="en-US" sz="2800" dirty="0"/>
                  <a:t>is an </a:t>
                </a:r>
                <a14:m>
                  <m:oMath xmlns:m="http://schemas.openxmlformats.org/officeDocument/2006/math">
                    <m:r>
                      <a:rPr lang="en-US" sz="2800" b="0" i="1" smtClean="0">
                        <a:latin typeface="Cambria Math" panose="02040503050406030204" pitchFamily="18" charset="0"/>
                      </a:rPr>
                      <m:t>𝑛</m:t>
                    </m:r>
                    <m:r>
                      <a:rPr lang="en-US" sz="2800" b="0" i="1" smtClean="0">
                        <a:latin typeface="Cambria Math" panose="02040503050406030204" pitchFamily="18" charset="0"/>
                      </a:rPr>
                      <m:t>×1</m:t>
                    </m:r>
                  </m:oMath>
                </a14:m>
                <a:r>
                  <a:rPr lang="en-US" sz="2800" dirty="0"/>
                  <a:t> matrix as shown on the next slide.</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r="-1447"/>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12</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9197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Arial Rounded MT Bold" panose="020F0704030504030204" pitchFamily="34" charset="77"/>
              </a:rPr>
              <a:t>Matrix Definitions</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fontScale="92500" lnSpcReduction="10000"/>
              </a:bodyPr>
              <a:lstStyle/>
              <a:p>
                <a:pPr marL="0" lvl="1" indent="0">
                  <a:buNone/>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𝒙</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rPr>
                              </m:ctrlPr>
                            </m:mPr>
                            <m:mr>
                              <m:e>
                                <m:sSub>
                                  <m:sSubPr>
                                    <m:ctrlPr>
                                      <a:rPr lang="en-US" sz="2800" b="0" i="1" smtClean="0">
                                        <a:latin typeface="Cambria Math" panose="02040503050406030204" pitchFamily="18" charset="0"/>
                                      </a:rPr>
                                    </m:ctrlPr>
                                  </m:sSubPr>
                                  <m:e>
                                    <m:r>
                                      <m:rPr>
                                        <m:brk m:alnAt="7"/>
                                      </m:rP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e>
                            </m:mr>
                            <m:mr>
                              <m:e>
                                <m:m>
                                  <m:mPr>
                                    <m:mcs>
                                      <m:mc>
                                        <m:mcPr>
                                          <m:count m:val="1"/>
                                          <m:mcJc m:val="center"/>
                                        </m:mcPr>
                                      </m:mc>
                                    </m:mcs>
                                    <m:ctrlPr>
                                      <a:rPr lang="en-US" sz="2800" b="0" i="1" smtClean="0">
                                        <a:latin typeface="Cambria Math" panose="02040503050406030204" pitchFamily="18" charset="0"/>
                                      </a:rPr>
                                    </m:ctrlPr>
                                  </m:mPr>
                                  <m:mr>
                                    <m:e>
                                      <m:r>
                                        <a:rPr lang="en-US" sz="2800" b="0" i="1" smtClean="0">
                                          <a:latin typeface="Cambria Math" panose="02040503050406030204" pitchFamily="18" charset="0"/>
                                        </a:rPr>
                                        <m:t>⋯</m:t>
                                      </m:r>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𝑛</m:t>
                                          </m:r>
                                        </m:sub>
                                      </m:sSub>
                                    </m:e>
                                  </m:mr>
                                </m:m>
                              </m:e>
                            </m:mr>
                          </m:m>
                        </m:e>
                      </m:d>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=1,2,⋯,</m:t>
                      </m:r>
                      <m:r>
                        <a:rPr lang="en-US" sz="2800" b="0" i="1" smtClean="0">
                          <a:latin typeface="Cambria Math" panose="02040503050406030204" pitchFamily="18" charset="0"/>
                        </a:rPr>
                        <m:t>𝑛</m:t>
                      </m:r>
                      <m:r>
                        <a:rPr lang="en-US" sz="2800" b="0" i="1" smtClean="0">
                          <a:latin typeface="Cambria Math" panose="02040503050406030204" pitchFamily="18" charset="0"/>
                        </a:rPr>
                        <m:t>)</m:t>
                      </m:r>
                    </m:oMath>
                  </m:oMathPara>
                </a14:m>
                <a:endParaRPr lang="en-US" sz="2800" dirty="0"/>
              </a:p>
              <a:p>
                <a:pPr marL="457200" lvl="1" indent="-457200">
                  <a:buFont typeface="Wingdings" pitchFamily="2" charset="2"/>
                  <a:buChar char="v"/>
                </a:pPr>
                <a:r>
                  <a:rPr lang="en-US" sz="2800" dirty="0"/>
                  <a:t>A </a:t>
                </a:r>
                <a:r>
                  <a:rPr lang="en-US" sz="2800" b="1" dirty="0"/>
                  <a:t>row vector </a:t>
                </a:r>
                <a:r>
                  <a:rPr lang="en-US" sz="2800" dirty="0"/>
                  <a:t>is a </a:t>
                </a:r>
                <a14:m>
                  <m:oMath xmlns:m="http://schemas.openxmlformats.org/officeDocument/2006/math">
                    <m:r>
                      <a:rPr lang="en-US" sz="2800" b="0" i="1" smtClean="0">
                        <a:latin typeface="Cambria Math" panose="02040503050406030204" pitchFamily="18" charset="0"/>
                      </a:rPr>
                      <m:t>1×</m:t>
                    </m:r>
                    <m:r>
                      <a:rPr lang="en-US" sz="2800" b="0" i="1" smtClean="0">
                        <a:latin typeface="Cambria Math" panose="02040503050406030204" pitchFamily="18" charset="0"/>
                      </a:rPr>
                      <m:t>𝑛</m:t>
                    </m:r>
                  </m:oMath>
                </a14:m>
                <a:r>
                  <a:rPr lang="en-US" sz="2800" dirty="0"/>
                  <a:t> matrix.</a:t>
                </a:r>
              </a:p>
              <a:p>
                <a:pPr marL="0" lvl="1" indent="0">
                  <a:buNone/>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𝒚</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1 </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  ⋯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𝑛</m:t>
                              </m:r>
                            </m:sub>
                          </m:sSub>
                        </m:e>
                      </m:d>
                      <m:r>
                        <a:rPr lang="en-US" sz="2800" b="0" i="1" smtClean="0">
                          <a:latin typeface="Cambria Math" panose="02040503050406030204" pitchFamily="18" charset="0"/>
                        </a:rPr>
                        <m:t>         (</m:t>
                      </m:r>
                      <m:r>
                        <a:rPr lang="en-US" sz="2800" b="0" i="1" smtClean="0">
                          <a:latin typeface="Cambria Math" panose="02040503050406030204" pitchFamily="18" charset="0"/>
                        </a:rPr>
                        <m:t>𝑗</m:t>
                      </m:r>
                      <m:r>
                        <a:rPr lang="en-US" sz="2800" b="0" i="1" smtClean="0">
                          <a:latin typeface="Cambria Math" panose="02040503050406030204" pitchFamily="18" charset="0"/>
                        </a:rPr>
                        <m:t>=1,2,⋯</m:t>
                      </m:r>
                      <m:r>
                        <a:rPr lang="en-US" sz="2800" b="0" i="1" smtClean="0">
                          <a:latin typeface="Cambria Math" panose="02040503050406030204" pitchFamily="18" charset="0"/>
                        </a:rPr>
                        <m:t>𝑛</m:t>
                      </m:r>
                      <m:r>
                        <a:rPr lang="en-US" sz="2800" b="0" i="1" smtClean="0">
                          <a:latin typeface="Cambria Math" panose="02040503050406030204" pitchFamily="18" charset="0"/>
                        </a:rPr>
                        <m:t>) </m:t>
                      </m:r>
                    </m:oMath>
                  </m:oMathPara>
                </a14:m>
                <a:endParaRPr lang="en-US" sz="2800" dirty="0"/>
              </a:p>
              <a:p>
                <a:pPr marL="457200" lvl="1" indent="-457200">
                  <a:buFont typeface="Wingdings" pitchFamily="2" charset="2"/>
                  <a:buChar char="v"/>
                </a:pPr>
                <a:r>
                  <a:rPr lang="en-US" sz="2800" b="1" dirty="0"/>
                  <a:t>Unit vectors</a:t>
                </a:r>
                <a:r>
                  <a:rPr lang="en-US" sz="2800" dirty="0"/>
                  <a:t>, </a:t>
                </a:r>
                <a:r>
                  <a:rPr lang="en-US" sz="2800" b="1" dirty="0" err="1"/>
                  <a:t>i</a:t>
                </a:r>
                <a:r>
                  <a:rPr lang="en-US" sz="2800" dirty="0"/>
                  <a:t> are special vectors which have a magnitude of unity.</a:t>
                </a:r>
              </a:p>
              <a:p>
                <a:pPr marL="0" lvl="1" indent="0">
                  <a:buNone/>
                </a:pPr>
                <a14:m>
                  <m:oMathPara xmlns:m="http://schemas.openxmlformats.org/officeDocument/2006/math">
                    <m:oMathParaPr>
                      <m:jc m:val="centerGroup"/>
                    </m:oMathParaPr>
                    <m:oMath xmlns:m="http://schemas.openxmlformats.org/officeDocument/2006/math">
                      <m:d>
                        <m:dPr>
                          <m:begChr m:val="‖"/>
                          <m:endChr m:val="‖"/>
                          <m:ctrlPr>
                            <a:rPr lang="en-US" sz="2800" i="1">
                              <a:latin typeface="Cambria Math" panose="02040503050406030204" pitchFamily="18" charset="0"/>
                            </a:rPr>
                          </m:ctrlPr>
                        </m:dPr>
                        <m:e>
                          <m:r>
                            <a:rPr lang="en-US" sz="2800" b="1" i="1">
                              <a:latin typeface="Cambria Math" panose="02040503050406030204" pitchFamily="18" charset="0"/>
                            </a:rPr>
                            <m:t>𝒊</m:t>
                          </m:r>
                        </m:e>
                      </m:d>
                      <m:r>
                        <a:rPr lang="en-US" sz="2800" i="1">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Sup>
                                <m:sSubSupPr>
                                  <m:ctrlPr>
                                    <a:rPr lang="en-US" sz="2800" i="1">
                                      <a:latin typeface="Cambria Math" panose="02040503050406030204" pitchFamily="18" charset="0"/>
                                    </a:rPr>
                                  </m:ctrlPr>
                                </m:sSubSupPr>
                                <m:e>
                                  <m:r>
                                    <a:rPr lang="en-US" sz="2800" i="1">
                                      <a:latin typeface="Cambria Math" panose="02040503050406030204" pitchFamily="18" charset="0"/>
                                    </a:rPr>
                                    <m:t>𝑖</m:t>
                                  </m:r>
                                </m:e>
                                <m:sub>
                                  <m:r>
                                    <a:rPr lang="en-US" sz="2800" i="1">
                                      <a:latin typeface="Cambria Math" panose="02040503050406030204" pitchFamily="18" charset="0"/>
                                    </a:rPr>
                                    <m:t>1</m:t>
                                  </m:r>
                                </m:sub>
                                <m:sup>
                                  <m:r>
                                    <a:rPr lang="en-US" sz="2800" i="1">
                                      <a:latin typeface="Cambria Math" panose="02040503050406030204" pitchFamily="18" charset="0"/>
                                    </a:rPr>
                                    <m:t>2</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𝑖</m:t>
                                  </m:r>
                                </m:e>
                                <m:sub>
                                  <m:r>
                                    <a:rPr lang="en-US" sz="2800" i="1">
                                      <a:latin typeface="Cambria Math" panose="02040503050406030204" pitchFamily="18" charset="0"/>
                                    </a:rPr>
                                    <m:t>2</m:t>
                                  </m:r>
                                </m:sub>
                                <m:sup>
                                  <m:r>
                                    <a:rPr lang="en-US" sz="2800" i="1">
                                      <a:latin typeface="Cambria Math" panose="02040503050406030204" pitchFamily="18" charset="0"/>
                                    </a:rPr>
                                    <m:t>2</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m:t>
                                  </m:r>
                                  <m:r>
                                    <a:rPr lang="en-US" sz="2800" i="1">
                                      <a:latin typeface="Cambria Math" panose="02040503050406030204" pitchFamily="18" charset="0"/>
                                    </a:rPr>
                                    <m:t>𝑖</m:t>
                                  </m:r>
                                </m:e>
                                <m:sub>
                                  <m:r>
                                    <a:rPr lang="en-US" sz="2800" i="1">
                                      <a:latin typeface="Cambria Math" panose="02040503050406030204" pitchFamily="18" charset="0"/>
                                    </a:rPr>
                                    <m:t>𝑛</m:t>
                                  </m:r>
                                </m:sub>
                                <m:sup>
                                  <m:r>
                                    <a:rPr lang="en-US" sz="2800" i="1">
                                      <a:latin typeface="Cambria Math" panose="02040503050406030204" pitchFamily="18" charset="0"/>
                                    </a:rPr>
                                    <m:t>2</m:t>
                                  </m:r>
                                </m:sup>
                              </m:sSubSup>
                            </m:e>
                          </m:d>
                        </m:e>
                        <m:sup>
                          <m:r>
                            <a:rPr lang="en-US" sz="2800" i="1">
                              <a:latin typeface="Cambria Math" panose="02040503050406030204" pitchFamily="18" charset="0"/>
                            </a:rPr>
                            <m:t>1/2</m:t>
                          </m:r>
                        </m:sup>
                      </m:sSup>
                      <m:r>
                        <a:rPr lang="en-US" sz="2800" i="1">
                          <a:latin typeface="Cambria Math" panose="02040503050406030204" pitchFamily="18" charset="0"/>
                        </a:rPr>
                        <m:t>=1</m:t>
                      </m:r>
                    </m:oMath>
                  </m:oMathPara>
                </a14:m>
                <a:endParaRPr lang="en-US" sz="2800" dirty="0"/>
              </a:p>
              <a:p>
                <a:pPr marL="457200" lvl="1" indent="-457200">
                  <a:buFont typeface="Wingdings" pitchFamily="2" charset="2"/>
                  <a:buChar char="v"/>
                </a:pPr>
                <a:r>
                  <a:rPr lang="en-US" sz="2800" dirty="0"/>
                  <a:t>There are several special matrices of interest. A </a:t>
                </a:r>
                <a:r>
                  <a:rPr lang="en-US" sz="2800" b="1" dirty="0"/>
                  <a:t>square matrix</a:t>
                </a:r>
                <a:r>
                  <a:rPr lang="en-US" sz="2800" dirty="0"/>
                  <a:t> </a:t>
                </a:r>
                <a:r>
                  <a:rPr lang="en-US" sz="2800" b="1" dirty="0"/>
                  <a:t>S</a:t>
                </a:r>
                <a:r>
                  <a:rPr lang="en-US" sz="2800" dirty="0"/>
                  <a:t> is a matrix which has the same number of rows and columns</a:t>
                </a:r>
              </a:p>
              <a:p>
                <a:pPr marL="339725" lvl="1" indent="-339725">
                  <a:buFont typeface="Wingdings" pitchFamily="2" charset="2"/>
                  <a:buChar char="v"/>
                </a:pPr>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158" r="-1592" b="-804"/>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13</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190710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Arial Rounded MT Bold" panose="020F0704030504030204" pitchFamily="34" charset="77"/>
              </a:rPr>
              <a:t>Matrix Definitions</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The left-to-right downward-sloping line of elements from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11</m:t>
                        </m:r>
                      </m:sub>
                    </m:sSub>
                    <m:r>
                      <a:rPr lang="en-US" sz="2800" b="0" i="1" smtClean="0">
                        <a:latin typeface="Cambria Math" panose="02040503050406030204" pitchFamily="18" charset="0"/>
                      </a:rPr>
                      <m:t> </m:t>
                    </m:r>
                    <m:r>
                      <m:rPr>
                        <m:sty m:val="p"/>
                      </m:rPr>
                      <a:rPr lang="en-US" sz="2800" b="0" i="0" smtClean="0">
                        <a:latin typeface="Cambria Math" panose="02040503050406030204" pitchFamily="18" charset="0"/>
                      </a:rPr>
                      <m:t>to</m:t>
                    </m:r>
                    <m:r>
                      <a:rPr lang="en-US" sz="2800" b="0" i="0"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𝑛𝑛</m:t>
                        </m:r>
                      </m:sub>
                    </m:sSub>
                  </m:oMath>
                </a14:m>
                <a:r>
                  <a:rPr lang="en-US" sz="2800" dirty="0"/>
                  <a:t> is called the </a:t>
                </a:r>
                <a:r>
                  <a:rPr lang="en-US" sz="2800" b="1" dirty="0"/>
                  <a:t>major diagonal </a:t>
                </a:r>
                <a:r>
                  <a:rPr lang="en-US" sz="2800" dirty="0"/>
                  <a:t>of the matrix.</a:t>
                </a:r>
              </a:p>
              <a:p>
                <a:pPr marL="457200" lvl="1" indent="-457200">
                  <a:buFont typeface="Wingdings" pitchFamily="2" charset="2"/>
                  <a:buChar char="v"/>
                </a:pPr>
                <a:r>
                  <a:rPr lang="en-US" sz="2800" dirty="0"/>
                  <a:t>A </a:t>
                </a:r>
                <a:r>
                  <a:rPr lang="en-US" sz="2800" b="1" dirty="0"/>
                  <a:t>diagonal matrix D</a:t>
                </a:r>
                <a:r>
                  <a:rPr lang="en-US" sz="2800" dirty="0"/>
                  <a:t> is a </a:t>
                </a:r>
                <a:r>
                  <a:rPr lang="en-US" sz="2800" dirty="0">
                    <a:solidFill>
                      <a:srgbClr val="FF0000"/>
                    </a:solidFill>
                  </a:rPr>
                  <a:t>square matrix</a:t>
                </a:r>
                <a:r>
                  <a:rPr lang="en-US" sz="2800" dirty="0"/>
                  <a:t> with all elements equal to zero except the elements on the </a:t>
                </a:r>
                <a:r>
                  <a:rPr lang="en-US" sz="2800" dirty="0">
                    <a:solidFill>
                      <a:srgbClr val="FF0000"/>
                    </a:solidFill>
                  </a:rPr>
                  <a:t>major diagonal</a:t>
                </a:r>
                <a:r>
                  <a:rPr lang="en-US" sz="2800" dirty="0"/>
                  <a:t>.</a:t>
                </a:r>
              </a:p>
              <a:p>
                <a:pPr marL="0" lvl="1" indent="0">
                  <a:buNone/>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𝑫</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sSub>
                                  <m:sSubPr>
                                    <m:ctrlPr>
                                      <a:rPr lang="en-US" sz="2800" b="0" i="1" smtClean="0">
                                        <a:latin typeface="Cambria Math" panose="02040503050406030204" pitchFamily="18" charset="0"/>
                                      </a:rPr>
                                    </m:ctrlPr>
                                  </m:sSubPr>
                                  <m:e>
                                    <m:r>
                                      <m:rPr>
                                        <m:brk m:alnAt="7"/>
                                      </m:rPr>
                                      <a:rPr lang="en-US" sz="2800" b="0" i="1" smtClean="0">
                                        <a:latin typeface="Cambria Math" panose="02040503050406030204" pitchFamily="18" charset="0"/>
                                      </a:rPr>
                                      <m:t>𝑎</m:t>
                                    </m:r>
                                  </m:e>
                                  <m:sub>
                                    <m:r>
                                      <a:rPr lang="en-US" sz="2800" b="0" i="1" smtClean="0">
                                        <a:latin typeface="Cambria Math" panose="02040503050406030204" pitchFamily="18" charset="0"/>
                                      </a:rPr>
                                      <m:t>11</m:t>
                                    </m:r>
                                  </m:sub>
                                </m:sSub>
                              </m:e>
                              <m:e>
                                <m:r>
                                  <a:rPr lang="en-US" sz="2800" b="0" i="1" smtClean="0">
                                    <a:latin typeface="Cambria Math" panose="02040503050406030204" pitchFamily="18" charset="0"/>
                                  </a:rPr>
                                  <m:t>⋯</m:t>
                                </m:r>
                              </m:e>
                              <m:e>
                                <m:r>
                                  <a:rPr lang="en-US" sz="2800" b="0" i="1" smtClean="0">
                                    <a:latin typeface="Cambria Math" panose="02040503050406030204" pitchFamily="18" charset="0"/>
                                  </a:rPr>
                                  <m:t>0</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a:rPr lang="en-US" sz="2800" b="0" i="1" smtClean="0">
                                    <a:latin typeface="Cambria Math" panose="02040503050406030204" pitchFamily="18" charset="0"/>
                                  </a:rPr>
                                  <m:t>0</m:t>
                                </m:r>
                              </m:e>
                              <m:e>
                                <m:r>
                                  <a:rPr lang="en-US" sz="2800" b="0" i="1" smtClean="0">
                                    <a:latin typeface="Cambria Math" panose="02040503050406030204" pitchFamily="18" charset="0"/>
                                  </a:rPr>
                                  <m:t>⋯</m:t>
                                </m:r>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𝑛𝑛</m:t>
                                    </m:r>
                                  </m:sub>
                                </m:sSub>
                              </m:e>
                            </m:mr>
                          </m:m>
                        </m:e>
                      </m:d>
                    </m:oMath>
                  </m:oMathPara>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r="-1737"/>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14</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418133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Arial Rounded MT Bold" panose="020F0704030504030204" pitchFamily="34" charset="77"/>
              </a:rPr>
              <a:t>Matrix Definitions</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fontScale="92500"/>
              </a:bodyPr>
              <a:lstStyle/>
              <a:p>
                <a:pPr marL="457200" lvl="1" indent="-457200">
                  <a:buFont typeface="Wingdings" pitchFamily="2" charset="2"/>
                  <a:buChar char="v"/>
                </a:pPr>
                <a:r>
                  <a:rPr lang="en-US" sz="2800" dirty="0"/>
                  <a:t>The </a:t>
                </a:r>
                <a:r>
                  <a:rPr lang="en-US" sz="2800" b="1" dirty="0"/>
                  <a:t>identity matrix I</a:t>
                </a:r>
                <a:r>
                  <a:rPr lang="en-US" sz="2800" dirty="0"/>
                  <a:t> is a </a:t>
                </a:r>
                <a:r>
                  <a:rPr lang="en-US" sz="2800" dirty="0">
                    <a:solidFill>
                      <a:srgbClr val="FF0000"/>
                    </a:solidFill>
                  </a:rPr>
                  <a:t>diagonal matrix </a:t>
                </a:r>
                <a:r>
                  <a:rPr lang="en-US" sz="2800" dirty="0"/>
                  <a:t>with </a:t>
                </a:r>
                <a:r>
                  <a:rPr lang="en-US" sz="2800" dirty="0">
                    <a:solidFill>
                      <a:srgbClr val="FF0000"/>
                    </a:solidFill>
                  </a:rPr>
                  <a:t>unity</a:t>
                </a:r>
                <a:r>
                  <a:rPr lang="en-US" sz="2800" dirty="0"/>
                  <a:t> diagonal elements.</a:t>
                </a:r>
              </a:p>
              <a:p>
                <a:pPr marL="0" lvl="1" indent="0">
                  <a:buNone/>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𝑰</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plcHide m:val="on"/>
                              <m:mcs>
                                <m:mc>
                                  <m:mcPr>
                                    <m:count m:val="3"/>
                                    <m:mcJc m:val="center"/>
                                  </m:mcPr>
                                </m:mc>
                              </m:mcs>
                              <m:ctrlPr>
                                <a:rPr lang="en-US" sz="2800" b="0" i="1" smtClean="0">
                                  <a:latin typeface="Cambria Math" panose="02040503050406030204" pitchFamily="18" charset="0"/>
                                </a:rPr>
                              </m:ctrlPr>
                            </m:mPr>
                            <m:mr>
                              <m:e>
                                <m:r>
                                  <a:rPr lang="en-US" sz="2800" b="0" i="1" smtClean="0">
                                    <a:latin typeface="Cambria Math" panose="02040503050406030204" pitchFamily="18" charset="0"/>
                                  </a:rPr>
                                  <m:t>1</m:t>
                                </m:r>
                              </m:e>
                              <m:e>
                                <m:r>
                                  <a:rPr lang="en-US" sz="2800" b="0" i="1" smtClean="0">
                                    <a:latin typeface="Cambria Math" panose="02040503050406030204" pitchFamily="18" charset="0"/>
                                  </a:rPr>
                                  <m:t>0</m:t>
                                </m:r>
                              </m:e>
                              <m:e>
                                <m: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e>
                                <m:r>
                                  <a:rPr lang="en-US" sz="2800" b="0" i="1" smtClean="0">
                                    <a:latin typeface="Cambria Math" panose="02040503050406030204" pitchFamily="18" charset="0"/>
                                  </a:rPr>
                                  <m:t>1</m:t>
                                </m:r>
                              </m:e>
                              <m:e>
                                <m: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e>
                                <m:r>
                                  <a:rPr lang="en-US" sz="2800" b="0" i="1" smtClean="0">
                                    <a:latin typeface="Cambria Math" panose="02040503050406030204" pitchFamily="18" charset="0"/>
                                  </a:rPr>
                                  <m:t>0</m:t>
                                </m:r>
                              </m:e>
                              <m:e>
                                <m:r>
                                  <a:rPr lang="en-US" sz="2800" b="0" i="1" smtClean="0">
                                    <a:latin typeface="Cambria Math" panose="02040503050406030204" pitchFamily="18" charset="0"/>
                                  </a:rPr>
                                  <m:t>1</m:t>
                                </m:r>
                              </m:e>
                            </m:mr>
                          </m:m>
                        </m:e>
                      </m:d>
                    </m:oMath>
                  </m:oMathPara>
                </a14:m>
                <a:endParaRPr lang="en-US" sz="2800" dirty="0"/>
              </a:p>
              <a:p>
                <a:pPr marL="457200" lvl="1" indent="-457200">
                  <a:buFont typeface="Wingdings" pitchFamily="2" charset="2"/>
                  <a:buChar char="v"/>
                </a:pPr>
                <a:r>
                  <a:rPr lang="en-US" sz="2800" dirty="0"/>
                  <a:t>A </a:t>
                </a:r>
                <a:r>
                  <a:rPr lang="en-US" sz="2800" b="1" dirty="0"/>
                  <a:t>triangular matrix</a:t>
                </a:r>
                <a:r>
                  <a:rPr lang="en-US" sz="2800" dirty="0"/>
                  <a:t> is a </a:t>
                </a:r>
                <a:r>
                  <a:rPr lang="en-US" sz="2800" dirty="0">
                    <a:solidFill>
                      <a:srgbClr val="FF0000"/>
                    </a:solidFill>
                  </a:rPr>
                  <a:t>square matrix </a:t>
                </a:r>
                <a:r>
                  <a:rPr lang="en-US" sz="2800" dirty="0"/>
                  <a:t>in which all of the elements on one side of the </a:t>
                </a:r>
                <a:r>
                  <a:rPr lang="en-US" sz="2800" dirty="0">
                    <a:solidFill>
                      <a:srgbClr val="FF0000"/>
                    </a:solidFill>
                  </a:rPr>
                  <a:t>major diagonal </a:t>
                </a:r>
                <a:r>
                  <a:rPr lang="en-US" sz="2800" dirty="0"/>
                  <a:t>are zeros. An </a:t>
                </a:r>
                <a:r>
                  <a:rPr lang="en-US" sz="2800" b="1" dirty="0"/>
                  <a:t>upper triangular matrix U</a:t>
                </a:r>
                <a:r>
                  <a:rPr lang="en-US" sz="2800" dirty="0"/>
                  <a:t> has all zeros below the major diagonal.</a:t>
                </a:r>
              </a:p>
              <a:p>
                <a:pPr marL="0" lvl="1" indent="0">
                  <a:buNone/>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𝑼</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11</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12</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13</m:t>
                                    </m:r>
                                  </m:sub>
                                </m:sSub>
                              </m:e>
                            </m:mr>
                            <m:mr>
                              <m:e>
                                <m:r>
                                  <a:rPr lang="en-US" sz="2800" b="0" i="1" smtClean="0">
                                    <a:latin typeface="Cambria Math" panose="02040503050406030204" pitchFamily="18" charset="0"/>
                                  </a:rPr>
                                  <m:t>0</m:t>
                                </m:r>
                              </m:e>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22</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23</m:t>
                                    </m:r>
                                  </m:sub>
                                </m:sSub>
                              </m:e>
                            </m:mr>
                            <m:mr>
                              <m:e>
                                <m:r>
                                  <a:rPr lang="en-US" sz="2800" b="0" i="1" smtClean="0">
                                    <a:latin typeface="Cambria Math" panose="02040503050406030204" pitchFamily="18" charset="0"/>
                                  </a:rPr>
                                  <m:t>0</m:t>
                                </m:r>
                              </m:e>
                              <m:e>
                                <m:r>
                                  <a:rPr lang="en-US" sz="2800" b="0" i="1" smtClean="0">
                                    <a:latin typeface="Cambria Math" panose="02040503050406030204" pitchFamily="18" charset="0"/>
                                  </a:rPr>
                                  <m:t>0</m:t>
                                </m:r>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33</m:t>
                                    </m:r>
                                  </m:sub>
                                </m:sSub>
                              </m:e>
                            </m:mr>
                          </m:m>
                        </m:e>
                      </m:d>
                    </m:oMath>
                  </m:oMathPara>
                </a14:m>
                <a:endParaRPr lang="en-US" sz="2800" dirty="0"/>
              </a:p>
              <a:p>
                <a:pPr marL="339725" lvl="1" indent="-339725">
                  <a:buFont typeface="Wingdings" pitchFamily="2" charset="2"/>
                  <a:buChar char="v"/>
                </a:pPr>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158" t="-1340" r="-1592"/>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15</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4226697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Arial Rounded MT Bold" panose="020F0704030504030204" pitchFamily="34" charset="77"/>
              </a:rPr>
              <a:t>Matrix Definitions</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lnSpcReduction="10000"/>
              </a:bodyPr>
              <a:lstStyle/>
              <a:p>
                <a:pPr marL="457200" lvl="1" indent="-457200">
                  <a:buFont typeface="Wingdings" pitchFamily="2" charset="2"/>
                  <a:buChar char="v"/>
                </a:pPr>
                <a:r>
                  <a:rPr lang="en-US" sz="2800" dirty="0"/>
                  <a:t>A </a:t>
                </a:r>
                <a:r>
                  <a:rPr lang="en-US" sz="2800" b="1" dirty="0"/>
                  <a:t>lower triangular matrix L</a:t>
                </a:r>
                <a:r>
                  <a:rPr lang="en-US" sz="2800" dirty="0"/>
                  <a:t> has all zeros above the major diagonal.</a:t>
                </a:r>
              </a:p>
              <a:p>
                <a:pPr marL="0" lvl="1" indent="0">
                  <a:buNone/>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𝑳</m:t>
                      </m:r>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3"/>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11</m:t>
                                    </m:r>
                                  </m:sub>
                                </m:sSub>
                              </m:e>
                              <m:e>
                                <m:r>
                                  <a:rPr lang="en-US" sz="2800" b="0" i="1" smtClean="0">
                                    <a:latin typeface="Cambria Math" panose="02040503050406030204" pitchFamily="18" charset="0"/>
                                  </a:rPr>
                                  <m:t>0</m:t>
                                </m:r>
                              </m:e>
                              <m:e>
                                <m:r>
                                  <a:rPr lang="en-US" sz="2800" b="0" i="1" smtClean="0">
                                    <a:latin typeface="Cambria Math" panose="02040503050406030204" pitchFamily="18" charset="0"/>
                                  </a:rPr>
                                  <m:t>0</m:t>
                                </m:r>
                              </m:e>
                            </m:mr>
                            <m:m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2</m:t>
                                    </m:r>
                                    <m:r>
                                      <a:rPr lang="en-US" sz="2800" i="1">
                                        <a:latin typeface="Cambria Math" panose="02040503050406030204" pitchFamily="18" charset="0"/>
                                      </a:rPr>
                                      <m:t>1</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22</m:t>
                                    </m:r>
                                  </m:sub>
                                </m:sSub>
                              </m:e>
                              <m:e>
                                <m:r>
                                  <a:rPr lang="en-US" sz="2800" b="0" i="1" smtClean="0">
                                    <a:latin typeface="Cambria Math" panose="02040503050406030204" pitchFamily="18" charset="0"/>
                                  </a:rPr>
                                  <m:t>0</m:t>
                                </m:r>
                              </m:e>
                            </m:mr>
                            <m:mr>
                              <m:e>
                                <m:sSub>
                                  <m:sSubPr>
                                    <m:ctrlPr>
                                      <a:rPr lang="en-US" sz="2800" i="1" smtClean="0">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3</m:t>
                                    </m:r>
                                    <m:r>
                                      <a:rPr lang="en-US" sz="2800" i="1">
                                        <a:latin typeface="Cambria Math" panose="02040503050406030204" pitchFamily="18" charset="0"/>
                                      </a:rPr>
                                      <m:t>1</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32</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33</m:t>
                                    </m:r>
                                  </m:sub>
                                </m:sSub>
                              </m:e>
                            </m:mr>
                          </m:m>
                        </m:e>
                      </m:d>
                    </m:oMath>
                  </m:oMathPara>
                </a14:m>
                <a:endParaRPr lang="en-US" sz="2800" dirty="0"/>
              </a:p>
              <a:p>
                <a:pPr marL="457200" lvl="1" indent="-457200">
                  <a:buFont typeface="Wingdings" pitchFamily="2" charset="2"/>
                  <a:buChar char="v"/>
                </a:pPr>
                <a:r>
                  <a:rPr lang="en-US" sz="2800" dirty="0"/>
                  <a:t>A </a:t>
                </a:r>
                <a:r>
                  <a:rPr lang="en-US" sz="2800" b="1" dirty="0"/>
                  <a:t>tridiagonal matrix T</a:t>
                </a:r>
                <a:r>
                  <a:rPr lang="en-US" sz="2800" dirty="0"/>
                  <a:t> is a square matrix in which all of the elements not on the major diagonal and the two diagonals surrounding the major diagonal are zero</a:t>
                </a:r>
              </a:p>
              <a:p>
                <a:pPr marL="0" lvl="1" indent="0">
                  <a:buNone/>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𝑻</m:t>
                      </m:r>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3"/>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11</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1</m:t>
                                    </m:r>
                                    <m:r>
                                      <a:rPr lang="en-US" sz="2800" b="0" i="1" smtClean="0">
                                        <a:latin typeface="Cambria Math" panose="02040503050406030204" pitchFamily="18" charset="0"/>
                                      </a:rPr>
                                      <m:t>2</m:t>
                                    </m:r>
                                  </m:sub>
                                </m:sSub>
                              </m:e>
                              <m:e>
                                <m:r>
                                  <a:rPr lang="en-US" sz="2800" i="1">
                                    <a:latin typeface="Cambria Math" panose="02040503050406030204" pitchFamily="18" charset="0"/>
                                  </a:rPr>
                                  <m:t>0</m:t>
                                </m:r>
                              </m:e>
                            </m:mr>
                            <m:m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21</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22</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23</m:t>
                                    </m:r>
                                  </m:sub>
                                </m:sSub>
                              </m:e>
                            </m:mr>
                            <m:mr>
                              <m:e>
                                <m:r>
                                  <a:rPr lang="en-US" sz="2800" b="0" i="1" smtClean="0">
                                    <a:latin typeface="Cambria Math" panose="02040503050406030204" pitchFamily="18" charset="0"/>
                                  </a:rPr>
                                  <m:t>0</m:t>
                                </m:r>
                              </m:e>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32</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33</m:t>
                                    </m:r>
                                  </m:sub>
                                </m:sSub>
                              </m:e>
                            </m:mr>
                          </m:m>
                        </m:e>
                      </m:d>
                    </m:oMath>
                  </m:oMathPara>
                </a14:m>
                <a:endParaRPr lang="en-US" sz="2800" dirty="0"/>
              </a:p>
              <a:p>
                <a:pPr marL="339725" lvl="1" indent="-339725">
                  <a:buFont typeface="Wingdings" pitchFamily="2" charset="2"/>
                  <a:buChar char="v"/>
                </a:pPr>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2145"/>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16</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428562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Arial Rounded MT Bold" panose="020F0704030504030204" pitchFamily="34" charset="77"/>
              </a:rPr>
              <a:t>Matrix Definitions</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A </a:t>
                </a:r>
                <a:r>
                  <a:rPr lang="en-US" sz="2800" b="1" dirty="0"/>
                  <a:t>banded matrix B</a:t>
                </a:r>
                <a:r>
                  <a:rPr lang="en-US" sz="2800" dirty="0"/>
                  <a:t> has all zeros excepts along particular diagonals.</a:t>
                </a:r>
              </a:p>
              <a:p>
                <a:pPr marL="0" lvl="1" indent="0">
                  <a:buNone/>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𝑩</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sSub>
                                  <m:sSubPr>
                                    <m:ctrlPr>
                                      <a:rPr lang="en-US" sz="2800" b="0" i="1" smtClean="0">
                                        <a:latin typeface="Cambria Math" panose="02040503050406030204" pitchFamily="18" charset="0"/>
                                      </a:rPr>
                                    </m:ctrlPr>
                                  </m:sSubPr>
                                  <m:e>
                                    <m:r>
                                      <m:rPr>
                                        <m:brk m:alnAt="7"/>
                                      </m:rPr>
                                      <a:rPr lang="en-US" sz="2800" b="0" i="1" smtClean="0">
                                        <a:latin typeface="Cambria Math" panose="02040503050406030204" pitchFamily="18" charset="0"/>
                                      </a:rPr>
                                      <m:t>𝑎</m:t>
                                    </m:r>
                                  </m:e>
                                  <m:sub>
                                    <m:r>
                                      <a:rPr lang="en-US" sz="2800" b="0" i="1" smtClean="0">
                                        <a:latin typeface="Cambria Math" panose="02040503050406030204" pitchFamily="18" charset="0"/>
                                      </a:rPr>
                                      <m:t>11</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12</m:t>
                                    </m:r>
                                  </m:sub>
                                </m:sSub>
                              </m:e>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e>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14</m:t>
                                          </m:r>
                                        </m:sub>
                                      </m:sSub>
                                    </m:e>
                                    <m:e>
                                      <m:r>
                                        <a:rPr lang="en-US" sz="2800" b="0" i="1" smtClean="0">
                                          <a:latin typeface="Cambria Math" panose="02040503050406030204" pitchFamily="18" charset="0"/>
                                        </a:rPr>
                                        <m:t>0</m:t>
                                      </m:r>
                                    </m:e>
                                  </m:mr>
                                </m:m>
                              </m:e>
                            </m:mr>
                            <m:m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21</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22</m:t>
                                    </m:r>
                                  </m:sub>
                                </m:sSub>
                              </m:e>
                              <m:e>
                                <m:m>
                                  <m:mPr>
                                    <m:mcs>
                                      <m:mc>
                                        <m:mcPr>
                                          <m:count m:val="3"/>
                                          <m:mcJc m:val="center"/>
                                        </m:mcPr>
                                      </m:mc>
                                    </m:mcs>
                                    <m:ctrlPr>
                                      <a:rPr lang="en-US" sz="2800" b="0" i="1" smtClean="0">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23</m:t>
                                          </m:r>
                                        </m:sub>
                                      </m:sSub>
                                    </m:e>
                                    <m:e>
                                      <m:r>
                                        <a:rPr lang="en-US" sz="2800" b="0" i="1" smtClean="0">
                                          <a:latin typeface="Cambria Math" panose="02040503050406030204" pitchFamily="18" charset="0"/>
                                        </a:rPr>
                                        <m:t>0</m:t>
                                      </m:r>
                                    </m:e>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25</m:t>
                                          </m:r>
                                        </m:sub>
                                      </m:sSub>
                                    </m:e>
                                  </m:mr>
                                </m:m>
                              </m:e>
                            </m:mr>
                            <m:mr>
                              <m:e>
                                <m:m>
                                  <m:mPr>
                                    <m:mcs>
                                      <m:mc>
                                        <m:mcPr>
                                          <m:count m:val="1"/>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e>
                                  </m:mr>
                                  <m:m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41</m:t>
                                          </m:r>
                                        </m:sub>
                                      </m:sSub>
                                    </m:e>
                                  </m:mr>
                                  <m:mr>
                                    <m:e>
                                      <m:r>
                                        <a:rPr lang="en-US" sz="2800" b="0" i="1" smtClean="0">
                                          <a:latin typeface="Cambria Math" panose="02040503050406030204" pitchFamily="18" charset="0"/>
                                        </a:rPr>
                                        <m:t>0</m:t>
                                      </m:r>
                                    </m:e>
                                  </m:mr>
                                </m:m>
                              </m:e>
                              <m:e>
                                <m:m>
                                  <m:mPr>
                                    <m:mcs>
                                      <m:mc>
                                        <m:mcPr>
                                          <m:count m:val="1"/>
                                          <m:mcJc m:val="center"/>
                                        </m:mcPr>
                                      </m:mc>
                                    </m:mcs>
                                    <m:ctrlPr>
                                      <a:rPr lang="en-US" sz="2800" b="0" i="1" smtClean="0">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32</m:t>
                                          </m:r>
                                        </m:sub>
                                      </m:sSub>
                                    </m:e>
                                  </m:mr>
                                  <m:mr>
                                    <m:e>
                                      <m:r>
                                        <a:rPr lang="en-US" sz="2800" b="0" i="1" smtClean="0">
                                          <a:latin typeface="Cambria Math" panose="02040503050406030204" pitchFamily="18" charset="0"/>
                                        </a:rPr>
                                        <m:t>0</m:t>
                                      </m:r>
                                    </m:e>
                                  </m:mr>
                                  <m:m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52</m:t>
                                          </m:r>
                                        </m:sub>
                                      </m:sSub>
                                    </m:e>
                                  </m:mr>
                                </m:m>
                              </m:e>
                              <m:e>
                                <m:m>
                                  <m:mPr>
                                    <m:mcs>
                                      <m:mc>
                                        <m:mcPr>
                                          <m:count m:val="1"/>
                                          <m:mcJc m:val="center"/>
                                        </m:mcPr>
                                      </m:mc>
                                    </m:mcs>
                                    <m:ctrlPr>
                                      <a:rPr lang="en-US" sz="2800" b="0" i="1" smtClean="0">
                                        <a:latin typeface="Cambria Math" panose="02040503050406030204" pitchFamily="18" charset="0"/>
                                      </a:rPr>
                                    </m:ctrlPr>
                                  </m:mPr>
                                  <m:mr>
                                    <m:e>
                                      <m:m>
                                        <m:mPr>
                                          <m:mcs>
                                            <m:mc>
                                              <m:mcPr>
                                                <m:count m:val="3"/>
                                                <m:mcJc m:val="center"/>
                                              </m:mcPr>
                                            </m:mc>
                                          </m:mcs>
                                          <m:ctrlPr>
                                            <a:rPr lang="en-US" sz="2800" b="0" i="1" smtClean="0">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33</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34</m:t>
                                                </m:r>
                                              </m:sub>
                                            </m:sSub>
                                          </m:e>
                                          <m:e>
                                            <m:r>
                                              <a:rPr lang="en-US" sz="2800" b="0" i="1" smtClean="0">
                                                <a:latin typeface="Cambria Math" panose="02040503050406030204" pitchFamily="18" charset="0"/>
                                              </a:rPr>
                                              <m:t>0</m:t>
                                            </m:r>
                                          </m:e>
                                        </m:mr>
                                      </m:m>
                                    </m:e>
                                  </m:mr>
                                  <m:mr>
                                    <m:e>
                                      <m:m>
                                        <m:mPr>
                                          <m:mcs>
                                            <m:mc>
                                              <m:mcPr>
                                                <m:count m:val="3"/>
                                                <m:mcJc m:val="center"/>
                                              </m:mcPr>
                                            </m:mc>
                                          </m:mcs>
                                          <m:ctrlPr>
                                            <a:rPr lang="en-US" sz="2800" b="0" i="1" smtClean="0">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43</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44</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45</m:t>
                                                </m:r>
                                              </m:sub>
                                            </m:sSub>
                                          </m:e>
                                        </m:mr>
                                      </m:m>
                                    </m:e>
                                  </m:mr>
                                  <m:m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e>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54</m:t>
                                                </m:r>
                                              </m:sub>
                                            </m:sSub>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55</m:t>
                                                </m:r>
                                              </m:sub>
                                            </m:sSub>
                                          </m:e>
                                        </m:mr>
                                      </m:m>
                                    </m:e>
                                  </m:mr>
                                </m:m>
                              </m:e>
                            </m:mr>
                          </m:m>
                        </m:e>
                      </m:d>
                    </m:oMath>
                  </m:oMathPara>
                </a14:m>
                <a:endParaRPr lang="en-US" sz="2800" dirty="0"/>
              </a:p>
              <a:p>
                <a:pPr marL="457200" lvl="1" indent="-457200">
                  <a:buFont typeface="Wingdings" pitchFamily="2" charset="2"/>
                  <a:buChar char="v"/>
                </a:pPr>
                <a:r>
                  <a:rPr lang="en-US" sz="2800" dirty="0"/>
                  <a:t>A </a:t>
                </a:r>
                <a:r>
                  <a:rPr lang="en-US" sz="2800" b="1" dirty="0"/>
                  <a:t>transpose</a:t>
                </a:r>
                <a:r>
                  <a:rPr lang="en-US" sz="2800" dirty="0"/>
                  <a:t> of </a:t>
                </a:r>
                <a14:m>
                  <m:oMath xmlns:m="http://schemas.openxmlformats.org/officeDocument/2006/math">
                    <m:r>
                      <a:rPr lang="en-US" sz="2800" b="0" i="1" smtClean="0">
                        <a:latin typeface="Cambria Math" panose="02040503050406030204" pitchFamily="18" charset="0"/>
                      </a:rPr>
                      <m:t>𝑛</m:t>
                    </m:r>
                    <m:r>
                      <a:rPr lang="en-US" sz="2800" b="0" i="1" smtClean="0">
                        <a:latin typeface="Cambria Math" panose="02040503050406030204" pitchFamily="18" charset="0"/>
                      </a:rPr>
                      <m:t>×</m:t>
                    </m:r>
                    <m:r>
                      <a:rPr lang="en-US" sz="2800" b="0" i="1" smtClean="0">
                        <a:latin typeface="Cambria Math" panose="02040503050406030204" pitchFamily="18" charset="0"/>
                      </a:rPr>
                      <m:t>𝑚</m:t>
                    </m:r>
                  </m:oMath>
                </a14:m>
                <a:r>
                  <a:rPr lang="en-US" sz="2800" dirty="0"/>
                  <a:t> matrix </a:t>
                </a:r>
                <a:r>
                  <a:rPr lang="en-US" sz="2800" b="1" dirty="0"/>
                  <a:t>A</a:t>
                </a:r>
                <a:r>
                  <a:rPr lang="en-US" sz="2800" dirty="0"/>
                  <a:t> is the </a:t>
                </a:r>
                <a14:m>
                  <m:oMath xmlns:m="http://schemas.openxmlformats.org/officeDocument/2006/math">
                    <m:r>
                      <a:rPr lang="en-US" sz="2800" b="0" i="1" smtClean="0">
                        <a:latin typeface="Cambria Math" panose="02040503050406030204" pitchFamily="18" charset="0"/>
                      </a:rPr>
                      <m:t>𝑚</m:t>
                    </m:r>
                    <m:r>
                      <a:rPr lang="en-US" sz="2800" b="0" i="1" smtClean="0">
                        <a:latin typeface="Cambria Math" panose="02040503050406030204" pitchFamily="18" charset="0"/>
                      </a:rPr>
                      <m:t>×</m:t>
                    </m:r>
                    <m:r>
                      <a:rPr lang="en-US" sz="2800" b="0" i="1" smtClean="0">
                        <a:latin typeface="Cambria Math" panose="02040503050406030204" pitchFamily="18" charset="0"/>
                      </a:rPr>
                      <m:t>𝑛</m:t>
                    </m:r>
                  </m:oMath>
                </a14:m>
                <a:r>
                  <a:rPr lang="en-US" sz="2800" dirty="0"/>
                  <a:t> matrix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oMath>
                </a14:m>
                <a:r>
                  <a:rPr lang="en-US" sz="2800" dirty="0"/>
                  <a:t> which has elements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up>
                        <m:r>
                          <a:rPr lang="en-US" sz="2800" b="0" i="1" smtClean="0">
                            <a:latin typeface="Cambria Math" panose="02040503050406030204" pitchFamily="18" charset="0"/>
                          </a:rPr>
                          <m:t>𝑇</m:t>
                        </m:r>
                      </m:sup>
                    </m:sSub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𝑗</m:t>
                        </m:r>
                        <m:r>
                          <a:rPr lang="en-US" sz="2800" b="0" i="1" smtClean="0">
                            <a:latin typeface="Cambria Math" panose="02040503050406030204" pitchFamily="18" charset="0"/>
                          </a:rPr>
                          <m:t>,</m:t>
                        </m:r>
                        <m:r>
                          <a:rPr lang="en-US" sz="2800" b="0" i="1" smtClean="0">
                            <a:latin typeface="Cambria Math" panose="02040503050406030204" pitchFamily="18" charset="0"/>
                          </a:rPr>
                          <m:t>𝑖</m:t>
                        </m:r>
                      </m:sub>
                    </m:sSub>
                  </m:oMath>
                </a14:m>
                <a:r>
                  <a:rPr lang="en-US" sz="2800" dirty="0"/>
                  <a:t>. The transpose of a column vector is a row vector and vise versa.</a:t>
                </a:r>
              </a:p>
              <a:p>
                <a:pPr marL="339725" lvl="1" indent="-339725">
                  <a:buFont typeface="Wingdings" pitchFamily="2" charset="2"/>
                  <a:buChar char="v"/>
                </a:pPr>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r="-1737"/>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17</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2598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Arial Rounded MT Bold" panose="020F0704030504030204" pitchFamily="34" charset="77"/>
              </a:rPr>
              <a:t>Matrix Definitions</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fontScale="92500" lnSpcReduction="20000"/>
              </a:bodyPr>
              <a:lstStyle/>
              <a:p>
                <a:pPr marL="457200" lvl="1" indent="-457200">
                  <a:buFont typeface="Wingdings" pitchFamily="2" charset="2"/>
                  <a:buChar char="v"/>
                </a:pPr>
                <a:r>
                  <a:rPr lang="en-US" sz="2800" b="1" dirty="0"/>
                  <a:t>Symmetric</a:t>
                </a:r>
                <a:r>
                  <a:rPr lang="en-US" sz="2800" dirty="0"/>
                  <a:t> square matrices has identical corresponding elements on either side of the major diagonal. That is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𝑗</m:t>
                        </m:r>
                        <m:r>
                          <a:rPr lang="en-US" sz="2800" b="0" i="1" smtClean="0">
                            <a:latin typeface="Cambria Math" panose="02040503050406030204" pitchFamily="18" charset="0"/>
                          </a:rPr>
                          <m:t>,</m:t>
                        </m:r>
                        <m:r>
                          <a:rPr lang="en-US" sz="2800" b="0" i="1" smtClean="0">
                            <a:latin typeface="Cambria Math" panose="02040503050406030204" pitchFamily="18" charset="0"/>
                          </a:rPr>
                          <m:t>𝑖</m:t>
                        </m:r>
                      </m:sub>
                    </m:sSub>
                  </m:oMath>
                </a14:m>
                <a:r>
                  <a:rPr lang="en-US" sz="2800" dirty="0"/>
                  <a:t>. In that case </a:t>
                </a:r>
                <a14:m>
                  <m:oMath xmlns:m="http://schemas.openxmlformats.org/officeDocument/2006/math">
                    <m:r>
                      <a:rPr lang="en-US" sz="2800" b="1" i="1" smtClean="0">
                        <a:latin typeface="Cambria Math" panose="02040503050406030204" pitchFamily="18" charset="0"/>
                      </a:rPr>
                      <m:t>𝑨</m:t>
                    </m:r>
                    <m:r>
                      <a:rPr lang="en-US" sz="2800" b="1" i="1" smtClean="0">
                        <a:latin typeface="Cambria Math" panose="02040503050406030204" pitchFamily="18" charset="0"/>
                      </a:rPr>
                      <m:t>=</m:t>
                    </m:r>
                    <m:sSup>
                      <m:sSupPr>
                        <m:ctrlPr>
                          <a:rPr lang="en-US" sz="2800" b="1" i="1" smtClean="0">
                            <a:latin typeface="Cambria Math" panose="02040503050406030204" pitchFamily="18" charset="0"/>
                          </a:rPr>
                        </m:ctrlPr>
                      </m:sSupPr>
                      <m:e>
                        <m:r>
                          <a:rPr lang="en-US" sz="2800" b="1" i="1" smtClean="0">
                            <a:latin typeface="Cambria Math" panose="02040503050406030204" pitchFamily="18" charset="0"/>
                          </a:rPr>
                          <m:t>𝑨</m:t>
                        </m:r>
                      </m:e>
                      <m:sup>
                        <m:r>
                          <a:rPr lang="en-US" sz="2800" b="1" i="1" smtClean="0">
                            <a:latin typeface="Cambria Math" panose="02040503050406030204" pitchFamily="18" charset="0"/>
                          </a:rPr>
                          <m:t>𝑻</m:t>
                        </m:r>
                      </m:sup>
                    </m:sSup>
                  </m:oMath>
                </a14:m>
                <a:r>
                  <a:rPr lang="en-US" sz="2800" dirty="0"/>
                  <a:t>.</a:t>
                </a:r>
              </a:p>
              <a:p>
                <a:pPr marL="457200" lvl="1" indent="-457200">
                  <a:buFont typeface="Wingdings" pitchFamily="2" charset="2"/>
                  <a:buChar char="v"/>
                </a:pPr>
                <a:r>
                  <a:rPr lang="en-US" sz="2800" dirty="0"/>
                  <a:t>A </a:t>
                </a:r>
                <a:r>
                  <a:rPr lang="en-US" sz="2800" b="1" dirty="0"/>
                  <a:t>sparce matrix</a:t>
                </a:r>
                <a:r>
                  <a:rPr lang="en-US" sz="2800" dirty="0"/>
                  <a:t> is one in which most of the elements are zeros.</a:t>
                </a:r>
              </a:p>
              <a:p>
                <a:pPr marL="457200" lvl="1" indent="-457200">
                  <a:buFont typeface="Wingdings" pitchFamily="2" charset="2"/>
                  <a:buChar char="v"/>
                </a:pPr>
                <a:r>
                  <a:rPr lang="en-US" sz="2800" dirty="0"/>
                  <a:t>A matrix is </a:t>
                </a:r>
                <a:r>
                  <a:rPr lang="en-US" sz="2800" b="1" dirty="0"/>
                  <a:t>diagonally dominant</a:t>
                </a:r>
                <a:r>
                  <a:rPr lang="en-US" sz="2800" dirty="0"/>
                  <a:t> if the absolute value of each element on the major diagonal is equal to, or larger than the sum of the absolute values of all the other elements in that row, with the diagonal being larger than the corresponding sum of the other elements for at least one row.</a:t>
                </a:r>
              </a:p>
              <a:p>
                <a:pPr marL="0" lvl="1" indent="0">
                  <a:buNone/>
                </a:pPr>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𝑖</m:t>
                              </m:r>
                            </m:sub>
                          </m:sSub>
                        </m:e>
                      </m:d>
                      <m:r>
                        <a:rPr lang="en-US" sz="2800" b="0" i="1" smtClean="0">
                          <a:latin typeface="Cambria Math" panose="02040503050406030204" pitchFamily="18" charset="0"/>
                        </a:rPr>
                        <m:t>≥</m:t>
                      </m:r>
                      <m:nary>
                        <m:naryPr>
                          <m:chr m:val="∑"/>
                          <m:limLoc m:val="subSup"/>
                          <m:ctrlPr>
                            <a:rPr lang="en-US" sz="2800" b="0" i="1" smtClean="0">
                              <a:latin typeface="Cambria Math" panose="02040503050406030204" pitchFamily="18" charset="0"/>
                            </a:rPr>
                          </m:ctrlPr>
                        </m:naryPr>
                        <m:sub>
                          <m:r>
                            <m:rPr>
                              <m:brk m:alnAt="25"/>
                            </m:rPr>
                            <a:rPr lang="en-US" sz="2800" b="0" i="1" smtClean="0">
                              <a:latin typeface="Cambria Math" panose="02040503050406030204" pitchFamily="18" charset="0"/>
                            </a:rPr>
                            <m:t>𝑗</m:t>
                          </m:r>
                          <m:r>
                            <a:rPr lang="en-US" sz="2800" b="0" i="1" smtClean="0">
                              <a:latin typeface="Cambria Math" panose="02040503050406030204" pitchFamily="18" charset="0"/>
                            </a:rPr>
                            <m:t>=1, </m:t>
                          </m:r>
                          <m:r>
                            <a:rPr lang="en-US" sz="2800" b="0" i="1" smtClean="0">
                              <a:latin typeface="Cambria Math" panose="02040503050406030204" pitchFamily="18" charset="0"/>
                            </a:rPr>
                            <m:t>𝑗</m:t>
                          </m:r>
                          <m:r>
                            <a:rPr lang="en-US" sz="2800" b="0" i="1" smtClean="0">
                              <a:latin typeface="Cambria Math" panose="02040503050406030204" pitchFamily="18" charset="0"/>
                            </a:rPr>
                            <m:t>≠</m:t>
                          </m:r>
                          <m:r>
                            <a:rPr lang="en-US" sz="2800" b="0" i="1" smtClean="0">
                              <a:latin typeface="Cambria Math" panose="02040503050406030204" pitchFamily="18" charset="0"/>
                            </a:rPr>
                            <m:t>𝑖</m:t>
                          </m:r>
                        </m:sub>
                        <m:sup>
                          <m:r>
                            <a:rPr lang="en-US" sz="2800" b="0" i="1" smtClean="0">
                              <a:latin typeface="Cambria Math" panose="02040503050406030204" pitchFamily="18" charset="0"/>
                            </a:rPr>
                            <m:t>𝑛</m:t>
                          </m:r>
                        </m:sup>
                        <m:e>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e>
                          </m:d>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=1,⋯</m:t>
                          </m:r>
                          <m:r>
                            <a:rPr lang="en-US" sz="2800" b="0" i="1" smtClean="0">
                              <a:latin typeface="Cambria Math" panose="02040503050406030204" pitchFamily="18" charset="0"/>
                            </a:rPr>
                            <m:t>𝑛</m:t>
                          </m:r>
                          <m:r>
                            <a:rPr lang="en-US" sz="2800" b="0" i="1" smtClean="0">
                              <a:latin typeface="Cambria Math" panose="02040503050406030204" pitchFamily="18" charset="0"/>
                            </a:rPr>
                            <m:t>) </m:t>
                          </m:r>
                        </m:e>
                      </m:nary>
                    </m:oMath>
                  </m:oMathPara>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158" t="-2681" b="-41555"/>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18</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65685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Arial Rounded MT Bold" panose="020F0704030504030204" pitchFamily="34" charset="77"/>
              </a:rPr>
              <a:t>Matrix Algebra</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fontScale="92500" lnSpcReduction="10000"/>
              </a:bodyPr>
              <a:lstStyle/>
              <a:p>
                <a:pPr marL="457200" lvl="1" indent="-457200">
                  <a:buFont typeface="Wingdings" pitchFamily="2" charset="2"/>
                  <a:buChar char="v"/>
                </a:pPr>
                <a:r>
                  <a:rPr lang="en-US" sz="2800" dirty="0"/>
                  <a:t>Matrix algebra consists of </a:t>
                </a:r>
                <a:r>
                  <a:rPr lang="en-US" sz="2800" i="1" dirty="0">
                    <a:solidFill>
                      <a:srgbClr val="FF0000"/>
                    </a:solidFill>
                  </a:rPr>
                  <a:t>matrix addition, matrix subtraction, </a:t>
                </a:r>
                <a:r>
                  <a:rPr lang="en-US" sz="2800" dirty="0"/>
                  <a:t>and</a:t>
                </a:r>
                <a:r>
                  <a:rPr lang="en-US" sz="2800" i="1" dirty="0">
                    <a:solidFill>
                      <a:srgbClr val="FF0000"/>
                    </a:solidFill>
                  </a:rPr>
                  <a:t> matrix multiplication</a:t>
                </a:r>
                <a:r>
                  <a:rPr lang="en-US" sz="2800" dirty="0"/>
                  <a:t>.  Matrix division is not defined, instead we use matrix inverse.</a:t>
                </a:r>
              </a:p>
              <a:p>
                <a:pPr marL="457200" lvl="1" indent="-457200">
                  <a:buFont typeface="Wingdings" pitchFamily="2" charset="2"/>
                  <a:buChar char="v"/>
                </a:pPr>
                <a:r>
                  <a:rPr lang="en-US" sz="2800" dirty="0"/>
                  <a:t>Matrix addition and subtraction consist of adding or subtracting the corresponding elements of two matrices of </a:t>
                </a:r>
                <a:r>
                  <a:rPr lang="en-US" sz="2800" dirty="0">
                    <a:solidFill>
                      <a:srgbClr val="FF0000"/>
                    </a:solidFill>
                  </a:rPr>
                  <a:t>equal size</a:t>
                </a:r>
                <a:r>
                  <a:rPr lang="en-US" sz="2800" dirty="0"/>
                  <a:t>. </a:t>
                </a:r>
              </a:p>
              <a:p>
                <a:pPr marL="0" lvl="1"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𝑐</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e>
                      </m:d>
                      <m:r>
                        <a:rPr lang="en-US" sz="2800" b="0" i="1" smtClean="0">
                          <a:latin typeface="Cambria Math" panose="02040503050406030204" pitchFamily="18" charset="0"/>
                        </a:rPr>
                        <m:t>=</m:t>
                      </m:r>
                      <m:r>
                        <a:rPr lang="en-US" sz="2800" b="0" i="1" smtClean="0">
                          <a:latin typeface="Cambria Math" panose="02040503050406030204" pitchFamily="18" charset="0"/>
                        </a:rPr>
                        <m:t>𝐶</m:t>
                      </m:r>
                    </m:oMath>
                  </m:oMathPara>
                </a14:m>
                <a:endParaRPr lang="en-US" sz="2800" dirty="0"/>
              </a:p>
              <a:p>
                <a:pPr marL="457200" lvl="1" indent="-457200">
                  <a:buFont typeface="Wingdings" pitchFamily="2" charset="2"/>
                  <a:buChar char="v"/>
                </a:pPr>
                <a:r>
                  <a:rPr lang="en-US" sz="2800" dirty="0"/>
                  <a:t>Matrices of the same size are </a:t>
                </a:r>
                <a:r>
                  <a:rPr lang="en-US" sz="2800" dirty="0">
                    <a:solidFill>
                      <a:srgbClr val="FF0000"/>
                    </a:solidFill>
                  </a:rPr>
                  <a:t>associative</a:t>
                </a:r>
                <a:r>
                  <a:rPr lang="en-US" sz="2800" dirty="0"/>
                  <a:t> on addition</a:t>
                </a:r>
              </a:p>
              <a:p>
                <a:pPr marL="0" lvl="1" indent="0" algn="ctr">
                  <a:buNone/>
                </a:pPr>
                <a14:m>
                  <m:oMath xmlns:m="http://schemas.openxmlformats.org/officeDocument/2006/math">
                    <m:r>
                      <a:rPr lang="en-US" sz="2800" b="0" i="1" smtClean="0">
                        <a:latin typeface="Cambria Math" panose="02040503050406030204" pitchFamily="18" charset="0"/>
                      </a:rPr>
                      <m:t>𝐴</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𝐵</m:t>
                        </m:r>
                        <m:r>
                          <a:rPr lang="en-US" sz="2800" b="0" i="1" smtClean="0">
                            <a:latin typeface="Cambria Math" panose="02040503050406030204" pitchFamily="18" charset="0"/>
                          </a:rPr>
                          <m:t>+</m:t>
                        </m:r>
                        <m:r>
                          <a:rPr lang="en-US" sz="2800" b="0" i="1" smtClean="0">
                            <a:latin typeface="Cambria Math" panose="02040503050406030204" pitchFamily="18" charset="0"/>
                          </a:rPr>
                          <m:t>𝐶</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e>
                    </m:d>
                    <m:r>
                      <a:rPr lang="en-US" sz="2800" b="0" i="1" smtClean="0">
                        <a:latin typeface="Cambria Math" panose="02040503050406030204" pitchFamily="18" charset="0"/>
                      </a:rPr>
                      <m:t>+</m:t>
                    </m:r>
                    <m:r>
                      <a:rPr lang="en-US" sz="2800" b="0" i="1" smtClean="0">
                        <a:latin typeface="Cambria Math" panose="02040503050406030204" pitchFamily="18" charset="0"/>
                      </a:rPr>
                      <m:t>𝐶</m:t>
                    </m:r>
                  </m:oMath>
                </a14:m>
                <a:r>
                  <a:rPr lang="en-US" sz="2800" dirty="0"/>
                  <a:t> </a:t>
                </a:r>
              </a:p>
              <a:p>
                <a:pPr marL="457200" lvl="1" indent="-457200">
                  <a:buFont typeface="Wingdings" pitchFamily="2" charset="2"/>
                  <a:buChar char="v"/>
                </a:pPr>
                <a:r>
                  <a:rPr lang="en-US" sz="2800" dirty="0"/>
                  <a:t>Matrices of the same size are </a:t>
                </a:r>
                <a:r>
                  <a:rPr lang="en-US" sz="2800" dirty="0">
                    <a:solidFill>
                      <a:srgbClr val="FF0000"/>
                    </a:solidFill>
                  </a:rPr>
                  <a:t>commutative</a:t>
                </a:r>
                <a:r>
                  <a:rPr lang="en-US" sz="2800" dirty="0"/>
                  <a:t> on addition</a:t>
                </a:r>
              </a:p>
              <a:p>
                <a:pPr marL="0" lvl="1"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r>
                        <a:rPr lang="en-US" sz="2800" b="0" i="1" smtClean="0">
                          <a:latin typeface="Cambria Math" panose="02040503050406030204" pitchFamily="18" charset="0"/>
                        </a:rPr>
                        <m:t>𝐴</m:t>
                      </m:r>
                    </m:oMath>
                  </m:oMathPara>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158" t="-2145" r="-1737"/>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19</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889357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Rounded MT Bold" panose="020F0704030504030204" pitchFamily="34" charset="77"/>
              </a:rPr>
              <a:t>Course Information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66664250"/>
              </p:ext>
            </p:extLst>
          </p:nvPr>
        </p:nvGraphicFramePr>
        <p:xfrm>
          <a:off x="156410" y="1600201"/>
          <a:ext cx="8835189" cy="5127763"/>
        </p:xfrm>
        <a:graphic>
          <a:graphicData uri="http://schemas.openxmlformats.org/drawingml/2006/table">
            <a:tbl>
              <a:tblPr>
                <a:tableStyleId>{5C22544A-7EE6-4342-B048-85BDC9FD1C3A}</a:tableStyleId>
              </a:tblPr>
              <a:tblGrid>
                <a:gridCol w="2760997">
                  <a:extLst>
                    <a:ext uri="{9D8B030D-6E8A-4147-A177-3AD203B41FA5}">
                      <a16:colId xmlns:a16="http://schemas.microsoft.com/office/drawing/2014/main" val="20000"/>
                    </a:ext>
                  </a:extLst>
                </a:gridCol>
                <a:gridCol w="6074192">
                  <a:extLst>
                    <a:ext uri="{9D8B030D-6E8A-4147-A177-3AD203B41FA5}">
                      <a16:colId xmlns:a16="http://schemas.microsoft.com/office/drawing/2014/main" val="20001"/>
                    </a:ext>
                  </a:extLst>
                </a:gridCol>
              </a:tblGrid>
              <a:tr h="720435">
                <a:tc gridSpan="2">
                  <a:txBody>
                    <a:bodyPr/>
                    <a:lstStyle/>
                    <a:p>
                      <a:pPr marL="0" marR="0" algn="l">
                        <a:spcBef>
                          <a:spcPts val="0"/>
                        </a:spcBef>
                        <a:spcAft>
                          <a:spcPts val="0"/>
                        </a:spcAft>
                      </a:pPr>
                      <a:r>
                        <a:rPr lang="en-US" sz="2400" b="1" i="0" dirty="0">
                          <a:effectLst/>
                          <a:latin typeface="Arial Rounded MT Bold" panose="020F0704030504030204" pitchFamily="34" charset="77"/>
                          <a:ea typeface="Times New Roman" panose="02020603050405020304" pitchFamily="18" charset="0"/>
                        </a:rPr>
                        <a:t>Provide</a:t>
                      </a:r>
                      <a:r>
                        <a:rPr lang="en-US" sz="2400" b="1" i="0" baseline="0" dirty="0">
                          <a:effectLst/>
                          <a:latin typeface="Arial Rounded MT Bold" panose="020F0704030504030204" pitchFamily="34" charset="77"/>
                          <a:ea typeface="Times New Roman" panose="02020603050405020304" pitchFamily="18" charset="0"/>
                        </a:rPr>
                        <a:t> the following information:</a:t>
                      </a:r>
                      <a:endParaRPr lang="en-US" sz="2400" b="1" i="0" dirty="0">
                        <a:effectLst/>
                        <a:latin typeface="Arial Rounded MT Bold" panose="020F0704030504030204" pitchFamily="34" charset="77"/>
                        <a:ea typeface="Times New Roman" panose="02020603050405020304" pitchFamily="18" charset="0"/>
                      </a:endParaRPr>
                    </a:p>
                  </a:txBody>
                  <a:tcPr marL="47625" marR="47625" marT="47625" marB="47625" anchor="ctr"/>
                </a:tc>
                <a:tc hMerge="1">
                  <a:txBody>
                    <a:bodyPr/>
                    <a:lstStyle/>
                    <a:p>
                      <a:pPr marL="0" marR="0" algn="l">
                        <a:spcBef>
                          <a:spcPts val="0"/>
                        </a:spcBef>
                        <a:spcAft>
                          <a:spcPts val="0"/>
                        </a:spcAft>
                      </a:pPr>
                      <a:endParaRPr lang="en-US" sz="2400" dirty="0">
                        <a:solidFill>
                          <a:srgbClr val="FFFF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txBody>
                  <a:tcPr marL="47625" marR="47625" marT="47625" marB="47625">
                    <a:solidFill>
                      <a:schemeClr val="bg1">
                        <a:lumMod val="65000"/>
                      </a:schemeClr>
                    </a:solidFill>
                  </a:tcPr>
                </a:tc>
                <a:extLst>
                  <a:ext uri="{0D108BD9-81ED-4DB2-BD59-A6C34878D82A}">
                    <a16:rowId xmlns:a16="http://schemas.microsoft.com/office/drawing/2014/main" val="10000"/>
                  </a:ext>
                </a:extLst>
              </a:tr>
              <a:tr h="871359">
                <a:tc>
                  <a:txBody>
                    <a:bodyPr/>
                    <a:lstStyle/>
                    <a:p>
                      <a:pPr marL="0" marR="0" algn="l">
                        <a:spcBef>
                          <a:spcPts val="0"/>
                        </a:spcBef>
                        <a:spcAft>
                          <a:spcPts val="0"/>
                        </a:spcAft>
                      </a:pPr>
                      <a:r>
                        <a:rPr lang="en-US" sz="2400" b="1" dirty="0">
                          <a:effectLst/>
                          <a:latin typeface="Arial Rounded MT Bold" panose="020F0704030504030204" pitchFamily="34" charset="77"/>
                        </a:rPr>
                        <a:t>Course Code:</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mn-ea"/>
                        </a:rPr>
                        <a:t>DCIT</a:t>
                      </a:r>
                      <a:r>
                        <a:rPr lang="en-US" sz="2400" b="1" baseline="0" dirty="0">
                          <a:solidFill>
                            <a:srgbClr val="FFFF00"/>
                          </a:solidFill>
                          <a:effectLst>
                            <a:outerShdw blurRad="38100" dist="38100" dir="2700000" algn="tl">
                              <a:srgbClr val="000000">
                                <a:alpha val="43137"/>
                              </a:srgbClr>
                            </a:outerShdw>
                          </a:effectLst>
                          <a:latin typeface="Arial Rounded MT Bold" panose="020F0704030504030204" pitchFamily="34" charset="77"/>
                          <a:ea typeface="+mn-ea"/>
                        </a:rPr>
                        <a:t> 212</a:t>
                      </a:r>
                      <a:endPar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1"/>
                  </a:ext>
                </a:extLst>
              </a:tr>
              <a:tr h="9218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effectLst/>
                          <a:latin typeface="Arial Rounded MT Bold" panose="020F0704030504030204" pitchFamily="34" charset="77"/>
                        </a:rPr>
                        <a:t>Course Title:</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Numerical and Computational Methods</a:t>
                      </a:r>
                      <a:endPar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2"/>
                  </a:ext>
                </a:extLst>
              </a:tr>
              <a:tr h="871359">
                <a:tc>
                  <a:txBody>
                    <a:bodyPr/>
                    <a:lstStyle/>
                    <a:p>
                      <a:pPr marL="0" marR="0" algn="l">
                        <a:spcBef>
                          <a:spcPts val="0"/>
                        </a:spcBef>
                        <a:spcAft>
                          <a:spcPts val="0"/>
                        </a:spcAft>
                      </a:pPr>
                      <a:r>
                        <a:rPr lang="en-US" sz="2400" b="1" dirty="0">
                          <a:effectLst/>
                          <a:latin typeface="Arial Rounded MT Bold" panose="020F0704030504030204" pitchFamily="34" charset="77"/>
                          <a:ea typeface="Times New Roman" panose="02020603050405020304" pitchFamily="18" charset="0"/>
                        </a:rPr>
                        <a:t>Course Credit</a:t>
                      </a: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rPr>
                        <a:t>3</a:t>
                      </a:r>
                    </a:p>
                  </a:txBody>
                  <a:tcPr marL="47625" marR="47625" marT="47625" marB="47625" anchor="ctr">
                    <a:solidFill>
                      <a:schemeClr val="bg1">
                        <a:lumMod val="65000"/>
                      </a:schemeClr>
                    </a:solidFill>
                  </a:tcPr>
                </a:tc>
                <a:extLst>
                  <a:ext uri="{0D108BD9-81ED-4DB2-BD59-A6C34878D82A}">
                    <a16:rowId xmlns:a16="http://schemas.microsoft.com/office/drawing/2014/main" val="10003"/>
                  </a:ext>
                </a:extLst>
              </a:tr>
              <a:tr h="871359">
                <a:tc>
                  <a:txBody>
                    <a:bodyPr/>
                    <a:lstStyle/>
                    <a:p>
                      <a:pPr marL="0" marR="0" algn="l">
                        <a:spcBef>
                          <a:spcPts val="0"/>
                        </a:spcBef>
                        <a:spcAft>
                          <a:spcPts val="0"/>
                        </a:spcAft>
                      </a:pPr>
                      <a:r>
                        <a:rPr lang="en-US" sz="2400" b="1" dirty="0">
                          <a:effectLst/>
                          <a:latin typeface="Arial Rounded MT Bold" panose="020F0704030504030204" pitchFamily="34" charset="77"/>
                        </a:rPr>
                        <a:t>Session Number  &amp; Session Title:</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1 &amp; Systems of Linear Algebraic Equations - Part I</a:t>
                      </a:r>
                      <a:endPar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4"/>
                  </a:ext>
                </a:extLst>
              </a:tr>
              <a:tr h="871359">
                <a:tc>
                  <a:txBody>
                    <a:bodyPr/>
                    <a:lstStyle/>
                    <a:p>
                      <a:pPr marL="0" marR="0" algn="l">
                        <a:spcBef>
                          <a:spcPts val="0"/>
                        </a:spcBef>
                        <a:spcAft>
                          <a:spcPts val="0"/>
                        </a:spcAft>
                      </a:pPr>
                      <a:r>
                        <a:rPr lang="en-US" sz="2400" b="1" dirty="0">
                          <a:effectLst/>
                          <a:latin typeface="Arial Rounded MT Bold" panose="020F0704030504030204" pitchFamily="34" charset="77"/>
                        </a:rPr>
                        <a:t>Semester/Year:</a:t>
                      </a:r>
                      <a:r>
                        <a:rPr lang="en-US" sz="2400" dirty="0">
                          <a:effectLst/>
                          <a:latin typeface="Arial Rounded MT Bold" panose="020F0704030504030204" pitchFamily="34" charset="77"/>
                        </a:rPr>
                        <a:t> </a:t>
                      </a:r>
                      <a:endParaRPr lang="en-US" sz="2400"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2 / 2021</a:t>
                      </a:r>
                      <a:endPar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r>
              <a:rPr lang="en-US"/>
              <a:t>Slide </a:t>
            </a:r>
            <a:fld id="{FD3DDBF2-094B-4CA4-965C-FB22D307DBD7}" type="slidenum">
              <a:rPr lang="en-US" smtClean="0"/>
              <a:pPr/>
              <a:t>2</a:t>
            </a:fld>
            <a:endParaRPr lang="en-US" dirty="0"/>
          </a:p>
        </p:txBody>
      </p:sp>
    </p:spTree>
    <p:extLst>
      <p:ext uri="{BB962C8B-B14F-4D97-AF65-F5344CB8AC3E}">
        <p14:creationId xmlns:p14="http://schemas.microsoft.com/office/powerpoint/2010/main" val="2498041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Arial Rounded MT Bold" panose="020F0704030504030204" pitchFamily="34" charset="77"/>
              </a:rPr>
              <a:t>Matrix Algebra</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Matrix multiplication consists of </a:t>
                </a:r>
                <a:r>
                  <a:rPr lang="en-US" sz="2800" dirty="0">
                    <a:solidFill>
                      <a:srgbClr val="FF0000"/>
                    </a:solidFill>
                  </a:rPr>
                  <a:t>row-element</a:t>
                </a:r>
                <a:r>
                  <a:rPr lang="en-US" sz="2800" dirty="0"/>
                  <a:t> to </a:t>
                </a:r>
                <a:r>
                  <a:rPr lang="en-US" sz="2800" dirty="0">
                    <a:solidFill>
                      <a:srgbClr val="FF0000"/>
                    </a:solidFill>
                  </a:rPr>
                  <a:t>column-element</a:t>
                </a:r>
                <a:r>
                  <a:rPr lang="en-US" sz="2800" dirty="0"/>
                  <a:t> </a:t>
                </a:r>
                <a:r>
                  <a:rPr lang="en-US" sz="2800" dirty="0">
                    <a:solidFill>
                      <a:srgbClr val="FF0000"/>
                    </a:solidFill>
                  </a:rPr>
                  <a:t>multiplication</a:t>
                </a:r>
                <a:r>
                  <a:rPr lang="en-US" sz="2800" dirty="0"/>
                  <a:t> and </a:t>
                </a:r>
                <a:r>
                  <a:rPr lang="en-US" sz="2800" dirty="0">
                    <a:solidFill>
                      <a:srgbClr val="FF0000"/>
                    </a:solidFill>
                  </a:rPr>
                  <a:t>summation</a:t>
                </a:r>
                <a:r>
                  <a:rPr lang="en-US" sz="2800" dirty="0"/>
                  <a:t> of the resulting </a:t>
                </a:r>
                <a:r>
                  <a:rPr lang="en-US" sz="2800" dirty="0">
                    <a:solidFill>
                      <a:srgbClr val="FF0000"/>
                    </a:solidFill>
                  </a:rPr>
                  <a:t>product</a:t>
                </a:r>
                <a:r>
                  <a:rPr lang="en-US" sz="2800" dirty="0"/>
                  <a:t>.</a:t>
                </a:r>
              </a:p>
              <a:p>
                <a:pPr marL="457200" lvl="1" indent="-457200">
                  <a:buFont typeface="Wingdings" pitchFamily="2" charset="2"/>
                  <a:buChar char="v"/>
                </a:pPr>
                <a:r>
                  <a:rPr lang="en-US" sz="2800" dirty="0"/>
                  <a:t>Multiplication of two matrices say </a:t>
                </a:r>
                <a:r>
                  <a:rPr lang="en-US" sz="2800" b="1" dirty="0"/>
                  <a:t>A</a:t>
                </a:r>
                <a:r>
                  <a:rPr lang="en-US" sz="2800" dirty="0"/>
                  <a:t> and </a:t>
                </a:r>
                <a:r>
                  <a:rPr lang="en-US" sz="2800" b="1" dirty="0"/>
                  <a:t>B</a:t>
                </a:r>
                <a:r>
                  <a:rPr lang="en-US" sz="2800" dirty="0"/>
                  <a:t> is </a:t>
                </a:r>
                <a:r>
                  <a:rPr lang="en-US" sz="2800" dirty="0">
                    <a:solidFill>
                      <a:srgbClr val="FF0000"/>
                    </a:solidFill>
                  </a:rPr>
                  <a:t>only</a:t>
                </a:r>
                <a:r>
                  <a:rPr lang="en-US" sz="2800" dirty="0"/>
                  <a:t> defined when the number of columns of matrix </a:t>
                </a:r>
                <a:r>
                  <a:rPr lang="en-US" sz="2800" b="1" dirty="0"/>
                  <a:t>A</a:t>
                </a:r>
                <a:r>
                  <a:rPr lang="en-US" sz="2800" dirty="0"/>
                  <a:t> is the same as the number of rows in matrix </a:t>
                </a:r>
                <a:r>
                  <a:rPr lang="en-US" sz="2800" b="1" dirty="0"/>
                  <a:t>B</a:t>
                </a:r>
                <a:r>
                  <a:rPr lang="en-US" sz="2800" dirty="0"/>
                  <a:t>.</a:t>
                </a:r>
              </a:p>
              <a:p>
                <a:pPr marL="0" lvl="1"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𝐴𝐵</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e>
                      </m:d>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𝑐</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e>
                      </m:d>
                      <m:r>
                        <a:rPr lang="en-US" sz="2800" b="0" i="1" smtClean="0">
                          <a:latin typeface="Cambria Math" panose="02040503050406030204" pitchFamily="18" charset="0"/>
                        </a:rPr>
                        <m:t>=</m:t>
                      </m:r>
                      <m:r>
                        <a:rPr lang="en-US" sz="2800" b="0" i="1" smtClean="0">
                          <a:latin typeface="Cambria Math" panose="02040503050406030204" pitchFamily="18" charset="0"/>
                        </a:rPr>
                        <m:t>𝐶</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𝑐</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𝑘</m:t>
                          </m:r>
                          <m:r>
                            <a:rPr lang="en-US" sz="2800" b="0" i="1" smtClean="0">
                              <a:latin typeface="Cambria Math" panose="02040503050406030204" pitchFamily="18" charset="0"/>
                            </a:rPr>
                            <m:t>=1</m:t>
                          </m:r>
                        </m:sub>
                        <m:sup>
                          <m:r>
                            <a:rPr lang="en-US" sz="2800" b="0" i="1" smtClean="0">
                              <a:latin typeface="Cambria Math" panose="02040503050406030204" pitchFamily="18" charset="0"/>
                            </a:rPr>
                            <m:t>𝑚</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𝑘</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e>
                      </m:nary>
                      <m:r>
                        <a:rPr lang="en-US" sz="2800" b="0" i="1" smtClean="0">
                          <a:latin typeface="Cambria Math" panose="02040503050406030204" pitchFamily="18" charset="0"/>
                        </a:rPr>
                        <m:t>       </m:t>
                      </m:r>
                      <m:r>
                        <a:rPr lang="en-US" sz="2800" i="1">
                          <a:latin typeface="Cambria Math" panose="02040503050406030204" pitchFamily="18" charset="0"/>
                        </a:rPr>
                        <m:t>(</m:t>
                      </m:r>
                      <m:r>
                        <a:rPr lang="en-US" sz="2800" i="1">
                          <a:latin typeface="Cambria Math" panose="02040503050406030204" pitchFamily="18" charset="0"/>
                        </a:rPr>
                        <m:t>𝑖</m:t>
                      </m:r>
                      <m:r>
                        <a:rPr lang="en-US" sz="2800" i="1">
                          <a:latin typeface="Cambria Math" panose="02040503050406030204" pitchFamily="18" charset="0"/>
                        </a:rPr>
                        <m:t>=1,⋯</m:t>
                      </m:r>
                      <m:r>
                        <a:rPr lang="en-US" sz="2800" i="1">
                          <a:latin typeface="Cambria Math" panose="02040503050406030204" pitchFamily="18" charset="0"/>
                        </a:rPr>
                        <m:t>𝑛</m:t>
                      </m:r>
                      <m:r>
                        <a:rPr lang="en-US" sz="2800" i="1">
                          <a:latin typeface="Cambria Math" panose="02040503050406030204" pitchFamily="18" charset="0"/>
                        </a:rPr>
                        <m:t>,  </m:t>
                      </m:r>
                      <m:r>
                        <a:rPr lang="en-US" sz="2800" i="1">
                          <a:latin typeface="Cambria Math" panose="02040503050406030204" pitchFamily="18" charset="0"/>
                        </a:rPr>
                        <m:t>𝑗</m:t>
                      </m:r>
                      <m:r>
                        <a:rPr lang="en-US" sz="2800" i="1">
                          <a:latin typeface="Cambria Math" panose="02040503050406030204" pitchFamily="18" charset="0"/>
                        </a:rPr>
                        <m:t>=1,2,⋯</m:t>
                      </m:r>
                      <m:r>
                        <a:rPr lang="en-US" sz="2800" i="1">
                          <a:latin typeface="Cambria Math" panose="02040503050406030204" pitchFamily="18" charset="0"/>
                        </a:rPr>
                        <m:t>𝑟</m:t>
                      </m:r>
                      <m:r>
                        <a:rPr lang="en-US" sz="2800" i="1">
                          <a:latin typeface="Cambria Math" panose="02040503050406030204" pitchFamily="18" charset="0"/>
                        </a:rPr>
                        <m:t>)</m:t>
                      </m:r>
                    </m:oMath>
                  </m:oMathPara>
                </a14:m>
                <a:endParaRPr lang="en-US" sz="2800" dirty="0"/>
              </a:p>
              <a:p>
                <a:pPr marL="0" lvl="1" indent="0">
                  <a:buNone/>
                </a:pPr>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b="-26542"/>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20</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517408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Arial Rounded MT Bold" panose="020F0704030504030204" pitchFamily="34" charset="77"/>
              </a:rPr>
              <a:t>Matrix Algebra</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Matrices that satisfy the condition on the previous slide are called </a:t>
                </a:r>
                <a:r>
                  <a:rPr lang="en-US" sz="2800" b="1" dirty="0"/>
                  <a:t>conformable</a:t>
                </a:r>
                <a:r>
                  <a:rPr lang="en-US" sz="2800" dirty="0"/>
                  <a:t> in the order </a:t>
                </a:r>
                <a:r>
                  <a:rPr lang="en-US" sz="2800" b="1" dirty="0"/>
                  <a:t>AB</a:t>
                </a:r>
                <a:r>
                  <a:rPr lang="en-US" sz="2800" dirty="0"/>
                  <a:t>. </a:t>
                </a:r>
              </a:p>
              <a:p>
                <a:pPr marL="457200" lvl="1" indent="-457200">
                  <a:buFont typeface="Wingdings" pitchFamily="2" charset="2"/>
                  <a:buChar char="v"/>
                </a:pPr>
                <a:r>
                  <a:rPr lang="en-US" sz="2800" dirty="0"/>
                  <a:t>The size of matrix </a:t>
                </a:r>
                <a:r>
                  <a:rPr lang="en-US" sz="2800" b="1" dirty="0"/>
                  <a:t>C</a:t>
                </a:r>
                <a:r>
                  <a:rPr lang="en-US" sz="2800" dirty="0"/>
                  <a:t> is </a:t>
                </a:r>
                <a14:m>
                  <m:oMath xmlns:m="http://schemas.openxmlformats.org/officeDocument/2006/math">
                    <m:r>
                      <a:rPr lang="en-US" sz="2800" b="0" i="1" smtClean="0">
                        <a:latin typeface="Cambria Math" panose="02040503050406030204" pitchFamily="18" charset="0"/>
                      </a:rPr>
                      <m:t>𝑛</m:t>
                    </m:r>
                    <m:r>
                      <a:rPr lang="en-US" sz="2800" b="0" i="1" smtClean="0">
                        <a:latin typeface="Cambria Math" panose="02040503050406030204" pitchFamily="18" charset="0"/>
                      </a:rPr>
                      <m:t>×</m:t>
                    </m:r>
                    <m:r>
                      <a:rPr lang="en-US" sz="2800" b="0" i="1" smtClean="0">
                        <a:latin typeface="Cambria Math" panose="02040503050406030204" pitchFamily="18" charset="0"/>
                      </a:rPr>
                      <m:t>𝑟</m:t>
                    </m:r>
                  </m:oMath>
                </a14:m>
                <a:r>
                  <a:rPr lang="en-US" sz="2800" dirty="0"/>
                  <a:t>. Matrices that are not conformable </a:t>
                </a:r>
                <a:r>
                  <a:rPr lang="en-US" sz="2800" dirty="0">
                    <a:solidFill>
                      <a:srgbClr val="FF0000"/>
                    </a:solidFill>
                  </a:rPr>
                  <a:t>cannot</a:t>
                </a:r>
                <a:r>
                  <a:rPr lang="en-US" sz="2800" dirty="0"/>
                  <a:t> be multiplied.</a:t>
                </a:r>
              </a:p>
              <a:p>
                <a:pPr marL="457200" lvl="1" indent="-457200">
                  <a:buFont typeface="Wingdings" pitchFamily="2" charset="2"/>
                  <a:buChar char="v"/>
                </a:pPr>
                <a:r>
                  <a:rPr lang="en-US" sz="2800" dirty="0"/>
                  <a:t>Multiplication of the matrix </a:t>
                </a:r>
                <a:r>
                  <a:rPr lang="en-US" sz="2800" b="1" dirty="0"/>
                  <a:t>A</a:t>
                </a:r>
                <a:r>
                  <a:rPr lang="en-US" sz="2800" dirty="0"/>
                  <a:t> by a scalar </a:t>
                </a:r>
                <a14:m>
                  <m:oMath xmlns:m="http://schemas.openxmlformats.org/officeDocument/2006/math">
                    <m:r>
                      <a:rPr lang="en-US" sz="2800" b="1" i="1" smtClean="0">
                        <a:latin typeface="Cambria Math" panose="02040503050406030204" pitchFamily="18" charset="0"/>
                      </a:rPr>
                      <m:t>𝜶</m:t>
                    </m:r>
                  </m:oMath>
                </a14:m>
                <a:r>
                  <a:rPr lang="en-US" sz="2800" dirty="0"/>
                  <a:t> consists of multiplying each element of </a:t>
                </a:r>
                <a:r>
                  <a:rPr lang="en-US" sz="2800" b="1" dirty="0"/>
                  <a:t>A</a:t>
                </a:r>
                <a:r>
                  <a:rPr lang="en-US" sz="2800" dirty="0"/>
                  <a:t> by </a:t>
                </a:r>
                <a14:m>
                  <m:oMath xmlns:m="http://schemas.openxmlformats.org/officeDocument/2006/math">
                    <m:r>
                      <a:rPr lang="en-US" sz="2800" b="1" i="1">
                        <a:latin typeface="Cambria Math" panose="02040503050406030204" pitchFamily="18" charset="0"/>
                      </a:rPr>
                      <m:t>𝜶</m:t>
                    </m:r>
                  </m:oMath>
                </a14:m>
                <a:r>
                  <a:rPr lang="en-US" sz="2800" dirty="0"/>
                  <a:t>.</a:t>
                </a:r>
              </a:p>
              <a:p>
                <a:pPr marL="0" lvl="1"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𝛼</m:t>
                      </m:r>
                      <m:r>
                        <a:rPr lang="en-US" sz="2800" b="1" i="1" smtClean="0">
                          <a:latin typeface="Cambria Math" panose="02040503050406030204" pitchFamily="18" charset="0"/>
                        </a:rPr>
                        <m:t>𝑨</m:t>
                      </m:r>
                      <m:r>
                        <a:rPr lang="en-US" sz="2800" b="0" i="1" smtClean="0">
                          <a:latin typeface="Cambria Math" panose="02040503050406030204" pitchFamily="18" charset="0"/>
                        </a:rPr>
                        <m:t>=</m:t>
                      </m:r>
                      <m:r>
                        <a:rPr lang="en-US" sz="2800" i="1">
                          <a:latin typeface="Cambria Math" panose="02040503050406030204" pitchFamily="18" charset="0"/>
                        </a:rPr>
                        <m:t>𝛼</m:t>
                      </m:r>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i="1">
                              <a:latin typeface="Cambria Math" panose="02040503050406030204" pitchFamily="18" charset="0"/>
                            </a:rPr>
                            <m:t>𝛼</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e>
                      </m:d>
                      <m:r>
                        <a:rPr lang="en-US" sz="2800" b="0" i="1" smtClean="0">
                          <a:latin typeface="Cambria Math" panose="02040503050406030204" pitchFamily="18" charset="0"/>
                        </a:rPr>
                        <m:t>=</m:t>
                      </m:r>
                      <m:r>
                        <a:rPr lang="en-US" sz="2800" b="1" i="1" smtClean="0">
                          <a:latin typeface="Cambria Math" panose="02040503050406030204" pitchFamily="18" charset="0"/>
                        </a:rPr>
                        <m:t>𝑩</m:t>
                      </m:r>
                    </m:oMath>
                  </m:oMathPara>
                </a14:m>
                <a:endParaRPr lang="en-US" sz="2800" b="1" dirty="0"/>
              </a:p>
              <a:p>
                <a:pPr marL="457200" lvl="1" indent="-457200">
                  <a:buFont typeface="Wingdings" pitchFamily="2" charset="2"/>
                  <a:buChar char="v"/>
                </a:pPr>
                <a:r>
                  <a:rPr lang="en-US" sz="2800" dirty="0"/>
                  <a:t>Matrix algebra is much </a:t>
                </a:r>
                <a:r>
                  <a:rPr lang="en-US" sz="2800" dirty="0">
                    <a:solidFill>
                      <a:srgbClr val="FF0000"/>
                    </a:solidFill>
                  </a:rPr>
                  <a:t>better suited to computers </a:t>
                </a:r>
                <a:r>
                  <a:rPr lang="en-US" sz="2800" dirty="0"/>
                  <a:t>than humans.</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r="-1158"/>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21</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701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Arial Rounded MT Bold" panose="020F0704030504030204" pitchFamily="34" charset="77"/>
              </a:rPr>
              <a:t>Matrix Algebra</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Matrices that are suitably </a:t>
                </a:r>
                <a:r>
                  <a:rPr lang="en-US" sz="2800" dirty="0">
                    <a:solidFill>
                      <a:srgbClr val="FF0000"/>
                    </a:solidFill>
                  </a:rPr>
                  <a:t>conformable</a:t>
                </a:r>
                <a:r>
                  <a:rPr lang="en-US" sz="2800" dirty="0"/>
                  <a:t> are </a:t>
                </a:r>
                <a:r>
                  <a:rPr lang="en-US" sz="2800" dirty="0">
                    <a:solidFill>
                      <a:srgbClr val="FF0000"/>
                    </a:solidFill>
                  </a:rPr>
                  <a:t>associative</a:t>
                </a:r>
                <a:r>
                  <a:rPr lang="en-US" sz="2800" dirty="0"/>
                  <a:t> on multiplication. </a:t>
                </a:r>
                <a14:m>
                  <m:oMath xmlns:m="http://schemas.openxmlformats.org/officeDocument/2006/math">
                    <m:r>
                      <a:rPr lang="en-US" sz="2800" b="0" i="1" smtClean="0">
                        <a:latin typeface="Cambria Math" panose="02040503050406030204" pitchFamily="18" charset="0"/>
                      </a:rPr>
                      <m:t>𝐴</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𝐵𝐶</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𝐴𝐵</m:t>
                        </m:r>
                      </m:e>
                    </m:d>
                    <m:r>
                      <a:rPr lang="en-US" sz="2800" b="0" i="1" smtClean="0">
                        <a:latin typeface="Cambria Math" panose="02040503050406030204" pitchFamily="18" charset="0"/>
                      </a:rPr>
                      <m:t>𝐶</m:t>
                    </m:r>
                  </m:oMath>
                </a14:m>
                <a:endParaRPr lang="en-US" sz="2800" b="0" dirty="0"/>
              </a:p>
              <a:p>
                <a:pPr marL="457200" lvl="1" indent="-457200">
                  <a:buFont typeface="Wingdings" pitchFamily="2" charset="2"/>
                  <a:buChar char="v"/>
                </a:pPr>
                <a:r>
                  <a:rPr lang="en-US" sz="2800" dirty="0"/>
                  <a:t>Square matrices are conformable in either order. Thus, if </a:t>
                </a:r>
                <a:r>
                  <a:rPr lang="en-US" sz="2800" b="1" dirty="0"/>
                  <a:t>A</a:t>
                </a:r>
                <a:r>
                  <a:rPr lang="en-US" sz="2800" dirty="0"/>
                  <a:t> and </a:t>
                </a:r>
                <a:r>
                  <a:rPr lang="en-US" sz="2800" b="1" dirty="0"/>
                  <a:t>B</a:t>
                </a:r>
                <a:r>
                  <a:rPr lang="en-US" sz="2800" dirty="0"/>
                  <a:t> are </a:t>
                </a:r>
                <a14:m>
                  <m:oMath xmlns:m="http://schemas.openxmlformats.org/officeDocument/2006/math">
                    <m:r>
                      <a:rPr lang="en-US" sz="2800" b="0" i="1" smtClean="0">
                        <a:latin typeface="Cambria Math" panose="02040503050406030204" pitchFamily="18" charset="0"/>
                      </a:rPr>
                      <m:t>𝑛</m:t>
                    </m:r>
                    <m:r>
                      <a:rPr lang="en-US" sz="2800" b="0" i="1" smtClean="0">
                        <a:latin typeface="Cambria Math" panose="02040503050406030204" pitchFamily="18" charset="0"/>
                      </a:rPr>
                      <m:t>×</m:t>
                    </m:r>
                    <m:r>
                      <a:rPr lang="en-US" sz="2800" b="0" i="1" smtClean="0">
                        <a:latin typeface="Cambria Math" panose="02040503050406030204" pitchFamily="18" charset="0"/>
                      </a:rPr>
                      <m:t>𝑛</m:t>
                    </m:r>
                  </m:oMath>
                </a14:m>
                <a:r>
                  <a:rPr lang="en-US" sz="2800" dirty="0"/>
                  <a:t> matrices, </a:t>
                </a:r>
                <a14:m>
                  <m:oMath xmlns:m="http://schemas.openxmlformats.org/officeDocument/2006/math">
                    <m:r>
                      <a:rPr lang="en-US" sz="2800" b="0" i="1" smtClean="0">
                        <a:latin typeface="Cambria Math" panose="02040503050406030204" pitchFamily="18" charset="0"/>
                      </a:rPr>
                      <m:t>𝐴𝐵</m:t>
                    </m:r>
                    <m:r>
                      <a:rPr lang="en-US" sz="2800" b="0" i="1" smtClean="0">
                        <a:latin typeface="Cambria Math" panose="02040503050406030204" pitchFamily="18" charset="0"/>
                      </a:rPr>
                      <m:t>=</m:t>
                    </m:r>
                    <m:r>
                      <a:rPr lang="en-US" sz="2800" b="0" i="1" smtClean="0">
                        <a:latin typeface="Cambria Math" panose="02040503050406030204" pitchFamily="18" charset="0"/>
                      </a:rPr>
                      <m:t>𝐶</m:t>
                    </m:r>
                  </m:oMath>
                </a14:m>
                <a:r>
                  <a:rPr lang="en-US" sz="2800" dirty="0"/>
                  <a:t> and </a:t>
                </a:r>
                <a14:m>
                  <m:oMath xmlns:m="http://schemas.openxmlformats.org/officeDocument/2006/math">
                    <m:r>
                      <a:rPr lang="en-US" sz="2800" b="0" i="1" smtClean="0">
                        <a:latin typeface="Cambria Math" panose="02040503050406030204" pitchFamily="18" charset="0"/>
                      </a:rPr>
                      <m:t>𝐵𝐴</m:t>
                    </m:r>
                    <m:r>
                      <a:rPr lang="en-US" sz="2800" b="0" i="1" smtClean="0">
                        <a:latin typeface="Cambria Math" panose="02040503050406030204" pitchFamily="18" charset="0"/>
                      </a:rPr>
                      <m:t>=</m:t>
                    </m:r>
                    <m:r>
                      <a:rPr lang="en-US" sz="2800" b="0" i="1" smtClean="0">
                        <a:latin typeface="Cambria Math" panose="02040503050406030204" pitchFamily="18" charset="0"/>
                      </a:rPr>
                      <m:t>𝐷</m:t>
                    </m:r>
                  </m:oMath>
                </a14:m>
                <a:r>
                  <a:rPr lang="en-US" sz="2800" dirty="0"/>
                  <a:t> where </a:t>
                </a:r>
                <a:r>
                  <a:rPr lang="en-US" sz="2800" b="1" dirty="0"/>
                  <a:t>C</a:t>
                </a:r>
                <a:r>
                  <a:rPr lang="en-US" sz="2800" dirty="0"/>
                  <a:t> and </a:t>
                </a:r>
                <a:r>
                  <a:rPr lang="en-US" sz="2800" b="1" dirty="0"/>
                  <a:t>D</a:t>
                </a:r>
                <a:r>
                  <a:rPr lang="en-US" sz="2800" dirty="0"/>
                  <a:t> are </a:t>
                </a:r>
                <a14:m>
                  <m:oMath xmlns:m="http://schemas.openxmlformats.org/officeDocument/2006/math">
                    <m:r>
                      <a:rPr lang="en-US" sz="2800" i="1">
                        <a:latin typeface="Cambria Math" panose="02040503050406030204" pitchFamily="18" charset="0"/>
                      </a:rPr>
                      <m:t>𝑛</m:t>
                    </m:r>
                    <m:r>
                      <a:rPr lang="en-US" sz="2800" i="1">
                        <a:latin typeface="Cambria Math" panose="02040503050406030204" pitchFamily="18" charset="0"/>
                      </a:rPr>
                      <m:t>×</m:t>
                    </m:r>
                    <m:r>
                      <a:rPr lang="en-US" sz="2800" i="1">
                        <a:latin typeface="Cambria Math" panose="02040503050406030204" pitchFamily="18" charset="0"/>
                      </a:rPr>
                      <m:t>𝑛</m:t>
                    </m:r>
                  </m:oMath>
                </a14:m>
                <a:r>
                  <a:rPr lang="en-US" sz="2800" dirty="0"/>
                  <a:t> matrices.</a:t>
                </a:r>
              </a:p>
              <a:p>
                <a:pPr marL="457200" lvl="1" indent="-457200">
                  <a:buFont typeface="Wingdings" pitchFamily="2" charset="2"/>
                  <a:buChar char="v"/>
                </a:pPr>
                <a:r>
                  <a:rPr lang="en-US" sz="2800" dirty="0"/>
                  <a:t>However square matrices in general are </a:t>
                </a:r>
                <a:r>
                  <a:rPr lang="en-US" sz="2800" dirty="0">
                    <a:solidFill>
                      <a:srgbClr val="FF0000"/>
                    </a:solidFill>
                  </a:rPr>
                  <a:t>NOT</a:t>
                </a:r>
                <a:r>
                  <a:rPr lang="en-US" sz="2800" dirty="0"/>
                  <a:t> </a:t>
                </a:r>
                <a:r>
                  <a:rPr lang="en-US" sz="2800" dirty="0">
                    <a:solidFill>
                      <a:srgbClr val="FF0000"/>
                    </a:solidFill>
                  </a:rPr>
                  <a:t>commutative</a:t>
                </a:r>
                <a:r>
                  <a:rPr lang="en-US" sz="2800" dirty="0"/>
                  <a:t> on multiplication. </a:t>
                </a:r>
                <a14:m>
                  <m:oMath xmlns:m="http://schemas.openxmlformats.org/officeDocument/2006/math">
                    <m:r>
                      <a:rPr lang="en-US" sz="2800" b="0" i="1" smtClean="0">
                        <a:latin typeface="Cambria Math" panose="02040503050406030204" pitchFamily="18" charset="0"/>
                      </a:rPr>
                      <m:t>𝐴𝐵</m:t>
                    </m:r>
                    <m:r>
                      <a:rPr lang="en-US" sz="2800" b="0" i="1" smtClean="0">
                        <a:latin typeface="Cambria Math" panose="02040503050406030204" pitchFamily="18" charset="0"/>
                      </a:rPr>
                      <m:t>≠</m:t>
                    </m:r>
                    <m:r>
                      <a:rPr lang="en-US" sz="2800" b="0" i="1" smtClean="0">
                        <a:latin typeface="Cambria Math" panose="02040503050406030204" pitchFamily="18" charset="0"/>
                      </a:rPr>
                      <m:t>𝐵𝐴</m:t>
                    </m:r>
                  </m:oMath>
                </a14:m>
                <a:endParaRPr lang="en-US" sz="2800" dirty="0"/>
              </a:p>
              <a:p>
                <a:pPr marL="457200" lvl="1" indent="-457200">
                  <a:buFont typeface="Wingdings" pitchFamily="2" charset="2"/>
                  <a:buChar char="v"/>
                </a:pPr>
                <a:r>
                  <a:rPr lang="en-US" sz="2800" dirty="0"/>
                  <a:t>Matrices </a:t>
                </a:r>
                <a:r>
                  <a:rPr lang="en-US" sz="2800" b="1" dirty="0"/>
                  <a:t>A</a:t>
                </a:r>
                <a:r>
                  <a:rPr lang="en-US" sz="2800" dirty="0"/>
                  <a:t>,</a:t>
                </a:r>
                <a:r>
                  <a:rPr lang="en-US" sz="2800" b="1" dirty="0"/>
                  <a:t> B</a:t>
                </a:r>
                <a:r>
                  <a:rPr lang="en-US" sz="2800" dirty="0"/>
                  <a:t>, and </a:t>
                </a:r>
                <a:r>
                  <a:rPr lang="en-US" sz="2800" b="1" dirty="0"/>
                  <a:t>C</a:t>
                </a:r>
                <a:r>
                  <a:rPr lang="en-US" sz="2800" dirty="0"/>
                  <a:t> are </a:t>
                </a:r>
                <a:r>
                  <a:rPr lang="en-US" sz="2800" dirty="0">
                    <a:solidFill>
                      <a:srgbClr val="FF0000"/>
                    </a:solidFill>
                  </a:rPr>
                  <a:t>distributive</a:t>
                </a:r>
                <a:r>
                  <a:rPr lang="en-US" sz="2800" dirty="0"/>
                  <a:t> if </a:t>
                </a:r>
                <a:r>
                  <a:rPr lang="en-US" sz="2800" b="1" dirty="0"/>
                  <a:t>B</a:t>
                </a:r>
                <a:r>
                  <a:rPr lang="en-US" sz="2800" dirty="0"/>
                  <a:t> and </a:t>
                </a:r>
                <a:r>
                  <a:rPr lang="en-US" sz="2800" b="1" dirty="0"/>
                  <a:t>C</a:t>
                </a:r>
                <a:r>
                  <a:rPr lang="en-US" sz="2800" dirty="0"/>
                  <a:t> are the same size and </a:t>
                </a:r>
                <a:r>
                  <a:rPr lang="en-US" sz="2800" b="1" dirty="0"/>
                  <a:t>A</a:t>
                </a:r>
                <a:r>
                  <a:rPr lang="en-US" sz="2800" dirty="0"/>
                  <a:t> is conformable to </a:t>
                </a:r>
                <a:r>
                  <a:rPr lang="en-US" sz="2800" b="1" dirty="0"/>
                  <a:t>B</a:t>
                </a:r>
                <a:r>
                  <a:rPr lang="en-US" sz="2800" dirty="0"/>
                  <a:t> and </a:t>
                </a:r>
                <a:r>
                  <a:rPr lang="en-US" sz="2800" b="1" dirty="0"/>
                  <a:t>C</a:t>
                </a:r>
                <a:r>
                  <a:rPr lang="en-US" sz="2800" dirty="0"/>
                  <a:t>. </a:t>
                </a:r>
              </a:p>
              <a:p>
                <a:pPr marL="0" lvl="1"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𝐴</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𝐵</m:t>
                          </m:r>
                          <m:r>
                            <a:rPr lang="en-US" sz="2800" b="0" i="1" smtClean="0">
                              <a:latin typeface="Cambria Math" panose="02040503050406030204" pitchFamily="18" charset="0"/>
                            </a:rPr>
                            <m:t>+</m:t>
                          </m:r>
                          <m:r>
                            <a:rPr lang="en-US" sz="2800" b="0" i="1" smtClean="0">
                              <a:latin typeface="Cambria Math" panose="02040503050406030204" pitchFamily="18" charset="0"/>
                            </a:rPr>
                            <m:t>𝐶</m:t>
                          </m:r>
                        </m:e>
                      </m:d>
                      <m:r>
                        <a:rPr lang="en-US" sz="2800" b="0" i="1" smtClean="0">
                          <a:latin typeface="Cambria Math" panose="02040503050406030204" pitchFamily="18" charset="0"/>
                        </a:rPr>
                        <m:t>=</m:t>
                      </m:r>
                      <m:r>
                        <a:rPr lang="en-US" sz="2800" b="0" i="1" smtClean="0">
                          <a:latin typeface="Cambria Math" panose="02040503050406030204" pitchFamily="18" charset="0"/>
                        </a:rPr>
                        <m:t>𝐴𝐵</m:t>
                      </m:r>
                      <m:r>
                        <a:rPr lang="en-US" sz="2800" b="0" i="1" smtClean="0">
                          <a:latin typeface="Cambria Math" panose="02040503050406030204" pitchFamily="18" charset="0"/>
                        </a:rPr>
                        <m:t>+</m:t>
                      </m:r>
                      <m:r>
                        <a:rPr lang="en-US" sz="2800" b="0" i="1" smtClean="0">
                          <a:latin typeface="Cambria Math" panose="02040503050406030204" pitchFamily="18" charset="0"/>
                        </a:rPr>
                        <m:t>𝐴𝐶</m:t>
                      </m:r>
                    </m:oMath>
                  </m:oMathPara>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22</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15984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Arial Rounded MT Bold" panose="020F0704030504030204" pitchFamily="34" charset="77"/>
              </a:rPr>
              <a:t>Matrix Algebra</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fontScale="92500"/>
              </a:bodyPr>
              <a:lstStyle/>
              <a:p>
                <a:pPr marL="457200" lvl="1" indent="-457200">
                  <a:buFont typeface="Wingdings" pitchFamily="2" charset="2"/>
                  <a:buChar char="v"/>
                </a:pPr>
                <a:r>
                  <a:rPr lang="en-US" sz="2800" dirty="0"/>
                  <a:t>Consider the two square matrices </a:t>
                </a:r>
                <a:r>
                  <a:rPr lang="en-US" sz="2800" b="1" dirty="0"/>
                  <a:t>A</a:t>
                </a:r>
                <a:r>
                  <a:rPr lang="en-US" sz="2800" dirty="0"/>
                  <a:t> and </a:t>
                </a:r>
                <a:r>
                  <a:rPr lang="en-US" sz="2800" b="1" dirty="0"/>
                  <a:t>B</a:t>
                </a:r>
                <a:r>
                  <a:rPr lang="en-US" sz="2800" dirty="0"/>
                  <a:t>. If </a:t>
                </a:r>
                <a:r>
                  <a:rPr lang="en-US" sz="2800" b="1" dirty="0"/>
                  <a:t>AB=I</a:t>
                </a:r>
                <a:r>
                  <a:rPr lang="en-US" sz="2800" dirty="0"/>
                  <a:t>, then </a:t>
                </a:r>
                <a:r>
                  <a:rPr lang="en-US" sz="2800" b="1" dirty="0"/>
                  <a:t>B</a:t>
                </a:r>
                <a:r>
                  <a:rPr lang="en-US" sz="2800" dirty="0"/>
                  <a:t> is the inverse of </a:t>
                </a:r>
                <a:r>
                  <a:rPr lang="en-US" sz="2800" b="1" dirty="0"/>
                  <a:t>A</a:t>
                </a:r>
                <a:r>
                  <a:rPr lang="en-US" sz="2800" dirty="0"/>
                  <a:t>, which is denoted by </a:t>
                </a:r>
                <a14:m>
                  <m:oMath xmlns:m="http://schemas.openxmlformats.org/officeDocument/2006/math">
                    <m:sSup>
                      <m:sSupPr>
                        <m:ctrlPr>
                          <a:rPr lang="en-US" sz="2800" b="0" i="1" smtClean="0">
                            <a:latin typeface="Cambria Math" panose="02040503050406030204" pitchFamily="18" charset="0"/>
                          </a:rPr>
                        </m:ctrlPr>
                      </m:sSupPr>
                      <m:e>
                        <m:r>
                          <a:rPr lang="en-US" sz="2800" b="1" i="1" smtClean="0">
                            <a:latin typeface="Cambria Math" panose="02040503050406030204" pitchFamily="18" charset="0"/>
                          </a:rPr>
                          <m:t>𝑨</m:t>
                        </m:r>
                      </m:e>
                      <m:sup>
                        <m:r>
                          <a:rPr lang="en-US" sz="2800" b="0" i="1" smtClean="0">
                            <a:latin typeface="Cambria Math" panose="02040503050406030204" pitchFamily="18" charset="0"/>
                          </a:rPr>
                          <m:t>−1</m:t>
                        </m:r>
                      </m:sup>
                    </m:sSup>
                    <m:r>
                      <a:rPr lang="en-US" sz="2800" b="0" i="1" smtClean="0">
                        <a:latin typeface="Cambria Math" panose="02040503050406030204" pitchFamily="18" charset="0"/>
                      </a:rPr>
                      <m:t>.</m:t>
                    </m:r>
                  </m:oMath>
                </a14:m>
                <a:endParaRPr lang="en-US" sz="2800" b="0" dirty="0"/>
              </a:p>
              <a:p>
                <a:pPr marL="457200" lvl="1" indent="-457200">
                  <a:buFont typeface="Wingdings" pitchFamily="2" charset="2"/>
                  <a:buChar char="v"/>
                </a:pPr>
                <a:r>
                  <a:rPr lang="en-US" sz="2800" dirty="0"/>
                  <a:t>Matrix </a:t>
                </a:r>
                <a:r>
                  <a:rPr lang="en-US" sz="2800" dirty="0">
                    <a:solidFill>
                      <a:srgbClr val="FF0000"/>
                    </a:solidFill>
                  </a:rPr>
                  <a:t>inverse commute </a:t>
                </a:r>
                <a:r>
                  <a:rPr lang="en-US" sz="2800" dirty="0"/>
                  <a:t>on multiplication,</a:t>
                </a:r>
              </a:p>
              <a:p>
                <a:pPr marL="0" lvl="1" indent="0">
                  <a:buNone/>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𝑨</m:t>
                      </m:r>
                      <m:sSup>
                        <m:sSupPr>
                          <m:ctrlPr>
                            <a:rPr lang="en-US" sz="2800" b="1" i="1" smtClean="0">
                              <a:latin typeface="Cambria Math" panose="02040503050406030204" pitchFamily="18" charset="0"/>
                            </a:rPr>
                          </m:ctrlPr>
                        </m:sSupPr>
                        <m:e>
                          <m:r>
                            <a:rPr lang="en-US" sz="2800" b="1" i="1" smtClean="0">
                              <a:latin typeface="Cambria Math" panose="02040503050406030204" pitchFamily="18" charset="0"/>
                            </a:rPr>
                            <m:t>𝑨</m:t>
                          </m:r>
                        </m:e>
                        <m:sup>
                          <m:r>
                            <a:rPr lang="en-US" sz="2800" b="1" i="1" smtClean="0">
                              <a:latin typeface="Cambria Math" panose="02040503050406030204" pitchFamily="18" charset="0"/>
                            </a:rPr>
                            <m:t>−</m:t>
                          </m:r>
                          <m:r>
                            <a:rPr lang="en-US" sz="2800" b="0" i="1" smtClean="0">
                              <a:latin typeface="Cambria Math" panose="02040503050406030204" pitchFamily="18" charset="0"/>
                            </a:rPr>
                            <m:t>1</m:t>
                          </m:r>
                        </m:sup>
                      </m:sSup>
                      <m:r>
                        <a:rPr lang="en-US" sz="2800" b="1" i="1" smtClean="0">
                          <a:latin typeface="Cambria Math" panose="02040503050406030204" pitchFamily="18" charset="0"/>
                        </a:rPr>
                        <m:t>=</m:t>
                      </m:r>
                      <m:sSup>
                        <m:sSupPr>
                          <m:ctrlPr>
                            <a:rPr lang="en-US" sz="2800" b="1" i="1" smtClean="0">
                              <a:latin typeface="Cambria Math" panose="02040503050406030204" pitchFamily="18" charset="0"/>
                            </a:rPr>
                          </m:ctrlPr>
                        </m:sSupPr>
                        <m:e>
                          <m:r>
                            <a:rPr lang="en-US" sz="2800" b="1" i="1" smtClean="0">
                              <a:latin typeface="Cambria Math" panose="02040503050406030204" pitchFamily="18" charset="0"/>
                            </a:rPr>
                            <m:t>𝑨</m:t>
                          </m:r>
                        </m:e>
                        <m:sup>
                          <m:r>
                            <a:rPr lang="en-US" sz="2800" b="1" i="1" smtClean="0">
                              <a:latin typeface="Cambria Math" panose="02040503050406030204" pitchFamily="18" charset="0"/>
                            </a:rPr>
                            <m:t>−</m:t>
                          </m:r>
                          <m:r>
                            <a:rPr lang="en-US" sz="2800" b="0" i="1" smtClean="0">
                              <a:latin typeface="Cambria Math" panose="02040503050406030204" pitchFamily="18" charset="0"/>
                            </a:rPr>
                            <m:t>1</m:t>
                          </m:r>
                        </m:sup>
                      </m:sSup>
                      <m:r>
                        <a:rPr lang="en-US" sz="2800" b="1" i="1" smtClean="0">
                          <a:latin typeface="Cambria Math" panose="02040503050406030204" pitchFamily="18" charset="0"/>
                        </a:rPr>
                        <m:t>𝑨</m:t>
                      </m:r>
                      <m:r>
                        <a:rPr lang="en-US" sz="2800" b="1" i="1" smtClean="0">
                          <a:latin typeface="Cambria Math" panose="02040503050406030204" pitchFamily="18" charset="0"/>
                        </a:rPr>
                        <m:t>=</m:t>
                      </m:r>
                      <m:r>
                        <a:rPr lang="en-US" sz="2800" b="1" i="1" smtClean="0">
                          <a:latin typeface="Cambria Math" panose="02040503050406030204" pitchFamily="18" charset="0"/>
                        </a:rPr>
                        <m:t>𝑰</m:t>
                      </m:r>
                    </m:oMath>
                  </m:oMathPara>
                </a14:m>
                <a:endParaRPr lang="en-US" sz="2800" b="1" dirty="0"/>
              </a:p>
              <a:p>
                <a:pPr marL="457200" lvl="1" indent="-457200">
                  <a:buFont typeface="Wingdings" pitchFamily="2" charset="2"/>
                  <a:buChar char="v"/>
                </a:pPr>
                <a:r>
                  <a:rPr lang="en-US" sz="2800" dirty="0"/>
                  <a:t>Matrix </a:t>
                </a:r>
                <a:r>
                  <a:rPr lang="en-US" sz="2800" dirty="0">
                    <a:solidFill>
                      <a:srgbClr val="FF0000"/>
                    </a:solidFill>
                  </a:rPr>
                  <a:t>factorization</a:t>
                </a:r>
                <a:r>
                  <a:rPr lang="en-US" sz="2800" dirty="0"/>
                  <a:t> refers to the representation of a matrix as the product of two other matrices.</a:t>
                </a:r>
              </a:p>
              <a:p>
                <a:pPr marL="457200" lvl="1" indent="-457200">
                  <a:buFont typeface="Wingdings" pitchFamily="2" charset="2"/>
                  <a:buChar char="v"/>
                </a:pPr>
                <a:r>
                  <a:rPr lang="en-US" sz="2800" dirty="0"/>
                  <a:t>Factorization is </a:t>
                </a:r>
                <a:r>
                  <a:rPr lang="en-US" sz="2800" dirty="0">
                    <a:solidFill>
                      <a:srgbClr val="FF0000"/>
                    </a:solidFill>
                  </a:rPr>
                  <a:t>NOT</a:t>
                </a:r>
                <a:r>
                  <a:rPr lang="en-US" sz="2800" dirty="0"/>
                  <a:t> a unique process. There are, in general, an infinite number of matrices </a:t>
                </a:r>
                <a:r>
                  <a:rPr lang="en-US" sz="2800" b="1" dirty="0"/>
                  <a:t>A</a:t>
                </a:r>
                <a:r>
                  <a:rPr lang="en-US" sz="2800" dirty="0"/>
                  <a:t> and </a:t>
                </a:r>
                <a:r>
                  <a:rPr lang="en-US" sz="2800" b="1" dirty="0"/>
                  <a:t>B</a:t>
                </a:r>
                <a:r>
                  <a:rPr lang="en-US" sz="2800" dirty="0"/>
                  <a:t> whose product is </a:t>
                </a:r>
                <a:r>
                  <a:rPr lang="en-US" sz="2800" b="1" dirty="0"/>
                  <a:t>A</a:t>
                </a:r>
                <a:r>
                  <a:rPr lang="en-US" sz="2800" dirty="0"/>
                  <a:t>.</a:t>
                </a:r>
              </a:p>
              <a:p>
                <a:pPr marL="457200" lvl="1" indent="-457200">
                  <a:buFont typeface="Wingdings" pitchFamily="2" charset="2"/>
                  <a:buChar char="v"/>
                </a:pPr>
                <a:r>
                  <a:rPr lang="en-US" sz="2800" dirty="0"/>
                  <a:t>A particularly useful factorization for square matrices is </a:t>
                </a:r>
                <a:r>
                  <a:rPr lang="en-US" sz="2800" b="1" dirty="0"/>
                  <a:t>A = LU </a:t>
                </a:r>
                <a:r>
                  <a:rPr lang="en-US" sz="2800" dirty="0"/>
                  <a:t>where </a:t>
                </a:r>
                <a:r>
                  <a:rPr lang="en-US" sz="2800" b="1" dirty="0"/>
                  <a:t>L</a:t>
                </a:r>
                <a:r>
                  <a:rPr lang="en-US" sz="2800" dirty="0"/>
                  <a:t> and </a:t>
                </a:r>
                <a:r>
                  <a:rPr lang="en-US" sz="2800" b="1" dirty="0"/>
                  <a:t>U</a:t>
                </a:r>
                <a:r>
                  <a:rPr lang="en-US" sz="2800" dirty="0"/>
                  <a:t> are lower and upper triangular matrices.</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158" t="-1340" r="-724"/>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23</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833817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dirty="0">
                <a:latin typeface="Arial Rounded MT Bold" panose="020F0704030504030204" pitchFamily="34" charset="77"/>
              </a:rPr>
              <a:t>Systems of Linear Algebraic Equations</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lnSpcReduction="10000"/>
              </a:bodyPr>
              <a:lstStyle/>
              <a:p>
                <a:pPr marL="457200" lvl="1" indent="-457200">
                  <a:buFont typeface="Wingdings" pitchFamily="2" charset="2"/>
                  <a:buChar char="v"/>
                </a:pPr>
                <a:r>
                  <a:rPr lang="en-US" sz="2800" dirty="0"/>
                  <a:t>Systems of </a:t>
                </a:r>
                <a:r>
                  <a:rPr lang="en-US" sz="2800" dirty="0" err="1"/>
                  <a:t>li</a:t>
                </a:r>
                <a:r>
                  <a:rPr lang="en-US" sz="2800" dirty="0"/>
                  <a:t>near algebraic equations can be expressed very compactly in matrix notation </a:t>
                </a:r>
                <a14:m>
                  <m:oMath xmlns:m="http://schemas.openxmlformats.org/officeDocument/2006/math">
                    <m:r>
                      <a:rPr lang="en-US" sz="2800" b="0" i="1" smtClean="0">
                        <a:latin typeface="Cambria Math" panose="02040503050406030204" pitchFamily="18" charset="0"/>
                      </a:rPr>
                      <m:t>𝐴𝑥</m:t>
                    </m:r>
                    <m:r>
                      <a:rPr lang="en-US" sz="2800" b="0" i="1" smtClean="0">
                        <a:latin typeface="Cambria Math" panose="02040503050406030204" pitchFamily="18" charset="0"/>
                      </a:rPr>
                      <m:t>=</m:t>
                    </m:r>
                    <m:r>
                      <a:rPr lang="en-US" sz="2800" b="0" i="1" smtClean="0">
                        <a:latin typeface="Cambria Math" panose="02040503050406030204" pitchFamily="18" charset="0"/>
                      </a:rPr>
                      <m:t>𝑏</m:t>
                    </m:r>
                  </m:oMath>
                </a14:m>
                <a:r>
                  <a:rPr lang="en-US" sz="2800" dirty="0"/>
                  <a:t> where </a:t>
                </a:r>
              </a:p>
              <a:p>
                <a:pPr marL="0" lvl="1"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𝐴</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sSub>
                                  <m:sSubPr>
                                    <m:ctrlPr>
                                      <a:rPr lang="en-US" sz="2800" b="0" i="1" smtClean="0">
                                        <a:latin typeface="Cambria Math" panose="02040503050406030204" pitchFamily="18" charset="0"/>
                                      </a:rPr>
                                    </m:ctrlPr>
                                  </m:sSubPr>
                                  <m:e>
                                    <m:r>
                                      <m:rPr>
                                        <m:brk m:alnAt="7"/>
                                      </m:rPr>
                                      <a:rPr lang="en-US" sz="2800" b="0" i="1" smtClean="0">
                                        <a:latin typeface="Cambria Math" panose="02040503050406030204" pitchFamily="18" charset="0"/>
                                      </a:rPr>
                                      <m:t>𝑎</m:t>
                                    </m:r>
                                  </m:e>
                                  <m:sub>
                                    <m:r>
                                      <a:rPr lang="en-US" sz="2800" b="0" i="1" smtClean="0">
                                        <a:latin typeface="Cambria Math" panose="02040503050406030204" pitchFamily="18" charset="0"/>
                                      </a:rPr>
                                      <m:t>11</m:t>
                                    </m:r>
                                  </m:sub>
                                </m:sSub>
                              </m:e>
                              <m:e>
                                <m:r>
                                  <a:rPr lang="en-US" sz="2800" b="0" i="1" smtClean="0">
                                    <a:latin typeface="Cambria Math" panose="02040503050406030204" pitchFamily="18" charset="0"/>
                                  </a:rPr>
                                  <m:t>⋯</m:t>
                                </m:r>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m:t>
                                    </m:r>
                                    <m:r>
                                      <a:rPr lang="en-US" sz="2800" b="0" i="1" smtClean="0">
                                        <a:latin typeface="Cambria Math" panose="02040503050406030204" pitchFamily="18" charset="0"/>
                                      </a:rPr>
                                      <m:t>𝑛</m:t>
                                    </m:r>
                                  </m:sub>
                                </m:sSub>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𝑛</m:t>
                                    </m:r>
                                    <m:r>
                                      <a:rPr lang="en-US" sz="2800" b="0" i="1" smtClean="0">
                                        <a:latin typeface="Cambria Math" panose="02040503050406030204" pitchFamily="18" charset="0"/>
                                      </a:rPr>
                                      <m:t>1</m:t>
                                    </m:r>
                                  </m:sub>
                                </m:sSub>
                              </m:e>
                              <m:e>
                                <m:r>
                                  <a:rPr lang="en-US" sz="2800" b="0" i="1" smtClean="0">
                                    <a:latin typeface="Cambria Math" panose="02040503050406030204" pitchFamily="18" charset="0"/>
                                  </a:rPr>
                                  <m:t>⋯</m:t>
                                </m:r>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𝑛𝑛</m:t>
                                    </m:r>
                                  </m:sub>
                                </m:sSub>
                              </m:e>
                            </m:mr>
                          </m:m>
                        </m:e>
                      </m:d>
                      <m:r>
                        <a:rPr lang="en-US" sz="2800" b="0" i="1" smtClean="0">
                          <a:latin typeface="Cambria Math" panose="02040503050406030204" pitchFamily="18" charset="0"/>
                        </a:rPr>
                        <m:t>  </m:t>
                      </m:r>
                      <m:r>
                        <a:rPr lang="en-US" sz="2800" b="0" i="1" smtClean="0">
                          <a:latin typeface="Cambria Math" panose="02040503050406030204" pitchFamily="18" charset="0"/>
                        </a:rPr>
                        <m:t>𝑥</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rPr>
                              </m:ctrlPr>
                            </m:mPr>
                            <m:mr>
                              <m:e>
                                <m:sSub>
                                  <m:sSubPr>
                                    <m:ctrlPr>
                                      <a:rPr lang="en-US" sz="2800" b="0" i="1" smtClean="0">
                                        <a:latin typeface="Cambria Math" panose="02040503050406030204" pitchFamily="18" charset="0"/>
                                      </a:rPr>
                                    </m:ctrlPr>
                                  </m:sSubPr>
                                  <m:e>
                                    <m:r>
                                      <m:rPr>
                                        <m:brk m:alnAt="7"/>
                                      </m:rP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mr>
                            <m:mr>
                              <m:e>
                                <m:r>
                                  <a:rPr lang="en-US" sz="2800" b="0" i="1" smtClean="0">
                                    <a:latin typeface="Cambria Math" panose="02040503050406030204" pitchFamily="18" charset="0"/>
                                  </a:rPr>
                                  <m:t>⋮</m:t>
                                </m:r>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𝑛</m:t>
                                    </m:r>
                                  </m:sub>
                                </m:sSub>
                              </m:e>
                            </m:mr>
                          </m:m>
                        </m:e>
                      </m:d>
                      <m:r>
                        <a:rPr lang="en-US" sz="2800" b="0" i="1" smtClean="0">
                          <a:latin typeface="Cambria Math" panose="02040503050406030204" pitchFamily="18" charset="0"/>
                        </a:rPr>
                        <m:t>  </m:t>
                      </m:r>
                      <m:r>
                        <a:rPr lang="en-US" sz="2800" b="0" i="1" smtClean="0">
                          <a:latin typeface="Cambria Math" panose="02040503050406030204" pitchFamily="18" charset="0"/>
                        </a:rPr>
                        <m:t>𝑦</m:t>
                      </m:r>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b="0" i="1" smtClean="0">
                                        <a:latin typeface="Cambria Math" panose="02040503050406030204" pitchFamily="18" charset="0"/>
                                      </a:rPr>
                                    </m:ctrlPr>
                                  </m:sSubPr>
                                  <m:e>
                                    <m:r>
                                      <m:rPr>
                                        <m:brk m:alnAt="7"/>
                                      </m:rPr>
                                      <a:rPr lang="en-US" sz="2800" b="0" i="1" smtClean="0">
                                        <a:latin typeface="Cambria Math" panose="02040503050406030204" pitchFamily="18" charset="0"/>
                                      </a:rPr>
                                      <m:t>𝑦</m:t>
                                    </m:r>
                                  </m:e>
                                  <m:sub>
                                    <m:r>
                                      <a:rPr lang="en-US" sz="2800" b="0" i="1" smtClean="0">
                                        <a:latin typeface="Cambria Math" panose="02040503050406030204" pitchFamily="18" charset="0"/>
                                      </a:rPr>
                                      <m:t>1</m:t>
                                    </m:r>
                                  </m:sub>
                                </m:sSub>
                              </m:e>
                            </m:mr>
                            <m:mr>
                              <m:e>
                                <m:r>
                                  <a:rPr lang="en-US" sz="2800" i="1">
                                    <a:latin typeface="Cambria Math" panose="02040503050406030204" pitchFamily="18" charset="0"/>
                                  </a:rPr>
                                  <m:t>⋮</m:t>
                                </m:r>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𝑛</m:t>
                                    </m:r>
                                  </m:sub>
                                </m:sSub>
                              </m:e>
                            </m:mr>
                          </m:m>
                        </m:e>
                      </m:d>
                    </m:oMath>
                  </m:oMathPara>
                </a14:m>
                <a:endParaRPr lang="en-US" sz="2800" b="0" dirty="0"/>
              </a:p>
              <a:p>
                <a:pPr marL="457200" lvl="1" indent="-457200">
                  <a:buFont typeface="Wingdings" pitchFamily="2" charset="2"/>
                  <a:buChar char="v"/>
                </a:pPr>
                <a:r>
                  <a:rPr lang="en-US" sz="2800" dirty="0"/>
                  <a:t>This can also be written as</a:t>
                </a:r>
              </a:p>
              <a:p>
                <a:pPr marL="0" lvl="1" indent="0">
                  <a:buNone/>
                </a:pPr>
                <a14:m>
                  <m:oMathPara xmlns:m="http://schemas.openxmlformats.org/officeDocument/2006/math">
                    <m:oMathParaPr>
                      <m:jc m:val="centerGroup"/>
                    </m:oMathParaPr>
                    <m:oMath xmlns:m="http://schemas.openxmlformats.org/officeDocument/2006/math">
                      <m:nary>
                        <m:naryPr>
                          <m:chr m:val="∑"/>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𝑖</m:t>
                              </m:r>
                            </m:sub>
                          </m:sSub>
                        </m:e>
                      </m:nary>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=1,⋯,</m:t>
                      </m:r>
                      <m:r>
                        <a:rPr lang="en-US" sz="2800" b="0" i="1" smtClean="0">
                          <a:latin typeface="Cambria Math" panose="02040503050406030204" pitchFamily="18" charset="0"/>
                        </a:rPr>
                        <m:t>𝑛</m:t>
                      </m:r>
                      <m:r>
                        <a:rPr lang="en-US" sz="2800" b="0" i="1" smtClean="0">
                          <a:latin typeface="Cambria Math" panose="02040503050406030204" pitchFamily="18" charset="0"/>
                        </a:rPr>
                        <m:t>) </m:t>
                      </m:r>
                    </m:oMath>
                  </m:oMathPara>
                </a14:m>
                <a:endParaRPr lang="en-US" sz="2800" dirty="0"/>
              </a:p>
              <a:p>
                <a:pPr marL="457200" lvl="1" indent="-457200">
                  <a:buFont typeface="Wingdings" pitchFamily="2" charset="2"/>
                  <a:buChar char="v"/>
                </a:pPr>
                <a:r>
                  <a:rPr lang="en-US" sz="2800" dirty="0"/>
                  <a:t>Or equivalently as </a:t>
                </a:r>
              </a:p>
              <a:p>
                <a:pPr marL="0" lvl="1" indent="0" algn="ctr">
                  <a:buNone/>
                </a:pP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r>
                      <a:rPr lang="en-US" sz="2800" b="0" i="1" smtClean="0">
                        <a:latin typeface="Cambria Math" panose="02040503050406030204" pitchFamily="18" charset="0"/>
                      </a:rPr>
                      <m:t>=1,⋯,</m:t>
                    </m:r>
                    <m:r>
                      <a:rPr lang="en-US" sz="2800" b="0" i="1" smtClean="0">
                        <a:latin typeface="Cambria Math" panose="02040503050406030204" pitchFamily="18" charset="0"/>
                      </a:rPr>
                      <m:t>𝑛</m:t>
                    </m:r>
                    <m:r>
                      <a:rPr lang="en-US" sz="2800" b="0" i="1" smtClean="0">
                        <a:latin typeface="Cambria Math" panose="02040503050406030204" pitchFamily="18" charset="0"/>
                      </a:rPr>
                      <m:t>)</m:t>
                    </m:r>
                  </m:oMath>
                </a14:m>
                <a:r>
                  <a:rPr lang="en-US" sz="2800" dirty="0"/>
                  <a:t> </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2145" b="-20643"/>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24</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1555665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defRPr/>
            </a:pPr>
            <a:r>
              <a:rPr lang="en-US" dirty="0">
                <a:latin typeface="Arial Rounded MT Bold" panose="020F0704030504030204" pitchFamily="34" charset="77"/>
              </a:rPr>
              <a:t>Systems of Linear Algebraic Equations</a:t>
            </a:r>
            <a:endParaRPr lang="en-US" dirty="0"/>
          </a:p>
        </p:txBody>
      </p:sp>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There are three row operations that are useful when solving systems of linear algebraic equations. They are:</a:t>
            </a:r>
          </a:p>
          <a:p>
            <a:pPr marL="1206500" lvl="1" indent="-422275">
              <a:buFont typeface="Wingdings" pitchFamily="2" charset="2"/>
              <a:buChar char="Ø"/>
            </a:pPr>
            <a:r>
              <a:rPr lang="en-US" sz="2800" b="0" dirty="0"/>
              <a:t>Any row may be multiplied by a constant (a process called </a:t>
            </a:r>
            <a:r>
              <a:rPr lang="en-US" sz="2800" b="0" dirty="0">
                <a:solidFill>
                  <a:srgbClr val="FF0000"/>
                </a:solidFill>
              </a:rPr>
              <a:t>scaling</a:t>
            </a:r>
            <a:r>
              <a:rPr lang="en-US" sz="2800" b="0" dirty="0"/>
              <a:t>)</a:t>
            </a:r>
          </a:p>
          <a:p>
            <a:pPr marL="1206500" lvl="1" indent="-422275">
              <a:buFont typeface="Wingdings" pitchFamily="2" charset="2"/>
              <a:buChar char="Ø"/>
            </a:pPr>
            <a:r>
              <a:rPr lang="en-US" sz="2800" dirty="0"/>
              <a:t>The order of the rows may be interchanged (a process called </a:t>
            </a:r>
            <a:r>
              <a:rPr lang="en-US" sz="2800" dirty="0">
                <a:solidFill>
                  <a:srgbClr val="FF0000"/>
                </a:solidFill>
              </a:rPr>
              <a:t>pivoting</a:t>
            </a:r>
            <a:r>
              <a:rPr lang="en-US" sz="2800" dirty="0"/>
              <a:t>)</a:t>
            </a:r>
          </a:p>
          <a:p>
            <a:pPr marL="1206500" lvl="1" indent="-422275">
              <a:buFont typeface="Wingdings" pitchFamily="2" charset="2"/>
              <a:buChar char="Ø"/>
            </a:pPr>
            <a:r>
              <a:rPr lang="en-US" sz="2800" b="0" dirty="0"/>
              <a:t>Any row can be re</a:t>
            </a:r>
            <a:r>
              <a:rPr lang="en-US" sz="2800" dirty="0"/>
              <a:t>placed by a weighted linear combination of that row with any other row (a process called </a:t>
            </a:r>
            <a:r>
              <a:rPr lang="en-US" sz="2800" dirty="0">
                <a:solidFill>
                  <a:srgbClr val="FF0000"/>
                </a:solidFill>
              </a:rPr>
              <a:t>elimination</a:t>
            </a:r>
            <a:r>
              <a:rPr lang="en-US" sz="2800" dirty="0"/>
              <a:t>)</a:t>
            </a:r>
          </a:p>
        </p:txBody>
      </p:sp>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25</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161354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Determinants</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lnSpcReduction="10000"/>
              </a:bodyPr>
              <a:lstStyle/>
              <a:p>
                <a:pPr marL="457200" lvl="1" indent="-457200">
                  <a:buFont typeface="Wingdings" pitchFamily="2" charset="2"/>
                  <a:buChar char="v"/>
                </a:pPr>
                <a:r>
                  <a:rPr lang="en-US" sz="2800" b="0" dirty="0"/>
                  <a:t>The term </a:t>
                </a:r>
                <a:r>
                  <a:rPr lang="en-US" sz="2800" b="1" dirty="0"/>
                  <a:t>determinant</a:t>
                </a:r>
                <a:r>
                  <a:rPr lang="en-US" sz="2800" b="0" dirty="0"/>
                  <a:t> of a square matrix </a:t>
                </a:r>
                <a:r>
                  <a:rPr lang="en-US" sz="2800" b="1" dirty="0"/>
                  <a:t>A</a:t>
                </a:r>
                <a:r>
                  <a:rPr lang="en-US" sz="2800" b="0" dirty="0"/>
                  <a:t>, denoted by det(</a:t>
                </a:r>
                <a:r>
                  <a:rPr lang="en-US" sz="2800" b="1" dirty="0"/>
                  <a:t>A</a:t>
                </a:r>
                <a:r>
                  <a:rPr lang="en-US" sz="2800" b="0" dirty="0"/>
                  <a:t>) or |</a:t>
                </a:r>
                <a:r>
                  <a:rPr lang="en-US" sz="2800" b="1" dirty="0"/>
                  <a:t>A</a:t>
                </a:r>
                <a:r>
                  <a:rPr lang="en-US" sz="2800" b="0" dirty="0"/>
                  <a:t>| refers to both the collection of elements of the square matrix enclosed in vertical lines and the scalar value represented by that array.</a:t>
                </a:r>
              </a:p>
              <a:p>
                <a:pPr marL="0" lvl="1" indent="0">
                  <a:buNone/>
                </a:pPr>
                <a14:m>
                  <m:oMathPara xmlns:m="http://schemas.openxmlformats.org/officeDocument/2006/math">
                    <m:oMathParaPr>
                      <m:jc m:val="centerGroup"/>
                    </m:oMathParaPr>
                    <m:oMath xmlns:m="http://schemas.openxmlformats.org/officeDocument/2006/math">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det</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e>
                          </m:d>
                        </m:e>
                      </m:func>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sSub>
                                  <m:sSubPr>
                                    <m:ctrlPr>
                                      <a:rPr lang="en-US" sz="2800" b="0" i="1" smtClean="0">
                                        <a:latin typeface="Cambria Math" panose="02040503050406030204" pitchFamily="18" charset="0"/>
                                      </a:rPr>
                                    </m:ctrlPr>
                                  </m:sSubPr>
                                  <m:e>
                                    <m:r>
                                      <m:rPr>
                                        <m:brk m:alnAt="7"/>
                                      </m:rPr>
                                      <a:rPr lang="en-US" sz="2800" b="0" i="1" smtClean="0">
                                        <a:latin typeface="Cambria Math" panose="02040503050406030204" pitchFamily="18" charset="0"/>
                                      </a:rPr>
                                      <m:t>𝑎</m:t>
                                    </m:r>
                                  </m:e>
                                  <m:sub>
                                    <m:r>
                                      <a:rPr lang="en-US" sz="2800" b="0" i="1" smtClean="0">
                                        <a:latin typeface="Cambria Math" panose="02040503050406030204" pitchFamily="18" charset="0"/>
                                      </a:rPr>
                                      <m:t>11</m:t>
                                    </m:r>
                                  </m:sub>
                                </m:sSub>
                              </m:e>
                              <m:e>
                                <m:r>
                                  <a:rPr lang="en-US" sz="2800" b="0" i="1" smtClean="0">
                                    <a:latin typeface="Cambria Math" panose="02040503050406030204" pitchFamily="18" charset="0"/>
                                  </a:rPr>
                                  <m:t>…</m:t>
                                </m:r>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m:t>
                                    </m:r>
                                    <m:r>
                                      <a:rPr lang="en-US" sz="2800" b="0" i="1" smtClean="0">
                                        <a:latin typeface="Cambria Math" panose="02040503050406030204" pitchFamily="18" charset="0"/>
                                      </a:rPr>
                                      <m:t>𝑛</m:t>
                                    </m:r>
                                  </m:sub>
                                </m:sSub>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𝑛</m:t>
                                    </m:r>
                                    <m:r>
                                      <a:rPr lang="en-US" sz="2800" b="0" i="1" smtClean="0">
                                        <a:latin typeface="Cambria Math" panose="02040503050406030204" pitchFamily="18" charset="0"/>
                                      </a:rPr>
                                      <m:t>1</m:t>
                                    </m:r>
                                  </m:sub>
                                </m:sSub>
                              </m:e>
                              <m:e>
                                <m:r>
                                  <a:rPr lang="en-US" sz="2800" b="0" i="1" smtClean="0">
                                    <a:latin typeface="Cambria Math" panose="02040503050406030204" pitchFamily="18" charset="0"/>
                                  </a:rPr>
                                  <m:t>…</m:t>
                                </m:r>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𝑛𝑛</m:t>
                                    </m:r>
                                  </m:sub>
                                </m:sSub>
                              </m:e>
                            </m:mr>
                          </m:m>
                        </m:e>
                      </m:d>
                    </m:oMath>
                  </m:oMathPara>
                </a14:m>
                <a:endParaRPr lang="en-US" sz="2800" b="0" dirty="0"/>
              </a:p>
              <a:p>
                <a:pPr marL="457200" lvl="1" indent="-457200">
                  <a:buFont typeface="Wingdings" pitchFamily="2" charset="2"/>
                  <a:buChar char="v"/>
                </a:pPr>
                <a:r>
                  <a:rPr lang="en-US" sz="2800" dirty="0"/>
                  <a:t>The scalar value of the determinant of </a:t>
                </a:r>
                <a14:m>
                  <m:oMath xmlns:m="http://schemas.openxmlformats.org/officeDocument/2006/math">
                    <m:r>
                      <a:rPr lang="en-US" sz="2800" b="0" i="1" smtClean="0">
                        <a:latin typeface="Cambria Math" panose="02040503050406030204" pitchFamily="18" charset="0"/>
                      </a:rPr>
                      <m:t>2×2</m:t>
                    </m:r>
                  </m:oMath>
                </a14:m>
                <a:r>
                  <a:rPr lang="en-US" sz="2800" dirty="0"/>
                  <a:t> matrix is the product of the elements on the major diagonal minus the product of the elements on the minor diagonal</a:t>
                </a:r>
              </a:p>
              <a:p>
                <a:pPr marL="0" lvl="1" indent="0">
                  <a:buNone/>
                </a:pPr>
                <a14:m>
                  <m:oMathPara xmlns:m="http://schemas.openxmlformats.org/officeDocument/2006/math">
                    <m:oMathParaPr>
                      <m:jc m:val="centerGroup"/>
                    </m:oMathParaPr>
                    <m:oMath xmlns:m="http://schemas.openxmlformats.org/officeDocument/2006/math">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det</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e>
                          </m:d>
                        </m:e>
                      </m:func>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rPr>
                              </m:ctrlPr>
                            </m:mPr>
                            <m:mr>
                              <m:e>
                                <m:sSub>
                                  <m:sSubPr>
                                    <m:ctrlPr>
                                      <a:rPr lang="en-US" sz="2800" b="0" i="1" smtClean="0">
                                        <a:latin typeface="Cambria Math" panose="02040503050406030204" pitchFamily="18" charset="0"/>
                                      </a:rPr>
                                    </m:ctrlPr>
                                  </m:sSubPr>
                                  <m:e>
                                    <m:r>
                                      <m:rPr>
                                        <m:brk m:alnAt="7"/>
                                      </m:rPr>
                                      <a:rPr lang="en-US" sz="2800" b="0" i="1" smtClean="0">
                                        <a:latin typeface="Cambria Math" panose="02040503050406030204" pitchFamily="18" charset="0"/>
                                      </a:rPr>
                                      <m:t>𝑎</m:t>
                                    </m:r>
                                  </m:e>
                                  <m:sub>
                                    <m:r>
                                      <a:rPr lang="en-US" sz="2800" b="0" i="1" smtClean="0">
                                        <a:latin typeface="Cambria Math" panose="02040503050406030204" pitchFamily="18" charset="0"/>
                                      </a:rPr>
                                      <m:t>11</m:t>
                                    </m:r>
                                  </m:sub>
                                </m:sSub>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12</m:t>
                                    </m:r>
                                  </m:sub>
                                </m:sSub>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21</m:t>
                                    </m:r>
                                  </m:sub>
                                </m:sSub>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22</m:t>
                                    </m:r>
                                  </m:sub>
                                </m:sSub>
                              </m:e>
                            </m:mr>
                          </m:m>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12</m:t>
                          </m:r>
                        </m:sub>
                      </m:sSub>
                    </m:oMath>
                  </m:oMathPara>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2145" r="-2026" b="-268"/>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26</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89102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Determinants</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fontScale="92500" lnSpcReduction="10000"/>
              </a:bodyPr>
              <a:lstStyle/>
              <a:p>
                <a:pPr marL="457200" lvl="1" indent="-457200">
                  <a:buFont typeface="Wingdings" pitchFamily="2" charset="2"/>
                  <a:buChar char="v"/>
                </a:pPr>
                <a:r>
                  <a:rPr lang="en-US" sz="2800" dirty="0"/>
                  <a:t>The scalar determinant of a </a:t>
                </a:r>
                <a14:m>
                  <m:oMath xmlns:m="http://schemas.openxmlformats.org/officeDocument/2006/math">
                    <m:r>
                      <a:rPr lang="en-US" sz="2800" b="0" i="1" smtClean="0">
                        <a:latin typeface="Cambria Math" panose="02040503050406030204" pitchFamily="18" charset="0"/>
                      </a:rPr>
                      <m:t>3×3</m:t>
                    </m:r>
                  </m:oMath>
                </a14:m>
                <a:r>
                  <a:rPr lang="en-US" sz="2800" dirty="0"/>
                  <a:t> matrix is composed of the sum of six triple products which can be obtained from the augmented determinant</a:t>
                </a:r>
              </a:p>
              <a:p>
                <a:pPr marL="0" lvl="1" indent="0">
                  <a:buNone/>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m>
                            <m:mPr>
                              <m:mcs>
                                <m:mc>
                                  <m:mcPr>
                                    <m:count m:val="3"/>
                                    <m:mcJc m:val="center"/>
                                  </m:mcPr>
                                </m:mc>
                              </m:mcs>
                              <m:ctrlPr>
                                <a:rPr lang="en-US" sz="2800" i="1" smtClean="0">
                                  <a:latin typeface="Cambria Math" panose="02040503050406030204" pitchFamily="18" charset="0"/>
                                </a:rPr>
                              </m:ctrlPr>
                            </m:mPr>
                            <m:mr>
                              <m:e>
                                <m:sSub>
                                  <m:sSubPr>
                                    <m:ctrlPr>
                                      <a:rPr lang="en-US" sz="2800" b="0" i="1" smtClean="0">
                                        <a:latin typeface="Cambria Math" panose="02040503050406030204" pitchFamily="18" charset="0"/>
                                      </a:rPr>
                                    </m:ctrlPr>
                                  </m:sSubPr>
                                  <m:e>
                                    <m:r>
                                      <m:rPr>
                                        <m:brk m:alnAt="7"/>
                                      </m:rPr>
                                      <a:rPr lang="en-US" sz="2800" b="0" i="1" smtClean="0">
                                        <a:latin typeface="Cambria Math" panose="02040503050406030204" pitchFamily="18" charset="0"/>
                                      </a:rPr>
                                      <m:t>𝑎</m:t>
                                    </m:r>
                                  </m:e>
                                  <m:sub>
                                    <m:r>
                                      <a:rPr lang="en-US" sz="2800" b="0" i="1" smtClean="0">
                                        <a:latin typeface="Cambria Math" panose="02040503050406030204" pitchFamily="18" charset="0"/>
                                      </a:rPr>
                                      <m:t>11</m:t>
                                    </m:r>
                                  </m:sub>
                                </m:sSub>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12</m:t>
                                    </m:r>
                                  </m:sub>
                                </m:sSub>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13</m:t>
                                    </m:r>
                                  </m:sub>
                                </m:sSub>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21</m:t>
                                    </m:r>
                                  </m:sub>
                                </m:sSub>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22</m:t>
                                    </m:r>
                                  </m:sub>
                                </m:sSub>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23</m:t>
                                    </m:r>
                                  </m:sub>
                                </m:sSub>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31</m:t>
                                    </m:r>
                                  </m:sub>
                                </m:sSub>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32</m:t>
                                    </m:r>
                                  </m:sub>
                                </m:sSub>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33</m:t>
                                    </m:r>
                                  </m:sub>
                                </m:sSub>
                              </m:e>
                            </m:mr>
                          </m:m>
                        </m:e>
                      </m:d>
                      <m:m>
                        <m:mPr>
                          <m:mcs>
                            <m:mc>
                              <m:mcPr>
                                <m:count m:val="2"/>
                                <m:mcJc m:val="center"/>
                              </m:mcPr>
                            </m:mc>
                          </m:mcs>
                          <m:ctrlPr>
                            <a:rPr lang="en-US" sz="2800" i="1" smtClean="0">
                              <a:latin typeface="Cambria Math" panose="02040503050406030204" pitchFamily="18" charset="0"/>
                            </a:rPr>
                          </m:ctrlPr>
                        </m:mPr>
                        <m:mr>
                          <m:e>
                            <m:sSub>
                              <m:sSubPr>
                                <m:ctrlPr>
                                  <a:rPr lang="en-US" sz="2800" b="0" i="1" smtClean="0">
                                    <a:latin typeface="Cambria Math" panose="02040503050406030204" pitchFamily="18" charset="0"/>
                                  </a:rPr>
                                </m:ctrlPr>
                              </m:sSubPr>
                              <m:e>
                                <m:r>
                                  <m:rPr>
                                    <m:brk m:alnAt="7"/>
                                  </m:rPr>
                                  <a:rPr lang="en-US" sz="2800" b="0" i="1" smtClean="0">
                                    <a:latin typeface="Cambria Math" panose="02040503050406030204" pitchFamily="18" charset="0"/>
                                  </a:rPr>
                                  <m:t>𝑎</m:t>
                                </m:r>
                              </m:e>
                              <m:sub>
                                <m:r>
                                  <a:rPr lang="en-US" sz="2800" b="0" i="1" smtClean="0">
                                    <a:latin typeface="Cambria Math" panose="02040503050406030204" pitchFamily="18" charset="0"/>
                                  </a:rPr>
                                  <m:t>11</m:t>
                                </m:r>
                              </m:sub>
                            </m:sSub>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12</m:t>
                                </m:r>
                              </m:sub>
                            </m:sSub>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21</m:t>
                                </m:r>
                              </m:sub>
                            </m:sSub>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22</m:t>
                                </m:r>
                              </m:sub>
                            </m:sSub>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31</m:t>
                                </m:r>
                              </m:sub>
                            </m:sSub>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32</m:t>
                                </m:r>
                              </m:sub>
                            </m:sSub>
                          </m:e>
                        </m:mr>
                      </m:m>
                    </m:oMath>
                  </m:oMathPara>
                </a14:m>
                <a:endParaRPr lang="en-US" sz="2800" dirty="0"/>
              </a:p>
              <a:p>
                <a:pPr marL="457200" lvl="1" indent="-457200">
                  <a:buFont typeface="Wingdings" pitchFamily="2" charset="2"/>
                  <a:buChar char="v"/>
                </a:pPr>
                <a:r>
                  <a:rPr lang="en-US" sz="2800" dirty="0"/>
                  <a:t>The </a:t>
                </a:r>
                <a14:m>
                  <m:oMath xmlns:m="http://schemas.openxmlformats.org/officeDocument/2006/math">
                    <m:r>
                      <a:rPr lang="en-US" sz="2800" b="0" i="1" smtClean="0">
                        <a:latin typeface="Cambria Math" panose="02040503050406030204" pitchFamily="18" charset="0"/>
                      </a:rPr>
                      <m:t>3×3</m:t>
                    </m:r>
                  </m:oMath>
                </a14:m>
                <a:r>
                  <a:rPr lang="en-US" sz="2800" dirty="0"/>
                  <a:t> determinant is augmented by repeating the first two columns of the determinant on the right-hand side of the determinant.</a:t>
                </a:r>
              </a:p>
              <a:p>
                <a:pPr marL="457200" lvl="1" indent="-457200">
                  <a:buFont typeface="Wingdings" pitchFamily="2" charset="2"/>
                  <a:buChar char="v"/>
                </a:pPr>
                <a:r>
                  <a:rPr lang="en-US" sz="2800" dirty="0"/>
                  <a:t>Three triple products are formed, starting with the elements of the first row multiplied by two remaining elements on the right-downward-sloping diagonals.</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158" t="-2145" r="-1737"/>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27</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135532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Determinants</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Three more triple products are formed, starting with the elements of the third row multiplied by the two remaining elements on the right-upward-sloping diagonals. </a:t>
                </a:r>
                <a:endParaRPr lang="en-US" sz="2800" b="0" dirty="0"/>
              </a:p>
              <a:p>
                <a:pPr marL="457200" lvl="1" indent="-457200">
                  <a:buFont typeface="Wingdings" pitchFamily="2" charset="2"/>
                  <a:buChar char="v"/>
                </a:pPr>
                <a:r>
                  <a:rPr lang="en-US" sz="2800" dirty="0"/>
                  <a:t>The value of the determinant is the sum of the first three triple products minus the sum of the last three triple products</a:t>
                </a:r>
              </a:p>
              <a:p>
                <a:pPr marL="0" lvl="1" indent="0">
                  <a:buNone/>
                </a:pPr>
                <a14:m>
                  <m:oMathPara xmlns:m="http://schemas.openxmlformats.org/officeDocument/2006/math">
                    <m:oMathParaPr>
                      <m:jc m:val="centerGroup"/>
                    </m:oMathParaPr>
                    <m:oMath xmlns:m="http://schemas.openxmlformats.org/officeDocument/2006/math">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det</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e>
                          </m:d>
                        </m:e>
                      </m:func>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22</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33</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12</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23</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31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13</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32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31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22</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13</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32</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23</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33</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12</m:t>
                          </m:r>
                        </m:sub>
                      </m:sSub>
                    </m:oMath>
                  </m:oMathPara>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28</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710606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Determinants</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One formal procedure for evaluating determinants is called </a:t>
                </a:r>
                <a:r>
                  <a:rPr lang="en-US" sz="2800" b="1" dirty="0"/>
                  <a:t>expansion by minors</a:t>
                </a:r>
                <a:r>
                  <a:rPr lang="en-US" sz="2800" dirty="0"/>
                  <a:t> or the </a:t>
                </a:r>
                <a:r>
                  <a:rPr lang="en-US" sz="2800" b="1" dirty="0"/>
                  <a:t>method of cofactors</a:t>
                </a:r>
                <a:r>
                  <a:rPr lang="en-US" sz="2800" dirty="0"/>
                  <a:t>. </a:t>
                </a:r>
                <a:endParaRPr lang="en-US" sz="2800" b="0" dirty="0"/>
              </a:p>
              <a:p>
                <a:pPr marL="457200" lvl="1" indent="-457200">
                  <a:buFont typeface="Wingdings" pitchFamily="2" charset="2"/>
                  <a:buChar char="v"/>
                </a:pPr>
                <a:r>
                  <a:rPr lang="en-US" sz="2800" dirty="0"/>
                  <a:t>In this procedure there are </a:t>
                </a:r>
                <a:r>
                  <a:rPr lang="en-US" sz="2800" i="1" dirty="0"/>
                  <a:t>n!</a:t>
                </a:r>
                <a:r>
                  <a:rPr lang="en-US" sz="2800" dirty="0"/>
                  <a:t> products to be summed where each product has </a:t>
                </a:r>
                <a:r>
                  <a:rPr lang="en-US" sz="2800" i="1" dirty="0"/>
                  <a:t>n</a:t>
                </a:r>
                <a:r>
                  <a:rPr lang="en-US" sz="2800" dirty="0"/>
                  <a:t> elements.</a:t>
                </a:r>
              </a:p>
              <a:p>
                <a:pPr marL="457200" lvl="1" indent="-457200">
                  <a:buFont typeface="Wingdings" pitchFamily="2" charset="2"/>
                  <a:buChar char="v"/>
                </a:pPr>
                <a:r>
                  <a:rPr lang="en-US" sz="2800" dirty="0"/>
                  <a:t>Thus, the expansion of a </a:t>
                </a:r>
                <a14:m>
                  <m:oMath xmlns:m="http://schemas.openxmlformats.org/officeDocument/2006/math">
                    <m:r>
                      <a:rPr lang="en-US" sz="2800" b="0" i="1" smtClean="0">
                        <a:latin typeface="Cambria Math" panose="02040503050406030204" pitchFamily="18" charset="0"/>
                      </a:rPr>
                      <m:t>10×10</m:t>
                    </m:r>
                  </m:oMath>
                </a14:m>
                <a:r>
                  <a:rPr lang="en-US" sz="2800" dirty="0"/>
                  <a:t> determinant requires the summation of </a:t>
                </a:r>
                <a:r>
                  <a:rPr lang="en-US" sz="2800" i="1" dirty="0"/>
                  <a:t>10!</a:t>
                </a:r>
                <a:r>
                  <a:rPr lang="en-US" sz="2800" dirty="0"/>
                  <a:t> products, where each product involves 9 multiplications.</a:t>
                </a:r>
              </a:p>
              <a:p>
                <a:pPr marL="457200" lvl="1" indent="-457200">
                  <a:buFont typeface="Wingdings" pitchFamily="2" charset="2"/>
                  <a:buChar char="v"/>
                </a:pPr>
                <a:r>
                  <a:rPr lang="en-US" sz="2800" dirty="0"/>
                  <a:t>Consequently, the evaluation of determinants is by method of cofactors is </a:t>
                </a:r>
                <a:r>
                  <a:rPr lang="en-US" sz="2800" dirty="0">
                    <a:solidFill>
                      <a:srgbClr val="FF0000"/>
                    </a:solidFill>
                  </a:rPr>
                  <a:t>impractical</a:t>
                </a:r>
                <a:r>
                  <a:rPr lang="en-US" sz="2800" dirty="0"/>
                  <a:t> except for very small determinants like </a:t>
                </a:r>
                <a14:m>
                  <m:oMath xmlns:m="http://schemas.openxmlformats.org/officeDocument/2006/math">
                    <m:r>
                      <a:rPr lang="en-US" sz="2800" b="0" i="1" smtClean="0">
                        <a:latin typeface="Cambria Math" panose="02040503050406030204" pitchFamily="18" charset="0"/>
                      </a:rPr>
                      <m:t>4×4</m:t>
                    </m:r>
                  </m:oMath>
                </a14:m>
                <a:r>
                  <a:rPr lang="en-US" sz="2800" dirty="0"/>
                  <a:t>. </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r="-1737" b="-1340"/>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29</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323307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Course Information (contd.)</a:t>
            </a:r>
          </a:p>
        </p:txBody>
      </p:sp>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r>
              <a:rPr lang="en-US"/>
              <a:t>Slide </a:t>
            </a:r>
            <a:fld id="{FD3DDBF2-094B-4CA4-965C-FB22D307DBD7}" type="slidenum">
              <a:rPr lang="en-US" smtClean="0"/>
              <a:pPr/>
              <a:t>3</a:t>
            </a:fld>
            <a:endParaRPr lang="en-US" dirty="0"/>
          </a:p>
        </p:txBody>
      </p:sp>
      <p:graphicFrame>
        <p:nvGraphicFramePr>
          <p:cNvPr id="7" name="Content Placeholder 5"/>
          <p:cNvGraphicFramePr>
            <a:graphicFrameLocks noGrp="1"/>
          </p:cNvGraphicFramePr>
          <p:nvPr>
            <p:ph idx="1"/>
            <p:extLst>
              <p:ext uri="{D42A27DB-BD31-4B8C-83A1-F6EECF244321}">
                <p14:modId xmlns:p14="http://schemas.microsoft.com/office/powerpoint/2010/main" val="1185267901"/>
              </p:ext>
            </p:extLst>
          </p:nvPr>
        </p:nvGraphicFramePr>
        <p:xfrm>
          <a:off x="152400" y="1600200"/>
          <a:ext cx="8839200" cy="4762638"/>
        </p:xfrm>
        <a:graphic>
          <a:graphicData uri="http://schemas.openxmlformats.org/drawingml/2006/table">
            <a:tbl>
              <a:tblPr>
                <a:tableStyleId>{5C22544A-7EE6-4342-B048-85BDC9FD1C3A}</a:tableStyleId>
              </a:tblPr>
              <a:tblGrid>
                <a:gridCol w="2762250">
                  <a:extLst>
                    <a:ext uri="{9D8B030D-6E8A-4147-A177-3AD203B41FA5}">
                      <a16:colId xmlns:a16="http://schemas.microsoft.com/office/drawing/2014/main" val="20000"/>
                    </a:ext>
                  </a:extLst>
                </a:gridCol>
                <a:gridCol w="6076950">
                  <a:extLst>
                    <a:ext uri="{9D8B030D-6E8A-4147-A177-3AD203B41FA5}">
                      <a16:colId xmlns:a16="http://schemas.microsoft.com/office/drawing/2014/main" val="20001"/>
                    </a:ext>
                  </a:extLst>
                </a:gridCol>
              </a:tblGrid>
              <a:tr h="854631">
                <a:tc gridSpan="2">
                  <a:txBody>
                    <a:bodyPr/>
                    <a:lstStyle/>
                    <a:p>
                      <a:pPr marL="0" marR="0" algn="l">
                        <a:spcBef>
                          <a:spcPts val="0"/>
                        </a:spcBef>
                        <a:spcAft>
                          <a:spcPts val="0"/>
                        </a:spcAft>
                      </a:pPr>
                      <a:r>
                        <a:rPr lang="en-US" sz="2400" b="1" i="0" dirty="0">
                          <a:effectLst/>
                          <a:latin typeface="Arial Rounded MT Bold" panose="020F0704030504030204" pitchFamily="34" charset="77"/>
                          <a:ea typeface="Times New Roman" panose="02020603050405020304" pitchFamily="18" charset="0"/>
                        </a:rPr>
                        <a:t>Provide</a:t>
                      </a:r>
                      <a:r>
                        <a:rPr lang="en-US" sz="2400" b="1" i="0" baseline="0" dirty="0">
                          <a:effectLst/>
                          <a:latin typeface="Arial Rounded MT Bold" panose="020F0704030504030204" pitchFamily="34" charset="77"/>
                          <a:ea typeface="Times New Roman" panose="02020603050405020304" pitchFamily="18" charset="0"/>
                        </a:rPr>
                        <a:t> the following information:</a:t>
                      </a:r>
                      <a:endParaRPr lang="en-US" sz="2400" b="1" i="0" dirty="0">
                        <a:effectLst/>
                        <a:latin typeface="Arial Rounded MT Bold" panose="020F0704030504030204" pitchFamily="34" charset="77"/>
                        <a:ea typeface="Times New Roman" panose="02020603050405020304" pitchFamily="18" charset="0"/>
                      </a:endParaRPr>
                    </a:p>
                  </a:txBody>
                  <a:tcPr marL="47625" marR="47625" marT="47625" marB="47625" anchor="ctr"/>
                </a:tc>
                <a:tc hMerge="1">
                  <a:txBody>
                    <a:bodyPr/>
                    <a:lstStyle/>
                    <a:p>
                      <a:pPr marL="0" marR="0" algn="l">
                        <a:spcBef>
                          <a:spcPts val="0"/>
                        </a:spcBef>
                        <a:spcAft>
                          <a:spcPts val="0"/>
                        </a:spcAft>
                      </a:pPr>
                      <a:endParaRPr lang="en-US" sz="2400" dirty="0">
                        <a:effectLst/>
                        <a:latin typeface="+mn-lt"/>
                        <a:ea typeface="Times New Roman" panose="02020603050405020304" pitchFamily="18" charset="0"/>
                      </a:endParaRPr>
                    </a:p>
                  </a:txBody>
                  <a:tcPr marL="47625" marR="47625" marT="47625" marB="47625"/>
                </a:tc>
                <a:extLst>
                  <a:ext uri="{0D108BD9-81ED-4DB2-BD59-A6C34878D82A}">
                    <a16:rowId xmlns:a16="http://schemas.microsoft.com/office/drawing/2014/main" val="10000"/>
                  </a:ext>
                </a:extLst>
              </a:tr>
              <a:tr h="1348737">
                <a:tc>
                  <a:txBody>
                    <a:bodyPr/>
                    <a:lstStyle/>
                    <a:p>
                      <a:pPr marL="0" marR="0" algn="l">
                        <a:spcBef>
                          <a:spcPts val="0"/>
                        </a:spcBef>
                        <a:spcAft>
                          <a:spcPts val="0"/>
                        </a:spcAft>
                      </a:pPr>
                      <a:r>
                        <a:rPr lang="en-US" sz="2400" b="1" dirty="0">
                          <a:effectLst/>
                          <a:latin typeface="Arial Rounded MT Bold" panose="020F0704030504030204" pitchFamily="34" charset="77"/>
                        </a:rPr>
                        <a:t>Lecture Period(s)</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mn-ea"/>
                        </a:rPr>
                        <a:t>2</a:t>
                      </a:r>
                      <a:endParaRPr lang="en-US" sz="2400" i="0"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1"/>
                  </a:ext>
                </a:extLst>
              </a:tr>
              <a:tr h="1210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effectLst/>
                          <a:latin typeface="Arial Rounded MT Bold" panose="020F0704030504030204" pitchFamily="34" charset="77"/>
                        </a:rPr>
                        <a:t>Prerequisites</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DCIT 105: Mathematics for IT Professionals</a:t>
                      </a:r>
                      <a:endParaRPr lang="en-US" sz="2400" i="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2"/>
                  </a:ext>
                </a:extLst>
              </a:tr>
              <a:tr h="1348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effectLst/>
                          <a:latin typeface="Arial Rounded MT Bold" panose="020F0704030504030204" pitchFamily="34" charset="77"/>
                          <a:ea typeface="Times New Roman" panose="02020603050405020304" pitchFamily="18" charset="0"/>
                        </a:rPr>
                        <a:t>Teaching Assistant</a:t>
                      </a:r>
                    </a:p>
                  </a:txBody>
                  <a:tcPr marL="47625" marR="47625" marT="47625" marB="476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rPr>
                        <a:t>TBD</a:t>
                      </a:r>
                      <a:endParaRPr lang="en-US" sz="2400" i="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75263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Determinants</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fontScale="92500"/>
              </a:bodyPr>
              <a:lstStyle/>
              <a:p>
                <a:pPr marL="457200" lvl="1" indent="-457200">
                  <a:buFont typeface="Wingdings" pitchFamily="2" charset="2"/>
                  <a:buChar char="v"/>
                </a:pPr>
                <a:r>
                  <a:rPr lang="en-US" sz="2800" dirty="0"/>
                  <a:t>The </a:t>
                </a:r>
                <a:r>
                  <a:rPr lang="en-US" sz="2800" b="1" dirty="0"/>
                  <a:t>minor</a:t>
                </a:r>
                <a:r>
                  <a:rPr lang="en-US" sz="2800" dirty="0"/>
                  <a: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𝑀</m:t>
                        </m:r>
                      </m:e>
                      <m:sub>
                        <m:r>
                          <a:rPr lang="en-US" sz="2800" b="0" i="1" smtClean="0">
                            <a:latin typeface="Cambria Math" panose="02040503050406030204" pitchFamily="18" charset="0"/>
                          </a:rPr>
                          <m:t>𝑖𝑗</m:t>
                        </m:r>
                      </m:sub>
                    </m:sSub>
                  </m:oMath>
                </a14:m>
                <a:r>
                  <a:rPr lang="en-US" sz="2800" dirty="0"/>
                  <a:t> is the determinant of the </a:t>
                </a:r>
                <a14:m>
                  <m:oMath xmlns:m="http://schemas.openxmlformats.org/officeDocument/2006/math">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r>
                          <a:rPr lang="en-US" sz="2800" b="0" i="1" smtClean="0">
                            <a:latin typeface="Cambria Math" panose="02040503050406030204" pitchFamily="18" charset="0"/>
                          </a:rPr>
                          <m:t>−1</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r>
                          <a:rPr lang="en-US" sz="2800" b="0" i="1" smtClean="0">
                            <a:latin typeface="Cambria Math" panose="02040503050406030204" pitchFamily="18" charset="0"/>
                          </a:rPr>
                          <m:t>−1</m:t>
                        </m:r>
                      </m:e>
                    </m:d>
                  </m:oMath>
                </a14:m>
                <a:r>
                  <a:rPr lang="en-US" sz="2800" b="0" dirty="0"/>
                  <a:t> submatrix of the </a:t>
                </a:r>
                <a14:m>
                  <m:oMath xmlns:m="http://schemas.openxmlformats.org/officeDocument/2006/math">
                    <m:r>
                      <a:rPr lang="en-US" sz="2800" b="0" i="1" smtClean="0">
                        <a:latin typeface="Cambria Math" panose="02040503050406030204" pitchFamily="18" charset="0"/>
                      </a:rPr>
                      <m:t>𝑛</m:t>
                    </m:r>
                    <m:r>
                      <a:rPr lang="en-US" sz="2800" b="0" i="1" smtClean="0">
                        <a:latin typeface="Cambria Math" panose="02040503050406030204" pitchFamily="18" charset="0"/>
                      </a:rPr>
                      <m:t>×</m:t>
                    </m:r>
                    <m:r>
                      <a:rPr lang="en-US" sz="2800" b="0" i="1" smtClean="0">
                        <a:latin typeface="Cambria Math" panose="02040503050406030204" pitchFamily="18" charset="0"/>
                      </a:rPr>
                      <m:t>𝑛</m:t>
                    </m:r>
                  </m:oMath>
                </a14:m>
                <a:r>
                  <a:rPr lang="en-US" sz="2800" b="0" dirty="0"/>
                  <a:t> matrix </a:t>
                </a:r>
                <a:r>
                  <a:rPr lang="en-US" sz="2800" b="1" dirty="0"/>
                  <a:t>A </a:t>
                </a:r>
                <a:r>
                  <a:rPr lang="en-US" sz="2800" dirty="0"/>
                  <a:t>obtained by deleting the </a:t>
                </a:r>
                <a:r>
                  <a:rPr lang="en-US" sz="2800" i="1" dirty="0" err="1"/>
                  <a:t>i</a:t>
                </a:r>
                <a:r>
                  <a:rPr lang="en-US" sz="2800" dirty="0" err="1"/>
                  <a:t>th</a:t>
                </a:r>
                <a:r>
                  <a:rPr lang="en-US" sz="2800" dirty="0"/>
                  <a:t> row and the </a:t>
                </a:r>
                <a:r>
                  <a:rPr lang="en-US" sz="2800" i="1" dirty="0" err="1"/>
                  <a:t>j</a:t>
                </a:r>
                <a:r>
                  <a:rPr lang="en-US" sz="2800" dirty="0" err="1"/>
                  <a:t>th</a:t>
                </a:r>
                <a:r>
                  <a:rPr lang="en-US" sz="2800" dirty="0"/>
                  <a:t> column.</a:t>
                </a:r>
              </a:p>
              <a:p>
                <a:pPr marL="457200" lvl="1" indent="-457200">
                  <a:buFont typeface="Wingdings" pitchFamily="2" charset="2"/>
                  <a:buChar char="v"/>
                </a:pPr>
                <a:r>
                  <a:rPr lang="en-US" sz="2800" dirty="0"/>
                  <a:t>The </a:t>
                </a:r>
                <a:r>
                  <a:rPr lang="en-US" sz="2800" b="1" dirty="0"/>
                  <a:t>cofactor</a:t>
                </a:r>
                <a:r>
                  <a:rPr lang="en-US" sz="2800" dirty="0"/>
                  <a: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𝑖𝑗</m:t>
                        </m:r>
                      </m:sub>
                    </m:sSub>
                    <m:r>
                      <a:rPr lang="en-US" sz="2800" b="0" i="1" smtClean="0">
                        <a:latin typeface="Cambria Math" panose="02040503050406030204" pitchFamily="18" charset="0"/>
                      </a:rPr>
                      <m:t> </m:t>
                    </m:r>
                  </m:oMath>
                </a14:m>
                <a:r>
                  <a:rPr lang="en-US" sz="2800" dirty="0"/>
                  <a:t>associated with the minor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𝑀</m:t>
                        </m:r>
                      </m:e>
                      <m:sub>
                        <m:r>
                          <a:rPr lang="en-US" sz="2800" i="1">
                            <a:latin typeface="Cambria Math" panose="02040503050406030204" pitchFamily="18" charset="0"/>
                          </a:rPr>
                          <m:t>𝑖𝑗</m:t>
                        </m:r>
                      </m:sub>
                    </m:sSub>
                  </m:oMath>
                </a14:m>
                <a:r>
                  <a:rPr lang="en-US" sz="2800" dirty="0"/>
                  <a:t> is defined as</a:t>
                </a:r>
              </a:p>
              <a:p>
                <a:pPr marL="0" lvl="1"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𝑖𝑗</m:t>
                          </m:r>
                        </m:sub>
                      </m:sSub>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e>
                          </m:d>
                        </m:e>
                        <m:sup>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p>
                      </m:sSup>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𝑀</m:t>
                          </m:r>
                        </m:e>
                        <m:sub>
                          <m:r>
                            <a:rPr lang="en-US" sz="2800" b="0" i="1" smtClean="0">
                              <a:latin typeface="Cambria Math" panose="02040503050406030204" pitchFamily="18" charset="0"/>
                            </a:rPr>
                            <m:t>𝑖𝑗</m:t>
                          </m:r>
                        </m:sub>
                      </m:sSub>
                    </m:oMath>
                  </m:oMathPara>
                </a14:m>
                <a:endParaRPr lang="en-US" sz="2800" dirty="0"/>
              </a:p>
              <a:p>
                <a:pPr marL="457200" lvl="1" indent="-457200">
                  <a:buFont typeface="Wingdings" pitchFamily="2" charset="2"/>
                  <a:buChar char="v"/>
                </a:pPr>
                <a:r>
                  <a:rPr lang="en-US" sz="2800" dirty="0"/>
                  <a:t>Using cofactors, the determinant of </a:t>
                </a:r>
                <a:r>
                  <a:rPr lang="en-US" sz="2800" b="1" dirty="0"/>
                  <a:t>A</a:t>
                </a:r>
                <a:r>
                  <a:rPr lang="en-US" sz="2800" dirty="0"/>
                  <a:t> is the sum of the products of the elements of any row or column, multiplied by their corresponding cofactors.</a:t>
                </a:r>
              </a:p>
              <a:p>
                <a:pPr marL="0" lvl="1" indent="0">
                  <a:buNone/>
                </a:pPr>
                <a14:m>
                  <m:oMathPara xmlns:m="http://schemas.openxmlformats.org/officeDocument/2006/math">
                    <m:oMathParaPr>
                      <m:jc m:val="centerGroup"/>
                    </m:oMathParaPr>
                    <m:oMath xmlns:m="http://schemas.openxmlformats.org/officeDocument/2006/math">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det</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e>
                          </m:d>
                        </m:e>
                      </m:func>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e>
                      </m:d>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𝑖𝑗</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𝑖𝑗</m:t>
                              </m:r>
                            </m:sub>
                          </m:sSub>
                        </m:e>
                      </m:nary>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e>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e>
                              </m:d>
                            </m:e>
                            <m:sup>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p>
                          </m:sSup>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𝑖𝑗</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𝑀</m:t>
                              </m:r>
                            </m:e>
                            <m:sub>
                              <m:r>
                                <a:rPr lang="en-US" sz="2800" b="0" i="1" smtClean="0">
                                  <a:latin typeface="Cambria Math" panose="02040503050406030204" pitchFamily="18" charset="0"/>
                                </a:rPr>
                                <m:t>𝑖𝑗</m:t>
                              </m:r>
                            </m:sub>
                          </m:sSub>
                        </m:e>
                      </m:nary>
                    </m:oMath>
                  </m:oMathPara>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158" t="-1072" r="-145" b="-39946"/>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30</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182705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Determinants</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fontScale="92500" lnSpcReduction="10000"/>
              </a:bodyPr>
              <a:lstStyle/>
              <a:p>
                <a:pPr marL="457200" lvl="1" indent="-457200">
                  <a:buFont typeface="Wingdings" pitchFamily="2" charset="2"/>
                  <a:buChar char="v"/>
                </a:pPr>
                <a:r>
                  <a:rPr lang="en-US" sz="2800" dirty="0"/>
                  <a:t>Alternatively, expanding down any fixed column </a:t>
                </a:r>
                <a:r>
                  <a:rPr lang="en-US" sz="2800" i="1" dirty="0"/>
                  <a:t>j</a:t>
                </a:r>
                <a:r>
                  <a:rPr lang="en-US" sz="2800" dirty="0"/>
                  <a:t> yields</a:t>
                </a:r>
              </a:p>
              <a:p>
                <a:pPr marL="0" lvl="1" indent="0">
                  <a:buNone/>
                </a:pPr>
                <a14:m>
                  <m:oMathPara xmlns:m="http://schemas.openxmlformats.org/officeDocument/2006/math">
                    <m:oMathParaPr>
                      <m:jc m:val="centerGroup"/>
                    </m:oMathParaPr>
                    <m:oMath xmlns:m="http://schemas.openxmlformats.org/officeDocument/2006/math">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det</m:t>
                          </m:r>
                        </m:fName>
                        <m:e>
                          <m:d>
                            <m:dPr>
                              <m:ctrlPr>
                                <a:rPr lang="en-US" sz="2800" i="1">
                                  <a:latin typeface="Cambria Math" panose="02040503050406030204" pitchFamily="18" charset="0"/>
                                </a:rPr>
                              </m:ctrlPr>
                            </m:dPr>
                            <m:e>
                              <m:r>
                                <a:rPr lang="en-US" sz="2800" i="1">
                                  <a:latin typeface="Cambria Math" panose="02040503050406030204" pitchFamily="18" charset="0"/>
                                </a:rPr>
                                <m:t>𝐴</m:t>
                              </m:r>
                            </m:e>
                          </m:d>
                        </m:e>
                      </m:func>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𝐴</m:t>
                          </m:r>
                        </m:e>
                      </m:d>
                      <m:r>
                        <a:rPr lang="en-US" sz="2800" i="1">
                          <a:latin typeface="Cambria Math" panose="02040503050406030204" pitchFamily="18" charset="0"/>
                        </a:rPr>
                        <m:t>=</m:t>
                      </m:r>
                      <m:nary>
                        <m:naryPr>
                          <m:chr m:val="∑"/>
                          <m:ctrlPr>
                            <a:rPr lang="en-US" sz="2800" i="1">
                              <a:latin typeface="Cambria Math" panose="02040503050406030204" pitchFamily="18" charset="0"/>
                            </a:rPr>
                          </m:ctrlPr>
                        </m:naryPr>
                        <m:sub>
                          <m:r>
                            <a:rPr lang="en-US" sz="2800" b="0" i="1" smtClean="0">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𝑛</m:t>
                          </m:r>
                        </m:sup>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𝑖𝑗</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𝐴</m:t>
                              </m:r>
                            </m:e>
                            <m:sub>
                              <m:r>
                                <a:rPr lang="en-US" sz="2800" i="1">
                                  <a:latin typeface="Cambria Math" panose="02040503050406030204" pitchFamily="18" charset="0"/>
                                </a:rPr>
                                <m:t>𝑖𝑗</m:t>
                              </m:r>
                            </m:sub>
                          </m:sSub>
                        </m:e>
                      </m:nary>
                      <m:r>
                        <a:rPr lang="en-US" sz="2800" i="1">
                          <a:latin typeface="Cambria Math" panose="02040503050406030204" pitchFamily="18" charset="0"/>
                        </a:rPr>
                        <m:t>=</m:t>
                      </m:r>
                      <m:nary>
                        <m:naryPr>
                          <m:chr m:val="∑"/>
                          <m:ctrlPr>
                            <a:rPr lang="en-US" sz="2800" i="1">
                              <a:latin typeface="Cambria Math" panose="02040503050406030204" pitchFamily="18" charset="0"/>
                            </a:rPr>
                          </m:ctrlPr>
                        </m:naryPr>
                        <m:sub>
                          <m:r>
                            <a:rPr lang="en-US" sz="2800" b="0" i="1" smtClean="0">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𝑛</m:t>
                          </m:r>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−1</m:t>
                                  </m:r>
                                </m:e>
                              </m:d>
                            </m:e>
                            <m:sup>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𝑗</m:t>
                              </m:r>
                            </m:sup>
                          </m:sSup>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𝑖𝑗</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𝑀</m:t>
                              </m:r>
                            </m:e>
                            <m:sub>
                              <m:r>
                                <a:rPr lang="en-US" sz="2800" i="1">
                                  <a:latin typeface="Cambria Math" panose="02040503050406030204" pitchFamily="18" charset="0"/>
                                </a:rPr>
                                <m:t>𝑖𝑗</m:t>
                              </m:r>
                            </m:sub>
                          </m:sSub>
                        </m:e>
                      </m:nary>
                    </m:oMath>
                  </m:oMathPara>
                </a14:m>
                <a:endParaRPr lang="en-US" sz="2800" b="0" dirty="0"/>
              </a:p>
              <a:p>
                <a:pPr marL="457200" lvl="1" indent="-457200">
                  <a:buFont typeface="Wingdings" pitchFamily="2" charset="2"/>
                  <a:buChar char="v"/>
                </a:pPr>
                <a:r>
                  <a:rPr lang="en-US" sz="2800" dirty="0"/>
                  <a:t>Each cofactor expansion reduces the order of the determinant by one, so there are </a:t>
                </a:r>
                <a:r>
                  <a:rPr lang="en-US" sz="2800" i="1" dirty="0"/>
                  <a:t>n</a:t>
                </a:r>
                <a:r>
                  <a:rPr lang="en-US" sz="2800" dirty="0"/>
                  <a:t> determinant of order </a:t>
                </a:r>
                <a:r>
                  <a:rPr lang="en-US" sz="2800" i="1" dirty="0"/>
                  <a:t>n-1</a:t>
                </a:r>
                <a:r>
                  <a:rPr lang="en-US" sz="2800" dirty="0"/>
                  <a:t> to evaluate.</a:t>
                </a:r>
              </a:p>
              <a:p>
                <a:pPr marL="457200" lvl="1" indent="-457200">
                  <a:buFont typeface="Wingdings" pitchFamily="2" charset="2"/>
                  <a:buChar char="v"/>
                </a:pPr>
                <a:r>
                  <a:rPr lang="en-US" sz="2800" dirty="0"/>
                  <a:t>If the value of the determinant is </a:t>
                </a:r>
                <a:r>
                  <a:rPr lang="en-US" sz="2800" dirty="0">
                    <a:solidFill>
                      <a:srgbClr val="FF0000"/>
                    </a:solidFill>
                  </a:rPr>
                  <a:t>zero</a:t>
                </a:r>
                <a:r>
                  <a:rPr lang="en-US" sz="2800" dirty="0"/>
                  <a:t>, the matrix is said to be </a:t>
                </a:r>
                <a:r>
                  <a:rPr lang="en-US" sz="2800" b="1" dirty="0"/>
                  <a:t>singular</a:t>
                </a:r>
                <a:r>
                  <a:rPr lang="en-US" sz="2800" dirty="0"/>
                  <a:t>.</a:t>
                </a:r>
              </a:p>
              <a:p>
                <a:pPr marL="457200" lvl="1" indent="-457200">
                  <a:buFont typeface="Wingdings" pitchFamily="2" charset="2"/>
                  <a:buChar char="v"/>
                </a:pPr>
                <a:r>
                  <a:rPr lang="en-US" sz="2800" dirty="0"/>
                  <a:t>The determinant of a </a:t>
                </a:r>
                <a:r>
                  <a:rPr lang="en-US" sz="2800" dirty="0">
                    <a:solidFill>
                      <a:srgbClr val="FF0000"/>
                    </a:solidFill>
                  </a:rPr>
                  <a:t>triangular matrix</a:t>
                </a:r>
                <a:r>
                  <a:rPr lang="en-US" sz="2800" dirty="0"/>
                  <a:t>, either upper or lower triangular is the </a:t>
                </a:r>
                <a:r>
                  <a:rPr lang="en-US" sz="2800" dirty="0">
                    <a:solidFill>
                      <a:srgbClr val="FF0000"/>
                    </a:solidFill>
                  </a:rPr>
                  <a:t>product</a:t>
                </a:r>
                <a:r>
                  <a:rPr lang="en-US" sz="2800" dirty="0"/>
                  <a:t> of the elements on the </a:t>
                </a:r>
                <a:r>
                  <a:rPr lang="en-US" sz="2800" dirty="0">
                    <a:solidFill>
                      <a:srgbClr val="FF0000"/>
                    </a:solidFill>
                  </a:rPr>
                  <a:t>major diagonal</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158" t="-19839" r="-1592" b="-1072"/>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31</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069844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2" y="4406900"/>
            <a:ext cx="8040687" cy="1362075"/>
          </a:xfrm>
        </p:spPr>
        <p:txBody>
          <a:bodyPr/>
          <a:lstStyle/>
          <a:p>
            <a:r>
              <a:rPr lang="en-US" dirty="0">
                <a:solidFill>
                  <a:schemeClr val="tx1"/>
                </a:solidFill>
                <a:latin typeface="Arial Rounded MT Bold" panose="020F0704030504030204" pitchFamily="34" charset="77"/>
              </a:rPr>
              <a:t>Direct Elimination methods</a:t>
            </a:r>
          </a:p>
        </p:txBody>
      </p:sp>
      <p:sp>
        <p:nvSpPr>
          <p:cNvPr id="8" name="Text Placeholder 7"/>
          <p:cNvSpPr>
            <a:spLocks noGrp="1"/>
          </p:cNvSpPr>
          <p:nvPr>
            <p:ph type="body" idx="1"/>
          </p:nvPr>
        </p:nvSpPr>
        <p:spPr/>
        <p:txBody>
          <a:bodyPr>
            <a:normAutofit/>
          </a:bodyPr>
          <a:lstStyle/>
          <a:p>
            <a:r>
              <a:rPr lang="en-US" sz="2800" dirty="0">
                <a:effectLst>
                  <a:outerShdw blurRad="38100" dist="38100" dir="2700000" algn="tl">
                    <a:srgbClr val="000000">
                      <a:alpha val="43137"/>
                    </a:srgbClr>
                  </a:outerShdw>
                </a:effectLst>
                <a:latin typeface="Arial Rounded MT Bold" panose="020F0704030504030204" pitchFamily="34" charset="77"/>
              </a:rPr>
              <a:t>Topic Two</a:t>
            </a:r>
          </a:p>
        </p:txBody>
      </p:sp>
      <p:sp>
        <p:nvSpPr>
          <p:cNvPr id="6" name="Footer Placeholder 5"/>
          <p:cNvSpPr>
            <a:spLocks noGrp="1"/>
          </p:cNvSpPr>
          <p:nvPr>
            <p:ph type="ftr" sz="quarter" idx="3"/>
          </p:nvPr>
        </p:nvSpPr>
        <p:spPr/>
        <p:txBody>
          <a:bodyPr/>
          <a:lstStyle/>
          <a:p>
            <a:endParaRPr lang="en-US" dirty="0"/>
          </a:p>
        </p:txBody>
      </p:sp>
      <p:sp>
        <p:nvSpPr>
          <p:cNvPr id="7" name="Slide Number Placeholder 6"/>
          <p:cNvSpPr>
            <a:spLocks noGrp="1"/>
          </p:cNvSpPr>
          <p:nvPr>
            <p:ph type="sldNum" sz="quarter" idx="4"/>
          </p:nvPr>
        </p:nvSpPr>
        <p:spPr/>
        <p:txBody>
          <a:bodyPr/>
          <a:lstStyle/>
          <a:p>
            <a:r>
              <a:rPr lang="en-US"/>
              <a:t>Slide </a:t>
            </a:r>
            <a:fld id="{FD3DDBF2-094B-4CA4-965C-FB22D307DBD7}" type="slidenum">
              <a:rPr lang="en-US" smtClean="0"/>
              <a:pPr/>
              <a:t>32</a:t>
            </a:fld>
            <a:endParaRPr lang="en-US" dirty="0"/>
          </a:p>
        </p:txBody>
      </p:sp>
    </p:spTree>
    <p:extLst>
      <p:ext uri="{BB962C8B-B14F-4D97-AF65-F5344CB8AC3E}">
        <p14:creationId xmlns:p14="http://schemas.microsoft.com/office/powerpoint/2010/main" val="1966481835"/>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Cramer’s Rule</a:t>
            </a:r>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Although this rule is not an elimination method, it is a direct method for solving systems of linear algebraic equations. </a:t>
                </a:r>
              </a:p>
              <a:p>
                <a:pPr marL="457200" lvl="1" indent="-457200">
                  <a:buFont typeface="Wingdings" pitchFamily="2" charset="2"/>
                  <a:buChar char="v"/>
                </a:pPr>
                <a:r>
                  <a:rPr lang="en-US" sz="2800" dirty="0"/>
                  <a:t>Consider the system of linear algebraic equations </a:t>
                </a:r>
                <a:r>
                  <a:rPr lang="en-US" sz="2800" b="1" dirty="0"/>
                  <a:t>Ax=b </a:t>
                </a:r>
                <a:r>
                  <a:rPr lang="en-US" sz="2800" dirty="0"/>
                  <a:t>which represents </a:t>
                </a:r>
                <a:r>
                  <a:rPr lang="en-US" sz="2800" i="1" dirty="0"/>
                  <a:t>n</a:t>
                </a:r>
                <a:r>
                  <a:rPr lang="en-US" sz="2800" dirty="0"/>
                  <a:t> equations. Cramer’s rule states that the solution for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 (</m:t>
                    </m:r>
                    <m:r>
                      <a:rPr lang="en-US" sz="2800" b="0" i="1" smtClean="0">
                        <a:latin typeface="Cambria Math" panose="02040503050406030204" pitchFamily="18" charset="0"/>
                      </a:rPr>
                      <m:t>𝑗</m:t>
                    </m:r>
                    <m:r>
                      <a:rPr lang="en-US" sz="2800" b="0" i="1" smtClean="0">
                        <a:latin typeface="Cambria Math" panose="02040503050406030204" pitchFamily="18" charset="0"/>
                      </a:rPr>
                      <m:t>=1,⋯,</m:t>
                    </m:r>
                    <m:r>
                      <a:rPr lang="en-US" sz="2800" b="0" i="1" smtClean="0">
                        <a:latin typeface="Cambria Math" panose="02040503050406030204" pitchFamily="18" charset="0"/>
                      </a:rPr>
                      <m:t>𝑛</m:t>
                    </m:r>
                    <m:r>
                      <a:rPr lang="en-US" sz="2800" b="0" i="1" smtClean="0">
                        <a:latin typeface="Cambria Math" panose="02040503050406030204" pitchFamily="18" charset="0"/>
                      </a:rPr>
                      <m:t>)</m:t>
                    </m:r>
                  </m:oMath>
                </a14:m>
                <a:r>
                  <a:rPr lang="en-US" sz="2800" dirty="0"/>
                  <a:t> is given by</a:t>
                </a:r>
              </a:p>
              <a:p>
                <a:pPr marL="0" lvl="1"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m:rPr>
                              <m:sty m:val="p"/>
                            </m:rPr>
                            <a:rPr lang="en-US" sz="2800" b="0" i="0" smtClean="0">
                              <a:latin typeface="Cambria Math" panose="02040503050406030204" pitchFamily="18" charset="0"/>
                            </a:rPr>
                            <m:t>det</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𝑗</m:t>
                              </m:r>
                            </m:sup>
                          </m:sSup>
                          <m:r>
                            <a:rPr lang="en-US" sz="2800" b="0" i="1" smtClean="0">
                              <a:latin typeface="Cambria Math" panose="02040503050406030204" pitchFamily="18" charset="0"/>
                            </a:rPr>
                            <m:t>)</m:t>
                          </m:r>
                        </m:num>
                        <m:den>
                          <m:r>
                            <m:rPr>
                              <m:sty m:val="p"/>
                            </m:rPr>
                            <a:rPr lang="en-US" sz="2800" b="0" i="0" smtClean="0">
                              <a:latin typeface="Cambria Math" panose="02040503050406030204" pitchFamily="18" charset="0"/>
                            </a:rPr>
                            <m:t>det</m:t>
                          </m:r>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m:t>
                          </m:r>
                        </m:den>
                      </m:f>
                      <m:r>
                        <a:rPr lang="en-US" sz="2800" b="0" i="1" smtClean="0">
                          <a:latin typeface="Cambria Math" panose="02040503050406030204" pitchFamily="18" charset="0"/>
                        </a:rPr>
                        <m:t>       (</m:t>
                      </m:r>
                      <m:r>
                        <a:rPr lang="en-US" sz="2800" b="0" i="1" smtClean="0">
                          <a:latin typeface="Cambria Math" panose="02040503050406030204" pitchFamily="18" charset="0"/>
                        </a:rPr>
                        <m:t>𝑗</m:t>
                      </m:r>
                      <m:r>
                        <a:rPr lang="en-US" sz="2800" b="0" i="1" smtClean="0">
                          <a:latin typeface="Cambria Math" panose="02040503050406030204" pitchFamily="18" charset="0"/>
                        </a:rPr>
                        <m:t>=1,⋯,</m:t>
                      </m:r>
                      <m:r>
                        <a:rPr lang="en-US" sz="2800" b="0" i="1" smtClean="0">
                          <a:latin typeface="Cambria Math" panose="02040503050406030204" pitchFamily="18" charset="0"/>
                        </a:rPr>
                        <m:t>𝑛</m:t>
                      </m:r>
                      <m:r>
                        <a:rPr lang="en-US" sz="2800" b="0" i="1" smtClean="0">
                          <a:latin typeface="Cambria Math" panose="02040503050406030204" pitchFamily="18" charset="0"/>
                        </a:rPr>
                        <m:t>)</m:t>
                      </m:r>
                    </m:oMath>
                  </m:oMathPara>
                </a14:m>
                <a:endParaRPr lang="en-US" sz="2800" dirty="0"/>
              </a:p>
              <a:p>
                <a:pPr marL="0" lvl="1" indent="0">
                  <a:buNone/>
                </a:pPr>
                <a:r>
                  <a:rPr lang="en-US" sz="2800" dirty="0"/>
                  <a:t>where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𝑗</m:t>
                        </m:r>
                      </m:sup>
                    </m:sSup>
                  </m:oMath>
                </a14:m>
                <a:r>
                  <a:rPr lang="en-US" sz="2800" dirty="0"/>
                  <a:t> is the </a:t>
                </a:r>
                <a14:m>
                  <m:oMath xmlns:m="http://schemas.openxmlformats.org/officeDocument/2006/math">
                    <m:r>
                      <a:rPr lang="en-US" sz="2800" b="0" i="1" smtClean="0">
                        <a:latin typeface="Cambria Math" panose="02040503050406030204" pitchFamily="18" charset="0"/>
                      </a:rPr>
                      <m:t>𝑛</m:t>
                    </m:r>
                    <m:r>
                      <a:rPr lang="en-US" sz="2800" b="0" i="1" smtClean="0">
                        <a:latin typeface="Cambria Math" panose="02040503050406030204" pitchFamily="18" charset="0"/>
                      </a:rPr>
                      <m:t>×</m:t>
                    </m:r>
                    <m:r>
                      <a:rPr lang="en-US" sz="2800" b="0" i="1" smtClean="0">
                        <a:latin typeface="Cambria Math" panose="02040503050406030204" pitchFamily="18" charset="0"/>
                      </a:rPr>
                      <m:t>𝑛</m:t>
                    </m:r>
                  </m:oMath>
                </a14:m>
                <a:r>
                  <a:rPr lang="en-US" sz="2800" dirty="0"/>
                  <a:t> matrix obtained by replacing column </a:t>
                </a:r>
                <a:r>
                  <a:rPr lang="en-US" sz="2800" i="1" dirty="0"/>
                  <a:t>j</a:t>
                </a:r>
                <a:r>
                  <a:rPr lang="en-US" sz="2800" dirty="0"/>
                  <a:t> in matrix </a:t>
                </a:r>
                <a:r>
                  <a:rPr lang="en-US" sz="2800" b="1" dirty="0"/>
                  <a:t>A</a:t>
                </a:r>
                <a:r>
                  <a:rPr lang="en-US" sz="2800" dirty="0"/>
                  <a:t> by the column vector </a:t>
                </a:r>
                <a:r>
                  <a:rPr lang="en-US" sz="2800" b="1" dirty="0"/>
                  <a:t>b</a:t>
                </a:r>
                <a:r>
                  <a:rPr lang="en-US" sz="2800" dirty="0"/>
                  <a:t>.</a:t>
                </a:r>
              </a:p>
              <a:p>
                <a:pPr marL="457200" lvl="1" indent="-457200">
                  <a:buFont typeface="Wingdings" pitchFamily="2" charset="2"/>
                  <a:buChar char="v"/>
                </a:pPr>
                <a:endParaRPr lang="en-US" sz="2800" dirty="0"/>
              </a:p>
              <a:p>
                <a:pPr marL="457200" lvl="1" indent="-457200">
                  <a:buFont typeface="Wingdings" pitchFamily="2" charset="2"/>
                  <a:buChar char="v"/>
                </a:pPr>
                <a:endParaRPr lang="en-US" sz="2800" dirty="0"/>
              </a:p>
              <a:p>
                <a:pPr marL="339725" lvl="1" indent="-339725">
                  <a:buFont typeface="Wingdings" pitchFamily="2" charset="2"/>
                  <a:buChar char="v"/>
                </a:pPr>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592" t="-1609" r="-724" b="-2145"/>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33</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42757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Elimination Methods-Simple</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The method solves a system of linear algebraic equation by solving one equation, say the first equation, for one of the unknown say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oMath>
                </a14:m>
                <a:r>
                  <a:rPr lang="en-US" sz="2800" dirty="0"/>
                  <a:t>, in terms of the remaining unknowns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2</m:t>
                        </m:r>
                      </m:sub>
                    </m:sSub>
                  </m:oMath>
                </a14:m>
                <a:r>
                  <a:rPr lang="en-US" sz="2800" dirty="0"/>
                  <a:t> to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𝑛</m:t>
                        </m:r>
                      </m:sub>
                    </m:sSub>
                  </m:oMath>
                </a14:m>
                <a:r>
                  <a:rPr lang="en-US" sz="2800" dirty="0"/>
                  <a:t>, then substituting the expression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1</m:t>
                        </m:r>
                      </m:sub>
                    </m:sSub>
                  </m:oMath>
                </a14:m>
                <a:r>
                  <a:rPr lang="en-US" sz="2800" dirty="0"/>
                  <a:t> into the remaining </a:t>
                </a:r>
                <a14:m>
                  <m:oMath xmlns:m="http://schemas.openxmlformats.org/officeDocument/2006/math">
                    <m:r>
                      <a:rPr lang="en-US" sz="2800" b="0" i="1" smtClean="0">
                        <a:latin typeface="Cambria Math" panose="02040503050406030204" pitchFamily="18" charset="0"/>
                      </a:rPr>
                      <m:t>𝑛</m:t>
                    </m:r>
                    <m:r>
                      <a:rPr lang="en-US" sz="2800" b="0" i="1" smtClean="0">
                        <a:latin typeface="Cambria Math" panose="02040503050406030204" pitchFamily="18" charset="0"/>
                      </a:rPr>
                      <m:t>−1</m:t>
                    </m:r>
                  </m:oMath>
                </a14:m>
                <a:r>
                  <a:rPr lang="en-US" sz="2800" dirty="0"/>
                  <a:t> equation to determine </a:t>
                </a:r>
                <a14:m>
                  <m:oMath xmlns:m="http://schemas.openxmlformats.org/officeDocument/2006/math">
                    <m:r>
                      <a:rPr lang="en-US" sz="2800" b="0" i="1" smtClean="0">
                        <a:latin typeface="Cambria Math" panose="02040503050406030204" pitchFamily="18" charset="0"/>
                      </a:rPr>
                      <m:t>𝑛</m:t>
                    </m:r>
                    <m:r>
                      <a:rPr lang="en-US" sz="2800" b="0" i="1" smtClean="0">
                        <a:latin typeface="Cambria Math" panose="02040503050406030204" pitchFamily="18" charset="0"/>
                      </a:rPr>
                      <m:t>−1</m:t>
                    </m:r>
                  </m:oMath>
                </a14:m>
                <a:r>
                  <a:rPr lang="en-US" sz="2800" dirty="0"/>
                  <a:t> equations involving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2</m:t>
                        </m:r>
                      </m:sub>
                    </m:sSub>
                  </m:oMath>
                </a14:m>
                <a:r>
                  <a:rPr lang="en-US" sz="2800" dirty="0"/>
                  <a:t> to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𝑛</m:t>
                        </m:r>
                      </m:sub>
                    </m:sSub>
                  </m:oMath>
                </a14:m>
                <a:r>
                  <a:rPr lang="en-US" sz="2800" dirty="0"/>
                  <a:t>.</a:t>
                </a:r>
              </a:p>
              <a:p>
                <a:pPr marL="457200" lvl="1" indent="-457200">
                  <a:buFont typeface="Wingdings" pitchFamily="2" charset="2"/>
                  <a:buChar char="v"/>
                </a:pPr>
                <a:r>
                  <a:rPr lang="en-US" sz="2800" dirty="0"/>
                  <a:t>This elimination procedure is performed </a:t>
                </a:r>
                <a14:m>
                  <m:oMath xmlns:m="http://schemas.openxmlformats.org/officeDocument/2006/math">
                    <m:r>
                      <a:rPr lang="en-US" sz="2800" b="0" i="1" smtClean="0">
                        <a:latin typeface="Cambria Math" panose="02040503050406030204" pitchFamily="18" charset="0"/>
                      </a:rPr>
                      <m:t>𝑛</m:t>
                    </m:r>
                    <m:r>
                      <a:rPr lang="en-US" sz="2800" b="0" i="1" smtClean="0">
                        <a:latin typeface="Cambria Math" panose="02040503050406030204" pitchFamily="18" charset="0"/>
                      </a:rPr>
                      <m:t>−1</m:t>
                    </m:r>
                  </m:oMath>
                </a14:m>
                <a:r>
                  <a:rPr lang="en-US" sz="2800" dirty="0"/>
                  <a:t> times until the last step yields an equation involving only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𝑛</m:t>
                        </m:r>
                      </m:sub>
                    </m:sSub>
                  </m:oMath>
                </a14:m>
                <a:endParaRPr lang="en-US" sz="2800" dirty="0"/>
              </a:p>
              <a:p>
                <a:pPr marL="457200" lvl="1" indent="-457200">
                  <a:buFont typeface="Wingdings" pitchFamily="2" charset="2"/>
                  <a:buChar char="v"/>
                </a:pPr>
                <a:r>
                  <a:rPr lang="en-US" sz="2800" dirty="0"/>
                  <a:t>This process is called </a:t>
                </a:r>
                <a:r>
                  <a:rPr lang="en-US" sz="2800" b="1" dirty="0"/>
                  <a:t>elimination</a:t>
                </a:r>
                <a:r>
                  <a:rPr lang="en-US" sz="2800" dirty="0"/>
                  <a:t>.</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r="-1737"/>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34</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42603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Elimination Methods-Simple</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fontScale="92500" lnSpcReduction="10000"/>
              </a:bodyPr>
              <a:lstStyle/>
              <a:p>
                <a:pPr marL="457200" lvl="1" indent="-457200">
                  <a:buFont typeface="Wingdings" pitchFamily="2" charset="2"/>
                  <a:buChar char="v"/>
                </a:pPr>
                <a:r>
                  <a:rPr lang="en-US" sz="2800" dirty="0"/>
                  <a:t>The value of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𝑛</m:t>
                        </m:r>
                      </m:sub>
                    </m:sSub>
                  </m:oMath>
                </a14:m>
                <a:r>
                  <a:rPr lang="en-US" sz="2800" dirty="0"/>
                  <a:t> can be calculated from the final equation in the elimination procedure. Then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𝑛</m:t>
                        </m:r>
                        <m:r>
                          <a:rPr lang="en-US" sz="2800" b="0" i="1" smtClean="0">
                            <a:latin typeface="Cambria Math" panose="02040503050406030204" pitchFamily="18" charset="0"/>
                          </a:rPr>
                          <m:t>−1</m:t>
                        </m:r>
                      </m:sub>
                    </m:sSub>
                  </m:oMath>
                </a14:m>
                <a:r>
                  <a:rPr lang="en-US" sz="2800" dirty="0"/>
                  <a:t> can be calculated from modified equation </a:t>
                </a:r>
                <a14:m>
                  <m:oMath xmlns:m="http://schemas.openxmlformats.org/officeDocument/2006/math">
                    <m:r>
                      <a:rPr lang="en-US" sz="2800" b="0" i="1" smtClean="0">
                        <a:latin typeface="Cambria Math" panose="02040503050406030204" pitchFamily="18" charset="0"/>
                      </a:rPr>
                      <m:t>𝑛</m:t>
                    </m:r>
                    <m:r>
                      <a:rPr lang="en-US" sz="2800" b="0" i="1" smtClean="0">
                        <a:latin typeface="Cambria Math" panose="02040503050406030204" pitchFamily="18" charset="0"/>
                      </a:rPr>
                      <m:t>−1</m:t>
                    </m:r>
                  </m:oMath>
                </a14:m>
                <a:r>
                  <a:rPr lang="en-US" sz="2800" dirty="0"/>
                  <a:t>, which contains only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𝑛</m:t>
                        </m:r>
                      </m:sub>
                    </m:sSub>
                  </m:oMath>
                </a14:m>
                <a:r>
                  <a:rPr lang="en-US" sz="2800" dirty="0"/>
                  <a:t> and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𝑛</m:t>
                        </m:r>
                        <m:r>
                          <a:rPr lang="en-US" sz="2800" b="0" i="1" smtClean="0">
                            <a:latin typeface="Cambria Math" panose="02040503050406030204" pitchFamily="18" charset="0"/>
                          </a:rPr>
                          <m:t>−1</m:t>
                        </m:r>
                      </m:sub>
                    </m:sSub>
                  </m:oMath>
                </a14:m>
                <a:r>
                  <a:rPr lang="en-US" sz="2800" dirty="0"/>
                  <a:t>.</a:t>
                </a:r>
              </a:p>
              <a:p>
                <a:pPr marL="457200" lvl="1" indent="-457200">
                  <a:buFont typeface="Wingdings" pitchFamily="2" charset="2"/>
                  <a:buChar char="v"/>
                </a:pPr>
                <a:r>
                  <a:rPr lang="en-US" sz="2800" dirty="0"/>
                  <a:t>This procedure is performed </a:t>
                </a:r>
                <a14:m>
                  <m:oMath xmlns:m="http://schemas.openxmlformats.org/officeDocument/2006/math">
                    <m:r>
                      <a:rPr lang="en-US" sz="2800" b="0" i="1" smtClean="0">
                        <a:latin typeface="Cambria Math" panose="02040503050406030204" pitchFamily="18" charset="0"/>
                      </a:rPr>
                      <m:t>𝑛</m:t>
                    </m:r>
                    <m:r>
                      <a:rPr lang="en-US" sz="2800" b="0" i="1" smtClean="0">
                        <a:latin typeface="Cambria Math" panose="02040503050406030204" pitchFamily="18" charset="0"/>
                      </a:rPr>
                      <m:t>−1</m:t>
                    </m:r>
                  </m:oMath>
                </a14:m>
                <a:r>
                  <a:rPr lang="en-US" sz="2800" dirty="0"/>
                  <a:t> times to calculate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𝑛</m:t>
                        </m:r>
                        <m:r>
                          <a:rPr lang="en-US" sz="2800" b="0" i="1" smtClean="0">
                            <a:latin typeface="Cambria Math" panose="02040503050406030204" pitchFamily="18" charset="0"/>
                          </a:rPr>
                          <m:t>−1</m:t>
                        </m:r>
                      </m:sub>
                    </m:sSub>
                  </m:oMath>
                </a14:m>
                <a:r>
                  <a:rPr lang="en-US" sz="2800" dirty="0"/>
                  <a:t> to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1</m:t>
                        </m:r>
                      </m:sub>
                    </m:sSub>
                  </m:oMath>
                </a14:m>
                <a:r>
                  <a:rPr lang="en-US" sz="2800" dirty="0"/>
                  <a:t>. This process is called </a:t>
                </a:r>
                <a:r>
                  <a:rPr lang="en-US" sz="2800" b="1" dirty="0"/>
                  <a:t>back substitution</a:t>
                </a:r>
                <a:r>
                  <a:rPr lang="en-US" sz="2800" dirty="0"/>
                  <a:t>.</a:t>
                </a:r>
              </a:p>
              <a:p>
                <a:pPr marL="457200" lvl="1" indent="-457200">
                  <a:buFont typeface="Wingdings" pitchFamily="2" charset="2"/>
                  <a:buChar char="v"/>
                </a:pPr>
                <a:r>
                  <a:rPr lang="en-US" sz="2800" dirty="0"/>
                  <a:t>Elimination involves normalizing the equation about the element to be eliminated by the element immediately above the element to be eliminated which is called the </a:t>
                </a:r>
                <a:r>
                  <a:rPr lang="en-US" sz="2800" b="1" dirty="0"/>
                  <a:t>pivot element</a:t>
                </a:r>
                <a:r>
                  <a:rPr lang="en-US" sz="2800" dirty="0"/>
                  <a:t>, multiplying the normalized equation by the element to be eliminated and subtracting the result from the equation containing the element to be eliminated.</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158" t="-2145" r="-2026"/>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35</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052004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Elimination Methods-Pivoting</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The element on the major diagonal is called the </a:t>
                </a:r>
                <a:r>
                  <a:rPr lang="en-US" sz="2800" b="1" dirty="0"/>
                  <a:t>pivot</a:t>
                </a:r>
                <a:r>
                  <a:rPr lang="en-US" sz="2800" dirty="0"/>
                  <a:t> element.</a:t>
                </a:r>
              </a:p>
              <a:p>
                <a:pPr marL="457200" lvl="1" indent="-457200">
                  <a:buFont typeface="Wingdings" pitchFamily="2" charset="2"/>
                  <a:buChar char="v"/>
                </a:pPr>
                <a:r>
                  <a:rPr lang="en-US" sz="2800" dirty="0"/>
                  <a:t>The elimination procedure described so far </a:t>
                </a:r>
                <a:r>
                  <a:rPr lang="en-US" sz="2800" dirty="0">
                    <a:solidFill>
                      <a:srgbClr val="FF0000"/>
                    </a:solidFill>
                  </a:rPr>
                  <a:t>fails</a:t>
                </a:r>
                <a:r>
                  <a:rPr lang="en-US" sz="2800" dirty="0"/>
                  <a:t> immediately if the first pivot element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11</m:t>
                        </m:r>
                      </m:sub>
                    </m:sSub>
                  </m:oMath>
                </a14:m>
                <a:r>
                  <a:rPr lang="en-US" sz="2800" dirty="0"/>
                  <a:t> is zero.</a:t>
                </a:r>
              </a:p>
              <a:p>
                <a:pPr marL="457200" lvl="1" indent="-457200">
                  <a:buFont typeface="Wingdings" pitchFamily="2" charset="2"/>
                  <a:buChar char="v"/>
                </a:pPr>
                <a:r>
                  <a:rPr lang="en-US" sz="2800" dirty="0"/>
                  <a:t>The procedure also fails if any subsequent pivot element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𝑖𝑖</m:t>
                        </m:r>
                      </m:sub>
                    </m:sSub>
                  </m:oMath>
                </a14:m>
                <a:r>
                  <a:rPr lang="en-US" sz="2800" dirty="0"/>
                  <a:t> is zero. </a:t>
                </a:r>
              </a:p>
              <a:p>
                <a:pPr marL="457200" lvl="1" indent="-457200">
                  <a:buFont typeface="Wingdings" pitchFamily="2" charset="2"/>
                  <a:buChar char="v"/>
                </a:pPr>
                <a:r>
                  <a:rPr lang="en-US" sz="2800" dirty="0"/>
                  <a:t>Even though there may be no zeros on the major diagonal in the original matrix, the elimination process may create zeros on the major diagonal.</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36</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131180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Elimination Methods-Pivoting</a:t>
            </a:r>
            <a:endParaRPr lang="en-US" dirty="0"/>
          </a:p>
        </p:txBody>
      </p:sp>
      <p:sp>
        <p:nvSpPr>
          <p:cNvPr id="18434" name="Content Placeholder 1"/>
          <p:cNvSpPr>
            <a:spLocks noGrp="1"/>
          </p:cNvSpPr>
          <p:nvPr>
            <p:ph idx="1"/>
          </p:nvPr>
        </p:nvSpPr>
        <p:spPr>
          <a:xfrm>
            <a:off x="152400" y="1600200"/>
            <a:ext cx="8763000" cy="4724400"/>
          </a:xfrm>
        </p:spPr>
        <p:txBody>
          <a:bodyPr>
            <a:normAutofit lnSpcReduction="10000"/>
          </a:bodyPr>
          <a:lstStyle/>
          <a:p>
            <a:pPr marL="457200" lvl="1" indent="-457200">
              <a:buFont typeface="Wingdings" pitchFamily="2" charset="2"/>
              <a:buChar char="v"/>
            </a:pPr>
            <a:r>
              <a:rPr lang="en-US" sz="2800" dirty="0"/>
              <a:t>The zeros on the major diagonal can be avoided by rearranging the equations, by </a:t>
            </a:r>
            <a:r>
              <a:rPr lang="en-US" sz="2800" dirty="0">
                <a:solidFill>
                  <a:srgbClr val="FF0000"/>
                </a:solidFill>
              </a:rPr>
              <a:t>interchanging</a:t>
            </a:r>
            <a:r>
              <a:rPr lang="en-US" sz="2800" dirty="0"/>
              <a:t> the rows or columns before each elimination step.</a:t>
            </a:r>
          </a:p>
          <a:p>
            <a:pPr marL="457200" lvl="1" indent="-457200">
              <a:buFont typeface="Wingdings" pitchFamily="2" charset="2"/>
              <a:buChar char="v"/>
            </a:pPr>
            <a:r>
              <a:rPr lang="en-US" sz="2800" dirty="0"/>
              <a:t>This process is called </a:t>
            </a:r>
            <a:r>
              <a:rPr lang="en-US" sz="2800" b="1" dirty="0"/>
              <a:t> pivoting</a:t>
            </a:r>
            <a:r>
              <a:rPr lang="en-US" sz="2800" dirty="0"/>
              <a:t>. </a:t>
            </a:r>
          </a:p>
          <a:p>
            <a:pPr marL="457200" lvl="1" indent="-457200">
              <a:buFont typeface="Wingdings" pitchFamily="2" charset="2"/>
              <a:buChar char="v"/>
            </a:pPr>
            <a:r>
              <a:rPr lang="en-US" sz="2800" dirty="0"/>
              <a:t>Interchanging both rows and columns is called </a:t>
            </a:r>
            <a:r>
              <a:rPr lang="en-US" sz="2800" b="1" dirty="0"/>
              <a:t>full pivoting</a:t>
            </a:r>
            <a:r>
              <a:rPr lang="en-US" sz="2800" dirty="0"/>
              <a:t>. Interchanging only rows is called </a:t>
            </a:r>
            <a:r>
              <a:rPr lang="en-US" sz="2800" b="1" dirty="0"/>
              <a:t>partial pivoting</a:t>
            </a:r>
            <a:r>
              <a:rPr lang="en-US" sz="2800" dirty="0"/>
              <a:t>.</a:t>
            </a:r>
          </a:p>
          <a:p>
            <a:pPr marL="457200" lvl="1" indent="-457200">
              <a:buFont typeface="Wingdings" pitchFamily="2" charset="2"/>
              <a:buChar char="v"/>
            </a:pPr>
            <a:r>
              <a:rPr lang="en-US" sz="2800" dirty="0"/>
              <a:t>Pivoting reduces </a:t>
            </a:r>
            <a:r>
              <a:rPr lang="en-US" sz="2800" dirty="0">
                <a:solidFill>
                  <a:srgbClr val="FF0000"/>
                </a:solidFill>
              </a:rPr>
              <a:t>round-off errors </a:t>
            </a:r>
            <a:r>
              <a:rPr lang="en-US" sz="2800" dirty="0"/>
              <a:t>since the pivot element  is a divisor during the elimination process, and division by large numbers introduces smaller round-off errors.</a:t>
            </a:r>
          </a:p>
        </p:txBody>
      </p:sp>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37</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37380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Elimination Methods-Scaling</a:t>
            </a:r>
            <a:endParaRPr lang="en-US" dirty="0"/>
          </a:p>
        </p:txBody>
      </p:sp>
      <p:sp>
        <p:nvSpPr>
          <p:cNvPr id="18434" name="Content Placeholder 1"/>
          <p:cNvSpPr>
            <a:spLocks noGrp="1"/>
          </p:cNvSpPr>
          <p:nvPr>
            <p:ph idx="1"/>
          </p:nvPr>
        </p:nvSpPr>
        <p:spPr>
          <a:xfrm>
            <a:off x="152400" y="1600200"/>
            <a:ext cx="8763000" cy="4724400"/>
          </a:xfrm>
        </p:spPr>
        <p:txBody>
          <a:bodyPr>
            <a:normAutofit lnSpcReduction="10000"/>
          </a:bodyPr>
          <a:lstStyle/>
          <a:p>
            <a:pPr marL="457200" lvl="1" indent="-457200">
              <a:buFont typeface="Wingdings" pitchFamily="2" charset="2"/>
              <a:buChar char="v"/>
            </a:pPr>
            <a:r>
              <a:rPr lang="en-US" sz="2800" dirty="0"/>
              <a:t>The simple elimination also incur significant round-off errors when the magnitudes of the pivot elements are smaller than the magnitudes of the other elements in the equations containing the pivot elements.</a:t>
            </a:r>
          </a:p>
          <a:p>
            <a:pPr marL="457200" lvl="1" indent="-457200">
              <a:buFont typeface="Wingdings" pitchFamily="2" charset="2"/>
              <a:buChar char="v"/>
            </a:pPr>
            <a:r>
              <a:rPr lang="en-US" sz="2800" dirty="0"/>
              <a:t>In such cases </a:t>
            </a:r>
            <a:r>
              <a:rPr lang="en-US" sz="2800" b="1" dirty="0"/>
              <a:t>scaling</a:t>
            </a:r>
            <a:r>
              <a:rPr lang="en-US" sz="2800" dirty="0"/>
              <a:t> is employed to select the pivot element. Scaling is employed only to select the pivot elements.</a:t>
            </a:r>
          </a:p>
          <a:p>
            <a:pPr marL="457200" lvl="1" indent="-457200">
              <a:buFont typeface="Wingdings" pitchFamily="2" charset="2"/>
              <a:buChar char="v"/>
            </a:pPr>
            <a:r>
              <a:rPr lang="en-US" sz="2800" dirty="0"/>
              <a:t>After pivoting, elimination is applied to the original equations</a:t>
            </a:r>
          </a:p>
          <a:p>
            <a:pPr marL="457200" lvl="1" indent="-457200">
              <a:buFont typeface="Wingdings" pitchFamily="2" charset="2"/>
              <a:buChar char="v"/>
            </a:pPr>
            <a:r>
              <a:rPr lang="en-US" sz="2800" b="1" dirty="0"/>
              <a:t>The elimination procedure described so far is commonly called </a:t>
            </a:r>
            <a:r>
              <a:rPr lang="en-US" sz="2800" b="1" dirty="0">
                <a:solidFill>
                  <a:srgbClr val="FF0000"/>
                </a:solidFill>
              </a:rPr>
              <a:t>Gauss Elimination</a:t>
            </a:r>
          </a:p>
        </p:txBody>
      </p:sp>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38</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0932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Gauss-Jordan Elimination</a:t>
            </a:r>
            <a:endParaRPr lang="en-US" dirty="0"/>
          </a:p>
        </p:txBody>
      </p:sp>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Gauss-Jordan elimination is a variation of Gauss elimination in which the elements above the major diagonal are eliminated as well as the elements below the major diagonal.</a:t>
            </a:r>
          </a:p>
          <a:p>
            <a:pPr marL="457200" lvl="1" indent="-457200">
              <a:buFont typeface="Wingdings" pitchFamily="2" charset="2"/>
              <a:buChar char="v"/>
            </a:pPr>
            <a:r>
              <a:rPr lang="en-US" sz="2800" dirty="0"/>
              <a:t>The </a:t>
            </a:r>
            <a:r>
              <a:rPr lang="en-US" sz="2800" b="1" dirty="0"/>
              <a:t>A</a:t>
            </a:r>
            <a:r>
              <a:rPr lang="en-US" sz="2800" dirty="0"/>
              <a:t> matrix is transformed to a </a:t>
            </a:r>
            <a:r>
              <a:rPr lang="en-US" sz="2800" dirty="0">
                <a:solidFill>
                  <a:srgbClr val="FF0000"/>
                </a:solidFill>
              </a:rPr>
              <a:t>diagonal matrix</a:t>
            </a:r>
            <a:r>
              <a:rPr lang="en-US" sz="2800" dirty="0"/>
              <a:t>.</a:t>
            </a:r>
          </a:p>
          <a:p>
            <a:pPr marL="457200" lvl="1" indent="-457200">
              <a:buFont typeface="Wingdings" pitchFamily="2" charset="2"/>
              <a:buChar char="v"/>
            </a:pPr>
            <a:r>
              <a:rPr lang="en-US" sz="2800" dirty="0"/>
              <a:t>The rows are usually scaled to yield unity diagonal elements which transforms the </a:t>
            </a:r>
            <a:r>
              <a:rPr lang="en-US" sz="2800" b="1" dirty="0"/>
              <a:t>A</a:t>
            </a:r>
            <a:r>
              <a:rPr lang="en-US" sz="2800" dirty="0"/>
              <a:t> matrix to the identity matrix </a:t>
            </a:r>
            <a:r>
              <a:rPr lang="en-US" sz="2800" b="1" dirty="0"/>
              <a:t>I</a:t>
            </a:r>
            <a:r>
              <a:rPr lang="en-US" sz="2800" dirty="0"/>
              <a:t>.</a:t>
            </a:r>
          </a:p>
          <a:p>
            <a:pPr marL="457200" lvl="1" indent="-457200">
              <a:buFont typeface="Wingdings" pitchFamily="2" charset="2"/>
              <a:buChar char="v"/>
            </a:pPr>
            <a:r>
              <a:rPr lang="en-US" sz="2800" dirty="0"/>
              <a:t>The transformed </a:t>
            </a:r>
            <a:r>
              <a:rPr lang="en-US" sz="2800" b="1" dirty="0"/>
              <a:t>b</a:t>
            </a:r>
            <a:r>
              <a:rPr lang="en-US" sz="2800" dirty="0"/>
              <a:t> vector is then the solution vector </a:t>
            </a:r>
            <a:r>
              <a:rPr lang="en-US" sz="2800" b="1" dirty="0"/>
              <a:t>x</a:t>
            </a:r>
            <a:r>
              <a:rPr lang="en-US" sz="2800" dirty="0"/>
              <a:t>.</a:t>
            </a:r>
          </a:p>
        </p:txBody>
      </p:sp>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39</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137167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Course Instructor’s Contact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45373141"/>
              </p:ext>
            </p:extLst>
          </p:nvPr>
        </p:nvGraphicFramePr>
        <p:xfrm>
          <a:off x="132347" y="1536275"/>
          <a:ext cx="8839200" cy="5191687"/>
        </p:xfrm>
        <a:graphic>
          <a:graphicData uri="http://schemas.openxmlformats.org/drawingml/2006/table">
            <a:tbl>
              <a:tblPr>
                <a:tableStyleId>{5C22544A-7EE6-4342-B048-85BDC9FD1C3A}</a:tableStyleId>
              </a:tblPr>
              <a:tblGrid>
                <a:gridCol w="2921431">
                  <a:extLst>
                    <a:ext uri="{9D8B030D-6E8A-4147-A177-3AD203B41FA5}">
                      <a16:colId xmlns:a16="http://schemas.microsoft.com/office/drawing/2014/main" val="20000"/>
                    </a:ext>
                  </a:extLst>
                </a:gridCol>
                <a:gridCol w="5917769">
                  <a:extLst>
                    <a:ext uri="{9D8B030D-6E8A-4147-A177-3AD203B41FA5}">
                      <a16:colId xmlns:a16="http://schemas.microsoft.com/office/drawing/2014/main" val="20001"/>
                    </a:ext>
                  </a:extLst>
                </a:gridCol>
              </a:tblGrid>
              <a:tr h="804258">
                <a:tc gridSpan="2">
                  <a:txBody>
                    <a:bodyPr/>
                    <a:lstStyle/>
                    <a:p>
                      <a:pPr marL="0" marR="0" algn="l">
                        <a:spcBef>
                          <a:spcPts val="0"/>
                        </a:spcBef>
                        <a:spcAft>
                          <a:spcPts val="0"/>
                        </a:spcAft>
                      </a:pPr>
                      <a:r>
                        <a:rPr lang="en-US" sz="2400" b="1" i="0" dirty="0">
                          <a:effectLst/>
                          <a:latin typeface="Arial Rounded MT Bold" panose="020F0704030504030204" pitchFamily="34" charset="77"/>
                          <a:ea typeface="Times New Roman" panose="02020603050405020304" pitchFamily="18" charset="0"/>
                        </a:rPr>
                        <a:t>Provide the following information:</a:t>
                      </a:r>
                    </a:p>
                  </a:txBody>
                  <a:tcPr marL="47625" marR="47625" marT="47625" marB="47625" anchor="ctr"/>
                </a:tc>
                <a:tc hMerge="1">
                  <a:txBody>
                    <a:bodyPr/>
                    <a:lstStyle/>
                    <a:p>
                      <a:pPr marL="0" marR="0" algn="l">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a:txBody>
                  <a:tcPr marL="47625" marR="47625" marT="47625" marB="47625"/>
                </a:tc>
                <a:extLst>
                  <a:ext uri="{0D108BD9-81ED-4DB2-BD59-A6C34878D82A}">
                    <a16:rowId xmlns:a16="http://schemas.microsoft.com/office/drawing/2014/main" val="10000"/>
                  </a:ext>
                </a:extLst>
              </a:tr>
              <a:tr h="882940">
                <a:tc>
                  <a:txBody>
                    <a:bodyPr/>
                    <a:lstStyle/>
                    <a:p>
                      <a:pPr marL="0" marR="0" algn="l">
                        <a:spcBef>
                          <a:spcPts val="0"/>
                        </a:spcBef>
                        <a:spcAft>
                          <a:spcPts val="0"/>
                        </a:spcAft>
                      </a:pPr>
                      <a:r>
                        <a:rPr lang="en-US" sz="2400" b="1" dirty="0">
                          <a:effectLst/>
                          <a:latin typeface="Arial Rounded MT Bold" panose="020F0704030504030204" pitchFamily="34" charset="77"/>
                        </a:rPr>
                        <a:t>Course Instructor(s) Name</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Justice K. </a:t>
                      </a:r>
                      <a:r>
                        <a:rPr lang="en-US" sz="2400" b="1" dirty="0" err="1">
                          <a:solidFill>
                            <a:srgbClr val="FFFF00"/>
                          </a:solidFill>
                          <a:effectLst>
                            <a:outerShdw blurRad="38100" dist="38100" dir="2700000" algn="tl">
                              <a:srgbClr val="000000">
                                <a:alpha val="43137"/>
                              </a:srgbClr>
                            </a:outerShdw>
                          </a:effectLst>
                          <a:latin typeface="Arial Rounded MT Bold" panose="020F0704030504030204" pitchFamily="34" charset="77"/>
                        </a:rPr>
                        <a:t>Appati</a:t>
                      </a: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a:t>
                      </a:r>
                      <a:r>
                        <a:rPr lang="en-US" sz="2400" b="1" baseline="0" dirty="0">
                          <a:solidFill>
                            <a:srgbClr val="FFFF00"/>
                          </a:solidFill>
                          <a:effectLst>
                            <a:outerShdw blurRad="38100" dist="38100" dir="2700000" algn="tl">
                              <a:srgbClr val="000000">
                                <a:alpha val="43137"/>
                              </a:srgbClr>
                            </a:outerShdw>
                          </a:effectLst>
                          <a:latin typeface="Arial Rounded MT Bold" panose="020F0704030504030204" pitchFamily="34" charset="77"/>
                        </a:rPr>
                        <a:t> PhD.</a:t>
                      </a:r>
                      <a:endParaRPr lang="en-US" sz="2400"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1"/>
                  </a:ext>
                </a:extLst>
              </a:tr>
              <a:tr h="808106">
                <a:tc>
                  <a:txBody>
                    <a:bodyPr/>
                    <a:lstStyle/>
                    <a:p>
                      <a:pPr marL="0" marR="0" algn="l">
                        <a:spcBef>
                          <a:spcPts val="0"/>
                        </a:spcBef>
                        <a:spcAft>
                          <a:spcPts val="0"/>
                        </a:spcAft>
                      </a:pPr>
                      <a:r>
                        <a:rPr lang="en-US" sz="2400" b="1" dirty="0">
                          <a:effectLst/>
                          <a:latin typeface="Arial Rounded MT Bold" panose="020F0704030504030204" pitchFamily="34" charset="77"/>
                        </a:rPr>
                        <a:t>Office Location</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Stat 010, Statistics Building</a:t>
                      </a:r>
                      <a:endPar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2"/>
                  </a:ext>
                </a:extLst>
              </a:tr>
              <a:tr h="1229707">
                <a:tc>
                  <a:txBody>
                    <a:bodyPr/>
                    <a:lstStyle/>
                    <a:p>
                      <a:pPr marL="0" marR="0" algn="l">
                        <a:spcBef>
                          <a:spcPts val="0"/>
                        </a:spcBef>
                        <a:spcAft>
                          <a:spcPts val="0"/>
                        </a:spcAft>
                      </a:pPr>
                      <a:r>
                        <a:rPr lang="en-US" sz="2400" b="1" dirty="0">
                          <a:effectLst/>
                          <a:latin typeface="Arial Rounded MT Bold" panose="020F0704030504030204" pitchFamily="34" charset="77"/>
                        </a:rPr>
                        <a:t>Office Hours</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TBD</a:t>
                      </a:r>
                      <a:endParaRPr lang="en-US" sz="2400"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3"/>
                  </a:ext>
                </a:extLst>
              </a:tr>
              <a:tr h="733338">
                <a:tc>
                  <a:txBody>
                    <a:bodyPr/>
                    <a:lstStyle/>
                    <a:p>
                      <a:pPr marL="0" marR="0" algn="l">
                        <a:spcBef>
                          <a:spcPts val="0"/>
                        </a:spcBef>
                        <a:spcAft>
                          <a:spcPts val="0"/>
                        </a:spcAft>
                      </a:pPr>
                      <a:r>
                        <a:rPr lang="en-US" sz="2400" b="1" dirty="0">
                          <a:effectLst/>
                          <a:latin typeface="Arial Rounded MT Bold" panose="020F0704030504030204" pitchFamily="34" charset="77"/>
                        </a:rPr>
                        <a:t>Phone </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N/A</a:t>
                      </a:r>
                      <a:endPar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4"/>
                  </a:ext>
                </a:extLst>
              </a:tr>
              <a:tr h="733338">
                <a:tc>
                  <a:txBody>
                    <a:bodyPr/>
                    <a:lstStyle/>
                    <a:p>
                      <a:pPr marL="0" marR="0" algn="l">
                        <a:spcBef>
                          <a:spcPts val="0"/>
                        </a:spcBef>
                        <a:spcAft>
                          <a:spcPts val="0"/>
                        </a:spcAft>
                      </a:pPr>
                      <a:r>
                        <a:rPr lang="en-US" sz="2400" b="1" dirty="0">
                          <a:effectLst/>
                          <a:latin typeface="Arial Rounded MT Bold" panose="020F0704030504030204" pitchFamily="34" charset="77"/>
                        </a:rPr>
                        <a:t>E-mail </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jkappati@ug.edu.gh</a:t>
                      </a:r>
                      <a:endPar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r>
              <a:rPr lang="en-US"/>
              <a:t>Slide </a:t>
            </a:r>
            <a:fld id="{FD3DDBF2-094B-4CA4-965C-FB22D307DBD7}" type="slidenum">
              <a:rPr lang="en-US" smtClean="0"/>
              <a:pPr/>
              <a:t>4</a:t>
            </a:fld>
            <a:endParaRPr lang="en-US" dirty="0"/>
          </a:p>
        </p:txBody>
      </p:sp>
    </p:spTree>
    <p:extLst>
      <p:ext uri="{BB962C8B-B14F-4D97-AF65-F5344CB8AC3E}">
        <p14:creationId xmlns:p14="http://schemas.microsoft.com/office/powerpoint/2010/main" val="1394197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Gauss-Jordan Elimination</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The inverse of a square matrix </a:t>
                </a:r>
                <a14:m>
                  <m:oMath xmlns:m="http://schemas.openxmlformats.org/officeDocument/2006/math">
                    <m:r>
                      <a:rPr lang="en-US" sz="2800" b="0" i="1" smtClean="0">
                        <a:latin typeface="Cambria Math" panose="02040503050406030204" pitchFamily="18" charset="0"/>
                      </a:rPr>
                      <m:t>𝐴</m:t>
                    </m:r>
                  </m:oMath>
                </a14:m>
                <a:r>
                  <a:rPr lang="en-US" sz="2800" dirty="0"/>
                  <a:t> is the matrix </a:t>
                </a:r>
                <a14:m>
                  <m:oMath xmlns:m="http://schemas.openxmlformats.org/officeDocument/2006/math">
                    <m:sSup>
                      <m:sSupPr>
                        <m:ctrlPr>
                          <a:rPr lang="en-US" sz="2800" b="0" i="1" smtClean="0">
                            <a:latin typeface="Cambria Math" panose="02040503050406030204" pitchFamily="18" charset="0"/>
                          </a:rPr>
                        </m:ctrlPr>
                      </m:sSupPr>
                      <m:e>
                        <m:r>
                          <a:rPr lang="en-US" sz="2800" i="1">
                            <a:latin typeface="Cambria Math" panose="02040503050406030204" pitchFamily="18" charset="0"/>
                          </a:rPr>
                          <m:t>𝐴</m:t>
                        </m:r>
                      </m:e>
                      <m:sup>
                        <m:r>
                          <a:rPr lang="en-US" sz="2800" b="0" i="1" smtClean="0">
                            <a:latin typeface="Cambria Math" panose="02040503050406030204" pitchFamily="18" charset="0"/>
                          </a:rPr>
                          <m:t>−1</m:t>
                        </m:r>
                      </m:sup>
                    </m:sSup>
                  </m:oMath>
                </a14:m>
                <a:r>
                  <a:rPr lang="en-US" sz="2800" dirty="0"/>
                  <a:t> such that </a:t>
                </a:r>
                <a14:m>
                  <m:oMath xmlns:m="http://schemas.openxmlformats.org/officeDocument/2006/math">
                    <m:r>
                      <a:rPr lang="en-US" sz="2800" i="1">
                        <a:latin typeface="Cambria Math" panose="02040503050406030204" pitchFamily="18" charset="0"/>
                      </a:rPr>
                      <m:t>𝐴</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−1</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−1</m:t>
                        </m:r>
                      </m:sup>
                    </m:sSup>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𝐼</m:t>
                    </m:r>
                  </m:oMath>
                </a14:m>
                <a:r>
                  <a:rPr lang="en-US" sz="2800" dirty="0"/>
                  <a:t>. </a:t>
                </a:r>
              </a:p>
              <a:p>
                <a:pPr marL="457200" lvl="1" indent="-457200">
                  <a:buFont typeface="Wingdings" pitchFamily="2" charset="2"/>
                  <a:buChar char="v"/>
                </a:pPr>
                <a:r>
                  <a:rPr lang="en-US" sz="2800" dirty="0"/>
                  <a:t>Gauss-Jordan elimination can be used to evaluate the inverse of matrix </a:t>
                </a:r>
                <a14:m>
                  <m:oMath xmlns:m="http://schemas.openxmlformats.org/officeDocument/2006/math">
                    <m:r>
                      <a:rPr lang="en-US" sz="2800" i="1">
                        <a:latin typeface="Cambria Math" panose="02040503050406030204" pitchFamily="18" charset="0"/>
                      </a:rPr>
                      <m:t>𝐴</m:t>
                    </m:r>
                  </m:oMath>
                </a14:m>
                <a:r>
                  <a:rPr lang="en-US" sz="2800" dirty="0"/>
                  <a:t> by augmenting </a:t>
                </a:r>
                <a14:m>
                  <m:oMath xmlns:m="http://schemas.openxmlformats.org/officeDocument/2006/math">
                    <m:r>
                      <a:rPr lang="en-US" sz="2800" i="1">
                        <a:latin typeface="Cambria Math" panose="02040503050406030204" pitchFamily="18" charset="0"/>
                      </a:rPr>
                      <m:t>𝐴</m:t>
                    </m:r>
                  </m:oMath>
                </a14:m>
                <a:r>
                  <a:rPr lang="en-US" sz="2800" dirty="0"/>
                  <a:t> with the identity matrix </a:t>
                </a:r>
                <a14:m>
                  <m:oMath xmlns:m="http://schemas.openxmlformats.org/officeDocument/2006/math">
                    <m:r>
                      <a:rPr lang="en-US" sz="2800" b="0" i="1" smtClean="0">
                        <a:latin typeface="Cambria Math" panose="02040503050406030204" pitchFamily="18" charset="0"/>
                      </a:rPr>
                      <m:t>𝐼</m:t>
                    </m:r>
                  </m:oMath>
                </a14:m>
                <a:r>
                  <a:rPr lang="en-US" sz="2800" dirty="0"/>
                  <a:t> and applying the Gauss-Jordan algorithm. </a:t>
                </a:r>
              </a:p>
              <a:p>
                <a:pPr marL="457200" lvl="1" indent="-457200">
                  <a:buFont typeface="Wingdings" pitchFamily="2" charset="2"/>
                  <a:buChar char="v"/>
                </a:pPr>
                <a:r>
                  <a:rPr lang="en-US" sz="2800" dirty="0"/>
                  <a:t>The transform </a:t>
                </a:r>
                <a14:m>
                  <m:oMath xmlns:m="http://schemas.openxmlformats.org/officeDocument/2006/math">
                    <m:r>
                      <a:rPr lang="en-US" sz="2800" i="1">
                        <a:latin typeface="Cambria Math" panose="02040503050406030204" pitchFamily="18" charset="0"/>
                      </a:rPr>
                      <m:t>𝐴</m:t>
                    </m:r>
                  </m:oMath>
                </a14:m>
                <a:r>
                  <a:rPr lang="en-US" sz="2800" dirty="0"/>
                  <a:t> matrix is the identity matrix </a:t>
                </a:r>
                <a14:m>
                  <m:oMath xmlns:m="http://schemas.openxmlformats.org/officeDocument/2006/math">
                    <m:r>
                      <a:rPr lang="en-US" sz="2800" b="0" i="1" smtClean="0">
                        <a:latin typeface="Cambria Math" panose="02040503050406030204" pitchFamily="18" charset="0"/>
                      </a:rPr>
                      <m:t>𝐼</m:t>
                    </m:r>
                  </m:oMath>
                </a14:m>
                <a:r>
                  <a:rPr lang="en-US" sz="2800" dirty="0"/>
                  <a:t> and the transformed identity matrix in the matrix inverse </a:t>
                </a:r>
                <a14:m>
                  <m:oMath xmlns:m="http://schemas.openxmlformats.org/officeDocument/2006/math">
                    <m:sSup>
                      <m:sSupPr>
                        <m:ctrlPr>
                          <a:rPr lang="en-US" sz="2800" b="0" i="1" smtClean="0">
                            <a:latin typeface="Cambria Math" panose="02040503050406030204" pitchFamily="18" charset="0"/>
                          </a:rPr>
                        </m:ctrlPr>
                      </m:sSupPr>
                      <m:e>
                        <m:r>
                          <a:rPr lang="en-US" sz="2800" i="1">
                            <a:latin typeface="Cambria Math" panose="02040503050406030204" pitchFamily="18" charset="0"/>
                          </a:rPr>
                          <m:t>𝐴</m:t>
                        </m:r>
                      </m:e>
                      <m:sup>
                        <m:r>
                          <a:rPr lang="en-US" sz="2800" b="0" i="1" smtClean="0">
                            <a:latin typeface="Cambria Math" panose="02040503050406030204" pitchFamily="18" charset="0"/>
                          </a:rPr>
                          <m:t>−1</m:t>
                        </m:r>
                      </m:sup>
                    </m:sSup>
                  </m:oMath>
                </a14:m>
                <a:endParaRPr lang="en-US" sz="2800" dirty="0"/>
              </a:p>
              <a:p>
                <a:pPr marL="457200" lvl="1" indent="-457200">
                  <a:buFont typeface="Wingdings" pitchFamily="2" charset="2"/>
                  <a:buChar char="v"/>
                </a:pPr>
                <a:r>
                  <a:rPr lang="en-US" sz="2800" dirty="0"/>
                  <a:t>Gauss-Jordan elimination yields </a:t>
                </a:r>
              </a:p>
              <a:p>
                <a:pPr marL="0" lvl="1" indent="0">
                  <a:buNone/>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𝐼</m:t>
                          </m:r>
                        </m:e>
                      </m:d>
                      <m:r>
                        <a:rPr lang="en-US" sz="2800" b="0" i="1" smtClean="0">
                          <a:latin typeface="Cambria Math" panose="02040503050406030204" pitchFamily="18" charset="0"/>
                        </a:rPr>
                        <m:t>→[</m:t>
                      </m:r>
                      <m:r>
                        <a:rPr lang="en-US" sz="2800" b="0" i="1" smtClean="0">
                          <a:latin typeface="Cambria Math" panose="02040503050406030204" pitchFamily="18" charset="0"/>
                        </a:rPr>
                        <m:t>𝐼</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−1</m:t>
                          </m:r>
                        </m:sup>
                      </m:sSup>
                      <m:r>
                        <a:rPr lang="en-US" sz="2800" b="0" i="1" smtClean="0">
                          <a:latin typeface="Cambria Math" panose="02040503050406030204" pitchFamily="18" charset="0"/>
                        </a:rPr>
                        <m:t>]</m:t>
                      </m:r>
                    </m:oMath>
                  </m:oMathPara>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r="-145"/>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40</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418172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The Matrix Inverse Method</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Systems of linear algebraic equations can be solved using the matrix inverse </a:t>
                </a:r>
                <a14:m>
                  <m:oMath xmlns:m="http://schemas.openxmlformats.org/officeDocument/2006/math">
                    <m:sSup>
                      <m:sSupPr>
                        <m:ctrlPr>
                          <a:rPr lang="en-US" sz="2800" b="0" i="1" smtClean="0">
                            <a:latin typeface="Cambria Math" panose="02040503050406030204" pitchFamily="18" charset="0"/>
                          </a:rPr>
                        </m:ctrlPr>
                      </m:sSupPr>
                      <m:e>
                        <m:r>
                          <a:rPr lang="en-US" sz="2800" i="1">
                            <a:latin typeface="Cambria Math" panose="02040503050406030204" pitchFamily="18" charset="0"/>
                          </a:rPr>
                          <m:t>𝐴</m:t>
                        </m:r>
                      </m:e>
                      <m:sup>
                        <m:r>
                          <a:rPr lang="en-US" sz="2800" b="0" i="1" smtClean="0">
                            <a:latin typeface="Cambria Math" panose="02040503050406030204" pitchFamily="18" charset="0"/>
                          </a:rPr>
                          <m:t>−1</m:t>
                        </m:r>
                      </m:sup>
                    </m:sSup>
                  </m:oMath>
                </a14:m>
                <a:r>
                  <a:rPr lang="en-US" sz="2800" dirty="0"/>
                  <a:t>.</a:t>
                </a:r>
              </a:p>
              <a:p>
                <a:pPr marL="457200" lvl="1" indent="-457200">
                  <a:buFont typeface="Wingdings" pitchFamily="2" charset="2"/>
                  <a:buChar char="v"/>
                </a:pPr>
                <a:r>
                  <a:rPr lang="en-US" sz="2800" dirty="0"/>
                  <a:t>Consider the general system of linear algebraic equations </a:t>
                </a:r>
                <a14:m>
                  <m:oMath xmlns:m="http://schemas.openxmlformats.org/officeDocument/2006/math">
                    <m:r>
                      <a:rPr lang="en-US" sz="2800" i="1">
                        <a:latin typeface="Cambria Math" panose="02040503050406030204" pitchFamily="18" charset="0"/>
                      </a:rPr>
                      <m:t>𝐴</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𝑏</m:t>
                    </m:r>
                  </m:oMath>
                </a14:m>
                <a:endParaRPr lang="en-US" sz="2800" dirty="0"/>
              </a:p>
              <a:p>
                <a:pPr marL="457200" lvl="1" indent="-457200">
                  <a:buFont typeface="Wingdings" pitchFamily="2" charset="2"/>
                  <a:buChar char="v"/>
                </a:pPr>
                <a:r>
                  <a:rPr lang="en-US" sz="2800" dirty="0"/>
                  <a:t>Multiplying this system by </a:t>
                </a:r>
                <a14:m>
                  <m:oMath xmlns:m="http://schemas.openxmlformats.org/officeDocument/2006/math">
                    <m:sSup>
                      <m:sSupPr>
                        <m:ctrlPr>
                          <a:rPr lang="en-US" sz="2800" b="0" i="1" smtClean="0">
                            <a:latin typeface="Cambria Math" panose="02040503050406030204" pitchFamily="18" charset="0"/>
                          </a:rPr>
                        </m:ctrlPr>
                      </m:sSupPr>
                      <m:e>
                        <m:r>
                          <a:rPr lang="en-US" sz="2800" i="1">
                            <a:latin typeface="Cambria Math" panose="02040503050406030204" pitchFamily="18" charset="0"/>
                          </a:rPr>
                          <m:t>𝐴</m:t>
                        </m:r>
                      </m:e>
                      <m:sup>
                        <m:r>
                          <a:rPr lang="en-US" sz="2800" b="0" i="1" smtClean="0">
                            <a:latin typeface="Cambria Math" panose="02040503050406030204" pitchFamily="18" charset="0"/>
                          </a:rPr>
                          <m:t>−1</m:t>
                        </m:r>
                      </m:sup>
                    </m:sSup>
                  </m:oMath>
                </a14:m>
                <a:r>
                  <a:rPr lang="en-US" sz="2800" dirty="0"/>
                  <a:t> yields </a:t>
                </a:r>
              </a:p>
              <a:p>
                <a:pPr marL="0" lvl="1"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i="1">
                              <a:latin typeface="Cambria Math" panose="02040503050406030204" pitchFamily="18" charset="0"/>
                            </a:rPr>
                            <m:t>𝐴</m:t>
                          </m:r>
                        </m:e>
                        <m:sup>
                          <m:r>
                            <a:rPr lang="en-US" sz="2800" b="0" i="1" smtClean="0">
                              <a:latin typeface="Cambria Math" panose="02040503050406030204" pitchFamily="18" charset="0"/>
                            </a:rPr>
                            <m:t>−1</m:t>
                          </m:r>
                        </m:sup>
                      </m:sSup>
                      <m:r>
                        <a:rPr lang="en-US" sz="2800" b="0" i="1" smtClean="0">
                          <a:latin typeface="Cambria Math" panose="02040503050406030204" pitchFamily="18" charset="0"/>
                        </a:rPr>
                        <m:t>𝐴𝑥</m:t>
                      </m:r>
                      <m:r>
                        <a:rPr lang="en-US" sz="2800" b="0" i="1" smtClean="0">
                          <a:latin typeface="Cambria Math" panose="02040503050406030204" pitchFamily="18" charset="0"/>
                        </a:rPr>
                        <m:t>=</m:t>
                      </m:r>
                      <m:r>
                        <a:rPr lang="en-US" sz="2800" b="0" i="1" smtClean="0">
                          <a:latin typeface="Cambria Math" panose="02040503050406030204" pitchFamily="18" charset="0"/>
                        </a:rPr>
                        <m:t>𝐼𝑥</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−1</m:t>
                          </m:r>
                        </m:sup>
                      </m:sSup>
                      <m:r>
                        <a:rPr lang="en-US" sz="2800" b="0" i="1" smtClean="0">
                          <a:latin typeface="Cambria Math" panose="02040503050406030204" pitchFamily="18" charset="0"/>
                        </a:rPr>
                        <m:t>𝑏</m:t>
                      </m:r>
                    </m:oMath>
                  </m:oMathPara>
                </a14:m>
                <a:endParaRPr lang="en-US" sz="2800" dirty="0"/>
              </a:p>
              <a:p>
                <a:pPr marL="457200" lvl="1" indent="-457200">
                  <a:buFont typeface="Wingdings" pitchFamily="2" charset="2"/>
                  <a:buChar char="v"/>
                </a:pPr>
                <a:r>
                  <a:rPr lang="en-US" sz="2800" dirty="0"/>
                  <a:t>Singular matrices, that is, matrices whose determinant is zero, do not have inverses.</a:t>
                </a:r>
              </a:p>
              <a:p>
                <a:pPr marL="457200" lvl="1" indent="-457200">
                  <a:buFont typeface="Wingdings" pitchFamily="2" charset="2"/>
                  <a:buChar char="v"/>
                </a:pPr>
                <a:r>
                  <a:rPr lang="en-US" sz="2800" dirty="0"/>
                  <a:t>The corresponding system of equations </a:t>
                </a:r>
                <a:r>
                  <a:rPr lang="en-US" sz="2800" dirty="0">
                    <a:solidFill>
                      <a:srgbClr val="FF0000"/>
                    </a:solidFill>
                  </a:rPr>
                  <a:t>does not </a:t>
                </a:r>
                <a:r>
                  <a:rPr lang="en-US" sz="2800" dirty="0"/>
                  <a:t>have a </a:t>
                </a:r>
                <a:r>
                  <a:rPr lang="en-US" sz="2800" dirty="0">
                    <a:solidFill>
                      <a:srgbClr val="FF0000"/>
                    </a:solidFill>
                  </a:rPr>
                  <a:t>unique</a:t>
                </a:r>
                <a:r>
                  <a:rPr lang="en-US" sz="2800" dirty="0"/>
                  <a:t> solution.</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r="-1158" b="-2681"/>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41</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09073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2" y="4406900"/>
            <a:ext cx="8040687" cy="1362075"/>
          </a:xfrm>
        </p:spPr>
        <p:txBody>
          <a:bodyPr>
            <a:normAutofit/>
          </a:bodyPr>
          <a:lstStyle/>
          <a:p>
            <a:r>
              <a:rPr lang="en-US" dirty="0">
                <a:solidFill>
                  <a:schemeClr val="tx1"/>
                </a:solidFill>
                <a:latin typeface="Arial Rounded MT Bold" panose="020F0704030504030204" pitchFamily="34" charset="77"/>
              </a:rPr>
              <a:t>LU Factorization</a:t>
            </a:r>
          </a:p>
        </p:txBody>
      </p:sp>
      <p:sp>
        <p:nvSpPr>
          <p:cNvPr id="8" name="Text Placeholder 7"/>
          <p:cNvSpPr>
            <a:spLocks noGrp="1"/>
          </p:cNvSpPr>
          <p:nvPr>
            <p:ph type="body" idx="1"/>
          </p:nvPr>
        </p:nvSpPr>
        <p:spPr/>
        <p:txBody>
          <a:bodyPr>
            <a:normAutofit/>
          </a:bodyPr>
          <a:lstStyle/>
          <a:p>
            <a:r>
              <a:rPr lang="en-US" sz="2800" dirty="0">
                <a:effectLst>
                  <a:outerShdw blurRad="38100" dist="38100" dir="2700000" algn="tl">
                    <a:srgbClr val="000000">
                      <a:alpha val="43137"/>
                    </a:srgbClr>
                  </a:outerShdw>
                </a:effectLst>
                <a:latin typeface="Arial Rounded MT Bold" panose="020F0704030504030204" pitchFamily="34" charset="77"/>
              </a:rPr>
              <a:t>Topic Three</a:t>
            </a:r>
          </a:p>
        </p:txBody>
      </p:sp>
      <p:sp>
        <p:nvSpPr>
          <p:cNvPr id="6" name="Footer Placeholder 5"/>
          <p:cNvSpPr>
            <a:spLocks noGrp="1"/>
          </p:cNvSpPr>
          <p:nvPr>
            <p:ph type="ftr" sz="quarter" idx="3"/>
          </p:nvPr>
        </p:nvSpPr>
        <p:spPr/>
        <p:txBody>
          <a:bodyPr/>
          <a:lstStyle/>
          <a:p>
            <a:endParaRPr lang="en-US" dirty="0"/>
          </a:p>
        </p:txBody>
      </p:sp>
      <p:sp>
        <p:nvSpPr>
          <p:cNvPr id="7" name="Slide Number Placeholder 6"/>
          <p:cNvSpPr>
            <a:spLocks noGrp="1"/>
          </p:cNvSpPr>
          <p:nvPr>
            <p:ph type="sldNum" sz="quarter" idx="4"/>
          </p:nvPr>
        </p:nvSpPr>
        <p:spPr/>
        <p:txBody>
          <a:bodyPr/>
          <a:lstStyle/>
          <a:p>
            <a:r>
              <a:rPr lang="en-US"/>
              <a:t>Slide </a:t>
            </a:r>
            <a:fld id="{FD3DDBF2-094B-4CA4-965C-FB22D307DBD7}" type="slidenum">
              <a:rPr lang="en-US" smtClean="0"/>
              <a:pPr/>
              <a:t>42</a:t>
            </a:fld>
            <a:endParaRPr lang="en-US" dirty="0"/>
          </a:p>
        </p:txBody>
      </p:sp>
    </p:spTree>
    <p:extLst>
      <p:ext uri="{BB962C8B-B14F-4D97-AF65-F5344CB8AC3E}">
        <p14:creationId xmlns:p14="http://schemas.microsoft.com/office/powerpoint/2010/main" val="3026121254"/>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LU Factorization</a:t>
            </a:r>
          </a:p>
        </p:txBody>
      </p:sp>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Matrices like scalars can be </a:t>
            </a:r>
            <a:r>
              <a:rPr lang="en-US" sz="2800" dirty="0">
                <a:solidFill>
                  <a:srgbClr val="FF0000"/>
                </a:solidFill>
              </a:rPr>
              <a:t>factored</a:t>
            </a:r>
            <a:r>
              <a:rPr lang="en-US" sz="2800" dirty="0"/>
              <a:t> into the product of two other matrices in an infinite number of ways.</a:t>
            </a:r>
          </a:p>
          <a:p>
            <a:pPr marL="457200" lvl="1" indent="-457200">
              <a:buFont typeface="Wingdings" pitchFamily="2" charset="2"/>
              <a:buChar char="v"/>
            </a:pPr>
            <a:r>
              <a:rPr lang="en-US" sz="2800" dirty="0"/>
              <a:t>Thus, </a:t>
            </a:r>
            <a:r>
              <a:rPr lang="en-US" sz="2800" b="1" dirty="0"/>
              <a:t>A = BC</a:t>
            </a:r>
            <a:r>
              <a:rPr lang="en-US" sz="2800" dirty="0"/>
              <a:t>, when </a:t>
            </a:r>
            <a:r>
              <a:rPr lang="en-US" sz="2800" b="1" dirty="0"/>
              <a:t>B</a:t>
            </a:r>
            <a:r>
              <a:rPr lang="en-US" sz="2800" dirty="0"/>
              <a:t> and </a:t>
            </a:r>
            <a:r>
              <a:rPr lang="en-US" sz="2800" b="1" dirty="0"/>
              <a:t>C</a:t>
            </a:r>
            <a:r>
              <a:rPr lang="en-US" sz="2800" dirty="0"/>
              <a:t> are lower and upper triangular matrices respectively becomes </a:t>
            </a:r>
            <a:r>
              <a:rPr lang="en-US" sz="2800" b="1" dirty="0"/>
              <a:t>A = LU</a:t>
            </a:r>
            <a:r>
              <a:rPr lang="en-US" sz="2800" dirty="0"/>
              <a:t>.</a:t>
            </a:r>
          </a:p>
          <a:p>
            <a:pPr marL="457200" lvl="1" indent="-457200">
              <a:buFont typeface="Wingdings" pitchFamily="2" charset="2"/>
              <a:buChar char="v"/>
            </a:pPr>
            <a:r>
              <a:rPr lang="en-US" sz="2800" dirty="0"/>
              <a:t>Specifying the diagonal elements of either </a:t>
            </a:r>
            <a:r>
              <a:rPr lang="en-US" sz="2800" b="1" dirty="0"/>
              <a:t>L</a:t>
            </a:r>
            <a:r>
              <a:rPr lang="en-US" sz="2800" dirty="0"/>
              <a:t> or </a:t>
            </a:r>
            <a:r>
              <a:rPr lang="en-US" sz="2800" b="1" dirty="0"/>
              <a:t>U</a:t>
            </a:r>
            <a:r>
              <a:rPr lang="en-US" sz="2800" dirty="0"/>
              <a:t> makes the factoring unique.</a:t>
            </a:r>
          </a:p>
          <a:p>
            <a:pPr marL="457200" lvl="1" indent="-457200">
              <a:buFont typeface="Wingdings" pitchFamily="2" charset="2"/>
              <a:buChar char="v"/>
            </a:pPr>
            <a:r>
              <a:rPr lang="en-US" sz="2800" dirty="0"/>
              <a:t>The procedure based on unity elements on the major diagonal of </a:t>
            </a:r>
            <a:r>
              <a:rPr lang="en-US" sz="2800" b="1" dirty="0"/>
              <a:t>L</a:t>
            </a:r>
            <a:r>
              <a:rPr lang="en-US" sz="2800" dirty="0"/>
              <a:t> is called </a:t>
            </a:r>
            <a:r>
              <a:rPr lang="en-US" sz="2800" b="1" dirty="0" err="1"/>
              <a:t>Doolitle</a:t>
            </a:r>
            <a:r>
              <a:rPr lang="en-US" sz="2800" b="1" dirty="0"/>
              <a:t> method</a:t>
            </a:r>
            <a:r>
              <a:rPr lang="en-US" sz="2800" dirty="0"/>
              <a:t>. </a:t>
            </a:r>
          </a:p>
          <a:p>
            <a:pPr marL="457200" lvl="1" indent="-457200">
              <a:buFont typeface="Wingdings" pitchFamily="2" charset="2"/>
              <a:buChar char="v"/>
            </a:pPr>
            <a:r>
              <a:rPr lang="en-US" sz="2800" dirty="0"/>
              <a:t>The procedure based on unity elements on the major diagonal of </a:t>
            </a:r>
            <a:r>
              <a:rPr lang="en-US" sz="2800" b="1" dirty="0"/>
              <a:t>U</a:t>
            </a:r>
            <a:r>
              <a:rPr lang="en-US" sz="2800" dirty="0"/>
              <a:t> is called </a:t>
            </a:r>
            <a:r>
              <a:rPr lang="en-US" sz="2800" b="1" dirty="0" err="1"/>
              <a:t>Crout</a:t>
            </a:r>
            <a:r>
              <a:rPr lang="en-US" sz="2800" b="1" dirty="0"/>
              <a:t> method</a:t>
            </a:r>
            <a:r>
              <a:rPr lang="en-US" sz="2800" dirty="0"/>
              <a:t>.</a:t>
            </a:r>
          </a:p>
        </p:txBody>
      </p:sp>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43</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176676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LU Factorization</a:t>
            </a:r>
          </a:p>
        </p:txBody>
      </p:sp>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Matrices factoring can be used to reduced the work involved in Gauss elimination when multiple unknown </a:t>
            </a:r>
            <a:r>
              <a:rPr lang="en-US" sz="2800" b="1" dirty="0"/>
              <a:t>b</a:t>
            </a:r>
            <a:r>
              <a:rPr lang="en-US" sz="2800" dirty="0"/>
              <a:t> vectors are to be considered.</a:t>
            </a:r>
          </a:p>
          <a:p>
            <a:pPr marL="457200" lvl="1" indent="-457200">
              <a:buFont typeface="Wingdings" pitchFamily="2" charset="2"/>
              <a:buChar char="v"/>
            </a:pPr>
            <a:r>
              <a:rPr lang="en-US" sz="2800" dirty="0"/>
              <a:t>In </a:t>
            </a:r>
            <a:r>
              <a:rPr lang="en-US" sz="2800" dirty="0" err="1"/>
              <a:t>Doolitle</a:t>
            </a:r>
            <a:r>
              <a:rPr lang="en-US" sz="2800" dirty="0"/>
              <a:t> LU method, this is accomplished by defining the elimination multipliers determined in the elimination step of Gauss elimination as the elements of the </a:t>
            </a:r>
            <a:r>
              <a:rPr lang="en-US" sz="2800" b="1" dirty="0"/>
              <a:t>L</a:t>
            </a:r>
            <a:r>
              <a:rPr lang="en-US" sz="2800" dirty="0"/>
              <a:t> matrix.</a:t>
            </a:r>
          </a:p>
          <a:p>
            <a:pPr marL="457200" lvl="1" indent="-457200">
              <a:buFont typeface="Wingdings" pitchFamily="2" charset="2"/>
              <a:buChar char="v"/>
            </a:pPr>
            <a:r>
              <a:rPr lang="en-US" sz="2800" dirty="0"/>
              <a:t>The </a:t>
            </a:r>
            <a:r>
              <a:rPr lang="en-US" sz="2800" b="1" dirty="0"/>
              <a:t>U</a:t>
            </a:r>
            <a:r>
              <a:rPr lang="en-US" sz="2800" dirty="0"/>
              <a:t> matrix is defined as the upper triangular matrix determined by the elimination step of Gauss elimination.</a:t>
            </a:r>
          </a:p>
        </p:txBody>
      </p:sp>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44</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88260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LU Factorization</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Consider the linear system, </a:t>
                </a:r>
                <a:r>
                  <a:rPr lang="en-US" sz="2800" b="1" dirty="0"/>
                  <a:t>Ax = b</a:t>
                </a:r>
                <a:r>
                  <a:rPr lang="en-US" sz="2800" dirty="0"/>
                  <a:t>. Let </a:t>
                </a:r>
                <a:r>
                  <a:rPr lang="en-US" sz="2800" b="1" dirty="0"/>
                  <a:t>A</a:t>
                </a:r>
                <a:r>
                  <a:rPr lang="en-US" sz="2800" dirty="0"/>
                  <a:t> be factored into the product </a:t>
                </a:r>
                <a:r>
                  <a:rPr lang="en-US" sz="2800" b="1" dirty="0"/>
                  <a:t>LU</a:t>
                </a:r>
                <a:r>
                  <a:rPr lang="en-US" sz="2800" dirty="0"/>
                  <a:t>.</a:t>
                </a:r>
              </a:p>
              <a:p>
                <a:pPr marL="457200" lvl="1" indent="-457200">
                  <a:buFont typeface="Wingdings" pitchFamily="2" charset="2"/>
                  <a:buChar char="v"/>
                </a:pPr>
                <a:r>
                  <a:rPr lang="en-US" sz="2800" dirty="0"/>
                  <a:t>The linear system becomes </a:t>
                </a:r>
                <a:r>
                  <a:rPr lang="en-US" sz="2800" b="1" dirty="0" err="1"/>
                  <a:t>LUx</a:t>
                </a:r>
                <a:r>
                  <a:rPr lang="en-US" sz="2800" b="1" dirty="0"/>
                  <a:t> = b</a:t>
                </a:r>
                <a:r>
                  <a:rPr lang="en-US" sz="2800" dirty="0"/>
                  <a:t>. Multiplying by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𝐿</m:t>
                        </m:r>
                      </m:e>
                      <m:sup>
                        <m:r>
                          <a:rPr lang="en-US" sz="2800" b="0" i="1" smtClean="0">
                            <a:latin typeface="Cambria Math" panose="02040503050406030204" pitchFamily="18" charset="0"/>
                          </a:rPr>
                          <m:t>−1</m:t>
                        </m:r>
                      </m:sup>
                    </m:sSup>
                  </m:oMath>
                </a14:m>
                <a:r>
                  <a:rPr lang="en-US" sz="2800" dirty="0"/>
                  <a:t> gives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𝐿</m:t>
                        </m:r>
                      </m:e>
                      <m:sup>
                        <m:r>
                          <a:rPr lang="en-US" sz="2800" i="1">
                            <a:latin typeface="Cambria Math" panose="02040503050406030204" pitchFamily="18" charset="0"/>
                          </a:rPr>
                          <m:t>−1</m:t>
                        </m:r>
                      </m:sup>
                    </m:sSup>
                    <m:r>
                      <a:rPr lang="en-US" sz="2800" b="0" i="1" smtClean="0">
                        <a:latin typeface="Cambria Math" panose="02040503050406030204" pitchFamily="18" charset="0"/>
                      </a:rPr>
                      <m:t>𝐿𝑈𝑥</m:t>
                    </m:r>
                    <m:r>
                      <a:rPr lang="en-US" sz="2800" b="0" i="1" smtClean="0">
                        <a:latin typeface="Cambria Math" panose="02040503050406030204" pitchFamily="18" charset="0"/>
                      </a:rPr>
                      <m:t>=</m:t>
                    </m:r>
                    <m:r>
                      <a:rPr lang="en-US" sz="2800" b="0" i="1" smtClean="0">
                        <a:latin typeface="Cambria Math" panose="02040503050406030204" pitchFamily="18" charset="0"/>
                      </a:rPr>
                      <m:t>𝐼𝑈𝑥</m:t>
                    </m:r>
                    <m:r>
                      <a:rPr lang="en-US" sz="2800" b="0" i="1" smtClean="0">
                        <a:latin typeface="Cambria Math" panose="02040503050406030204" pitchFamily="18" charset="0"/>
                      </a:rPr>
                      <m:t>=</m:t>
                    </m:r>
                    <m:r>
                      <a:rPr lang="en-US" sz="2800" b="0" i="1" smtClean="0">
                        <a:latin typeface="Cambria Math" panose="02040503050406030204" pitchFamily="18" charset="0"/>
                      </a:rPr>
                      <m:t>𝑈𝑥</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𝐿</m:t>
                        </m:r>
                      </m:e>
                      <m:sup>
                        <m:r>
                          <a:rPr lang="en-US" sz="2800" b="0" i="1" smtClean="0">
                            <a:latin typeface="Cambria Math" panose="02040503050406030204" pitchFamily="18" charset="0"/>
                          </a:rPr>
                          <m:t>−1</m:t>
                        </m:r>
                      </m:sup>
                    </m:sSup>
                    <m:r>
                      <a:rPr lang="en-US" sz="2800" b="0" i="1" smtClean="0">
                        <a:latin typeface="Cambria Math" panose="02040503050406030204" pitchFamily="18" charset="0"/>
                      </a:rPr>
                      <m:t>𝑏</m:t>
                    </m:r>
                  </m:oMath>
                </a14:m>
                <a:endParaRPr lang="en-US" sz="2800" dirty="0"/>
              </a:p>
              <a:p>
                <a:pPr marL="457200" lvl="1" indent="-457200">
                  <a:buFont typeface="Wingdings" pitchFamily="2" charset="2"/>
                  <a:buChar char="v"/>
                </a:pPr>
                <a:r>
                  <a:rPr lang="en-US" sz="2800" dirty="0"/>
                  <a:t>The last two terms give </a:t>
                </a:r>
                <a14:m>
                  <m:oMath xmlns:m="http://schemas.openxmlformats.org/officeDocument/2006/math">
                    <m:sSup>
                      <m:sSupPr>
                        <m:ctrlPr>
                          <a:rPr lang="en-US" sz="2800" i="1">
                            <a:latin typeface="Cambria Math" panose="02040503050406030204" pitchFamily="18" charset="0"/>
                          </a:rPr>
                        </m:ctrlPr>
                      </m:sSupPr>
                      <m:e>
                        <m:r>
                          <a:rPr lang="en-US" sz="2800" b="0" i="1" smtClean="0">
                            <a:latin typeface="Cambria Math" panose="02040503050406030204" pitchFamily="18" charset="0"/>
                          </a:rPr>
                          <m:t>𝑈𝑥</m:t>
                        </m:r>
                        <m:r>
                          <a:rPr lang="en-US" sz="2800" b="0" i="1" smtClean="0">
                            <a:latin typeface="Cambria Math" panose="02040503050406030204" pitchFamily="18" charset="0"/>
                          </a:rPr>
                          <m:t>=</m:t>
                        </m:r>
                        <m:r>
                          <a:rPr lang="en-US" sz="2800" i="1">
                            <a:latin typeface="Cambria Math" panose="02040503050406030204" pitchFamily="18" charset="0"/>
                          </a:rPr>
                          <m:t>𝐿</m:t>
                        </m:r>
                      </m:e>
                      <m:sup>
                        <m:r>
                          <a:rPr lang="en-US" sz="2800" i="1">
                            <a:latin typeface="Cambria Math" panose="02040503050406030204" pitchFamily="18" charset="0"/>
                          </a:rPr>
                          <m:t>−1</m:t>
                        </m:r>
                      </m:sup>
                    </m:sSup>
                    <m:r>
                      <a:rPr lang="en-US" sz="2800" b="0" i="1" smtClean="0">
                        <a:latin typeface="Cambria Math" panose="02040503050406030204" pitchFamily="18" charset="0"/>
                      </a:rPr>
                      <m:t>𝑏</m:t>
                    </m:r>
                  </m:oMath>
                </a14:m>
                <a:r>
                  <a:rPr lang="en-US" sz="2800" dirty="0"/>
                  <a:t>. Define the vector </a:t>
                </a:r>
                <a14:m>
                  <m:oMath xmlns:m="http://schemas.openxmlformats.org/officeDocument/2006/math">
                    <m:r>
                      <a:rPr lang="en-US" sz="2800" i="1" smtClean="0">
                        <a:latin typeface="Cambria Math" panose="02040503050406030204" pitchFamily="18" charset="0"/>
                      </a:rPr>
                      <m:t>𝑏</m:t>
                    </m:r>
                    <m:r>
                      <a:rPr lang="en-US" sz="2800" b="0" i="1" smtClean="0">
                        <a:latin typeface="Cambria Math" panose="02040503050406030204" pitchFamily="18" charset="0"/>
                      </a:rPr>
                      <m:t>′</m:t>
                    </m:r>
                  </m:oMath>
                </a14:m>
                <a:r>
                  <a:rPr lang="en-US" sz="2800" dirty="0"/>
                  <a:t> as follows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𝑏</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𝐿</m:t>
                        </m:r>
                      </m:e>
                      <m:sup>
                        <m:r>
                          <a:rPr lang="en-US" sz="2800" b="0" i="1" smtClean="0">
                            <a:latin typeface="Cambria Math" panose="02040503050406030204" pitchFamily="18" charset="0"/>
                          </a:rPr>
                          <m:t>−1</m:t>
                        </m:r>
                      </m:sup>
                    </m:sSup>
                    <m:r>
                      <a:rPr lang="en-US" sz="2800" b="0" i="1" smtClean="0">
                        <a:latin typeface="Cambria Math" panose="02040503050406030204" pitchFamily="18" charset="0"/>
                      </a:rPr>
                      <m:t>𝑏</m:t>
                    </m:r>
                  </m:oMath>
                </a14:m>
                <a:endParaRPr lang="en-US" sz="2800" b="0" dirty="0"/>
              </a:p>
              <a:p>
                <a:pPr marL="457200" lvl="1" indent="-457200">
                  <a:buFont typeface="Wingdings" pitchFamily="2" charset="2"/>
                  <a:buChar char="v"/>
                </a:pPr>
                <a:r>
                  <a:rPr lang="en-US" sz="2800" dirty="0"/>
                  <a:t>Multiplying by </a:t>
                </a:r>
                <a:r>
                  <a:rPr lang="en-US" sz="2800" b="1" dirty="0"/>
                  <a:t>L</a:t>
                </a:r>
                <a:r>
                  <a:rPr lang="en-US" sz="2800" dirty="0"/>
                  <a:t> gives </a:t>
                </a:r>
                <a14:m>
                  <m:oMath xmlns:m="http://schemas.openxmlformats.org/officeDocument/2006/math">
                    <m:r>
                      <a:rPr lang="en-US" sz="2800" b="0" i="1" smtClean="0">
                        <a:latin typeface="Cambria Math" panose="02040503050406030204" pitchFamily="18" charset="0"/>
                      </a:rPr>
                      <m:t>𝐿</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𝑏</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𝐿</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𝐿</m:t>
                        </m:r>
                      </m:e>
                      <m:sup>
                        <m:r>
                          <a:rPr lang="en-US" sz="2800" b="0" i="1" smtClean="0">
                            <a:latin typeface="Cambria Math" panose="02040503050406030204" pitchFamily="18" charset="0"/>
                          </a:rPr>
                          <m:t>−1</m:t>
                        </m:r>
                      </m:sup>
                    </m:sSup>
                    <m:r>
                      <a:rPr lang="en-US" sz="2800" b="0" i="1" smtClean="0">
                        <a:latin typeface="Cambria Math" panose="02040503050406030204" pitchFamily="18" charset="0"/>
                      </a:rPr>
                      <m:t>𝑏</m:t>
                    </m:r>
                    <m:r>
                      <a:rPr lang="en-US" sz="2800" b="0" i="1" smtClean="0">
                        <a:latin typeface="Cambria Math" panose="02040503050406030204" pitchFamily="18" charset="0"/>
                      </a:rPr>
                      <m:t>=</m:t>
                    </m:r>
                    <m:r>
                      <a:rPr lang="en-US" sz="2800" b="0" i="1" smtClean="0">
                        <a:latin typeface="Cambria Math" panose="02040503050406030204" pitchFamily="18" charset="0"/>
                      </a:rPr>
                      <m:t>𝐼𝑏</m:t>
                    </m:r>
                    <m:r>
                      <a:rPr lang="en-US" sz="2800" b="0" i="1" smtClean="0">
                        <a:latin typeface="Cambria Math" panose="02040503050406030204" pitchFamily="18" charset="0"/>
                      </a:rPr>
                      <m:t>=</m:t>
                    </m:r>
                    <m:r>
                      <a:rPr lang="en-US" sz="2800" b="0" i="1" smtClean="0">
                        <a:latin typeface="Cambria Math" panose="02040503050406030204" pitchFamily="18" charset="0"/>
                      </a:rPr>
                      <m:t>𝑏</m:t>
                    </m:r>
                  </m:oMath>
                </a14:m>
                <a:endParaRPr lang="en-US" sz="2800" dirty="0"/>
              </a:p>
              <a:p>
                <a:pPr marL="457200" lvl="1" indent="-457200">
                  <a:buFont typeface="Wingdings" pitchFamily="2" charset="2"/>
                  <a:buChar char="v"/>
                </a:pPr>
                <a:r>
                  <a:rPr lang="en-US" sz="2800" dirty="0"/>
                  <a:t>This results in </a:t>
                </a:r>
                <a14:m>
                  <m:oMath xmlns:m="http://schemas.openxmlformats.org/officeDocument/2006/math">
                    <m:r>
                      <a:rPr lang="en-US" sz="2800" b="0" i="1" smtClean="0">
                        <a:latin typeface="Cambria Math" panose="02040503050406030204" pitchFamily="18" charset="0"/>
                      </a:rPr>
                      <m:t>𝐿</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𝑏</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𝑏</m:t>
                    </m:r>
                  </m:oMath>
                </a14:m>
                <a:r>
                  <a:rPr lang="en-US" sz="2800" dirty="0"/>
                  <a:t> and </a:t>
                </a:r>
                <a14:m>
                  <m:oMath xmlns:m="http://schemas.openxmlformats.org/officeDocument/2006/math">
                    <m:r>
                      <a:rPr lang="en-US" sz="2800" b="0" i="1" smtClean="0">
                        <a:latin typeface="Cambria Math" panose="02040503050406030204" pitchFamily="18" charset="0"/>
                      </a:rPr>
                      <m:t>𝑈𝑥</m:t>
                    </m:r>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b="0" i="1" smtClean="0">
                        <a:latin typeface="Cambria Math" panose="02040503050406030204" pitchFamily="18" charset="0"/>
                      </a:rPr>
                      <m:t>′</m:t>
                    </m:r>
                  </m:oMath>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45</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70741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Session 1 - Assignment</a:t>
            </a:r>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lnSpcReduction="10000"/>
              </a:bodyPr>
              <a:lstStyle/>
              <a:p>
                <a:pPr marL="457200" lvl="1" indent="-457200">
                  <a:buFont typeface="Wingdings" pitchFamily="2" charset="2"/>
                  <a:buChar char="v"/>
                </a:pPr>
                <a:r>
                  <a:rPr lang="en-US" sz="2800" dirty="0"/>
                  <a:t>Consider the following system of linear algebraic equations </a:t>
                </a:r>
                <a14:m>
                  <m:oMath xmlns:m="http://schemas.openxmlformats.org/officeDocument/2006/math">
                    <m:r>
                      <a:rPr lang="en-US" sz="2800" b="0" i="1" smtClean="0">
                        <a:latin typeface="Cambria Math" panose="02040503050406030204" pitchFamily="18" charset="0"/>
                      </a:rPr>
                      <m:t>𝐴𝑥</m:t>
                    </m:r>
                    <m:r>
                      <a:rPr lang="en-US" sz="2800" b="0" i="1" smtClean="0">
                        <a:latin typeface="Cambria Math" panose="02040503050406030204" pitchFamily="18" charset="0"/>
                      </a:rPr>
                      <m:t>=</m:t>
                    </m:r>
                    <m:r>
                      <a:rPr lang="en-US" sz="2800" b="0" i="1" smtClean="0">
                        <a:latin typeface="Cambria Math" panose="02040503050406030204" pitchFamily="18" charset="0"/>
                      </a:rPr>
                      <m:t>𝑏</m:t>
                    </m:r>
                  </m:oMath>
                </a14:m>
                <a:r>
                  <a:rPr lang="en-US" sz="2800" dirty="0"/>
                  <a:t>:</a:t>
                </a:r>
              </a:p>
              <a:p>
                <a:pPr marL="0" lvl="1" indent="0">
                  <a:buNone/>
                </a:pPr>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1</m:t>
                                </m:r>
                              </m:e>
                              <m:e>
                                <m:r>
                                  <a:rPr lang="en-US" sz="2800" b="0" i="1" smtClean="0">
                                    <a:latin typeface="Cambria Math" panose="02040503050406030204" pitchFamily="18" charset="0"/>
                                  </a:rPr>
                                  <m:t>1</m:t>
                                </m:r>
                              </m:e>
                              <m:e>
                                <m:r>
                                  <a:rPr lang="en-US" sz="2800" b="0" i="1" smtClean="0">
                                    <a:latin typeface="Cambria Math" panose="02040503050406030204" pitchFamily="18" charset="0"/>
                                  </a:rPr>
                                  <m:t>3</m:t>
                                </m:r>
                              </m:e>
                            </m:mr>
                            <m:mr>
                              <m:e>
                                <m:r>
                                  <a:rPr lang="en-US" sz="2800" b="0" i="1" smtClean="0">
                                    <a:latin typeface="Cambria Math" panose="02040503050406030204" pitchFamily="18" charset="0"/>
                                  </a:rPr>
                                  <m:t>5</m:t>
                                </m:r>
                              </m:e>
                              <m:e>
                                <m:r>
                                  <a:rPr lang="en-US" sz="2800" b="0" i="1" smtClean="0">
                                    <a:latin typeface="Cambria Math" panose="02040503050406030204" pitchFamily="18" charset="0"/>
                                  </a:rPr>
                                  <m:t>3</m:t>
                                </m:r>
                              </m:e>
                              <m:e>
                                <m:r>
                                  <a:rPr lang="en-US" sz="2800" b="0" i="1" smtClean="0">
                                    <a:latin typeface="Cambria Math" panose="02040503050406030204" pitchFamily="18" charset="0"/>
                                  </a:rPr>
                                  <m:t>1</m:t>
                                </m:r>
                              </m:e>
                            </m:mr>
                            <m:mr>
                              <m:e>
                                <m:r>
                                  <a:rPr lang="en-US" sz="2800" b="0" i="1" smtClean="0">
                                    <a:latin typeface="Cambria Math" panose="02040503050406030204" pitchFamily="18" charset="0"/>
                                  </a:rPr>
                                  <m:t>2</m:t>
                                </m:r>
                              </m:e>
                              <m:e>
                                <m:r>
                                  <a:rPr lang="en-US" sz="2800" b="0" i="1" smtClean="0">
                                    <a:latin typeface="Cambria Math" panose="02040503050406030204" pitchFamily="18" charset="0"/>
                                  </a:rPr>
                                  <m:t>3</m:t>
                                </m:r>
                              </m:e>
                              <m:e>
                                <m:r>
                                  <a:rPr lang="en-US" sz="2800" b="0" i="1" smtClean="0">
                                    <a:latin typeface="Cambria Math" panose="02040503050406030204" pitchFamily="18" charset="0"/>
                                  </a:rPr>
                                  <m:t>1</m:t>
                                </m:r>
                              </m:e>
                            </m:mr>
                          </m:m>
                        </m:e>
                      </m:d>
                      <m:d>
                        <m:dPr>
                          <m:begChr m:val="["/>
                          <m:endChr m:val="]"/>
                          <m:ctrlPr>
                            <a:rPr lang="en-US" sz="2800" b="0" i="1" smtClean="0">
                              <a:latin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𝑥</m:t>
                                </m:r>
                              </m:e>
                            </m:mr>
                            <m:mr>
                              <m:e>
                                <m:r>
                                  <a:rPr lang="en-US" sz="2800" b="0" i="1" smtClean="0">
                                    <a:latin typeface="Cambria Math" panose="02040503050406030204" pitchFamily="18" charset="0"/>
                                  </a:rPr>
                                  <m:t>𝑦</m:t>
                                </m:r>
                              </m:e>
                            </m:mr>
                            <m:mr>
                              <m:e>
                                <m:r>
                                  <a:rPr lang="en-US" sz="2800" b="0" i="1" smtClean="0">
                                    <a:latin typeface="Cambria Math" panose="02040503050406030204" pitchFamily="18" charset="0"/>
                                  </a:rPr>
                                  <m:t>𝑧</m:t>
                                </m:r>
                              </m:e>
                            </m:mr>
                          </m:m>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2</m:t>
                                </m:r>
                              </m:e>
                            </m:mr>
                            <m:mr>
                              <m:e>
                                <m:r>
                                  <a:rPr lang="en-US" sz="2800" b="0" i="1" smtClean="0">
                                    <a:latin typeface="Cambria Math" panose="02040503050406030204" pitchFamily="18" charset="0"/>
                                  </a:rPr>
                                  <m:t>3</m:t>
                                </m:r>
                              </m:e>
                            </m:mr>
                            <m:mr>
                              <m:e>
                                <m:r>
                                  <a:rPr lang="en-US" sz="2800" b="0" i="1" smtClean="0">
                                    <a:latin typeface="Cambria Math" panose="02040503050406030204" pitchFamily="18" charset="0"/>
                                  </a:rPr>
                                  <m:t>−1</m:t>
                                </m:r>
                              </m:e>
                            </m:mr>
                          </m:m>
                        </m:e>
                      </m:d>
                    </m:oMath>
                  </m:oMathPara>
                </a14:m>
                <a:endParaRPr lang="en-US" sz="2800" dirty="0"/>
              </a:p>
              <a:p>
                <a:pPr marL="0" lvl="1" indent="0">
                  <a:buNone/>
                </a:pPr>
                <a:r>
                  <a:rPr lang="en-US" sz="2800" dirty="0"/>
                  <a:t>Solve the system using (you can compare your </a:t>
                </a:r>
                <a:r>
                  <a:rPr lang="en-US" sz="2800"/>
                  <a:t>solution with </a:t>
                </a:r>
                <a:r>
                  <a:rPr lang="en-US" sz="2800" dirty="0"/>
                  <a:t>MATLAB)</a:t>
                </a:r>
              </a:p>
              <a:p>
                <a:pPr marL="514350" lvl="1" indent="-514350">
                  <a:buFont typeface="+mj-lt"/>
                  <a:buAutoNum type="arabicPeriod"/>
                </a:pPr>
                <a:r>
                  <a:rPr lang="en-US" sz="2800" dirty="0"/>
                  <a:t>Cramer’s Rule</a:t>
                </a:r>
              </a:p>
              <a:p>
                <a:pPr marL="514350" lvl="1" indent="-514350">
                  <a:buFont typeface="+mj-lt"/>
                  <a:buAutoNum type="arabicPeriod"/>
                </a:pPr>
                <a:r>
                  <a:rPr lang="en-US" sz="2800" dirty="0"/>
                  <a:t>Gauss elimination without pivoting</a:t>
                </a:r>
              </a:p>
              <a:p>
                <a:pPr marL="514350" lvl="1" indent="-514350">
                  <a:buFont typeface="+mj-lt"/>
                  <a:buAutoNum type="arabicPeriod"/>
                </a:pPr>
                <a:r>
                  <a:rPr lang="en-US" sz="2800" dirty="0"/>
                  <a:t>Gauss-Jordan elimination</a:t>
                </a:r>
              </a:p>
              <a:p>
                <a:pPr marL="514350" lvl="1" indent="-514350">
                  <a:buFont typeface="+mj-lt"/>
                  <a:buAutoNum type="arabicPeriod"/>
                </a:pPr>
                <a:r>
                  <a:rPr lang="en-US" sz="2800" dirty="0"/>
                  <a:t>LU factorization</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592" t="-2145" b="-3485"/>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46</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64887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Reference</a:t>
            </a:r>
          </a:p>
        </p:txBody>
      </p:sp>
      <p:sp>
        <p:nvSpPr>
          <p:cNvPr id="3" name="Content Placeholder 2"/>
          <p:cNvSpPr>
            <a:spLocks noGrp="1"/>
          </p:cNvSpPr>
          <p:nvPr>
            <p:ph idx="1"/>
          </p:nvPr>
        </p:nvSpPr>
        <p:spPr/>
        <p:txBody>
          <a:bodyPr/>
          <a:lstStyle/>
          <a:p>
            <a:pPr marL="514350" indent="-514350">
              <a:lnSpc>
                <a:spcPct val="150000"/>
              </a:lnSpc>
              <a:buFont typeface="+mj-lt"/>
              <a:buAutoNum type="arabicPeriod"/>
            </a:pPr>
            <a:r>
              <a:rPr lang="en-US" dirty="0"/>
              <a:t>Hoffman, J. D. (2001), </a:t>
            </a:r>
            <a:r>
              <a:rPr lang="en-US" i="1" dirty="0"/>
              <a:t>Numerical Methods for Engineers and Scientists</a:t>
            </a:r>
            <a:r>
              <a:rPr lang="en-US" dirty="0"/>
              <a:t> (2nd Edition)</a:t>
            </a:r>
          </a:p>
          <a:p>
            <a:pPr marL="514350" indent="-514350">
              <a:lnSpc>
                <a:spcPct val="150000"/>
              </a:lnSpc>
              <a:buFont typeface="+mj-lt"/>
              <a:buAutoNum type="arabicPeriod"/>
            </a:pPr>
            <a:r>
              <a:rPr lang="en-US" dirty="0"/>
              <a:t>Johnston, R. L. (1982), </a:t>
            </a:r>
            <a:r>
              <a:rPr lang="en-US" i="1" dirty="0"/>
              <a:t>Numerical Methods, A Software Approach</a:t>
            </a:r>
            <a:r>
              <a:rPr lang="en-US" dirty="0"/>
              <a:t>, John Wiley &amp; Sons </a:t>
            </a:r>
          </a:p>
          <a:p>
            <a:pPr marL="514350" indent="-514350">
              <a:lnSpc>
                <a:spcPct val="150000"/>
              </a:lnSpc>
              <a:buFont typeface="+mj-lt"/>
              <a:buAutoNum type="arabicPeriod"/>
            </a:pPr>
            <a:r>
              <a:rPr lang="en-US" dirty="0" err="1"/>
              <a:t>Kahaner</a:t>
            </a:r>
            <a:r>
              <a:rPr lang="en-US" dirty="0"/>
              <a:t>, D., </a:t>
            </a:r>
            <a:r>
              <a:rPr lang="en-US" dirty="0" err="1"/>
              <a:t>Moler</a:t>
            </a:r>
            <a:r>
              <a:rPr lang="en-US" dirty="0"/>
              <a:t>, C., and Nash S. (1989), </a:t>
            </a:r>
            <a:r>
              <a:rPr lang="en-US" i="1" dirty="0"/>
              <a:t>Numerical Methods and Software</a:t>
            </a:r>
            <a:r>
              <a:rPr lang="en-US" dirty="0"/>
              <a:t>, Prentice Hall.</a:t>
            </a:r>
          </a:p>
        </p:txBody>
      </p:sp>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r>
              <a:rPr lang="en-US"/>
              <a:t>Slide </a:t>
            </a:r>
            <a:fld id="{FD3DDBF2-094B-4CA4-965C-FB22D307DBD7}" type="slidenum">
              <a:rPr lang="en-US" smtClean="0"/>
              <a:pPr/>
              <a:t>47</a:t>
            </a:fld>
            <a:endParaRPr lang="en-US" dirty="0"/>
          </a:p>
        </p:txBody>
      </p:sp>
    </p:spTree>
    <p:extLst>
      <p:ext uri="{BB962C8B-B14F-4D97-AF65-F5344CB8AC3E}">
        <p14:creationId xmlns:p14="http://schemas.microsoft.com/office/powerpoint/2010/main" val="3008193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eaLnBrk="1" fontAlgn="auto" hangingPunct="1">
              <a:spcAft>
                <a:spcPts val="0"/>
              </a:spcAft>
              <a:defRPr/>
            </a:pPr>
            <a:r>
              <a:rPr lang="en-US" dirty="0">
                <a:latin typeface="Arial Rounded MT Bold" panose="020F0704030504030204" pitchFamily="34" charset="77"/>
              </a:rPr>
              <a:t>The End</a:t>
            </a:r>
          </a:p>
        </p:txBody>
      </p:sp>
    </p:spTree>
    <p:extLst>
      <p:ext uri="{BB962C8B-B14F-4D97-AF65-F5344CB8AC3E}">
        <p14:creationId xmlns:p14="http://schemas.microsoft.com/office/powerpoint/2010/main" val="691137130"/>
      </p:ext>
    </p:extLst>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Session Overview </a:t>
            </a:r>
          </a:p>
        </p:txBody>
      </p:sp>
      <p:sp>
        <p:nvSpPr>
          <p:cNvPr id="13" name="Content Placeholder 2"/>
          <p:cNvSpPr>
            <a:spLocks noGrp="1"/>
          </p:cNvSpPr>
          <p:nvPr>
            <p:ph idx="1"/>
          </p:nvPr>
        </p:nvSpPr>
        <p:spPr>
          <a:xfrm>
            <a:off x="457200" y="1909484"/>
            <a:ext cx="8382001" cy="3783106"/>
          </a:xfrm>
        </p:spPr>
        <p:txBody>
          <a:bodyPr>
            <a:normAutofit lnSpcReduction="10000"/>
          </a:bodyPr>
          <a:lstStyle/>
          <a:p>
            <a:pPr marL="0" indent="0">
              <a:lnSpc>
                <a:spcPct val="150000"/>
              </a:lnSpc>
              <a:buNone/>
            </a:pPr>
            <a:r>
              <a:rPr lang="en-US" dirty="0"/>
              <a:t>This session explore the basic tools for numerical analysis.  We look at how matrices can be added or multiplied as well as finding their determinant. We further look at how to use direct elimination methods and LU factorization to solve systems of linear algebraic equations.</a:t>
            </a:r>
          </a:p>
        </p:txBody>
      </p:sp>
      <p:sp>
        <p:nvSpPr>
          <p:cNvPr id="8" name="Footer Placeholder 7"/>
          <p:cNvSpPr>
            <a:spLocks noGrp="1"/>
          </p:cNvSpPr>
          <p:nvPr>
            <p:ph type="ftr" sz="quarter" idx="3"/>
          </p:nvPr>
        </p:nvSpPr>
        <p:spPr/>
        <p:txBody>
          <a:bodyPr/>
          <a:lstStyle/>
          <a:p>
            <a:endParaRPr lang="en-US" dirty="0"/>
          </a:p>
        </p:txBody>
      </p:sp>
      <p:sp>
        <p:nvSpPr>
          <p:cNvPr id="9" name="Slide Number Placeholder 8"/>
          <p:cNvSpPr>
            <a:spLocks noGrp="1"/>
          </p:cNvSpPr>
          <p:nvPr>
            <p:ph type="sldNum" sz="quarter" idx="4"/>
          </p:nvPr>
        </p:nvSpPr>
        <p:spPr/>
        <p:txBody>
          <a:bodyPr/>
          <a:lstStyle/>
          <a:p>
            <a:r>
              <a:rPr lang="en-US"/>
              <a:t>Slide </a:t>
            </a:r>
            <a:fld id="{FD3DDBF2-094B-4CA4-965C-FB22D307DBD7}" type="slidenum">
              <a:rPr lang="en-US" smtClean="0"/>
              <a:pPr/>
              <a:t>5</a:t>
            </a:fld>
            <a:endParaRPr lang="en-US" dirty="0"/>
          </a:p>
        </p:txBody>
      </p:sp>
    </p:spTree>
    <p:extLst>
      <p:ext uri="{BB962C8B-B14F-4D97-AF65-F5344CB8AC3E}">
        <p14:creationId xmlns:p14="http://schemas.microsoft.com/office/powerpoint/2010/main" val="23178202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Session Outline</a:t>
            </a:r>
          </a:p>
        </p:txBody>
      </p:sp>
      <p:sp>
        <p:nvSpPr>
          <p:cNvPr id="3" name="Content Placeholder 2"/>
          <p:cNvSpPr>
            <a:spLocks noGrp="1"/>
          </p:cNvSpPr>
          <p:nvPr>
            <p:ph idx="1"/>
          </p:nvPr>
        </p:nvSpPr>
        <p:spPr>
          <a:xfrm>
            <a:off x="457200" y="1752600"/>
            <a:ext cx="8534400" cy="4610238"/>
          </a:xfrm>
        </p:spPr>
        <p:txBody>
          <a:bodyPr>
            <a:noAutofit/>
          </a:bodyPr>
          <a:lstStyle/>
          <a:p>
            <a:pPr algn="just">
              <a:lnSpc>
                <a:spcPct val="150000"/>
              </a:lnSpc>
              <a:buFont typeface="Wingdings" pitchFamily="2" charset="2"/>
              <a:buChar char="v"/>
            </a:pPr>
            <a:r>
              <a:rPr lang="en-US" dirty="0"/>
              <a:t>Determinant Definition</a:t>
            </a:r>
            <a:endParaRPr lang="en-US" dirty="0">
              <a:ea typeface="Calibri" charset="0"/>
              <a:cs typeface="Calibri" charset="0"/>
            </a:endParaRPr>
          </a:p>
          <a:p>
            <a:pPr algn="just">
              <a:lnSpc>
                <a:spcPct val="150000"/>
              </a:lnSpc>
              <a:buFont typeface="Wingdings" pitchFamily="2" charset="2"/>
              <a:buChar char="v"/>
            </a:pPr>
            <a:r>
              <a:rPr lang="en-US" dirty="0"/>
              <a:t>Matrix Algebra</a:t>
            </a:r>
            <a:endParaRPr lang="en-US" dirty="0">
              <a:ea typeface="Calibri" charset="0"/>
              <a:cs typeface="Calibri" charset="0"/>
            </a:endParaRPr>
          </a:p>
          <a:p>
            <a:pPr algn="just">
              <a:lnSpc>
                <a:spcPct val="150000"/>
              </a:lnSpc>
              <a:buFont typeface="Wingdings" pitchFamily="2" charset="2"/>
              <a:buChar char="v"/>
            </a:pPr>
            <a:r>
              <a:rPr lang="en-US" dirty="0"/>
              <a:t>Systems of Linear Algebraic Equations</a:t>
            </a:r>
            <a:endParaRPr lang="en-US" dirty="0">
              <a:ea typeface="Calibri" charset="0"/>
              <a:cs typeface="Calibri" charset="0"/>
            </a:endParaRPr>
          </a:p>
          <a:p>
            <a:pPr algn="just">
              <a:lnSpc>
                <a:spcPct val="150000"/>
              </a:lnSpc>
              <a:buFont typeface="Wingdings" pitchFamily="2" charset="2"/>
              <a:buChar char="v"/>
            </a:pPr>
            <a:r>
              <a:rPr lang="en-US" dirty="0"/>
              <a:t>Direct Elimination Methods</a:t>
            </a:r>
          </a:p>
          <a:p>
            <a:pPr algn="just">
              <a:lnSpc>
                <a:spcPct val="150000"/>
              </a:lnSpc>
              <a:buFont typeface="Wingdings" pitchFamily="2" charset="2"/>
              <a:buChar char="v"/>
            </a:pPr>
            <a:r>
              <a:rPr lang="en-US" dirty="0">
                <a:ea typeface="Arial Rounded MT Bold" charset="0"/>
                <a:cs typeface="Arial Rounded MT Bold" charset="0"/>
              </a:rPr>
              <a:t>LU Factorization</a:t>
            </a:r>
          </a:p>
        </p:txBody>
      </p:sp>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a:t>Slide </a:t>
            </a:r>
            <a:fld id="{FD3DDBF2-094B-4CA4-965C-FB22D307DBD7}" type="slidenum">
              <a:rPr lang="en-US" smtClean="0"/>
              <a:pPr/>
              <a:t>6</a:t>
            </a:fld>
            <a:endParaRPr lang="en-US" dirty="0"/>
          </a:p>
        </p:txBody>
      </p:sp>
    </p:spTree>
    <p:extLst>
      <p:ext uri="{BB962C8B-B14F-4D97-AF65-F5344CB8AC3E}">
        <p14:creationId xmlns:p14="http://schemas.microsoft.com/office/powerpoint/2010/main" val="36960846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Learning Objectives</a:t>
            </a:r>
          </a:p>
        </p:txBody>
      </p:sp>
      <p:sp>
        <p:nvSpPr>
          <p:cNvPr id="8" name="Footer Placeholder 7"/>
          <p:cNvSpPr>
            <a:spLocks noGrp="1"/>
          </p:cNvSpPr>
          <p:nvPr>
            <p:ph type="ftr" sz="quarter" idx="3"/>
          </p:nvPr>
        </p:nvSpPr>
        <p:spPr/>
        <p:txBody>
          <a:bodyPr/>
          <a:lstStyle/>
          <a:p>
            <a:endParaRPr lang="en-US" dirty="0"/>
          </a:p>
        </p:txBody>
      </p:sp>
      <p:sp>
        <p:nvSpPr>
          <p:cNvPr id="9" name="Slide Number Placeholder 8"/>
          <p:cNvSpPr>
            <a:spLocks noGrp="1"/>
          </p:cNvSpPr>
          <p:nvPr>
            <p:ph type="sldNum" sz="quarter" idx="4"/>
          </p:nvPr>
        </p:nvSpPr>
        <p:spPr/>
        <p:txBody>
          <a:bodyPr/>
          <a:lstStyle/>
          <a:p>
            <a:r>
              <a:rPr lang="en-US"/>
              <a:t>Slide </a:t>
            </a:r>
            <a:fld id="{FD3DDBF2-094B-4CA4-965C-FB22D307DBD7}" type="slidenum">
              <a:rPr lang="en-US" smtClean="0"/>
              <a:pPr/>
              <a:t>7</a:t>
            </a:fld>
            <a:endParaRPr lang="en-US" dirty="0"/>
          </a:p>
        </p:txBody>
      </p:sp>
      <p:sp>
        <p:nvSpPr>
          <p:cNvPr id="7" name="Content Placeholder 2"/>
          <p:cNvSpPr txBox="1">
            <a:spLocks/>
          </p:cNvSpPr>
          <p:nvPr/>
        </p:nvSpPr>
        <p:spPr>
          <a:xfrm>
            <a:off x="457200" y="1838918"/>
            <a:ext cx="8458200" cy="41282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pitchFamily="34" charset="0"/>
              <a:buNone/>
            </a:pPr>
            <a:r>
              <a:rPr lang="en-US" b="1" dirty="0"/>
              <a:t>After completing this session, you will be able to:</a:t>
            </a:r>
            <a:endParaRPr lang="en-US" dirty="0"/>
          </a:p>
          <a:p>
            <a:pPr lvl="0">
              <a:buFont typeface="Wingdings" panose="05000000000000000000" pitchFamily="2" charset="2"/>
              <a:buChar char="q"/>
            </a:pPr>
            <a:r>
              <a:rPr lang="en-US" dirty="0"/>
              <a:t> </a:t>
            </a:r>
            <a:r>
              <a:rPr lang="en-GB" dirty="0"/>
              <a:t>Understand the properties of matrices and determinants.</a:t>
            </a:r>
            <a:endParaRPr lang="en-US" dirty="0"/>
          </a:p>
          <a:p>
            <a:pPr lvl="0">
              <a:buFont typeface="Wingdings" panose="05000000000000000000" pitchFamily="2" charset="2"/>
              <a:buChar char="q"/>
            </a:pPr>
            <a:r>
              <a:rPr lang="en-US" dirty="0"/>
              <a:t> </a:t>
            </a:r>
            <a:r>
              <a:rPr lang="en-GB" dirty="0"/>
              <a:t>Perform matrix algebra.</a:t>
            </a:r>
            <a:endParaRPr lang="en-US" dirty="0"/>
          </a:p>
          <a:p>
            <a:pPr lvl="0">
              <a:buFont typeface="Wingdings" panose="05000000000000000000" pitchFamily="2" charset="2"/>
              <a:buChar char="q"/>
            </a:pPr>
            <a:r>
              <a:rPr lang="en-US" dirty="0"/>
              <a:t> </a:t>
            </a:r>
            <a:r>
              <a:rPr lang="en-GB" dirty="0"/>
              <a:t>Solve systems of linear algebraic equations with Direct Methods.</a:t>
            </a:r>
            <a:endParaRPr lang="en-US" dirty="0"/>
          </a:p>
          <a:p>
            <a:pPr lvl="0">
              <a:buFont typeface="Wingdings" panose="05000000000000000000" pitchFamily="2" charset="2"/>
              <a:buChar char="q"/>
            </a:pPr>
            <a:r>
              <a:rPr lang="en-GB" dirty="0"/>
              <a:t> Solve systems of linear algebraic equations with LU Factorization</a:t>
            </a:r>
            <a:endParaRPr lang="en-US" dirty="0"/>
          </a:p>
        </p:txBody>
      </p:sp>
    </p:spTree>
    <p:extLst>
      <p:ext uri="{BB962C8B-B14F-4D97-AF65-F5344CB8AC3E}">
        <p14:creationId xmlns:p14="http://schemas.microsoft.com/office/powerpoint/2010/main" val="175622707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Rounded MT Bold" panose="020F0704030504030204" pitchFamily="34" charset="77"/>
              </a:rPr>
              <a:t>Session Activities and Assignments</a:t>
            </a:r>
          </a:p>
        </p:txBody>
      </p:sp>
      <p:sp>
        <p:nvSpPr>
          <p:cNvPr id="3" name="Content Placeholder 2"/>
          <p:cNvSpPr>
            <a:spLocks noGrp="1"/>
          </p:cNvSpPr>
          <p:nvPr>
            <p:ph idx="1"/>
          </p:nvPr>
        </p:nvSpPr>
        <p:spPr/>
        <p:txBody>
          <a:bodyPr>
            <a:noAutofit/>
          </a:bodyPr>
          <a:lstStyle/>
          <a:p>
            <a:pPr marL="0" indent="0">
              <a:buNone/>
            </a:pPr>
            <a:r>
              <a:rPr lang="en-US" sz="2300" dirty="0"/>
              <a:t>This week, complete the following tasks:</a:t>
            </a:r>
          </a:p>
          <a:p>
            <a:pPr lvl="0">
              <a:buFont typeface="Wingdings" panose="05000000000000000000" pitchFamily="2" charset="2"/>
              <a:buChar char="v"/>
            </a:pPr>
            <a:r>
              <a:rPr lang="en-US" sz="2300" dirty="0"/>
              <a:t>Log onto the UG Sakai LMS course site: http://sakai.ug.edu.gh/</a:t>
            </a:r>
          </a:p>
          <a:p>
            <a:pPr>
              <a:buFont typeface="Wingdings" panose="05000000000000000000" pitchFamily="2" charset="2"/>
              <a:buChar char="v"/>
            </a:pPr>
            <a:r>
              <a:rPr lang="en-US" sz="2300" dirty="0"/>
              <a:t>Read Chapter 1 (Pages 17-48) of the Recommended Textbook – Joe D. Hoffman (2001), </a:t>
            </a:r>
            <a:r>
              <a:rPr lang="en-US" sz="2300" i="1" dirty="0"/>
              <a:t>Numerical Methods for Engineers and Scientists</a:t>
            </a:r>
            <a:r>
              <a:rPr lang="en-US" sz="2300" dirty="0"/>
              <a:t> (2nd Edition).</a:t>
            </a:r>
          </a:p>
          <a:p>
            <a:pPr>
              <a:buFont typeface="Wingdings" panose="05000000000000000000" pitchFamily="2" charset="2"/>
              <a:buChar char="v"/>
            </a:pPr>
            <a:r>
              <a:rPr lang="en-US" sz="2300" dirty="0"/>
              <a:t>Review Lecture Slides: Session 1 – Systems of Linear Algebraic Equations - Part I</a:t>
            </a:r>
          </a:p>
          <a:p>
            <a:pPr lvl="0">
              <a:buFont typeface="Wingdings" panose="05000000000000000000" pitchFamily="2" charset="2"/>
              <a:buChar char="v"/>
            </a:pPr>
            <a:r>
              <a:rPr lang="en-US" sz="2300" dirty="0"/>
              <a:t>Visit the Chat Room and discuss the Forum question for Session 1</a:t>
            </a:r>
          </a:p>
          <a:p>
            <a:pPr lvl="0">
              <a:buFont typeface="Wingdings" panose="05000000000000000000" pitchFamily="2" charset="2"/>
              <a:buChar char="v"/>
            </a:pPr>
            <a:r>
              <a:rPr lang="en-US" sz="2300" dirty="0"/>
              <a:t>Complete the Individual Assignment for Session 1</a:t>
            </a:r>
          </a:p>
        </p:txBody>
      </p:sp>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r>
              <a:rPr lang="en-US"/>
              <a:t>Slide </a:t>
            </a:r>
            <a:fld id="{FD3DDBF2-094B-4CA4-965C-FB22D307DBD7}" type="slidenum">
              <a:rPr lang="en-US" smtClean="0"/>
              <a:pPr/>
              <a:t>8</a:t>
            </a:fld>
            <a:endParaRPr lang="en-US" dirty="0"/>
          </a:p>
        </p:txBody>
      </p:sp>
    </p:spTree>
    <p:extLst>
      <p:ext uri="{BB962C8B-B14F-4D97-AF65-F5344CB8AC3E}">
        <p14:creationId xmlns:p14="http://schemas.microsoft.com/office/powerpoint/2010/main" val="3862909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Reading List</a:t>
            </a:r>
          </a:p>
        </p:txBody>
      </p:sp>
      <p:sp>
        <p:nvSpPr>
          <p:cNvPr id="3" name="Content Placeholder 2"/>
          <p:cNvSpPr>
            <a:spLocks noGrp="1"/>
          </p:cNvSpPr>
          <p:nvPr>
            <p:ph idx="1"/>
          </p:nvPr>
        </p:nvSpPr>
        <p:spPr>
          <a:xfrm>
            <a:off x="457200" y="1600200"/>
            <a:ext cx="8229600" cy="4762638"/>
          </a:xfrm>
        </p:spPr>
        <p:txBody>
          <a:bodyPr>
            <a:normAutofit/>
          </a:bodyPr>
          <a:lstStyle/>
          <a:p>
            <a:pPr>
              <a:buFont typeface="Wingdings" pitchFamily="2" charset="2"/>
              <a:buChar char="v"/>
            </a:pPr>
            <a:endParaRPr lang="en-US" dirty="0"/>
          </a:p>
          <a:p>
            <a:pPr>
              <a:buFont typeface="Wingdings" pitchFamily="2" charset="2"/>
              <a:buChar char="v"/>
            </a:pPr>
            <a:endParaRPr lang="en-US" dirty="0"/>
          </a:p>
          <a:p>
            <a:pPr marL="0" indent="0">
              <a:buNone/>
            </a:pPr>
            <a:endParaRPr lang="en-US" dirty="0"/>
          </a:p>
          <a:p>
            <a:pPr>
              <a:buFont typeface="Wingdings" pitchFamily="2" charset="2"/>
              <a:buChar char="v"/>
            </a:pPr>
            <a:r>
              <a:rPr lang="en-GB" dirty="0"/>
              <a:t>Read Chapter 1 (Pages 17-48) of the Recommended Textbook – Joe D. Hoffman (2001), </a:t>
            </a:r>
            <a:r>
              <a:rPr lang="en-GB" i="1" dirty="0"/>
              <a:t>Numerical Methods for Engineers and Scientists</a:t>
            </a:r>
            <a:r>
              <a:rPr lang="en-GB" dirty="0"/>
              <a:t> (2nd Edition). </a:t>
            </a:r>
            <a:endParaRPr lang="en-US" dirty="0"/>
          </a:p>
          <a:p>
            <a:pPr marL="0" indent="0">
              <a:buNone/>
            </a:pPr>
            <a:endParaRPr lang="en-US" dirty="0"/>
          </a:p>
        </p:txBody>
      </p:sp>
      <p:sp>
        <p:nvSpPr>
          <p:cNvPr id="6" name="Footer Placeholder 5"/>
          <p:cNvSpPr>
            <a:spLocks noGrp="1"/>
          </p:cNvSpPr>
          <p:nvPr>
            <p:ph type="ftr" sz="quarter" idx="3"/>
          </p:nvPr>
        </p:nvSpPr>
        <p:spPr/>
        <p:txBody>
          <a:bodyPr/>
          <a:lstStyle/>
          <a:p>
            <a:endParaRPr lang="en-US" dirty="0"/>
          </a:p>
        </p:txBody>
      </p:sp>
      <p:sp>
        <p:nvSpPr>
          <p:cNvPr id="7" name="Slide Number Placeholder 6"/>
          <p:cNvSpPr>
            <a:spLocks noGrp="1"/>
          </p:cNvSpPr>
          <p:nvPr>
            <p:ph type="sldNum" sz="quarter" idx="4"/>
          </p:nvPr>
        </p:nvSpPr>
        <p:spPr/>
        <p:txBody>
          <a:bodyPr/>
          <a:lstStyle/>
          <a:p>
            <a:r>
              <a:rPr lang="en-US"/>
              <a:t>Slide </a:t>
            </a:r>
            <a:fld id="{FD3DDBF2-094B-4CA4-965C-FB22D307DBD7}" type="slidenum">
              <a:rPr lang="en-US" smtClean="0"/>
              <a:pPr/>
              <a:t>9</a:t>
            </a:fld>
            <a:endParaRPr lang="en-US" dirty="0"/>
          </a:p>
        </p:txBody>
      </p:sp>
    </p:spTree>
    <p:extLst>
      <p:ext uri="{BB962C8B-B14F-4D97-AF65-F5344CB8AC3E}">
        <p14:creationId xmlns:p14="http://schemas.microsoft.com/office/powerpoint/2010/main" val="14420447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Session Slides Sample_Revised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Slides Sample_Revised2018</Template>
  <TotalTime>6879</TotalTime>
  <Words>3201</Words>
  <Application>Microsoft Macintosh PowerPoint</Application>
  <PresentationFormat>On-screen Show (4:3)</PresentationFormat>
  <Paragraphs>311</Paragraphs>
  <Slides>48</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Arial Rounded MT Bold</vt:lpstr>
      <vt:lpstr>Calibri</vt:lpstr>
      <vt:lpstr>Cambria Math</vt:lpstr>
      <vt:lpstr>Lucida Sans Unicode</vt:lpstr>
      <vt:lpstr>Myriad Pro</vt:lpstr>
      <vt:lpstr>Tw Cen MT</vt:lpstr>
      <vt:lpstr>Wingdings</vt:lpstr>
      <vt:lpstr>Session Slides Sample_Revised2018</vt:lpstr>
      <vt:lpstr>DCIT 212  NUMERICAL AND COMPUTATIONAL METHODS</vt:lpstr>
      <vt:lpstr>Course Information</vt:lpstr>
      <vt:lpstr>Course Information (contd.)</vt:lpstr>
      <vt:lpstr>Course Instructor’s Contact</vt:lpstr>
      <vt:lpstr>Session Overview </vt:lpstr>
      <vt:lpstr>Session Outline</vt:lpstr>
      <vt:lpstr>Learning Objectives</vt:lpstr>
      <vt:lpstr>Session Activities and Assignments</vt:lpstr>
      <vt:lpstr>Reading List</vt:lpstr>
      <vt:lpstr>Properties of Matrices and Determinants</vt:lpstr>
      <vt:lpstr>Matrix Definitions</vt:lpstr>
      <vt:lpstr>Matrix Definitions</vt:lpstr>
      <vt:lpstr>Matrix Definitions</vt:lpstr>
      <vt:lpstr>Matrix Definitions</vt:lpstr>
      <vt:lpstr>Matrix Definitions</vt:lpstr>
      <vt:lpstr>Matrix Definitions</vt:lpstr>
      <vt:lpstr>Matrix Definitions</vt:lpstr>
      <vt:lpstr>Matrix Definitions</vt:lpstr>
      <vt:lpstr>Matrix Algebra</vt:lpstr>
      <vt:lpstr>Matrix Algebra</vt:lpstr>
      <vt:lpstr>Matrix Algebra</vt:lpstr>
      <vt:lpstr>Matrix Algebra</vt:lpstr>
      <vt:lpstr>Matrix Algebra</vt:lpstr>
      <vt:lpstr>Systems of Linear Algebraic Equations</vt:lpstr>
      <vt:lpstr>Systems of Linear Algebraic Equations</vt:lpstr>
      <vt:lpstr>Determinants</vt:lpstr>
      <vt:lpstr>Determinants</vt:lpstr>
      <vt:lpstr>Determinants</vt:lpstr>
      <vt:lpstr>Determinants</vt:lpstr>
      <vt:lpstr>Determinants</vt:lpstr>
      <vt:lpstr>Determinants</vt:lpstr>
      <vt:lpstr>Direct Elimination methods</vt:lpstr>
      <vt:lpstr>Cramer’s Rule</vt:lpstr>
      <vt:lpstr>Elimination Methods-Simple</vt:lpstr>
      <vt:lpstr>Elimination Methods-Simple</vt:lpstr>
      <vt:lpstr>Elimination Methods-Pivoting</vt:lpstr>
      <vt:lpstr>Elimination Methods-Pivoting</vt:lpstr>
      <vt:lpstr>Elimination Methods-Scaling</vt:lpstr>
      <vt:lpstr>Gauss-Jordan Elimination</vt:lpstr>
      <vt:lpstr>Gauss-Jordan Elimination</vt:lpstr>
      <vt:lpstr>The Matrix Inverse Method</vt:lpstr>
      <vt:lpstr>LU Factorization</vt:lpstr>
      <vt:lpstr>LU Factorization</vt:lpstr>
      <vt:lpstr>LU Factorization</vt:lpstr>
      <vt:lpstr>LU Factorization</vt:lpstr>
      <vt:lpstr>Session 1 - Assignment</vt:lpstr>
      <vt:lpstr>Reference</vt:lpstr>
      <vt:lpstr>The End</vt:lpstr>
    </vt:vector>
  </TitlesOfParts>
  <Manager>Mark Atta Mensah</Manager>
  <Company>UG, DCS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CSIT 204 - Introduction to Information Security</dc:title>
  <dc:subject>Session 1</dc:subject>
  <dc:creator>Mark Atta Mensah</dc:creator>
  <cp:lastModifiedBy>Justice Kwame Appati</cp:lastModifiedBy>
  <cp:revision>423</cp:revision>
  <dcterms:created xsi:type="dcterms:W3CDTF">2011-06-07T13:56:57Z</dcterms:created>
  <dcterms:modified xsi:type="dcterms:W3CDTF">2021-07-30T13:38:48Z</dcterms:modified>
</cp:coreProperties>
</file>