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32"/>
  </p:notesMasterIdLst>
  <p:handoutMasterIdLst>
    <p:handoutMasterId r:id="rId33"/>
  </p:handoutMasterIdLst>
  <p:sldIdLst>
    <p:sldId id="256" r:id="rId2"/>
    <p:sldId id="462" r:id="rId3"/>
    <p:sldId id="463" r:id="rId4"/>
    <p:sldId id="464" r:id="rId5"/>
    <p:sldId id="319" r:id="rId6"/>
    <p:sldId id="320" r:id="rId7"/>
    <p:sldId id="332" r:id="rId8"/>
    <p:sldId id="465" r:id="rId9"/>
    <p:sldId id="321" r:id="rId10"/>
    <p:sldId id="322" r:id="rId11"/>
    <p:sldId id="333" r:id="rId12"/>
    <p:sldId id="334" r:id="rId13"/>
    <p:sldId id="440" r:id="rId14"/>
    <p:sldId id="441" r:id="rId15"/>
    <p:sldId id="442" r:id="rId16"/>
    <p:sldId id="443" r:id="rId17"/>
    <p:sldId id="444" r:id="rId18"/>
    <p:sldId id="445" r:id="rId19"/>
    <p:sldId id="467" r:id="rId20"/>
    <p:sldId id="468" r:id="rId21"/>
    <p:sldId id="470" r:id="rId22"/>
    <p:sldId id="469" r:id="rId23"/>
    <p:sldId id="471" r:id="rId24"/>
    <p:sldId id="399" r:id="rId25"/>
    <p:sldId id="446" r:id="rId26"/>
    <p:sldId id="435" r:id="rId27"/>
    <p:sldId id="454" r:id="rId28"/>
    <p:sldId id="466" r:id="rId29"/>
    <p:sldId id="420" r:id="rId30"/>
    <p:sldId id="39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3EF"/>
    <a:srgbClr val="B08B57"/>
    <a:srgbClr val="000066"/>
    <a:srgbClr val="006CA1"/>
    <a:srgbClr val="EEEEEE"/>
    <a:srgbClr val="FFFF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5"/>
    <p:restoredTop sz="94495" autoAdjust="0"/>
  </p:normalViewPr>
  <p:slideViewPr>
    <p:cSldViewPr>
      <p:cViewPr varScale="1">
        <p:scale>
          <a:sx n="102" d="100"/>
          <a:sy n="102" d="100"/>
        </p:scale>
        <p:origin x="1824" y="1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0527F3-EB79-49FF-912B-041B9C4FB81F}" type="datetimeFigureOut">
              <a:rPr lang="en-US" smtClean="0"/>
              <a:pPr/>
              <a:t>7/30/21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D8CEFE-5176-4370-99E3-0069C87A9448}" type="slidenum">
              <a:rPr lang="en-US" smtClean="0"/>
              <a:pPr/>
              <a:t>‹#›</a:t>
            </a:fld>
            <a:endParaRPr lang="en-US"/>
          </a:p>
        </p:txBody>
      </p:sp>
    </p:spTree>
    <p:extLst>
      <p:ext uri="{BB962C8B-B14F-4D97-AF65-F5344CB8AC3E}">
        <p14:creationId xmlns:p14="http://schemas.microsoft.com/office/powerpoint/2010/main" val="327199386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1F51EC-9B9E-44A7-B1DF-C15828FE6524}" type="datetimeFigureOut">
              <a:rPr lang="en-US" smtClean="0"/>
              <a:pPr/>
              <a:t>7/30/21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38A8A1-E2B8-4BD1-8409-EFE61EA494FD}" type="slidenum">
              <a:rPr lang="en-US" smtClean="0"/>
              <a:pPr/>
              <a:t>‹#›</a:t>
            </a:fld>
            <a:endParaRPr lang="en-US"/>
          </a:p>
        </p:txBody>
      </p:sp>
    </p:spTree>
    <p:extLst>
      <p:ext uri="{BB962C8B-B14F-4D97-AF65-F5344CB8AC3E}">
        <p14:creationId xmlns:p14="http://schemas.microsoft.com/office/powerpoint/2010/main" val="1826407505"/>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38A8A1-E2B8-4BD1-8409-EFE61EA494FD}" type="slidenum">
              <a:rPr lang="en-US" smtClean="0"/>
              <a:pPr/>
              <a:t>1</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2296090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38A8A1-E2B8-4BD1-8409-EFE61EA494FD}" type="slidenum">
              <a:rPr lang="en-US" smtClean="0"/>
              <a:pPr/>
              <a:t>5</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288637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8A8A1-E2B8-4BD1-8409-EFE61EA494FD}" type="slidenum">
              <a:rPr lang="en-US" smtClean="0"/>
              <a:pPr/>
              <a:t>6</a:t>
            </a:fld>
            <a:endParaRPr lang="en-US"/>
          </a:p>
        </p:txBody>
      </p:sp>
    </p:spTree>
    <p:extLst>
      <p:ext uri="{BB962C8B-B14F-4D97-AF65-F5344CB8AC3E}">
        <p14:creationId xmlns:p14="http://schemas.microsoft.com/office/powerpoint/2010/main" val="12260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38A8A1-E2B8-4BD1-8409-EFE61EA494FD}" type="slidenum">
              <a:rPr lang="en-US" smtClean="0"/>
              <a:pPr/>
              <a:t>7</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379053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8A8A1-E2B8-4BD1-8409-EFE61EA494FD}" type="slidenum">
              <a:rPr lang="en-US" smtClean="0"/>
              <a:pPr/>
              <a:t>24</a:t>
            </a:fld>
            <a:endParaRPr lang="en-US"/>
          </a:p>
        </p:txBody>
      </p:sp>
    </p:spTree>
    <p:extLst>
      <p:ext uri="{BB962C8B-B14F-4D97-AF65-F5344CB8AC3E}">
        <p14:creationId xmlns:p14="http://schemas.microsoft.com/office/powerpoint/2010/main" val="1608918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8A8A1-E2B8-4BD1-8409-EFE61EA494FD}" type="slidenum">
              <a:rPr lang="en-US" smtClean="0"/>
              <a:pPr/>
              <a:t>26</a:t>
            </a:fld>
            <a:endParaRPr lang="en-US"/>
          </a:p>
        </p:txBody>
      </p:sp>
    </p:spTree>
    <p:extLst>
      <p:ext uri="{BB962C8B-B14F-4D97-AF65-F5344CB8AC3E}">
        <p14:creationId xmlns:p14="http://schemas.microsoft.com/office/powerpoint/2010/main" val="38330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8A8A1-E2B8-4BD1-8409-EFE61EA494FD}" type="slidenum">
              <a:rPr lang="en-US" smtClean="0"/>
              <a:pPr/>
              <a:t>30</a:t>
            </a:fld>
            <a:endParaRPr lang="en-US"/>
          </a:p>
        </p:txBody>
      </p:sp>
    </p:spTree>
    <p:extLst>
      <p:ext uri="{BB962C8B-B14F-4D97-AF65-F5344CB8AC3E}">
        <p14:creationId xmlns:p14="http://schemas.microsoft.com/office/powerpoint/2010/main" val="478306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t="-90000" b="-10000"/>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a:srcRect t="16072"/>
          <a:stretch/>
        </p:blipFill>
        <p:spPr>
          <a:xfrm>
            <a:off x="600075" y="4949099"/>
            <a:ext cx="7858125" cy="1223101"/>
          </a:xfrm>
          <a:prstGeom prst="rect">
            <a:avLst/>
          </a:prstGeom>
        </p:spPr>
      </p:pic>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Rectangle 6"/>
          <p:cNvSpPr/>
          <p:nvPr/>
        </p:nvSpPr>
        <p:spPr>
          <a:xfrm>
            <a:off x="1988545" y="5602069"/>
            <a:ext cx="6477000" cy="646331"/>
          </a:xfrm>
          <a:prstGeom prst="rect">
            <a:avLst/>
          </a:prstGeom>
        </p:spPr>
        <p:txBody>
          <a:bodyPr wrap="square">
            <a:spAutoFit/>
          </a:bodyPr>
          <a:lstStyle/>
          <a:p>
            <a:r>
              <a:rPr lang="en-US" dirty="0">
                <a:solidFill>
                  <a:srgbClr val="002060"/>
                </a:solidFill>
                <a:latin typeface="Tw Cen MT" panose="020B0602020104020603" pitchFamily="34" charset="0"/>
              </a:rPr>
              <a:t>College of Education</a:t>
            </a:r>
          </a:p>
          <a:p>
            <a:r>
              <a:rPr lang="en-US" b="1" dirty="0">
                <a:solidFill>
                  <a:srgbClr val="002060"/>
                </a:solidFill>
                <a:latin typeface="Tw Cen MT" panose="020B0602020104020603" pitchFamily="34" charset="0"/>
              </a:rPr>
              <a:t>School of Continuing and Distance Education</a:t>
            </a:r>
          </a:p>
        </p:txBody>
      </p:sp>
      <p:sp>
        <p:nvSpPr>
          <p:cNvPr id="9" name="TextBox 8"/>
          <p:cNvSpPr txBox="1"/>
          <p:nvPr/>
        </p:nvSpPr>
        <p:spPr>
          <a:xfrm>
            <a:off x="7010400" y="6362838"/>
            <a:ext cx="2133600" cy="390732"/>
          </a:xfrm>
          <a:prstGeom prst="rect">
            <a:avLst/>
          </a:prstGeom>
          <a:solidFill>
            <a:schemeClr val="bg1"/>
          </a:solidFill>
        </p:spPr>
        <p:txBody>
          <a:bodyPr wrap="square" rtlCol="0">
            <a:spAutoFit/>
          </a:bodyPr>
          <a:lstStyle/>
          <a:p>
            <a:endParaRPr lang="en-US" dirty="0"/>
          </a:p>
        </p:txBody>
      </p:sp>
      <p:sp>
        <p:nvSpPr>
          <p:cNvPr id="13" name="Slide Number Placeholder 5"/>
          <p:cNvSpPr>
            <a:spLocks noGrp="1"/>
          </p:cNvSpPr>
          <p:nvPr>
            <p:ph type="sldNum" sz="quarter" idx="4"/>
          </p:nvPr>
        </p:nvSpPr>
        <p:spPr>
          <a:xfrm>
            <a:off x="228600" y="6393013"/>
            <a:ext cx="1447800" cy="365125"/>
          </a:xfrm>
          <a:prstGeom prst="rect">
            <a:avLst/>
          </a:prstGeom>
        </p:spPr>
        <p:txBody>
          <a:bodyPr/>
          <a:lstStyle>
            <a:lvl1pPr>
              <a:defRPr sz="1100" b="1"/>
            </a:lvl1pPr>
          </a:lstStyle>
          <a:p>
            <a:r>
              <a:rPr lang="en-US"/>
              <a:t>Slide </a:t>
            </a:r>
            <a:fld id="{FD3DDBF2-094B-4CA4-965C-FB22D307DBD7}" type="slidenum">
              <a:rPr lang="en-US" smtClean="0"/>
              <a:pPr/>
              <a:t>‹#›</a:t>
            </a:fld>
            <a:endParaRPr lang="en-US" dirty="0"/>
          </a:p>
        </p:txBody>
      </p:sp>
      <p:sp>
        <p:nvSpPr>
          <p:cNvPr id="14" name="TextBox 13"/>
          <p:cNvSpPr txBox="1"/>
          <p:nvPr/>
        </p:nvSpPr>
        <p:spPr>
          <a:xfrm>
            <a:off x="1988544" y="6172200"/>
            <a:ext cx="3955055" cy="307777"/>
          </a:xfrm>
          <a:prstGeom prst="rect">
            <a:avLst/>
          </a:prstGeom>
          <a:noFill/>
        </p:spPr>
        <p:txBody>
          <a:bodyPr wrap="square" rtlCol="0">
            <a:spAutoFit/>
          </a:bodyPr>
          <a:lstStyle/>
          <a:p>
            <a:r>
              <a:rPr lang="en-US" sz="1400" b="0" kern="1200" dirty="0">
                <a:solidFill>
                  <a:srgbClr val="002060"/>
                </a:solidFill>
                <a:latin typeface="Tw Cen MT" panose="020B0602020104020603" pitchFamily="34" charset="0"/>
                <a:ea typeface="+mn-ea"/>
                <a:cs typeface="+mn-cs"/>
              </a:rPr>
              <a:t>2017/2018 – 2018/2019 ACADEMIC YEAR</a:t>
            </a:r>
          </a:p>
        </p:txBody>
      </p:sp>
      <p:pic>
        <p:nvPicPr>
          <p:cNvPr id="10" name="Picture 9"/>
          <p:cNvPicPr>
            <a:picLocks noChangeAspect="1"/>
          </p:cNvPicPr>
          <p:nvPr userDrawn="1"/>
        </p:nvPicPr>
        <p:blipFill rotWithShape="1">
          <a:blip r:embed="rId3" cstate="print"/>
          <a:srcRect t="16072"/>
          <a:stretch/>
        </p:blipFill>
        <p:spPr>
          <a:xfrm>
            <a:off x="600075" y="4949099"/>
            <a:ext cx="7858125" cy="1223101"/>
          </a:xfrm>
          <a:prstGeom prst="rect">
            <a:avLst/>
          </a:prstGeom>
        </p:spPr>
      </p:pic>
      <p:sp>
        <p:nvSpPr>
          <p:cNvPr id="11" name="Rectangle 10"/>
          <p:cNvSpPr/>
          <p:nvPr userDrawn="1"/>
        </p:nvSpPr>
        <p:spPr>
          <a:xfrm>
            <a:off x="1988545" y="5602069"/>
            <a:ext cx="6477000" cy="646331"/>
          </a:xfrm>
          <a:prstGeom prst="rect">
            <a:avLst/>
          </a:prstGeom>
        </p:spPr>
        <p:txBody>
          <a:bodyPr wrap="square">
            <a:spAutoFit/>
          </a:bodyPr>
          <a:lstStyle/>
          <a:p>
            <a:r>
              <a:rPr lang="en-US" dirty="0">
                <a:solidFill>
                  <a:srgbClr val="002060"/>
                </a:solidFill>
                <a:latin typeface="Tw Cen MT" panose="020B0602020104020603" pitchFamily="34" charset="0"/>
              </a:rPr>
              <a:t>College of Education</a:t>
            </a:r>
          </a:p>
          <a:p>
            <a:r>
              <a:rPr lang="en-US" b="1" dirty="0">
                <a:solidFill>
                  <a:srgbClr val="002060"/>
                </a:solidFill>
                <a:latin typeface="Tw Cen MT" panose="020B0602020104020603" pitchFamily="34" charset="0"/>
              </a:rPr>
              <a:t>School of Continuing and Distance Education</a:t>
            </a:r>
          </a:p>
        </p:txBody>
      </p:sp>
      <p:sp>
        <p:nvSpPr>
          <p:cNvPr id="12" name="TextBox 11"/>
          <p:cNvSpPr txBox="1"/>
          <p:nvPr userDrawn="1"/>
        </p:nvSpPr>
        <p:spPr>
          <a:xfrm>
            <a:off x="7010400" y="6362838"/>
            <a:ext cx="2133600" cy="3907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097770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4104860" y="6362838"/>
            <a:ext cx="1152940" cy="365125"/>
          </a:xfrm>
          <a:prstGeom prst="rect">
            <a:avLst/>
          </a:prstGeom>
        </p:spPr>
        <p:txBody>
          <a:bodyPr/>
          <a:lstStyle>
            <a:lvl1pPr>
              <a:defRPr sz="1000"/>
            </a:lvl1pPr>
          </a:lstStyle>
          <a:p>
            <a:endParaRPr lang="en-US" dirty="0"/>
          </a:p>
        </p:txBody>
      </p:sp>
      <p:sp>
        <p:nvSpPr>
          <p:cNvPr id="8"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10"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3423423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4104860" y="6362838"/>
            <a:ext cx="1152940" cy="365125"/>
          </a:xfrm>
          <a:prstGeom prst="rect">
            <a:avLst/>
          </a:prstGeom>
        </p:spPr>
        <p:txBody>
          <a:bodyPr/>
          <a:lstStyle>
            <a:lvl1pPr>
              <a:defRPr sz="1000"/>
            </a:lvl1pPr>
          </a:lstStyle>
          <a:p>
            <a:endParaRPr lang="en-US" dirty="0"/>
          </a:p>
        </p:txBody>
      </p:sp>
      <p:sp>
        <p:nvSpPr>
          <p:cNvPr id="8"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10"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3686101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34"/>
        <p:cNvGrpSpPr/>
        <p:nvPr/>
      </p:nvGrpSpPr>
      <p:grpSpPr>
        <a:xfrm>
          <a:off x="0" y="0"/>
          <a:ext cx="0" cy="0"/>
          <a:chOff x="0" y="0"/>
          <a:chExt cx="0" cy="0"/>
        </a:xfrm>
      </p:grpSpPr>
      <p:sp>
        <p:nvSpPr>
          <p:cNvPr id="60" name="Shape 60"/>
          <p:cNvSpPr txBox="1">
            <a:spLocks noGrp="1"/>
          </p:cNvSpPr>
          <p:nvPr>
            <p:ph type="body" idx="1"/>
          </p:nvPr>
        </p:nvSpPr>
        <p:spPr>
          <a:xfrm>
            <a:off x="381000" y="1828800"/>
            <a:ext cx="8229600" cy="4830899"/>
          </a:xfrm>
          <a:prstGeom prst="rect">
            <a:avLst/>
          </a:prstGeom>
          <a:noFill/>
          <a:ln>
            <a:noFill/>
          </a:ln>
        </p:spPr>
        <p:txBody>
          <a:bodyPr lIns="91425" tIns="91425" rIns="91425" bIns="91425" anchor="t" anchorCtr="0"/>
          <a:lstStyle>
            <a:lvl1pPr rtl="0">
              <a:defRPr sz="2400"/>
            </a:lvl1pPr>
            <a:lvl2pPr rtl="0">
              <a:defRPr sz="2400"/>
            </a:lvl2pPr>
            <a:lvl3pPr rtl="0">
              <a:defRPr sz="2400"/>
            </a:lvl3pPr>
            <a:lvl4pPr rtl="0">
              <a:defRPr sz="1800"/>
            </a:lvl4pPr>
            <a:lvl5pPr rtl="0">
              <a:defRPr sz="1800"/>
            </a:lvl5pPr>
            <a:lvl6pPr rtl="0">
              <a:defRPr sz="1800"/>
            </a:lvl6pPr>
            <a:lvl7pPr rtl="0">
              <a:defRPr sz="1800"/>
            </a:lvl7pPr>
            <a:lvl8pPr rtl="0">
              <a:defRPr sz="1800"/>
            </a:lvl8pPr>
            <a:lvl9pPr rtl="0">
              <a:defRPr sz="1800"/>
            </a:lvl9pPr>
          </a:lstStyle>
          <a:p>
            <a:pPr lvl="0"/>
            <a:r>
              <a:rPr lang="en-US"/>
              <a:t>Click to edit Master text styles</a:t>
            </a:r>
          </a:p>
        </p:txBody>
      </p:sp>
      <p:sp>
        <p:nvSpPr>
          <p:cNvPr id="35" name="Shape 35"/>
          <p:cNvSpPr txBox="1">
            <a:spLocks noGrp="1"/>
          </p:cNvSpPr>
          <p:nvPr>
            <p:ph type="title"/>
          </p:nvPr>
        </p:nvSpPr>
        <p:spPr>
          <a:xfrm>
            <a:off x="457200" y="274637"/>
            <a:ext cx="6705599" cy="901199"/>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bg1"/>
                </a:solidFill>
                <a:latin typeface="Arial"/>
                <a:ea typeface="Arial"/>
                <a:cs typeface="Arial"/>
                <a:sym typeface="Arial"/>
              </a:defRPr>
            </a:lvl1pPr>
            <a:lvl2pPr algn="l" rtl="0">
              <a:spcBef>
                <a:spcPts val="0"/>
              </a:spcBef>
              <a:buSzPct val="100000"/>
              <a:buFont typeface="Arial"/>
              <a:buNone/>
              <a:defRPr sz="3600" b="1">
                <a:solidFill>
                  <a:schemeClr val="dk2"/>
                </a:solidFill>
                <a:latin typeface="Arial"/>
                <a:ea typeface="Arial"/>
                <a:cs typeface="Arial"/>
                <a:sym typeface="Arial"/>
              </a:defRPr>
            </a:lvl2pPr>
            <a:lvl3pPr algn="l" rtl="0">
              <a:spcBef>
                <a:spcPts val="0"/>
              </a:spcBef>
              <a:buSzPct val="100000"/>
              <a:buFont typeface="Arial"/>
              <a:buNone/>
              <a:defRPr sz="3600" b="1">
                <a:solidFill>
                  <a:schemeClr val="dk2"/>
                </a:solidFill>
                <a:latin typeface="Arial"/>
                <a:ea typeface="Arial"/>
                <a:cs typeface="Arial"/>
                <a:sym typeface="Arial"/>
              </a:defRPr>
            </a:lvl3pPr>
            <a:lvl4pPr algn="l" rtl="0">
              <a:spcBef>
                <a:spcPts val="0"/>
              </a:spcBef>
              <a:buSzPct val="100000"/>
              <a:buFont typeface="Arial"/>
              <a:buNone/>
              <a:defRPr sz="3600" b="1">
                <a:solidFill>
                  <a:schemeClr val="dk2"/>
                </a:solidFill>
                <a:latin typeface="Arial"/>
                <a:ea typeface="Arial"/>
                <a:cs typeface="Arial"/>
                <a:sym typeface="Arial"/>
              </a:defRPr>
            </a:lvl4pPr>
            <a:lvl5pPr algn="l" rtl="0">
              <a:spcBef>
                <a:spcPts val="0"/>
              </a:spcBef>
              <a:buSzPct val="100000"/>
              <a:buFont typeface="Arial"/>
              <a:buNone/>
              <a:defRPr sz="3600" b="1">
                <a:solidFill>
                  <a:schemeClr val="dk2"/>
                </a:solidFill>
                <a:latin typeface="Arial"/>
                <a:ea typeface="Arial"/>
                <a:cs typeface="Arial"/>
                <a:sym typeface="Arial"/>
              </a:defRPr>
            </a:lvl5pPr>
            <a:lvl6pPr algn="l" rtl="0">
              <a:spcBef>
                <a:spcPts val="0"/>
              </a:spcBef>
              <a:buSzPct val="100000"/>
              <a:buFont typeface="Arial"/>
              <a:buNone/>
              <a:defRPr sz="3600" b="1">
                <a:solidFill>
                  <a:schemeClr val="dk2"/>
                </a:solidFill>
                <a:latin typeface="Arial"/>
                <a:ea typeface="Arial"/>
                <a:cs typeface="Arial"/>
                <a:sym typeface="Arial"/>
              </a:defRPr>
            </a:lvl6pPr>
            <a:lvl7pPr algn="l" rtl="0">
              <a:spcBef>
                <a:spcPts val="0"/>
              </a:spcBef>
              <a:buSzPct val="100000"/>
              <a:buFont typeface="Arial"/>
              <a:buNone/>
              <a:defRPr sz="3600" b="1">
                <a:solidFill>
                  <a:schemeClr val="dk2"/>
                </a:solidFill>
                <a:latin typeface="Arial"/>
                <a:ea typeface="Arial"/>
                <a:cs typeface="Arial"/>
                <a:sym typeface="Arial"/>
              </a:defRPr>
            </a:lvl7pPr>
            <a:lvl8pPr algn="l" rtl="0">
              <a:spcBef>
                <a:spcPts val="0"/>
              </a:spcBef>
              <a:buSzPct val="100000"/>
              <a:buFont typeface="Arial"/>
              <a:buNone/>
              <a:defRPr sz="3600" b="1">
                <a:solidFill>
                  <a:schemeClr val="dk2"/>
                </a:solidFill>
                <a:latin typeface="Arial"/>
                <a:ea typeface="Arial"/>
                <a:cs typeface="Arial"/>
                <a:sym typeface="Arial"/>
              </a:defRPr>
            </a:lvl8pPr>
            <a:lvl9pPr algn="l" rtl="0">
              <a:spcBef>
                <a:spcPts val="0"/>
              </a:spcBef>
              <a:buSzPct val="100000"/>
              <a:buFont typeface="Arial"/>
              <a:buNone/>
              <a:defRPr sz="3600" b="1">
                <a:solidFill>
                  <a:schemeClr val="dk2"/>
                </a:solidFill>
                <a:latin typeface="Arial"/>
                <a:ea typeface="Arial"/>
                <a:cs typeface="Arial"/>
                <a:sym typeface="Arial"/>
              </a:defRPr>
            </a:lvl9pPr>
          </a:lstStyle>
          <a:p>
            <a:r>
              <a:rPr lang="en-US"/>
              <a:t>Click to edit Master title style</a:t>
            </a:r>
            <a:endParaRPr/>
          </a:p>
        </p:txBody>
      </p:sp>
      <p:sp>
        <p:nvSpPr>
          <p:cNvPr id="59" name="Shape 59"/>
          <p:cNvSpPr/>
          <p:nvPr/>
        </p:nvSpPr>
        <p:spPr>
          <a:xfrm>
            <a:off x="5791200" y="6400800"/>
            <a:ext cx="2895600" cy="365099"/>
          </a:xfrm>
          <a:prstGeom prst="rect">
            <a:avLst/>
          </a:prstGeom>
          <a:noFill/>
          <a:ln>
            <a:noFill/>
          </a:ln>
        </p:spPr>
        <p:txBody>
          <a:bodyPr lIns="91425" tIns="45700" rIns="91425" bIns="45700" anchor="t" anchorCtr="0">
            <a:spAutoFit/>
          </a:bodyPr>
          <a:lstStyle/>
          <a:p>
            <a:pPr marL="0" marR="0" lvl="0" indent="0" algn="r" rtl="0">
              <a:buNone/>
            </a:pPr>
            <a:r>
              <a:rPr lang="en" sz="700" b="0" i="0" u="none" strike="noStrike" cap="none" baseline="0">
                <a:solidFill>
                  <a:schemeClr val="lt2"/>
                </a:solidFill>
                <a:latin typeface="Arial"/>
                <a:ea typeface="Arial"/>
                <a:cs typeface="Arial"/>
                <a:sym typeface="Arial"/>
              </a:rPr>
              <a:t>Google Confidential and Proprietary</a:t>
            </a:r>
          </a:p>
        </p:txBody>
      </p:sp>
    </p:spTree>
    <p:extLst>
      <p:ext uri="{BB962C8B-B14F-4D97-AF65-F5344CB8AC3E}">
        <p14:creationId xmlns:p14="http://schemas.microsoft.com/office/powerpoint/2010/main" val="1020316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a:defRPr sz="2400"/>
            </a:lvl2pPr>
            <a:lvl3pPr>
              <a:defRPr sz="22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2"/>
          </p:nvPr>
        </p:nvSpPr>
        <p:spPr>
          <a:xfrm>
            <a:off x="4104860" y="6362838"/>
            <a:ext cx="1152940" cy="365125"/>
          </a:xfrm>
          <a:prstGeom prst="rect">
            <a:avLst/>
          </a:prstGeom>
        </p:spPr>
        <p:txBody>
          <a:bodyPr/>
          <a:lstStyle>
            <a:lvl1pPr>
              <a:defRPr sz="1000"/>
            </a:lvl1pPr>
          </a:lstStyle>
          <a:p>
            <a:endParaRPr lang="en-US" dirty="0"/>
          </a:p>
        </p:txBody>
      </p:sp>
      <p:sp>
        <p:nvSpPr>
          <p:cNvPr id="11"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13"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3357053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2"/>
          </p:nvPr>
        </p:nvSpPr>
        <p:spPr>
          <a:xfrm>
            <a:off x="4104860" y="6362838"/>
            <a:ext cx="1152940" cy="365125"/>
          </a:xfrm>
          <a:prstGeom prst="rect">
            <a:avLst/>
          </a:prstGeom>
        </p:spPr>
        <p:txBody>
          <a:bodyPr/>
          <a:lstStyle>
            <a:lvl1pPr>
              <a:defRPr sz="1000"/>
            </a:lvl1pPr>
          </a:lstStyle>
          <a:p>
            <a:endParaRPr lang="en-US" dirty="0"/>
          </a:p>
        </p:txBody>
      </p:sp>
      <p:sp>
        <p:nvSpPr>
          <p:cNvPr id="8"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10"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4122196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p:cNvSpPr>
            <a:spLocks noGrp="1"/>
          </p:cNvSpPr>
          <p:nvPr>
            <p:ph type="dt" sz="half" idx="10"/>
          </p:nvPr>
        </p:nvSpPr>
        <p:spPr>
          <a:xfrm>
            <a:off x="4104860" y="6362838"/>
            <a:ext cx="1152940" cy="365125"/>
          </a:xfrm>
          <a:prstGeom prst="rect">
            <a:avLst/>
          </a:prstGeom>
        </p:spPr>
        <p:txBody>
          <a:bodyPr/>
          <a:lstStyle>
            <a:lvl1pPr>
              <a:defRPr sz="1000"/>
            </a:lvl1pPr>
          </a:lstStyle>
          <a:p>
            <a:endParaRPr lang="en-US" dirty="0"/>
          </a:p>
        </p:txBody>
      </p:sp>
      <p:sp>
        <p:nvSpPr>
          <p:cNvPr id="9"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11"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1140529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a:xfrm>
            <a:off x="4104860" y="6362838"/>
            <a:ext cx="1152940" cy="365125"/>
          </a:xfrm>
          <a:prstGeom prst="rect">
            <a:avLst/>
          </a:prstGeom>
        </p:spPr>
        <p:txBody>
          <a:bodyPr/>
          <a:lstStyle>
            <a:lvl1pPr>
              <a:defRPr sz="1000"/>
            </a:lvl1pPr>
          </a:lstStyle>
          <a:p>
            <a:endParaRPr lang="en-US" dirty="0"/>
          </a:p>
        </p:txBody>
      </p:sp>
      <p:sp>
        <p:nvSpPr>
          <p:cNvPr id="11" name="Footer Placeholder 4"/>
          <p:cNvSpPr>
            <a:spLocks noGrp="1"/>
          </p:cNvSpPr>
          <p:nvPr>
            <p:ph type="ftr" sz="quarter" idx="11"/>
          </p:nvPr>
        </p:nvSpPr>
        <p:spPr>
          <a:xfrm>
            <a:off x="152400" y="6388445"/>
            <a:ext cx="3124200" cy="365125"/>
          </a:xfrm>
          <a:prstGeom prst="rect">
            <a:avLst/>
          </a:prstGeom>
        </p:spPr>
        <p:txBody>
          <a:bodyPr/>
          <a:lstStyle>
            <a:lvl1pPr>
              <a:defRPr sz="1100"/>
            </a:lvl1pPr>
          </a:lstStyle>
          <a:p>
            <a:endParaRPr lang="en-US" dirty="0"/>
          </a:p>
        </p:txBody>
      </p:sp>
      <p:sp>
        <p:nvSpPr>
          <p:cNvPr id="13" name="Slide Number Placeholder 5"/>
          <p:cNvSpPr>
            <a:spLocks noGrp="1"/>
          </p:cNvSpPr>
          <p:nvPr>
            <p:ph type="sldNum" sz="quarter" idx="12"/>
          </p:nvPr>
        </p:nvSpPr>
        <p:spPr>
          <a:xfrm>
            <a:off x="5410200" y="6362838"/>
            <a:ext cx="1447800" cy="365125"/>
          </a:xfrm>
          <a:prstGeom prst="rect">
            <a:avLst/>
          </a:prstGeom>
        </p:spPr>
        <p:txBody>
          <a:bodyPr/>
          <a:lstStyle>
            <a:lvl1pPr>
              <a:defRPr sz="1100" b="1"/>
            </a:lvl1pPr>
          </a:lstStyle>
          <a:p>
            <a:r>
              <a:rPr lang="en-US"/>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1618458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3"/>
          <p:cNvSpPr>
            <a:spLocks noGrp="1"/>
          </p:cNvSpPr>
          <p:nvPr>
            <p:ph type="dt" sz="half" idx="2"/>
          </p:nvPr>
        </p:nvSpPr>
        <p:spPr>
          <a:xfrm>
            <a:off x="4104860" y="6362838"/>
            <a:ext cx="1152940" cy="365125"/>
          </a:xfrm>
          <a:prstGeom prst="rect">
            <a:avLst/>
          </a:prstGeom>
        </p:spPr>
        <p:txBody>
          <a:bodyPr/>
          <a:lstStyle>
            <a:lvl1pPr>
              <a:defRPr sz="1000"/>
            </a:lvl1pPr>
          </a:lstStyle>
          <a:p>
            <a:endParaRPr lang="en-US" dirty="0"/>
          </a:p>
        </p:txBody>
      </p:sp>
      <p:sp>
        <p:nvSpPr>
          <p:cNvPr id="7"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9"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86549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4104860" y="6362838"/>
            <a:ext cx="1152940" cy="365125"/>
          </a:xfrm>
          <a:prstGeom prst="rect">
            <a:avLst/>
          </a:prstGeom>
        </p:spPr>
        <p:txBody>
          <a:bodyPr/>
          <a:lstStyle>
            <a:lvl1pPr>
              <a:defRPr sz="1000"/>
            </a:lvl1pPr>
          </a:lstStyle>
          <a:p>
            <a:endParaRPr lang="en-US" dirty="0"/>
          </a:p>
        </p:txBody>
      </p:sp>
      <p:sp>
        <p:nvSpPr>
          <p:cNvPr id="6"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8"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1454845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4104860" y="6362838"/>
            <a:ext cx="1152940" cy="365125"/>
          </a:xfrm>
          <a:prstGeom prst="rect">
            <a:avLst/>
          </a:prstGeom>
        </p:spPr>
        <p:txBody>
          <a:bodyPr/>
          <a:lstStyle>
            <a:lvl1pPr>
              <a:defRPr sz="1000"/>
            </a:lvl1pPr>
          </a:lstStyle>
          <a:p>
            <a:endParaRPr lang="en-US" dirty="0"/>
          </a:p>
        </p:txBody>
      </p:sp>
      <p:sp>
        <p:nvSpPr>
          <p:cNvPr id="9"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11"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1320546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4104860" y="6362838"/>
            <a:ext cx="1152940" cy="365125"/>
          </a:xfrm>
          <a:prstGeom prst="rect">
            <a:avLst/>
          </a:prstGeom>
        </p:spPr>
        <p:txBody>
          <a:bodyPr/>
          <a:lstStyle>
            <a:lvl1pPr>
              <a:defRPr sz="1000"/>
            </a:lvl1pPr>
          </a:lstStyle>
          <a:p>
            <a:endParaRPr lang="en-US" dirty="0"/>
          </a:p>
        </p:txBody>
      </p:sp>
      <p:sp>
        <p:nvSpPr>
          <p:cNvPr id="9"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11"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3684970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b="-10000"/>
          </a:stretch>
        </a:blip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15"/>
          <a:stretch>
            <a:fillRect/>
          </a:stretch>
        </p:blipFill>
        <p:spPr>
          <a:xfrm>
            <a:off x="7086599" y="6388445"/>
            <a:ext cx="2057401" cy="400291"/>
          </a:xfrm>
          <a:prstGeom prst="rect">
            <a:avLst/>
          </a:prstGeom>
        </p:spPr>
      </p:pic>
      <p:sp useBgFill="1">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3"/>
          <p:cNvSpPr>
            <a:spLocks noGrp="1"/>
          </p:cNvSpPr>
          <p:nvPr>
            <p:ph type="dt" sz="half" idx="2"/>
          </p:nvPr>
        </p:nvSpPr>
        <p:spPr>
          <a:xfrm>
            <a:off x="4104860" y="6362838"/>
            <a:ext cx="1152940" cy="365125"/>
          </a:xfrm>
          <a:prstGeom prst="rect">
            <a:avLst/>
          </a:prstGeom>
        </p:spPr>
        <p:txBody>
          <a:bodyPr/>
          <a:lstStyle>
            <a:lvl1pPr>
              <a:defRPr sz="1000"/>
            </a:lvl1pPr>
          </a:lstStyle>
          <a:p>
            <a:endParaRPr lang="en-US" dirty="0"/>
          </a:p>
        </p:txBody>
      </p:sp>
      <p:sp>
        <p:nvSpPr>
          <p:cNvPr id="12"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13"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a:t>Slide </a:t>
            </a:r>
            <a:fld id="{FD3DDBF2-094B-4CA4-965C-FB22D307DBD7}" type="slidenum">
              <a:rPr lang="en-US" smtClean="0"/>
              <a:pPr/>
              <a:t>‹#›</a:t>
            </a:fld>
            <a:endParaRPr lang="en-US" dirty="0"/>
          </a:p>
        </p:txBody>
      </p:sp>
      <p:pic>
        <p:nvPicPr>
          <p:cNvPr id="8" name="Picture 7"/>
          <p:cNvPicPr>
            <a:picLocks noChangeAspect="1"/>
          </p:cNvPicPr>
          <p:nvPr userDrawn="1"/>
        </p:nvPicPr>
        <p:blipFill>
          <a:blip r:embed="rId16" cstate="print"/>
          <a:stretch>
            <a:fillRect/>
          </a:stretch>
        </p:blipFill>
        <p:spPr>
          <a:xfrm>
            <a:off x="7086599" y="6388445"/>
            <a:ext cx="2057401" cy="400291"/>
          </a:xfrm>
          <a:prstGeom prst="rect">
            <a:avLst/>
          </a:prstGeom>
        </p:spPr>
      </p:pic>
    </p:spTree>
    <p:extLst>
      <p:ext uri="{BB962C8B-B14F-4D97-AF65-F5344CB8AC3E}">
        <p14:creationId xmlns:p14="http://schemas.microsoft.com/office/powerpoint/2010/main" val="209732901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dt="0"/>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470025"/>
          </a:xfrm>
        </p:spPr>
        <p:txBody>
          <a:bodyPr>
            <a:normAutofit fontScale="90000"/>
          </a:bodyPr>
          <a:lstStyle/>
          <a:p>
            <a:r>
              <a:rPr lang="en-US" b="1" dirty="0">
                <a:latin typeface="Arial Rounded MT Bold" panose="020F0704030504030204" pitchFamily="34" charset="77"/>
              </a:rPr>
              <a:t>DCIT 212</a:t>
            </a:r>
            <a:br>
              <a:rPr lang="en-US" b="1" dirty="0">
                <a:solidFill>
                  <a:schemeClr val="bg1"/>
                </a:solidFill>
                <a:latin typeface="Myriad Pro" pitchFamily="34" charset="0"/>
              </a:rPr>
            </a:br>
            <a:r>
              <a:rPr lang="en-US" b="1" dirty="0">
                <a:latin typeface="Arial Rounded MT Bold" charset="0"/>
                <a:ea typeface="Arial Rounded MT Bold" charset="0"/>
                <a:cs typeface="Arial Rounded MT Bold" charset="0"/>
              </a:rPr>
              <a:t> NUMERICAL AND COMPUTATIONAL METHODS</a:t>
            </a:r>
            <a:endParaRPr lang="en-US" b="1" dirty="0">
              <a:solidFill>
                <a:schemeClr val="bg1"/>
              </a:solidFill>
              <a:latin typeface="Myriad Pro" charset="0"/>
              <a:ea typeface="Myriad Pro" charset="0"/>
              <a:cs typeface="Myriad Pro" charset="0"/>
            </a:endParaRPr>
          </a:p>
        </p:txBody>
      </p:sp>
      <p:sp>
        <p:nvSpPr>
          <p:cNvPr id="3" name="Subtitle 2"/>
          <p:cNvSpPr>
            <a:spLocks noGrp="1"/>
          </p:cNvSpPr>
          <p:nvPr>
            <p:ph type="subTitle" idx="1"/>
          </p:nvPr>
        </p:nvSpPr>
        <p:spPr>
          <a:xfrm>
            <a:off x="1066800" y="2667000"/>
            <a:ext cx="7086600" cy="609600"/>
          </a:xfrm>
        </p:spPr>
        <p:txBody>
          <a:bodyPr>
            <a:noAutofit/>
          </a:bodyPr>
          <a:lstStyle/>
          <a:p>
            <a:r>
              <a:rPr lang="en-US" sz="2400" b="1" dirty="0">
                <a:solidFill>
                  <a:schemeClr val="bg1"/>
                </a:solidFill>
                <a:latin typeface="Arial Rounded MT Bold" panose="020F0704030504030204" pitchFamily="34" charset="77"/>
              </a:rPr>
              <a:t>Session 4 – Eigenproblems - Part II</a:t>
            </a:r>
          </a:p>
        </p:txBody>
      </p:sp>
      <p:sp>
        <p:nvSpPr>
          <p:cNvPr id="7" name="TextBox 6"/>
          <p:cNvSpPr txBox="1"/>
          <p:nvPr/>
        </p:nvSpPr>
        <p:spPr>
          <a:xfrm>
            <a:off x="304800" y="3657600"/>
            <a:ext cx="8458200" cy="707886"/>
          </a:xfrm>
          <a:prstGeom prst="rect">
            <a:avLst/>
          </a:prstGeom>
          <a:noFill/>
        </p:spPr>
        <p:txBody>
          <a:bodyPr wrap="square" rtlCol="0">
            <a:spAutoFit/>
          </a:bodyPr>
          <a:lstStyle/>
          <a:p>
            <a:pPr algn="ctr"/>
            <a:r>
              <a:rPr lang="en-US" sz="2000" b="1" dirty="0">
                <a:solidFill>
                  <a:schemeClr val="bg1"/>
                </a:solidFill>
                <a:latin typeface="Arial Rounded MT Bold" panose="020F0704030504030204" pitchFamily="34" charset="77"/>
              </a:rPr>
              <a:t>Lecturer: Justice K. Appati, PhD., UG, DCS </a:t>
            </a:r>
          </a:p>
          <a:p>
            <a:pPr algn="ctr"/>
            <a:r>
              <a:rPr lang="en-US" sz="2000" dirty="0">
                <a:solidFill>
                  <a:schemeClr val="bg1"/>
                </a:solidFill>
                <a:latin typeface="Arial Rounded MT Bold" panose="020F0704030504030204" pitchFamily="34" charset="77"/>
              </a:rPr>
              <a:t>Contact Information: jkappati@ug.edu.gh </a:t>
            </a:r>
          </a:p>
        </p:txBody>
      </p:sp>
    </p:spTree>
    <p:extLst>
      <p:ext uri="{BB962C8B-B14F-4D97-AF65-F5344CB8AC3E}">
        <p14:creationId xmlns:p14="http://schemas.microsoft.com/office/powerpoint/2010/main" val="920692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latin typeface="Arial Rounded MT Bold" panose="020F0704030504030204" pitchFamily="34" charset="77"/>
              </a:rPr>
              <a:t>The QR </a:t>
            </a:r>
            <a:r>
              <a:rPr lang="en-US" dirty="0" err="1">
                <a:solidFill>
                  <a:schemeClr val="tx1"/>
                </a:solidFill>
                <a:latin typeface="Arial Rounded MT Bold" panose="020F0704030504030204" pitchFamily="34" charset="77"/>
              </a:rPr>
              <a:t>MEthod</a:t>
            </a:r>
            <a:endParaRPr lang="en-US" dirty="0">
              <a:solidFill>
                <a:schemeClr val="tx1"/>
              </a:solidFill>
              <a:latin typeface="Arial Rounded MT Bold" panose="020F0704030504030204" pitchFamily="34" charset="77"/>
            </a:endParaRPr>
          </a:p>
        </p:txBody>
      </p:sp>
      <p:sp>
        <p:nvSpPr>
          <p:cNvPr id="8" name="Text Placeholder 7"/>
          <p:cNvSpPr>
            <a:spLocks noGrp="1"/>
          </p:cNvSpPr>
          <p:nvPr>
            <p:ph type="body" idx="1"/>
          </p:nvPr>
        </p:nvSpPr>
        <p:spPr/>
        <p:txBody>
          <a:bodyPr>
            <a:normAutofit/>
          </a:bodyPr>
          <a:lstStyle/>
          <a:p>
            <a:r>
              <a:rPr lang="en-US" sz="2800" dirty="0">
                <a:effectLst>
                  <a:outerShdw blurRad="38100" dist="38100" dir="2700000" algn="tl">
                    <a:srgbClr val="000000">
                      <a:alpha val="43137"/>
                    </a:srgbClr>
                  </a:outerShdw>
                </a:effectLst>
                <a:latin typeface="Arial Rounded MT Bold" panose="020F0704030504030204" pitchFamily="34" charset="77"/>
              </a:rPr>
              <a:t>Topic One</a:t>
            </a:r>
          </a:p>
        </p:txBody>
      </p:sp>
      <p:sp>
        <p:nvSpPr>
          <p:cNvPr id="6" name="Footer Placeholder 5"/>
          <p:cNvSpPr>
            <a:spLocks noGrp="1"/>
          </p:cNvSpPr>
          <p:nvPr>
            <p:ph type="ftr" sz="quarter" idx="3"/>
          </p:nvPr>
        </p:nvSpPr>
        <p:spPr/>
        <p:txBody>
          <a:bodyPr/>
          <a:lstStyle/>
          <a:p>
            <a:endParaRPr lang="en-US" dirty="0"/>
          </a:p>
        </p:txBody>
      </p:sp>
      <p:sp>
        <p:nvSpPr>
          <p:cNvPr id="7" name="Slide Number Placeholder 6"/>
          <p:cNvSpPr>
            <a:spLocks noGrp="1"/>
          </p:cNvSpPr>
          <p:nvPr>
            <p:ph type="sldNum" sz="quarter" idx="4"/>
          </p:nvPr>
        </p:nvSpPr>
        <p:spPr/>
        <p:txBody>
          <a:bodyPr/>
          <a:lstStyle/>
          <a:p>
            <a:r>
              <a:rPr lang="en-US"/>
              <a:t>Slide </a:t>
            </a:r>
            <a:fld id="{FD3DDBF2-094B-4CA4-965C-FB22D307DBD7}" type="slidenum">
              <a:rPr lang="en-US" smtClean="0"/>
              <a:pPr/>
              <a:t>10</a:t>
            </a:fld>
            <a:endParaRPr lang="en-US" dirty="0"/>
          </a:p>
        </p:txBody>
      </p:sp>
    </p:spTree>
    <p:extLst>
      <p:ext uri="{BB962C8B-B14F-4D97-AF65-F5344CB8AC3E}">
        <p14:creationId xmlns:p14="http://schemas.microsoft.com/office/powerpoint/2010/main" val="316730461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fontAlgn="auto" hangingPunct="1">
              <a:spcAft>
                <a:spcPts val="0"/>
              </a:spcAft>
              <a:defRPr/>
            </a:pPr>
            <a:r>
              <a:rPr lang="en-US" dirty="0">
                <a:latin typeface="Arial Rounded MT Bold" panose="020F0704030504030204" pitchFamily="34" charset="77"/>
              </a:rPr>
              <a:t>The QR Method</a:t>
            </a:r>
          </a:p>
        </p:txBody>
      </p:sp>
      <p:sp>
        <p:nvSpPr>
          <p:cNvPr id="17410" name="Content Placeholder 1"/>
          <p:cNvSpPr>
            <a:spLocks noGrp="1"/>
          </p:cNvSpPr>
          <p:nvPr>
            <p:ph idx="1"/>
          </p:nvPr>
        </p:nvSpPr>
        <p:spPr>
          <a:xfrm>
            <a:off x="152400" y="1600200"/>
            <a:ext cx="8763000" cy="4406900"/>
          </a:xfrm>
        </p:spPr>
        <p:txBody>
          <a:bodyPr>
            <a:normAutofit/>
          </a:bodyPr>
          <a:lstStyle/>
          <a:p>
            <a:pPr>
              <a:lnSpc>
                <a:spcPct val="150000"/>
              </a:lnSpc>
              <a:buFont typeface="Wingdings" pitchFamily="2" charset="2"/>
              <a:buChar char="v"/>
            </a:pPr>
            <a:r>
              <a:rPr lang="en-US" dirty="0"/>
              <a:t>The power method and the direct method treated so far only finds </a:t>
            </a:r>
            <a:r>
              <a:rPr lang="en-US" dirty="0">
                <a:solidFill>
                  <a:srgbClr val="FF0000"/>
                </a:solidFill>
              </a:rPr>
              <a:t>individual</a:t>
            </a:r>
            <a:r>
              <a:rPr lang="en-US" dirty="0"/>
              <a:t> eigenvalues.</a:t>
            </a:r>
          </a:p>
          <a:p>
            <a:pPr>
              <a:lnSpc>
                <a:spcPct val="150000"/>
              </a:lnSpc>
              <a:buFont typeface="Wingdings" pitchFamily="2" charset="2"/>
              <a:buChar char="v"/>
            </a:pPr>
            <a:r>
              <a:rPr lang="en-US" dirty="0"/>
              <a:t>The QR method on the other hand finds all of the eigenvalues of the matrix simultaneously.</a:t>
            </a:r>
          </a:p>
          <a:p>
            <a:pPr>
              <a:lnSpc>
                <a:spcPct val="150000"/>
              </a:lnSpc>
              <a:buFont typeface="Wingdings" pitchFamily="2" charset="2"/>
              <a:buChar char="v"/>
            </a:pPr>
            <a:r>
              <a:rPr lang="en-US" dirty="0"/>
              <a:t>The implementation of the QR method, without proof is presented in subsequent slides</a:t>
            </a:r>
          </a:p>
        </p:txBody>
      </p:sp>
      <p:sp>
        <p:nvSpPr>
          <p:cNvPr id="17411"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6AB0AAFC-A097-4CE5-89EA-E48EC1C6F642}" type="slidenum">
              <a:rPr lang="en-US" smtClean="0">
                <a:solidFill>
                  <a:schemeClr val="bg1"/>
                </a:solidFill>
                <a:latin typeface="Lucida Sans Unicode" pitchFamily="34" charset="0"/>
              </a:rPr>
              <a:pPr eaLnBrk="1" hangingPunct="1"/>
              <a:t>11</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3001421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dirty="0">
                <a:latin typeface="Arial Rounded MT Bold" panose="020F0704030504030204" pitchFamily="34" charset="77"/>
              </a:rPr>
              <a:t>The QR Method</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Triangular matrices have their eigenvalues on the diagonal of the matrix. Consider the upper triangular matrix </a:t>
                </a:r>
                <a:r>
                  <a:rPr lang="en-US" sz="2800" b="1" dirty="0"/>
                  <a:t>U</a:t>
                </a:r>
                <a:r>
                  <a:rPr lang="en-US" sz="2800" dirty="0"/>
                  <a:t>:</a:t>
                </a:r>
              </a:p>
              <a:p>
                <a:pPr marL="457200" lvl="1" indent="-457200">
                  <a:buFont typeface="Wingdings" pitchFamily="2" charset="2"/>
                  <a:buChar char="v"/>
                </a:pPr>
                <a:r>
                  <a:rPr lang="en-US" sz="2800" dirty="0"/>
                  <a:t>The eigenproblem, </a:t>
                </a:r>
                <a14:m>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𝑈</m:t>
                    </m:r>
                    <m:r>
                      <a:rPr lang="en-US" sz="2800" b="0" i="1" smtClean="0">
                        <a:latin typeface="Cambria Math" panose="02040503050406030204" pitchFamily="18" charset="0"/>
                      </a:rPr>
                      <m:t>−</m:t>
                    </m:r>
                    <m:r>
                      <a:rPr lang="en-US" sz="2800" b="0" i="1" smtClean="0">
                        <a:latin typeface="Cambria Math" panose="02040503050406030204" pitchFamily="18" charset="0"/>
                      </a:rPr>
                      <m:t>𝜆</m:t>
                    </m:r>
                    <m:r>
                      <a:rPr lang="en-US" sz="2800" b="0" i="1" smtClean="0">
                        <a:latin typeface="Cambria Math" panose="02040503050406030204" pitchFamily="18" charset="0"/>
                      </a:rPr>
                      <m:t>𝐼</m:t>
                    </m:r>
                    <m:r>
                      <a:rPr lang="en-US" sz="2800" b="0" i="1" smtClean="0">
                        <a:latin typeface="Cambria Math" panose="02040503050406030204" pitchFamily="18" charset="0"/>
                      </a:rPr>
                      <m:t>)</m:t>
                    </m:r>
                  </m:oMath>
                </a14:m>
                <a:r>
                  <a:rPr lang="en-US" sz="2800" dirty="0"/>
                  <a:t> is given by</a:t>
                </a:r>
              </a:p>
              <a:p>
                <a:pPr marL="0" lvl="1" indent="0">
                  <a:buNone/>
                </a:pPr>
                <a14:m>
                  <m:oMathPara xmlns:m="http://schemas.openxmlformats.org/officeDocument/2006/math">
                    <m:oMathParaPr>
                      <m:jc m:val="centerGroup"/>
                    </m:oMathParaPr>
                    <m:oMath xmlns:m="http://schemas.openxmlformats.org/officeDocument/2006/math">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𝑈</m:t>
                          </m:r>
                          <m:r>
                            <a:rPr lang="en-US" sz="2800" b="0" i="1" smtClean="0">
                              <a:latin typeface="Cambria Math" panose="02040503050406030204" pitchFamily="18" charset="0"/>
                            </a:rPr>
                            <m:t>−</m:t>
                          </m:r>
                          <m:r>
                            <a:rPr lang="en-US" sz="2800" b="0" i="1" smtClean="0">
                              <a:latin typeface="Cambria Math" panose="02040503050406030204" pitchFamily="18" charset="0"/>
                            </a:rPr>
                            <m:t>𝜆</m:t>
                          </m:r>
                          <m:r>
                            <a:rPr lang="en-US" sz="2800" b="0" i="1" smtClean="0">
                              <a:latin typeface="Cambria Math" panose="02040503050406030204" pitchFamily="18" charset="0"/>
                            </a:rPr>
                            <m:t>𝐼</m:t>
                          </m:r>
                        </m:e>
                      </m:d>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i="1">
                                    <a:latin typeface="Cambria Math" panose="02040503050406030204" pitchFamily="18" charset="0"/>
                                  </a:rPr>
                                  <m:t>(</m:t>
                                </m:r>
                                <m:sSub>
                                  <m:sSubPr>
                                    <m:ctrlPr>
                                      <a:rPr lang="en-US" sz="2800" i="1">
                                        <a:latin typeface="Cambria Math" panose="02040503050406030204" pitchFamily="18" charset="0"/>
                                      </a:rPr>
                                    </m:ctrlPr>
                                  </m:sSubPr>
                                  <m:e>
                                    <m:r>
                                      <m:rPr>
                                        <m:brk m:alnAt="7"/>
                                      </m:rPr>
                                      <a:rPr lang="en-US" sz="2800" i="1">
                                        <a:latin typeface="Cambria Math" panose="02040503050406030204" pitchFamily="18" charset="0"/>
                                      </a:rPr>
                                      <m:t>𝑢</m:t>
                                    </m:r>
                                  </m:e>
                                  <m:sub>
                                    <m:r>
                                      <a:rPr lang="en-US" sz="2800" b="0" i="1" smtClean="0">
                                        <a:latin typeface="Cambria Math" panose="02040503050406030204" pitchFamily="18" charset="0"/>
                                      </a:rPr>
                                      <m:t>11</m:t>
                                    </m:r>
                                  </m:sub>
                                </m:sSub>
                                <m:r>
                                  <m:rPr>
                                    <m:brk m:alnAt="7"/>
                                  </m:rPr>
                                  <a:rPr lang="en-US" sz="2800" i="1">
                                    <a:latin typeface="Cambria Math" panose="02040503050406030204" pitchFamily="18" charset="0"/>
                                  </a:rPr>
                                  <m:t>−</m:t>
                                </m:r>
                                <m:r>
                                  <a:rPr lang="en-US" sz="2800" i="1">
                                    <a:latin typeface="Cambria Math" panose="02040503050406030204" pitchFamily="18" charset="0"/>
                                  </a:rPr>
                                  <m:t>𝜆</m:t>
                                </m:r>
                                <m:r>
                                  <a:rPr lang="en-US" sz="2800" i="1">
                                    <a:latin typeface="Cambria Math" panose="02040503050406030204" pitchFamily="18" charset="0"/>
                                  </a:rPr>
                                  <m:t>)</m:t>
                                </m:r>
                              </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𝑢</m:t>
                                    </m:r>
                                  </m:e>
                                  <m:sub>
                                    <m:r>
                                      <a:rPr lang="en-US" sz="2800" b="0" i="1" smtClean="0">
                                        <a:latin typeface="Cambria Math" panose="02040503050406030204" pitchFamily="18" charset="0"/>
                                      </a:rPr>
                                      <m:t>12</m:t>
                                    </m:r>
                                  </m:sub>
                                </m:sSub>
                              </m:e>
                              <m:e>
                                <m:m>
                                  <m:mPr>
                                    <m:mcs>
                                      <m:mc>
                                        <m:mcPr>
                                          <m:count m:val="3"/>
                                          <m:mcJc m:val="center"/>
                                        </m:mcPr>
                                      </m:mc>
                                    </m:mcs>
                                    <m:ctrlPr>
                                      <a:rPr lang="en-US" sz="2800" b="0" i="1" smtClean="0">
                                        <a:latin typeface="Cambria Math" panose="02040503050406030204" pitchFamily="18" charset="0"/>
                                      </a:rPr>
                                    </m:ctrlPr>
                                  </m:mPr>
                                  <m:mr>
                                    <m:e>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i="1">
                                              <a:latin typeface="Cambria Math" panose="02040503050406030204" pitchFamily="18" charset="0"/>
                                            </a:rPr>
                                            <m:t>𝑢</m:t>
                                          </m:r>
                                        </m:e>
                                        <m:sub>
                                          <m:r>
                                            <a:rPr lang="en-US" sz="2800" b="0" i="1" smtClean="0">
                                              <a:latin typeface="Cambria Math" panose="02040503050406030204" pitchFamily="18" charset="0"/>
                                            </a:rPr>
                                            <m:t>1</m:t>
                                          </m:r>
                                          <m:r>
                                            <a:rPr lang="en-US" sz="2800" i="1">
                                              <a:latin typeface="Cambria Math" panose="02040503050406030204" pitchFamily="18" charset="0"/>
                                            </a:rPr>
                                            <m:t>3</m:t>
                                          </m:r>
                                        </m:sub>
                                      </m:sSub>
                                    </m:e>
                                    <m:e>
                                      <m:r>
                                        <a:rPr lang="en-US" sz="2800" b="0" i="1" smtClean="0">
                                          <a:latin typeface="Cambria Math" panose="02040503050406030204" pitchFamily="18" charset="0"/>
                                        </a:rPr>
                                        <m:t>⋯</m:t>
                                      </m:r>
                                    </m:e>
                                    <m:e>
                                      <m:sSub>
                                        <m:sSubPr>
                                          <m:ctrlPr>
                                            <a:rPr lang="en-US" sz="2800" i="1">
                                              <a:latin typeface="Cambria Math" panose="02040503050406030204" pitchFamily="18" charset="0"/>
                                            </a:rPr>
                                          </m:ctrlPr>
                                        </m:sSubPr>
                                        <m:e>
                                          <m:r>
                                            <a:rPr lang="en-US" sz="2800" i="1">
                                              <a:latin typeface="Cambria Math" panose="02040503050406030204" pitchFamily="18" charset="0"/>
                                            </a:rPr>
                                            <m:t>𝑢</m:t>
                                          </m:r>
                                        </m:e>
                                        <m:sub>
                                          <m:r>
                                            <a:rPr lang="en-US" sz="2800" b="0" i="1" smtClean="0">
                                              <a:latin typeface="Cambria Math" panose="02040503050406030204" pitchFamily="18" charset="0"/>
                                            </a:rPr>
                                            <m:t>1</m:t>
                                          </m:r>
                                          <m:r>
                                            <a:rPr lang="en-US" sz="2800" i="1">
                                              <a:latin typeface="Cambria Math" panose="02040503050406030204" pitchFamily="18" charset="0"/>
                                            </a:rPr>
                                            <m:t>𝑛</m:t>
                                          </m:r>
                                        </m:sub>
                                      </m:sSub>
                                    </m:e>
                                  </m:mr>
                                </m:m>
                              </m:e>
                            </m:mr>
                            <m:mr>
                              <m:e>
                                <m:m>
                                  <m:mPr>
                                    <m:mcs>
                                      <m:mc>
                                        <m:mcPr>
                                          <m:count m:val="1"/>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0</m:t>
                                      </m:r>
                                    </m:e>
                                  </m:mr>
                                  <m:mr>
                                    <m:e>
                                      <m:r>
                                        <a:rPr lang="en-US" sz="2800" b="0" i="1" smtClean="0">
                                          <a:latin typeface="Cambria Math" panose="02040503050406030204" pitchFamily="18" charset="0"/>
                                        </a:rPr>
                                        <m:t>0</m:t>
                                      </m:r>
                                    </m:e>
                                  </m:mr>
                                </m:m>
                              </m:e>
                              <m:e>
                                <m:m>
                                  <m:mPr>
                                    <m:mcs>
                                      <m:mc>
                                        <m:mcPr>
                                          <m:count m:val="1"/>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m:rPr>
                                              <m:brk m:alnAt="7"/>
                                            </m:rPr>
                                            <a:rPr lang="en-US" sz="2800" b="0" i="1" smtClean="0">
                                              <a:latin typeface="Cambria Math" panose="02040503050406030204" pitchFamily="18" charset="0"/>
                                            </a:rPr>
                                            <m:t>𝑢</m:t>
                                          </m:r>
                                        </m:e>
                                        <m:sub>
                                          <m:r>
                                            <a:rPr lang="en-US" sz="2800" b="0" i="1" smtClean="0">
                                              <a:latin typeface="Cambria Math" panose="02040503050406030204" pitchFamily="18" charset="0"/>
                                            </a:rPr>
                                            <m:t>22</m:t>
                                          </m:r>
                                        </m:sub>
                                      </m:sSub>
                                      <m:r>
                                        <m:rPr>
                                          <m:brk m:alnAt="7"/>
                                        </m:rPr>
                                        <a:rPr lang="en-US" sz="2800" b="0" i="1" smtClean="0">
                                          <a:latin typeface="Cambria Math" panose="02040503050406030204" pitchFamily="18" charset="0"/>
                                        </a:rPr>
                                        <m:t>−</m:t>
                                      </m:r>
                                      <m:r>
                                        <a:rPr lang="en-US" sz="2800" b="0" i="1" smtClean="0">
                                          <a:latin typeface="Cambria Math" panose="02040503050406030204" pitchFamily="18" charset="0"/>
                                        </a:rPr>
                                        <m:t>𝜆</m:t>
                                      </m:r>
                                      <m:r>
                                        <a:rPr lang="en-US" sz="2800" b="0" i="1" smtClean="0">
                                          <a:latin typeface="Cambria Math" panose="02040503050406030204" pitchFamily="18" charset="0"/>
                                        </a:rPr>
                                        <m:t>)</m:t>
                                      </m:r>
                                    </m:e>
                                  </m:mr>
                                  <m:mr>
                                    <m:e>
                                      <m:r>
                                        <a:rPr lang="en-US" sz="2800" b="0" i="1" smtClean="0">
                                          <a:latin typeface="Cambria Math" panose="02040503050406030204" pitchFamily="18" charset="0"/>
                                        </a:rPr>
                                        <m:t>0</m:t>
                                      </m:r>
                                    </m:e>
                                  </m:mr>
                                </m:m>
                              </m:e>
                              <m:e>
                                <m:m>
                                  <m:mPr>
                                    <m:mcs>
                                      <m:mc>
                                        <m:mcPr>
                                          <m:count m:val="3"/>
                                          <m:mcJc m:val="center"/>
                                        </m:mcPr>
                                      </m:mc>
                                    </m:mcs>
                                    <m:ctrlPr>
                                      <a:rPr lang="en-US" sz="2800" b="0" i="1" smtClean="0">
                                        <a:latin typeface="Cambria Math" panose="02040503050406030204" pitchFamily="18" charset="0"/>
                                      </a:rPr>
                                    </m:ctrlPr>
                                  </m:mPr>
                                  <m:mr>
                                    <m:e>
                                      <m:m>
                                        <m:mPr>
                                          <m:mcs>
                                            <m:mc>
                                              <m:mcPr>
                                                <m:count m:val="1"/>
                                                <m:mcJc m:val="center"/>
                                              </m:mcPr>
                                            </m:mc>
                                          </m:mcs>
                                          <m:ctrlPr>
                                            <a:rPr lang="en-US" sz="2800" b="0" i="1" smtClean="0">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𝑢</m:t>
                                                </m:r>
                                              </m:e>
                                              <m:sub>
                                                <m:r>
                                                  <a:rPr lang="en-US" sz="2800" b="0" i="1" smtClean="0">
                                                    <a:latin typeface="Cambria Math" panose="02040503050406030204" pitchFamily="18" charset="0"/>
                                                  </a:rPr>
                                                  <m:t>23</m:t>
                                                </m:r>
                                              </m:sub>
                                            </m:sSub>
                                          </m:e>
                                        </m:mr>
                                        <m:mr>
                                          <m:e>
                                            <m:r>
                                              <m:rPr>
                                                <m:brk m:alnAt="7"/>
                                              </m:rPr>
                                              <a:rPr lang="en-US" sz="2800" i="1">
                                                <a:latin typeface="Cambria Math" panose="02040503050406030204" pitchFamily="18" charset="0"/>
                                              </a:rPr>
                                              <m:t>(</m:t>
                                            </m:r>
                                            <m:sSub>
                                              <m:sSubPr>
                                                <m:ctrlPr>
                                                  <a:rPr lang="en-US" sz="2800" i="1">
                                                    <a:latin typeface="Cambria Math" panose="02040503050406030204" pitchFamily="18" charset="0"/>
                                                  </a:rPr>
                                                </m:ctrlPr>
                                              </m:sSubPr>
                                              <m:e>
                                                <m:r>
                                                  <m:rPr>
                                                    <m:brk m:alnAt="7"/>
                                                  </m:rPr>
                                                  <a:rPr lang="en-US" sz="2800" i="1">
                                                    <a:latin typeface="Cambria Math" panose="02040503050406030204" pitchFamily="18" charset="0"/>
                                                  </a:rPr>
                                                  <m:t>𝑢</m:t>
                                                </m:r>
                                              </m:e>
                                              <m:sub>
                                                <m:r>
                                                  <a:rPr lang="en-US" sz="2800" b="0" i="1" smtClean="0">
                                                    <a:latin typeface="Cambria Math" panose="02040503050406030204" pitchFamily="18" charset="0"/>
                                                  </a:rPr>
                                                  <m:t>33</m:t>
                                                </m:r>
                                              </m:sub>
                                            </m:sSub>
                                            <m:r>
                                              <m:rPr>
                                                <m:brk m:alnAt="7"/>
                                              </m:rPr>
                                              <a:rPr lang="en-US" sz="2800" i="1">
                                                <a:latin typeface="Cambria Math" panose="02040503050406030204" pitchFamily="18" charset="0"/>
                                              </a:rPr>
                                              <m:t>−</m:t>
                                            </m:r>
                                            <m:r>
                                              <a:rPr lang="en-US" sz="2800" i="1">
                                                <a:latin typeface="Cambria Math" panose="02040503050406030204" pitchFamily="18" charset="0"/>
                                              </a:rPr>
                                              <m:t>𝜆</m:t>
                                            </m:r>
                                            <m:r>
                                              <a:rPr lang="en-US" sz="2800" i="1">
                                                <a:latin typeface="Cambria Math" panose="02040503050406030204" pitchFamily="18" charset="0"/>
                                              </a:rPr>
                                              <m:t>)</m:t>
                                            </m:r>
                                          </m:e>
                                        </m:mr>
                                      </m:m>
                                    </m:e>
                                    <m:e>
                                      <m:r>
                                        <a:rPr lang="en-US" sz="2800" b="0" i="1" smtClean="0">
                                          <a:latin typeface="Cambria Math" panose="02040503050406030204" pitchFamily="18" charset="0"/>
                                        </a:rPr>
                                        <m:t>⋯</m:t>
                                      </m:r>
                                    </m:e>
                                    <m:e>
                                      <m:m>
                                        <m:mPr>
                                          <m:mcs>
                                            <m:mc>
                                              <m:mcPr>
                                                <m:count m:val="1"/>
                                                <m:mcJc m:val="center"/>
                                              </m:mcPr>
                                            </m:mc>
                                          </m:mcs>
                                          <m:ctrlPr>
                                            <a:rPr lang="en-US" sz="2800" b="0" i="1" smtClean="0">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𝑢</m:t>
                                                </m:r>
                                              </m:e>
                                              <m:sub>
                                                <m:r>
                                                  <a:rPr lang="en-US" sz="2800" b="0" i="1" smtClean="0">
                                                    <a:latin typeface="Cambria Math" panose="02040503050406030204" pitchFamily="18" charset="0"/>
                                                  </a:rPr>
                                                  <m:t>2</m:t>
                                                </m:r>
                                                <m:r>
                                                  <a:rPr lang="en-US" sz="2800" i="1">
                                                    <a:latin typeface="Cambria Math" panose="02040503050406030204" pitchFamily="18" charset="0"/>
                                                  </a:rPr>
                                                  <m:t>𝑛</m:t>
                                                </m:r>
                                              </m:sub>
                                            </m:sSub>
                                          </m:e>
                                        </m:m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𝑢</m:t>
                                                </m:r>
                                              </m:e>
                                              <m:sub>
                                                <m:r>
                                                  <a:rPr lang="en-US" sz="2800" b="0" i="1" smtClean="0">
                                                    <a:latin typeface="Cambria Math" panose="02040503050406030204" pitchFamily="18" charset="0"/>
                                                  </a:rPr>
                                                  <m:t>3</m:t>
                                                </m:r>
                                                <m:r>
                                                  <a:rPr lang="en-US" sz="2800" b="0" i="1" smtClean="0">
                                                    <a:latin typeface="Cambria Math" panose="02040503050406030204" pitchFamily="18" charset="0"/>
                                                  </a:rPr>
                                                  <m:t>𝑛</m:t>
                                                </m:r>
                                              </m:sub>
                                            </m:sSub>
                                          </m:e>
                                        </m:mr>
                                      </m:m>
                                    </m:e>
                                  </m:mr>
                                </m:m>
                              </m:e>
                            </m:mr>
                            <m:mr>
                              <m:e>
                                <m:m>
                                  <m:mPr>
                                    <m:mcs>
                                      <m:mc>
                                        <m:mcPr>
                                          <m:count m:val="1"/>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m:t>
                                      </m:r>
                                    </m:e>
                                  </m:mr>
                                  <m:mr>
                                    <m:e>
                                      <m:r>
                                        <a:rPr lang="en-US" sz="2800" b="0" i="1" smtClean="0">
                                          <a:latin typeface="Cambria Math" panose="02040503050406030204" pitchFamily="18" charset="0"/>
                                        </a:rPr>
                                        <m:t>0</m:t>
                                      </m:r>
                                    </m:e>
                                  </m:mr>
                                </m:m>
                              </m:e>
                              <m:e>
                                <m:m>
                                  <m:mPr>
                                    <m:mcs>
                                      <m:mc>
                                        <m:mcPr>
                                          <m:count m:val="1"/>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m:t>
                                      </m:r>
                                    </m:e>
                                  </m:mr>
                                  <m:mr>
                                    <m:e>
                                      <m:r>
                                        <a:rPr lang="en-US" sz="2800" b="0" i="1" smtClean="0">
                                          <a:latin typeface="Cambria Math" panose="02040503050406030204" pitchFamily="18" charset="0"/>
                                        </a:rPr>
                                        <m:t>0</m:t>
                                      </m:r>
                                    </m:e>
                                  </m:mr>
                                </m:m>
                              </m:e>
                              <m:e>
                                <m:m>
                                  <m:mPr>
                                    <m:mcs>
                                      <m:mc>
                                        <m:mcPr>
                                          <m:count m:val="3"/>
                                          <m:mcJc m:val="center"/>
                                        </m:mcPr>
                                      </m:mc>
                                    </m:mcs>
                                    <m:ctrlPr>
                                      <a:rPr lang="en-US" sz="2800" b="0" i="1" smtClean="0">
                                        <a:latin typeface="Cambria Math" panose="02040503050406030204" pitchFamily="18" charset="0"/>
                                      </a:rPr>
                                    </m:ctrlPr>
                                  </m:mPr>
                                  <m:mr>
                                    <m:e>
                                      <m:m>
                                        <m:mPr>
                                          <m:mcs>
                                            <m:mc>
                                              <m:mcPr>
                                                <m:count m:val="1"/>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m:t>
                                            </m:r>
                                          </m:e>
                                        </m:mr>
                                        <m:mr>
                                          <m:e>
                                            <m:r>
                                              <a:rPr lang="en-US" sz="2800" b="0" i="1" smtClean="0">
                                                <a:latin typeface="Cambria Math" panose="02040503050406030204" pitchFamily="18" charset="0"/>
                                              </a:rPr>
                                              <m:t>0</m:t>
                                            </m:r>
                                          </m:e>
                                        </m:mr>
                                      </m:m>
                                    </m:e>
                                    <m:e>
                                      <m:m>
                                        <m:mPr>
                                          <m:mcs>
                                            <m:mc>
                                              <m:mcPr>
                                                <m:count m:val="1"/>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m:t>
                                            </m:r>
                                          </m:e>
                                        </m:mr>
                                        <m:mr>
                                          <m:e>
                                            <m:r>
                                              <a:rPr lang="en-US" sz="2800" b="0" i="1" smtClean="0">
                                                <a:latin typeface="Cambria Math" panose="02040503050406030204" pitchFamily="18" charset="0"/>
                                              </a:rPr>
                                              <m:t>⋯</m:t>
                                            </m:r>
                                          </m:e>
                                        </m:mr>
                                      </m:m>
                                    </m:e>
                                    <m:e>
                                      <m:m>
                                        <m:mPr>
                                          <m:mcs>
                                            <m:mc>
                                              <m:mcPr>
                                                <m:count m:val="1"/>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m:t>
                                            </m:r>
                                          </m:e>
                                        </m:mr>
                                        <m:mr>
                                          <m:e>
                                            <m:r>
                                              <m:rPr>
                                                <m:brk m:alnAt="7"/>
                                              </m:rPr>
                                              <a:rPr lang="en-US" sz="2800" i="1">
                                                <a:latin typeface="Cambria Math" panose="02040503050406030204" pitchFamily="18" charset="0"/>
                                              </a:rPr>
                                              <m:t>(</m:t>
                                            </m:r>
                                            <m:sSub>
                                              <m:sSubPr>
                                                <m:ctrlPr>
                                                  <a:rPr lang="en-US" sz="2800" i="1">
                                                    <a:latin typeface="Cambria Math" panose="02040503050406030204" pitchFamily="18" charset="0"/>
                                                  </a:rPr>
                                                </m:ctrlPr>
                                              </m:sSubPr>
                                              <m:e>
                                                <m:r>
                                                  <m:rPr>
                                                    <m:brk m:alnAt="7"/>
                                                  </m:rPr>
                                                  <a:rPr lang="en-US" sz="2800" i="1">
                                                    <a:latin typeface="Cambria Math" panose="02040503050406030204" pitchFamily="18" charset="0"/>
                                                  </a:rPr>
                                                  <m:t>𝑢</m:t>
                                                </m:r>
                                              </m:e>
                                              <m:sub>
                                                <m:r>
                                                  <a:rPr lang="en-US" sz="2800" b="0" i="1" smtClean="0">
                                                    <a:latin typeface="Cambria Math" panose="02040503050406030204" pitchFamily="18" charset="0"/>
                                                  </a:rPr>
                                                  <m:t>𝑛𝑛</m:t>
                                                </m:r>
                                              </m:sub>
                                            </m:sSub>
                                            <m:r>
                                              <m:rPr>
                                                <m:brk m:alnAt="7"/>
                                              </m:rPr>
                                              <a:rPr lang="en-US" sz="2800" i="1">
                                                <a:latin typeface="Cambria Math" panose="02040503050406030204" pitchFamily="18" charset="0"/>
                                              </a:rPr>
                                              <m:t>−</m:t>
                                            </m:r>
                                            <m:r>
                                              <a:rPr lang="en-US" sz="2800" i="1">
                                                <a:latin typeface="Cambria Math" panose="02040503050406030204" pitchFamily="18" charset="0"/>
                                              </a:rPr>
                                              <m:t>𝜆</m:t>
                                            </m:r>
                                            <m:r>
                                              <a:rPr lang="en-US" sz="2800" i="1">
                                                <a:latin typeface="Cambria Math" panose="02040503050406030204" pitchFamily="18" charset="0"/>
                                              </a:rPr>
                                              <m:t>)</m:t>
                                            </m:r>
                                          </m:e>
                                        </m:mr>
                                      </m:m>
                                    </m:e>
                                  </m:mr>
                                </m:m>
                              </m:e>
                            </m:mr>
                          </m:m>
                        </m:e>
                      </m:d>
                    </m:oMath>
                  </m:oMathPara>
                </a14:m>
                <a:endParaRPr lang="en-US" sz="2800" dirty="0"/>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1609"/>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12</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391971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dirty="0">
                <a:latin typeface="Arial Rounded MT Bold" panose="020F0704030504030204" pitchFamily="34" charset="77"/>
              </a:rPr>
              <a:t>The QR Method</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The characteristic polynomial, </a:t>
                </a:r>
                <a14:m>
                  <m:oMath xmlns:m="http://schemas.openxmlformats.org/officeDocument/2006/math">
                    <m:r>
                      <a:rPr lang="en-US" sz="2800" dirty="0">
                        <a:latin typeface="Cambria Math" panose="02040503050406030204" pitchFamily="18" charset="0"/>
                      </a:rPr>
                      <m:t>|</m:t>
                    </m:r>
                    <m:r>
                      <a:rPr lang="en-US" sz="2800" i="1">
                        <a:latin typeface="Cambria Math" panose="02040503050406030204" pitchFamily="18" charset="0"/>
                      </a:rPr>
                      <m:t>𝑈</m:t>
                    </m:r>
                    <m:r>
                      <a:rPr lang="en-US" sz="2800" b="0" i="1" smtClean="0">
                        <a:latin typeface="Cambria Math" panose="02040503050406030204" pitchFamily="18" charset="0"/>
                      </a:rPr>
                      <m:t>−</m:t>
                    </m:r>
                    <m:r>
                      <a:rPr lang="en-US" sz="2800" b="0" i="1" smtClean="0">
                        <a:latin typeface="Cambria Math" panose="02040503050406030204" pitchFamily="18" charset="0"/>
                      </a:rPr>
                      <m:t>𝜆</m:t>
                    </m:r>
                    <m:r>
                      <a:rPr lang="en-US" sz="2800" b="0" i="1" smtClean="0">
                        <a:latin typeface="Cambria Math" panose="02040503050406030204" pitchFamily="18" charset="0"/>
                      </a:rPr>
                      <m:t>𝐼</m:t>
                    </m:r>
                    <m:r>
                      <a:rPr lang="en-US" sz="2800" b="0" i="1" smtClean="0">
                        <a:latin typeface="Cambria Math" panose="02040503050406030204" pitchFamily="18" charset="0"/>
                      </a:rPr>
                      <m:t>|</m:t>
                    </m:r>
                  </m:oMath>
                </a14:m>
                <a:r>
                  <a:rPr lang="en-US" sz="2800" dirty="0"/>
                  <a:t> yields </a:t>
                </a:r>
              </a:p>
              <a:p>
                <a:pPr marL="0" lvl="1" indent="0">
                  <a:buNone/>
                </a:pPr>
                <a14:m>
                  <m:oMathPara xmlns:m="http://schemas.openxmlformats.org/officeDocument/2006/math">
                    <m:oMathParaPr>
                      <m:jc m:val="centerGroup"/>
                    </m:oMathParaPr>
                    <m:oMath xmlns:m="http://schemas.openxmlformats.org/officeDocument/2006/math">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𝑢</m:t>
                              </m:r>
                            </m:e>
                            <m:sub>
                              <m:r>
                                <a:rPr lang="en-US" sz="2800" b="0" i="1" smtClean="0">
                                  <a:latin typeface="Cambria Math" panose="02040503050406030204" pitchFamily="18" charset="0"/>
                                </a:rPr>
                                <m:t>11</m:t>
                              </m:r>
                            </m:sub>
                          </m:sSub>
                          <m:r>
                            <a:rPr lang="en-US" sz="2800" b="0" i="1" smtClean="0">
                              <a:latin typeface="Cambria Math" panose="02040503050406030204" pitchFamily="18" charset="0"/>
                            </a:rPr>
                            <m:t>−</m:t>
                          </m:r>
                          <m:r>
                            <a:rPr lang="en-US" sz="2800" b="0" i="1" smtClean="0">
                              <a:latin typeface="Cambria Math" panose="02040503050406030204" pitchFamily="18" charset="0"/>
                            </a:rPr>
                            <m:t>𝜆</m:t>
                          </m:r>
                        </m:e>
                      </m:d>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𝑢</m:t>
                              </m:r>
                            </m:e>
                            <m:sub>
                              <m:r>
                                <a:rPr lang="en-US" sz="2800" b="0" i="1" smtClean="0">
                                  <a:latin typeface="Cambria Math" panose="02040503050406030204" pitchFamily="18" charset="0"/>
                                </a:rPr>
                                <m:t>22</m:t>
                              </m:r>
                            </m:sub>
                          </m:sSub>
                          <m:r>
                            <a:rPr lang="en-US" sz="2800" b="0" i="1" smtClean="0">
                              <a:latin typeface="Cambria Math" panose="02040503050406030204" pitchFamily="18" charset="0"/>
                            </a:rPr>
                            <m:t>−</m:t>
                          </m:r>
                          <m:r>
                            <a:rPr lang="en-US" sz="2800" b="0" i="1" smtClean="0">
                              <a:latin typeface="Cambria Math" panose="02040503050406030204" pitchFamily="18" charset="0"/>
                            </a:rPr>
                            <m:t>𝜆</m:t>
                          </m:r>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𝑢</m:t>
                              </m:r>
                            </m:e>
                            <m:sub>
                              <m:r>
                                <a:rPr lang="en-US" sz="2800" b="0" i="1" smtClean="0">
                                  <a:latin typeface="Cambria Math" panose="02040503050406030204" pitchFamily="18" charset="0"/>
                                </a:rPr>
                                <m:t>𝑛𝑛</m:t>
                              </m:r>
                            </m:sub>
                          </m:sSub>
                          <m:r>
                            <a:rPr lang="en-US" sz="2800" b="0" i="1" smtClean="0">
                              <a:latin typeface="Cambria Math" panose="02040503050406030204" pitchFamily="18" charset="0"/>
                            </a:rPr>
                            <m:t>−</m:t>
                          </m:r>
                          <m:r>
                            <a:rPr lang="en-US" sz="2800" b="0" i="1" smtClean="0">
                              <a:latin typeface="Cambria Math" panose="02040503050406030204" pitchFamily="18" charset="0"/>
                            </a:rPr>
                            <m:t>𝜆</m:t>
                          </m:r>
                        </m:e>
                      </m:d>
                      <m:r>
                        <a:rPr lang="en-US" sz="2800" b="0" i="1" smtClean="0">
                          <a:latin typeface="Cambria Math" panose="02040503050406030204" pitchFamily="18" charset="0"/>
                        </a:rPr>
                        <m:t>=0</m:t>
                      </m:r>
                    </m:oMath>
                  </m:oMathPara>
                </a14:m>
                <a:endParaRPr lang="en-US" sz="2800" dirty="0"/>
              </a:p>
              <a:p>
                <a:pPr marL="457200" lvl="1" indent="-457200">
                  <a:buFont typeface="Wingdings" pitchFamily="2" charset="2"/>
                  <a:buChar char="v"/>
                </a:pPr>
                <a:r>
                  <a:rPr lang="en-US" sz="2800" dirty="0"/>
                  <a:t>The roots of the equation are the eigenvalues of matrix </a:t>
                </a:r>
                <a:r>
                  <a:rPr lang="en-US" sz="2800" b="1" dirty="0"/>
                  <a:t>U</a:t>
                </a:r>
                <a:r>
                  <a:rPr lang="en-US" sz="2800" dirty="0"/>
                  <a:t>. Thus,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𝜆</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𝑢</m:t>
                        </m:r>
                      </m:e>
                      <m:sub>
                        <m:r>
                          <a:rPr lang="en-US" sz="2800" b="0" i="1" smtClean="0">
                            <a:latin typeface="Cambria Math" panose="02040503050406030204" pitchFamily="18" charset="0"/>
                          </a:rPr>
                          <m:t>𝑖𝑖</m:t>
                        </m:r>
                      </m:sub>
                    </m:sSub>
                  </m:oMath>
                </a14:m>
                <a:endParaRPr lang="en-US" sz="2800" dirty="0"/>
              </a:p>
              <a:p>
                <a:pPr marL="457200" lvl="1" indent="-457200">
                  <a:buFont typeface="Wingdings" pitchFamily="2" charset="2"/>
                  <a:buChar char="v"/>
                </a:pPr>
                <a:r>
                  <a:rPr lang="en-US" sz="2800" dirty="0"/>
                  <a:t>The QR method use similarity transformations to transform matrix </a:t>
                </a:r>
                <a:r>
                  <a:rPr lang="en-US" sz="2800" b="1" dirty="0"/>
                  <a:t>A</a:t>
                </a:r>
                <a:r>
                  <a:rPr lang="en-US" sz="2800" dirty="0"/>
                  <a:t> into triangular form. </a:t>
                </a:r>
              </a:p>
              <a:p>
                <a:pPr marL="457200" lvl="1" indent="-457200">
                  <a:buFont typeface="Wingdings" pitchFamily="2" charset="2"/>
                  <a:buChar char="v"/>
                </a:pPr>
                <a:r>
                  <a:rPr lang="en-US" sz="2800" dirty="0"/>
                  <a:t>A similarity transformation is defined as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𝑀</m:t>
                        </m:r>
                      </m:e>
                      <m:sup>
                        <m:r>
                          <a:rPr lang="en-US" sz="2800" b="0" i="1" smtClean="0">
                            <a:latin typeface="Cambria Math" panose="02040503050406030204" pitchFamily="18" charset="0"/>
                          </a:rPr>
                          <m:t>−1</m:t>
                        </m:r>
                      </m:sup>
                    </m:sSup>
                    <m:r>
                      <a:rPr lang="en-US" sz="2800" b="0" i="1" smtClean="0">
                        <a:latin typeface="Cambria Math" panose="02040503050406030204" pitchFamily="18" charset="0"/>
                      </a:rPr>
                      <m:t>𝐴𝑀</m:t>
                    </m:r>
                  </m:oMath>
                </a14:m>
                <a:r>
                  <a:rPr lang="en-US" sz="2800" dirty="0"/>
                  <a:t>.</a:t>
                </a:r>
              </a:p>
              <a:p>
                <a:pPr marL="457200" lvl="1" indent="-457200">
                  <a:buFont typeface="Wingdings" pitchFamily="2" charset="2"/>
                  <a:buChar char="v"/>
                </a:pPr>
                <a:r>
                  <a:rPr lang="en-US" sz="2800" dirty="0"/>
                  <a:t>Matrices </a:t>
                </a:r>
                <a14:m>
                  <m:oMath xmlns:m="http://schemas.openxmlformats.org/officeDocument/2006/math">
                    <m:r>
                      <a:rPr lang="en-US" sz="2800" b="0" i="1" smtClean="0">
                        <a:latin typeface="Cambria Math" panose="02040503050406030204" pitchFamily="18" charset="0"/>
                      </a:rPr>
                      <m:t>𝐴</m:t>
                    </m:r>
                  </m:oMath>
                </a14:m>
                <a:r>
                  <a:rPr lang="en-US" sz="2800" dirty="0"/>
                  <a:t> and </a:t>
                </a:r>
                <a14:m>
                  <m:oMath xmlns:m="http://schemas.openxmlformats.org/officeDocument/2006/math">
                    <m:r>
                      <a:rPr lang="en-US" sz="2800" b="0" i="1" smtClean="0">
                        <a:latin typeface="Cambria Math" panose="02040503050406030204" pitchFamily="18" charset="0"/>
                      </a:rPr>
                      <m:t>𝐴</m:t>
                    </m:r>
                    <m:r>
                      <a:rPr lang="en-US" sz="2800" b="0" i="1" smtClean="0">
                        <a:latin typeface="Cambria Math" panose="02040503050406030204" pitchFamily="18" charset="0"/>
                      </a:rPr>
                      <m:t>′</m:t>
                    </m:r>
                  </m:oMath>
                </a14:m>
                <a:r>
                  <a:rPr lang="en-US" sz="2800" dirty="0"/>
                  <a:t> are said to be similar. The eigenvalues of similar matrices are identical but the eigenvectors are different.</a:t>
                </a:r>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1609" r="-2171" b="-2681"/>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13</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1907108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dirty="0">
                <a:latin typeface="Arial Rounded MT Bold" panose="020F0704030504030204" pitchFamily="34" charset="77"/>
              </a:rPr>
              <a:t>The QR Method</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The </a:t>
                </a:r>
                <a:r>
                  <a:rPr lang="en-US" sz="2800" b="1" dirty="0"/>
                  <a:t>Gram-Schmidt</a:t>
                </a:r>
                <a:r>
                  <a:rPr lang="en-US" sz="2800" dirty="0"/>
                  <a:t> process starts with matrix </a:t>
                </a:r>
                <a:r>
                  <a:rPr lang="en-US" sz="2800" b="1" dirty="0"/>
                  <a:t>A</a:t>
                </a:r>
                <a:r>
                  <a:rPr lang="en-US" sz="2800" dirty="0"/>
                  <a:t>, whose columns comprise the column vectors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𝑛</m:t>
                        </m:r>
                      </m:sub>
                    </m:sSub>
                  </m:oMath>
                </a14:m>
                <a:r>
                  <a:rPr lang="en-US" sz="2800" dirty="0"/>
                  <a:t> and constructs the matrix </a:t>
                </a:r>
                <a:r>
                  <a:rPr lang="en-US" sz="2800" b="1" dirty="0"/>
                  <a:t>Q</a:t>
                </a:r>
                <a:r>
                  <a:rPr lang="en-US" sz="2800" dirty="0"/>
                  <a:t> whose columns comprise a set of orthonormal vectors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𝑞</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𝑞</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𝑞</m:t>
                        </m:r>
                      </m:e>
                      <m:sub>
                        <m:r>
                          <a:rPr lang="en-US" sz="2800" b="0" i="1" smtClean="0">
                            <a:latin typeface="Cambria Math" panose="02040503050406030204" pitchFamily="18" charset="0"/>
                          </a:rPr>
                          <m:t>𝑛</m:t>
                        </m:r>
                      </m:sub>
                    </m:sSub>
                  </m:oMath>
                </a14:m>
                <a:r>
                  <a:rPr lang="en-US" sz="2800" dirty="0"/>
                  <a:t>.</a:t>
                </a:r>
              </a:p>
              <a:p>
                <a:pPr marL="457200" lvl="1" indent="-457200">
                  <a:buFont typeface="Wingdings" pitchFamily="2" charset="2"/>
                  <a:buChar char="v"/>
                </a:pPr>
                <a:r>
                  <a:rPr lang="en-US" sz="2800" dirty="0"/>
                  <a:t>A set of orthonormal vectors is a set of mutually orthogonal unit vectors.</a:t>
                </a:r>
              </a:p>
              <a:p>
                <a:pPr marL="457200" lvl="1" indent="-457200">
                  <a:buFont typeface="Wingdings" pitchFamily="2" charset="2"/>
                  <a:buChar char="v"/>
                </a:pPr>
                <a:r>
                  <a:rPr lang="en-US" sz="2800" dirty="0"/>
                  <a:t>The matrix that connects matrix </a:t>
                </a:r>
                <a:r>
                  <a:rPr lang="en-US" sz="2800" b="1" dirty="0"/>
                  <a:t>A</a:t>
                </a:r>
                <a:r>
                  <a:rPr lang="en-US" sz="2800" dirty="0"/>
                  <a:t> to matrix </a:t>
                </a:r>
                <a:r>
                  <a:rPr lang="en-US" sz="2800" b="1" dirty="0"/>
                  <a:t>Q</a:t>
                </a:r>
                <a:r>
                  <a:rPr lang="en-US" sz="2800" dirty="0"/>
                  <a:t> is the upper triangular matrix </a:t>
                </a:r>
                <a:r>
                  <a:rPr lang="en-US" sz="2800" b="1" dirty="0"/>
                  <a:t>R</a:t>
                </a:r>
                <a:r>
                  <a:rPr lang="en-US" sz="2800" dirty="0"/>
                  <a:t> whose elements are the vector products</a:t>
                </a:r>
              </a:p>
              <a:p>
                <a:pPr marL="0" lvl="1"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sub>
                      </m:sSub>
                      <m:r>
                        <a:rPr lang="en-US" sz="2800" b="0" i="1" smtClean="0">
                          <a:latin typeface="Cambria Math" panose="02040503050406030204" pitchFamily="18" charset="0"/>
                        </a:rPr>
                        <m:t>=</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𝑞</m:t>
                          </m:r>
                        </m:e>
                        <m:sub>
                          <m:r>
                            <a:rPr lang="en-US" sz="2800" b="0" i="1" smtClean="0">
                              <a:latin typeface="Cambria Math" panose="02040503050406030204" pitchFamily="18" charset="0"/>
                            </a:rPr>
                            <m:t>𝑖</m:t>
                          </m:r>
                        </m:sub>
                        <m:sup>
                          <m:r>
                            <a:rPr lang="en-US" sz="2800" b="0" i="1" smtClean="0">
                              <a:latin typeface="Cambria Math" panose="02040503050406030204" pitchFamily="18" charset="0"/>
                            </a:rPr>
                            <m:t>𝑇</m:t>
                          </m:r>
                        </m:sup>
                      </m:sSubSup>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    (</m:t>
                      </m:r>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r>
                        <a:rPr lang="en-US" sz="2800" b="0" i="1" smtClean="0">
                          <a:latin typeface="Cambria Math" panose="02040503050406030204" pitchFamily="18" charset="0"/>
                        </a:rPr>
                        <m:t>=1,2,⋯,</m:t>
                      </m:r>
                      <m:r>
                        <a:rPr lang="en-US" sz="2800" b="0" i="1" smtClean="0">
                          <a:latin typeface="Cambria Math" panose="02040503050406030204" pitchFamily="18" charset="0"/>
                        </a:rPr>
                        <m:t>𝑛</m:t>
                      </m:r>
                      <m:r>
                        <a:rPr lang="en-US" sz="2800" b="0" i="1" smtClean="0">
                          <a:latin typeface="Cambria Math" panose="02040503050406030204" pitchFamily="18" charset="0"/>
                        </a:rPr>
                        <m:t>)</m:t>
                      </m:r>
                    </m:oMath>
                  </m:oMathPara>
                </a14:m>
                <a:endParaRPr lang="en-US" sz="2800" dirty="0"/>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1609" r="-1158"/>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14</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3418133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dirty="0">
                <a:latin typeface="Arial Rounded MT Bold" panose="020F0704030504030204" pitchFamily="34" charset="77"/>
              </a:rPr>
              <a:t>The QR Method</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The result is the QR factorization </a:t>
                </a:r>
                <a:r>
                  <a:rPr lang="en-US" sz="2800" b="1" dirty="0"/>
                  <a:t>A = QR</a:t>
                </a:r>
              </a:p>
              <a:p>
                <a:pPr marL="457200" lvl="1" indent="-457200">
                  <a:buFont typeface="Wingdings" pitchFamily="2" charset="2"/>
                  <a:buChar char="v"/>
                </a:pPr>
                <a:r>
                  <a:rPr lang="en-US" sz="2800" dirty="0"/>
                  <a:t>The QR process starts with the Gauss-Schmidt process. The process is then reversed to give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m:t>
                    </m:r>
                    <m:r>
                      <a:rPr lang="en-US" sz="2800" b="0" i="1" smtClean="0">
                        <a:latin typeface="Cambria Math" panose="02040503050406030204" pitchFamily="18" charset="0"/>
                      </a:rPr>
                      <m:t>𝑅𝑄</m:t>
                    </m:r>
                  </m:oMath>
                </a14:m>
                <a:endParaRPr lang="en-US" sz="2800" dirty="0"/>
              </a:p>
              <a:p>
                <a:pPr marL="457200" lvl="1" indent="-457200">
                  <a:buFont typeface="Wingdings" pitchFamily="2" charset="2"/>
                  <a:buChar char="v"/>
                </a:pPr>
                <a:r>
                  <a:rPr lang="en-US" sz="2800" dirty="0"/>
                  <a:t>Matrices </a:t>
                </a:r>
                <a:r>
                  <a:rPr lang="en-US" sz="2800" b="1" dirty="0"/>
                  <a:t>A</a:t>
                </a:r>
                <a:r>
                  <a:rPr lang="en-US" sz="2800" dirty="0"/>
                  <a:t> and </a:t>
                </a:r>
                <a:r>
                  <a:rPr lang="en-US" sz="2800" b="1" dirty="0"/>
                  <a:t>A’</a:t>
                </a:r>
                <a:r>
                  <a:rPr lang="en-US" sz="2800" dirty="0"/>
                  <a:t> can be shown to be similar as follows. </a:t>
                </a:r>
                <a:r>
                  <a:rPr lang="en-US" sz="2800" dirty="0" err="1"/>
                  <a:t>Premultiply</a:t>
                </a:r>
                <a:r>
                  <a:rPr lang="en-US" sz="2800" dirty="0"/>
                  <a:t> </a:t>
                </a:r>
                <a:r>
                  <a:rPr lang="en-US" sz="2800" b="1" dirty="0"/>
                  <a:t>A=QR</a:t>
                </a:r>
                <a:r>
                  <a:rPr lang="en-US" sz="2800" dirty="0"/>
                  <a:t> by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𝑄</m:t>
                        </m:r>
                      </m:e>
                      <m:sup>
                        <m:r>
                          <a:rPr lang="en-US" sz="2800" b="0" i="1" smtClean="0">
                            <a:latin typeface="Cambria Math" panose="02040503050406030204" pitchFamily="18" charset="0"/>
                          </a:rPr>
                          <m:t>−1</m:t>
                        </m:r>
                      </m:sup>
                    </m:sSup>
                  </m:oMath>
                </a14:m>
                <a:r>
                  <a:rPr lang="en-US" sz="2800" dirty="0"/>
                  <a:t> to obtain </a:t>
                </a:r>
              </a:p>
              <a:p>
                <a:pPr marL="0" lvl="1" indent="0">
                  <a:buNone/>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𝑄</m:t>
                          </m:r>
                        </m:e>
                        <m:sup>
                          <m:r>
                            <a:rPr lang="en-US" sz="2800" b="0" i="1" smtClean="0">
                              <a:latin typeface="Cambria Math" panose="02040503050406030204" pitchFamily="18" charset="0"/>
                            </a:rPr>
                            <m:t>−1</m:t>
                          </m:r>
                        </m:sup>
                      </m:sSup>
                      <m:r>
                        <a:rPr lang="en-US" sz="2800" b="0" i="1" smtClean="0">
                          <a:latin typeface="Cambria Math" panose="02040503050406030204" pitchFamily="18" charset="0"/>
                        </a:rPr>
                        <m:t>𝐴</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𝑄</m:t>
                          </m:r>
                        </m:e>
                        <m:sup>
                          <m:r>
                            <a:rPr lang="en-US" sz="2800" b="0" i="1" smtClean="0">
                              <a:latin typeface="Cambria Math" panose="02040503050406030204" pitchFamily="18" charset="0"/>
                            </a:rPr>
                            <m:t>−1</m:t>
                          </m:r>
                        </m:sup>
                      </m:sSup>
                      <m:r>
                        <a:rPr lang="en-US" sz="2800" b="0" i="1" smtClean="0">
                          <a:latin typeface="Cambria Math" panose="02040503050406030204" pitchFamily="18" charset="0"/>
                        </a:rPr>
                        <m:t>𝑄𝑅</m:t>
                      </m:r>
                      <m:r>
                        <a:rPr lang="en-US" sz="2800" b="0" i="1" smtClean="0">
                          <a:latin typeface="Cambria Math" panose="02040503050406030204" pitchFamily="18" charset="0"/>
                        </a:rPr>
                        <m:t>=</m:t>
                      </m:r>
                      <m:r>
                        <a:rPr lang="en-US" sz="2800" b="0" i="1" smtClean="0">
                          <a:latin typeface="Cambria Math" panose="02040503050406030204" pitchFamily="18" charset="0"/>
                        </a:rPr>
                        <m:t>𝐼𝑅</m:t>
                      </m:r>
                      <m:r>
                        <a:rPr lang="en-US" sz="2800" b="0" i="1" smtClean="0">
                          <a:latin typeface="Cambria Math" panose="02040503050406030204" pitchFamily="18" charset="0"/>
                        </a:rPr>
                        <m:t>=</m:t>
                      </m:r>
                      <m:r>
                        <a:rPr lang="en-US" sz="2800" b="0" i="1" smtClean="0">
                          <a:latin typeface="Cambria Math" panose="02040503050406030204" pitchFamily="18" charset="0"/>
                        </a:rPr>
                        <m:t>𝑅</m:t>
                      </m:r>
                      <m:r>
                        <a:rPr lang="en-US" sz="2800" b="0" i="1" smtClean="0">
                          <a:latin typeface="Cambria Math" panose="02040503050406030204" pitchFamily="18" charset="0"/>
                        </a:rPr>
                        <m:t>     ∗</m:t>
                      </m:r>
                    </m:oMath>
                  </m:oMathPara>
                </a14:m>
                <a:endParaRPr lang="en-US" sz="2800" dirty="0"/>
              </a:p>
              <a:p>
                <a:pPr marL="457200" lvl="1" indent="-457200">
                  <a:buFont typeface="Wingdings" pitchFamily="2" charset="2"/>
                  <a:buChar char="v"/>
                </a:pPr>
                <a:r>
                  <a:rPr lang="en-US" sz="2800" dirty="0" err="1"/>
                  <a:t>Postmultiply</a:t>
                </a:r>
                <a:r>
                  <a:rPr lang="en-US" sz="2800" dirty="0"/>
                  <a:t> </a:t>
                </a:r>
                <a:r>
                  <a:rPr lang="en-US" sz="2800" dirty="0">
                    <a:solidFill>
                      <a:srgbClr val="FF0000"/>
                    </a:solidFill>
                  </a:rPr>
                  <a:t>*</a:t>
                </a:r>
                <a:r>
                  <a:rPr lang="en-US" sz="2800" dirty="0"/>
                  <a:t> by </a:t>
                </a:r>
                <a:r>
                  <a:rPr lang="en-US" sz="2800" b="1" dirty="0"/>
                  <a:t>Q</a:t>
                </a:r>
                <a:r>
                  <a:rPr lang="en-US" sz="2800" dirty="0"/>
                  <a:t> to obtain</a:t>
                </a:r>
              </a:p>
              <a:p>
                <a:pPr marL="0" lvl="1" indent="0">
                  <a:buNone/>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𝑄</m:t>
                          </m:r>
                        </m:e>
                        <m:sup>
                          <m:r>
                            <a:rPr lang="en-US" sz="2800" b="0" i="1" smtClean="0">
                              <a:latin typeface="Cambria Math" panose="02040503050406030204" pitchFamily="18" charset="0"/>
                            </a:rPr>
                            <m:t>−1</m:t>
                          </m:r>
                        </m:sup>
                      </m:sSup>
                      <m:r>
                        <a:rPr lang="en-US" sz="2800" b="0" i="1" smtClean="0">
                          <a:latin typeface="Cambria Math" panose="02040503050406030204" pitchFamily="18" charset="0"/>
                        </a:rPr>
                        <m:t>𝐴𝑄</m:t>
                      </m:r>
                      <m:r>
                        <a:rPr lang="en-US" sz="2800" b="0" i="1" smtClean="0">
                          <a:latin typeface="Cambria Math" panose="02040503050406030204" pitchFamily="18" charset="0"/>
                        </a:rPr>
                        <m:t>=</m:t>
                      </m:r>
                      <m:r>
                        <a:rPr lang="en-US" sz="2800" b="0" i="1" smtClean="0">
                          <a:latin typeface="Cambria Math" panose="02040503050406030204" pitchFamily="18" charset="0"/>
                        </a:rPr>
                        <m:t>𝑅𝑄</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      </m:t>
                      </m:r>
                      <m:r>
                        <a:rPr lang="en-US" sz="2800" b="0" i="1" smtClean="0">
                          <a:solidFill>
                            <a:srgbClr val="FF0000"/>
                          </a:solidFill>
                          <a:latin typeface="Cambria Math" panose="02040503050406030204" pitchFamily="18" charset="0"/>
                        </a:rPr>
                        <m:t>∗∗</m:t>
                      </m:r>
                    </m:oMath>
                  </m:oMathPara>
                </a14:m>
                <a:endParaRPr lang="en-US" sz="2800" dirty="0"/>
              </a:p>
              <a:p>
                <a:pPr marL="457200" lvl="1" indent="-457200">
                  <a:buFont typeface="Wingdings" pitchFamily="2" charset="2"/>
                  <a:buChar char="v"/>
                </a:pPr>
                <a:r>
                  <a:rPr lang="en-US" sz="2800" dirty="0"/>
                  <a:t> </a:t>
                </a:r>
                <a:r>
                  <a:rPr lang="en-US" sz="2800" dirty="0">
                    <a:solidFill>
                      <a:srgbClr val="FF0000"/>
                    </a:solidFill>
                  </a:rPr>
                  <a:t>**</a:t>
                </a:r>
                <a:r>
                  <a:rPr lang="en-US" sz="2800" dirty="0"/>
                  <a:t> shows that matrices </a:t>
                </a:r>
                <a:r>
                  <a:rPr lang="en-US" sz="2800" b="1" dirty="0"/>
                  <a:t>A</a:t>
                </a:r>
                <a:r>
                  <a:rPr lang="en-US" sz="2800" dirty="0"/>
                  <a:t> and </a:t>
                </a:r>
                <a:r>
                  <a:rPr lang="en-US" sz="2800" b="1" dirty="0"/>
                  <a:t>A’</a:t>
                </a:r>
                <a:r>
                  <a:rPr lang="en-US" sz="2800" dirty="0"/>
                  <a:t> are similar and thus have the same eigenvalues.</a:t>
                </a:r>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1609" r="-1881" b="-2681"/>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15</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4226697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dirty="0">
                <a:latin typeface="Arial Rounded MT Bold" panose="020F0704030504030204" pitchFamily="34" charset="77"/>
              </a:rPr>
              <a:t>The QR Method</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The steps in the Gram-Schmidt process are as follows. Start with the matrix </a:t>
                </a:r>
                <a:r>
                  <a:rPr lang="en-US" sz="2800" b="1" dirty="0"/>
                  <a:t>A</a:t>
                </a:r>
                <a:r>
                  <a:rPr lang="en-US" sz="2800" dirty="0"/>
                  <a:t> expressed as a set of column vectors:</a:t>
                </a:r>
              </a:p>
              <a:p>
                <a:pPr marL="0" lvl="1"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𝐴</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1</m:t>
                                    </m:r>
                                    <m:r>
                                      <a:rPr lang="en-US" sz="2800" i="1">
                                        <a:latin typeface="Cambria Math" panose="02040503050406030204" pitchFamily="18" charset="0"/>
                                      </a:rPr>
                                      <m:t>1</m:t>
                                    </m:r>
                                  </m:sub>
                                </m:sSub>
                              </m:e>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1</m:t>
                                    </m:r>
                                    <m:r>
                                      <a:rPr lang="en-US" sz="2800" b="0" i="1" smtClean="0">
                                        <a:latin typeface="Cambria Math" panose="02040503050406030204" pitchFamily="18" charset="0"/>
                                      </a:rPr>
                                      <m:t>2</m:t>
                                    </m:r>
                                  </m:sub>
                                </m:sSub>
                              </m:e>
                              <m:e>
                                <m:m>
                                  <m:mPr>
                                    <m:mcs>
                                      <m:mc>
                                        <m:mcPr>
                                          <m:count m:val="2"/>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m:t>
                                      </m:r>
                                    </m:e>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1</m:t>
                                          </m:r>
                                          <m:r>
                                            <a:rPr lang="en-US" sz="2800" i="1">
                                              <a:latin typeface="Cambria Math" panose="02040503050406030204" pitchFamily="18" charset="0"/>
                                            </a:rPr>
                                            <m:t>𝑛</m:t>
                                          </m:r>
                                        </m:sub>
                                      </m:sSub>
                                    </m:e>
                                  </m:mr>
                                </m:m>
                              </m:e>
                            </m:mr>
                            <m:mr>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2</m:t>
                                    </m:r>
                                    <m:r>
                                      <a:rPr lang="en-US" sz="2800" i="1">
                                        <a:latin typeface="Cambria Math" panose="02040503050406030204" pitchFamily="18" charset="0"/>
                                      </a:rPr>
                                      <m:t>1</m:t>
                                    </m:r>
                                  </m:sub>
                                </m:sSub>
                              </m:e>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22</m:t>
                                    </m:r>
                                  </m:sub>
                                </m:sSub>
                              </m:e>
                              <m:e>
                                <m:m>
                                  <m:mPr>
                                    <m:mcs>
                                      <m:mc>
                                        <m:mcPr>
                                          <m:count m:val="2"/>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m:t>
                                      </m:r>
                                    </m:e>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2</m:t>
                                          </m:r>
                                          <m:r>
                                            <a:rPr lang="en-US" sz="2800" i="1">
                                              <a:latin typeface="Cambria Math" panose="02040503050406030204" pitchFamily="18" charset="0"/>
                                            </a:rPr>
                                            <m:t>𝑛</m:t>
                                          </m:r>
                                        </m:sub>
                                      </m:sSub>
                                    </m:e>
                                  </m:mr>
                                </m:m>
                              </m:e>
                            </m:mr>
                            <m:mr>
                              <m:e>
                                <m:m>
                                  <m:mPr>
                                    <m:mcs>
                                      <m:mc>
                                        <m:mcPr>
                                          <m:count m:val="1"/>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m:t>
                                      </m:r>
                                    </m:e>
                                  </m:m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𝑛</m:t>
                                          </m:r>
                                          <m:r>
                                            <a:rPr lang="en-US" sz="2800" b="0" i="1" smtClean="0">
                                              <a:latin typeface="Cambria Math" panose="02040503050406030204" pitchFamily="18" charset="0"/>
                                            </a:rPr>
                                            <m:t>1</m:t>
                                          </m:r>
                                        </m:sub>
                                      </m:sSub>
                                    </m:e>
                                  </m:mr>
                                </m:m>
                              </m:e>
                              <m:e>
                                <m:m>
                                  <m:mPr>
                                    <m:mcs>
                                      <m:mc>
                                        <m:mcPr>
                                          <m:count m:val="1"/>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m:t>
                                      </m:r>
                                    </m:e>
                                  </m:mr>
                                  <m:mr>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𝑛</m:t>
                                          </m:r>
                                          <m:r>
                                            <a:rPr lang="en-US" sz="2800" b="0" i="1" smtClean="0">
                                              <a:latin typeface="Cambria Math" panose="02040503050406030204" pitchFamily="18" charset="0"/>
                                            </a:rPr>
                                            <m:t>2</m:t>
                                          </m:r>
                                        </m:sub>
                                      </m:sSub>
                                    </m:e>
                                  </m:mr>
                                </m:m>
                              </m:e>
                              <m:e>
                                <m:m>
                                  <m:mPr>
                                    <m:mcs>
                                      <m:mc>
                                        <m:mcPr>
                                          <m:count m:val="2"/>
                                          <m:mcJc m:val="center"/>
                                        </m:mcPr>
                                      </m:mc>
                                    </m:mcs>
                                    <m:ctrlPr>
                                      <a:rPr lang="en-US" sz="2800" b="0" i="1" smtClean="0">
                                        <a:latin typeface="Cambria Math" panose="02040503050406030204" pitchFamily="18" charset="0"/>
                                      </a:rPr>
                                    </m:ctrlPr>
                                  </m:mPr>
                                  <m:mr>
                                    <m:e>
                                      <m:m>
                                        <m:mPr>
                                          <m:mcs>
                                            <m:mc>
                                              <m:mcPr>
                                                <m:count m:val="1"/>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m:t>
                                            </m:r>
                                          </m:e>
                                        </m:mr>
                                        <m:mr>
                                          <m:e>
                                            <m:r>
                                              <a:rPr lang="en-US" sz="2800" b="0" i="1" smtClean="0">
                                                <a:latin typeface="Cambria Math" panose="02040503050406030204" pitchFamily="18" charset="0"/>
                                              </a:rPr>
                                              <m:t>⋯</m:t>
                                            </m:r>
                                          </m:e>
                                        </m:mr>
                                      </m:m>
                                    </m:e>
                                    <m:e>
                                      <m:m>
                                        <m:mPr>
                                          <m:mcs>
                                            <m:mc>
                                              <m:mcPr>
                                                <m:count m:val="1"/>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m:t>
                                            </m:r>
                                          </m:e>
                                        </m:mr>
                                        <m:mr>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𝑛</m:t>
                                                </m:r>
                                                <m:r>
                                                  <a:rPr lang="en-US" sz="2800" b="0" i="1" smtClean="0">
                                                    <a:latin typeface="Cambria Math" panose="02040503050406030204" pitchFamily="18" charset="0"/>
                                                  </a:rPr>
                                                  <m:t>𝑛</m:t>
                                                </m:r>
                                              </m:sub>
                                            </m:sSub>
                                          </m:e>
                                        </m:mr>
                                      </m:m>
                                    </m:e>
                                  </m:mr>
                                </m:m>
                              </m:e>
                            </m:mr>
                          </m:m>
                        </m:e>
                      </m:d>
                      <m:r>
                        <a:rPr lang="en-US" sz="2800" b="0" i="1" smtClean="0">
                          <a:latin typeface="Cambria Math" panose="02040503050406030204" pitchFamily="18" charset="0"/>
                        </a:rPr>
                        <m:t>=[</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𝒂</m:t>
                          </m:r>
                        </m:e>
                        <m:sub>
                          <m:r>
                            <a:rPr lang="en-US" sz="2800" b="1" i="1" smtClean="0">
                              <a:latin typeface="Cambria Math" panose="02040503050406030204" pitchFamily="18" charset="0"/>
                            </a:rPr>
                            <m:t>𝟏</m:t>
                          </m:r>
                        </m:sub>
                      </m:sSub>
                      <m:r>
                        <a:rPr lang="en-US" sz="2800" b="0" i="1" smtClean="0">
                          <a:latin typeface="Cambria Math" panose="02040503050406030204" pitchFamily="18" charset="0"/>
                        </a:rPr>
                        <m:t>  </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𝒂</m:t>
                          </m:r>
                        </m:e>
                        <m:sub>
                          <m:r>
                            <a:rPr lang="en-US" sz="2800" b="1" i="1" smtClean="0">
                              <a:latin typeface="Cambria Math" panose="02040503050406030204" pitchFamily="18" charset="0"/>
                            </a:rPr>
                            <m:t>𝟐</m:t>
                          </m:r>
                        </m:sub>
                      </m:sSub>
                      <m:r>
                        <a:rPr lang="en-US" sz="2800" b="1" i="1" smtClean="0">
                          <a:latin typeface="Cambria Math" panose="02040503050406030204" pitchFamily="18" charset="0"/>
                        </a:rPr>
                        <m:t>  </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𝒂</m:t>
                          </m:r>
                        </m:e>
                        <m:sub>
                          <m:r>
                            <a:rPr lang="en-US" sz="2800" b="1" i="1" smtClean="0">
                              <a:latin typeface="Cambria Math" panose="02040503050406030204" pitchFamily="18" charset="0"/>
                            </a:rPr>
                            <m:t>𝟑</m:t>
                          </m:r>
                        </m:sub>
                      </m:sSub>
                      <m:r>
                        <a:rPr lang="en-US" sz="2800" b="0" i="1" smtClean="0">
                          <a:latin typeface="Cambria Math" panose="02040503050406030204" pitchFamily="18" charset="0"/>
                        </a:rPr>
                        <m:t>]</m:t>
                      </m:r>
                    </m:oMath>
                  </m:oMathPara>
                </a14:m>
                <a:endParaRPr lang="en-US" sz="2800" dirty="0"/>
              </a:p>
              <a:p>
                <a:pPr marL="457200" lvl="1" indent="-457200">
                  <a:buFont typeface="Wingdings" pitchFamily="2" charset="2"/>
                  <a:buChar char="v"/>
                </a:pPr>
                <a:r>
                  <a:rPr lang="en-US" sz="2800" dirty="0"/>
                  <a:t>An orthonormal set of column vector </a:t>
                </a:r>
                <a14:m>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panose="02040503050406030204" pitchFamily="18" charset="0"/>
                          </a:rPr>
                          <m:t>𝑞</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latin typeface="Cambria Math" panose="02040503050406030204" pitchFamily="18" charset="0"/>
                      </a:rPr>
                      <m:t>𝑖</m:t>
                    </m:r>
                    <m:r>
                      <a:rPr lang="en-US" sz="2800" b="0" i="1" smtClean="0">
                        <a:latin typeface="Cambria Math" panose="02040503050406030204" pitchFamily="18" charset="0"/>
                      </a:rPr>
                      <m:t>=1,⋯,</m:t>
                    </m:r>
                    <m:r>
                      <a:rPr lang="en-US" sz="2800" b="0" i="1" smtClean="0">
                        <a:latin typeface="Cambria Math" panose="02040503050406030204" pitchFamily="18" charset="0"/>
                      </a:rPr>
                      <m:t>𝑛</m:t>
                    </m:r>
                    <m:r>
                      <a:rPr lang="en-US" sz="2800" b="0" i="1" smtClean="0">
                        <a:latin typeface="Cambria Math" panose="02040503050406030204" pitchFamily="18" charset="0"/>
                      </a:rPr>
                      <m:t>)</m:t>
                    </m:r>
                  </m:oMath>
                </a14:m>
                <a:r>
                  <a:rPr lang="en-US" sz="2800" dirty="0"/>
                  <a:t> can be created from the column vectors </a:t>
                </a:r>
                <a14:m>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latin typeface="Cambria Math" panose="02040503050406030204" pitchFamily="18" charset="0"/>
                      </a:rPr>
                      <m:t>𝑖</m:t>
                    </m:r>
                    <m:r>
                      <a:rPr lang="en-US" sz="2800" b="0" i="1" smtClean="0">
                        <a:latin typeface="Cambria Math" panose="02040503050406030204" pitchFamily="18" charset="0"/>
                      </a:rPr>
                      <m:t>=1,⋯,</m:t>
                    </m:r>
                    <m:r>
                      <a:rPr lang="en-US" sz="2800" b="0" i="1" smtClean="0">
                        <a:latin typeface="Cambria Math" panose="02040503050406030204" pitchFamily="18" charset="0"/>
                      </a:rPr>
                      <m:t>𝑛</m:t>
                    </m:r>
                    <m:r>
                      <a:rPr lang="en-US" sz="2800" b="0" i="1" smtClean="0">
                        <a:latin typeface="Cambria Math" panose="02040503050406030204" pitchFamily="18" charset="0"/>
                      </a:rPr>
                      <m:t>)</m:t>
                    </m:r>
                  </m:oMath>
                </a14:m>
                <a:r>
                  <a:rPr lang="en-US" sz="2800" dirty="0"/>
                  <a:t> by the following steps.</a:t>
                </a:r>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1609"/>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16</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428562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dirty="0">
                <a:latin typeface="Arial Rounded MT Bold" panose="020F0704030504030204" pitchFamily="34" charset="77"/>
              </a:rPr>
              <a:t>The QR Method</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Choose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𝑞</m:t>
                        </m:r>
                      </m:e>
                      <m:sub>
                        <m:r>
                          <a:rPr lang="en-US" sz="2800" b="0" i="1" smtClean="0">
                            <a:latin typeface="Cambria Math" panose="02040503050406030204" pitchFamily="18" charset="0"/>
                          </a:rPr>
                          <m:t>1</m:t>
                        </m:r>
                      </m:sub>
                    </m:sSub>
                  </m:oMath>
                </a14:m>
                <a:r>
                  <a:rPr lang="en-US" sz="2800" dirty="0"/>
                  <a:t> to have the direction of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1</m:t>
                        </m:r>
                      </m:sub>
                    </m:sSub>
                  </m:oMath>
                </a14:m>
                <a:r>
                  <a:rPr lang="en-US" sz="2800" dirty="0"/>
                  <a:t>. Then normalize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1</m:t>
                        </m:r>
                      </m:sub>
                    </m:sSub>
                  </m:oMath>
                </a14:m>
                <a:r>
                  <a:rPr lang="en-US" sz="2800" dirty="0"/>
                  <a:t> to obtain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𝑞</m:t>
                        </m:r>
                      </m:e>
                      <m:sub>
                        <m:r>
                          <a:rPr lang="en-US" sz="2800" b="0" i="1" smtClean="0">
                            <a:latin typeface="Cambria Math" panose="02040503050406030204" pitchFamily="18" charset="0"/>
                          </a:rPr>
                          <m:t>1</m:t>
                        </m:r>
                      </m:sub>
                    </m:sSub>
                  </m:oMath>
                </a14:m>
                <a:endParaRPr lang="en-US" sz="2800" dirty="0"/>
              </a:p>
              <a:p>
                <a:pPr marL="0" lvl="1"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𝑞</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1</m:t>
                              </m:r>
                            </m:sub>
                          </m:sSub>
                        </m:num>
                        <m:den>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1</m:t>
                                  </m:r>
                                </m:sub>
                              </m:sSub>
                            </m:e>
                          </m:d>
                        </m:den>
                      </m:f>
                    </m:oMath>
                  </m:oMathPara>
                </a14:m>
                <a:endParaRPr lang="en-US" sz="2800" dirty="0"/>
              </a:p>
              <a:p>
                <a:pPr marL="0" lvl="1" indent="0">
                  <a:buNone/>
                </a:pPr>
                <a:r>
                  <a:rPr lang="en-US" sz="2800" dirty="0"/>
                  <a:t>where </a:t>
                </a:r>
                <a14:m>
                  <m:oMath xmlns:m="http://schemas.openxmlformats.org/officeDocument/2006/math">
                    <m:d>
                      <m:dPr>
                        <m:begChr m:val="‖"/>
                        <m:endChr m:val="‖"/>
                        <m:ctrlPr>
                          <a:rPr lang="en-US" sz="280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1</m:t>
                            </m:r>
                          </m:sub>
                        </m:sSub>
                      </m:e>
                    </m:d>
                  </m:oMath>
                </a14:m>
                <a:r>
                  <a:rPr lang="en-US" sz="2800" dirty="0"/>
                  <a:t> denotes the magnitude of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1</m:t>
                        </m:r>
                      </m:sub>
                    </m:sSub>
                  </m:oMath>
                </a14:m>
                <a:r>
                  <a:rPr lang="en-US" sz="2800" dirty="0"/>
                  <a:t>:</a:t>
                </a:r>
              </a:p>
              <a:p>
                <a:pPr marL="0" lvl="1" indent="0">
                  <a:buNone/>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1</m:t>
                              </m:r>
                            </m:sub>
                          </m:sSub>
                        </m:e>
                      </m:d>
                      <m:r>
                        <a:rPr lang="en-US" sz="2800" i="1">
                          <a:latin typeface="Cambria Math" panose="02040503050406030204" pitchFamily="18" charset="0"/>
                        </a:rPr>
                        <m:t>=</m:t>
                      </m:r>
                      <m:sSup>
                        <m:sSupPr>
                          <m:ctrlPr>
                            <a:rPr lang="en-US" sz="2800" b="0" i="1" smtClean="0">
                              <a:latin typeface="Cambria Math" panose="02040503050406030204" pitchFamily="18" charset="0"/>
                            </a:rPr>
                          </m:ctrlPr>
                        </m:sSupPr>
                        <m:e>
                          <m:d>
                            <m:dPr>
                              <m:begChr m:val="["/>
                              <m:endChr m:val="]"/>
                              <m:ctrlPr>
                                <a:rPr lang="en-US" sz="2800" b="0" i="1" smtClean="0">
                                  <a:latin typeface="Cambria Math" panose="02040503050406030204" pitchFamily="18" charset="0"/>
                                </a:rPr>
                              </m:ctrlPr>
                            </m:dPr>
                            <m:e>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𝑎</m:t>
                                  </m:r>
                                </m:e>
                                <m:sub>
                                  <m:r>
                                    <a:rPr lang="en-US" sz="2800" b="0" i="1" smtClean="0">
                                      <a:latin typeface="Cambria Math" panose="02040503050406030204" pitchFamily="18" charset="0"/>
                                    </a:rPr>
                                    <m:t>11</m:t>
                                  </m:r>
                                </m:sub>
                                <m:sup>
                                  <m:r>
                                    <a:rPr lang="en-US" sz="2800" b="0" i="1" smtClean="0">
                                      <a:latin typeface="Cambria Math" panose="02040503050406030204" pitchFamily="18" charset="0"/>
                                    </a:rPr>
                                    <m:t>2</m:t>
                                  </m:r>
                                </m:sup>
                              </m:sSubSup>
                              <m:r>
                                <a:rPr lang="en-US" sz="2800" b="0" i="1" smtClean="0">
                                  <a:latin typeface="Cambria Math" panose="02040503050406030204" pitchFamily="18" charset="0"/>
                                </a:rPr>
                                <m:t>+</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𝑎</m:t>
                                  </m:r>
                                </m:e>
                                <m:sub>
                                  <m:r>
                                    <a:rPr lang="en-US" sz="2800" b="0" i="1" smtClean="0">
                                      <a:latin typeface="Cambria Math" panose="02040503050406030204" pitchFamily="18" charset="0"/>
                                    </a:rPr>
                                    <m:t>12</m:t>
                                  </m:r>
                                </m:sub>
                                <m:sup>
                                  <m:r>
                                    <a:rPr lang="en-US" sz="2800" b="0" i="1" smtClean="0">
                                      <a:latin typeface="Cambria Math" panose="02040503050406030204" pitchFamily="18" charset="0"/>
                                    </a:rPr>
                                    <m:t>2</m:t>
                                  </m:r>
                                </m:sup>
                              </m:sSubSup>
                              <m:r>
                                <a:rPr lang="en-US" sz="2800" b="0" i="1" smtClean="0">
                                  <a:latin typeface="Cambria Math" panose="02040503050406030204" pitchFamily="18" charset="0"/>
                                </a:rPr>
                                <m:t>+⋯+</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𝑎</m:t>
                                  </m:r>
                                </m:e>
                                <m:sub>
                                  <m:r>
                                    <a:rPr lang="en-US" sz="2800" b="0" i="1" smtClean="0">
                                      <a:latin typeface="Cambria Math" panose="02040503050406030204" pitchFamily="18" charset="0"/>
                                    </a:rPr>
                                    <m:t>𝑛</m:t>
                                  </m:r>
                                  <m:r>
                                    <a:rPr lang="en-US" sz="2800" b="0" i="1" smtClean="0">
                                      <a:latin typeface="Cambria Math" panose="02040503050406030204" pitchFamily="18" charset="0"/>
                                    </a:rPr>
                                    <m:t>1</m:t>
                                  </m:r>
                                </m:sub>
                                <m:sup>
                                  <m:r>
                                    <a:rPr lang="en-US" sz="2800" b="0" i="1" smtClean="0">
                                      <a:latin typeface="Cambria Math" panose="02040503050406030204" pitchFamily="18" charset="0"/>
                                    </a:rPr>
                                    <m:t>2</m:t>
                                  </m:r>
                                </m:sup>
                              </m:sSubSup>
                              <m:r>
                                <a:rPr lang="en-US" sz="2800" b="0" i="1" smtClean="0">
                                  <a:latin typeface="Cambria Math" panose="02040503050406030204" pitchFamily="18" charset="0"/>
                                </a:rPr>
                                <m:t> </m:t>
                              </m:r>
                            </m:e>
                          </m:d>
                        </m:e>
                        <m:sup>
                          <m:r>
                            <a:rPr lang="en-US" sz="2800" b="0" i="1" smtClean="0">
                              <a:latin typeface="Cambria Math" panose="02040503050406030204" pitchFamily="18" charset="0"/>
                            </a:rPr>
                            <m:t>1/2</m:t>
                          </m:r>
                        </m:sup>
                      </m:sSup>
                    </m:oMath>
                  </m:oMathPara>
                </a14:m>
                <a:endParaRPr lang="en-US" sz="2800" dirty="0"/>
              </a:p>
              <a:p>
                <a:pPr marL="457200" lvl="1" indent="-457200">
                  <a:buFont typeface="Wingdings" pitchFamily="2" charset="2"/>
                  <a:buChar char="v"/>
                </a:pPr>
                <a:r>
                  <a:rPr lang="en-US" sz="2800" dirty="0"/>
                  <a:t>To determine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𝑞</m:t>
                        </m:r>
                      </m:e>
                      <m:sub>
                        <m:r>
                          <a:rPr lang="en-US" sz="2800" b="0" i="1" smtClean="0">
                            <a:latin typeface="Cambria Math" panose="02040503050406030204" pitchFamily="18" charset="0"/>
                          </a:rPr>
                          <m:t>2</m:t>
                        </m:r>
                      </m:sub>
                    </m:sSub>
                  </m:oMath>
                </a14:m>
                <a:r>
                  <a:rPr lang="en-US" sz="2800" dirty="0"/>
                  <a:t> first subtract the component of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2</m:t>
                        </m:r>
                      </m:sub>
                    </m:sSub>
                  </m:oMath>
                </a14:m>
                <a:r>
                  <a:rPr lang="en-US" sz="2800" dirty="0"/>
                  <a:t> in the direction of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𝑞</m:t>
                        </m:r>
                      </m:e>
                      <m:sub>
                        <m:r>
                          <a:rPr lang="en-US" sz="2800" b="0" i="1" smtClean="0">
                            <a:latin typeface="Cambria Math" panose="02040503050406030204" pitchFamily="18" charset="0"/>
                          </a:rPr>
                          <m:t>1</m:t>
                        </m:r>
                      </m:sub>
                    </m:sSub>
                  </m:oMath>
                </a14:m>
                <a:r>
                  <a:rPr lang="en-US" sz="2800" dirty="0"/>
                  <a:t> to determine vector </a:t>
                </a:r>
                <a14:m>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𝑎</m:t>
                        </m:r>
                      </m:e>
                      <m:sub>
                        <m:r>
                          <a:rPr lang="en-US" sz="2800" b="0" i="1" smtClean="0">
                            <a:latin typeface="Cambria Math" panose="02040503050406030204" pitchFamily="18" charset="0"/>
                          </a:rPr>
                          <m:t>2</m:t>
                        </m:r>
                      </m:sub>
                      <m:sup>
                        <m:r>
                          <a:rPr lang="en-US" sz="2800" b="0" i="1" smtClean="0">
                            <a:latin typeface="Cambria Math" panose="02040503050406030204" pitchFamily="18" charset="0"/>
                          </a:rPr>
                          <m:t>′</m:t>
                        </m:r>
                      </m:sup>
                    </m:sSubSup>
                  </m:oMath>
                </a14:m>
                <a:r>
                  <a:rPr lang="en-US" sz="2800" dirty="0"/>
                  <a:t>, which is normal to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𝑞</m:t>
                        </m:r>
                      </m:e>
                      <m:sub>
                        <m:r>
                          <a:rPr lang="en-US" sz="2800" b="0" i="1" smtClean="0">
                            <a:latin typeface="Cambria Math" panose="02040503050406030204" pitchFamily="18" charset="0"/>
                          </a:rPr>
                          <m:t>1</m:t>
                        </m:r>
                      </m:sub>
                    </m:sSub>
                  </m:oMath>
                </a14:m>
                <a:r>
                  <a:rPr lang="en-US" sz="2800" dirty="0"/>
                  <a:t>. Thus, </a:t>
                </a:r>
                <a14:m>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𝑎</m:t>
                        </m:r>
                      </m:e>
                      <m:sub>
                        <m:r>
                          <a:rPr lang="en-US" sz="2800" b="0" i="1" smtClean="0">
                            <a:latin typeface="Cambria Math" panose="02040503050406030204" pitchFamily="18" charset="0"/>
                          </a:rPr>
                          <m:t>2</m:t>
                        </m:r>
                      </m:sub>
                      <m:sup>
                        <m:r>
                          <a:rPr lang="en-US" sz="2800" b="0" i="1" smtClean="0">
                            <a:latin typeface="Cambria Math" panose="02040503050406030204" pitchFamily="18" charset="0"/>
                          </a:rPr>
                          <m:t>′</m:t>
                        </m:r>
                      </m:sup>
                    </m:sSub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𝑞</m:t>
                            </m:r>
                          </m:e>
                          <m:sub>
                            <m:r>
                              <a:rPr lang="en-US" sz="2800" b="0" i="1" smtClean="0">
                                <a:latin typeface="Cambria Math" panose="02040503050406030204" pitchFamily="18" charset="0"/>
                              </a:rPr>
                              <m:t>1</m:t>
                            </m:r>
                          </m:sub>
                          <m:sup>
                            <m:r>
                              <a:rPr lang="en-US" sz="2800" b="0" i="1" smtClean="0">
                                <a:latin typeface="Cambria Math" panose="02040503050406030204" pitchFamily="18" charset="0"/>
                              </a:rPr>
                              <m:t>𝑇</m:t>
                            </m:r>
                          </m:sup>
                        </m:sSubSup>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2</m:t>
                            </m:r>
                          </m:sub>
                        </m:sSub>
                      </m:e>
                    </m:d>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𝑞</m:t>
                        </m:r>
                      </m:e>
                      <m:sub>
                        <m:r>
                          <a:rPr lang="en-US" sz="2800" b="0" i="1" smtClean="0">
                            <a:latin typeface="Cambria Math" panose="02040503050406030204" pitchFamily="18" charset="0"/>
                          </a:rPr>
                          <m:t>1</m:t>
                        </m:r>
                      </m:sub>
                    </m:sSub>
                  </m:oMath>
                </a14:m>
                <a:endParaRPr lang="en-US" sz="2800" dirty="0"/>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592" t="-1609"/>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17</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325986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dirty="0">
                <a:latin typeface="Arial Rounded MT Bold" panose="020F0704030504030204" pitchFamily="34" charset="77"/>
              </a:rPr>
              <a:t>The QR Method</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Choose </a:t>
                </a:r>
                <a14:m>
                  <m:oMath xmlns:m="http://schemas.openxmlformats.org/officeDocument/2006/math">
                    <m:sSub>
                      <m:sSubPr>
                        <m:ctrlPr>
                          <a:rPr lang="en-US" sz="2800" b="0" i="1" smtClean="0">
                            <a:latin typeface="Cambria Math" panose="02040503050406030204" pitchFamily="18" charset="0"/>
                          </a:rPr>
                        </m:ctrlPr>
                      </m:sSubPr>
                      <m:e>
                        <m:r>
                          <a:rPr lang="en-US" sz="2800" i="1">
                            <a:latin typeface="Cambria Math" panose="02040503050406030204" pitchFamily="18" charset="0"/>
                          </a:rPr>
                          <m:t>𝑞</m:t>
                        </m:r>
                      </m:e>
                      <m:sub>
                        <m:r>
                          <a:rPr lang="en-US" sz="2800" b="0" i="1" smtClean="0">
                            <a:latin typeface="Cambria Math" panose="02040503050406030204" pitchFamily="18" charset="0"/>
                          </a:rPr>
                          <m:t>2</m:t>
                        </m:r>
                      </m:sub>
                    </m:sSub>
                  </m:oMath>
                </a14:m>
                <a:r>
                  <a:rPr lang="en-US" sz="2800" dirty="0"/>
                  <a:t> to have the direction of </a:t>
                </a:r>
                <a14:m>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𝑎</m:t>
                        </m:r>
                      </m:e>
                      <m:sub>
                        <m:r>
                          <a:rPr lang="en-US" sz="2800" b="0" i="1" smtClean="0">
                            <a:latin typeface="Cambria Math" panose="02040503050406030204" pitchFamily="18" charset="0"/>
                          </a:rPr>
                          <m:t>2</m:t>
                        </m:r>
                      </m:sub>
                      <m:sup>
                        <m:r>
                          <a:rPr lang="en-US" sz="2800" b="0" i="1" smtClean="0">
                            <a:latin typeface="Cambria Math" panose="02040503050406030204" pitchFamily="18" charset="0"/>
                          </a:rPr>
                          <m:t>′</m:t>
                        </m:r>
                      </m:sup>
                    </m:sSubSup>
                  </m:oMath>
                </a14:m>
                <a:r>
                  <a:rPr lang="en-US" sz="2800" dirty="0"/>
                  <a:t>. The normalize </a:t>
                </a:r>
                <a14:m>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𝑎</m:t>
                        </m:r>
                      </m:e>
                      <m:sub>
                        <m:r>
                          <a:rPr lang="en-US" sz="2800" b="0" i="1" smtClean="0">
                            <a:latin typeface="Cambria Math" panose="02040503050406030204" pitchFamily="18" charset="0"/>
                          </a:rPr>
                          <m:t>2</m:t>
                        </m:r>
                      </m:sub>
                      <m:sup>
                        <m:r>
                          <a:rPr lang="en-US" sz="2800" b="0" i="1" smtClean="0">
                            <a:latin typeface="Cambria Math" panose="02040503050406030204" pitchFamily="18" charset="0"/>
                          </a:rPr>
                          <m:t>′</m:t>
                        </m:r>
                      </m:sup>
                    </m:sSubSup>
                  </m:oMath>
                </a14:m>
                <a:r>
                  <a:rPr lang="en-US" sz="2800" dirty="0"/>
                  <a:t> to obtain </a:t>
                </a:r>
                <a14:m>
                  <m:oMath xmlns:m="http://schemas.openxmlformats.org/officeDocument/2006/math">
                    <m:sSub>
                      <m:sSubPr>
                        <m:ctrlPr>
                          <a:rPr lang="en-US" sz="2800" b="0" i="1" smtClean="0">
                            <a:latin typeface="Cambria Math" panose="02040503050406030204" pitchFamily="18" charset="0"/>
                          </a:rPr>
                        </m:ctrlPr>
                      </m:sSubPr>
                      <m:e>
                        <m:r>
                          <a:rPr lang="en-US" sz="2800" i="1">
                            <a:latin typeface="Cambria Math" panose="02040503050406030204" pitchFamily="18" charset="0"/>
                          </a:rPr>
                          <m:t>𝑞</m:t>
                        </m:r>
                      </m:e>
                      <m:sub>
                        <m:r>
                          <a:rPr lang="en-US" sz="2800" b="0" i="1" smtClean="0">
                            <a:latin typeface="Cambria Math" panose="02040503050406030204" pitchFamily="18" charset="0"/>
                          </a:rPr>
                          <m:t>2</m:t>
                        </m:r>
                      </m:sub>
                    </m:sSub>
                  </m:oMath>
                </a14:m>
                <a:endParaRPr lang="en-US" sz="2800" dirty="0"/>
              </a:p>
              <a:p>
                <a:pPr marL="0" lvl="1"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i="1">
                              <a:latin typeface="Cambria Math" panose="02040503050406030204" pitchFamily="18" charset="0"/>
                            </a:rPr>
                            <m:t>𝑞</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𝑎</m:t>
                              </m:r>
                            </m:e>
                            <m:sub>
                              <m:r>
                                <a:rPr lang="en-US" sz="2800" b="0" i="1" smtClean="0">
                                  <a:latin typeface="Cambria Math" panose="02040503050406030204" pitchFamily="18" charset="0"/>
                                </a:rPr>
                                <m:t>2</m:t>
                              </m:r>
                            </m:sub>
                            <m:sup>
                              <m:r>
                                <a:rPr lang="en-US" sz="2800" b="0" i="1" smtClean="0">
                                  <a:latin typeface="Cambria Math" panose="02040503050406030204" pitchFamily="18" charset="0"/>
                                </a:rPr>
                                <m:t>′</m:t>
                              </m:r>
                            </m:sup>
                          </m:sSubSup>
                        </m:num>
                        <m:den>
                          <m:d>
                            <m:dPr>
                              <m:begChr m:val="‖"/>
                              <m:endChr m:val="‖"/>
                              <m:ctrlPr>
                                <a:rPr lang="en-US" sz="2800" b="0" i="1" smtClean="0">
                                  <a:latin typeface="Cambria Math" panose="02040503050406030204" pitchFamily="18" charset="0"/>
                                </a:rPr>
                              </m:ctrlPr>
                            </m:dPr>
                            <m:e>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𝑎</m:t>
                                  </m:r>
                                </m:e>
                                <m:sub>
                                  <m:r>
                                    <a:rPr lang="en-US" sz="2800" b="0" i="1" smtClean="0">
                                      <a:latin typeface="Cambria Math" panose="02040503050406030204" pitchFamily="18" charset="0"/>
                                    </a:rPr>
                                    <m:t>2</m:t>
                                  </m:r>
                                </m:sub>
                                <m:sup>
                                  <m:r>
                                    <a:rPr lang="en-US" sz="2800" b="0" i="1" smtClean="0">
                                      <a:latin typeface="Cambria Math" panose="02040503050406030204" pitchFamily="18" charset="0"/>
                                    </a:rPr>
                                    <m:t>′</m:t>
                                  </m:r>
                                </m:sup>
                              </m:sSubSup>
                            </m:e>
                          </m:d>
                        </m:den>
                      </m:f>
                    </m:oMath>
                  </m:oMathPara>
                </a14:m>
                <a:endParaRPr lang="en-US" sz="2800" dirty="0"/>
              </a:p>
              <a:p>
                <a:pPr marL="457200" lvl="1" indent="-457200">
                  <a:buFont typeface="Wingdings" pitchFamily="2" charset="2"/>
                  <a:buChar char="v"/>
                </a:pPr>
                <a:r>
                  <a:rPr lang="en-US" sz="2800" dirty="0"/>
                  <a:t>The process continues until a complete set of </a:t>
                </a:r>
                <a14:m>
                  <m:oMath xmlns:m="http://schemas.openxmlformats.org/officeDocument/2006/math">
                    <m:r>
                      <a:rPr lang="en-US" sz="2800" b="0" i="1" smtClean="0">
                        <a:latin typeface="Cambria Math" panose="02040503050406030204" pitchFamily="18" charset="0"/>
                      </a:rPr>
                      <m:t>𝑛</m:t>
                    </m:r>
                  </m:oMath>
                </a14:m>
                <a:r>
                  <a:rPr lang="en-US" sz="2800" dirty="0"/>
                  <a:t> orthonormal unit vectors is obtained. </a:t>
                </a:r>
              </a:p>
              <a:p>
                <a:pPr marL="457200" lvl="1" indent="-457200">
                  <a:buFont typeface="Wingdings" pitchFamily="2" charset="2"/>
                  <a:buChar char="v"/>
                </a:pPr>
                <a:r>
                  <a:rPr lang="en-US" sz="2800" dirty="0"/>
                  <a:t>To determine </a:t>
                </a:r>
                <a14:m>
                  <m:oMath xmlns:m="http://schemas.openxmlformats.org/officeDocument/2006/math">
                    <m:sSub>
                      <m:sSubPr>
                        <m:ctrlPr>
                          <a:rPr lang="en-US" sz="2800" b="0" i="1" smtClean="0">
                            <a:latin typeface="Cambria Math" panose="02040503050406030204" pitchFamily="18" charset="0"/>
                          </a:rPr>
                        </m:ctrlPr>
                      </m:sSubPr>
                      <m:e>
                        <m:r>
                          <a:rPr lang="en-US" sz="2800" i="1">
                            <a:latin typeface="Cambria Math" panose="02040503050406030204" pitchFamily="18" charset="0"/>
                          </a:rPr>
                          <m:t>𝑞</m:t>
                        </m:r>
                      </m:e>
                      <m:sub>
                        <m:r>
                          <a:rPr lang="en-US" sz="2800" b="0" i="1" smtClean="0">
                            <a:latin typeface="Cambria Math" panose="02040503050406030204" pitchFamily="18" charset="0"/>
                          </a:rPr>
                          <m:t>3</m:t>
                        </m:r>
                      </m:sub>
                    </m:sSub>
                  </m:oMath>
                </a14:m>
                <a:r>
                  <a:rPr lang="en-US" sz="2800" dirty="0"/>
                  <a:t> first subtract the component of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3</m:t>
                        </m:r>
                      </m:sub>
                    </m:sSub>
                  </m:oMath>
                </a14:m>
                <a:r>
                  <a:rPr lang="en-US" sz="2800" dirty="0"/>
                  <a:t> in the directions of </a:t>
                </a:r>
                <a14:m>
                  <m:oMath xmlns:m="http://schemas.openxmlformats.org/officeDocument/2006/math">
                    <m:sSub>
                      <m:sSubPr>
                        <m:ctrlPr>
                          <a:rPr lang="en-US" sz="2800" b="0" i="1" smtClean="0">
                            <a:latin typeface="Cambria Math" panose="02040503050406030204" pitchFamily="18" charset="0"/>
                          </a:rPr>
                        </m:ctrlPr>
                      </m:sSubPr>
                      <m:e>
                        <m:r>
                          <a:rPr lang="en-US" sz="2800" i="1">
                            <a:latin typeface="Cambria Math" panose="02040503050406030204" pitchFamily="18" charset="0"/>
                          </a:rPr>
                          <m:t>𝑞</m:t>
                        </m:r>
                      </m:e>
                      <m:sub>
                        <m:r>
                          <a:rPr lang="en-US" sz="2800" b="0" i="1" smtClean="0">
                            <a:latin typeface="Cambria Math" panose="02040503050406030204" pitchFamily="18" charset="0"/>
                          </a:rPr>
                          <m:t>1</m:t>
                        </m:r>
                      </m:sub>
                    </m:sSub>
                  </m:oMath>
                </a14:m>
                <a:r>
                  <a:rPr lang="en-US" sz="2800" dirty="0"/>
                  <a:t> and </a:t>
                </a:r>
                <a14:m>
                  <m:oMath xmlns:m="http://schemas.openxmlformats.org/officeDocument/2006/math">
                    <m:sSub>
                      <m:sSubPr>
                        <m:ctrlPr>
                          <a:rPr lang="en-US" sz="2800" b="0" i="1" smtClean="0">
                            <a:latin typeface="Cambria Math" panose="02040503050406030204" pitchFamily="18" charset="0"/>
                          </a:rPr>
                        </m:ctrlPr>
                      </m:sSubPr>
                      <m:e>
                        <m:r>
                          <a:rPr lang="en-US" sz="2800" i="1">
                            <a:latin typeface="Cambria Math" panose="02040503050406030204" pitchFamily="18" charset="0"/>
                          </a:rPr>
                          <m:t>𝑞</m:t>
                        </m:r>
                      </m:e>
                      <m:sub>
                        <m:r>
                          <a:rPr lang="en-US" sz="2800" b="0" i="1" smtClean="0">
                            <a:latin typeface="Cambria Math" panose="02040503050406030204" pitchFamily="18" charset="0"/>
                          </a:rPr>
                          <m:t>2</m:t>
                        </m:r>
                      </m:sub>
                    </m:sSub>
                  </m:oMath>
                </a14:m>
                <a:r>
                  <a:rPr lang="en-US" sz="2800" dirty="0"/>
                  <a:t>. Thus,</a:t>
                </a:r>
              </a:p>
              <a:p>
                <a:pPr marL="0" lvl="1" indent="0">
                  <a:buNone/>
                </a:pPr>
                <a14:m>
                  <m:oMathPara xmlns:m="http://schemas.openxmlformats.org/officeDocument/2006/math">
                    <m:oMathParaPr>
                      <m:jc m:val="centerGroup"/>
                    </m:oMathParaPr>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𝑎</m:t>
                          </m:r>
                        </m:e>
                        <m:sub>
                          <m:r>
                            <a:rPr lang="en-US" sz="2800" b="0" i="1" smtClean="0">
                              <a:latin typeface="Cambria Math" panose="02040503050406030204" pitchFamily="18" charset="0"/>
                            </a:rPr>
                            <m:t>3</m:t>
                          </m:r>
                        </m:sub>
                        <m:sup>
                          <m:r>
                            <a:rPr lang="en-US" sz="2800" b="0" i="1" smtClean="0">
                              <a:latin typeface="Cambria Math" panose="02040503050406030204" pitchFamily="18" charset="0"/>
                            </a:rPr>
                            <m:t>′</m:t>
                          </m:r>
                        </m:sup>
                      </m:sSub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𝑞</m:t>
                              </m:r>
                            </m:e>
                            <m:sub>
                              <m:r>
                                <a:rPr lang="en-US" sz="2800" b="0" i="1" smtClean="0">
                                  <a:latin typeface="Cambria Math" panose="02040503050406030204" pitchFamily="18" charset="0"/>
                                </a:rPr>
                                <m:t>1</m:t>
                              </m:r>
                            </m:sub>
                            <m:sup>
                              <m:r>
                                <a:rPr lang="en-US" sz="2800" b="0" i="1" smtClean="0">
                                  <a:latin typeface="Cambria Math" panose="02040503050406030204" pitchFamily="18" charset="0"/>
                                </a:rPr>
                                <m:t>𝑇</m:t>
                              </m:r>
                            </m:sup>
                          </m:sSubSup>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3</m:t>
                              </m:r>
                            </m:sub>
                          </m:sSub>
                        </m:e>
                      </m:d>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𝑞</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𝑞</m:t>
                              </m:r>
                            </m:e>
                            <m:sub>
                              <m:r>
                                <a:rPr lang="en-US" sz="2800" b="0" i="1" smtClean="0">
                                  <a:latin typeface="Cambria Math" panose="02040503050406030204" pitchFamily="18" charset="0"/>
                                </a:rPr>
                                <m:t>2</m:t>
                              </m:r>
                            </m:sub>
                            <m:sup>
                              <m:r>
                                <a:rPr lang="en-US" sz="2800" b="0" i="1" smtClean="0">
                                  <a:latin typeface="Cambria Math" panose="02040503050406030204" pitchFamily="18" charset="0"/>
                                </a:rPr>
                                <m:t>𝑇</m:t>
                              </m:r>
                            </m:sup>
                          </m:sSubSup>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3</m:t>
                              </m:r>
                            </m:sub>
                          </m:sSub>
                        </m:e>
                      </m:d>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𝑞</m:t>
                          </m:r>
                        </m:e>
                        <m:sub>
                          <m:r>
                            <a:rPr lang="en-US" sz="2800" b="0" i="1" smtClean="0">
                              <a:latin typeface="Cambria Math" panose="02040503050406030204" pitchFamily="18" charset="0"/>
                            </a:rPr>
                            <m:t>2</m:t>
                          </m:r>
                        </m:sub>
                      </m:sSub>
                    </m:oMath>
                  </m:oMathPara>
                </a14:m>
                <a:endParaRPr lang="en-US" sz="2800" dirty="0"/>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1609"/>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18</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265685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dirty="0">
                <a:latin typeface="Arial Rounded MT Bold" panose="020F0704030504030204" pitchFamily="34" charset="77"/>
              </a:rPr>
              <a:t>The QR Method</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fontScale="92500" lnSpcReduction="10000"/>
              </a:bodyPr>
              <a:lstStyle/>
              <a:p>
                <a:pPr marL="457200" lvl="1" indent="-457200">
                  <a:buFont typeface="Wingdings" pitchFamily="2" charset="2"/>
                  <a:buChar char="v"/>
                </a:pPr>
                <a:r>
                  <a:rPr lang="en-US" sz="2800" dirty="0"/>
                  <a:t>Choose </a:t>
                </a:r>
                <a14:m>
                  <m:oMath xmlns:m="http://schemas.openxmlformats.org/officeDocument/2006/math">
                    <m:sSub>
                      <m:sSubPr>
                        <m:ctrlPr>
                          <a:rPr lang="en-US" sz="2800" b="0" i="1" smtClean="0">
                            <a:latin typeface="Cambria Math" panose="02040503050406030204" pitchFamily="18" charset="0"/>
                          </a:rPr>
                        </m:ctrlPr>
                      </m:sSubPr>
                      <m:e>
                        <m:r>
                          <a:rPr lang="en-US" sz="2800" i="1">
                            <a:latin typeface="Cambria Math" panose="02040503050406030204" pitchFamily="18" charset="0"/>
                          </a:rPr>
                          <m:t>𝑞</m:t>
                        </m:r>
                      </m:e>
                      <m:sub>
                        <m:r>
                          <a:rPr lang="en-US" sz="2800" b="0" i="1" smtClean="0">
                            <a:latin typeface="Cambria Math" panose="02040503050406030204" pitchFamily="18" charset="0"/>
                          </a:rPr>
                          <m:t>3</m:t>
                        </m:r>
                      </m:sub>
                    </m:sSub>
                  </m:oMath>
                </a14:m>
                <a:r>
                  <a:rPr lang="en-US" sz="2800" dirty="0"/>
                  <a:t> to have the direction of </a:t>
                </a:r>
                <a14:m>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𝑎</m:t>
                        </m:r>
                      </m:e>
                      <m:sub>
                        <m:r>
                          <a:rPr lang="en-US" sz="2800" b="0" i="1" smtClean="0">
                            <a:latin typeface="Cambria Math" panose="02040503050406030204" pitchFamily="18" charset="0"/>
                          </a:rPr>
                          <m:t>3</m:t>
                        </m:r>
                      </m:sub>
                      <m:sup>
                        <m:r>
                          <a:rPr lang="en-US" sz="2800" b="0" i="1" smtClean="0">
                            <a:latin typeface="Cambria Math" panose="02040503050406030204" pitchFamily="18" charset="0"/>
                          </a:rPr>
                          <m:t>′</m:t>
                        </m:r>
                      </m:sup>
                    </m:sSubSup>
                  </m:oMath>
                </a14:m>
                <a:r>
                  <a:rPr lang="en-US" sz="2800" dirty="0"/>
                  <a:t>. Then normalized </a:t>
                </a:r>
                <a14:m>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𝑎</m:t>
                        </m:r>
                      </m:e>
                      <m:sub>
                        <m:r>
                          <a:rPr lang="en-US" sz="2800" b="0" i="1" smtClean="0">
                            <a:latin typeface="Cambria Math" panose="02040503050406030204" pitchFamily="18" charset="0"/>
                          </a:rPr>
                          <m:t>3</m:t>
                        </m:r>
                      </m:sub>
                      <m:sup>
                        <m:r>
                          <a:rPr lang="en-US" sz="2800" b="0" i="1" smtClean="0">
                            <a:latin typeface="Cambria Math" panose="02040503050406030204" pitchFamily="18" charset="0"/>
                          </a:rPr>
                          <m:t>′</m:t>
                        </m:r>
                      </m:sup>
                    </m:sSubSup>
                  </m:oMath>
                </a14:m>
                <a:r>
                  <a:rPr lang="en-US" sz="2800" dirty="0"/>
                  <a:t> to obtain </a:t>
                </a:r>
                <a14:m>
                  <m:oMath xmlns:m="http://schemas.openxmlformats.org/officeDocument/2006/math">
                    <m:sSub>
                      <m:sSubPr>
                        <m:ctrlPr>
                          <a:rPr lang="en-US" sz="2800" b="0" i="1" smtClean="0">
                            <a:latin typeface="Cambria Math" panose="02040503050406030204" pitchFamily="18" charset="0"/>
                          </a:rPr>
                        </m:ctrlPr>
                      </m:sSubPr>
                      <m:e>
                        <m:r>
                          <a:rPr lang="en-US" sz="2800" i="1">
                            <a:latin typeface="Cambria Math" panose="02040503050406030204" pitchFamily="18" charset="0"/>
                          </a:rPr>
                          <m:t>𝑞</m:t>
                        </m:r>
                      </m:e>
                      <m:sub>
                        <m:r>
                          <a:rPr lang="en-US" sz="2800" b="0" i="1" smtClean="0">
                            <a:latin typeface="Cambria Math" panose="02040503050406030204" pitchFamily="18" charset="0"/>
                          </a:rPr>
                          <m:t>3</m:t>
                        </m:r>
                      </m:sub>
                    </m:sSub>
                  </m:oMath>
                </a14:m>
                <a:r>
                  <a:rPr lang="en-US" sz="2800" dirty="0"/>
                  <a:t>:</a:t>
                </a:r>
              </a:p>
              <a:p>
                <a:pPr marL="0" lvl="1"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i="1">
                              <a:latin typeface="Cambria Math" panose="02040503050406030204" pitchFamily="18" charset="0"/>
                            </a:rPr>
                            <m:t>𝑞</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𝑎</m:t>
                              </m:r>
                            </m:e>
                            <m:sub>
                              <m:r>
                                <a:rPr lang="en-US" sz="2800" b="0" i="1" smtClean="0">
                                  <a:latin typeface="Cambria Math" panose="02040503050406030204" pitchFamily="18" charset="0"/>
                                </a:rPr>
                                <m:t>3</m:t>
                              </m:r>
                            </m:sub>
                            <m:sup>
                              <m:r>
                                <a:rPr lang="en-US" sz="2800" b="0" i="1" smtClean="0">
                                  <a:latin typeface="Cambria Math" panose="02040503050406030204" pitchFamily="18" charset="0"/>
                                </a:rPr>
                                <m:t>′</m:t>
                              </m:r>
                            </m:sup>
                          </m:sSubSup>
                        </m:num>
                        <m:den>
                          <m:d>
                            <m:dPr>
                              <m:begChr m:val="‖"/>
                              <m:endChr m:val="‖"/>
                              <m:ctrlPr>
                                <a:rPr lang="en-US" sz="2800" b="0" i="1" smtClean="0">
                                  <a:latin typeface="Cambria Math" panose="02040503050406030204" pitchFamily="18" charset="0"/>
                                </a:rPr>
                              </m:ctrlPr>
                            </m:dPr>
                            <m:e>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𝑎</m:t>
                                  </m:r>
                                </m:e>
                                <m:sub>
                                  <m:r>
                                    <a:rPr lang="en-US" sz="2800" b="0" i="1" smtClean="0">
                                      <a:latin typeface="Cambria Math" panose="02040503050406030204" pitchFamily="18" charset="0"/>
                                    </a:rPr>
                                    <m:t>3</m:t>
                                  </m:r>
                                </m:sub>
                                <m:sup>
                                  <m:r>
                                    <a:rPr lang="en-US" sz="2800" b="0" i="1" smtClean="0">
                                      <a:latin typeface="Cambria Math" panose="02040503050406030204" pitchFamily="18" charset="0"/>
                                    </a:rPr>
                                    <m:t>′</m:t>
                                  </m:r>
                                </m:sup>
                              </m:sSubSup>
                            </m:e>
                          </m:d>
                        </m:den>
                      </m:f>
                    </m:oMath>
                  </m:oMathPara>
                </a14:m>
                <a:endParaRPr lang="en-US" sz="2800" dirty="0"/>
              </a:p>
              <a:p>
                <a:pPr marL="457200" lvl="1" indent="-457200">
                  <a:buFont typeface="Wingdings" pitchFamily="2" charset="2"/>
                  <a:buChar char="v"/>
                </a:pPr>
                <a:r>
                  <a:rPr lang="en-US" sz="2800" dirty="0"/>
                  <a:t>The general expression for </a:t>
                </a:r>
                <a14:m>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𝑎</m:t>
                        </m:r>
                      </m:e>
                      <m:sub>
                        <m:r>
                          <a:rPr lang="en-US" sz="2800" b="0" i="1" smtClean="0">
                            <a:latin typeface="Cambria Math" panose="02040503050406030204" pitchFamily="18" charset="0"/>
                          </a:rPr>
                          <m:t>𝑖</m:t>
                        </m:r>
                      </m:sub>
                      <m:sup>
                        <m:r>
                          <a:rPr lang="en-US" sz="2800" b="0" i="1" smtClean="0">
                            <a:latin typeface="Cambria Math" panose="02040503050406030204" pitchFamily="18" charset="0"/>
                          </a:rPr>
                          <m:t>′</m:t>
                        </m:r>
                      </m:sup>
                    </m:sSubSup>
                  </m:oMath>
                </a14:m>
                <a:r>
                  <a:rPr lang="en-US" sz="2800" dirty="0"/>
                  <a:t> is</a:t>
                </a:r>
              </a:p>
              <a:p>
                <a:pPr marL="0" lvl="1" indent="0">
                  <a:buNone/>
                </a:pPr>
                <a14:m>
                  <m:oMathPara xmlns:m="http://schemas.openxmlformats.org/officeDocument/2006/math">
                    <m:oMathParaPr>
                      <m:jc m:val="centerGroup"/>
                    </m:oMathParaPr>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𝑎</m:t>
                          </m:r>
                        </m:e>
                        <m:sub>
                          <m:r>
                            <a:rPr lang="en-US" sz="2800" b="0" i="1" smtClean="0">
                              <a:latin typeface="Cambria Math" panose="02040503050406030204" pitchFamily="18" charset="0"/>
                            </a:rPr>
                            <m:t>𝑖</m:t>
                          </m:r>
                        </m:sub>
                        <m:sup>
                          <m:r>
                            <a:rPr lang="en-US" sz="2800" b="0" i="1" smtClean="0">
                              <a:latin typeface="Cambria Math" panose="02040503050406030204" pitchFamily="18" charset="0"/>
                            </a:rPr>
                            <m:t>′</m:t>
                          </m:r>
                        </m:sup>
                      </m:sSub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𝑘</m:t>
                          </m:r>
                          <m:r>
                            <a:rPr lang="en-US" sz="2800" b="0" i="1" smtClean="0">
                              <a:latin typeface="Cambria Math" panose="02040503050406030204" pitchFamily="18" charset="0"/>
                            </a:rPr>
                            <m:t>=1</m:t>
                          </m:r>
                        </m:sub>
                        <m:sup>
                          <m:r>
                            <a:rPr lang="en-US" sz="2800" b="0" i="1" smtClean="0">
                              <a:latin typeface="Cambria Math" panose="02040503050406030204" pitchFamily="18" charset="0"/>
                            </a:rPr>
                            <m:t>𝑖</m:t>
                          </m:r>
                          <m:r>
                            <a:rPr lang="en-US" sz="2800" b="0" i="1" smtClean="0">
                              <a:latin typeface="Cambria Math" panose="02040503050406030204" pitchFamily="18" charset="0"/>
                            </a:rPr>
                            <m:t>−1</m:t>
                          </m:r>
                        </m:sup>
                        <m:e>
                          <m:d>
                            <m:dPr>
                              <m:ctrlPr>
                                <a:rPr lang="en-US" sz="2800" b="0" i="1" smtClean="0">
                                  <a:latin typeface="Cambria Math" panose="02040503050406030204" pitchFamily="18" charset="0"/>
                                </a:rPr>
                              </m:ctrlPr>
                            </m:dPr>
                            <m:e>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𝑞</m:t>
                                  </m:r>
                                </m:e>
                                <m:sub>
                                  <m:r>
                                    <a:rPr lang="en-US" sz="2800" b="0" i="1" smtClean="0">
                                      <a:latin typeface="Cambria Math" panose="02040503050406030204" pitchFamily="18" charset="0"/>
                                    </a:rPr>
                                    <m:t>𝑘</m:t>
                                  </m:r>
                                </m:sub>
                                <m:sup>
                                  <m:r>
                                    <a:rPr lang="en-US" sz="2800" b="0" i="1" smtClean="0">
                                      <a:latin typeface="Cambria Math" panose="02040503050406030204" pitchFamily="18" charset="0"/>
                                    </a:rPr>
                                    <m:t>𝑇</m:t>
                                  </m:r>
                                </m:sup>
                              </m:sSubSup>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𝑖</m:t>
                                  </m:r>
                                </m:sub>
                              </m:sSub>
                            </m:e>
                          </m:d>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𝑞</m:t>
                              </m:r>
                            </m:e>
                            <m:sub>
                              <m:r>
                                <a:rPr lang="en-US" sz="2800" b="0" i="1" smtClean="0">
                                  <a:latin typeface="Cambria Math" panose="02040503050406030204" pitchFamily="18" charset="0"/>
                                </a:rPr>
                                <m:t>𝑘</m:t>
                              </m:r>
                            </m:sub>
                          </m:sSub>
                        </m:e>
                      </m:nary>
                    </m:oMath>
                  </m:oMathPara>
                </a14:m>
                <a:endParaRPr lang="en-US" sz="2800" dirty="0"/>
              </a:p>
              <a:p>
                <a:pPr marL="457200" lvl="1" indent="-457200">
                  <a:buFont typeface="Wingdings" pitchFamily="2" charset="2"/>
                  <a:buChar char="v"/>
                </a:pPr>
                <a:r>
                  <a:rPr lang="en-US" sz="2800" dirty="0"/>
                  <a:t>And the general expression for </a:t>
                </a:r>
                <a14:m>
                  <m:oMath xmlns:m="http://schemas.openxmlformats.org/officeDocument/2006/math">
                    <m:sSub>
                      <m:sSubPr>
                        <m:ctrlPr>
                          <a:rPr lang="en-US" sz="2800" b="0" i="1" smtClean="0">
                            <a:latin typeface="Cambria Math" panose="02040503050406030204" pitchFamily="18" charset="0"/>
                          </a:rPr>
                        </m:ctrlPr>
                      </m:sSubPr>
                      <m:e>
                        <m:r>
                          <a:rPr lang="en-US" sz="2800" i="1">
                            <a:latin typeface="Cambria Math" panose="02040503050406030204" pitchFamily="18" charset="0"/>
                          </a:rPr>
                          <m:t>𝑞</m:t>
                        </m:r>
                      </m:e>
                      <m:sub>
                        <m:r>
                          <a:rPr lang="en-US" sz="2800" b="0" i="1" smtClean="0">
                            <a:latin typeface="Cambria Math" panose="02040503050406030204" pitchFamily="18" charset="0"/>
                          </a:rPr>
                          <m:t>𝑖</m:t>
                        </m:r>
                      </m:sub>
                    </m:sSub>
                  </m:oMath>
                </a14:m>
                <a:r>
                  <a:rPr lang="en-US" sz="2800" dirty="0"/>
                  <a:t> is</a:t>
                </a:r>
              </a:p>
              <a:p>
                <a:pPr marL="0" lvl="1"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i="1">
                              <a:latin typeface="Cambria Math" panose="02040503050406030204" pitchFamily="18" charset="0"/>
                            </a:rPr>
                            <m:t>𝑞</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𝑎</m:t>
                              </m:r>
                            </m:e>
                            <m:sub>
                              <m:r>
                                <a:rPr lang="en-US" sz="2800" b="0" i="1" smtClean="0">
                                  <a:latin typeface="Cambria Math" panose="02040503050406030204" pitchFamily="18" charset="0"/>
                                </a:rPr>
                                <m:t>𝑖</m:t>
                              </m:r>
                            </m:sub>
                            <m:sup>
                              <m:r>
                                <a:rPr lang="en-US" sz="2800" b="0" i="1" smtClean="0">
                                  <a:latin typeface="Cambria Math" panose="02040503050406030204" pitchFamily="18" charset="0"/>
                                </a:rPr>
                                <m:t>′</m:t>
                              </m:r>
                            </m:sup>
                          </m:sSubSup>
                        </m:num>
                        <m:den>
                          <m:d>
                            <m:dPr>
                              <m:begChr m:val="‖"/>
                              <m:endChr m:val="‖"/>
                              <m:ctrlPr>
                                <a:rPr lang="en-US" sz="2800" b="0" i="1" smtClean="0">
                                  <a:latin typeface="Cambria Math" panose="02040503050406030204" pitchFamily="18" charset="0"/>
                                </a:rPr>
                              </m:ctrlPr>
                            </m:dPr>
                            <m:e>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𝑎</m:t>
                                  </m:r>
                                </m:e>
                                <m:sub>
                                  <m:r>
                                    <a:rPr lang="en-US" sz="2800" b="0" i="1" smtClean="0">
                                      <a:latin typeface="Cambria Math" panose="02040503050406030204" pitchFamily="18" charset="0"/>
                                    </a:rPr>
                                    <m:t>𝑖</m:t>
                                  </m:r>
                                </m:sub>
                                <m:sup>
                                  <m:r>
                                    <a:rPr lang="en-US" sz="2800" b="0" i="1" smtClean="0">
                                      <a:latin typeface="Cambria Math" panose="02040503050406030204" pitchFamily="18" charset="0"/>
                                    </a:rPr>
                                    <m:t>′</m:t>
                                  </m:r>
                                </m:sup>
                              </m:sSubSup>
                            </m:e>
                          </m:d>
                        </m:den>
                      </m:f>
                    </m:oMath>
                  </m:oMathPara>
                </a14:m>
                <a:endParaRPr lang="en-US" sz="2800" dirty="0"/>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158" t="-2145" b="-10188"/>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19</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3373712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Rounded MT Bold" panose="020F0704030504030204" pitchFamily="34" charset="77"/>
              </a:rPr>
              <a:t>Course Information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716823947"/>
              </p:ext>
            </p:extLst>
          </p:nvPr>
        </p:nvGraphicFramePr>
        <p:xfrm>
          <a:off x="156410" y="1600201"/>
          <a:ext cx="8835189" cy="5127763"/>
        </p:xfrm>
        <a:graphic>
          <a:graphicData uri="http://schemas.openxmlformats.org/drawingml/2006/table">
            <a:tbl>
              <a:tblPr>
                <a:tableStyleId>{5C22544A-7EE6-4342-B048-85BDC9FD1C3A}</a:tableStyleId>
              </a:tblPr>
              <a:tblGrid>
                <a:gridCol w="2760997">
                  <a:extLst>
                    <a:ext uri="{9D8B030D-6E8A-4147-A177-3AD203B41FA5}">
                      <a16:colId xmlns:a16="http://schemas.microsoft.com/office/drawing/2014/main" val="20000"/>
                    </a:ext>
                  </a:extLst>
                </a:gridCol>
                <a:gridCol w="6074192">
                  <a:extLst>
                    <a:ext uri="{9D8B030D-6E8A-4147-A177-3AD203B41FA5}">
                      <a16:colId xmlns:a16="http://schemas.microsoft.com/office/drawing/2014/main" val="20001"/>
                    </a:ext>
                  </a:extLst>
                </a:gridCol>
              </a:tblGrid>
              <a:tr h="720435">
                <a:tc gridSpan="2">
                  <a:txBody>
                    <a:bodyPr/>
                    <a:lstStyle/>
                    <a:p>
                      <a:pPr marL="0" marR="0" algn="l">
                        <a:spcBef>
                          <a:spcPts val="0"/>
                        </a:spcBef>
                        <a:spcAft>
                          <a:spcPts val="0"/>
                        </a:spcAft>
                      </a:pPr>
                      <a:r>
                        <a:rPr lang="en-US" sz="2400" b="1" i="0" dirty="0">
                          <a:effectLst/>
                          <a:latin typeface="Arial Rounded MT Bold" panose="020F0704030504030204" pitchFamily="34" charset="77"/>
                          <a:ea typeface="Times New Roman" panose="02020603050405020304" pitchFamily="18" charset="0"/>
                        </a:rPr>
                        <a:t>Provide</a:t>
                      </a:r>
                      <a:r>
                        <a:rPr lang="en-US" sz="2400" b="1" i="0" baseline="0" dirty="0">
                          <a:effectLst/>
                          <a:latin typeface="Arial Rounded MT Bold" panose="020F0704030504030204" pitchFamily="34" charset="77"/>
                          <a:ea typeface="Times New Roman" panose="02020603050405020304" pitchFamily="18" charset="0"/>
                        </a:rPr>
                        <a:t> the following information:</a:t>
                      </a:r>
                      <a:endParaRPr lang="en-US" sz="2400" b="1" i="0" dirty="0">
                        <a:effectLst/>
                        <a:latin typeface="Arial Rounded MT Bold" panose="020F0704030504030204" pitchFamily="34" charset="77"/>
                        <a:ea typeface="Times New Roman" panose="02020603050405020304" pitchFamily="18" charset="0"/>
                      </a:endParaRPr>
                    </a:p>
                  </a:txBody>
                  <a:tcPr marL="47625" marR="47625" marT="47625" marB="47625" anchor="ctr"/>
                </a:tc>
                <a:tc hMerge="1">
                  <a:txBody>
                    <a:bodyPr/>
                    <a:lstStyle/>
                    <a:p>
                      <a:pPr marL="0" marR="0" algn="l">
                        <a:spcBef>
                          <a:spcPts val="0"/>
                        </a:spcBef>
                        <a:spcAft>
                          <a:spcPts val="0"/>
                        </a:spcAft>
                      </a:pPr>
                      <a:endParaRPr lang="en-US" sz="2400" dirty="0">
                        <a:solidFill>
                          <a:srgbClr val="FFFF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txBody>
                  <a:tcPr marL="47625" marR="47625" marT="47625" marB="47625">
                    <a:solidFill>
                      <a:schemeClr val="bg1">
                        <a:lumMod val="65000"/>
                      </a:schemeClr>
                    </a:solidFill>
                  </a:tcPr>
                </a:tc>
                <a:extLst>
                  <a:ext uri="{0D108BD9-81ED-4DB2-BD59-A6C34878D82A}">
                    <a16:rowId xmlns:a16="http://schemas.microsoft.com/office/drawing/2014/main" val="10000"/>
                  </a:ext>
                </a:extLst>
              </a:tr>
              <a:tr h="871359">
                <a:tc>
                  <a:txBody>
                    <a:bodyPr/>
                    <a:lstStyle/>
                    <a:p>
                      <a:pPr marL="0" marR="0" algn="l">
                        <a:spcBef>
                          <a:spcPts val="0"/>
                        </a:spcBef>
                        <a:spcAft>
                          <a:spcPts val="0"/>
                        </a:spcAft>
                      </a:pPr>
                      <a:r>
                        <a:rPr lang="en-US" sz="2400" b="1" dirty="0">
                          <a:effectLst/>
                          <a:latin typeface="Arial Rounded MT Bold" panose="020F0704030504030204" pitchFamily="34" charset="77"/>
                        </a:rPr>
                        <a:t>Course Code:</a:t>
                      </a:r>
                      <a:endParaRPr lang="en-US" sz="2400" b="1" dirty="0">
                        <a:effectLst/>
                        <a:latin typeface="Arial Rounded MT Bold" panose="020F0704030504030204" pitchFamily="34" charset="77"/>
                        <a:ea typeface="Times New Roman" panose="02020603050405020304" pitchFamily="18" charset="0"/>
                      </a:endParaRPr>
                    </a:p>
                  </a:txBody>
                  <a:tcPr marL="47625" marR="47625" marT="47625" marB="47625" anchor="ctr"/>
                </a:tc>
                <a:tc>
                  <a:txBody>
                    <a:bodyPr/>
                    <a:lstStyle/>
                    <a:p>
                      <a:pPr marL="0" marR="0" algn="l">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ea typeface="+mn-ea"/>
                        </a:rPr>
                        <a:t>DCIT</a:t>
                      </a:r>
                      <a:r>
                        <a:rPr lang="en-US" sz="2400" b="1" baseline="0" dirty="0">
                          <a:solidFill>
                            <a:srgbClr val="FFFF00"/>
                          </a:solidFill>
                          <a:effectLst>
                            <a:outerShdw blurRad="38100" dist="38100" dir="2700000" algn="tl">
                              <a:srgbClr val="000000">
                                <a:alpha val="43137"/>
                              </a:srgbClr>
                            </a:outerShdw>
                          </a:effectLst>
                          <a:latin typeface="Arial Rounded MT Bold" panose="020F0704030504030204" pitchFamily="34" charset="77"/>
                          <a:ea typeface="+mn-ea"/>
                        </a:rPr>
                        <a:t> 212</a:t>
                      </a:r>
                      <a:endPar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endParaRPr>
                    </a:p>
                  </a:txBody>
                  <a:tcPr marL="47625" marR="47625" marT="47625" marB="47625" anchor="ctr">
                    <a:solidFill>
                      <a:schemeClr val="bg1">
                        <a:lumMod val="65000"/>
                      </a:schemeClr>
                    </a:solidFill>
                  </a:tcPr>
                </a:tc>
                <a:extLst>
                  <a:ext uri="{0D108BD9-81ED-4DB2-BD59-A6C34878D82A}">
                    <a16:rowId xmlns:a16="http://schemas.microsoft.com/office/drawing/2014/main" val="10001"/>
                  </a:ext>
                </a:extLst>
              </a:tr>
              <a:tr h="9218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effectLst/>
                          <a:latin typeface="Arial Rounded MT Bold" panose="020F0704030504030204" pitchFamily="34" charset="77"/>
                        </a:rPr>
                        <a:t>Course Title:</a:t>
                      </a:r>
                      <a:endParaRPr lang="en-US" sz="2400" b="1" dirty="0">
                        <a:effectLst/>
                        <a:latin typeface="Arial Rounded MT Bold" panose="020F0704030504030204" pitchFamily="34" charset="77"/>
                        <a:ea typeface="Times New Roman" panose="02020603050405020304" pitchFamily="18" charset="0"/>
                      </a:endParaRPr>
                    </a:p>
                  </a:txBody>
                  <a:tcPr marL="47625" marR="47625" marT="47625" marB="476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rPr>
                        <a:t>Numerical and Computational Methods</a:t>
                      </a:r>
                      <a:endPar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endParaRPr>
                    </a:p>
                  </a:txBody>
                  <a:tcPr marL="47625" marR="47625" marT="47625" marB="47625" anchor="ctr">
                    <a:solidFill>
                      <a:schemeClr val="bg1">
                        <a:lumMod val="65000"/>
                      </a:schemeClr>
                    </a:solidFill>
                  </a:tcPr>
                </a:tc>
                <a:extLst>
                  <a:ext uri="{0D108BD9-81ED-4DB2-BD59-A6C34878D82A}">
                    <a16:rowId xmlns:a16="http://schemas.microsoft.com/office/drawing/2014/main" val="10002"/>
                  </a:ext>
                </a:extLst>
              </a:tr>
              <a:tr h="871359">
                <a:tc>
                  <a:txBody>
                    <a:bodyPr/>
                    <a:lstStyle/>
                    <a:p>
                      <a:pPr marL="0" marR="0" algn="l">
                        <a:spcBef>
                          <a:spcPts val="0"/>
                        </a:spcBef>
                        <a:spcAft>
                          <a:spcPts val="0"/>
                        </a:spcAft>
                      </a:pPr>
                      <a:r>
                        <a:rPr lang="en-US" sz="2400" b="1" dirty="0">
                          <a:effectLst/>
                          <a:latin typeface="Arial Rounded MT Bold" panose="020F0704030504030204" pitchFamily="34" charset="77"/>
                          <a:ea typeface="Times New Roman" panose="02020603050405020304" pitchFamily="18" charset="0"/>
                        </a:rPr>
                        <a:t>Course Credit</a:t>
                      </a:r>
                    </a:p>
                  </a:txBody>
                  <a:tcPr marL="47625" marR="47625" marT="47625" marB="47625" anchor="ctr"/>
                </a:tc>
                <a:tc>
                  <a:txBody>
                    <a:bodyPr/>
                    <a:lstStyle/>
                    <a:p>
                      <a:pPr marL="0" marR="0" algn="l">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rPr>
                        <a:t>3</a:t>
                      </a:r>
                    </a:p>
                  </a:txBody>
                  <a:tcPr marL="47625" marR="47625" marT="47625" marB="47625" anchor="ctr">
                    <a:solidFill>
                      <a:schemeClr val="bg1">
                        <a:lumMod val="65000"/>
                      </a:schemeClr>
                    </a:solidFill>
                  </a:tcPr>
                </a:tc>
                <a:extLst>
                  <a:ext uri="{0D108BD9-81ED-4DB2-BD59-A6C34878D82A}">
                    <a16:rowId xmlns:a16="http://schemas.microsoft.com/office/drawing/2014/main" val="10003"/>
                  </a:ext>
                </a:extLst>
              </a:tr>
              <a:tr h="871359">
                <a:tc>
                  <a:txBody>
                    <a:bodyPr/>
                    <a:lstStyle/>
                    <a:p>
                      <a:pPr marL="0" marR="0" algn="l">
                        <a:spcBef>
                          <a:spcPts val="0"/>
                        </a:spcBef>
                        <a:spcAft>
                          <a:spcPts val="0"/>
                        </a:spcAft>
                      </a:pPr>
                      <a:r>
                        <a:rPr lang="en-US" sz="2400" b="1" dirty="0">
                          <a:effectLst/>
                          <a:latin typeface="Arial Rounded MT Bold" panose="020F0704030504030204" pitchFamily="34" charset="77"/>
                        </a:rPr>
                        <a:t>Session Number  &amp; Session Title:</a:t>
                      </a:r>
                      <a:endParaRPr lang="en-US" sz="2400" b="1" dirty="0">
                        <a:effectLst/>
                        <a:latin typeface="Arial Rounded MT Bold" panose="020F0704030504030204" pitchFamily="34" charset="77"/>
                        <a:ea typeface="Times New Roman" panose="02020603050405020304" pitchFamily="18" charset="0"/>
                      </a:endParaRPr>
                    </a:p>
                  </a:txBody>
                  <a:tcPr marL="47625" marR="47625" marT="47625" marB="476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rPr>
                        <a:t>4 &amp; Eigenproblems - Part II</a:t>
                      </a:r>
                    </a:p>
                  </a:txBody>
                  <a:tcPr marL="47625" marR="47625" marT="47625" marB="47625" anchor="ctr">
                    <a:solidFill>
                      <a:schemeClr val="bg1">
                        <a:lumMod val="65000"/>
                      </a:schemeClr>
                    </a:solidFill>
                  </a:tcPr>
                </a:tc>
                <a:extLst>
                  <a:ext uri="{0D108BD9-81ED-4DB2-BD59-A6C34878D82A}">
                    <a16:rowId xmlns:a16="http://schemas.microsoft.com/office/drawing/2014/main" val="10004"/>
                  </a:ext>
                </a:extLst>
              </a:tr>
              <a:tr h="871359">
                <a:tc>
                  <a:txBody>
                    <a:bodyPr/>
                    <a:lstStyle/>
                    <a:p>
                      <a:pPr marL="0" marR="0" algn="l">
                        <a:spcBef>
                          <a:spcPts val="0"/>
                        </a:spcBef>
                        <a:spcAft>
                          <a:spcPts val="0"/>
                        </a:spcAft>
                      </a:pPr>
                      <a:r>
                        <a:rPr lang="en-US" sz="2400" b="1" dirty="0">
                          <a:effectLst/>
                          <a:latin typeface="Arial Rounded MT Bold" panose="020F0704030504030204" pitchFamily="34" charset="77"/>
                        </a:rPr>
                        <a:t>Semester/Year:</a:t>
                      </a:r>
                      <a:r>
                        <a:rPr lang="en-US" sz="2400" dirty="0">
                          <a:effectLst/>
                          <a:latin typeface="Arial Rounded MT Bold" panose="020F0704030504030204" pitchFamily="34" charset="77"/>
                        </a:rPr>
                        <a:t> </a:t>
                      </a:r>
                      <a:endParaRPr lang="en-US" sz="2400" dirty="0">
                        <a:effectLst/>
                        <a:latin typeface="Arial Rounded MT Bold" panose="020F0704030504030204" pitchFamily="34" charset="77"/>
                        <a:ea typeface="Times New Roman" panose="02020603050405020304" pitchFamily="18" charset="0"/>
                      </a:endParaRPr>
                    </a:p>
                  </a:txBody>
                  <a:tcPr marL="47625" marR="47625" marT="47625" marB="47625" anchor="ctr"/>
                </a:tc>
                <a:tc>
                  <a:txBody>
                    <a:bodyPr/>
                    <a:lstStyle/>
                    <a:p>
                      <a:pPr marL="0" marR="0" algn="l">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rPr>
                        <a:t>2 / 2021</a:t>
                      </a:r>
                      <a:endPar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endParaRPr>
                    </a:p>
                  </a:txBody>
                  <a:tcPr marL="47625" marR="47625" marT="47625" marB="47625" anchor="ctr">
                    <a:solidFill>
                      <a:schemeClr val="bg1">
                        <a:lumMod val="65000"/>
                      </a:schemeClr>
                    </a:solidFill>
                  </a:tcPr>
                </a:tc>
                <a:extLst>
                  <a:ext uri="{0D108BD9-81ED-4DB2-BD59-A6C34878D82A}">
                    <a16:rowId xmlns:a16="http://schemas.microsoft.com/office/drawing/2014/main" val="10005"/>
                  </a:ext>
                </a:extLst>
              </a:tr>
            </a:tbl>
          </a:graphicData>
        </a:graphic>
      </p:graphicFrame>
      <p:sp>
        <p:nvSpPr>
          <p:cNvPr id="4" name="Footer Placeholder 3"/>
          <p:cNvSpPr>
            <a:spLocks noGrp="1"/>
          </p:cNvSpPr>
          <p:nvPr>
            <p:ph type="ftr" sz="quarter" idx="3"/>
          </p:nvPr>
        </p:nvSpPr>
        <p:spPr/>
        <p:txBody>
          <a:bodyPr/>
          <a:lstStyle/>
          <a:p>
            <a:endParaRPr lang="en-US" dirty="0"/>
          </a:p>
        </p:txBody>
      </p:sp>
      <p:sp>
        <p:nvSpPr>
          <p:cNvPr id="5" name="Slide Number Placeholder 4"/>
          <p:cNvSpPr>
            <a:spLocks noGrp="1"/>
          </p:cNvSpPr>
          <p:nvPr>
            <p:ph type="sldNum" sz="quarter" idx="4"/>
          </p:nvPr>
        </p:nvSpPr>
        <p:spPr/>
        <p:txBody>
          <a:bodyPr/>
          <a:lstStyle/>
          <a:p>
            <a:r>
              <a:rPr lang="en-US"/>
              <a:t>Slide </a:t>
            </a:r>
            <a:fld id="{FD3DDBF2-094B-4CA4-965C-FB22D307DBD7}" type="slidenum">
              <a:rPr lang="en-US" smtClean="0"/>
              <a:pPr/>
              <a:t>2</a:t>
            </a:fld>
            <a:endParaRPr lang="en-US" dirty="0"/>
          </a:p>
        </p:txBody>
      </p:sp>
    </p:spTree>
    <p:extLst>
      <p:ext uri="{BB962C8B-B14F-4D97-AF65-F5344CB8AC3E}">
        <p14:creationId xmlns:p14="http://schemas.microsoft.com/office/powerpoint/2010/main" val="2498041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dirty="0">
                <a:latin typeface="Arial Rounded MT Bold" panose="020F0704030504030204" pitchFamily="34" charset="77"/>
              </a:rPr>
              <a:t>The QR Method</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The matrix </a:t>
                </a:r>
                <a:r>
                  <a:rPr lang="en-US" sz="2800" b="1" dirty="0"/>
                  <a:t>Q</a:t>
                </a:r>
                <a:r>
                  <a:rPr lang="en-US" sz="2800" dirty="0"/>
                  <a:t> is composed of the column vectors </a:t>
                </a:r>
                <a14:m>
                  <m:oMath xmlns:m="http://schemas.openxmlformats.org/officeDocument/2006/math">
                    <m:r>
                      <a:rPr lang="en-US" sz="2800" i="1">
                        <a:latin typeface="Cambria Math" panose="02040503050406030204" pitchFamily="18" charset="0"/>
                      </a:rPr>
                      <m:t>𝑞</m:t>
                    </m:r>
                    <m:r>
                      <a:rPr lang="en-US" sz="2800" b="0" i="1" smtClean="0">
                        <a:latin typeface="Cambria Math" panose="02040503050406030204" pitchFamily="18" charset="0"/>
                      </a:rPr>
                      <m:t>_</m:t>
                    </m:r>
                    <m:r>
                      <a:rPr lang="en-US" sz="2800" b="0" i="1" smtClean="0">
                        <a:latin typeface="Cambria Math" panose="02040503050406030204" pitchFamily="18" charset="0"/>
                      </a:rPr>
                      <m:t>𝑖</m:t>
                    </m:r>
                  </m:oMath>
                </a14:m>
                <a:r>
                  <a:rPr lang="en-US" sz="2800" dirty="0"/>
                  <a:t>. Thus </a:t>
                </a:r>
                <a14:m>
                  <m:oMath xmlns:m="http://schemas.openxmlformats.org/officeDocument/2006/math">
                    <m:r>
                      <a:rPr lang="en-US" sz="2800" b="0" i="1" smtClean="0">
                        <a:latin typeface="Cambria Math" panose="02040503050406030204" pitchFamily="18" charset="0"/>
                      </a:rPr>
                      <m:t>𝑄</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𝑞</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𝑞</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  ⋯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𝑞</m:t>
                        </m:r>
                      </m:e>
                      <m:sub>
                        <m:r>
                          <a:rPr lang="en-US" sz="2800" b="0" i="1" smtClean="0">
                            <a:latin typeface="Cambria Math" panose="02040503050406030204" pitchFamily="18" charset="0"/>
                          </a:rPr>
                          <m:t>𝑛</m:t>
                        </m:r>
                      </m:sub>
                    </m:sSub>
                    <m:r>
                      <a:rPr lang="en-US" sz="2800" b="0" i="1" smtClean="0">
                        <a:latin typeface="Cambria Math" panose="02040503050406030204" pitchFamily="18" charset="0"/>
                      </a:rPr>
                      <m:t>]</m:t>
                    </m:r>
                  </m:oMath>
                </a14:m>
                <a:endParaRPr lang="en-US" sz="2800" dirty="0"/>
              </a:p>
              <a:p>
                <a:pPr marL="457200" lvl="1" indent="-457200">
                  <a:buFont typeface="Wingdings" pitchFamily="2" charset="2"/>
                  <a:buChar char="v"/>
                </a:pPr>
                <a:r>
                  <a:rPr lang="en-US" sz="2800" dirty="0"/>
                  <a:t>The upper triangular matrix </a:t>
                </a:r>
                <a:r>
                  <a:rPr lang="en-US" sz="2800" b="1" dirty="0"/>
                  <a:t>R</a:t>
                </a:r>
                <a:r>
                  <a:rPr lang="en-US" sz="2800" dirty="0"/>
                  <a:t> is assembled from the elements computed in the evaluation of </a:t>
                </a:r>
                <a:r>
                  <a:rPr lang="en-US" sz="2800" b="1" dirty="0"/>
                  <a:t>Q</a:t>
                </a:r>
                <a:r>
                  <a:rPr lang="en-US" sz="2800" dirty="0"/>
                  <a:t>. The diagonal elements of </a:t>
                </a:r>
                <a:r>
                  <a:rPr lang="en-US" sz="2800" b="1" dirty="0"/>
                  <a:t>R</a:t>
                </a:r>
                <a:r>
                  <a:rPr lang="en-US" sz="2800" dirty="0"/>
                  <a:t> are the magnitudes of the </a:t>
                </a:r>
                <a14:m>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𝑎</m:t>
                        </m:r>
                      </m:e>
                      <m:sub>
                        <m:r>
                          <a:rPr lang="en-US" sz="2800" b="0" i="1" smtClean="0">
                            <a:latin typeface="Cambria Math" panose="02040503050406030204" pitchFamily="18" charset="0"/>
                          </a:rPr>
                          <m:t>𝑖</m:t>
                        </m:r>
                      </m:sub>
                      <m:sup>
                        <m:r>
                          <a:rPr lang="en-US" sz="2800" b="0" i="1" smtClean="0">
                            <a:latin typeface="Cambria Math" panose="02040503050406030204" pitchFamily="18" charset="0"/>
                          </a:rPr>
                          <m:t>′</m:t>
                        </m:r>
                      </m:sup>
                    </m:sSubSup>
                  </m:oMath>
                </a14:m>
                <a:r>
                  <a:rPr lang="en-US" sz="2800" dirty="0"/>
                  <a:t> vectors:</a:t>
                </a:r>
              </a:p>
              <a:p>
                <a:pPr marL="0" lvl="1"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𝑖𝑖</m:t>
                          </m:r>
                        </m:sub>
                      </m:sSub>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𝑎</m:t>
                              </m:r>
                            </m:e>
                            <m:sub>
                              <m:r>
                                <a:rPr lang="en-US" sz="2800" b="0" i="1" smtClean="0">
                                  <a:latin typeface="Cambria Math" panose="02040503050406030204" pitchFamily="18" charset="0"/>
                                </a:rPr>
                                <m:t>𝑖</m:t>
                              </m:r>
                            </m:sub>
                            <m:sup>
                              <m:r>
                                <a:rPr lang="en-US" sz="2800" b="0" i="1" smtClean="0">
                                  <a:latin typeface="Cambria Math" panose="02040503050406030204" pitchFamily="18" charset="0"/>
                                </a:rPr>
                                <m:t>′</m:t>
                              </m:r>
                            </m:sup>
                          </m:sSubSup>
                        </m:e>
                      </m:d>
                    </m:oMath>
                  </m:oMathPara>
                </a14:m>
                <a:endParaRPr lang="en-US" sz="2800" dirty="0"/>
              </a:p>
              <a:p>
                <a:pPr marL="457200" lvl="1" indent="-457200">
                  <a:buFont typeface="Wingdings" pitchFamily="2" charset="2"/>
                  <a:buChar char="v"/>
                </a:pPr>
                <a:r>
                  <a:rPr lang="en-US" sz="2800" dirty="0"/>
                  <a:t>The off diagonal elements of </a:t>
                </a:r>
                <a:r>
                  <a:rPr lang="en-US" sz="2800" b="1" dirty="0"/>
                  <a:t>R</a:t>
                </a:r>
                <a:r>
                  <a:rPr lang="en-US" sz="2800" dirty="0"/>
                  <a:t> are the components of the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𝑖</m:t>
                        </m:r>
                      </m:sub>
                    </m:sSub>
                  </m:oMath>
                </a14:m>
                <a:r>
                  <a:rPr lang="en-US" sz="2800" dirty="0"/>
                  <a:t> vectors which are subtracted from the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𝑖</m:t>
                        </m:r>
                      </m:sub>
                    </m:sSub>
                  </m:oMath>
                </a14:m>
                <a:r>
                  <a:rPr lang="en-US" sz="2800" dirty="0"/>
                  <a:t> vectors in the evaluation of the </a:t>
                </a:r>
                <a14:m>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𝑎</m:t>
                        </m:r>
                      </m:e>
                      <m:sub>
                        <m:r>
                          <a:rPr lang="en-US" sz="2800" b="0" i="1" smtClean="0">
                            <a:latin typeface="Cambria Math" panose="02040503050406030204" pitchFamily="18" charset="0"/>
                          </a:rPr>
                          <m:t>𝑖</m:t>
                        </m:r>
                      </m:sub>
                      <m:sup>
                        <m:r>
                          <a:rPr lang="en-US" sz="2800" b="0" i="1" smtClean="0">
                            <a:latin typeface="Cambria Math" panose="02040503050406030204" pitchFamily="18" charset="0"/>
                          </a:rPr>
                          <m:t>′</m:t>
                        </m:r>
                      </m:sup>
                    </m:sSubSup>
                  </m:oMath>
                </a14:m>
                <a:r>
                  <a:rPr lang="en-US" sz="2800" dirty="0"/>
                  <a:t> vectors. Thus </a:t>
                </a:r>
              </a:p>
              <a:p>
                <a:pPr marL="0" lvl="1" indent="0" algn="ctr">
                  <a:buNone/>
                </a:pP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sub>
                    </m:sSub>
                    <m:r>
                      <a:rPr lang="en-US" sz="2800" b="0" i="1" smtClean="0">
                        <a:latin typeface="Cambria Math" panose="02040503050406030204" pitchFamily="18" charset="0"/>
                      </a:rPr>
                      <m:t>=</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𝑞</m:t>
                        </m:r>
                      </m:e>
                      <m:sub>
                        <m:r>
                          <a:rPr lang="en-US" sz="2800" b="0" i="1" smtClean="0">
                            <a:latin typeface="Cambria Math" panose="02040503050406030204" pitchFamily="18" charset="0"/>
                          </a:rPr>
                          <m:t>𝑖</m:t>
                        </m:r>
                      </m:sub>
                      <m:sup>
                        <m:r>
                          <a:rPr lang="en-US" sz="2800" b="0" i="1" smtClean="0">
                            <a:latin typeface="Cambria Math" panose="02040503050406030204" pitchFamily="18" charset="0"/>
                          </a:rPr>
                          <m:t>𝑇</m:t>
                        </m:r>
                      </m:sup>
                    </m:sSubSup>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   (</m:t>
                    </m:r>
                    <m:r>
                      <a:rPr lang="en-US" sz="2800" b="0" i="1" smtClean="0">
                        <a:latin typeface="Cambria Math" panose="02040503050406030204" pitchFamily="18" charset="0"/>
                      </a:rPr>
                      <m:t>𝑖</m:t>
                    </m:r>
                    <m:r>
                      <a:rPr lang="en-US" sz="2800" b="0" i="1" smtClean="0">
                        <a:latin typeface="Cambria Math" panose="02040503050406030204" pitchFamily="18" charset="0"/>
                      </a:rPr>
                      <m:t>=1,⋯,</m:t>
                    </m:r>
                    <m:r>
                      <a:rPr lang="en-US" sz="2800" b="0" i="1" smtClean="0">
                        <a:latin typeface="Cambria Math" panose="02040503050406030204" pitchFamily="18" charset="0"/>
                      </a:rPr>
                      <m:t>𝑛</m:t>
                    </m:r>
                    <m:r>
                      <a:rPr lang="en-US" sz="2800" b="0" i="1" smtClean="0">
                        <a:latin typeface="Cambria Math" panose="02040503050406030204" pitchFamily="18" charset="0"/>
                      </a:rPr>
                      <m:t>,  </m:t>
                    </m:r>
                    <m:r>
                      <a:rPr lang="en-US" sz="2800" b="0" i="1" smtClean="0">
                        <a:latin typeface="Cambria Math" panose="02040503050406030204" pitchFamily="18" charset="0"/>
                      </a:rPr>
                      <m:t>𝑗</m:t>
                    </m:r>
                    <m:r>
                      <a:rPr lang="en-US" sz="2800" b="0" i="1" smtClean="0">
                        <a:latin typeface="Cambria Math" panose="02040503050406030204" pitchFamily="18" charset="0"/>
                      </a:rPr>
                      <m:t>=</m:t>
                    </m:r>
                    <m:r>
                      <a:rPr lang="en-US" sz="2800" b="0" i="1" smtClean="0">
                        <a:latin typeface="Cambria Math" panose="02040503050406030204" pitchFamily="18" charset="0"/>
                      </a:rPr>
                      <m:t>𝑖</m:t>
                    </m:r>
                    <m:r>
                      <a:rPr lang="en-US" sz="2800" b="0" i="1" smtClean="0">
                        <a:latin typeface="Cambria Math" panose="02040503050406030204" pitchFamily="18" charset="0"/>
                      </a:rPr>
                      <m:t>+1,⋯,</m:t>
                    </m:r>
                    <m:r>
                      <a:rPr lang="en-US" sz="2800" b="0" i="1" smtClean="0">
                        <a:latin typeface="Cambria Math" panose="02040503050406030204" pitchFamily="18" charset="0"/>
                      </a:rPr>
                      <m:t>𝑛</m:t>
                    </m:r>
                    <m:r>
                      <a:rPr lang="en-US" sz="2800" b="0" i="1" smtClean="0">
                        <a:latin typeface="Cambria Math" panose="02040503050406030204" pitchFamily="18" charset="0"/>
                      </a:rPr>
                      <m:t>)</m:t>
                    </m:r>
                  </m:oMath>
                </a14:m>
                <a:r>
                  <a:rPr lang="en-US" sz="2800" dirty="0"/>
                  <a:t>   </a:t>
                </a:r>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1609" r="-2171" b="-1072"/>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20</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3363751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dirty="0">
                <a:latin typeface="Arial Rounded MT Bold" panose="020F0704030504030204" pitchFamily="34" charset="77"/>
              </a:rPr>
              <a:t>The QR Method</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The values of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𝑖</m:t>
                        </m:r>
                      </m:sub>
                    </m:sSub>
                  </m:oMath>
                </a14:m>
                <a:r>
                  <a:rPr lang="en-US" sz="2800" dirty="0"/>
                  <a:t> and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sub>
                    </m:sSub>
                  </m:oMath>
                </a14:m>
                <a:r>
                  <a:rPr lang="en-US" sz="2800" dirty="0"/>
                  <a:t> are calculated during the evaluation of the orthonormal unit vector </a:t>
                </a:r>
                <a14:m>
                  <m:oMath xmlns:m="http://schemas.openxmlformats.org/officeDocument/2006/math">
                    <m:sSub>
                      <m:sSubPr>
                        <m:ctrlPr>
                          <a:rPr lang="en-US" sz="2800" b="0" i="1" smtClean="0">
                            <a:latin typeface="Cambria Math" panose="02040503050406030204" pitchFamily="18" charset="0"/>
                          </a:rPr>
                        </m:ctrlPr>
                      </m:sSubPr>
                      <m:e>
                        <m:r>
                          <a:rPr lang="en-US" sz="2800" i="1">
                            <a:latin typeface="Cambria Math" panose="02040503050406030204" pitchFamily="18" charset="0"/>
                          </a:rPr>
                          <m:t>𝑞</m:t>
                        </m:r>
                      </m:e>
                      <m:sub>
                        <m:r>
                          <a:rPr lang="en-US" sz="2800" b="0" i="1" smtClean="0">
                            <a:latin typeface="Cambria Math" panose="02040503050406030204" pitchFamily="18" charset="0"/>
                          </a:rPr>
                          <m:t>𝑖</m:t>
                        </m:r>
                      </m:sub>
                    </m:sSub>
                  </m:oMath>
                </a14:m>
                <a:r>
                  <a:rPr lang="en-US" sz="2800" dirty="0"/>
                  <a:t>. Thus </a:t>
                </a:r>
                <a:r>
                  <a:rPr lang="en-US" sz="2800" b="1" dirty="0"/>
                  <a:t>R</a:t>
                </a:r>
                <a:r>
                  <a:rPr lang="en-US" sz="2800" dirty="0"/>
                  <a:t> is simply assembled from already calculated values. Thus,</a:t>
                </a:r>
              </a:p>
              <a:p>
                <a:pPr marL="0" lvl="1"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𝑅</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𝑟</m:t>
                                    </m:r>
                                  </m:e>
                                  <m:sub>
                                    <m:r>
                                      <a:rPr lang="en-US" sz="2800" b="0" i="1" smtClean="0">
                                        <a:latin typeface="Cambria Math" panose="02040503050406030204" pitchFamily="18" charset="0"/>
                                      </a:rPr>
                                      <m:t>11</m:t>
                                    </m:r>
                                  </m:sub>
                                </m:sSub>
                              </m:e>
                              <m:e>
                                <m:sSub>
                                  <m:sSubPr>
                                    <m:ctrlPr>
                                      <a:rPr lang="en-US" sz="2800" i="1">
                                        <a:latin typeface="Cambria Math" panose="02040503050406030204" pitchFamily="18" charset="0"/>
                                      </a:rPr>
                                    </m:ctrlPr>
                                  </m:sSubPr>
                                  <m:e>
                                    <m:r>
                                      <a:rPr lang="en-US" sz="2800" i="1">
                                        <a:latin typeface="Cambria Math" panose="02040503050406030204" pitchFamily="18" charset="0"/>
                                      </a:rPr>
                                      <m:t>𝑟</m:t>
                                    </m:r>
                                  </m:e>
                                  <m:sub>
                                    <m:r>
                                      <a:rPr lang="en-US" sz="2800" b="0" i="1" smtClean="0">
                                        <a:latin typeface="Cambria Math" panose="02040503050406030204" pitchFamily="18" charset="0"/>
                                      </a:rPr>
                                      <m:t>12</m:t>
                                    </m:r>
                                  </m:sub>
                                </m:sSub>
                              </m:e>
                              <m:e>
                                <m:m>
                                  <m:mPr>
                                    <m:mcs>
                                      <m:mc>
                                        <m:mcPr>
                                          <m:count m:val="2"/>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m:t>
                                      </m:r>
                                    </m:e>
                                    <m:e>
                                      <m:sSub>
                                        <m:sSubPr>
                                          <m:ctrlPr>
                                            <a:rPr lang="en-US" sz="2800" i="1">
                                              <a:latin typeface="Cambria Math" panose="02040503050406030204" pitchFamily="18" charset="0"/>
                                            </a:rPr>
                                          </m:ctrlPr>
                                        </m:sSubPr>
                                        <m:e>
                                          <m:r>
                                            <a:rPr lang="en-US" sz="2800" i="1">
                                              <a:latin typeface="Cambria Math" panose="02040503050406030204" pitchFamily="18" charset="0"/>
                                            </a:rPr>
                                            <m:t>𝑟</m:t>
                                          </m:r>
                                        </m:e>
                                        <m:sub>
                                          <m:r>
                                            <a:rPr lang="en-US" sz="2800" b="0" i="1" smtClean="0">
                                              <a:latin typeface="Cambria Math" panose="02040503050406030204" pitchFamily="18" charset="0"/>
                                            </a:rPr>
                                            <m:t>1</m:t>
                                          </m:r>
                                          <m:r>
                                            <a:rPr lang="en-US" sz="2800" i="1">
                                              <a:latin typeface="Cambria Math" panose="02040503050406030204" pitchFamily="18" charset="0"/>
                                            </a:rPr>
                                            <m:t>𝑛</m:t>
                                          </m:r>
                                        </m:sub>
                                      </m:sSub>
                                    </m:e>
                                  </m:mr>
                                </m:m>
                              </m:e>
                            </m:mr>
                            <m:mr>
                              <m:e>
                                <m:r>
                                  <a:rPr lang="en-US" sz="2800" b="0" i="1" smtClean="0">
                                    <a:latin typeface="Cambria Math" panose="02040503050406030204" pitchFamily="18" charset="0"/>
                                  </a:rPr>
                                  <m:t>0</m:t>
                                </m:r>
                              </m:e>
                              <m:e>
                                <m:sSub>
                                  <m:sSubPr>
                                    <m:ctrlPr>
                                      <a:rPr lang="en-US" sz="2800" i="1">
                                        <a:latin typeface="Cambria Math" panose="02040503050406030204" pitchFamily="18" charset="0"/>
                                      </a:rPr>
                                    </m:ctrlPr>
                                  </m:sSubPr>
                                  <m:e>
                                    <m:r>
                                      <a:rPr lang="en-US" sz="2800" i="1">
                                        <a:latin typeface="Cambria Math" panose="02040503050406030204" pitchFamily="18" charset="0"/>
                                      </a:rPr>
                                      <m:t>𝑟</m:t>
                                    </m:r>
                                  </m:e>
                                  <m:sub>
                                    <m:r>
                                      <a:rPr lang="en-US" sz="2800" b="0" i="1" smtClean="0">
                                        <a:latin typeface="Cambria Math" panose="02040503050406030204" pitchFamily="18" charset="0"/>
                                      </a:rPr>
                                      <m:t>22</m:t>
                                    </m:r>
                                  </m:sub>
                                </m:sSub>
                              </m:e>
                              <m:e>
                                <m:m>
                                  <m:mPr>
                                    <m:mcs>
                                      <m:mc>
                                        <m:mcPr>
                                          <m:count m:val="2"/>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m:t>
                                      </m:r>
                                    </m:e>
                                    <m:e>
                                      <m:sSub>
                                        <m:sSubPr>
                                          <m:ctrlPr>
                                            <a:rPr lang="en-US" sz="2800" i="1">
                                              <a:latin typeface="Cambria Math" panose="02040503050406030204" pitchFamily="18" charset="0"/>
                                            </a:rPr>
                                          </m:ctrlPr>
                                        </m:sSubPr>
                                        <m:e>
                                          <m:r>
                                            <a:rPr lang="en-US" sz="2800" i="1">
                                              <a:latin typeface="Cambria Math" panose="02040503050406030204" pitchFamily="18" charset="0"/>
                                            </a:rPr>
                                            <m:t>𝑟</m:t>
                                          </m:r>
                                        </m:e>
                                        <m:sub>
                                          <m:r>
                                            <a:rPr lang="en-US" sz="2800" b="0" i="1" smtClean="0">
                                              <a:latin typeface="Cambria Math" panose="02040503050406030204" pitchFamily="18" charset="0"/>
                                            </a:rPr>
                                            <m:t>2</m:t>
                                          </m:r>
                                          <m:r>
                                            <a:rPr lang="en-US" sz="2800" i="1">
                                              <a:latin typeface="Cambria Math" panose="02040503050406030204" pitchFamily="18" charset="0"/>
                                            </a:rPr>
                                            <m:t>𝑛</m:t>
                                          </m:r>
                                        </m:sub>
                                      </m:sSub>
                                    </m:e>
                                  </m:mr>
                                </m:m>
                              </m:e>
                            </m:mr>
                            <m:mr>
                              <m:e>
                                <m:m>
                                  <m:mPr>
                                    <m:mcs>
                                      <m:mc>
                                        <m:mcPr>
                                          <m:count m:val="1"/>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m:t>
                                      </m:r>
                                    </m:e>
                                  </m:mr>
                                  <m:mr>
                                    <m:e>
                                      <m:r>
                                        <a:rPr lang="en-US" sz="2800" b="0" i="1" smtClean="0">
                                          <a:latin typeface="Cambria Math" panose="02040503050406030204" pitchFamily="18" charset="0"/>
                                        </a:rPr>
                                        <m:t>0</m:t>
                                      </m:r>
                                    </m:e>
                                  </m:mr>
                                </m:m>
                              </m:e>
                              <m:e>
                                <m:m>
                                  <m:mPr>
                                    <m:mcs>
                                      <m:mc>
                                        <m:mcPr>
                                          <m:count m:val="1"/>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m:t>
                                      </m:r>
                                    </m:e>
                                  </m:mr>
                                  <m:mr>
                                    <m:e>
                                      <m:r>
                                        <a:rPr lang="en-US" sz="2800" b="0" i="1" smtClean="0">
                                          <a:latin typeface="Cambria Math" panose="02040503050406030204" pitchFamily="18" charset="0"/>
                                        </a:rPr>
                                        <m:t>0</m:t>
                                      </m:r>
                                    </m:e>
                                  </m:mr>
                                </m:m>
                              </m:e>
                              <m:e>
                                <m:m>
                                  <m:mPr>
                                    <m:mcs>
                                      <m:mc>
                                        <m:mcPr>
                                          <m:count m:val="2"/>
                                          <m:mcJc m:val="center"/>
                                        </m:mcPr>
                                      </m:mc>
                                    </m:mcs>
                                    <m:ctrlPr>
                                      <a:rPr lang="en-US" sz="2800" b="0" i="1" smtClean="0">
                                        <a:latin typeface="Cambria Math" panose="02040503050406030204" pitchFamily="18" charset="0"/>
                                      </a:rPr>
                                    </m:ctrlPr>
                                  </m:mPr>
                                  <m:mr>
                                    <m:e>
                                      <m:m>
                                        <m:mPr>
                                          <m:mcs>
                                            <m:mc>
                                              <m:mcPr>
                                                <m:count m:val="1"/>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m:t>
                                            </m:r>
                                          </m:e>
                                        </m:mr>
                                        <m:mr>
                                          <m:e>
                                            <m:r>
                                              <a:rPr lang="en-US" sz="2800" b="0" i="1" smtClean="0">
                                                <a:latin typeface="Cambria Math" panose="02040503050406030204" pitchFamily="18" charset="0"/>
                                              </a:rPr>
                                              <m:t>⋯</m:t>
                                            </m:r>
                                          </m:e>
                                        </m:mr>
                                      </m:m>
                                    </m:e>
                                    <m:e>
                                      <m:m>
                                        <m:mPr>
                                          <m:mcs>
                                            <m:mc>
                                              <m:mcPr>
                                                <m:count m:val="1"/>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m:t>
                                            </m:r>
                                          </m:e>
                                        </m:m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𝑛𝑛</m:t>
                                                </m:r>
                                              </m:sub>
                                            </m:sSub>
                                          </m:e>
                                        </m:mr>
                                      </m:m>
                                    </m:e>
                                  </m:mr>
                                </m:m>
                              </m:e>
                            </m:mr>
                          </m:m>
                        </m:e>
                      </m:d>
                    </m:oMath>
                  </m:oMathPara>
                </a14:m>
                <a:endParaRPr lang="en-US" sz="2800" dirty="0"/>
              </a:p>
              <a:p>
                <a:pPr marL="457200" lvl="1" indent="-457200">
                  <a:buFont typeface="Wingdings" pitchFamily="2" charset="2"/>
                  <a:buChar char="v"/>
                </a:pPr>
                <a:r>
                  <a:rPr lang="en-US" sz="2800" dirty="0"/>
                  <a:t> The first step in </a:t>
                </a:r>
                <a:r>
                  <a:rPr lang="en-US" sz="2800" b="1" dirty="0"/>
                  <a:t>QR</a:t>
                </a:r>
                <a:r>
                  <a:rPr lang="en-US" sz="2800" dirty="0"/>
                  <a:t> process is to set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(0)</m:t>
                        </m:r>
                      </m:sup>
                    </m:sSup>
                    <m:r>
                      <a:rPr lang="en-US" sz="2800" b="0" i="1" smtClean="0">
                        <a:latin typeface="Cambria Math" panose="02040503050406030204" pitchFamily="18" charset="0"/>
                      </a:rPr>
                      <m:t>=</m:t>
                    </m:r>
                    <m:r>
                      <a:rPr lang="en-US" sz="2800" b="0" i="1" smtClean="0">
                        <a:latin typeface="Cambria Math" panose="02040503050406030204" pitchFamily="18" charset="0"/>
                      </a:rPr>
                      <m:t>𝐴</m:t>
                    </m:r>
                  </m:oMath>
                </a14:m>
                <a:r>
                  <a:rPr lang="en-US" sz="2800" dirty="0"/>
                  <a:t> and factor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(0)</m:t>
                        </m:r>
                      </m:sup>
                    </m:sSup>
                  </m:oMath>
                </a14:m>
                <a:r>
                  <a:rPr lang="en-US" sz="2800" dirty="0"/>
                  <a:t> by the Gram-Schmidt process into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𝑄</m:t>
                        </m:r>
                      </m:e>
                      <m:sup>
                        <m:r>
                          <a:rPr lang="en-US" sz="2800" b="0" i="1" smtClean="0">
                            <a:latin typeface="Cambria Math" panose="02040503050406030204" pitchFamily="18" charset="0"/>
                          </a:rPr>
                          <m:t>(0)</m:t>
                        </m:r>
                      </m:sup>
                    </m:sSup>
                  </m:oMath>
                </a14:m>
                <a:r>
                  <a:rPr lang="en-US" sz="2800" dirty="0"/>
                  <a:t> and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𝑅</m:t>
                        </m:r>
                      </m:e>
                      <m:sup>
                        <m:r>
                          <a:rPr lang="en-US" sz="2800" b="0" i="1" smtClean="0">
                            <a:latin typeface="Cambria Math" panose="02040503050406030204" pitchFamily="18" charset="0"/>
                          </a:rPr>
                          <m:t>(0)</m:t>
                        </m:r>
                      </m:sup>
                    </m:sSup>
                  </m:oMath>
                </a14:m>
                <a:r>
                  <a:rPr lang="en-US" sz="2800" dirty="0"/>
                  <a:t>.</a:t>
                </a:r>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1340"/>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21</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386525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dirty="0">
                <a:latin typeface="Arial Rounded MT Bold" panose="020F0704030504030204" pitchFamily="34" charset="77"/>
              </a:rPr>
              <a:t>The QR Method</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The next step is to reverse the factors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𝑄</m:t>
                        </m:r>
                      </m:e>
                      <m:sup>
                        <m:r>
                          <a:rPr lang="en-US" sz="2800" b="0" i="1" smtClean="0">
                            <a:latin typeface="Cambria Math" panose="02040503050406030204" pitchFamily="18" charset="0"/>
                          </a:rPr>
                          <m:t>(0)</m:t>
                        </m:r>
                      </m:sup>
                    </m:sSup>
                  </m:oMath>
                </a14:m>
                <a:r>
                  <a:rPr lang="en-US" sz="2800" dirty="0"/>
                  <a:t> and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𝑅</m:t>
                        </m:r>
                      </m:e>
                      <m:sup>
                        <m:r>
                          <a:rPr lang="en-US" sz="2800" b="0" i="1" smtClean="0">
                            <a:latin typeface="Cambria Math" panose="02040503050406030204" pitchFamily="18" charset="0"/>
                          </a:rPr>
                          <m:t>(0)</m:t>
                        </m:r>
                      </m:sup>
                    </m:sSup>
                  </m:oMath>
                </a14:m>
                <a:r>
                  <a:rPr lang="en-US" sz="2800" dirty="0"/>
                  <a:t> to obtain</a:t>
                </a:r>
              </a:p>
              <a:p>
                <a:pPr marL="0" lvl="1" indent="0">
                  <a:buNone/>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(1)</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𝑅</m:t>
                          </m:r>
                        </m:e>
                        <m:sup>
                          <m:r>
                            <a:rPr lang="en-US" sz="2800" b="0" i="1" smtClean="0">
                              <a:latin typeface="Cambria Math" panose="02040503050406030204" pitchFamily="18" charset="0"/>
                            </a:rPr>
                            <m:t>(0)</m:t>
                          </m:r>
                        </m:sup>
                      </m:sSup>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𝑄</m:t>
                          </m:r>
                        </m:e>
                        <m:sup>
                          <m:r>
                            <a:rPr lang="en-US" sz="2800" b="0" i="1" smtClean="0">
                              <a:latin typeface="Cambria Math" panose="02040503050406030204" pitchFamily="18" charset="0"/>
                            </a:rPr>
                            <m:t>(0)</m:t>
                          </m:r>
                        </m:sup>
                      </m:sSup>
                    </m:oMath>
                  </m:oMathPara>
                </a14:m>
                <a:endParaRPr lang="en-US" sz="2800" dirty="0"/>
              </a:p>
              <a:p>
                <a:pPr marL="457200" lvl="1" indent="-457200">
                  <a:buFont typeface="Wingdings" pitchFamily="2" charset="2"/>
                  <a:buChar char="v"/>
                </a:pP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(1)</m:t>
                        </m:r>
                      </m:sup>
                    </m:sSup>
                  </m:oMath>
                </a14:m>
                <a:r>
                  <a:rPr lang="en-US" sz="2800" dirty="0"/>
                  <a:t> is similar to </a:t>
                </a:r>
                <a14:m>
                  <m:oMath xmlns:m="http://schemas.openxmlformats.org/officeDocument/2006/math">
                    <m:r>
                      <a:rPr lang="en-US" sz="2800" b="0" i="1" smtClean="0">
                        <a:latin typeface="Cambria Math" panose="02040503050406030204" pitchFamily="18" charset="0"/>
                      </a:rPr>
                      <m:t>𝐴</m:t>
                    </m:r>
                  </m:oMath>
                </a14:m>
                <a:r>
                  <a:rPr lang="en-US" sz="2800" dirty="0"/>
                  <a:t>, so the eigenvalues are preserved.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(1)</m:t>
                        </m:r>
                      </m:sup>
                    </m:sSup>
                  </m:oMath>
                </a14:m>
                <a:r>
                  <a:rPr lang="en-US" sz="2800" dirty="0"/>
                  <a:t> is factored by the Gram-Schmidt process to obtain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𝑄</m:t>
                        </m:r>
                      </m:e>
                      <m:sup>
                        <m:r>
                          <a:rPr lang="en-US" sz="2800" b="0" i="1" smtClean="0">
                            <a:latin typeface="Cambria Math" panose="02040503050406030204" pitchFamily="18" charset="0"/>
                          </a:rPr>
                          <m:t>(1)</m:t>
                        </m:r>
                      </m:sup>
                    </m:sSup>
                  </m:oMath>
                </a14:m>
                <a:r>
                  <a:rPr lang="en-US" sz="2800" dirty="0"/>
                  <a:t> and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𝑅</m:t>
                        </m:r>
                      </m:e>
                      <m:sup>
                        <m:r>
                          <a:rPr lang="en-US" sz="2800" b="0" i="1" smtClean="0">
                            <a:latin typeface="Cambria Math" panose="02040503050406030204" pitchFamily="18" charset="0"/>
                          </a:rPr>
                          <m:t>(1)</m:t>
                        </m:r>
                      </m:sup>
                    </m:sSup>
                  </m:oMath>
                </a14:m>
                <a:r>
                  <a:rPr lang="en-US" sz="2800" dirty="0"/>
                  <a:t> and the factors are reversed to obtain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(2)</m:t>
                        </m:r>
                      </m:sup>
                    </m:sSup>
                  </m:oMath>
                </a14:m>
                <a:r>
                  <a:rPr lang="en-US" sz="2800" dirty="0"/>
                  <a:t>. Thus</a:t>
                </a:r>
              </a:p>
              <a:p>
                <a:pPr marL="0" lvl="1" indent="0">
                  <a:buNone/>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𝑅</m:t>
                          </m:r>
                        </m:e>
                        <m:sup>
                          <m:r>
                            <a:rPr lang="en-US" sz="2800" b="0" i="1" smtClean="0">
                              <a:latin typeface="Cambria Math" panose="02040503050406030204" pitchFamily="18" charset="0"/>
                            </a:rPr>
                            <m:t>(1)</m:t>
                          </m:r>
                        </m:sup>
                      </m:sSup>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𝑄</m:t>
                          </m:r>
                        </m:e>
                        <m:sup>
                          <m:r>
                            <a:rPr lang="en-US" sz="2800" b="0" i="1" smtClean="0">
                              <a:latin typeface="Cambria Math" panose="02040503050406030204" pitchFamily="18" charset="0"/>
                            </a:rPr>
                            <m:t>(1)</m:t>
                          </m:r>
                        </m:sup>
                      </m:sSup>
                    </m:oMath>
                  </m:oMathPara>
                </a14:m>
                <a:endParaRPr lang="en-US" sz="2800" dirty="0"/>
              </a:p>
              <a:p>
                <a:pPr marL="457200" lvl="1" indent="-457200">
                  <a:buFont typeface="Wingdings" pitchFamily="2" charset="2"/>
                  <a:buChar char="v"/>
                </a:pPr>
                <a:endParaRPr lang="en-US" sz="2800" dirty="0"/>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1072"/>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22</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1177628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dirty="0">
                <a:latin typeface="Arial Rounded MT Bold" panose="020F0704030504030204" pitchFamily="34" charset="77"/>
              </a:rPr>
              <a:t>The QR Method</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The process is continued to determined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3</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𝑛</m:t>
                        </m:r>
                      </m:sup>
                    </m:sSup>
                  </m:oMath>
                </a14:m>
                <a:endParaRPr lang="en-US" sz="2800" dirty="0"/>
              </a:p>
              <a:p>
                <a:pPr marL="457200" lvl="1" indent="-457200">
                  <a:buFont typeface="Wingdings" pitchFamily="2" charset="2"/>
                  <a:buChar char="v"/>
                </a:pPr>
                <a:r>
                  <a:rPr lang="en-US" sz="2800" dirty="0"/>
                  <a:t>The process is as follows:</a:t>
                </a:r>
              </a:p>
              <a:p>
                <a:pPr marL="0" lvl="1" indent="0">
                  <a:buNone/>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𝑄</m:t>
                          </m:r>
                        </m:e>
                        <m: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sup>
                      </m:sSup>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𝑅</m:t>
                          </m:r>
                        </m:e>
                        <m:sup>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m:t>
                          </m:r>
                        </m:sup>
                      </m:sSup>
                    </m:oMath>
                  </m:oMathPara>
                </a14:m>
                <a:endParaRPr lang="en-US" sz="2800" dirty="0"/>
              </a:p>
              <a:p>
                <a:pPr marL="0" lvl="1" indent="0">
                  <a:buNone/>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+1)</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𝑅</m:t>
                          </m:r>
                        </m:e>
                        <m:sup>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m:t>
                          </m:r>
                        </m:sup>
                      </m:sSup>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𝑄</m:t>
                          </m:r>
                        </m:e>
                        <m:sup>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m:t>
                          </m:r>
                        </m:sup>
                      </m:sSup>
                    </m:oMath>
                  </m:oMathPara>
                </a14:m>
                <a:endParaRPr lang="en-US" sz="2800" dirty="0"/>
              </a:p>
              <a:p>
                <a:pPr marL="457200" lvl="1" indent="-457200">
                  <a:buFont typeface="Wingdings" pitchFamily="2" charset="2"/>
                  <a:buChar char="v"/>
                </a:pPr>
                <a:r>
                  <a:rPr lang="en-US" sz="2800" dirty="0"/>
                  <a:t>Two modifications are usually employed to increase its speed:</a:t>
                </a:r>
              </a:p>
              <a:p>
                <a:pPr marL="895350" lvl="1" indent="-434975">
                  <a:buFont typeface="Wingdings" pitchFamily="2" charset="2"/>
                  <a:buChar char="Ø"/>
                </a:pPr>
                <a:r>
                  <a:rPr lang="en-US" sz="2800" dirty="0"/>
                  <a:t>Preprocessing matrix </a:t>
                </a:r>
                <a:r>
                  <a:rPr lang="en-US" sz="2800" b="1" dirty="0"/>
                  <a:t>A</a:t>
                </a:r>
                <a:r>
                  <a:rPr lang="en-US" sz="2800" dirty="0"/>
                  <a:t> into a more nearly triangular form</a:t>
                </a:r>
              </a:p>
              <a:p>
                <a:pPr marL="895350" lvl="1" indent="-434975">
                  <a:buFont typeface="Wingdings" pitchFamily="2" charset="2"/>
                  <a:buChar char="Ø"/>
                </a:pPr>
                <a:r>
                  <a:rPr lang="en-US" sz="2800" dirty="0"/>
                  <a:t>Shifting the eigenvalues as the process proceeds</a:t>
                </a:r>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1609" r="-724"/>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23</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51199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2" y="4406900"/>
            <a:ext cx="8040687" cy="1362075"/>
          </a:xfrm>
        </p:spPr>
        <p:txBody>
          <a:bodyPr/>
          <a:lstStyle/>
          <a:p>
            <a:r>
              <a:rPr lang="en-US" dirty="0">
                <a:solidFill>
                  <a:schemeClr val="tx1"/>
                </a:solidFill>
                <a:latin typeface="Arial Rounded MT Bold" panose="020F0704030504030204" pitchFamily="34" charset="77"/>
              </a:rPr>
              <a:t>Eigenvectors</a:t>
            </a:r>
          </a:p>
        </p:txBody>
      </p:sp>
      <p:sp>
        <p:nvSpPr>
          <p:cNvPr id="8" name="Text Placeholder 7"/>
          <p:cNvSpPr>
            <a:spLocks noGrp="1"/>
          </p:cNvSpPr>
          <p:nvPr>
            <p:ph type="body" idx="1"/>
          </p:nvPr>
        </p:nvSpPr>
        <p:spPr/>
        <p:txBody>
          <a:bodyPr>
            <a:normAutofit/>
          </a:bodyPr>
          <a:lstStyle/>
          <a:p>
            <a:r>
              <a:rPr lang="en-US" sz="2800" dirty="0">
                <a:effectLst>
                  <a:outerShdw blurRad="38100" dist="38100" dir="2700000" algn="tl">
                    <a:srgbClr val="000000">
                      <a:alpha val="43137"/>
                    </a:srgbClr>
                  </a:outerShdw>
                </a:effectLst>
                <a:latin typeface="Arial Rounded MT Bold" panose="020F0704030504030204" pitchFamily="34" charset="77"/>
              </a:rPr>
              <a:t>Topic Two</a:t>
            </a:r>
          </a:p>
        </p:txBody>
      </p:sp>
      <p:sp>
        <p:nvSpPr>
          <p:cNvPr id="6" name="Footer Placeholder 5"/>
          <p:cNvSpPr>
            <a:spLocks noGrp="1"/>
          </p:cNvSpPr>
          <p:nvPr>
            <p:ph type="ftr" sz="quarter" idx="3"/>
          </p:nvPr>
        </p:nvSpPr>
        <p:spPr/>
        <p:txBody>
          <a:bodyPr/>
          <a:lstStyle/>
          <a:p>
            <a:endParaRPr lang="en-US" dirty="0"/>
          </a:p>
        </p:txBody>
      </p:sp>
      <p:sp>
        <p:nvSpPr>
          <p:cNvPr id="7" name="Slide Number Placeholder 6"/>
          <p:cNvSpPr>
            <a:spLocks noGrp="1"/>
          </p:cNvSpPr>
          <p:nvPr>
            <p:ph type="sldNum" sz="quarter" idx="4"/>
          </p:nvPr>
        </p:nvSpPr>
        <p:spPr/>
        <p:txBody>
          <a:bodyPr/>
          <a:lstStyle/>
          <a:p>
            <a:r>
              <a:rPr lang="en-US"/>
              <a:t>Slide </a:t>
            </a:r>
            <a:fld id="{FD3DDBF2-094B-4CA4-965C-FB22D307DBD7}" type="slidenum">
              <a:rPr lang="en-US" smtClean="0"/>
              <a:pPr/>
              <a:t>24</a:t>
            </a:fld>
            <a:endParaRPr lang="en-US" dirty="0"/>
          </a:p>
        </p:txBody>
      </p:sp>
    </p:spTree>
    <p:extLst>
      <p:ext uri="{BB962C8B-B14F-4D97-AF65-F5344CB8AC3E}">
        <p14:creationId xmlns:p14="http://schemas.microsoft.com/office/powerpoint/2010/main" val="1966481835"/>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pPr>
              <a:defRPr/>
            </a:pPr>
            <a:r>
              <a:rPr lang="en-US" dirty="0">
                <a:latin typeface="Arial Rounded MT Bold" panose="020F0704030504030204" pitchFamily="34" charset="77"/>
              </a:rPr>
              <a:t>Eigenvectors</a:t>
            </a:r>
          </a:p>
        </p:txBody>
      </p:sp>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Some methods for solving eigenproblems such as the </a:t>
            </a:r>
            <a:r>
              <a:rPr lang="en-US" sz="2800" b="1" dirty="0"/>
              <a:t>power method</a:t>
            </a:r>
            <a:r>
              <a:rPr lang="en-US" sz="2800" dirty="0"/>
              <a:t>, yield both the </a:t>
            </a:r>
            <a:r>
              <a:rPr lang="en-US" sz="2800" dirty="0">
                <a:solidFill>
                  <a:srgbClr val="FF0000"/>
                </a:solidFill>
              </a:rPr>
              <a:t>eigenvalues</a:t>
            </a:r>
            <a:r>
              <a:rPr lang="en-US" sz="2800" dirty="0"/>
              <a:t> and the corresponding </a:t>
            </a:r>
            <a:r>
              <a:rPr lang="en-US" sz="2800" dirty="0">
                <a:solidFill>
                  <a:srgbClr val="FF0000"/>
                </a:solidFill>
              </a:rPr>
              <a:t>eigenvectors</a:t>
            </a:r>
            <a:r>
              <a:rPr lang="en-US" sz="2800" dirty="0"/>
              <a:t>.</a:t>
            </a:r>
          </a:p>
          <a:p>
            <a:pPr marL="457200" lvl="1" indent="-457200">
              <a:buFont typeface="Wingdings" pitchFamily="2" charset="2"/>
              <a:buChar char="v"/>
            </a:pPr>
            <a:r>
              <a:rPr lang="en-US" sz="2800" dirty="0"/>
              <a:t>Other methods such as the </a:t>
            </a:r>
            <a:r>
              <a:rPr lang="en-US" sz="2800" b="1" dirty="0"/>
              <a:t>direct method</a:t>
            </a:r>
            <a:r>
              <a:rPr lang="en-US" sz="2800" dirty="0"/>
              <a:t> and the </a:t>
            </a:r>
            <a:r>
              <a:rPr lang="en-US" sz="2800" b="1" dirty="0"/>
              <a:t>QR method</a:t>
            </a:r>
            <a:r>
              <a:rPr lang="en-US" sz="2800" dirty="0"/>
              <a:t>, yield only the eigenvalues.</a:t>
            </a:r>
          </a:p>
          <a:p>
            <a:pPr marL="457200" lvl="1" indent="-457200">
              <a:buFont typeface="Wingdings" pitchFamily="2" charset="2"/>
              <a:buChar char="v"/>
            </a:pPr>
            <a:r>
              <a:rPr lang="en-US" sz="2800" dirty="0"/>
              <a:t>In such cases, the corresponding eigenvectors can be evaluated by </a:t>
            </a:r>
            <a:r>
              <a:rPr lang="en-US" sz="2800" dirty="0">
                <a:solidFill>
                  <a:srgbClr val="FF0000"/>
                </a:solidFill>
              </a:rPr>
              <a:t>shifting</a:t>
            </a:r>
            <a:r>
              <a:rPr lang="en-US" sz="2800" dirty="0"/>
              <a:t> the matrix by the eigenvalues and applying the inverse power method on time.</a:t>
            </a:r>
          </a:p>
        </p:txBody>
      </p:sp>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25</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2427574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2" y="4406900"/>
            <a:ext cx="8040687" cy="1362075"/>
          </a:xfrm>
        </p:spPr>
        <p:txBody>
          <a:bodyPr>
            <a:normAutofit/>
          </a:bodyPr>
          <a:lstStyle/>
          <a:p>
            <a:r>
              <a:rPr lang="en-US" dirty="0">
                <a:solidFill>
                  <a:schemeClr val="tx1"/>
                </a:solidFill>
                <a:latin typeface="Arial Rounded MT Bold" panose="020F0704030504030204" pitchFamily="34" charset="77"/>
              </a:rPr>
              <a:t>Other Methods</a:t>
            </a:r>
          </a:p>
        </p:txBody>
      </p:sp>
      <p:sp>
        <p:nvSpPr>
          <p:cNvPr id="8" name="Text Placeholder 7"/>
          <p:cNvSpPr>
            <a:spLocks noGrp="1"/>
          </p:cNvSpPr>
          <p:nvPr>
            <p:ph type="body" idx="1"/>
          </p:nvPr>
        </p:nvSpPr>
        <p:spPr/>
        <p:txBody>
          <a:bodyPr>
            <a:normAutofit/>
          </a:bodyPr>
          <a:lstStyle/>
          <a:p>
            <a:r>
              <a:rPr lang="en-US" sz="2800" dirty="0">
                <a:effectLst>
                  <a:outerShdw blurRad="38100" dist="38100" dir="2700000" algn="tl">
                    <a:srgbClr val="000000">
                      <a:alpha val="43137"/>
                    </a:srgbClr>
                  </a:outerShdw>
                </a:effectLst>
                <a:latin typeface="Arial Rounded MT Bold" panose="020F0704030504030204" pitchFamily="34" charset="77"/>
              </a:rPr>
              <a:t>Topic Three</a:t>
            </a:r>
          </a:p>
        </p:txBody>
      </p:sp>
      <p:sp>
        <p:nvSpPr>
          <p:cNvPr id="6" name="Footer Placeholder 5"/>
          <p:cNvSpPr>
            <a:spLocks noGrp="1"/>
          </p:cNvSpPr>
          <p:nvPr>
            <p:ph type="ftr" sz="quarter" idx="3"/>
          </p:nvPr>
        </p:nvSpPr>
        <p:spPr/>
        <p:txBody>
          <a:bodyPr/>
          <a:lstStyle/>
          <a:p>
            <a:endParaRPr lang="en-US" dirty="0"/>
          </a:p>
        </p:txBody>
      </p:sp>
      <p:sp>
        <p:nvSpPr>
          <p:cNvPr id="7" name="Slide Number Placeholder 6"/>
          <p:cNvSpPr>
            <a:spLocks noGrp="1"/>
          </p:cNvSpPr>
          <p:nvPr>
            <p:ph type="sldNum" sz="quarter" idx="4"/>
          </p:nvPr>
        </p:nvSpPr>
        <p:spPr/>
        <p:txBody>
          <a:bodyPr/>
          <a:lstStyle/>
          <a:p>
            <a:r>
              <a:rPr lang="en-US"/>
              <a:t>Slide </a:t>
            </a:r>
            <a:fld id="{FD3DDBF2-094B-4CA4-965C-FB22D307DBD7}" type="slidenum">
              <a:rPr lang="en-US" smtClean="0"/>
              <a:pPr/>
              <a:t>26</a:t>
            </a:fld>
            <a:endParaRPr lang="en-US" dirty="0"/>
          </a:p>
        </p:txBody>
      </p:sp>
    </p:spTree>
    <p:extLst>
      <p:ext uri="{BB962C8B-B14F-4D97-AF65-F5344CB8AC3E}">
        <p14:creationId xmlns:p14="http://schemas.microsoft.com/office/powerpoint/2010/main" val="3026121254"/>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pPr>
              <a:defRPr/>
            </a:pPr>
            <a:r>
              <a:rPr lang="en-US" dirty="0">
                <a:latin typeface="Arial Rounded MT Bold" panose="020F0704030504030204" pitchFamily="34" charset="77"/>
              </a:rPr>
              <a:t>Other Methods</a:t>
            </a:r>
          </a:p>
        </p:txBody>
      </p:sp>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The power method, including its variations and the direct method are very inefficient when all the eigenvalues of a large matrix are desired.</a:t>
            </a:r>
          </a:p>
          <a:p>
            <a:pPr marL="457200" lvl="1" indent="-457200">
              <a:buFont typeface="Wingdings" pitchFamily="2" charset="2"/>
              <a:buChar char="v"/>
            </a:pPr>
            <a:r>
              <a:rPr lang="en-US" sz="2800" dirty="0"/>
              <a:t>Several other methods are available in such cases. Most of these methods are based on a </a:t>
            </a:r>
            <a:r>
              <a:rPr lang="en-US" sz="2800" b="1" dirty="0"/>
              <a:t>two-step</a:t>
            </a:r>
            <a:r>
              <a:rPr lang="en-US" sz="2800" dirty="0"/>
              <a:t> procedure.</a:t>
            </a:r>
          </a:p>
          <a:p>
            <a:pPr marL="457200" lvl="1" indent="-457200">
              <a:buFont typeface="Wingdings" pitchFamily="2" charset="2"/>
              <a:buChar char="v"/>
            </a:pPr>
            <a:r>
              <a:rPr lang="en-US" sz="2800" dirty="0"/>
              <a:t>In the first step, the original matrix is </a:t>
            </a:r>
            <a:r>
              <a:rPr lang="en-US" sz="2800" b="1" dirty="0"/>
              <a:t>transformed</a:t>
            </a:r>
            <a:r>
              <a:rPr lang="en-US" sz="2800" dirty="0"/>
              <a:t> to a simpler form that has the same eigenvalues as the original matrix.</a:t>
            </a:r>
          </a:p>
          <a:p>
            <a:pPr marL="457200" lvl="1" indent="-457200">
              <a:buFont typeface="Wingdings" pitchFamily="2" charset="2"/>
              <a:buChar char="v"/>
            </a:pPr>
            <a:r>
              <a:rPr lang="en-US" sz="2800" dirty="0"/>
              <a:t>In the second step, </a:t>
            </a:r>
            <a:r>
              <a:rPr lang="en-US" sz="2800" b="1" dirty="0"/>
              <a:t>iterative procedures </a:t>
            </a:r>
            <a:r>
              <a:rPr lang="en-US" sz="2800" dirty="0"/>
              <a:t>are used to determine these eigenvalues.</a:t>
            </a:r>
          </a:p>
        </p:txBody>
      </p:sp>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27</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2176676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dirty="0">
                <a:latin typeface="Arial Rounded MT Bold" panose="020F0704030504030204" pitchFamily="34" charset="77"/>
              </a:rPr>
              <a:t>Session 4 - Assignment</a:t>
            </a:r>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Consider the linear eigenproblem, </a:t>
                </a:r>
                <a14:m>
                  <m:oMath xmlns:m="http://schemas.openxmlformats.org/officeDocument/2006/math">
                    <m:r>
                      <a:rPr lang="en-US" sz="2800" b="0" i="1" smtClean="0">
                        <a:latin typeface="Cambria Math" panose="02040503050406030204" pitchFamily="18" charset="0"/>
                      </a:rPr>
                      <m:t>𝐴𝑥</m:t>
                    </m:r>
                    <m:r>
                      <a:rPr lang="en-US" sz="2800" b="0" i="1" smtClean="0">
                        <a:latin typeface="Cambria Math" panose="02040503050406030204" pitchFamily="18" charset="0"/>
                      </a:rPr>
                      <m:t>=</m:t>
                    </m:r>
                    <m:r>
                      <a:rPr lang="en-US" sz="2800" b="0" i="1" smtClean="0">
                        <a:latin typeface="Cambria Math" panose="02040503050406030204" pitchFamily="18" charset="0"/>
                      </a:rPr>
                      <m:t>𝜆</m:t>
                    </m:r>
                    <m:r>
                      <a:rPr lang="en-US" sz="2800" b="0" i="1" smtClean="0">
                        <a:latin typeface="Cambria Math" panose="02040503050406030204" pitchFamily="18" charset="0"/>
                      </a:rPr>
                      <m:t>𝑥</m:t>
                    </m:r>
                  </m:oMath>
                </a14:m>
                <a:r>
                  <a:rPr lang="en-US" sz="2800" dirty="0"/>
                  <a:t>, for the matrix </a:t>
                </a:r>
              </a:p>
              <a:p>
                <a:pPr marL="0" lvl="1"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𝐷</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1</m:t>
                                </m:r>
                              </m:e>
                              <m:e>
                                <m:r>
                                  <a:rPr lang="en-US" sz="2800" b="0" i="1" smtClean="0">
                                    <a:latin typeface="Cambria Math" panose="02040503050406030204" pitchFamily="18" charset="0"/>
                                  </a:rPr>
                                  <m:t>1</m:t>
                                </m:r>
                              </m:e>
                              <m:e>
                                <m:r>
                                  <a:rPr lang="en-US" sz="2800" b="0" i="1" smtClean="0">
                                    <a:latin typeface="Cambria Math" panose="02040503050406030204" pitchFamily="18" charset="0"/>
                                  </a:rPr>
                                  <m:t>2</m:t>
                                </m:r>
                              </m:e>
                            </m:mr>
                            <m:mr>
                              <m:e>
                                <m:r>
                                  <a:rPr lang="en-US" sz="2800" b="0" i="1" smtClean="0">
                                    <a:latin typeface="Cambria Math" panose="02040503050406030204" pitchFamily="18" charset="0"/>
                                  </a:rPr>
                                  <m:t>2</m:t>
                                </m:r>
                              </m:e>
                              <m:e>
                                <m:r>
                                  <a:rPr lang="en-US" sz="2800" b="0" i="1" smtClean="0">
                                    <a:latin typeface="Cambria Math" panose="02040503050406030204" pitchFamily="18" charset="0"/>
                                  </a:rPr>
                                  <m:t>1</m:t>
                                </m:r>
                              </m:e>
                              <m:e>
                                <m:r>
                                  <a:rPr lang="en-US" sz="2800" b="0" i="1" smtClean="0">
                                    <a:latin typeface="Cambria Math" panose="02040503050406030204" pitchFamily="18" charset="0"/>
                                  </a:rPr>
                                  <m:t>1</m:t>
                                </m:r>
                              </m:e>
                            </m:mr>
                            <m:mr>
                              <m:e>
                                <m:r>
                                  <a:rPr lang="en-US" sz="2800" b="0" i="1" smtClean="0">
                                    <a:latin typeface="Cambria Math" panose="02040503050406030204" pitchFamily="18" charset="0"/>
                                  </a:rPr>
                                  <m:t>1</m:t>
                                </m:r>
                              </m:e>
                              <m:e>
                                <m:r>
                                  <a:rPr lang="en-US" sz="2800" b="0" i="1" smtClean="0">
                                    <a:latin typeface="Cambria Math" panose="02040503050406030204" pitchFamily="18" charset="0"/>
                                  </a:rPr>
                                  <m:t>1</m:t>
                                </m:r>
                              </m:e>
                              <m:e>
                                <m:r>
                                  <a:rPr lang="en-US" sz="2800" b="0" i="1" smtClean="0">
                                    <a:latin typeface="Cambria Math" panose="02040503050406030204" pitchFamily="18" charset="0"/>
                                  </a:rPr>
                                  <m:t>3</m:t>
                                </m:r>
                              </m:e>
                            </m:mr>
                          </m:m>
                        </m:e>
                      </m:d>
                    </m:oMath>
                  </m:oMathPara>
                </a14:m>
                <a:endParaRPr lang="en-US" sz="2800" dirty="0"/>
              </a:p>
              <a:p>
                <a:pPr marL="514350" lvl="1" indent="-514350">
                  <a:buFont typeface="+mj-lt"/>
                  <a:buAutoNum type="arabicPeriod"/>
                </a:pPr>
                <a:r>
                  <a:rPr lang="en-US" sz="2800" dirty="0"/>
                  <a:t>Solve for the largest eigenvalue by the direct method using the secant method. Let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𝜆</m:t>
                        </m:r>
                      </m:e>
                      <m:sup>
                        <m:r>
                          <a:rPr lang="en-US" sz="2800" b="0" i="1" smtClean="0">
                            <a:latin typeface="Cambria Math" panose="02040503050406030204" pitchFamily="18" charset="0"/>
                          </a:rPr>
                          <m:t>(0)</m:t>
                        </m:r>
                      </m:sup>
                    </m:sSup>
                    <m:r>
                      <a:rPr lang="en-US" sz="2800" b="0" i="1" smtClean="0">
                        <a:latin typeface="Cambria Math" panose="02040503050406030204" pitchFamily="18" charset="0"/>
                      </a:rPr>
                      <m:t>=5</m:t>
                    </m:r>
                  </m:oMath>
                </a14:m>
                <a:r>
                  <a:rPr lang="en-US" sz="2800" dirty="0"/>
                  <a:t> and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𝜆</m:t>
                        </m:r>
                      </m:e>
                      <m:sup>
                        <m:r>
                          <a:rPr lang="en-US" sz="2800" b="0" i="1" smtClean="0">
                            <a:latin typeface="Cambria Math" panose="02040503050406030204" pitchFamily="18" charset="0"/>
                          </a:rPr>
                          <m:t>(1)</m:t>
                        </m:r>
                      </m:sup>
                    </m:sSup>
                    <m:r>
                      <a:rPr lang="en-US" sz="2800" b="0" i="1" smtClean="0">
                        <a:latin typeface="Cambria Math" panose="02040503050406030204" pitchFamily="18" charset="0"/>
                      </a:rPr>
                      <m:t>=4</m:t>
                    </m:r>
                  </m:oMath>
                </a14:m>
                <a:endParaRPr lang="en-US" sz="2800" b="0" dirty="0"/>
              </a:p>
              <a:p>
                <a:pPr marL="514350" lvl="1" indent="-514350">
                  <a:buFont typeface="+mj-lt"/>
                  <a:buAutoNum type="arabicPeriod"/>
                </a:pPr>
                <a:r>
                  <a:rPr lang="en-US" sz="2800" dirty="0"/>
                  <a:t>Solve for </a:t>
                </a:r>
                <a:r>
                  <a:rPr lang="en-US" sz="2800"/>
                  <a:t>the eigenvalues by the QR method</a:t>
                </a:r>
                <a:endParaRPr lang="en-US" sz="2800" dirty="0"/>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592" t="-1609"/>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28</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2648870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77"/>
              </a:rPr>
              <a:t>Reference</a:t>
            </a:r>
          </a:p>
        </p:txBody>
      </p:sp>
      <p:sp>
        <p:nvSpPr>
          <p:cNvPr id="3" name="Content Placeholder 2"/>
          <p:cNvSpPr>
            <a:spLocks noGrp="1"/>
          </p:cNvSpPr>
          <p:nvPr>
            <p:ph idx="1"/>
          </p:nvPr>
        </p:nvSpPr>
        <p:spPr/>
        <p:txBody>
          <a:bodyPr/>
          <a:lstStyle/>
          <a:p>
            <a:pPr marL="514350" indent="-514350">
              <a:lnSpc>
                <a:spcPct val="150000"/>
              </a:lnSpc>
              <a:buFont typeface="+mj-lt"/>
              <a:buAutoNum type="arabicPeriod"/>
            </a:pPr>
            <a:r>
              <a:rPr lang="en-US" dirty="0"/>
              <a:t>Hoffman, J. D. (2001), </a:t>
            </a:r>
            <a:r>
              <a:rPr lang="en-US" i="1" dirty="0"/>
              <a:t>Numerical Methods for Engineers and Scientists</a:t>
            </a:r>
            <a:r>
              <a:rPr lang="en-US" dirty="0"/>
              <a:t> (2nd Edition)</a:t>
            </a:r>
          </a:p>
          <a:p>
            <a:pPr marL="514350" indent="-514350">
              <a:lnSpc>
                <a:spcPct val="150000"/>
              </a:lnSpc>
              <a:buFont typeface="+mj-lt"/>
              <a:buAutoNum type="arabicPeriod"/>
            </a:pPr>
            <a:r>
              <a:rPr lang="en-US" dirty="0"/>
              <a:t>Johnston, R. L. (1982), </a:t>
            </a:r>
            <a:r>
              <a:rPr lang="en-US" i="1" dirty="0"/>
              <a:t>Numerical Methods, A Software Approach</a:t>
            </a:r>
            <a:r>
              <a:rPr lang="en-US" dirty="0"/>
              <a:t>, John Wiley &amp; Sons </a:t>
            </a:r>
          </a:p>
          <a:p>
            <a:pPr marL="514350" indent="-514350">
              <a:lnSpc>
                <a:spcPct val="150000"/>
              </a:lnSpc>
              <a:buFont typeface="+mj-lt"/>
              <a:buAutoNum type="arabicPeriod"/>
            </a:pPr>
            <a:r>
              <a:rPr lang="en-US" dirty="0" err="1"/>
              <a:t>Kahaner</a:t>
            </a:r>
            <a:r>
              <a:rPr lang="en-US" dirty="0"/>
              <a:t>, D., </a:t>
            </a:r>
            <a:r>
              <a:rPr lang="en-US" dirty="0" err="1"/>
              <a:t>Moler</a:t>
            </a:r>
            <a:r>
              <a:rPr lang="en-US" dirty="0"/>
              <a:t>, C., and Nash S. </a:t>
            </a:r>
            <a:r>
              <a:rPr lang="en-US"/>
              <a:t>(1989), </a:t>
            </a:r>
            <a:r>
              <a:rPr lang="en-US" i="1"/>
              <a:t>Numerical Methods and Software</a:t>
            </a:r>
            <a:r>
              <a:rPr lang="en-US"/>
              <a:t>, Prentice Hall.</a:t>
            </a:r>
            <a:endParaRPr lang="en-US" dirty="0"/>
          </a:p>
        </p:txBody>
      </p:sp>
      <p:sp>
        <p:nvSpPr>
          <p:cNvPr id="4" name="Footer Placeholder 3"/>
          <p:cNvSpPr>
            <a:spLocks noGrp="1"/>
          </p:cNvSpPr>
          <p:nvPr>
            <p:ph type="ftr" sz="quarter" idx="3"/>
          </p:nvPr>
        </p:nvSpPr>
        <p:spPr/>
        <p:txBody>
          <a:bodyPr/>
          <a:lstStyle/>
          <a:p>
            <a:endParaRPr lang="en-US" dirty="0"/>
          </a:p>
        </p:txBody>
      </p:sp>
      <p:sp>
        <p:nvSpPr>
          <p:cNvPr id="5" name="Slide Number Placeholder 4"/>
          <p:cNvSpPr>
            <a:spLocks noGrp="1"/>
          </p:cNvSpPr>
          <p:nvPr>
            <p:ph type="sldNum" sz="quarter" idx="4"/>
          </p:nvPr>
        </p:nvSpPr>
        <p:spPr/>
        <p:txBody>
          <a:bodyPr/>
          <a:lstStyle/>
          <a:p>
            <a:r>
              <a:rPr lang="en-US"/>
              <a:t>Slide </a:t>
            </a:r>
            <a:fld id="{FD3DDBF2-094B-4CA4-965C-FB22D307DBD7}" type="slidenum">
              <a:rPr lang="en-US" smtClean="0"/>
              <a:pPr/>
              <a:t>29</a:t>
            </a:fld>
            <a:endParaRPr lang="en-US" dirty="0"/>
          </a:p>
        </p:txBody>
      </p:sp>
    </p:spTree>
    <p:extLst>
      <p:ext uri="{BB962C8B-B14F-4D97-AF65-F5344CB8AC3E}">
        <p14:creationId xmlns:p14="http://schemas.microsoft.com/office/powerpoint/2010/main" val="300819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77"/>
              </a:rPr>
              <a:t>Course Information (contd.)</a:t>
            </a:r>
          </a:p>
        </p:txBody>
      </p:sp>
      <p:sp>
        <p:nvSpPr>
          <p:cNvPr id="4" name="Footer Placeholder 3"/>
          <p:cNvSpPr>
            <a:spLocks noGrp="1"/>
          </p:cNvSpPr>
          <p:nvPr>
            <p:ph type="ftr" sz="quarter" idx="3"/>
          </p:nvPr>
        </p:nvSpPr>
        <p:spPr/>
        <p:txBody>
          <a:bodyPr/>
          <a:lstStyle/>
          <a:p>
            <a:endParaRPr lang="en-US" dirty="0"/>
          </a:p>
        </p:txBody>
      </p:sp>
      <p:sp>
        <p:nvSpPr>
          <p:cNvPr id="5" name="Slide Number Placeholder 4"/>
          <p:cNvSpPr>
            <a:spLocks noGrp="1"/>
          </p:cNvSpPr>
          <p:nvPr>
            <p:ph type="sldNum" sz="quarter" idx="4"/>
          </p:nvPr>
        </p:nvSpPr>
        <p:spPr/>
        <p:txBody>
          <a:bodyPr/>
          <a:lstStyle/>
          <a:p>
            <a:r>
              <a:rPr lang="en-US"/>
              <a:t>Slide </a:t>
            </a:r>
            <a:fld id="{FD3DDBF2-094B-4CA4-965C-FB22D307DBD7}" type="slidenum">
              <a:rPr lang="en-US" smtClean="0"/>
              <a:pPr/>
              <a:t>3</a:t>
            </a:fld>
            <a:endParaRPr lang="en-US" dirty="0"/>
          </a:p>
        </p:txBody>
      </p:sp>
      <p:graphicFrame>
        <p:nvGraphicFramePr>
          <p:cNvPr id="7" name="Content Placeholder 5"/>
          <p:cNvGraphicFramePr>
            <a:graphicFrameLocks noGrp="1"/>
          </p:cNvGraphicFramePr>
          <p:nvPr>
            <p:ph idx="1"/>
            <p:extLst>
              <p:ext uri="{D42A27DB-BD31-4B8C-83A1-F6EECF244321}">
                <p14:modId xmlns:p14="http://schemas.microsoft.com/office/powerpoint/2010/main" val="2677062332"/>
              </p:ext>
            </p:extLst>
          </p:nvPr>
        </p:nvGraphicFramePr>
        <p:xfrm>
          <a:off x="152400" y="1600200"/>
          <a:ext cx="8839200" cy="4762638"/>
        </p:xfrm>
        <a:graphic>
          <a:graphicData uri="http://schemas.openxmlformats.org/drawingml/2006/table">
            <a:tbl>
              <a:tblPr>
                <a:tableStyleId>{5C22544A-7EE6-4342-B048-85BDC9FD1C3A}</a:tableStyleId>
              </a:tblPr>
              <a:tblGrid>
                <a:gridCol w="2762250">
                  <a:extLst>
                    <a:ext uri="{9D8B030D-6E8A-4147-A177-3AD203B41FA5}">
                      <a16:colId xmlns:a16="http://schemas.microsoft.com/office/drawing/2014/main" val="20000"/>
                    </a:ext>
                  </a:extLst>
                </a:gridCol>
                <a:gridCol w="6076950">
                  <a:extLst>
                    <a:ext uri="{9D8B030D-6E8A-4147-A177-3AD203B41FA5}">
                      <a16:colId xmlns:a16="http://schemas.microsoft.com/office/drawing/2014/main" val="20001"/>
                    </a:ext>
                  </a:extLst>
                </a:gridCol>
              </a:tblGrid>
              <a:tr h="854631">
                <a:tc gridSpan="2">
                  <a:txBody>
                    <a:bodyPr/>
                    <a:lstStyle/>
                    <a:p>
                      <a:pPr marL="0" marR="0" algn="l">
                        <a:spcBef>
                          <a:spcPts val="0"/>
                        </a:spcBef>
                        <a:spcAft>
                          <a:spcPts val="0"/>
                        </a:spcAft>
                      </a:pPr>
                      <a:r>
                        <a:rPr lang="en-US" sz="2400" b="1" i="0" dirty="0">
                          <a:effectLst/>
                          <a:latin typeface="Arial Rounded MT Bold" panose="020F0704030504030204" pitchFamily="34" charset="77"/>
                          <a:ea typeface="Times New Roman" panose="02020603050405020304" pitchFamily="18" charset="0"/>
                        </a:rPr>
                        <a:t>Provide</a:t>
                      </a:r>
                      <a:r>
                        <a:rPr lang="en-US" sz="2400" b="1" i="0" baseline="0" dirty="0">
                          <a:effectLst/>
                          <a:latin typeface="Arial Rounded MT Bold" panose="020F0704030504030204" pitchFamily="34" charset="77"/>
                          <a:ea typeface="Times New Roman" panose="02020603050405020304" pitchFamily="18" charset="0"/>
                        </a:rPr>
                        <a:t> the following information:</a:t>
                      </a:r>
                      <a:endParaRPr lang="en-US" sz="2400" b="1" i="0" dirty="0">
                        <a:effectLst/>
                        <a:latin typeface="Arial Rounded MT Bold" panose="020F0704030504030204" pitchFamily="34" charset="77"/>
                        <a:ea typeface="Times New Roman" panose="02020603050405020304" pitchFamily="18" charset="0"/>
                      </a:endParaRPr>
                    </a:p>
                  </a:txBody>
                  <a:tcPr marL="47625" marR="47625" marT="47625" marB="47625" anchor="ctr"/>
                </a:tc>
                <a:tc hMerge="1">
                  <a:txBody>
                    <a:bodyPr/>
                    <a:lstStyle/>
                    <a:p>
                      <a:pPr marL="0" marR="0" algn="l">
                        <a:spcBef>
                          <a:spcPts val="0"/>
                        </a:spcBef>
                        <a:spcAft>
                          <a:spcPts val="0"/>
                        </a:spcAft>
                      </a:pPr>
                      <a:endParaRPr lang="en-US" sz="2400" dirty="0">
                        <a:effectLst/>
                        <a:latin typeface="+mn-lt"/>
                        <a:ea typeface="Times New Roman" panose="02020603050405020304" pitchFamily="18" charset="0"/>
                      </a:endParaRPr>
                    </a:p>
                  </a:txBody>
                  <a:tcPr marL="47625" marR="47625" marT="47625" marB="47625"/>
                </a:tc>
                <a:extLst>
                  <a:ext uri="{0D108BD9-81ED-4DB2-BD59-A6C34878D82A}">
                    <a16:rowId xmlns:a16="http://schemas.microsoft.com/office/drawing/2014/main" val="10000"/>
                  </a:ext>
                </a:extLst>
              </a:tr>
              <a:tr h="1348737">
                <a:tc>
                  <a:txBody>
                    <a:bodyPr/>
                    <a:lstStyle/>
                    <a:p>
                      <a:pPr marL="0" marR="0" algn="l">
                        <a:spcBef>
                          <a:spcPts val="0"/>
                        </a:spcBef>
                        <a:spcAft>
                          <a:spcPts val="0"/>
                        </a:spcAft>
                      </a:pPr>
                      <a:r>
                        <a:rPr lang="en-US" sz="2400" b="1" dirty="0">
                          <a:effectLst/>
                          <a:latin typeface="Arial Rounded MT Bold" panose="020F0704030504030204" pitchFamily="34" charset="77"/>
                        </a:rPr>
                        <a:t>Lecture Period(s)</a:t>
                      </a:r>
                      <a:endParaRPr lang="en-US" sz="2400" b="1" dirty="0">
                        <a:effectLst/>
                        <a:latin typeface="Arial Rounded MT Bold" panose="020F0704030504030204" pitchFamily="34" charset="77"/>
                        <a:ea typeface="Times New Roman" panose="02020603050405020304" pitchFamily="18" charset="0"/>
                      </a:endParaRPr>
                    </a:p>
                  </a:txBody>
                  <a:tcPr marL="47625" marR="47625" marT="47625" marB="47625" anchor="ctr"/>
                </a:tc>
                <a:tc>
                  <a:txBody>
                    <a:bodyPr/>
                    <a:lstStyle/>
                    <a:p>
                      <a:pPr marL="0" marR="0" algn="l">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ea typeface="+mn-ea"/>
                        </a:rPr>
                        <a:t>2</a:t>
                      </a:r>
                      <a:endParaRPr lang="en-US" sz="2400" i="0"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endParaRPr>
                    </a:p>
                  </a:txBody>
                  <a:tcPr marL="47625" marR="47625" marT="47625" marB="47625" anchor="ctr">
                    <a:solidFill>
                      <a:schemeClr val="bg1">
                        <a:lumMod val="65000"/>
                      </a:schemeClr>
                    </a:solidFill>
                  </a:tcPr>
                </a:tc>
                <a:extLst>
                  <a:ext uri="{0D108BD9-81ED-4DB2-BD59-A6C34878D82A}">
                    <a16:rowId xmlns:a16="http://schemas.microsoft.com/office/drawing/2014/main" val="10001"/>
                  </a:ext>
                </a:extLst>
              </a:tr>
              <a:tr h="12105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effectLst/>
                          <a:latin typeface="Arial Rounded MT Bold" panose="020F0704030504030204" pitchFamily="34" charset="77"/>
                        </a:rPr>
                        <a:t>Prerequisites</a:t>
                      </a:r>
                      <a:endParaRPr lang="en-US" sz="2400" b="1" dirty="0">
                        <a:effectLst/>
                        <a:latin typeface="Arial Rounded MT Bold" panose="020F0704030504030204" pitchFamily="34" charset="77"/>
                        <a:ea typeface="Times New Roman" panose="02020603050405020304" pitchFamily="18" charset="0"/>
                      </a:endParaRPr>
                    </a:p>
                  </a:txBody>
                  <a:tcPr marL="47625" marR="47625" marT="47625" marB="476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rPr>
                        <a:t>DCIT 105: Mathematics for IT Professionals</a:t>
                      </a:r>
                      <a:endParaRPr lang="en-US" sz="2400" i="1"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endParaRPr>
                    </a:p>
                  </a:txBody>
                  <a:tcPr marL="47625" marR="47625" marT="47625" marB="47625" anchor="ctr">
                    <a:solidFill>
                      <a:schemeClr val="bg1">
                        <a:lumMod val="65000"/>
                      </a:schemeClr>
                    </a:solidFill>
                  </a:tcPr>
                </a:tc>
                <a:extLst>
                  <a:ext uri="{0D108BD9-81ED-4DB2-BD59-A6C34878D82A}">
                    <a16:rowId xmlns:a16="http://schemas.microsoft.com/office/drawing/2014/main" val="10002"/>
                  </a:ext>
                </a:extLst>
              </a:tr>
              <a:tr h="13487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effectLst/>
                          <a:latin typeface="Arial Rounded MT Bold" panose="020F0704030504030204" pitchFamily="34" charset="77"/>
                          <a:ea typeface="Times New Roman" panose="02020603050405020304" pitchFamily="18" charset="0"/>
                        </a:rPr>
                        <a:t>Teaching Assistant</a:t>
                      </a:r>
                    </a:p>
                  </a:txBody>
                  <a:tcPr marL="47625" marR="47625" marT="47625" marB="476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rPr>
                        <a:t>TBD</a:t>
                      </a:r>
                      <a:endParaRPr lang="en-US" sz="2400" i="1"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endParaRPr>
                    </a:p>
                  </a:txBody>
                  <a:tcPr marL="47625" marR="47625" marT="47625" marB="47625" anchor="ctr">
                    <a:solidFill>
                      <a:schemeClr val="bg1">
                        <a:lumMod val="65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75263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eaLnBrk="1" fontAlgn="auto" hangingPunct="1">
              <a:spcAft>
                <a:spcPts val="0"/>
              </a:spcAft>
              <a:defRPr/>
            </a:pPr>
            <a:r>
              <a:rPr lang="en-US" dirty="0">
                <a:latin typeface="Arial Rounded MT Bold" panose="020F0704030504030204" pitchFamily="34" charset="77"/>
              </a:rPr>
              <a:t>The End</a:t>
            </a:r>
          </a:p>
        </p:txBody>
      </p:sp>
    </p:spTree>
    <p:extLst>
      <p:ext uri="{BB962C8B-B14F-4D97-AF65-F5344CB8AC3E}">
        <p14:creationId xmlns:p14="http://schemas.microsoft.com/office/powerpoint/2010/main" val="691137130"/>
      </p:ext>
    </p:extLst>
  </p:cSld>
  <p:clrMapOvr>
    <a:masterClrMapping/>
  </p:clrMapOvr>
  <p:transition>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77"/>
              </a:rPr>
              <a:t>Course Instructor’s Contact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29618249"/>
              </p:ext>
            </p:extLst>
          </p:nvPr>
        </p:nvGraphicFramePr>
        <p:xfrm>
          <a:off x="132347" y="1536275"/>
          <a:ext cx="8839200" cy="5191687"/>
        </p:xfrm>
        <a:graphic>
          <a:graphicData uri="http://schemas.openxmlformats.org/drawingml/2006/table">
            <a:tbl>
              <a:tblPr>
                <a:tableStyleId>{5C22544A-7EE6-4342-B048-85BDC9FD1C3A}</a:tableStyleId>
              </a:tblPr>
              <a:tblGrid>
                <a:gridCol w="2921431">
                  <a:extLst>
                    <a:ext uri="{9D8B030D-6E8A-4147-A177-3AD203B41FA5}">
                      <a16:colId xmlns:a16="http://schemas.microsoft.com/office/drawing/2014/main" val="20000"/>
                    </a:ext>
                  </a:extLst>
                </a:gridCol>
                <a:gridCol w="5917769">
                  <a:extLst>
                    <a:ext uri="{9D8B030D-6E8A-4147-A177-3AD203B41FA5}">
                      <a16:colId xmlns:a16="http://schemas.microsoft.com/office/drawing/2014/main" val="20001"/>
                    </a:ext>
                  </a:extLst>
                </a:gridCol>
              </a:tblGrid>
              <a:tr h="804258">
                <a:tc gridSpan="2">
                  <a:txBody>
                    <a:bodyPr/>
                    <a:lstStyle/>
                    <a:p>
                      <a:pPr marL="0" marR="0" algn="l">
                        <a:spcBef>
                          <a:spcPts val="0"/>
                        </a:spcBef>
                        <a:spcAft>
                          <a:spcPts val="0"/>
                        </a:spcAft>
                      </a:pPr>
                      <a:r>
                        <a:rPr lang="en-US" sz="2400" b="1" i="0" dirty="0">
                          <a:effectLst/>
                          <a:latin typeface="Arial Rounded MT Bold" panose="020F0704030504030204" pitchFamily="34" charset="77"/>
                          <a:ea typeface="Times New Roman" panose="02020603050405020304" pitchFamily="18" charset="0"/>
                        </a:rPr>
                        <a:t>Provide the following information:</a:t>
                      </a:r>
                    </a:p>
                  </a:txBody>
                  <a:tcPr marL="47625" marR="47625" marT="47625" marB="47625" anchor="ctr"/>
                </a:tc>
                <a:tc hMerge="1">
                  <a:txBody>
                    <a:bodyPr/>
                    <a:lstStyle/>
                    <a:p>
                      <a:pPr marL="0" marR="0" algn="l">
                        <a:spcBef>
                          <a:spcPts val="0"/>
                        </a:spcBef>
                        <a:spcAft>
                          <a:spcPts val="0"/>
                        </a:spcAft>
                      </a:pPr>
                      <a:endParaRPr lang="en-US" sz="2800" dirty="0">
                        <a:effectLst/>
                        <a:latin typeface="Times New Roman" panose="02020603050405020304" pitchFamily="18" charset="0"/>
                        <a:ea typeface="Times New Roman" panose="02020603050405020304" pitchFamily="18" charset="0"/>
                      </a:endParaRPr>
                    </a:p>
                  </a:txBody>
                  <a:tcPr marL="47625" marR="47625" marT="47625" marB="47625"/>
                </a:tc>
                <a:extLst>
                  <a:ext uri="{0D108BD9-81ED-4DB2-BD59-A6C34878D82A}">
                    <a16:rowId xmlns:a16="http://schemas.microsoft.com/office/drawing/2014/main" val="10000"/>
                  </a:ext>
                </a:extLst>
              </a:tr>
              <a:tr h="882940">
                <a:tc>
                  <a:txBody>
                    <a:bodyPr/>
                    <a:lstStyle/>
                    <a:p>
                      <a:pPr marL="0" marR="0" algn="l">
                        <a:spcBef>
                          <a:spcPts val="0"/>
                        </a:spcBef>
                        <a:spcAft>
                          <a:spcPts val="0"/>
                        </a:spcAft>
                      </a:pPr>
                      <a:r>
                        <a:rPr lang="en-US" sz="2400" b="1" dirty="0">
                          <a:effectLst/>
                          <a:latin typeface="Arial Rounded MT Bold" panose="020F0704030504030204" pitchFamily="34" charset="77"/>
                        </a:rPr>
                        <a:t>Course Instructor(s) Name</a:t>
                      </a:r>
                      <a:endParaRPr lang="en-US" sz="2400" b="1" dirty="0">
                        <a:effectLst/>
                        <a:latin typeface="Arial Rounded MT Bold" panose="020F0704030504030204" pitchFamily="34" charset="77"/>
                        <a:ea typeface="Times New Roman" panose="02020603050405020304" pitchFamily="18" charset="0"/>
                      </a:endParaRPr>
                    </a:p>
                  </a:txBody>
                  <a:tcPr marL="47625" marR="47625" marT="47625" marB="47625" anchor="ctr"/>
                </a:tc>
                <a:tc>
                  <a:txBody>
                    <a:bodyPr/>
                    <a:lstStyle/>
                    <a:p>
                      <a:pPr marL="0" marR="0" algn="l">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rPr>
                        <a:t>Justice K. </a:t>
                      </a:r>
                      <a:r>
                        <a:rPr lang="en-US" sz="2400" b="1" dirty="0" err="1">
                          <a:solidFill>
                            <a:srgbClr val="FFFF00"/>
                          </a:solidFill>
                          <a:effectLst>
                            <a:outerShdw blurRad="38100" dist="38100" dir="2700000" algn="tl">
                              <a:srgbClr val="000000">
                                <a:alpha val="43137"/>
                              </a:srgbClr>
                            </a:outerShdw>
                          </a:effectLst>
                          <a:latin typeface="Arial Rounded MT Bold" panose="020F0704030504030204" pitchFamily="34" charset="77"/>
                        </a:rPr>
                        <a:t>Appati</a:t>
                      </a:r>
                      <a:r>
                        <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rPr>
                        <a:t>,</a:t>
                      </a:r>
                      <a:r>
                        <a:rPr lang="en-US" sz="2400" b="1" baseline="0" dirty="0">
                          <a:solidFill>
                            <a:srgbClr val="FFFF00"/>
                          </a:solidFill>
                          <a:effectLst>
                            <a:outerShdw blurRad="38100" dist="38100" dir="2700000" algn="tl">
                              <a:srgbClr val="000000">
                                <a:alpha val="43137"/>
                              </a:srgbClr>
                            </a:outerShdw>
                          </a:effectLst>
                          <a:latin typeface="Arial Rounded MT Bold" panose="020F0704030504030204" pitchFamily="34" charset="77"/>
                        </a:rPr>
                        <a:t> PhD.</a:t>
                      </a:r>
                      <a:endParaRPr lang="en-US" sz="2400"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endParaRPr>
                    </a:p>
                  </a:txBody>
                  <a:tcPr marL="47625" marR="47625" marT="47625" marB="47625" anchor="ctr">
                    <a:solidFill>
                      <a:schemeClr val="bg1">
                        <a:lumMod val="65000"/>
                      </a:schemeClr>
                    </a:solidFill>
                  </a:tcPr>
                </a:tc>
                <a:extLst>
                  <a:ext uri="{0D108BD9-81ED-4DB2-BD59-A6C34878D82A}">
                    <a16:rowId xmlns:a16="http://schemas.microsoft.com/office/drawing/2014/main" val="10001"/>
                  </a:ext>
                </a:extLst>
              </a:tr>
              <a:tr h="808106">
                <a:tc>
                  <a:txBody>
                    <a:bodyPr/>
                    <a:lstStyle/>
                    <a:p>
                      <a:pPr marL="0" marR="0" algn="l">
                        <a:spcBef>
                          <a:spcPts val="0"/>
                        </a:spcBef>
                        <a:spcAft>
                          <a:spcPts val="0"/>
                        </a:spcAft>
                      </a:pPr>
                      <a:r>
                        <a:rPr lang="en-US" sz="2400" b="1" dirty="0">
                          <a:effectLst/>
                          <a:latin typeface="Arial Rounded MT Bold" panose="020F0704030504030204" pitchFamily="34" charset="77"/>
                        </a:rPr>
                        <a:t>Office Location</a:t>
                      </a:r>
                      <a:endParaRPr lang="en-US" sz="2400" b="1" dirty="0">
                        <a:effectLst/>
                        <a:latin typeface="Arial Rounded MT Bold" panose="020F0704030504030204" pitchFamily="34" charset="77"/>
                        <a:ea typeface="Times New Roman" panose="02020603050405020304" pitchFamily="18" charset="0"/>
                      </a:endParaRPr>
                    </a:p>
                  </a:txBody>
                  <a:tcPr marL="47625" marR="47625" marT="47625" marB="47625" anchor="ctr"/>
                </a:tc>
                <a:tc>
                  <a:txBody>
                    <a:bodyPr/>
                    <a:lstStyle/>
                    <a:p>
                      <a:pPr marL="0" marR="0" algn="l">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rPr>
                        <a:t>Stat 010, Statistics Building</a:t>
                      </a:r>
                      <a:endPar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endParaRPr>
                    </a:p>
                  </a:txBody>
                  <a:tcPr marL="47625" marR="47625" marT="47625" marB="47625" anchor="ctr">
                    <a:solidFill>
                      <a:schemeClr val="bg1">
                        <a:lumMod val="65000"/>
                      </a:schemeClr>
                    </a:solidFill>
                  </a:tcPr>
                </a:tc>
                <a:extLst>
                  <a:ext uri="{0D108BD9-81ED-4DB2-BD59-A6C34878D82A}">
                    <a16:rowId xmlns:a16="http://schemas.microsoft.com/office/drawing/2014/main" val="10002"/>
                  </a:ext>
                </a:extLst>
              </a:tr>
              <a:tr h="1229707">
                <a:tc>
                  <a:txBody>
                    <a:bodyPr/>
                    <a:lstStyle/>
                    <a:p>
                      <a:pPr marL="0" marR="0" algn="l">
                        <a:spcBef>
                          <a:spcPts val="0"/>
                        </a:spcBef>
                        <a:spcAft>
                          <a:spcPts val="0"/>
                        </a:spcAft>
                      </a:pPr>
                      <a:r>
                        <a:rPr lang="en-US" sz="2400" b="1" dirty="0">
                          <a:effectLst/>
                          <a:latin typeface="Arial Rounded MT Bold" panose="020F0704030504030204" pitchFamily="34" charset="77"/>
                        </a:rPr>
                        <a:t>Office Hours</a:t>
                      </a:r>
                      <a:endParaRPr lang="en-US" sz="2400" b="1" dirty="0">
                        <a:effectLst/>
                        <a:latin typeface="Arial Rounded MT Bold" panose="020F0704030504030204" pitchFamily="34" charset="77"/>
                        <a:ea typeface="Times New Roman" panose="02020603050405020304" pitchFamily="18" charset="0"/>
                      </a:endParaRPr>
                    </a:p>
                  </a:txBody>
                  <a:tcPr marL="47625" marR="47625" marT="47625" marB="47625" anchor="ctr"/>
                </a:tc>
                <a:tc>
                  <a:txBody>
                    <a:bodyPr/>
                    <a:lstStyle/>
                    <a:p>
                      <a:pPr marL="0" marR="0" algn="l">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rPr>
                        <a:t>TBD</a:t>
                      </a:r>
                      <a:endParaRPr lang="en-US" sz="2400"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endParaRPr>
                    </a:p>
                  </a:txBody>
                  <a:tcPr marL="47625" marR="47625" marT="47625" marB="47625" anchor="ctr">
                    <a:solidFill>
                      <a:schemeClr val="bg1">
                        <a:lumMod val="65000"/>
                      </a:schemeClr>
                    </a:solidFill>
                  </a:tcPr>
                </a:tc>
                <a:extLst>
                  <a:ext uri="{0D108BD9-81ED-4DB2-BD59-A6C34878D82A}">
                    <a16:rowId xmlns:a16="http://schemas.microsoft.com/office/drawing/2014/main" val="10003"/>
                  </a:ext>
                </a:extLst>
              </a:tr>
              <a:tr h="733338">
                <a:tc>
                  <a:txBody>
                    <a:bodyPr/>
                    <a:lstStyle/>
                    <a:p>
                      <a:pPr marL="0" marR="0" algn="l">
                        <a:spcBef>
                          <a:spcPts val="0"/>
                        </a:spcBef>
                        <a:spcAft>
                          <a:spcPts val="0"/>
                        </a:spcAft>
                      </a:pPr>
                      <a:r>
                        <a:rPr lang="en-US" sz="2400" b="1" dirty="0">
                          <a:effectLst/>
                          <a:latin typeface="Arial Rounded MT Bold" panose="020F0704030504030204" pitchFamily="34" charset="77"/>
                        </a:rPr>
                        <a:t>Phone </a:t>
                      </a:r>
                      <a:endParaRPr lang="en-US" sz="2400" b="1" dirty="0">
                        <a:effectLst/>
                        <a:latin typeface="Arial Rounded MT Bold" panose="020F0704030504030204" pitchFamily="34" charset="77"/>
                        <a:ea typeface="Times New Roman" panose="02020603050405020304" pitchFamily="18" charset="0"/>
                      </a:endParaRPr>
                    </a:p>
                  </a:txBody>
                  <a:tcPr marL="47625" marR="47625" marT="47625" marB="47625" anchor="ctr"/>
                </a:tc>
                <a:tc>
                  <a:txBody>
                    <a:bodyPr/>
                    <a:lstStyle/>
                    <a:p>
                      <a:pPr marL="0" marR="0" algn="l">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rPr>
                        <a:t>N/A</a:t>
                      </a:r>
                      <a:endPar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endParaRPr>
                    </a:p>
                  </a:txBody>
                  <a:tcPr marL="47625" marR="47625" marT="47625" marB="47625" anchor="ctr">
                    <a:solidFill>
                      <a:schemeClr val="bg1">
                        <a:lumMod val="65000"/>
                      </a:schemeClr>
                    </a:solidFill>
                  </a:tcPr>
                </a:tc>
                <a:extLst>
                  <a:ext uri="{0D108BD9-81ED-4DB2-BD59-A6C34878D82A}">
                    <a16:rowId xmlns:a16="http://schemas.microsoft.com/office/drawing/2014/main" val="10004"/>
                  </a:ext>
                </a:extLst>
              </a:tr>
              <a:tr h="733338">
                <a:tc>
                  <a:txBody>
                    <a:bodyPr/>
                    <a:lstStyle/>
                    <a:p>
                      <a:pPr marL="0" marR="0" algn="l">
                        <a:spcBef>
                          <a:spcPts val="0"/>
                        </a:spcBef>
                        <a:spcAft>
                          <a:spcPts val="0"/>
                        </a:spcAft>
                      </a:pPr>
                      <a:r>
                        <a:rPr lang="en-US" sz="2400" b="1" dirty="0">
                          <a:effectLst/>
                          <a:latin typeface="Arial Rounded MT Bold" panose="020F0704030504030204" pitchFamily="34" charset="77"/>
                        </a:rPr>
                        <a:t>E-mail </a:t>
                      </a:r>
                      <a:endParaRPr lang="en-US" sz="2400" b="1" dirty="0">
                        <a:effectLst/>
                        <a:latin typeface="Arial Rounded MT Bold" panose="020F0704030504030204" pitchFamily="34" charset="77"/>
                        <a:ea typeface="Times New Roman" panose="02020603050405020304" pitchFamily="18" charset="0"/>
                      </a:endParaRPr>
                    </a:p>
                  </a:txBody>
                  <a:tcPr marL="47625" marR="47625" marT="47625" marB="47625" anchor="ctr"/>
                </a:tc>
                <a:tc>
                  <a:txBody>
                    <a:bodyPr/>
                    <a:lstStyle/>
                    <a:p>
                      <a:pPr marL="0" marR="0" algn="l">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rPr>
                        <a:t>jkappati@ug.edu.gh</a:t>
                      </a:r>
                      <a:endPar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endParaRPr>
                    </a:p>
                  </a:txBody>
                  <a:tcPr marL="47625" marR="47625" marT="47625" marB="47625" anchor="ctr">
                    <a:solidFill>
                      <a:schemeClr val="bg1">
                        <a:lumMod val="65000"/>
                      </a:schemeClr>
                    </a:solidFill>
                  </a:tcPr>
                </a:tc>
                <a:extLst>
                  <a:ext uri="{0D108BD9-81ED-4DB2-BD59-A6C34878D82A}">
                    <a16:rowId xmlns:a16="http://schemas.microsoft.com/office/drawing/2014/main" val="10005"/>
                  </a:ext>
                </a:extLst>
              </a:tr>
            </a:tbl>
          </a:graphicData>
        </a:graphic>
      </p:graphicFrame>
      <p:sp>
        <p:nvSpPr>
          <p:cNvPr id="4" name="Footer Placeholder 3"/>
          <p:cNvSpPr>
            <a:spLocks noGrp="1"/>
          </p:cNvSpPr>
          <p:nvPr>
            <p:ph type="ftr" sz="quarter" idx="3"/>
          </p:nvPr>
        </p:nvSpPr>
        <p:spPr/>
        <p:txBody>
          <a:bodyPr/>
          <a:lstStyle/>
          <a:p>
            <a:endParaRPr lang="en-US" dirty="0"/>
          </a:p>
        </p:txBody>
      </p:sp>
      <p:sp>
        <p:nvSpPr>
          <p:cNvPr id="5" name="Slide Number Placeholder 4"/>
          <p:cNvSpPr>
            <a:spLocks noGrp="1"/>
          </p:cNvSpPr>
          <p:nvPr>
            <p:ph type="sldNum" sz="quarter" idx="4"/>
          </p:nvPr>
        </p:nvSpPr>
        <p:spPr/>
        <p:txBody>
          <a:bodyPr/>
          <a:lstStyle/>
          <a:p>
            <a:r>
              <a:rPr lang="en-US"/>
              <a:t>Slide </a:t>
            </a:r>
            <a:fld id="{FD3DDBF2-094B-4CA4-965C-FB22D307DBD7}" type="slidenum">
              <a:rPr lang="en-US" smtClean="0"/>
              <a:pPr/>
              <a:t>4</a:t>
            </a:fld>
            <a:endParaRPr lang="en-US" dirty="0"/>
          </a:p>
        </p:txBody>
      </p:sp>
    </p:spTree>
    <p:extLst>
      <p:ext uri="{BB962C8B-B14F-4D97-AF65-F5344CB8AC3E}">
        <p14:creationId xmlns:p14="http://schemas.microsoft.com/office/powerpoint/2010/main" val="139419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77"/>
              </a:rPr>
              <a:t>Session Overview </a:t>
            </a:r>
          </a:p>
        </p:txBody>
      </p:sp>
      <p:sp>
        <p:nvSpPr>
          <p:cNvPr id="13" name="Content Placeholder 2"/>
          <p:cNvSpPr>
            <a:spLocks noGrp="1"/>
          </p:cNvSpPr>
          <p:nvPr>
            <p:ph idx="1"/>
          </p:nvPr>
        </p:nvSpPr>
        <p:spPr>
          <a:xfrm>
            <a:off x="457200" y="1909484"/>
            <a:ext cx="8382001" cy="3783106"/>
          </a:xfrm>
        </p:spPr>
        <p:txBody>
          <a:bodyPr>
            <a:normAutofit/>
          </a:bodyPr>
          <a:lstStyle/>
          <a:p>
            <a:pPr marL="0" indent="0">
              <a:lnSpc>
                <a:spcPct val="150000"/>
              </a:lnSpc>
              <a:buNone/>
            </a:pPr>
            <a:r>
              <a:rPr lang="en-US" dirty="0"/>
              <a:t>In this session we will look at the QR method in evaluating the eigenproblem. We will also look at how the eigenvectors can be computed and their relevance to society. Other methods of equal importance in addressing eigenproblem will be discussed.</a:t>
            </a:r>
          </a:p>
        </p:txBody>
      </p:sp>
      <p:sp>
        <p:nvSpPr>
          <p:cNvPr id="8" name="Footer Placeholder 7"/>
          <p:cNvSpPr>
            <a:spLocks noGrp="1"/>
          </p:cNvSpPr>
          <p:nvPr>
            <p:ph type="ftr" sz="quarter" idx="3"/>
          </p:nvPr>
        </p:nvSpPr>
        <p:spPr/>
        <p:txBody>
          <a:bodyPr/>
          <a:lstStyle/>
          <a:p>
            <a:endParaRPr lang="en-US" dirty="0"/>
          </a:p>
        </p:txBody>
      </p:sp>
      <p:sp>
        <p:nvSpPr>
          <p:cNvPr id="9" name="Slide Number Placeholder 8"/>
          <p:cNvSpPr>
            <a:spLocks noGrp="1"/>
          </p:cNvSpPr>
          <p:nvPr>
            <p:ph type="sldNum" sz="quarter" idx="4"/>
          </p:nvPr>
        </p:nvSpPr>
        <p:spPr/>
        <p:txBody>
          <a:bodyPr/>
          <a:lstStyle/>
          <a:p>
            <a:r>
              <a:rPr lang="en-US"/>
              <a:t>Slide </a:t>
            </a:r>
            <a:fld id="{FD3DDBF2-094B-4CA4-965C-FB22D307DBD7}" type="slidenum">
              <a:rPr lang="en-US" smtClean="0"/>
              <a:pPr/>
              <a:t>5</a:t>
            </a:fld>
            <a:endParaRPr lang="en-US" dirty="0"/>
          </a:p>
        </p:txBody>
      </p:sp>
    </p:spTree>
    <p:extLst>
      <p:ext uri="{BB962C8B-B14F-4D97-AF65-F5344CB8AC3E}">
        <p14:creationId xmlns:p14="http://schemas.microsoft.com/office/powerpoint/2010/main" val="23178202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77"/>
              </a:rPr>
              <a:t>Session Outline</a:t>
            </a:r>
          </a:p>
        </p:txBody>
      </p:sp>
      <p:sp>
        <p:nvSpPr>
          <p:cNvPr id="3" name="Content Placeholder 2"/>
          <p:cNvSpPr>
            <a:spLocks noGrp="1"/>
          </p:cNvSpPr>
          <p:nvPr>
            <p:ph idx="1"/>
          </p:nvPr>
        </p:nvSpPr>
        <p:spPr>
          <a:xfrm>
            <a:off x="457200" y="1752600"/>
            <a:ext cx="8534400" cy="4610238"/>
          </a:xfrm>
        </p:spPr>
        <p:txBody>
          <a:bodyPr>
            <a:noAutofit/>
          </a:bodyPr>
          <a:lstStyle/>
          <a:p>
            <a:pPr algn="just">
              <a:lnSpc>
                <a:spcPct val="150000"/>
              </a:lnSpc>
              <a:buFont typeface="Wingdings" pitchFamily="2" charset="2"/>
              <a:buChar char="v"/>
            </a:pPr>
            <a:r>
              <a:rPr lang="en-US" dirty="0"/>
              <a:t>The QR Method</a:t>
            </a:r>
            <a:endParaRPr lang="en-US" dirty="0">
              <a:ea typeface="Calibri" charset="0"/>
              <a:cs typeface="Calibri" charset="0"/>
            </a:endParaRPr>
          </a:p>
          <a:p>
            <a:pPr algn="just">
              <a:lnSpc>
                <a:spcPct val="150000"/>
              </a:lnSpc>
              <a:buFont typeface="Wingdings" pitchFamily="2" charset="2"/>
              <a:buChar char="v"/>
            </a:pPr>
            <a:r>
              <a:rPr lang="en-US" dirty="0"/>
              <a:t>Eigenvectors</a:t>
            </a:r>
            <a:endParaRPr lang="en-US" dirty="0">
              <a:ea typeface="Calibri" charset="0"/>
              <a:cs typeface="Calibri" charset="0"/>
            </a:endParaRPr>
          </a:p>
          <a:p>
            <a:pPr algn="just">
              <a:lnSpc>
                <a:spcPct val="150000"/>
              </a:lnSpc>
              <a:buFont typeface="Wingdings" pitchFamily="2" charset="2"/>
              <a:buChar char="v"/>
            </a:pPr>
            <a:r>
              <a:rPr lang="en-US" dirty="0"/>
              <a:t>Other Methods</a:t>
            </a:r>
            <a:endParaRPr lang="en-US" dirty="0">
              <a:ea typeface="Calibri" charset="0"/>
              <a:cs typeface="Calibri" charset="0"/>
            </a:endParaRPr>
          </a:p>
        </p:txBody>
      </p:sp>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a:t>Slide </a:t>
            </a:r>
            <a:fld id="{FD3DDBF2-094B-4CA4-965C-FB22D307DBD7}" type="slidenum">
              <a:rPr lang="en-US" smtClean="0"/>
              <a:pPr/>
              <a:t>6</a:t>
            </a:fld>
            <a:endParaRPr lang="en-US" dirty="0"/>
          </a:p>
        </p:txBody>
      </p:sp>
    </p:spTree>
    <p:extLst>
      <p:ext uri="{BB962C8B-B14F-4D97-AF65-F5344CB8AC3E}">
        <p14:creationId xmlns:p14="http://schemas.microsoft.com/office/powerpoint/2010/main" val="36960846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77"/>
              </a:rPr>
              <a:t>Learning Objectives</a:t>
            </a:r>
          </a:p>
        </p:txBody>
      </p:sp>
      <p:sp>
        <p:nvSpPr>
          <p:cNvPr id="8" name="Footer Placeholder 7"/>
          <p:cNvSpPr>
            <a:spLocks noGrp="1"/>
          </p:cNvSpPr>
          <p:nvPr>
            <p:ph type="ftr" sz="quarter" idx="3"/>
          </p:nvPr>
        </p:nvSpPr>
        <p:spPr/>
        <p:txBody>
          <a:bodyPr/>
          <a:lstStyle/>
          <a:p>
            <a:endParaRPr lang="en-US" dirty="0"/>
          </a:p>
        </p:txBody>
      </p:sp>
      <p:sp>
        <p:nvSpPr>
          <p:cNvPr id="9" name="Slide Number Placeholder 8"/>
          <p:cNvSpPr>
            <a:spLocks noGrp="1"/>
          </p:cNvSpPr>
          <p:nvPr>
            <p:ph type="sldNum" sz="quarter" idx="4"/>
          </p:nvPr>
        </p:nvSpPr>
        <p:spPr/>
        <p:txBody>
          <a:bodyPr/>
          <a:lstStyle/>
          <a:p>
            <a:r>
              <a:rPr lang="en-US"/>
              <a:t>Slide </a:t>
            </a:r>
            <a:fld id="{FD3DDBF2-094B-4CA4-965C-FB22D307DBD7}" type="slidenum">
              <a:rPr lang="en-US" smtClean="0"/>
              <a:pPr/>
              <a:t>7</a:t>
            </a:fld>
            <a:endParaRPr lang="en-US" dirty="0"/>
          </a:p>
        </p:txBody>
      </p:sp>
      <p:sp>
        <p:nvSpPr>
          <p:cNvPr id="7" name="Content Placeholder 2"/>
          <p:cNvSpPr txBox="1">
            <a:spLocks/>
          </p:cNvSpPr>
          <p:nvPr/>
        </p:nvSpPr>
        <p:spPr>
          <a:xfrm>
            <a:off x="457200" y="1838918"/>
            <a:ext cx="8686800" cy="41282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US" b="1" dirty="0"/>
              <a:t>After completing this session, you will be able to:</a:t>
            </a:r>
            <a:endParaRPr lang="en-US" dirty="0"/>
          </a:p>
          <a:p>
            <a:pPr lvl="0" algn="just">
              <a:lnSpc>
                <a:spcPct val="150000"/>
              </a:lnSpc>
              <a:buFont typeface="Wingdings" panose="05000000000000000000" pitchFamily="2" charset="2"/>
              <a:buChar char="q"/>
            </a:pPr>
            <a:r>
              <a:rPr lang="en-US" dirty="0"/>
              <a:t> </a:t>
            </a:r>
            <a:r>
              <a:rPr lang="en-GB" dirty="0"/>
              <a:t>Explain how the QR method works.</a:t>
            </a:r>
            <a:endParaRPr lang="en-US" dirty="0"/>
          </a:p>
          <a:p>
            <a:pPr lvl="0" algn="just">
              <a:lnSpc>
                <a:spcPct val="150000"/>
              </a:lnSpc>
              <a:buFont typeface="Wingdings" panose="05000000000000000000" pitchFamily="2" charset="2"/>
              <a:buChar char="q"/>
            </a:pPr>
            <a:r>
              <a:rPr lang="en-US" dirty="0"/>
              <a:t> </a:t>
            </a:r>
            <a:r>
              <a:rPr lang="en-GB" dirty="0"/>
              <a:t>Estimate eigenvalues using QR method.</a:t>
            </a:r>
            <a:endParaRPr lang="en-US" dirty="0"/>
          </a:p>
          <a:p>
            <a:pPr lvl="0" algn="just">
              <a:lnSpc>
                <a:spcPct val="150000"/>
              </a:lnSpc>
              <a:buFont typeface="Wingdings" panose="05000000000000000000" pitchFamily="2" charset="2"/>
              <a:buChar char="q"/>
            </a:pPr>
            <a:r>
              <a:rPr lang="en-US" dirty="0"/>
              <a:t> </a:t>
            </a:r>
            <a:r>
              <a:rPr lang="en-GB" dirty="0"/>
              <a:t>Evaluate eigenvectors</a:t>
            </a:r>
            <a:endParaRPr lang="en-US" dirty="0"/>
          </a:p>
          <a:p>
            <a:pPr lvl="0" algn="just">
              <a:lnSpc>
                <a:spcPct val="150000"/>
              </a:lnSpc>
              <a:buFont typeface="Wingdings" panose="05000000000000000000" pitchFamily="2" charset="2"/>
              <a:buChar char="q"/>
            </a:pPr>
            <a:r>
              <a:rPr lang="en-GB" dirty="0"/>
              <a:t> Describe other methods for eigenproblems.</a:t>
            </a:r>
            <a:endParaRPr lang="en-US" dirty="0"/>
          </a:p>
        </p:txBody>
      </p:sp>
    </p:spTree>
    <p:extLst>
      <p:ext uri="{BB962C8B-B14F-4D97-AF65-F5344CB8AC3E}">
        <p14:creationId xmlns:p14="http://schemas.microsoft.com/office/powerpoint/2010/main" val="175622707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rial Rounded MT Bold" panose="020F0704030504030204" pitchFamily="34" charset="77"/>
              </a:rPr>
              <a:t>Session Activities and Assignments</a:t>
            </a:r>
          </a:p>
        </p:txBody>
      </p:sp>
      <p:sp>
        <p:nvSpPr>
          <p:cNvPr id="3" name="Content Placeholder 2"/>
          <p:cNvSpPr>
            <a:spLocks noGrp="1"/>
          </p:cNvSpPr>
          <p:nvPr>
            <p:ph idx="1"/>
          </p:nvPr>
        </p:nvSpPr>
        <p:spPr/>
        <p:txBody>
          <a:bodyPr>
            <a:noAutofit/>
          </a:bodyPr>
          <a:lstStyle/>
          <a:p>
            <a:pPr marL="0" indent="0">
              <a:buNone/>
            </a:pPr>
            <a:r>
              <a:rPr lang="en-US" sz="2300" dirty="0"/>
              <a:t>This week, complete the following tasks:</a:t>
            </a:r>
          </a:p>
          <a:p>
            <a:pPr lvl="0">
              <a:buFont typeface="Wingdings" panose="05000000000000000000" pitchFamily="2" charset="2"/>
              <a:buChar char="v"/>
            </a:pPr>
            <a:r>
              <a:rPr lang="en-US" sz="2300" dirty="0"/>
              <a:t>Log onto the UG Sakai LMS course site: http://sakai.ug.edu.gh/</a:t>
            </a:r>
          </a:p>
          <a:p>
            <a:pPr lvl="0">
              <a:buFont typeface="Wingdings" panose="05000000000000000000" pitchFamily="2" charset="2"/>
              <a:buChar char="v"/>
            </a:pPr>
            <a:r>
              <a:rPr lang="en-US" sz="2300" dirty="0"/>
              <a:t>Read Chapter 2 (Pages 104-111) of the Recommended Textbook – Joe D. Hoffman (2001), </a:t>
            </a:r>
            <a:r>
              <a:rPr lang="en-US" sz="2300" i="1" dirty="0"/>
              <a:t>Numerical Methods for Engineers and Scientists</a:t>
            </a:r>
            <a:r>
              <a:rPr lang="en-US" sz="2300" dirty="0"/>
              <a:t> (2nd Edition).</a:t>
            </a:r>
          </a:p>
          <a:p>
            <a:pPr>
              <a:buFont typeface="Wingdings" panose="05000000000000000000" pitchFamily="2" charset="2"/>
              <a:buChar char="v"/>
            </a:pPr>
            <a:r>
              <a:rPr lang="en-US" sz="2300" dirty="0"/>
              <a:t>Review Lecture Slides: Session 4 – Eigenproblems - Part II</a:t>
            </a:r>
          </a:p>
          <a:p>
            <a:pPr lvl="0">
              <a:buFont typeface="Wingdings" panose="05000000000000000000" pitchFamily="2" charset="2"/>
              <a:buChar char="v"/>
            </a:pPr>
            <a:r>
              <a:rPr lang="en-US" sz="2300" dirty="0"/>
              <a:t>Visit the Chat Room and discuss the Forum question for Session 4</a:t>
            </a:r>
          </a:p>
          <a:p>
            <a:pPr lvl="0">
              <a:buFont typeface="Wingdings" panose="05000000000000000000" pitchFamily="2" charset="2"/>
              <a:buChar char="v"/>
            </a:pPr>
            <a:r>
              <a:rPr lang="en-US" sz="2300" dirty="0"/>
              <a:t>Complete the Individual Assignment for Session 4</a:t>
            </a:r>
          </a:p>
        </p:txBody>
      </p:sp>
      <p:sp>
        <p:nvSpPr>
          <p:cNvPr id="4" name="Footer Placeholder 3"/>
          <p:cNvSpPr>
            <a:spLocks noGrp="1"/>
          </p:cNvSpPr>
          <p:nvPr>
            <p:ph type="ftr" sz="quarter" idx="3"/>
          </p:nvPr>
        </p:nvSpPr>
        <p:spPr/>
        <p:txBody>
          <a:bodyPr/>
          <a:lstStyle/>
          <a:p>
            <a:endParaRPr lang="en-US" dirty="0"/>
          </a:p>
        </p:txBody>
      </p:sp>
      <p:sp>
        <p:nvSpPr>
          <p:cNvPr id="5" name="Slide Number Placeholder 4"/>
          <p:cNvSpPr>
            <a:spLocks noGrp="1"/>
          </p:cNvSpPr>
          <p:nvPr>
            <p:ph type="sldNum" sz="quarter" idx="4"/>
          </p:nvPr>
        </p:nvSpPr>
        <p:spPr/>
        <p:txBody>
          <a:bodyPr/>
          <a:lstStyle/>
          <a:p>
            <a:r>
              <a:rPr lang="en-US"/>
              <a:t>Slide </a:t>
            </a:r>
            <a:fld id="{FD3DDBF2-094B-4CA4-965C-FB22D307DBD7}" type="slidenum">
              <a:rPr lang="en-US" smtClean="0"/>
              <a:pPr/>
              <a:t>8</a:t>
            </a:fld>
            <a:endParaRPr lang="en-US" dirty="0"/>
          </a:p>
        </p:txBody>
      </p:sp>
    </p:spTree>
    <p:extLst>
      <p:ext uri="{BB962C8B-B14F-4D97-AF65-F5344CB8AC3E}">
        <p14:creationId xmlns:p14="http://schemas.microsoft.com/office/powerpoint/2010/main" val="3862909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77"/>
              </a:rPr>
              <a:t>Reading List</a:t>
            </a:r>
          </a:p>
        </p:txBody>
      </p:sp>
      <p:sp>
        <p:nvSpPr>
          <p:cNvPr id="3" name="Content Placeholder 2"/>
          <p:cNvSpPr>
            <a:spLocks noGrp="1"/>
          </p:cNvSpPr>
          <p:nvPr>
            <p:ph idx="1"/>
          </p:nvPr>
        </p:nvSpPr>
        <p:spPr>
          <a:xfrm>
            <a:off x="457200" y="1600200"/>
            <a:ext cx="8229600" cy="4762638"/>
          </a:xfrm>
        </p:spPr>
        <p:txBody>
          <a:bodyPr>
            <a:normAutofit/>
          </a:bodyPr>
          <a:lstStyle/>
          <a:p>
            <a:pPr>
              <a:buFont typeface="Wingdings" pitchFamily="2" charset="2"/>
              <a:buChar char="v"/>
            </a:pPr>
            <a:endParaRPr lang="en-US" dirty="0"/>
          </a:p>
          <a:p>
            <a:pPr>
              <a:buFont typeface="Wingdings" pitchFamily="2" charset="2"/>
              <a:buChar char="v"/>
            </a:pPr>
            <a:endParaRPr lang="en-US" dirty="0"/>
          </a:p>
          <a:p>
            <a:pPr marL="0" indent="0">
              <a:buNone/>
            </a:pPr>
            <a:endParaRPr lang="en-US" dirty="0"/>
          </a:p>
          <a:p>
            <a:pPr>
              <a:buFont typeface="Wingdings" pitchFamily="2" charset="2"/>
              <a:buChar char="v"/>
            </a:pPr>
            <a:r>
              <a:rPr lang="en-US" dirty="0"/>
              <a:t>Read Chapter 2 (Pages 104-111) of the Recommended Textbook – Joe D. Hoffman (2001), </a:t>
            </a:r>
            <a:r>
              <a:rPr lang="en-US" i="1" dirty="0"/>
              <a:t>Numerical Methods for Engineers and Scientists</a:t>
            </a:r>
            <a:r>
              <a:rPr lang="en-US" dirty="0"/>
              <a:t> (2nd Edition)</a:t>
            </a:r>
            <a:r>
              <a:rPr lang="en-GB" dirty="0"/>
              <a:t>. </a:t>
            </a:r>
            <a:endParaRPr lang="en-US" dirty="0"/>
          </a:p>
          <a:p>
            <a:endParaRPr lang="en-US" dirty="0"/>
          </a:p>
        </p:txBody>
      </p:sp>
      <p:sp>
        <p:nvSpPr>
          <p:cNvPr id="6" name="Footer Placeholder 5"/>
          <p:cNvSpPr>
            <a:spLocks noGrp="1"/>
          </p:cNvSpPr>
          <p:nvPr>
            <p:ph type="ftr" sz="quarter" idx="3"/>
          </p:nvPr>
        </p:nvSpPr>
        <p:spPr/>
        <p:txBody>
          <a:bodyPr/>
          <a:lstStyle/>
          <a:p>
            <a:endParaRPr lang="en-US" dirty="0"/>
          </a:p>
        </p:txBody>
      </p:sp>
      <p:sp>
        <p:nvSpPr>
          <p:cNvPr id="7" name="Slide Number Placeholder 6"/>
          <p:cNvSpPr>
            <a:spLocks noGrp="1"/>
          </p:cNvSpPr>
          <p:nvPr>
            <p:ph type="sldNum" sz="quarter" idx="4"/>
          </p:nvPr>
        </p:nvSpPr>
        <p:spPr/>
        <p:txBody>
          <a:bodyPr/>
          <a:lstStyle/>
          <a:p>
            <a:r>
              <a:rPr lang="en-US"/>
              <a:t>Slide </a:t>
            </a:r>
            <a:fld id="{FD3DDBF2-094B-4CA4-965C-FB22D307DBD7}" type="slidenum">
              <a:rPr lang="en-US" smtClean="0"/>
              <a:pPr/>
              <a:t>9</a:t>
            </a:fld>
            <a:endParaRPr lang="en-US" dirty="0"/>
          </a:p>
        </p:txBody>
      </p:sp>
    </p:spTree>
    <p:extLst>
      <p:ext uri="{BB962C8B-B14F-4D97-AF65-F5344CB8AC3E}">
        <p14:creationId xmlns:p14="http://schemas.microsoft.com/office/powerpoint/2010/main" val="14420447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Session Slides Sample_Revised20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 Slides Sample_Revised2018</Template>
  <TotalTime>20437</TotalTime>
  <Words>1568</Words>
  <Application>Microsoft Macintosh PowerPoint</Application>
  <PresentationFormat>On-screen Show (4:3)</PresentationFormat>
  <Paragraphs>194</Paragraphs>
  <Slides>30</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Arial Rounded MT Bold</vt:lpstr>
      <vt:lpstr>Calibri</vt:lpstr>
      <vt:lpstr>Cambria Math</vt:lpstr>
      <vt:lpstr>Lucida Sans Unicode</vt:lpstr>
      <vt:lpstr>Myriad Pro</vt:lpstr>
      <vt:lpstr>Tw Cen MT</vt:lpstr>
      <vt:lpstr>Wingdings</vt:lpstr>
      <vt:lpstr>Session Slides Sample_Revised2018</vt:lpstr>
      <vt:lpstr>DCIT 212  NUMERICAL AND COMPUTATIONAL METHODS</vt:lpstr>
      <vt:lpstr>Course Information</vt:lpstr>
      <vt:lpstr>Course Information (contd.)</vt:lpstr>
      <vt:lpstr>Course Instructor’s Contact</vt:lpstr>
      <vt:lpstr>Session Overview </vt:lpstr>
      <vt:lpstr>Session Outline</vt:lpstr>
      <vt:lpstr>Learning Objectives</vt:lpstr>
      <vt:lpstr>Session Activities and Assignments</vt:lpstr>
      <vt:lpstr>Reading List</vt:lpstr>
      <vt:lpstr>The QR MEthod</vt:lpstr>
      <vt:lpstr>The QR Method</vt:lpstr>
      <vt:lpstr>The QR Method</vt:lpstr>
      <vt:lpstr>The QR Method</vt:lpstr>
      <vt:lpstr>The QR Method</vt:lpstr>
      <vt:lpstr>The QR Method</vt:lpstr>
      <vt:lpstr>The QR Method</vt:lpstr>
      <vt:lpstr>The QR Method</vt:lpstr>
      <vt:lpstr>The QR Method</vt:lpstr>
      <vt:lpstr>The QR Method</vt:lpstr>
      <vt:lpstr>The QR Method</vt:lpstr>
      <vt:lpstr>The QR Method</vt:lpstr>
      <vt:lpstr>The QR Method</vt:lpstr>
      <vt:lpstr>The QR Method</vt:lpstr>
      <vt:lpstr>Eigenvectors</vt:lpstr>
      <vt:lpstr>Eigenvectors</vt:lpstr>
      <vt:lpstr>Other Methods</vt:lpstr>
      <vt:lpstr>Other Methods</vt:lpstr>
      <vt:lpstr>Session 4 - Assignment</vt:lpstr>
      <vt:lpstr>Reference</vt:lpstr>
      <vt:lpstr>The End</vt:lpstr>
    </vt:vector>
  </TitlesOfParts>
  <Manager>Mark Atta Mensah</Manager>
  <Company>UG, DCS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CSIT 204 - Introduction to Information Security</dc:title>
  <dc:subject>Session 1</dc:subject>
  <dc:creator>Mark Atta Mensah</dc:creator>
  <cp:lastModifiedBy>Justice Kwame Appati</cp:lastModifiedBy>
  <cp:revision>349</cp:revision>
  <dcterms:created xsi:type="dcterms:W3CDTF">2011-06-07T13:56:57Z</dcterms:created>
  <dcterms:modified xsi:type="dcterms:W3CDTF">2021-07-30T13:49:56Z</dcterms:modified>
</cp:coreProperties>
</file>