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2"/>
  </p:notesMasterIdLst>
  <p:handoutMasterIdLst>
    <p:handoutMasterId r:id="rId53"/>
  </p:handoutMasterIdLst>
  <p:sldIdLst>
    <p:sldId id="256" r:id="rId2"/>
    <p:sldId id="462" r:id="rId3"/>
    <p:sldId id="463" r:id="rId4"/>
    <p:sldId id="464" r:id="rId5"/>
    <p:sldId id="319" r:id="rId6"/>
    <p:sldId id="320" r:id="rId7"/>
    <p:sldId id="332" r:id="rId8"/>
    <p:sldId id="465" r:id="rId9"/>
    <p:sldId id="321" r:id="rId10"/>
    <p:sldId id="322" r:id="rId11"/>
    <p:sldId id="333" r:id="rId12"/>
    <p:sldId id="334" r:id="rId13"/>
    <p:sldId id="440" r:id="rId14"/>
    <p:sldId id="441" r:id="rId15"/>
    <p:sldId id="442" r:id="rId16"/>
    <p:sldId id="443" r:id="rId17"/>
    <p:sldId id="444" r:id="rId18"/>
    <p:sldId id="399" r:id="rId19"/>
    <p:sldId id="446" r:id="rId20"/>
    <p:sldId id="447" r:id="rId21"/>
    <p:sldId id="448" r:id="rId22"/>
    <p:sldId id="449" r:id="rId23"/>
    <p:sldId id="450" r:id="rId24"/>
    <p:sldId id="451" r:id="rId25"/>
    <p:sldId id="452" r:id="rId26"/>
    <p:sldId id="453" r:id="rId27"/>
    <p:sldId id="467" r:id="rId28"/>
    <p:sldId id="468" r:id="rId29"/>
    <p:sldId id="469" r:id="rId30"/>
    <p:sldId id="470" r:id="rId31"/>
    <p:sldId id="471" r:id="rId32"/>
    <p:sldId id="435" r:id="rId33"/>
    <p:sldId id="454" r:id="rId34"/>
    <p:sldId id="456" r:id="rId35"/>
    <p:sldId id="455" r:id="rId36"/>
    <p:sldId id="457" r:id="rId37"/>
    <p:sldId id="458" r:id="rId38"/>
    <p:sldId id="459" r:id="rId39"/>
    <p:sldId id="460" r:id="rId40"/>
    <p:sldId id="472" r:id="rId41"/>
    <p:sldId id="473" r:id="rId42"/>
    <p:sldId id="474" r:id="rId43"/>
    <p:sldId id="475" r:id="rId44"/>
    <p:sldId id="476" r:id="rId45"/>
    <p:sldId id="477" r:id="rId46"/>
    <p:sldId id="478" r:id="rId47"/>
    <p:sldId id="479" r:id="rId48"/>
    <p:sldId id="466" r:id="rId49"/>
    <p:sldId id="420" r:id="rId50"/>
    <p:sldId id="39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3EF"/>
    <a:srgbClr val="B08B57"/>
    <a:srgbClr val="000066"/>
    <a:srgbClr val="006CA1"/>
    <a:srgbClr val="EEEEEE"/>
    <a:srgbClr val="FFF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495" autoAdjust="0"/>
  </p:normalViewPr>
  <p:slideViewPr>
    <p:cSldViewPr>
      <p:cViewPr varScale="1">
        <p:scale>
          <a:sx n="102" d="100"/>
          <a:sy n="102" d="100"/>
        </p:scale>
        <p:origin x="1824"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0527F3-EB79-49FF-912B-041B9C4FB81F}" type="datetimeFigureOut">
              <a:rPr lang="en-US" smtClean="0"/>
              <a:pPr/>
              <a:t>7/30/21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D8CEFE-5176-4370-99E3-0069C87A9448}" type="slidenum">
              <a:rPr lang="en-US" smtClean="0"/>
              <a:pPr/>
              <a:t>‹#›</a:t>
            </a:fld>
            <a:endParaRPr lang="en-US"/>
          </a:p>
        </p:txBody>
      </p:sp>
    </p:spTree>
    <p:extLst>
      <p:ext uri="{BB962C8B-B14F-4D97-AF65-F5344CB8AC3E}">
        <p14:creationId xmlns:p14="http://schemas.microsoft.com/office/powerpoint/2010/main" val="327199386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F51EC-9B9E-44A7-B1DF-C15828FE6524}" type="datetimeFigureOut">
              <a:rPr lang="en-US" smtClean="0"/>
              <a:pPr/>
              <a:t>7/30/21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8A8A1-E2B8-4BD1-8409-EFE61EA494FD}" type="slidenum">
              <a:rPr lang="en-US" smtClean="0"/>
              <a:pPr/>
              <a:t>‹#›</a:t>
            </a:fld>
            <a:endParaRPr lang="en-US"/>
          </a:p>
        </p:txBody>
      </p:sp>
    </p:spTree>
    <p:extLst>
      <p:ext uri="{BB962C8B-B14F-4D97-AF65-F5344CB8AC3E}">
        <p14:creationId xmlns:p14="http://schemas.microsoft.com/office/powerpoint/2010/main" val="182640750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8A8A1-E2B8-4BD1-8409-EFE61EA494FD}"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29609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38A8A1-E2B8-4BD1-8409-EFE61EA494FD}" type="slidenum">
              <a:rPr lang="en-US" smtClean="0"/>
              <a:pPr/>
              <a:t>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28863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6</a:t>
            </a:fld>
            <a:endParaRPr lang="en-US"/>
          </a:p>
        </p:txBody>
      </p:sp>
    </p:spTree>
    <p:extLst>
      <p:ext uri="{BB962C8B-B14F-4D97-AF65-F5344CB8AC3E}">
        <p14:creationId xmlns:p14="http://schemas.microsoft.com/office/powerpoint/2010/main" val="12260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8A8A1-E2B8-4BD1-8409-EFE61EA494FD}" type="slidenum">
              <a:rPr lang="en-US" smtClean="0"/>
              <a:pPr/>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379053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18</a:t>
            </a:fld>
            <a:endParaRPr lang="en-US"/>
          </a:p>
        </p:txBody>
      </p:sp>
    </p:spTree>
    <p:extLst>
      <p:ext uri="{BB962C8B-B14F-4D97-AF65-F5344CB8AC3E}">
        <p14:creationId xmlns:p14="http://schemas.microsoft.com/office/powerpoint/2010/main" val="160891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32</a:t>
            </a:fld>
            <a:endParaRPr lang="en-US"/>
          </a:p>
        </p:txBody>
      </p:sp>
    </p:spTree>
    <p:extLst>
      <p:ext uri="{BB962C8B-B14F-4D97-AF65-F5344CB8AC3E}">
        <p14:creationId xmlns:p14="http://schemas.microsoft.com/office/powerpoint/2010/main" val="38330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50</a:t>
            </a:fld>
            <a:endParaRPr lang="en-US"/>
          </a:p>
        </p:txBody>
      </p:sp>
    </p:spTree>
    <p:extLst>
      <p:ext uri="{BB962C8B-B14F-4D97-AF65-F5344CB8AC3E}">
        <p14:creationId xmlns:p14="http://schemas.microsoft.com/office/powerpoint/2010/main" val="47830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90000" b="-10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t="16072"/>
          <a:stretch/>
        </p:blipFill>
        <p:spPr>
          <a:xfrm>
            <a:off x="600075" y="4949099"/>
            <a:ext cx="7858125" cy="1223101"/>
          </a:xfrm>
          <a:prstGeom prst="rect">
            <a:avLst/>
          </a:prstGeom>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Rectangle 6"/>
          <p:cNvSpPr/>
          <p:nvPr/>
        </p:nvSpPr>
        <p:spPr>
          <a:xfrm>
            <a:off x="1988545" y="5602069"/>
            <a:ext cx="6477000" cy="646331"/>
          </a:xfrm>
          <a:prstGeom prst="rect">
            <a:avLst/>
          </a:prstGeom>
        </p:spPr>
        <p:txBody>
          <a:bodyPr wrap="square">
            <a:spAutoFit/>
          </a:bodyPr>
          <a:lstStyle/>
          <a:p>
            <a:r>
              <a:rPr lang="en-US" dirty="0">
                <a:solidFill>
                  <a:srgbClr val="002060"/>
                </a:solidFill>
                <a:latin typeface="Tw Cen MT" panose="020B0602020104020603" pitchFamily="34" charset="0"/>
              </a:rPr>
              <a:t>College of Education</a:t>
            </a:r>
          </a:p>
          <a:p>
            <a:r>
              <a:rPr lang="en-US" b="1" dirty="0">
                <a:solidFill>
                  <a:srgbClr val="002060"/>
                </a:solidFill>
                <a:latin typeface="Tw Cen MT" panose="020B0602020104020603" pitchFamily="34" charset="0"/>
              </a:rPr>
              <a:t>School of Continuing and Distance Education</a:t>
            </a:r>
          </a:p>
        </p:txBody>
      </p:sp>
      <p:sp>
        <p:nvSpPr>
          <p:cNvPr id="9" name="TextBox 8"/>
          <p:cNvSpPr txBox="1"/>
          <p:nvPr/>
        </p:nvSpPr>
        <p:spPr>
          <a:xfrm>
            <a:off x="7010400" y="6362838"/>
            <a:ext cx="2133600" cy="390732"/>
          </a:xfrm>
          <a:prstGeom prst="rect">
            <a:avLst/>
          </a:prstGeom>
          <a:solidFill>
            <a:schemeClr val="bg1"/>
          </a:solidFill>
        </p:spPr>
        <p:txBody>
          <a:bodyPr wrap="square" rtlCol="0">
            <a:spAutoFit/>
          </a:bodyPr>
          <a:lstStyle/>
          <a:p>
            <a:endParaRPr lang="en-US" dirty="0"/>
          </a:p>
        </p:txBody>
      </p:sp>
      <p:sp>
        <p:nvSpPr>
          <p:cNvPr id="13" name="Slide Number Placeholder 5"/>
          <p:cNvSpPr>
            <a:spLocks noGrp="1"/>
          </p:cNvSpPr>
          <p:nvPr>
            <p:ph type="sldNum" sz="quarter" idx="4"/>
          </p:nvPr>
        </p:nvSpPr>
        <p:spPr>
          <a:xfrm>
            <a:off x="228600" y="6393013"/>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
        <p:nvSpPr>
          <p:cNvPr id="14" name="TextBox 13"/>
          <p:cNvSpPr txBox="1"/>
          <p:nvPr/>
        </p:nvSpPr>
        <p:spPr>
          <a:xfrm>
            <a:off x="1988544" y="6172200"/>
            <a:ext cx="3955055" cy="307777"/>
          </a:xfrm>
          <a:prstGeom prst="rect">
            <a:avLst/>
          </a:prstGeom>
          <a:noFill/>
        </p:spPr>
        <p:txBody>
          <a:bodyPr wrap="square" rtlCol="0">
            <a:spAutoFit/>
          </a:bodyPr>
          <a:lstStyle/>
          <a:p>
            <a:r>
              <a:rPr lang="en-US" sz="1400" b="0" kern="1200" dirty="0">
                <a:solidFill>
                  <a:srgbClr val="002060"/>
                </a:solidFill>
                <a:latin typeface="Tw Cen MT" panose="020B0602020104020603" pitchFamily="34" charset="0"/>
                <a:ea typeface="+mn-ea"/>
                <a:cs typeface="+mn-cs"/>
              </a:rPr>
              <a:t>2017/2018 – 2018/2019 ACADEMIC YEAR</a:t>
            </a:r>
          </a:p>
        </p:txBody>
      </p:sp>
      <p:pic>
        <p:nvPicPr>
          <p:cNvPr id="10" name="Picture 9"/>
          <p:cNvPicPr>
            <a:picLocks noChangeAspect="1"/>
          </p:cNvPicPr>
          <p:nvPr userDrawn="1"/>
        </p:nvPicPr>
        <p:blipFill rotWithShape="1">
          <a:blip r:embed="rId3" cstate="print"/>
          <a:srcRect t="16072"/>
          <a:stretch/>
        </p:blipFill>
        <p:spPr>
          <a:xfrm>
            <a:off x="600075" y="4949099"/>
            <a:ext cx="7858125" cy="1223101"/>
          </a:xfrm>
          <a:prstGeom prst="rect">
            <a:avLst/>
          </a:prstGeom>
        </p:spPr>
      </p:pic>
      <p:sp>
        <p:nvSpPr>
          <p:cNvPr id="11" name="Rectangle 10"/>
          <p:cNvSpPr/>
          <p:nvPr userDrawn="1"/>
        </p:nvSpPr>
        <p:spPr>
          <a:xfrm>
            <a:off x="1988545" y="5602069"/>
            <a:ext cx="6477000" cy="646331"/>
          </a:xfrm>
          <a:prstGeom prst="rect">
            <a:avLst/>
          </a:prstGeom>
        </p:spPr>
        <p:txBody>
          <a:bodyPr wrap="square">
            <a:spAutoFit/>
          </a:bodyPr>
          <a:lstStyle/>
          <a:p>
            <a:r>
              <a:rPr lang="en-US" dirty="0">
                <a:solidFill>
                  <a:srgbClr val="002060"/>
                </a:solidFill>
                <a:latin typeface="Tw Cen MT" panose="020B0602020104020603" pitchFamily="34" charset="0"/>
              </a:rPr>
              <a:t>College of Education</a:t>
            </a:r>
          </a:p>
          <a:p>
            <a:r>
              <a:rPr lang="en-US" b="1" dirty="0">
                <a:solidFill>
                  <a:srgbClr val="002060"/>
                </a:solidFill>
                <a:latin typeface="Tw Cen MT" panose="020B0602020104020603" pitchFamily="34" charset="0"/>
              </a:rPr>
              <a:t>School of Continuing and Distance Education</a:t>
            </a:r>
          </a:p>
        </p:txBody>
      </p:sp>
      <p:sp>
        <p:nvSpPr>
          <p:cNvPr id="12" name="TextBox 11"/>
          <p:cNvSpPr txBox="1"/>
          <p:nvPr userDrawn="1"/>
        </p:nvSpPr>
        <p:spPr>
          <a:xfrm>
            <a:off x="7010400" y="6362838"/>
            <a:ext cx="2133600" cy="3907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09777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42342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68610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34"/>
        <p:cNvGrpSpPr/>
        <p:nvPr/>
      </p:nvGrpSpPr>
      <p:grpSpPr>
        <a:xfrm>
          <a:off x="0" y="0"/>
          <a:ext cx="0" cy="0"/>
          <a:chOff x="0" y="0"/>
          <a:chExt cx="0" cy="0"/>
        </a:xfrm>
      </p:grpSpPr>
      <p:sp>
        <p:nvSpPr>
          <p:cNvPr id="60" name="Shape 60"/>
          <p:cNvSpPr txBox="1">
            <a:spLocks noGrp="1"/>
          </p:cNvSpPr>
          <p:nvPr>
            <p:ph type="body" idx="1"/>
          </p:nvPr>
        </p:nvSpPr>
        <p:spPr>
          <a:xfrm>
            <a:off x="381000" y="1828800"/>
            <a:ext cx="8229600" cy="4830899"/>
          </a:xfrm>
          <a:prstGeom prst="rect">
            <a:avLst/>
          </a:prstGeom>
          <a:noFill/>
          <a:ln>
            <a:noFill/>
          </a:ln>
        </p:spPr>
        <p:txBody>
          <a:bodyPr lIns="91425" tIns="91425" rIns="91425" bIns="91425" anchor="t" anchorCtr="0"/>
          <a:lstStyle>
            <a:lvl1pPr rtl="0">
              <a:defRPr sz="2400"/>
            </a:lvl1pPr>
            <a:lvl2pPr rtl="0">
              <a:defRPr sz="2400"/>
            </a:lvl2pPr>
            <a:lvl3pPr rtl="0">
              <a:defRPr sz="2400"/>
            </a:lvl3pPr>
            <a:lvl4pPr rtl="0">
              <a:defRPr sz="1800"/>
            </a:lvl4pPr>
            <a:lvl5pPr rtl="0">
              <a:defRPr sz="1800"/>
            </a:lvl5pPr>
            <a:lvl6pPr rtl="0">
              <a:defRPr sz="1800"/>
            </a:lvl6pPr>
            <a:lvl7pPr rtl="0">
              <a:defRPr sz="1800"/>
            </a:lvl7pPr>
            <a:lvl8pPr rtl="0">
              <a:defRPr sz="1800"/>
            </a:lvl8pPr>
            <a:lvl9pPr rtl="0">
              <a:defRPr sz="1800"/>
            </a:lvl9pPr>
          </a:lstStyle>
          <a:p>
            <a:pPr lvl="0"/>
            <a:r>
              <a:rPr lang="en-US"/>
              <a:t>Click to edit Master text styles</a:t>
            </a:r>
          </a:p>
        </p:txBody>
      </p:sp>
      <p:sp>
        <p:nvSpPr>
          <p:cNvPr id="35" name="Shape 35"/>
          <p:cNvSpPr txBox="1">
            <a:spLocks noGrp="1"/>
          </p:cNvSpPr>
          <p:nvPr>
            <p:ph type="title"/>
          </p:nvPr>
        </p:nvSpPr>
        <p:spPr>
          <a:xfrm>
            <a:off x="457200" y="274637"/>
            <a:ext cx="6705599" cy="901199"/>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bg1"/>
                </a:solidFill>
                <a:latin typeface="Arial"/>
                <a:ea typeface="Arial"/>
                <a:cs typeface="Arial"/>
                <a:sym typeface="Arial"/>
              </a:defRPr>
            </a:lvl1pPr>
            <a:lvl2pPr algn="l" rtl="0">
              <a:spcBef>
                <a:spcPts val="0"/>
              </a:spcBef>
              <a:buSzPct val="100000"/>
              <a:buFont typeface="Arial"/>
              <a:buNone/>
              <a:defRPr sz="3600" b="1">
                <a:solidFill>
                  <a:schemeClr val="dk2"/>
                </a:solidFill>
                <a:latin typeface="Arial"/>
                <a:ea typeface="Arial"/>
                <a:cs typeface="Arial"/>
                <a:sym typeface="Arial"/>
              </a:defRPr>
            </a:lvl2pPr>
            <a:lvl3pPr algn="l" rtl="0">
              <a:spcBef>
                <a:spcPts val="0"/>
              </a:spcBef>
              <a:buSzPct val="100000"/>
              <a:buFont typeface="Arial"/>
              <a:buNone/>
              <a:defRPr sz="3600" b="1">
                <a:solidFill>
                  <a:schemeClr val="dk2"/>
                </a:solidFill>
                <a:latin typeface="Arial"/>
                <a:ea typeface="Arial"/>
                <a:cs typeface="Arial"/>
                <a:sym typeface="Arial"/>
              </a:defRPr>
            </a:lvl3pPr>
            <a:lvl4pPr algn="l" rtl="0">
              <a:spcBef>
                <a:spcPts val="0"/>
              </a:spcBef>
              <a:buSzPct val="100000"/>
              <a:buFont typeface="Arial"/>
              <a:buNone/>
              <a:defRPr sz="3600" b="1">
                <a:solidFill>
                  <a:schemeClr val="dk2"/>
                </a:solidFill>
                <a:latin typeface="Arial"/>
                <a:ea typeface="Arial"/>
                <a:cs typeface="Arial"/>
                <a:sym typeface="Arial"/>
              </a:defRPr>
            </a:lvl4pPr>
            <a:lvl5pPr algn="l" rtl="0">
              <a:spcBef>
                <a:spcPts val="0"/>
              </a:spcBef>
              <a:buSzPct val="100000"/>
              <a:buFont typeface="Arial"/>
              <a:buNone/>
              <a:defRPr sz="3600" b="1">
                <a:solidFill>
                  <a:schemeClr val="dk2"/>
                </a:solidFill>
                <a:latin typeface="Arial"/>
                <a:ea typeface="Arial"/>
                <a:cs typeface="Arial"/>
                <a:sym typeface="Arial"/>
              </a:defRPr>
            </a:lvl5pPr>
            <a:lvl6pPr algn="l" rtl="0">
              <a:spcBef>
                <a:spcPts val="0"/>
              </a:spcBef>
              <a:buSzPct val="100000"/>
              <a:buFont typeface="Arial"/>
              <a:buNone/>
              <a:defRPr sz="3600" b="1">
                <a:solidFill>
                  <a:schemeClr val="dk2"/>
                </a:solidFill>
                <a:latin typeface="Arial"/>
                <a:ea typeface="Arial"/>
                <a:cs typeface="Arial"/>
                <a:sym typeface="Arial"/>
              </a:defRPr>
            </a:lvl6pPr>
            <a:lvl7pPr algn="l" rtl="0">
              <a:spcBef>
                <a:spcPts val="0"/>
              </a:spcBef>
              <a:buSzPct val="100000"/>
              <a:buFont typeface="Arial"/>
              <a:buNone/>
              <a:defRPr sz="3600" b="1">
                <a:solidFill>
                  <a:schemeClr val="dk2"/>
                </a:solidFill>
                <a:latin typeface="Arial"/>
                <a:ea typeface="Arial"/>
                <a:cs typeface="Arial"/>
                <a:sym typeface="Arial"/>
              </a:defRPr>
            </a:lvl7pPr>
            <a:lvl8pPr algn="l" rtl="0">
              <a:spcBef>
                <a:spcPts val="0"/>
              </a:spcBef>
              <a:buSzPct val="100000"/>
              <a:buFont typeface="Arial"/>
              <a:buNone/>
              <a:defRPr sz="3600" b="1">
                <a:solidFill>
                  <a:schemeClr val="dk2"/>
                </a:solidFill>
                <a:latin typeface="Arial"/>
                <a:ea typeface="Arial"/>
                <a:cs typeface="Arial"/>
                <a:sym typeface="Arial"/>
              </a:defRPr>
            </a:lvl8pPr>
            <a:lvl9pPr algn="l" rtl="0">
              <a:spcBef>
                <a:spcPts val="0"/>
              </a:spcBef>
              <a:buSzPct val="100000"/>
              <a:buFont typeface="Arial"/>
              <a:buNone/>
              <a:defRPr sz="3600" b="1">
                <a:solidFill>
                  <a:schemeClr val="dk2"/>
                </a:solidFill>
                <a:latin typeface="Arial"/>
                <a:ea typeface="Arial"/>
                <a:cs typeface="Arial"/>
                <a:sym typeface="Arial"/>
              </a:defRPr>
            </a:lvl9pPr>
          </a:lstStyle>
          <a:p>
            <a:r>
              <a:rPr lang="en-US"/>
              <a:t>Click to edit Master title style</a:t>
            </a:r>
            <a:endParaRPr/>
          </a:p>
        </p:txBody>
      </p:sp>
      <p:sp>
        <p:nvSpPr>
          <p:cNvPr id="59" name="Shape 59"/>
          <p:cNvSpPr/>
          <p:nvPr/>
        </p:nvSpPr>
        <p:spPr>
          <a:xfrm>
            <a:off x="5791200" y="6400800"/>
            <a:ext cx="2895600" cy="365099"/>
          </a:xfrm>
          <a:prstGeom prst="rect">
            <a:avLst/>
          </a:prstGeom>
          <a:noFill/>
          <a:ln>
            <a:noFill/>
          </a:ln>
        </p:spPr>
        <p:txBody>
          <a:bodyPr lIns="91425" tIns="45700" rIns="91425" bIns="45700" anchor="t" anchorCtr="0">
            <a:spAutoFit/>
          </a:bodyPr>
          <a:lstStyle/>
          <a:p>
            <a:pPr marL="0" marR="0" lvl="0" indent="0" algn="r" rtl="0">
              <a:buNone/>
            </a:pPr>
            <a:r>
              <a:rPr lang="en" sz="700" b="0" i="0" u="none" strike="noStrike" cap="none" baseline="0">
                <a:solidFill>
                  <a:schemeClr val="lt2"/>
                </a:solidFill>
                <a:latin typeface="Arial"/>
                <a:ea typeface="Arial"/>
                <a:cs typeface="Arial"/>
                <a:sym typeface="Arial"/>
              </a:rPr>
              <a:t>Google Confidential and Proprietary</a:t>
            </a:r>
          </a:p>
        </p:txBody>
      </p:sp>
    </p:spTree>
    <p:extLst>
      <p:ext uri="{BB962C8B-B14F-4D97-AF65-F5344CB8AC3E}">
        <p14:creationId xmlns:p14="http://schemas.microsoft.com/office/powerpoint/2010/main" val="102031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11"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35705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412219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14052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11" name="Footer Placeholder 4"/>
          <p:cNvSpPr>
            <a:spLocks noGrp="1"/>
          </p:cNvSpPr>
          <p:nvPr>
            <p:ph type="ftr" sz="quarter" idx="11"/>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12"/>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61845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7"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9"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8654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6"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8"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45484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32054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68497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b="-10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5"/>
          <a:stretch>
            <a:fillRect/>
          </a:stretch>
        </p:blipFill>
        <p:spPr>
          <a:xfrm>
            <a:off x="7086599" y="6388445"/>
            <a:ext cx="2057401" cy="400291"/>
          </a:xfrm>
          <a:prstGeom prst="rect">
            <a:avLst/>
          </a:prstGeom>
        </p:spPr>
      </p:pic>
      <p:sp useBgFill="1">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12"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pic>
        <p:nvPicPr>
          <p:cNvPr id="8" name="Picture 7"/>
          <p:cNvPicPr>
            <a:picLocks noChangeAspect="1"/>
          </p:cNvPicPr>
          <p:nvPr userDrawn="1"/>
        </p:nvPicPr>
        <p:blipFill>
          <a:blip r:embed="rId16" cstate="print"/>
          <a:stretch>
            <a:fillRect/>
          </a:stretch>
        </p:blipFill>
        <p:spPr>
          <a:xfrm>
            <a:off x="7086599" y="6388445"/>
            <a:ext cx="2057401" cy="400291"/>
          </a:xfrm>
          <a:prstGeom prst="rect">
            <a:avLst/>
          </a:prstGeom>
        </p:spPr>
      </p:pic>
    </p:spTree>
    <p:extLst>
      <p:ext uri="{BB962C8B-B14F-4D97-AF65-F5344CB8AC3E}">
        <p14:creationId xmlns:p14="http://schemas.microsoft.com/office/powerpoint/2010/main" val="20973290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fontScale="90000"/>
          </a:bodyPr>
          <a:lstStyle/>
          <a:p>
            <a:r>
              <a:rPr lang="en-US" b="1" dirty="0">
                <a:latin typeface="Arial Rounded MT Bold" panose="020F0704030504030204" pitchFamily="34" charset="77"/>
              </a:rPr>
              <a:t>DCIT 212</a:t>
            </a:r>
            <a:br>
              <a:rPr lang="en-US" b="1" dirty="0">
                <a:solidFill>
                  <a:schemeClr val="bg1"/>
                </a:solidFill>
                <a:latin typeface="Myriad Pro" pitchFamily="34" charset="0"/>
              </a:rPr>
            </a:br>
            <a:r>
              <a:rPr lang="en-US" b="1" dirty="0">
                <a:latin typeface="Arial Rounded MT Bold" charset="0"/>
                <a:ea typeface="Arial Rounded MT Bold" charset="0"/>
                <a:cs typeface="Arial Rounded MT Bold" charset="0"/>
              </a:rPr>
              <a:t> NUMERICAL AND COMPUTATIONAL METHODS</a:t>
            </a:r>
            <a:endParaRPr lang="en-US" b="1" dirty="0">
              <a:solidFill>
                <a:schemeClr val="bg1"/>
              </a:solidFill>
              <a:latin typeface="Myriad Pro" charset="0"/>
              <a:ea typeface="Myriad Pro" charset="0"/>
              <a:cs typeface="Myriad Pro" charset="0"/>
            </a:endParaRPr>
          </a:p>
        </p:txBody>
      </p:sp>
      <p:sp>
        <p:nvSpPr>
          <p:cNvPr id="3" name="Subtitle 2"/>
          <p:cNvSpPr>
            <a:spLocks noGrp="1"/>
          </p:cNvSpPr>
          <p:nvPr>
            <p:ph type="subTitle" idx="1"/>
          </p:nvPr>
        </p:nvSpPr>
        <p:spPr>
          <a:xfrm>
            <a:off x="1066800" y="2667000"/>
            <a:ext cx="7086600" cy="609600"/>
          </a:xfrm>
        </p:spPr>
        <p:txBody>
          <a:bodyPr>
            <a:noAutofit/>
          </a:bodyPr>
          <a:lstStyle/>
          <a:p>
            <a:r>
              <a:rPr lang="en-US" sz="2400" b="1" dirty="0">
                <a:solidFill>
                  <a:schemeClr val="bg1"/>
                </a:solidFill>
                <a:latin typeface="Arial Rounded MT Bold" panose="020F0704030504030204" pitchFamily="34" charset="77"/>
              </a:rPr>
              <a:t>Session 2 – Systems Of Linear Algebraic Equations - Part II</a:t>
            </a:r>
          </a:p>
        </p:txBody>
      </p:sp>
      <p:sp>
        <p:nvSpPr>
          <p:cNvPr id="7" name="TextBox 6"/>
          <p:cNvSpPr txBox="1"/>
          <p:nvPr/>
        </p:nvSpPr>
        <p:spPr>
          <a:xfrm>
            <a:off x="304800" y="3657600"/>
            <a:ext cx="8458200" cy="707886"/>
          </a:xfrm>
          <a:prstGeom prst="rect">
            <a:avLst/>
          </a:prstGeom>
          <a:noFill/>
        </p:spPr>
        <p:txBody>
          <a:bodyPr wrap="square" rtlCol="0">
            <a:spAutoFit/>
          </a:bodyPr>
          <a:lstStyle/>
          <a:p>
            <a:pPr algn="ctr"/>
            <a:r>
              <a:rPr lang="en-US" sz="2000" b="1" dirty="0">
                <a:solidFill>
                  <a:schemeClr val="bg1"/>
                </a:solidFill>
                <a:latin typeface="Arial Rounded MT Bold" panose="020F0704030504030204" pitchFamily="34" charset="77"/>
              </a:rPr>
              <a:t>Lecturer: </a:t>
            </a:r>
            <a:r>
              <a:rPr lang="en-US" sz="2000" b="1">
                <a:solidFill>
                  <a:schemeClr val="bg1"/>
                </a:solidFill>
                <a:latin typeface="Arial Rounded MT Bold" panose="020F0704030504030204" pitchFamily="34" charset="77"/>
              </a:rPr>
              <a:t>Justice K. </a:t>
            </a:r>
            <a:r>
              <a:rPr lang="en-US" sz="2000" b="1" dirty="0">
                <a:solidFill>
                  <a:schemeClr val="bg1"/>
                </a:solidFill>
                <a:latin typeface="Arial Rounded MT Bold" panose="020F0704030504030204" pitchFamily="34" charset="77"/>
              </a:rPr>
              <a:t>Appati, PhD., UG, DCS </a:t>
            </a:r>
          </a:p>
          <a:p>
            <a:pPr algn="ctr"/>
            <a:r>
              <a:rPr lang="en-US" sz="2000" dirty="0">
                <a:solidFill>
                  <a:schemeClr val="bg1"/>
                </a:solidFill>
                <a:latin typeface="Arial Rounded MT Bold" panose="020F0704030504030204" pitchFamily="34" charset="77"/>
              </a:rPr>
              <a:t>Contact Information: jkappati@ug.edu.gh </a:t>
            </a:r>
          </a:p>
        </p:txBody>
      </p:sp>
    </p:spTree>
    <p:extLst>
      <p:ext uri="{BB962C8B-B14F-4D97-AF65-F5344CB8AC3E}">
        <p14:creationId xmlns:p14="http://schemas.microsoft.com/office/powerpoint/2010/main" val="92069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tx1"/>
                </a:solidFill>
                <a:latin typeface="Arial Rounded MT Bold" panose="020F0704030504030204" pitchFamily="34" charset="77"/>
              </a:rPr>
              <a:t>TriDIAGONAL</a:t>
            </a:r>
            <a:r>
              <a:rPr lang="en-US" dirty="0">
                <a:solidFill>
                  <a:schemeClr val="tx1"/>
                </a:solidFill>
                <a:latin typeface="Arial Rounded MT Bold" panose="020F0704030504030204" pitchFamily="34" charset="77"/>
              </a:rPr>
              <a:t> SYSTEMS Of EQUATIONS</a:t>
            </a:r>
          </a:p>
        </p:txBody>
      </p:sp>
      <p:sp>
        <p:nvSpPr>
          <p:cNvPr id="8" name="Text Placeholder 7"/>
          <p:cNvSpPr>
            <a:spLocks noGrp="1"/>
          </p:cNvSpPr>
          <p:nvPr>
            <p:ph type="body" idx="1"/>
          </p:nvPr>
        </p:nvSpPr>
        <p:spPr/>
        <p:txBody>
          <a:bodyPr>
            <a:normAutofit/>
          </a:bodyPr>
          <a:lstStyle/>
          <a:p>
            <a:r>
              <a:rPr lang="en-US" sz="2800" dirty="0">
                <a:effectLst>
                  <a:outerShdw blurRad="38100" dist="38100" dir="2700000" algn="tl">
                    <a:srgbClr val="000000">
                      <a:alpha val="43137"/>
                    </a:srgbClr>
                  </a:outerShdw>
                </a:effectLst>
                <a:latin typeface="Arial Rounded MT Bold" panose="020F0704030504030204" pitchFamily="34" charset="77"/>
              </a:rPr>
              <a:t>Topic One</a:t>
            </a:r>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10</a:t>
            </a:fld>
            <a:endParaRPr lang="en-US" dirty="0"/>
          </a:p>
        </p:txBody>
      </p:sp>
    </p:spTree>
    <p:extLst>
      <p:ext uri="{BB962C8B-B14F-4D97-AF65-F5344CB8AC3E}">
        <p14:creationId xmlns:p14="http://schemas.microsoft.com/office/powerpoint/2010/main" val="316730461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latin typeface="Arial Rounded MT Bold" panose="020F0704030504030204" pitchFamily="34" charset="77"/>
              </a:rPr>
              <a:t>Tridiagonal Systems of Equations</a:t>
            </a:r>
          </a:p>
        </p:txBody>
      </p:sp>
      <p:sp>
        <p:nvSpPr>
          <p:cNvPr id="17410" name="Content Placeholder 1"/>
          <p:cNvSpPr>
            <a:spLocks noGrp="1"/>
          </p:cNvSpPr>
          <p:nvPr>
            <p:ph idx="1"/>
          </p:nvPr>
        </p:nvSpPr>
        <p:spPr>
          <a:xfrm>
            <a:off x="152400" y="1600200"/>
            <a:ext cx="8763000" cy="4406900"/>
          </a:xfrm>
        </p:spPr>
        <p:txBody>
          <a:bodyPr>
            <a:normAutofit fontScale="92500" lnSpcReduction="20000"/>
          </a:bodyPr>
          <a:lstStyle/>
          <a:p>
            <a:pPr>
              <a:buFont typeface="Wingdings" pitchFamily="2" charset="2"/>
              <a:buChar char="v"/>
            </a:pPr>
            <a:r>
              <a:rPr lang="en-US" dirty="0"/>
              <a:t>When a large system of linear algebraic equations has a special pattern such as a tridiagonal pattern, it is usually worthwhile to develop special methods for that unique pattern.</a:t>
            </a:r>
          </a:p>
          <a:p>
            <a:pPr>
              <a:buFont typeface="Wingdings" pitchFamily="2" charset="2"/>
              <a:buChar char="v"/>
            </a:pPr>
            <a:r>
              <a:rPr lang="en-US" dirty="0"/>
              <a:t>There are a number of direct elimination methods for solving systems of linear algebraic equations which have special patterns in the coefficient matrix. </a:t>
            </a:r>
          </a:p>
          <a:p>
            <a:pPr>
              <a:buFont typeface="Wingdings" pitchFamily="2" charset="2"/>
              <a:buChar char="v"/>
            </a:pPr>
            <a:r>
              <a:rPr lang="en-US" dirty="0"/>
              <a:t>These methods are generally very efficient in computer time and storage. </a:t>
            </a:r>
          </a:p>
          <a:p>
            <a:pPr>
              <a:buFont typeface="Wingdings" pitchFamily="2" charset="2"/>
              <a:buChar char="v"/>
            </a:pPr>
            <a:r>
              <a:rPr lang="en-US" dirty="0"/>
              <a:t>One algorithm that deserves special attention is the algorithm for tridiagonal matrices often refers to as the </a:t>
            </a:r>
            <a:r>
              <a:rPr lang="en-US" b="1" dirty="0"/>
              <a:t>Thomas algorithm</a:t>
            </a:r>
          </a:p>
        </p:txBody>
      </p:sp>
      <p:sp>
        <p:nvSpPr>
          <p:cNvPr id="17411"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6AB0AAFC-A097-4CE5-89EA-E48EC1C6F642}" type="slidenum">
              <a:rPr lang="en-US" smtClean="0">
                <a:solidFill>
                  <a:schemeClr val="bg1"/>
                </a:solidFill>
                <a:latin typeface="Lucida Sans Unicode" pitchFamily="34" charset="0"/>
              </a:rPr>
              <a:pPr eaLnBrk="1" hangingPunct="1"/>
              <a:t>11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001421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Tridiagonal Systems of Equations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85000" lnSpcReduction="10000"/>
              </a:bodyPr>
              <a:lstStyle/>
              <a:p>
                <a:pPr marL="457200" lvl="1" indent="-457200">
                  <a:buFont typeface="Wingdings" pitchFamily="2" charset="2"/>
                  <a:buChar char="v"/>
                </a:pPr>
                <a:r>
                  <a:rPr lang="en-US" sz="2800" dirty="0"/>
                  <a:t>To derive the Thomas algorithm, let’s apply the Gauss elimination procedure to a tridiagonal matrix </a:t>
                </a:r>
                <a:r>
                  <a:rPr lang="en-US" sz="2800" b="1" dirty="0"/>
                  <a:t>T</a:t>
                </a:r>
                <a:r>
                  <a:rPr lang="en-US" sz="2800" dirty="0"/>
                  <a:t>, modifying the procedure to eliminate all unnecessary computations involving zeros</a:t>
                </a:r>
              </a:p>
              <a:p>
                <a:pPr marL="457200" lvl="1" indent="-457200">
                  <a:buFont typeface="Wingdings" pitchFamily="2" charset="2"/>
                  <a:buChar char="v"/>
                </a:pPr>
                <a:r>
                  <a:rPr lang="en-US" sz="2800" dirty="0"/>
                  <a:t>Consider the matrix equation </a:t>
                </a:r>
                <a:r>
                  <a:rPr lang="en-US" sz="2800" b="1" dirty="0"/>
                  <a:t>Tx = b </a:t>
                </a:r>
                <a:r>
                  <a:rPr lang="en-US" sz="2800" dirty="0"/>
                  <a:t>where </a:t>
                </a:r>
                <a:r>
                  <a:rPr lang="en-US" sz="2800" b="1" dirty="0"/>
                  <a:t>T</a:t>
                </a:r>
                <a:r>
                  <a:rPr lang="en-US" sz="2800" dirty="0"/>
                  <a:t> is the tridiagonal matrix</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m>
                                  <m:mPr>
                                    <m:mcs>
                                      <m:mc>
                                        <m:mcPr>
                                          <m:count m:val="3"/>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e>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𝑎</m:t>
                                          </m:r>
                                        </m:e>
                                        <m:sub>
                                          <m:r>
                                            <a:rPr lang="en-US" sz="2800" i="1">
                                              <a:latin typeface="Cambria Math" panose="02040503050406030204" pitchFamily="18" charset="0"/>
                                            </a:rPr>
                                            <m:t>1</m:t>
                                          </m:r>
                                          <m:r>
                                            <a:rPr lang="en-US" sz="2800" b="0" i="1" smtClean="0">
                                              <a:latin typeface="Cambria Math" panose="02040503050406030204" pitchFamily="18" charset="0"/>
                                            </a:rPr>
                                            <m:t>2</m:t>
                                          </m:r>
                                        </m:sub>
                                      </m:sSub>
                                    </m:e>
                                    <m:e>
                                      <m:r>
                                        <a:rPr lang="en-US" sz="2800" b="0" i="1" smtClean="0">
                                          <a:latin typeface="Cambria Math" panose="02040503050406030204" pitchFamily="18" charset="0"/>
                                        </a:rPr>
                                        <m:t>0</m:t>
                                      </m:r>
                                    </m:e>
                                  </m:mr>
                                  <m:mr>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𝑎</m:t>
                                          </m:r>
                                        </m:e>
                                        <m:sub>
                                          <m:r>
                                            <a:rPr lang="en-US" sz="2800" b="0" i="1" smtClean="0">
                                              <a:latin typeface="Cambria Math" panose="02040503050406030204" pitchFamily="18" charset="0"/>
                                            </a:rPr>
                                            <m:t>21</m:t>
                                          </m:r>
                                        </m:sub>
                                      </m:sSub>
                                    </m:e>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𝑎</m:t>
                                          </m:r>
                                        </m:e>
                                        <m:sub>
                                          <m:r>
                                            <a:rPr lang="en-US" sz="2800" b="0" i="1" smtClean="0">
                                              <a:latin typeface="Cambria Math" panose="02040503050406030204" pitchFamily="18" charset="0"/>
                                            </a:rPr>
                                            <m:t>22</m:t>
                                          </m:r>
                                        </m:sub>
                                      </m:sSub>
                                    </m:e>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𝑎</m:t>
                                          </m:r>
                                        </m:e>
                                        <m:sub>
                                          <m:r>
                                            <a:rPr lang="en-US" sz="2800" b="0" i="1" smtClean="0">
                                              <a:latin typeface="Cambria Math" panose="02040503050406030204" pitchFamily="18" charset="0"/>
                                            </a:rPr>
                                            <m:t>23</m:t>
                                          </m:r>
                                        </m:sub>
                                      </m:sSub>
                                    </m:e>
                                  </m:mr>
                                  <m:mr>
                                    <m:e>
                                      <m:r>
                                        <a:rPr lang="en-US" sz="2800" b="0" i="1" smtClean="0">
                                          <a:latin typeface="Cambria Math" panose="02040503050406030204" pitchFamily="18" charset="0"/>
                                        </a:rPr>
                                        <m:t>0</m:t>
                                      </m:r>
                                    </m:e>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𝑎</m:t>
                                          </m:r>
                                        </m:e>
                                        <m:sub>
                                          <m:r>
                                            <a:rPr lang="en-US" sz="2800" b="0" i="1" smtClean="0">
                                              <a:latin typeface="Cambria Math" panose="02040503050406030204" pitchFamily="18" charset="0"/>
                                            </a:rPr>
                                            <m:t>32</m:t>
                                          </m:r>
                                        </m:sub>
                                      </m:sSub>
                                    </m:e>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𝑎</m:t>
                                          </m:r>
                                        </m:e>
                                        <m:sub>
                                          <m:r>
                                            <a:rPr lang="en-US" sz="2800" b="0" i="1" smtClean="0">
                                              <a:latin typeface="Cambria Math" panose="02040503050406030204" pitchFamily="18" charset="0"/>
                                            </a:rPr>
                                            <m:t>33</m:t>
                                          </m:r>
                                        </m:sub>
                                      </m:sSub>
                                    </m:e>
                                  </m:mr>
                                </m:m>
                              </m:e>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0</m:t>
                                      </m:r>
                                    </m:e>
                                    <m:e>
                                      <m:r>
                                        <a:rPr lang="en-US" sz="2800" b="0" i="1" smtClean="0">
                                          <a:latin typeface="Cambria Math" panose="02040503050406030204" pitchFamily="18" charset="0"/>
                                        </a:rPr>
                                        <m:t>0</m:t>
                                      </m:r>
                                    </m:e>
                                  </m:mr>
                                  <m:mr>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𝑎</m:t>
                                          </m:r>
                                        </m:e>
                                        <m:sub>
                                          <m:r>
                                            <a:rPr lang="en-US" sz="2800" b="0" i="1" smtClean="0">
                                              <a:latin typeface="Cambria Math" panose="02040503050406030204" pitchFamily="18" charset="0"/>
                                            </a:rPr>
                                            <m:t>34</m:t>
                                          </m:r>
                                        </m:sub>
                                      </m:sSub>
                                    </m:e>
                                    <m:e>
                                      <m:r>
                                        <a:rPr lang="en-US" sz="2800" b="0" i="1" smtClean="0">
                                          <a:latin typeface="Cambria Math" panose="02040503050406030204" pitchFamily="18" charset="0"/>
                                        </a:rPr>
                                        <m:t>0</m:t>
                                      </m:r>
                                    </m:e>
                                    <m:e>
                                      <m:r>
                                        <a:rPr lang="en-US" sz="2800" b="0" i="1" smtClean="0">
                                          <a:latin typeface="Cambria Math" panose="02040503050406030204" pitchFamily="18" charset="0"/>
                                        </a:rPr>
                                        <m:t>0</m:t>
                                      </m:r>
                                    </m:e>
                                  </m:mr>
                                </m:m>
                              </m:e>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r>
                                        <a:rPr lang="en-US" sz="2800" b="0" i="1" smtClean="0">
                                          <a:latin typeface="Cambria Math" panose="02040503050406030204" pitchFamily="18" charset="0"/>
                                        </a:rPr>
                                        <m:t>  </m:t>
                                      </m:r>
                                    </m:e>
                                    <m:e>
                                      <m:r>
                                        <a:rPr lang="en-US" sz="2800" b="0" i="1" smtClean="0">
                                          <a:latin typeface="Cambria Math" panose="02040503050406030204" pitchFamily="18" charset="0"/>
                                        </a:rPr>
                                        <m:t>            0</m:t>
                                      </m:r>
                                    </m:e>
                                    <m:e>
                                      <m:r>
                                        <a:rPr lang="en-US" sz="2800" b="0" i="1" smtClean="0">
                                          <a:latin typeface="Cambria Math" panose="02040503050406030204" pitchFamily="18" charset="0"/>
                                        </a:rPr>
                                        <m:t>         0</m:t>
                                      </m:r>
                                    </m:e>
                                  </m:mr>
                                  <m:mr>
                                    <m:e>
                                      <m:r>
                                        <a:rPr lang="en-US" sz="2800" b="0" i="1" smtClean="0">
                                          <a:latin typeface="Cambria Math" panose="02040503050406030204" pitchFamily="18" charset="0"/>
                                        </a:rPr>
                                        <m:t>0 </m:t>
                                      </m:r>
                                    </m:e>
                                    <m:e>
                                      <m:r>
                                        <a:rPr lang="en-US" sz="2800" b="0" i="1" smtClean="0">
                                          <a:latin typeface="Cambria Math" panose="02040503050406030204" pitchFamily="18" charset="0"/>
                                        </a:rPr>
                                        <m:t>            0</m:t>
                                      </m:r>
                                    </m:e>
                                    <m:e>
                                      <m:r>
                                        <a:rPr lang="en-US" sz="2800" b="0" i="1" smtClean="0">
                                          <a:latin typeface="Cambria Math" panose="02040503050406030204" pitchFamily="18" charset="0"/>
                                        </a:rPr>
                                        <m:t>         0</m:t>
                                      </m:r>
                                    </m:e>
                                  </m:mr>
                                  <m:mr>
                                    <m:e>
                                      <m:r>
                                        <a:rPr lang="en-US" sz="2800" b="0" i="1" smtClean="0">
                                          <a:latin typeface="Cambria Math" panose="02040503050406030204" pitchFamily="18" charset="0"/>
                                        </a:rPr>
                                        <m:t>   0    </m:t>
                                      </m:r>
                                    </m:e>
                                    <m:e>
                                      <m:r>
                                        <a:rPr lang="en-US" sz="2800" b="0" i="1" smtClean="0">
                                          <a:latin typeface="Cambria Math" panose="02040503050406030204" pitchFamily="18" charset="0"/>
                                        </a:rPr>
                                        <m:t>            0</m:t>
                                      </m:r>
                                    </m:e>
                                    <m:e>
                                      <m:r>
                                        <a:rPr lang="en-US" sz="2800" b="0" i="1" smtClean="0">
                                          <a:latin typeface="Cambria Math" panose="02040503050406030204" pitchFamily="18" charset="0"/>
                                        </a:rPr>
                                        <m:t>          0</m:t>
                                      </m:r>
                                    </m:e>
                                  </m:mr>
                                </m:m>
                              </m:e>
                            </m:mr>
                            <m:m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r>
                                        <a:rPr lang="en-US" sz="2800" b="0" i="1" smtClean="0">
                                          <a:latin typeface="Cambria Math" panose="02040503050406030204" pitchFamily="18" charset="0"/>
                                        </a:rPr>
                                        <m:t>  </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a:rPr lang="en-US" sz="2800" b="0" i="1" smtClean="0">
                                          <a:latin typeface="Cambria Math" panose="02040503050406030204" pitchFamily="18" charset="0"/>
                                        </a:rPr>
                                        <m:t>0   </m:t>
                                      </m:r>
                                    </m:e>
                                    <m:e>
                                      <m:r>
                                        <a:rPr lang="en-US" sz="2800" b="0" i="1" smtClean="0">
                                          <a:latin typeface="Cambria Math" panose="02040503050406030204" pitchFamily="18" charset="0"/>
                                        </a:rPr>
                                        <m:t>0   </m:t>
                                      </m:r>
                                    </m:e>
                                    <m:e>
                                      <m:r>
                                        <a:rPr lang="en-US" sz="2800" b="0" i="1" smtClean="0">
                                          <a:latin typeface="Cambria Math" panose="02040503050406030204" pitchFamily="18" charset="0"/>
                                        </a:rPr>
                                        <m:t>   0</m:t>
                                      </m:r>
                                    </m:e>
                                  </m:mr>
                                  <m:mr>
                                    <m:e>
                                      <m:r>
                                        <a:rPr lang="en-US" sz="2800" b="0" i="1" smtClean="0">
                                          <a:latin typeface="Cambria Math" panose="02040503050406030204" pitchFamily="18" charset="0"/>
                                        </a:rPr>
                                        <m:t>0   </m:t>
                                      </m:r>
                                    </m:e>
                                    <m:e>
                                      <m:r>
                                        <a:rPr lang="en-US" sz="2800" b="0" i="1" smtClean="0">
                                          <a:latin typeface="Cambria Math" panose="02040503050406030204" pitchFamily="18" charset="0"/>
                                        </a:rPr>
                                        <m:t>0   </m:t>
                                      </m:r>
                                    </m:e>
                                    <m:e>
                                      <m:r>
                                        <a:rPr lang="en-US" sz="2800" b="0" i="1" smtClean="0">
                                          <a:latin typeface="Cambria Math" panose="02040503050406030204" pitchFamily="18" charset="0"/>
                                        </a:rPr>
                                        <m:t>   0</m:t>
                                      </m:r>
                                    </m:e>
                                  </m:mr>
                                </m:m>
                              </m:e>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0</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0</m:t>
                                      </m:r>
                                    </m:e>
                                    <m:e>
                                      <m:r>
                                        <a:rPr lang="en-US" sz="2800" b="0" i="1" smtClean="0">
                                          <a:latin typeface="Cambria Math" panose="02040503050406030204" pitchFamily="18" charset="0"/>
                                        </a:rPr>
                                        <m:t>0</m:t>
                                      </m:r>
                                    </m:e>
                                  </m:mr>
                                </m:m>
                              </m:e>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−2</m:t>
                                          </m:r>
                                        </m:sub>
                                      </m:sSub>
                                    </m:e>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−1</m:t>
                                          </m:r>
                                        </m:sub>
                                      </m:sSub>
                                    </m:e>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−1,</m:t>
                                          </m:r>
                                          <m:r>
                                            <a:rPr lang="en-US" sz="2800" b="0" i="1" smtClean="0">
                                              <a:latin typeface="Cambria Math" panose="02040503050406030204" pitchFamily="18" charset="0"/>
                                            </a:rPr>
                                            <m:t>𝑛</m:t>
                                          </m:r>
                                        </m:sub>
                                      </m:sSub>
                                    </m:e>
                                  </m:mr>
                                  <m:mr>
                                    <m:e>
                                      <m:r>
                                        <a:rPr lang="en-US" sz="2800" b="0" i="1" smtClean="0">
                                          <a:latin typeface="Cambria Math" panose="02040503050406030204" pitchFamily="18" charset="0"/>
                                        </a:rPr>
                                        <m:t>0</m:t>
                                      </m:r>
                                    </m:e>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−1</m:t>
                                          </m:r>
                                        </m:sub>
                                      </m:sSub>
                                    </m:e>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𝑛</m:t>
                                          </m:r>
                                        </m:sub>
                                      </m:sSub>
                                    </m:e>
                                  </m:mr>
                                </m:m>
                              </m:e>
                            </m:mr>
                          </m:m>
                        </m:e>
                      </m:d>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013" t="-1609" r="-1302"/>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12</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9197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Tridiagonal Systems of Equations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Since all the elements of column 1 below row 2 are already zero, the only element to be eliminated in row 2 is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21</m:t>
                        </m:r>
                      </m:sub>
                    </m:sSub>
                  </m:oMath>
                </a14:m>
                <a:r>
                  <a:rPr lang="en-US" sz="2800" dirty="0"/>
                  <a:t>. Thus, replace row 2 by </a:t>
                </a:r>
                <a14:m>
                  <m:oMath xmlns:m="http://schemas.openxmlformats.org/officeDocument/2006/math">
                    <m:sSub>
                      <m:sSubPr>
                        <m:ctrlPr>
                          <a:rPr lang="en-US" sz="2800" i="1">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i="1">
                            <a:latin typeface="Cambria Math" panose="02040503050406030204" pitchFamily="18" charset="0"/>
                          </a:rPr>
                          <m:t>𝑎</m:t>
                        </m:r>
                      </m:e>
                      <m:sub>
                        <m:r>
                          <a:rPr lang="en-US" sz="2800" i="1">
                            <a:latin typeface="Cambria Math" panose="02040503050406030204" pitchFamily="18" charset="0"/>
                          </a:rPr>
                          <m:t>21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b="0" i="1" smtClean="0">
                            <a:latin typeface="Cambria Math" panose="02040503050406030204" pitchFamily="18" charset="0"/>
                          </a:rPr>
                          <m:t>1</m:t>
                        </m:r>
                      </m:sub>
                    </m:sSub>
                  </m:oMath>
                </a14:m>
                <a:endParaRPr lang="en-US" sz="2800" dirty="0"/>
              </a:p>
              <a:p>
                <a:pPr marL="457200" lvl="1" indent="-457200">
                  <a:buFont typeface="Wingdings" pitchFamily="2" charset="2"/>
                  <a:buChar char="v"/>
                </a:pPr>
                <a:r>
                  <a:rPr lang="en-US" sz="2800" dirty="0"/>
                  <a:t>Similarly, only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32</m:t>
                        </m:r>
                      </m:sub>
                    </m:sSub>
                  </m:oMath>
                </a14:m>
                <a:r>
                  <a:rPr lang="en-US" sz="2800" dirty="0"/>
                  <a:t> in column 2 must be eliminated from row 3, </a:t>
                </a:r>
                <a:r>
                  <a:rPr lang="en-US" sz="2800" dirty="0" err="1"/>
                  <a:t>etc</a:t>
                </a:r>
                <a:endParaRPr lang="en-US" sz="2800" dirty="0"/>
              </a:p>
              <a:p>
                <a:pPr marL="457200" lvl="1" indent="-457200">
                  <a:buFont typeface="Wingdings" pitchFamily="2" charset="2"/>
                  <a:buChar char="v"/>
                </a:pPr>
                <a:r>
                  <a:rPr lang="en-US" sz="2800" dirty="0"/>
                  <a:t>Storing the elimination multiplier </a:t>
                </a:r>
                <a14:m>
                  <m:oMath xmlns:m="http://schemas.openxmlformats.org/officeDocument/2006/math">
                    <m:r>
                      <a:rPr lang="en-US" sz="2800" b="0" i="1" smtClean="0">
                        <a:latin typeface="Cambria Math" panose="02040503050406030204" pitchFamily="18" charset="0"/>
                      </a:rPr>
                      <m:t>𝑒𝑚</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r>
                      <a:rPr lang="en-US" sz="2800" b="0" i="1" smtClean="0">
                        <a:latin typeface="Cambria Math" panose="02040503050406030204" pitchFamily="18" charset="0"/>
                      </a:rPr>
                      <m:t>)</m:t>
                    </m:r>
                  </m:oMath>
                </a14:m>
                <a:r>
                  <a:rPr lang="en-US" sz="2800" dirty="0"/>
                  <a:t> in place of the eliminated elements allows this procedure to be used as an LU factorization method.</a:t>
                </a:r>
              </a:p>
              <a:p>
                <a:pPr marL="457200" lvl="1" indent="-457200">
                  <a:buFont typeface="Wingdings" pitchFamily="2" charset="2"/>
                  <a:buChar char="v"/>
                </a:pPr>
                <a:r>
                  <a:rPr lang="en-US" sz="2800" dirty="0"/>
                  <a:t>Only the diagonal element in each row is affected by the elimination.</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737" b="-1340"/>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90710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Tridiagonal Systems of Equations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Elimination in row 2 to </a:t>
                </a:r>
                <a:r>
                  <a:rPr lang="en-US" sz="2800" i="1" dirty="0"/>
                  <a:t>n</a:t>
                </a:r>
                <a:r>
                  <a:rPr lang="en-US" sz="2800" dirty="0"/>
                  <a:t> is accomplished as follows:</a:t>
                </a:r>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r>
                            <a:rPr lang="en-US" sz="2800" b="0" i="1" smtClean="0">
                              <a:latin typeface="Cambria Math" panose="02040503050406030204" pitchFamily="18" charset="0"/>
                            </a:rPr>
                            <m:t>𝑖</m:t>
                          </m:r>
                        </m:sub>
                      </m:sSub>
                    </m:oMath>
                  </m:oMathPara>
                </a14:m>
                <a:endParaRPr lang="en-US" sz="2800" b="0" dirty="0"/>
              </a:p>
              <a:p>
                <a:pPr marL="457200" lvl="1" indent="-457200">
                  <a:buFont typeface="Wingdings" pitchFamily="2" charset="2"/>
                  <a:buChar char="v"/>
                </a:pPr>
                <a:r>
                  <a:rPr lang="en-US" sz="2800" dirty="0"/>
                  <a:t>The elements of the </a:t>
                </a:r>
                <a:r>
                  <a:rPr lang="en-US" sz="2800" b="1" dirty="0"/>
                  <a:t>b</a:t>
                </a:r>
                <a:r>
                  <a:rPr lang="en-US" sz="2800" dirty="0"/>
                  <a:t> vector are also affected by the elimination process. The first element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sz="2800" dirty="0"/>
                  <a:t> is unchanged, the second element becomes </a:t>
                </a:r>
                <a:endParaRPr lang="en-US" sz="2800" i="1" dirty="0">
                  <a:latin typeface="Cambria Math" panose="02040503050406030204" pitchFamily="18" charset="0"/>
                </a:endParaRPr>
              </a:p>
              <a:p>
                <a:pPr marL="0" lvl="1"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2,1</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den>
                          </m:f>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m:oMathPara>
                </a14:m>
                <a:endParaRPr lang="en-US" sz="2800" b="0" dirty="0"/>
              </a:p>
              <a:p>
                <a:pPr marL="457200" lvl="1" indent="-457200">
                  <a:buFont typeface="Wingdings" pitchFamily="2" charset="2"/>
                  <a:buChar char="v"/>
                </a:pPr>
                <a:r>
                  <a:rPr lang="en-US" sz="2800" dirty="0"/>
                  <a:t>Subsequent elements of </a:t>
                </a:r>
                <a:r>
                  <a:rPr lang="en-US" sz="2800" b="1" dirty="0"/>
                  <a:t>b</a:t>
                </a:r>
                <a:r>
                  <a:rPr lang="en-US" sz="2800" dirty="0"/>
                  <a:t> are changed in a similar manner.</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45"/>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14</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41813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Tridiagonal Systems of Equations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85000" lnSpcReduction="10000"/>
              </a:bodyPr>
              <a:lstStyle/>
              <a:p>
                <a:pPr marL="457200" lvl="1" indent="-457200">
                  <a:buFont typeface="Wingdings" pitchFamily="2" charset="2"/>
                  <a:buChar char="v"/>
                </a:pPr>
                <a:r>
                  <a:rPr lang="en-US" sz="2800" dirty="0"/>
                  <a:t>The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𝑛</m:t>
                    </m:r>
                  </m:oMath>
                </a14:m>
                <a:r>
                  <a:rPr lang="en-US" sz="2800" dirty="0"/>
                  <a:t> tridiagonal matrix </a:t>
                </a:r>
                <a:r>
                  <a:rPr lang="en-US" sz="2800" b="1" dirty="0"/>
                  <a:t>T</a:t>
                </a:r>
                <a:r>
                  <a:rPr lang="en-US" sz="2800" dirty="0"/>
                  <a:t> can be stored as an </a:t>
                </a:r>
                <a14:m>
                  <m:oMath xmlns:m="http://schemas.openxmlformats.org/officeDocument/2006/math">
                    <m:r>
                      <a:rPr lang="en-US" sz="2800" i="1">
                        <a:latin typeface="Cambria Math" panose="02040503050406030204" pitchFamily="18" charset="0"/>
                      </a:rPr>
                      <m:t>𝑛</m:t>
                    </m:r>
                    <m:r>
                      <a:rPr lang="en-US" sz="2800" b="0" i="1" smtClean="0">
                        <a:latin typeface="Cambria Math" panose="02040503050406030204" pitchFamily="18" charset="0"/>
                      </a:rPr>
                      <m:t>×3</m:t>
                    </m:r>
                  </m:oMath>
                </a14:m>
                <a:r>
                  <a:rPr lang="en-US" sz="2800" dirty="0"/>
                  <a:t> matrix </a:t>
                </a:r>
                <a14:m>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oMath>
                </a14:m>
                <a:r>
                  <a:rPr lang="en-US" sz="2800" dirty="0"/>
                  <a:t> since there is no need to store the zeros.</a:t>
                </a:r>
              </a:p>
              <a:p>
                <a:pPr marL="457200" lvl="1" indent="-457200">
                  <a:buFont typeface="Wingdings" pitchFamily="2" charset="2"/>
                  <a:buChar char="v"/>
                </a:pPr>
                <a:r>
                  <a:rPr lang="en-US" sz="2800" dirty="0"/>
                  <a:t>The first column of </a:t>
                </a:r>
                <a14:m>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oMath>
                </a14:m>
                <a:r>
                  <a:rPr lang="en-US" sz="2800" dirty="0"/>
                  <a:t>, elements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m:t>
                        </m:r>
                      </m:sup>
                    </m:sSubSup>
                  </m:oMath>
                </a14:m>
                <a:r>
                  <a:rPr lang="en-US" sz="2800" dirty="0"/>
                  <a:t>, corresponds to the </a:t>
                </a:r>
                <a:r>
                  <a:rPr lang="en-US" sz="2800" dirty="0" err="1"/>
                  <a:t>subdiagonal</a:t>
                </a:r>
                <a:r>
                  <a:rPr lang="en-US" sz="2800" dirty="0"/>
                  <a:t> of </a:t>
                </a:r>
                <a:r>
                  <a:rPr lang="en-US" sz="2800" b="1" dirty="0"/>
                  <a:t>T</a:t>
                </a:r>
                <a:r>
                  <a:rPr lang="en-US" sz="2800" dirty="0"/>
                  <a:t>, elements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a14:m>
                <a:r>
                  <a:rPr lang="en-US" sz="2800" dirty="0"/>
                  <a:t>. The second column takes the same form.</a:t>
                </a:r>
              </a:p>
              <a:p>
                <a:pPr marL="457200" lvl="1" indent="-457200">
                  <a:buFont typeface="Wingdings" pitchFamily="2" charset="2"/>
                  <a:buChar char="v"/>
                </a:pPr>
                <a:r>
                  <a:rPr lang="en-US" sz="2800" dirty="0"/>
                  <a:t>The elements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up>
                        <m:r>
                          <a:rPr lang="en-US" sz="2800" b="0" i="1" smtClean="0">
                            <a:latin typeface="Cambria Math" panose="02040503050406030204" pitchFamily="18" charset="0"/>
                          </a:rPr>
                          <m:t>′</m:t>
                        </m:r>
                      </m:sup>
                    </m:sSubSup>
                  </m:oMath>
                </a14:m>
                <a:r>
                  <a:rPr lang="en-US" sz="2800" dirty="0"/>
                  <a:t> and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,3</m:t>
                        </m:r>
                      </m:sub>
                      <m:sup>
                        <m:r>
                          <a:rPr lang="en-US" sz="2800" b="0" i="1" smtClean="0">
                            <a:latin typeface="Cambria Math" panose="02040503050406030204" pitchFamily="18" charset="0"/>
                          </a:rPr>
                          <m:t>′</m:t>
                        </m:r>
                      </m:sup>
                    </m:sSubSup>
                  </m:oMath>
                </a14:m>
                <a:r>
                  <a:rPr lang="en-US" sz="2800" dirty="0"/>
                  <a:t> </a:t>
                </a:r>
                <a:r>
                  <a:rPr lang="en-US" sz="2800" dirty="0">
                    <a:solidFill>
                      <a:srgbClr val="FF0000"/>
                    </a:solidFill>
                  </a:rPr>
                  <a:t>DO NO EXIST</a:t>
                </a:r>
                <a:r>
                  <a:rPr lang="en-US" sz="2800" dirty="0"/>
                  <a:t>. Thus</a:t>
                </a:r>
              </a:p>
              <a:p>
                <a:pPr marL="0" lvl="1"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r>
                                        <a:rPr lang="en-US" sz="2800" b="0" i="1" smtClean="0">
                                          <a:latin typeface="Cambria Math" panose="02040503050406030204" pitchFamily="18" charset="0"/>
                                        </a:rPr>
                                        <m:t>   </m:t>
                                      </m:r>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b="0" i="1" smtClean="0">
                                              <a:latin typeface="Cambria Math" panose="02040503050406030204" pitchFamily="18" charset="0"/>
                                            </a:rPr>
                                            <m:t>1,</m:t>
                                          </m:r>
                                          <m:r>
                                            <a:rPr lang="en-US" sz="2800" i="1">
                                              <a:latin typeface="Cambria Math" panose="02040503050406030204" pitchFamily="18" charset="0"/>
                                            </a:rPr>
                                            <m:t>2</m:t>
                                          </m:r>
                                          <m:r>
                                            <a:rPr lang="en-US" sz="2800" b="0" i="1" smtClean="0">
                                              <a:latin typeface="Cambria Math" panose="02040503050406030204" pitchFamily="18" charset="0"/>
                                            </a:rPr>
                                            <m:t>      </m:t>
                                          </m:r>
                                        </m:sub>
                                        <m:sup>
                                          <m:r>
                                            <a:rPr lang="en-US" sz="2800" i="1">
                                              <a:latin typeface="Cambria Math" panose="02040503050406030204" pitchFamily="18" charset="0"/>
                                            </a:rPr>
                                            <m:t>′</m:t>
                                          </m:r>
                                        </m:sup>
                                      </m:sSubSup>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b="0" i="1" smtClean="0">
                                              <a:latin typeface="Cambria Math" panose="02040503050406030204" pitchFamily="18" charset="0"/>
                                            </a:rPr>
                                            <m:t>1,3</m:t>
                                          </m:r>
                                        </m:sub>
                                        <m:sup>
                                          <m:r>
                                            <a:rPr lang="en-US" sz="2800" i="1">
                                              <a:latin typeface="Cambria Math" panose="02040503050406030204" pitchFamily="18" charset="0"/>
                                            </a:rPr>
                                            <m:t>′</m:t>
                                          </m:r>
                                        </m:sup>
                                      </m:sSubSup>
                                    </m:e>
                                  </m:mr>
                                  <m:m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2,1    </m:t>
                                          </m:r>
                                        </m:sub>
                                        <m:sup>
                                          <m:r>
                                            <a:rPr lang="en-US" sz="2800" b="0" i="1" smtClean="0">
                                              <a:latin typeface="Cambria Math" panose="02040503050406030204" pitchFamily="18" charset="0"/>
                                            </a:rPr>
                                            <m:t>′</m:t>
                                          </m:r>
                                        </m:sup>
                                      </m:sSubSup>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i="1">
                                              <a:latin typeface="Cambria Math" panose="02040503050406030204" pitchFamily="18" charset="0"/>
                                            </a:rPr>
                                            <m:t>2,</m:t>
                                          </m:r>
                                          <m:r>
                                            <a:rPr lang="en-US" sz="2800" b="0" i="1" smtClean="0">
                                              <a:latin typeface="Cambria Math" panose="02040503050406030204" pitchFamily="18" charset="0"/>
                                            </a:rPr>
                                            <m:t>2       </m:t>
                                          </m:r>
                                        </m:sub>
                                        <m:sup>
                                          <m:r>
                                            <a:rPr lang="en-US" sz="2800" i="1">
                                              <a:latin typeface="Cambria Math" panose="02040503050406030204" pitchFamily="18" charset="0"/>
                                            </a:rPr>
                                            <m:t>′</m:t>
                                          </m:r>
                                        </m:sup>
                                      </m:sSubSup>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i="1">
                                              <a:latin typeface="Cambria Math" panose="02040503050406030204" pitchFamily="18" charset="0"/>
                                            </a:rPr>
                                            <m:t>2</m:t>
                                          </m:r>
                                          <m:r>
                                            <a:rPr lang="en-US" sz="2800" b="0" i="1" smtClean="0">
                                              <a:latin typeface="Cambria Math" panose="02040503050406030204" pitchFamily="18" charset="0"/>
                                            </a:rPr>
                                            <m:t>,3</m:t>
                                          </m:r>
                                        </m:sub>
                                        <m:sup>
                                          <m:r>
                                            <a:rPr lang="en-US" sz="2800" i="1">
                                              <a:latin typeface="Cambria Math" panose="02040503050406030204" pitchFamily="18" charset="0"/>
                                            </a:rPr>
                                            <m:t>′</m:t>
                                          </m:r>
                                        </m:sup>
                                      </m:sSubSup>
                                    </m:e>
                                  </m:mr>
                                  <m:mr>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b="0" i="1" smtClean="0">
                                              <a:latin typeface="Cambria Math" panose="02040503050406030204" pitchFamily="18" charset="0"/>
                                            </a:rPr>
                                            <m:t>3</m:t>
                                          </m:r>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b="0" i="1" smtClean="0">
                                          <a:latin typeface="Cambria Math" panose="02040503050406030204" pitchFamily="18" charset="0"/>
                                        </a:rPr>
                                        <m:t>    </m:t>
                                      </m:r>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b="0" i="1" smtClean="0">
                                              <a:latin typeface="Cambria Math" panose="02040503050406030204" pitchFamily="18" charset="0"/>
                                            </a:rPr>
                                            <m:t>3,</m:t>
                                          </m:r>
                                          <m:r>
                                            <a:rPr lang="en-US" sz="2800" i="1">
                                              <a:latin typeface="Cambria Math" panose="02040503050406030204" pitchFamily="18" charset="0"/>
                                            </a:rPr>
                                            <m:t>2</m:t>
                                          </m:r>
                                        </m:sub>
                                        <m:sup>
                                          <m:r>
                                            <a:rPr lang="en-US" sz="2800" i="1">
                                              <a:latin typeface="Cambria Math" panose="02040503050406030204" pitchFamily="18" charset="0"/>
                                            </a:rPr>
                                            <m:t>′</m:t>
                                          </m:r>
                                        </m:sup>
                                      </m:sSubSup>
                                      <m:r>
                                        <a:rPr lang="en-US" sz="2800" b="0" i="1" smtClean="0">
                                          <a:latin typeface="Cambria Math" panose="02040503050406030204" pitchFamily="18" charset="0"/>
                                        </a:rPr>
                                        <m:t>    </m:t>
                                      </m:r>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b="0" i="1" smtClean="0">
                                              <a:latin typeface="Cambria Math" panose="02040503050406030204" pitchFamily="18" charset="0"/>
                                            </a:rPr>
                                            <m:t>3,3</m:t>
                                          </m:r>
                                        </m:sub>
                                        <m:sup>
                                          <m:r>
                                            <a:rPr lang="en-US" sz="2800" i="1">
                                              <a:latin typeface="Cambria Math" panose="02040503050406030204" pitchFamily="18" charset="0"/>
                                            </a:rPr>
                                            <m:t>′</m:t>
                                          </m:r>
                                        </m:sup>
                                      </m:sSubSup>
                                    </m:e>
                                  </m:mr>
                                </m:m>
                              </m:e>
                            </m:mr>
                            <m:m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−1,1</m:t>
                                          </m:r>
                                        </m:sub>
                                        <m:sup>
                                          <m:r>
                                            <a:rPr lang="en-US" sz="2800" i="1">
                                              <a:latin typeface="Cambria Math" panose="02040503050406030204" pitchFamily="18" charset="0"/>
                                            </a:rPr>
                                            <m:t>′</m:t>
                                          </m:r>
                                        </m:sup>
                                      </m:sSubSup>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−1,2</m:t>
                                          </m:r>
                                        </m:sub>
                                        <m:sup>
                                          <m:r>
                                            <a:rPr lang="en-US" sz="2800" i="1">
                                              <a:latin typeface="Cambria Math" panose="02040503050406030204" pitchFamily="18" charset="0"/>
                                            </a:rPr>
                                            <m:t>′</m:t>
                                          </m:r>
                                        </m:sup>
                                      </m:sSubSup>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−1,3</m:t>
                                          </m:r>
                                        </m:sub>
                                        <m:sup>
                                          <m:r>
                                            <a:rPr lang="en-US" sz="2800" i="1">
                                              <a:latin typeface="Cambria Math" panose="02040503050406030204" pitchFamily="18" charset="0"/>
                                            </a:rPr>
                                            <m:t>′</m:t>
                                          </m:r>
                                        </m:sup>
                                      </m:sSubSup>
                                    </m:e>
                                  </m:mr>
                                  <m:mr>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b="0" i="1" smtClean="0">
                                              <a:latin typeface="Cambria Math" panose="02040503050406030204" pitchFamily="18" charset="0"/>
                                            </a:rPr>
                                            <m:t>𝑛</m:t>
                                          </m:r>
                                          <m:r>
                                            <a:rPr lang="en-US" sz="2800" i="1">
                                              <a:latin typeface="Cambria Math" panose="02040503050406030204" pitchFamily="18" charset="0"/>
                                            </a:rPr>
                                            <m:t>,1</m:t>
                                          </m:r>
                                        </m:sub>
                                        <m:sup>
                                          <m:r>
                                            <a:rPr lang="en-US" sz="2800" i="1">
                                              <a:latin typeface="Cambria Math" panose="02040503050406030204" pitchFamily="18" charset="0"/>
                                            </a:rPr>
                                            <m:t>′</m:t>
                                          </m:r>
                                        </m:sup>
                                      </m:sSubSup>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b="0" i="1" smtClean="0">
                                              <a:latin typeface="Cambria Math" panose="02040503050406030204" pitchFamily="18" charset="0"/>
                                            </a:rPr>
                                            <m:t>𝑛</m:t>
                                          </m:r>
                                          <m:r>
                                            <a:rPr lang="en-US" sz="2800" i="1">
                                              <a:latin typeface="Cambria Math" panose="02040503050406030204" pitchFamily="18" charset="0"/>
                                            </a:rPr>
                                            <m:t>,</m:t>
                                          </m:r>
                                          <m:r>
                                            <a:rPr lang="en-US" sz="2800" b="0" i="1" smtClean="0">
                                              <a:latin typeface="Cambria Math" panose="02040503050406030204" pitchFamily="18" charset="0"/>
                                            </a:rPr>
                                            <m:t>2</m:t>
                                          </m:r>
                                        </m:sub>
                                        <m:sup>
                                          <m:r>
                                            <a:rPr lang="en-US" sz="2800" i="1">
                                              <a:latin typeface="Cambria Math" panose="02040503050406030204" pitchFamily="18" charset="0"/>
                                            </a:rPr>
                                            <m:t>′</m:t>
                                          </m:r>
                                        </m:sup>
                                      </m:sSubSup>
                                    </m:e>
                                    <m:e>
                                      <m:r>
                                        <a:rPr lang="en-US" sz="2800" b="0" i="1" smtClean="0">
                                          <a:latin typeface="Cambria Math" panose="02040503050406030204" pitchFamily="18" charset="0"/>
                                        </a:rPr>
                                        <m:t>−</m:t>
                                      </m:r>
                                    </m:e>
                                  </m:mr>
                                </m:m>
                              </m:e>
                            </m:mr>
                          </m:m>
                        </m:e>
                      </m:d>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013"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22669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Tridiagonal Systems of Equations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dirty="0"/>
                  <a:t>When the elements of column 1 of matrix </a:t>
                </a:r>
                <a14:m>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oMath>
                </a14:m>
                <a:r>
                  <a:rPr lang="en-US" sz="2800" dirty="0"/>
                  <a:t> are eliminated, that is, the elements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m:t>
                        </m:r>
                      </m:sup>
                    </m:sSubSup>
                  </m:oMath>
                </a14:m>
                <a:r>
                  <a:rPr lang="en-US" sz="2800" dirty="0"/>
                  <a:t>, the elements of column 2 of matrix </a:t>
                </a:r>
                <a14:m>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oMath>
                </a14:m>
                <a:r>
                  <a:rPr lang="en-US" sz="2800" dirty="0"/>
                  <a:t> become</a:t>
                </a:r>
              </a:p>
              <a:p>
                <a:pPr marL="0" lvl="1" indent="0">
                  <a:buNone/>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up>
                          <m:r>
                            <a:rPr lang="en-US" sz="2800" b="0" i="1" smtClean="0">
                              <a:latin typeface="Cambria Math" panose="02040503050406030204" pitchFamily="18" charset="0"/>
                            </a:rPr>
                            <m:t>′</m:t>
                          </m:r>
                        </m:sup>
                      </m:sSubSup>
                    </m:oMath>
                  </m:oMathPara>
                </a14:m>
                <a:endParaRPr lang="en-US" sz="2800" dirty="0"/>
              </a:p>
              <a:p>
                <a:pPr marL="0" lvl="1" indent="0">
                  <a:buNone/>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m:t>
                                  </m:r>
                                </m:sup>
                              </m:sSubSup>
                            </m:num>
                            <m:den>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−1,2</m:t>
                                  </m:r>
                                </m:sub>
                                <m:sup>
                                  <m:r>
                                    <a:rPr lang="en-US" sz="2800" b="0" i="1" smtClean="0">
                                      <a:latin typeface="Cambria Math" panose="02040503050406030204" pitchFamily="18" charset="0"/>
                                    </a:rPr>
                                    <m:t>′</m:t>
                                  </m:r>
                                </m:sup>
                              </m:sSubSup>
                            </m:den>
                          </m:f>
                        </m:e>
                      </m:d>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−1,3</m:t>
                          </m:r>
                        </m:sub>
                        <m:sup>
                          <m:r>
                            <a:rPr lang="en-US" sz="2800" b="0" i="1" smtClean="0">
                              <a:latin typeface="Cambria Math" panose="02040503050406030204" pitchFamily="18" charset="0"/>
                            </a:rPr>
                            <m:t>′</m:t>
                          </m:r>
                        </m:sup>
                      </m:sSubSup>
                    </m:oMath>
                  </m:oMathPara>
                </a14:m>
                <a:endParaRPr lang="en-US" sz="2800" dirty="0"/>
              </a:p>
              <a:p>
                <a:pPr marL="457200" lvl="1" indent="-457200">
                  <a:buFont typeface="Wingdings" pitchFamily="2" charset="2"/>
                  <a:buChar char="v"/>
                </a:pPr>
                <a:r>
                  <a:rPr lang="en-US" sz="2800" dirty="0"/>
                  <a:t>The </a:t>
                </a:r>
                <a:r>
                  <a:rPr lang="en-US" sz="2800" b="1" dirty="0"/>
                  <a:t>b</a:t>
                </a:r>
                <a:r>
                  <a:rPr lang="en-US" sz="2800" dirty="0"/>
                  <a:t> vector is modified as follows </a:t>
                </a:r>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m:oMathPara>
                </a14:m>
                <a:endParaRPr lang="en-US" sz="2800" dirty="0"/>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m:t>
                                  </m:r>
                                </m:sup>
                              </m:sSubSup>
                            </m:num>
                            <m:den>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−1,2</m:t>
                                  </m:r>
                                </m:sub>
                                <m:sup>
                                  <m:r>
                                    <a:rPr lang="en-US" sz="2800" i="1">
                                      <a:latin typeface="Cambria Math" panose="02040503050406030204" pitchFamily="18" charset="0"/>
                                    </a:rPr>
                                    <m:t>′</m:t>
                                  </m:r>
                                </m:sup>
                              </m:sSubSup>
                            </m:den>
                          </m:f>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2145"/>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2856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Tridiagonal Systems of Equations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After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up>
                        <m:r>
                          <a:rPr lang="en-US" sz="2800" b="0" i="1" smtClean="0">
                            <a:latin typeface="Cambria Math" panose="02040503050406030204" pitchFamily="18" charset="0"/>
                          </a:rPr>
                          <m:t>′</m:t>
                        </m:r>
                      </m:sup>
                    </m:sSubSup>
                  </m:oMath>
                </a14:m>
                <a:r>
                  <a:rPr lang="en-US" sz="2800" dirty="0"/>
                  <a:t> and </a:t>
                </a:r>
                <a:r>
                  <a:rPr lang="en-US" sz="2800" b="1" dirty="0"/>
                  <a:t>b</a:t>
                </a:r>
                <a:r>
                  <a:rPr lang="en-US" sz="2800" dirty="0"/>
                  <a:t> are evaluated, the back substitution step is as follows</a:t>
                </a:r>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,2</m:t>
                          </m:r>
                        </m:sub>
                        <m:sup>
                          <m:r>
                            <a:rPr lang="en-US" sz="2800" b="0" i="1" smtClean="0">
                              <a:latin typeface="Cambria Math" panose="02040503050406030204" pitchFamily="18" charset="0"/>
                            </a:rPr>
                            <m:t>′</m:t>
                          </m:r>
                        </m:sup>
                      </m:sSubSup>
                    </m:oMath>
                  </m:oMathPara>
                </a14:m>
                <a:endParaRPr lang="en-US" sz="2800" dirty="0"/>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,3</m:t>
                          </m:r>
                        </m:sub>
                        <m:sup>
                          <m:r>
                            <a:rPr lang="en-US" sz="2800" b="0" i="1" smtClean="0">
                              <a:latin typeface="Cambria Math" panose="02040503050406030204" pitchFamily="18" charset="0"/>
                            </a:rPr>
                            <m:t>′</m:t>
                          </m:r>
                        </m:sup>
                      </m:sSub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up>
                          <m:r>
                            <a:rPr lang="en-US" sz="2800" b="0" i="1" smtClean="0">
                              <a:latin typeface="Cambria Math" panose="02040503050406030204" pitchFamily="18" charset="0"/>
                            </a:rPr>
                            <m:t>′</m:t>
                          </m:r>
                        </m:sup>
                      </m:sSubSup>
                    </m:oMath>
                  </m:oMathPara>
                </a14:m>
                <a:endParaRPr lang="en-US" sz="2800" dirty="0"/>
              </a:p>
              <a:p>
                <a:pPr marL="457200" lvl="1" indent="-457200">
                  <a:buFont typeface="Wingdings" pitchFamily="2" charset="2"/>
                  <a:buChar char="v"/>
                </a:pPr>
                <a:r>
                  <a:rPr lang="en-US" sz="2800" dirty="0"/>
                  <a:t>Pivoting </a:t>
                </a:r>
                <a:r>
                  <a:rPr lang="en-US" sz="2800" dirty="0">
                    <a:solidFill>
                      <a:srgbClr val="FF0000"/>
                    </a:solidFill>
                  </a:rPr>
                  <a:t>destroys</a:t>
                </a:r>
                <a:r>
                  <a:rPr lang="en-US" sz="2800" dirty="0"/>
                  <a:t> the </a:t>
                </a:r>
                <a:r>
                  <a:rPr lang="en-US" sz="2800" dirty="0" err="1"/>
                  <a:t>tridiagonality</a:t>
                </a:r>
                <a:r>
                  <a:rPr lang="en-US" sz="2800" dirty="0"/>
                  <a:t> of the system of linear algebraic equations, and thus cannot be used with Thomas algorithm</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340"/>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2598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040687" cy="1362075"/>
          </a:xfrm>
        </p:spPr>
        <p:txBody>
          <a:bodyPr/>
          <a:lstStyle/>
          <a:p>
            <a:r>
              <a:rPr lang="en-US" dirty="0">
                <a:solidFill>
                  <a:schemeClr val="tx1"/>
                </a:solidFill>
                <a:latin typeface="Arial Rounded MT Bold" panose="020F0704030504030204" pitchFamily="34" charset="77"/>
              </a:rPr>
              <a:t>Pitfalls of elimination methods</a:t>
            </a:r>
          </a:p>
        </p:txBody>
      </p:sp>
      <p:sp>
        <p:nvSpPr>
          <p:cNvPr id="8" name="Text Placeholder 7"/>
          <p:cNvSpPr>
            <a:spLocks noGrp="1"/>
          </p:cNvSpPr>
          <p:nvPr>
            <p:ph type="body" idx="1"/>
          </p:nvPr>
        </p:nvSpPr>
        <p:spPr/>
        <p:txBody>
          <a:bodyPr>
            <a:normAutofit/>
          </a:bodyPr>
          <a:lstStyle/>
          <a:p>
            <a:r>
              <a:rPr lang="en-US" sz="2800" dirty="0">
                <a:effectLst>
                  <a:outerShdw blurRad="38100" dist="38100" dir="2700000" algn="tl">
                    <a:srgbClr val="000000">
                      <a:alpha val="43137"/>
                    </a:srgbClr>
                  </a:outerShdw>
                </a:effectLst>
                <a:latin typeface="Arial Rounded MT Bold" panose="020F0704030504030204" pitchFamily="34" charset="77"/>
              </a:rPr>
              <a:t>Topic Two</a:t>
            </a:r>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18</a:t>
            </a:fld>
            <a:endParaRPr lang="en-US" dirty="0"/>
          </a:p>
        </p:txBody>
      </p:sp>
    </p:spTree>
    <p:extLst>
      <p:ext uri="{BB962C8B-B14F-4D97-AF65-F5344CB8AC3E}">
        <p14:creationId xmlns:p14="http://schemas.microsoft.com/office/powerpoint/2010/main" val="196648183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Introduction</a:t>
            </a:r>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All nonsingular systems of linear algebraic equations have a solution. In theory, the solution can always be obtained by Gauss elimination</a:t>
            </a:r>
          </a:p>
          <a:p>
            <a:pPr marL="457200" lvl="1" indent="-457200">
              <a:buFont typeface="Wingdings" pitchFamily="2" charset="2"/>
              <a:buChar char="v"/>
            </a:pPr>
            <a:r>
              <a:rPr lang="en-US" sz="2800" dirty="0"/>
              <a:t>However, there are two major pitfalls in the application of Gauss elimination </a:t>
            </a:r>
          </a:p>
          <a:p>
            <a:pPr marL="982663" lvl="1" indent="-434975">
              <a:buFont typeface="Wingdings" pitchFamily="2" charset="2"/>
              <a:buChar char="Ø"/>
            </a:pPr>
            <a:r>
              <a:rPr lang="en-US" sz="2800" dirty="0"/>
              <a:t>the presence of round-off errors</a:t>
            </a:r>
          </a:p>
          <a:p>
            <a:pPr marL="982663" lvl="1" indent="-434975">
              <a:buFont typeface="Wingdings" pitchFamily="2" charset="2"/>
              <a:buChar char="Ø"/>
            </a:pPr>
            <a:r>
              <a:rPr lang="en-US" sz="2800" dirty="0"/>
              <a:t>ill-conditioned systems</a:t>
            </a:r>
          </a:p>
          <a:p>
            <a:pPr marL="457200" lvl="1" indent="-457200">
              <a:buFont typeface="Wingdings" pitchFamily="2" charset="2"/>
              <a:buChar char="v"/>
            </a:pPr>
            <a:r>
              <a:rPr lang="en-US" sz="2800" dirty="0"/>
              <a:t>The effects of round-off can be reduced by a procedure known as </a:t>
            </a:r>
            <a:r>
              <a:rPr lang="en-US" sz="2800" dirty="0">
                <a:solidFill>
                  <a:srgbClr val="FF0000"/>
                </a:solidFill>
              </a:rPr>
              <a:t>iterative improvement</a:t>
            </a:r>
            <a:r>
              <a:rPr lang="en-US" sz="2800" dirty="0"/>
              <a:t>.</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19</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42757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Rounded MT Bold" panose="020F0704030504030204" pitchFamily="34" charset="77"/>
              </a:rPr>
              <a:t>Course Information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81287326"/>
              </p:ext>
            </p:extLst>
          </p:nvPr>
        </p:nvGraphicFramePr>
        <p:xfrm>
          <a:off x="156410" y="1600201"/>
          <a:ext cx="8835189" cy="5127763"/>
        </p:xfrm>
        <a:graphic>
          <a:graphicData uri="http://schemas.openxmlformats.org/drawingml/2006/table">
            <a:tbl>
              <a:tblPr>
                <a:tableStyleId>{5C22544A-7EE6-4342-B048-85BDC9FD1C3A}</a:tableStyleId>
              </a:tblPr>
              <a:tblGrid>
                <a:gridCol w="2760997">
                  <a:extLst>
                    <a:ext uri="{9D8B030D-6E8A-4147-A177-3AD203B41FA5}">
                      <a16:colId xmlns:a16="http://schemas.microsoft.com/office/drawing/2014/main" val="20000"/>
                    </a:ext>
                  </a:extLst>
                </a:gridCol>
                <a:gridCol w="6074192">
                  <a:extLst>
                    <a:ext uri="{9D8B030D-6E8A-4147-A177-3AD203B41FA5}">
                      <a16:colId xmlns:a16="http://schemas.microsoft.com/office/drawing/2014/main" val="20001"/>
                    </a:ext>
                  </a:extLst>
                </a:gridCol>
              </a:tblGrid>
              <a:tr h="720435">
                <a:tc gridSpan="2">
                  <a:txBody>
                    <a:bodyPr/>
                    <a:lstStyle/>
                    <a:p>
                      <a:pPr marL="0" marR="0" algn="l">
                        <a:spcBef>
                          <a:spcPts val="0"/>
                        </a:spcBef>
                        <a:spcAft>
                          <a:spcPts val="0"/>
                        </a:spcAft>
                      </a:pPr>
                      <a:r>
                        <a:rPr lang="en-US" sz="2400" b="1" i="0" dirty="0">
                          <a:effectLst/>
                          <a:latin typeface="Arial Rounded MT Bold" panose="020F0704030504030204" pitchFamily="34" charset="77"/>
                          <a:ea typeface="Times New Roman" panose="02020603050405020304" pitchFamily="18" charset="0"/>
                        </a:rPr>
                        <a:t>Provide</a:t>
                      </a:r>
                      <a:r>
                        <a:rPr lang="en-US" sz="2400" b="1" i="0" baseline="0" dirty="0">
                          <a:effectLst/>
                          <a:latin typeface="Arial Rounded MT Bold" panose="020F0704030504030204" pitchFamily="34" charset="77"/>
                          <a:ea typeface="Times New Roman" panose="02020603050405020304" pitchFamily="18" charset="0"/>
                        </a:rPr>
                        <a:t> the following information:</a:t>
                      </a:r>
                      <a:endParaRPr lang="en-US" sz="2400" b="1" i="0" dirty="0">
                        <a:effectLst/>
                        <a:latin typeface="Arial Rounded MT Bold" panose="020F0704030504030204" pitchFamily="34" charset="77"/>
                        <a:ea typeface="Times New Roman" panose="02020603050405020304" pitchFamily="18" charset="0"/>
                      </a:endParaRPr>
                    </a:p>
                  </a:txBody>
                  <a:tcPr marL="47625" marR="47625" marT="47625" marB="47625" anchor="ctr"/>
                </a:tc>
                <a:tc hMerge="1">
                  <a:txBody>
                    <a:bodyPr/>
                    <a:lstStyle/>
                    <a:p>
                      <a:pPr marL="0" marR="0" algn="l">
                        <a:spcBef>
                          <a:spcPts val="0"/>
                        </a:spcBef>
                        <a:spcAft>
                          <a:spcPts val="0"/>
                        </a:spcAft>
                      </a:pPr>
                      <a:endParaRPr lang="en-US" sz="2400" dirty="0">
                        <a:solidFill>
                          <a:srgbClr val="FFFF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47625" marR="47625" marT="47625" marB="47625">
                    <a:solidFill>
                      <a:schemeClr val="bg1">
                        <a:lumMod val="65000"/>
                      </a:schemeClr>
                    </a:solidFill>
                  </a:tcPr>
                </a:tc>
                <a:extLst>
                  <a:ext uri="{0D108BD9-81ED-4DB2-BD59-A6C34878D82A}">
                    <a16:rowId xmlns:a16="http://schemas.microsoft.com/office/drawing/2014/main" val="10000"/>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rPr>
                        <a:t>Course Code: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baseline="0" dirty="0">
                          <a:solidFill>
                            <a:srgbClr val="FFFF00"/>
                          </a:solidFill>
                          <a:effectLst>
                            <a:outerShdw blurRad="38100" dist="38100" dir="2700000" algn="tl">
                              <a:srgbClr val="000000">
                                <a:alpha val="43137"/>
                              </a:srgbClr>
                            </a:outerShdw>
                          </a:effectLst>
                          <a:latin typeface="Arial Rounded MT Bold" panose="020F0704030504030204" pitchFamily="34" charset="77"/>
                          <a:ea typeface="+mn-ea"/>
                        </a:rPr>
                        <a:t>DCIT 212</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1"/>
                  </a:ext>
                </a:extLst>
              </a:tr>
              <a:tr h="921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latin typeface="Arial Rounded MT Bold" panose="020F0704030504030204" pitchFamily="34" charset="77"/>
                        </a:rPr>
                        <a:t>Course Title: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Numerical and Computational Methods</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2"/>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ea typeface="Times New Roman" panose="02020603050405020304" pitchFamily="18" charset="0"/>
                        </a:rPr>
                        <a:t>Course Credit</a:t>
                      </a: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rPr>
                        <a:t>3</a:t>
                      </a:r>
                    </a:p>
                  </a:txBody>
                  <a:tcPr marL="47625" marR="47625" marT="47625" marB="47625" anchor="ctr">
                    <a:solidFill>
                      <a:schemeClr val="bg1">
                        <a:lumMod val="65000"/>
                      </a:schemeClr>
                    </a:solidFill>
                  </a:tcPr>
                </a:tc>
                <a:extLst>
                  <a:ext uri="{0D108BD9-81ED-4DB2-BD59-A6C34878D82A}">
                    <a16:rowId xmlns:a16="http://schemas.microsoft.com/office/drawing/2014/main" val="10003"/>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rPr>
                        <a:t>Session Number  &amp; Session Title: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2 &amp; Systems Of Linear Algebraic Equations - Part II</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4"/>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rPr>
                        <a:t>Semester/Year:</a:t>
                      </a:r>
                      <a:r>
                        <a:rPr lang="en-US" sz="2400" dirty="0">
                          <a:effectLst/>
                          <a:latin typeface="Arial Rounded MT Bold" panose="020F0704030504030204" pitchFamily="34" charset="77"/>
                        </a:rPr>
                        <a:t> </a:t>
                      </a:r>
                      <a:endParaRPr lang="en-US" sz="2400"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2 / 2021</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2</a:t>
            </a:fld>
            <a:endParaRPr lang="en-US" dirty="0"/>
          </a:p>
        </p:txBody>
      </p:sp>
    </p:spTree>
    <p:extLst>
      <p:ext uri="{BB962C8B-B14F-4D97-AF65-F5344CB8AC3E}">
        <p14:creationId xmlns:p14="http://schemas.microsoft.com/office/powerpoint/2010/main" val="249804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Round-Off Errors</a:t>
            </a:r>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Round-off errors occur when exact infinite precision numbers are approximated by finite precision numbers.</a:t>
            </a:r>
          </a:p>
          <a:p>
            <a:pPr marL="457200" lvl="1" indent="-457200">
              <a:buFont typeface="Wingdings" pitchFamily="2" charset="2"/>
              <a:buChar char="v"/>
            </a:pPr>
            <a:r>
              <a:rPr lang="en-US" sz="2800" dirty="0"/>
              <a:t>In most computers, </a:t>
            </a:r>
            <a:r>
              <a:rPr lang="en-US" sz="2800" dirty="0">
                <a:solidFill>
                  <a:srgbClr val="FF0000"/>
                </a:solidFill>
              </a:rPr>
              <a:t>single</a:t>
            </a:r>
            <a:r>
              <a:rPr lang="en-US" sz="2800" dirty="0"/>
              <a:t> precision representation of numbers typically contains about 7 significant digits, </a:t>
            </a:r>
            <a:r>
              <a:rPr lang="en-US" sz="2800" dirty="0">
                <a:solidFill>
                  <a:srgbClr val="FF0000"/>
                </a:solidFill>
              </a:rPr>
              <a:t>double</a:t>
            </a:r>
            <a:r>
              <a:rPr lang="en-US" sz="2800" dirty="0"/>
              <a:t> precision representation typically contains about 14 significant digits and </a:t>
            </a:r>
            <a:r>
              <a:rPr lang="en-US" sz="2800" dirty="0">
                <a:solidFill>
                  <a:srgbClr val="FF0000"/>
                </a:solidFill>
              </a:rPr>
              <a:t>quad</a:t>
            </a:r>
            <a:r>
              <a:rPr lang="en-US" sz="2800" dirty="0"/>
              <a:t> precision representation typically contains about 28 significant digits.</a:t>
            </a:r>
          </a:p>
          <a:p>
            <a:pPr marL="457200" lvl="1" indent="-457200">
              <a:buFont typeface="Wingdings" pitchFamily="2" charset="2"/>
              <a:buChar char="v"/>
            </a:pPr>
            <a:r>
              <a:rPr lang="en-US" sz="2800" dirty="0"/>
              <a:t>Round-off error can never be completely eliminated; however, they can be minimized by using high precision arithmetic and pivoting</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20</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42603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System Condition</a:t>
            </a:r>
          </a:p>
        </p:txBody>
      </p:sp>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dirty="0"/>
              <a:t>All well posed nonsingular numerical problems have an exact solution. In theory, the exact solution can always be obtained using </a:t>
            </a:r>
            <a:r>
              <a:rPr lang="en-US" sz="2800" dirty="0">
                <a:solidFill>
                  <a:srgbClr val="FF0000"/>
                </a:solidFill>
              </a:rPr>
              <a:t>fractions</a:t>
            </a:r>
            <a:r>
              <a:rPr lang="en-US" sz="2800" dirty="0"/>
              <a:t> or </a:t>
            </a:r>
            <a:r>
              <a:rPr lang="en-US" sz="2800" dirty="0">
                <a:solidFill>
                  <a:srgbClr val="FF0000"/>
                </a:solidFill>
              </a:rPr>
              <a:t>infinite precision </a:t>
            </a:r>
            <a:r>
              <a:rPr lang="en-US" sz="2800" dirty="0"/>
              <a:t>numbers.</a:t>
            </a:r>
          </a:p>
          <a:p>
            <a:pPr marL="457200" lvl="1" indent="-457200">
              <a:buFont typeface="Wingdings" pitchFamily="2" charset="2"/>
              <a:buChar char="v"/>
            </a:pPr>
            <a:r>
              <a:rPr lang="en-US" sz="2800" dirty="0"/>
              <a:t>However, all practical calculations are done with finite precision numbers which necessarily contain round-off errors. The presence of round-off errors alters the solution to the problem.</a:t>
            </a:r>
          </a:p>
          <a:p>
            <a:pPr marL="457200" lvl="1" indent="-457200">
              <a:buFont typeface="Wingdings" pitchFamily="2" charset="2"/>
              <a:buChar char="v"/>
            </a:pPr>
            <a:r>
              <a:rPr lang="en-US" sz="2800" dirty="0"/>
              <a:t>A </a:t>
            </a:r>
            <a:r>
              <a:rPr lang="en-US" sz="2800" b="1" dirty="0"/>
              <a:t>well-conditioned</a:t>
            </a:r>
            <a:r>
              <a:rPr lang="en-US" sz="2800" dirty="0"/>
              <a:t> problem is one in which a small change in any of the elements of the problem causes only a small change in the solution of the problem.</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05200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System Condition</a:t>
            </a:r>
            <a:endParaRPr lang="en-US" dirty="0"/>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An </a:t>
            </a:r>
            <a:r>
              <a:rPr lang="en-US" sz="2800" b="1" dirty="0"/>
              <a:t>ill-conditioned</a:t>
            </a:r>
            <a:r>
              <a:rPr lang="en-US" sz="2800" dirty="0"/>
              <a:t> problem is one in which a small change in any elements of the problem causes a large change in the solution of the problem.</a:t>
            </a:r>
          </a:p>
          <a:p>
            <a:pPr marL="457200" lvl="1" indent="-457200">
              <a:buFont typeface="Wingdings" pitchFamily="2" charset="2"/>
              <a:buChar char="v"/>
            </a:pPr>
            <a:r>
              <a:rPr lang="en-US" sz="2800" dirty="0"/>
              <a:t>Since ill-conditioned systems are extremely sensitive to small changes in the elements of the problem, they are also extremely sensitive to round-off errors.</a:t>
            </a:r>
          </a:p>
          <a:p>
            <a:pPr marL="457200" lvl="1" indent="-457200">
              <a:buFont typeface="Wingdings" pitchFamily="2" charset="2"/>
              <a:buChar char="v"/>
            </a:pPr>
            <a:r>
              <a:rPr lang="en-US" sz="2800" dirty="0"/>
              <a:t>There are several ways to check a matrix </a:t>
            </a:r>
            <a:r>
              <a:rPr lang="en-US" sz="2800" b="1" dirty="0"/>
              <a:t>A</a:t>
            </a:r>
            <a:r>
              <a:rPr lang="en-US" sz="2800" dirty="0"/>
              <a:t> for ill-conditioning. If the </a:t>
            </a:r>
            <a:r>
              <a:rPr lang="en-US" sz="2800" dirty="0">
                <a:solidFill>
                  <a:srgbClr val="FF0000"/>
                </a:solidFill>
              </a:rPr>
              <a:t>magnitude</a:t>
            </a:r>
            <a:r>
              <a:rPr lang="en-US" sz="2800" dirty="0"/>
              <a:t> of the </a:t>
            </a:r>
            <a:r>
              <a:rPr lang="en-US" sz="2800" dirty="0">
                <a:solidFill>
                  <a:srgbClr val="FF0000"/>
                </a:solidFill>
              </a:rPr>
              <a:t>determinant</a:t>
            </a:r>
            <a:r>
              <a:rPr lang="en-US" sz="2800" dirty="0"/>
              <a:t> of the matrix is </a:t>
            </a:r>
            <a:r>
              <a:rPr lang="en-US" sz="2800" dirty="0">
                <a:solidFill>
                  <a:srgbClr val="FF0000"/>
                </a:solidFill>
              </a:rPr>
              <a:t>small</a:t>
            </a:r>
            <a:r>
              <a:rPr lang="en-US" sz="2800" dirty="0"/>
              <a:t>, the matrix may be ill-conditioned. (NB: This is not a foolproof test)</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22</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31180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System Condition</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inverse matrix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oMath>
                </a14:m>
                <a:r>
                  <a:rPr lang="en-US" sz="2800" dirty="0"/>
                  <a:t> can be calculated and </a:t>
                </a:r>
                <a14:m>
                  <m:oMath xmlns:m="http://schemas.openxmlformats.org/officeDocument/2006/math">
                    <m:r>
                      <a:rPr lang="en-US" sz="2800" i="1">
                        <a:latin typeface="Cambria Math" panose="02040503050406030204" pitchFamily="18" charset="0"/>
                      </a:rPr>
                      <m:t>𝐴</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oMath>
                </a14:m>
                <a:r>
                  <a:rPr lang="en-US" sz="2800" dirty="0"/>
                  <a:t> can be computed and compared to </a:t>
                </a:r>
                <a14:m>
                  <m:oMath xmlns:m="http://schemas.openxmlformats.org/officeDocument/2006/math">
                    <m:r>
                      <a:rPr lang="en-US" sz="2800" b="0" i="1" smtClean="0">
                        <a:latin typeface="Cambria Math" panose="02040503050406030204" pitchFamily="18" charset="0"/>
                      </a:rPr>
                      <m:t>𝐼</m:t>
                    </m:r>
                  </m:oMath>
                </a14:m>
                <a:r>
                  <a:rPr lang="en-US" sz="2800" dirty="0"/>
                  <a:t>. Similarly, </a:t>
                </a:r>
                <a14:m>
                  <m:oMath xmlns:m="http://schemas.openxmlformats.org/officeDocument/2006/math">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i="1">
                                    <a:latin typeface="Cambria Math" panose="02040503050406030204" pitchFamily="18" charset="0"/>
                                  </a:rPr>
                                  <m:t>𝐴</m:t>
                                </m:r>
                              </m:e>
                              <m:sup>
                                <m:r>
                                  <a:rPr lang="en-US" sz="2800" b="0" i="1" smtClean="0">
                                    <a:latin typeface="Cambria Math" panose="02040503050406030204" pitchFamily="18" charset="0"/>
                                  </a:rPr>
                                  <m:t>−1</m:t>
                                </m:r>
                              </m:sup>
                            </m:sSup>
                          </m:e>
                        </m:d>
                      </m:e>
                      <m:sup>
                        <m:r>
                          <a:rPr lang="en-US" sz="2800" b="0" i="1" smtClean="0">
                            <a:latin typeface="Cambria Math" panose="02040503050406030204" pitchFamily="18" charset="0"/>
                          </a:rPr>
                          <m:t>−1</m:t>
                        </m:r>
                      </m:sup>
                    </m:sSup>
                  </m:oMath>
                </a14:m>
                <a:r>
                  <a:rPr lang="en-US" sz="2800" dirty="0"/>
                  <a:t> can be computed and compared to </a:t>
                </a:r>
                <a14:m>
                  <m:oMath xmlns:m="http://schemas.openxmlformats.org/officeDocument/2006/math">
                    <m:r>
                      <a:rPr lang="en-US" sz="2800" i="1">
                        <a:latin typeface="Cambria Math" panose="02040503050406030204" pitchFamily="18" charset="0"/>
                      </a:rPr>
                      <m:t>𝐴</m:t>
                    </m:r>
                  </m:oMath>
                </a14:m>
                <a:r>
                  <a:rPr lang="en-US" sz="2800" dirty="0"/>
                  <a:t>. A close comparison in either case suggests that matrix </a:t>
                </a:r>
                <a14:m>
                  <m:oMath xmlns:m="http://schemas.openxmlformats.org/officeDocument/2006/math">
                    <m:r>
                      <a:rPr lang="en-US" sz="2800" i="1">
                        <a:latin typeface="Cambria Math" panose="02040503050406030204" pitchFamily="18" charset="0"/>
                      </a:rPr>
                      <m:t>𝐴</m:t>
                    </m:r>
                  </m:oMath>
                </a14:m>
                <a:r>
                  <a:rPr lang="en-US" sz="2800" dirty="0"/>
                  <a:t> is well-conditioned. A poor comparison suggests that the matrix is ill-conditioned.</a:t>
                </a:r>
              </a:p>
              <a:p>
                <a:pPr marL="457200" lvl="1" indent="-457200">
                  <a:buFont typeface="Wingdings" pitchFamily="2" charset="2"/>
                  <a:buChar char="v"/>
                </a:pPr>
                <a:r>
                  <a:rPr lang="en-US" sz="2800" dirty="0"/>
                  <a:t>None of these approaches is foolproof and none give a quantitative measure to ill-conditioning</a:t>
                </a:r>
              </a:p>
              <a:p>
                <a:pPr marL="457200" lvl="1" indent="-457200">
                  <a:buFont typeface="Wingdings" pitchFamily="2" charset="2"/>
                  <a:buChar char="v"/>
                </a:pPr>
                <a:r>
                  <a:rPr lang="en-US" sz="2800" dirty="0"/>
                  <a:t>The surest way to detect ill-conditioning is to evaluate the </a:t>
                </a:r>
                <a:r>
                  <a:rPr lang="en-US" sz="2800" dirty="0">
                    <a:solidFill>
                      <a:srgbClr val="FF0000"/>
                    </a:solidFill>
                  </a:rPr>
                  <a:t>condition number</a:t>
                </a:r>
                <a:r>
                  <a:rPr lang="en-US" sz="2800" dirty="0"/>
                  <a:t> of the matrix.</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2026"/>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37380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Norms and Condition Number - Norms</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lnSpcReduction="10000"/>
              </a:bodyPr>
              <a:lstStyle/>
              <a:p>
                <a:pPr marL="457200" lvl="1" indent="-457200">
                  <a:buFont typeface="Wingdings" pitchFamily="2" charset="2"/>
                  <a:buChar char="v"/>
                </a:pPr>
                <a:r>
                  <a:rPr lang="en-US" sz="2800" dirty="0"/>
                  <a:t>Ill-conditioning is quantified by the </a:t>
                </a:r>
                <a:r>
                  <a:rPr lang="en-US" sz="2800" dirty="0">
                    <a:solidFill>
                      <a:srgbClr val="FF0000"/>
                    </a:solidFill>
                  </a:rPr>
                  <a:t>condition number </a:t>
                </a:r>
                <a:r>
                  <a:rPr lang="en-US" sz="2800" dirty="0"/>
                  <a:t>of a matrix which is defined in terms of the </a:t>
                </a:r>
                <a:r>
                  <a:rPr lang="en-US" sz="2800" dirty="0">
                    <a:solidFill>
                      <a:srgbClr val="FF0000"/>
                    </a:solidFill>
                  </a:rPr>
                  <a:t>norms</a:t>
                </a:r>
                <a:r>
                  <a:rPr lang="en-US" sz="2800" dirty="0"/>
                  <a:t> of the matrix and its </a:t>
                </a:r>
                <a:r>
                  <a:rPr lang="en-US" sz="2800" dirty="0">
                    <a:solidFill>
                      <a:srgbClr val="FF0000"/>
                    </a:solidFill>
                  </a:rPr>
                  <a:t>inverse</a:t>
                </a:r>
                <a:r>
                  <a:rPr lang="en-US" sz="2800" dirty="0"/>
                  <a:t>.</a:t>
                </a:r>
              </a:p>
              <a:p>
                <a:pPr marL="457200" lvl="1" indent="-457200">
                  <a:buFont typeface="Wingdings" pitchFamily="2" charset="2"/>
                  <a:buChar char="v"/>
                </a:pPr>
                <a:r>
                  <a:rPr lang="en-US" sz="2800" dirty="0"/>
                  <a:t>The measure of the magnitude of </a:t>
                </a:r>
                <a:r>
                  <a:rPr lang="en-US" sz="2800" b="1" dirty="0"/>
                  <a:t>A</a:t>
                </a:r>
                <a:r>
                  <a:rPr lang="en-US" sz="2800" dirty="0"/>
                  <a:t>, </a:t>
                </a:r>
                <a:r>
                  <a:rPr lang="en-US" sz="2800" b="1" dirty="0"/>
                  <a:t>x</a:t>
                </a:r>
                <a:r>
                  <a:rPr lang="en-US" sz="2800" dirty="0"/>
                  <a:t> or </a:t>
                </a:r>
                <a:r>
                  <a:rPr lang="en-US" sz="2800" b="1" dirty="0"/>
                  <a:t>b</a:t>
                </a:r>
                <a:r>
                  <a:rPr lang="en-US" sz="2800" dirty="0"/>
                  <a:t> is called its </a:t>
                </a:r>
                <a:r>
                  <a:rPr lang="en-US" sz="2800" b="1" dirty="0"/>
                  <a:t>norm</a:t>
                </a:r>
                <a:r>
                  <a:rPr lang="en-US" sz="2800" dirty="0"/>
                  <a:t> and denoted by </a:t>
                </a:r>
                <a14:m>
                  <m:oMath xmlns:m="http://schemas.openxmlformats.org/officeDocument/2006/math">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𝑥</m:t>
                        </m:r>
                      </m:e>
                    </m:d>
                  </m:oMath>
                </a14:m>
                <a:r>
                  <a:rPr lang="en-US" sz="2800" dirty="0"/>
                  <a:t> and </a:t>
                </a:r>
                <a14:m>
                  <m:oMath xmlns:m="http://schemas.openxmlformats.org/officeDocument/2006/math">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𝑏</m:t>
                        </m:r>
                      </m:e>
                    </m:d>
                  </m:oMath>
                </a14:m>
                <a:r>
                  <a:rPr lang="en-US" sz="2800" dirty="0"/>
                  <a:t> respectively.</a:t>
                </a:r>
              </a:p>
              <a:p>
                <a:pPr marL="457200" lvl="1" indent="-457200">
                  <a:buFont typeface="Wingdings" pitchFamily="2" charset="2"/>
                  <a:buChar char="v"/>
                </a:pPr>
                <a:r>
                  <a:rPr lang="en-US" sz="2800" dirty="0"/>
                  <a:t>Norms have the following properties</a:t>
                </a:r>
              </a:p>
              <a:p>
                <a:pPr marL="933450" lvl="1" indent="-436563">
                  <a:buFont typeface="Wingdings" pitchFamily="2" charset="2"/>
                  <a:buChar char="Ø"/>
                </a:pP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e>
                    </m:d>
                  </m:oMath>
                </a14:m>
                <a:r>
                  <a:rPr lang="en-US" sz="2800" dirty="0"/>
                  <a:t>&gt;0</a:t>
                </a:r>
              </a:p>
              <a:p>
                <a:pPr marL="933450" lvl="1" indent="-436563">
                  <a:buFont typeface="Wingdings" pitchFamily="2" charset="2"/>
                  <a:buChar char="Ø"/>
                </a:pP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e>
                    </m:d>
                  </m:oMath>
                </a14:m>
                <a:r>
                  <a:rPr lang="en-US" sz="2800" dirty="0"/>
                  <a:t>=0  only if </a:t>
                </a:r>
                <a14:m>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=0</m:t>
                    </m:r>
                  </m:oMath>
                </a14:m>
                <a:endParaRPr lang="en-US" sz="2800" dirty="0"/>
              </a:p>
              <a:p>
                <a:pPr marL="933450" lvl="1" indent="-436563">
                  <a:buFont typeface="Wingdings" pitchFamily="2" charset="2"/>
                  <a:buChar char="Ø"/>
                </a:pPr>
                <a14:m>
                  <m:oMath xmlns:m="http://schemas.openxmlformats.org/officeDocument/2006/math">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𝑘</m:t>
                        </m:r>
                        <m:r>
                          <a:rPr lang="en-US" sz="2800" i="1">
                            <a:latin typeface="Cambria Math" panose="02040503050406030204" pitchFamily="18" charset="0"/>
                          </a:rPr>
                          <m:t>𝐴</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e>
                    </m:d>
                  </m:oMath>
                </a14:m>
                <a:endParaRPr lang="en-US" sz="2800" dirty="0"/>
              </a:p>
              <a:p>
                <a:pPr marL="933450" lvl="1" indent="-436563">
                  <a:buFont typeface="Wingdings" pitchFamily="2" charset="2"/>
                  <a:buChar char="Ø"/>
                </a:pP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𝐵</m:t>
                        </m:r>
                      </m:e>
                    </m:d>
                  </m:oMath>
                </a14:m>
                <a:endParaRPr lang="en-US" sz="2800" dirty="0"/>
              </a:p>
              <a:p>
                <a:pPr marL="933450" lvl="1" indent="-436563">
                  <a:buFont typeface="Wingdings" pitchFamily="2" charset="2"/>
                  <a:buChar char="Ø"/>
                </a:pP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r>
                          <a:rPr lang="en-US" sz="2800" b="0" i="1" smtClean="0">
                            <a:latin typeface="Cambria Math" panose="02040503050406030204" pitchFamily="18" charset="0"/>
                          </a:rPr>
                          <m:t>𝐵</m:t>
                        </m:r>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e>
                    </m:d>
                  </m:oMath>
                </a14:m>
                <a:r>
                  <a:rPr lang="en-US" sz="2800" dirty="0"/>
                  <a:t> </a:t>
                </a:r>
                <a14:m>
                  <m:oMath xmlns:m="http://schemas.openxmlformats.org/officeDocument/2006/math">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𝐵</m:t>
                        </m:r>
                      </m:e>
                    </m:d>
                  </m:oMath>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t="-2145"/>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24</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0932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Norms and Condition Number - Norms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dirty="0"/>
                  <a:t>The norm of a scalar is its absolute value. Thus, </a:t>
                </a:r>
                <a14:m>
                  <m:oMath xmlns:m="http://schemas.openxmlformats.org/officeDocument/2006/math">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oMath>
                </a14:m>
                <a:r>
                  <a:rPr lang="en-US" sz="2800" dirty="0"/>
                  <a:t>. There are several definitions of the norm of a vector. Thus,</a:t>
                </a:r>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𝑥</m:t>
                              </m:r>
                            </m:e>
                          </m:d>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  </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Sum</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of</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maginitude</m:t>
                      </m:r>
                    </m:oMath>
                  </m:oMathPara>
                </a14:m>
                <a:endParaRPr lang="en-US" sz="2800" b="0" dirty="0"/>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𝑥</m:t>
                              </m:r>
                            </m:e>
                          </m:d>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𝑥</m:t>
                              </m:r>
                            </m:e>
                          </m:d>
                        </m:e>
                        <m:sub>
                          <m:r>
                            <a:rPr lang="en-US" sz="2800" b="0" i="1" smtClean="0">
                              <a:latin typeface="Cambria Math" panose="02040503050406030204" pitchFamily="18" charset="0"/>
                            </a:rPr>
                            <m:t>𝑒</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2</m:t>
                                  </m:r>
                                </m:sup>
                              </m:sSubSup>
                            </m:e>
                          </m:d>
                        </m:e>
                        <m:sup>
                          <m:r>
                            <a:rPr lang="en-US" sz="2800" b="0" i="1" smtClean="0">
                              <a:latin typeface="Cambria Math" panose="02040503050406030204" pitchFamily="18" charset="0"/>
                            </a:rPr>
                            <m:t>1/2</m:t>
                          </m:r>
                        </m:sup>
                      </m:sSup>
                      <m:r>
                        <a:rPr lang="en-US" sz="2800" b="0" i="1" smtClean="0">
                          <a:latin typeface="Cambria Math" panose="02040503050406030204" pitchFamily="18" charset="0"/>
                        </a:rPr>
                        <m:t>    </m:t>
                      </m:r>
                      <m:r>
                        <m:rPr>
                          <m:sty m:val="p"/>
                        </m:rPr>
                        <a:rPr lang="en-US" sz="2800" b="0" i="0" smtClean="0">
                          <a:latin typeface="Cambria Math" panose="02040503050406030204" pitchFamily="18" charset="0"/>
                        </a:rPr>
                        <m:t>Euclidean</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norm</m:t>
                      </m:r>
                    </m:oMath>
                  </m:oMathPara>
                </a14:m>
                <a:endParaRPr lang="en-US" sz="2800" b="0" dirty="0"/>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𝑥</m:t>
                              </m:r>
                            </m:e>
                          </m:d>
                        </m:e>
                        <m:sub>
                          <m:r>
                            <a:rPr lang="en-US" sz="2800" b="0" i="1" smtClean="0">
                              <a:latin typeface="Cambria Math" panose="02040503050406030204" pitchFamily="18" charset="0"/>
                            </a:rPr>
                            <m:t>∞</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1≤</m:t>
                              </m:r>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𝑛</m:t>
                              </m:r>
                            </m:lim>
                          </m:limLow>
                        </m:fName>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e>
                      </m:func>
                      <m:r>
                        <a:rPr lang="en-US" sz="2800" b="0" i="1" smtClean="0">
                          <a:latin typeface="Cambria Math" panose="02040503050406030204" pitchFamily="18" charset="0"/>
                        </a:rPr>
                        <m:t>     </m:t>
                      </m:r>
                      <m:r>
                        <m:rPr>
                          <m:sty m:val="p"/>
                        </m:rPr>
                        <a:rPr lang="en-US" sz="2800" b="0" i="0" smtClean="0">
                          <a:latin typeface="Cambria Math" panose="02040503050406030204" pitchFamily="18" charset="0"/>
                        </a:rPr>
                        <m:t>Maximum</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magnitude</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norm</m:t>
                      </m:r>
                    </m:oMath>
                  </m:oMathPara>
                </a14:m>
                <a:endParaRPr lang="en-US" sz="2800" dirty="0"/>
              </a:p>
              <a:p>
                <a:pPr marL="457200" lvl="1" indent="-457200">
                  <a:buFont typeface="Wingdings" pitchFamily="2" charset="2"/>
                  <a:buChar char="v"/>
                </a:pPr>
                <a:r>
                  <a:rPr lang="en-US" sz="2800" dirty="0"/>
                  <a:t>The </a:t>
                </a:r>
                <a:r>
                  <a:rPr lang="en-US" sz="2800" b="1" dirty="0"/>
                  <a:t>Euclidean</a:t>
                </a:r>
                <a:r>
                  <a:rPr lang="en-US" sz="2800" dirty="0"/>
                  <a:t> norm is the length of the vector in </a:t>
                </a:r>
                <a:r>
                  <a:rPr lang="en-US" sz="2800" i="1" dirty="0"/>
                  <a:t>n</a:t>
                </a:r>
                <a:r>
                  <a:rPr lang="en-US" sz="2800" dirty="0"/>
                  <a:t>-space.</a:t>
                </a:r>
              </a:p>
              <a:p>
                <a:pPr marL="457200" lvl="1" indent="-457200">
                  <a:buFont typeface="Wingdings" pitchFamily="2" charset="2"/>
                  <a:buChar char="v"/>
                </a:pPr>
                <a:r>
                  <a:rPr lang="en-US" sz="2800" dirty="0"/>
                  <a:t>In a similar manner, there are several definitions of the norm of a matrix. Thus,</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2145"/>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37167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Norms and Condition Number - Norms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0" lvl="1"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𝐴</m:t>
                              </m:r>
                            </m:e>
                          </m:d>
                        </m:e>
                        <m:sub>
                          <m:r>
                            <a:rPr lang="en-US" sz="2800" i="1">
                              <a:latin typeface="Cambria Math" panose="02040503050406030204" pitchFamily="18" charset="0"/>
                            </a:rPr>
                            <m:t>1</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1≤</m:t>
                              </m:r>
                              <m: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𝑛</m:t>
                              </m:r>
                            </m:lim>
                          </m:limLow>
                        </m:fName>
                        <m:e>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e>
                          </m:nary>
                        </m:e>
                      </m:func>
                      <m:r>
                        <a:rPr lang="en-US" sz="2800" b="0" i="1" smtClean="0">
                          <a:latin typeface="Cambria Math" panose="02040503050406030204" pitchFamily="18" charset="0"/>
                        </a:rPr>
                        <m:t> </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Maximum</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column</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sum</m:t>
                      </m:r>
                    </m:oMath>
                  </m:oMathPara>
                </a14:m>
                <a:endParaRPr lang="en-US" sz="2800" dirty="0"/>
              </a:p>
              <a:p>
                <a:pPr marL="0" lvl="1"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e>
                          </m:d>
                        </m:e>
                        <m:sub>
                          <m:r>
                            <a:rPr lang="en-US" sz="2800" b="0" i="1" smtClean="0">
                              <a:latin typeface="Cambria Math" panose="02040503050406030204" pitchFamily="18" charset="0"/>
                            </a:rPr>
                            <m:t>∞</m:t>
                          </m:r>
                        </m:sub>
                      </m:sSub>
                      <m:r>
                        <a:rPr lang="en-US" sz="2800" i="1">
                          <a:latin typeface="Cambria Math" panose="02040503050406030204" pitchFamily="18" charset="0"/>
                        </a:rPr>
                        <m:t>=</m:t>
                      </m:r>
                      <m:func>
                        <m:funcPr>
                          <m:ctrlPr>
                            <a:rPr lang="en-US" sz="2800" i="1">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1≤</m:t>
                              </m:r>
                              <m:r>
                                <a:rPr lang="en-US" sz="2800" b="0" i="1" smtClean="0">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𝑛</m:t>
                              </m:r>
                            </m:lim>
                          </m:limLow>
                        </m:fName>
                        <m:e>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𝑛</m:t>
                              </m:r>
                            </m:sup>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r>
                                <a:rPr lang="en-US" sz="2800" i="1">
                                  <a:latin typeface="Cambria Math" panose="02040503050406030204" pitchFamily="18" charset="0"/>
                                </a:rPr>
                                <m:t>|</m:t>
                              </m:r>
                            </m:e>
                          </m:nary>
                        </m:e>
                      </m:func>
                      <m:r>
                        <a:rPr lang="en-US" sz="2800" b="0" i="1" smtClean="0">
                          <a:latin typeface="Cambria Math" panose="02040503050406030204" pitchFamily="18" charset="0"/>
                        </a:rPr>
                        <m:t> </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Maximum</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row</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sum</m:t>
                      </m:r>
                    </m:oMath>
                  </m:oMathPara>
                </a14:m>
                <a:endParaRPr lang="en-US" sz="2800" dirty="0"/>
              </a:p>
              <a:p>
                <a:pPr marL="0" lvl="1"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e>
                          </m:d>
                        </m:e>
                        <m:sub>
                          <m:r>
                            <a:rPr lang="en-US" sz="2800" b="0" i="1" smtClean="0">
                              <a:latin typeface="Cambria Math" panose="02040503050406030204" pitchFamily="18" charset="0"/>
                            </a:rPr>
                            <m:t>2</m:t>
                          </m:r>
                        </m:sub>
                      </m:sSub>
                      <m:r>
                        <a:rPr lang="en-US" sz="2800" i="1">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min</m:t>
                          </m:r>
                        </m:fName>
                        <m:e>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ea typeface="Cambria Math" panose="02040503050406030204" pitchFamily="18" charset="0"/>
                                </a:rPr>
                                <m:t>𝑖</m:t>
                              </m:r>
                            </m:sub>
                          </m:sSub>
                        </m:e>
                      </m:func>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eigenvalue</m:t>
                          </m:r>
                        </m:e>
                      </m:d>
                      <m:r>
                        <a:rPr lang="en-US" sz="2800" b="0" i="0" smtClean="0">
                          <a:latin typeface="Cambria Math" panose="02040503050406030204" pitchFamily="18" charset="0"/>
                        </a:rPr>
                        <m:t>   </m:t>
                      </m:r>
                      <m:r>
                        <m:rPr>
                          <m:sty m:val="p"/>
                        </m:rPr>
                        <a:rPr lang="en-US" sz="2800" b="0" i="0" smtClean="0">
                          <a:latin typeface="Cambria Math" panose="02040503050406030204" pitchFamily="18" charset="0"/>
                        </a:rPr>
                        <m:t>Spectral</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norm</m:t>
                      </m:r>
                    </m:oMath>
                  </m:oMathPara>
                </a14:m>
                <a:endParaRPr lang="en-US" sz="2800" b="0" dirty="0"/>
              </a:p>
              <a:p>
                <a:pPr marL="0" lvl="1"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e>
                          </m:d>
                        </m:e>
                        <m:sub>
                          <m:r>
                            <a:rPr lang="en-US" sz="2800" b="0" i="1" smtClean="0">
                              <a:latin typeface="Cambria Math" panose="02040503050406030204" pitchFamily="18" charset="0"/>
                            </a:rPr>
                            <m:t>𝑒</m:t>
                          </m:r>
                        </m:sub>
                      </m:sSub>
                      <m:r>
                        <a:rPr lang="en-US" sz="2800" i="1">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up>
                                          <m:r>
                                            <a:rPr lang="en-US" sz="2800" b="0" i="1" smtClean="0">
                                              <a:latin typeface="Cambria Math" panose="02040503050406030204" pitchFamily="18" charset="0"/>
                                            </a:rPr>
                                            <m:t>2</m:t>
                                          </m:r>
                                        </m:sup>
                                      </m:sSubSup>
                                    </m:e>
                                  </m:nary>
                                </m:e>
                              </m:nary>
                            </m:e>
                          </m:d>
                        </m:e>
                        <m:sup>
                          <m:r>
                            <a:rPr lang="en-US" sz="2800" b="0" i="1" smtClean="0">
                              <a:latin typeface="Cambria Math" panose="02040503050406030204" pitchFamily="18" charset="0"/>
                            </a:rPr>
                            <m:t>1/2</m:t>
                          </m:r>
                        </m:sup>
                      </m:sSup>
                      <m:r>
                        <m:rPr>
                          <m:sty m:val="p"/>
                        </m:rPr>
                        <a:rPr lang="en-US" sz="2800" b="0" i="0" smtClean="0">
                          <a:latin typeface="Cambria Math" panose="02040503050406030204" pitchFamily="18" charset="0"/>
                        </a:rPr>
                        <m:t>Euclidean</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norm</m:t>
                      </m:r>
                    </m:oMath>
                  </m:oMathPara>
                </a14:m>
                <a:endParaRPr lang="en-US" sz="2800" dirty="0"/>
              </a:p>
              <a:p>
                <a:pPr marL="457200" lvl="1" indent="-457200">
                  <a:buFont typeface="Wingdings" pitchFamily="2" charset="2"/>
                  <a:buChar char="Ø"/>
                </a:pPr>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t="-28954" b="-34316"/>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18172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Norms and Condition Number – Condition Number</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Ø"/>
                </a:pPr>
                <a:r>
                  <a:rPr lang="en-US" sz="2800" dirty="0"/>
                  <a:t>The </a:t>
                </a:r>
                <a:r>
                  <a:rPr lang="en-US" sz="2800" dirty="0">
                    <a:solidFill>
                      <a:srgbClr val="FF0000"/>
                    </a:solidFill>
                  </a:rPr>
                  <a:t>condition number </a:t>
                </a:r>
                <a:r>
                  <a:rPr lang="en-US" sz="2800" dirty="0"/>
                  <a:t>of a system is a measure of the sensitivity of the system to small changes in any of its elements.</a:t>
                </a:r>
              </a:p>
              <a:p>
                <a:pPr marL="457200" lvl="1" indent="-457200">
                  <a:buFont typeface="Wingdings" pitchFamily="2" charset="2"/>
                  <a:buChar char="Ø"/>
                </a:pPr>
                <a:r>
                  <a:rPr lang="en-US" sz="2800" dirty="0"/>
                  <a:t>Consider a system of linear algebraic equations </a:t>
                </a:r>
                <a:r>
                  <a:rPr lang="en-US" sz="2800" b="1" dirty="0"/>
                  <a:t>Ax = b</a:t>
                </a:r>
                <a:r>
                  <a:rPr lang="en-US" sz="2800" dirty="0"/>
                  <a:t>.</a:t>
                </a:r>
                <a:r>
                  <a:rPr lang="en-US" sz="2800" b="1" dirty="0"/>
                  <a:t> </a:t>
                </a:r>
                <a:r>
                  <a:rPr lang="en-US" sz="2800" dirty="0"/>
                  <a:t>For </a:t>
                </a:r>
                <a14:m>
                  <m:oMath xmlns:m="http://schemas.openxmlformats.org/officeDocument/2006/math">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𝑏</m:t>
                        </m:r>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𝐴</m:t>
                        </m:r>
                      </m:e>
                    </m:d>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𝑥</m:t>
                        </m:r>
                      </m:e>
                    </m:d>
                  </m:oMath>
                </a14:m>
                <a:endParaRPr lang="en-US" sz="2800" dirty="0"/>
              </a:p>
              <a:p>
                <a:pPr marL="457200" lvl="1" indent="-457200">
                  <a:buFont typeface="Wingdings" pitchFamily="2" charset="2"/>
                  <a:buChar char="Ø"/>
                </a:pPr>
                <a:r>
                  <a:rPr lang="en-US" sz="2800" dirty="0"/>
                  <a:t>Consider a slightly modified form in which </a:t>
                </a:r>
                <a:r>
                  <a:rPr lang="en-US" sz="2800" b="1" dirty="0"/>
                  <a:t>b</a:t>
                </a:r>
                <a:r>
                  <a:rPr lang="en-US" sz="2800" dirty="0"/>
                  <a:t> is altered by </a:t>
                </a:r>
                <a14:m>
                  <m:oMath xmlns:m="http://schemas.openxmlformats.org/officeDocument/2006/math">
                    <m:r>
                      <a:rPr lang="en-US" sz="2800" b="0" i="1" smtClean="0">
                        <a:latin typeface="Cambria Math" panose="02040503050406030204" pitchFamily="18" charset="0"/>
                      </a:rPr>
                      <m:t>𝛿</m:t>
                    </m:r>
                    <m:r>
                      <a:rPr lang="en-US" sz="2800" b="1" i="1" smtClean="0">
                        <a:latin typeface="Cambria Math" panose="02040503050406030204" pitchFamily="18" charset="0"/>
                      </a:rPr>
                      <m:t>𝒃</m:t>
                    </m:r>
                  </m:oMath>
                </a14:m>
                <a:r>
                  <a:rPr lang="en-US" sz="2800" dirty="0"/>
                  <a:t> which causes a change in the solution </a:t>
                </a:r>
                <a14:m>
                  <m:oMath xmlns:m="http://schemas.openxmlformats.org/officeDocument/2006/math">
                    <m:r>
                      <a:rPr lang="en-US" sz="2800" b="0" i="1" smtClean="0">
                        <a:latin typeface="Cambria Math" panose="02040503050406030204" pitchFamily="18" charset="0"/>
                      </a:rPr>
                      <m:t>𝛿</m:t>
                    </m:r>
                    <m:r>
                      <a:rPr lang="en-US" sz="2800" b="1" i="1" smtClean="0">
                        <a:latin typeface="Cambria Math" panose="02040503050406030204" pitchFamily="18" charset="0"/>
                      </a:rPr>
                      <m:t>𝒙</m:t>
                    </m:r>
                  </m:oMath>
                </a14:m>
                <a:r>
                  <a:rPr lang="en-US" sz="2800" dirty="0"/>
                  <a:t>. Thus,</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𝛿</m:t>
                          </m:r>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𝛿</m:t>
                      </m:r>
                      <m:r>
                        <a:rPr lang="en-US" sz="2800" b="0" i="1" smtClean="0">
                          <a:latin typeface="Cambria Math" panose="02040503050406030204" pitchFamily="18" charset="0"/>
                        </a:rPr>
                        <m:t>𝑏</m:t>
                      </m:r>
                    </m:oMath>
                  </m:oMathPara>
                </a14:m>
                <a:endParaRPr lang="en-US" sz="2800" dirty="0"/>
              </a:p>
              <a:p>
                <a:pPr marL="457200" lvl="1" indent="-457200">
                  <a:buFont typeface="Wingdings" pitchFamily="2" charset="2"/>
                  <a:buChar char="Ø"/>
                </a:pPr>
                <a:r>
                  <a:rPr lang="en-US" sz="2800" dirty="0"/>
                  <a:t>Subtracting </a:t>
                </a:r>
                <a14:m>
                  <m:oMath xmlns:m="http://schemas.openxmlformats.org/officeDocument/2006/math">
                    <m:r>
                      <a:rPr lang="en-US" sz="2800" b="0" i="1" smtClean="0">
                        <a:latin typeface="Cambria Math" panose="02040503050406030204" pitchFamily="18" charset="0"/>
                      </a:rPr>
                      <m:t>𝐴𝑥</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dirty="0"/>
                  <a:t> from </a:t>
                </a:r>
                <a14:m>
                  <m:oMath xmlns:m="http://schemas.openxmlformats.org/officeDocument/2006/math">
                    <m:r>
                      <a:rPr lang="en-US" sz="2800" b="0" i="1" smtClean="0">
                        <a:latin typeface="Cambria Math" panose="02040503050406030204" pitchFamily="18" charset="0"/>
                      </a:rPr>
                      <m:t>𝐴</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𝛿</m:t>
                        </m:r>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𝛿</m:t>
                    </m:r>
                    <m:r>
                      <a:rPr lang="en-US" sz="2800" b="0" i="1" smtClean="0">
                        <a:latin typeface="Cambria Math" panose="02040503050406030204" pitchFamily="18" charset="0"/>
                      </a:rPr>
                      <m:t>𝑏</m:t>
                    </m:r>
                  </m:oMath>
                </a14:m>
                <a:r>
                  <a:rPr lang="en-US" sz="2800" dirty="0"/>
                  <a:t> gives </a:t>
                </a:r>
                <a14:m>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𝛿</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𝛿</m:t>
                    </m:r>
                    <m:r>
                      <a:rPr lang="en-US" sz="2800" b="0" i="1" smtClean="0">
                        <a:latin typeface="Cambria Math" panose="02040503050406030204" pitchFamily="18" charset="0"/>
                      </a:rPr>
                      <m:t>𝑏</m:t>
                    </m:r>
                  </m:oMath>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56531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Norms and Condition Number – Condition Number</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Solving the equation for </a:t>
                </a:r>
                <a14:m>
                  <m:oMath xmlns:m="http://schemas.openxmlformats.org/officeDocument/2006/math">
                    <m:r>
                      <a:rPr lang="en-US" sz="2800" b="0" i="1" smtClean="0">
                        <a:latin typeface="Cambria Math" panose="02040503050406030204" pitchFamily="18" charset="0"/>
                      </a:rPr>
                      <m:t>𝛿</m:t>
                    </m:r>
                    <m:r>
                      <a:rPr lang="en-US" sz="2800" b="1" i="1" smtClean="0">
                        <a:latin typeface="Cambria Math" panose="02040503050406030204" pitchFamily="18" charset="0"/>
                      </a:rPr>
                      <m:t>𝒙</m:t>
                    </m:r>
                  </m:oMath>
                </a14:m>
                <a:r>
                  <a:rPr lang="en-US" sz="2800" dirty="0"/>
                  <a:t> gives </a:t>
                </a:r>
                <a14:m>
                  <m:oMath xmlns:m="http://schemas.openxmlformats.org/officeDocument/2006/math">
                    <m:r>
                      <a:rPr lang="en-US" sz="2800" b="0" i="1" smtClean="0">
                        <a:latin typeface="Cambria Math" panose="02040503050406030204" pitchFamily="18" charset="0"/>
                      </a:rPr>
                      <m:t>𝛿</m:t>
                    </m:r>
                    <m:r>
                      <a:rPr lang="en-US" sz="2800" b="1" i="1" smtClean="0">
                        <a:latin typeface="Cambria Math" panose="02040503050406030204" pitchFamily="18" charset="0"/>
                      </a:rPr>
                      <m:t>𝒙</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1" i="1" smtClean="0">
                            <a:latin typeface="Cambria Math" panose="02040503050406030204" pitchFamily="18" charset="0"/>
                          </a:rPr>
                          <m:t>𝑨</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𝛿</m:t>
                    </m:r>
                    <m:r>
                      <a:rPr lang="en-US" sz="2800" b="1" i="1" smtClean="0">
                        <a:latin typeface="Cambria Math" panose="02040503050406030204" pitchFamily="18" charset="0"/>
                      </a:rPr>
                      <m:t>𝒃</m:t>
                    </m:r>
                  </m:oMath>
                </a14:m>
                <a:endParaRPr lang="en-US" sz="2800" b="1" dirty="0"/>
              </a:p>
              <a:p>
                <a:pPr marL="0" lvl="1" indent="0">
                  <a:buNone/>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𝛿</m:t>
                          </m:r>
                          <m:r>
                            <a:rPr lang="en-US" sz="2800" b="1" i="1" smtClean="0">
                              <a:latin typeface="Cambria Math" panose="02040503050406030204" pitchFamily="18" charset="0"/>
                            </a:rPr>
                            <m:t>𝒙</m:t>
                          </m:r>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1" i="1" smtClean="0">
                                  <a:latin typeface="Cambria Math" panose="02040503050406030204" pitchFamily="18" charset="0"/>
                                </a:rPr>
                                <m:t>𝑨</m:t>
                              </m:r>
                            </m:e>
                            <m:sup>
                              <m:r>
                                <a:rPr lang="en-US" sz="2800" b="0" i="1" smtClean="0">
                                  <a:latin typeface="Cambria Math" panose="02040503050406030204" pitchFamily="18" charset="0"/>
                                </a:rPr>
                                <m:t>−1</m:t>
                              </m:r>
                            </m:sup>
                          </m:sSup>
                        </m:e>
                      </m:d>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𝛿</m:t>
                          </m:r>
                          <m:r>
                            <a:rPr lang="en-US" sz="2800" b="1" i="1">
                              <a:latin typeface="Cambria Math" panose="02040503050406030204" pitchFamily="18" charset="0"/>
                            </a:rPr>
                            <m:t>𝒃</m:t>
                          </m:r>
                        </m:e>
                      </m:d>
                    </m:oMath>
                  </m:oMathPara>
                </a14:m>
                <a:endParaRPr lang="en-US" sz="2800" b="1" dirty="0"/>
              </a:p>
              <a:p>
                <a:pPr marL="457200" lvl="1" indent="-457200">
                  <a:buFont typeface="Wingdings" pitchFamily="2" charset="2"/>
                  <a:buChar char="v"/>
                </a:pPr>
                <a:r>
                  <a:rPr lang="en-US" sz="2800" dirty="0"/>
                  <a:t>Multiplying the left and right hand side of the above equation with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𝑏</m:t>
                        </m:r>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𝐴</m:t>
                        </m:r>
                      </m:e>
                    </m:d>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𝑥</m:t>
                        </m:r>
                      </m:e>
                    </m:d>
                  </m:oMath>
                </a14:m>
                <a:endParaRPr lang="en-US" sz="2800" dirty="0"/>
              </a:p>
              <a:p>
                <a:pPr marL="0" lvl="1" indent="0">
                  <a:buNone/>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b="1" i="1" smtClean="0">
                              <a:latin typeface="Cambria Math" panose="02040503050406030204" pitchFamily="18" charset="0"/>
                            </a:rPr>
                            <m:t>𝒃</m:t>
                          </m:r>
                        </m:e>
                      </m:d>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𝛿</m:t>
                          </m:r>
                          <m:r>
                            <a:rPr lang="en-US" sz="2800" b="1" i="1" smtClean="0">
                              <a:latin typeface="Cambria Math" panose="02040503050406030204" pitchFamily="18" charset="0"/>
                            </a:rPr>
                            <m:t>𝒙</m:t>
                          </m:r>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b="1" i="1" smtClean="0">
                              <a:latin typeface="Cambria Math" panose="02040503050406030204" pitchFamily="18" charset="0"/>
                            </a:rPr>
                            <m:t>𝑨</m:t>
                          </m:r>
                        </m:e>
                      </m:d>
                      <m:d>
                        <m:dPr>
                          <m:begChr m:val="‖"/>
                          <m:endChr m:val="‖"/>
                          <m:ctrlPr>
                            <a:rPr lang="en-US" sz="2800" i="1">
                              <a:latin typeface="Cambria Math" panose="02040503050406030204" pitchFamily="18" charset="0"/>
                            </a:rPr>
                          </m:ctrlPr>
                        </m:dPr>
                        <m:e>
                          <m:r>
                            <a:rPr lang="en-US" sz="2800" b="1" i="1" smtClean="0">
                              <a:latin typeface="Cambria Math" panose="02040503050406030204" pitchFamily="18" charset="0"/>
                            </a:rPr>
                            <m:t>𝒙</m:t>
                          </m:r>
                        </m:e>
                      </m:d>
                      <m:d>
                        <m:dPr>
                          <m:begChr m:val="‖"/>
                          <m:endChr m:val="‖"/>
                          <m:ctrlPr>
                            <a:rPr lang="en-US" sz="2800" i="1">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1" i="1" smtClean="0">
                                  <a:latin typeface="Cambria Math" panose="02040503050406030204" pitchFamily="18" charset="0"/>
                                </a:rPr>
                                <m:t>𝑨</m:t>
                              </m:r>
                            </m:e>
                            <m:sup>
                              <m:r>
                                <a:rPr lang="en-US" sz="2800" b="0" i="1" smtClean="0">
                                  <a:latin typeface="Cambria Math" panose="02040503050406030204" pitchFamily="18" charset="0"/>
                                </a:rPr>
                                <m:t>−1</m:t>
                              </m:r>
                            </m:sup>
                          </m:sSup>
                        </m:e>
                      </m:d>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𝛿</m:t>
                          </m:r>
                          <m:r>
                            <a:rPr lang="en-US" sz="2800" b="1" i="1" smtClean="0">
                              <a:latin typeface="Cambria Math" panose="02040503050406030204" pitchFamily="18" charset="0"/>
                            </a:rPr>
                            <m:t>𝒃</m:t>
                          </m:r>
                        </m:e>
                      </m:d>
                    </m:oMath>
                  </m:oMathPara>
                </a14:m>
                <a:endParaRPr lang="en-US" sz="2800" dirty="0"/>
              </a:p>
              <a:p>
                <a:pPr marL="457200" lvl="1" indent="-457200">
                  <a:buFont typeface="Wingdings" pitchFamily="2" charset="2"/>
                  <a:buChar char="v"/>
                </a:pPr>
                <a:r>
                  <a:rPr lang="en-US" sz="2800" dirty="0"/>
                  <a:t>Dividing this equation by </a:t>
                </a:r>
                <a14:m>
                  <m:oMath xmlns:m="http://schemas.openxmlformats.org/officeDocument/2006/math">
                    <m:d>
                      <m:dPr>
                        <m:begChr m:val="‖"/>
                        <m:endChr m:val="‖"/>
                        <m:ctrlPr>
                          <a:rPr lang="en-US" sz="2800" i="1">
                            <a:latin typeface="Cambria Math" panose="02040503050406030204" pitchFamily="18" charset="0"/>
                          </a:rPr>
                        </m:ctrlPr>
                      </m:dPr>
                      <m:e>
                        <m:r>
                          <a:rPr lang="en-US" sz="2800" b="1" i="1">
                            <a:latin typeface="Cambria Math" panose="02040503050406030204" pitchFamily="18" charset="0"/>
                          </a:rPr>
                          <m:t>𝒃</m:t>
                        </m:r>
                      </m:e>
                    </m:d>
                    <m:d>
                      <m:dPr>
                        <m:begChr m:val="‖"/>
                        <m:endChr m:val="‖"/>
                        <m:ctrlPr>
                          <a:rPr lang="en-US" sz="2800" i="1">
                            <a:latin typeface="Cambria Math" panose="02040503050406030204" pitchFamily="18" charset="0"/>
                          </a:rPr>
                        </m:ctrlPr>
                      </m:dPr>
                      <m:e>
                        <m:r>
                          <a:rPr lang="en-US" sz="2800" b="1" i="1" smtClean="0">
                            <a:latin typeface="Cambria Math" panose="02040503050406030204" pitchFamily="18" charset="0"/>
                          </a:rPr>
                          <m:t>𝒙</m:t>
                        </m:r>
                      </m:e>
                    </m:d>
                  </m:oMath>
                </a14:m>
                <a:r>
                  <a:rPr lang="en-US" sz="2800" dirty="0"/>
                  <a:t> yields</a:t>
                </a:r>
              </a:p>
              <a:p>
                <a:pPr marL="0" lvl="1"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𝛿</m:t>
                              </m:r>
                              <m:r>
                                <a:rPr lang="en-US" sz="2800" b="0" i="1" smtClean="0">
                                  <a:latin typeface="Cambria Math" panose="02040503050406030204" pitchFamily="18" charset="0"/>
                                </a:rPr>
                                <m:t>𝑥</m:t>
                              </m:r>
                            </m:e>
                          </m:d>
                        </m:num>
                        <m:den>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𝑥</m:t>
                              </m:r>
                            </m:e>
                          </m:d>
                        </m:den>
                      </m:f>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𝐴</m:t>
                          </m:r>
                        </m:e>
                      </m:d>
                      <m:d>
                        <m:dPr>
                          <m:begChr m:val="‖"/>
                          <m:endChr m:val="‖"/>
                          <m:ctrlPr>
                            <a:rPr lang="en-US" sz="2800" i="1">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e>
                      </m:d>
                      <m:f>
                        <m:fPr>
                          <m:ctrlPr>
                            <a:rPr lang="en-US" sz="2800" i="1" smtClean="0">
                              <a:latin typeface="Cambria Math" panose="02040503050406030204" pitchFamily="18" charset="0"/>
                            </a:rPr>
                          </m:ctrlPr>
                        </m:fPr>
                        <m:num>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𝛿</m:t>
                              </m:r>
                              <m:r>
                                <a:rPr lang="en-US" sz="2800" i="1">
                                  <a:latin typeface="Cambria Math" panose="02040503050406030204" pitchFamily="18" charset="0"/>
                                </a:rPr>
                                <m:t>𝑏</m:t>
                              </m:r>
                            </m:e>
                          </m:d>
                        </m:num>
                        <m:den>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𝑏</m:t>
                              </m:r>
                            </m:e>
                          </m:d>
                        </m:den>
                      </m:f>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𝛿</m:t>
                              </m:r>
                              <m:r>
                                <a:rPr lang="en-US" sz="2800" i="1">
                                  <a:latin typeface="Cambria Math" panose="02040503050406030204" pitchFamily="18" charset="0"/>
                                </a:rPr>
                                <m:t>𝑏</m:t>
                              </m:r>
                            </m:e>
                          </m:d>
                        </m:num>
                        <m:den>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𝑏</m:t>
                              </m:r>
                            </m:e>
                          </m:d>
                        </m:den>
                      </m:f>
                    </m:oMath>
                  </m:oMathPara>
                </a14:m>
                <a:endParaRPr lang="en-US" sz="2800" dirty="0"/>
              </a:p>
              <a:p>
                <a:pPr marL="0" lvl="1" indent="0">
                  <a:buNone/>
                </a:pPr>
                <a:r>
                  <a:rPr lang="en-US" sz="2800" dirty="0"/>
                  <a:t>where </a:t>
                </a:r>
                <a14:m>
                  <m:oMath xmlns:m="http://schemas.openxmlformats.org/officeDocument/2006/math">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oMath>
                </a14:m>
                <a:r>
                  <a:rPr lang="en-US" sz="2800" dirty="0"/>
                  <a:t> is the </a:t>
                </a:r>
                <a:r>
                  <a:rPr lang="en-US" sz="2800" dirty="0">
                    <a:solidFill>
                      <a:srgbClr val="FF0000"/>
                    </a:solidFill>
                  </a:rPr>
                  <a:t>condition number </a:t>
                </a:r>
                <a:r>
                  <a:rPr lang="en-US" sz="2800" dirty="0"/>
                  <a:t>of the matrix </a:t>
                </a:r>
                <a:r>
                  <a:rPr lang="en-US" sz="2800" b="1" dirty="0"/>
                  <a:t>A</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59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28</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12599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Norms and Condition Number – Condition Number</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condition number </a:t>
                </a:r>
                <a14:m>
                  <m:oMath xmlns:m="http://schemas.openxmlformats.org/officeDocument/2006/math">
                    <m:r>
                      <a:rPr lang="en-US" sz="2800" b="0" i="1" smtClean="0">
                        <a:latin typeface="Cambria Math" panose="02040503050406030204" pitchFamily="18" charset="0"/>
                      </a:rPr>
                      <m:t>𝐶</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oMath>
                </a14:m>
                <a:r>
                  <a:rPr lang="en-US" sz="2800" dirty="0"/>
                  <a:t> determines the sensitivity of the solution, </a:t>
                </a:r>
                <a14:m>
                  <m:oMath xmlns:m="http://schemas.openxmlformats.org/officeDocument/2006/math">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𝛿</m:t>
                        </m:r>
                        <m:r>
                          <a:rPr lang="en-US" sz="2800" b="0" i="1" smtClean="0">
                            <a:latin typeface="Cambria Math" panose="02040503050406030204" pitchFamily="18" charset="0"/>
                          </a:rPr>
                          <m:t>𝑥</m:t>
                        </m:r>
                      </m:e>
                    </m:d>
                    <m:r>
                      <a:rPr lang="en-US" sz="2800" i="1">
                        <a:latin typeface="Cambria Math" panose="02040503050406030204" pitchFamily="18" charset="0"/>
                      </a:rPr>
                      <m:t>/</m:t>
                    </m:r>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𝑥</m:t>
                        </m:r>
                      </m:e>
                    </m:d>
                  </m:oMath>
                </a14:m>
                <a:r>
                  <a:rPr lang="en-US" sz="2800" dirty="0"/>
                  <a:t> to changes in the vector </a:t>
                </a:r>
                <a:r>
                  <a:rPr lang="en-US" sz="2800" b="1" dirty="0"/>
                  <a:t>b</a:t>
                </a:r>
                <a:r>
                  <a:rPr lang="en-US" sz="2800" dirty="0"/>
                  <a: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𝛿</m:t>
                        </m:r>
                        <m:r>
                          <a:rPr lang="en-US" sz="2800" b="0" i="1" smtClean="0">
                            <a:latin typeface="Cambria Math" panose="02040503050406030204" pitchFamily="18" charset="0"/>
                          </a:rPr>
                          <m:t>𝑏</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𝑏</m:t>
                        </m:r>
                      </m:e>
                    </m:d>
                  </m:oMath>
                </a14:m>
                <a:r>
                  <a:rPr lang="en-US" sz="2800" dirty="0"/>
                  <a:t>.</a:t>
                </a:r>
              </a:p>
              <a:p>
                <a:pPr marL="457200" lvl="1" indent="-457200">
                  <a:buFont typeface="Wingdings" pitchFamily="2" charset="2"/>
                  <a:buChar char="v"/>
                </a:pPr>
                <a:r>
                  <a:rPr lang="en-US" sz="2800" dirty="0"/>
                  <a:t>The sensitivity is determined directly by the value of the condition number </a:t>
                </a:r>
                <a14:m>
                  <m:oMath xmlns:m="http://schemas.openxmlformats.org/officeDocument/2006/math">
                    <m:r>
                      <a:rPr lang="en-US" sz="2800" i="1">
                        <a:latin typeface="Cambria Math" panose="02040503050406030204" pitchFamily="18" charset="0"/>
                      </a:rPr>
                      <m:t>𝐶</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oMath>
                </a14:m>
                <a:r>
                  <a:rPr lang="en-US" sz="2800" dirty="0"/>
                  <a:t>.</a:t>
                </a:r>
              </a:p>
              <a:p>
                <a:pPr marL="457200" lvl="1" indent="-457200">
                  <a:buFont typeface="Wingdings" pitchFamily="2" charset="2"/>
                  <a:buChar char="v"/>
                </a:pPr>
                <a:r>
                  <a:rPr lang="en-US" sz="2800" dirty="0"/>
                  <a:t>Small values of </a:t>
                </a:r>
                <a14:m>
                  <m:oMath xmlns:m="http://schemas.openxmlformats.org/officeDocument/2006/math">
                    <m:r>
                      <a:rPr lang="en-US" sz="2800" i="1">
                        <a:latin typeface="Cambria Math" panose="02040503050406030204" pitchFamily="18" charset="0"/>
                      </a:rPr>
                      <m:t>𝐶</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oMath>
                </a14:m>
                <a:r>
                  <a:rPr lang="en-US" sz="2800" dirty="0"/>
                  <a:t>, of the order of unity show a small sensitivity of the solution to changes in </a:t>
                </a:r>
                <a:r>
                  <a:rPr lang="en-US" sz="2800" b="1" dirty="0"/>
                  <a:t>b</a:t>
                </a:r>
                <a:r>
                  <a:rPr lang="en-US" sz="2800" dirty="0"/>
                  <a:t>. Such a problem is well conditioned otherwise ill conditioned</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013"/>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29</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53797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Course Information (contd.)</a:t>
            </a:r>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3</a:t>
            </a:fld>
            <a:endParaRPr lang="en-US" dirty="0"/>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3120650946"/>
              </p:ext>
            </p:extLst>
          </p:nvPr>
        </p:nvGraphicFramePr>
        <p:xfrm>
          <a:off x="152400" y="1600200"/>
          <a:ext cx="8839200" cy="4762638"/>
        </p:xfrm>
        <a:graphic>
          <a:graphicData uri="http://schemas.openxmlformats.org/drawingml/2006/table">
            <a:tbl>
              <a:tblPr>
                <a:tableStyleId>{5C22544A-7EE6-4342-B048-85BDC9FD1C3A}</a:tableStyleId>
              </a:tblPr>
              <a:tblGrid>
                <a:gridCol w="2762250">
                  <a:extLst>
                    <a:ext uri="{9D8B030D-6E8A-4147-A177-3AD203B41FA5}">
                      <a16:colId xmlns:a16="http://schemas.microsoft.com/office/drawing/2014/main" val="20000"/>
                    </a:ext>
                  </a:extLst>
                </a:gridCol>
                <a:gridCol w="6076950">
                  <a:extLst>
                    <a:ext uri="{9D8B030D-6E8A-4147-A177-3AD203B41FA5}">
                      <a16:colId xmlns:a16="http://schemas.microsoft.com/office/drawing/2014/main" val="20001"/>
                    </a:ext>
                  </a:extLst>
                </a:gridCol>
              </a:tblGrid>
              <a:tr h="854631">
                <a:tc gridSpan="2">
                  <a:txBody>
                    <a:bodyPr/>
                    <a:lstStyle/>
                    <a:p>
                      <a:pPr marL="0" marR="0" algn="l">
                        <a:spcBef>
                          <a:spcPts val="0"/>
                        </a:spcBef>
                        <a:spcAft>
                          <a:spcPts val="0"/>
                        </a:spcAft>
                      </a:pPr>
                      <a:r>
                        <a:rPr lang="en-US" sz="2400" b="1" i="0" dirty="0">
                          <a:effectLst/>
                          <a:latin typeface="Arial Rounded MT Bold" panose="020F0704030504030204" pitchFamily="34" charset="77"/>
                          <a:ea typeface="Times New Roman" panose="02020603050405020304" pitchFamily="18" charset="0"/>
                        </a:rPr>
                        <a:t>Provide</a:t>
                      </a:r>
                      <a:r>
                        <a:rPr lang="en-US" sz="2400" b="1" i="0" baseline="0" dirty="0">
                          <a:effectLst/>
                          <a:latin typeface="Arial Rounded MT Bold" panose="020F0704030504030204" pitchFamily="34" charset="77"/>
                          <a:ea typeface="Times New Roman" panose="02020603050405020304" pitchFamily="18" charset="0"/>
                        </a:rPr>
                        <a:t> the following information:</a:t>
                      </a:r>
                      <a:endParaRPr lang="en-US" sz="2400" b="1" i="0" dirty="0">
                        <a:effectLst/>
                        <a:latin typeface="Arial Rounded MT Bold" panose="020F0704030504030204" pitchFamily="34" charset="77"/>
                        <a:ea typeface="Times New Roman" panose="02020603050405020304" pitchFamily="18" charset="0"/>
                      </a:endParaRPr>
                    </a:p>
                  </a:txBody>
                  <a:tcPr marL="47625" marR="47625" marT="47625" marB="47625" anchor="ctr"/>
                </a:tc>
                <a:tc hMerge="1">
                  <a:txBody>
                    <a:bodyPr/>
                    <a:lstStyle/>
                    <a:p>
                      <a:pPr marL="0" marR="0" algn="l">
                        <a:spcBef>
                          <a:spcPts val="0"/>
                        </a:spcBef>
                        <a:spcAft>
                          <a:spcPts val="0"/>
                        </a:spcAft>
                      </a:pPr>
                      <a:endParaRPr lang="en-US" sz="2400" dirty="0">
                        <a:effectLst/>
                        <a:latin typeface="+mn-lt"/>
                        <a:ea typeface="Times New Roman" panose="02020603050405020304" pitchFamily="18" charset="0"/>
                      </a:endParaRPr>
                    </a:p>
                  </a:txBody>
                  <a:tcPr marL="47625" marR="47625" marT="47625" marB="47625"/>
                </a:tc>
                <a:extLst>
                  <a:ext uri="{0D108BD9-81ED-4DB2-BD59-A6C34878D82A}">
                    <a16:rowId xmlns:a16="http://schemas.microsoft.com/office/drawing/2014/main" val="10000"/>
                  </a:ext>
                </a:extLst>
              </a:tr>
              <a:tr h="1348737">
                <a:tc>
                  <a:txBody>
                    <a:bodyPr/>
                    <a:lstStyle/>
                    <a:p>
                      <a:pPr marL="0" marR="0" algn="l">
                        <a:spcBef>
                          <a:spcPts val="0"/>
                        </a:spcBef>
                        <a:spcAft>
                          <a:spcPts val="0"/>
                        </a:spcAft>
                      </a:pPr>
                      <a:r>
                        <a:rPr lang="en-US" sz="2400" b="1" dirty="0">
                          <a:effectLst/>
                          <a:latin typeface="Arial Rounded MT Bold" panose="020F0704030504030204" pitchFamily="34" charset="77"/>
                        </a:rPr>
                        <a:t>Lecture Period(s)</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mn-ea"/>
                        </a:rPr>
                        <a:t>2</a:t>
                      </a:r>
                      <a:endParaRPr lang="en-US" sz="2400" i="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1"/>
                  </a:ext>
                </a:extLst>
              </a:tr>
              <a:tr h="12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latin typeface="Arial Rounded MT Bold" panose="020F0704030504030204" pitchFamily="34" charset="77"/>
                        </a:rPr>
                        <a:t>Prerequisites</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DCIT 105: Mathematics for IT Professionals</a:t>
                      </a:r>
                      <a:endParaRPr lang="en-US" sz="2400" i="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2"/>
                  </a:ext>
                </a:extLst>
              </a:tr>
              <a:tr h="1348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latin typeface="Arial Rounded MT Bold" panose="020F0704030504030204" pitchFamily="34" charset="77"/>
                          <a:ea typeface="Times New Roman" panose="02020603050405020304" pitchFamily="18" charset="0"/>
                        </a:rPr>
                        <a:t>Teaching Assistant</a:t>
                      </a:r>
                    </a:p>
                  </a:txBody>
                  <a:tcPr marL="47625" marR="47625" marT="47625" marB="476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rPr>
                        <a:t>TBD</a:t>
                      </a:r>
                      <a:endParaRPr lang="en-US" sz="2400" i="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75263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Norms and Condition Number – Iterative Improvement</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Round-off errors in direct elimination methods of solving systems of linear algebraic equations are minimized by using scaled pivoting.</a:t>
                </a:r>
              </a:p>
              <a:p>
                <a:pPr marL="457200" lvl="1" indent="-457200">
                  <a:buFont typeface="Wingdings" pitchFamily="2" charset="2"/>
                  <a:buChar char="v"/>
                </a:pPr>
                <a:r>
                  <a:rPr lang="en-US" sz="2800" dirty="0"/>
                  <a:t>Further reduction in round-off errors can be achieved by a procedure known as </a:t>
                </a:r>
                <a:r>
                  <a:rPr lang="en-US" sz="2800" b="1" dirty="0"/>
                  <a:t>iterative improvement</a:t>
                </a:r>
                <a:r>
                  <a:rPr lang="en-US" sz="2800" dirty="0"/>
                  <a:t>.</a:t>
                </a:r>
              </a:p>
              <a:p>
                <a:pPr marL="457200" lvl="1" indent="-457200">
                  <a:buFont typeface="Wingdings" pitchFamily="2" charset="2"/>
                  <a:buChar char="v"/>
                </a:pPr>
                <a:r>
                  <a:rPr lang="en-US" sz="2800" dirty="0"/>
                  <a:t>Consider a system of linear algebraic equations </a:t>
                </a:r>
                <a:r>
                  <a:rPr lang="en-US" sz="2800" b="1" dirty="0"/>
                  <a:t>Ax = b</a:t>
                </a:r>
              </a:p>
              <a:p>
                <a:pPr marL="457200" lvl="1" indent="-457200">
                  <a:buFont typeface="Wingdings" pitchFamily="2" charset="2"/>
                  <a:buChar char="v"/>
                </a:pPr>
                <a:r>
                  <a:rPr lang="en-US" sz="2800" dirty="0"/>
                  <a:t>Solving the equation by direct elimination method yields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 where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oMath>
                </a14:m>
                <a:r>
                  <a:rPr lang="en-US" sz="2800" dirty="0"/>
                  <a:t> differs from the exact solution </a:t>
                </a:r>
                <a14:m>
                  <m:oMath xmlns:m="http://schemas.openxmlformats.org/officeDocument/2006/math">
                    <m:r>
                      <a:rPr lang="en-US" sz="2800" b="0" i="1" smtClean="0">
                        <a:latin typeface="Cambria Math" panose="02040503050406030204" pitchFamily="18" charset="0"/>
                      </a:rPr>
                      <m:t>𝑥</m:t>
                    </m:r>
                  </m:oMath>
                </a14:m>
                <a:r>
                  <a:rPr lang="en-US" sz="2800" dirty="0"/>
                  <a:t> by the error </a:t>
                </a:r>
                <a14:m>
                  <m:oMath xmlns:m="http://schemas.openxmlformats.org/officeDocument/2006/math">
                    <m:r>
                      <a:rPr lang="en-US" sz="2800" b="0" i="1" smtClean="0">
                        <a:latin typeface="Cambria Math" panose="02040503050406030204" pitchFamily="18" charset="0"/>
                      </a:rPr>
                      <m:t>𝛿</m:t>
                    </m:r>
                    <m:r>
                      <a:rPr lang="en-US" sz="2800" b="0" i="1" smtClean="0">
                        <a:latin typeface="Cambria Math" panose="02040503050406030204" pitchFamily="18" charset="0"/>
                      </a:rPr>
                      <m:t>𝑥</m:t>
                    </m:r>
                  </m:oMath>
                </a14:m>
                <a:r>
                  <a:rPr lang="en-US" sz="2800" dirty="0"/>
                  <a:t> where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𝛿</m:t>
                    </m:r>
                    <m:r>
                      <a:rPr lang="en-US" sz="2800" b="0" i="1" smtClean="0">
                        <a:latin typeface="Cambria Math" panose="02040503050406030204" pitchFamily="18" charset="0"/>
                      </a:rPr>
                      <m:t>𝑥</m:t>
                    </m:r>
                  </m:oMath>
                </a14:m>
                <a:r>
                  <a:rPr lang="en-US" sz="2800" dirty="0"/>
                  <a:t>.</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30</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32735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Norms and Condition Number – Iterative Improvement</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dirty="0"/>
                  <a:t>Substituting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oMath>
                </a14:m>
                <a:r>
                  <a:rPr lang="en-US" sz="2800" dirty="0"/>
                  <a:t> into </a:t>
                </a:r>
                <a:r>
                  <a:rPr lang="en-US" sz="2800" b="1" dirty="0"/>
                  <a:t>Ax=b</a:t>
                </a:r>
                <a:r>
                  <a:rPr lang="en-US" sz="2800" dirty="0"/>
                  <a:t> gives </a:t>
                </a:r>
                <a14:m>
                  <m:oMath xmlns:m="http://schemas.openxmlformats.org/officeDocument/2006/math">
                    <m:r>
                      <m:rPr>
                        <m:sty m:val="p"/>
                      </m:rPr>
                      <a:rPr lang="en-US" sz="2800" b="0" i="0" smtClean="0">
                        <a:latin typeface="Cambria Math" panose="02040503050406030204" pitchFamily="18" charset="0"/>
                      </a:rPr>
                      <m:t>A</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b="0" i="1" smtClean="0">
                        <a:latin typeface="Cambria Math" panose="02040503050406030204" pitchFamily="18" charset="0"/>
                      </a:rPr>
                      <m:t>=</m:t>
                    </m:r>
                    <m:r>
                      <a:rPr lang="en-US" sz="2800" b="0" i="1" smtClean="0">
                        <a:latin typeface="Cambria Math" panose="02040503050406030204" pitchFamily="18" charset="0"/>
                      </a:rPr>
                      <m:t>𝐴</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𝛿</m:t>
                        </m:r>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𝐴𝑥</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𝛿</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𝛿</m:t>
                    </m:r>
                    <m:r>
                      <a:rPr lang="en-US" sz="2800" b="0" i="1" smtClean="0">
                        <a:latin typeface="Cambria Math" panose="02040503050406030204" pitchFamily="18" charset="0"/>
                      </a:rPr>
                      <m:t>𝑏</m:t>
                    </m:r>
                  </m:oMath>
                </a14:m>
                <a:r>
                  <a:rPr lang="en-US" sz="2800" dirty="0"/>
                  <a:t> </a:t>
                </a:r>
                <a:r>
                  <a:rPr lang="en-US" sz="2800" dirty="0">
                    <a:solidFill>
                      <a:srgbClr val="FF0000"/>
                    </a:solidFill>
                  </a:rPr>
                  <a:t>*</a:t>
                </a:r>
              </a:p>
              <a:p>
                <a:pPr marL="457200" lvl="1" indent="-457200">
                  <a:buFont typeface="Wingdings" pitchFamily="2" charset="2"/>
                  <a:buChar char="v"/>
                </a:pPr>
                <a:r>
                  <a:rPr lang="en-US" sz="2800" dirty="0"/>
                  <a:t>From the first and last terms </a:t>
                </a:r>
                <a14:m>
                  <m:oMath xmlns:m="http://schemas.openxmlformats.org/officeDocument/2006/math">
                    <m:r>
                      <a:rPr lang="en-US" sz="2800" b="0" i="1" smtClean="0">
                        <a:latin typeface="Cambria Math" panose="02040503050406030204" pitchFamily="18" charset="0"/>
                      </a:rPr>
                      <m:t>𝛿</m:t>
                    </m:r>
                    <m:r>
                      <a:rPr lang="en-US" sz="2800" b="0" i="1" smtClean="0">
                        <a:latin typeface="Cambria Math" panose="02040503050406030204" pitchFamily="18" charset="0"/>
                      </a:rPr>
                      <m:t>𝑏</m:t>
                    </m:r>
                  </m:oMath>
                </a14:m>
                <a:r>
                  <a:rPr lang="en-US" sz="2800" dirty="0"/>
                  <a:t> is given by </a:t>
                </a:r>
                <a14:m>
                  <m:oMath xmlns:m="http://schemas.openxmlformats.org/officeDocument/2006/math">
                    <m:r>
                      <a:rPr lang="en-US" sz="2800" b="0" i="1" smtClean="0">
                        <a:latin typeface="Cambria Math" panose="02040503050406030204" pitchFamily="18" charset="0"/>
                      </a:rPr>
                      <m:t>𝛿</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b="0" i="0" smtClean="0">
                        <a:latin typeface="Cambria Math" panose="02040503050406030204" pitchFamily="18" charset="0"/>
                      </a:rPr>
                      <m:t>−</m:t>
                    </m:r>
                    <m:r>
                      <m:rPr>
                        <m:sty m:val="p"/>
                      </m:rPr>
                      <a:rPr lang="en-US" sz="2800" b="0" i="0" smtClean="0">
                        <a:latin typeface="Cambria Math" panose="02040503050406030204" pitchFamily="18" charset="0"/>
                      </a:rPr>
                      <m:t>b</m:t>
                    </m:r>
                  </m:oMath>
                </a14:m>
                <a:endParaRPr lang="en-US" sz="2800" dirty="0"/>
              </a:p>
              <a:p>
                <a:pPr marL="457200" lvl="1" indent="-457200">
                  <a:buFont typeface="Wingdings" pitchFamily="2" charset="2"/>
                  <a:buChar char="v"/>
                </a:pPr>
                <a:r>
                  <a:rPr lang="en-US" sz="2800" dirty="0"/>
                  <a:t>Substituting </a:t>
                </a:r>
                <a14:m>
                  <m:oMath xmlns:m="http://schemas.openxmlformats.org/officeDocument/2006/math">
                    <m:r>
                      <m:rPr>
                        <m:sty m:val="p"/>
                      </m:rPr>
                      <a:rPr lang="en-US" sz="2800">
                        <a:latin typeface="Cambria Math" panose="02040503050406030204" pitchFamily="18" charset="0"/>
                      </a:rPr>
                      <m:t>A</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i="1">
                        <a:latin typeface="Cambria Math" panose="02040503050406030204" pitchFamily="18" charset="0"/>
                      </a:rPr>
                      <m:t>=</m:t>
                    </m:r>
                    <m:r>
                      <a:rPr lang="en-US" sz="2800" i="1">
                        <a:latin typeface="Cambria Math" panose="02040503050406030204" pitchFamily="18" charset="0"/>
                      </a:rPr>
                      <m:t>𝐴</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𝛿</m:t>
                        </m:r>
                        <m:r>
                          <a:rPr lang="en-US" sz="2800" i="1">
                            <a:latin typeface="Cambria Math" panose="02040503050406030204" pitchFamily="18" charset="0"/>
                          </a:rPr>
                          <m:t>𝑥</m:t>
                        </m:r>
                      </m:e>
                    </m:d>
                    <m:r>
                      <a:rPr lang="en-US" sz="2800" i="1">
                        <a:latin typeface="Cambria Math" panose="02040503050406030204" pitchFamily="18" charset="0"/>
                      </a:rPr>
                      <m:t>=</m:t>
                    </m:r>
                    <m:r>
                      <a:rPr lang="en-US" sz="2800" i="1">
                        <a:latin typeface="Cambria Math" panose="02040503050406030204" pitchFamily="18" charset="0"/>
                      </a:rPr>
                      <m:t>𝑏</m:t>
                    </m:r>
                    <m:r>
                      <a:rPr lang="en-US" sz="2800" i="1">
                        <a:latin typeface="Cambria Math" panose="02040503050406030204" pitchFamily="18" charset="0"/>
                      </a:rPr>
                      <m:t>+</m:t>
                    </m:r>
                    <m:r>
                      <a:rPr lang="en-US" sz="2800" b="0" i="1" smtClean="0">
                        <a:latin typeface="Cambria Math" panose="02040503050406030204" pitchFamily="18" charset="0"/>
                      </a:rPr>
                      <m:t>𝐴</m:t>
                    </m:r>
                    <m:r>
                      <a:rPr lang="en-US" sz="2800" i="1">
                        <a:latin typeface="Cambria Math" panose="02040503050406030204" pitchFamily="18" charset="0"/>
                      </a:rPr>
                      <m:t>𝛿</m:t>
                    </m:r>
                    <m:r>
                      <a:rPr lang="en-US" sz="2800" b="0" i="1" smtClean="0">
                        <a:latin typeface="Cambria Math" panose="02040503050406030204" pitchFamily="18" charset="0"/>
                      </a:rPr>
                      <m:t>𝑥</m:t>
                    </m:r>
                  </m:oMath>
                </a14:m>
                <a:r>
                  <a:rPr lang="en-US" sz="2800" dirty="0"/>
                  <a:t> in </a:t>
                </a:r>
                <a:r>
                  <a:rPr lang="en-US" sz="2800" dirty="0">
                    <a:solidFill>
                      <a:srgbClr val="FF0000"/>
                    </a:solidFill>
                  </a:rPr>
                  <a:t>*</a:t>
                </a:r>
                <a:r>
                  <a:rPr lang="en-US" sz="2800" dirty="0"/>
                  <a:t> gives a system of linear algebraic equations for </a:t>
                </a:r>
                <a14:m>
                  <m:oMath xmlns:m="http://schemas.openxmlformats.org/officeDocument/2006/math">
                    <m:r>
                      <a:rPr lang="en-US" sz="2800" i="1">
                        <a:latin typeface="Cambria Math" panose="02040503050406030204" pitchFamily="18" charset="0"/>
                      </a:rPr>
                      <m:t>𝛿</m:t>
                    </m:r>
                    <m:r>
                      <a:rPr lang="en-US" sz="2800" i="1">
                        <a:latin typeface="Cambria Math" panose="02040503050406030204" pitchFamily="18" charset="0"/>
                      </a:rPr>
                      <m:t>𝑥</m:t>
                    </m:r>
                  </m:oMath>
                </a14:m>
                <a:r>
                  <a:rPr lang="en-US" sz="2800" dirty="0"/>
                  <a:t>. Thus,</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i="1">
                          <a:latin typeface="Cambria Math" panose="02040503050406030204" pitchFamily="18" charset="0"/>
                        </a:rPr>
                        <m:t>𝛿</m:t>
                      </m:r>
                      <m:r>
                        <a:rPr lang="en-US" sz="280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𝛿</m:t>
                      </m:r>
                      <m:r>
                        <a:rPr lang="en-US" sz="2800" b="0" i="1" smtClean="0">
                          <a:latin typeface="Cambria Math" panose="02040503050406030204" pitchFamily="18" charset="0"/>
                        </a:rPr>
                        <m:t>𝑏</m:t>
                      </m:r>
                    </m:oMath>
                  </m:oMathPara>
                </a14:m>
                <a:endParaRPr lang="en-US" sz="2800" dirty="0"/>
              </a:p>
              <a:p>
                <a:pPr marL="457200" lvl="1" indent="-457200">
                  <a:buFont typeface="Wingdings" pitchFamily="2" charset="2"/>
                  <a:buChar char="v"/>
                </a:pPr>
                <a:r>
                  <a:rPr lang="en-US" sz="2800" dirty="0"/>
                  <a:t>This equation can be solved for </a:t>
                </a:r>
                <a14:m>
                  <m:oMath xmlns:m="http://schemas.openxmlformats.org/officeDocument/2006/math">
                    <m:r>
                      <a:rPr lang="en-US" sz="2800" i="1">
                        <a:latin typeface="Cambria Math" panose="02040503050406030204" pitchFamily="18" charset="0"/>
                      </a:rPr>
                      <m:t>𝛿</m:t>
                    </m:r>
                    <m:r>
                      <a:rPr lang="en-US" sz="2800" i="1">
                        <a:latin typeface="Cambria Math" panose="02040503050406030204" pitchFamily="18" charset="0"/>
                      </a:rPr>
                      <m:t>𝑥</m:t>
                    </m:r>
                  </m:oMath>
                </a14:m>
                <a:r>
                  <a:rPr lang="en-US" sz="2800" dirty="0"/>
                  <a:t> which can be added to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oMath>
                </a14:m>
                <a:r>
                  <a:rPr lang="en-US" sz="2800" dirty="0"/>
                  <a:t> to give the improved approximation to </a:t>
                </a:r>
                <a:r>
                  <a:rPr lang="en-US" sz="2800" b="1" dirty="0"/>
                  <a:t>x</a:t>
                </a:r>
                <a:r>
                  <a:rPr lang="en-US" sz="2800" dirty="0"/>
                  <a:t>.</a:t>
                </a:r>
              </a:p>
              <a:p>
                <a:pPr marL="457200" lvl="1" indent="-457200">
                  <a:buFont typeface="Wingdings" pitchFamily="2" charset="2"/>
                  <a:buChar char="v"/>
                </a:pPr>
                <a:r>
                  <a:rPr lang="en-US" sz="2800" dirty="0"/>
                  <a:t>The procedure can be repeated if necessary. A convergence check on the value of </a:t>
                </a:r>
                <a14:m>
                  <m:oMath xmlns:m="http://schemas.openxmlformats.org/officeDocument/2006/math">
                    <m:r>
                      <a:rPr lang="en-US" sz="2800" b="0" i="1" smtClean="0">
                        <a:latin typeface="Cambria Math" panose="02040503050406030204" pitchFamily="18" charset="0"/>
                      </a:rPr>
                      <m:t>𝛿</m:t>
                    </m:r>
                    <m:r>
                      <a:rPr lang="en-US" sz="2800" b="0" i="1" smtClean="0">
                        <a:latin typeface="Cambria Math" panose="02040503050406030204" pitchFamily="18" charset="0"/>
                      </a:rPr>
                      <m:t>𝑥</m:t>
                    </m:r>
                  </m:oMath>
                </a14:m>
                <a:r>
                  <a:rPr lang="en-US" sz="2800" dirty="0"/>
                  <a:t> can be used to determine if the procedure should be repeated.</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2145" r="-434" b="-2681"/>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98792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040687" cy="1362075"/>
          </a:xfrm>
        </p:spPr>
        <p:txBody>
          <a:bodyPr>
            <a:normAutofit/>
          </a:bodyPr>
          <a:lstStyle/>
          <a:p>
            <a:r>
              <a:rPr lang="en-US" dirty="0">
                <a:solidFill>
                  <a:schemeClr val="tx1"/>
                </a:solidFill>
                <a:latin typeface="Arial Rounded MT Bold" panose="020F0704030504030204" pitchFamily="34" charset="77"/>
              </a:rPr>
              <a:t>Iterative methods</a:t>
            </a:r>
          </a:p>
        </p:txBody>
      </p:sp>
      <p:sp>
        <p:nvSpPr>
          <p:cNvPr id="8" name="Text Placeholder 7"/>
          <p:cNvSpPr>
            <a:spLocks noGrp="1"/>
          </p:cNvSpPr>
          <p:nvPr>
            <p:ph type="body" idx="1"/>
          </p:nvPr>
        </p:nvSpPr>
        <p:spPr/>
        <p:txBody>
          <a:bodyPr>
            <a:normAutofit/>
          </a:bodyPr>
          <a:lstStyle/>
          <a:p>
            <a:r>
              <a:rPr lang="en-US" sz="2800" dirty="0">
                <a:effectLst>
                  <a:outerShdw blurRad="38100" dist="38100" dir="2700000" algn="tl">
                    <a:srgbClr val="000000">
                      <a:alpha val="43137"/>
                    </a:srgbClr>
                  </a:outerShdw>
                </a:effectLst>
                <a:latin typeface="Arial Rounded MT Bold" panose="020F0704030504030204" pitchFamily="34" charset="77"/>
              </a:rPr>
              <a:t>Topic Three</a:t>
            </a:r>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32</a:t>
            </a:fld>
            <a:endParaRPr lang="en-US" dirty="0"/>
          </a:p>
        </p:txBody>
      </p:sp>
    </p:spTree>
    <p:extLst>
      <p:ext uri="{BB962C8B-B14F-4D97-AF65-F5344CB8AC3E}">
        <p14:creationId xmlns:p14="http://schemas.microsoft.com/office/powerpoint/2010/main" val="302612125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Introduction</a:t>
            </a:r>
          </a:p>
        </p:txBody>
      </p:sp>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dirty="0"/>
              <a:t>For many large systems of linear algebraic equations, </a:t>
            </a:r>
            <a:r>
              <a:rPr lang="en-US" sz="2800" b="1" dirty="0"/>
              <a:t>Ax=b</a:t>
            </a:r>
            <a:r>
              <a:rPr lang="en-US" sz="2800" dirty="0"/>
              <a:t>, the coefficient matrix </a:t>
            </a:r>
            <a:r>
              <a:rPr lang="en-US" sz="2800" b="1" dirty="0"/>
              <a:t>A</a:t>
            </a:r>
            <a:r>
              <a:rPr lang="en-US" sz="2800" dirty="0"/>
              <a:t> is extremely </a:t>
            </a:r>
            <a:r>
              <a:rPr lang="en-US" sz="2800" dirty="0">
                <a:solidFill>
                  <a:srgbClr val="FF0000"/>
                </a:solidFill>
              </a:rPr>
              <a:t>sparce</a:t>
            </a:r>
            <a:r>
              <a:rPr lang="en-US" sz="2800" dirty="0"/>
              <a:t>.</a:t>
            </a:r>
          </a:p>
          <a:p>
            <a:pPr marL="457200" lvl="1" indent="-457200">
              <a:buFont typeface="Wingdings" pitchFamily="2" charset="2"/>
              <a:buChar char="v"/>
            </a:pPr>
            <a:r>
              <a:rPr lang="en-US" sz="2800" dirty="0"/>
              <a:t>If the matrix is </a:t>
            </a:r>
            <a:r>
              <a:rPr lang="en-US" sz="2800" dirty="0">
                <a:solidFill>
                  <a:srgbClr val="FF0000"/>
                </a:solidFill>
              </a:rPr>
              <a:t>diagonally dominant</a:t>
            </a:r>
            <a:r>
              <a:rPr lang="en-US" sz="2800" dirty="0"/>
              <a:t>, it is generally more efficient to solve such systems of linear algebraic equations by </a:t>
            </a:r>
            <a:r>
              <a:rPr lang="en-US" sz="2800" dirty="0">
                <a:solidFill>
                  <a:srgbClr val="FF0000"/>
                </a:solidFill>
              </a:rPr>
              <a:t>iterative methods </a:t>
            </a:r>
            <a:r>
              <a:rPr lang="en-US" sz="2800" dirty="0"/>
              <a:t>than by direct elimination methods.</a:t>
            </a:r>
          </a:p>
          <a:p>
            <a:pPr marL="457200" lvl="1" indent="-457200">
              <a:buFont typeface="Wingdings" pitchFamily="2" charset="2"/>
              <a:buChar char="v"/>
            </a:pPr>
            <a:r>
              <a:rPr lang="en-US" sz="2800" dirty="0"/>
              <a:t>Three iterative methods are presented in this section:</a:t>
            </a:r>
          </a:p>
          <a:p>
            <a:pPr marL="895350" lvl="1" indent="-434975">
              <a:buFont typeface="Wingdings" pitchFamily="2" charset="2"/>
              <a:buChar char="Ø"/>
            </a:pPr>
            <a:r>
              <a:rPr lang="en-US" sz="2800" dirty="0"/>
              <a:t>Jacobi iteration</a:t>
            </a:r>
          </a:p>
          <a:p>
            <a:pPr marL="895350" lvl="1" indent="-434975">
              <a:buFont typeface="Wingdings" pitchFamily="2" charset="2"/>
              <a:buChar char="Ø"/>
            </a:pPr>
            <a:r>
              <a:rPr lang="en-US" sz="2800" dirty="0"/>
              <a:t>Gauss-Seidel iteration </a:t>
            </a:r>
          </a:p>
          <a:p>
            <a:pPr marL="895350" lvl="1" indent="-434975">
              <a:buFont typeface="Wingdings" pitchFamily="2" charset="2"/>
              <a:buChar char="Ø"/>
            </a:pPr>
            <a:r>
              <a:rPr lang="en-US" sz="2800" dirty="0"/>
              <a:t>Successive-over-relaxation (SOR)	</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17667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Introduction</a:t>
            </a:r>
            <a:endParaRPr lang="en-US" dirty="0"/>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number of iterations required to achieve convergence depends on:</a:t>
            </a:r>
          </a:p>
          <a:p>
            <a:pPr marL="895350" lvl="1" indent="-434975">
              <a:buFont typeface="Wingdings" pitchFamily="2" charset="2"/>
              <a:buChar char="Ø"/>
            </a:pPr>
            <a:r>
              <a:rPr lang="en-US" sz="2800" dirty="0"/>
              <a:t>The dominance of the diagonal coefficient. As the diagonal dominance increases, the number of iterations required to satisfy the convergence criterion decreases.</a:t>
            </a:r>
          </a:p>
          <a:p>
            <a:pPr marL="895350" lvl="1" indent="-434975">
              <a:buFont typeface="Wingdings" pitchFamily="2" charset="2"/>
              <a:buChar char="Ø"/>
            </a:pPr>
            <a:r>
              <a:rPr lang="en-US" sz="2800" dirty="0"/>
              <a:t>The method of iteration used</a:t>
            </a:r>
          </a:p>
          <a:p>
            <a:pPr marL="895350" lvl="1" indent="-434975">
              <a:buFont typeface="Wingdings" pitchFamily="2" charset="2"/>
              <a:buChar char="Ø"/>
            </a:pPr>
            <a:r>
              <a:rPr lang="en-US" sz="2800" dirty="0"/>
              <a:t>The initial solution vector</a:t>
            </a:r>
          </a:p>
          <a:p>
            <a:pPr marL="895350" lvl="1" indent="-434975">
              <a:buFont typeface="Wingdings" pitchFamily="2" charset="2"/>
              <a:buChar char="Ø"/>
            </a:pPr>
            <a:r>
              <a:rPr lang="en-US" sz="2800" dirty="0"/>
              <a:t>The convergence criterion specified </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34</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7074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The Jacobi Iteration Method</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dirty="0"/>
                  <a:t>Consider the general system of linear algebraic equations </a:t>
                </a:r>
                <a:r>
                  <a:rPr lang="en-US" sz="2800" b="1" dirty="0"/>
                  <a:t>Ax=b</a:t>
                </a:r>
                <a:r>
                  <a:rPr lang="en-US" sz="2800" dirty="0"/>
                  <a:t>, written in index natation</a:t>
                </a:r>
              </a:p>
              <a:p>
                <a:pPr marL="0" lvl="1" indent="0">
                  <a:buNone/>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e>
                      </m:nary>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m:t>
                      </m:r>
                    </m:oMath>
                  </m:oMathPara>
                </a14:m>
                <a:endParaRPr lang="en-US" sz="2800" dirty="0"/>
              </a:p>
              <a:p>
                <a:pPr marL="457200" lvl="1" indent="-457200">
                  <a:buFont typeface="Wingdings" pitchFamily="2" charset="2"/>
                  <a:buChar char="v"/>
                </a:pPr>
                <a:r>
                  <a:rPr lang="en-US" sz="2800" dirty="0"/>
                  <a:t>In Jacobi iteration, each equation of the system is solved for the component of the solution vector associated with the diagonal element that is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𝑖</m:t>
                        </m:r>
                      </m:sub>
                    </m:sSub>
                  </m:oMath>
                </a14:m>
                <a:r>
                  <a:rPr lang="en-US" sz="2800" dirty="0"/>
                  <a:t>. Thus,</a:t>
                </a:r>
              </a:p>
              <a:p>
                <a:pPr marL="0" lvl="1"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den>
                      </m:f>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𝑖</m:t>
                              </m:r>
                              <m:r>
                                <a:rPr lang="en-US" sz="2800" b="0" i="1" smtClean="0">
                                  <a:latin typeface="Cambria Math" panose="02040503050406030204" pitchFamily="18" charset="0"/>
                                </a:rPr>
                                <m:t>−1</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e>
                          </m:nary>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e>
                          </m:nary>
                        </m:e>
                      </m:d>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m:t>
                      </m:r>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2869" r="-2171" b="-4101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5828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The Jacobi Iteration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An initial solution vector is </a:t>
                </a:r>
                <a14:m>
                  <m:oMath xmlns:m="http://schemas.openxmlformats.org/officeDocument/2006/math">
                    <m:sSup>
                      <m:sSupPr>
                        <m:ctrlPr>
                          <a:rPr lang="en-US" sz="2800" b="0" i="1" smtClean="0">
                            <a:latin typeface="Cambria Math" panose="02040503050406030204" pitchFamily="18" charset="0"/>
                          </a:rPr>
                        </m:ctrlPr>
                      </m:sSupPr>
                      <m:e>
                        <m:r>
                          <a:rPr lang="en-US" sz="2800" b="1" i="1" smtClean="0">
                            <a:latin typeface="Cambria Math" panose="02040503050406030204" pitchFamily="18" charset="0"/>
                          </a:rPr>
                          <m:t>𝒙</m:t>
                        </m:r>
                      </m:e>
                      <m:sup>
                        <m:r>
                          <a:rPr lang="en-US" sz="2800" b="0" i="1" smtClean="0">
                            <a:latin typeface="Cambria Math" panose="02040503050406030204" pitchFamily="18" charset="0"/>
                          </a:rPr>
                          <m:t>(0)</m:t>
                        </m:r>
                      </m:sup>
                    </m:sSup>
                  </m:oMath>
                </a14:m>
                <a:r>
                  <a:rPr lang="en-US" sz="2800" dirty="0"/>
                  <a:t>chosen. The superscript in parentheses denotes the iteration number, with zero denoting the initial solution vector.</a:t>
                </a:r>
              </a:p>
              <a:p>
                <a:pPr marL="457200" lvl="1" indent="-457200">
                  <a:buFont typeface="Wingdings" pitchFamily="2" charset="2"/>
                  <a:buChar char="v"/>
                </a:pPr>
                <a:r>
                  <a:rPr lang="en-US" sz="2800" dirty="0"/>
                  <a:t>The initial solution vector </a:t>
                </a:r>
                <a14:m>
                  <m:oMath xmlns:m="http://schemas.openxmlformats.org/officeDocument/2006/math">
                    <m:sSup>
                      <m:sSupPr>
                        <m:ctrlPr>
                          <a:rPr lang="en-US" sz="2800" b="0" i="1" smtClean="0">
                            <a:latin typeface="Cambria Math" panose="02040503050406030204" pitchFamily="18" charset="0"/>
                          </a:rPr>
                        </m:ctrlPr>
                      </m:sSupPr>
                      <m:e>
                        <m:r>
                          <a:rPr lang="en-US" sz="2800" b="1" i="1">
                            <a:latin typeface="Cambria Math" panose="02040503050406030204" pitchFamily="18" charset="0"/>
                          </a:rPr>
                          <m:t>𝒙</m:t>
                        </m:r>
                      </m:e>
                      <m:sup>
                        <m:r>
                          <a:rPr lang="en-US" sz="2800" b="0" i="1" smtClean="0">
                            <a:latin typeface="Cambria Math" panose="02040503050406030204" pitchFamily="18" charset="0"/>
                          </a:rPr>
                          <m:t>(0)</m:t>
                        </m:r>
                      </m:sup>
                    </m:sSup>
                  </m:oMath>
                </a14:m>
                <a:r>
                  <a:rPr lang="en-US" sz="2800" dirty="0"/>
                  <a:t> is substituted to yield the first improved solution vector </a:t>
                </a:r>
                <a14:m>
                  <m:oMath xmlns:m="http://schemas.openxmlformats.org/officeDocument/2006/math">
                    <m:sSup>
                      <m:sSupPr>
                        <m:ctrlPr>
                          <a:rPr lang="en-US" sz="2800" b="0" i="1" smtClean="0">
                            <a:latin typeface="Cambria Math" panose="02040503050406030204" pitchFamily="18" charset="0"/>
                          </a:rPr>
                        </m:ctrlPr>
                      </m:sSupPr>
                      <m:e>
                        <m:r>
                          <a:rPr lang="en-US" sz="2800" b="1" i="1">
                            <a:latin typeface="Cambria Math" panose="02040503050406030204" pitchFamily="18" charset="0"/>
                          </a:rPr>
                          <m:t>𝒙</m:t>
                        </m:r>
                      </m:e>
                      <m:sup>
                        <m:r>
                          <a:rPr lang="en-US" sz="2800" b="0" i="1" smtClean="0">
                            <a:latin typeface="Cambria Math" panose="02040503050406030204" pitchFamily="18" charset="0"/>
                          </a:rPr>
                          <m:t>(1)</m:t>
                        </m:r>
                      </m:sup>
                    </m:sSup>
                  </m:oMath>
                </a14:m>
                <a:r>
                  <a:rPr lang="en-US" sz="2800" dirty="0"/>
                  <a:t>. Thus,</a:t>
                </a:r>
              </a:p>
              <a:p>
                <a:pPr marL="0" lvl="1" indent="0">
                  <a:buNone/>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r>
                            <a:rPr lang="en-US" sz="2800" i="1">
                              <a:latin typeface="Cambria Math" panose="02040503050406030204" pitchFamily="18" charset="0"/>
                            </a:rPr>
                            <m:t>𝑥</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(1)</m:t>
                          </m:r>
                        </m:sup>
                      </m:sSubSup>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𝑖</m:t>
                              </m:r>
                            </m:sub>
                          </m:sSub>
                        </m:den>
                      </m:f>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𝑖</m:t>
                              </m:r>
                            </m:sub>
                          </m:sSub>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𝑖</m:t>
                              </m:r>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sSubSup>
                                <m:sSubSupPr>
                                  <m:ctrlPr>
                                    <a:rPr lang="en-US" sz="2800" b="0" i="1" smtClean="0">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𝑗</m:t>
                                  </m:r>
                                </m:sub>
                                <m:sup>
                                  <m:r>
                                    <a:rPr lang="en-US" sz="2800" b="0" i="1" smtClean="0">
                                      <a:latin typeface="Cambria Math" panose="02040503050406030204" pitchFamily="18" charset="0"/>
                                    </a:rPr>
                                    <m:t>(0)</m:t>
                                  </m:r>
                                </m:sup>
                              </m:sSubSup>
                            </m:e>
                          </m:nary>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sSubSup>
                                <m:sSubSupPr>
                                  <m:ctrlPr>
                                    <a:rPr lang="en-US" sz="2800" b="0" i="1" smtClean="0">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𝑗</m:t>
                                  </m:r>
                                </m:sub>
                                <m:sup>
                                  <m:r>
                                    <a:rPr lang="en-US" sz="2800" b="0" i="1" smtClean="0">
                                      <a:latin typeface="Cambria Math" panose="02040503050406030204" pitchFamily="18" charset="0"/>
                                    </a:rPr>
                                    <m:t>(0)</m:t>
                                  </m:r>
                                </m:sup>
                              </m:sSubSup>
                            </m:e>
                          </m:nary>
                        </m:e>
                      </m:d>
                      <m:r>
                        <a:rPr lang="en-US" sz="2800" b="0" i="1" smtClean="0">
                          <a:latin typeface="Cambria Math" panose="02040503050406030204" pitchFamily="18" charset="0"/>
                        </a:rPr>
                        <m:t>      </m:t>
                      </m:r>
                      <m:r>
                        <a:rPr lang="en-US" sz="2800" i="1">
                          <a:latin typeface="Cambria Math" panose="02040503050406030204" pitchFamily="18" charset="0"/>
                        </a:rPr>
                        <m:t> (</m:t>
                      </m:r>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𝑛</m:t>
                      </m:r>
                      <m:r>
                        <a:rPr lang="en-US" sz="2800" i="1">
                          <a:latin typeface="Cambria Math" panose="02040503050406030204" pitchFamily="18" charset="0"/>
                        </a:rPr>
                        <m:t>)</m:t>
                      </m:r>
                    </m:oMath>
                  </m:oMathPara>
                </a14:m>
                <a:endParaRPr lang="en-US" sz="2800" dirty="0"/>
              </a:p>
              <a:p>
                <a:pPr marL="0" lvl="1" indent="0">
                  <a:buNone/>
                </a:pPr>
                <a:endParaRPr lang="en-US" sz="2800" dirty="0"/>
              </a:p>
              <a:p>
                <a:pPr marL="457200" lvl="1" indent="-457200">
                  <a:buFont typeface="Wingdings" pitchFamily="2" charset="2"/>
                  <a:buChar char="v"/>
                </a:pPr>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072" r="-1592" b="-20912"/>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61243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The Jacobi Iteration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lnSpcReduction="20000"/>
              </a:bodyPr>
              <a:lstStyle/>
              <a:p>
                <a:pPr marL="457200" lvl="1" indent="-457200">
                  <a:buFont typeface="Wingdings" pitchFamily="2" charset="2"/>
                  <a:buChar char="v"/>
                </a:pPr>
                <a:r>
                  <a:rPr lang="en-US" sz="2800" dirty="0"/>
                  <a:t>The procedure is repeated until some convergence criterion is satisfied. The Jacobi algorithm for the general iteration step </a:t>
                </a:r>
                <a:r>
                  <a:rPr lang="en-US" sz="2800" i="1" dirty="0"/>
                  <a:t>(k)</a:t>
                </a:r>
                <a:r>
                  <a:rPr lang="en-US" sz="2800" dirty="0"/>
                  <a:t> is:</a:t>
                </a:r>
              </a:p>
              <a:p>
                <a:pPr marL="0" lvl="1" indent="0">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𝑖</m:t>
                          </m:r>
                        </m:sub>
                        <m:sup>
                          <m:r>
                            <a:rPr lang="en-US" sz="2800" i="1">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p>
                      </m:sSub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𝑖</m:t>
                              </m:r>
                            </m:sub>
                          </m:sSub>
                        </m:den>
                      </m:f>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𝑖</m:t>
                              </m:r>
                            </m:sub>
                          </m:sSub>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𝑖</m:t>
                              </m:r>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𝑗</m:t>
                                  </m:r>
                                </m:sub>
                                <m:sup>
                                  <m:r>
                                    <a:rPr lang="en-US" sz="2800" i="1">
                                      <a:latin typeface="Cambria Math" panose="02040503050406030204" pitchFamily="18" charset="0"/>
                                    </a:rPr>
                                    <m:t>(</m:t>
                                  </m:r>
                                  <m:r>
                                    <a:rPr lang="en-US" sz="2800" b="0" i="1" smtClean="0">
                                      <a:latin typeface="Cambria Math" panose="02040503050406030204" pitchFamily="18" charset="0"/>
                                    </a:rPr>
                                    <m:t>𝑘</m:t>
                                  </m:r>
                                  <m:r>
                                    <a:rPr lang="en-US" sz="2800" i="1">
                                      <a:latin typeface="Cambria Math" panose="02040503050406030204" pitchFamily="18" charset="0"/>
                                    </a:rPr>
                                    <m:t>)</m:t>
                                  </m:r>
                                </m:sup>
                              </m:sSubSup>
                            </m:e>
                          </m:nary>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𝑗</m:t>
                                  </m:r>
                                </m:sub>
                                <m:sup>
                                  <m:r>
                                    <a:rPr lang="en-US" sz="2800" i="1">
                                      <a:latin typeface="Cambria Math" panose="02040503050406030204" pitchFamily="18" charset="0"/>
                                    </a:rPr>
                                    <m:t>(</m:t>
                                  </m:r>
                                  <m:r>
                                    <a:rPr lang="en-US" sz="2800" b="0" i="1" smtClean="0">
                                      <a:latin typeface="Cambria Math" panose="02040503050406030204" pitchFamily="18" charset="0"/>
                                    </a:rPr>
                                    <m:t>𝑘</m:t>
                                  </m:r>
                                  <m:r>
                                    <a:rPr lang="en-US" sz="2800" i="1">
                                      <a:latin typeface="Cambria Math" panose="02040503050406030204" pitchFamily="18" charset="0"/>
                                    </a:rPr>
                                    <m:t>)</m:t>
                                  </m:r>
                                </m:sup>
                              </m:sSubSup>
                            </m:e>
                          </m:nary>
                        </m:e>
                      </m:d>
                      <m:r>
                        <a:rPr lang="en-US" sz="2800" b="0" i="1" smtClean="0">
                          <a:latin typeface="Cambria Math" panose="02040503050406030204" pitchFamily="18" charset="0"/>
                        </a:rPr>
                        <m:t>  </m:t>
                      </m:r>
                      <m:r>
                        <a:rPr lang="en-US" sz="2800" b="0" i="1" smtClean="0">
                          <a:solidFill>
                            <a:srgbClr val="FF0000"/>
                          </a:solidFill>
                          <a:latin typeface="Cambria Math" panose="02040503050406030204" pitchFamily="18" charset="0"/>
                        </a:rPr>
                        <m:t>∗</m:t>
                      </m:r>
                      <m:r>
                        <a:rPr lang="en-US" sz="2800" b="0" i="1" smtClean="0">
                          <a:latin typeface="Cambria Math" panose="02040503050406030204" pitchFamily="18" charset="0"/>
                        </a:rPr>
                        <m:t> </m:t>
                      </m:r>
                    </m:oMath>
                  </m:oMathPara>
                </a14:m>
                <a:endParaRPr lang="en-US" sz="2800" dirty="0">
                  <a:solidFill>
                    <a:srgbClr val="FF0000"/>
                  </a:solidFill>
                </a:endParaRPr>
              </a:p>
              <a:p>
                <a:pPr marL="457200" lvl="1" indent="-457200">
                  <a:buFont typeface="Wingdings" pitchFamily="2" charset="2"/>
                  <a:buChar char="v"/>
                </a:pPr>
                <a:r>
                  <a:rPr lang="en-US" sz="2800" dirty="0"/>
                  <a:t>An equivalent but more convenient form of </a:t>
                </a:r>
                <a:r>
                  <a:rPr lang="en-US" sz="2800" dirty="0">
                    <a:solidFill>
                      <a:srgbClr val="FF0000"/>
                    </a:solidFill>
                  </a:rPr>
                  <a:t>*</a:t>
                </a:r>
                <a:r>
                  <a:rPr lang="en-US" sz="2800" dirty="0"/>
                  <a:t> can be obtained by adding and subtracting </a:t>
                </a:r>
                <a14:m>
                  <m:oMath xmlns:m="http://schemas.openxmlformats.org/officeDocument/2006/math">
                    <m:sSubSup>
                      <m:sSubSupPr>
                        <m:ctrlPr>
                          <a:rPr lang="en-US" sz="2800" b="0" i="1" smtClean="0">
                            <a:latin typeface="Cambria Math" panose="02040503050406030204" pitchFamily="18" charset="0"/>
                          </a:rPr>
                        </m:ctrlPr>
                      </m:sSubSupPr>
                      <m:e>
                        <m:r>
                          <a:rPr lang="en-US" sz="2800" i="1">
                            <a:latin typeface="Cambria Math" panose="02040503050406030204" pitchFamily="18" charset="0"/>
                          </a:rPr>
                          <m:t>𝑥</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sup>
                    </m:sSubSup>
                  </m:oMath>
                </a14:m>
                <a:r>
                  <a:rPr lang="en-US" sz="2800" dirty="0"/>
                  <a:t> from the right-hand side of </a:t>
                </a:r>
                <a:r>
                  <a:rPr lang="en-US" sz="2800" dirty="0">
                    <a:solidFill>
                      <a:srgbClr val="FF0000"/>
                    </a:solidFill>
                  </a:rPr>
                  <a:t>*</a:t>
                </a:r>
                <a:r>
                  <a:rPr lang="en-US" sz="2800" dirty="0"/>
                  <a:t> to yield</a:t>
                </a:r>
              </a:p>
              <a:p>
                <a:pPr marL="0" lvl="1" indent="0">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𝑖</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p>
                      </m:sSubSup>
                      <m:r>
                        <a:rPr lang="en-US" sz="2800" i="1">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sup>
                      </m:sSubSup>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𝑖</m:t>
                              </m:r>
                            </m:sub>
                          </m:sSub>
                        </m:den>
                      </m:f>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𝑖</m:t>
                              </m:r>
                            </m:sub>
                          </m:sSub>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𝑗</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sup>
                              </m:sSubSup>
                            </m:e>
                          </m:nary>
                        </m:e>
                      </m:d>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t="-5362" r="-1737" b="-39410"/>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97037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The Jacobi Iteration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dirty="0"/>
                  <a:t>The last equation on the previous slide is generally written in the form </a:t>
                </a:r>
              </a:p>
              <a:p>
                <a:pPr marL="0" lvl="1" indent="0">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𝑖</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𝑖</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sup>
                      </m:sSubSup>
                      <m:r>
                        <a:rPr lang="en-US" sz="2800" i="1">
                          <a:latin typeface="Cambria Math" panose="02040503050406030204" pitchFamily="18" charset="0"/>
                        </a:rPr>
                        <m:t>+</m:t>
                      </m:r>
                      <m:f>
                        <m:fPr>
                          <m:ctrlPr>
                            <a:rPr lang="en-US" sz="2800" i="1">
                              <a:latin typeface="Cambria Math" panose="02040503050406030204" pitchFamily="18" charset="0"/>
                            </a:rPr>
                          </m:ctrlPr>
                        </m:fPr>
                        <m:num>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𝑅</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sup>
                          </m:sSubSup>
                        </m:num>
                        <m:den>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𝑖</m:t>
                              </m:r>
                            </m:sub>
                          </m:sSub>
                        </m:den>
                      </m:f>
                    </m:oMath>
                  </m:oMathPara>
                </a14:m>
                <a:endParaRPr lang="en-US" sz="2800" dirty="0"/>
              </a:p>
              <a:p>
                <a:pPr marL="0" lvl="1" indent="0">
                  <a:buNone/>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𝑅</m:t>
                          </m:r>
                        </m:e>
                        <m:sub>
                          <m:r>
                            <a:rPr lang="en-US" sz="2800" b="0" i="1" smtClean="0">
                              <a:latin typeface="Cambria Math" panose="02040503050406030204" pitchFamily="18" charset="0"/>
                            </a:rPr>
                            <m:t>𝑖</m:t>
                          </m:r>
                        </m:sub>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sup>
                      </m:sSubSup>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𝑖</m:t>
                          </m:r>
                        </m:sub>
                      </m:sSub>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𝑗</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sup>
                          </m:sSubSup>
                        </m:e>
                      </m:nary>
                    </m:oMath>
                  </m:oMathPara>
                </a14:m>
                <a:endParaRPr lang="en-US" sz="2800" dirty="0"/>
              </a:p>
              <a:p>
                <a:pPr marL="0" lvl="1" indent="0">
                  <a:buNone/>
                </a:pPr>
                <a:r>
                  <a:rPr lang="en-US" sz="2800" dirty="0"/>
                  <a:t>where the term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𝑅</m:t>
                        </m:r>
                      </m:e>
                      <m:sub>
                        <m:r>
                          <a:rPr lang="en-US" sz="2800" i="1">
                            <a:latin typeface="Cambria Math" panose="02040503050406030204" pitchFamily="18" charset="0"/>
                          </a:rPr>
                          <m:t>𝑖</m:t>
                        </m:r>
                      </m:sub>
                      <m:sup>
                        <m:d>
                          <m:dPr>
                            <m:ctrlPr>
                              <a:rPr lang="en-US" sz="2800" i="1">
                                <a:latin typeface="Cambria Math" panose="02040503050406030204" pitchFamily="18" charset="0"/>
                              </a:rPr>
                            </m:ctrlPr>
                          </m:dPr>
                          <m:e>
                            <m:r>
                              <a:rPr lang="en-US" sz="2800" i="1">
                                <a:latin typeface="Cambria Math" panose="02040503050406030204" pitchFamily="18" charset="0"/>
                              </a:rPr>
                              <m:t>𝑘</m:t>
                            </m:r>
                          </m:e>
                        </m:d>
                      </m:sup>
                    </m:sSubSup>
                  </m:oMath>
                </a14:m>
                <a:r>
                  <a:rPr lang="en-US" sz="2800" dirty="0"/>
                  <a:t> is called the </a:t>
                </a:r>
                <a:r>
                  <a:rPr lang="en-US" sz="2800" b="1" dirty="0"/>
                  <a:t>residual</a:t>
                </a:r>
                <a:r>
                  <a:rPr lang="en-US" sz="2800" dirty="0"/>
                  <a:t> of equation </a:t>
                </a:r>
                <a:r>
                  <a:rPr lang="en-US" sz="2800" i="1" dirty="0" err="1"/>
                  <a:t>i</a:t>
                </a:r>
                <a:r>
                  <a:rPr lang="en-US" sz="2800" dirty="0"/>
                  <a:t>.</a:t>
                </a:r>
              </a:p>
              <a:p>
                <a:pPr marL="457200" lvl="1" indent="-457200">
                  <a:buFont typeface="Wingdings" pitchFamily="2" charset="2"/>
                  <a:buChar char="v"/>
                </a:pPr>
                <a:r>
                  <a:rPr lang="en-US" sz="2800" dirty="0"/>
                  <a:t>The residual is the net values of the equation evaluated for the approximate solution vector </a:t>
                </a:r>
                <a14:m>
                  <m:oMath xmlns:m="http://schemas.openxmlformats.org/officeDocument/2006/math">
                    <m:sSubSup>
                      <m:sSubSupPr>
                        <m:ctrlPr>
                          <a:rPr lang="en-US" sz="2800" i="1">
                            <a:latin typeface="Cambria Math" panose="02040503050406030204" pitchFamily="18" charset="0"/>
                          </a:rPr>
                        </m:ctrlPr>
                      </m:sSubSupPr>
                      <m:e>
                        <m:r>
                          <a:rPr lang="en-US" sz="2800" b="0" i="1" smtClean="0">
                            <a:latin typeface="Cambria Math" panose="02040503050406030204" pitchFamily="18" charset="0"/>
                          </a:rPr>
                          <m:t>𝑥</m:t>
                        </m:r>
                      </m:e>
                      <m:sub>
                        <m:r>
                          <a:rPr lang="en-US" sz="2800" i="1">
                            <a:latin typeface="Cambria Math" panose="02040503050406030204" pitchFamily="18" charset="0"/>
                          </a:rPr>
                          <m:t>𝑖</m:t>
                        </m:r>
                      </m:sub>
                      <m:sup>
                        <m:d>
                          <m:dPr>
                            <m:ctrlPr>
                              <a:rPr lang="en-US" sz="2800" i="1">
                                <a:latin typeface="Cambria Math" panose="02040503050406030204" pitchFamily="18" charset="0"/>
                              </a:rPr>
                            </m:ctrlPr>
                          </m:dPr>
                          <m:e>
                            <m:r>
                              <a:rPr lang="en-US" sz="2800" i="1">
                                <a:latin typeface="Cambria Math" panose="02040503050406030204" pitchFamily="18" charset="0"/>
                              </a:rPr>
                              <m:t>𝑘</m:t>
                            </m:r>
                          </m:e>
                        </m:d>
                      </m:sup>
                    </m:sSubSup>
                  </m:oMath>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592" t="-2145" r="-724" b="-9115"/>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38</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9801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The Jacobi Iteration Method - Accuracy </a:t>
            </a:r>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In iterative methods, the term </a:t>
            </a:r>
            <a:r>
              <a:rPr lang="en-US" sz="2800" b="1" dirty="0"/>
              <a:t>accuracy</a:t>
            </a:r>
            <a:r>
              <a:rPr lang="en-US" sz="2800" dirty="0"/>
              <a:t> refers to the number of significant figures obtained in the calculations, and the term </a:t>
            </a:r>
            <a:r>
              <a:rPr lang="en-US" sz="2800" b="1" dirty="0"/>
              <a:t>convergence</a:t>
            </a:r>
            <a:r>
              <a:rPr lang="en-US" sz="2800" dirty="0"/>
              <a:t> refers to the point in the iterative process when the desired accuracy is obtained.</a:t>
            </a:r>
          </a:p>
          <a:p>
            <a:pPr marL="457200" lvl="1" indent="-457200">
              <a:buFont typeface="Wingdings" pitchFamily="2" charset="2"/>
              <a:buChar char="v"/>
            </a:pPr>
            <a:r>
              <a:rPr lang="en-US" sz="2800" dirty="0"/>
              <a:t>The </a:t>
            </a:r>
            <a:r>
              <a:rPr lang="en-US" sz="2800" dirty="0">
                <a:solidFill>
                  <a:srgbClr val="FF0000"/>
                </a:solidFill>
              </a:rPr>
              <a:t>accuracy</a:t>
            </a:r>
            <a:r>
              <a:rPr lang="en-US" sz="2800" dirty="0"/>
              <a:t> of any approximate method is measured in terms of the </a:t>
            </a:r>
            <a:r>
              <a:rPr lang="en-US" sz="2800" b="1" dirty="0"/>
              <a:t>error</a:t>
            </a:r>
            <a:r>
              <a:rPr lang="en-US" sz="2800" dirty="0"/>
              <a:t> of the method. </a:t>
            </a:r>
          </a:p>
          <a:p>
            <a:pPr marL="457200" lvl="1" indent="-457200">
              <a:buFont typeface="Wingdings" pitchFamily="2" charset="2"/>
              <a:buChar char="v"/>
            </a:pPr>
            <a:r>
              <a:rPr lang="en-US" sz="2800" dirty="0"/>
              <a:t>There are two ways to specify error: </a:t>
            </a:r>
            <a:r>
              <a:rPr lang="en-US" sz="2800" b="1" dirty="0"/>
              <a:t>absolute</a:t>
            </a:r>
            <a:r>
              <a:rPr lang="en-US" sz="2800" dirty="0"/>
              <a:t> error and </a:t>
            </a:r>
            <a:r>
              <a:rPr lang="en-US" sz="2800" b="1" dirty="0"/>
              <a:t>relative</a:t>
            </a:r>
            <a:r>
              <a:rPr lang="en-US" sz="2800" dirty="0"/>
              <a:t> error.</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39</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057523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Course Instructor’s Contact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47017096"/>
              </p:ext>
            </p:extLst>
          </p:nvPr>
        </p:nvGraphicFramePr>
        <p:xfrm>
          <a:off x="132347" y="1536275"/>
          <a:ext cx="8839200" cy="5191687"/>
        </p:xfrm>
        <a:graphic>
          <a:graphicData uri="http://schemas.openxmlformats.org/drawingml/2006/table">
            <a:tbl>
              <a:tblPr>
                <a:tableStyleId>{5C22544A-7EE6-4342-B048-85BDC9FD1C3A}</a:tableStyleId>
              </a:tblPr>
              <a:tblGrid>
                <a:gridCol w="2921431">
                  <a:extLst>
                    <a:ext uri="{9D8B030D-6E8A-4147-A177-3AD203B41FA5}">
                      <a16:colId xmlns:a16="http://schemas.microsoft.com/office/drawing/2014/main" val="20000"/>
                    </a:ext>
                  </a:extLst>
                </a:gridCol>
                <a:gridCol w="5917769">
                  <a:extLst>
                    <a:ext uri="{9D8B030D-6E8A-4147-A177-3AD203B41FA5}">
                      <a16:colId xmlns:a16="http://schemas.microsoft.com/office/drawing/2014/main" val="20001"/>
                    </a:ext>
                  </a:extLst>
                </a:gridCol>
              </a:tblGrid>
              <a:tr h="804258">
                <a:tc gridSpan="2">
                  <a:txBody>
                    <a:bodyPr/>
                    <a:lstStyle/>
                    <a:p>
                      <a:pPr marL="0" marR="0" algn="l">
                        <a:spcBef>
                          <a:spcPts val="0"/>
                        </a:spcBef>
                        <a:spcAft>
                          <a:spcPts val="0"/>
                        </a:spcAft>
                      </a:pPr>
                      <a:r>
                        <a:rPr lang="en-US" sz="2400" b="1" i="0" dirty="0">
                          <a:effectLst/>
                          <a:latin typeface="Arial Rounded MT Bold" panose="020F0704030504030204" pitchFamily="34" charset="77"/>
                          <a:ea typeface="Times New Roman" panose="02020603050405020304" pitchFamily="18" charset="0"/>
                        </a:rPr>
                        <a:t>Provide the following information:</a:t>
                      </a:r>
                    </a:p>
                  </a:txBody>
                  <a:tcPr marL="47625" marR="47625" marT="47625" marB="47625" anchor="ctr"/>
                </a:tc>
                <a:tc hMerge="1">
                  <a:txBody>
                    <a:bodyPr/>
                    <a:lstStyle/>
                    <a:p>
                      <a:pPr marL="0" marR="0" algn="l">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txBody>
                  <a:tcPr marL="47625" marR="47625" marT="47625" marB="47625"/>
                </a:tc>
                <a:extLst>
                  <a:ext uri="{0D108BD9-81ED-4DB2-BD59-A6C34878D82A}">
                    <a16:rowId xmlns:a16="http://schemas.microsoft.com/office/drawing/2014/main" val="10000"/>
                  </a:ext>
                </a:extLst>
              </a:tr>
              <a:tr h="882940">
                <a:tc>
                  <a:txBody>
                    <a:bodyPr/>
                    <a:lstStyle/>
                    <a:p>
                      <a:pPr marL="0" marR="0" algn="l">
                        <a:spcBef>
                          <a:spcPts val="0"/>
                        </a:spcBef>
                        <a:spcAft>
                          <a:spcPts val="0"/>
                        </a:spcAft>
                      </a:pPr>
                      <a:r>
                        <a:rPr lang="en-US" sz="2400" b="1" dirty="0">
                          <a:effectLst/>
                          <a:latin typeface="Arial Rounded MT Bold" panose="020F0704030504030204" pitchFamily="34" charset="77"/>
                        </a:rPr>
                        <a:t>Course Instructor(s) Name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Justice K. </a:t>
                      </a:r>
                      <a:r>
                        <a:rPr lang="en-US" sz="2400" b="1" dirty="0" err="1">
                          <a:solidFill>
                            <a:srgbClr val="FFFF00"/>
                          </a:solidFill>
                          <a:effectLst>
                            <a:outerShdw blurRad="38100" dist="38100" dir="2700000" algn="tl">
                              <a:srgbClr val="000000">
                                <a:alpha val="43137"/>
                              </a:srgbClr>
                            </a:outerShdw>
                          </a:effectLst>
                          <a:latin typeface="Arial Rounded MT Bold" panose="020F0704030504030204" pitchFamily="34" charset="77"/>
                        </a:rPr>
                        <a:t>Appati</a:t>
                      </a: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a:t>
                      </a:r>
                      <a:r>
                        <a:rPr lang="en-US" sz="2400" b="1" baseline="0" dirty="0">
                          <a:solidFill>
                            <a:srgbClr val="FFFF00"/>
                          </a:solidFill>
                          <a:effectLst>
                            <a:outerShdw blurRad="38100" dist="38100" dir="2700000" algn="tl">
                              <a:srgbClr val="000000">
                                <a:alpha val="43137"/>
                              </a:srgbClr>
                            </a:outerShdw>
                          </a:effectLst>
                          <a:latin typeface="Arial Rounded MT Bold" panose="020F0704030504030204" pitchFamily="34" charset="77"/>
                        </a:rPr>
                        <a:t> PhD.</a:t>
                      </a:r>
                      <a:endParaRPr lang="en-US" sz="240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1"/>
                  </a:ext>
                </a:extLst>
              </a:tr>
              <a:tr h="808106">
                <a:tc>
                  <a:txBody>
                    <a:bodyPr/>
                    <a:lstStyle/>
                    <a:p>
                      <a:pPr marL="0" marR="0" algn="l">
                        <a:spcBef>
                          <a:spcPts val="0"/>
                        </a:spcBef>
                        <a:spcAft>
                          <a:spcPts val="0"/>
                        </a:spcAft>
                      </a:pPr>
                      <a:r>
                        <a:rPr lang="en-US" sz="2400" b="1" dirty="0">
                          <a:effectLst/>
                          <a:latin typeface="Arial Rounded MT Bold" panose="020F0704030504030204" pitchFamily="34" charset="77"/>
                        </a:rPr>
                        <a:t>Office Location</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Stat 010, Statistics Building</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2"/>
                  </a:ext>
                </a:extLst>
              </a:tr>
              <a:tr h="1229707">
                <a:tc>
                  <a:txBody>
                    <a:bodyPr/>
                    <a:lstStyle/>
                    <a:p>
                      <a:pPr marL="0" marR="0" algn="l">
                        <a:spcBef>
                          <a:spcPts val="0"/>
                        </a:spcBef>
                        <a:spcAft>
                          <a:spcPts val="0"/>
                        </a:spcAft>
                      </a:pPr>
                      <a:r>
                        <a:rPr lang="en-US" sz="2400" b="1" dirty="0">
                          <a:effectLst/>
                          <a:latin typeface="Arial Rounded MT Bold" panose="020F0704030504030204" pitchFamily="34" charset="77"/>
                        </a:rPr>
                        <a:t>Office Hours</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TBD</a:t>
                      </a:r>
                      <a:endParaRPr lang="en-US" sz="240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3"/>
                  </a:ext>
                </a:extLst>
              </a:tr>
              <a:tr h="733338">
                <a:tc>
                  <a:txBody>
                    <a:bodyPr/>
                    <a:lstStyle/>
                    <a:p>
                      <a:pPr marL="0" marR="0" algn="l">
                        <a:spcBef>
                          <a:spcPts val="0"/>
                        </a:spcBef>
                        <a:spcAft>
                          <a:spcPts val="0"/>
                        </a:spcAft>
                      </a:pPr>
                      <a:r>
                        <a:rPr lang="en-US" sz="2400" b="1" dirty="0">
                          <a:effectLst/>
                          <a:latin typeface="Arial Rounded MT Bold" panose="020F0704030504030204" pitchFamily="34" charset="77"/>
                        </a:rPr>
                        <a:t>Phone </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N/A</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4"/>
                  </a:ext>
                </a:extLst>
              </a:tr>
              <a:tr h="733338">
                <a:tc>
                  <a:txBody>
                    <a:bodyPr/>
                    <a:lstStyle/>
                    <a:p>
                      <a:pPr marL="0" marR="0" algn="l">
                        <a:spcBef>
                          <a:spcPts val="0"/>
                        </a:spcBef>
                        <a:spcAft>
                          <a:spcPts val="0"/>
                        </a:spcAft>
                      </a:pPr>
                      <a:r>
                        <a:rPr lang="en-US" sz="2400" b="1" dirty="0">
                          <a:effectLst/>
                          <a:latin typeface="Arial Rounded MT Bold" panose="020F0704030504030204" pitchFamily="34" charset="77"/>
                        </a:rPr>
                        <a:t>E-mail </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jkappati@ug.edu.gh</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4</a:t>
            </a:fld>
            <a:endParaRPr lang="en-US" dirty="0"/>
          </a:p>
        </p:txBody>
      </p:sp>
    </p:spTree>
    <p:extLst>
      <p:ext uri="{BB962C8B-B14F-4D97-AF65-F5344CB8AC3E}">
        <p14:creationId xmlns:p14="http://schemas.microsoft.com/office/powerpoint/2010/main" val="139419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The Jacobi Iteration Method - Accuracy </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0" lvl="1" indent="0">
                  <a:buNone/>
                </a:pPr>
                <a:endParaRPr lang="en-US" sz="2800" dirty="0"/>
              </a:p>
              <a:p>
                <a:pPr marL="0" lvl="1" indent="0">
                  <a:buNone/>
                </a:pPr>
                <a:endParaRPr lang="en-US" sz="2800" dirty="0"/>
              </a:p>
              <a:p>
                <a:pPr marL="457200" lvl="1" indent="-457200">
                  <a:buFont typeface="Wingdings" pitchFamily="2" charset="2"/>
                  <a:buChar char="v"/>
                </a:pPr>
                <a:r>
                  <a:rPr lang="en-US" sz="2800" dirty="0"/>
                  <a:t>Absolute error is defined as </a:t>
                </a:r>
              </a:p>
              <a:p>
                <a:pPr marL="0" lvl="1" indent="0" algn="ctr">
                  <a:buNone/>
                </a:pPr>
                <a14:m>
                  <m:oMath xmlns:m="http://schemas.openxmlformats.org/officeDocument/2006/math">
                    <m:r>
                      <m:rPr>
                        <m:sty m:val="p"/>
                      </m:rPr>
                      <a:rPr lang="en-US" sz="2800" i="0" dirty="0" smtClean="0">
                        <a:latin typeface="Cambria Math" panose="02040503050406030204" pitchFamily="18" charset="0"/>
                      </a:rPr>
                      <m:t>Absolute</m:t>
                    </m:r>
                    <m:r>
                      <a:rPr lang="en-US" sz="2800" i="0" dirty="0" smtClean="0">
                        <a:latin typeface="Cambria Math" panose="02040503050406030204" pitchFamily="18" charset="0"/>
                      </a:rPr>
                      <m:t> </m:t>
                    </m:r>
                    <m:r>
                      <m:rPr>
                        <m:sty m:val="p"/>
                      </m:rPr>
                      <a:rPr lang="en-US" sz="2800" b="0" i="0" dirty="0" smtClean="0">
                        <a:latin typeface="Cambria Math" panose="02040503050406030204" pitchFamily="18" charset="0"/>
                      </a:rPr>
                      <m:t>error</m:t>
                    </m:r>
                    <m:r>
                      <a:rPr lang="en-US" sz="2800" i="0" dirty="0" smtClean="0">
                        <a:latin typeface="Cambria Math" panose="02040503050406030204" pitchFamily="18" charset="0"/>
                      </a:rPr>
                      <m:t>=</m:t>
                    </m:r>
                    <m:r>
                      <m:rPr>
                        <m:sty m:val="p"/>
                      </m:rPr>
                      <a:rPr lang="en-US" sz="2800" b="0" i="0" dirty="0" smtClean="0">
                        <a:latin typeface="Cambria Math" panose="02040503050406030204" pitchFamily="18" charset="0"/>
                      </a:rPr>
                      <m:t>approximate</m:t>
                    </m:r>
                    <m:r>
                      <a:rPr lang="en-US" sz="2800" b="0" i="0" dirty="0" smtClean="0">
                        <a:latin typeface="Cambria Math" panose="02040503050406030204" pitchFamily="18" charset="0"/>
                      </a:rPr>
                      <m:t> </m:t>
                    </m:r>
                    <m:r>
                      <m:rPr>
                        <m:sty m:val="p"/>
                      </m:rPr>
                      <a:rPr lang="en-US" sz="2800" b="0" i="0" dirty="0" smtClean="0">
                        <a:latin typeface="Cambria Math" panose="02040503050406030204" pitchFamily="18" charset="0"/>
                      </a:rPr>
                      <m:t>value</m:t>
                    </m:r>
                    <m:r>
                      <a:rPr lang="en-US" sz="2800" b="0" i="0" dirty="0" smtClean="0">
                        <a:latin typeface="Cambria Math" panose="02040503050406030204" pitchFamily="18" charset="0"/>
                      </a:rPr>
                      <m:t>−</m:t>
                    </m:r>
                    <m:r>
                      <m:rPr>
                        <m:sty m:val="p"/>
                      </m:rPr>
                      <a:rPr lang="en-US" sz="2800" b="0" i="0" dirty="0" smtClean="0">
                        <a:latin typeface="Cambria Math" panose="02040503050406030204" pitchFamily="18" charset="0"/>
                      </a:rPr>
                      <m:t>exact</m:t>
                    </m:r>
                    <m:r>
                      <a:rPr lang="en-US" sz="2800" b="0" i="0" dirty="0" smtClean="0">
                        <a:latin typeface="Cambria Math" panose="02040503050406030204" pitchFamily="18" charset="0"/>
                      </a:rPr>
                      <m:t> </m:t>
                    </m:r>
                    <m:r>
                      <m:rPr>
                        <m:sty m:val="p"/>
                      </m:rPr>
                      <a:rPr lang="en-US" sz="2800" b="0" i="0" dirty="0" smtClean="0">
                        <a:latin typeface="Cambria Math" panose="02040503050406030204" pitchFamily="18" charset="0"/>
                      </a:rPr>
                      <m:t>value</m:t>
                    </m:r>
                  </m:oMath>
                </a14:m>
                <a:r>
                  <a:rPr lang="en-US" sz="2800" dirty="0"/>
                  <a:t> </a:t>
                </a:r>
              </a:p>
              <a:p>
                <a:pPr marL="457200" lvl="1" indent="-457200">
                  <a:buFont typeface="Wingdings" pitchFamily="2" charset="2"/>
                  <a:buChar char="v"/>
                </a:pPr>
                <a:r>
                  <a:rPr lang="en-US" sz="2800" dirty="0"/>
                  <a:t>The relative error is defined as </a:t>
                </a:r>
              </a:p>
              <a:p>
                <a:pPr marL="0" lvl="1"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Relative</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error</m:t>
                      </m:r>
                      <m:r>
                        <a:rPr lang="en-US" sz="2800" b="0" i="0" smtClean="0">
                          <a:latin typeface="Cambria Math" panose="02040503050406030204" pitchFamily="18" charset="0"/>
                        </a:rPr>
                        <m:t>=</m:t>
                      </m:r>
                      <m:f>
                        <m:fPr>
                          <m:ctrlPr>
                            <a:rPr lang="en-US" sz="2800" b="0" i="1" smtClean="0">
                              <a:latin typeface="Cambria Math" panose="02040503050406030204" pitchFamily="18" charset="0"/>
                            </a:rPr>
                          </m:ctrlPr>
                        </m:fPr>
                        <m:num>
                          <m:r>
                            <m:rPr>
                              <m:sty m:val="p"/>
                            </m:rPr>
                            <a:rPr lang="en-US" sz="2800" b="0" i="0" smtClean="0">
                              <a:latin typeface="Cambria Math" panose="02040503050406030204" pitchFamily="18" charset="0"/>
                            </a:rPr>
                            <m:t>absolute</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error</m:t>
                          </m:r>
                        </m:num>
                        <m:den>
                          <m:r>
                            <m:rPr>
                              <m:sty m:val="p"/>
                            </m:rPr>
                            <a:rPr lang="en-US" sz="2800" b="0" i="0" smtClean="0">
                              <a:latin typeface="Cambria Math" panose="02040503050406030204" pitchFamily="18" charset="0"/>
                            </a:rPr>
                            <m:t>exact</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value</m:t>
                          </m:r>
                        </m:den>
                      </m:f>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40</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79681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The Jacobi Iteration Method - Convergence </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dirty="0"/>
                  <a:t>Convergence of an iterative procedure is achieved when the desired accuracy criterion is satisfied.</a:t>
                </a:r>
              </a:p>
              <a:p>
                <a:pPr marL="457200" lvl="1" indent="-457200">
                  <a:buFont typeface="Wingdings" pitchFamily="2" charset="2"/>
                  <a:buChar char="v"/>
                </a:pPr>
                <a:r>
                  <a:rPr lang="en-US" sz="2800" dirty="0"/>
                  <a:t>Convergence criteria can be specified in terms of absolute error or relative error. Since the exact solution is unknown, the error at any step in the iterative process is based on the change in the quantity being calculated from one step to the next.</a:t>
                </a:r>
              </a:p>
              <a:p>
                <a:pPr marL="457200" lvl="1" indent="-457200">
                  <a:buFont typeface="Wingdings" pitchFamily="2" charset="2"/>
                  <a:buChar char="v"/>
                </a:pPr>
                <a:r>
                  <a:rPr lang="en-US" sz="2800" dirty="0"/>
                  <a:t>Thus for the iterative solution of a system of linear algebraic equations, error </a:t>
                </a:r>
                <a14:m>
                  <m:oMath xmlns:m="http://schemas.openxmlformats.org/officeDocument/2006/math">
                    <m:r>
                      <m:rPr>
                        <m:sty m:val="p"/>
                      </m:rPr>
                      <a:rPr lang="en-US" sz="2800" b="0" i="0" smtClean="0">
                        <a:latin typeface="Cambria Math" panose="02040503050406030204" pitchFamily="18" charset="0"/>
                      </a:rPr>
                      <m:t>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p>
                    </m:sSubSup>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𝑒𝑥𝑎𝑐𝑡</m:t>
                        </m:r>
                      </m:sup>
                    </m:sSubSup>
                  </m:oMath>
                </a14:m>
                <a:r>
                  <a:rPr lang="en-US" sz="2800" dirty="0"/>
                  <a:t> is approximated by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p>
                    </m:sSubSup>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sup>
                    </m:sSubSup>
                  </m:oMath>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2145" r="-1737"/>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20657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The Jacobi Iteration Method - Convergence </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error can also be specified by the magnitudes of the residuals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𝑖</m:t>
                        </m:r>
                      </m:sub>
                    </m:sSub>
                  </m:oMath>
                </a14:m>
                <a:r>
                  <a:rPr lang="en-US" sz="2800" dirty="0"/>
                  <a:t>. When the exact answer is obtained, the residuals are all zero. </a:t>
                </a:r>
              </a:p>
              <a:p>
                <a:pPr marL="457200" lvl="1" indent="-457200">
                  <a:buFont typeface="Wingdings" pitchFamily="2" charset="2"/>
                  <a:buChar char="v"/>
                </a:pPr>
                <a:r>
                  <a:rPr lang="en-US" sz="2800" dirty="0"/>
                  <a:t>At each step in the iterative procedure, some of the residuals may be near zero while others are still quite large. Therefore care is needed to ensure that the desired accuracy of the complete system of equations is achieved.</a:t>
                </a:r>
              </a:p>
              <a:p>
                <a:pPr marL="457200" lvl="1" indent="-457200">
                  <a:buFont typeface="Wingdings" pitchFamily="2" charset="2"/>
                  <a:buChar char="v"/>
                </a:pPr>
                <a:r>
                  <a:rPr lang="en-US" sz="2800" dirty="0"/>
                  <a:t>Let </a:t>
                </a:r>
                <a14:m>
                  <m:oMath xmlns:m="http://schemas.openxmlformats.org/officeDocument/2006/math">
                    <m:r>
                      <a:rPr lang="en-US" sz="2800" b="0" i="1" smtClean="0">
                        <a:latin typeface="Cambria Math" panose="02040503050406030204" pitchFamily="18" charset="0"/>
                      </a:rPr>
                      <m:t>𝜀</m:t>
                    </m:r>
                  </m:oMath>
                </a14:m>
                <a:r>
                  <a:rPr lang="en-US" sz="2800" dirty="0"/>
                  <a:t> be the magnitude of the convergence tolerance. Several convergence criteria are possible.</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2171"/>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42</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98481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The Jacobi Iteration Method - Convergence </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For an absolute error criterion, the following choices are possible:</a:t>
                </a:r>
              </a:p>
              <a:p>
                <a:pPr marL="0" lvl="1" indent="0">
                  <a:buNone/>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e>
                            <m:sub>
                              <m:r>
                                <a:rPr lang="en-US" sz="2800" b="0" i="1" smtClean="0">
                                  <a:latin typeface="Cambria Math" panose="02040503050406030204" pitchFamily="18" charset="0"/>
                                </a:rPr>
                                <m:t>𝑚𝑎𝑥</m:t>
                              </m:r>
                            </m:sub>
                          </m:sSub>
                        </m:e>
                      </m:d>
                      <m:r>
                        <a:rPr lang="en-US" sz="2800" b="0" i="1" smtClean="0">
                          <a:latin typeface="Cambria Math" panose="02040503050406030204" pitchFamily="18" charset="0"/>
                        </a:rPr>
                        <m:t>≤</m:t>
                      </m:r>
                      <m:r>
                        <a:rPr lang="en-US" sz="2800" b="0" i="1" smtClean="0">
                          <a:latin typeface="Cambria Math" panose="02040503050406030204" pitchFamily="18" charset="0"/>
                        </a:rPr>
                        <m:t>𝜀</m:t>
                      </m:r>
                      <m:r>
                        <a:rPr lang="en-US" sz="2800" b="0" i="1" smtClean="0">
                          <a:latin typeface="Cambria Math" panose="02040503050406030204" pitchFamily="18" charset="0"/>
                        </a:rPr>
                        <m:t>      </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d>
                            <m:dPr>
                              <m:begChr m:val="|"/>
                              <m:endChr m:val="|"/>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r>
                            <a:rPr lang="en-US" sz="2800" b="0" i="1" smtClean="0">
                              <a:latin typeface="Cambria Math" panose="02040503050406030204" pitchFamily="18" charset="0"/>
                            </a:rPr>
                            <m:t>𝜀</m:t>
                          </m:r>
                        </m:e>
                      </m:nary>
                      <m:r>
                        <a:rPr lang="en-US" sz="2800" b="0" i="1" smtClean="0">
                          <a:latin typeface="Cambria Math" panose="02040503050406030204" pitchFamily="18" charset="0"/>
                        </a:rPr>
                        <m:t>  </m:t>
                      </m:r>
                      <m:r>
                        <m:rPr>
                          <m:sty m:val="p"/>
                        </m:rPr>
                        <a:rPr lang="en-US" sz="2800" b="0" i="0" smtClean="0">
                          <a:latin typeface="Cambria Math" panose="02040503050406030204" pitchFamily="18" charset="0"/>
                        </a:rPr>
                        <m:t>or</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e>
                                    <m:sup>
                                      <m:r>
                                        <a:rPr lang="en-US" sz="2800" b="0" i="1" smtClean="0">
                                          <a:latin typeface="Cambria Math" panose="02040503050406030204" pitchFamily="18" charset="0"/>
                                        </a:rPr>
                                        <m:t>2</m:t>
                                      </m:r>
                                    </m:sup>
                                  </m:sSup>
                                </m:e>
                              </m:nary>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up>
                      </m:sSup>
                      <m:r>
                        <a:rPr lang="en-US" sz="2800" b="0" i="1" smtClean="0">
                          <a:latin typeface="Cambria Math" panose="02040503050406030204" pitchFamily="18" charset="0"/>
                        </a:rPr>
                        <m:t>≤</m:t>
                      </m:r>
                      <m:r>
                        <a:rPr lang="en-US" sz="2800" b="0" i="1" smtClean="0">
                          <a:latin typeface="Cambria Math" panose="02040503050406030204" pitchFamily="18" charset="0"/>
                        </a:rPr>
                        <m:t>𝜀</m:t>
                      </m:r>
                    </m:oMath>
                  </m:oMathPara>
                </a14:m>
                <a:endParaRPr lang="en-US" sz="2800" dirty="0"/>
              </a:p>
              <a:p>
                <a:pPr marL="457200" lvl="1" indent="-457200">
                  <a:buFont typeface="Wingdings" pitchFamily="2" charset="2"/>
                  <a:buChar char="v"/>
                </a:pPr>
                <a:r>
                  <a:rPr lang="en-US" sz="2800" dirty="0"/>
                  <a:t>For a relative error criterion, the following choices are possible:</a:t>
                </a:r>
              </a:p>
              <a:p>
                <a:pPr marL="0" lvl="1" indent="0">
                  <a:buNone/>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d>
                                    <m:dPr>
                                      <m:ctrlPr>
                                        <a:rPr lang="en-US" sz="2800" i="1">
                                          <a:latin typeface="Cambria Math" panose="02040503050406030204" pitchFamily="18" charset="0"/>
                                        </a:rPr>
                                      </m:ctrlPr>
                                    </m:dPr>
                                    <m:e>
                                      <m:r>
                                        <m:rPr>
                                          <m:sty m:val="p"/>
                                        </m:rPr>
                                        <a:rPr lang="en-US" sz="2800">
                                          <a:latin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e>
                                  </m:d>
                                </m:e>
                                <m:sub>
                                  <m:r>
                                    <a:rPr lang="en-US" sz="2800" i="1">
                                      <a:latin typeface="Cambria Math" panose="02040503050406030204" pitchFamily="18" charset="0"/>
                                    </a:rPr>
                                    <m:t>𝑚𝑎𝑥</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den>
                          </m:f>
                        </m:e>
                      </m:d>
                      <m:r>
                        <a:rPr lang="en-US" sz="2800" i="1">
                          <a:latin typeface="Cambria Math" panose="02040503050406030204" pitchFamily="18" charset="0"/>
                        </a:rPr>
                        <m:t>≤</m:t>
                      </m:r>
                      <m:r>
                        <a:rPr lang="en-US" sz="2800" i="1">
                          <a:latin typeface="Cambria Math" panose="02040503050406030204" pitchFamily="18" charset="0"/>
                        </a:rPr>
                        <m:t>𝜀</m:t>
                      </m:r>
                      <m:r>
                        <a:rPr lang="en-US" sz="2800" i="1">
                          <a:latin typeface="Cambria Math" panose="02040503050406030204" pitchFamily="18" charset="0"/>
                        </a:rPr>
                        <m:t>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d>
                            <m:dPr>
                              <m:begChr m:val="|"/>
                              <m:endChr m:val="|"/>
                              <m:ctrlPr>
                                <a:rPr lang="en-US" sz="2800" i="1">
                                  <a:latin typeface="Cambria Math" panose="02040503050406030204" pitchFamily="18" charset="0"/>
                                </a:rPr>
                              </m:ctrlPr>
                            </m:dPr>
                            <m:e>
                              <m:f>
                                <m:fPr>
                                  <m:ctrlPr>
                                    <a:rPr lang="en-US" sz="2800" i="1" smtClean="0">
                                      <a:latin typeface="Cambria Math" panose="02040503050406030204" pitchFamily="18" charset="0"/>
                                    </a:rPr>
                                  </m:ctrlPr>
                                </m:fPr>
                                <m:num>
                                  <m:r>
                                    <m:rPr>
                                      <m:sty m:val="p"/>
                                    </m:rPr>
                                    <a:rPr lang="en-US" sz="2800">
                                      <a:latin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den>
                              </m:f>
                            </m:e>
                          </m:d>
                          <m:r>
                            <a:rPr lang="en-US" sz="2800" i="1">
                              <a:latin typeface="Cambria Math" panose="02040503050406030204" pitchFamily="18" charset="0"/>
                            </a:rPr>
                            <m:t>≤</m:t>
                          </m:r>
                          <m:r>
                            <a:rPr lang="en-US" sz="2800" i="1">
                              <a:latin typeface="Cambria Math" panose="02040503050406030204" pitchFamily="18" charset="0"/>
                            </a:rPr>
                            <m:t>𝜀</m:t>
                          </m:r>
                        </m:e>
                      </m:nary>
                      <m:r>
                        <a:rPr lang="en-US" sz="2800" i="1">
                          <a:latin typeface="Cambria Math" panose="02040503050406030204" pitchFamily="18" charset="0"/>
                        </a:rPr>
                        <m:t>  </m:t>
                      </m:r>
                      <m:r>
                        <m:rPr>
                          <m:sty m:val="p"/>
                        </m:rPr>
                        <a:rPr lang="en-US" sz="2800">
                          <a:latin typeface="Cambria Math" panose="02040503050406030204" pitchFamily="18" charset="0"/>
                        </a:rPr>
                        <m:t>or</m:t>
                      </m:r>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 </m:t>
                          </m:r>
                          <m:d>
                            <m:dPr>
                              <m:begChr m:val="["/>
                              <m:endChr m:val="]"/>
                              <m:ctrlPr>
                                <a:rPr lang="en-US" sz="2800" i="1">
                                  <a:latin typeface="Cambria Math" panose="02040503050406030204" pitchFamily="18" charset="0"/>
                                </a:rPr>
                              </m:ctrlPr>
                            </m:dPr>
                            <m:e>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smtClean="0">
                                                  <a:latin typeface="Cambria Math" panose="02040503050406030204" pitchFamily="18" charset="0"/>
                                                </a:rPr>
                                              </m:ctrlPr>
                                            </m:fPr>
                                            <m:num>
                                              <m:r>
                                                <m:rPr>
                                                  <m:sty m:val="p"/>
                                                </m:rPr>
                                                <a:rPr lang="en-US" sz="2800">
                                                  <a:latin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den>
                                          </m:f>
                                        </m:e>
                                      </m:d>
                                    </m:e>
                                    <m:sup>
                                      <m:r>
                                        <a:rPr lang="en-US" sz="2800" i="1">
                                          <a:latin typeface="Cambria Math" panose="02040503050406030204" pitchFamily="18" charset="0"/>
                                        </a:rPr>
                                        <m:t>2</m:t>
                                      </m:r>
                                    </m:sup>
                                  </m:sSup>
                                </m:e>
                              </m:nary>
                            </m:e>
                          </m:d>
                        </m:e>
                        <m:sup>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sup>
                      </m:sSup>
                      <m:r>
                        <a:rPr lang="en-US" sz="2800" i="1">
                          <a:latin typeface="Cambria Math" panose="02040503050406030204" pitchFamily="18" charset="0"/>
                        </a:rPr>
                        <m:t>≤</m:t>
                      </m:r>
                      <m:r>
                        <a:rPr lang="en-US" sz="2800" i="1">
                          <a:latin typeface="Cambria Math" panose="02040503050406030204" pitchFamily="18" charset="0"/>
                        </a:rPr>
                        <m:t>𝜀</m:t>
                      </m:r>
                    </m:oMath>
                  </m:oMathPara>
                </a14:m>
                <a:endParaRPr lang="en-US" sz="2800" dirty="0"/>
              </a:p>
              <a:p>
                <a:pPr marL="0" lvl="1" indent="0">
                  <a:buNone/>
                </a:pPr>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5898" r="-2171" b="-43164"/>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92580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The Gauss-Seidel Iteration Method</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lnSpcReduction="10000"/>
              </a:bodyPr>
              <a:lstStyle/>
              <a:p>
                <a:pPr marL="457200" lvl="1" indent="-457200">
                  <a:buFont typeface="Wingdings" pitchFamily="2" charset="2"/>
                  <a:buChar char="v"/>
                </a:pPr>
                <a:r>
                  <a:rPr lang="en-US" sz="2800" dirty="0"/>
                  <a:t>The Gauss-Seidel is similar to the Jacobi method, except that the most recently computed values of all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oMath>
                </a14:m>
                <a:r>
                  <a:rPr lang="en-US" sz="2800" dirty="0"/>
                  <a:t> are used in all computation.</a:t>
                </a:r>
              </a:p>
              <a:p>
                <a:pPr marL="457200" lvl="1" indent="-457200">
                  <a:buFont typeface="Wingdings" pitchFamily="2" charset="2"/>
                  <a:buChar char="v"/>
                </a:pPr>
                <a:r>
                  <a:rPr lang="en-US" sz="2800" dirty="0"/>
                  <a:t>Like Jacobi method, the Gauss-Seidel method requires diagonal dominance to ensure convergence.</a:t>
                </a:r>
              </a:p>
              <a:p>
                <a:pPr marL="457200" lvl="1" indent="-457200">
                  <a:buFont typeface="Wingdings" pitchFamily="2" charset="2"/>
                  <a:buChar char="v"/>
                </a:pPr>
                <a:r>
                  <a:rPr lang="en-US" sz="2800" dirty="0"/>
                  <a:t>The Gauss-Seidel algorithm is obtained from the Jacobi algorithm by using </a:t>
                </a:r>
                <a14:m>
                  <m:oMath xmlns:m="http://schemas.openxmlformats.org/officeDocument/2006/math">
                    <m:sSubSup>
                      <m:sSubSupPr>
                        <m:ctrlPr>
                          <a:rPr lang="en-US" sz="2800" b="0" i="1" smtClean="0">
                            <a:latin typeface="Cambria Math" panose="02040503050406030204" pitchFamily="18" charset="0"/>
                          </a:rPr>
                        </m:ctrlPr>
                      </m:sSubSupPr>
                      <m:e>
                        <m:r>
                          <a:rPr lang="en-US" sz="2800" i="1">
                            <a:latin typeface="Cambria Math" panose="02040503050406030204" pitchFamily="18" charset="0"/>
                          </a:rPr>
                          <m:t>𝑥</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p>
                    </m:sSubSup>
                  </m:oMath>
                </a14:m>
                <a:r>
                  <a:rPr lang="en-US" sz="2800" dirty="0"/>
                  <a:t> values in the summation from </a:t>
                </a:r>
                <a14:m>
                  <m:oMath xmlns:m="http://schemas.openxmlformats.org/officeDocument/2006/math">
                    <m:r>
                      <a:rPr lang="en-US" sz="2800" b="0" i="1" smtClean="0">
                        <a:latin typeface="Cambria Math" panose="02040503050406030204" pitchFamily="18" charset="0"/>
                      </a:rPr>
                      <m:t>𝑗</m:t>
                    </m:r>
                    <m:r>
                      <a:rPr lang="en-US" sz="2800" b="0" i="1" smtClean="0">
                        <a:latin typeface="Cambria Math" panose="02040503050406030204" pitchFamily="18" charset="0"/>
                      </a:rPr>
                      <m:t>=1</m:t>
                    </m:r>
                  </m:oMath>
                </a14:m>
                <a:r>
                  <a:rPr lang="en-US" sz="2800" dirty="0"/>
                  <a:t> to </a:t>
                </a:r>
                <a14:m>
                  <m:oMath xmlns:m="http://schemas.openxmlformats.org/officeDocument/2006/math">
                    <m:r>
                      <a:rPr lang="en-US" sz="2800" b="0" i="1" smtClean="0">
                        <a:latin typeface="Cambria Math" panose="02040503050406030204" pitchFamily="18" charset="0"/>
                      </a:rPr>
                      <m:t>𝑖</m:t>
                    </m:r>
                    <m:r>
                      <a:rPr lang="en-US" sz="2800" b="0" i="1" smtClean="0">
                        <a:latin typeface="Cambria Math" panose="02040503050406030204" pitchFamily="18" charset="0"/>
                      </a:rPr>
                      <m:t>−1</m:t>
                    </m:r>
                  </m:oMath>
                </a14:m>
                <a:r>
                  <a:rPr lang="en-US" sz="2800" dirty="0"/>
                  <a:t>. Thus:</a:t>
                </a:r>
              </a:p>
              <a:p>
                <a:pPr marL="0" lvl="1" indent="0">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𝑖</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p>
                      </m:sSub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𝑖</m:t>
                              </m:r>
                            </m:sub>
                          </m:sSub>
                        </m:den>
                      </m:f>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𝑖</m:t>
                              </m:r>
                            </m:sub>
                          </m:sSub>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𝑖</m:t>
                              </m:r>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𝑗</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b="0" i="1" smtClean="0">
                                      <a:latin typeface="Cambria Math" panose="02040503050406030204" pitchFamily="18" charset="0"/>
                                    </a:rPr>
                                    <m:t>+1</m:t>
                                  </m:r>
                                  <m:r>
                                    <a:rPr lang="en-US" sz="2800" i="1">
                                      <a:latin typeface="Cambria Math" panose="02040503050406030204" pitchFamily="18" charset="0"/>
                                    </a:rPr>
                                    <m:t>)</m:t>
                                  </m:r>
                                </m:sup>
                              </m:sSubSup>
                            </m:e>
                          </m:nary>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𝑗</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sup>
                              </m:sSubSup>
                            </m:e>
                          </m:nary>
                        </m:e>
                      </m:d>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t="-2145" r="-1737" b="-3538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44</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64259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The Gauss-Seidel Iteration Method</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In terms of Residuals we have</a:t>
                </a:r>
              </a:p>
              <a:p>
                <a:pPr marL="0" lvl="1" indent="0">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𝑖</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𝑖</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sup>
                      </m:sSubSup>
                      <m:r>
                        <a:rPr lang="en-US" sz="2800" i="1">
                          <a:latin typeface="Cambria Math" panose="02040503050406030204" pitchFamily="18" charset="0"/>
                        </a:rPr>
                        <m:t>+</m:t>
                      </m:r>
                      <m:f>
                        <m:fPr>
                          <m:ctrlPr>
                            <a:rPr lang="en-US"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panose="02040503050406030204" pitchFamily="18" charset="0"/>
                                </a:rPr>
                                <m:t>𝑅</m:t>
                              </m:r>
                            </m:e>
                            <m:sub>
                              <m:r>
                                <a:rPr lang="en-US" sz="2800" i="1">
                                  <a:latin typeface="Cambria Math" panose="02040503050406030204" pitchFamily="18" charset="0"/>
                                </a:rPr>
                                <m:t>𝑖</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sup>
                          </m:sSubSup>
                        </m:num>
                        <m:den>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𝑖</m:t>
                              </m:r>
                            </m:sub>
                          </m:sSub>
                        </m:den>
                      </m:f>
                    </m:oMath>
                  </m:oMathPara>
                </a14:m>
                <a:endParaRPr lang="en-US" sz="2800" dirty="0"/>
              </a:p>
              <a:p>
                <a:pPr marL="0" lvl="1" indent="0">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𝑅</m:t>
                          </m:r>
                        </m:e>
                        <m:sub>
                          <m:r>
                            <a:rPr lang="en-US" sz="2800" i="1">
                              <a:latin typeface="Cambria Math" panose="02040503050406030204" pitchFamily="18" charset="0"/>
                            </a:rPr>
                            <m:t>𝑖</m:t>
                          </m:r>
                        </m:sub>
                        <m:sup>
                          <m:d>
                            <m:dPr>
                              <m:ctrlPr>
                                <a:rPr lang="en-US" sz="2800" i="1">
                                  <a:latin typeface="Cambria Math" panose="02040503050406030204" pitchFamily="18" charset="0"/>
                                </a:rPr>
                              </m:ctrlPr>
                            </m:dPr>
                            <m:e>
                              <m:r>
                                <a:rPr lang="en-US" sz="2800" i="1">
                                  <a:latin typeface="Cambria Math" panose="02040503050406030204" pitchFamily="18" charset="0"/>
                                </a:rPr>
                                <m:t>𝑘</m:t>
                              </m:r>
                            </m:e>
                          </m:d>
                        </m:sup>
                      </m:sSub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𝑖</m:t>
                          </m:r>
                        </m:sub>
                      </m:sSub>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b="0" i="1" smtClean="0">
                              <a:latin typeface="Cambria Math" panose="02040503050406030204" pitchFamily="18" charset="0"/>
                            </a:rPr>
                            <m:t>𝑖</m:t>
                          </m:r>
                          <m:r>
                            <a:rPr lang="en-US" sz="2800" b="0" i="1" smtClean="0">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𝑗</m:t>
                              </m:r>
                            </m:sub>
                            <m:sup>
                              <m:d>
                                <m:dPr>
                                  <m:ctrlPr>
                                    <a:rPr lang="en-US" sz="2800" i="1">
                                      <a:latin typeface="Cambria Math" panose="02040503050406030204" pitchFamily="18" charset="0"/>
                                    </a:rPr>
                                  </m:ctrlPr>
                                </m:dPr>
                                <m:e>
                                  <m:r>
                                    <a:rPr lang="en-US" sz="2800" i="1">
                                      <a:latin typeface="Cambria Math" panose="02040503050406030204" pitchFamily="18" charset="0"/>
                                    </a:rPr>
                                    <m:t>𝑘</m:t>
                                  </m:r>
                                  <m:r>
                                    <a:rPr lang="en-US" sz="2800" b="0" i="1" smtClean="0">
                                      <a:latin typeface="Cambria Math" panose="02040503050406030204" pitchFamily="18" charset="0"/>
                                    </a:rPr>
                                    <m:t>+1</m:t>
                                  </m:r>
                                </m:e>
                              </m:d>
                            </m:sup>
                          </m:sSubSup>
                        </m:e>
                      </m:nary>
                      <m:r>
                        <a:rPr lang="en-US" sz="2800" b="0" i="1" smtClean="0">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m:t>
                          </m:r>
                          <m:r>
                            <a:rPr lang="en-US" sz="2800" b="0" i="1" smtClean="0">
                              <a:latin typeface="Cambria Math" panose="02040503050406030204" pitchFamily="18" charset="0"/>
                            </a:rPr>
                            <m:t>𝑖</m:t>
                          </m:r>
                        </m:sub>
                        <m:sup>
                          <m:r>
                            <a:rPr lang="en-US" sz="2800" b="0" i="1" smtClean="0">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𝑗</m:t>
                              </m:r>
                            </m:sub>
                            <m:sup>
                              <m:d>
                                <m:dPr>
                                  <m:ctrlPr>
                                    <a:rPr lang="en-US" sz="2800" i="1">
                                      <a:latin typeface="Cambria Math" panose="02040503050406030204" pitchFamily="18" charset="0"/>
                                    </a:rPr>
                                  </m:ctrlPr>
                                </m:dPr>
                                <m:e>
                                  <m:r>
                                    <a:rPr lang="en-US" sz="2800" i="1">
                                      <a:latin typeface="Cambria Math" panose="02040503050406030204" pitchFamily="18" charset="0"/>
                                    </a:rPr>
                                    <m:t>𝑘</m:t>
                                  </m:r>
                                </m:e>
                              </m:d>
                            </m:sup>
                          </m:sSubSup>
                        </m:e>
                      </m:nary>
                    </m:oMath>
                  </m:oMathPara>
                </a14:m>
                <a:endParaRPr lang="en-US" sz="2800" dirty="0"/>
              </a:p>
              <a:p>
                <a:pPr marL="457200" lvl="1" indent="-457200">
                  <a:buFont typeface="Wingdings" pitchFamily="2" charset="2"/>
                  <a:buChar char="v"/>
                </a:pPr>
                <a:r>
                  <a:rPr lang="en-US" sz="2800" dirty="0"/>
                  <a:t>Gauss-Seidel iteration generally converges faster than Jacobi iteration.</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b="-294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8853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The Successive-Over-Relaxation (SOR) Method</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Gauss-Seidel method can be modified to include over-relaxation simply by multiplying the residual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𝑅</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sup>
                    </m:sSubSup>
                  </m:oMath>
                </a14:m>
                <a:r>
                  <a:rPr lang="en-US" sz="2800" dirty="0"/>
                  <a:t> by the over-relaxation factor </a:t>
                </a:r>
                <a14:m>
                  <m:oMath xmlns:m="http://schemas.openxmlformats.org/officeDocument/2006/math">
                    <m:r>
                      <a:rPr lang="en-US" sz="2800" b="0" i="1" smtClean="0">
                        <a:latin typeface="Cambria Math" panose="02040503050406030204" pitchFamily="18" charset="0"/>
                      </a:rPr>
                      <m:t>𝜔</m:t>
                    </m:r>
                  </m:oMath>
                </a14:m>
                <a:r>
                  <a:rPr lang="en-US" sz="2800" dirty="0"/>
                  <a:t>. </a:t>
                </a:r>
              </a:p>
              <a:p>
                <a:pPr marL="457200" lvl="1" indent="-457200">
                  <a:buFont typeface="Wingdings" pitchFamily="2" charset="2"/>
                  <a:buChar char="v"/>
                </a:pPr>
                <a:r>
                  <a:rPr lang="en-US" sz="2800" dirty="0"/>
                  <a:t>Thus, the successive-over-relaxation method is given by</a:t>
                </a:r>
              </a:p>
              <a:p>
                <a:pPr marL="0" lvl="1" indent="0">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𝑖</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𝑖</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sup>
                      </m:sSubSup>
                      <m:r>
                        <a:rPr lang="en-US" sz="2800" i="1">
                          <a:latin typeface="Cambria Math" panose="02040503050406030204" pitchFamily="18" charset="0"/>
                        </a:rPr>
                        <m:t>+</m:t>
                      </m:r>
                      <m:r>
                        <a:rPr lang="en-US" sz="2800" b="0" i="1" smtClean="0">
                          <a:latin typeface="Cambria Math" panose="02040503050406030204" pitchFamily="18" charset="0"/>
                        </a:rPr>
                        <m:t>𝜔</m:t>
                      </m:r>
                      <m:f>
                        <m:fPr>
                          <m:ctrlPr>
                            <a:rPr lang="en-US"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panose="02040503050406030204" pitchFamily="18" charset="0"/>
                                </a:rPr>
                                <m:t>𝑅</m:t>
                              </m:r>
                            </m:e>
                            <m:sub>
                              <m:r>
                                <a:rPr lang="en-US" sz="2800" i="1">
                                  <a:latin typeface="Cambria Math" panose="02040503050406030204" pitchFamily="18" charset="0"/>
                                </a:rPr>
                                <m:t>𝑖</m:t>
                              </m:r>
                            </m:sub>
                            <m:sup>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sup>
                          </m:sSubSup>
                        </m:num>
                        <m:den>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𝑖</m:t>
                              </m:r>
                            </m:sub>
                          </m:sSub>
                        </m:den>
                      </m:f>
                    </m:oMath>
                  </m:oMathPara>
                </a14:m>
                <a:endParaRPr lang="en-US" sz="2800" dirty="0"/>
              </a:p>
              <a:p>
                <a:pPr marL="0" lvl="1" indent="0">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𝑅</m:t>
                          </m:r>
                        </m:e>
                        <m:sub>
                          <m:r>
                            <a:rPr lang="en-US" sz="2800" i="1">
                              <a:latin typeface="Cambria Math" panose="02040503050406030204" pitchFamily="18" charset="0"/>
                            </a:rPr>
                            <m:t>𝑖</m:t>
                          </m:r>
                        </m:sub>
                        <m:sup>
                          <m:d>
                            <m:dPr>
                              <m:ctrlPr>
                                <a:rPr lang="en-US" sz="2800" i="1">
                                  <a:latin typeface="Cambria Math" panose="02040503050406030204" pitchFamily="18" charset="0"/>
                                </a:rPr>
                              </m:ctrlPr>
                            </m:dPr>
                            <m:e>
                              <m:r>
                                <a:rPr lang="en-US" sz="2800" i="1">
                                  <a:latin typeface="Cambria Math" panose="02040503050406030204" pitchFamily="18" charset="0"/>
                                </a:rPr>
                                <m:t>𝑘</m:t>
                              </m:r>
                            </m:e>
                          </m:d>
                        </m:sup>
                      </m:sSub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𝑖</m:t>
                          </m:r>
                        </m:sub>
                      </m:sSub>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𝑖</m:t>
                          </m:r>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𝑗</m:t>
                              </m:r>
                            </m:sub>
                            <m:sup>
                              <m:d>
                                <m:dPr>
                                  <m:ctrlPr>
                                    <a:rPr lang="en-US" sz="2800" i="1">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+1</m:t>
                                  </m:r>
                                </m:e>
                              </m:d>
                            </m:sup>
                          </m:sSubSup>
                        </m:e>
                      </m:nary>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m:t>
                          </m:r>
                          <m:r>
                            <a:rPr lang="en-US" sz="2800" i="1">
                              <a:latin typeface="Cambria Math" panose="02040503050406030204" pitchFamily="18" charset="0"/>
                            </a:rPr>
                            <m:t>𝑖</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𝑗</m:t>
                              </m:r>
                            </m:sub>
                            <m:sup>
                              <m:d>
                                <m:dPr>
                                  <m:ctrlPr>
                                    <a:rPr lang="en-US" sz="2800" i="1">
                                      <a:latin typeface="Cambria Math" panose="02040503050406030204" pitchFamily="18" charset="0"/>
                                    </a:rPr>
                                  </m:ctrlPr>
                                </m:dPr>
                                <m:e>
                                  <m:r>
                                    <a:rPr lang="en-US" sz="2800" i="1">
                                      <a:latin typeface="Cambria Math" panose="02040503050406030204" pitchFamily="18" charset="0"/>
                                    </a:rPr>
                                    <m:t>𝑘</m:t>
                                  </m:r>
                                </m:e>
                              </m:d>
                            </m:sup>
                          </m:sSubSup>
                        </m:e>
                      </m:nary>
                    </m:oMath>
                  </m:oMathPara>
                </a14:m>
                <a:endParaRPr lang="en-US" sz="2800" dirty="0"/>
              </a:p>
              <a:p>
                <a:pPr marL="0" lvl="1" indent="0">
                  <a:buNone/>
                </a:pPr>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b="-34316"/>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60281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The Successive-Over-Relaxation (SOR) Method</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When </a:t>
                </a:r>
                <a14:m>
                  <m:oMath xmlns:m="http://schemas.openxmlformats.org/officeDocument/2006/math">
                    <m:r>
                      <a:rPr lang="en-US" sz="2800" b="0" i="1" smtClean="0">
                        <a:latin typeface="Cambria Math" panose="02040503050406030204" pitchFamily="18" charset="0"/>
                      </a:rPr>
                      <m:t>𝜔</m:t>
                    </m:r>
                    <m:r>
                      <a:rPr lang="en-US" sz="2800" b="0" i="1" smtClean="0">
                        <a:latin typeface="Cambria Math" panose="02040503050406030204" pitchFamily="18" charset="0"/>
                      </a:rPr>
                      <m:t>=1.0</m:t>
                    </m:r>
                  </m:oMath>
                </a14:m>
                <a:r>
                  <a:rPr lang="en-US" sz="2800" dirty="0"/>
                  <a:t>, we have the Gauss-Seidel method. When </a:t>
                </a:r>
                <a14:m>
                  <m:oMath xmlns:m="http://schemas.openxmlformats.org/officeDocument/2006/math">
                    <m:r>
                      <a:rPr lang="en-US" sz="2800" b="0" i="0" smtClean="0">
                        <a:latin typeface="Cambria Math" panose="02040503050406030204" pitchFamily="18" charset="0"/>
                      </a:rPr>
                      <m:t>1.0</m:t>
                    </m:r>
                    <m:r>
                      <a:rPr lang="en-US" sz="2800" b="0" i="1" smtClean="0">
                        <a:latin typeface="Cambria Math" panose="02040503050406030204" pitchFamily="18" charset="0"/>
                      </a:rPr>
                      <m:t>&lt;</m:t>
                    </m:r>
                    <m:r>
                      <a:rPr lang="en-US" sz="2800" i="1">
                        <a:latin typeface="Cambria Math" panose="02040503050406030204" pitchFamily="18" charset="0"/>
                      </a:rPr>
                      <m:t>𝜔</m:t>
                    </m:r>
                    <m:r>
                      <a:rPr lang="en-US" sz="2800" b="0" i="1" smtClean="0">
                        <a:latin typeface="Cambria Math" panose="02040503050406030204" pitchFamily="18" charset="0"/>
                      </a:rPr>
                      <m:t>&lt;2.0</m:t>
                    </m:r>
                  </m:oMath>
                </a14:m>
                <a:r>
                  <a:rPr lang="en-US" sz="2800" dirty="0"/>
                  <a:t>, the system of equations is over-relaxed. Over-relaxation is appropriate for systems of linear algebraic equations</a:t>
                </a:r>
              </a:p>
              <a:p>
                <a:pPr marL="457200" lvl="1" indent="-457200">
                  <a:buFont typeface="Wingdings" pitchFamily="2" charset="2"/>
                  <a:buChar char="v"/>
                </a:pPr>
                <a:r>
                  <a:rPr lang="en-US" sz="2800" dirty="0"/>
                  <a:t>When </a:t>
                </a:r>
                <a14:m>
                  <m:oMath xmlns:m="http://schemas.openxmlformats.org/officeDocument/2006/math">
                    <m:r>
                      <a:rPr lang="en-US" sz="2800" i="1">
                        <a:latin typeface="Cambria Math" panose="02040503050406030204" pitchFamily="18" charset="0"/>
                      </a:rPr>
                      <m:t>𝜔</m:t>
                    </m:r>
                    <m:r>
                      <a:rPr lang="en-US" sz="2800" b="0" i="1" smtClean="0">
                        <a:latin typeface="Cambria Math" panose="02040503050406030204" pitchFamily="18" charset="0"/>
                      </a:rPr>
                      <m:t>&lt;1.0</m:t>
                    </m:r>
                  </m:oMath>
                </a14:m>
                <a:r>
                  <a:rPr lang="en-US" sz="2800" dirty="0"/>
                  <a:t>, the system is under-relax. Under-relaxation is appropriate when the Gauss-Seidel algorithm causes the solution vector to overshoot and move further farther away from the exact solution.</a:t>
                </a:r>
              </a:p>
              <a:p>
                <a:pPr marL="457200" lvl="1" indent="-457200">
                  <a:buFont typeface="Wingdings" pitchFamily="2" charset="2"/>
                  <a:buChar char="v"/>
                </a:pPr>
                <a:r>
                  <a:rPr lang="en-US" sz="2800" dirty="0"/>
                  <a:t>The iterative method diverges if </a:t>
                </a:r>
                <a14:m>
                  <m:oMath xmlns:m="http://schemas.openxmlformats.org/officeDocument/2006/math">
                    <m:r>
                      <a:rPr lang="en-US" sz="2800" i="1">
                        <a:latin typeface="Cambria Math" panose="02040503050406030204" pitchFamily="18" charset="0"/>
                      </a:rPr>
                      <m:t>𝜔</m:t>
                    </m:r>
                    <m:r>
                      <a:rPr lang="en-US" sz="2800" b="0" i="1" smtClean="0">
                        <a:latin typeface="Cambria Math" panose="02040503050406030204" pitchFamily="18" charset="0"/>
                      </a:rPr>
                      <m:t>≥2.0</m:t>
                    </m:r>
                  </m:oMath>
                </a14:m>
                <a:r>
                  <a:rPr lang="en-US" sz="2800" dirty="0"/>
                  <a:t>.</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11179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Session 2 - Assignment</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Consider the following tridiagonal system of linear equations:</a:t>
                </a:r>
              </a:p>
              <a:p>
                <a:pPr marL="0" lvl="1" indent="0">
                  <a:buNone/>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3</m:t>
                                      </m:r>
                                    </m:e>
                                    <m:e>
                                      <m:r>
                                        <a:rPr lang="en-US" sz="2800" b="0" i="1" smtClean="0">
                                          <a:latin typeface="Cambria Math" panose="02040503050406030204" pitchFamily="18" charset="0"/>
                                        </a:rPr>
                                        <m:t>2</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2</m:t>
                                      </m:r>
                                    </m:e>
                                    <m:e>
                                      <m:r>
                                        <a:rPr lang="en-US" sz="2800" b="0" i="1" smtClean="0">
                                          <a:latin typeface="Cambria Math" panose="02040503050406030204" pitchFamily="18" charset="0"/>
                                        </a:rPr>
                                        <m:t>3</m:t>
                                      </m:r>
                                    </m:e>
                                    <m:e>
                                      <m:r>
                                        <a:rPr lang="en-US" sz="2800" b="0" i="1" smtClean="0">
                                          <a:latin typeface="Cambria Math" panose="02040503050406030204" pitchFamily="18" charset="0"/>
                                        </a:rPr>
                                        <m:t>2</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2</m:t>
                                      </m:r>
                                    </m:e>
                                    <m:e>
                                      <m:r>
                                        <a:rPr lang="en-US" sz="2800" b="0" i="1" smtClean="0">
                                          <a:latin typeface="Cambria Math" panose="02040503050406030204" pitchFamily="18" charset="0"/>
                                        </a:rPr>
                                        <m:t>3</m:t>
                                      </m:r>
                                    </m:e>
                                  </m:mr>
                                </m:m>
                              </m:e>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2</m:t>
                                      </m:r>
                                    </m:e>
                                  </m:mr>
                                </m:m>
                              </m:e>
                            </m:mr>
                            <m:m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e>
                                      <m:r>
                                        <a:rPr lang="en-US" sz="2800" b="0" i="1" smtClean="0">
                                          <a:latin typeface="Cambria Math" panose="02040503050406030204" pitchFamily="18" charset="0"/>
                                        </a:rPr>
                                        <m:t>2</m:t>
                                      </m:r>
                                    </m:e>
                                  </m:mr>
                                </m:m>
                              </m:e>
                              <m:e>
                                <m:r>
                                  <a:rPr lang="en-US" sz="2800" b="0" i="1" smtClean="0">
                                    <a:latin typeface="Cambria Math" panose="02040503050406030204" pitchFamily="18" charset="0"/>
                                  </a:rPr>
                                  <m:t>3</m:t>
                                </m:r>
                              </m:e>
                            </m:mr>
                          </m:m>
                        </m:e>
                      </m:d>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𝑥</m:t>
                                          </m:r>
                                        </m:e>
                                        <m:sub>
                                          <m:r>
                                            <m:rPr>
                                              <m:brk m:alnAt="7"/>
                                            </m:rPr>
                                            <a:rPr lang="en-US" sz="2800" b="0" i="1" smtClean="0">
                                              <a:latin typeface="Cambria Math" panose="02040503050406030204" pitchFamily="18" charset="0"/>
                                            </a:rPr>
                                            <m:t>1</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e>
                                  </m:mr>
                                </m:m>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4</m:t>
                                    </m:r>
                                  </m:sub>
                                </m:sSub>
                              </m:e>
                            </m:mr>
                          </m:m>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1</m:t>
                                      </m:r>
                                      <m:r>
                                        <a:rPr lang="en-US" sz="2800" b="0" i="1" smtClean="0">
                                          <a:latin typeface="Cambria Math" panose="02040503050406030204" pitchFamily="18" charset="0"/>
                                        </a:rPr>
                                        <m:t>2</m:t>
                                      </m:r>
                                    </m:e>
                                  </m:mr>
                                  <m:mr>
                                    <m:e>
                                      <m:r>
                                        <a:rPr lang="en-US" sz="2800" b="0" i="1" smtClean="0">
                                          <a:latin typeface="Cambria Math" panose="02040503050406030204" pitchFamily="18" charset="0"/>
                                        </a:rPr>
                                        <m:t>17</m:t>
                                      </m:r>
                                    </m:e>
                                  </m:mr>
                                  <m:mr>
                                    <m:e>
                                      <m:r>
                                        <a:rPr lang="en-US" sz="2800" b="0" i="1" smtClean="0">
                                          <a:latin typeface="Cambria Math" panose="02040503050406030204" pitchFamily="18" charset="0"/>
                                        </a:rPr>
                                        <m:t>14</m:t>
                                      </m:r>
                                    </m:e>
                                  </m:mr>
                                </m:m>
                              </m:e>
                            </m:mr>
                            <m:mr>
                              <m:e>
                                <m:r>
                                  <a:rPr lang="en-US" sz="2800" b="0" i="1" smtClean="0">
                                    <a:latin typeface="Cambria Math" panose="02040503050406030204" pitchFamily="18" charset="0"/>
                                  </a:rPr>
                                  <m:t>7</m:t>
                                </m:r>
                              </m:e>
                            </m:mr>
                          </m:m>
                        </m:e>
                      </m:d>
                    </m:oMath>
                  </m:oMathPara>
                </a14:m>
                <a:endParaRPr lang="en-US" sz="2800" dirty="0"/>
              </a:p>
              <a:p>
                <a:pPr marL="514350" lvl="1" indent="-514350">
                  <a:buFont typeface="+mj-lt"/>
                  <a:buAutoNum type="arabicPeriod"/>
                </a:pPr>
                <a:r>
                  <a:rPr lang="en-US" sz="2800" dirty="0"/>
                  <a:t>Solve this system using Thomas algorithm</a:t>
                </a:r>
              </a:p>
              <a:p>
                <a:pPr marL="514350" lvl="1" indent="-514350">
                  <a:buFont typeface="+mj-lt"/>
                  <a:buAutoNum type="arabicPeriod"/>
                </a:pPr>
                <a:r>
                  <a:rPr lang="en-US" sz="2800" dirty="0"/>
                  <a:t>Let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e>
                        </m:d>
                        <m:r>
                          <a:rPr lang="en-US" sz="2800" b="0" i="1" smtClean="0">
                            <a:latin typeface="Cambria Math" panose="02040503050406030204" pitchFamily="18" charset="0"/>
                          </a:rPr>
                          <m:t>𝑇</m:t>
                        </m:r>
                      </m:sup>
                    </m:sSup>
                    <m:r>
                      <a:rPr lang="en-US" sz="2800" b="0" i="1" smtClean="0">
                        <a:latin typeface="Cambria Math" panose="02040503050406030204" pitchFamily="18" charset="0"/>
                      </a:rPr>
                      <m:t>=[</m:t>
                    </m:r>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e>
                                <m:r>
                                  <a:rPr lang="en-US" sz="2800" b="0" i="1" smtClean="0">
                                    <a:latin typeface="Cambria Math" panose="02040503050406030204" pitchFamily="18" charset="0"/>
                                  </a:rPr>
                                  <m:t>0</m:t>
                                </m:r>
                              </m:e>
                            </m:mr>
                          </m:m>
                        </m:e>
                      </m:mr>
                    </m:m>
                    <m:r>
                      <a:rPr lang="en-US" sz="2800" b="0" i="1" smtClean="0">
                        <a:latin typeface="Cambria Math" panose="02040503050406030204" pitchFamily="18" charset="0"/>
                      </a:rPr>
                      <m:t>]</m:t>
                    </m:r>
                  </m:oMath>
                </a14:m>
                <a:r>
                  <a:rPr lang="en-US" sz="2800" dirty="0"/>
                  <a:t> and solve the system using Jacobi, and Gauss-Seidel for at least </a:t>
                </a:r>
                <a:r>
                  <a:rPr lang="en-US" sz="2800"/>
                  <a:t>five iterations</a:t>
                </a:r>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59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48</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64887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Reference</a:t>
            </a:r>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a:t>Hoffman, J. D. (2001), </a:t>
            </a:r>
            <a:r>
              <a:rPr lang="en-US" i="1" dirty="0"/>
              <a:t>Numerical Methods for Engineers and Scientists</a:t>
            </a:r>
            <a:r>
              <a:rPr lang="en-US" dirty="0"/>
              <a:t> (2nd Edition)</a:t>
            </a:r>
          </a:p>
          <a:p>
            <a:pPr marL="514350" indent="-514350">
              <a:lnSpc>
                <a:spcPct val="150000"/>
              </a:lnSpc>
              <a:buFont typeface="+mj-lt"/>
              <a:buAutoNum type="arabicPeriod"/>
            </a:pPr>
            <a:r>
              <a:rPr lang="en-US" dirty="0"/>
              <a:t>Johnston, R. L. (1982), </a:t>
            </a:r>
            <a:r>
              <a:rPr lang="en-US" i="1" dirty="0"/>
              <a:t>Numerical Methods, A Software Approach</a:t>
            </a:r>
            <a:r>
              <a:rPr lang="en-US" dirty="0"/>
              <a:t>, John Wiley &amp; Sons </a:t>
            </a:r>
          </a:p>
          <a:p>
            <a:pPr marL="514350" indent="-514350">
              <a:lnSpc>
                <a:spcPct val="150000"/>
              </a:lnSpc>
              <a:buFont typeface="+mj-lt"/>
              <a:buAutoNum type="arabicPeriod"/>
            </a:pPr>
            <a:r>
              <a:rPr lang="en-US" dirty="0" err="1"/>
              <a:t>Kahaner</a:t>
            </a:r>
            <a:r>
              <a:rPr lang="en-US" dirty="0"/>
              <a:t>, D., </a:t>
            </a:r>
            <a:r>
              <a:rPr lang="en-US" dirty="0" err="1"/>
              <a:t>Moler</a:t>
            </a:r>
            <a:r>
              <a:rPr lang="en-US" dirty="0"/>
              <a:t>, C., and Nash S. </a:t>
            </a:r>
            <a:r>
              <a:rPr lang="en-US"/>
              <a:t>(1989), </a:t>
            </a:r>
            <a:r>
              <a:rPr lang="en-US" i="1"/>
              <a:t>Numerical Methods and Software</a:t>
            </a:r>
            <a:r>
              <a:rPr lang="en-US"/>
              <a:t>, Prentice Hall.</a:t>
            </a:r>
            <a:endParaRPr lang="en-US"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49</a:t>
            </a:fld>
            <a:endParaRPr lang="en-US" dirty="0"/>
          </a:p>
        </p:txBody>
      </p:sp>
    </p:spTree>
    <p:extLst>
      <p:ext uri="{BB962C8B-B14F-4D97-AF65-F5344CB8AC3E}">
        <p14:creationId xmlns:p14="http://schemas.microsoft.com/office/powerpoint/2010/main" val="30081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Session Overview </a:t>
            </a:r>
          </a:p>
        </p:txBody>
      </p:sp>
      <p:sp>
        <p:nvSpPr>
          <p:cNvPr id="13" name="Content Placeholder 2"/>
          <p:cNvSpPr>
            <a:spLocks noGrp="1"/>
          </p:cNvSpPr>
          <p:nvPr>
            <p:ph idx="1"/>
          </p:nvPr>
        </p:nvSpPr>
        <p:spPr>
          <a:xfrm>
            <a:off x="457200" y="1909484"/>
            <a:ext cx="8382001" cy="3783106"/>
          </a:xfrm>
        </p:spPr>
        <p:txBody>
          <a:bodyPr>
            <a:normAutofit/>
          </a:bodyPr>
          <a:lstStyle/>
          <a:p>
            <a:pPr marL="0" indent="0">
              <a:lnSpc>
                <a:spcPct val="150000"/>
              </a:lnSpc>
              <a:buNone/>
            </a:pPr>
            <a:r>
              <a:rPr lang="en-US" dirty="0"/>
              <a:t>This session is a continuation of session 1. In the session we look at tridiagonal systems of equations. Iterative methods such as Jacobi, Gauss-Seidel and SOR are also explored and used to evaluate systems of linear equations. The pitfall of these methods is also treated</a:t>
            </a:r>
          </a:p>
        </p:txBody>
      </p:sp>
      <p:sp>
        <p:nvSpPr>
          <p:cNvPr id="8" name="Footer Placeholder 7"/>
          <p:cNvSpPr>
            <a:spLocks noGrp="1"/>
          </p:cNvSpPr>
          <p:nvPr>
            <p:ph type="ftr" sz="quarter" idx="3"/>
          </p:nvPr>
        </p:nvSpPr>
        <p:spPr/>
        <p:txBody>
          <a:bodyPr/>
          <a:lstStyle/>
          <a:p>
            <a:endParaRPr lang="en-US" dirty="0"/>
          </a:p>
        </p:txBody>
      </p:sp>
      <p:sp>
        <p:nvSpPr>
          <p:cNvPr id="9" name="Slide Number Placeholder 8"/>
          <p:cNvSpPr>
            <a:spLocks noGrp="1"/>
          </p:cNvSpPr>
          <p:nvPr>
            <p:ph type="sldNum" sz="quarter" idx="4"/>
          </p:nvPr>
        </p:nvSpPr>
        <p:spPr/>
        <p:txBody>
          <a:bodyPr/>
          <a:lstStyle/>
          <a:p>
            <a:r>
              <a:rPr lang="en-US"/>
              <a:t>Slide </a:t>
            </a:r>
            <a:fld id="{FD3DDBF2-094B-4CA4-965C-FB22D307DBD7}" type="slidenum">
              <a:rPr lang="en-US" smtClean="0"/>
              <a:pPr/>
              <a:t>5</a:t>
            </a:fld>
            <a:endParaRPr lang="en-US" dirty="0"/>
          </a:p>
        </p:txBody>
      </p:sp>
    </p:spTree>
    <p:extLst>
      <p:ext uri="{BB962C8B-B14F-4D97-AF65-F5344CB8AC3E}">
        <p14:creationId xmlns:p14="http://schemas.microsoft.com/office/powerpoint/2010/main" val="23178202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fontAlgn="auto" hangingPunct="1">
              <a:spcAft>
                <a:spcPts val="0"/>
              </a:spcAft>
              <a:defRPr/>
            </a:pPr>
            <a:r>
              <a:rPr lang="en-US" dirty="0">
                <a:latin typeface="Arial Rounded MT Bold" panose="020F0704030504030204" pitchFamily="34" charset="77"/>
              </a:rPr>
              <a:t>The End</a:t>
            </a:r>
          </a:p>
        </p:txBody>
      </p:sp>
    </p:spTree>
    <p:extLst>
      <p:ext uri="{BB962C8B-B14F-4D97-AF65-F5344CB8AC3E}">
        <p14:creationId xmlns:p14="http://schemas.microsoft.com/office/powerpoint/2010/main" val="691137130"/>
      </p:ext>
    </p:extLst>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Session Outline</a:t>
            </a:r>
          </a:p>
        </p:txBody>
      </p:sp>
      <p:sp>
        <p:nvSpPr>
          <p:cNvPr id="3" name="Content Placeholder 2"/>
          <p:cNvSpPr>
            <a:spLocks noGrp="1"/>
          </p:cNvSpPr>
          <p:nvPr>
            <p:ph idx="1"/>
          </p:nvPr>
        </p:nvSpPr>
        <p:spPr>
          <a:xfrm>
            <a:off x="457200" y="1752600"/>
            <a:ext cx="8534400" cy="4610238"/>
          </a:xfrm>
        </p:spPr>
        <p:txBody>
          <a:bodyPr>
            <a:noAutofit/>
          </a:bodyPr>
          <a:lstStyle/>
          <a:p>
            <a:pPr algn="just">
              <a:lnSpc>
                <a:spcPct val="150000"/>
              </a:lnSpc>
              <a:buFont typeface="Wingdings" pitchFamily="2" charset="2"/>
              <a:buChar char="v"/>
            </a:pPr>
            <a:r>
              <a:rPr lang="en-US" dirty="0"/>
              <a:t>Tridiagonal Systems of Equations</a:t>
            </a:r>
            <a:endParaRPr lang="en-US" dirty="0">
              <a:ea typeface="Calibri" charset="0"/>
              <a:cs typeface="Calibri" charset="0"/>
            </a:endParaRPr>
          </a:p>
          <a:p>
            <a:pPr algn="just">
              <a:lnSpc>
                <a:spcPct val="150000"/>
              </a:lnSpc>
              <a:buFont typeface="Wingdings" pitchFamily="2" charset="2"/>
              <a:buChar char="v"/>
            </a:pPr>
            <a:r>
              <a:rPr lang="en-US" dirty="0"/>
              <a:t>Pitfalls of Elimination Methods</a:t>
            </a:r>
            <a:endParaRPr lang="en-US" dirty="0">
              <a:ea typeface="Calibri" charset="0"/>
              <a:cs typeface="Calibri" charset="0"/>
            </a:endParaRPr>
          </a:p>
          <a:p>
            <a:pPr algn="just">
              <a:lnSpc>
                <a:spcPct val="150000"/>
              </a:lnSpc>
              <a:buFont typeface="Wingdings" pitchFamily="2" charset="2"/>
              <a:buChar char="v"/>
            </a:pPr>
            <a:r>
              <a:rPr lang="en-US" dirty="0"/>
              <a:t>Jacobi Iteration Method and Convergence</a:t>
            </a:r>
            <a:endParaRPr lang="en-US" dirty="0">
              <a:ea typeface="Calibri" charset="0"/>
              <a:cs typeface="Calibri" charset="0"/>
            </a:endParaRPr>
          </a:p>
          <a:p>
            <a:pPr algn="just">
              <a:lnSpc>
                <a:spcPct val="150000"/>
              </a:lnSpc>
              <a:buFont typeface="Wingdings" pitchFamily="2" charset="2"/>
              <a:buChar char="v"/>
            </a:pPr>
            <a:r>
              <a:rPr lang="en-US" dirty="0">
                <a:ea typeface="Arial Rounded MT Bold" charset="0"/>
                <a:cs typeface="Arial Rounded MT Bold" charset="0"/>
              </a:rPr>
              <a:t>Gauss-Seidel Iteration Method</a:t>
            </a:r>
          </a:p>
          <a:p>
            <a:pPr algn="just">
              <a:lnSpc>
                <a:spcPct val="150000"/>
              </a:lnSpc>
              <a:buFont typeface="Wingdings" pitchFamily="2" charset="2"/>
              <a:buChar char="v"/>
            </a:pPr>
            <a:r>
              <a:rPr lang="en-US" dirty="0">
                <a:ea typeface="Arial Rounded MT Bold" charset="0"/>
                <a:cs typeface="Arial Rounded MT Bold" charset="0"/>
              </a:rPr>
              <a:t>Successive-Over-Relaxation Method</a:t>
            </a:r>
          </a:p>
        </p:txBody>
      </p:sp>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a:t>Slide </a:t>
            </a:r>
            <a:fld id="{FD3DDBF2-094B-4CA4-965C-FB22D307DBD7}" type="slidenum">
              <a:rPr lang="en-US" smtClean="0"/>
              <a:pPr/>
              <a:t>6</a:t>
            </a:fld>
            <a:endParaRPr lang="en-US" dirty="0"/>
          </a:p>
        </p:txBody>
      </p:sp>
    </p:spTree>
    <p:extLst>
      <p:ext uri="{BB962C8B-B14F-4D97-AF65-F5344CB8AC3E}">
        <p14:creationId xmlns:p14="http://schemas.microsoft.com/office/powerpoint/2010/main" val="3696084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Learning Objectives</a:t>
            </a:r>
          </a:p>
        </p:txBody>
      </p:sp>
      <p:sp>
        <p:nvSpPr>
          <p:cNvPr id="8" name="Footer Placeholder 7"/>
          <p:cNvSpPr>
            <a:spLocks noGrp="1"/>
          </p:cNvSpPr>
          <p:nvPr>
            <p:ph type="ftr" sz="quarter" idx="3"/>
          </p:nvPr>
        </p:nvSpPr>
        <p:spPr/>
        <p:txBody>
          <a:bodyPr/>
          <a:lstStyle/>
          <a:p>
            <a:endParaRPr lang="en-US" dirty="0"/>
          </a:p>
        </p:txBody>
      </p:sp>
      <p:sp>
        <p:nvSpPr>
          <p:cNvPr id="9" name="Slide Number Placeholder 8"/>
          <p:cNvSpPr>
            <a:spLocks noGrp="1"/>
          </p:cNvSpPr>
          <p:nvPr>
            <p:ph type="sldNum" sz="quarter" idx="4"/>
          </p:nvPr>
        </p:nvSpPr>
        <p:spPr/>
        <p:txBody>
          <a:bodyPr/>
          <a:lstStyle/>
          <a:p>
            <a:r>
              <a:rPr lang="en-US"/>
              <a:t>Slide </a:t>
            </a:r>
            <a:fld id="{FD3DDBF2-094B-4CA4-965C-FB22D307DBD7}" type="slidenum">
              <a:rPr lang="en-US" smtClean="0"/>
              <a:pPr/>
              <a:t>7</a:t>
            </a:fld>
            <a:endParaRPr lang="en-US" dirty="0"/>
          </a:p>
        </p:txBody>
      </p:sp>
      <p:sp>
        <p:nvSpPr>
          <p:cNvPr id="7" name="Content Placeholder 2"/>
          <p:cNvSpPr txBox="1">
            <a:spLocks/>
          </p:cNvSpPr>
          <p:nvPr/>
        </p:nvSpPr>
        <p:spPr>
          <a:xfrm>
            <a:off x="457200" y="1838918"/>
            <a:ext cx="8686800" cy="412824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US" b="1" dirty="0"/>
              <a:t>After completing this session, you will be able to:</a:t>
            </a:r>
            <a:endParaRPr lang="en-US" dirty="0"/>
          </a:p>
          <a:p>
            <a:pPr lvl="0" algn="just">
              <a:lnSpc>
                <a:spcPct val="150000"/>
              </a:lnSpc>
              <a:buFont typeface="Wingdings" panose="05000000000000000000" pitchFamily="2" charset="2"/>
              <a:buChar char="q"/>
            </a:pPr>
            <a:r>
              <a:rPr lang="en-US" dirty="0"/>
              <a:t> </a:t>
            </a:r>
            <a:r>
              <a:rPr lang="en-GB" dirty="0"/>
              <a:t>Understand and solve tridiagonal systems of equations.</a:t>
            </a:r>
            <a:endParaRPr lang="en-US" dirty="0"/>
          </a:p>
          <a:p>
            <a:pPr lvl="0" algn="just">
              <a:lnSpc>
                <a:spcPct val="150000"/>
              </a:lnSpc>
              <a:buFont typeface="Wingdings" panose="05000000000000000000" pitchFamily="2" charset="2"/>
              <a:buChar char="q"/>
            </a:pPr>
            <a:r>
              <a:rPr lang="en-US" dirty="0"/>
              <a:t> </a:t>
            </a:r>
            <a:r>
              <a:rPr lang="en-GB" dirty="0"/>
              <a:t>Explain the pitfalls of elimination methods.</a:t>
            </a:r>
            <a:endParaRPr lang="en-US" dirty="0"/>
          </a:p>
          <a:p>
            <a:pPr lvl="0" algn="just">
              <a:lnSpc>
                <a:spcPct val="150000"/>
              </a:lnSpc>
              <a:buFont typeface="Wingdings" panose="05000000000000000000" pitchFamily="2" charset="2"/>
              <a:buChar char="q"/>
            </a:pPr>
            <a:r>
              <a:rPr lang="en-US" dirty="0"/>
              <a:t> Estimate the norms and condition number</a:t>
            </a:r>
          </a:p>
          <a:p>
            <a:pPr lvl="0" algn="just">
              <a:lnSpc>
                <a:spcPct val="150000"/>
              </a:lnSpc>
              <a:buFont typeface="Wingdings" panose="05000000000000000000" pitchFamily="2" charset="2"/>
              <a:buChar char="q"/>
            </a:pPr>
            <a:r>
              <a:rPr lang="en-GB" dirty="0"/>
              <a:t> Evaluate systems using Jacobi method</a:t>
            </a:r>
            <a:endParaRPr lang="en-US" dirty="0"/>
          </a:p>
          <a:p>
            <a:pPr lvl="0" algn="just">
              <a:lnSpc>
                <a:spcPct val="150000"/>
              </a:lnSpc>
              <a:buFont typeface="Wingdings" panose="05000000000000000000" pitchFamily="2" charset="2"/>
              <a:buChar char="q"/>
            </a:pPr>
            <a:r>
              <a:rPr lang="en-GB" dirty="0"/>
              <a:t> Evaluate systems using Gauss-Seidel and SOR method</a:t>
            </a:r>
            <a:endParaRPr lang="en-US" dirty="0"/>
          </a:p>
          <a:p>
            <a:pPr marL="0" indent="0" algn="just">
              <a:lnSpc>
                <a:spcPct val="150000"/>
              </a:lnSpc>
              <a:buNone/>
            </a:pPr>
            <a:endParaRPr lang="en-US" dirty="0"/>
          </a:p>
        </p:txBody>
      </p:sp>
    </p:spTree>
    <p:extLst>
      <p:ext uri="{BB962C8B-B14F-4D97-AF65-F5344CB8AC3E}">
        <p14:creationId xmlns:p14="http://schemas.microsoft.com/office/powerpoint/2010/main" val="17562270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Rounded MT Bold" panose="020F0704030504030204" pitchFamily="34" charset="77"/>
              </a:rPr>
              <a:t>Session Activities and Assignments</a:t>
            </a:r>
          </a:p>
        </p:txBody>
      </p:sp>
      <p:sp>
        <p:nvSpPr>
          <p:cNvPr id="3" name="Content Placeholder 2"/>
          <p:cNvSpPr>
            <a:spLocks noGrp="1"/>
          </p:cNvSpPr>
          <p:nvPr>
            <p:ph idx="1"/>
          </p:nvPr>
        </p:nvSpPr>
        <p:spPr/>
        <p:txBody>
          <a:bodyPr>
            <a:noAutofit/>
          </a:bodyPr>
          <a:lstStyle/>
          <a:p>
            <a:pPr marL="0" indent="0">
              <a:buNone/>
            </a:pPr>
            <a:r>
              <a:rPr lang="en-US" sz="2300" dirty="0"/>
              <a:t>This week, complete the following tasks:</a:t>
            </a:r>
          </a:p>
          <a:p>
            <a:pPr lvl="0">
              <a:buFont typeface="Wingdings" panose="05000000000000000000" pitchFamily="2" charset="2"/>
              <a:buChar char="v"/>
            </a:pPr>
            <a:r>
              <a:rPr lang="en-US" sz="2300" dirty="0"/>
              <a:t>Log onto the UG Sakai LMS course site: http://sakai.ug.edu.gh/</a:t>
            </a:r>
          </a:p>
          <a:p>
            <a:pPr lvl="0">
              <a:buFont typeface="Wingdings" panose="05000000000000000000" pitchFamily="2" charset="2"/>
              <a:buChar char="v"/>
            </a:pPr>
            <a:r>
              <a:rPr lang="en-US" sz="2300" dirty="0"/>
              <a:t>Read Chapter 1 (Pages 49-67) of the Recommended Textbook – Joe D. Hoffman (2001), </a:t>
            </a:r>
            <a:r>
              <a:rPr lang="en-US" sz="2300" i="1" dirty="0"/>
              <a:t>Numerical Methods for Engineers and Scientists</a:t>
            </a:r>
            <a:r>
              <a:rPr lang="en-US" sz="2300" dirty="0"/>
              <a:t> (2nd Edition).</a:t>
            </a:r>
          </a:p>
          <a:p>
            <a:pPr>
              <a:buFont typeface="Wingdings" panose="05000000000000000000" pitchFamily="2" charset="2"/>
              <a:buChar char="v"/>
            </a:pPr>
            <a:r>
              <a:rPr lang="en-US" sz="2300" dirty="0"/>
              <a:t>Review Lecture Slides: Session 2 – Systems Of Linear Algebraic Equations - Part II</a:t>
            </a:r>
          </a:p>
          <a:p>
            <a:pPr lvl="0">
              <a:buFont typeface="Wingdings" panose="05000000000000000000" pitchFamily="2" charset="2"/>
              <a:buChar char="v"/>
            </a:pPr>
            <a:r>
              <a:rPr lang="en-US" sz="2300" dirty="0"/>
              <a:t>Visit the Chat Room and discuss the Forum question for Session 2</a:t>
            </a:r>
          </a:p>
          <a:p>
            <a:pPr lvl="0">
              <a:buFont typeface="Wingdings" panose="05000000000000000000" pitchFamily="2" charset="2"/>
              <a:buChar char="v"/>
            </a:pPr>
            <a:r>
              <a:rPr lang="en-US" sz="2300" dirty="0"/>
              <a:t>Complete the Individual Assignment for Session 2</a:t>
            </a:r>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8</a:t>
            </a:fld>
            <a:endParaRPr lang="en-US" dirty="0"/>
          </a:p>
        </p:txBody>
      </p:sp>
    </p:spTree>
    <p:extLst>
      <p:ext uri="{BB962C8B-B14F-4D97-AF65-F5344CB8AC3E}">
        <p14:creationId xmlns:p14="http://schemas.microsoft.com/office/powerpoint/2010/main" val="386290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Reading List</a:t>
            </a:r>
          </a:p>
        </p:txBody>
      </p:sp>
      <p:sp>
        <p:nvSpPr>
          <p:cNvPr id="3" name="Content Placeholder 2"/>
          <p:cNvSpPr>
            <a:spLocks noGrp="1"/>
          </p:cNvSpPr>
          <p:nvPr>
            <p:ph idx="1"/>
          </p:nvPr>
        </p:nvSpPr>
        <p:spPr>
          <a:xfrm>
            <a:off x="457200" y="1600200"/>
            <a:ext cx="8229600" cy="4762638"/>
          </a:xfrm>
        </p:spPr>
        <p:txBody>
          <a:bodyPr>
            <a:normAutofit/>
          </a:bodyPr>
          <a:lstStyle/>
          <a:p>
            <a:pPr>
              <a:buFont typeface="Wingdings" pitchFamily="2" charset="2"/>
              <a:buChar char="v"/>
            </a:pPr>
            <a:endParaRPr lang="en-US" dirty="0"/>
          </a:p>
          <a:p>
            <a:pPr>
              <a:buFont typeface="Wingdings" pitchFamily="2" charset="2"/>
              <a:buChar char="v"/>
            </a:pPr>
            <a:endParaRPr lang="en-US" dirty="0"/>
          </a:p>
          <a:p>
            <a:pPr marL="0" indent="0">
              <a:buNone/>
            </a:pPr>
            <a:endParaRPr lang="en-US" dirty="0"/>
          </a:p>
          <a:p>
            <a:pPr>
              <a:buFont typeface="Wingdings" pitchFamily="2" charset="2"/>
              <a:buChar char="v"/>
            </a:pPr>
            <a:r>
              <a:rPr lang="en-US" dirty="0"/>
              <a:t>Read Chapter 1 (</a:t>
            </a:r>
            <a:r>
              <a:rPr lang="en-US"/>
              <a:t>Pages 49-67) </a:t>
            </a:r>
            <a:r>
              <a:rPr lang="en-US" dirty="0"/>
              <a:t>of the Recommended Textbook – Joe D. Hoffman (2001), </a:t>
            </a:r>
            <a:r>
              <a:rPr lang="en-US" i="1" dirty="0"/>
              <a:t>Numerical Methods for Engineers and Scientists</a:t>
            </a:r>
            <a:r>
              <a:rPr lang="en-US" dirty="0"/>
              <a:t> (2nd Edition)</a:t>
            </a:r>
            <a:r>
              <a:rPr lang="en-GB" dirty="0"/>
              <a:t>. </a:t>
            </a:r>
            <a:endParaRPr lang="en-US" dirty="0"/>
          </a:p>
          <a:p>
            <a:endParaRPr lang="en-US" dirty="0"/>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9</a:t>
            </a:fld>
            <a:endParaRPr lang="en-US" dirty="0"/>
          </a:p>
        </p:txBody>
      </p:sp>
    </p:spTree>
    <p:extLst>
      <p:ext uri="{BB962C8B-B14F-4D97-AF65-F5344CB8AC3E}">
        <p14:creationId xmlns:p14="http://schemas.microsoft.com/office/powerpoint/2010/main" val="14420447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ession Slides Sample_Revised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Slides Sample_Revised2018</Template>
  <TotalTime>7270</TotalTime>
  <Words>3062</Words>
  <Application>Microsoft Macintosh PowerPoint</Application>
  <PresentationFormat>On-screen Show (4:3)</PresentationFormat>
  <Paragraphs>320</Paragraphs>
  <Slides>50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Arial Rounded MT Bold</vt:lpstr>
      <vt:lpstr>Calibri</vt:lpstr>
      <vt:lpstr>Cambria Math</vt:lpstr>
      <vt:lpstr>Lucida Sans Unicode</vt:lpstr>
      <vt:lpstr>Myriad Pro</vt:lpstr>
      <vt:lpstr>Tw Cen MT</vt:lpstr>
      <vt:lpstr>Wingdings</vt:lpstr>
      <vt:lpstr>Session Slides Sample_Revised2018</vt:lpstr>
      <vt:lpstr>DCIT 212  NUMERICAL AND COMPUTATIONAL METHODS</vt:lpstr>
      <vt:lpstr>Course Information</vt:lpstr>
      <vt:lpstr>Course Information (contd.)</vt:lpstr>
      <vt:lpstr>Course Instructor’s Contact</vt:lpstr>
      <vt:lpstr>Session Overview </vt:lpstr>
      <vt:lpstr>Session Outline</vt:lpstr>
      <vt:lpstr>Learning Objectives</vt:lpstr>
      <vt:lpstr>Session Activities and Assignments</vt:lpstr>
      <vt:lpstr>Reading List</vt:lpstr>
      <vt:lpstr>TriDIAGONAL SYSTEMS Of EQUATIONS</vt:lpstr>
      <vt:lpstr>Tridiagonal Systems of Equations</vt:lpstr>
      <vt:lpstr>Tridiagonal Systems of Equations</vt:lpstr>
      <vt:lpstr>Tridiagonal Systems of Equations</vt:lpstr>
      <vt:lpstr>Tridiagonal Systems of Equations</vt:lpstr>
      <vt:lpstr>Tridiagonal Systems of Equations</vt:lpstr>
      <vt:lpstr>Tridiagonal Systems of Equations</vt:lpstr>
      <vt:lpstr>Tridiagonal Systems of Equations</vt:lpstr>
      <vt:lpstr>Pitfalls of elimination methods</vt:lpstr>
      <vt:lpstr>Introduction</vt:lpstr>
      <vt:lpstr>Round-Off Errors</vt:lpstr>
      <vt:lpstr>System Condition</vt:lpstr>
      <vt:lpstr>System Condition</vt:lpstr>
      <vt:lpstr>System Condition</vt:lpstr>
      <vt:lpstr>Norms and Condition Number - Norms</vt:lpstr>
      <vt:lpstr>Norms and Condition Number - Norms</vt:lpstr>
      <vt:lpstr>Norms and Condition Number - Norms</vt:lpstr>
      <vt:lpstr>Norms and Condition Number – Condition Number</vt:lpstr>
      <vt:lpstr>Norms and Condition Number – Condition Number</vt:lpstr>
      <vt:lpstr>Norms and Condition Number – Condition Number</vt:lpstr>
      <vt:lpstr>Norms and Condition Number – Iterative Improvement</vt:lpstr>
      <vt:lpstr>Norms and Condition Number – Iterative Improvement</vt:lpstr>
      <vt:lpstr>Iterative methods</vt:lpstr>
      <vt:lpstr>Introduction</vt:lpstr>
      <vt:lpstr>Introduction</vt:lpstr>
      <vt:lpstr>The Jacobi Iteration Method</vt:lpstr>
      <vt:lpstr>The Jacobi Iteration Method</vt:lpstr>
      <vt:lpstr>The Jacobi Iteration Method</vt:lpstr>
      <vt:lpstr>The Jacobi Iteration Method</vt:lpstr>
      <vt:lpstr>The Jacobi Iteration Method - Accuracy </vt:lpstr>
      <vt:lpstr>The Jacobi Iteration Method - Accuracy </vt:lpstr>
      <vt:lpstr>The Jacobi Iteration Method - Convergence </vt:lpstr>
      <vt:lpstr>The Jacobi Iteration Method - Convergence </vt:lpstr>
      <vt:lpstr>The Jacobi Iteration Method - Convergence </vt:lpstr>
      <vt:lpstr>The Gauss-Seidel Iteration Method</vt:lpstr>
      <vt:lpstr>The Gauss-Seidel Iteration Method</vt:lpstr>
      <vt:lpstr>The Successive-Over-Relaxation (SOR) Method</vt:lpstr>
      <vt:lpstr>The Successive-Over-Relaxation (SOR) Method</vt:lpstr>
      <vt:lpstr>Session 2 - Assignment</vt:lpstr>
      <vt:lpstr>Reference</vt:lpstr>
      <vt:lpstr>The End</vt:lpstr>
    </vt:vector>
  </TitlesOfParts>
  <Manager>Mark Atta Mensah</Manager>
  <Company>UG, DCS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CSIT 204 - Introduction to Information Security</dc:title>
  <dc:subject>Session 1</dc:subject>
  <dc:creator>Mark Atta Mensah</dc:creator>
  <cp:lastModifiedBy>Justice Kwame Appati</cp:lastModifiedBy>
  <cp:revision>388</cp:revision>
  <dcterms:created xsi:type="dcterms:W3CDTF">2011-06-07T13:56:57Z</dcterms:created>
  <dcterms:modified xsi:type="dcterms:W3CDTF">2021-07-30T13:42:18Z</dcterms:modified>
</cp:coreProperties>
</file>