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256" r:id="rId2"/>
    <p:sldId id="462" r:id="rId3"/>
    <p:sldId id="463" r:id="rId4"/>
    <p:sldId id="464" r:id="rId5"/>
    <p:sldId id="319" r:id="rId6"/>
    <p:sldId id="320" r:id="rId7"/>
    <p:sldId id="332" r:id="rId8"/>
    <p:sldId id="465" r:id="rId9"/>
    <p:sldId id="321" r:id="rId10"/>
    <p:sldId id="322" r:id="rId11"/>
    <p:sldId id="333" r:id="rId12"/>
    <p:sldId id="334" r:id="rId13"/>
    <p:sldId id="440" r:id="rId14"/>
    <p:sldId id="441" r:id="rId15"/>
    <p:sldId id="399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71" r:id="rId29"/>
    <p:sldId id="435" r:id="rId30"/>
    <p:sldId id="454" r:id="rId31"/>
    <p:sldId id="456" r:id="rId32"/>
    <p:sldId id="455" r:id="rId33"/>
    <p:sldId id="466" r:id="rId34"/>
    <p:sldId id="420" r:id="rId35"/>
    <p:sldId id="3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3EF"/>
    <a:srgbClr val="B08B57"/>
    <a:srgbClr val="000066"/>
    <a:srgbClr val="006CA1"/>
    <a:srgbClr val="EEEEEE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495" autoAdjust="0"/>
  </p:normalViewPr>
  <p:slideViewPr>
    <p:cSldViewPr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27F3-EB79-49FF-912B-041B9C4FB81F}" type="datetimeFigureOut">
              <a:rPr lang="en-US" smtClean="0"/>
              <a:pPr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8CEFE-5176-4370-99E3-0069C87A94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38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51EC-9B9E-44A7-B1DF-C15828FE6524}" type="datetimeFigureOut">
              <a:rPr lang="en-US" smtClean="0"/>
              <a:pPr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8A8A1-E2B8-4BD1-8409-EFE61EA49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75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6072"/>
          <a:stretch/>
        </p:blipFill>
        <p:spPr>
          <a:xfrm>
            <a:off x="600075" y="4949099"/>
            <a:ext cx="7858125" cy="122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8545" y="56020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w Cen MT" panose="020B0602020104020603" pitchFamily="34" charset="0"/>
              </a:rPr>
              <a:t>College of Education</a:t>
            </a:r>
          </a:p>
          <a:p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School of Continuing and Distance 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6362838"/>
            <a:ext cx="2133600" cy="390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393013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8544" y="6172200"/>
            <a:ext cx="395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kern="1200" dirty="0">
                <a:solidFill>
                  <a:srgbClr val="002060"/>
                </a:solidFill>
                <a:latin typeface="Tw Cen MT" panose="020B0602020104020603" pitchFamily="34" charset="0"/>
                <a:ea typeface="+mn-ea"/>
                <a:cs typeface="+mn-cs"/>
              </a:rPr>
              <a:t>2017/2018 – 2018/2019 ACADEMIC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/>
          <a:srcRect t="16072"/>
          <a:stretch/>
        </p:blipFill>
        <p:spPr>
          <a:xfrm>
            <a:off x="600075" y="4949099"/>
            <a:ext cx="7858125" cy="12231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988545" y="56020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w Cen MT" panose="020B0602020104020603" pitchFamily="34" charset="0"/>
              </a:rPr>
              <a:t>College of Education</a:t>
            </a:r>
          </a:p>
          <a:p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School of Continuing and Distance Education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10400" y="6362838"/>
            <a:ext cx="2133600" cy="390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400"/>
            </a:lvl2pPr>
            <a:lvl3pPr rtl="0">
              <a:defRPr sz="24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05599" cy="9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791200" y="640080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en" sz="7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Google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0203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6599" y="6388445"/>
            <a:ext cx="2057401" cy="400291"/>
          </a:xfrm>
          <a:prstGeom prst="rect">
            <a:avLst/>
          </a:prstGeom>
        </p:spPr>
      </p:pic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599" y="6388445"/>
            <a:ext cx="2057401" cy="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DCIT 212</a:t>
            </a:r>
            <a:br>
              <a:rPr lang="en-US" b="1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 NUMERICAL AND COMPUTATIONAL METHODS</a:t>
            </a:r>
            <a:endParaRPr lang="en-US" b="1" dirty="0">
              <a:solidFill>
                <a:schemeClr val="bg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70866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Session 3 – Eigenproblems - Part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657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Lecturer: </a:t>
            </a:r>
            <a:r>
              <a:rPr lang="en-US" sz="2000" b="1">
                <a:solidFill>
                  <a:schemeClr val="bg1"/>
                </a:solidFill>
                <a:latin typeface="Arial Rounded MT Bold" panose="020F0704030504030204" pitchFamily="34" charset="77"/>
              </a:rPr>
              <a:t>Justice K. </a:t>
            </a: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Appati, PhD., UG, DCS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Contact Information: jkappati@ug.edu.gh </a:t>
            </a:r>
          </a:p>
        </p:txBody>
      </p:sp>
    </p:spTree>
    <p:extLst>
      <p:ext uri="{BB962C8B-B14F-4D97-AF65-F5344CB8AC3E}">
        <p14:creationId xmlns:p14="http://schemas.microsoft.com/office/powerpoint/2010/main" val="9206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77"/>
              </a:rPr>
              <a:t>Mathematical Characteristics OF EIGENPROBLEMS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77"/>
              </a:rPr>
              <a:t>Topic One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46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77"/>
              </a:rPr>
              <a:t>Mathematical Characteristics of Eigenproblems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4069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Consider a system of non-homogenous linear algebraic equations </a:t>
                </a:r>
                <a:r>
                  <a:rPr lang="en-US" b="1" dirty="0" err="1"/>
                  <a:t>Cx</a:t>
                </a:r>
                <a:r>
                  <a:rPr lang="en-US" b="1" dirty="0"/>
                  <a:t>=b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Solving for </a:t>
                </a:r>
                <a:r>
                  <a:rPr lang="en-US" b="1" dirty="0"/>
                  <a:t>x</a:t>
                </a:r>
                <a:r>
                  <a:rPr lang="en-US" dirty="0"/>
                  <a:t> by Cramer’s rule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is matrix </a:t>
                </a:r>
                <a:r>
                  <a:rPr lang="en-US" b="1" dirty="0"/>
                  <a:t>C</a:t>
                </a:r>
                <a:r>
                  <a:rPr lang="en-US" dirty="0"/>
                  <a:t> with column </a:t>
                </a:r>
                <a:r>
                  <a:rPr lang="en-US" i="1" dirty="0"/>
                  <a:t>j</a:t>
                </a:r>
                <a:r>
                  <a:rPr lang="en-US" dirty="0"/>
                  <a:t> replaced by the vector </a:t>
                </a:r>
                <a:r>
                  <a:rPr lang="en-US" b="1" dirty="0"/>
                  <a:t>b</a:t>
                </a:r>
                <a:r>
                  <a:rPr lang="en-US" dirty="0"/>
                  <a:t>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and unique values are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406900"/>
              </a:xfrm>
              <a:blipFill>
                <a:blip r:embed="rId2"/>
                <a:stretch>
                  <a:fillRect l="-1592" t="-172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6AB0AAFC-A097-4CE5-89EA-E48EC1C6F642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11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Mathematical Characteristics of Eigenproblems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Consider a system of homogenous linear algebraic equations: </a:t>
                </a:r>
                <a:r>
                  <a:rPr lang="en-US" sz="2800" b="1" dirty="0" err="1"/>
                  <a:t>Cx</a:t>
                </a:r>
                <a:r>
                  <a:rPr lang="en-US" sz="2800" b="1" dirty="0"/>
                  <a:t>=0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Solving for x by Cramer’s rule yields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unless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For certain forms of </a:t>
                </a:r>
                <a:r>
                  <a:rPr lang="en-US" sz="2800" b="1" dirty="0"/>
                  <a:t>C</a:t>
                </a:r>
                <a:r>
                  <a:rPr lang="en-US" sz="2800" dirty="0"/>
                  <a:t> that involve an unspecified arbitrary scalar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the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can be chosen to force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so that a solution other than the trivial solution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is possible. In that case </a:t>
                </a:r>
                <a:r>
                  <a:rPr lang="en-US" sz="2800" b="1" dirty="0"/>
                  <a:t>x</a:t>
                </a:r>
                <a:r>
                  <a:rPr lang="en-US" sz="2800" dirty="0"/>
                  <a:t> is not unique.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b="-294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Mathematical Characteristics of Eigenproblems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Consider the coefficient matrix </a:t>
                </a:r>
                <a:r>
                  <a:rPr lang="en-US" sz="2800" b="1" dirty="0"/>
                  <a:t>C</a:t>
                </a:r>
                <a:r>
                  <a:rPr lang="en-US" sz="2800" dirty="0"/>
                  <a:t> to be of the 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an unspecified scalar. Then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are determined so that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corresponding values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800" dirty="0"/>
                  <a:t> are the </a:t>
                </a:r>
                <a:r>
                  <a:rPr lang="en-US" sz="2800" b="1" dirty="0"/>
                  <a:t>eigenvalues</a:t>
                </a:r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homogenous system of equations is generally written in the form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en-US" sz="2800" dirty="0"/>
              </a:p>
              <a:p>
                <a:pPr marL="339725" lvl="1" indent="-339725">
                  <a:buFont typeface="Wingdings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Mathematical Characteristics of Eigenproblems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In many problems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yielding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In problems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, define the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yield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which has the same form as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339725" lvl="1" indent="-339725">
                  <a:buFont typeface="Wingdings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 </a:t>
                </a:r>
                <a:r>
                  <a:rPr lang="en-US" sz="2800" dirty="0"/>
                  <a:t>can be written in the alternate form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339725" lvl="1" indent="-339725">
                  <a:buFont typeface="Wingdings" pitchFamily="2" charset="2"/>
                  <a:buChar char="v"/>
                </a:pPr>
                <a:r>
                  <a:rPr lang="en-US" sz="2800" dirty="0"/>
                  <a:t>The eigenvalues can be found by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expanding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finding the roots of the resulting nth-order polynomial which is called the </a:t>
                </a:r>
                <a:r>
                  <a:rPr lang="en-US" sz="2800" b="1" dirty="0"/>
                  <a:t>characteristic equation</a:t>
                </a:r>
                <a:r>
                  <a:rPr lang="en-US" sz="2800" dirty="0"/>
                  <a:t>.</a:t>
                </a:r>
              </a:p>
              <a:p>
                <a:pPr marL="339725" lvl="1" indent="-339725">
                  <a:buFont typeface="Wingdings" pitchFamily="2" charset="2"/>
                  <a:buChar char="v"/>
                </a:pPr>
                <a:r>
                  <a:rPr lang="en-US" sz="2800" b="1" dirty="0"/>
                  <a:t>NB:</a:t>
                </a:r>
                <a:r>
                  <a:rPr lang="en-US" sz="2800" dirty="0"/>
                  <a:t> For very large system of equations expanding the characteristic equation is challenging.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b="-294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40687" cy="13620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77"/>
              </a:rPr>
              <a:t>The Power Method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77"/>
              </a:rPr>
              <a:t>Topic Two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183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77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Consider the linear eigenproblem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</a:t>
                </a:r>
                <a:r>
                  <a:rPr lang="en-US" sz="2800" b="1" dirty="0"/>
                  <a:t>power method</a:t>
                </a:r>
                <a:r>
                  <a:rPr lang="en-US" sz="2800" dirty="0"/>
                  <a:t> is based on repetitive multiplication of a trial eigenvector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800" dirty="0"/>
                  <a:t> by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with a scaling of the resulting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so that the scaling factor approaches the largest eigenvalue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and the scaled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vector approaches the corresponding eigenvector </a:t>
                </a:r>
                <a:r>
                  <a:rPr lang="en-US" sz="2800" b="1" dirty="0"/>
                  <a:t>x</a:t>
                </a:r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power method and several of its variations are presented in this slide.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r="-1447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Direct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When the largest (in absolute values) eigenvalues of </a:t>
                </a:r>
                <a:r>
                  <a:rPr lang="en-US" sz="2800" b="1" dirty="0"/>
                  <a:t>A</a:t>
                </a:r>
                <a:r>
                  <a:rPr lang="en-US" sz="2800" dirty="0"/>
                  <a:t> is distinct, its value can be found using an iterative technique called the </a:t>
                </a:r>
                <a:r>
                  <a:rPr lang="en-US" sz="2800" b="1" dirty="0"/>
                  <a:t>direct power method</a:t>
                </a:r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procedure is as follows: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Assume a trial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800" dirty="0"/>
                  <a:t> for the eigenvector </a:t>
                </a:r>
                <a:r>
                  <a:rPr lang="en-US" sz="2800" b="1" dirty="0"/>
                  <a:t>x</a:t>
                </a:r>
                <a:r>
                  <a:rPr lang="en-US" sz="2800" dirty="0"/>
                  <a:t>. Choose one component of </a:t>
                </a:r>
                <a:r>
                  <a:rPr lang="en-US" sz="2800" b="1" dirty="0"/>
                  <a:t>x</a:t>
                </a:r>
                <a:r>
                  <a:rPr lang="en-US" sz="2800" dirty="0"/>
                  <a:t> to be unity and designate it as the </a:t>
                </a:r>
                <a:r>
                  <a:rPr lang="en-US" sz="2800" b="1" dirty="0"/>
                  <a:t>unity</a:t>
                </a:r>
                <a:r>
                  <a:rPr lang="en-US" sz="2800" dirty="0"/>
                  <a:t> component.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Perform the matrix multiplication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so that the unity component remains unity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Repeat steps 2 and 3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. Iterate to convergence. At convergence the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the largest eigenvalue of </a:t>
                </a:r>
                <a:r>
                  <a:rPr lang="en-US" sz="2800" b="1" dirty="0"/>
                  <a:t>A</a:t>
                </a:r>
                <a:r>
                  <a:rPr lang="en-US" sz="2800" dirty="0"/>
                  <a:t> and the vector </a:t>
                </a:r>
                <a:r>
                  <a:rPr lang="en-US" sz="2800" b="1" dirty="0"/>
                  <a:t>x</a:t>
                </a:r>
                <a:r>
                  <a:rPr lang="en-US" sz="2800" dirty="0"/>
                  <a:t> is the eigenvector.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158" t="-2681" b="-2681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17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Direct 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general algorithm for the power method is as follows: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When the iterations indicate that the unity component could be zero,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different</a:t>
                </a:r>
                <a:r>
                  <a:rPr lang="en-US" sz="2800" dirty="0"/>
                  <a:t> unity component must be chosen.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method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slow</a:t>
                </a:r>
                <a:r>
                  <a:rPr lang="en-US" sz="2800" dirty="0"/>
                  <a:t> to converge when the magnitude of the largest eigenvalues are nearly the same.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When the largest eigenvalues are of equal magnitude, the power method as described,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FAILS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r="-1302" b="-160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18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basis of the power method is as follows. Assume that </a:t>
                </a:r>
                <a:r>
                  <a:rPr lang="en-US" sz="2800" b="1" dirty="0"/>
                  <a:t>A</a:t>
                </a:r>
                <a:r>
                  <a:rPr lang="en-US" sz="2800" dirty="0"/>
                  <a:t>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nonsingular matrix having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corresponding linearly independent eigenvectors,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Assume further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&gt;⋯&gt;|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. Since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are linearly independent any arbitrary vector </a:t>
                </a:r>
                <a:r>
                  <a:rPr lang="en-US" sz="2800" b="1" dirty="0"/>
                  <a:t>x</a:t>
                </a:r>
                <a:r>
                  <a:rPr lang="en-US" sz="2800" dirty="0"/>
                  <a:t> can be expressed as a linear combination of the eigenvector. Thus: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2145" b="-37265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19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Course Information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96808"/>
              </p:ext>
            </p:extLst>
          </p:nvPr>
        </p:nvGraphicFramePr>
        <p:xfrm>
          <a:off x="156410" y="1600201"/>
          <a:ext cx="8835189" cy="5127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435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Provide</a:t>
                      </a:r>
                      <a:r>
                        <a:rPr lang="en-US" sz="2400" b="1" i="0" baseline="0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 the following information:</a:t>
                      </a:r>
                      <a:endParaRPr lang="en-US" sz="2400" b="1" i="0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3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Course Code: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  <a:ea typeface="+mn-ea"/>
                        </a:rPr>
                        <a:t>DCIT 212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Course Title: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Numerical and Computational Methods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3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Course Credit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3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Session Number  &amp; Session Title: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3 &amp; Eigenproblems - Part I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3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Semester/Year:</a:t>
                      </a:r>
                      <a:r>
                        <a:rPr lang="en-US" sz="2400" dirty="0">
                          <a:effectLst/>
                          <a:latin typeface="Arial Rounded MT Bold" panose="020F0704030504030204" pitchFamily="34" charset="77"/>
                        </a:rPr>
                        <a:t> </a:t>
                      </a:r>
                      <a:endParaRPr lang="en-US" sz="2400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2 / 2021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fontScale="925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Multiplying both sides of the equation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etc</a:t>
                </a:r>
                <a:r>
                  <a:rPr lang="en-US" sz="2800" dirty="0"/>
                  <a:t> where the superscript denotes repetitive matrix multiplication and recalling that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yields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158" t="-2145" b="-37534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20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Factoring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/>
                  <a:t> out of the next to last term yields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the ratios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dirty="0"/>
                  <a:t> approaches the limit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sz="2800" dirty="0"/>
              </a:p>
              <a:p>
                <a:pPr marL="339725" lvl="1" indent="-339725">
                  <a:buFont typeface="Wingdings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approaches zero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 and approaches infinity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. Thus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must be scaled between steps.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9571" r="-2171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21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Scaling can be accomplished by scaling any component of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to unity at each step in the process.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Choose the first component of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 to be that component.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sz="2800" dirty="0"/>
                  <a:t> and the first component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Applying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one more time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yields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Taking the ratio gives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158" t="-2145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Thus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2800" dirty="0"/>
                  <a:t> is scaled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etc.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Consequently, scaling a particular component of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each iteration essentially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out of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so that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converges to a finite  value. 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In the limit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800" dirty="0"/>
                  <a:t>, the scaling factor approaches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the scaled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approaches the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r="-1013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Basis of the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Several restrictions apply to the power method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The largest eigenvalue must be distinct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eigenvectors must be independent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The initial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2800" dirty="0"/>
                  <a:t> must contain some component of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The convergence rate is proportional to the ratio</a:t>
                </a:r>
              </a:p>
              <a:p>
                <a:pPr marL="4603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60375" lvl="1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largest eigenvalue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is the second largest eigenvalue.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2145" r="-724" b="-804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Inverse 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When the smallest eigenvalue of matrix </a:t>
                </a:r>
                <a:r>
                  <a:rPr lang="en-US" sz="2800" b="1" dirty="0"/>
                  <a:t>A</a:t>
                </a:r>
                <a:r>
                  <a:rPr lang="en-US" sz="2800" dirty="0"/>
                  <a:t> is distinct, its value can be found using a variation of the power method called the </a:t>
                </a:r>
                <a:r>
                  <a:rPr lang="en-US" sz="2800" b="1" dirty="0"/>
                  <a:t>inverse power method</a:t>
                </a:r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Essentially, this involves finding the largest eigenvalue of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, which is the smallest eigenvalue of the matrix </a:t>
                </a:r>
                <a:r>
                  <a:rPr lang="en-US" sz="2800" b="1" dirty="0"/>
                  <a:t>A</a:t>
                </a:r>
                <a:r>
                  <a:rPr lang="en-US" sz="2800" dirty="0"/>
                  <a:t>. Recall the original eigenproblem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Multiplying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gives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∗∗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r="-2171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25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Inverse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Rearranging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yields an eigenproblem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. Thus,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inverse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 The eigenvalues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inverse</m:t>
                        </m:r>
                      </m:sub>
                    </m:sSub>
                  </m:oMath>
                </a14:m>
                <a:r>
                  <a:rPr lang="en-US" sz="2800" dirty="0"/>
                  <a:t> are the reciprocals of the eigenvalues of matrix </a:t>
                </a:r>
                <a:r>
                  <a:rPr lang="en-US" sz="2800" b="1" dirty="0"/>
                  <a:t>A</a:t>
                </a:r>
                <a:r>
                  <a:rPr lang="en-US" sz="2800" dirty="0"/>
                  <a:t>. 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eigenvectors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are 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same</a:t>
                </a:r>
                <a:r>
                  <a:rPr lang="en-US" sz="2800" dirty="0"/>
                  <a:t> as the eigenvectors of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power method can be used to find the largest eigenvalue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inverse</m:t>
                        </m:r>
                      </m:sub>
                    </m:sSub>
                  </m:oMath>
                </a14:m>
                <a:r>
                  <a:rPr lang="en-US" sz="2800" dirty="0"/>
                  <a:t>. The reciprocal of that eigenvalue is the smallest eigenvalue of matrix </a:t>
                </a:r>
                <a:r>
                  <a:rPr lang="en-US" sz="2800" b="1" dirty="0"/>
                  <a:t>A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r="-2171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Inverse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fontScale="925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In practice the LU method is used to solve the inverse eigenproblem instead of calculating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power method applied to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is given by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 Multiplying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gives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lvl="1" indent="0">
                  <a:buNone/>
                </a:pPr>
                <a:r>
                  <a:rPr lang="en-US" sz="2800" dirty="0"/>
                  <a:t>which can be written as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Thus for a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800" dirty="0"/>
                  <a:t> can be found  by the Doolittle LU method.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340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27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Inverse Power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procedure is as follows: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Solve for </a:t>
                </a:r>
                <a:r>
                  <a:rPr lang="en-US" sz="2800" b="1" dirty="0"/>
                  <a:t>L</a:t>
                </a:r>
                <a:r>
                  <a:rPr lang="en-US" sz="2800" dirty="0"/>
                  <a:t> and </a:t>
                </a:r>
                <a:r>
                  <a:rPr lang="en-US" sz="2800" b="1" dirty="0"/>
                  <a:t>U</a:t>
                </a:r>
                <a:r>
                  <a:rPr lang="en-US" sz="2800" dirty="0"/>
                  <a:t> such that </a:t>
                </a:r>
                <a:r>
                  <a:rPr lang="en-US" sz="2800" b="1" dirty="0"/>
                  <a:t>LU=A </a:t>
                </a:r>
                <a:r>
                  <a:rPr lang="en-US" sz="2800" dirty="0"/>
                  <a:t>by the </a:t>
                </a:r>
                <a:r>
                  <a:rPr lang="en-US" sz="2800" dirty="0" err="1"/>
                  <a:t>Doolitle</a:t>
                </a:r>
                <a:r>
                  <a:rPr lang="en-US" sz="2800" dirty="0"/>
                  <a:t> LU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800" dirty="0"/>
                  <a:t>. Designate a component of </a:t>
                </a:r>
                <a:r>
                  <a:rPr lang="en-US" sz="2800" b="1" dirty="0"/>
                  <a:t>x</a:t>
                </a:r>
                <a:r>
                  <a:rPr lang="en-US" sz="2800" dirty="0"/>
                  <a:t> to be unity </a:t>
                </a:r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Solve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by forward substitution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by back substitution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so that the unity component is unity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inverse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895350" lvl="1" indent="-434975">
                  <a:buFont typeface="Wingdings" pitchFamily="2" charset="2"/>
                  <a:buChar char="Ø"/>
                </a:pPr>
                <a:r>
                  <a:rPr lang="en-US" sz="2800" dirty="0"/>
                  <a:t>Repeat steps 3 to 5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. Iterate to convergence. At convergence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inverse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800" dirty="0"/>
                  <a:t> is the corresponding eigenvector.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2145" r="-2026" b="-1877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28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40687" cy="1362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77"/>
              </a:rPr>
              <a:t>The Direct Method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77"/>
              </a:rPr>
              <a:t>Topic Three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212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Course Information (contd.)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59357"/>
              </p:ext>
            </p:extLst>
          </p:nvPr>
        </p:nvGraphicFramePr>
        <p:xfrm>
          <a:off x="152400" y="1600200"/>
          <a:ext cx="8839200" cy="4762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631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Provide</a:t>
                      </a:r>
                      <a:r>
                        <a:rPr lang="en-US" sz="2400" b="1" i="0" baseline="0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 the following information:</a:t>
                      </a:r>
                      <a:endParaRPr lang="en-US" sz="2400" b="1" i="0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73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 Rounded MT Bold" panose="020F0704030504030204" pitchFamily="34" charset="77"/>
                        </a:rPr>
                        <a:t>Lecture Period(s)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  <a:ea typeface="+mn-ea"/>
                        </a:rPr>
                        <a:t>2</a:t>
                      </a:r>
                      <a:endParaRPr lang="en-US" sz="2400" i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effectLst/>
                          <a:latin typeface="Arial Rounded MT Bold" panose="020F0704030504030204" pitchFamily="34" charset="77"/>
                        </a:rPr>
                        <a:t>Prerequisites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DCIT 105: Mathematics for IT Professionals</a:t>
                      </a:r>
                      <a:endParaRPr lang="en-US" sz="2400" i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Teaching Assistant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TBD</a:t>
                      </a:r>
                      <a:endParaRPr lang="en-US" sz="2400" i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63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Direct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The power method and its variation presented so far only applies to linear eigenproblems of the form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Nonlinear eigenproblems of the form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pPr marL="0" lvl="1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nonlinear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2800" dirty="0"/>
                  <a:t> be solved by the power method.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Linear and nonlinear eigenproblems both can be solved by a direct approach which involves finding the zeros of the characteristic equation directly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592" t="-1609" r="-868" b="-1340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30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Direct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For a linear eigenproblem the characteristic equation is obtained from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  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Expanding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dirty="0"/>
                  <a:t> which can be time consuming for a a large system yields an nth-degree polynomial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For a nonlinear eigenproblem the characteristic equation is obtained from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Expanding </a:t>
                </a:r>
                <a:r>
                  <a:rPr lang="en-US" sz="2800" dirty="0">
                    <a:solidFill>
                      <a:srgbClr val="FF0000"/>
                    </a:solidFill>
                  </a:rPr>
                  <a:t>**</a:t>
                </a:r>
                <a:r>
                  <a:rPr lang="en-US" sz="2800" dirty="0"/>
                  <a:t> yields a nonlinear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which can be solved by some methods to be discussed later. 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302" t="-1609" r="-434" b="-2145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31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The Direct Method</a:t>
            </a:r>
            <a:endParaRPr lang="en-US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724400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The direct method determines only the eigenvalues.</a:t>
            </a:r>
          </a:p>
          <a:p>
            <a:pPr marL="457200" lvl="1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The corresponding eigenvectors must be determined by substituting the eigenvalues into the system of equations and solving for the corresponding eigenvectors directly or by applying the inverse power method.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Rounded MT Bold" panose="020F0704030504030204" pitchFamily="34" charset="77"/>
              </a:rPr>
              <a:t>Session 3 -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</p:spPr>
            <p:txBody>
              <a:bodyPr>
                <a:normAutofit fontScale="92500"/>
              </a:bodyPr>
              <a:lstStyle/>
              <a:p>
                <a:pPr marL="457200" lvl="1" indent="-457200">
                  <a:buFont typeface="Wingdings" pitchFamily="2" charset="2"/>
                  <a:buChar char="v"/>
                </a:pPr>
                <a:r>
                  <a:rPr lang="en-US" sz="2800" dirty="0"/>
                  <a:t>Consider the linear eigenproblem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for the matrix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514350" lvl="1" indent="-514350">
                  <a:buFont typeface="+mj-lt"/>
                  <a:buAutoNum type="arabicPeriod"/>
                </a:pPr>
                <a:r>
                  <a:rPr lang="en-US" sz="2800" dirty="0"/>
                  <a:t>Solve for the largest (in magnitude) eigenvalue of the matrix and the corresponding eigenvector by the power method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14350" lvl="1" indent="-514350">
                  <a:buFont typeface="+mj-lt"/>
                  <a:buAutoNum type="arabicPeriod"/>
                </a:pPr>
                <a:r>
                  <a:rPr lang="en-US" sz="2800" dirty="0"/>
                  <a:t>Solve for the smallest eigenvalue of the matrix and the corresponding eigenvector by the inverse power method using the matrix inverse. Use Gauss-Jordan elimination to find the </a:t>
                </a:r>
                <a:r>
                  <a:rPr lang="en-US" sz="2800"/>
                  <a:t>matrix inverse.</a:t>
                </a:r>
                <a:endParaRPr lang="en-US" sz="2800" dirty="0"/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724400"/>
              </a:xfrm>
              <a:blipFill>
                <a:blip r:embed="rId2"/>
                <a:stretch>
                  <a:fillRect l="-1447" t="-1340" r="-1737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1-</a:t>
            </a:r>
            <a:fld id="{1CF3A488-C2D1-4E1B-83B9-8E731D1D7CFA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Hoffman, J. D. (2001), </a:t>
            </a:r>
            <a:r>
              <a:rPr lang="en-US" i="1" dirty="0"/>
              <a:t>Numerical Methods for Engineers and Scientists</a:t>
            </a:r>
            <a:r>
              <a:rPr lang="en-US" dirty="0"/>
              <a:t> (2nd Edition)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Johnston, R. L. (1982), </a:t>
            </a:r>
            <a:r>
              <a:rPr lang="en-US" i="1" dirty="0"/>
              <a:t>Numerical Methods, A Software Approach</a:t>
            </a:r>
            <a:r>
              <a:rPr lang="en-US" dirty="0"/>
              <a:t>, John Wiley &amp; Sons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Kahaner</a:t>
            </a:r>
            <a:r>
              <a:rPr lang="en-US" dirty="0"/>
              <a:t>, D., </a:t>
            </a:r>
            <a:r>
              <a:rPr lang="en-US" dirty="0" err="1"/>
              <a:t>Moler</a:t>
            </a:r>
            <a:r>
              <a:rPr lang="en-US" dirty="0"/>
              <a:t>, C., and Nash S. </a:t>
            </a:r>
            <a:r>
              <a:rPr lang="en-US"/>
              <a:t>(1989), </a:t>
            </a:r>
            <a:r>
              <a:rPr lang="en-US" i="1"/>
              <a:t>Numerical Methods and Software</a:t>
            </a:r>
            <a:r>
              <a:rPr lang="en-US"/>
              <a:t>, Prentice Hall.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77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91137130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Course Instructor’s Contact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759285"/>
              </p:ext>
            </p:extLst>
          </p:nvPr>
        </p:nvGraphicFramePr>
        <p:xfrm>
          <a:off x="132347" y="1536275"/>
          <a:ext cx="8839200" cy="5191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58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Arial Rounded MT Bold" panose="020F0704030504030204" pitchFamily="34" charset="77"/>
                          <a:ea typeface="Times New Roman" panose="02020603050405020304" pitchFamily="18" charset="0"/>
                        </a:rPr>
                        <a:t>Provide the following information: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9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Course Instructor(s) Name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Justice K. </a:t>
                      </a:r>
                      <a:r>
                        <a:rPr lang="en-US" sz="2400" b="1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Appati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,</a:t>
                      </a:r>
                      <a:r>
                        <a:rPr lang="en-US" sz="2400" b="1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 PhD.</a:t>
                      </a:r>
                      <a:endParaRPr lang="en-US" sz="24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1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Office Location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Stat 010, Statistics Building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7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Office Hours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TBD</a:t>
                      </a:r>
                      <a:endParaRPr lang="en-US" sz="24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Phone 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N/A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Rounded MT Bold" panose="020F0704030504030204" pitchFamily="34" charset="77"/>
                        </a:rPr>
                        <a:t>E-mail </a:t>
                      </a:r>
                      <a:endParaRPr lang="en-US" sz="2400" b="1" dirty="0">
                        <a:effectLst/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77"/>
                        </a:rPr>
                        <a:t>jkappati@ug.edu.gh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Session Overview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909484"/>
            <a:ext cx="8382001" cy="37831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session explore the characteristics of eigenproblems. It also look at how the power and direct method works in estimating the eigenvalue of a system.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0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Session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6102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Mathematical Characteristics of Eigenproblems</a:t>
            </a:r>
            <a:endParaRPr lang="en-US" dirty="0"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Direct Power Method</a:t>
            </a:r>
            <a:endParaRPr lang="en-US" dirty="0"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Inverse Power Method</a:t>
            </a:r>
            <a:endParaRPr lang="en-US" dirty="0"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The Direct Method</a:t>
            </a:r>
            <a:endParaRPr lang="en-US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4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Learning Objectives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38918"/>
            <a:ext cx="8686800" cy="412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b="1" dirty="0"/>
              <a:t>After completing this session, you will be able to: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GB" dirty="0"/>
              <a:t>Explain the mathematical characteristics of eigenproblems.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GB" dirty="0"/>
              <a:t>Solve the linear eigenproblem using the direct power method.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GB" dirty="0"/>
              <a:t>Explain the basis of the power method.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Identify when to apply the inverse power method.</a:t>
            </a:r>
            <a:endParaRPr lang="en-US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Solve nonlinear eigenproblem with the direct method.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270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Session Activities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This week, complete the following tasks: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300" dirty="0"/>
              <a:t>Log onto the UG Sakai LMS course site: http://sakai.ug.edu.gh/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300" dirty="0"/>
              <a:t>Read Chapter 2 (Pages 81-103) of the Recommended Textbook – Joe D. Hoffman (2001), </a:t>
            </a:r>
            <a:r>
              <a:rPr lang="en-US" sz="2300" i="1" dirty="0"/>
              <a:t>Numerical Methods for Engineers and Scientists</a:t>
            </a:r>
            <a:r>
              <a:rPr lang="en-US" sz="2300" dirty="0"/>
              <a:t> (2nd Edition).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300" dirty="0"/>
              <a:t>Review Lecture Slides: Session 3 – Eigenproblems - Part I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300" dirty="0"/>
              <a:t>Visit the Chat Room and discuss the Forum question for Session 3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300" dirty="0"/>
              <a:t>Complete the Individual Assignment for Session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6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Read Chapter 2 (Pages 81-103) of the Recommended Textbook – Joe D. Hoffman (2001), </a:t>
            </a:r>
            <a:r>
              <a:rPr lang="en-US" i="1" dirty="0"/>
              <a:t>Numerical Methods for Engineers and Scientists</a:t>
            </a:r>
            <a:r>
              <a:rPr lang="en-US" dirty="0"/>
              <a:t> (2nd Edition)</a:t>
            </a:r>
            <a:r>
              <a:rPr lang="en-GB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FD3DDBF2-094B-4CA4-965C-FB22D307DB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ession Slides Sample_Revised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Slides Sample_Revised2018</Template>
  <TotalTime>5641</TotalTime>
  <Words>2154</Words>
  <Application>Microsoft Macintosh PowerPoint</Application>
  <PresentationFormat>On-screen Show (4:3)</PresentationFormat>
  <Paragraphs>242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Rounded MT Bold</vt:lpstr>
      <vt:lpstr>Calibri</vt:lpstr>
      <vt:lpstr>Cambria Math</vt:lpstr>
      <vt:lpstr>Lucida Sans Unicode</vt:lpstr>
      <vt:lpstr>Myriad Pro</vt:lpstr>
      <vt:lpstr>Tw Cen MT</vt:lpstr>
      <vt:lpstr>Wingdings</vt:lpstr>
      <vt:lpstr>Session Slides Sample_Revised2018</vt:lpstr>
      <vt:lpstr>DCIT 212  NUMERICAL AND COMPUTATIONAL METHODS</vt:lpstr>
      <vt:lpstr>Course Information</vt:lpstr>
      <vt:lpstr>Course Information (contd.)</vt:lpstr>
      <vt:lpstr>Course Instructor’s Contact</vt:lpstr>
      <vt:lpstr>Session Overview </vt:lpstr>
      <vt:lpstr>Session Outline</vt:lpstr>
      <vt:lpstr>Learning Objectives</vt:lpstr>
      <vt:lpstr>Session Activities and Assignments</vt:lpstr>
      <vt:lpstr>Reading List</vt:lpstr>
      <vt:lpstr>Mathematical Characteristics OF EIGENPROBLEMS</vt:lpstr>
      <vt:lpstr>Mathematical Characteristics of Eigenproblems</vt:lpstr>
      <vt:lpstr>Mathematical Characteristics of Eigenproblems</vt:lpstr>
      <vt:lpstr>Mathematical Characteristics of Eigenproblems</vt:lpstr>
      <vt:lpstr>Mathematical Characteristics of Eigenproblems</vt:lpstr>
      <vt:lpstr>The Power Method</vt:lpstr>
      <vt:lpstr>Introduction</vt:lpstr>
      <vt:lpstr>The Direct Power Method</vt:lpstr>
      <vt:lpstr>The Direct Power Method</vt:lpstr>
      <vt:lpstr>Basis of the Power Method</vt:lpstr>
      <vt:lpstr>Basis of the Power Method</vt:lpstr>
      <vt:lpstr>Basis of the Power Method</vt:lpstr>
      <vt:lpstr>Basis of the Power Method</vt:lpstr>
      <vt:lpstr>Basis of the Power Method</vt:lpstr>
      <vt:lpstr>Basis of the Power Method</vt:lpstr>
      <vt:lpstr>The Inverse Power Method</vt:lpstr>
      <vt:lpstr>The Inverse Power Method</vt:lpstr>
      <vt:lpstr>The Inverse Power Method</vt:lpstr>
      <vt:lpstr>The Inverse Power Method</vt:lpstr>
      <vt:lpstr>The Direct Method</vt:lpstr>
      <vt:lpstr>The Direct Method</vt:lpstr>
      <vt:lpstr>The Direct Method</vt:lpstr>
      <vt:lpstr>The Direct Method</vt:lpstr>
      <vt:lpstr>Session 3 - Assignment</vt:lpstr>
      <vt:lpstr>Reference</vt:lpstr>
      <vt:lpstr>The End</vt:lpstr>
    </vt:vector>
  </TitlesOfParts>
  <Manager>Mark Atta Mensah</Manager>
  <Company>UG, DCS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CSIT 204 - Introduction to Information Security</dc:title>
  <dc:subject>Session 1</dc:subject>
  <dc:creator>Mark Atta Mensah</dc:creator>
  <cp:lastModifiedBy>Justice Kwame Appati</cp:lastModifiedBy>
  <cp:revision>377</cp:revision>
  <dcterms:created xsi:type="dcterms:W3CDTF">2011-06-07T13:56:57Z</dcterms:created>
  <dcterms:modified xsi:type="dcterms:W3CDTF">2021-07-30T13:47:44Z</dcterms:modified>
</cp:coreProperties>
</file>