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2"/>
  </p:notesMasterIdLst>
  <p:handoutMasterIdLst>
    <p:handoutMasterId r:id="rId43"/>
  </p:handoutMasterIdLst>
  <p:sldIdLst>
    <p:sldId id="256" r:id="rId2"/>
    <p:sldId id="462" r:id="rId3"/>
    <p:sldId id="463" r:id="rId4"/>
    <p:sldId id="464" r:id="rId5"/>
    <p:sldId id="319" r:id="rId6"/>
    <p:sldId id="320" r:id="rId7"/>
    <p:sldId id="332" r:id="rId8"/>
    <p:sldId id="465" r:id="rId9"/>
    <p:sldId id="321" r:id="rId10"/>
    <p:sldId id="322" r:id="rId11"/>
    <p:sldId id="333" r:id="rId12"/>
    <p:sldId id="334" r:id="rId13"/>
    <p:sldId id="440" r:id="rId14"/>
    <p:sldId id="441" r:id="rId15"/>
    <p:sldId id="442" r:id="rId16"/>
    <p:sldId id="443" r:id="rId17"/>
    <p:sldId id="444" r:id="rId18"/>
    <p:sldId id="445" r:id="rId19"/>
    <p:sldId id="469" r:id="rId20"/>
    <p:sldId id="468" r:id="rId21"/>
    <p:sldId id="467" r:id="rId22"/>
    <p:sldId id="399" r:id="rId23"/>
    <p:sldId id="446" r:id="rId24"/>
    <p:sldId id="447" r:id="rId25"/>
    <p:sldId id="448" r:id="rId26"/>
    <p:sldId id="449" r:id="rId27"/>
    <p:sldId id="450" r:id="rId28"/>
    <p:sldId id="451" r:id="rId29"/>
    <p:sldId id="435" r:id="rId30"/>
    <p:sldId id="454" r:id="rId31"/>
    <p:sldId id="456" r:id="rId32"/>
    <p:sldId id="472" r:id="rId33"/>
    <p:sldId id="471" r:id="rId34"/>
    <p:sldId id="470" r:id="rId35"/>
    <p:sldId id="473" r:id="rId36"/>
    <p:sldId id="455" r:id="rId37"/>
    <p:sldId id="457" r:id="rId38"/>
    <p:sldId id="466" r:id="rId39"/>
    <p:sldId id="420" r:id="rId40"/>
    <p:sldId id="39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3EF"/>
    <a:srgbClr val="B08B57"/>
    <a:srgbClr val="000066"/>
    <a:srgbClr val="006CA1"/>
    <a:srgbClr val="EEEEEE"/>
    <a:srgbClr val="FFF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495" autoAdjust="0"/>
  </p:normalViewPr>
  <p:slideViewPr>
    <p:cSldViewPr>
      <p:cViewPr varScale="1">
        <p:scale>
          <a:sx n="102" d="100"/>
          <a:sy n="102" d="100"/>
        </p:scale>
        <p:origin x="1824"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0527F3-EB79-49FF-912B-041B9C4FB81F}" type="datetimeFigureOut">
              <a:rPr lang="en-US" smtClean="0"/>
              <a:pPr/>
              <a:t>7/30/21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D8CEFE-5176-4370-99E3-0069C87A9448}" type="slidenum">
              <a:rPr lang="en-US" smtClean="0"/>
              <a:pPr/>
              <a:t>‹#›</a:t>
            </a:fld>
            <a:endParaRPr lang="en-US"/>
          </a:p>
        </p:txBody>
      </p:sp>
    </p:spTree>
    <p:extLst>
      <p:ext uri="{BB962C8B-B14F-4D97-AF65-F5344CB8AC3E}">
        <p14:creationId xmlns:p14="http://schemas.microsoft.com/office/powerpoint/2010/main" val="327199386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F51EC-9B9E-44A7-B1DF-C15828FE6524}" type="datetimeFigureOut">
              <a:rPr lang="en-US" smtClean="0"/>
              <a:pPr/>
              <a:t>7/30/21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8A8A1-E2B8-4BD1-8409-EFE61EA494FD}" type="slidenum">
              <a:rPr lang="en-US" smtClean="0"/>
              <a:pPr/>
              <a:t>‹#›</a:t>
            </a:fld>
            <a:endParaRPr lang="en-US"/>
          </a:p>
        </p:txBody>
      </p:sp>
    </p:spTree>
    <p:extLst>
      <p:ext uri="{BB962C8B-B14F-4D97-AF65-F5344CB8AC3E}">
        <p14:creationId xmlns:p14="http://schemas.microsoft.com/office/powerpoint/2010/main" val="182640750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8A8A1-E2B8-4BD1-8409-EFE61EA494FD}"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229609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38A8A1-E2B8-4BD1-8409-EFE61EA494FD}" type="slidenum">
              <a:rPr lang="en-US" smtClean="0"/>
              <a:pPr/>
              <a:t>5</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28863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6</a:t>
            </a:fld>
            <a:endParaRPr lang="en-US"/>
          </a:p>
        </p:txBody>
      </p:sp>
    </p:spTree>
    <p:extLst>
      <p:ext uri="{BB962C8B-B14F-4D97-AF65-F5344CB8AC3E}">
        <p14:creationId xmlns:p14="http://schemas.microsoft.com/office/powerpoint/2010/main" val="12260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8A8A1-E2B8-4BD1-8409-EFE61EA494FD}" type="slidenum">
              <a:rPr lang="en-US" smtClean="0"/>
              <a:pPr/>
              <a:t>7</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379053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22</a:t>
            </a:fld>
            <a:endParaRPr lang="en-US"/>
          </a:p>
        </p:txBody>
      </p:sp>
    </p:spTree>
    <p:extLst>
      <p:ext uri="{BB962C8B-B14F-4D97-AF65-F5344CB8AC3E}">
        <p14:creationId xmlns:p14="http://schemas.microsoft.com/office/powerpoint/2010/main" val="1608918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29</a:t>
            </a:fld>
            <a:endParaRPr lang="en-US"/>
          </a:p>
        </p:txBody>
      </p:sp>
    </p:spTree>
    <p:extLst>
      <p:ext uri="{BB962C8B-B14F-4D97-AF65-F5344CB8AC3E}">
        <p14:creationId xmlns:p14="http://schemas.microsoft.com/office/powerpoint/2010/main" val="38330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40</a:t>
            </a:fld>
            <a:endParaRPr lang="en-US"/>
          </a:p>
        </p:txBody>
      </p:sp>
    </p:spTree>
    <p:extLst>
      <p:ext uri="{BB962C8B-B14F-4D97-AF65-F5344CB8AC3E}">
        <p14:creationId xmlns:p14="http://schemas.microsoft.com/office/powerpoint/2010/main" val="47830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90000" b="-10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t="16072"/>
          <a:stretch/>
        </p:blipFill>
        <p:spPr>
          <a:xfrm>
            <a:off x="600075" y="4949099"/>
            <a:ext cx="7858125" cy="1223101"/>
          </a:xfrm>
          <a:prstGeom prst="rect">
            <a:avLst/>
          </a:prstGeom>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Rectangle 6"/>
          <p:cNvSpPr/>
          <p:nvPr/>
        </p:nvSpPr>
        <p:spPr>
          <a:xfrm>
            <a:off x="1988545" y="5602069"/>
            <a:ext cx="6477000" cy="646331"/>
          </a:xfrm>
          <a:prstGeom prst="rect">
            <a:avLst/>
          </a:prstGeom>
        </p:spPr>
        <p:txBody>
          <a:bodyPr wrap="square">
            <a:spAutoFit/>
          </a:bodyPr>
          <a:lstStyle/>
          <a:p>
            <a:r>
              <a:rPr lang="en-US" dirty="0">
                <a:solidFill>
                  <a:srgbClr val="002060"/>
                </a:solidFill>
                <a:latin typeface="Tw Cen MT" panose="020B0602020104020603" pitchFamily="34" charset="0"/>
              </a:rPr>
              <a:t>College of Education</a:t>
            </a:r>
          </a:p>
          <a:p>
            <a:r>
              <a:rPr lang="en-US" b="1" dirty="0">
                <a:solidFill>
                  <a:srgbClr val="002060"/>
                </a:solidFill>
                <a:latin typeface="Tw Cen MT" panose="020B0602020104020603" pitchFamily="34" charset="0"/>
              </a:rPr>
              <a:t>School of Continuing and Distance Education</a:t>
            </a:r>
          </a:p>
        </p:txBody>
      </p:sp>
      <p:sp>
        <p:nvSpPr>
          <p:cNvPr id="9" name="TextBox 8"/>
          <p:cNvSpPr txBox="1"/>
          <p:nvPr/>
        </p:nvSpPr>
        <p:spPr>
          <a:xfrm>
            <a:off x="7010400" y="6362838"/>
            <a:ext cx="2133600" cy="390732"/>
          </a:xfrm>
          <a:prstGeom prst="rect">
            <a:avLst/>
          </a:prstGeom>
          <a:solidFill>
            <a:schemeClr val="bg1"/>
          </a:solidFill>
        </p:spPr>
        <p:txBody>
          <a:bodyPr wrap="square" rtlCol="0">
            <a:spAutoFit/>
          </a:bodyPr>
          <a:lstStyle/>
          <a:p>
            <a:endParaRPr lang="en-US" dirty="0"/>
          </a:p>
        </p:txBody>
      </p:sp>
      <p:sp>
        <p:nvSpPr>
          <p:cNvPr id="13" name="Slide Number Placeholder 5"/>
          <p:cNvSpPr>
            <a:spLocks noGrp="1"/>
          </p:cNvSpPr>
          <p:nvPr>
            <p:ph type="sldNum" sz="quarter" idx="4"/>
          </p:nvPr>
        </p:nvSpPr>
        <p:spPr>
          <a:xfrm>
            <a:off x="228600" y="6393013"/>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
        <p:nvSpPr>
          <p:cNvPr id="14" name="TextBox 13"/>
          <p:cNvSpPr txBox="1"/>
          <p:nvPr/>
        </p:nvSpPr>
        <p:spPr>
          <a:xfrm>
            <a:off x="1988544" y="6172200"/>
            <a:ext cx="3955055" cy="307777"/>
          </a:xfrm>
          <a:prstGeom prst="rect">
            <a:avLst/>
          </a:prstGeom>
          <a:noFill/>
        </p:spPr>
        <p:txBody>
          <a:bodyPr wrap="square" rtlCol="0">
            <a:spAutoFit/>
          </a:bodyPr>
          <a:lstStyle/>
          <a:p>
            <a:r>
              <a:rPr lang="en-US" sz="1400" b="0" kern="1200" dirty="0">
                <a:solidFill>
                  <a:srgbClr val="002060"/>
                </a:solidFill>
                <a:latin typeface="Tw Cen MT" panose="020B0602020104020603" pitchFamily="34" charset="0"/>
                <a:ea typeface="+mn-ea"/>
                <a:cs typeface="+mn-cs"/>
              </a:rPr>
              <a:t>2017/2018 – 2018/2019 ACADEMIC YEAR</a:t>
            </a:r>
          </a:p>
        </p:txBody>
      </p:sp>
      <p:pic>
        <p:nvPicPr>
          <p:cNvPr id="10" name="Picture 9"/>
          <p:cNvPicPr>
            <a:picLocks noChangeAspect="1"/>
          </p:cNvPicPr>
          <p:nvPr userDrawn="1"/>
        </p:nvPicPr>
        <p:blipFill rotWithShape="1">
          <a:blip r:embed="rId3" cstate="print"/>
          <a:srcRect t="16072"/>
          <a:stretch/>
        </p:blipFill>
        <p:spPr>
          <a:xfrm>
            <a:off x="600075" y="4949099"/>
            <a:ext cx="7858125" cy="1223101"/>
          </a:xfrm>
          <a:prstGeom prst="rect">
            <a:avLst/>
          </a:prstGeom>
        </p:spPr>
      </p:pic>
      <p:sp>
        <p:nvSpPr>
          <p:cNvPr id="11" name="Rectangle 10"/>
          <p:cNvSpPr/>
          <p:nvPr userDrawn="1"/>
        </p:nvSpPr>
        <p:spPr>
          <a:xfrm>
            <a:off x="1988545" y="5602069"/>
            <a:ext cx="6477000" cy="646331"/>
          </a:xfrm>
          <a:prstGeom prst="rect">
            <a:avLst/>
          </a:prstGeom>
        </p:spPr>
        <p:txBody>
          <a:bodyPr wrap="square">
            <a:spAutoFit/>
          </a:bodyPr>
          <a:lstStyle/>
          <a:p>
            <a:r>
              <a:rPr lang="en-US" dirty="0">
                <a:solidFill>
                  <a:srgbClr val="002060"/>
                </a:solidFill>
                <a:latin typeface="Tw Cen MT" panose="020B0602020104020603" pitchFamily="34" charset="0"/>
              </a:rPr>
              <a:t>College of Education</a:t>
            </a:r>
          </a:p>
          <a:p>
            <a:r>
              <a:rPr lang="en-US" b="1" dirty="0">
                <a:solidFill>
                  <a:srgbClr val="002060"/>
                </a:solidFill>
                <a:latin typeface="Tw Cen MT" panose="020B0602020104020603" pitchFamily="34" charset="0"/>
              </a:rPr>
              <a:t>School of Continuing and Distance Education</a:t>
            </a:r>
          </a:p>
        </p:txBody>
      </p:sp>
      <p:sp>
        <p:nvSpPr>
          <p:cNvPr id="12" name="TextBox 11"/>
          <p:cNvSpPr txBox="1"/>
          <p:nvPr userDrawn="1"/>
        </p:nvSpPr>
        <p:spPr>
          <a:xfrm>
            <a:off x="7010400" y="6362838"/>
            <a:ext cx="2133600" cy="3907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09777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42342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68610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34"/>
        <p:cNvGrpSpPr/>
        <p:nvPr/>
      </p:nvGrpSpPr>
      <p:grpSpPr>
        <a:xfrm>
          <a:off x="0" y="0"/>
          <a:ext cx="0" cy="0"/>
          <a:chOff x="0" y="0"/>
          <a:chExt cx="0" cy="0"/>
        </a:xfrm>
      </p:grpSpPr>
      <p:sp>
        <p:nvSpPr>
          <p:cNvPr id="60" name="Shape 60"/>
          <p:cNvSpPr txBox="1">
            <a:spLocks noGrp="1"/>
          </p:cNvSpPr>
          <p:nvPr>
            <p:ph type="body" idx="1"/>
          </p:nvPr>
        </p:nvSpPr>
        <p:spPr>
          <a:xfrm>
            <a:off x="381000" y="1828800"/>
            <a:ext cx="8229600" cy="4830899"/>
          </a:xfrm>
          <a:prstGeom prst="rect">
            <a:avLst/>
          </a:prstGeom>
          <a:noFill/>
          <a:ln>
            <a:noFill/>
          </a:ln>
        </p:spPr>
        <p:txBody>
          <a:bodyPr lIns="91425" tIns="91425" rIns="91425" bIns="91425" anchor="t" anchorCtr="0"/>
          <a:lstStyle>
            <a:lvl1pPr rtl="0">
              <a:defRPr sz="2400"/>
            </a:lvl1pPr>
            <a:lvl2pPr rtl="0">
              <a:defRPr sz="2400"/>
            </a:lvl2pPr>
            <a:lvl3pPr rtl="0">
              <a:defRPr sz="2400"/>
            </a:lvl3pPr>
            <a:lvl4pPr rtl="0">
              <a:defRPr sz="1800"/>
            </a:lvl4pPr>
            <a:lvl5pPr rtl="0">
              <a:defRPr sz="1800"/>
            </a:lvl5pPr>
            <a:lvl6pPr rtl="0">
              <a:defRPr sz="1800"/>
            </a:lvl6pPr>
            <a:lvl7pPr rtl="0">
              <a:defRPr sz="1800"/>
            </a:lvl7pPr>
            <a:lvl8pPr rtl="0">
              <a:defRPr sz="1800"/>
            </a:lvl8pPr>
            <a:lvl9pPr rtl="0">
              <a:defRPr sz="1800"/>
            </a:lvl9pPr>
          </a:lstStyle>
          <a:p>
            <a:pPr lvl="0"/>
            <a:r>
              <a:rPr lang="en-US"/>
              <a:t>Click to edit Master text styles</a:t>
            </a:r>
          </a:p>
        </p:txBody>
      </p:sp>
      <p:sp>
        <p:nvSpPr>
          <p:cNvPr id="35" name="Shape 35"/>
          <p:cNvSpPr txBox="1">
            <a:spLocks noGrp="1"/>
          </p:cNvSpPr>
          <p:nvPr>
            <p:ph type="title"/>
          </p:nvPr>
        </p:nvSpPr>
        <p:spPr>
          <a:xfrm>
            <a:off x="457200" y="274637"/>
            <a:ext cx="6705599" cy="901199"/>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bg1"/>
                </a:solidFill>
                <a:latin typeface="Arial"/>
                <a:ea typeface="Arial"/>
                <a:cs typeface="Arial"/>
                <a:sym typeface="Arial"/>
              </a:defRPr>
            </a:lvl1pPr>
            <a:lvl2pPr algn="l" rtl="0">
              <a:spcBef>
                <a:spcPts val="0"/>
              </a:spcBef>
              <a:buSzPct val="100000"/>
              <a:buFont typeface="Arial"/>
              <a:buNone/>
              <a:defRPr sz="3600" b="1">
                <a:solidFill>
                  <a:schemeClr val="dk2"/>
                </a:solidFill>
                <a:latin typeface="Arial"/>
                <a:ea typeface="Arial"/>
                <a:cs typeface="Arial"/>
                <a:sym typeface="Arial"/>
              </a:defRPr>
            </a:lvl2pPr>
            <a:lvl3pPr algn="l" rtl="0">
              <a:spcBef>
                <a:spcPts val="0"/>
              </a:spcBef>
              <a:buSzPct val="100000"/>
              <a:buFont typeface="Arial"/>
              <a:buNone/>
              <a:defRPr sz="3600" b="1">
                <a:solidFill>
                  <a:schemeClr val="dk2"/>
                </a:solidFill>
                <a:latin typeface="Arial"/>
                <a:ea typeface="Arial"/>
                <a:cs typeface="Arial"/>
                <a:sym typeface="Arial"/>
              </a:defRPr>
            </a:lvl3pPr>
            <a:lvl4pPr algn="l" rtl="0">
              <a:spcBef>
                <a:spcPts val="0"/>
              </a:spcBef>
              <a:buSzPct val="100000"/>
              <a:buFont typeface="Arial"/>
              <a:buNone/>
              <a:defRPr sz="3600" b="1">
                <a:solidFill>
                  <a:schemeClr val="dk2"/>
                </a:solidFill>
                <a:latin typeface="Arial"/>
                <a:ea typeface="Arial"/>
                <a:cs typeface="Arial"/>
                <a:sym typeface="Arial"/>
              </a:defRPr>
            </a:lvl4pPr>
            <a:lvl5pPr algn="l" rtl="0">
              <a:spcBef>
                <a:spcPts val="0"/>
              </a:spcBef>
              <a:buSzPct val="100000"/>
              <a:buFont typeface="Arial"/>
              <a:buNone/>
              <a:defRPr sz="3600" b="1">
                <a:solidFill>
                  <a:schemeClr val="dk2"/>
                </a:solidFill>
                <a:latin typeface="Arial"/>
                <a:ea typeface="Arial"/>
                <a:cs typeface="Arial"/>
                <a:sym typeface="Arial"/>
              </a:defRPr>
            </a:lvl5pPr>
            <a:lvl6pPr algn="l" rtl="0">
              <a:spcBef>
                <a:spcPts val="0"/>
              </a:spcBef>
              <a:buSzPct val="100000"/>
              <a:buFont typeface="Arial"/>
              <a:buNone/>
              <a:defRPr sz="3600" b="1">
                <a:solidFill>
                  <a:schemeClr val="dk2"/>
                </a:solidFill>
                <a:latin typeface="Arial"/>
                <a:ea typeface="Arial"/>
                <a:cs typeface="Arial"/>
                <a:sym typeface="Arial"/>
              </a:defRPr>
            </a:lvl6pPr>
            <a:lvl7pPr algn="l" rtl="0">
              <a:spcBef>
                <a:spcPts val="0"/>
              </a:spcBef>
              <a:buSzPct val="100000"/>
              <a:buFont typeface="Arial"/>
              <a:buNone/>
              <a:defRPr sz="3600" b="1">
                <a:solidFill>
                  <a:schemeClr val="dk2"/>
                </a:solidFill>
                <a:latin typeface="Arial"/>
                <a:ea typeface="Arial"/>
                <a:cs typeface="Arial"/>
                <a:sym typeface="Arial"/>
              </a:defRPr>
            </a:lvl7pPr>
            <a:lvl8pPr algn="l" rtl="0">
              <a:spcBef>
                <a:spcPts val="0"/>
              </a:spcBef>
              <a:buSzPct val="100000"/>
              <a:buFont typeface="Arial"/>
              <a:buNone/>
              <a:defRPr sz="3600" b="1">
                <a:solidFill>
                  <a:schemeClr val="dk2"/>
                </a:solidFill>
                <a:latin typeface="Arial"/>
                <a:ea typeface="Arial"/>
                <a:cs typeface="Arial"/>
                <a:sym typeface="Arial"/>
              </a:defRPr>
            </a:lvl8pPr>
            <a:lvl9pPr algn="l" rtl="0">
              <a:spcBef>
                <a:spcPts val="0"/>
              </a:spcBef>
              <a:buSzPct val="100000"/>
              <a:buFont typeface="Arial"/>
              <a:buNone/>
              <a:defRPr sz="3600" b="1">
                <a:solidFill>
                  <a:schemeClr val="dk2"/>
                </a:solidFill>
                <a:latin typeface="Arial"/>
                <a:ea typeface="Arial"/>
                <a:cs typeface="Arial"/>
                <a:sym typeface="Arial"/>
              </a:defRPr>
            </a:lvl9pPr>
          </a:lstStyle>
          <a:p>
            <a:r>
              <a:rPr lang="en-US"/>
              <a:t>Click to edit Master title style</a:t>
            </a:r>
            <a:endParaRPr/>
          </a:p>
        </p:txBody>
      </p:sp>
      <p:sp>
        <p:nvSpPr>
          <p:cNvPr id="59" name="Shape 59"/>
          <p:cNvSpPr/>
          <p:nvPr/>
        </p:nvSpPr>
        <p:spPr>
          <a:xfrm>
            <a:off x="5791200" y="6400800"/>
            <a:ext cx="2895600" cy="365099"/>
          </a:xfrm>
          <a:prstGeom prst="rect">
            <a:avLst/>
          </a:prstGeom>
          <a:noFill/>
          <a:ln>
            <a:noFill/>
          </a:ln>
        </p:spPr>
        <p:txBody>
          <a:bodyPr lIns="91425" tIns="45700" rIns="91425" bIns="45700" anchor="t" anchorCtr="0">
            <a:spAutoFit/>
          </a:bodyPr>
          <a:lstStyle/>
          <a:p>
            <a:pPr marL="0" marR="0" lvl="0" indent="0" algn="r" rtl="0">
              <a:buNone/>
            </a:pPr>
            <a:r>
              <a:rPr lang="en" sz="700" b="0" i="0" u="none" strike="noStrike" cap="none" baseline="0">
                <a:solidFill>
                  <a:schemeClr val="lt2"/>
                </a:solidFill>
                <a:latin typeface="Arial"/>
                <a:ea typeface="Arial"/>
                <a:cs typeface="Arial"/>
                <a:sym typeface="Arial"/>
              </a:rPr>
              <a:t>Google Confidential and Proprietary</a:t>
            </a:r>
          </a:p>
        </p:txBody>
      </p:sp>
    </p:spTree>
    <p:extLst>
      <p:ext uri="{BB962C8B-B14F-4D97-AF65-F5344CB8AC3E}">
        <p14:creationId xmlns:p14="http://schemas.microsoft.com/office/powerpoint/2010/main" val="102031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defRPr sz="2400"/>
            </a:lvl2pPr>
            <a:lvl3pPr>
              <a:defRPr sz="2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11"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35705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4122196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14052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11" name="Footer Placeholder 4"/>
          <p:cNvSpPr>
            <a:spLocks noGrp="1"/>
          </p:cNvSpPr>
          <p:nvPr>
            <p:ph type="ftr" sz="quarter" idx="11"/>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12"/>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61845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7"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9"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8654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6"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8"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45484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32054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68497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b="-10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5"/>
          <a:stretch>
            <a:fillRect/>
          </a:stretch>
        </p:blipFill>
        <p:spPr>
          <a:xfrm>
            <a:off x="7086599" y="6388445"/>
            <a:ext cx="2057401" cy="400291"/>
          </a:xfrm>
          <a:prstGeom prst="rect">
            <a:avLst/>
          </a:prstGeom>
        </p:spPr>
      </p:pic>
      <p:sp useBgFill="1">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12"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a:t>Slide </a:t>
            </a:r>
            <a:fld id="{FD3DDBF2-094B-4CA4-965C-FB22D307DBD7}" type="slidenum">
              <a:rPr lang="en-US" smtClean="0"/>
              <a:pPr/>
              <a:t>‹#›</a:t>
            </a:fld>
            <a:endParaRPr lang="en-US" dirty="0"/>
          </a:p>
        </p:txBody>
      </p:sp>
      <p:pic>
        <p:nvPicPr>
          <p:cNvPr id="8" name="Picture 7"/>
          <p:cNvPicPr>
            <a:picLocks noChangeAspect="1"/>
          </p:cNvPicPr>
          <p:nvPr userDrawn="1"/>
        </p:nvPicPr>
        <p:blipFill>
          <a:blip r:embed="rId16" cstate="print"/>
          <a:stretch>
            <a:fillRect/>
          </a:stretch>
        </p:blipFill>
        <p:spPr>
          <a:xfrm>
            <a:off x="7086599" y="6388445"/>
            <a:ext cx="2057401" cy="400291"/>
          </a:xfrm>
          <a:prstGeom prst="rect">
            <a:avLst/>
          </a:prstGeom>
        </p:spPr>
      </p:pic>
    </p:spTree>
    <p:extLst>
      <p:ext uri="{BB962C8B-B14F-4D97-AF65-F5344CB8AC3E}">
        <p14:creationId xmlns:p14="http://schemas.microsoft.com/office/powerpoint/2010/main" val="20973290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fontScale="90000"/>
          </a:bodyPr>
          <a:lstStyle/>
          <a:p>
            <a:r>
              <a:rPr lang="en-US" b="1" dirty="0">
                <a:latin typeface="Arial Rounded MT Bold" panose="020F0704030504030204" pitchFamily="34" charset="77"/>
              </a:rPr>
              <a:t>DCIT 212</a:t>
            </a:r>
            <a:br>
              <a:rPr lang="en-US" b="1" dirty="0">
                <a:solidFill>
                  <a:schemeClr val="bg1"/>
                </a:solidFill>
                <a:latin typeface="Myriad Pro" pitchFamily="34" charset="0"/>
              </a:rPr>
            </a:br>
            <a:r>
              <a:rPr lang="en-US" b="1" dirty="0">
                <a:latin typeface="Arial Rounded MT Bold" charset="0"/>
                <a:ea typeface="Arial Rounded MT Bold" charset="0"/>
                <a:cs typeface="Arial Rounded MT Bold" charset="0"/>
              </a:rPr>
              <a:t> NUMERICAL AND COMPUTATIONAL METHODS</a:t>
            </a:r>
            <a:endParaRPr lang="en-US" b="1" dirty="0">
              <a:solidFill>
                <a:schemeClr val="bg1"/>
              </a:solidFill>
              <a:latin typeface="Myriad Pro" charset="0"/>
              <a:ea typeface="Myriad Pro" charset="0"/>
              <a:cs typeface="Myriad Pro" charset="0"/>
            </a:endParaRPr>
          </a:p>
        </p:txBody>
      </p:sp>
      <p:sp>
        <p:nvSpPr>
          <p:cNvPr id="3" name="Subtitle 2"/>
          <p:cNvSpPr>
            <a:spLocks noGrp="1"/>
          </p:cNvSpPr>
          <p:nvPr>
            <p:ph type="subTitle" idx="1"/>
          </p:nvPr>
        </p:nvSpPr>
        <p:spPr>
          <a:xfrm>
            <a:off x="1066800" y="2667000"/>
            <a:ext cx="7086600" cy="609600"/>
          </a:xfrm>
        </p:spPr>
        <p:txBody>
          <a:bodyPr>
            <a:noAutofit/>
          </a:bodyPr>
          <a:lstStyle/>
          <a:p>
            <a:r>
              <a:rPr lang="en-US" sz="2400" b="1" dirty="0">
                <a:solidFill>
                  <a:schemeClr val="bg1"/>
                </a:solidFill>
                <a:latin typeface="Arial Rounded MT Bold" panose="020F0704030504030204" pitchFamily="34" charset="77"/>
              </a:rPr>
              <a:t>Session 5 – Nonlinear Equations - Part I</a:t>
            </a:r>
          </a:p>
        </p:txBody>
      </p:sp>
      <p:sp>
        <p:nvSpPr>
          <p:cNvPr id="7" name="TextBox 6"/>
          <p:cNvSpPr txBox="1"/>
          <p:nvPr/>
        </p:nvSpPr>
        <p:spPr>
          <a:xfrm>
            <a:off x="304800" y="3657600"/>
            <a:ext cx="8458200" cy="707886"/>
          </a:xfrm>
          <a:prstGeom prst="rect">
            <a:avLst/>
          </a:prstGeom>
          <a:noFill/>
        </p:spPr>
        <p:txBody>
          <a:bodyPr wrap="square" rtlCol="0">
            <a:spAutoFit/>
          </a:bodyPr>
          <a:lstStyle/>
          <a:p>
            <a:pPr algn="ctr"/>
            <a:r>
              <a:rPr lang="en-US" sz="2000" b="1" dirty="0">
                <a:solidFill>
                  <a:schemeClr val="bg1"/>
                </a:solidFill>
                <a:latin typeface="Arial Rounded MT Bold" panose="020F0704030504030204" pitchFamily="34" charset="77"/>
              </a:rPr>
              <a:t>Lecturer: Justice K. Appati, PhD., UG, DCS </a:t>
            </a:r>
          </a:p>
          <a:p>
            <a:pPr algn="ctr"/>
            <a:r>
              <a:rPr lang="en-US" sz="2000" dirty="0">
                <a:solidFill>
                  <a:schemeClr val="bg1"/>
                </a:solidFill>
                <a:latin typeface="Arial Rounded MT Bold" panose="020F0704030504030204" pitchFamily="34" charset="77"/>
              </a:rPr>
              <a:t>Contact Information: </a:t>
            </a:r>
            <a:r>
              <a:rPr lang="en-US" sz="2000" dirty="0" err="1">
                <a:solidFill>
                  <a:schemeClr val="bg1"/>
                </a:solidFill>
                <a:latin typeface="Arial Rounded MT Bold" panose="020F0704030504030204" pitchFamily="34" charset="77"/>
              </a:rPr>
              <a:t>jkappati@ug.edu.gh</a:t>
            </a:r>
            <a:r>
              <a:rPr lang="en-US" sz="2000" dirty="0">
                <a:solidFill>
                  <a:schemeClr val="bg1"/>
                </a:solidFill>
                <a:latin typeface="Arial Rounded MT Bold" panose="020F0704030504030204" pitchFamily="34" charset="77"/>
              </a:rPr>
              <a:t> </a:t>
            </a:r>
          </a:p>
        </p:txBody>
      </p:sp>
    </p:spTree>
    <p:extLst>
      <p:ext uri="{BB962C8B-B14F-4D97-AF65-F5344CB8AC3E}">
        <p14:creationId xmlns:p14="http://schemas.microsoft.com/office/powerpoint/2010/main" val="92069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Arial Rounded MT Bold" panose="020F0704030504030204" pitchFamily="34" charset="77"/>
              </a:rPr>
              <a:t>General Features of Root Finding</a:t>
            </a:r>
          </a:p>
        </p:txBody>
      </p:sp>
      <p:sp>
        <p:nvSpPr>
          <p:cNvPr id="8" name="Text Placeholder 7"/>
          <p:cNvSpPr>
            <a:spLocks noGrp="1"/>
          </p:cNvSpPr>
          <p:nvPr>
            <p:ph type="body" idx="1"/>
          </p:nvPr>
        </p:nvSpPr>
        <p:spPr/>
        <p:txBody>
          <a:bodyPr>
            <a:normAutofit/>
          </a:bodyPr>
          <a:lstStyle/>
          <a:p>
            <a:r>
              <a:rPr lang="en-US" sz="2800" dirty="0">
                <a:effectLst>
                  <a:outerShdw blurRad="38100" dist="38100" dir="2700000" algn="tl">
                    <a:srgbClr val="000000">
                      <a:alpha val="43137"/>
                    </a:srgbClr>
                  </a:outerShdw>
                </a:effectLst>
                <a:latin typeface="Arial Rounded MT Bold" panose="020F0704030504030204" pitchFamily="34" charset="77"/>
              </a:rPr>
              <a:t>Topic One</a:t>
            </a:r>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10</a:t>
            </a:fld>
            <a:endParaRPr lang="en-US" dirty="0"/>
          </a:p>
        </p:txBody>
      </p:sp>
    </p:spTree>
    <p:extLst>
      <p:ext uri="{BB962C8B-B14F-4D97-AF65-F5344CB8AC3E}">
        <p14:creationId xmlns:p14="http://schemas.microsoft.com/office/powerpoint/2010/main" val="316730461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Introduction</a:t>
            </a:r>
          </a:p>
        </p:txBody>
      </p:sp>
      <p:sp>
        <p:nvSpPr>
          <p:cNvPr id="17410" name="Content Placeholder 1"/>
          <p:cNvSpPr>
            <a:spLocks noGrp="1"/>
          </p:cNvSpPr>
          <p:nvPr>
            <p:ph idx="1"/>
          </p:nvPr>
        </p:nvSpPr>
        <p:spPr>
          <a:xfrm>
            <a:off x="152400" y="1600200"/>
            <a:ext cx="8763000" cy="4406900"/>
          </a:xfrm>
        </p:spPr>
        <p:txBody>
          <a:bodyPr>
            <a:normAutofit/>
          </a:bodyPr>
          <a:lstStyle/>
          <a:p>
            <a:pPr>
              <a:buFont typeface="Wingdings" pitchFamily="2" charset="2"/>
              <a:buChar char="v"/>
            </a:pPr>
            <a:r>
              <a:rPr lang="en-US" dirty="0"/>
              <a:t>Solving for the zeros of an equation, a process known as </a:t>
            </a:r>
            <a:r>
              <a:rPr lang="en-US" b="1" dirty="0"/>
              <a:t>root finding</a:t>
            </a:r>
            <a:r>
              <a:rPr lang="en-US" dirty="0"/>
              <a:t>, is one of the oldest problems in mathematics.</a:t>
            </a:r>
          </a:p>
          <a:p>
            <a:pPr>
              <a:buFont typeface="Wingdings" pitchFamily="2" charset="2"/>
              <a:buChar char="v"/>
            </a:pPr>
            <a:r>
              <a:rPr lang="en-US" dirty="0"/>
              <a:t>There are two distinct phases in finding the roots of a nonlinear equation.</a:t>
            </a:r>
          </a:p>
          <a:p>
            <a:pPr marL="895350" indent="-336550">
              <a:buFont typeface="Wingdings" pitchFamily="2" charset="2"/>
              <a:buChar char="Ø"/>
            </a:pPr>
            <a:r>
              <a:rPr lang="en-US" dirty="0"/>
              <a:t>Bounding the solution</a:t>
            </a:r>
          </a:p>
          <a:p>
            <a:pPr marL="895350" indent="-336550">
              <a:buFont typeface="Wingdings" pitchFamily="2" charset="2"/>
              <a:buChar char="Ø"/>
            </a:pPr>
            <a:r>
              <a:rPr lang="en-US" dirty="0"/>
              <a:t>Refining the solution</a:t>
            </a:r>
          </a:p>
        </p:txBody>
      </p:sp>
      <p:sp>
        <p:nvSpPr>
          <p:cNvPr id="17411"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6AB0AAFC-A097-4CE5-89EA-E48EC1C6F642}" type="slidenum">
              <a:rPr lang="en-US" smtClean="0">
                <a:solidFill>
                  <a:schemeClr val="bg1"/>
                </a:solidFill>
                <a:latin typeface="Lucida Sans Unicode" pitchFamily="34" charset="0"/>
              </a:rPr>
              <a:pPr eaLnBrk="1" hangingPunct="1"/>
              <a:t>11</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001421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a:latin typeface="Arial Rounded MT Bold" panose="020F0704030504030204" pitchFamily="34" charset="77"/>
              </a:rPr>
              <a:t>Bounding the Solution</a:t>
            </a:r>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Bounding the solution involves finding a rough estimate of the solution that can be used as the initial approximation, or the starting point, in a systematic procedure that refines the solution to a specified tolerance in an efficient manner.</a:t>
            </a:r>
          </a:p>
          <a:p>
            <a:pPr marL="457200" lvl="1" indent="-457200">
              <a:buFont typeface="Wingdings" pitchFamily="2" charset="2"/>
              <a:buChar char="v"/>
            </a:pPr>
            <a:r>
              <a:rPr lang="en-US" sz="2800" dirty="0"/>
              <a:t>If possible, the root should be bracketed between two points at which the value of the nonlinear function has opposite signs.</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12</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9197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Bounding the Solution</a:t>
            </a:r>
            <a:endParaRPr lang="en-US" dirty="0"/>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lnSpc>
                <a:spcPct val="150000"/>
              </a:lnSpc>
              <a:buFont typeface="Wingdings" pitchFamily="2" charset="2"/>
              <a:buChar char="v"/>
            </a:pPr>
            <a:r>
              <a:rPr lang="en-US" sz="2800" dirty="0"/>
              <a:t>Several possible bounding procedures are:</a:t>
            </a:r>
          </a:p>
          <a:p>
            <a:pPr marL="895350" lvl="1" indent="-434975">
              <a:lnSpc>
                <a:spcPct val="150000"/>
              </a:lnSpc>
              <a:buFont typeface="Wingdings" pitchFamily="2" charset="2"/>
              <a:buChar char="Ø"/>
            </a:pPr>
            <a:r>
              <a:rPr lang="en-US" sz="2800" dirty="0"/>
              <a:t>Graphing the function</a:t>
            </a:r>
          </a:p>
          <a:p>
            <a:pPr marL="895350" lvl="1" indent="-434975">
              <a:lnSpc>
                <a:spcPct val="150000"/>
              </a:lnSpc>
              <a:buFont typeface="Wingdings" pitchFamily="2" charset="2"/>
              <a:buChar char="Ø"/>
            </a:pPr>
            <a:r>
              <a:rPr lang="en-US" sz="2800" dirty="0"/>
              <a:t>Incremental search</a:t>
            </a:r>
          </a:p>
          <a:p>
            <a:pPr marL="895350" lvl="1" indent="-434975">
              <a:lnSpc>
                <a:spcPct val="150000"/>
              </a:lnSpc>
              <a:buFont typeface="Wingdings" pitchFamily="2" charset="2"/>
              <a:buChar char="Ø"/>
            </a:pPr>
            <a:r>
              <a:rPr lang="en-US" sz="2800" dirty="0"/>
              <a:t>Past experience with the problem or similar problem</a:t>
            </a:r>
          </a:p>
          <a:p>
            <a:pPr marL="895350" lvl="1" indent="-434975">
              <a:lnSpc>
                <a:spcPct val="150000"/>
              </a:lnSpc>
              <a:buFont typeface="Wingdings" pitchFamily="2" charset="2"/>
              <a:buChar char="Ø"/>
            </a:pPr>
            <a:r>
              <a:rPr lang="en-US" sz="2800" dirty="0"/>
              <a:t>Solution of a simplified approximate model</a:t>
            </a:r>
          </a:p>
          <a:p>
            <a:pPr marL="895350" lvl="1" indent="-434975">
              <a:lnSpc>
                <a:spcPct val="150000"/>
              </a:lnSpc>
              <a:buFont typeface="Wingdings" pitchFamily="2" charset="2"/>
              <a:buChar char="Ø"/>
            </a:pPr>
            <a:r>
              <a:rPr lang="en-US" sz="2800" dirty="0"/>
              <a:t>Previous solution in a sequence of solutions</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90710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Bounding the Solution</a:t>
            </a:r>
            <a:endParaRPr lang="en-US" dirty="0"/>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b="1" dirty="0">
                <a:solidFill>
                  <a:srgbClr val="FF0000"/>
                </a:solidFill>
              </a:rPr>
              <a:t>Graphing the function:</a:t>
            </a:r>
            <a:r>
              <a:rPr lang="en-US" sz="2800" dirty="0"/>
              <a:t> involves plotting the nonlinear function over the range of interest.</a:t>
            </a:r>
          </a:p>
          <a:p>
            <a:pPr marL="457200" lvl="1" indent="-457200">
              <a:buFont typeface="Wingdings" pitchFamily="2" charset="2"/>
              <a:buChar char="v"/>
            </a:pPr>
            <a:r>
              <a:rPr lang="en-US" sz="2800" dirty="0"/>
              <a:t>The resolution of the plots is generally not precise enough for an accurate result. However, the results are generally accurate enough to bound the solution.</a:t>
            </a:r>
          </a:p>
          <a:p>
            <a:pPr marL="457200" lvl="1" indent="-457200">
              <a:buFont typeface="Wingdings" pitchFamily="2" charset="2"/>
              <a:buChar char="v"/>
            </a:pPr>
            <a:r>
              <a:rPr lang="en-US" sz="2800" dirty="0"/>
              <a:t>Plots of a nonlinear function display the general behavior of the nonlinear equation and permit the anticipation of problems.</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14</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41813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Bounding the Solution</a:t>
            </a:r>
            <a:endParaRPr lang="en-US" dirty="0"/>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lnSpc>
                <a:spcPct val="150000"/>
              </a:lnSpc>
              <a:buFont typeface="Wingdings" pitchFamily="2" charset="2"/>
              <a:buChar char="v"/>
            </a:pPr>
            <a:r>
              <a:rPr lang="en-US" sz="2800" b="1" dirty="0">
                <a:solidFill>
                  <a:srgbClr val="FF0000"/>
                </a:solidFill>
              </a:rPr>
              <a:t>Incremental Search:</a:t>
            </a:r>
            <a:r>
              <a:rPr lang="en-US" sz="2800" dirty="0"/>
              <a:t> is conducted by starting at one end of the region of interest and evaluating the nonlinear function at small increments across the region.</a:t>
            </a:r>
          </a:p>
          <a:p>
            <a:pPr marL="457200" lvl="1" indent="-457200">
              <a:lnSpc>
                <a:spcPct val="150000"/>
              </a:lnSpc>
              <a:buFont typeface="Wingdings" pitchFamily="2" charset="2"/>
              <a:buChar char="v"/>
            </a:pPr>
            <a:r>
              <a:rPr lang="en-US" sz="2800" dirty="0"/>
              <a:t>When the value of the function </a:t>
            </a:r>
            <a:r>
              <a:rPr lang="en-US" sz="2800" b="1" dirty="0"/>
              <a:t>changes sign</a:t>
            </a:r>
            <a:r>
              <a:rPr lang="en-US" sz="2800" dirty="0"/>
              <a:t>, it is assumed that a root lies in that interval.</a:t>
            </a:r>
          </a:p>
          <a:p>
            <a:pPr marL="457200" lvl="1" indent="-457200">
              <a:lnSpc>
                <a:spcPct val="150000"/>
              </a:lnSpc>
              <a:buFont typeface="Wingdings" pitchFamily="2" charset="2"/>
              <a:buChar char="v"/>
            </a:pPr>
            <a:r>
              <a:rPr lang="en-US" sz="2800" dirty="0"/>
              <a:t>The two end end points of the interval containing the root can be used as </a:t>
            </a:r>
            <a:r>
              <a:rPr lang="en-US" sz="2800" b="1" dirty="0"/>
              <a:t>initial guesses </a:t>
            </a:r>
            <a:r>
              <a:rPr lang="en-US" sz="2800" dirty="0"/>
              <a:t>for a refining method</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22669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Bounding the Solution</a:t>
            </a:r>
            <a:endParaRPr lang="en-US" dirty="0"/>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lnSpc>
                <a:spcPct val="150000"/>
              </a:lnSpc>
              <a:buFont typeface="Wingdings" pitchFamily="2" charset="2"/>
              <a:buChar char="v"/>
            </a:pPr>
            <a:r>
              <a:rPr lang="en-US" sz="2800" dirty="0"/>
              <a:t>Whatever procedure is used to bound the solution, the initial approximation must be sufficiently close to the exact solution to ensure</a:t>
            </a:r>
          </a:p>
          <a:p>
            <a:pPr marL="895350" lvl="1" indent="-434975">
              <a:lnSpc>
                <a:spcPct val="150000"/>
              </a:lnSpc>
              <a:buFont typeface="Wingdings" pitchFamily="2" charset="2"/>
              <a:buChar char="Ø"/>
            </a:pPr>
            <a:r>
              <a:rPr lang="en-US" sz="2800" dirty="0"/>
              <a:t>that the systematic refinement procedure converges </a:t>
            </a:r>
          </a:p>
          <a:p>
            <a:pPr marL="895350" lvl="1" indent="-434975">
              <a:lnSpc>
                <a:spcPct val="150000"/>
              </a:lnSpc>
              <a:buFont typeface="Wingdings" pitchFamily="2" charset="2"/>
              <a:buChar char="Ø"/>
            </a:pPr>
            <a:r>
              <a:rPr lang="en-US" sz="2800" dirty="0"/>
              <a:t>that the solution converges to the desired root of the nonlinear equation.</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28562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Bounding the Solution</a:t>
            </a:r>
            <a:endParaRPr lang="en-US" dirty="0"/>
          </a:p>
        </p:txBody>
      </p:sp>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lnSpc>
                <a:spcPct val="150000"/>
              </a:lnSpc>
              <a:buFont typeface="Wingdings" pitchFamily="2" charset="2"/>
              <a:buChar char="v"/>
            </a:pPr>
            <a:r>
              <a:rPr lang="en-US" sz="2800" b="1" dirty="0">
                <a:solidFill>
                  <a:srgbClr val="FF0000"/>
                </a:solidFill>
              </a:rPr>
              <a:t>Refining the solution:</a:t>
            </a:r>
            <a:r>
              <a:rPr lang="en-US" sz="2800" dirty="0"/>
              <a:t> involves determining the solution to a specified tolerance by an efficient systematic procedure.</a:t>
            </a:r>
          </a:p>
          <a:p>
            <a:pPr marL="457200" lvl="1" indent="-457200">
              <a:lnSpc>
                <a:spcPct val="150000"/>
              </a:lnSpc>
              <a:buFont typeface="Wingdings" pitchFamily="2" charset="2"/>
              <a:buChar char="v"/>
            </a:pPr>
            <a:r>
              <a:rPr lang="en-US" sz="2800" dirty="0"/>
              <a:t>Several methods for refining the solution are:</a:t>
            </a:r>
          </a:p>
          <a:p>
            <a:pPr marL="895350" lvl="1" indent="-434975">
              <a:lnSpc>
                <a:spcPct val="150000"/>
              </a:lnSpc>
              <a:buFont typeface="Wingdings" pitchFamily="2" charset="2"/>
              <a:buChar char="Ø"/>
            </a:pPr>
            <a:r>
              <a:rPr lang="en-US" sz="2800" dirty="0"/>
              <a:t>Trial and error</a:t>
            </a:r>
          </a:p>
          <a:p>
            <a:pPr marL="895350" lvl="1" indent="-434975">
              <a:lnSpc>
                <a:spcPct val="150000"/>
              </a:lnSpc>
              <a:buFont typeface="Wingdings" pitchFamily="2" charset="2"/>
              <a:buChar char="Ø"/>
            </a:pPr>
            <a:r>
              <a:rPr lang="en-US" sz="2800" dirty="0"/>
              <a:t>Closed domain (bracketing) methods</a:t>
            </a:r>
          </a:p>
          <a:p>
            <a:pPr marL="895350" lvl="1" indent="-434975">
              <a:lnSpc>
                <a:spcPct val="150000"/>
              </a:lnSpc>
              <a:buFont typeface="Wingdings" pitchFamily="2" charset="2"/>
              <a:buChar char="Ø"/>
            </a:pPr>
            <a:r>
              <a:rPr lang="en-US" sz="2800" dirty="0"/>
              <a:t>Open domain methods</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2598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Bounding the Solution</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b="1" i="1" dirty="0"/>
                  <a:t>Trial &amp; Error methods</a:t>
                </a:r>
                <a:r>
                  <a:rPr lang="en-US" sz="2800" dirty="0"/>
                  <a:t> simply guess the root,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𝛼</m:t>
                    </m:r>
                  </m:oMath>
                </a14:m>
                <a:r>
                  <a:rPr lang="en-US" sz="2800" dirty="0"/>
                  <a:t>, evaluate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oMath>
                </a14:m>
                <a:r>
                  <a:rPr lang="en-US" sz="2800" dirty="0"/>
                  <a:t>, and compare to zero. If </a:t>
                </a:r>
                <a14:m>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𝛼</m:t>
                    </m:r>
                    <m:r>
                      <a:rPr lang="en-US" sz="2800" i="1">
                        <a:latin typeface="Cambria Math" panose="02040503050406030204" pitchFamily="18" charset="0"/>
                      </a:rPr>
                      <m:t>)</m:t>
                    </m:r>
                  </m:oMath>
                </a14:m>
                <a:r>
                  <a:rPr lang="en-US" sz="2800" dirty="0"/>
                  <a:t> is close enough to zero, quit. If not, guess another </a:t>
                </a:r>
                <a14:m>
                  <m:oMath xmlns:m="http://schemas.openxmlformats.org/officeDocument/2006/math">
                    <m:r>
                      <a:rPr lang="en-US" sz="2800" i="1">
                        <a:latin typeface="Cambria Math" panose="02040503050406030204" pitchFamily="18" charset="0"/>
                      </a:rPr>
                      <m:t>𝛼</m:t>
                    </m:r>
                  </m:oMath>
                </a14:m>
                <a:r>
                  <a:rPr lang="en-US" sz="2800" dirty="0"/>
                  <a:t>, and continue until </a:t>
                </a:r>
                <a14:m>
                  <m:oMath xmlns:m="http://schemas.openxmlformats.org/officeDocument/2006/math">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𝛼</m:t>
                    </m:r>
                    <m:r>
                      <a:rPr lang="en-US" sz="2800" i="1">
                        <a:latin typeface="Cambria Math" panose="02040503050406030204" pitchFamily="18" charset="0"/>
                      </a:rPr>
                      <m:t>)</m:t>
                    </m:r>
                  </m:oMath>
                </a14:m>
                <a:r>
                  <a:rPr lang="en-US" sz="2800" dirty="0"/>
                  <a:t> is close enough to zero. </a:t>
                </a:r>
              </a:p>
              <a:p>
                <a:pPr marL="457200" lvl="1" indent="-457200">
                  <a:buFont typeface="Wingdings" pitchFamily="2" charset="2"/>
                  <a:buChar char="v"/>
                </a:pPr>
                <a:r>
                  <a:rPr lang="en-US" sz="2800" b="1" i="1" dirty="0"/>
                  <a:t>Close domain (bracketing) methods</a:t>
                </a:r>
                <a:r>
                  <a:rPr lang="en-US" sz="2800" dirty="0"/>
                  <a:t> are methods that start with two values of </a:t>
                </a:r>
                <a14:m>
                  <m:oMath xmlns:m="http://schemas.openxmlformats.org/officeDocument/2006/math">
                    <m:r>
                      <a:rPr lang="en-US" sz="2800" b="0" i="1" smtClean="0">
                        <a:latin typeface="Cambria Math" panose="02040503050406030204" pitchFamily="18" charset="0"/>
                      </a:rPr>
                      <m:t>𝑥</m:t>
                    </m:r>
                  </m:oMath>
                </a14:m>
                <a:r>
                  <a:rPr lang="en-US" sz="2800" dirty="0"/>
                  <a:t> which brackets the root,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𝛼</m:t>
                    </m:r>
                  </m:oMath>
                </a14:m>
                <a:r>
                  <a:rPr lang="en-US" sz="2800" dirty="0"/>
                  <a:t>, and systematically reduce the interval while keeping the root trapped within the interval. Two of such methods are </a:t>
                </a:r>
                <a:r>
                  <a:rPr lang="en-US" sz="2800" dirty="0">
                    <a:solidFill>
                      <a:srgbClr val="FF0000"/>
                    </a:solidFill>
                  </a:rPr>
                  <a:t>Interval halving </a:t>
                </a:r>
                <a:r>
                  <a:rPr lang="en-US" sz="2800" dirty="0"/>
                  <a:t>(bisection) and </a:t>
                </a:r>
                <a:r>
                  <a:rPr lang="en-US" sz="2800" dirty="0">
                    <a:solidFill>
                      <a:srgbClr val="FF0000"/>
                    </a:solidFill>
                  </a:rPr>
                  <a:t>False position</a:t>
                </a:r>
                <a:r>
                  <a:rPr lang="en-US" sz="2800" dirty="0"/>
                  <a:t> (</a:t>
                </a:r>
                <a:r>
                  <a:rPr lang="en-US" sz="2800" dirty="0" err="1"/>
                  <a:t>regula</a:t>
                </a:r>
                <a:r>
                  <a:rPr lang="en-US" sz="2800" dirty="0"/>
                  <a:t> </a:t>
                </a:r>
                <a:r>
                  <a:rPr lang="en-US" sz="2800" dirty="0" err="1"/>
                  <a:t>falsi</a:t>
                </a:r>
                <a:r>
                  <a:rPr lang="en-US" sz="2800" dirty="0"/>
                  <a:t>)</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18</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65685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Bounding the Solution</a:t>
            </a:r>
            <a:endParaRPr lang="en-US" dirty="0"/>
          </a:p>
        </p:txBody>
      </p:sp>
      <p:sp>
        <p:nvSpPr>
          <p:cNvPr id="18434" name="Content Placeholder 1"/>
          <p:cNvSpPr>
            <a:spLocks noGrp="1"/>
          </p:cNvSpPr>
          <p:nvPr>
            <p:ph idx="1"/>
          </p:nvPr>
        </p:nvSpPr>
        <p:spPr>
          <a:xfrm>
            <a:off x="152400" y="1600200"/>
            <a:ext cx="8763000" cy="4724400"/>
          </a:xfrm>
        </p:spPr>
        <p:txBody>
          <a:bodyPr>
            <a:normAutofit lnSpcReduction="10000"/>
          </a:bodyPr>
          <a:lstStyle/>
          <a:p>
            <a:pPr marL="457200" lvl="1" indent="-457200">
              <a:lnSpc>
                <a:spcPct val="150000"/>
              </a:lnSpc>
              <a:buFont typeface="Wingdings" pitchFamily="2" charset="2"/>
              <a:buChar char="v"/>
            </a:pPr>
            <a:r>
              <a:rPr lang="en-US" sz="2800" b="1" i="1" dirty="0"/>
              <a:t>Open domain methods</a:t>
            </a:r>
            <a:r>
              <a:rPr lang="en-US" sz="2800" dirty="0"/>
              <a:t> do not restrict the root to remain trapped in a closed interval. </a:t>
            </a:r>
          </a:p>
          <a:p>
            <a:pPr marL="457200" lvl="1" indent="-457200">
              <a:lnSpc>
                <a:spcPct val="150000"/>
              </a:lnSpc>
              <a:buFont typeface="Wingdings" pitchFamily="2" charset="2"/>
              <a:buChar char="v"/>
            </a:pPr>
            <a:r>
              <a:rPr lang="en-US" sz="2800" dirty="0"/>
              <a:t>Four open domain methods are:</a:t>
            </a:r>
          </a:p>
          <a:p>
            <a:pPr marL="895350" lvl="1" indent="-434975">
              <a:lnSpc>
                <a:spcPct val="150000"/>
              </a:lnSpc>
              <a:buFont typeface="Wingdings" pitchFamily="2" charset="2"/>
              <a:buChar char="Ø"/>
            </a:pPr>
            <a:r>
              <a:rPr lang="en-US" sz="2800" dirty="0"/>
              <a:t>The fixed-point iteration method</a:t>
            </a:r>
          </a:p>
          <a:p>
            <a:pPr marL="895350" lvl="1" indent="-434975">
              <a:lnSpc>
                <a:spcPct val="150000"/>
              </a:lnSpc>
              <a:buFont typeface="Wingdings" pitchFamily="2" charset="2"/>
              <a:buChar char="Ø"/>
            </a:pPr>
            <a:r>
              <a:rPr lang="en-US" sz="2800" dirty="0"/>
              <a:t>Newton’s method</a:t>
            </a:r>
          </a:p>
          <a:p>
            <a:pPr marL="895350" lvl="1" indent="-434975">
              <a:lnSpc>
                <a:spcPct val="150000"/>
              </a:lnSpc>
              <a:buFont typeface="Wingdings" pitchFamily="2" charset="2"/>
              <a:buChar char="Ø"/>
            </a:pPr>
            <a:r>
              <a:rPr lang="en-US" sz="2800" dirty="0"/>
              <a:t>The secant method</a:t>
            </a:r>
          </a:p>
          <a:p>
            <a:pPr marL="895350" lvl="1" indent="-434975">
              <a:lnSpc>
                <a:spcPct val="150000"/>
              </a:lnSpc>
              <a:buFont typeface="Wingdings" pitchFamily="2" charset="2"/>
              <a:buChar char="Ø"/>
            </a:pPr>
            <a:r>
              <a:rPr lang="en-US" sz="2800" dirty="0"/>
              <a:t>Muller’s method</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19</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26666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Rounded MT Bold" panose="020F0704030504030204" pitchFamily="34" charset="77"/>
              </a:rPr>
              <a:t>Course Information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46125089"/>
              </p:ext>
            </p:extLst>
          </p:nvPr>
        </p:nvGraphicFramePr>
        <p:xfrm>
          <a:off x="156410" y="1600201"/>
          <a:ext cx="8835189" cy="5127763"/>
        </p:xfrm>
        <a:graphic>
          <a:graphicData uri="http://schemas.openxmlformats.org/drawingml/2006/table">
            <a:tbl>
              <a:tblPr>
                <a:tableStyleId>{5C22544A-7EE6-4342-B048-85BDC9FD1C3A}</a:tableStyleId>
              </a:tblPr>
              <a:tblGrid>
                <a:gridCol w="2760997">
                  <a:extLst>
                    <a:ext uri="{9D8B030D-6E8A-4147-A177-3AD203B41FA5}">
                      <a16:colId xmlns:a16="http://schemas.microsoft.com/office/drawing/2014/main" val="20000"/>
                    </a:ext>
                  </a:extLst>
                </a:gridCol>
                <a:gridCol w="6074192">
                  <a:extLst>
                    <a:ext uri="{9D8B030D-6E8A-4147-A177-3AD203B41FA5}">
                      <a16:colId xmlns:a16="http://schemas.microsoft.com/office/drawing/2014/main" val="20001"/>
                    </a:ext>
                  </a:extLst>
                </a:gridCol>
              </a:tblGrid>
              <a:tr h="720435">
                <a:tc gridSpan="2">
                  <a:txBody>
                    <a:bodyPr/>
                    <a:lstStyle/>
                    <a:p>
                      <a:pPr marL="0" marR="0" algn="l">
                        <a:spcBef>
                          <a:spcPts val="0"/>
                        </a:spcBef>
                        <a:spcAft>
                          <a:spcPts val="0"/>
                        </a:spcAft>
                      </a:pPr>
                      <a:r>
                        <a:rPr lang="en-US" sz="2400" b="1" i="0" dirty="0">
                          <a:effectLst/>
                          <a:latin typeface="Arial Rounded MT Bold" panose="020F0704030504030204" pitchFamily="34" charset="77"/>
                          <a:ea typeface="Times New Roman" panose="02020603050405020304" pitchFamily="18" charset="0"/>
                        </a:rPr>
                        <a:t>Provide</a:t>
                      </a:r>
                      <a:r>
                        <a:rPr lang="en-US" sz="2400" b="1" i="0" baseline="0" dirty="0">
                          <a:effectLst/>
                          <a:latin typeface="Arial Rounded MT Bold" panose="020F0704030504030204" pitchFamily="34" charset="77"/>
                          <a:ea typeface="Times New Roman" panose="02020603050405020304" pitchFamily="18" charset="0"/>
                        </a:rPr>
                        <a:t> the following information:</a:t>
                      </a:r>
                      <a:endParaRPr lang="en-US" sz="2400" b="1" i="0" dirty="0">
                        <a:effectLst/>
                        <a:latin typeface="Arial Rounded MT Bold" panose="020F0704030504030204" pitchFamily="34" charset="77"/>
                        <a:ea typeface="Times New Roman" panose="02020603050405020304" pitchFamily="18" charset="0"/>
                      </a:endParaRPr>
                    </a:p>
                  </a:txBody>
                  <a:tcPr marL="47625" marR="47625" marT="47625" marB="47625" anchor="ctr"/>
                </a:tc>
                <a:tc hMerge="1">
                  <a:txBody>
                    <a:bodyPr/>
                    <a:lstStyle/>
                    <a:p>
                      <a:pPr marL="0" marR="0" algn="l">
                        <a:spcBef>
                          <a:spcPts val="0"/>
                        </a:spcBef>
                        <a:spcAft>
                          <a:spcPts val="0"/>
                        </a:spcAft>
                      </a:pPr>
                      <a:endParaRPr lang="en-US" sz="2400" dirty="0">
                        <a:solidFill>
                          <a:srgbClr val="FFFF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txBody>
                  <a:tcPr marL="47625" marR="47625" marT="47625" marB="47625">
                    <a:solidFill>
                      <a:schemeClr val="bg1">
                        <a:lumMod val="65000"/>
                      </a:schemeClr>
                    </a:solidFill>
                  </a:tcPr>
                </a:tc>
                <a:extLst>
                  <a:ext uri="{0D108BD9-81ED-4DB2-BD59-A6C34878D82A}">
                    <a16:rowId xmlns:a16="http://schemas.microsoft.com/office/drawing/2014/main" val="10000"/>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rPr>
                        <a:t>Course Code: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mn-ea"/>
                        </a:rPr>
                        <a:t>DCIT</a:t>
                      </a:r>
                      <a:r>
                        <a:rPr lang="en-US" sz="2400" b="1" baseline="0" dirty="0">
                          <a:solidFill>
                            <a:srgbClr val="FFFF00"/>
                          </a:solidFill>
                          <a:effectLst>
                            <a:outerShdw blurRad="38100" dist="38100" dir="2700000" algn="tl">
                              <a:srgbClr val="000000">
                                <a:alpha val="43137"/>
                              </a:srgbClr>
                            </a:outerShdw>
                          </a:effectLst>
                          <a:latin typeface="Arial Rounded MT Bold" panose="020F0704030504030204" pitchFamily="34" charset="77"/>
                          <a:ea typeface="+mn-ea"/>
                        </a:rPr>
                        <a:t> 212</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1"/>
                  </a:ext>
                </a:extLst>
              </a:tr>
              <a:tr h="9218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effectLst/>
                          <a:latin typeface="Arial Rounded MT Bold" panose="020F0704030504030204" pitchFamily="34" charset="77"/>
                        </a:rPr>
                        <a:t>Course Title: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Numerical and Computational Methods</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2"/>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ea typeface="Times New Roman" panose="02020603050405020304" pitchFamily="18" charset="0"/>
                        </a:rPr>
                        <a:t>Course Credit</a:t>
                      </a: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rPr>
                        <a:t>3</a:t>
                      </a:r>
                    </a:p>
                  </a:txBody>
                  <a:tcPr marL="47625" marR="47625" marT="47625" marB="47625" anchor="ctr">
                    <a:solidFill>
                      <a:schemeClr val="bg1">
                        <a:lumMod val="65000"/>
                      </a:schemeClr>
                    </a:solidFill>
                  </a:tcPr>
                </a:tc>
                <a:extLst>
                  <a:ext uri="{0D108BD9-81ED-4DB2-BD59-A6C34878D82A}">
                    <a16:rowId xmlns:a16="http://schemas.microsoft.com/office/drawing/2014/main" val="10003"/>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rPr>
                        <a:t>Session Number  &amp; Session Title: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5 &amp; Nonlinear Equations - Part I</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4"/>
                  </a:ext>
                </a:extLst>
              </a:tr>
              <a:tr h="871359">
                <a:tc>
                  <a:txBody>
                    <a:bodyPr/>
                    <a:lstStyle/>
                    <a:p>
                      <a:pPr marL="0" marR="0" algn="l">
                        <a:spcBef>
                          <a:spcPts val="0"/>
                        </a:spcBef>
                        <a:spcAft>
                          <a:spcPts val="0"/>
                        </a:spcAft>
                      </a:pPr>
                      <a:r>
                        <a:rPr lang="en-US" sz="2400" b="1" dirty="0">
                          <a:effectLst/>
                          <a:latin typeface="Arial Rounded MT Bold" panose="020F0704030504030204" pitchFamily="34" charset="77"/>
                        </a:rPr>
                        <a:t>Semester/Year:</a:t>
                      </a:r>
                      <a:r>
                        <a:rPr lang="en-US" sz="2400" dirty="0">
                          <a:effectLst/>
                          <a:latin typeface="Arial Rounded MT Bold" panose="020F0704030504030204" pitchFamily="34" charset="77"/>
                        </a:rPr>
                        <a:t> </a:t>
                      </a:r>
                      <a:endParaRPr lang="en-US" sz="2400"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2 / 2021</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2</a:t>
            </a:fld>
            <a:endParaRPr lang="en-US" dirty="0"/>
          </a:p>
        </p:txBody>
      </p:sp>
    </p:spTree>
    <p:extLst>
      <p:ext uri="{BB962C8B-B14F-4D97-AF65-F5344CB8AC3E}">
        <p14:creationId xmlns:p14="http://schemas.microsoft.com/office/powerpoint/2010/main" val="2498041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Bounding the Solution</a:t>
            </a:r>
            <a:endParaRPr lang="en-US" dirty="0"/>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b="1" dirty="0"/>
              <a:t>Merits:</a:t>
            </a:r>
            <a:r>
              <a:rPr lang="en-US" sz="2800" dirty="0"/>
              <a:t> </a:t>
            </a:r>
          </a:p>
          <a:p>
            <a:pPr marL="933450" lvl="1" indent="-436563">
              <a:buFont typeface="Wingdings" pitchFamily="2" charset="2"/>
              <a:buChar char="Ø"/>
            </a:pPr>
            <a:r>
              <a:rPr lang="en-US" sz="2800" dirty="0"/>
              <a:t>The trial and error approach is totally unacceptable</a:t>
            </a:r>
          </a:p>
          <a:p>
            <a:pPr marL="933450" lvl="1" indent="-436563">
              <a:buFont typeface="Wingdings" pitchFamily="2" charset="2"/>
              <a:buChar char="Ø"/>
            </a:pPr>
            <a:r>
              <a:rPr lang="en-US" sz="2800" dirty="0"/>
              <a:t>Bracketing methods are robust in that they guaranteed to obtain a solution since the root is trapped in the closed interval. They can be slow to converge</a:t>
            </a:r>
          </a:p>
          <a:p>
            <a:pPr marL="933450" lvl="1" indent="-436563">
              <a:buFont typeface="Wingdings" pitchFamily="2" charset="2"/>
              <a:buChar char="Ø"/>
            </a:pPr>
            <a:r>
              <a:rPr lang="en-US" sz="2800" dirty="0"/>
              <a:t>Open domain are not robust as bracketing method and can diverge. However, they use information about the nonlinear function itself making it more efficient than bracketing methods.</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20</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69741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a:latin typeface="Arial Rounded MT Bold" panose="020F0704030504030204" pitchFamily="34" charset="77"/>
              </a:rPr>
              <a:t>Bounding the Solution</a:t>
            </a:r>
            <a:endParaRPr lang="en-US" dirty="0"/>
          </a:p>
        </p:txBody>
      </p:sp>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b="1" dirty="0">
                <a:solidFill>
                  <a:srgbClr val="FF0000"/>
                </a:solidFill>
              </a:rPr>
              <a:t>Behavior of Nonlinear Equations:</a:t>
            </a:r>
            <a:r>
              <a:rPr lang="en-US" sz="2800" dirty="0"/>
              <a:t> Nonlinear equations can behave in various ways in the vicinity of a root.</a:t>
            </a:r>
          </a:p>
          <a:p>
            <a:pPr marL="457200" lvl="1" indent="-457200">
              <a:buFont typeface="Wingdings" pitchFamily="2" charset="2"/>
              <a:buChar char="v"/>
            </a:pPr>
            <a:r>
              <a:rPr lang="en-US" sz="2800" dirty="0"/>
              <a:t>Algebraic and transcendental equations may have distinct real roots, repeated real roots and complex root.</a:t>
            </a:r>
          </a:p>
          <a:p>
            <a:pPr marL="457200" lvl="1" indent="-457200">
              <a:buFont typeface="Wingdings" pitchFamily="2" charset="2"/>
              <a:buChar char="v"/>
            </a:pPr>
            <a:r>
              <a:rPr lang="en-US" sz="2800" dirty="0"/>
              <a:t>Polynomial may have real or complex root.</a:t>
            </a:r>
          </a:p>
          <a:p>
            <a:pPr marL="457200" lvl="1" indent="-457200">
              <a:buFont typeface="Wingdings" pitchFamily="2" charset="2"/>
              <a:buChar char="v"/>
            </a:pPr>
            <a:r>
              <a:rPr lang="en-US" sz="2800" dirty="0"/>
              <a:t>If the polynomial coefficients are ALL real, complex roots occurs in conjugate pairs. </a:t>
            </a:r>
          </a:p>
          <a:p>
            <a:pPr marL="457200" lvl="1" indent="-457200">
              <a:buFont typeface="Wingdings" pitchFamily="2" charset="2"/>
              <a:buChar char="v"/>
            </a:pPr>
            <a:r>
              <a:rPr lang="en-US" sz="2800" dirty="0"/>
              <a:t>If the polynomial coefficients are complex, single complex root can occur.</a:t>
            </a:r>
          </a:p>
        </p:txBody>
      </p:sp>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21</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82731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040687" cy="1362075"/>
          </a:xfrm>
        </p:spPr>
        <p:txBody>
          <a:bodyPr/>
          <a:lstStyle/>
          <a:p>
            <a:r>
              <a:rPr lang="en-US" dirty="0">
                <a:solidFill>
                  <a:schemeClr val="tx1"/>
                </a:solidFill>
                <a:latin typeface="Arial Rounded MT Bold" panose="020F0704030504030204" pitchFamily="34" charset="77"/>
              </a:rPr>
              <a:t>Close Domain (Bracketing) METHODS</a:t>
            </a:r>
          </a:p>
        </p:txBody>
      </p:sp>
      <p:sp>
        <p:nvSpPr>
          <p:cNvPr id="8" name="Text Placeholder 7"/>
          <p:cNvSpPr>
            <a:spLocks noGrp="1"/>
          </p:cNvSpPr>
          <p:nvPr>
            <p:ph type="body" idx="1"/>
          </p:nvPr>
        </p:nvSpPr>
        <p:spPr/>
        <p:txBody>
          <a:bodyPr>
            <a:normAutofit/>
          </a:bodyPr>
          <a:lstStyle/>
          <a:p>
            <a:r>
              <a:rPr lang="en-US" sz="2800" dirty="0">
                <a:effectLst>
                  <a:outerShdw blurRad="38100" dist="38100" dir="2700000" algn="tl">
                    <a:srgbClr val="000000">
                      <a:alpha val="43137"/>
                    </a:srgbClr>
                  </a:outerShdw>
                </a:effectLst>
                <a:latin typeface="Arial Rounded MT Bold" panose="020F0704030504030204" pitchFamily="34" charset="77"/>
              </a:rPr>
              <a:t>Topic Two</a:t>
            </a:r>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22</a:t>
            </a:fld>
            <a:endParaRPr lang="en-US" dirty="0"/>
          </a:p>
        </p:txBody>
      </p:sp>
    </p:spTree>
    <p:extLst>
      <p:ext uri="{BB962C8B-B14F-4D97-AF65-F5344CB8AC3E}">
        <p14:creationId xmlns:p14="http://schemas.microsoft.com/office/powerpoint/2010/main" val="196648183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Interval Halving (Bisection)</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One of the simplest methods for finding a root of a nonlinear equation is interval halving. </a:t>
                </a:r>
              </a:p>
              <a:p>
                <a:pPr marL="457200" lvl="1" indent="-457200">
                  <a:buFont typeface="Wingdings" pitchFamily="2" charset="2"/>
                  <a:buChar char="v"/>
                </a:pPr>
                <a:r>
                  <a:rPr lang="en-US" sz="2800" dirty="0"/>
                  <a:t>In this method two estimates of the root,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𝑎</m:t>
                    </m:r>
                  </m:oMath>
                </a14:m>
                <a:r>
                  <a:rPr lang="en-US" sz="2800" dirty="0"/>
                  <a:t> to the left of the root and </a:t>
                </a:r>
                <a14:m>
                  <m:oMath xmlns:m="http://schemas.openxmlformats.org/officeDocument/2006/math">
                    <m:r>
                      <a:rPr lang="en-US" sz="2800" i="1">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𝑏</m:t>
                    </m:r>
                  </m:oMath>
                </a14:m>
                <a:r>
                  <a:rPr lang="en-US" sz="2800" dirty="0"/>
                  <a:t> to the right of the root which bracket the root must first be obtained. </a:t>
                </a:r>
              </a:p>
              <a:p>
                <a:pPr marL="457200" lvl="1" indent="-457200">
                  <a:buFont typeface="Wingdings" pitchFamily="2" charset="2"/>
                  <a:buChar char="v"/>
                </a:pPr>
                <a:r>
                  <a:rPr lang="en-US" sz="2800" dirty="0"/>
                  <a:t>The interval between </a:t>
                </a:r>
                <a14:m>
                  <m:oMath xmlns:m="http://schemas.openxmlformats.org/officeDocument/2006/math">
                    <m:r>
                      <a:rPr lang="en-US" sz="2800" b="0" i="1" smtClean="0">
                        <a:latin typeface="Cambria Math" panose="02040503050406030204" pitchFamily="18" charset="0"/>
                      </a:rPr>
                      <m:t>𝑎</m:t>
                    </m:r>
                  </m:oMath>
                </a14:m>
                <a:r>
                  <a:rPr lang="en-US" sz="2800" dirty="0"/>
                  <a:t> and </a:t>
                </a:r>
                <a14:m>
                  <m:oMath xmlns:m="http://schemas.openxmlformats.org/officeDocument/2006/math">
                    <m:r>
                      <a:rPr lang="en-US" sz="2800" b="0" i="1" smtClean="0">
                        <a:latin typeface="Cambria Math" panose="02040503050406030204" pitchFamily="18" charset="0"/>
                      </a:rPr>
                      <m:t>𝑏</m:t>
                    </m:r>
                  </m:oMath>
                </a14:m>
                <a:r>
                  <a:rPr lang="en-US" sz="2800" dirty="0"/>
                  <a:t> can be halved by averaging </a:t>
                </a:r>
                <a14:m>
                  <m:oMath xmlns:m="http://schemas.openxmlformats.org/officeDocument/2006/math">
                    <m:r>
                      <a:rPr lang="en-US" sz="2800" b="0" i="1" smtClean="0">
                        <a:latin typeface="Cambria Math" panose="02040503050406030204" pitchFamily="18" charset="0"/>
                      </a:rPr>
                      <m:t>𝑎</m:t>
                    </m:r>
                  </m:oMath>
                </a14:m>
                <a:r>
                  <a:rPr lang="en-US" sz="2800" dirty="0"/>
                  <a:t> and </a:t>
                </a:r>
                <a14:m>
                  <m:oMath xmlns:m="http://schemas.openxmlformats.org/officeDocument/2006/math">
                    <m:r>
                      <a:rPr lang="en-US" sz="2800" b="0" i="1" smtClean="0">
                        <a:latin typeface="Cambria Math" panose="02040503050406030204" pitchFamily="18" charset="0"/>
                      </a:rPr>
                      <m:t>𝑏</m:t>
                    </m:r>
                  </m:oMath>
                </a14:m>
                <a:r>
                  <a:rPr lang="en-US" sz="2800" dirty="0"/>
                  <a:t>. Thus </a:t>
                </a:r>
                <a14:m>
                  <m:oMath xmlns:m="http://schemas.openxmlformats.org/officeDocument/2006/math">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)/2</m:t>
                    </m:r>
                  </m:oMath>
                </a14:m>
                <a:endParaRPr lang="en-US" sz="2800" dirty="0"/>
              </a:p>
              <a:p>
                <a:pPr marL="457200" lvl="1" indent="-457200">
                  <a:buFont typeface="Wingdings" pitchFamily="2" charset="2"/>
                  <a:buChar char="v"/>
                </a:pPr>
                <a:r>
                  <a:rPr lang="en-US" sz="2800" dirty="0"/>
                  <a:t>There are now two intervals: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𝑐</m:t>
                        </m:r>
                      </m:e>
                    </m:d>
                  </m:oMath>
                </a14:m>
                <a:r>
                  <a:rPr lang="en-US" sz="2800" dirty="0"/>
                  <a:t> and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oMath>
                </a14:m>
                <a:r>
                  <a:rPr lang="en-US" sz="2800" dirty="0"/>
                  <a:t>. The interval containing the root </a:t>
                </a:r>
                <a14:m>
                  <m:oMath xmlns:m="http://schemas.openxmlformats.org/officeDocument/2006/math">
                    <m:r>
                      <a:rPr lang="en-US" sz="2800" i="1">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𝛼</m:t>
                    </m:r>
                  </m:oMath>
                </a14:m>
                <a:r>
                  <a:rPr lang="en-US" sz="2800" dirty="0"/>
                  <a:t>, depends on the value of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oMath>
                </a14:m>
                <a:r>
                  <a:rPr lang="en-US" sz="2800" dirty="0"/>
                  <a:t>.</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434" b="-1340"/>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42757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Interval Halving (Bisection)</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If </a:t>
                </a:r>
                <a14:m>
                  <m:oMath xmlns:m="http://schemas.openxmlformats.org/officeDocument/2006/math">
                    <m:r>
                      <a:rPr lang="en-US" sz="2800" i="1">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e>
                    </m:d>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e>
                    </m:d>
                    <m:r>
                      <a:rPr lang="en-US" sz="2800" b="0" i="1" smtClean="0">
                        <a:latin typeface="Cambria Math" panose="02040503050406030204" pitchFamily="18" charset="0"/>
                      </a:rPr>
                      <m:t>&lt;0</m:t>
                    </m:r>
                  </m:oMath>
                </a14:m>
                <a:r>
                  <a:rPr lang="en-US" sz="2800" dirty="0"/>
                  <a:t>, the root is in the interval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oMath>
                </a14:m>
                <a:r>
                  <a:rPr lang="en-US" sz="2800" dirty="0"/>
                  <a:t>. Thus, set </a:t>
                </a:r>
                <a14:m>
                  <m:oMath xmlns:m="http://schemas.openxmlformats.org/officeDocument/2006/math">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𝑐</m:t>
                    </m:r>
                  </m:oMath>
                </a14:m>
                <a:r>
                  <a:rPr lang="en-US" sz="2800" dirty="0"/>
                  <a:t> and continue.</a:t>
                </a:r>
              </a:p>
              <a:p>
                <a:pPr marL="457200" lvl="1" indent="-457200">
                  <a:buFont typeface="Wingdings" pitchFamily="2" charset="2"/>
                  <a:buChar char="v"/>
                </a:pPr>
                <a:r>
                  <a:rPr lang="en-US" sz="2800" dirty="0"/>
                  <a:t>If </a:t>
                </a:r>
                <a14:m>
                  <m:oMath xmlns:m="http://schemas.openxmlformats.org/officeDocument/2006/math">
                    <m:r>
                      <a:rPr lang="en-US" sz="2800" i="1">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e>
                    </m:d>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e>
                    </m:d>
                    <m:r>
                      <a:rPr lang="en-US" sz="2800" b="0" i="1" smtClean="0">
                        <a:latin typeface="Cambria Math" panose="02040503050406030204" pitchFamily="18" charset="0"/>
                      </a:rPr>
                      <m:t>&gt;0</m:t>
                    </m:r>
                  </m:oMath>
                </a14:m>
                <a:r>
                  <a:rPr lang="en-US" sz="2800" dirty="0"/>
                  <a:t>, the root is in the interval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oMath>
                </a14:m>
                <a:r>
                  <a:rPr lang="en-US" sz="2800" dirty="0"/>
                  <a:t>. Thus, set </a:t>
                </a:r>
                <a14:m>
                  <m:oMath xmlns:m="http://schemas.openxmlformats.org/officeDocument/2006/math">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𝑐</m:t>
                    </m:r>
                  </m:oMath>
                </a14:m>
                <a:r>
                  <a:rPr lang="en-US" sz="2800" dirty="0"/>
                  <a:t> and continue.</a:t>
                </a:r>
              </a:p>
              <a:p>
                <a:pPr marL="457200" lvl="1" indent="-457200">
                  <a:buFont typeface="Wingdings" pitchFamily="2" charset="2"/>
                  <a:buChar char="v"/>
                </a:pPr>
                <a:r>
                  <a:rPr lang="en-US" sz="2800" dirty="0"/>
                  <a:t>If </a:t>
                </a:r>
                <a14:m>
                  <m:oMath xmlns:m="http://schemas.openxmlformats.org/officeDocument/2006/math">
                    <m:r>
                      <a:rPr lang="en-US" sz="2800" i="1">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e>
                    </m:d>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e>
                    </m:d>
                    <m:r>
                      <a:rPr lang="en-US" sz="2800" b="0" i="1" smtClean="0">
                        <a:latin typeface="Cambria Math" panose="02040503050406030204" pitchFamily="18" charset="0"/>
                      </a:rPr>
                      <m:t>=0</m:t>
                    </m:r>
                  </m:oMath>
                </a14:m>
                <a:r>
                  <a:rPr lang="en-US" sz="2800" dirty="0"/>
                  <a:t>, </a:t>
                </a:r>
                <a14:m>
                  <m:oMath xmlns:m="http://schemas.openxmlformats.org/officeDocument/2006/math">
                    <m:r>
                      <a:rPr lang="en-US" sz="2800" b="0" i="1" smtClean="0">
                        <a:latin typeface="Cambria Math" panose="02040503050406030204" pitchFamily="18" charset="0"/>
                      </a:rPr>
                      <m:t>𝑐</m:t>
                    </m:r>
                  </m:oMath>
                </a14:m>
                <a:r>
                  <a:rPr lang="en-US" sz="2800" dirty="0"/>
                  <a:t> is the root.</a:t>
                </a:r>
              </a:p>
              <a:p>
                <a:pPr marL="457200" lvl="1" indent="-457200">
                  <a:buFont typeface="Wingdings" pitchFamily="2" charset="2"/>
                  <a:buChar char="v"/>
                </a:pPr>
                <a:r>
                  <a:rPr lang="en-US" sz="2800" dirty="0"/>
                  <a:t>Interval halving is an iterative procedure. The solution is not obtained directly by a single calculation.</a:t>
                </a:r>
              </a:p>
              <a:p>
                <a:pPr marL="339725" lvl="1" indent="-339725">
                  <a:buFont typeface="Wingdings" pitchFamily="2" charset="2"/>
                  <a:buChar char="v"/>
                </a:pPr>
                <a:r>
                  <a:rPr lang="en-US" sz="2800" dirty="0"/>
                  <a:t>The iterations are continued until the size of the interval decreases below a prespecified tolerance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𝜀</m:t>
                        </m:r>
                      </m:e>
                      <m:sub>
                        <m:r>
                          <a:rPr lang="en-US" sz="2800" b="0" i="1" smtClean="0">
                            <a:latin typeface="Cambria Math" panose="02040503050406030204" pitchFamily="18" charset="0"/>
                          </a:rPr>
                          <m:t>1</m:t>
                        </m:r>
                      </m:sub>
                    </m:sSub>
                  </m:oMath>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447"/>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24</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42603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Interval Halving (Bisection)</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interval halving has several advantages</a:t>
                </a:r>
              </a:p>
              <a:p>
                <a:pPr marL="895350" lvl="1" indent="-434975">
                  <a:buFont typeface="Wingdings" pitchFamily="2" charset="2"/>
                  <a:buChar char="Ø"/>
                </a:pPr>
                <a:r>
                  <a:rPr lang="en-US" sz="2800" dirty="0"/>
                  <a:t>The root is bracketed within the bounds of the interval, so the method is guaranteed to converge.</a:t>
                </a:r>
              </a:p>
              <a:p>
                <a:pPr marL="895350" lvl="1" indent="-434975">
                  <a:buFont typeface="Wingdings" pitchFamily="2" charset="2"/>
                  <a:buChar char="Ø"/>
                </a:pPr>
                <a:r>
                  <a:rPr lang="en-US" sz="2800" dirty="0"/>
                  <a:t>The maximum error in the root is </a:t>
                </a:r>
                <a14:m>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oMath>
                </a14:m>
                <a:endParaRPr lang="en-US" sz="2800" dirty="0"/>
              </a:p>
              <a:p>
                <a:pPr marL="895350" lvl="1" indent="-434975">
                  <a:buFont typeface="Wingdings" pitchFamily="2" charset="2"/>
                  <a:buChar char="Ø"/>
                </a:pPr>
                <a:r>
                  <a:rPr lang="en-US" sz="2800" dirty="0"/>
                  <a:t>The number of iterations </a:t>
                </a:r>
                <a14:m>
                  <m:oMath xmlns:m="http://schemas.openxmlformats.org/officeDocument/2006/math">
                    <m:r>
                      <a:rPr lang="en-US" sz="2800" b="0" i="1" smtClean="0">
                        <a:latin typeface="Cambria Math" panose="02040503050406030204" pitchFamily="18" charset="0"/>
                      </a:rPr>
                      <m:t>𝑛</m:t>
                    </m:r>
                  </m:oMath>
                </a14:m>
                <a:r>
                  <a:rPr lang="en-US" sz="2800" dirty="0"/>
                  <a:t>, and thus the number of function evaluation required to reduce the initial interval </a:t>
                </a:r>
                <a14:m>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oMath>
                </a14:m>
                <a:r>
                  <a:rPr lang="en-US" sz="2800" dirty="0"/>
                  <a:t> to </a:t>
                </a:r>
                <a14:m>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oMath>
                </a14:m>
                <a:r>
                  <a:rPr lang="en-US" sz="2800" dirty="0"/>
                  <a:t> is given by</a:t>
                </a:r>
              </a:p>
              <a:p>
                <a:pPr marL="460375" lvl="1" indent="0">
                  <a:buNone/>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sub>
                          </m:sSub>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𝑛</m:t>
                              </m:r>
                            </m:sup>
                          </m:sSup>
                        </m:den>
                      </m:f>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05200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Interval Halving (Bisection)</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Thus, </a:t>
                </a:r>
                <a14:m>
                  <m:oMath xmlns:m="http://schemas.openxmlformats.org/officeDocument/2006/math">
                    <m:r>
                      <a:rPr lang="en-US" sz="2800" b="0" i="1" smtClean="0">
                        <a:latin typeface="Cambria Math" panose="02040503050406030204" pitchFamily="18" charset="0"/>
                      </a:rPr>
                      <m:t>𝑛</m:t>
                    </m:r>
                  </m:oMath>
                </a14:m>
                <a:r>
                  <a:rPr lang="en-US" sz="2800" dirty="0"/>
                  <a:t> is given by</a:t>
                </a:r>
              </a:p>
              <a:p>
                <a:pPr marL="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𝑛</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⁡(2)</m:t>
                          </m:r>
                        </m:den>
                      </m:f>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0</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𝑛</m:t>
                                      </m:r>
                                    </m:sub>
                                  </m:sSub>
                                </m:den>
                              </m:f>
                            </m:e>
                          </m:d>
                        </m:e>
                      </m:func>
                    </m:oMath>
                  </m:oMathPara>
                </a14:m>
                <a:endParaRPr lang="en-US" sz="2800" dirty="0"/>
              </a:p>
              <a:p>
                <a:pPr marL="457200" lvl="1" indent="-457200">
                  <a:buFont typeface="Wingdings" pitchFamily="2" charset="2"/>
                  <a:buChar char="v"/>
                </a:pPr>
                <a:r>
                  <a:rPr lang="en-US" sz="2800" dirty="0"/>
                  <a:t>The major disadvantage of the interval halving method is that the solution converges slowly.</a:t>
                </a:r>
              </a:p>
              <a:p>
                <a:pPr marL="457200" lvl="1" indent="-457200">
                  <a:buFont typeface="Wingdings" pitchFamily="2" charset="2"/>
                  <a:buChar char="v"/>
                </a:pPr>
                <a:r>
                  <a:rPr lang="en-US" sz="2800" dirty="0"/>
                  <a:t>That is, it can take a large number of iterations and thus function evaluations, to reach the convergence criterion.</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302"/>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31180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False Position (Regula </a:t>
            </a:r>
            <a:r>
              <a:rPr lang="en-US" dirty="0" err="1">
                <a:latin typeface="Arial Rounded MT Bold" panose="020F0704030504030204" pitchFamily="34" charset="77"/>
              </a:rPr>
              <a:t>Falsi</a:t>
            </a:r>
            <a:r>
              <a:rPr lang="en-US" dirty="0">
                <a:latin typeface="Arial Rounded MT Bold" panose="020F0704030504030204" pitchFamily="34" charset="77"/>
              </a:rPr>
              <a:t>)</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interval halving method brackets a root in the interval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oMath>
                </a14:m>
                <a:r>
                  <a:rPr lang="en-US" sz="2800" dirty="0"/>
                  <a:t> and approximates the root at the midpoint of the interval.</a:t>
                </a:r>
              </a:p>
              <a:p>
                <a:pPr marL="457200" lvl="1" indent="-457200">
                  <a:buFont typeface="Wingdings" pitchFamily="2" charset="2"/>
                  <a:buChar char="v"/>
                </a:pPr>
                <a:r>
                  <a:rPr lang="en-US" sz="2800" dirty="0"/>
                  <a:t>In </a:t>
                </a:r>
                <a:r>
                  <a:rPr lang="en-US" sz="2800" b="1" dirty="0"/>
                  <a:t>false position method</a:t>
                </a:r>
                <a:r>
                  <a:rPr lang="en-US" sz="2800" dirty="0"/>
                  <a:t>, the nonlinear function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is assumed to be linear function </a:t>
                </a:r>
                <a14:m>
                  <m:oMath xmlns:m="http://schemas.openxmlformats.org/officeDocument/2006/math">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in the interval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oMath>
                </a14:m>
                <a:r>
                  <a:rPr lang="en-US" sz="2800" dirty="0"/>
                  <a:t> and the root of the linear function </a:t>
                </a:r>
                <a14:m>
                  <m:oMath xmlns:m="http://schemas.openxmlformats.org/officeDocument/2006/math">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a:t>
                </a:r>
                <a14:m>
                  <m:oMath xmlns:m="http://schemas.openxmlformats.org/officeDocument/2006/math">
                    <m:r>
                      <a:rPr lang="en-US" sz="2800" b="0" i="1" dirty="0" smtClean="0">
                        <a:latin typeface="Cambria Math" panose="02040503050406030204" pitchFamily="18" charset="0"/>
                      </a:rPr>
                      <m:t>𝑥</m:t>
                    </m:r>
                    <m:r>
                      <a:rPr lang="en-US" sz="2800" b="0" i="1" dirty="0" smtClean="0">
                        <a:latin typeface="Cambria Math" panose="02040503050406030204" pitchFamily="18" charset="0"/>
                      </a:rPr>
                      <m:t>=</m:t>
                    </m:r>
                    <m:r>
                      <a:rPr lang="en-US" sz="2800" b="0" i="1" dirty="0" smtClean="0">
                        <a:latin typeface="Cambria Math" panose="02040503050406030204" pitchFamily="18" charset="0"/>
                      </a:rPr>
                      <m:t>𝑐</m:t>
                    </m:r>
                  </m:oMath>
                </a14:m>
                <a:r>
                  <a:rPr lang="en-US" sz="2800" dirty="0"/>
                  <a:t> is taken as the next approximation of the root of the nonlinear function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a:t>
                </a:r>
                <a14:m>
                  <m:oMath xmlns:m="http://schemas.openxmlformats.org/officeDocument/2006/math">
                    <m:r>
                      <a:rPr lang="en-US" sz="2800" b="0" i="1" dirty="0" smtClean="0">
                        <a:latin typeface="Cambria Math" panose="02040503050406030204" pitchFamily="18" charset="0"/>
                      </a:rPr>
                      <m:t>𝑥</m:t>
                    </m:r>
                    <m:r>
                      <a:rPr lang="en-US" sz="2800" b="0" i="1" dirty="0" smtClean="0">
                        <a:latin typeface="Cambria Math" panose="02040503050406030204" pitchFamily="18" charset="0"/>
                      </a:rPr>
                      <m:t>=</m:t>
                    </m:r>
                    <m:r>
                      <a:rPr lang="en-US" sz="2800" b="0" i="1" dirty="0" smtClean="0">
                        <a:latin typeface="Cambria Math" panose="02040503050406030204" pitchFamily="18" charset="0"/>
                      </a:rPr>
                      <m:t>𝛼</m:t>
                    </m:r>
                  </m:oMath>
                </a14:m>
                <a:r>
                  <a:rPr lang="en-US" sz="2800" dirty="0"/>
                  <a:t>.</a:t>
                </a:r>
              </a:p>
              <a:p>
                <a:pPr marL="457200" lvl="1" indent="-457200">
                  <a:buFont typeface="Wingdings" pitchFamily="2" charset="2"/>
                  <a:buChar char="v"/>
                </a:pPr>
                <a:r>
                  <a:rPr lang="en-US" sz="2800" dirty="0"/>
                  <a:t>This method is also called the </a:t>
                </a:r>
                <a:r>
                  <a:rPr lang="en-US" sz="2800" b="1" dirty="0"/>
                  <a:t>linear interpolation method</a:t>
                </a:r>
                <a:r>
                  <a:rPr lang="en-US" sz="2800" dirty="0"/>
                  <a:t>.</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592"/>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37380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False Position (Regula </a:t>
            </a:r>
            <a:r>
              <a:rPr lang="en-US" dirty="0" err="1">
                <a:latin typeface="Arial Rounded MT Bold" panose="020F0704030504030204" pitchFamily="34" charset="77"/>
              </a:rPr>
              <a:t>Falsi</a:t>
            </a:r>
            <a:r>
              <a:rPr lang="en-US" dirty="0">
                <a:latin typeface="Arial Rounded MT Bold" panose="020F0704030504030204" pitchFamily="34" charset="77"/>
              </a:rPr>
              <a:t>)</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equation of the linear function </a:t>
                </a:r>
                <a14:m>
                  <m:oMath xmlns:m="http://schemas.openxmlformats.org/officeDocument/2006/math">
                    <m:r>
                      <a:rPr lang="en-US" sz="2800" b="0" i="1" smtClean="0">
                        <a:latin typeface="Cambria Math" panose="02040503050406030204" pitchFamily="18" charset="0"/>
                      </a:rPr>
                      <m:t>𝑔</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oMath>
                </a14:m>
                <a:r>
                  <a:rPr lang="en-US" sz="2800" dirty="0"/>
                  <a:t> is </a:t>
                </a:r>
              </a:p>
              <a:p>
                <a:pPr marL="0" lvl="1"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e>
                          </m:d>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num>
                        <m:den>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𝑏</m:t>
                          </m:r>
                        </m:den>
                      </m:f>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m:oMathPara>
                </a14:m>
                <a:endParaRPr lang="en-US" sz="2800" dirty="0"/>
              </a:p>
              <a:p>
                <a:pPr marL="457200" lvl="1" indent="-457200">
                  <a:buFont typeface="Wingdings" pitchFamily="2" charset="2"/>
                  <a:buChar char="v"/>
                </a:pPr>
                <a:r>
                  <a:rPr lang="en-US" sz="2800" dirty="0"/>
                  <a:t>where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e>
                    </m:d>
                    <m:r>
                      <a:rPr lang="en-US" sz="2800" b="0" i="1" smtClean="0">
                        <a:latin typeface="Cambria Math" panose="02040503050406030204" pitchFamily="18" charset="0"/>
                      </a:rPr>
                      <m:t>=0</m:t>
                    </m:r>
                  </m:oMath>
                </a14:m>
                <a:r>
                  <a:rPr lang="en-US" sz="2800" dirty="0"/>
                  <a:t>, and the slope of the linear function </a:t>
                </a:r>
                <a14:m>
                  <m:oMath xmlns:m="http://schemas.openxmlformats.org/officeDocument/2006/math">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is given by</a:t>
                </a:r>
              </a:p>
              <a:p>
                <a:pPr marL="0" lvl="1"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𝑔</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𝑏</m:t>
                              </m:r>
                            </m:e>
                          </m:d>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num>
                        <m:den>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𝑎</m:t>
                          </m:r>
                        </m:den>
                      </m:f>
                    </m:oMath>
                  </m:oMathPara>
                </a14:m>
                <a:endParaRPr lang="en-US" sz="2800" dirty="0"/>
              </a:p>
              <a:p>
                <a:pPr marL="457200" lvl="1" indent="-457200">
                  <a:buFont typeface="Wingdings" pitchFamily="2" charset="2"/>
                  <a:buChar char="v"/>
                </a:pPr>
                <a:r>
                  <a:rPr lang="en-US" sz="2800" dirty="0"/>
                  <a:t>Solving for the value of </a:t>
                </a:r>
                <a14:m>
                  <m:oMath xmlns:m="http://schemas.openxmlformats.org/officeDocument/2006/math">
                    <m:r>
                      <a:rPr lang="en-US" sz="2800" b="0" i="1" smtClean="0">
                        <a:latin typeface="Cambria Math" panose="02040503050406030204" pitchFamily="18" charset="0"/>
                      </a:rPr>
                      <m:t>𝑐</m:t>
                    </m:r>
                  </m:oMath>
                </a14:m>
                <a:r>
                  <a:rPr lang="en-US" sz="2800" dirty="0"/>
                  <a:t> which gives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𝑐</m:t>
                        </m:r>
                      </m:e>
                    </m:d>
                    <m:r>
                      <a:rPr lang="en-US" sz="2800" b="0" i="1" smtClean="0">
                        <a:latin typeface="Cambria Math" panose="02040503050406030204" pitchFamily="18" charset="0"/>
                      </a:rPr>
                      <m:t>=0</m:t>
                    </m:r>
                  </m:oMath>
                </a14:m>
                <a:r>
                  <a:rPr lang="en-US" sz="2800" dirty="0"/>
                  <a:t> yields</a:t>
                </a:r>
              </a:p>
              <a:p>
                <a:pPr marL="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𝑐</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num>
                        <m:den>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den>
                      </m:f>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28</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0932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2" y="4406900"/>
            <a:ext cx="8040687" cy="1362075"/>
          </a:xfrm>
        </p:spPr>
        <p:txBody>
          <a:bodyPr>
            <a:normAutofit/>
          </a:bodyPr>
          <a:lstStyle/>
          <a:p>
            <a:r>
              <a:rPr lang="en-US" dirty="0">
                <a:solidFill>
                  <a:schemeClr val="tx1"/>
                </a:solidFill>
                <a:latin typeface="Arial Rounded MT Bold" panose="020F0704030504030204" pitchFamily="34" charset="77"/>
              </a:rPr>
              <a:t>Open Domain Methods</a:t>
            </a:r>
          </a:p>
        </p:txBody>
      </p:sp>
      <p:sp>
        <p:nvSpPr>
          <p:cNvPr id="8" name="Text Placeholder 7"/>
          <p:cNvSpPr>
            <a:spLocks noGrp="1"/>
          </p:cNvSpPr>
          <p:nvPr>
            <p:ph type="body" idx="1"/>
          </p:nvPr>
        </p:nvSpPr>
        <p:spPr/>
        <p:txBody>
          <a:bodyPr>
            <a:normAutofit/>
          </a:bodyPr>
          <a:lstStyle/>
          <a:p>
            <a:r>
              <a:rPr lang="en-US" sz="2800" dirty="0">
                <a:effectLst>
                  <a:outerShdw blurRad="38100" dist="38100" dir="2700000" algn="tl">
                    <a:srgbClr val="000000">
                      <a:alpha val="43137"/>
                    </a:srgbClr>
                  </a:outerShdw>
                </a:effectLst>
                <a:latin typeface="Arial Rounded MT Bold" panose="020F0704030504030204" pitchFamily="34" charset="77"/>
              </a:rPr>
              <a:t>Topic Three</a:t>
            </a:r>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29</a:t>
            </a:fld>
            <a:endParaRPr lang="en-US" dirty="0"/>
          </a:p>
        </p:txBody>
      </p:sp>
    </p:spTree>
    <p:extLst>
      <p:ext uri="{BB962C8B-B14F-4D97-AF65-F5344CB8AC3E}">
        <p14:creationId xmlns:p14="http://schemas.microsoft.com/office/powerpoint/2010/main" val="302612125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Course Information (contd.)</a:t>
            </a:r>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3</a:t>
            </a:fld>
            <a:endParaRPr lang="en-US" dirty="0"/>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898022571"/>
              </p:ext>
            </p:extLst>
          </p:nvPr>
        </p:nvGraphicFramePr>
        <p:xfrm>
          <a:off x="152400" y="1600200"/>
          <a:ext cx="8839200" cy="4762638"/>
        </p:xfrm>
        <a:graphic>
          <a:graphicData uri="http://schemas.openxmlformats.org/drawingml/2006/table">
            <a:tbl>
              <a:tblPr>
                <a:tableStyleId>{5C22544A-7EE6-4342-B048-85BDC9FD1C3A}</a:tableStyleId>
              </a:tblPr>
              <a:tblGrid>
                <a:gridCol w="2762250">
                  <a:extLst>
                    <a:ext uri="{9D8B030D-6E8A-4147-A177-3AD203B41FA5}">
                      <a16:colId xmlns:a16="http://schemas.microsoft.com/office/drawing/2014/main" val="20000"/>
                    </a:ext>
                  </a:extLst>
                </a:gridCol>
                <a:gridCol w="6076950">
                  <a:extLst>
                    <a:ext uri="{9D8B030D-6E8A-4147-A177-3AD203B41FA5}">
                      <a16:colId xmlns:a16="http://schemas.microsoft.com/office/drawing/2014/main" val="20001"/>
                    </a:ext>
                  </a:extLst>
                </a:gridCol>
              </a:tblGrid>
              <a:tr h="854631">
                <a:tc gridSpan="2">
                  <a:txBody>
                    <a:bodyPr/>
                    <a:lstStyle/>
                    <a:p>
                      <a:pPr marL="0" marR="0" algn="l">
                        <a:spcBef>
                          <a:spcPts val="0"/>
                        </a:spcBef>
                        <a:spcAft>
                          <a:spcPts val="0"/>
                        </a:spcAft>
                      </a:pPr>
                      <a:r>
                        <a:rPr lang="en-US" sz="2400" b="1" i="0" dirty="0">
                          <a:effectLst/>
                          <a:latin typeface="Arial Rounded MT Bold" panose="020F0704030504030204" pitchFamily="34" charset="77"/>
                          <a:ea typeface="Times New Roman" panose="02020603050405020304" pitchFamily="18" charset="0"/>
                        </a:rPr>
                        <a:t>Provide</a:t>
                      </a:r>
                      <a:r>
                        <a:rPr lang="en-US" sz="2400" b="1" i="0" baseline="0" dirty="0">
                          <a:effectLst/>
                          <a:latin typeface="Arial Rounded MT Bold" panose="020F0704030504030204" pitchFamily="34" charset="77"/>
                          <a:ea typeface="Times New Roman" panose="02020603050405020304" pitchFamily="18" charset="0"/>
                        </a:rPr>
                        <a:t> the following information:</a:t>
                      </a:r>
                      <a:endParaRPr lang="en-US" sz="2400" b="1" i="0" dirty="0">
                        <a:effectLst/>
                        <a:latin typeface="Arial Rounded MT Bold" panose="020F0704030504030204" pitchFamily="34" charset="77"/>
                        <a:ea typeface="Times New Roman" panose="02020603050405020304" pitchFamily="18" charset="0"/>
                      </a:endParaRPr>
                    </a:p>
                  </a:txBody>
                  <a:tcPr marL="47625" marR="47625" marT="47625" marB="47625" anchor="ctr"/>
                </a:tc>
                <a:tc hMerge="1">
                  <a:txBody>
                    <a:bodyPr/>
                    <a:lstStyle/>
                    <a:p>
                      <a:pPr marL="0" marR="0" algn="l">
                        <a:spcBef>
                          <a:spcPts val="0"/>
                        </a:spcBef>
                        <a:spcAft>
                          <a:spcPts val="0"/>
                        </a:spcAft>
                      </a:pPr>
                      <a:endParaRPr lang="en-US" sz="2400" dirty="0">
                        <a:effectLst/>
                        <a:latin typeface="+mn-lt"/>
                        <a:ea typeface="Times New Roman" panose="02020603050405020304" pitchFamily="18" charset="0"/>
                      </a:endParaRPr>
                    </a:p>
                  </a:txBody>
                  <a:tcPr marL="47625" marR="47625" marT="47625" marB="47625"/>
                </a:tc>
                <a:extLst>
                  <a:ext uri="{0D108BD9-81ED-4DB2-BD59-A6C34878D82A}">
                    <a16:rowId xmlns:a16="http://schemas.microsoft.com/office/drawing/2014/main" val="10000"/>
                  </a:ext>
                </a:extLst>
              </a:tr>
              <a:tr h="1348737">
                <a:tc>
                  <a:txBody>
                    <a:bodyPr/>
                    <a:lstStyle/>
                    <a:p>
                      <a:pPr marL="0" marR="0" algn="l">
                        <a:spcBef>
                          <a:spcPts val="0"/>
                        </a:spcBef>
                        <a:spcAft>
                          <a:spcPts val="0"/>
                        </a:spcAft>
                      </a:pPr>
                      <a:r>
                        <a:rPr lang="en-US" sz="2400" b="1" dirty="0">
                          <a:effectLst/>
                          <a:latin typeface="Arial Rounded MT Bold" panose="020F0704030504030204" pitchFamily="34" charset="77"/>
                        </a:rPr>
                        <a:t>Lecture Period(s)</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mn-ea"/>
                        </a:rPr>
                        <a:t>2</a:t>
                      </a:r>
                      <a:endParaRPr lang="en-US" sz="2400" i="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1"/>
                  </a:ext>
                </a:extLst>
              </a:tr>
              <a:tr h="1210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effectLst/>
                          <a:latin typeface="Arial Rounded MT Bold" panose="020F0704030504030204" pitchFamily="34" charset="77"/>
                        </a:rPr>
                        <a:t>Prerequisites</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DCIT 105: Mathematics for IT Professionals</a:t>
                      </a:r>
                      <a:endParaRPr lang="en-US" sz="2400" i="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2"/>
                  </a:ext>
                </a:extLst>
              </a:tr>
              <a:tr h="1348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effectLst/>
                          <a:latin typeface="Arial Rounded MT Bold" panose="020F0704030504030204" pitchFamily="34" charset="77"/>
                          <a:ea typeface="Times New Roman" panose="02020603050405020304" pitchFamily="18" charset="0"/>
                        </a:rPr>
                        <a:t>Teaching Assistant</a:t>
                      </a:r>
                    </a:p>
                  </a:txBody>
                  <a:tcPr marL="47625" marR="47625" marT="47625" marB="476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rPr>
                        <a:t>TBD</a:t>
                      </a:r>
                      <a:endParaRPr lang="en-US" sz="2400" i="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75263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Fixed-Point Iteration</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procedure known as the </a:t>
                </a:r>
                <a:r>
                  <a:rPr lang="en-US" sz="2800" b="1" dirty="0"/>
                  <a:t>fixed-point </a:t>
                </a:r>
                <a:r>
                  <a:rPr lang="en-US" sz="2800" dirty="0"/>
                  <a:t>iteration involves solving the problem </a:t>
                </a:r>
                <a14:m>
                  <m:oMath xmlns:m="http://schemas.openxmlformats.org/officeDocument/2006/math">
                    <m:r>
                      <a:rPr lang="en-US" sz="2800" i="1">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=0</m:t>
                    </m:r>
                  </m:oMath>
                </a14:m>
                <a:r>
                  <a:rPr lang="en-US" sz="2800" dirty="0"/>
                  <a:t> by rearranging </a:t>
                </a:r>
                <a14:m>
                  <m:oMath xmlns:m="http://schemas.openxmlformats.org/officeDocument/2006/math">
                    <m:r>
                      <a:rPr lang="en-US" sz="2800" i="1">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into the form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then finding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𝛼</m:t>
                    </m:r>
                  </m:oMath>
                </a14:m>
                <a:r>
                  <a:rPr lang="en-US" sz="2800" dirty="0"/>
                  <a:t> such that </a:t>
                </a:r>
                <a14:m>
                  <m:oMath xmlns:m="http://schemas.openxmlformats.org/officeDocument/2006/math">
                    <m:r>
                      <a:rPr lang="en-US" sz="2800" b="0" i="1" smtClean="0">
                        <a:latin typeface="Cambria Math" panose="02040503050406030204" pitchFamily="18" charset="0"/>
                      </a:rPr>
                      <m:t>𝛼</m:t>
                    </m:r>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m:t>
                    </m:r>
                  </m:oMath>
                </a14:m>
                <a:r>
                  <a:rPr lang="en-US" sz="2800" dirty="0"/>
                  <a:t> which is equivalent to </a:t>
                </a:r>
                <a14:m>
                  <m:oMath xmlns:m="http://schemas.openxmlformats.org/officeDocument/2006/math">
                    <m:r>
                      <a:rPr lang="en-US" sz="2800" i="1">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𝛼</m:t>
                        </m:r>
                      </m:e>
                    </m:d>
                    <m:r>
                      <a:rPr lang="en-US" sz="2800" b="0" i="1" smtClean="0">
                        <a:latin typeface="Cambria Math" panose="02040503050406030204" pitchFamily="18" charset="0"/>
                      </a:rPr>
                      <m:t>=0</m:t>
                    </m:r>
                  </m:oMath>
                </a14:m>
                <a:r>
                  <a:rPr lang="en-US" sz="2800" dirty="0"/>
                  <a:t>.</a:t>
                </a:r>
              </a:p>
              <a:p>
                <a:pPr marL="457200" lvl="1" indent="-457200">
                  <a:buFont typeface="Wingdings" pitchFamily="2" charset="2"/>
                  <a:buChar char="v"/>
                </a:pPr>
                <a:r>
                  <a:rPr lang="en-US" sz="2800" dirty="0"/>
                  <a:t>The value of </a:t>
                </a:r>
                <a14:m>
                  <m:oMath xmlns:m="http://schemas.openxmlformats.org/officeDocument/2006/math">
                    <m:r>
                      <a:rPr lang="en-US" sz="2800" b="0" i="1" smtClean="0">
                        <a:latin typeface="Cambria Math" panose="02040503050406030204" pitchFamily="18" charset="0"/>
                      </a:rPr>
                      <m:t>𝑥</m:t>
                    </m:r>
                  </m:oMath>
                </a14:m>
                <a:r>
                  <a:rPr lang="en-US" sz="2800" dirty="0"/>
                  <a:t> such that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is called a fixed point of the relationship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𝑔</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oMath>
                </a14:m>
                <a:r>
                  <a:rPr lang="en-US" sz="2800" dirty="0"/>
                  <a:t>.</a:t>
                </a:r>
              </a:p>
              <a:p>
                <a:pPr marL="457200" lvl="1" indent="-457200">
                  <a:buFont typeface="Wingdings" pitchFamily="2" charset="2"/>
                  <a:buChar char="v"/>
                </a:pPr>
                <a:r>
                  <a:rPr lang="en-US" sz="2800" dirty="0"/>
                  <a:t>Fixed point iteration essentially solves two function simultaneously: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and </a:t>
                </a:r>
                <a14:m>
                  <m:oMath xmlns:m="http://schemas.openxmlformats.org/officeDocument/2006/math">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a:t>
                </a:r>
              </a:p>
              <a:p>
                <a:pPr marL="457200" lvl="1" indent="-457200">
                  <a:buFont typeface="Wingdings" pitchFamily="2" charset="2"/>
                  <a:buChar char="v"/>
                </a:pPr>
                <a:r>
                  <a:rPr lang="en-US" sz="2800" dirty="0"/>
                  <a:t>The intersection of these two functions is the solution to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and thus to </a:t>
                </a:r>
                <a14:m>
                  <m:oMath xmlns:m="http://schemas.openxmlformats.org/officeDocument/2006/math">
                    <m:r>
                      <a:rPr lang="en-US" sz="2800" i="1">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=0</m:t>
                    </m:r>
                  </m:oMath>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158" b="-1340"/>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30</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176676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Fixed-Point Iteration</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Since </a:t>
                </a:r>
                <a14:m>
                  <m:oMath xmlns:m="http://schemas.openxmlformats.org/officeDocument/2006/math">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is also a nonlinear function, the solution must be obtained iteratively. </a:t>
                </a:r>
              </a:p>
              <a:p>
                <a:pPr marL="457200" lvl="1" indent="-457200">
                  <a:buFont typeface="Wingdings" pitchFamily="2" charset="2"/>
                  <a:buChar char="v"/>
                </a:pPr>
                <a:r>
                  <a:rPr lang="en-US" sz="2800" dirty="0"/>
                  <a:t>An initial approximation to the solution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oMath>
                </a14:m>
                <a:r>
                  <a:rPr lang="en-US" sz="2800" dirty="0"/>
                  <a:t> must be determined by a bounding method.</a:t>
                </a:r>
              </a:p>
              <a:p>
                <a:pPr marL="457200" lvl="1" indent="-457200">
                  <a:buFont typeface="Wingdings" pitchFamily="2" charset="2"/>
                  <a:buChar char="v"/>
                </a:pPr>
                <a:r>
                  <a:rPr lang="en-US" sz="2800" dirty="0"/>
                  <a:t>This value is then substituted into the function </a:t>
                </a:r>
                <a14:m>
                  <m:oMath xmlns:m="http://schemas.openxmlformats.org/officeDocument/2006/math">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to determine the next approximation. </a:t>
                </a:r>
              </a:p>
              <a:p>
                <a:pPr marL="457200" lvl="1" indent="-457200">
                  <a:buFont typeface="Wingdings" pitchFamily="2" charset="2"/>
                  <a:buChar char="v"/>
                </a:pPr>
                <a:r>
                  <a:rPr lang="en-US" sz="2800" dirty="0"/>
                  <a:t>The algorithm is as follows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a14:m>
                <a:r>
                  <a:rPr lang="en-US" sz="2800" dirty="0"/>
                  <a:t>. The process is repeated until a convergence is satisfied. For example</a:t>
                </a:r>
              </a:p>
              <a:p>
                <a:pPr marL="0" lvl="1" indent="0">
                  <a:buNone/>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𝜀</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   </m:t>
                      </m:r>
                      <m:r>
                        <m:rPr>
                          <m:sty m:val="p"/>
                        </m:rPr>
                        <a:rPr lang="en-US" sz="2800" b="0" i="0" smtClean="0">
                          <a:latin typeface="Cambria Math" panose="02040503050406030204" pitchFamily="18" charset="0"/>
                        </a:rPr>
                        <m:t>and</m:t>
                      </m:r>
                      <m:r>
                        <a:rPr lang="en-US" sz="2800" b="0" i="0" smtClean="0">
                          <a:latin typeface="Cambria Math" panose="02040503050406030204" pitchFamily="18" charset="0"/>
                        </a:rPr>
                        <m:t>/</m:t>
                      </m:r>
                      <m:r>
                        <m:rPr>
                          <m:sty m:val="p"/>
                        </m:rPr>
                        <a:rPr lang="en-US" sz="2800" b="0" i="0" smtClean="0">
                          <a:latin typeface="Cambria Math" panose="02040503050406030204" pitchFamily="18" charset="0"/>
                        </a:rPr>
                        <m:t>or</m:t>
                      </m:r>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e>
                          </m:d>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𝜀</m:t>
                          </m:r>
                        </m:e>
                        <m:sub>
                          <m:r>
                            <a:rPr lang="en-US" sz="2800" b="0" i="1" smtClean="0">
                              <a:latin typeface="Cambria Math" panose="02040503050406030204" pitchFamily="18" charset="0"/>
                            </a:rPr>
                            <m:t>2</m:t>
                          </m:r>
                        </m:sub>
                      </m:sSub>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868"/>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31</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37074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Newton’s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Newton’s method (Newton-</a:t>
                </a:r>
                <a:r>
                  <a:rPr lang="en-US" sz="2800" dirty="0" err="1"/>
                  <a:t>Rhapson</a:t>
                </a:r>
                <a:r>
                  <a:rPr lang="en-US" sz="2800" dirty="0"/>
                  <a:t> method) for solving nonlinear equations is one of the most well-known and powerful procedures in all of numerical analysis.</a:t>
                </a:r>
              </a:p>
              <a:p>
                <a:pPr marL="457200" lvl="1" indent="-457200">
                  <a:buFont typeface="Wingdings" pitchFamily="2" charset="2"/>
                  <a:buChar char="v"/>
                </a:pPr>
                <a:r>
                  <a:rPr lang="en-US" sz="2800" dirty="0"/>
                  <a:t>It always converges if the initial approximation is sufficiently close to the root, and it converges quadratically. </a:t>
                </a:r>
              </a:p>
              <a:p>
                <a:pPr marL="457200" lvl="1" indent="-457200">
                  <a:buFont typeface="Wingdings" pitchFamily="2" charset="2"/>
                  <a:buChar char="v"/>
                </a:pPr>
                <a:r>
                  <a:rPr lang="en-US" sz="2800" dirty="0"/>
                  <a:t>Its only disadvantage is that the derivative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of the nonlinear function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oMath>
                </a14:m>
                <a:r>
                  <a:rPr lang="en-US" sz="2800" dirty="0"/>
                  <a:t> must be evaluated.</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32</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76832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Newton’s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Let’s locally approximate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by the linear function </a:t>
                </a:r>
                <a14:m>
                  <m:oMath xmlns:m="http://schemas.openxmlformats.org/officeDocument/2006/math">
                    <m:r>
                      <a:rPr lang="en-US" sz="2800" i="1">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which is tangent to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and find the solution for </a:t>
                </a:r>
                <a14:m>
                  <m:oMath xmlns:m="http://schemas.openxmlformats.org/officeDocument/2006/math">
                    <m:r>
                      <a:rPr lang="en-US" sz="2800" i="1">
                        <a:latin typeface="Cambria Math" panose="02040503050406030204" pitchFamily="18" charset="0"/>
                      </a:rPr>
                      <m:t>𝑔</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=0</m:t>
                    </m:r>
                  </m:oMath>
                </a14:m>
                <a:r>
                  <a:rPr lang="en-US" sz="2800" dirty="0"/>
                  <a:t>. </a:t>
                </a:r>
              </a:p>
              <a:p>
                <a:pPr marL="457200" lvl="1" indent="-457200">
                  <a:buFont typeface="Wingdings" pitchFamily="2" charset="2"/>
                  <a:buChar char="v"/>
                </a:pPr>
                <a:r>
                  <a:rPr lang="en-US" sz="2800" dirty="0"/>
                  <a:t>The solution is then taken as the next approximation to the solution of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=0</m:t>
                    </m:r>
                  </m:oMath>
                </a14:m>
                <a:r>
                  <a:rPr lang="en-US" sz="2800" dirty="0"/>
                  <a:t>.</a:t>
                </a:r>
              </a:p>
              <a:p>
                <a:pPr marL="457200" lvl="1" indent="-457200">
                  <a:buFont typeface="Wingdings" pitchFamily="2" charset="2"/>
                  <a:buChar char="v"/>
                </a:pPr>
                <a:r>
                  <a:rPr lang="en-US" sz="2800" dirty="0"/>
                  <a:t>The procedure is applied iteratively to convergence. Thus</a:t>
                </a:r>
              </a:p>
              <a:p>
                <a:pPr marL="0" lvl="1"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𝑓</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slope</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of</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f</m:t>
                      </m:r>
                      <m:r>
                        <a:rPr lang="en-US" sz="2800" b="0" i="0" smtClean="0">
                          <a:latin typeface="Cambria Math" panose="02040503050406030204" pitchFamily="18" charset="0"/>
                        </a:rPr>
                        <m:t>(</m:t>
                      </m:r>
                      <m:r>
                        <m:rPr>
                          <m:sty m:val="p"/>
                        </m:rPr>
                        <a:rPr lang="en-US" sz="2800" b="0" i="0" smtClean="0">
                          <a:latin typeface="Cambria Math" panose="02040503050406030204" pitchFamily="18" charset="0"/>
                        </a:rPr>
                        <m:t>x</m:t>
                      </m:r>
                      <m:r>
                        <a:rPr lang="en-US" sz="2800" b="0" i="0" smtClean="0">
                          <a:latin typeface="Cambria Math" panose="02040503050406030204" pitchFamily="18" charset="0"/>
                        </a:rPr>
                        <m:t>)</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den>
                      </m:f>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r="-1737"/>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33</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75237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Newton’s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lnSpc>
                    <a:spcPct val="150000"/>
                  </a:lnSpc>
                  <a:buFont typeface="Wingdings" pitchFamily="2" charset="2"/>
                  <a:buChar char="v"/>
                </a:pPr>
                <a:r>
                  <a:rPr lang="en-US" sz="2800" dirty="0"/>
                  <a:t>Solving for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a14:m>
                <a:r>
                  <a:rPr lang="en-US" sz="2800" dirty="0"/>
                  <a:t> with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e>
                    </m:d>
                    <m:r>
                      <a:rPr lang="en-US" sz="2800" b="0" i="1" smtClean="0">
                        <a:latin typeface="Cambria Math" panose="02040503050406030204" pitchFamily="18" charset="0"/>
                      </a:rPr>
                      <m:t>=0</m:t>
                    </m:r>
                  </m:oMath>
                </a14:m>
                <a:r>
                  <a:rPr lang="en-US" sz="2800" dirty="0"/>
                  <a:t> yields</a:t>
                </a:r>
              </a:p>
              <a:p>
                <a:pPr marL="0" lvl="1" indent="0">
                  <a:lnSpc>
                    <a:spcPct val="150000"/>
                  </a:lnSpc>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𝑓</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num>
                        <m:den>
                          <m:r>
                            <a:rPr lang="en-US" sz="2800" b="0" i="1" smtClean="0">
                              <a:latin typeface="Cambria Math" panose="02040503050406030204" pitchFamily="18" charset="0"/>
                            </a:rPr>
                            <m:t>𝑓</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den>
                      </m:f>
                    </m:oMath>
                  </m:oMathPara>
                </a14:m>
                <a:endParaRPr lang="en-US" sz="2800" dirty="0"/>
              </a:p>
              <a:p>
                <a:pPr marL="457200" lvl="1" indent="-457200">
                  <a:lnSpc>
                    <a:spcPct val="150000"/>
                  </a:lnSpc>
                  <a:buFont typeface="Wingdings" pitchFamily="2" charset="2"/>
                  <a:buChar char="v"/>
                </a:pPr>
                <a:r>
                  <a:rPr lang="en-US" sz="2800" dirty="0"/>
                  <a:t>Newton’s method also can be obtained from Taylor series, truncated after the first derivative term by setting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e>
                    </m:d>
                    <m:r>
                      <a:rPr lang="en-US" sz="2800" b="0" i="1" smtClean="0">
                        <a:latin typeface="Cambria Math" panose="02040503050406030204" pitchFamily="18" charset="0"/>
                      </a:rPr>
                      <m:t>=0</m:t>
                    </m:r>
                  </m:oMath>
                </a14:m>
                <a:r>
                  <a:rPr lang="en-US" sz="2800" dirty="0"/>
                  <a:t> and solving for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34</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24640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The Secant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fontScale="92500"/>
              </a:bodyPr>
              <a:lstStyle/>
              <a:p>
                <a:pPr marL="457200" lvl="1" indent="-457200">
                  <a:lnSpc>
                    <a:spcPct val="150000"/>
                  </a:lnSpc>
                  <a:buFont typeface="Wingdings" pitchFamily="2" charset="2"/>
                  <a:buChar char="v"/>
                </a:pPr>
                <a:r>
                  <a:rPr lang="en-US" sz="2800" dirty="0"/>
                  <a:t>When the derivative function,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is unavailable or prohibitively costly to evaluate, an alternative to Newton’s method is required. This </a:t>
                </a:r>
                <a:r>
                  <a:rPr lang="en-US" sz="2800" b="1" dirty="0"/>
                  <a:t>secant method</a:t>
                </a:r>
              </a:p>
              <a:p>
                <a:pPr marL="457200" lvl="1" indent="-457200">
                  <a:lnSpc>
                    <a:spcPct val="150000"/>
                  </a:lnSpc>
                  <a:buFont typeface="Wingdings" pitchFamily="2" charset="2"/>
                  <a:buChar char="v"/>
                </a:pPr>
                <a:r>
                  <a:rPr lang="en-US" sz="2800" dirty="0"/>
                  <a:t>The nonlinear function </a:t>
                </a:r>
                <a14:m>
                  <m:oMath xmlns:m="http://schemas.openxmlformats.org/officeDocument/2006/math">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is approximated locally by the linear function </a:t>
                </a:r>
                <a14:m>
                  <m:oMath xmlns:m="http://schemas.openxmlformats.org/officeDocument/2006/math">
                    <m:r>
                      <a:rPr lang="en-US" sz="2800" i="1">
                        <a:latin typeface="Cambria Math" panose="02040503050406030204" pitchFamily="18" charset="0"/>
                      </a:rPr>
                      <m:t>𝑔</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oMath>
                </a14:m>
                <a:r>
                  <a:rPr lang="en-US" sz="2800" dirty="0"/>
                  <a:t>, which is the secant to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oMath>
                </a14:m>
                <a:r>
                  <a:rPr lang="en-US" sz="2800" dirty="0"/>
                  <a:t> and the root of </a:t>
                </a:r>
                <a14:m>
                  <m:oMath xmlns:m="http://schemas.openxmlformats.org/officeDocument/2006/math">
                    <m:r>
                      <a:rPr lang="en-US" sz="2800" i="1">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oMath>
                </a14:m>
                <a:r>
                  <a:rPr lang="en-US" sz="2800" dirty="0"/>
                  <a:t> is taken as an improved approximation to the root of the nonlinear function </a:t>
                </a:r>
                <a14:m>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oMath>
                </a14:m>
                <a:r>
                  <a:rPr lang="en-US" sz="2800" dirty="0"/>
                  <a:t>.</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158"/>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405703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The Secant Method</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A </a:t>
                </a:r>
                <a:r>
                  <a:rPr lang="en-US" sz="2800" dirty="0">
                    <a:solidFill>
                      <a:srgbClr val="FF0000"/>
                    </a:solidFill>
                  </a:rPr>
                  <a:t>secant</a:t>
                </a:r>
                <a:r>
                  <a:rPr lang="en-US" sz="2800" dirty="0"/>
                  <a:t> to a curve is the straight line which passes through two points on the curve. </a:t>
                </a:r>
              </a:p>
              <a:p>
                <a:pPr marL="457200" lvl="1" indent="-457200">
                  <a:buFont typeface="Wingdings" pitchFamily="2" charset="2"/>
                  <a:buChar char="v"/>
                </a:pPr>
                <a:r>
                  <a:rPr lang="en-US" sz="2800" dirty="0"/>
                  <a:t>The procedure is applied repetitively to convergence. Two initial approximations,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oMath>
                </a14:m>
                <a:r>
                  <a:rPr lang="en-US" sz="2800" dirty="0"/>
                  <a:t> and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oMath>
                </a14:m>
                <a:r>
                  <a:rPr lang="en-US" sz="2800" dirty="0"/>
                  <a:t> which are not required to bracket the root are required to initiate the secant method. </a:t>
                </a:r>
              </a:p>
              <a:p>
                <a:pPr marL="457200" lvl="1" indent="-457200">
                  <a:buFont typeface="Wingdings" pitchFamily="2" charset="2"/>
                  <a:buChar char="v"/>
                </a:pPr>
                <a:r>
                  <a:rPr lang="en-US" sz="2800" dirty="0"/>
                  <a:t>The slope of the secant passing through two point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a14:m>
                <a:r>
                  <a:rPr lang="en-US" sz="2800" dirty="0"/>
                  <a:t> and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oMath>
                </a14:m>
                <a:r>
                  <a:rPr lang="en-US" sz="2800" dirty="0"/>
                  <a:t> is given by </a:t>
                </a:r>
              </a:p>
              <a:p>
                <a:pPr marL="0" lvl="1"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𝑔</m:t>
                          </m:r>
                        </m:e>
                        <m:sup>
                          <m:r>
                            <a:rPr lang="en-US" sz="2800" b="0" i="1" smtClean="0">
                              <a:latin typeface="Cambria Math" panose="02040503050406030204" pitchFamily="18" charset="0"/>
                            </a:rPr>
                            <m:t>′</m:t>
                          </m:r>
                        </m:sup>
                      </m:sSup>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den>
                      </m:f>
                    </m:oMath>
                  </m:oMathPara>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36</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5828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dirty="0">
                <a:latin typeface="Arial Rounded MT Bold" panose="020F0704030504030204" pitchFamily="34" charset="77"/>
              </a:rPr>
              <a:t>The Secant Method</a:t>
            </a:r>
            <a:endParaRPr lang="en-US" dirty="0"/>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The equation of the secant line is given by</a:t>
                </a:r>
              </a:p>
              <a:p>
                <a:pPr marL="0" lvl="1"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den>
                      </m:f>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dirty="0"/>
              </a:p>
              <a:p>
                <a:pPr marL="457200" lvl="1" indent="-457200">
                  <a:buFont typeface="Wingdings" pitchFamily="2" charset="2"/>
                  <a:buChar char="v"/>
                </a:pPr>
                <a:r>
                  <a:rPr lang="en-US" sz="2800" dirty="0"/>
                  <a:t>where </a:t>
                </a:r>
                <a14:m>
                  <m:oMath xmlns:m="http://schemas.openxmlformats.org/officeDocument/2006/math">
                    <m:r>
                      <a:rPr lang="en-US" sz="2800" i="1">
                        <a:latin typeface="Cambria Math" panose="02040503050406030204" pitchFamily="18" charset="0"/>
                      </a:rPr>
                      <m:t>𝑓</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e>
                    </m:d>
                    <m:r>
                      <a:rPr lang="en-US" sz="2800" b="0" i="1" smtClean="0">
                        <a:latin typeface="Cambria Math" panose="02040503050406030204" pitchFamily="18" charset="0"/>
                      </a:rPr>
                      <m:t>=0</m:t>
                    </m:r>
                  </m:oMath>
                </a14:m>
                <a:r>
                  <a:rPr lang="en-US" sz="2800" dirty="0"/>
                  <a:t>. Solving for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oMath>
                </a14:m>
                <a:r>
                  <a:rPr lang="en-US" sz="2800" dirty="0"/>
                  <a:t> yields</a:t>
                </a:r>
              </a:p>
              <a:p>
                <a:pPr marL="0" lvl="1"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𝑓</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num>
                        <m:den>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den>
                      </m:f>
                    </m:oMath>
                  </m:oMathPara>
                </a14:m>
                <a:endParaRPr lang="en-US" sz="2800" dirty="0"/>
              </a:p>
              <a:p>
                <a:pPr marL="457200" lvl="1" indent="-457200">
                  <a:buFont typeface="Wingdings" pitchFamily="2" charset="2"/>
                  <a:buChar char="v"/>
                </a:pPr>
                <a:r>
                  <a:rPr lang="en-US" sz="2800" dirty="0"/>
                  <a:t>The last equation is applied repetitively until a convergence criteria is satisfied</a:t>
                </a:r>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302" t="-1609"/>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37</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61243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a:latin typeface="Arial Rounded MT Bold" panose="020F0704030504030204" pitchFamily="34" charset="77"/>
              </a:rPr>
              <a:t>Session 5 </a:t>
            </a:r>
            <a:r>
              <a:rPr lang="en-US" dirty="0">
                <a:latin typeface="Arial Rounded MT Bold" panose="020F0704030504030204" pitchFamily="34" charset="77"/>
              </a:rPr>
              <a:t>- Assignment</a:t>
            </a:r>
          </a:p>
        </p:txBody>
      </p:sp>
      <mc:AlternateContent xmlns:mc="http://schemas.openxmlformats.org/markup-compatibility/2006" xmlns:a14="http://schemas.microsoft.com/office/drawing/2010/main">
        <mc:Choice Requires="a14">
          <p:sp>
            <p:nvSpPr>
              <p:cNvPr id="18434" name="Content Placeholder 1"/>
              <p:cNvSpPr>
                <a:spLocks noGrp="1"/>
              </p:cNvSpPr>
              <p:nvPr>
                <p:ph idx="1"/>
              </p:nvPr>
            </p:nvSpPr>
            <p:spPr>
              <a:xfrm>
                <a:off x="152400" y="1600200"/>
                <a:ext cx="8763000" cy="4724400"/>
              </a:xfrm>
            </p:spPr>
            <p:txBody>
              <a:bodyPr>
                <a:normAutofit/>
              </a:bodyPr>
              <a:lstStyle/>
              <a:p>
                <a:pPr marL="457200" lvl="1" indent="-457200">
                  <a:buFont typeface="Wingdings" pitchFamily="2" charset="2"/>
                  <a:buChar char="v"/>
                </a:pPr>
                <a:r>
                  <a:rPr lang="en-US" sz="2800" dirty="0"/>
                  <a:t>Consider the following nonlinear equation:</a:t>
                </a:r>
              </a:p>
              <a:p>
                <a:pPr marL="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3</m:t>
                          </m:r>
                        </m:sup>
                      </m:sSup>
                      <m:r>
                        <a:rPr lang="en-US" sz="2800" b="0" i="1" smtClean="0">
                          <a:latin typeface="Cambria Math" panose="02040503050406030204" pitchFamily="18" charset="0"/>
                        </a:rPr>
                        <m:t>−2</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−2</m:t>
                      </m:r>
                      <m:r>
                        <a:rPr lang="en-US" sz="2800" b="0" i="1" smtClean="0">
                          <a:latin typeface="Cambria Math" panose="02040503050406030204" pitchFamily="18" charset="0"/>
                        </a:rPr>
                        <m:t>𝑥</m:t>
                      </m:r>
                      <m:r>
                        <a:rPr lang="en-US" sz="2800" b="0" i="1" smtClean="0">
                          <a:latin typeface="Cambria Math" panose="02040503050406030204" pitchFamily="18" charset="0"/>
                        </a:rPr>
                        <m:t>+1=0</m:t>
                      </m:r>
                    </m:oMath>
                  </m:oMathPara>
                </a14:m>
                <a:endParaRPr lang="en-US" sz="2800" dirty="0"/>
              </a:p>
              <a:p>
                <a:pPr marL="514350" lvl="1" indent="-514350">
                  <a:buFont typeface="+mj-lt"/>
                  <a:buAutoNum type="arabicPeriod"/>
                </a:pPr>
                <a:r>
                  <a:rPr lang="en-US" sz="2800" dirty="0"/>
                  <a:t>Solve for the root using interval halving with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=0</m:t>
                    </m:r>
                  </m:oMath>
                </a14:m>
                <a:r>
                  <a:rPr lang="en-US" sz="2800" dirty="0"/>
                  <a:t> and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=1</m:t>
                    </m:r>
                  </m:oMath>
                </a14:m>
                <a:endParaRPr lang="en-US" sz="2800" dirty="0"/>
              </a:p>
              <a:p>
                <a:pPr marL="514350" lvl="1" indent="-514350">
                  <a:buFont typeface="+mj-lt"/>
                  <a:buAutoNum type="arabicPeriod"/>
                </a:pPr>
                <a:r>
                  <a:rPr lang="en-US" sz="2800" dirty="0"/>
                  <a:t>Solve for the root using false position with </a:t>
                </a:r>
                <a14:m>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rPr>
                      <m:t>=0</m:t>
                    </m:r>
                  </m:oMath>
                </a14:m>
                <a:r>
                  <a:rPr lang="en-US" sz="2800" dirty="0"/>
                  <a:t> and </a:t>
                </a:r>
                <a14:m>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rPr>
                      <m:t>=1</m:t>
                    </m:r>
                  </m:oMath>
                </a14:m>
                <a:endParaRPr lang="en-US" sz="2800" dirty="0"/>
              </a:p>
              <a:p>
                <a:pPr marL="514350" lvl="1" indent="-514350">
                  <a:buFont typeface="+mj-lt"/>
                  <a:buAutoNum type="arabicPeriod"/>
                </a:pPr>
                <a:r>
                  <a:rPr lang="en-US" sz="2800" dirty="0"/>
                  <a:t>Solve for the root using fixed point with </a:t>
                </a:r>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0</m:t>
                        </m:r>
                      </m:sub>
                    </m:sSub>
                    <m:r>
                      <a:rPr lang="en-US" sz="2800" i="1">
                        <a:latin typeface="Cambria Math" panose="02040503050406030204" pitchFamily="18" charset="0"/>
                      </a:rPr>
                      <m:t>=0</m:t>
                    </m:r>
                  </m:oMath>
                </a14:m>
                <a:endParaRPr lang="en-US" sz="2800" dirty="0"/>
              </a:p>
              <a:p>
                <a:pPr marL="514350" lvl="1" indent="-514350">
                  <a:buFont typeface="+mj-lt"/>
                  <a:buAutoNum type="arabicPeriod"/>
                </a:pPr>
                <a:r>
                  <a:rPr lang="en-US" sz="2800" dirty="0"/>
                  <a:t>Solve for the root using Newton’s method with </a:t>
                </a:r>
                <a14:m>
                  <m:oMath xmlns:m="http://schemas.openxmlformats.org/officeDocument/2006/math">
                    <m:sSub>
                      <m:sSubPr>
                        <m:ctrlPr>
                          <a:rPr lang="en-US" sz="2800" b="0" i="1" smtClean="0">
                            <a:latin typeface="Cambria Math" panose="02040503050406030204" pitchFamily="18" charset="0"/>
                          </a:rPr>
                        </m:ctrlPr>
                      </m:sSubPr>
                      <m:e>
                        <m:r>
                          <a:rPr lang="en-US" sz="2800" i="1">
                            <a:latin typeface="Cambria Math" panose="02040503050406030204" pitchFamily="18" charset="0"/>
                          </a:rPr>
                          <m:t>𝑥</m:t>
                        </m:r>
                      </m:e>
                      <m:sub>
                        <m:r>
                          <a:rPr lang="en-US" sz="2800" b="0" i="1" smtClean="0">
                            <a:latin typeface="Cambria Math" panose="02040503050406030204" pitchFamily="18" charset="0"/>
                          </a:rPr>
                          <m:t>0</m:t>
                        </m:r>
                      </m:sub>
                    </m:sSub>
                    <m:r>
                      <a:rPr lang="en-US" sz="2800" i="1">
                        <a:latin typeface="Cambria Math" panose="02040503050406030204" pitchFamily="18" charset="0"/>
                      </a:rPr>
                      <m:t>=</m:t>
                    </m:r>
                    <m:r>
                      <a:rPr lang="en-US" sz="2800" b="0" i="1" smtClean="0">
                        <a:latin typeface="Cambria Math" panose="02040503050406030204" pitchFamily="18" charset="0"/>
                      </a:rPr>
                      <m:t>1</m:t>
                    </m:r>
                  </m:oMath>
                </a14:m>
                <a:endParaRPr lang="en-US" sz="2800" dirty="0"/>
              </a:p>
            </p:txBody>
          </p:sp>
        </mc:Choice>
        <mc:Fallback xmlns="">
          <p:sp>
            <p:nvSpPr>
              <p:cNvPr id="18434" name="Content Placeholder 1"/>
              <p:cNvSpPr>
                <a:spLocks noGrp="1" noRot="1" noChangeAspect="1" noMove="1" noResize="1" noEditPoints="1" noAdjustHandles="1" noChangeArrowheads="1" noChangeShapeType="1" noTextEdit="1"/>
              </p:cNvSpPr>
              <p:nvPr>
                <p:ph idx="1"/>
              </p:nvPr>
            </p:nvSpPr>
            <p:spPr>
              <a:xfrm>
                <a:off x="152400" y="1600200"/>
                <a:ext cx="8763000" cy="4724400"/>
              </a:xfrm>
              <a:blipFill>
                <a:blip r:embed="rId2"/>
                <a:stretch>
                  <a:fillRect l="-1592" t="-1609" r="-724"/>
                </a:stretch>
              </a:blipFill>
            </p:spPr>
            <p:txBody>
              <a:bodyPr/>
              <a:lstStyle/>
              <a:p>
                <a:r>
                  <a:rPr lang="en-GH">
                    <a:noFill/>
                  </a:rPr>
                  <a:t> </a:t>
                </a:r>
              </a:p>
            </p:txBody>
          </p:sp>
        </mc:Fallback>
      </mc:AlternateContent>
      <p:sp>
        <p:nvSpPr>
          <p:cNvPr id="18435" name="Slide Number Placeholder 3"/>
          <p:cNvSpPr>
            <a:spLocks noGrp="1"/>
          </p:cNvSpPr>
          <p:nvPr>
            <p:ph type="sldNum" sz="quarter" idx="4"/>
          </p:nvPr>
        </p:nvSpPr>
        <p:spPr bwMode="auto">
          <a:ln>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chemeClr val="bg1"/>
                </a:solidFill>
                <a:latin typeface="Lucida Sans Unicode" pitchFamily="34" charset="0"/>
              </a:rPr>
              <a:t>1-</a:t>
            </a:r>
            <a:fld id="{1CF3A488-C2D1-4E1B-83B9-8E731D1D7CFA}" type="slidenum">
              <a:rPr lang="en-US" smtClean="0">
                <a:solidFill>
                  <a:schemeClr val="bg1"/>
                </a:solidFill>
                <a:latin typeface="Lucida Sans Unicode" pitchFamily="34" charset="0"/>
              </a:rPr>
              <a:pPr eaLnBrk="1" hangingPunct="1"/>
              <a:t>38</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264887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Reference</a:t>
            </a:r>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en-US" dirty="0"/>
              <a:t>Hoffman, J. D. (2001), </a:t>
            </a:r>
            <a:r>
              <a:rPr lang="en-US" i="1" dirty="0"/>
              <a:t>Numerical Methods for Engineers and Scientists</a:t>
            </a:r>
            <a:r>
              <a:rPr lang="en-US" dirty="0"/>
              <a:t> (2nd Edition)</a:t>
            </a:r>
          </a:p>
          <a:p>
            <a:pPr marL="514350" indent="-514350">
              <a:lnSpc>
                <a:spcPct val="150000"/>
              </a:lnSpc>
              <a:buFont typeface="+mj-lt"/>
              <a:buAutoNum type="arabicPeriod"/>
            </a:pPr>
            <a:r>
              <a:rPr lang="en-US" dirty="0"/>
              <a:t>Johnston, R. L. (1982), </a:t>
            </a:r>
            <a:r>
              <a:rPr lang="en-US" i="1" dirty="0"/>
              <a:t>Numerical Methods, A Software Approach</a:t>
            </a:r>
            <a:r>
              <a:rPr lang="en-US" dirty="0"/>
              <a:t>, John Wiley &amp; Sons </a:t>
            </a:r>
          </a:p>
          <a:p>
            <a:pPr marL="514350" indent="-514350">
              <a:lnSpc>
                <a:spcPct val="150000"/>
              </a:lnSpc>
              <a:buFont typeface="+mj-lt"/>
              <a:buAutoNum type="arabicPeriod"/>
            </a:pPr>
            <a:r>
              <a:rPr lang="en-US" dirty="0" err="1"/>
              <a:t>Kahaner</a:t>
            </a:r>
            <a:r>
              <a:rPr lang="en-US" dirty="0"/>
              <a:t>, D., </a:t>
            </a:r>
            <a:r>
              <a:rPr lang="en-US" dirty="0" err="1"/>
              <a:t>Moler</a:t>
            </a:r>
            <a:r>
              <a:rPr lang="en-US" dirty="0"/>
              <a:t>, C., and Nash S. </a:t>
            </a:r>
            <a:r>
              <a:rPr lang="en-US"/>
              <a:t>(1989), </a:t>
            </a:r>
            <a:r>
              <a:rPr lang="en-US" i="1"/>
              <a:t>Numerical Methods and Software</a:t>
            </a:r>
            <a:r>
              <a:rPr lang="en-US"/>
              <a:t>, Prentice Hall.</a:t>
            </a:r>
            <a:endParaRPr lang="en-US" dirty="0"/>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39</a:t>
            </a:fld>
            <a:endParaRPr lang="en-US" dirty="0"/>
          </a:p>
        </p:txBody>
      </p:sp>
    </p:spTree>
    <p:extLst>
      <p:ext uri="{BB962C8B-B14F-4D97-AF65-F5344CB8AC3E}">
        <p14:creationId xmlns:p14="http://schemas.microsoft.com/office/powerpoint/2010/main" val="300819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Course Instructor’s Contact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8310931"/>
              </p:ext>
            </p:extLst>
          </p:nvPr>
        </p:nvGraphicFramePr>
        <p:xfrm>
          <a:off x="132347" y="1536275"/>
          <a:ext cx="8839200" cy="5191687"/>
        </p:xfrm>
        <a:graphic>
          <a:graphicData uri="http://schemas.openxmlformats.org/drawingml/2006/table">
            <a:tbl>
              <a:tblPr>
                <a:tableStyleId>{5C22544A-7EE6-4342-B048-85BDC9FD1C3A}</a:tableStyleId>
              </a:tblPr>
              <a:tblGrid>
                <a:gridCol w="2921431">
                  <a:extLst>
                    <a:ext uri="{9D8B030D-6E8A-4147-A177-3AD203B41FA5}">
                      <a16:colId xmlns:a16="http://schemas.microsoft.com/office/drawing/2014/main" val="20000"/>
                    </a:ext>
                  </a:extLst>
                </a:gridCol>
                <a:gridCol w="5917769">
                  <a:extLst>
                    <a:ext uri="{9D8B030D-6E8A-4147-A177-3AD203B41FA5}">
                      <a16:colId xmlns:a16="http://schemas.microsoft.com/office/drawing/2014/main" val="20001"/>
                    </a:ext>
                  </a:extLst>
                </a:gridCol>
              </a:tblGrid>
              <a:tr h="804258">
                <a:tc gridSpan="2">
                  <a:txBody>
                    <a:bodyPr/>
                    <a:lstStyle/>
                    <a:p>
                      <a:pPr marL="0" marR="0" algn="l">
                        <a:spcBef>
                          <a:spcPts val="0"/>
                        </a:spcBef>
                        <a:spcAft>
                          <a:spcPts val="0"/>
                        </a:spcAft>
                      </a:pPr>
                      <a:r>
                        <a:rPr lang="en-US" sz="2400" b="1" i="0" dirty="0">
                          <a:effectLst/>
                          <a:latin typeface="Arial Rounded MT Bold" panose="020F0704030504030204" pitchFamily="34" charset="77"/>
                          <a:ea typeface="Times New Roman" panose="02020603050405020304" pitchFamily="18" charset="0"/>
                        </a:rPr>
                        <a:t>Provide the following information:</a:t>
                      </a:r>
                    </a:p>
                  </a:txBody>
                  <a:tcPr marL="47625" marR="47625" marT="47625" marB="47625" anchor="ctr"/>
                </a:tc>
                <a:tc hMerge="1">
                  <a:txBody>
                    <a:bodyPr/>
                    <a:lstStyle/>
                    <a:p>
                      <a:pPr marL="0" marR="0" algn="l">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txBody>
                  <a:tcPr marL="47625" marR="47625" marT="47625" marB="47625"/>
                </a:tc>
                <a:extLst>
                  <a:ext uri="{0D108BD9-81ED-4DB2-BD59-A6C34878D82A}">
                    <a16:rowId xmlns:a16="http://schemas.microsoft.com/office/drawing/2014/main" val="10000"/>
                  </a:ext>
                </a:extLst>
              </a:tr>
              <a:tr h="882940">
                <a:tc>
                  <a:txBody>
                    <a:bodyPr/>
                    <a:lstStyle/>
                    <a:p>
                      <a:pPr marL="0" marR="0" algn="l">
                        <a:spcBef>
                          <a:spcPts val="0"/>
                        </a:spcBef>
                        <a:spcAft>
                          <a:spcPts val="0"/>
                        </a:spcAft>
                      </a:pPr>
                      <a:r>
                        <a:rPr lang="en-US" sz="2400" b="1" dirty="0">
                          <a:effectLst/>
                          <a:latin typeface="Arial Rounded MT Bold" panose="020F0704030504030204" pitchFamily="34" charset="77"/>
                        </a:rPr>
                        <a:t>Course Instructor(s) Name</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Justice K. </a:t>
                      </a:r>
                      <a:r>
                        <a:rPr lang="en-US" sz="2400" b="1" dirty="0" err="1">
                          <a:solidFill>
                            <a:srgbClr val="FFFF00"/>
                          </a:solidFill>
                          <a:effectLst>
                            <a:outerShdw blurRad="38100" dist="38100" dir="2700000" algn="tl">
                              <a:srgbClr val="000000">
                                <a:alpha val="43137"/>
                              </a:srgbClr>
                            </a:outerShdw>
                          </a:effectLst>
                          <a:latin typeface="Arial Rounded MT Bold" panose="020F0704030504030204" pitchFamily="34" charset="77"/>
                        </a:rPr>
                        <a:t>Appati</a:t>
                      </a: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a:t>
                      </a:r>
                      <a:r>
                        <a:rPr lang="en-US" sz="2400" b="1" baseline="0" dirty="0">
                          <a:solidFill>
                            <a:srgbClr val="FFFF00"/>
                          </a:solidFill>
                          <a:effectLst>
                            <a:outerShdw blurRad="38100" dist="38100" dir="2700000" algn="tl">
                              <a:srgbClr val="000000">
                                <a:alpha val="43137"/>
                              </a:srgbClr>
                            </a:outerShdw>
                          </a:effectLst>
                          <a:latin typeface="Arial Rounded MT Bold" panose="020F0704030504030204" pitchFamily="34" charset="77"/>
                        </a:rPr>
                        <a:t> PhD.</a:t>
                      </a:r>
                      <a:endParaRPr lang="en-US" sz="240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1"/>
                  </a:ext>
                </a:extLst>
              </a:tr>
              <a:tr h="808106">
                <a:tc>
                  <a:txBody>
                    <a:bodyPr/>
                    <a:lstStyle/>
                    <a:p>
                      <a:pPr marL="0" marR="0" algn="l">
                        <a:spcBef>
                          <a:spcPts val="0"/>
                        </a:spcBef>
                        <a:spcAft>
                          <a:spcPts val="0"/>
                        </a:spcAft>
                      </a:pPr>
                      <a:r>
                        <a:rPr lang="en-US" sz="2400" b="1" dirty="0">
                          <a:effectLst/>
                          <a:latin typeface="Arial Rounded MT Bold" panose="020F0704030504030204" pitchFamily="34" charset="77"/>
                        </a:rPr>
                        <a:t>Office Location</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Stat 010, Statistics Building</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2"/>
                  </a:ext>
                </a:extLst>
              </a:tr>
              <a:tr h="1229707">
                <a:tc>
                  <a:txBody>
                    <a:bodyPr/>
                    <a:lstStyle/>
                    <a:p>
                      <a:pPr marL="0" marR="0" algn="l">
                        <a:spcBef>
                          <a:spcPts val="0"/>
                        </a:spcBef>
                        <a:spcAft>
                          <a:spcPts val="0"/>
                        </a:spcAft>
                      </a:pPr>
                      <a:r>
                        <a:rPr lang="en-US" sz="2400" b="1" dirty="0">
                          <a:effectLst/>
                          <a:latin typeface="Arial Rounded MT Bold" panose="020F0704030504030204" pitchFamily="34" charset="77"/>
                        </a:rPr>
                        <a:t>Office Hours</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TBD</a:t>
                      </a:r>
                      <a:endParaRPr lang="en-US" sz="2400"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3"/>
                  </a:ext>
                </a:extLst>
              </a:tr>
              <a:tr h="733338">
                <a:tc>
                  <a:txBody>
                    <a:bodyPr/>
                    <a:lstStyle/>
                    <a:p>
                      <a:pPr marL="0" marR="0" algn="l">
                        <a:spcBef>
                          <a:spcPts val="0"/>
                        </a:spcBef>
                        <a:spcAft>
                          <a:spcPts val="0"/>
                        </a:spcAft>
                      </a:pPr>
                      <a:r>
                        <a:rPr lang="en-US" sz="2400" b="1" dirty="0">
                          <a:effectLst/>
                          <a:latin typeface="Arial Rounded MT Bold" panose="020F0704030504030204" pitchFamily="34" charset="77"/>
                        </a:rPr>
                        <a:t>Phone </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N/A</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4"/>
                  </a:ext>
                </a:extLst>
              </a:tr>
              <a:tr h="733338">
                <a:tc>
                  <a:txBody>
                    <a:bodyPr/>
                    <a:lstStyle/>
                    <a:p>
                      <a:pPr marL="0" marR="0" algn="l">
                        <a:spcBef>
                          <a:spcPts val="0"/>
                        </a:spcBef>
                        <a:spcAft>
                          <a:spcPts val="0"/>
                        </a:spcAft>
                      </a:pPr>
                      <a:r>
                        <a:rPr lang="en-US" sz="2400" b="1" dirty="0">
                          <a:effectLst/>
                          <a:latin typeface="Arial Rounded MT Bold" panose="020F0704030504030204" pitchFamily="34" charset="77"/>
                        </a:rPr>
                        <a:t>E-mail </a:t>
                      </a:r>
                      <a:endParaRPr lang="en-US" sz="2400" b="1" dirty="0">
                        <a:effectLst/>
                        <a:latin typeface="Arial Rounded MT Bold" panose="020F0704030504030204" pitchFamily="34" charset="77"/>
                        <a:ea typeface="Times New Roman" panose="02020603050405020304" pitchFamily="18" charset="0"/>
                      </a:endParaRPr>
                    </a:p>
                  </a:txBody>
                  <a:tcPr marL="47625" marR="47625" marT="47625" marB="47625" anchor="ctr"/>
                </a:tc>
                <a:tc>
                  <a:txBody>
                    <a:bodyPr/>
                    <a:lstStyle/>
                    <a:p>
                      <a:pPr marL="0" marR="0" algn="l">
                        <a:spcBef>
                          <a:spcPts val="0"/>
                        </a:spcBef>
                        <a:spcAft>
                          <a:spcPts val="0"/>
                        </a:spcAft>
                      </a:pPr>
                      <a:r>
                        <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rPr>
                        <a:t>jkappati@ug.edu.gh</a:t>
                      </a:r>
                      <a:endParaRPr lang="en-US" sz="2400" b="1" dirty="0">
                        <a:solidFill>
                          <a:srgbClr val="FFFF00"/>
                        </a:solidFill>
                        <a:effectLst>
                          <a:outerShdw blurRad="38100" dist="38100" dir="2700000" algn="tl">
                            <a:srgbClr val="000000">
                              <a:alpha val="43137"/>
                            </a:srgbClr>
                          </a:outerShdw>
                        </a:effectLst>
                        <a:latin typeface="Arial Rounded MT Bold" panose="020F0704030504030204" pitchFamily="34" charset="77"/>
                        <a:ea typeface="Times New Roman" panose="02020603050405020304" pitchFamily="18" charset="0"/>
                      </a:endParaRPr>
                    </a:p>
                  </a:txBody>
                  <a:tcPr marL="47625" marR="47625" marT="47625" marB="47625" anchor="ctr">
                    <a:solidFill>
                      <a:schemeClr val="bg1">
                        <a:lumMod val="65000"/>
                      </a:schemeClr>
                    </a:solidFill>
                  </a:tcP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4</a:t>
            </a:fld>
            <a:endParaRPr lang="en-US" dirty="0"/>
          </a:p>
        </p:txBody>
      </p:sp>
    </p:spTree>
    <p:extLst>
      <p:ext uri="{BB962C8B-B14F-4D97-AF65-F5344CB8AC3E}">
        <p14:creationId xmlns:p14="http://schemas.microsoft.com/office/powerpoint/2010/main" val="139419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eaLnBrk="1" fontAlgn="auto" hangingPunct="1">
              <a:spcAft>
                <a:spcPts val="0"/>
              </a:spcAft>
              <a:defRPr/>
            </a:pPr>
            <a:r>
              <a:rPr lang="en-US" dirty="0">
                <a:latin typeface="Arial Rounded MT Bold" panose="020F0704030504030204" pitchFamily="34" charset="77"/>
              </a:rPr>
              <a:t>The End</a:t>
            </a:r>
          </a:p>
        </p:txBody>
      </p:sp>
    </p:spTree>
    <p:extLst>
      <p:ext uri="{BB962C8B-B14F-4D97-AF65-F5344CB8AC3E}">
        <p14:creationId xmlns:p14="http://schemas.microsoft.com/office/powerpoint/2010/main" val="691137130"/>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Session Overview </a:t>
            </a:r>
          </a:p>
        </p:txBody>
      </p:sp>
      <p:sp>
        <p:nvSpPr>
          <p:cNvPr id="13" name="Content Placeholder 2"/>
          <p:cNvSpPr>
            <a:spLocks noGrp="1"/>
          </p:cNvSpPr>
          <p:nvPr>
            <p:ph idx="1"/>
          </p:nvPr>
        </p:nvSpPr>
        <p:spPr>
          <a:xfrm>
            <a:off x="457200" y="1909484"/>
            <a:ext cx="8382001" cy="3783106"/>
          </a:xfrm>
        </p:spPr>
        <p:txBody>
          <a:bodyPr>
            <a:normAutofit/>
          </a:bodyPr>
          <a:lstStyle/>
          <a:p>
            <a:pPr marL="0" indent="0">
              <a:lnSpc>
                <a:spcPct val="150000"/>
              </a:lnSpc>
              <a:buNone/>
            </a:pPr>
            <a:r>
              <a:rPr lang="en-US" dirty="0"/>
              <a:t>This session explore the general features of root finding. The interval halving and the false position method which constitute the close domain methods is discussed. The open domain methods such as fixed-point iteration, Newton and secant method is explored for root finding.</a:t>
            </a:r>
          </a:p>
        </p:txBody>
      </p:sp>
      <p:sp>
        <p:nvSpPr>
          <p:cNvPr id="8" name="Footer Placeholder 7"/>
          <p:cNvSpPr>
            <a:spLocks noGrp="1"/>
          </p:cNvSpPr>
          <p:nvPr>
            <p:ph type="ftr" sz="quarter" idx="3"/>
          </p:nvPr>
        </p:nvSpPr>
        <p:spPr/>
        <p:txBody>
          <a:bodyPr/>
          <a:lstStyle/>
          <a:p>
            <a:endParaRPr lang="en-US" dirty="0"/>
          </a:p>
        </p:txBody>
      </p:sp>
      <p:sp>
        <p:nvSpPr>
          <p:cNvPr id="9" name="Slide Number Placeholder 8"/>
          <p:cNvSpPr>
            <a:spLocks noGrp="1"/>
          </p:cNvSpPr>
          <p:nvPr>
            <p:ph type="sldNum" sz="quarter" idx="4"/>
          </p:nvPr>
        </p:nvSpPr>
        <p:spPr/>
        <p:txBody>
          <a:bodyPr/>
          <a:lstStyle/>
          <a:p>
            <a:r>
              <a:rPr lang="en-US"/>
              <a:t>Slide </a:t>
            </a:r>
            <a:fld id="{FD3DDBF2-094B-4CA4-965C-FB22D307DBD7}" type="slidenum">
              <a:rPr lang="en-US" smtClean="0"/>
              <a:pPr/>
              <a:t>5</a:t>
            </a:fld>
            <a:endParaRPr lang="en-US" dirty="0"/>
          </a:p>
        </p:txBody>
      </p:sp>
    </p:spTree>
    <p:extLst>
      <p:ext uri="{BB962C8B-B14F-4D97-AF65-F5344CB8AC3E}">
        <p14:creationId xmlns:p14="http://schemas.microsoft.com/office/powerpoint/2010/main" val="23178202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Session Outline</a:t>
            </a:r>
          </a:p>
        </p:txBody>
      </p:sp>
      <p:sp>
        <p:nvSpPr>
          <p:cNvPr id="3" name="Content Placeholder 2"/>
          <p:cNvSpPr>
            <a:spLocks noGrp="1"/>
          </p:cNvSpPr>
          <p:nvPr>
            <p:ph idx="1"/>
          </p:nvPr>
        </p:nvSpPr>
        <p:spPr>
          <a:xfrm>
            <a:off x="457200" y="1752600"/>
            <a:ext cx="8534400" cy="4610238"/>
          </a:xfrm>
        </p:spPr>
        <p:txBody>
          <a:bodyPr>
            <a:noAutofit/>
          </a:bodyPr>
          <a:lstStyle/>
          <a:p>
            <a:pPr algn="just">
              <a:lnSpc>
                <a:spcPct val="150000"/>
              </a:lnSpc>
              <a:buFont typeface="Wingdings" pitchFamily="2" charset="2"/>
              <a:buChar char="v"/>
            </a:pPr>
            <a:r>
              <a:rPr lang="en-US" dirty="0"/>
              <a:t>General Features of Root Finding</a:t>
            </a:r>
            <a:endParaRPr lang="en-US" dirty="0">
              <a:ea typeface="Calibri" charset="0"/>
              <a:cs typeface="Calibri" charset="0"/>
            </a:endParaRPr>
          </a:p>
          <a:p>
            <a:pPr algn="just">
              <a:lnSpc>
                <a:spcPct val="150000"/>
              </a:lnSpc>
              <a:buFont typeface="Wingdings" pitchFamily="2" charset="2"/>
              <a:buChar char="v"/>
            </a:pPr>
            <a:r>
              <a:rPr lang="en-US" dirty="0"/>
              <a:t>Interval Halving Method</a:t>
            </a:r>
            <a:endParaRPr lang="en-US" dirty="0">
              <a:ea typeface="Calibri" charset="0"/>
              <a:cs typeface="Calibri" charset="0"/>
            </a:endParaRPr>
          </a:p>
          <a:p>
            <a:pPr algn="just">
              <a:lnSpc>
                <a:spcPct val="150000"/>
              </a:lnSpc>
              <a:buFont typeface="Wingdings" pitchFamily="2" charset="2"/>
              <a:buChar char="v"/>
            </a:pPr>
            <a:r>
              <a:rPr lang="en-US" dirty="0"/>
              <a:t>False Position Method</a:t>
            </a:r>
            <a:endParaRPr lang="en-US" dirty="0">
              <a:ea typeface="Calibri" charset="0"/>
              <a:cs typeface="Calibri" charset="0"/>
            </a:endParaRPr>
          </a:p>
          <a:p>
            <a:pPr algn="just">
              <a:lnSpc>
                <a:spcPct val="150000"/>
              </a:lnSpc>
              <a:buFont typeface="Wingdings" pitchFamily="2" charset="2"/>
              <a:buChar char="v"/>
            </a:pPr>
            <a:r>
              <a:rPr lang="en-US" dirty="0"/>
              <a:t>Fixed Point Iteration</a:t>
            </a:r>
          </a:p>
          <a:p>
            <a:pPr algn="just">
              <a:lnSpc>
                <a:spcPct val="150000"/>
              </a:lnSpc>
              <a:buFont typeface="Wingdings" pitchFamily="2" charset="2"/>
              <a:buChar char="v"/>
            </a:pPr>
            <a:r>
              <a:rPr lang="en-US" dirty="0">
                <a:ea typeface="Arial Rounded MT Bold" charset="0"/>
                <a:cs typeface="Arial Rounded MT Bold" charset="0"/>
              </a:rPr>
              <a:t>Newton’s Method</a:t>
            </a:r>
          </a:p>
          <a:p>
            <a:pPr algn="just">
              <a:lnSpc>
                <a:spcPct val="150000"/>
              </a:lnSpc>
              <a:buFont typeface="Wingdings" pitchFamily="2" charset="2"/>
              <a:buChar char="v"/>
            </a:pPr>
            <a:r>
              <a:rPr lang="en-US" dirty="0">
                <a:ea typeface="Arial Rounded MT Bold" charset="0"/>
                <a:cs typeface="Arial Rounded MT Bold" charset="0"/>
              </a:rPr>
              <a:t>Secant Method</a:t>
            </a:r>
          </a:p>
        </p:txBody>
      </p:sp>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a:t>Slide </a:t>
            </a:r>
            <a:fld id="{FD3DDBF2-094B-4CA4-965C-FB22D307DBD7}" type="slidenum">
              <a:rPr lang="en-US" smtClean="0"/>
              <a:pPr/>
              <a:t>6</a:t>
            </a:fld>
            <a:endParaRPr lang="en-US" dirty="0"/>
          </a:p>
        </p:txBody>
      </p:sp>
    </p:spTree>
    <p:extLst>
      <p:ext uri="{BB962C8B-B14F-4D97-AF65-F5344CB8AC3E}">
        <p14:creationId xmlns:p14="http://schemas.microsoft.com/office/powerpoint/2010/main" val="3696084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Learning Objectives</a:t>
            </a:r>
          </a:p>
        </p:txBody>
      </p:sp>
      <p:sp>
        <p:nvSpPr>
          <p:cNvPr id="8" name="Footer Placeholder 7"/>
          <p:cNvSpPr>
            <a:spLocks noGrp="1"/>
          </p:cNvSpPr>
          <p:nvPr>
            <p:ph type="ftr" sz="quarter" idx="3"/>
          </p:nvPr>
        </p:nvSpPr>
        <p:spPr/>
        <p:txBody>
          <a:bodyPr/>
          <a:lstStyle/>
          <a:p>
            <a:endParaRPr lang="en-US" dirty="0"/>
          </a:p>
        </p:txBody>
      </p:sp>
      <p:sp>
        <p:nvSpPr>
          <p:cNvPr id="9" name="Slide Number Placeholder 8"/>
          <p:cNvSpPr>
            <a:spLocks noGrp="1"/>
          </p:cNvSpPr>
          <p:nvPr>
            <p:ph type="sldNum" sz="quarter" idx="4"/>
          </p:nvPr>
        </p:nvSpPr>
        <p:spPr/>
        <p:txBody>
          <a:bodyPr/>
          <a:lstStyle/>
          <a:p>
            <a:r>
              <a:rPr lang="en-US"/>
              <a:t>Slide </a:t>
            </a:r>
            <a:fld id="{FD3DDBF2-094B-4CA4-965C-FB22D307DBD7}" type="slidenum">
              <a:rPr lang="en-US" smtClean="0"/>
              <a:pPr/>
              <a:t>7</a:t>
            </a:fld>
            <a:endParaRPr lang="en-US" dirty="0"/>
          </a:p>
        </p:txBody>
      </p:sp>
      <p:sp>
        <p:nvSpPr>
          <p:cNvPr id="7" name="Content Placeholder 2"/>
          <p:cNvSpPr txBox="1">
            <a:spLocks/>
          </p:cNvSpPr>
          <p:nvPr/>
        </p:nvSpPr>
        <p:spPr>
          <a:xfrm>
            <a:off x="457200" y="1838918"/>
            <a:ext cx="8686800" cy="412824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US" b="1" dirty="0"/>
              <a:t>After completing this session, you will be able to:</a:t>
            </a:r>
            <a:endParaRPr lang="en-US" dirty="0"/>
          </a:p>
          <a:p>
            <a:pPr lvl="0" algn="just">
              <a:lnSpc>
                <a:spcPct val="150000"/>
              </a:lnSpc>
              <a:buFont typeface="Wingdings" panose="05000000000000000000" pitchFamily="2" charset="2"/>
              <a:buChar char="q"/>
            </a:pPr>
            <a:r>
              <a:rPr lang="en-US" dirty="0"/>
              <a:t> </a:t>
            </a:r>
            <a:r>
              <a:rPr lang="en-GB" dirty="0"/>
              <a:t>Explain the general features of root finding.</a:t>
            </a:r>
            <a:endParaRPr lang="en-US" dirty="0"/>
          </a:p>
          <a:p>
            <a:pPr lvl="0" algn="just">
              <a:lnSpc>
                <a:spcPct val="150000"/>
              </a:lnSpc>
              <a:buFont typeface="Wingdings" panose="05000000000000000000" pitchFamily="2" charset="2"/>
              <a:buChar char="q"/>
            </a:pPr>
            <a:r>
              <a:rPr lang="en-US" dirty="0"/>
              <a:t> </a:t>
            </a:r>
            <a:r>
              <a:rPr lang="en-GB" dirty="0"/>
              <a:t>Evaluate roots with Interval Halving method.</a:t>
            </a:r>
            <a:endParaRPr lang="en-US" dirty="0"/>
          </a:p>
          <a:p>
            <a:pPr lvl="0" algn="just">
              <a:lnSpc>
                <a:spcPct val="150000"/>
              </a:lnSpc>
              <a:buFont typeface="Wingdings" panose="05000000000000000000" pitchFamily="2" charset="2"/>
              <a:buChar char="q"/>
            </a:pPr>
            <a:r>
              <a:rPr lang="en-US" dirty="0"/>
              <a:t> </a:t>
            </a:r>
            <a:r>
              <a:rPr lang="en-GB" dirty="0"/>
              <a:t>Evaluate roots with False Position method.</a:t>
            </a:r>
            <a:endParaRPr lang="en-US" dirty="0"/>
          </a:p>
          <a:p>
            <a:pPr lvl="0" algn="just">
              <a:lnSpc>
                <a:spcPct val="150000"/>
              </a:lnSpc>
              <a:buFont typeface="Wingdings" panose="05000000000000000000" pitchFamily="2" charset="2"/>
              <a:buChar char="q"/>
            </a:pPr>
            <a:r>
              <a:rPr lang="en-US" dirty="0"/>
              <a:t> </a:t>
            </a:r>
            <a:r>
              <a:rPr lang="en-GB" dirty="0"/>
              <a:t>Evaluate roots with Fixe—Point iteration</a:t>
            </a:r>
            <a:endParaRPr lang="en-US" dirty="0"/>
          </a:p>
          <a:p>
            <a:pPr lvl="0" algn="just">
              <a:lnSpc>
                <a:spcPct val="150000"/>
              </a:lnSpc>
              <a:buFont typeface="Wingdings" panose="05000000000000000000" pitchFamily="2" charset="2"/>
              <a:buChar char="q"/>
            </a:pPr>
            <a:r>
              <a:rPr lang="en-US" dirty="0"/>
              <a:t> </a:t>
            </a:r>
            <a:r>
              <a:rPr lang="en-GB" dirty="0"/>
              <a:t>Evaluate roots with Newtons &amp; Secant method.</a:t>
            </a:r>
            <a:endParaRPr lang="en-US" dirty="0"/>
          </a:p>
        </p:txBody>
      </p:sp>
    </p:spTree>
    <p:extLst>
      <p:ext uri="{BB962C8B-B14F-4D97-AF65-F5344CB8AC3E}">
        <p14:creationId xmlns:p14="http://schemas.microsoft.com/office/powerpoint/2010/main" val="17562270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Rounded MT Bold" panose="020F0704030504030204" pitchFamily="34" charset="77"/>
              </a:rPr>
              <a:t>Session Activities and Assignments</a:t>
            </a:r>
          </a:p>
        </p:txBody>
      </p:sp>
      <p:sp>
        <p:nvSpPr>
          <p:cNvPr id="3" name="Content Placeholder 2"/>
          <p:cNvSpPr>
            <a:spLocks noGrp="1"/>
          </p:cNvSpPr>
          <p:nvPr>
            <p:ph idx="1"/>
          </p:nvPr>
        </p:nvSpPr>
        <p:spPr/>
        <p:txBody>
          <a:bodyPr>
            <a:noAutofit/>
          </a:bodyPr>
          <a:lstStyle/>
          <a:p>
            <a:pPr marL="0" indent="0">
              <a:buNone/>
            </a:pPr>
            <a:r>
              <a:rPr lang="en-US" sz="2300" dirty="0"/>
              <a:t>This week, complete the following tasks:</a:t>
            </a:r>
          </a:p>
          <a:p>
            <a:pPr lvl="0">
              <a:buFont typeface="Wingdings" panose="05000000000000000000" pitchFamily="2" charset="2"/>
              <a:buChar char="v"/>
            </a:pPr>
            <a:r>
              <a:rPr lang="en-US" sz="2300" dirty="0"/>
              <a:t>Log onto the UG Sakai LMS course site: http://sakai.ug.edu.gh/</a:t>
            </a:r>
          </a:p>
          <a:p>
            <a:pPr>
              <a:buFont typeface="Wingdings" panose="05000000000000000000" pitchFamily="2" charset="2"/>
              <a:buChar char="v"/>
            </a:pPr>
            <a:r>
              <a:rPr lang="en-US" sz="2300" dirty="0"/>
              <a:t>Read Chapter 3 (Pages 127 – 154) of Recommended Text – Joe D. Hoffman (2001), </a:t>
            </a:r>
            <a:r>
              <a:rPr lang="en-US" sz="2300" i="1" dirty="0"/>
              <a:t>Numerical Methods for Engineers and Scientists</a:t>
            </a:r>
            <a:r>
              <a:rPr lang="en-US" sz="2300" dirty="0"/>
              <a:t> (2nd Edition).</a:t>
            </a:r>
          </a:p>
          <a:p>
            <a:pPr>
              <a:buFont typeface="Wingdings" panose="05000000000000000000" pitchFamily="2" charset="2"/>
              <a:buChar char="v"/>
            </a:pPr>
            <a:r>
              <a:rPr lang="en-US" sz="2300" dirty="0"/>
              <a:t>Review Lecture Slides: Session 5 – Nonlinear Equations - Part I</a:t>
            </a:r>
          </a:p>
          <a:p>
            <a:pPr lvl="0">
              <a:buFont typeface="Wingdings" panose="05000000000000000000" pitchFamily="2" charset="2"/>
              <a:buChar char="v"/>
            </a:pPr>
            <a:r>
              <a:rPr lang="en-US" sz="2300" dirty="0"/>
              <a:t>Visit the Chat Room and discuss the Forum question for Session 5</a:t>
            </a:r>
          </a:p>
          <a:p>
            <a:pPr lvl="0">
              <a:buFont typeface="Wingdings" panose="05000000000000000000" pitchFamily="2" charset="2"/>
              <a:buChar char="v"/>
            </a:pPr>
            <a:r>
              <a:rPr lang="en-US" sz="2300" dirty="0"/>
              <a:t>Complete the Individual Assignment for Session 5</a:t>
            </a:r>
          </a:p>
        </p:txBody>
      </p:sp>
      <p:sp>
        <p:nvSpPr>
          <p:cNvPr id="4" name="Footer Placeholder 3"/>
          <p:cNvSpPr>
            <a:spLocks noGrp="1"/>
          </p:cNvSpPr>
          <p:nvPr>
            <p:ph type="ftr" sz="quarter" idx="3"/>
          </p:nvPr>
        </p:nvSpPr>
        <p:spPr/>
        <p:txBody>
          <a:bodyPr/>
          <a:lstStyle/>
          <a:p>
            <a:endParaRPr lang="en-US" dirty="0"/>
          </a:p>
        </p:txBody>
      </p:sp>
      <p:sp>
        <p:nvSpPr>
          <p:cNvPr id="5" name="Slide Number Placeholder 4"/>
          <p:cNvSpPr>
            <a:spLocks noGrp="1"/>
          </p:cNvSpPr>
          <p:nvPr>
            <p:ph type="sldNum" sz="quarter" idx="4"/>
          </p:nvPr>
        </p:nvSpPr>
        <p:spPr/>
        <p:txBody>
          <a:bodyPr/>
          <a:lstStyle/>
          <a:p>
            <a:r>
              <a:rPr lang="en-US"/>
              <a:t>Slide </a:t>
            </a:r>
            <a:fld id="{FD3DDBF2-094B-4CA4-965C-FB22D307DBD7}" type="slidenum">
              <a:rPr lang="en-US" smtClean="0"/>
              <a:pPr/>
              <a:t>8</a:t>
            </a:fld>
            <a:endParaRPr lang="en-US" dirty="0"/>
          </a:p>
        </p:txBody>
      </p:sp>
    </p:spTree>
    <p:extLst>
      <p:ext uri="{BB962C8B-B14F-4D97-AF65-F5344CB8AC3E}">
        <p14:creationId xmlns:p14="http://schemas.microsoft.com/office/powerpoint/2010/main" val="386290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77"/>
              </a:rPr>
              <a:t>Reading List</a:t>
            </a:r>
          </a:p>
        </p:txBody>
      </p:sp>
      <p:sp>
        <p:nvSpPr>
          <p:cNvPr id="3" name="Content Placeholder 2"/>
          <p:cNvSpPr>
            <a:spLocks noGrp="1"/>
          </p:cNvSpPr>
          <p:nvPr>
            <p:ph idx="1"/>
          </p:nvPr>
        </p:nvSpPr>
        <p:spPr>
          <a:xfrm>
            <a:off x="457200" y="1600200"/>
            <a:ext cx="8229600" cy="4762638"/>
          </a:xfrm>
        </p:spPr>
        <p:txBody>
          <a:bodyPr>
            <a:normAutofit/>
          </a:bodyPr>
          <a:lstStyle/>
          <a:p>
            <a:pPr>
              <a:buFont typeface="Wingdings" pitchFamily="2" charset="2"/>
              <a:buChar char="v"/>
            </a:pPr>
            <a:endParaRPr lang="en-US" dirty="0"/>
          </a:p>
          <a:p>
            <a:pPr>
              <a:buFont typeface="Wingdings" pitchFamily="2" charset="2"/>
              <a:buChar char="v"/>
            </a:pPr>
            <a:endParaRPr lang="en-US" dirty="0"/>
          </a:p>
          <a:p>
            <a:pPr marL="0" indent="0">
              <a:buNone/>
            </a:pPr>
            <a:endParaRPr lang="en-US" dirty="0"/>
          </a:p>
          <a:p>
            <a:pPr>
              <a:buFont typeface="Wingdings" pitchFamily="2" charset="2"/>
              <a:buChar char="v"/>
            </a:pPr>
            <a:r>
              <a:rPr lang="en-US" dirty="0"/>
              <a:t>Read Chapter 3 (Pages 127 – 154) of Recommended Text – Joe D. </a:t>
            </a:r>
            <a:r>
              <a:rPr lang="en-US"/>
              <a:t>Hoffman (2001), </a:t>
            </a:r>
            <a:r>
              <a:rPr lang="en-US" i="1"/>
              <a:t>Numerical Methods for Engineers and Scientists</a:t>
            </a:r>
            <a:r>
              <a:rPr lang="en-US"/>
              <a:t> (2nd Edition)</a:t>
            </a:r>
            <a:r>
              <a:rPr lang="en-GB"/>
              <a:t>. </a:t>
            </a:r>
            <a:endParaRPr lang="en-US" dirty="0"/>
          </a:p>
          <a:p>
            <a:endParaRPr lang="en-US" dirty="0"/>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a:t>Slide </a:t>
            </a:r>
            <a:fld id="{FD3DDBF2-094B-4CA4-965C-FB22D307DBD7}" type="slidenum">
              <a:rPr lang="en-US" smtClean="0"/>
              <a:pPr/>
              <a:t>9</a:t>
            </a:fld>
            <a:endParaRPr lang="en-US" dirty="0"/>
          </a:p>
        </p:txBody>
      </p:sp>
    </p:spTree>
    <p:extLst>
      <p:ext uri="{BB962C8B-B14F-4D97-AF65-F5344CB8AC3E}">
        <p14:creationId xmlns:p14="http://schemas.microsoft.com/office/powerpoint/2010/main" val="14420447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ession Slides Sample_Revised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Slides Sample_Revised2018</Template>
  <TotalTime>5776</TotalTime>
  <Words>2387</Words>
  <Application>Microsoft Macintosh PowerPoint</Application>
  <PresentationFormat>On-screen Show (4:3)</PresentationFormat>
  <Paragraphs>252</Paragraphs>
  <Slides>40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Arial Rounded MT Bold</vt:lpstr>
      <vt:lpstr>Calibri</vt:lpstr>
      <vt:lpstr>Cambria Math</vt:lpstr>
      <vt:lpstr>Lucida Sans Unicode</vt:lpstr>
      <vt:lpstr>Myriad Pro</vt:lpstr>
      <vt:lpstr>Tw Cen MT</vt:lpstr>
      <vt:lpstr>Wingdings</vt:lpstr>
      <vt:lpstr>Session Slides Sample_Revised2018</vt:lpstr>
      <vt:lpstr>DCIT 212  NUMERICAL AND COMPUTATIONAL METHODS</vt:lpstr>
      <vt:lpstr>Course Information</vt:lpstr>
      <vt:lpstr>Course Information (contd.)</vt:lpstr>
      <vt:lpstr>Course Instructor’s Contact</vt:lpstr>
      <vt:lpstr>Session Overview </vt:lpstr>
      <vt:lpstr>Session Outline</vt:lpstr>
      <vt:lpstr>Learning Objectives</vt:lpstr>
      <vt:lpstr>Session Activities and Assignments</vt:lpstr>
      <vt:lpstr>Reading List</vt:lpstr>
      <vt:lpstr>General Features of Root Finding</vt:lpstr>
      <vt:lpstr>Introduction</vt:lpstr>
      <vt:lpstr>Bounding the Solution</vt:lpstr>
      <vt:lpstr>Bounding the Solution</vt:lpstr>
      <vt:lpstr>Bounding the Solution</vt:lpstr>
      <vt:lpstr>Bounding the Solution</vt:lpstr>
      <vt:lpstr>Bounding the Solution</vt:lpstr>
      <vt:lpstr>Bounding the Solution</vt:lpstr>
      <vt:lpstr>Bounding the Solution</vt:lpstr>
      <vt:lpstr>Bounding the Solution</vt:lpstr>
      <vt:lpstr>Bounding the Solution</vt:lpstr>
      <vt:lpstr>Bounding the Solution</vt:lpstr>
      <vt:lpstr>Close Domain (Bracketing) METHODS</vt:lpstr>
      <vt:lpstr>Interval Halving (Bisection)</vt:lpstr>
      <vt:lpstr>Interval Halving (Bisection)</vt:lpstr>
      <vt:lpstr>Interval Halving (Bisection)</vt:lpstr>
      <vt:lpstr>Interval Halving (Bisection)</vt:lpstr>
      <vt:lpstr>False Position (Regula Falsi)</vt:lpstr>
      <vt:lpstr>False Position (Regula Falsi)</vt:lpstr>
      <vt:lpstr>Open Domain Methods</vt:lpstr>
      <vt:lpstr>Fixed-Point Iteration</vt:lpstr>
      <vt:lpstr>Fixed-Point Iteration</vt:lpstr>
      <vt:lpstr>Newton’s Method</vt:lpstr>
      <vt:lpstr>Newton’s Method</vt:lpstr>
      <vt:lpstr>Newton’s Method</vt:lpstr>
      <vt:lpstr>The Secant Method</vt:lpstr>
      <vt:lpstr>The Secant Method</vt:lpstr>
      <vt:lpstr>The Secant Method</vt:lpstr>
      <vt:lpstr>Session 5 - Assignment</vt:lpstr>
      <vt:lpstr>Reference</vt:lpstr>
      <vt:lpstr>The End</vt:lpstr>
    </vt:vector>
  </TitlesOfParts>
  <Manager>Mark Atta Mensah</Manager>
  <Company>UG, DCS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CSIT 204 - Introduction to Information Security</dc:title>
  <dc:subject>Session 1</dc:subject>
  <dc:creator>Mark Atta Mensah</dc:creator>
  <cp:lastModifiedBy>Justice Kwame Appati</cp:lastModifiedBy>
  <cp:revision>377</cp:revision>
  <dcterms:created xsi:type="dcterms:W3CDTF">2011-06-07T13:56:57Z</dcterms:created>
  <dcterms:modified xsi:type="dcterms:W3CDTF">2021-07-30T14:39:59Z</dcterms:modified>
</cp:coreProperties>
</file>