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7"/>
  </p:notesMasterIdLst>
  <p:sldIdLst>
    <p:sldId id="256" r:id="rId2"/>
    <p:sldId id="258"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50" d="100"/>
          <a:sy n="150" d="100"/>
        </p:scale>
        <p:origin x="62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A9626-EE85-40D8-95EC-A127ACB2EDB4}" type="datetimeFigureOut">
              <a:rPr lang="en-SE" smtClean="0"/>
              <a:t>2024-01-10</a:t>
            </a:fld>
            <a:endParaRPr lang="en-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68E8A-2FC1-4BDE-A7AE-8CA335454522}" type="slidenum">
              <a:rPr lang="en-SE" smtClean="0"/>
              <a:t>‹#›</a:t>
            </a:fld>
            <a:endParaRPr lang="en-SE"/>
          </a:p>
        </p:txBody>
      </p:sp>
    </p:spTree>
    <p:extLst>
      <p:ext uri="{BB962C8B-B14F-4D97-AF65-F5344CB8AC3E}">
        <p14:creationId xmlns:p14="http://schemas.microsoft.com/office/powerpoint/2010/main" val="190075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sv" sz="1800" dirty="0">
                <a:effectLst/>
                <a:latin typeface="Cambria" panose="02040503050406030204" pitchFamily="18" charset="0"/>
                <a:ea typeface="MS Mincho" panose="02020609040205080304" pitchFamily="49" charset="-128"/>
                <a:cs typeface="Times New Roman" panose="02020603050405020304" pitchFamily="18" charset="0"/>
              </a:rPr>
              <a:t>Syftet med 'Smart Väderstation med MQTT' är att skapa ett proof of concfept för en, tillförlitlig och interaktiv väderstation som använder MQTT-protokollet för att samla, överföra och visa väderdata i realtid.</a:t>
            </a:r>
            <a:endParaRPr lang="en-SE" sz="18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sv" sz="1800" dirty="0">
                <a:effectLst/>
                <a:latin typeface="Cambria" panose="02040503050406030204" pitchFamily="18" charset="0"/>
                <a:ea typeface="MS Mincho" panose="02020609040205080304" pitchFamily="49" charset="-128"/>
                <a:cs typeface="Times New Roman" panose="02020603050405020304" pitchFamily="18" charset="0"/>
              </a:rPr>
              <a:t>Projektet består av flera nyckelkomponenter: sensorer som simulerar in väderdata, en MQTT-broker som fungerar som ett kommunikationscentrum, och en central enhet som visar data för användarna. Dessa delar arbetar ihop för att ge en omfattande översikt av det aktuella väderförhållandet.</a:t>
            </a:r>
            <a:endParaRPr lang="en-SE"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SE" dirty="0"/>
          </a:p>
        </p:txBody>
      </p:sp>
      <p:sp>
        <p:nvSpPr>
          <p:cNvPr id="4" name="Slide Number Placeholder 3"/>
          <p:cNvSpPr>
            <a:spLocks noGrp="1"/>
          </p:cNvSpPr>
          <p:nvPr>
            <p:ph type="sldNum" sz="quarter" idx="5"/>
          </p:nvPr>
        </p:nvSpPr>
        <p:spPr/>
        <p:txBody>
          <a:bodyPr/>
          <a:lstStyle/>
          <a:p>
            <a:fld id="{DED68E8A-2FC1-4BDE-A7AE-8CA335454522}" type="slidenum">
              <a:rPr lang="en-SE" smtClean="0"/>
              <a:t>1</a:t>
            </a:fld>
            <a:endParaRPr lang="en-SE"/>
          </a:p>
        </p:txBody>
      </p:sp>
    </p:spTree>
    <p:extLst>
      <p:ext uri="{BB962C8B-B14F-4D97-AF65-F5344CB8AC3E}">
        <p14:creationId xmlns:p14="http://schemas.microsoft.com/office/powerpoint/2010/main" val="2270064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 sz="1200" dirty="0">
                <a:effectLst/>
                <a:latin typeface="Cambria" panose="02040503050406030204" pitchFamily="18" charset="0"/>
                <a:ea typeface="MS Mincho" panose="02020609040205080304" pitchFamily="49" charset="-128"/>
                <a:cs typeface="Times New Roman" panose="02020603050405020304" pitchFamily="18" charset="0"/>
              </a:rPr>
              <a:t>MQTT-brokerns huvudsakliga funktion är att agera som en MQTT server som hantera meddelanden som skickas mellan de olika delarna av vårt väderstationssystem samt tar hand om retention och liknande. Den tar emot data från sensorerna, behandlar dessa data och skickar dem vidare till den centrala enheten för visning." Brokern är också kompatibel med MQTT V5 och tidigare versioner. Den kan även hantera externa mqtt clienter för att visa väder data.</a:t>
            </a:r>
            <a:endParaRPr lang="en-SE" sz="12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SE" dirty="0"/>
          </a:p>
        </p:txBody>
      </p:sp>
      <p:sp>
        <p:nvSpPr>
          <p:cNvPr id="4" name="Slide Number Placeholder 3"/>
          <p:cNvSpPr>
            <a:spLocks noGrp="1"/>
          </p:cNvSpPr>
          <p:nvPr>
            <p:ph type="sldNum" sz="quarter" idx="5"/>
          </p:nvPr>
        </p:nvSpPr>
        <p:spPr/>
        <p:txBody>
          <a:bodyPr/>
          <a:lstStyle/>
          <a:p>
            <a:fld id="{DED68E8A-2FC1-4BDE-A7AE-8CA335454522}" type="slidenum">
              <a:rPr lang="en-SE" smtClean="0"/>
              <a:t>2</a:t>
            </a:fld>
            <a:endParaRPr lang="en-SE"/>
          </a:p>
        </p:txBody>
      </p:sp>
    </p:spTree>
    <p:extLst>
      <p:ext uri="{BB962C8B-B14F-4D97-AF65-F5344CB8AC3E}">
        <p14:creationId xmlns:p14="http://schemas.microsoft.com/office/powerpoint/2010/main" val="3463702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sv" sz="1200" dirty="0">
                <a:effectLst/>
                <a:latin typeface="Cambria" panose="02040503050406030204" pitchFamily="18" charset="0"/>
                <a:ea typeface="MS Mincho" panose="02020609040205080304" pitchFamily="49" charset="-128"/>
                <a:cs typeface="Times New Roman" panose="02020603050405020304" pitchFamily="18" charset="0"/>
              </a:rPr>
              <a:t>Sensorerna fungerar som en simulering av olika sensorer i en väderstation. Dess huvuduppgift är att samla in data som temperatur, luftfuktighet och vindhastighet. Efter att ha samlat in dessa data, tar 'sensors.py' hand om att skicka dem till MQTT-brokern.</a:t>
            </a:r>
            <a:br>
              <a:rPr lang="sv" sz="1200" dirty="0">
                <a:effectLst/>
                <a:latin typeface="Cambria" panose="02040503050406030204" pitchFamily="18" charset="0"/>
                <a:ea typeface="MS Mincho" panose="02020609040205080304" pitchFamily="49" charset="-128"/>
                <a:cs typeface="Times New Roman" panose="02020603050405020304" pitchFamily="18" charset="0"/>
              </a:rPr>
            </a:br>
            <a:endParaRPr lang="en-SE" dirty="0"/>
          </a:p>
          <a:p>
            <a:endParaRPr lang="en-SE" dirty="0"/>
          </a:p>
        </p:txBody>
      </p:sp>
      <p:sp>
        <p:nvSpPr>
          <p:cNvPr id="4" name="Slide Number Placeholder 3"/>
          <p:cNvSpPr>
            <a:spLocks noGrp="1"/>
          </p:cNvSpPr>
          <p:nvPr>
            <p:ph type="sldNum" sz="quarter" idx="5"/>
          </p:nvPr>
        </p:nvSpPr>
        <p:spPr/>
        <p:txBody>
          <a:bodyPr/>
          <a:lstStyle/>
          <a:p>
            <a:fld id="{DED68E8A-2FC1-4BDE-A7AE-8CA335454522}" type="slidenum">
              <a:rPr lang="en-SE" smtClean="0"/>
              <a:t>3</a:t>
            </a:fld>
            <a:endParaRPr lang="en-SE"/>
          </a:p>
        </p:txBody>
      </p:sp>
    </p:spTree>
    <p:extLst>
      <p:ext uri="{BB962C8B-B14F-4D97-AF65-F5344CB8AC3E}">
        <p14:creationId xmlns:p14="http://schemas.microsoft.com/office/powerpoint/2010/main" val="1962210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 sz="1800" dirty="0">
                <a:effectLst/>
                <a:latin typeface="Cambria" panose="02040503050406030204" pitchFamily="18" charset="0"/>
                <a:ea typeface="MS Mincho" panose="02020609040205080304" pitchFamily="49" charset="-128"/>
                <a:cs typeface="Times New Roman" panose="02020603050405020304" pitchFamily="18" charset="0"/>
              </a:rPr>
              <a:t>centrala_enheten är utformad för att fungera som en central enhet i vårt väderstationssystem. Dess primära funktion är att ta emot och visa väderdata som saimuleras av sensorerna och skickas via MQTT-brokern." När det mottar data, som till exempel temperatur eller luftfuktighet, visar det denna information i en konsol. Detta gör det möjligt för användare att se väderförhållandena i realtid."</a:t>
            </a:r>
            <a:endParaRPr lang="en-SE"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SE" dirty="0"/>
          </a:p>
        </p:txBody>
      </p:sp>
      <p:sp>
        <p:nvSpPr>
          <p:cNvPr id="4" name="Slide Number Placeholder 3"/>
          <p:cNvSpPr>
            <a:spLocks noGrp="1"/>
          </p:cNvSpPr>
          <p:nvPr>
            <p:ph type="sldNum" sz="quarter" idx="5"/>
          </p:nvPr>
        </p:nvSpPr>
        <p:spPr/>
        <p:txBody>
          <a:bodyPr/>
          <a:lstStyle/>
          <a:p>
            <a:fld id="{DED68E8A-2FC1-4BDE-A7AE-8CA335454522}" type="slidenum">
              <a:rPr lang="en-SE" smtClean="0"/>
              <a:t>4</a:t>
            </a:fld>
            <a:endParaRPr lang="en-SE"/>
          </a:p>
        </p:txBody>
      </p:sp>
    </p:spTree>
    <p:extLst>
      <p:ext uri="{BB962C8B-B14F-4D97-AF65-F5344CB8AC3E}">
        <p14:creationId xmlns:p14="http://schemas.microsoft.com/office/powerpoint/2010/main" val="2989554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sv" sz="1800" dirty="0">
                <a:effectLst/>
                <a:latin typeface="Cambria" panose="02040503050406030204" pitchFamily="18" charset="0"/>
                <a:ea typeface="MS Mincho" panose="02020609040205080304" pitchFamily="49" charset="-128"/>
                <a:cs typeface="Times New Roman" panose="02020603050405020304" pitchFamily="18" charset="0"/>
              </a:rPr>
              <a:t>Som ett resultat av detta projekt så ser jag att nätverksapplikationer och IoT (Internet of Things) spelar en avgörande roll i hur modern teknologi formar vår värld och hur det kan sättas till nytta.</a:t>
            </a:r>
            <a:endParaRPr lang="en-SE" sz="18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sv" sz="1800" dirty="0">
                <a:effectLst/>
                <a:latin typeface="Cambria" panose="02040503050406030204" pitchFamily="18" charset="0"/>
                <a:ea typeface="MS Mincho" panose="02020609040205080304" pitchFamily="49" charset="-128"/>
                <a:cs typeface="Times New Roman" panose="02020603050405020304" pitchFamily="18" charset="0"/>
              </a:rPr>
              <a:t>Fördelar: </a:t>
            </a:r>
            <a:br>
              <a:rPr lang="sv" sz="1800" dirty="0">
                <a:effectLst/>
                <a:latin typeface="Cambria" panose="02040503050406030204" pitchFamily="18" charset="0"/>
                <a:ea typeface="MS Mincho" panose="02020609040205080304" pitchFamily="49" charset="-128"/>
                <a:cs typeface="Times New Roman" panose="02020603050405020304" pitchFamily="18" charset="0"/>
              </a:rPr>
            </a:br>
            <a:r>
              <a:rPr lang="sv" sz="1800" dirty="0">
                <a:effectLst/>
                <a:latin typeface="Cambria" panose="02040503050406030204" pitchFamily="18" charset="0"/>
                <a:ea typeface="MS Mincho" panose="02020609040205080304" pitchFamily="49" charset="-128"/>
                <a:cs typeface="Times New Roman" panose="02020603050405020304" pitchFamily="18" charset="0"/>
              </a:rPr>
              <a:t>Vårt projekt exemplifierar IoT kärnsyfte – att ansluta flera nätverks ansluta enheter och system tillsammans för skapa ett trådlöst system som kan samarbeta. I detta fallet så har jag försökt visa hur man kan koppla samma olika delar för att bilda ett komplett system. Så klart kan man vidare utveckla och datan skulle kunna vara från en faktiskt fysisk enhet. </a:t>
            </a:r>
            <a:br>
              <a:rPr lang="sv" sz="1800" dirty="0">
                <a:effectLst/>
                <a:latin typeface="Cambria" panose="02040503050406030204" pitchFamily="18" charset="0"/>
                <a:ea typeface="MS Mincho" panose="02020609040205080304" pitchFamily="49" charset="-128"/>
                <a:cs typeface="Times New Roman" panose="02020603050405020304" pitchFamily="18" charset="0"/>
              </a:rPr>
            </a:br>
            <a:br>
              <a:rPr lang="sv" sz="1800" dirty="0">
                <a:effectLst/>
                <a:latin typeface="Cambria" panose="02040503050406030204" pitchFamily="18" charset="0"/>
                <a:ea typeface="MS Mincho" panose="02020609040205080304" pitchFamily="49" charset="-128"/>
                <a:cs typeface="Times New Roman" panose="02020603050405020304" pitchFamily="18" charset="0"/>
              </a:rPr>
            </a:br>
            <a:r>
              <a:rPr lang="sv" sz="1800" dirty="0">
                <a:effectLst/>
                <a:latin typeface="Cambria" panose="02040503050406030204" pitchFamily="18" charset="0"/>
                <a:ea typeface="MS Mincho" panose="02020609040205080304" pitchFamily="49" charset="-128"/>
                <a:cs typeface="Times New Roman" panose="02020603050405020304" pitchFamily="18" charset="0"/>
              </a:rPr>
              <a:t>Nackdelar: Under projektets utvecklings fas så stötte jag på en utmaning som jag tyckte var märkvärdig vad som gäller IoT och det var nämligen när IoT enheter använder olika protokoll och även samma protokoll men olika versioner. När jag testade ett flertal extern verktyg mot MQTT brokern visade det sig att en av dessa inte var MQTT version 5. Vilket jag behövde skapa speciella anpassningar till hur paketen hanterades för just denna clienten. Detta på grund av paketens struktur hade ändrats i Version 5 med tillägget av till exempel Message Properties i Publish paketet. Och som jag ser det så är det ett problem som kommer återstå men kan någorlunda lätt lösas genom att vara noggran med att förmedla vilket protokol och version som en IoT enhet använder.</a:t>
            </a:r>
            <a:endParaRPr lang="en-SE"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SE" dirty="0"/>
          </a:p>
        </p:txBody>
      </p:sp>
      <p:sp>
        <p:nvSpPr>
          <p:cNvPr id="4" name="Slide Number Placeholder 3"/>
          <p:cNvSpPr>
            <a:spLocks noGrp="1"/>
          </p:cNvSpPr>
          <p:nvPr>
            <p:ph type="sldNum" sz="quarter" idx="5"/>
          </p:nvPr>
        </p:nvSpPr>
        <p:spPr/>
        <p:txBody>
          <a:bodyPr/>
          <a:lstStyle/>
          <a:p>
            <a:fld id="{DED68E8A-2FC1-4BDE-A7AE-8CA335454522}" type="slidenum">
              <a:rPr lang="en-SE" smtClean="0"/>
              <a:t>5</a:t>
            </a:fld>
            <a:endParaRPr lang="en-SE"/>
          </a:p>
        </p:txBody>
      </p:sp>
    </p:spTree>
    <p:extLst>
      <p:ext uri="{BB962C8B-B14F-4D97-AF65-F5344CB8AC3E}">
        <p14:creationId xmlns:p14="http://schemas.microsoft.com/office/powerpoint/2010/main" val="2218990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1/10/2024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802902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1/10/2024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837255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1/10/2024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34375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1/10/2024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553902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1/10/2024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50410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1/10/2024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06464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1/10/2024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699928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1/10/2024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615403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1/10/2024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760616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1/10/2024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136384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1/10/2024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87328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1/10/2024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3624425182"/>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2" r:id="rId6"/>
    <p:sldLayoutId id="2147483828" r:id="rId7"/>
    <p:sldLayoutId id="2147483829" r:id="rId8"/>
    <p:sldLayoutId id="2147483830" r:id="rId9"/>
    <p:sldLayoutId id="2147483831" r:id="rId10"/>
    <p:sldLayoutId id="2147483833"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30C58FCB-AB15-8F2D-ECB3-614828E43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9E0C40-1585-4019-28D2-CD7C1AB3D488}"/>
              </a:ext>
            </a:extLst>
          </p:cNvPr>
          <p:cNvSpPr>
            <a:spLocks noGrp="1"/>
          </p:cNvSpPr>
          <p:nvPr>
            <p:ph type="ctrTitle"/>
          </p:nvPr>
        </p:nvSpPr>
        <p:spPr>
          <a:xfrm>
            <a:off x="308389" y="750626"/>
            <a:ext cx="5015852" cy="1805607"/>
          </a:xfrm>
        </p:spPr>
        <p:txBody>
          <a:bodyPr vert="horz" lIns="91440" tIns="45720" rIns="91440" bIns="45720" rtlCol="0" anchor="t">
            <a:normAutofit/>
          </a:bodyPr>
          <a:lstStyle/>
          <a:p>
            <a:r>
              <a:rPr lang="en-US" sz="4100" b="1" kern="1200">
                <a:solidFill>
                  <a:schemeClr val="tx1"/>
                </a:solidFill>
                <a:effectLst/>
                <a:latin typeface="+mj-lt"/>
                <a:ea typeface="+mj-ea"/>
                <a:cs typeface="+mj-cs"/>
              </a:rPr>
              <a:t>Smart Väderstation med MQTT</a:t>
            </a:r>
            <a:endParaRPr lang="en-US" sz="4100" b="1" kern="1200">
              <a:solidFill>
                <a:schemeClr val="tx1"/>
              </a:solidFill>
              <a:latin typeface="+mj-lt"/>
              <a:ea typeface="+mj-ea"/>
              <a:cs typeface="+mj-cs"/>
            </a:endParaRPr>
          </a:p>
        </p:txBody>
      </p:sp>
      <p:sp>
        <p:nvSpPr>
          <p:cNvPr id="3" name="Subtitle 2">
            <a:extLst>
              <a:ext uri="{FF2B5EF4-FFF2-40B4-BE49-F238E27FC236}">
                <a16:creationId xmlns:a16="http://schemas.microsoft.com/office/drawing/2014/main" id="{B9A3118D-7BF6-74E0-FF38-BC9758F46B6E}"/>
              </a:ext>
            </a:extLst>
          </p:cNvPr>
          <p:cNvSpPr>
            <a:spLocks noGrp="1"/>
          </p:cNvSpPr>
          <p:nvPr>
            <p:ph type="subTitle" idx="1"/>
          </p:nvPr>
        </p:nvSpPr>
        <p:spPr>
          <a:xfrm>
            <a:off x="340627" y="2569464"/>
            <a:ext cx="4764773" cy="3555491"/>
          </a:xfrm>
        </p:spPr>
        <p:txBody>
          <a:bodyPr vert="horz" lIns="91440" tIns="45720" rIns="91440" bIns="45720" rtlCol="0" anchor="b">
            <a:normAutofit/>
          </a:bodyPr>
          <a:lstStyle/>
          <a:p>
            <a:pPr marL="285750" indent="-228600">
              <a:buFont typeface="Arial" panose="020B0604020202020204" pitchFamily="34" charset="0"/>
              <a:buChar char="•"/>
            </a:pPr>
            <a:r>
              <a:rPr lang="en-US"/>
              <a:t>Projektets Syfte</a:t>
            </a:r>
          </a:p>
          <a:p>
            <a:pPr marL="285750" indent="-228600">
              <a:buFont typeface="Arial" panose="020B0604020202020204" pitchFamily="34" charset="0"/>
              <a:buChar char="•"/>
            </a:pPr>
            <a:r>
              <a:rPr lang="en-US"/>
              <a:t>Sensorer</a:t>
            </a:r>
          </a:p>
          <a:p>
            <a:pPr marL="285750" indent="-228600">
              <a:buFont typeface="Arial" panose="020B0604020202020204" pitchFamily="34" charset="0"/>
              <a:buChar char="•"/>
            </a:pPr>
            <a:r>
              <a:rPr lang="en-US"/>
              <a:t>MQTT Broker</a:t>
            </a:r>
          </a:p>
          <a:p>
            <a:pPr marL="285750" indent="-228600">
              <a:buFont typeface="Arial" panose="020B0604020202020204" pitchFamily="34" charset="0"/>
              <a:buChar char="•"/>
            </a:pPr>
            <a:r>
              <a:rPr lang="en-US"/>
              <a:t>Central Enhet</a:t>
            </a:r>
          </a:p>
        </p:txBody>
      </p:sp>
      <p:pic>
        <p:nvPicPr>
          <p:cNvPr id="4" name="Picture 3" descr="A colorful squares and squares&#10;&#10;Description automatically generated with medium confidence">
            <a:extLst>
              <a:ext uri="{FF2B5EF4-FFF2-40B4-BE49-F238E27FC236}">
                <a16:creationId xmlns:a16="http://schemas.microsoft.com/office/drawing/2014/main" id="{E917FCB1-5AE5-F187-6115-DD30CC859C69}"/>
              </a:ext>
            </a:extLst>
          </p:cNvPr>
          <p:cNvPicPr>
            <a:picLocks noChangeAspect="1"/>
          </p:cNvPicPr>
          <p:nvPr/>
        </p:nvPicPr>
        <p:blipFill rotWithShape="1">
          <a:blip r:embed="rId3"/>
          <a:srcRect r="2" b="9721"/>
          <a:stretch/>
        </p:blipFill>
        <p:spPr>
          <a:xfrm>
            <a:off x="6096000" y="10"/>
            <a:ext cx="6096000" cy="6857990"/>
          </a:xfrm>
          <a:custGeom>
            <a:avLst/>
            <a:gdLst/>
            <a:ahLst/>
            <a:cxnLst/>
            <a:rect l="l" t="t" r="r" b="b"/>
            <a:pathLst>
              <a:path w="6096000" h="6858000">
                <a:moveTo>
                  <a:pt x="677913" y="0"/>
                </a:moveTo>
                <a:lnTo>
                  <a:pt x="6096000" y="0"/>
                </a:lnTo>
                <a:lnTo>
                  <a:pt x="6096000" y="6858000"/>
                </a:lnTo>
                <a:lnTo>
                  <a:pt x="677913" y="6858000"/>
                </a:lnTo>
                <a:cubicBezTo>
                  <a:pt x="303512" y="6858000"/>
                  <a:pt x="0" y="6554488"/>
                  <a:pt x="0" y="6180087"/>
                </a:cubicBezTo>
                <a:lnTo>
                  <a:pt x="0" y="677913"/>
                </a:lnTo>
                <a:cubicBezTo>
                  <a:pt x="0" y="303512"/>
                  <a:pt x="303512" y="0"/>
                  <a:pt x="677913" y="0"/>
                </a:cubicBezTo>
                <a:close/>
              </a:path>
            </a:pathLst>
          </a:custGeom>
        </p:spPr>
      </p:pic>
    </p:spTree>
    <p:extLst>
      <p:ext uri="{BB962C8B-B14F-4D97-AF65-F5344CB8AC3E}">
        <p14:creationId xmlns:p14="http://schemas.microsoft.com/office/powerpoint/2010/main" val="1448171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30C58FCB-AB15-8F2D-ECB3-614828E43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9E0C40-1585-4019-28D2-CD7C1AB3D488}"/>
              </a:ext>
            </a:extLst>
          </p:cNvPr>
          <p:cNvSpPr>
            <a:spLocks noGrp="1"/>
          </p:cNvSpPr>
          <p:nvPr>
            <p:ph type="ctrTitle"/>
          </p:nvPr>
        </p:nvSpPr>
        <p:spPr>
          <a:xfrm>
            <a:off x="308389" y="750626"/>
            <a:ext cx="5015852" cy="1805607"/>
          </a:xfrm>
        </p:spPr>
        <p:txBody>
          <a:bodyPr vert="horz" lIns="91440" tIns="45720" rIns="91440" bIns="45720" rtlCol="0" anchor="t">
            <a:normAutofit/>
          </a:bodyPr>
          <a:lstStyle/>
          <a:p>
            <a:r>
              <a:rPr lang="en-US" sz="4100" b="1" kern="1200" dirty="0">
                <a:solidFill>
                  <a:schemeClr val="tx1"/>
                </a:solidFill>
                <a:effectLst/>
                <a:latin typeface="+mj-lt"/>
                <a:ea typeface="+mj-ea"/>
                <a:cs typeface="+mj-cs"/>
              </a:rPr>
              <a:t>MQTT Broker </a:t>
            </a:r>
            <a:r>
              <a:rPr lang="en-US" sz="4100" b="1" kern="1200" dirty="0" err="1">
                <a:solidFill>
                  <a:schemeClr val="tx1"/>
                </a:solidFill>
                <a:effectLst/>
                <a:latin typeface="+mj-lt"/>
                <a:ea typeface="+mj-ea"/>
                <a:cs typeface="+mj-cs"/>
              </a:rPr>
              <a:t>och</a:t>
            </a:r>
            <a:r>
              <a:rPr lang="en-US" sz="4100" b="1" kern="1200" dirty="0">
                <a:solidFill>
                  <a:schemeClr val="tx1"/>
                </a:solidFill>
                <a:effectLst/>
                <a:latin typeface="+mj-lt"/>
                <a:ea typeface="+mj-ea"/>
                <a:cs typeface="+mj-cs"/>
              </a:rPr>
              <a:t> </a:t>
            </a:r>
            <a:r>
              <a:rPr lang="en-US" sz="4100" b="1" kern="1200" dirty="0" err="1">
                <a:solidFill>
                  <a:schemeClr val="tx1"/>
                </a:solidFill>
                <a:effectLst/>
                <a:latin typeface="+mj-lt"/>
                <a:ea typeface="+mj-ea"/>
                <a:cs typeface="+mj-cs"/>
              </a:rPr>
              <a:t>Kommunikation</a:t>
            </a:r>
            <a:endParaRPr lang="en-US" sz="4100" b="1"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B9A3118D-7BF6-74E0-FF38-BC9758F46B6E}"/>
              </a:ext>
            </a:extLst>
          </p:cNvPr>
          <p:cNvSpPr>
            <a:spLocks noGrp="1"/>
          </p:cNvSpPr>
          <p:nvPr>
            <p:ph type="subTitle" idx="1"/>
          </p:nvPr>
        </p:nvSpPr>
        <p:spPr>
          <a:xfrm>
            <a:off x="340627" y="2569464"/>
            <a:ext cx="4764773" cy="3555491"/>
          </a:xfrm>
        </p:spPr>
        <p:txBody>
          <a:bodyPr vert="horz" lIns="91440" tIns="45720" rIns="91440" bIns="45720" rtlCol="0" anchor="b">
            <a:normAutofit/>
          </a:bodyPr>
          <a:lstStyle/>
          <a:p>
            <a:pPr marL="285750" indent="-228600">
              <a:buFont typeface="Arial" panose="020B0604020202020204" pitchFamily="34" charset="0"/>
              <a:buChar char="•"/>
            </a:pPr>
            <a:r>
              <a:rPr lang="en-US" dirty="0" err="1"/>
              <a:t>Agerar</a:t>
            </a:r>
            <a:r>
              <a:rPr lang="en-US" dirty="0"/>
              <a:t> </a:t>
            </a:r>
            <a:r>
              <a:rPr lang="en-US" dirty="0" err="1"/>
              <a:t>som</a:t>
            </a:r>
            <a:r>
              <a:rPr lang="en-US" dirty="0"/>
              <a:t> </a:t>
            </a:r>
            <a:r>
              <a:rPr lang="en-US" dirty="0" err="1"/>
              <a:t>en</a:t>
            </a:r>
            <a:r>
              <a:rPr lang="en-US" dirty="0"/>
              <a:t> server “broker”</a:t>
            </a:r>
          </a:p>
          <a:p>
            <a:pPr marL="285750" indent="-228600">
              <a:buFont typeface="Arial" panose="020B0604020202020204" pitchFamily="34" charset="0"/>
              <a:buChar char="•"/>
            </a:pPr>
            <a:r>
              <a:rPr lang="en-US" dirty="0" err="1"/>
              <a:t>Hanterar</a:t>
            </a:r>
            <a:r>
              <a:rPr lang="en-US" dirty="0"/>
              <a:t> </a:t>
            </a:r>
            <a:r>
              <a:rPr lang="en-US" dirty="0" err="1"/>
              <a:t>både</a:t>
            </a:r>
            <a:r>
              <a:rPr lang="en-US" dirty="0"/>
              <a:t> MQTT V5 </a:t>
            </a:r>
            <a:r>
              <a:rPr lang="en-US" dirty="0" err="1"/>
              <a:t>och</a:t>
            </a:r>
            <a:r>
              <a:rPr lang="en-US" dirty="0"/>
              <a:t> </a:t>
            </a:r>
            <a:r>
              <a:rPr lang="en-US" dirty="0" err="1"/>
              <a:t>någon</a:t>
            </a:r>
            <a:r>
              <a:rPr lang="en-US" dirty="0"/>
              <a:t> </a:t>
            </a:r>
            <a:r>
              <a:rPr lang="en-US" dirty="0" err="1"/>
              <a:t>tidigare</a:t>
            </a:r>
            <a:r>
              <a:rPr lang="en-US" dirty="0"/>
              <a:t> version</a:t>
            </a:r>
          </a:p>
          <a:p>
            <a:pPr marL="285750" indent="-228600">
              <a:buFont typeface="Arial" panose="020B0604020202020204" pitchFamily="34" charset="0"/>
              <a:buChar char="•"/>
            </a:pPr>
            <a:r>
              <a:rPr lang="en-US" dirty="0" err="1"/>
              <a:t>Kompatibel</a:t>
            </a:r>
            <a:r>
              <a:rPr lang="en-US" dirty="0"/>
              <a:t> med externa </a:t>
            </a:r>
            <a:r>
              <a:rPr lang="en-US" dirty="0" err="1"/>
              <a:t>verktyg</a:t>
            </a:r>
            <a:endParaRPr lang="en-US" dirty="0"/>
          </a:p>
        </p:txBody>
      </p:sp>
      <p:pic>
        <p:nvPicPr>
          <p:cNvPr id="4" name="Picture 3" descr="A colorful squares and squares&#10;&#10;Description automatically generated with medium confidence">
            <a:extLst>
              <a:ext uri="{FF2B5EF4-FFF2-40B4-BE49-F238E27FC236}">
                <a16:creationId xmlns:a16="http://schemas.microsoft.com/office/drawing/2014/main" id="{E917FCB1-5AE5-F187-6115-DD30CC859C69}"/>
              </a:ext>
            </a:extLst>
          </p:cNvPr>
          <p:cNvPicPr>
            <a:picLocks noChangeAspect="1"/>
          </p:cNvPicPr>
          <p:nvPr/>
        </p:nvPicPr>
        <p:blipFill rotWithShape="1">
          <a:blip r:embed="rId3"/>
          <a:srcRect r="2" b="9721"/>
          <a:stretch/>
        </p:blipFill>
        <p:spPr>
          <a:xfrm>
            <a:off x="6096000" y="10"/>
            <a:ext cx="6096000" cy="6857990"/>
          </a:xfrm>
          <a:custGeom>
            <a:avLst/>
            <a:gdLst/>
            <a:ahLst/>
            <a:cxnLst/>
            <a:rect l="l" t="t" r="r" b="b"/>
            <a:pathLst>
              <a:path w="6096000" h="6858000">
                <a:moveTo>
                  <a:pt x="677913" y="0"/>
                </a:moveTo>
                <a:lnTo>
                  <a:pt x="6096000" y="0"/>
                </a:lnTo>
                <a:lnTo>
                  <a:pt x="6096000" y="6858000"/>
                </a:lnTo>
                <a:lnTo>
                  <a:pt x="677913" y="6858000"/>
                </a:lnTo>
                <a:cubicBezTo>
                  <a:pt x="303512" y="6858000"/>
                  <a:pt x="0" y="6554488"/>
                  <a:pt x="0" y="6180087"/>
                </a:cubicBezTo>
                <a:lnTo>
                  <a:pt x="0" y="677913"/>
                </a:lnTo>
                <a:cubicBezTo>
                  <a:pt x="0" y="303512"/>
                  <a:pt x="303512" y="0"/>
                  <a:pt x="677913" y="0"/>
                </a:cubicBezTo>
                <a:close/>
              </a:path>
            </a:pathLst>
          </a:custGeom>
        </p:spPr>
      </p:pic>
    </p:spTree>
    <p:extLst>
      <p:ext uri="{BB962C8B-B14F-4D97-AF65-F5344CB8AC3E}">
        <p14:creationId xmlns:p14="http://schemas.microsoft.com/office/powerpoint/2010/main" val="2115071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30C58FCB-AB15-8F2D-ECB3-614828E43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9E0C40-1585-4019-28D2-CD7C1AB3D488}"/>
              </a:ext>
            </a:extLst>
          </p:cNvPr>
          <p:cNvSpPr>
            <a:spLocks noGrp="1"/>
          </p:cNvSpPr>
          <p:nvPr>
            <p:ph type="ctrTitle"/>
          </p:nvPr>
        </p:nvSpPr>
        <p:spPr>
          <a:xfrm>
            <a:off x="308389" y="750626"/>
            <a:ext cx="5015852" cy="1805607"/>
          </a:xfrm>
        </p:spPr>
        <p:txBody>
          <a:bodyPr vert="horz" lIns="91440" tIns="45720" rIns="91440" bIns="45720" rtlCol="0" anchor="t">
            <a:normAutofit/>
          </a:bodyPr>
          <a:lstStyle/>
          <a:p>
            <a:r>
              <a:rPr lang="en-US" sz="4100" b="1" kern="1200" dirty="0" err="1">
                <a:solidFill>
                  <a:schemeClr val="tx1"/>
                </a:solidFill>
                <a:effectLst/>
                <a:latin typeface="+mj-lt"/>
                <a:ea typeface="+mj-ea"/>
                <a:cs typeface="+mj-cs"/>
              </a:rPr>
              <a:t>Sensorer</a:t>
            </a:r>
            <a:r>
              <a:rPr lang="en-US" sz="4100" b="1" kern="1200" dirty="0">
                <a:solidFill>
                  <a:schemeClr val="tx1"/>
                </a:solidFill>
                <a:effectLst/>
                <a:latin typeface="+mj-lt"/>
                <a:ea typeface="+mj-ea"/>
                <a:cs typeface="+mj-cs"/>
              </a:rPr>
              <a:t> </a:t>
            </a:r>
            <a:r>
              <a:rPr lang="en-US" sz="4100" b="1" kern="1200" dirty="0" err="1">
                <a:solidFill>
                  <a:schemeClr val="tx1"/>
                </a:solidFill>
                <a:effectLst/>
                <a:latin typeface="+mj-lt"/>
                <a:ea typeface="+mj-ea"/>
                <a:cs typeface="+mj-cs"/>
              </a:rPr>
              <a:t>och</a:t>
            </a:r>
            <a:r>
              <a:rPr lang="en-US" sz="4100" b="1" kern="1200" dirty="0">
                <a:solidFill>
                  <a:schemeClr val="tx1"/>
                </a:solidFill>
                <a:effectLst/>
                <a:latin typeface="+mj-lt"/>
                <a:ea typeface="+mj-ea"/>
                <a:cs typeface="+mj-cs"/>
              </a:rPr>
              <a:t> </a:t>
            </a:r>
            <a:r>
              <a:rPr lang="en-US" sz="4100" b="1" kern="1200" dirty="0" err="1">
                <a:solidFill>
                  <a:schemeClr val="tx1"/>
                </a:solidFill>
                <a:effectLst/>
                <a:latin typeface="+mj-lt"/>
                <a:ea typeface="+mj-ea"/>
                <a:cs typeface="+mj-cs"/>
              </a:rPr>
              <a:t>Datasimulering</a:t>
            </a:r>
            <a:endParaRPr lang="en-US" sz="4100" b="1"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B9A3118D-7BF6-74E0-FF38-BC9758F46B6E}"/>
              </a:ext>
            </a:extLst>
          </p:cNvPr>
          <p:cNvSpPr>
            <a:spLocks noGrp="1"/>
          </p:cNvSpPr>
          <p:nvPr>
            <p:ph type="subTitle" idx="1"/>
          </p:nvPr>
        </p:nvSpPr>
        <p:spPr>
          <a:xfrm>
            <a:off x="340627" y="2569464"/>
            <a:ext cx="4764773" cy="3555491"/>
          </a:xfrm>
        </p:spPr>
        <p:txBody>
          <a:bodyPr vert="horz" lIns="91440" tIns="45720" rIns="91440" bIns="45720" rtlCol="0" anchor="b">
            <a:normAutofit/>
          </a:bodyPr>
          <a:lstStyle/>
          <a:p>
            <a:pPr marL="285750" indent="-228600">
              <a:buFont typeface="Arial" panose="020B0604020202020204" pitchFamily="34" charset="0"/>
              <a:buChar char="•"/>
            </a:pPr>
            <a:r>
              <a:rPr lang="en-US" dirty="0" err="1"/>
              <a:t>Simulerar</a:t>
            </a:r>
            <a:endParaRPr lang="en-US" dirty="0"/>
          </a:p>
          <a:p>
            <a:pPr marL="285750" indent="-228600">
              <a:buFont typeface="Arial" panose="020B0604020202020204" pitchFamily="34" charset="0"/>
              <a:buChar char="•"/>
            </a:pPr>
            <a:r>
              <a:rPr lang="en-US" dirty="0" err="1"/>
              <a:t>Sänder</a:t>
            </a:r>
            <a:endParaRPr lang="en-US" dirty="0"/>
          </a:p>
        </p:txBody>
      </p:sp>
      <p:pic>
        <p:nvPicPr>
          <p:cNvPr id="4" name="Picture 3" descr="A colorful squares and squares&#10;&#10;Description automatically generated with medium confidence">
            <a:extLst>
              <a:ext uri="{FF2B5EF4-FFF2-40B4-BE49-F238E27FC236}">
                <a16:creationId xmlns:a16="http://schemas.microsoft.com/office/drawing/2014/main" id="{E917FCB1-5AE5-F187-6115-DD30CC859C69}"/>
              </a:ext>
            </a:extLst>
          </p:cNvPr>
          <p:cNvPicPr>
            <a:picLocks noChangeAspect="1"/>
          </p:cNvPicPr>
          <p:nvPr/>
        </p:nvPicPr>
        <p:blipFill rotWithShape="1">
          <a:blip r:embed="rId3"/>
          <a:srcRect r="2" b="9721"/>
          <a:stretch/>
        </p:blipFill>
        <p:spPr>
          <a:xfrm>
            <a:off x="6096000" y="10"/>
            <a:ext cx="6096000" cy="6857990"/>
          </a:xfrm>
          <a:custGeom>
            <a:avLst/>
            <a:gdLst/>
            <a:ahLst/>
            <a:cxnLst/>
            <a:rect l="l" t="t" r="r" b="b"/>
            <a:pathLst>
              <a:path w="6096000" h="6858000">
                <a:moveTo>
                  <a:pt x="677913" y="0"/>
                </a:moveTo>
                <a:lnTo>
                  <a:pt x="6096000" y="0"/>
                </a:lnTo>
                <a:lnTo>
                  <a:pt x="6096000" y="6858000"/>
                </a:lnTo>
                <a:lnTo>
                  <a:pt x="677913" y="6858000"/>
                </a:lnTo>
                <a:cubicBezTo>
                  <a:pt x="303512" y="6858000"/>
                  <a:pt x="0" y="6554488"/>
                  <a:pt x="0" y="6180087"/>
                </a:cubicBezTo>
                <a:lnTo>
                  <a:pt x="0" y="677913"/>
                </a:lnTo>
                <a:cubicBezTo>
                  <a:pt x="0" y="303512"/>
                  <a:pt x="303512" y="0"/>
                  <a:pt x="677913" y="0"/>
                </a:cubicBezTo>
                <a:close/>
              </a:path>
            </a:pathLst>
          </a:custGeom>
        </p:spPr>
      </p:pic>
    </p:spTree>
    <p:extLst>
      <p:ext uri="{BB962C8B-B14F-4D97-AF65-F5344CB8AC3E}">
        <p14:creationId xmlns:p14="http://schemas.microsoft.com/office/powerpoint/2010/main" val="2168326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30C58FCB-AB15-8F2D-ECB3-614828E43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9E0C40-1585-4019-28D2-CD7C1AB3D488}"/>
              </a:ext>
            </a:extLst>
          </p:cNvPr>
          <p:cNvSpPr>
            <a:spLocks noGrp="1"/>
          </p:cNvSpPr>
          <p:nvPr>
            <p:ph type="ctrTitle"/>
          </p:nvPr>
        </p:nvSpPr>
        <p:spPr>
          <a:xfrm>
            <a:off x="308389" y="750626"/>
            <a:ext cx="5015852" cy="1805607"/>
          </a:xfrm>
        </p:spPr>
        <p:txBody>
          <a:bodyPr vert="horz" lIns="91440" tIns="45720" rIns="91440" bIns="45720" rtlCol="0" anchor="t">
            <a:normAutofit/>
          </a:bodyPr>
          <a:lstStyle/>
          <a:p>
            <a:r>
              <a:rPr lang="en-US" sz="4100" b="1" kern="1200" dirty="0">
                <a:solidFill>
                  <a:schemeClr val="tx1"/>
                </a:solidFill>
                <a:effectLst/>
                <a:latin typeface="+mj-lt"/>
                <a:ea typeface="+mj-ea"/>
                <a:cs typeface="+mj-cs"/>
              </a:rPr>
              <a:t>Central </a:t>
            </a:r>
            <a:r>
              <a:rPr lang="en-US" sz="4100" b="1" kern="1200" dirty="0" err="1">
                <a:solidFill>
                  <a:schemeClr val="tx1"/>
                </a:solidFill>
                <a:effectLst/>
                <a:latin typeface="+mj-lt"/>
                <a:ea typeface="+mj-ea"/>
                <a:cs typeface="+mj-cs"/>
              </a:rPr>
              <a:t>Enhet</a:t>
            </a:r>
            <a:r>
              <a:rPr lang="en-US" sz="4100" dirty="0" err="1"/>
              <a:t>en</a:t>
            </a:r>
            <a:endParaRPr lang="en-US" sz="4100" b="1"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B9A3118D-7BF6-74E0-FF38-BC9758F46B6E}"/>
              </a:ext>
            </a:extLst>
          </p:cNvPr>
          <p:cNvSpPr>
            <a:spLocks noGrp="1"/>
          </p:cNvSpPr>
          <p:nvPr>
            <p:ph type="subTitle" idx="1"/>
          </p:nvPr>
        </p:nvSpPr>
        <p:spPr>
          <a:xfrm>
            <a:off x="340627" y="2569464"/>
            <a:ext cx="4764773" cy="3555491"/>
          </a:xfrm>
        </p:spPr>
        <p:txBody>
          <a:bodyPr vert="horz" lIns="91440" tIns="45720" rIns="91440" bIns="45720" rtlCol="0" anchor="b">
            <a:normAutofit/>
          </a:bodyPr>
          <a:lstStyle/>
          <a:p>
            <a:pPr marL="285750" indent="-228600">
              <a:buFont typeface="Arial" panose="020B0604020202020204" pitchFamily="34" charset="0"/>
              <a:buChar char="•"/>
            </a:pPr>
            <a:r>
              <a:rPr lang="en-US" dirty="0" err="1"/>
              <a:t>Agerar</a:t>
            </a:r>
            <a:r>
              <a:rPr lang="en-US" dirty="0"/>
              <a:t> </a:t>
            </a:r>
            <a:r>
              <a:rPr lang="en-US" dirty="0" err="1"/>
              <a:t>som</a:t>
            </a:r>
            <a:r>
              <a:rPr lang="en-US" dirty="0"/>
              <a:t> </a:t>
            </a:r>
            <a:r>
              <a:rPr lang="en-US" dirty="0" err="1"/>
              <a:t>en</a:t>
            </a:r>
            <a:r>
              <a:rPr lang="en-US" dirty="0"/>
              <a:t> central </a:t>
            </a:r>
            <a:r>
              <a:rPr lang="en-US" dirty="0" err="1"/>
              <a:t>enhet</a:t>
            </a:r>
            <a:r>
              <a:rPr lang="en-US" dirty="0"/>
              <a:t> </a:t>
            </a:r>
            <a:r>
              <a:rPr lang="en-US" dirty="0" err="1"/>
              <a:t>som</a:t>
            </a:r>
            <a:r>
              <a:rPr lang="en-US" dirty="0"/>
              <a:t> </a:t>
            </a:r>
            <a:r>
              <a:rPr lang="en-US" dirty="0" err="1"/>
              <a:t>visar</a:t>
            </a:r>
            <a:r>
              <a:rPr lang="en-US" dirty="0"/>
              <a:t> </a:t>
            </a:r>
            <a:r>
              <a:rPr lang="en-US" dirty="0" err="1"/>
              <a:t>väder</a:t>
            </a:r>
            <a:r>
              <a:rPr lang="en-US" dirty="0"/>
              <a:t> </a:t>
            </a:r>
            <a:r>
              <a:rPr lang="en-US" dirty="0" err="1"/>
              <a:t>datan</a:t>
            </a:r>
            <a:r>
              <a:rPr lang="en-US" dirty="0"/>
              <a:t>.</a:t>
            </a:r>
          </a:p>
        </p:txBody>
      </p:sp>
      <p:pic>
        <p:nvPicPr>
          <p:cNvPr id="4" name="Picture 3" descr="A colorful squares and squares&#10;&#10;Description automatically generated with medium confidence">
            <a:extLst>
              <a:ext uri="{FF2B5EF4-FFF2-40B4-BE49-F238E27FC236}">
                <a16:creationId xmlns:a16="http://schemas.microsoft.com/office/drawing/2014/main" id="{E917FCB1-5AE5-F187-6115-DD30CC859C69}"/>
              </a:ext>
            </a:extLst>
          </p:cNvPr>
          <p:cNvPicPr>
            <a:picLocks noChangeAspect="1"/>
          </p:cNvPicPr>
          <p:nvPr/>
        </p:nvPicPr>
        <p:blipFill rotWithShape="1">
          <a:blip r:embed="rId3"/>
          <a:srcRect r="2" b="9721"/>
          <a:stretch/>
        </p:blipFill>
        <p:spPr>
          <a:xfrm>
            <a:off x="6096000" y="10"/>
            <a:ext cx="6096000" cy="6857990"/>
          </a:xfrm>
          <a:custGeom>
            <a:avLst/>
            <a:gdLst/>
            <a:ahLst/>
            <a:cxnLst/>
            <a:rect l="l" t="t" r="r" b="b"/>
            <a:pathLst>
              <a:path w="6096000" h="6858000">
                <a:moveTo>
                  <a:pt x="677913" y="0"/>
                </a:moveTo>
                <a:lnTo>
                  <a:pt x="6096000" y="0"/>
                </a:lnTo>
                <a:lnTo>
                  <a:pt x="6096000" y="6858000"/>
                </a:lnTo>
                <a:lnTo>
                  <a:pt x="677913" y="6858000"/>
                </a:lnTo>
                <a:cubicBezTo>
                  <a:pt x="303512" y="6858000"/>
                  <a:pt x="0" y="6554488"/>
                  <a:pt x="0" y="6180087"/>
                </a:cubicBezTo>
                <a:lnTo>
                  <a:pt x="0" y="677913"/>
                </a:lnTo>
                <a:cubicBezTo>
                  <a:pt x="0" y="303512"/>
                  <a:pt x="303512" y="0"/>
                  <a:pt x="677913" y="0"/>
                </a:cubicBezTo>
                <a:close/>
              </a:path>
            </a:pathLst>
          </a:custGeom>
        </p:spPr>
      </p:pic>
    </p:spTree>
    <p:extLst>
      <p:ext uri="{BB962C8B-B14F-4D97-AF65-F5344CB8AC3E}">
        <p14:creationId xmlns:p14="http://schemas.microsoft.com/office/powerpoint/2010/main" val="3157802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30C58FCB-AB15-8F2D-ECB3-614828E43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9E0C40-1585-4019-28D2-CD7C1AB3D488}"/>
              </a:ext>
            </a:extLst>
          </p:cNvPr>
          <p:cNvSpPr>
            <a:spLocks noGrp="1"/>
          </p:cNvSpPr>
          <p:nvPr>
            <p:ph type="ctrTitle"/>
          </p:nvPr>
        </p:nvSpPr>
        <p:spPr>
          <a:xfrm>
            <a:off x="308389" y="750626"/>
            <a:ext cx="5015852" cy="1805607"/>
          </a:xfrm>
        </p:spPr>
        <p:txBody>
          <a:bodyPr vert="horz" lIns="91440" tIns="45720" rIns="91440" bIns="45720" rtlCol="0" anchor="t">
            <a:normAutofit/>
          </a:bodyPr>
          <a:lstStyle/>
          <a:p>
            <a:r>
              <a:rPr lang="sv-SE" sz="4100" b="1" kern="1200" dirty="0">
                <a:solidFill>
                  <a:schemeClr val="tx1"/>
                </a:solidFill>
                <a:effectLst/>
                <a:latin typeface="+mj-lt"/>
                <a:ea typeface="+mj-ea"/>
                <a:cs typeface="+mj-cs"/>
              </a:rPr>
              <a:t>IoT - Syfte, Fördelar och Utmaningar</a:t>
            </a:r>
            <a:endParaRPr lang="en-US" sz="4100" b="1"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B9A3118D-7BF6-74E0-FF38-BC9758F46B6E}"/>
              </a:ext>
            </a:extLst>
          </p:cNvPr>
          <p:cNvSpPr>
            <a:spLocks noGrp="1"/>
          </p:cNvSpPr>
          <p:nvPr>
            <p:ph type="subTitle" idx="1"/>
          </p:nvPr>
        </p:nvSpPr>
        <p:spPr>
          <a:xfrm>
            <a:off x="340627" y="2569464"/>
            <a:ext cx="4764773" cy="3555491"/>
          </a:xfrm>
        </p:spPr>
        <p:txBody>
          <a:bodyPr vert="horz" lIns="91440" tIns="45720" rIns="91440" bIns="45720" rtlCol="0" anchor="b">
            <a:normAutofit/>
          </a:bodyPr>
          <a:lstStyle/>
          <a:p>
            <a:pPr marL="285750" indent="-228600">
              <a:buFont typeface="Arial" panose="020B0604020202020204" pitchFamily="34" charset="0"/>
              <a:buChar char="•"/>
            </a:pPr>
            <a:r>
              <a:rPr lang="en-US" dirty="0"/>
              <a:t>IoT</a:t>
            </a:r>
          </a:p>
          <a:p>
            <a:pPr marL="285750" indent="-228600">
              <a:buFont typeface="Arial" panose="020B0604020202020204" pitchFamily="34" charset="0"/>
              <a:buChar char="•"/>
            </a:pPr>
            <a:r>
              <a:rPr lang="en-US" dirty="0" err="1"/>
              <a:t>Fördel</a:t>
            </a:r>
            <a:endParaRPr lang="en-US" dirty="0"/>
          </a:p>
          <a:p>
            <a:pPr marL="285750" indent="-228600">
              <a:buFont typeface="Arial" panose="020B0604020202020204" pitchFamily="34" charset="0"/>
              <a:buChar char="•"/>
            </a:pPr>
            <a:r>
              <a:rPr lang="en-US" dirty="0" err="1"/>
              <a:t>Nackdel</a:t>
            </a:r>
            <a:endParaRPr lang="en-US" dirty="0"/>
          </a:p>
        </p:txBody>
      </p:sp>
      <p:pic>
        <p:nvPicPr>
          <p:cNvPr id="4" name="Picture 3" descr="A colorful squares and squares&#10;&#10;Description automatically generated with medium confidence">
            <a:extLst>
              <a:ext uri="{FF2B5EF4-FFF2-40B4-BE49-F238E27FC236}">
                <a16:creationId xmlns:a16="http://schemas.microsoft.com/office/drawing/2014/main" id="{E917FCB1-5AE5-F187-6115-DD30CC859C69}"/>
              </a:ext>
            </a:extLst>
          </p:cNvPr>
          <p:cNvPicPr>
            <a:picLocks noChangeAspect="1"/>
          </p:cNvPicPr>
          <p:nvPr/>
        </p:nvPicPr>
        <p:blipFill rotWithShape="1">
          <a:blip r:embed="rId3"/>
          <a:srcRect r="2" b="9721"/>
          <a:stretch/>
        </p:blipFill>
        <p:spPr>
          <a:xfrm>
            <a:off x="6096000" y="10"/>
            <a:ext cx="6096000" cy="6857990"/>
          </a:xfrm>
          <a:custGeom>
            <a:avLst/>
            <a:gdLst/>
            <a:ahLst/>
            <a:cxnLst/>
            <a:rect l="l" t="t" r="r" b="b"/>
            <a:pathLst>
              <a:path w="6096000" h="6858000">
                <a:moveTo>
                  <a:pt x="677913" y="0"/>
                </a:moveTo>
                <a:lnTo>
                  <a:pt x="6096000" y="0"/>
                </a:lnTo>
                <a:lnTo>
                  <a:pt x="6096000" y="6858000"/>
                </a:lnTo>
                <a:lnTo>
                  <a:pt x="677913" y="6858000"/>
                </a:lnTo>
                <a:cubicBezTo>
                  <a:pt x="303512" y="6858000"/>
                  <a:pt x="0" y="6554488"/>
                  <a:pt x="0" y="6180087"/>
                </a:cubicBezTo>
                <a:lnTo>
                  <a:pt x="0" y="677913"/>
                </a:lnTo>
                <a:cubicBezTo>
                  <a:pt x="0" y="303512"/>
                  <a:pt x="303512" y="0"/>
                  <a:pt x="677913" y="0"/>
                </a:cubicBezTo>
                <a:close/>
              </a:path>
            </a:pathLst>
          </a:custGeom>
        </p:spPr>
      </p:pic>
    </p:spTree>
    <p:extLst>
      <p:ext uri="{BB962C8B-B14F-4D97-AF65-F5344CB8AC3E}">
        <p14:creationId xmlns:p14="http://schemas.microsoft.com/office/powerpoint/2010/main" val="4238156110"/>
      </p:ext>
    </p:extLst>
  </p:cSld>
  <p:clrMapOvr>
    <a:masterClrMapping/>
  </p:clrMapOvr>
</p:sld>
</file>

<file path=ppt/theme/theme1.xml><?xml version="1.0" encoding="utf-8"?>
<a:theme xmlns:a="http://schemas.openxmlformats.org/drawingml/2006/main" name="DylanVTI">
  <a:themeElements>
    <a:clrScheme name="Custom 8">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54</TotalTime>
  <Words>575</Words>
  <Application>Microsoft Office PowerPoint</Application>
  <PresentationFormat>Widescreen</PresentationFormat>
  <Paragraphs>31</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Cambria</vt:lpstr>
      <vt:lpstr>Neue Haas Grotesk Text Pro</vt:lpstr>
      <vt:lpstr>DylanVTI</vt:lpstr>
      <vt:lpstr>Smart Väderstation med MQTT</vt:lpstr>
      <vt:lpstr>MQTT Broker och Kommunikation</vt:lpstr>
      <vt:lpstr>Sensorer och Datasimulering</vt:lpstr>
      <vt:lpstr>Central Enheten</vt:lpstr>
      <vt:lpstr>IoT - Syfte, Fördelar och Utmaningar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Väderstation med MQTT</dc:title>
  <dc:creator>Elias Cherkaoui</dc:creator>
  <cp:lastModifiedBy>Elias Cherkaoui</cp:lastModifiedBy>
  <cp:revision>4</cp:revision>
  <dcterms:created xsi:type="dcterms:W3CDTF">2024-01-10T20:39:42Z</dcterms:created>
  <dcterms:modified xsi:type="dcterms:W3CDTF">2024-01-10T21:34:12Z</dcterms:modified>
</cp:coreProperties>
</file>