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25" r:id="rId5"/>
    <p:sldId id="326" r:id="rId6"/>
    <p:sldId id="337" r:id="rId7"/>
    <p:sldId id="328" r:id="rId8"/>
    <p:sldId id="341" r:id="rId9"/>
    <p:sldId id="342" r:id="rId10"/>
    <p:sldId id="338" r:id="rId11"/>
    <p:sldId id="343" r:id="rId12"/>
    <p:sldId id="344" r:id="rId13"/>
    <p:sldId id="333" r:id="rId14"/>
    <p:sldId id="327" r:id="rId15"/>
    <p:sldId id="335" r:id="rId16"/>
    <p:sldId id="33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B6F307-784B-A26A-EE42-63F2B293385D}" v="2" dt="2025-02-13T01:05:21.381"/>
    <p1510:client id="{46FE6B9D-9DF5-AFE2-690C-CE76779971E2}" v="44" dt="2025-02-12T19:03:47.321"/>
    <p1510:client id="{471A3181-8EB5-5E98-950C-9D854731FBC5}" v="12" dt="2025-02-14T00:07:54.268"/>
    <p1510:client id="{654128E7-B93C-A0D4-5AC4-30A494820935}" v="233" dt="2025-02-12T01:41:27.299"/>
    <p1510:client id="{749D159D-1B29-FB99-864F-05347BC8F589}" v="544" dt="2025-02-12T03:21:35.719"/>
    <p1510:client id="{950C67D6-DF0E-02B6-E810-AF6F40BEA7C6}" v="14" dt="2025-02-14T00:45:57.923"/>
    <p1510:client id="{ECB83808-8FC8-DA75-1F77-ED56830942E4}" v="102" dt="2025-02-13T22:12:25.129"/>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816"/>
        <p:guide orient="horz" pos="384"/>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2/13/2025</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1417320"/>
            <a:ext cx="10515600" cy="4023360"/>
          </a:xfrm>
        </p:spPr>
        <p:txBody>
          <a:bodyPr/>
          <a:lstStyle/>
          <a:p>
            <a:r>
              <a:rPr lang="en-US"/>
              <a:t>COVID19</a:t>
            </a:r>
            <a:br>
              <a:rPr lang="en-US"/>
            </a:br>
            <a:r>
              <a:rPr lang="en-US" sz="3600"/>
              <a:t>US Adverse Reactions</a:t>
            </a:r>
            <a:br>
              <a:rPr lang="en-US" sz="3600"/>
            </a:br>
            <a:r>
              <a:rPr lang="en-US" sz="3600"/>
              <a:t>2020 to 2024</a:t>
            </a:r>
            <a:endParaRPr lang="en-US"/>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6044184"/>
            <a:ext cx="9144000" cy="356616"/>
          </a:xfrm>
        </p:spPr>
        <p:txBody>
          <a:bodyPr vert="horz" lIns="0" tIns="0" rIns="0" bIns="0" rtlCol="0" anchor="t">
            <a:noAutofit/>
          </a:bodyPr>
          <a:lstStyle/>
          <a:p>
            <a:r>
              <a:rPr lang="en-US"/>
              <a:t>Project group 2</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F675-7E48-D423-EFD9-3393A5DAECD2}"/>
              </a:ext>
            </a:extLst>
          </p:cNvPr>
          <p:cNvSpPr>
            <a:spLocks noGrp="1"/>
          </p:cNvSpPr>
          <p:nvPr>
            <p:ph type="title"/>
          </p:nvPr>
        </p:nvSpPr>
        <p:spPr>
          <a:xfrm>
            <a:off x="684237" y="874151"/>
            <a:ext cx="5029200" cy="685800"/>
          </a:xfrm>
        </p:spPr>
        <p:txBody>
          <a:bodyPr/>
          <a:lstStyle/>
          <a:p>
            <a:r>
              <a:rPr lang="en-US">
                <a:cs typeface="Posterama"/>
              </a:rPr>
              <a:t>Data Limitations</a:t>
            </a:r>
            <a:endParaRPr lang="en-US"/>
          </a:p>
        </p:txBody>
      </p:sp>
      <p:sp>
        <p:nvSpPr>
          <p:cNvPr id="6" name="Title 1">
            <a:extLst>
              <a:ext uri="{FF2B5EF4-FFF2-40B4-BE49-F238E27FC236}">
                <a16:creationId xmlns:a16="http://schemas.microsoft.com/office/drawing/2014/main" id="{3347EA4C-0725-E7C5-B647-3414C10D1A14}"/>
              </a:ext>
            </a:extLst>
          </p:cNvPr>
          <p:cNvSpPr txBox="1">
            <a:spLocks/>
          </p:cNvSpPr>
          <p:nvPr/>
        </p:nvSpPr>
        <p:spPr>
          <a:xfrm>
            <a:off x="680330" y="1935089"/>
            <a:ext cx="5038969" cy="373380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Posterama" panose="020B0504020200020000" pitchFamily="34" charset="0"/>
              </a:defRPr>
            </a:lvl1pPr>
          </a:lstStyle>
          <a:p>
            <a:pPr marL="285750" indent="-285750">
              <a:buFont typeface="Arial"/>
              <a:buChar char="•"/>
            </a:pPr>
            <a:r>
              <a:rPr lang="en-US" sz="2400" cap="none">
                <a:latin typeface="+mn-lt"/>
                <a:ea typeface="+mn-ea"/>
                <a:cs typeface="+mn-cs"/>
              </a:rPr>
              <a:t>We do not know the total amount of vaccines given</a:t>
            </a:r>
          </a:p>
          <a:p>
            <a:pPr marL="457200" indent="-457200">
              <a:buFont typeface="Arial"/>
              <a:buChar char="•"/>
            </a:pPr>
            <a:endParaRPr lang="en-US" sz="2400" cap="none">
              <a:latin typeface="+mn-lt"/>
              <a:ea typeface="+mn-ea"/>
              <a:cs typeface="+mn-cs"/>
            </a:endParaRPr>
          </a:p>
          <a:p>
            <a:pPr marL="285750" indent="-285750">
              <a:buFont typeface="Arial"/>
              <a:buChar char="•"/>
            </a:pPr>
            <a:r>
              <a:rPr lang="en-US" sz="2400" cap="none">
                <a:latin typeface="+mn-lt"/>
                <a:ea typeface="+mn-ea"/>
                <a:cs typeface="+mn-cs"/>
              </a:rPr>
              <a:t>The data contained fields with incomplete information that needed to be cleansed</a:t>
            </a:r>
          </a:p>
          <a:p>
            <a:pPr marL="285750" indent="-285750">
              <a:buFont typeface="Arial"/>
              <a:buChar char="•"/>
            </a:pPr>
            <a:endParaRPr lang="en-US" sz="2400" cap="none">
              <a:latin typeface="+mn-lt"/>
              <a:ea typeface="+mn-ea"/>
              <a:cs typeface="+mn-cs"/>
            </a:endParaRPr>
          </a:p>
          <a:p>
            <a:pPr marL="285750" indent="-285750">
              <a:buFont typeface="Arial"/>
              <a:buChar char="•"/>
            </a:pPr>
            <a:r>
              <a:rPr lang="en-US" sz="2400" cap="none">
                <a:latin typeface="+mn-lt"/>
                <a:ea typeface="+mn-ea"/>
                <a:cs typeface="+mn-cs"/>
              </a:rPr>
              <a:t>Data is based on what has been reported and may not reflect all cases and adverse reactions</a:t>
            </a:r>
          </a:p>
          <a:p>
            <a:endParaRPr lang="en-US" sz="1800">
              <a:latin typeface="+mn-lt"/>
              <a:ea typeface="+mn-lt"/>
              <a:cs typeface="+mn-lt"/>
            </a:endParaRPr>
          </a:p>
          <a:p>
            <a:endParaRPr lang="en-US" sz="1800">
              <a:latin typeface="+mn-lt"/>
              <a:ea typeface="+mn-lt"/>
              <a:cs typeface="+mn-lt"/>
            </a:endParaRPr>
          </a:p>
        </p:txBody>
      </p:sp>
    </p:spTree>
    <p:extLst>
      <p:ext uri="{BB962C8B-B14F-4D97-AF65-F5344CB8AC3E}">
        <p14:creationId xmlns:p14="http://schemas.microsoft.com/office/powerpoint/2010/main" val="33471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53F-3A40-2465-B25C-7EFB34195C9D}"/>
              </a:ext>
            </a:extLst>
          </p:cNvPr>
          <p:cNvSpPr>
            <a:spLocks noGrp="1"/>
          </p:cNvSpPr>
          <p:nvPr>
            <p:ph type="title"/>
          </p:nvPr>
        </p:nvSpPr>
        <p:spPr>
          <a:xfrm>
            <a:off x="841248" y="2909824"/>
            <a:ext cx="10515600" cy="840910"/>
          </a:xfrm>
        </p:spPr>
        <p:txBody>
          <a:bodyPr/>
          <a:lstStyle/>
          <a:p>
            <a:r>
              <a:rPr lang="en-US">
                <a:cs typeface="Posterama"/>
              </a:rPr>
              <a:t>Results</a:t>
            </a:r>
            <a:endParaRPr lang="en-US"/>
          </a:p>
        </p:txBody>
      </p:sp>
      <p:pic>
        <p:nvPicPr>
          <p:cNvPr id="4" name="Picture Placeholder 3" descr="A black background with text overlay&#10;&#10;AI-generated content may be incorrect.">
            <a:extLst>
              <a:ext uri="{FF2B5EF4-FFF2-40B4-BE49-F238E27FC236}">
                <a16:creationId xmlns:a16="http://schemas.microsoft.com/office/drawing/2014/main" id="{6616338E-2C76-6AA8-A979-EA96E1036F4F}"/>
              </a:ext>
            </a:extLst>
          </p:cNvPr>
          <p:cNvPicPr>
            <a:picLocks noGrp="1" noChangeAspect="1"/>
          </p:cNvPicPr>
          <p:nvPr>
            <p:ph type="pic" sz="quarter" idx="13"/>
          </p:nvPr>
        </p:nvPicPr>
        <p:blipFill>
          <a:blip r:embed="rId2"/>
          <a:srcRect t="24147" b="24147"/>
          <a:stretch/>
        </p:blipFill>
        <p:spPr>
          <a:xfrm>
            <a:off x="4532805" y="496723"/>
            <a:ext cx="3126336" cy="2286000"/>
          </a:xfrm>
        </p:spPr>
      </p:pic>
      <p:sp>
        <p:nvSpPr>
          <p:cNvPr id="3" name="Content Placeholder 2">
            <a:extLst>
              <a:ext uri="{FF2B5EF4-FFF2-40B4-BE49-F238E27FC236}">
                <a16:creationId xmlns:a16="http://schemas.microsoft.com/office/drawing/2014/main" id="{007255CB-DC48-FEBB-6560-E4CF65A90296}"/>
              </a:ext>
            </a:extLst>
          </p:cNvPr>
          <p:cNvSpPr>
            <a:spLocks noGrp="1"/>
          </p:cNvSpPr>
          <p:nvPr>
            <p:ph type="body" sz="quarter" idx="14"/>
          </p:nvPr>
        </p:nvSpPr>
        <p:spPr>
          <a:xfrm>
            <a:off x="1541018" y="3969851"/>
            <a:ext cx="9116568" cy="1096010"/>
          </a:xfrm>
        </p:spPr>
        <p:txBody>
          <a:bodyPr/>
          <a:lstStyle/>
          <a:p>
            <a:r>
              <a:rPr lang="en-US" cap="none" spc="300"/>
              <a:t>From our research we have found that the person most likely to have an adverse reaction is a Female approximately 60 to 69 years of age, living in California, no matter the vaccine taken and they are less likely to die than their male counterparts.</a:t>
            </a:r>
          </a:p>
        </p:txBody>
      </p:sp>
    </p:spTree>
    <p:extLst>
      <p:ext uri="{BB962C8B-B14F-4D97-AF65-F5344CB8AC3E}">
        <p14:creationId xmlns:p14="http://schemas.microsoft.com/office/powerpoint/2010/main" val="3080735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drop of liquid in a circle&#10;&#10;AI-generated content may be incorrect.">
            <a:extLst>
              <a:ext uri="{FF2B5EF4-FFF2-40B4-BE49-F238E27FC236}">
                <a16:creationId xmlns:a16="http://schemas.microsoft.com/office/drawing/2014/main" id="{D8A24C35-FCD9-2787-4370-0CC3CB0DEC54}"/>
              </a:ext>
            </a:extLst>
          </p:cNvPr>
          <p:cNvPicPr>
            <a:picLocks noGrp="1" noChangeAspect="1"/>
          </p:cNvPicPr>
          <p:nvPr>
            <p:ph type="pic" sz="quarter" idx="13"/>
          </p:nvPr>
        </p:nvPicPr>
        <p:blipFill>
          <a:blip r:embed="rId2"/>
          <a:srcRect l="15241" r="15241"/>
          <a:stretch/>
        </p:blipFill>
        <p:spPr>
          <a:xfrm>
            <a:off x="1265560" y="679081"/>
            <a:ext cx="8768882" cy="5486435"/>
          </a:xfrm>
          <a:ln>
            <a:noFill/>
          </a:ln>
        </p:spPr>
      </p:pic>
      <p:sp>
        <p:nvSpPr>
          <p:cNvPr id="6" name="TextBox 5">
            <a:extLst>
              <a:ext uri="{FF2B5EF4-FFF2-40B4-BE49-F238E27FC236}">
                <a16:creationId xmlns:a16="http://schemas.microsoft.com/office/drawing/2014/main" id="{547FCB21-E977-8493-A391-4D33E87B3665}"/>
              </a:ext>
            </a:extLst>
          </p:cNvPr>
          <p:cNvSpPr txBox="1"/>
          <p:nvPr/>
        </p:nvSpPr>
        <p:spPr>
          <a:xfrm>
            <a:off x="2656415" y="5513916"/>
            <a:ext cx="65193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Lance Cannon, Eli Crawley, Sandra Salazar, Luke Roberts, William Robertson</a:t>
            </a:r>
          </a:p>
        </p:txBody>
      </p:sp>
    </p:spTree>
    <p:extLst>
      <p:ext uri="{BB962C8B-B14F-4D97-AF65-F5344CB8AC3E}">
        <p14:creationId xmlns:p14="http://schemas.microsoft.com/office/powerpoint/2010/main" val="3241193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FD33-4B32-8413-67B0-88E2BDF5584C}"/>
              </a:ext>
            </a:extLst>
          </p:cNvPr>
          <p:cNvSpPr>
            <a:spLocks noGrp="1"/>
          </p:cNvSpPr>
          <p:nvPr>
            <p:ph type="title"/>
          </p:nvPr>
        </p:nvSpPr>
        <p:spPr>
          <a:xfrm>
            <a:off x="888577" y="809837"/>
            <a:ext cx="5029200" cy="622300"/>
          </a:xfrm>
        </p:spPr>
        <p:txBody>
          <a:bodyPr/>
          <a:lstStyle/>
          <a:p>
            <a:r>
              <a:rPr lang="en-US">
                <a:cs typeface="Posterama"/>
              </a:rPr>
              <a:t>Data Sources</a:t>
            </a:r>
            <a:endParaRPr lang="en-US"/>
          </a:p>
        </p:txBody>
      </p:sp>
      <p:sp>
        <p:nvSpPr>
          <p:cNvPr id="5" name="TextBox 4">
            <a:extLst>
              <a:ext uri="{FF2B5EF4-FFF2-40B4-BE49-F238E27FC236}">
                <a16:creationId xmlns:a16="http://schemas.microsoft.com/office/drawing/2014/main" id="{F4B89A9C-19AA-CBB3-1A36-BE166AC75073}"/>
              </a:ext>
            </a:extLst>
          </p:cNvPr>
          <p:cNvSpPr txBox="1"/>
          <p:nvPr/>
        </p:nvSpPr>
        <p:spPr>
          <a:xfrm>
            <a:off x="712341" y="1714500"/>
            <a:ext cx="59339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Vaccine Adverse Event Reporting System. 2024. VAERS https://vaers.hhs.gov/</a:t>
            </a:r>
          </a:p>
        </p:txBody>
      </p:sp>
      <p:sp>
        <p:nvSpPr>
          <p:cNvPr id="6" name="TextBox 5">
            <a:extLst>
              <a:ext uri="{FF2B5EF4-FFF2-40B4-BE49-F238E27FC236}">
                <a16:creationId xmlns:a16="http://schemas.microsoft.com/office/drawing/2014/main" id="{3BB85FFD-EB53-1129-E9FF-1C44F91EEFD1}"/>
              </a:ext>
            </a:extLst>
          </p:cNvPr>
          <p:cNvSpPr txBox="1"/>
          <p:nvPr/>
        </p:nvSpPr>
        <p:spPr>
          <a:xfrm>
            <a:off x="712340" y="2513638"/>
            <a:ext cx="59339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COVID-19 World Vaccine Adverse Reactions Ayush Garg. 2024</a:t>
            </a:r>
            <a:endParaRPr lang="en-US"/>
          </a:p>
          <a:p>
            <a:r>
              <a:rPr lang="en-US">
                <a:ea typeface="+mn-lt"/>
                <a:cs typeface="+mn-lt"/>
              </a:rPr>
              <a:t>https://www.kaggle.com/datasets/ayushggarg/covid19-vaccine-adverse-reactions?resource=download&amp;select=VAERSVAX.csv</a:t>
            </a:r>
            <a:endParaRPr lang="en-US"/>
          </a:p>
        </p:txBody>
      </p:sp>
      <p:sp>
        <p:nvSpPr>
          <p:cNvPr id="3" name="TextBox 2">
            <a:extLst>
              <a:ext uri="{FF2B5EF4-FFF2-40B4-BE49-F238E27FC236}">
                <a16:creationId xmlns:a16="http://schemas.microsoft.com/office/drawing/2014/main" id="{6FBC06B5-F384-A1CC-91D1-D2D4EAD0DE61}"/>
              </a:ext>
            </a:extLst>
          </p:cNvPr>
          <p:cNvSpPr txBox="1"/>
          <p:nvPr/>
        </p:nvSpPr>
        <p:spPr>
          <a:xfrm>
            <a:off x="713153" y="3588017"/>
            <a:ext cx="58167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Centers for Disease Control and Prevention. 2023. "COVID-19 Vaccine Effectiveness." CDC.</a:t>
            </a:r>
            <a:endParaRPr lang="en-US"/>
          </a:p>
          <a:p>
            <a:r>
              <a:rPr lang="en-US">
                <a:ea typeface="+mn-lt"/>
                <a:cs typeface="+mn-lt"/>
              </a:rPr>
              <a:t>https://www.cdc.gov/coronavirus/2019ncov/vaccines/effectiveness.html.</a:t>
            </a:r>
            <a:endParaRPr lang="en-US"/>
          </a:p>
        </p:txBody>
      </p:sp>
      <p:sp>
        <p:nvSpPr>
          <p:cNvPr id="7" name="TextBox 6">
            <a:extLst>
              <a:ext uri="{FF2B5EF4-FFF2-40B4-BE49-F238E27FC236}">
                <a16:creationId xmlns:a16="http://schemas.microsoft.com/office/drawing/2014/main" id="{8F098C83-D1A2-7B3A-45F4-AD0764E5AD98}"/>
              </a:ext>
            </a:extLst>
          </p:cNvPr>
          <p:cNvSpPr txBox="1"/>
          <p:nvPr/>
        </p:nvSpPr>
        <p:spPr>
          <a:xfrm>
            <a:off x="713153" y="4784066"/>
            <a:ext cx="58167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OpenAI. "ChatGPT-generated content about vaccine statistics." *ChatGPT*, 6 Feb. 2024, https://openai.com.</a:t>
            </a:r>
          </a:p>
        </p:txBody>
      </p:sp>
    </p:spTree>
    <p:extLst>
      <p:ext uri="{BB962C8B-B14F-4D97-AF65-F5344CB8AC3E}">
        <p14:creationId xmlns:p14="http://schemas.microsoft.com/office/powerpoint/2010/main" val="378402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0160" y="1097280"/>
            <a:ext cx="4114800" cy="2286000"/>
          </a:xfrm>
        </p:spPr>
        <p:txBody>
          <a:bodyPr/>
          <a:lstStyle/>
          <a:p>
            <a:r>
              <a:rPr lang="en-US">
                <a:cs typeface="Posterama"/>
              </a:rPr>
              <a:t>History</a:t>
            </a:r>
            <a:br>
              <a:rPr lang="en-US"/>
            </a:br>
            <a:br>
              <a:rPr lang="en-US"/>
            </a:br>
            <a:r>
              <a:rPr lang="en-US" sz="1400" cap="none">
                <a:latin typeface="+mn-lt"/>
                <a:ea typeface="+mn-ea"/>
                <a:cs typeface="+mn-cs"/>
              </a:rPr>
              <a:t>Since the beginning of the pandemic in 2020, over 1.1 million people have lost their lives to COVID-19 in the US. This devastating number was mitigated by the development of COVID-19 vaccines created by several manufacturers.</a:t>
            </a:r>
            <a:br>
              <a:rPr lang="en-US" sz="1400" cap="none">
                <a:latin typeface="+mn-lt"/>
                <a:ea typeface="+mn-ea"/>
                <a:cs typeface="+mn-cs"/>
              </a:rPr>
            </a:br>
            <a:br>
              <a:rPr lang="en-US" sz="1400" cap="none">
                <a:latin typeface="+mn-lt"/>
                <a:ea typeface="+mn-ea"/>
                <a:cs typeface="+mn-cs"/>
              </a:rPr>
            </a:br>
            <a:br>
              <a:rPr lang="en-US" sz="1400" cap="none">
                <a:latin typeface="+mn-lt"/>
                <a:ea typeface="+mn-ea"/>
                <a:cs typeface="+mn-cs"/>
              </a:rPr>
            </a:br>
            <a:r>
              <a:rPr lang="en-US" sz="1400" cap="none">
                <a:latin typeface="+mn-lt"/>
                <a:ea typeface="+mn-ea"/>
                <a:cs typeface="+mn-cs"/>
              </a:rPr>
              <a:t>While the vaccines have been instrumental in reducing COVID-19 cases and fatalities, they are not without their drawbacks.</a:t>
            </a:r>
            <a:br>
              <a:rPr lang="en-US" sz="1400" cap="none">
                <a:latin typeface="+mn-lt"/>
                <a:ea typeface="+mn-ea"/>
                <a:cs typeface="+mn-cs"/>
              </a:rPr>
            </a:br>
            <a:br>
              <a:rPr lang="en-US" sz="1400" cap="none">
                <a:latin typeface="+mn-lt"/>
                <a:ea typeface="+mn-ea"/>
                <a:cs typeface="+mn-cs"/>
              </a:rPr>
            </a:br>
            <a:br>
              <a:rPr lang="en-US" sz="1400" cap="none">
                <a:latin typeface="+mn-lt"/>
                <a:ea typeface="+mn-ea"/>
                <a:cs typeface="+mn-cs"/>
              </a:rPr>
            </a:br>
            <a:r>
              <a:rPr lang="en-US" sz="1400" cap="none">
                <a:latin typeface="+mn-lt"/>
                <a:ea typeface="+mn-ea"/>
                <a:cs typeface="+mn-cs"/>
              </a:rPr>
              <a:t>Today, we will examine the data surrounding individuals who received the vaccine and experienced adverse reactions</a:t>
            </a:r>
            <a:br>
              <a:rPr lang="en-US" sz="1050"/>
            </a:br>
            <a:endParaRPr lang="en-US" sz="160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97" b="97"/>
          <a:stretch/>
        </p:blipFill>
        <p:spPr>
          <a:xfrm>
            <a:off x="5687568" y="1435608"/>
            <a:ext cx="5897880" cy="3977640"/>
          </a:xfr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CC4D0C-2B26-7611-E719-808143D7F0EE}"/>
              </a:ext>
            </a:extLst>
          </p:cNvPr>
          <p:cNvSpPr txBox="1">
            <a:spLocks/>
          </p:cNvSpPr>
          <p:nvPr/>
        </p:nvSpPr>
        <p:spPr>
          <a:xfrm>
            <a:off x="1290744" y="1711113"/>
            <a:ext cx="9611783" cy="480484"/>
          </a:xfrm>
          <a:prstGeom prst="rect">
            <a:avLst/>
          </a:prstGeom>
        </p:spPr>
        <p:txBody>
          <a:bodyPr vert="horz" lIns="0" tIns="0" rIns="0" bIns="0" rtlCol="0" anchor="b" anchorCtr="0">
            <a:noAutofit/>
          </a:bodyPr>
          <a:lstStyle>
            <a:lvl1pPr algn="ctr" defTabSz="914400" rtl="0" eaLnBrk="1" latinLnBrk="0" hangingPunct="1">
              <a:lnSpc>
                <a:spcPct val="90000"/>
              </a:lnSpc>
              <a:spcBef>
                <a:spcPct val="0"/>
              </a:spcBef>
              <a:buNone/>
              <a:defRPr sz="5400" kern="1200" cap="all" spc="300" baseline="0">
                <a:solidFill>
                  <a:schemeClr val="tx1"/>
                </a:solidFill>
                <a:latin typeface="+mj-lt"/>
                <a:ea typeface="+mj-ea"/>
                <a:cs typeface="Posterama" panose="020B0504020200020000" pitchFamily="34" charset="0"/>
              </a:defRPr>
            </a:lvl1pPr>
          </a:lstStyle>
          <a:p>
            <a:r>
              <a:rPr lang="en-US" sz="4800">
                <a:cs typeface="Posterama"/>
              </a:rPr>
              <a:t>Question</a:t>
            </a:r>
            <a:endParaRPr lang="en-US" sz="4800"/>
          </a:p>
        </p:txBody>
      </p:sp>
      <p:sp>
        <p:nvSpPr>
          <p:cNvPr id="7" name="Title 1">
            <a:extLst>
              <a:ext uri="{FF2B5EF4-FFF2-40B4-BE49-F238E27FC236}">
                <a16:creationId xmlns:a16="http://schemas.microsoft.com/office/drawing/2014/main" id="{52A4D1E0-CDF3-77CA-C2BE-9F6C56B8F7F7}"/>
              </a:ext>
            </a:extLst>
          </p:cNvPr>
          <p:cNvSpPr txBox="1">
            <a:spLocks/>
          </p:cNvSpPr>
          <p:nvPr/>
        </p:nvSpPr>
        <p:spPr>
          <a:xfrm>
            <a:off x="1453725" y="2689012"/>
            <a:ext cx="9601200"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Posterama" panose="020B0504020200020000" pitchFamily="34" charset="0"/>
              </a:defRPr>
            </a:lvl1pPr>
          </a:lstStyle>
          <a:p>
            <a:r>
              <a:rPr lang="en-US" cap="none">
                <a:latin typeface="+mn-lt"/>
                <a:ea typeface="+mn-ea"/>
                <a:cs typeface="+mn-cs"/>
              </a:rPr>
              <a:t>Who would be most likely to have an adverse reaction to the Covid19 vaccine?  Would they be male or female?  What vaccine were they given?  Where would they live?  Are they likely to die from the adverse reaction?</a:t>
            </a:r>
          </a:p>
        </p:txBody>
      </p:sp>
    </p:spTree>
    <p:extLst>
      <p:ext uri="{BB962C8B-B14F-4D97-AF65-F5344CB8AC3E}">
        <p14:creationId xmlns:p14="http://schemas.microsoft.com/office/powerpoint/2010/main" val="109579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C42F-CEAC-C0AA-3007-2E4D59CBA04C}"/>
              </a:ext>
            </a:extLst>
          </p:cNvPr>
          <p:cNvSpPr>
            <a:spLocks noGrp="1"/>
          </p:cNvSpPr>
          <p:nvPr>
            <p:ph type="title"/>
          </p:nvPr>
        </p:nvSpPr>
        <p:spPr>
          <a:xfrm>
            <a:off x="6931660" y="-229519"/>
            <a:ext cx="5039783" cy="4114799"/>
          </a:xfrm>
        </p:spPr>
        <p:txBody>
          <a:bodyPr/>
          <a:lstStyle/>
          <a:p>
            <a:r>
              <a:rPr lang="en-US" sz="2400" cap="none">
                <a:latin typeface="+mn-lt"/>
                <a:ea typeface="+mn-ea"/>
                <a:cs typeface="+mn-cs"/>
              </a:rPr>
              <a:t>When examining the population, it becomes evident that females are nearly twice as likely as males to experience an adverse reaction.</a:t>
            </a:r>
            <a:br>
              <a:rPr lang="en-US" sz="2400" cap="none">
                <a:latin typeface="+mn-lt"/>
                <a:ea typeface="+mn-ea"/>
                <a:cs typeface="+mn-cs"/>
              </a:rPr>
            </a:br>
            <a:endParaRPr lang="en-US" sz="2400" cap="none">
              <a:latin typeface="+mn-lt"/>
              <a:ea typeface="+mn-ea"/>
              <a:cs typeface="+mn-cs"/>
            </a:endParaRPr>
          </a:p>
          <a:p>
            <a:pPr marL="342900" indent="-342900">
              <a:buFont typeface="Wingdings"/>
              <a:buChar char="Ø"/>
            </a:pPr>
            <a:r>
              <a:rPr lang="en-US" sz="1600" cap="none">
                <a:latin typeface="+mn-lt"/>
                <a:ea typeface="+mn-ea"/>
                <a:cs typeface="+mn-cs"/>
              </a:rPr>
              <a:t>Male    295,275</a:t>
            </a:r>
          </a:p>
          <a:p>
            <a:pPr marL="342900" indent="-342900">
              <a:buFont typeface="Wingdings,Sans-Serif"/>
              <a:buChar char="Ø"/>
            </a:pPr>
            <a:r>
              <a:rPr lang="en-US" sz="1600" cap="none">
                <a:latin typeface="+mn-lt"/>
                <a:ea typeface="+mn-ea"/>
                <a:cs typeface="+mn-cs"/>
              </a:rPr>
              <a:t>Female   591,719</a:t>
            </a:r>
          </a:p>
          <a:p>
            <a:pPr marL="342900" indent="-342900">
              <a:buFont typeface="Wingdings,Sans-Serif"/>
              <a:buChar char="Ø"/>
            </a:pPr>
            <a:r>
              <a:rPr lang="en-US" sz="1600" cap="none">
                <a:latin typeface="+mn-lt"/>
                <a:ea typeface="+mn-ea"/>
                <a:cs typeface="+mn-cs"/>
              </a:rPr>
              <a:t>Unknown    9,535</a:t>
            </a:r>
            <a:br>
              <a:rPr lang="en-US" sz="1600" cap="none">
                <a:latin typeface="+mn-lt"/>
                <a:ea typeface="+mn-ea"/>
                <a:cs typeface="+mn-cs"/>
              </a:rPr>
            </a:br>
            <a:br>
              <a:rPr lang="en-US" sz="2400" cap="none">
                <a:latin typeface="+mn-lt"/>
                <a:ea typeface="+mn-ea"/>
                <a:cs typeface="+mn-cs"/>
              </a:rPr>
            </a:br>
            <a:br>
              <a:rPr lang="en-US" sz="2400" cap="none">
                <a:latin typeface="+mn-lt"/>
                <a:ea typeface="+mn-ea"/>
                <a:cs typeface="+mn-cs"/>
              </a:rPr>
            </a:br>
            <a:endParaRPr lang="en-US" sz="1100" cap="none">
              <a:latin typeface="Consolas"/>
              <a:ea typeface="+mn-ea"/>
              <a:cs typeface="+mn-cs"/>
            </a:endParaRPr>
          </a:p>
        </p:txBody>
      </p:sp>
      <p:sp>
        <p:nvSpPr>
          <p:cNvPr id="11" name="Title 1">
            <a:extLst>
              <a:ext uri="{FF2B5EF4-FFF2-40B4-BE49-F238E27FC236}">
                <a16:creationId xmlns:a16="http://schemas.microsoft.com/office/drawing/2014/main" id="{25138A45-356D-B97B-73B0-DB57502DFEF3}"/>
              </a:ext>
            </a:extLst>
          </p:cNvPr>
          <p:cNvSpPr txBox="1">
            <a:spLocks/>
          </p:cNvSpPr>
          <p:nvPr/>
        </p:nvSpPr>
        <p:spPr>
          <a:xfrm>
            <a:off x="6935893" y="5117107"/>
            <a:ext cx="5029200" cy="132080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Posterama" panose="020B0504020200020000" pitchFamily="34" charset="0"/>
              </a:defRPr>
            </a:lvl1pPr>
          </a:lstStyle>
          <a:p>
            <a:r>
              <a:rPr lang="en-US" sz="2400" cap="none">
                <a:latin typeface="+mn-lt"/>
                <a:ea typeface="+mn-ea"/>
                <a:cs typeface="+mn-cs"/>
              </a:rPr>
              <a:t>While the data shows that females are more likely to experience an adverse reaction, males are three times more likely to die as a result of such reactions.</a:t>
            </a:r>
          </a:p>
          <a:p>
            <a:endParaRPr lang="en-US" sz="2400" cap="none">
              <a:latin typeface="+mn-lt"/>
              <a:ea typeface="+mn-ea"/>
              <a:cs typeface="+mn-cs"/>
            </a:endParaRPr>
          </a:p>
          <a:p>
            <a:pPr marL="342900" indent="-342900">
              <a:buFont typeface="Wingdings"/>
              <a:buChar char="Ø"/>
            </a:pPr>
            <a:r>
              <a:rPr lang="en-US" sz="1600" cap="none">
                <a:latin typeface="+mn-lt"/>
                <a:ea typeface="+mn-ea"/>
                <a:cs typeface="+mn-cs"/>
              </a:rPr>
              <a:t>Male    3.38%</a:t>
            </a:r>
          </a:p>
          <a:p>
            <a:pPr marL="342900" indent="-342900">
              <a:buFont typeface="Wingdings"/>
              <a:buChar char="Ø"/>
            </a:pPr>
            <a:r>
              <a:rPr lang="en-US" sz="1600" cap="none">
                <a:latin typeface="+mn-lt"/>
                <a:ea typeface="+mn-ea"/>
                <a:cs typeface="+mn-cs"/>
              </a:rPr>
              <a:t>Female   1.15%</a:t>
            </a:r>
          </a:p>
          <a:p>
            <a:pPr marL="342900" indent="-342900">
              <a:buFont typeface="Wingdings"/>
              <a:buChar char="Ø"/>
            </a:pPr>
            <a:r>
              <a:rPr lang="en-US" sz="1600" cap="none">
                <a:latin typeface="+mn-lt"/>
                <a:ea typeface="+mn-ea"/>
                <a:cs typeface="+mn-cs"/>
              </a:rPr>
              <a:t>Unknown  1.10%</a:t>
            </a:r>
          </a:p>
        </p:txBody>
      </p:sp>
      <p:pic>
        <p:nvPicPr>
          <p:cNvPr id="5" name="Content Placeholder 4">
            <a:extLst>
              <a:ext uri="{FF2B5EF4-FFF2-40B4-BE49-F238E27FC236}">
                <a16:creationId xmlns:a16="http://schemas.microsoft.com/office/drawing/2014/main" id="{6F3636A5-FFED-AF08-D2CF-79FA51E36A78}"/>
              </a:ext>
            </a:extLst>
          </p:cNvPr>
          <p:cNvPicPr>
            <a:picLocks noGrp="1" noChangeAspect="1"/>
          </p:cNvPicPr>
          <p:nvPr>
            <p:ph sz="half" idx="1"/>
          </p:nvPr>
        </p:nvPicPr>
        <p:blipFill>
          <a:blip r:embed="rId2"/>
          <a:stretch>
            <a:fillRect/>
          </a:stretch>
        </p:blipFill>
        <p:spPr>
          <a:xfrm>
            <a:off x="521800" y="74084"/>
            <a:ext cx="5291667" cy="3291418"/>
          </a:xfrm>
        </p:spPr>
      </p:pic>
      <p:pic>
        <p:nvPicPr>
          <p:cNvPr id="6" name="Picture 5">
            <a:extLst>
              <a:ext uri="{FF2B5EF4-FFF2-40B4-BE49-F238E27FC236}">
                <a16:creationId xmlns:a16="http://schemas.microsoft.com/office/drawing/2014/main" id="{1DFC9F68-6534-B49A-9EBB-C24B5D15F690}"/>
              </a:ext>
            </a:extLst>
          </p:cNvPr>
          <p:cNvPicPr>
            <a:picLocks noChangeAspect="1"/>
          </p:cNvPicPr>
          <p:nvPr/>
        </p:nvPicPr>
        <p:blipFill>
          <a:blip r:embed="rId3"/>
          <a:stretch>
            <a:fillRect/>
          </a:stretch>
        </p:blipFill>
        <p:spPr>
          <a:xfrm>
            <a:off x="518583" y="3429000"/>
            <a:ext cx="5291667" cy="3291417"/>
          </a:xfrm>
          <a:prstGeom prst="rect">
            <a:avLst/>
          </a:prstGeom>
        </p:spPr>
      </p:pic>
    </p:spTree>
    <p:extLst>
      <p:ext uri="{BB962C8B-B14F-4D97-AF65-F5344CB8AC3E}">
        <p14:creationId xmlns:p14="http://schemas.microsoft.com/office/powerpoint/2010/main" val="166870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BA4E-7696-4109-B5C8-F7C1CEEA16FB}"/>
              </a:ext>
            </a:extLst>
          </p:cNvPr>
          <p:cNvSpPr>
            <a:spLocks noGrp="1"/>
          </p:cNvSpPr>
          <p:nvPr>
            <p:ph type="title"/>
          </p:nvPr>
        </p:nvSpPr>
        <p:spPr>
          <a:xfrm>
            <a:off x="315205" y="972967"/>
            <a:ext cx="5267080" cy="1299308"/>
          </a:xfrm>
          <a:solidFill>
            <a:schemeClr val="bg1"/>
          </a:solidFill>
        </p:spPr>
        <p:txBody>
          <a:bodyPr/>
          <a:lstStyle/>
          <a:p>
            <a:pPr algn="ctr"/>
            <a:r>
              <a:rPr lang="en-US" sz="2400">
                <a:cs typeface="Posterama"/>
              </a:rPr>
              <a:t>Total number of adverse reactions and deaths by manufacturer</a:t>
            </a:r>
            <a:r>
              <a:rPr lang="en-US" sz="2800">
                <a:cs typeface="Posterama"/>
              </a:rPr>
              <a:t> </a:t>
            </a:r>
            <a:endParaRPr lang="en-US" sz="2800"/>
          </a:p>
        </p:txBody>
      </p:sp>
      <p:sp>
        <p:nvSpPr>
          <p:cNvPr id="3" name="Content Placeholder 2">
            <a:extLst>
              <a:ext uri="{FF2B5EF4-FFF2-40B4-BE49-F238E27FC236}">
                <a16:creationId xmlns:a16="http://schemas.microsoft.com/office/drawing/2014/main" id="{DFD8AD03-B7B9-0A10-193E-222FBD457191}"/>
              </a:ext>
            </a:extLst>
          </p:cNvPr>
          <p:cNvSpPr>
            <a:spLocks noGrp="1"/>
          </p:cNvSpPr>
          <p:nvPr>
            <p:ph idx="1"/>
          </p:nvPr>
        </p:nvSpPr>
        <p:spPr>
          <a:xfrm>
            <a:off x="313576" y="2191385"/>
            <a:ext cx="5161572" cy="3223260"/>
          </a:xfrm>
        </p:spPr>
        <p:txBody>
          <a:bodyPr vert="horz" lIns="0" tIns="0" rIns="0" bIns="0" rtlCol="0" anchor="t">
            <a:noAutofit/>
          </a:bodyPr>
          <a:lstStyle/>
          <a:p>
            <a:pPr marL="0" indent="0">
              <a:buNone/>
            </a:pPr>
            <a:r>
              <a:rPr lang="en-US" cap="none" spc="300"/>
              <a:t>The likelihood of experiencing an adverse reaction is significantly higher than that of death when a vaccine is administered. The higher number of reported events for Moderna and Pfizer does not indicate a greater risk; rather, it reflects the fact that these manufacturers have administered a larger number of vaccines</a:t>
            </a:r>
            <a:endParaRPr lang="en-US"/>
          </a:p>
        </p:txBody>
      </p:sp>
      <p:pic>
        <p:nvPicPr>
          <p:cNvPr id="7" name="Picture Placeholder 6">
            <a:extLst>
              <a:ext uri="{FF2B5EF4-FFF2-40B4-BE49-F238E27FC236}">
                <a16:creationId xmlns:a16="http://schemas.microsoft.com/office/drawing/2014/main" id="{0805D14C-55BB-1DFE-BAD3-61197D46D4EF}"/>
              </a:ext>
            </a:extLst>
          </p:cNvPr>
          <p:cNvPicPr>
            <a:picLocks noGrp="1" noChangeAspect="1"/>
          </p:cNvPicPr>
          <p:nvPr>
            <p:ph type="pic" sz="quarter" idx="13"/>
          </p:nvPr>
        </p:nvPicPr>
        <p:blipFill>
          <a:blip r:embed="rId2"/>
          <a:srcRect l="1272" r="1272"/>
          <a:stretch/>
        </p:blipFill>
        <p:spPr/>
      </p:pic>
    </p:spTree>
    <p:extLst>
      <p:ext uri="{BB962C8B-B14F-4D97-AF65-F5344CB8AC3E}">
        <p14:creationId xmlns:p14="http://schemas.microsoft.com/office/powerpoint/2010/main" val="278896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329C-8E34-884D-10A1-D20A21005572}"/>
              </a:ext>
            </a:extLst>
          </p:cNvPr>
          <p:cNvSpPr>
            <a:spLocks noGrp="1"/>
          </p:cNvSpPr>
          <p:nvPr>
            <p:ph type="title"/>
          </p:nvPr>
        </p:nvSpPr>
        <p:spPr>
          <a:xfrm>
            <a:off x="490670" y="774316"/>
            <a:ext cx="4886569" cy="1426584"/>
          </a:xfrm>
          <a:solidFill>
            <a:schemeClr val="bg1"/>
          </a:solidFill>
        </p:spPr>
        <p:txBody>
          <a:bodyPr/>
          <a:lstStyle/>
          <a:p>
            <a:pPr algn="ctr"/>
            <a:r>
              <a:rPr lang="en-US" sz="2400">
                <a:cs typeface="Posterama"/>
              </a:rPr>
              <a:t>Discovery of missing Percentage  data across Manufactures </a:t>
            </a:r>
            <a:endParaRPr lang="en-US" sz="2400"/>
          </a:p>
        </p:txBody>
      </p:sp>
      <p:pic>
        <p:nvPicPr>
          <p:cNvPr id="8" name="Content Placeholder 7">
            <a:extLst>
              <a:ext uri="{FF2B5EF4-FFF2-40B4-BE49-F238E27FC236}">
                <a16:creationId xmlns:a16="http://schemas.microsoft.com/office/drawing/2014/main" id="{B826D8C1-1009-A089-AB51-BCE3CF12DF43}"/>
              </a:ext>
            </a:extLst>
          </p:cNvPr>
          <p:cNvPicPr>
            <a:picLocks noGrp="1" noChangeAspect="1"/>
          </p:cNvPicPr>
          <p:nvPr>
            <p:ph idx="1"/>
          </p:nvPr>
        </p:nvPicPr>
        <p:blipFill>
          <a:blip r:embed="rId2"/>
          <a:stretch>
            <a:fillRect/>
          </a:stretch>
        </p:blipFill>
        <p:spPr>
          <a:xfrm>
            <a:off x="5522185" y="1374140"/>
            <a:ext cx="6044750" cy="4114800"/>
          </a:xfrm>
        </p:spPr>
      </p:pic>
      <p:sp>
        <p:nvSpPr>
          <p:cNvPr id="9" name="TextBox 8">
            <a:extLst>
              <a:ext uri="{FF2B5EF4-FFF2-40B4-BE49-F238E27FC236}">
                <a16:creationId xmlns:a16="http://schemas.microsoft.com/office/drawing/2014/main" id="{9493567E-EFF3-D527-4978-686DEE8514F1}"/>
              </a:ext>
            </a:extLst>
          </p:cNvPr>
          <p:cNvSpPr txBox="1"/>
          <p:nvPr/>
        </p:nvSpPr>
        <p:spPr>
          <a:xfrm>
            <a:off x="646398" y="2436609"/>
            <a:ext cx="437091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The likelihood of experiencing an adverse reaction or death is relatively consistent across all vaccine manufacturers. However, there is a </a:t>
            </a:r>
            <a:r>
              <a:rPr lang="en-US" sz="2400" b="1">
                <a:ea typeface="+mn-lt"/>
                <a:cs typeface="+mn-lt"/>
              </a:rPr>
              <a:t>20-30% rate of incomplete or missing data</a:t>
            </a:r>
            <a:r>
              <a:rPr lang="en-US" sz="2400">
                <a:ea typeface="+mn-lt"/>
                <a:cs typeface="+mn-lt"/>
              </a:rPr>
              <a:t> across all manufacturers, which may impact the accuracy of reported outcomes.</a:t>
            </a:r>
            <a:endParaRPr lang="en-US" sz="2400"/>
          </a:p>
        </p:txBody>
      </p:sp>
    </p:spTree>
    <p:extLst>
      <p:ext uri="{BB962C8B-B14F-4D97-AF65-F5344CB8AC3E}">
        <p14:creationId xmlns:p14="http://schemas.microsoft.com/office/powerpoint/2010/main" val="33298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6A98-C803-A17D-50D9-0D2CD59BFD98}"/>
              </a:ext>
            </a:extLst>
          </p:cNvPr>
          <p:cNvSpPr>
            <a:spLocks noGrp="1"/>
          </p:cNvSpPr>
          <p:nvPr>
            <p:ph type="title"/>
          </p:nvPr>
        </p:nvSpPr>
        <p:spPr>
          <a:xfrm>
            <a:off x="345632" y="387597"/>
            <a:ext cx="4125383" cy="1005417"/>
          </a:xfrm>
          <a:solidFill>
            <a:schemeClr val="bg1"/>
          </a:solidFill>
        </p:spPr>
        <p:txBody>
          <a:bodyPr/>
          <a:lstStyle/>
          <a:p>
            <a:r>
              <a:rPr lang="en-US">
                <a:cs typeface="Posterama"/>
              </a:rPr>
              <a:t>Relevant data check</a:t>
            </a:r>
            <a:endParaRPr lang="en-US"/>
          </a:p>
        </p:txBody>
      </p:sp>
      <p:sp>
        <p:nvSpPr>
          <p:cNvPr id="3" name="Content Placeholder 2">
            <a:extLst>
              <a:ext uri="{FF2B5EF4-FFF2-40B4-BE49-F238E27FC236}">
                <a16:creationId xmlns:a16="http://schemas.microsoft.com/office/drawing/2014/main" id="{619090DA-6CAD-4D12-534E-3BC9C0F78E34}"/>
              </a:ext>
            </a:extLst>
          </p:cNvPr>
          <p:cNvSpPr>
            <a:spLocks noGrp="1"/>
          </p:cNvSpPr>
          <p:nvPr>
            <p:ph idx="1"/>
          </p:nvPr>
        </p:nvSpPr>
        <p:spPr>
          <a:xfrm>
            <a:off x="342523" y="1892588"/>
            <a:ext cx="3989590" cy="4045585"/>
          </a:xfrm>
        </p:spPr>
        <p:txBody>
          <a:bodyPr vert="horz" lIns="0" tIns="0" rIns="0" bIns="0" rtlCol="0" anchor="t">
            <a:normAutofit/>
          </a:bodyPr>
          <a:lstStyle/>
          <a:p>
            <a:pPr marL="0" indent="0">
              <a:buNone/>
            </a:pPr>
            <a:r>
              <a:rPr lang="en-US" cap="none" spc="300"/>
              <a:t>These graphs show relevancy as to the accuracy of our data. Our data falls in line with what we would expect per state based upon population for adverse reactions.</a:t>
            </a:r>
            <a:endParaRPr lang="en-US"/>
          </a:p>
        </p:txBody>
      </p:sp>
      <p:pic>
        <p:nvPicPr>
          <p:cNvPr id="7" name="Picture Placeholder 6" descr="A graph of a state-wise data distribution&#10;&#10;AI-generated content may be incorrect.">
            <a:extLst>
              <a:ext uri="{FF2B5EF4-FFF2-40B4-BE49-F238E27FC236}">
                <a16:creationId xmlns:a16="http://schemas.microsoft.com/office/drawing/2014/main" id="{9ECEFFBB-492D-6052-C6FF-636B71DE52D9}"/>
              </a:ext>
            </a:extLst>
          </p:cNvPr>
          <p:cNvPicPr>
            <a:picLocks noGrp="1" noChangeAspect="1"/>
          </p:cNvPicPr>
          <p:nvPr>
            <p:ph type="pic" sz="quarter" idx="13"/>
          </p:nvPr>
        </p:nvPicPr>
        <p:blipFill>
          <a:blip r:embed="rId2"/>
          <a:srcRect l="344" r="4412"/>
          <a:stretch/>
        </p:blipFill>
        <p:spPr>
          <a:xfrm>
            <a:off x="4460561" y="567775"/>
            <a:ext cx="7103838" cy="2862863"/>
          </a:xfrm>
        </p:spPr>
      </p:pic>
      <p:pic>
        <p:nvPicPr>
          <p:cNvPr id="5" name="Picture 4" descr="A graph of different colored bars">
            <a:extLst>
              <a:ext uri="{FF2B5EF4-FFF2-40B4-BE49-F238E27FC236}">
                <a16:creationId xmlns:a16="http://schemas.microsoft.com/office/drawing/2014/main" id="{9327A1E2-4914-0B6A-E3E3-EBABA7135583}"/>
              </a:ext>
            </a:extLst>
          </p:cNvPr>
          <p:cNvPicPr>
            <a:picLocks noChangeAspect="1"/>
          </p:cNvPicPr>
          <p:nvPr/>
        </p:nvPicPr>
        <p:blipFill>
          <a:blip r:embed="rId3"/>
          <a:stretch>
            <a:fillRect/>
          </a:stretch>
        </p:blipFill>
        <p:spPr>
          <a:xfrm>
            <a:off x="4462048" y="3427528"/>
            <a:ext cx="7104973" cy="3230987"/>
          </a:xfrm>
          <a:prstGeom prst="rect">
            <a:avLst/>
          </a:prstGeom>
        </p:spPr>
      </p:pic>
    </p:spTree>
    <p:extLst>
      <p:ext uri="{BB962C8B-B14F-4D97-AF65-F5344CB8AC3E}">
        <p14:creationId xmlns:p14="http://schemas.microsoft.com/office/powerpoint/2010/main" val="322416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8BC8F9-4340-575A-73F3-DBACDE3F12AD}"/>
              </a:ext>
            </a:extLst>
          </p:cNvPr>
          <p:cNvSpPr txBox="1"/>
          <p:nvPr/>
        </p:nvSpPr>
        <p:spPr>
          <a:xfrm>
            <a:off x="656166" y="1280582"/>
            <a:ext cx="396874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cap="all" spc="300">
                <a:latin typeface="+mj-lt"/>
                <a:ea typeface="+mj-ea"/>
                <a:cs typeface="Posterama"/>
              </a:rPr>
              <a:t>Adverse Reaction &amp; Death by Age</a:t>
            </a:r>
          </a:p>
        </p:txBody>
      </p:sp>
      <p:sp>
        <p:nvSpPr>
          <p:cNvPr id="7" name="TextBox 6">
            <a:extLst>
              <a:ext uri="{FF2B5EF4-FFF2-40B4-BE49-F238E27FC236}">
                <a16:creationId xmlns:a16="http://schemas.microsoft.com/office/drawing/2014/main" id="{71054382-5172-3AF6-2A4B-FFCD16EBB340}"/>
              </a:ext>
            </a:extLst>
          </p:cNvPr>
          <p:cNvSpPr txBox="1"/>
          <p:nvPr/>
        </p:nvSpPr>
        <p:spPr>
          <a:xfrm>
            <a:off x="653724" y="2169258"/>
            <a:ext cx="501942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Highest counts of adverse reactions:</a:t>
            </a:r>
            <a:endParaRPr lang="en-US">
              <a:ea typeface="+mn-lt"/>
              <a:cs typeface="+mn-lt"/>
            </a:endParaRPr>
          </a:p>
          <a:p>
            <a:r>
              <a:rPr lang="en-US" sz="2400">
                <a:ea typeface="+mn-lt"/>
                <a:cs typeface="+mn-lt"/>
              </a:rPr>
              <a:t>  1. 60-69: 157,615 adverse reactions</a:t>
            </a:r>
            <a:endParaRPr lang="en-US">
              <a:ea typeface="+mn-lt"/>
              <a:cs typeface="+mn-lt"/>
            </a:endParaRPr>
          </a:p>
          <a:p>
            <a:r>
              <a:rPr lang="en-US" sz="2400">
                <a:ea typeface="+mn-lt"/>
                <a:cs typeface="+mn-lt"/>
              </a:rPr>
              <a:t>  2. 50-59: 149,071 adverse reactions</a:t>
            </a:r>
            <a:endParaRPr lang="en-US">
              <a:ea typeface="+mn-lt"/>
              <a:cs typeface="+mn-lt"/>
            </a:endParaRPr>
          </a:p>
          <a:p>
            <a:endParaRPr lang="en-US" sz="2400">
              <a:ea typeface="+mn-lt"/>
              <a:cs typeface="+mn-lt"/>
            </a:endParaRPr>
          </a:p>
          <a:p>
            <a:r>
              <a:rPr lang="en-US" sz="2400">
                <a:ea typeface="+mn-lt"/>
                <a:cs typeface="+mn-lt"/>
              </a:rPr>
              <a:t>Highest death counts from adverse reactions </a:t>
            </a:r>
            <a:endParaRPr lang="en-US">
              <a:ea typeface="+mn-lt"/>
              <a:cs typeface="+mn-lt"/>
            </a:endParaRPr>
          </a:p>
          <a:p>
            <a:r>
              <a:rPr lang="en-US" sz="2400">
                <a:ea typeface="+mn-lt"/>
                <a:cs typeface="+mn-lt"/>
              </a:rPr>
              <a:t>  1. 70-79: 4,803 deaths</a:t>
            </a:r>
            <a:endParaRPr lang="en-US">
              <a:ea typeface="+mn-lt"/>
              <a:cs typeface="+mn-lt"/>
            </a:endParaRPr>
          </a:p>
          <a:p>
            <a:r>
              <a:rPr lang="en-US" sz="2400">
                <a:ea typeface="+mn-lt"/>
                <a:cs typeface="+mn-lt"/>
              </a:rPr>
              <a:t>  2. 80-89: 4,470 deaths</a:t>
            </a:r>
            <a:endParaRPr lang="en-US"/>
          </a:p>
        </p:txBody>
      </p:sp>
      <p:pic>
        <p:nvPicPr>
          <p:cNvPr id="4" name="Content Placeholder 3" descr="A graph with a red line&#10;&#10;AI-generated content may be incorrect.">
            <a:extLst>
              <a:ext uri="{FF2B5EF4-FFF2-40B4-BE49-F238E27FC236}">
                <a16:creationId xmlns:a16="http://schemas.microsoft.com/office/drawing/2014/main" id="{970C564C-68DD-D022-E94E-B9A388108ED7}"/>
              </a:ext>
            </a:extLst>
          </p:cNvPr>
          <p:cNvPicPr>
            <a:picLocks noGrp="1" noChangeAspect="1"/>
          </p:cNvPicPr>
          <p:nvPr>
            <p:ph idx="1"/>
          </p:nvPr>
        </p:nvPicPr>
        <p:blipFill>
          <a:blip r:embed="rId2"/>
          <a:stretch>
            <a:fillRect/>
          </a:stretch>
        </p:blipFill>
        <p:spPr>
          <a:xfrm>
            <a:off x="6004560" y="3539757"/>
            <a:ext cx="5109308" cy="2997642"/>
          </a:xfrm>
        </p:spPr>
      </p:pic>
      <p:pic>
        <p:nvPicPr>
          <p:cNvPr id="8" name="Picture 7" descr="A graph with a line going up&#10;&#10;AI-generated content may be incorrect.">
            <a:extLst>
              <a:ext uri="{FF2B5EF4-FFF2-40B4-BE49-F238E27FC236}">
                <a16:creationId xmlns:a16="http://schemas.microsoft.com/office/drawing/2014/main" id="{9C1F3122-60C3-7DA3-A58D-E8DB8760D5CC}"/>
              </a:ext>
            </a:extLst>
          </p:cNvPr>
          <p:cNvPicPr>
            <a:picLocks noChangeAspect="1"/>
          </p:cNvPicPr>
          <p:nvPr/>
        </p:nvPicPr>
        <p:blipFill>
          <a:blip r:embed="rId3"/>
          <a:stretch>
            <a:fillRect/>
          </a:stretch>
        </p:blipFill>
        <p:spPr>
          <a:xfrm>
            <a:off x="6092743" y="298861"/>
            <a:ext cx="5021385" cy="2885008"/>
          </a:xfrm>
          <a:prstGeom prst="rect">
            <a:avLst/>
          </a:prstGeom>
        </p:spPr>
      </p:pic>
    </p:spTree>
    <p:extLst>
      <p:ext uri="{BB962C8B-B14F-4D97-AF65-F5344CB8AC3E}">
        <p14:creationId xmlns:p14="http://schemas.microsoft.com/office/powerpoint/2010/main" val="7971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C4EC-83BF-6AA9-1A46-3D8342865DF5}"/>
              </a:ext>
            </a:extLst>
          </p:cNvPr>
          <p:cNvSpPr>
            <a:spLocks noGrp="1"/>
          </p:cNvSpPr>
          <p:nvPr>
            <p:ph type="title"/>
          </p:nvPr>
        </p:nvSpPr>
        <p:spPr/>
        <p:txBody>
          <a:bodyPr/>
          <a:lstStyle/>
          <a:p>
            <a:r>
              <a:rPr lang="en-US" sz="2400">
                <a:cs typeface="Posterama"/>
              </a:rPr>
              <a:t>Percentage of Death from Adverse reaction by Age</a:t>
            </a:r>
            <a:endParaRPr lang="en-US">
              <a:cs typeface="Posterama"/>
            </a:endParaRPr>
          </a:p>
        </p:txBody>
      </p:sp>
      <p:pic>
        <p:nvPicPr>
          <p:cNvPr id="5" name="Content Placeholder 4" descr="A graph with a line going up&#10;&#10;AI-generated content may be incorrect.">
            <a:extLst>
              <a:ext uri="{FF2B5EF4-FFF2-40B4-BE49-F238E27FC236}">
                <a16:creationId xmlns:a16="http://schemas.microsoft.com/office/drawing/2014/main" id="{A03F3BD9-7DA5-D004-D954-647737F7C303}"/>
              </a:ext>
            </a:extLst>
          </p:cNvPr>
          <p:cNvPicPr>
            <a:picLocks noGrp="1" noChangeAspect="1"/>
          </p:cNvPicPr>
          <p:nvPr>
            <p:ph idx="1"/>
          </p:nvPr>
        </p:nvPicPr>
        <p:blipFill>
          <a:blip r:embed="rId2"/>
          <a:stretch>
            <a:fillRect/>
          </a:stretch>
        </p:blipFill>
        <p:spPr>
          <a:xfrm>
            <a:off x="5574714" y="1715810"/>
            <a:ext cx="5793154" cy="3656152"/>
          </a:xfrm>
        </p:spPr>
      </p:pic>
      <p:sp>
        <p:nvSpPr>
          <p:cNvPr id="3" name="TextBox 2">
            <a:extLst>
              <a:ext uri="{FF2B5EF4-FFF2-40B4-BE49-F238E27FC236}">
                <a16:creationId xmlns:a16="http://schemas.microsoft.com/office/drawing/2014/main" id="{B8D8D74B-9523-466B-BDCC-088D0F3DCAD3}"/>
              </a:ext>
            </a:extLst>
          </p:cNvPr>
          <p:cNvSpPr txBox="1"/>
          <p:nvPr/>
        </p:nvSpPr>
        <p:spPr>
          <a:xfrm>
            <a:off x="1275862" y="2526323"/>
            <a:ext cx="372989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Greatest percentage of death from adverse reaction was among 100-109 age group at 33.6%.​</a:t>
            </a:r>
          </a:p>
          <a:p>
            <a:r>
              <a:rPr lang="en-US"/>
              <a:t>​</a:t>
            </a:r>
          </a:p>
          <a:p>
            <a:endParaRPr lang="en-US"/>
          </a:p>
        </p:txBody>
      </p:sp>
    </p:spTree>
    <p:extLst>
      <p:ext uri="{BB962C8B-B14F-4D97-AF65-F5344CB8AC3E}">
        <p14:creationId xmlns:p14="http://schemas.microsoft.com/office/powerpoint/2010/main" val="3287525483"/>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734A7-6096-47AA-9737-CDF62701A00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881D8D6-8849-400B-8BC9-21D401C7DD0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{D316DFC9-15CE-4850-B2C9-2C8A5EF8621F}tf67061901_win32</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COVID19 US Adverse Reactions 2020 to 2024</vt:lpstr>
      <vt:lpstr>History  Since the beginning of the pandemic in 2020, over 1.1 million people have lost their lives to COVID-19 in the US. This devastating number was mitigated by the development of COVID-19 vaccines created by several manufacturers.   While the vaccines have been instrumental in reducing COVID-19 cases and fatalities, they are not without their drawbacks.   Today, we will examine the data surrounding individuals who received the vaccine and experienced adverse reactions </vt:lpstr>
      <vt:lpstr>PowerPoint Presentation</vt:lpstr>
      <vt:lpstr>When examining the population, it becomes evident that females are nearly twice as likely as males to experience an adverse reaction.  Male    295,275 Female   591,719 Unknown    9,535   </vt:lpstr>
      <vt:lpstr>Total number of adverse reactions and deaths by manufacturer </vt:lpstr>
      <vt:lpstr>Discovery of missing Percentage  data across Manufactures </vt:lpstr>
      <vt:lpstr>Relevant data check</vt:lpstr>
      <vt:lpstr>PowerPoint Presentation</vt:lpstr>
      <vt:lpstr>Percentage of Death from Adverse reaction by Age</vt:lpstr>
      <vt:lpstr>Data Limitations</vt:lpstr>
      <vt:lpstr>Results</vt:lpstr>
      <vt:lpstr>PowerPoint Presentation</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US Adverse Reactions 2020 to 2024</dc:title>
  <dc:creator>Lance Cannon</dc:creator>
  <cp:revision>2</cp:revision>
  <dcterms:created xsi:type="dcterms:W3CDTF">2025-02-06T23:52:44Z</dcterms:created>
  <dcterms:modified xsi:type="dcterms:W3CDTF">2025-02-14T01:29:45Z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