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4" r:id="rId3"/>
    <p:sldId id="265" r:id="rId4"/>
    <p:sldId id="267" r:id="rId5"/>
    <p:sldId id="269" r:id="rId6"/>
    <p:sldId id="270" r:id="rId7"/>
    <p:sldId id="272" r:id="rId8"/>
    <p:sldId id="276" r:id="rId9"/>
    <p:sldId id="273" r:id="rId10"/>
    <p:sldId id="275" r:id="rId11"/>
    <p:sldId id="274" r:id="rId12"/>
    <p:sldId id="277" r:id="rId13"/>
    <p:sldId id="278" r:id="rId14"/>
    <p:sldId id="279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FB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0"/>
    <p:restoredTop sz="94674"/>
  </p:normalViewPr>
  <p:slideViewPr>
    <p:cSldViewPr snapToGrid="0" snapToObjects="1">
      <p:cViewPr>
        <p:scale>
          <a:sx n="90" d="100"/>
          <a:sy n="90" d="100"/>
        </p:scale>
        <p:origin x="14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08CD2-86A0-3E44-B851-9DF60F80F5D6}" type="datetimeFigureOut">
              <a:rPr lang="en-US" smtClean="0"/>
              <a:t>4/30/23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7E4D2-0A77-734E-801A-8CEDE09BF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0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58B9-1816-4A43-8D68-2B09162E66F2}" type="datetime1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4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55F3-696E-4F45-8A56-38220629C8EA}" type="datetime1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4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8FF1-13E6-3B47-A61F-45642A15657F}" type="datetime1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64FB2-7432-554C-BDE9-6E8DDFF64D2B}" type="datetime1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5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8E64-6F1C-604E-9373-A5EA8048E073}" type="datetime1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1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94-8144-214E-87C2-2802AC9A6F43}" type="datetime1">
              <a:rPr lang="en-US" smtClean="0"/>
              <a:t>4/30/23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3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7791-618A-134F-ADEB-712A3DA79901}" type="datetime1">
              <a:rPr lang="en-US" smtClean="0"/>
              <a:t>4/30/23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6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41D6-EE9D-B84B-9078-566AB8D83D42}" type="datetime1">
              <a:rPr lang="en-US" smtClean="0"/>
              <a:t>4/30/23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6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470C-5AE7-0249-9E9E-9E87BD5539CC}" type="datetime1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D0CF-8807-BC4A-A7F1-EFED2FA627F5}" type="datetime1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1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843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4487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569C3-49FD-3E42-B7EE-80F1D5AB12FD}" type="datetime1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AB268-5651-8449-B4FF-0C1906E4DC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145619"/>
            <a:ext cx="12192000" cy="7123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42" y="6220047"/>
            <a:ext cx="2693582" cy="538716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F221C2E-7049-FCD9-4DD6-454520197536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0569C3-49FD-3E42-B7EE-80F1D5AB12FD}" type="datetime1">
              <a:rPr lang="en-US" smtClean="0"/>
              <a:pPr/>
              <a:t>4/30/23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F1E4B8-6789-4B27-2015-51059CB72647}"/>
              </a:ext>
            </a:extLst>
          </p:cNvPr>
          <p:cNvSpPr/>
          <p:nvPr userDrawn="1"/>
        </p:nvSpPr>
        <p:spPr>
          <a:xfrm>
            <a:off x="838200" y="6257113"/>
            <a:ext cx="2362200" cy="53871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047A0AF-E785-BDC8-BC94-2A8A600AD34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57250" y="6389282"/>
            <a:ext cx="23241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2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29/2008jd009870." TargetMode="External"/><Relationship Id="rId3" Type="http://schemas.openxmlformats.org/officeDocument/2006/relationships/hyperlink" Target="https://www.climate.gov/news-features/understanding-climate/climate-change-global-temperature." TargetMode="External"/><Relationship Id="rId7" Type="http://schemas.openxmlformats.org/officeDocument/2006/relationships/hyperlink" Target="https://doi.org/10.1002/joc.4103." TargetMode="External"/><Relationship Id="rId2" Type="http://schemas.openxmlformats.org/officeDocument/2006/relationships/hyperlink" Target="https://earthobservatory.nasa.gov/features/GlobalWarming.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ealthvermont.gov/health-environment/climate-health/climate-change." TargetMode="External"/><Relationship Id="rId11" Type="http://schemas.openxmlformats.org/officeDocument/2006/relationships/hyperlink" Target="https://deepai.org/machine-learning-glossary-and-terms/feed-forward-neural-network." TargetMode="External"/><Relationship Id="rId5" Type="http://schemas.openxmlformats.org/officeDocument/2006/relationships/hyperlink" Target="https://www.climate.gov/news-features/understanding-climate/climate-change-and-1991-2020-us-climate-normals." TargetMode="External"/><Relationship Id="rId10" Type="http://schemas.openxmlformats.org/officeDocument/2006/relationships/hyperlink" Target="https://pydata.org/amsterdam2019/schedule/presentation/6/build-facebooks-prophet-in-pymc3-bayesian-time-series-analyis-with-generalized-additive-models/" TargetMode="External"/><Relationship Id="rId4" Type="http://schemas.openxmlformats.org/officeDocument/2006/relationships/hyperlink" Target="https://www.epa.gov/climate-indicators/weather-climate." TargetMode="External"/><Relationship Id="rId9" Type="http://schemas.openxmlformats.org/officeDocument/2006/relationships/hyperlink" Target="https://towardsdatascience.com/time-series-analysis-with-facebook-prophet-how-it-works-and-how-to-use-it-f15ecf2c0e3a.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ather.gov/btv/historicalSnow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48506"/>
            <a:ext cx="12192000" cy="1960987"/>
          </a:xfrm>
        </p:spPr>
        <p:txBody>
          <a:bodyPr>
            <a:noAutofit/>
          </a:bodyPr>
          <a:lstStyle/>
          <a:p>
            <a:r>
              <a:rPr lang="en-US" sz="4900" dirty="0">
                <a:solidFill>
                  <a:srgbClr val="CFB87C"/>
                </a:solidFill>
              </a:rPr>
              <a:t>Snowfall in Vermont:</a:t>
            </a:r>
            <a:br>
              <a:rPr lang="en-US" sz="4900" dirty="0">
                <a:solidFill>
                  <a:srgbClr val="CFB87C"/>
                </a:solidFill>
              </a:rPr>
            </a:br>
            <a:r>
              <a:rPr lang="en-US" sz="4900" dirty="0">
                <a:solidFill>
                  <a:srgbClr val="CFB87C"/>
                </a:solidFill>
              </a:rPr>
              <a:t>Future Outlook</a:t>
            </a:r>
            <a:br>
              <a:rPr lang="en-US" sz="4900" dirty="0">
                <a:solidFill>
                  <a:srgbClr val="CFB87C"/>
                </a:solidFill>
              </a:rPr>
            </a:br>
            <a:br>
              <a:rPr lang="en-US" sz="4900" dirty="0">
                <a:solidFill>
                  <a:srgbClr val="CFB87C"/>
                </a:solidFill>
              </a:rPr>
            </a:br>
            <a:r>
              <a:rPr lang="en-US" sz="2000" dirty="0">
                <a:solidFill>
                  <a:srgbClr val="CFB87C"/>
                </a:solidFill>
              </a:rPr>
              <a:t>Eli Kravitz</a:t>
            </a:r>
            <a:endParaRPr lang="en-US" sz="4900" dirty="0"/>
          </a:p>
        </p:txBody>
      </p:sp>
    </p:spTree>
    <p:extLst>
      <p:ext uri="{BB962C8B-B14F-4D97-AF65-F5344CB8AC3E}">
        <p14:creationId xmlns:p14="http://schemas.microsoft.com/office/powerpoint/2010/main" val="99817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4870"/>
            <a:ext cx="6705600" cy="1325563"/>
          </a:xfrm>
        </p:spPr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NN was trained for 1000 epochs</a:t>
            </a:r>
          </a:p>
          <a:p>
            <a:endParaRPr lang="en-US" dirty="0">
              <a:solidFill>
                <a:srgbClr val="000000"/>
              </a:solidFill>
              <a:latin typeface="helvetica-w01-roman"/>
            </a:endParaRPr>
          </a:p>
          <a:p>
            <a:r>
              <a:rPr lang="en-US" dirty="0">
                <a:solidFill>
                  <a:srgbClr val="000000"/>
                </a:solidFill>
                <a:latin typeface="helvetica-w01-roman"/>
              </a:rPr>
              <a:t>Confusion matrix indicates imperfect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DB306A-8480-9369-B1AF-47EA31B84458}"/>
              </a:ext>
            </a:extLst>
          </p:cNvPr>
          <p:cNvSpPr txBox="1"/>
          <p:nvPr/>
        </p:nvSpPr>
        <p:spPr>
          <a:xfrm>
            <a:off x="7986713" y="5667478"/>
            <a:ext cx="420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000000"/>
                </a:solidFill>
                <a:effectLst/>
                <a:latin typeface="helvetica-w01-roman"/>
              </a:rPr>
              <a:t>Figure 9: FFNN normalized confusion matrix</a:t>
            </a:r>
            <a:endParaRPr lang="en-US" sz="1400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A673517-004D-2B19-59DB-1DBF8E908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119" y="2984961"/>
            <a:ext cx="3624553" cy="2547152"/>
          </a:xfrm>
          <a:prstGeom prst="rect">
            <a:avLst/>
          </a:prstGeom>
        </p:spPr>
      </p:pic>
      <p:pic>
        <p:nvPicPr>
          <p:cNvPr id="10" name="Picture 9" descr="Table, calendar&#10;&#10;Description automatically generated">
            <a:extLst>
              <a:ext uri="{FF2B5EF4-FFF2-40B4-BE49-F238E27FC236}">
                <a16:creationId xmlns:a16="http://schemas.microsoft.com/office/drawing/2014/main" id="{2E5B5441-B7C5-BD19-190D-001CE02105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723"/>
          <a:stretch/>
        </p:blipFill>
        <p:spPr>
          <a:xfrm>
            <a:off x="7712758" y="228604"/>
            <a:ext cx="4479241" cy="55127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859841-FDDE-FBD2-3ED0-2C0168AD90C1}"/>
              </a:ext>
            </a:extLst>
          </p:cNvPr>
          <p:cNvSpPr txBox="1"/>
          <p:nvPr/>
        </p:nvSpPr>
        <p:spPr>
          <a:xfrm>
            <a:off x="1724026" y="5532113"/>
            <a:ext cx="420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000000"/>
                </a:solidFill>
                <a:effectLst/>
                <a:latin typeface="helvetica-w01-roman"/>
              </a:rPr>
              <a:t>Figure 8: FFNN training loss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0131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Simulation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44871"/>
                <a:ext cx="10515600" cy="387010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Future snowfall values are predicted for Burlington, VT using the following methodology: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Sample 50 points from each of the 13 independent features for a single hour</a:t>
                </a:r>
              </a:p>
              <a:p>
                <a:pPr lvl="2"/>
                <a:r>
                  <a:rPr lang="en-US" dirty="0"/>
                  <a:t>Impose constraints on the samples to remove non-physical points (i.e., if temperature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set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Run each of the 50 samples through the trained NN classifier to predict snowfall</a:t>
                </a:r>
              </a:p>
              <a:p>
                <a:pPr lvl="2"/>
                <a:r>
                  <a:rPr lang="en-US" dirty="0"/>
                  <a:t>Convert discrete labels to continuous (i.e., 0”=0.0”, 0.0”-0.1”=0.05”,…, &gt;1”=1.05”)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Repeat steps 1 and 2 for three years' worth of data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44871"/>
                <a:ext cx="10515600" cy="3870104"/>
              </a:xfrm>
              <a:blipFill>
                <a:blip r:embed="rId2"/>
                <a:stretch>
                  <a:fillRect l="-965" t="-2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64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44871"/>
            <a:ext cx="6219826" cy="38701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Model tends to drastically over-predict frequency of snowfall events, and under-predict intensity of individual events</a:t>
            </a:r>
          </a:p>
          <a:p>
            <a:endParaRPr lang="en-US" dirty="0"/>
          </a:p>
          <a:p>
            <a:r>
              <a:rPr lang="en-US" dirty="0"/>
              <a:t>Why are predictions poor?</a:t>
            </a:r>
          </a:p>
          <a:p>
            <a:pPr lvl="1"/>
            <a:r>
              <a:rPr lang="en-US" dirty="0"/>
              <a:t>Assumed features were independent in time series forecasting: NN is likely to be presented with data it was not trained on</a:t>
            </a:r>
          </a:p>
          <a:p>
            <a:pPr lvl="1"/>
            <a:r>
              <a:rPr lang="en-US" dirty="0"/>
              <a:t>NN model was not adequately trained: a more sophisticated model would likely produce a more optimal confusion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5B1450-27C6-152F-A151-BD7E5C47756C}"/>
              </a:ext>
            </a:extLst>
          </p:cNvPr>
          <p:cNvSpPr txBox="1"/>
          <p:nvPr/>
        </p:nvSpPr>
        <p:spPr>
          <a:xfrm>
            <a:off x="6829427" y="2673205"/>
            <a:ext cx="5919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000000"/>
                </a:solidFill>
                <a:effectLst/>
                <a:latin typeface="helvetica-w01-roman"/>
              </a:rPr>
              <a:t>Figure 10: three years of hourly snowfall predictions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3DCF32-1536-9847-F6AF-9CB04EE30767}"/>
              </a:ext>
            </a:extLst>
          </p:cNvPr>
          <p:cNvSpPr txBox="1"/>
          <p:nvPr/>
        </p:nvSpPr>
        <p:spPr>
          <a:xfrm>
            <a:off x="6829426" y="5772797"/>
            <a:ext cx="5919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000000"/>
                </a:solidFill>
                <a:effectLst/>
                <a:latin typeface="helvetica-w01-roman"/>
              </a:rPr>
              <a:t>Figure 11: three years of yearly snowfall predictions</a:t>
            </a:r>
            <a:endParaRPr lang="en-US" sz="1400" dirty="0"/>
          </a:p>
        </p:txBody>
      </p: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5D8D6039-0196-DA70-ABE6-5601355C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233" y="3086749"/>
            <a:ext cx="4151586" cy="2743200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A3694181-4C60-3F82-ED8D-8A5409276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743" y="19527"/>
            <a:ext cx="382656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32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644871"/>
            <a:ext cx="10515599" cy="3870104"/>
          </a:xfrm>
        </p:spPr>
        <p:txBody>
          <a:bodyPr>
            <a:normAutofit/>
          </a:bodyPr>
          <a:lstStyle/>
          <a:p>
            <a:r>
              <a:rPr lang="en-US" dirty="0"/>
              <a:t>Developed a framework to predict future snowfall in Vermont</a:t>
            </a:r>
          </a:p>
          <a:p>
            <a:pPr lvl="1"/>
            <a:r>
              <a:rPr lang="en-US" dirty="0"/>
              <a:t>Used time series forecasting to propagate independent features into the future</a:t>
            </a:r>
          </a:p>
          <a:p>
            <a:pPr lvl="1"/>
            <a:r>
              <a:rPr lang="en-US" dirty="0"/>
              <a:t>Used a FFNN to map between independent features and snowfall</a:t>
            </a:r>
          </a:p>
          <a:p>
            <a:pPr lvl="1"/>
            <a:r>
              <a:rPr lang="en-US" dirty="0"/>
              <a:t>Created a simulation environment to predict statistical distribution of future snowfall</a:t>
            </a:r>
          </a:p>
          <a:p>
            <a:endParaRPr lang="en-US" dirty="0"/>
          </a:p>
          <a:p>
            <a:r>
              <a:rPr lang="en-US" dirty="0"/>
              <a:t>Framework could be extended to other geographic regions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77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644871"/>
            <a:ext cx="10515599" cy="38701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Time series forecasting</a:t>
            </a:r>
          </a:p>
          <a:p>
            <a:pPr lvl="1"/>
            <a:r>
              <a:rPr lang="en-US" dirty="0"/>
              <a:t>Impose physical constraints on samples</a:t>
            </a:r>
          </a:p>
          <a:p>
            <a:pPr lvl="1"/>
            <a:r>
              <a:rPr lang="en-US" dirty="0"/>
              <a:t>Do not assume feature independence</a:t>
            </a:r>
          </a:p>
          <a:p>
            <a:pPr lvl="1"/>
            <a:endParaRPr lang="en-US" dirty="0"/>
          </a:p>
          <a:p>
            <a:r>
              <a:rPr lang="en-US" dirty="0"/>
              <a:t>Neural network</a:t>
            </a:r>
          </a:p>
          <a:p>
            <a:pPr lvl="1"/>
            <a:r>
              <a:rPr lang="en-US" dirty="0"/>
              <a:t>Optimize structure of NN</a:t>
            </a:r>
          </a:p>
          <a:p>
            <a:pPr lvl="1"/>
            <a:r>
              <a:rPr lang="en-US" dirty="0"/>
              <a:t>Optimize hyperparameter tuning</a:t>
            </a:r>
          </a:p>
          <a:p>
            <a:pPr lvl="1"/>
            <a:endParaRPr lang="en-US" dirty="0"/>
          </a:p>
          <a:p>
            <a:r>
              <a:rPr lang="en-US" dirty="0"/>
              <a:t>Simulation</a:t>
            </a:r>
          </a:p>
          <a:p>
            <a:pPr lvl="1"/>
            <a:r>
              <a:rPr lang="en-US" dirty="0"/>
              <a:t>Run simulation on other Vermont towns</a:t>
            </a:r>
          </a:p>
          <a:p>
            <a:pPr lvl="1"/>
            <a:r>
              <a:rPr lang="en-US" dirty="0"/>
              <a:t>Run simulation with more historical data (i.e., 50 years) and propagate further into the future (i.e., 10 years)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34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702"/>
            <a:ext cx="11119338" cy="454161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[1]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 Riebeek, Holli. Global Warming. NASA, 3 June 2010, </a:t>
            </a:r>
            <a:r>
              <a:rPr lang="en-US" b="0" i="0" u="none" strike="noStrike" dirty="0">
                <a:effectLst/>
                <a:latin typeface="helvetica-w01-roman"/>
                <a:hlinkClick r:id="rId2"/>
              </a:rPr>
              <a:t>https://earthobservatory.nasa.gov/features/GlobalWarming.</a:t>
            </a:r>
            <a:endParaRPr lang="en-US" dirty="0"/>
          </a:p>
          <a:p>
            <a:r>
              <a:rPr lang="en-US" dirty="0"/>
              <a:t>[2]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 Rebecca Lindsey and Luann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-w01-roman"/>
              </a:rPr>
              <a:t>Dahlman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. “Climate Change: Global Temperature.” NOAA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-w01-roman"/>
              </a:rPr>
              <a:t>Climate.gov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, 28 Jan. 2023, </a:t>
            </a:r>
            <a:r>
              <a:rPr lang="en-US" b="0" i="0" u="none" strike="noStrike" dirty="0">
                <a:effectLst/>
                <a:latin typeface="helvetica-w01-roman"/>
                <a:hlinkClick r:id="rId3"/>
              </a:rPr>
              <a:t>https://www.climate.gov/news-features/understanding-climate/climate-change-global-temperature.</a:t>
            </a:r>
            <a:endParaRPr lang="en-US" dirty="0"/>
          </a:p>
          <a:p>
            <a:r>
              <a:rPr lang="en-US" dirty="0"/>
              <a:t>[3]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“Climate Change Indicators: Weather and Climate.” EPA, Environmental Protection Agency, 1 Aug. 2022, </a:t>
            </a:r>
            <a:r>
              <a:rPr lang="en-US" b="0" i="0" u="none" strike="noStrike" dirty="0">
                <a:effectLst/>
                <a:latin typeface="helvetica-w01-roman"/>
                <a:hlinkClick r:id="rId4"/>
              </a:rPr>
              <a:t>https://www.epa.gov/climate-indicators/weather-climate.</a:t>
            </a:r>
            <a:endParaRPr lang="en-US" b="0" i="0" u="none" strike="noStrike" dirty="0">
              <a:effectLst/>
              <a:latin typeface="helvetica-w01-roman"/>
            </a:endParaRPr>
          </a:p>
          <a:p>
            <a:r>
              <a:rPr lang="en-US" dirty="0">
                <a:latin typeface="helvetica-w01-roman"/>
              </a:rPr>
              <a:t>[4]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Lindsey, Rebecca. “Climate Change and the 1991-2020 U.S. Climate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-w01-roman"/>
              </a:rPr>
              <a:t>Normals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.” NOAA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-w01-roman"/>
              </a:rPr>
              <a:t>Climate.gov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, 19 Apr. 2021, </a:t>
            </a:r>
            <a:r>
              <a:rPr lang="en-US" b="0" i="0" u="none" strike="noStrike" dirty="0">
                <a:effectLst/>
                <a:latin typeface="helvetica-w01-roman"/>
                <a:hlinkClick r:id="rId5"/>
              </a:rPr>
              <a:t>https://www.climate.gov/news-features/understanding-climate/climate-change-and-1991-2020-us-climate-normals.</a:t>
            </a:r>
            <a:endParaRPr lang="en-US" b="0" i="0" u="none" strike="noStrike" dirty="0">
              <a:effectLst/>
              <a:latin typeface="helvetica-w01-roman"/>
            </a:endParaRPr>
          </a:p>
          <a:p>
            <a:r>
              <a:rPr lang="en-US" dirty="0">
                <a:latin typeface="helvetica-w01-roman"/>
              </a:rPr>
              <a:t>[5]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“Climate Change.” Vermont Department of Health, 22 Mar. 2019, </a:t>
            </a:r>
            <a:r>
              <a:rPr lang="en-US" b="0" i="0" u="none" strike="noStrike" dirty="0">
                <a:effectLst/>
                <a:latin typeface="helvetica-w01-roman"/>
                <a:hlinkClick r:id="rId6"/>
              </a:rPr>
              <a:t>https://www.healthvermont.gov/health-environment/climate-health/climate-change.</a:t>
            </a:r>
            <a:endParaRPr lang="en-US" b="0" i="0" u="none" strike="noStrike" dirty="0">
              <a:effectLst/>
              <a:latin typeface="helvetica-w01-roman"/>
            </a:endParaRPr>
          </a:p>
          <a:p>
            <a:r>
              <a:rPr lang="en-US" dirty="0">
                <a:latin typeface="helvetica-w01-roman"/>
              </a:rPr>
              <a:t>[6]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-w01-roman"/>
              </a:rPr>
              <a:t>Kluver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, Daria, and Daniel Leathers. “Winter Snowfall Prediction in the United States Using Multiple Discriminant Analysis.” International Journal of Climatology, vol. 35, no. 8, 2014, pp. 2003–2018., </a:t>
            </a:r>
            <a:r>
              <a:rPr lang="en-US" b="0" i="0" u="none" strike="noStrike" dirty="0">
                <a:effectLst/>
                <a:latin typeface="helvetica-w01-roman"/>
                <a:hlinkClick r:id="rId7"/>
              </a:rPr>
              <a:t>https://doi.org/10.1002/joc.4103.</a:t>
            </a:r>
            <a:endParaRPr lang="en-US" b="0" i="0" u="none" strike="noStrike" dirty="0">
              <a:effectLst/>
              <a:latin typeface="helvetica-w01-roman"/>
            </a:endParaRPr>
          </a:p>
          <a:p>
            <a:r>
              <a:rPr lang="en-US" dirty="0">
                <a:latin typeface="helvetica-w01-roman"/>
              </a:rPr>
              <a:t>[7]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-w01-roman"/>
              </a:rPr>
              <a:t>Burakowski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, Elizabeth A., et al. “Trends in Wintertime Climate in the Northeastern United States: 1965–2005.” Journal of Geophysical Research, vol. 113, no. D20, 2008, </a:t>
            </a:r>
            <a:r>
              <a:rPr lang="en-US" b="0" i="0" u="none" strike="noStrike" dirty="0">
                <a:effectLst/>
                <a:latin typeface="helvetica-w01-roman"/>
                <a:hlinkClick r:id="rId8"/>
              </a:rPr>
              <a:t>https://doi.org/10.1029/2008jd009870.</a:t>
            </a:r>
            <a:endParaRPr lang="en-US" b="0" i="0" u="none" strike="noStrike" dirty="0">
              <a:effectLst/>
              <a:latin typeface="helvetica-w01-roman"/>
            </a:endParaRPr>
          </a:p>
          <a:p>
            <a:r>
              <a:rPr lang="en-US" dirty="0">
                <a:latin typeface="helvetica-w01-roman"/>
              </a:rPr>
              <a:t>[8]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 Krieger, Mitchell. “Time Series Analysis with Facebook Prophet: How It Works and How to Use It.” Medium, Towards Data Science, 2 Feb. 2022, </a:t>
            </a:r>
            <a:r>
              <a:rPr lang="en-US" b="0" i="0" u="none" strike="noStrike" dirty="0">
                <a:effectLst/>
                <a:latin typeface="helvetica-w01-roman"/>
                <a:hlinkClick r:id="rId9"/>
              </a:rPr>
              <a:t>https://towardsdatascience.com/time-series-analysis-with-facebook-prophet-how-it-works-and-how-to-use-it-f15ecf2c0e3a.</a:t>
            </a:r>
            <a:endParaRPr lang="en-US" dirty="0">
              <a:latin typeface="helvetica-w01-roman"/>
            </a:endParaRPr>
          </a:p>
          <a:p>
            <a:r>
              <a:rPr lang="en-US" dirty="0">
                <a:latin typeface="helvetica-w01-roman"/>
              </a:rPr>
              <a:t>[9]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“Introduction.”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-w01-roman"/>
              </a:rPr>
              <a:t>PyData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, </a:t>
            </a:r>
            <a:r>
              <a:rPr lang="en-US" b="0" i="0" u="none" strike="noStrike" dirty="0">
                <a:effectLst/>
                <a:latin typeface="helvetica-w01-roman"/>
                <a:hlinkClick r:id="rId10"/>
              </a:rPr>
              <a:t>https://pydata.org/amsterdam2019/schedule/presentation/6/build-facebooks-prophet-in-pymc3-bayesian-time-series-analyis-with-generalized-additive-models/.</a:t>
            </a:r>
            <a:endParaRPr lang="en-US" b="0" i="0" u="none" strike="noStrike" dirty="0">
              <a:effectLst/>
              <a:latin typeface="helvetica-w01-roman"/>
            </a:endParaRPr>
          </a:p>
          <a:p>
            <a:r>
              <a:rPr lang="en-US" dirty="0">
                <a:latin typeface="helvetica-w01-roman"/>
              </a:rPr>
              <a:t>[10]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-w01-roman"/>
              </a:rPr>
              <a:t>DeepAI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. “Feed Forward Neural Network.”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-w01-roman"/>
              </a:rPr>
              <a:t>DeepAI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-w01-roman"/>
              </a:rPr>
              <a:t>DeepAI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, 17 May 2019, </a:t>
            </a:r>
            <a:r>
              <a:rPr lang="en-US" b="0" i="0" u="none" strike="noStrike" dirty="0">
                <a:effectLst/>
                <a:latin typeface="helvetica-w01-roman"/>
                <a:hlinkClick r:id="rId11"/>
              </a:rPr>
              <a:t>https://deepai.org/machine-learning-glossary-and-terms/feed-forward-neural-network.</a:t>
            </a:r>
            <a:endParaRPr lang="en-US" b="0" i="0" u="none" strike="noStrike" dirty="0">
              <a:effectLst/>
              <a:latin typeface="helvetica-w01-roman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3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World Weather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4870"/>
                <a:ext cx="52578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Evidence found in glaciers, rocks, etc. points to earth’s many different paleoclimates over the last 800,000 years </a:t>
                </a:r>
              </a:p>
              <a:p>
                <a:endParaRPr lang="en-US" dirty="0"/>
              </a:p>
              <a:p>
                <a:r>
                  <a:rPr lang="en-US" dirty="0"/>
                  <a:t>Recently, human impact has caused unprecedented rates of warming unmatched by previous paleoclimates [1] </a:t>
                </a:r>
              </a:p>
              <a:p>
                <a:endParaRPr lang="en-US" dirty="0"/>
              </a:p>
              <a:p>
                <a:r>
                  <a:rPr lang="en-US" dirty="0"/>
                  <a:t>Global temperature rise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since the industrial era [2]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4870"/>
                <a:ext cx="5257800" cy="4351338"/>
              </a:xfrm>
              <a:blipFill>
                <a:blip r:embed="rId2"/>
                <a:stretch>
                  <a:fillRect l="-1928" t="-3779" r="-3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14CBBDD5-9CCC-7E5E-C0F4-D7DD05425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240" y="1480450"/>
            <a:ext cx="4562719" cy="38970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33EF34-9ECD-7FA9-3910-6EA07720CBBE}"/>
              </a:ext>
            </a:extLst>
          </p:cNvPr>
          <p:cNvSpPr txBox="1"/>
          <p:nvPr/>
        </p:nvSpPr>
        <p:spPr>
          <a:xfrm>
            <a:off x="6283568" y="5377549"/>
            <a:ext cx="4795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000000"/>
                </a:solidFill>
                <a:effectLst/>
                <a:latin typeface="helvetica-w01-roman"/>
              </a:rPr>
              <a:t>Figure 1: global average surface temperature from 1880-2020, compared to 20th century average [2]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27873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U.S. Weather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4870"/>
            <a:ext cx="11119338" cy="6187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U.S. has experienced higher than average temperatures and precipitation [3]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33EF34-9ECD-7FA9-3910-6EA07720CBBE}"/>
              </a:ext>
            </a:extLst>
          </p:cNvPr>
          <p:cNvSpPr txBox="1"/>
          <p:nvPr/>
        </p:nvSpPr>
        <p:spPr>
          <a:xfrm>
            <a:off x="699476" y="5588566"/>
            <a:ext cx="10386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000000"/>
                </a:solidFill>
                <a:effectLst/>
                <a:latin typeface="helvetica-w01-roman"/>
              </a:rPr>
              <a:t>Figure 2: U.S. average surface temperature from 1901-2020, compared to the 20th century average [4]</a:t>
            </a:r>
            <a:endParaRPr lang="en-US" sz="1400" dirty="0"/>
          </a:p>
        </p:txBody>
      </p:sp>
      <p:pic>
        <p:nvPicPr>
          <p:cNvPr id="9" name="Picture 8" descr="Diagram, timeline&#10;&#10;Description automatically generated">
            <a:extLst>
              <a:ext uri="{FF2B5EF4-FFF2-40B4-BE49-F238E27FC236}">
                <a16:creationId xmlns:a16="http://schemas.microsoft.com/office/drawing/2014/main" id="{2B663135-5C63-94D6-63CD-CF336297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454" y="2278178"/>
            <a:ext cx="7082692" cy="331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1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Vermont Weather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4870"/>
                <a:ext cx="11119338" cy="382980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0" i="0" dirty="0">
                    <a:solidFill>
                      <a:srgbClr val="000000"/>
                    </a:solidFill>
                    <a:effectLst/>
                    <a:latin typeface="helvetica-w01-roman"/>
                  </a:rPr>
                  <a:t>Over the last 50 years, Vermont’s average summer temperatures have increased by more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,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helvetica-w01-roman"/>
                  </a:rPr>
                  <a:t>while average winter temperatures have increased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[5]</a:t>
                </a:r>
              </a:p>
              <a:p>
                <a:endParaRPr lang="en-US" dirty="0"/>
              </a:p>
              <a:p>
                <a:r>
                  <a:rPr lang="en-US" dirty="0"/>
                  <a:t>Drastic changes in weather patterns impact seasonal snowfall</a:t>
                </a:r>
              </a:p>
              <a:p>
                <a:endParaRPr lang="en-US" dirty="0"/>
              </a:p>
              <a:p>
                <a:r>
                  <a:rPr lang="en-US" dirty="0"/>
                  <a:t>Limited literature exists regarding the prediction of future snowfall patterns in the U.S. and Northeast U.S. [6][7]</a:t>
                </a:r>
              </a:p>
              <a:p>
                <a:endParaRPr lang="en-US" dirty="0"/>
              </a:p>
              <a:p>
                <a:r>
                  <a:rPr lang="en-US" dirty="0"/>
                  <a:t>No significant literature regarding snowfall prediction in Vermont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4870"/>
                <a:ext cx="11119338" cy="3829807"/>
              </a:xfrm>
              <a:blipFill>
                <a:blip r:embed="rId2"/>
                <a:stretch>
                  <a:fillRect l="-913" t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4870"/>
            <a:ext cx="5058508" cy="3829807"/>
          </a:xfrm>
        </p:spPr>
        <p:txBody>
          <a:bodyPr>
            <a:normAutofit fontScale="85000"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Goal of this work is to predict future Vermont snowfall based on other weather features</a:t>
            </a:r>
          </a:p>
          <a:p>
            <a:pPr lvl="1"/>
            <a:endParaRPr lang="en-US" dirty="0">
              <a:solidFill>
                <a:srgbClr val="000000"/>
              </a:solidFill>
              <a:latin typeface="helvetica-w01-roman"/>
            </a:endParaRPr>
          </a:p>
          <a:p>
            <a:r>
              <a:rPr lang="en-US" dirty="0">
                <a:solidFill>
                  <a:srgbClr val="000000"/>
                </a:solidFill>
                <a:latin typeface="helvetica-w01-roman"/>
              </a:rPr>
              <a:t>Why not predict snowfall directly?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-w01-roman"/>
              </a:rPr>
              <a:t>Snowfall trends are erratic (Figure 3)</a:t>
            </a:r>
          </a:p>
          <a:p>
            <a:pPr lvl="1"/>
            <a:endParaRPr lang="en-US" dirty="0">
              <a:solidFill>
                <a:srgbClr val="000000"/>
              </a:solidFill>
              <a:latin typeface="helvetica-w01-roman"/>
            </a:endParaRPr>
          </a:p>
          <a:p>
            <a:r>
              <a:rPr lang="en-US" dirty="0">
                <a:solidFill>
                  <a:srgbClr val="000000"/>
                </a:solidFill>
                <a:latin typeface="helvetica-w01-roman"/>
              </a:rPr>
              <a:t>Who does this benefit?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-w01-roman"/>
              </a:rPr>
              <a:t>Economies that depend on snowfall (skiing, tourism, etc.)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-w01-roman"/>
              </a:rPr>
              <a:t>Climatologists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A8DACA2A-3F56-6D85-D8BF-39F27E19B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294" y="1281624"/>
            <a:ext cx="5486400" cy="365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820E69-93DC-8C70-172A-A146C6408B7D}"/>
              </a:ext>
            </a:extLst>
          </p:cNvPr>
          <p:cNvSpPr txBox="1"/>
          <p:nvPr/>
        </p:nvSpPr>
        <p:spPr>
          <a:xfrm>
            <a:off x="6509241" y="5037624"/>
            <a:ext cx="5058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000000"/>
                </a:solidFill>
                <a:effectLst/>
                <a:latin typeface="helvetica-w01-roman"/>
              </a:rPr>
              <a:t>Figure 3: snowfall data for Burlington, VT from 1892-2022 (data from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-w01-roman"/>
                <a:hlinkClick r:id="rId3"/>
              </a:rPr>
              <a:t>https://www.weather.gov/btv/historicalSnow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-w01-roman"/>
              </a:rPr>
              <a:t>) 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61B6E-D092-54B0-8513-582121E96409}"/>
              </a:ext>
            </a:extLst>
          </p:cNvPr>
          <p:cNvSpPr txBox="1"/>
          <p:nvPr/>
        </p:nvSpPr>
        <p:spPr>
          <a:xfrm>
            <a:off x="7599750" y="1340122"/>
            <a:ext cx="33645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Devanagari MT" panose="02000500020000000000" pitchFamily="2" charset="0"/>
                <a:cs typeface="Devanagari MT" panose="02000500020000000000" pitchFamily="2" charset="0"/>
              </a:rPr>
              <a:t>Burlington, VT Yearly Snowfall</a:t>
            </a:r>
          </a:p>
        </p:txBody>
      </p:sp>
    </p:spTree>
    <p:extLst>
      <p:ext uri="{BB962C8B-B14F-4D97-AF65-F5344CB8AC3E}">
        <p14:creationId xmlns:p14="http://schemas.microsoft.com/office/powerpoint/2010/main" val="306107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4871"/>
            <a:ext cx="6895011" cy="2853758"/>
          </a:xfrm>
        </p:spPr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Historical weather data gathered from Open-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-w01-roman"/>
              </a:rPr>
              <a:t>Meteo</a:t>
            </a:r>
            <a:endParaRPr lang="en-US" b="0" i="0" dirty="0">
              <a:solidFill>
                <a:srgbClr val="000000"/>
              </a:solidFill>
              <a:effectLst/>
              <a:latin typeface="helvetica-w01-roman"/>
            </a:endParaRPr>
          </a:p>
          <a:p>
            <a:endParaRPr lang="en-US" dirty="0">
              <a:solidFill>
                <a:srgbClr val="000000"/>
              </a:solidFill>
              <a:latin typeface="helvetica-w01-roman"/>
            </a:endParaRPr>
          </a:p>
          <a:p>
            <a:r>
              <a:rPr lang="en-US" dirty="0">
                <a:solidFill>
                  <a:srgbClr val="000000"/>
                </a:solidFill>
                <a:latin typeface="helvetica-w01-roman"/>
              </a:rPr>
              <a:t>10 years of hourly weather data gathered from six Vermont towns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-w01-roman"/>
              </a:rPr>
              <a:t>Data includes 13 weather features (temperature, wind speed, etc.) as well as snowfall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820E69-93DC-8C70-172A-A146C6408B7D}"/>
              </a:ext>
            </a:extLst>
          </p:cNvPr>
          <p:cNvSpPr txBox="1"/>
          <p:nvPr/>
        </p:nvSpPr>
        <p:spPr>
          <a:xfrm>
            <a:off x="147630" y="5605017"/>
            <a:ext cx="795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000000"/>
                </a:solidFill>
                <a:effectLst/>
                <a:latin typeface="helvetica-w01-roman"/>
              </a:rPr>
              <a:t>Figure 4: raw data query in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-w01-roman"/>
              </a:rPr>
              <a:t>json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-w01-roman"/>
              </a:rPr>
              <a:t> format</a:t>
            </a: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5BFE35-904F-EFA2-F6FF-5649A3FB4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17" b="2926"/>
          <a:stretch/>
        </p:blipFill>
        <p:spPr>
          <a:xfrm>
            <a:off x="332100" y="4873625"/>
            <a:ext cx="7772400" cy="708026"/>
          </a:xfrm>
          <a:prstGeom prst="rect">
            <a:avLst/>
          </a:prstGeom>
        </p:spPr>
      </p:pic>
      <p:pic>
        <p:nvPicPr>
          <p:cNvPr id="10" name="Picture 9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DAE40759-D63C-7B85-6880-1335C5EF6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239" y="129513"/>
            <a:ext cx="3619661" cy="54755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70E7A2-4FFB-8713-D0B0-B90F62216EE1}"/>
              </a:ext>
            </a:extLst>
          </p:cNvPr>
          <p:cNvSpPr txBox="1"/>
          <p:nvPr/>
        </p:nvSpPr>
        <p:spPr>
          <a:xfrm>
            <a:off x="8778239" y="5605016"/>
            <a:ext cx="2940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000000"/>
                </a:solidFill>
                <a:effectLst/>
                <a:latin typeface="helvetica-w01-roman"/>
              </a:rPr>
              <a:t>Figure 5: cleaned data plotted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799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Time Series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44871"/>
            <a:ext cx="10220325" cy="3870104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Time series forecasting is a means of predicting future time series data from historical time series data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Need future weather data to predict snowfall</a:t>
            </a:r>
          </a:p>
          <a:p>
            <a:endParaRPr lang="en-US" dirty="0">
              <a:solidFill>
                <a:srgbClr val="000000"/>
              </a:solidFill>
              <a:latin typeface="helvetica-w01-roman"/>
            </a:endParaRPr>
          </a:p>
          <a:p>
            <a:r>
              <a:rPr lang="en-US" dirty="0">
                <a:solidFill>
                  <a:srgbClr val="000000"/>
                </a:solidFill>
                <a:latin typeface="helvetica-w01-roman"/>
              </a:rPr>
              <a:t>Time series forecasting was completed </a:t>
            </a:r>
            <a:r>
              <a:rPr lang="en-US" i="1" dirty="0">
                <a:solidFill>
                  <a:srgbClr val="000000"/>
                </a:solidFill>
                <a:latin typeface="helvetica-w01-roman"/>
              </a:rPr>
              <a:t>independently </a:t>
            </a:r>
            <a:r>
              <a:rPr lang="en-US" dirty="0">
                <a:solidFill>
                  <a:srgbClr val="000000"/>
                </a:solidFill>
                <a:latin typeface="helvetica-w01-roman"/>
              </a:rPr>
              <a:t>for each of the 13 input features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-w01-roman"/>
              </a:rPr>
              <a:t>Assumption: the features do not depend on each other (this is a major assumption, but given time/resource constraints is necessary)</a:t>
            </a:r>
          </a:p>
          <a:p>
            <a:pPr lvl="1"/>
            <a:endParaRPr lang="en-US" dirty="0">
              <a:solidFill>
                <a:srgbClr val="000000"/>
              </a:solidFill>
              <a:latin typeface="helvetica-w01-roman"/>
            </a:endParaRPr>
          </a:p>
          <a:p>
            <a:r>
              <a:rPr lang="en-US" dirty="0">
                <a:solidFill>
                  <a:srgbClr val="000000"/>
                </a:solidFill>
                <a:latin typeface="helvetica-w01-roman"/>
              </a:rPr>
              <a:t>Used Facebook’s Prophet algorithm [8]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Generalized Additional Model that uses a Bayesian approach to quantify uncertainty [9]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73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Time Series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4870"/>
            <a:ext cx="5434013" cy="3756958"/>
          </a:xfrm>
        </p:spPr>
        <p:txBody>
          <a:bodyPr>
            <a:normAutofit fontScale="85000"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Model captures seasonal trends</a:t>
            </a:r>
          </a:p>
          <a:p>
            <a:endParaRPr lang="en-US" dirty="0">
              <a:solidFill>
                <a:srgbClr val="000000"/>
              </a:solidFill>
              <a:latin typeface="helvetica-w01-roman"/>
            </a:endParaRPr>
          </a:p>
          <a:p>
            <a:r>
              <a:rPr lang="en-US" dirty="0">
                <a:solidFill>
                  <a:srgbClr val="000000"/>
                </a:solidFill>
                <a:latin typeface="helvetica-w01-roman"/>
              </a:rPr>
              <a:t>Uncertainty increases as time horizon from training data increases</a:t>
            </a:r>
          </a:p>
          <a:p>
            <a:endParaRPr lang="en-US" dirty="0">
              <a:solidFill>
                <a:srgbClr val="000000"/>
              </a:solidFill>
              <a:latin typeface="helvetica-w01-roman"/>
            </a:endParaRPr>
          </a:p>
          <a:p>
            <a:r>
              <a:rPr lang="en-US" dirty="0">
                <a:solidFill>
                  <a:srgbClr val="000000"/>
                </a:solidFill>
                <a:latin typeface="helvetica-w01-roman"/>
              </a:rPr>
              <a:t>Model may make non-physical predictions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-w01-roman"/>
              </a:rPr>
              <a:t>Why? Because linear fit was used, which does not allow for constraints (logistic fit can impose constraints but drastically increases compute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859841-FDDE-FBD2-3ED0-2C0168AD90C1}"/>
              </a:ext>
            </a:extLst>
          </p:cNvPr>
          <p:cNvSpPr txBox="1"/>
          <p:nvPr/>
        </p:nvSpPr>
        <p:spPr>
          <a:xfrm>
            <a:off x="6272212" y="5279191"/>
            <a:ext cx="5919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000000"/>
                </a:solidFill>
                <a:effectLst/>
                <a:latin typeface="helvetica-w01-roman"/>
              </a:rPr>
              <a:t>Figure 6: time series forecasting for apparent temperature</a:t>
            </a:r>
            <a:endParaRPr lang="en-US" sz="1400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31D9236F-0415-BEF2-4228-43EDC54E1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213" y="1456172"/>
            <a:ext cx="5567362" cy="382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61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Neural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4871"/>
                <a:ext cx="5976938" cy="3870104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b="0" i="0" dirty="0">
                    <a:solidFill>
                      <a:srgbClr val="000000"/>
                    </a:solidFill>
                    <a:effectLst/>
                    <a:latin typeface="helvetica-w01-roman"/>
                  </a:rPr>
                  <a:t>Used a feedforward neural network (FFNN) to predict snowfall based on 13 independent weather features</a:t>
                </a:r>
              </a:p>
              <a:p>
                <a:endParaRPr lang="en-US" dirty="0">
                  <a:solidFill>
                    <a:srgbClr val="000000"/>
                  </a:solidFill>
                  <a:latin typeface="helvetica-w01-roman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  <a:latin typeface="helvetica-w01-roman"/>
                  </a:rPr>
                  <a:t>Continuous snowfall values are mapped to discrete outputs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helvetica-w01-roman"/>
                  </a:rPr>
                  <a:t>Snowfall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0.0”, 0.0−0.1”, …, &gt;1”</m:t>
                        </m:r>
                      </m:e>
                    </m:d>
                  </m:oMath>
                </a14:m>
                <a:endParaRPr lang="en-US" b="0" i="0" dirty="0">
                  <a:solidFill>
                    <a:srgbClr val="000000"/>
                  </a:solidFill>
                  <a:effectLst/>
                  <a:latin typeface="helvetica-w01-roman"/>
                </a:endParaRPr>
              </a:p>
              <a:p>
                <a:endParaRPr lang="en-US" dirty="0">
                  <a:solidFill>
                    <a:srgbClr val="000000"/>
                  </a:solidFill>
                  <a:latin typeface="helvetica-w01-roman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  <a:latin typeface="helvetica-w01-roman"/>
                  </a:rPr>
                  <a:t>NN has five hidden layers with </a:t>
                </a:r>
                <a:r>
                  <a:rPr lang="en-US" dirty="0" err="1">
                    <a:solidFill>
                      <a:srgbClr val="000000"/>
                    </a:solidFill>
                    <a:latin typeface="helvetica-w01-roman"/>
                  </a:rPr>
                  <a:t>ReLu</a:t>
                </a:r>
                <a:r>
                  <a:rPr lang="en-US" dirty="0">
                    <a:solidFill>
                      <a:srgbClr val="000000"/>
                    </a:solidFill>
                    <a:latin typeface="helvetica-w01-roman"/>
                  </a:rPr>
                  <a:t> activation, and </a:t>
                </a:r>
                <a:r>
                  <a:rPr lang="en-US" dirty="0" err="1">
                    <a:solidFill>
                      <a:srgbClr val="000000"/>
                    </a:solidFill>
                    <a:latin typeface="helvetica-w01-roman"/>
                  </a:rPr>
                  <a:t>softmax</a:t>
                </a:r>
                <a:r>
                  <a:rPr lang="en-US" dirty="0">
                    <a:solidFill>
                      <a:srgbClr val="000000"/>
                    </a:solidFill>
                    <a:latin typeface="helvetica-w01-roman"/>
                  </a:rPr>
                  <a:t> activation at output (mutually exclusive multiclass classification)</a:t>
                </a:r>
              </a:p>
              <a:p>
                <a:endParaRPr lang="en-US" dirty="0">
                  <a:solidFill>
                    <a:srgbClr val="000000"/>
                  </a:solidFill>
                  <a:latin typeface="helvetica-w01-roman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  <a:latin typeface="helvetica-w01-roman"/>
                  </a:rPr>
                  <a:t>NN trained on weather data from all six Vermont towns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helvetica-w01-roman"/>
                  </a:rPr>
                  <a:t>Assumption: the same features lead to snowfall across different locations in Vermont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4871"/>
                <a:ext cx="5976938" cy="3870104"/>
              </a:xfrm>
              <a:blipFill>
                <a:blip r:embed="rId2"/>
                <a:stretch>
                  <a:fillRect l="-849" t="-2614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B632C45-B6B7-4113-9BBA-DDA1EF7A1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1" y="1644871"/>
            <a:ext cx="4570412" cy="27258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DB306A-8480-9369-B1AF-47EA31B84458}"/>
              </a:ext>
            </a:extLst>
          </p:cNvPr>
          <p:cNvSpPr txBox="1"/>
          <p:nvPr/>
        </p:nvSpPr>
        <p:spPr>
          <a:xfrm>
            <a:off x="7730198" y="4505660"/>
            <a:ext cx="2940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000000"/>
                </a:solidFill>
                <a:effectLst/>
                <a:latin typeface="helvetica-w01-roman"/>
              </a:rPr>
              <a:t>Figure 7: FFNN structure [10]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6816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1283</Words>
  <Application>Microsoft Macintosh PowerPoint</Application>
  <PresentationFormat>Widescreen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Devanagari MT</vt:lpstr>
      <vt:lpstr>helvetica-w01-roman</vt:lpstr>
      <vt:lpstr>Office Theme</vt:lpstr>
      <vt:lpstr>Snowfall in Vermont: Future Outlook  Eli Kravitz</vt:lpstr>
      <vt:lpstr>Introduction: World Weather</vt:lpstr>
      <vt:lpstr>Introduction: U.S. Weather</vt:lpstr>
      <vt:lpstr>Introduction: Vermont Weather</vt:lpstr>
      <vt:lpstr>Research Goals</vt:lpstr>
      <vt:lpstr>Data</vt:lpstr>
      <vt:lpstr>Method: Time Series Forecasting</vt:lpstr>
      <vt:lpstr>Results: Time Series Forecasting</vt:lpstr>
      <vt:lpstr>Method: Neural Networks</vt:lpstr>
      <vt:lpstr>Results: Neural Networks</vt:lpstr>
      <vt:lpstr>Method: Simulation</vt:lpstr>
      <vt:lpstr>Results: Simulation</vt:lpstr>
      <vt:lpstr>Conclusions</vt:lpstr>
      <vt:lpstr>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 Groswald</dc:creator>
  <cp:lastModifiedBy>Eli Kravitz</cp:lastModifiedBy>
  <cp:revision>192</cp:revision>
  <dcterms:created xsi:type="dcterms:W3CDTF">2017-08-18T02:11:48Z</dcterms:created>
  <dcterms:modified xsi:type="dcterms:W3CDTF">2023-04-30T20:12:16Z</dcterms:modified>
</cp:coreProperties>
</file>