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Montserrat Classic Bold" panose="020B0604020202020204" charset="0"/>
      <p:regular r:id="rId7"/>
    </p:embeddedFont>
    <p:embeddedFont>
      <p:font typeface="Open Sans Bold" panose="020B0604020202020204" charset="0"/>
      <p:regular r:id="rId8"/>
    </p:embeddedFont>
    <p:embeddedFont>
      <p:font typeface="XM Yekan" panose="020B0604020202020204" charset="-78"/>
      <p:regular r:id="rId9"/>
    </p:embeddedFont>
    <p:embeddedFont>
      <p:font typeface="XM Yekan Bold" panose="020B0604020202020204" charset="-78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14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60772" y="977676"/>
            <a:ext cx="13167835" cy="8331648"/>
          </a:xfrm>
          <a:custGeom>
            <a:avLst/>
            <a:gdLst/>
            <a:ahLst/>
            <a:cxnLst/>
            <a:rect l="l" t="t" r="r" b="b"/>
            <a:pathLst>
              <a:path w="13167835" h="8331648">
                <a:moveTo>
                  <a:pt x="0" y="0"/>
                </a:moveTo>
                <a:lnTo>
                  <a:pt x="13167835" y="0"/>
                </a:lnTo>
                <a:lnTo>
                  <a:pt x="13167835" y="8331648"/>
                </a:lnTo>
                <a:lnTo>
                  <a:pt x="0" y="833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3" name="Group 3"/>
          <p:cNvGrpSpPr/>
          <p:nvPr/>
        </p:nvGrpSpPr>
        <p:grpSpPr>
          <a:xfrm>
            <a:off x="-1206539" y="3296526"/>
            <a:ext cx="3767311" cy="3693948"/>
            <a:chOff x="0" y="0"/>
            <a:chExt cx="992214" cy="9728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92214" cy="972892"/>
            </a:xfrm>
            <a:custGeom>
              <a:avLst/>
              <a:gdLst/>
              <a:ahLst/>
              <a:cxnLst/>
              <a:rect l="l" t="t" r="r" b="b"/>
              <a:pathLst>
                <a:path w="992214" h="972892">
                  <a:moveTo>
                    <a:pt x="0" y="0"/>
                  </a:moveTo>
                  <a:lnTo>
                    <a:pt x="992214" y="0"/>
                  </a:lnTo>
                  <a:lnTo>
                    <a:pt x="992214" y="972892"/>
                  </a:lnTo>
                  <a:lnTo>
                    <a:pt x="0" y="972892"/>
                  </a:lnTo>
                  <a:close/>
                </a:path>
              </a:pathLst>
            </a:custGeom>
            <a:solidFill>
              <a:srgbClr val="2224F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92214" cy="1020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442744" y="2364246"/>
            <a:ext cx="5558508" cy="5558508"/>
          </a:xfrm>
          <a:custGeom>
            <a:avLst/>
            <a:gdLst/>
            <a:ahLst/>
            <a:cxnLst/>
            <a:rect l="l" t="t" r="r" b="b"/>
            <a:pathLst>
              <a:path w="5558508" h="5558508">
                <a:moveTo>
                  <a:pt x="0" y="0"/>
                </a:moveTo>
                <a:lnTo>
                  <a:pt x="5558509" y="0"/>
                </a:lnTo>
                <a:lnTo>
                  <a:pt x="5558509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7" name="TextBox 7"/>
          <p:cNvSpPr txBox="1"/>
          <p:nvPr/>
        </p:nvSpPr>
        <p:spPr>
          <a:xfrm>
            <a:off x="4160344" y="4058454"/>
            <a:ext cx="9968692" cy="4031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99"/>
              </a:lnSpc>
            </a:pPr>
            <a:r>
              <a:rPr lang="en-US" sz="11571" dirty="0">
                <a:solidFill>
                  <a:srgbClr val="000000"/>
                </a:solidFill>
                <a:latin typeface="Montserrat Classic Bold"/>
              </a:rPr>
              <a:t>HADOOP</a:t>
            </a:r>
          </a:p>
          <a:p>
            <a:pPr algn="ctr">
              <a:lnSpc>
                <a:spcPts val="16199"/>
              </a:lnSpc>
              <a:spcBef>
                <a:spcPct val="0"/>
              </a:spcBef>
            </a:pPr>
            <a:endParaRPr lang="en-US" sz="11571" dirty="0">
              <a:solidFill>
                <a:srgbClr val="000000"/>
              </a:solidFill>
              <a:latin typeface="Montserrat Classic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-10800000">
            <a:off x="15727228" y="3296526"/>
            <a:ext cx="3767311" cy="3693948"/>
            <a:chOff x="0" y="0"/>
            <a:chExt cx="992214" cy="9728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2214" cy="972892"/>
            </a:xfrm>
            <a:custGeom>
              <a:avLst/>
              <a:gdLst/>
              <a:ahLst/>
              <a:cxnLst/>
              <a:rect l="l" t="t" r="r" b="b"/>
              <a:pathLst>
                <a:path w="992214" h="972892">
                  <a:moveTo>
                    <a:pt x="0" y="0"/>
                  </a:moveTo>
                  <a:lnTo>
                    <a:pt x="992214" y="0"/>
                  </a:lnTo>
                  <a:lnTo>
                    <a:pt x="992214" y="972892"/>
                  </a:lnTo>
                  <a:lnTo>
                    <a:pt x="0" y="972892"/>
                  </a:lnTo>
                  <a:close/>
                </a:path>
              </a:pathLst>
            </a:custGeom>
            <a:solidFill>
              <a:srgbClr val="2224F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992214" cy="1020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10800000">
            <a:off x="15172235" y="2364246"/>
            <a:ext cx="5558508" cy="5558508"/>
          </a:xfrm>
          <a:custGeom>
            <a:avLst/>
            <a:gdLst/>
            <a:ahLst/>
            <a:cxnLst/>
            <a:rect l="l" t="t" r="r" b="b"/>
            <a:pathLst>
              <a:path w="5558508" h="5558508">
                <a:moveTo>
                  <a:pt x="0" y="0"/>
                </a:moveTo>
                <a:lnTo>
                  <a:pt x="5558509" y="0"/>
                </a:lnTo>
                <a:lnTo>
                  <a:pt x="5558509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41484" y="2602779"/>
            <a:ext cx="10920697" cy="6920992"/>
          </a:xfrm>
          <a:custGeom>
            <a:avLst/>
            <a:gdLst/>
            <a:ahLst/>
            <a:cxnLst/>
            <a:rect l="l" t="t" r="r" b="b"/>
            <a:pathLst>
              <a:path w="10920697" h="6920992">
                <a:moveTo>
                  <a:pt x="0" y="0"/>
                </a:moveTo>
                <a:lnTo>
                  <a:pt x="10920697" y="0"/>
                </a:lnTo>
                <a:lnTo>
                  <a:pt x="10920697" y="6920991"/>
                </a:lnTo>
                <a:lnTo>
                  <a:pt x="0" y="6920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3" name="Group 3"/>
          <p:cNvGrpSpPr/>
          <p:nvPr/>
        </p:nvGrpSpPr>
        <p:grpSpPr>
          <a:xfrm>
            <a:off x="9688102" y="4520224"/>
            <a:ext cx="5223143" cy="3086100"/>
            <a:chOff x="0" y="0"/>
            <a:chExt cx="137564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75643" cy="812800"/>
            </a:xfrm>
            <a:custGeom>
              <a:avLst/>
              <a:gdLst/>
              <a:ahLst/>
              <a:cxnLst/>
              <a:rect l="l" t="t" r="r" b="b"/>
              <a:pathLst>
                <a:path w="1375643" h="812800">
                  <a:moveTo>
                    <a:pt x="75594" y="0"/>
                  </a:moveTo>
                  <a:lnTo>
                    <a:pt x="1300049" y="0"/>
                  </a:lnTo>
                  <a:cubicBezTo>
                    <a:pt x="1320097" y="0"/>
                    <a:pt x="1339325" y="7964"/>
                    <a:pt x="1353502" y="22141"/>
                  </a:cubicBezTo>
                  <a:cubicBezTo>
                    <a:pt x="1367678" y="36318"/>
                    <a:pt x="1375643" y="55545"/>
                    <a:pt x="1375643" y="75594"/>
                  </a:cubicBezTo>
                  <a:lnTo>
                    <a:pt x="1375643" y="737206"/>
                  </a:lnTo>
                  <a:cubicBezTo>
                    <a:pt x="1375643" y="778955"/>
                    <a:pt x="1341798" y="812800"/>
                    <a:pt x="1300049" y="812800"/>
                  </a:cubicBezTo>
                  <a:lnTo>
                    <a:pt x="75594" y="812800"/>
                  </a:lnTo>
                  <a:cubicBezTo>
                    <a:pt x="55545" y="812800"/>
                    <a:pt x="36318" y="804836"/>
                    <a:pt x="22141" y="790659"/>
                  </a:cubicBezTo>
                  <a:cubicBezTo>
                    <a:pt x="7964" y="776482"/>
                    <a:pt x="0" y="757255"/>
                    <a:pt x="0" y="737206"/>
                  </a:cubicBezTo>
                  <a:lnTo>
                    <a:pt x="0" y="75594"/>
                  </a:lnTo>
                  <a:cubicBezTo>
                    <a:pt x="0" y="55545"/>
                    <a:pt x="7964" y="36318"/>
                    <a:pt x="22141" y="22141"/>
                  </a:cubicBezTo>
                  <a:cubicBezTo>
                    <a:pt x="36318" y="7964"/>
                    <a:pt x="55545" y="0"/>
                    <a:pt x="75594" y="0"/>
                  </a:cubicBezTo>
                  <a:close/>
                </a:path>
              </a:pathLst>
            </a:custGeom>
            <a:solidFill>
              <a:srgbClr val="18DF1A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7564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836726" y="4520224"/>
            <a:ext cx="5223143" cy="3086100"/>
            <a:chOff x="0" y="0"/>
            <a:chExt cx="1375643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75643" cy="812800"/>
            </a:xfrm>
            <a:custGeom>
              <a:avLst/>
              <a:gdLst/>
              <a:ahLst/>
              <a:cxnLst/>
              <a:rect l="l" t="t" r="r" b="b"/>
              <a:pathLst>
                <a:path w="1375643" h="812800">
                  <a:moveTo>
                    <a:pt x="75594" y="0"/>
                  </a:moveTo>
                  <a:lnTo>
                    <a:pt x="1300049" y="0"/>
                  </a:lnTo>
                  <a:cubicBezTo>
                    <a:pt x="1320097" y="0"/>
                    <a:pt x="1339325" y="7964"/>
                    <a:pt x="1353502" y="22141"/>
                  </a:cubicBezTo>
                  <a:cubicBezTo>
                    <a:pt x="1367678" y="36318"/>
                    <a:pt x="1375643" y="55545"/>
                    <a:pt x="1375643" y="75594"/>
                  </a:cubicBezTo>
                  <a:lnTo>
                    <a:pt x="1375643" y="737206"/>
                  </a:lnTo>
                  <a:cubicBezTo>
                    <a:pt x="1375643" y="778955"/>
                    <a:pt x="1341798" y="812800"/>
                    <a:pt x="1300049" y="812800"/>
                  </a:cubicBezTo>
                  <a:lnTo>
                    <a:pt x="75594" y="812800"/>
                  </a:lnTo>
                  <a:cubicBezTo>
                    <a:pt x="55545" y="812800"/>
                    <a:pt x="36318" y="804836"/>
                    <a:pt x="22141" y="790659"/>
                  </a:cubicBezTo>
                  <a:cubicBezTo>
                    <a:pt x="7964" y="776482"/>
                    <a:pt x="0" y="757255"/>
                    <a:pt x="0" y="737206"/>
                  </a:cubicBezTo>
                  <a:lnTo>
                    <a:pt x="0" y="75594"/>
                  </a:lnTo>
                  <a:cubicBezTo>
                    <a:pt x="0" y="55545"/>
                    <a:pt x="7964" y="36318"/>
                    <a:pt x="22141" y="22141"/>
                  </a:cubicBezTo>
                  <a:cubicBezTo>
                    <a:pt x="36318" y="7964"/>
                    <a:pt x="55545" y="0"/>
                    <a:pt x="75594" y="0"/>
                  </a:cubicBezTo>
                  <a:close/>
                </a:path>
              </a:pathLst>
            </a:custGeom>
            <a:solidFill>
              <a:srgbClr val="2224F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7564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895350"/>
            <a:ext cx="15746266" cy="1161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8"/>
              </a:lnSpc>
              <a:spcBef>
                <a:spcPct val="0"/>
              </a:spcBef>
            </a:pPr>
            <a:r>
              <a:rPr lang="en-US" sz="6755">
                <a:solidFill>
                  <a:srgbClr val="2224FD"/>
                </a:solidFill>
                <a:latin typeface="Montserrat Classic Bold"/>
              </a:rPr>
              <a:t>HADOOP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38499" y="5652931"/>
            <a:ext cx="4419597" cy="91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3"/>
              </a:lnSpc>
              <a:spcBef>
                <a:spcPct val="0"/>
              </a:spcBef>
            </a:pPr>
            <a:r>
              <a:rPr lang="en-US" sz="6638">
                <a:solidFill>
                  <a:srgbClr val="FFFFFF"/>
                </a:solidFill>
                <a:latin typeface="XM Yekan Bold"/>
              </a:rPr>
              <a:t>¿Qué es?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89875" y="5238750"/>
            <a:ext cx="4419597" cy="1792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3"/>
              </a:lnSpc>
              <a:spcBef>
                <a:spcPct val="0"/>
              </a:spcBef>
            </a:pPr>
            <a:r>
              <a:rPr lang="en-US" sz="6638">
                <a:solidFill>
                  <a:srgbClr val="2224FD"/>
                </a:solidFill>
                <a:latin typeface="XM Yekan Bold"/>
              </a:rPr>
              <a:t>¿Cómo funciona?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239400" y="-5603200"/>
            <a:ext cx="2098981" cy="14670327"/>
            <a:chOff x="0" y="0"/>
            <a:chExt cx="620197" cy="43347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197" cy="4334720"/>
            </a:xfrm>
            <a:custGeom>
              <a:avLst/>
              <a:gdLst/>
              <a:ahLst/>
              <a:cxnLst/>
              <a:rect l="l" t="t" r="r" b="b"/>
              <a:pathLst>
                <a:path w="620197" h="4334720">
                  <a:moveTo>
                    <a:pt x="206844" y="4315651"/>
                  </a:moveTo>
                  <a:cubicBezTo>
                    <a:pt x="238640" y="4327164"/>
                    <a:pt x="274788" y="4334720"/>
                    <a:pt x="310265" y="4334720"/>
                  </a:cubicBezTo>
                  <a:cubicBezTo>
                    <a:pt x="345744" y="4334720"/>
                    <a:pt x="379884" y="4328242"/>
                    <a:pt x="411344" y="4316729"/>
                  </a:cubicBezTo>
                  <a:cubicBezTo>
                    <a:pt x="412015" y="4316369"/>
                    <a:pt x="412684" y="4316369"/>
                    <a:pt x="413353" y="4316010"/>
                  </a:cubicBezTo>
                  <a:cubicBezTo>
                    <a:pt x="531502" y="4269954"/>
                    <a:pt x="618524" y="4148341"/>
                    <a:pt x="620197" y="3927986"/>
                  </a:cubicBezTo>
                  <a:lnTo>
                    <a:pt x="620197" y="0"/>
                  </a:lnTo>
                  <a:lnTo>
                    <a:pt x="0" y="0"/>
                  </a:lnTo>
                  <a:lnTo>
                    <a:pt x="0" y="3925070"/>
                  </a:lnTo>
                  <a:cubicBezTo>
                    <a:pt x="1673" y="4149060"/>
                    <a:pt x="87356" y="4270675"/>
                    <a:pt x="206844" y="4315651"/>
                  </a:cubicBezTo>
                  <a:close/>
                </a:path>
              </a:pathLst>
            </a:custGeom>
            <a:solidFill>
              <a:srgbClr val="2224F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620197" cy="4255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764204" y="-770743"/>
            <a:ext cx="6932777" cy="5772668"/>
            <a:chOff x="0" y="0"/>
            <a:chExt cx="1825917" cy="1520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25917" cy="1520374"/>
            </a:xfrm>
            <a:custGeom>
              <a:avLst/>
              <a:gdLst/>
              <a:ahLst/>
              <a:cxnLst/>
              <a:rect l="l" t="t" r="r" b="b"/>
              <a:pathLst>
                <a:path w="1825917" h="1520374">
                  <a:moveTo>
                    <a:pt x="0" y="0"/>
                  </a:moveTo>
                  <a:lnTo>
                    <a:pt x="1825917" y="0"/>
                  </a:lnTo>
                  <a:lnTo>
                    <a:pt x="1825917" y="1520374"/>
                  </a:lnTo>
                  <a:lnTo>
                    <a:pt x="0" y="1520374"/>
                  </a:lnTo>
                  <a:close/>
                </a:path>
              </a:pathLst>
            </a:custGeom>
            <a:solidFill>
              <a:srgbClr val="2224F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25917" cy="1567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451449" y="-943107"/>
            <a:ext cx="4828241" cy="8442720"/>
          </a:xfrm>
          <a:custGeom>
            <a:avLst/>
            <a:gdLst/>
            <a:ahLst/>
            <a:cxnLst/>
            <a:rect l="l" t="t" r="r" b="b"/>
            <a:pathLst>
              <a:path w="4828241" h="8442720">
                <a:moveTo>
                  <a:pt x="0" y="0"/>
                </a:moveTo>
                <a:lnTo>
                  <a:pt x="4828241" y="0"/>
                </a:lnTo>
                <a:lnTo>
                  <a:pt x="4828241" y="8442720"/>
                </a:lnTo>
                <a:lnTo>
                  <a:pt x="0" y="8442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74861"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9" name="TextBox 9"/>
          <p:cNvSpPr txBox="1"/>
          <p:nvPr/>
        </p:nvSpPr>
        <p:spPr>
          <a:xfrm>
            <a:off x="530438" y="3396223"/>
            <a:ext cx="14815894" cy="586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19134" lvl="1" indent="-559567" algn="l">
              <a:lnSpc>
                <a:spcPts val="7775"/>
              </a:lnSpc>
              <a:buFont typeface="Arial"/>
              <a:buChar char="•"/>
            </a:pPr>
            <a:r>
              <a:rPr lang="en-US" sz="5183">
                <a:solidFill>
                  <a:srgbClr val="000000"/>
                </a:solidFill>
                <a:latin typeface="XM Yekan"/>
              </a:rPr>
              <a:t>Procesamiento distribuido</a:t>
            </a:r>
          </a:p>
          <a:p>
            <a:pPr marL="1119134" lvl="1" indent="-559567" algn="l">
              <a:lnSpc>
                <a:spcPts val="7775"/>
              </a:lnSpc>
              <a:buFont typeface="Arial"/>
              <a:buChar char="•"/>
            </a:pPr>
            <a:r>
              <a:rPr lang="en-US" sz="5183">
                <a:solidFill>
                  <a:srgbClr val="000000"/>
                </a:solidFill>
                <a:latin typeface="XM Yekan"/>
              </a:rPr>
              <a:t>Eficiencia </a:t>
            </a:r>
          </a:p>
          <a:p>
            <a:pPr marL="1119134" lvl="1" indent="-559567" algn="l">
              <a:lnSpc>
                <a:spcPts val="7775"/>
              </a:lnSpc>
              <a:buFont typeface="Arial"/>
              <a:buChar char="•"/>
            </a:pPr>
            <a:r>
              <a:rPr lang="en-US" sz="5183">
                <a:solidFill>
                  <a:srgbClr val="000000"/>
                </a:solidFill>
                <a:latin typeface="XM Yekan"/>
              </a:rPr>
              <a:t>Economico</a:t>
            </a:r>
          </a:p>
          <a:p>
            <a:pPr marL="1119134" lvl="1" indent="-559567" algn="l">
              <a:lnSpc>
                <a:spcPts val="7775"/>
              </a:lnSpc>
              <a:buFont typeface="Arial"/>
              <a:buChar char="•"/>
            </a:pPr>
            <a:r>
              <a:rPr lang="en-US" sz="5183">
                <a:solidFill>
                  <a:srgbClr val="000000"/>
                </a:solidFill>
                <a:latin typeface="XM Yekan"/>
              </a:rPr>
              <a:t>Escalable</a:t>
            </a:r>
          </a:p>
          <a:p>
            <a:pPr marL="1119134" lvl="1" indent="-559567" algn="l">
              <a:lnSpc>
                <a:spcPts val="7775"/>
              </a:lnSpc>
              <a:buFont typeface="Arial"/>
              <a:buChar char="•"/>
            </a:pPr>
            <a:r>
              <a:rPr lang="en-US" sz="5183">
                <a:solidFill>
                  <a:srgbClr val="000000"/>
                </a:solidFill>
                <a:latin typeface="XM Yekan"/>
              </a:rPr>
              <a:t>Tolerante a fallos</a:t>
            </a:r>
          </a:p>
          <a:p>
            <a:pPr marL="1119134" lvl="1" indent="-559567" algn="l">
              <a:lnSpc>
                <a:spcPts val="7775"/>
              </a:lnSpc>
              <a:buFont typeface="Arial"/>
              <a:buChar char="•"/>
            </a:pPr>
            <a:r>
              <a:rPr lang="en-US" sz="5183">
                <a:solidFill>
                  <a:srgbClr val="000000"/>
                </a:solidFill>
                <a:latin typeface="XM Yekan"/>
              </a:rPr>
              <a:t>Open Source</a:t>
            </a:r>
          </a:p>
        </p:txBody>
      </p:sp>
      <p:sp>
        <p:nvSpPr>
          <p:cNvPr id="10" name="Freeform 10"/>
          <p:cNvSpPr/>
          <p:nvPr/>
        </p:nvSpPr>
        <p:spPr>
          <a:xfrm rot="-5400000">
            <a:off x="229875" y="8367473"/>
            <a:ext cx="910406" cy="2692060"/>
          </a:xfrm>
          <a:custGeom>
            <a:avLst/>
            <a:gdLst/>
            <a:ahLst/>
            <a:cxnLst/>
            <a:rect l="l" t="t" r="r" b="b"/>
            <a:pathLst>
              <a:path w="910406" h="2692060">
                <a:moveTo>
                  <a:pt x="0" y="0"/>
                </a:moveTo>
                <a:lnTo>
                  <a:pt x="910405" y="0"/>
                </a:lnTo>
                <a:lnTo>
                  <a:pt x="910405" y="2692060"/>
                </a:lnTo>
                <a:lnTo>
                  <a:pt x="0" y="269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1" name="AutoShape 11"/>
          <p:cNvSpPr/>
          <p:nvPr/>
        </p:nvSpPr>
        <p:spPr>
          <a:xfrm>
            <a:off x="4061884" y="9267825"/>
            <a:ext cx="15748330" cy="0"/>
          </a:xfrm>
          <a:prstGeom prst="line">
            <a:avLst/>
          </a:prstGeom>
          <a:ln w="19050" cap="flat">
            <a:solidFill>
              <a:srgbClr val="18DF1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R"/>
          </a:p>
        </p:txBody>
      </p:sp>
      <p:sp>
        <p:nvSpPr>
          <p:cNvPr id="12" name="TextBox 12"/>
          <p:cNvSpPr txBox="1"/>
          <p:nvPr/>
        </p:nvSpPr>
        <p:spPr>
          <a:xfrm>
            <a:off x="530438" y="1243560"/>
            <a:ext cx="12093616" cy="87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60"/>
              </a:lnSpc>
              <a:spcBef>
                <a:spcPct val="0"/>
              </a:spcBef>
            </a:pPr>
            <a:r>
              <a:rPr lang="en-US" sz="5043">
                <a:solidFill>
                  <a:srgbClr val="FFFFFF"/>
                </a:solidFill>
                <a:latin typeface="Montserrat Classic Bold"/>
              </a:rPr>
              <a:t>CARACTERÍSTICAS DE HADOOP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2597" y="8149202"/>
            <a:ext cx="3719593" cy="1318765"/>
          </a:xfrm>
          <a:custGeom>
            <a:avLst/>
            <a:gdLst/>
            <a:ahLst/>
            <a:cxnLst/>
            <a:rect l="l" t="t" r="r" b="b"/>
            <a:pathLst>
              <a:path w="3719593" h="1318765">
                <a:moveTo>
                  <a:pt x="0" y="0"/>
                </a:moveTo>
                <a:lnTo>
                  <a:pt x="3719593" y="0"/>
                </a:lnTo>
                <a:lnTo>
                  <a:pt x="3719593" y="1318764"/>
                </a:lnTo>
                <a:lnTo>
                  <a:pt x="0" y="1318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 flipH="1">
            <a:off x="13905782" y="8149202"/>
            <a:ext cx="3719593" cy="1318765"/>
          </a:xfrm>
          <a:custGeom>
            <a:avLst/>
            <a:gdLst/>
            <a:ahLst/>
            <a:cxnLst/>
            <a:rect l="l" t="t" r="r" b="b"/>
            <a:pathLst>
              <a:path w="3719593" h="1318765">
                <a:moveTo>
                  <a:pt x="3719592" y="0"/>
                </a:moveTo>
                <a:lnTo>
                  <a:pt x="0" y="0"/>
                </a:lnTo>
                <a:lnTo>
                  <a:pt x="0" y="1318764"/>
                </a:lnTo>
                <a:lnTo>
                  <a:pt x="3719592" y="1318764"/>
                </a:lnTo>
                <a:lnTo>
                  <a:pt x="37195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TextBox 4"/>
          <p:cNvSpPr txBox="1"/>
          <p:nvPr/>
        </p:nvSpPr>
        <p:spPr>
          <a:xfrm>
            <a:off x="3117883" y="895350"/>
            <a:ext cx="12052234" cy="1161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8"/>
              </a:lnSpc>
              <a:spcBef>
                <a:spcPct val="0"/>
              </a:spcBef>
            </a:pPr>
            <a:r>
              <a:rPr lang="en-US" sz="6755">
                <a:solidFill>
                  <a:srgbClr val="2224FD"/>
                </a:solidFill>
                <a:latin typeface="Montserrat Classic Bold"/>
              </a:rPr>
              <a:t>HADOOP CLUSTER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1593946" y="2231186"/>
            <a:ext cx="21475892" cy="6866257"/>
            <a:chOff x="0" y="0"/>
            <a:chExt cx="28634523" cy="9155009"/>
          </a:xfrm>
        </p:grpSpPr>
        <p:sp>
          <p:nvSpPr>
            <p:cNvPr id="6" name="Freeform 6"/>
            <p:cNvSpPr/>
            <p:nvPr/>
          </p:nvSpPr>
          <p:spPr>
            <a:xfrm>
              <a:off x="5992191" y="0"/>
              <a:ext cx="16596801" cy="9155009"/>
            </a:xfrm>
            <a:custGeom>
              <a:avLst/>
              <a:gdLst/>
              <a:ahLst/>
              <a:cxnLst/>
              <a:rect l="l" t="t" r="r" b="b"/>
              <a:pathLst>
                <a:path w="16596801" h="9155009">
                  <a:moveTo>
                    <a:pt x="0" y="0"/>
                  </a:moveTo>
                  <a:lnTo>
                    <a:pt x="16596801" y="0"/>
                  </a:lnTo>
                  <a:lnTo>
                    <a:pt x="16596801" y="9155009"/>
                  </a:lnTo>
                  <a:lnTo>
                    <a:pt x="0" y="9155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s-CR"/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0468070" y="767644"/>
              <a:ext cx="1248334" cy="53054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1466401" y="767644"/>
              <a:ext cx="1248334" cy="530542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090568" y="767644"/>
              <a:ext cx="1248334" cy="530542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6898818" y="5575975"/>
              <a:ext cx="1248334" cy="530542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941512" y="5575975"/>
              <a:ext cx="1248334" cy="530542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8984205" y="5575975"/>
              <a:ext cx="1248334" cy="530542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1716404" y="5575975"/>
              <a:ext cx="1248334" cy="530542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714735" y="5575975"/>
              <a:ext cx="1248334" cy="530542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3713065" y="5575975"/>
              <a:ext cx="1248334" cy="530542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4711396" y="5575975"/>
              <a:ext cx="1248334" cy="530542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5799599" y="5575975"/>
              <a:ext cx="1248334" cy="530542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6887803" y="5575975"/>
              <a:ext cx="1248334" cy="530542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7976006" y="5575975"/>
              <a:ext cx="1248334" cy="530542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9064210" y="5575975"/>
              <a:ext cx="1248334" cy="530542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0152413" y="5575975"/>
              <a:ext cx="1248334" cy="530542"/>
            </a:xfrm>
            <a:prstGeom prst="rect">
              <a:avLst/>
            </a:prstGeom>
          </p:spPr>
        </p:pic>
        <p:sp>
          <p:nvSpPr>
            <p:cNvPr id="22" name="TextBox 22"/>
            <p:cNvSpPr txBox="1"/>
            <p:nvPr/>
          </p:nvSpPr>
          <p:spPr>
            <a:xfrm>
              <a:off x="3739322" y="583338"/>
              <a:ext cx="16596801" cy="6227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2224FD"/>
                  </a:solidFill>
                  <a:latin typeface="Open Sans Bold"/>
                </a:rPr>
                <a:t>Head node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5399499"/>
              <a:ext cx="16596801" cy="515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2224FD"/>
                  </a:solidFill>
                  <a:latin typeface="Open Sans Bold"/>
                </a:rPr>
                <a:t>Client Machine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2037722" y="5638258"/>
              <a:ext cx="16596801" cy="515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2224FD"/>
                  </a:solidFill>
                  <a:latin typeface="Open Sans Bold"/>
                </a:rPr>
                <a:t>Computer node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8514191" y="5638258"/>
              <a:ext cx="16596801" cy="515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2224FD"/>
                  </a:solidFill>
                  <a:latin typeface="Open Sans Bold"/>
                </a:rPr>
                <a:t>Computer node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4684643" y="5638258"/>
              <a:ext cx="16596801" cy="515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2224FD"/>
                  </a:solidFill>
                  <a:latin typeface="Open Sans Bold"/>
                </a:rPr>
                <a:t>Computer node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60090"/>
            <a:ext cx="2859129" cy="8454413"/>
          </a:xfrm>
          <a:custGeom>
            <a:avLst/>
            <a:gdLst/>
            <a:ahLst/>
            <a:cxnLst/>
            <a:rect l="l" t="t" r="r" b="b"/>
            <a:pathLst>
              <a:path w="2859129" h="8454413">
                <a:moveTo>
                  <a:pt x="0" y="0"/>
                </a:moveTo>
                <a:lnTo>
                  <a:pt x="2859129" y="0"/>
                </a:lnTo>
                <a:lnTo>
                  <a:pt x="2859129" y="8454413"/>
                </a:lnTo>
                <a:lnTo>
                  <a:pt x="0" y="845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TextBox 3"/>
          <p:cNvSpPr txBox="1"/>
          <p:nvPr/>
        </p:nvSpPr>
        <p:spPr>
          <a:xfrm>
            <a:off x="4344674" y="3541865"/>
            <a:ext cx="9598652" cy="3231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33"/>
              </a:lnSpc>
            </a:pPr>
            <a:r>
              <a:rPr lang="en-US" sz="10883">
                <a:solidFill>
                  <a:srgbClr val="FFFFFF"/>
                </a:solidFill>
                <a:latin typeface="Montserrat Classic Bold"/>
              </a:rPr>
              <a:t>MUCHAS GRACIAS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4400171" y="972497"/>
            <a:ext cx="2859129" cy="8454413"/>
          </a:xfrm>
          <a:custGeom>
            <a:avLst/>
            <a:gdLst/>
            <a:ahLst/>
            <a:cxnLst/>
            <a:rect l="l" t="t" r="r" b="b"/>
            <a:pathLst>
              <a:path w="2859129" h="8454413">
                <a:moveTo>
                  <a:pt x="0" y="8454413"/>
                </a:moveTo>
                <a:lnTo>
                  <a:pt x="2859129" y="8454413"/>
                </a:lnTo>
                <a:lnTo>
                  <a:pt x="2859129" y="0"/>
                </a:lnTo>
                <a:lnTo>
                  <a:pt x="0" y="0"/>
                </a:lnTo>
                <a:lnTo>
                  <a:pt x="0" y="845441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5" name="Group 5"/>
          <p:cNvGrpSpPr/>
          <p:nvPr/>
        </p:nvGrpSpPr>
        <p:grpSpPr>
          <a:xfrm>
            <a:off x="5479172" y="-342025"/>
            <a:ext cx="7329657" cy="2932128"/>
            <a:chOff x="0" y="0"/>
            <a:chExt cx="1930445" cy="7722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30445" cy="772248"/>
            </a:xfrm>
            <a:custGeom>
              <a:avLst/>
              <a:gdLst/>
              <a:ahLst/>
              <a:cxnLst/>
              <a:rect l="l" t="t" r="r" b="b"/>
              <a:pathLst>
                <a:path w="1930445" h="772248">
                  <a:moveTo>
                    <a:pt x="0" y="0"/>
                  </a:moveTo>
                  <a:lnTo>
                    <a:pt x="1930445" y="0"/>
                  </a:lnTo>
                  <a:lnTo>
                    <a:pt x="1930445" y="772248"/>
                  </a:lnTo>
                  <a:lnTo>
                    <a:pt x="0" y="772248"/>
                  </a:lnTo>
                  <a:close/>
                </a:path>
              </a:pathLst>
            </a:custGeom>
            <a:solidFill>
              <a:srgbClr val="18DF1A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930445" cy="819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5400000">
            <a:off x="7339966" y="-1317246"/>
            <a:ext cx="3608067" cy="5558508"/>
          </a:xfrm>
          <a:custGeom>
            <a:avLst/>
            <a:gdLst/>
            <a:ahLst/>
            <a:cxnLst/>
            <a:rect l="l" t="t" r="r" b="b"/>
            <a:pathLst>
              <a:path w="3608067" h="5558508">
                <a:moveTo>
                  <a:pt x="0" y="0"/>
                </a:moveTo>
                <a:lnTo>
                  <a:pt x="3608068" y="0"/>
                </a:lnTo>
                <a:lnTo>
                  <a:pt x="3608068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8135" b="-2646"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9" name="Group 9"/>
          <p:cNvGrpSpPr/>
          <p:nvPr/>
        </p:nvGrpSpPr>
        <p:grpSpPr>
          <a:xfrm rot="-10800000">
            <a:off x="5479172" y="7809304"/>
            <a:ext cx="7329657" cy="2932128"/>
            <a:chOff x="0" y="0"/>
            <a:chExt cx="1930445" cy="77224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30445" cy="772248"/>
            </a:xfrm>
            <a:custGeom>
              <a:avLst/>
              <a:gdLst/>
              <a:ahLst/>
              <a:cxnLst/>
              <a:rect l="l" t="t" r="r" b="b"/>
              <a:pathLst>
                <a:path w="1930445" h="772248">
                  <a:moveTo>
                    <a:pt x="0" y="0"/>
                  </a:moveTo>
                  <a:lnTo>
                    <a:pt x="1930445" y="0"/>
                  </a:lnTo>
                  <a:lnTo>
                    <a:pt x="1930445" y="772248"/>
                  </a:lnTo>
                  <a:lnTo>
                    <a:pt x="0" y="772248"/>
                  </a:lnTo>
                  <a:close/>
                </a:path>
              </a:pathLst>
            </a:custGeom>
            <a:solidFill>
              <a:srgbClr val="18DF1A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930445" cy="819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5400000">
            <a:off x="7339966" y="6158144"/>
            <a:ext cx="3608067" cy="5558508"/>
          </a:xfrm>
          <a:custGeom>
            <a:avLst/>
            <a:gdLst/>
            <a:ahLst/>
            <a:cxnLst/>
            <a:rect l="l" t="t" r="r" b="b"/>
            <a:pathLst>
              <a:path w="3608067" h="5558508">
                <a:moveTo>
                  <a:pt x="0" y="0"/>
                </a:moveTo>
                <a:lnTo>
                  <a:pt x="3608068" y="0"/>
                </a:lnTo>
                <a:lnTo>
                  <a:pt x="3608068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8135" b="-2646"/>
            </a:stretch>
          </a:blipFill>
        </p:spPr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Personalizado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Open Sans Bold</vt:lpstr>
      <vt:lpstr>Arial</vt:lpstr>
      <vt:lpstr>Calibri</vt:lpstr>
      <vt:lpstr>XM Yekan</vt:lpstr>
      <vt:lpstr>Montserrat Classic Bold</vt:lpstr>
      <vt:lpstr>XM Yekan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Empresa Tecnológica Moderno Azul y Verde</dc:title>
  <cp:lastModifiedBy>RUTH ELIZABETH CRUZ JOVEL</cp:lastModifiedBy>
  <cp:revision>2</cp:revision>
  <dcterms:created xsi:type="dcterms:W3CDTF">2006-08-16T00:00:00Z</dcterms:created>
  <dcterms:modified xsi:type="dcterms:W3CDTF">2024-06-21T22:55:50Z</dcterms:modified>
  <dc:identifier>DAGIzEJ9xXo</dc:identifier>
</cp:coreProperties>
</file>