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86" r:id="rId7"/>
    <p:sldId id="273" r:id="rId8"/>
    <p:sldId id="287" r:id="rId9"/>
    <p:sldId id="288" r:id="rId10"/>
    <p:sldId id="289" r:id="rId11"/>
    <p:sldId id="290" r:id="rId12"/>
    <p:sldId id="280" r:id="rId13"/>
    <p:sldId id="264" r:id="rId14"/>
    <p:sldId id="291" r:id="rId15"/>
    <p:sldId id="281" r:id="rId16"/>
    <p:sldId id="269" r:id="rId17"/>
    <p:sldId id="271" r:id="rId18"/>
    <p:sldId id="283" r:id="rId19"/>
    <p:sldId id="285" r:id="rId20"/>
    <p:sldId id="284" r:id="rId21"/>
    <p:sldId id="275" r:id="rId22"/>
    <p:sldId id="276" r:id="rId23"/>
    <p:sldId id="282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6" orient="horz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1D1D"/>
    <a:srgbClr val="327EC4"/>
    <a:srgbClr val="307ABE"/>
    <a:srgbClr val="3281C8"/>
    <a:srgbClr val="4A91D2"/>
    <a:srgbClr val="338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-498" y="-72"/>
      </p:cViewPr>
      <p:guideLst>
        <p:guide orient="horz" pos="3838"/>
        <p:guide pos="416"/>
        <p:guide pos="72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84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t">
            <a:normAutofit/>
          </a:bodyPr>
          <a:lstStyle>
            <a:lvl1pPr algn="ctr">
              <a:defRPr sz="6000"/>
            </a:lvl1pPr>
          </a:lstStyle>
          <a:p>
            <a:r>
              <a:rPr lang="pt-PT" altLang="pt-PT" sz="53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altLang="pt-PT" smtClean="0">
                <a:latin typeface="Montserrat"/>
                <a:ea typeface="Montserrat"/>
              </a:rPr>
              <a:t>Clique para editar o estilo da legenda principal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8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vert">
            <a:normAutofit/>
          </a:bodyPr>
          <a:lstStyle/>
          <a:p>
            <a:r>
              <a:rPr lang="pt-PT" altLang="pt-PT" sz="32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vert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21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5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t">
            <a:normAutofit/>
          </a:bodyPr>
          <a:lstStyle>
            <a:lvl1pPr>
              <a:defRPr sz="6000"/>
            </a:lvl1pPr>
          </a:lstStyle>
          <a:p>
            <a:r>
              <a:rPr lang="pt-PT" altLang="pt-PT" smtClean="0">
                <a:latin typeface="Montserrat"/>
                <a:ea typeface="Montserrat"/>
              </a:rPr>
              <a:t>Clique aqui para editar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07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3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t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53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26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pt-PT" altLang="pt-PT" sz="2100" smtClean="0">
                <a:latin typeface="Montserrat"/>
                <a:ea typeface="Montserrat"/>
              </a:rPr>
              <a:t>Clique aqui para editar estilos de cabeçalho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altLang="pt-PT" smtClean="0">
                <a:latin typeface="Montserrat"/>
                <a:ea typeface="Montserrat"/>
              </a:rPr>
              <a:t>Editar estilo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900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altLang="pt-PT" smtClean="0">
                <a:latin typeface="Montserrat"/>
                <a:ea typeface="Montserrat"/>
              </a:rPr>
              <a:t>Clique aqui para editar estilos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altLang="pt-PT" smtClean="0">
                <a:latin typeface="Montserrat"/>
                <a:ea typeface="Montserrat"/>
              </a:rPr>
              <a:t>Editar estilo de texto mestre</a:t>
            </a:r>
          </a:p>
          <a:p>
            <a:pPr lvl="1"/>
            <a:r>
              <a:rPr lang="pt-PT" altLang="pt-PT" smtClean="0">
                <a:latin typeface="Montserrat"/>
                <a:ea typeface="Montserrat"/>
              </a:rPr>
              <a:t>segundo nível</a:t>
            </a:r>
          </a:p>
          <a:p>
            <a:pPr lvl="2"/>
            <a:r>
              <a:rPr lang="pt-PT" altLang="pt-PT" smtClean="0">
                <a:latin typeface="Montserrat"/>
                <a:ea typeface="Montserrat"/>
              </a:rPr>
              <a:t>terceiro nivel</a:t>
            </a:r>
          </a:p>
          <a:p>
            <a:pPr lvl="3"/>
            <a:r>
              <a:rPr lang="pt-PT" altLang="pt-PT" smtClean="0">
                <a:latin typeface="Montserrat"/>
                <a:ea typeface="Montserrat"/>
              </a:rPr>
              <a:t>quarto nível</a:t>
            </a:r>
          </a:p>
          <a:p>
            <a:pPr lvl="4"/>
            <a:r>
              <a:rPr lang="pt-PT" altLang="pt-PT" smtClean="0">
                <a:latin typeface="Montserrat"/>
                <a:ea typeface="Montserrat"/>
              </a:rPr>
              <a:t>quinto nível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18C48-A083-4AE5-8FF0-F7159F568F05}" type="datetimeFigureOut">
              <a:rPr lang="pt-PT" altLang="pt-PT" sz="1100" smtClean="0">
                <a:latin typeface="Montserrat"/>
                <a:ea typeface="Montserrat"/>
              </a:rPr>
              <a:t>10/09/2024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0120-5185-462D-BF10-856D24189B91}" type="slidenum">
              <a:rPr lang="pt-PT" altLang="pt-PT" smtClean="0">
                <a:latin typeface="Montserrat"/>
                <a:ea typeface="Montserrat"/>
              </a:rPr>
              <a:t>‹nº›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401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 advTm="2000">
        <p14:conveyor dir="l"/>
      </p:transition>
    </mc:Choice>
    <mc:Fallback xmlns:p159="http://schemas.microsoft.com/office/powerpoint/2015/09/main" xmlns:p15="http://schemas.microsoft.com/office/powerpoint/2012/main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<p:transition spd="slow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:p159="http://schemas.microsoft.com/office/powerpoint/2015/09/main" xmlns:p14="http://schemas.microsoft.com/office/powerpoint/2010/main" xmlns:mc="http://schemas.openxmlformats.org/markup-compatibility/2006" xmlns:a14="http://schemas.microsoft.com/office/drawing/2010/main" xmlns:wp="http://schemas.openxmlformats.org/drawingml/2006/wordprocessingDrawing" xmlns:w="http://schemas.openxmlformats.org/wordprocessingml/2006/main" xmlns:m="http://schemas.openxmlformats.org/officeDocument/2006/math" xmlns="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786646" y="303437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220312 w 12192000"/>
              <a:gd name="connsiteY1" fmla="*/ 0 h 6858000"/>
              <a:gd name="connsiteX2" fmla="*/ 5237063 w 12192000"/>
              <a:gd name="connsiteY2" fmla="*/ 104502 h 6858000"/>
              <a:gd name="connsiteX3" fmla="*/ 5958347 w 12192000"/>
              <a:gd name="connsiteY3" fmla="*/ 1563328 h 6858000"/>
              <a:gd name="connsiteX4" fmla="*/ 10264876 w 12192000"/>
              <a:gd name="connsiteY4" fmla="*/ 2477728 h 6858000"/>
              <a:gd name="connsiteX5" fmla="*/ 11297264 w 12192000"/>
              <a:gd name="connsiteY5" fmla="*/ 5869858 h 6858000"/>
              <a:gd name="connsiteX6" fmla="*/ 12038457 w 12192000"/>
              <a:gd name="connsiteY6" fmla="*/ 6060395 h 6858000"/>
              <a:gd name="connsiteX7" fmla="*/ 12192000 w 12192000"/>
              <a:gd name="connsiteY7" fmla="*/ 6079704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220312" y="0"/>
                </a:lnTo>
                <a:lnTo>
                  <a:pt x="5237063" y="104502"/>
                </a:lnTo>
                <a:cubicBezTo>
                  <a:pt x="5355047" y="688756"/>
                  <a:pt x="5637877" y="1264366"/>
                  <a:pt x="5958347" y="1563328"/>
                </a:cubicBezTo>
                <a:cubicBezTo>
                  <a:pt x="6690850" y="2246670"/>
                  <a:pt x="9286567" y="1406011"/>
                  <a:pt x="10264876" y="2477728"/>
                </a:cubicBezTo>
                <a:cubicBezTo>
                  <a:pt x="11243185" y="3549445"/>
                  <a:pt x="9866670" y="5388078"/>
                  <a:pt x="11297264" y="5869858"/>
                </a:cubicBezTo>
                <a:cubicBezTo>
                  <a:pt x="11565500" y="5960192"/>
                  <a:pt x="11811787" y="6023737"/>
                  <a:pt x="12038457" y="6060395"/>
                </a:cubicBezTo>
                <a:lnTo>
                  <a:pt x="12192000" y="607970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5938" y="2769908"/>
            <a:ext cx="7640862" cy="84658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Ambiente integrado pra desenvolvimento de robótica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045939" y="4552954"/>
            <a:ext cx="3731528" cy="307848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Programe, controle e automatize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5939" y="1801163"/>
            <a:ext cx="4935761" cy="1000506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pt-PT" altLang="zh-CN" sz="48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Bold" pitchFamily="34" charset="0"/>
                <a:ea typeface="Segoe UI Black" pitchFamily="34" charset="0"/>
              </a:rPr>
              <a:t>Wandi Studio 1.0</a:t>
            </a:r>
            <a:endParaRPr lang="zh-CN" altLang="en-US" sz="4800" spc="100" dirty="0">
              <a:solidFill>
                <a:schemeClr val="tx1">
                  <a:lumMod val="75000"/>
                  <a:lumOff val="25000"/>
                </a:schemeClr>
              </a:solidFill>
              <a:latin typeface="Bahnschrift SemiBold" pitchFamily="34" charset="0"/>
              <a:ea typeface="思源黑体 CN Regular" panose="020B0500000000000000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45939" y="4163093"/>
            <a:ext cx="2613399" cy="307848"/>
          </a:xfrm>
          <a:prstGeom prst="rect">
            <a:avLst/>
          </a:prstGeom>
          <a:noFill/>
        </p:spPr>
        <p:txBody>
          <a:bodyPr wrap="none" rtlCol="0">
            <a:normAutofit fontScale="77500" lnSpcReduction="20000"/>
          </a:bodyPr>
          <a:lstStyle/>
          <a:p>
            <a:r>
              <a:rPr lang="pt-PT" altLang="zh-CN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Experiência interactiva</a:t>
            </a:r>
            <a:endParaRPr lang="zh-CN" altLang="en-US" sz="22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96132" y="5136982"/>
            <a:ext cx="1575779" cy="396000"/>
            <a:chOff x="1196132" y="5136982"/>
            <a:chExt cx="1575779" cy="396000"/>
          </a:xfrm>
        </p:grpSpPr>
        <p:sp>
          <p:nvSpPr>
            <p:cNvPr id="40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Virtual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929542" y="5136982"/>
            <a:ext cx="1575779" cy="396001"/>
            <a:chOff x="2929542" y="5136982"/>
            <a:chExt cx="1575779" cy="396001"/>
          </a:xfrm>
        </p:grpSpPr>
        <p:sp>
          <p:nvSpPr>
            <p:cNvPr id="42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3204190" y="5136983"/>
              <a:ext cx="1026481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Hardware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54" name="椭圆 53"/>
          <p:cNvSpPr/>
          <p:nvPr/>
        </p:nvSpPr>
        <p:spPr>
          <a:xfrm>
            <a:off x="-714009" y="6096737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317836" y="3854739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204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同心圆 52"/>
          <p:cNvSpPr/>
          <p:nvPr/>
        </p:nvSpPr>
        <p:spPr>
          <a:xfrm>
            <a:off x="10841633" y="2630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27" name="Picture 3" descr="C:\Users\Elisio\Desktop\Causa-Efeito\Imagens\384133298_798784118923955_9738037434099811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24211" cy="14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20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2000">
        <p:checker/>
      </p:transition>
    </mc:Choice>
    <mc:Fallback xmlns="">
      <p:transition spd="slow" advTm="200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8" grpId="0"/>
      <p:bldP spid="54" grpId="0" animBg="1"/>
      <p:bldP spid="5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B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L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148589"/>
            <a:ext cx="3238305" cy="4817299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15575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Barra lateral, onde você encontra três tipos de funcionalidades para o uso do software, como conexão, projectos, e bibliotecas.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lateral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24" name="矩形 55"/>
          <p:cNvSpPr/>
          <p:nvPr/>
        </p:nvSpPr>
        <p:spPr>
          <a:xfrm>
            <a:off x="451731" y="2650663"/>
            <a:ext cx="3180468" cy="331522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355600" dist="3048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 descr="C:\Users\Elisio\Desktop\Anotação 2024-09-09 091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731" y="2650663"/>
            <a:ext cx="1561315" cy="331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12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B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T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148589"/>
            <a:ext cx="6482393" cy="4817299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701988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Barra de tarefas, aqui você encontra as funções especiais como abrir o simulador 3D, salvar projecto, compilar código e enviar código pra placa arduino.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74" name="Picture 2" descr="C:\Users\Elisio\Desktop\Anotação 2024-09gg-09 09103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1" y="2060924"/>
            <a:ext cx="6478587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29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2353962"/>
            <a:chOff x="2675493" y="2159498"/>
            <a:chExt cx="6587776" cy="2353962"/>
          </a:xfrm>
        </p:grpSpPr>
        <p:sp>
          <p:nvSpPr>
            <p:cNvPr id="5" name="文本框 4"/>
            <p:cNvSpPr txBox="1"/>
            <p:nvPr/>
          </p:nvSpPr>
          <p:spPr>
            <a:xfrm>
              <a:off x="4842434" y="2159498"/>
              <a:ext cx="2219840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3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43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Instalação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zh-CN" sz="2000" b="1" dirty="0" smtClean="0">
                  <a:solidFill>
                    <a:schemeClr val="bg1"/>
                  </a:solidFill>
                  <a:latin typeface="Montserrat"/>
                  <a:ea typeface="思源黑体 CN Light" panose="020B0300000000000000" pitchFamily="34" charset="-122"/>
                </a:rPr>
                <a:t>Processo totalmente, simples e com </a:t>
              </a:r>
              <a:r>
                <a:rPr lang="pt-PT" altLang="zh-CN" sz="2000" b="1" dirty="0" smtClean="0">
                  <a:solidFill>
                    <a:schemeClr val="bg1"/>
                  </a:solidFill>
                  <a:latin typeface="Montserrat"/>
                  <a:ea typeface="思源黑体 CN Light" panose="020B0300000000000000" pitchFamily="34" charset="-122"/>
                </a:rPr>
                <a:t>apenas</a:t>
              </a:r>
              <a:r>
                <a:rPr lang="pt-PT" altLang="zh-CN" sz="2000" b="1" dirty="0" smtClean="0">
                  <a:solidFill>
                    <a:schemeClr val="bg1"/>
                  </a:solidFill>
                  <a:latin typeface="Montserrat"/>
                  <a:ea typeface="思源黑体 CN Light" panose="020B0300000000000000" pitchFamily="34" charset="-122"/>
                </a:rPr>
                <a:t> </a:t>
              </a:r>
              <a:r>
                <a:rPr lang="pt-PT" altLang="zh-CN" sz="2000" b="1" dirty="0" smtClean="0">
                  <a:solidFill>
                    <a:schemeClr val="bg1"/>
                  </a:solidFill>
                  <a:latin typeface="Montserrat"/>
                  <a:ea typeface="思源黑体 CN Light" panose="020B0300000000000000" pitchFamily="34" charset="-122"/>
                </a:rPr>
                <a:t>2 cliques, pra começar a usar o software</a:t>
              </a:r>
              <a:endParaRPr lang="en-US" altLang="zh-CN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8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组合 10"/>
          <p:cNvGrpSpPr/>
          <p:nvPr/>
        </p:nvGrpSpPr>
        <p:grpSpPr>
          <a:xfrm>
            <a:off x="584200" y="1353060"/>
            <a:ext cx="10157935" cy="5340483"/>
            <a:chOff x="660400" y="1640073"/>
            <a:chExt cx="4239151" cy="3706627"/>
          </a:xfrm>
        </p:grpSpPr>
        <p:sp>
          <p:nvSpPr>
            <p:cNvPr id="33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61"/>
            <p:cNvSpPr/>
            <p:nvPr/>
          </p:nvSpPr>
          <p:spPr>
            <a:xfrm>
              <a:off x="660926" y="1640073"/>
              <a:ext cx="4238625" cy="1193109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lique no botão de instalar na barra lateral (O primeiro botão no menu de conexão) e o servidor irá perguntar pra você se deseja instalar o arduino-cli, clique 1 pra sim e 0 pra não, clique 1 se é a sua primeira 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vez, como pode ver no terminal do servidor.</a:t>
              </a:r>
              <a:endParaRPr lang="pt-PT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Mas em caso de actualização de pacotes você pode clicar 0 pra pular a instalação do arduino-cli porque já se encontra instalado.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Instalação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099" name="Picture 3" descr="C:\Users\Elisio\Desktop\Anotação 2024-09-08 1929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00" y="3072083"/>
            <a:ext cx="10157934" cy="362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Apenas um clique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2" name="任意多边形 51"/>
          <p:cNvSpPr/>
          <p:nvPr/>
        </p:nvSpPr>
        <p:spPr>
          <a:xfrm rot="3438959" flipH="1">
            <a:off x="10794381" y="5613683"/>
            <a:ext cx="1794020" cy="2159721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9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2" name="组合 10"/>
          <p:cNvGrpSpPr/>
          <p:nvPr/>
        </p:nvGrpSpPr>
        <p:grpSpPr>
          <a:xfrm>
            <a:off x="1609724" y="1011717"/>
            <a:ext cx="8029575" cy="5681828"/>
            <a:chOff x="660400" y="1640072"/>
            <a:chExt cx="4239151" cy="3706628"/>
          </a:xfrm>
        </p:grpSpPr>
        <p:sp>
          <p:nvSpPr>
            <p:cNvPr id="33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矩形 61"/>
            <p:cNvSpPr/>
            <p:nvPr/>
          </p:nvSpPr>
          <p:spPr>
            <a:xfrm>
              <a:off x="660926" y="1640072"/>
              <a:ext cx="4238625" cy="758394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Se a mensagem no servidor aparece igual essa, significa que foi instalado com sucesso e você já pode usar o software, lembrando que acesso a internet é necessário, e é aconselhável fechar e abrir o programa após instalação pra que certas actualizações tenham efeito.</a:t>
              </a: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Instalação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任意多边形 51"/>
          <p:cNvSpPr/>
          <p:nvPr/>
        </p:nvSpPr>
        <p:spPr>
          <a:xfrm rot="3438959" flipH="1">
            <a:off x="10794381" y="5613683"/>
            <a:ext cx="1794020" cy="2159721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123" name="Picture 3" descr="C:\Users\Elisio\Desktop\Nova pasta\Anotação 2024-09-08 1931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4" y="2174247"/>
            <a:ext cx="8029575" cy="451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圆角矩形 39"/>
          <p:cNvSpPr/>
          <p:nvPr/>
        </p:nvSpPr>
        <p:spPr>
          <a:xfrm>
            <a:off x="3170354" y="561367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40"/>
          <p:cNvSpPr txBox="1"/>
          <p:nvPr/>
        </p:nvSpPr>
        <p:spPr>
          <a:xfrm>
            <a:off x="3362935" y="590089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Resultado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0948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2353962"/>
            <a:chOff x="2675493" y="2159498"/>
            <a:chExt cx="6587776" cy="2353962"/>
          </a:xfrm>
        </p:grpSpPr>
        <p:sp>
          <p:nvSpPr>
            <p:cNvPr id="5" name="文本框 4"/>
            <p:cNvSpPr txBox="1"/>
            <p:nvPr/>
          </p:nvSpPr>
          <p:spPr>
            <a:xfrm>
              <a:off x="4842431" y="2159498"/>
              <a:ext cx="2216634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4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Guia de uso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pt-PT" sz="2000" b="1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Esse é o guia simples, de como iniciar o uso do programa passo a passo.</a:t>
              </a:r>
              <a:endParaRPr lang="en-US" altLang="zh-CN" sz="2000" b="1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88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>
          <a:xfrm rot="4209231" flipH="1">
            <a:off x="-412023" y="135896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3352800"/>
            <a:ext cx="12192000" cy="350520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035241" y="2010385"/>
            <a:ext cx="2647759" cy="3848100"/>
            <a:chOff x="1283043" y="2010385"/>
            <a:chExt cx="3000357" cy="3848100"/>
          </a:xfrm>
          <a:solidFill>
            <a:srgbClr val="327EC4"/>
          </a:solidFill>
        </p:grpSpPr>
        <p:sp>
          <p:nvSpPr>
            <p:cNvPr id="4" name="矩形 3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圆角矩形 28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圆角矩形 29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906865" y="2024726"/>
            <a:ext cx="2595535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13" name="矩形 12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圆角矩形 15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6689590" y="2044417"/>
            <a:ext cx="2589943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19" name="矩形 18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圆角矩形 19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圆角矩形 20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1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矩形 49"/>
          <p:cNvSpPr/>
          <p:nvPr/>
        </p:nvSpPr>
        <p:spPr>
          <a:xfrm>
            <a:off x="584200" y="996280"/>
            <a:ext cx="8445306" cy="434477"/>
          </a:xfrm>
          <a:prstGeom prst="rect">
            <a:avLst/>
          </a:prstGeom>
        </p:spPr>
        <p:txBody>
          <a:bodyPr wrap="square">
            <a:normAutofit fontScale="85000" lnSpcReduction="10000"/>
          </a:bodyPr>
          <a:lstStyle/>
          <a:p>
            <a:pPr algn="ctr">
              <a:lnSpc>
                <a:spcPct val="100000"/>
              </a:lnSpc>
            </a:pP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As</a:t>
            </a: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 funções </a:t>
            </a: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estão </a:t>
            </a: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organizadas por ícones </a:t>
            </a: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de esquerda pra direita e de 1 a </a:t>
            </a:r>
            <a:r>
              <a:rPr lang="pt-PT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Light" panose="020B0300000000000000" pitchFamily="34" charset="-122"/>
              </a:rPr>
              <a:t>4 na lista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35100" y="2784561"/>
            <a:ext cx="1905000" cy="49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文本框 48"/>
          <p:cNvSpPr txBox="1"/>
          <p:nvPr/>
        </p:nvSpPr>
        <p:spPr>
          <a:xfrm>
            <a:off x="1231727" y="3968466"/>
            <a:ext cx="2175684" cy="118744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Abrir simulação 3D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Salvar Projecto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Compilar Código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Enviar Código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grpSp>
        <p:nvGrpSpPr>
          <p:cNvPr id="42" name="组合 17"/>
          <p:cNvGrpSpPr/>
          <p:nvPr/>
        </p:nvGrpSpPr>
        <p:grpSpPr>
          <a:xfrm>
            <a:off x="9415809" y="2053784"/>
            <a:ext cx="2589943" cy="3848100"/>
            <a:chOff x="1283043" y="2010385"/>
            <a:chExt cx="3000357" cy="3848100"/>
          </a:xfrm>
          <a:solidFill>
            <a:srgbClr val="1D1D1D"/>
          </a:solidFill>
        </p:grpSpPr>
        <p:sp>
          <p:nvSpPr>
            <p:cNvPr id="43" name="矩形 18"/>
            <p:cNvSpPr/>
            <p:nvPr/>
          </p:nvSpPr>
          <p:spPr>
            <a:xfrm>
              <a:off x="1295400" y="2010385"/>
              <a:ext cx="2971800" cy="3848100"/>
            </a:xfrm>
            <a:prstGeom prst="rect">
              <a:avLst/>
            </a:prstGeom>
            <a:grpFill/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圆角矩形 19"/>
            <p:cNvSpPr/>
            <p:nvPr/>
          </p:nvSpPr>
          <p:spPr>
            <a:xfrm rot="5400000" flipH="1">
              <a:off x="2760736" y="548478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圆角矩形 20"/>
            <p:cNvSpPr/>
            <p:nvPr/>
          </p:nvSpPr>
          <p:spPr>
            <a:xfrm rot="5400000" flipH="1">
              <a:off x="2748379" y="4335821"/>
              <a:ext cx="57328" cy="29880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76200" dist="38100" dir="16200000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6" name="Picture 7" descr="C:\Users\Elisio\Desktop\Anotação 2024-09-06 06523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0109" y="2765512"/>
            <a:ext cx="1590675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9" descr="C:\Users\Elisio\Desktop\Anotação 2024-09-06 065151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402" y="2740197"/>
            <a:ext cx="158115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8" descr="C:\Users\Elisio\Desktop\Anotação 2024-09-06 06521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49" y="2768772"/>
            <a:ext cx="1562100" cy="49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组合 1"/>
          <p:cNvGrpSpPr/>
          <p:nvPr/>
        </p:nvGrpSpPr>
        <p:grpSpPr>
          <a:xfrm>
            <a:off x="1367788" y="1492186"/>
            <a:ext cx="2039623" cy="396000"/>
            <a:chOff x="1196132" y="5136982"/>
            <a:chExt cx="1575779" cy="396000"/>
          </a:xfrm>
        </p:grpSpPr>
        <p:sp>
          <p:nvSpPr>
            <p:cNvPr id="52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Barra de tarefas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56" name="组合 2"/>
          <p:cNvGrpSpPr/>
          <p:nvPr/>
        </p:nvGrpSpPr>
        <p:grpSpPr>
          <a:xfrm>
            <a:off x="6730872" y="1463135"/>
            <a:ext cx="2455870" cy="396001"/>
            <a:chOff x="2929542" y="5136982"/>
            <a:chExt cx="1575779" cy="396001"/>
          </a:xfrm>
        </p:grpSpPr>
        <p:sp>
          <p:nvSpPr>
            <p:cNvPr id="57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42"/>
            <p:cNvSpPr txBox="1"/>
            <p:nvPr/>
          </p:nvSpPr>
          <p:spPr>
            <a:xfrm>
              <a:off x="3027410" y="5136983"/>
              <a:ext cx="1368998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Barra Lateral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2" name="组合 2"/>
          <p:cNvGrpSpPr/>
          <p:nvPr/>
        </p:nvGrpSpPr>
        <p:grpSpPr>
          <a:xfrm>
            <a:off x="4419402" y="2191071"/>
            <a:ext cx="1581150" cy="396000"/>
            <a:chOff x="2929542" y="5136982"/>
            <a:chExt cx="1575779" cy="396000"/>
          </a:xfrm>
        </p:grpSpPr>
        <p:sp>
          <p:nvSpPr>
            <p:cNvPr id="63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文本框 42"/>
            <p:cNvSpPr txBox="1"/>
            <p:nvPr/>
          </p:nvSpPr>
          <p:spPr>
            <a:xfrm>
              <a:off x="3027410" y="5201955"/>
              <a:ext cx="1368998" cy="331027"/>
            </a:xfrm>
            <a:prstGeom prst="rect">
              <a:avLst/>
            </a:prstGeom>
            <a:noFill/>
          </p:spPr>
          <p:txBody>
            <a:bodyPr wrap="none" rtlCol="0" anchor="t">
              <a:normAutofit lnSpcReduction="10000"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Conexão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5" name="组合 2"/>
          <p:cNvGrpSpPr/>
          <p:nvPr/>
        </p:nvGrpSpPr>
        <p:grpSpPr>
          <a:xfrm>
            <a:off x="7169149" y="2191073"/>
            <a:ext cx="1562100" cy="396001"/>
            <a:chOff x="2929542" y="5136982"/>
            <a:chExt cx="1575779" cy="396001"/>
          </a:xfrm>
        </p:grpSpPr>
        <p:sp>
          <p:nvSpPr>
            <p:cNvPr id="66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文本框 42"/>
            <p:cNvSpPr txBox="1"/>
            <p:nvPr/>
          </p:nvSpPr>
          <p:spPr>
            <a:xfrm>
              <a:off x="3027410" y="5201951"/>
              <a:ext cx="1368998" cy="331032"/>
            </a:xfrm>
            <a:prstGeom prst="rect">
              <a:avLst/>
            </a:prstGeom>
            <a:noFill/>
          </p:spPr>
          <p:txBody>
            <a:bodyPr wrap="none" rtlCol="0" anchor="t">
              <a:normAutofit lnSpcReduction="10000"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Projectos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grpSp>
        <p:nvGrpSpPr>
          <p:cNvPr id="68" name="组合 2"/>
          <p:cNvGrpSpPr/>
          <p:nvPr/>
        </p:nvGrpSpPr>
        <p:grpSpPr>
          <a:xfrm>
            <a:off x="9910109" y="2256043"/>
            <a:ext cx="1590675" cy="396001"/>
            <a:chOff x="2929542" y="5136982"/>
            <a:chExt cx="1575779" cy="396001"/>
          </a:xfrm>
        </p:grpSpPr>
        <p:sp>
          <p:nvSpPr>
            <p:cNvPr id="69" name="圆角矩形 41"/>
            <p:cNvSpPr/>
            <p:nvPr/>
          </p:nvSpPr>
          <p:spPr>
            <a:xfrm>
              <a:off x="292954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文本框 42"/>
            <p:cNvSpPr txBox="1"/>
            <p:nvPr/>
          </p:nvSpPr>
          <p:spPr>
            <a:xfrm>
              <a:off x="3027410" y="5136983"/>
              <a:ext cx="1368998" cy="396000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rgbClr val="114EFF"/>
                  </a:solidFill>
                  <a:latin typeface="Montserrat"/>
                  <a:ea typeface="思源黑体 CN Regular" panose="020B0500000000000000" pitchFamily="34" charset="-122"/>
                </a:rPr>
                <a:t>Bibliotecas</a:t>
              </a:r>
              <a:endParaRPr lang="zh-CN" altLang="en-US" sz="1600" b="1" dirty="0">
                <a:solidFill>
                  <a:srgbClr val="114EFF"/>
                </a:solidFill>
                <a:latin typeface="Montserrat"/>
                <a:ea typeface="思源黑体 CN Regular" panose="020B0500000000000000" pitchFamily="34" charset="-122"/>
              </a:endParaRPr>
            </a:p>
          </p:txBody>
        </p:sp>
      </p:grpSp>
      <p:sp>
        <p:nvSpPr>
          <p:cNvPr id="74" name="文本框 48"/>
          <p:cNvSpPr txBox="1"/>
          <p:nvPr/>
        </p:nvSpPr>
        <p:spPr>
          <a:xfrm>
            <a:off x="4241800" y="3977835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Instalar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Placa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Mensageiro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sp>
        <p:nvSpPr>
          <p:cNvPr id="75" name="文本框 48"/>
          <p:cNvSpPr txBox="1"/>
          <p:nvPr/>
        </p:nvSpPr>
        <p:spPr>
          <a:xfrm>
            <a:off x="6934199" y="3977835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Adicionar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Criar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Deletar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sp>
        <p:nvSpPr>
          <p:cNvPr id="76" name="文本框 48"/>
          <p:cNvSpPr txBox="1"/>
          <p:nvPr/>
        </p:nvSpPr>
        <p:spPr>
          <a:xfrm>
            <a:off x="9658471" y="3986636"/>
            <a:ext cx="2082800" cy="1178074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Adicionar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Pesquisar</a:t>
            </a:r>
          </a:p>
          <a:p>
            <a:pPr marL="342900" indent="-342900">
              <a:buFont typeface="+mj-lt"/>
              <a:buAutoNum type="arabicPeriod"/>
            </a:pPr>
            <a:r>
              <a:rPr lang="pt-PT" altLang="zh-CN" dirty="0" smtClean="0">
                <a:solidFill>
                  <a:schemeClr val="bg2"/>
                </a:solidFill>
                <a:latin typeface="Montserrat"/>
                <a:ea typeface="思源黑体 CN Bold" panose="020B0800000000000000" pitchFamily="34" charset="-122"/>
              </a:rPr>
              <a:t>Remover</a:t>
            </a:r>
            <a:endParaRPr lang="zh-CN" altLang="en-US" dirty="0">
              <a:solidFill>
                <a:schemeClr val="bg2"/>
              </a:solidFill>
              <a:latin typeface="Montserrat"/>
              <a:ea typeface="思源黑体 CN Bold" panose="020B0800000000000000" pitchFamily="34" charset="-122"/>
            </a:endParaRPr>
          </a:p>
        </p:txBody>
      </p:sp>
      <p:grpSp>
        <p:nvGrpSpPr>
          <p:cNvPr id="50" name="组合 1"/>
          <p:cNvGrpSpPr/>
          <p:nvPr/>
        </p:nvGrpSpPr>
        <p:grpSpPr>
          <a:xfrm>
            <a:off x="1367788" y="2191071"/>
            <a:ext cx="2039623" cy="396000"/>
            <a:chOff x="1196132" y="5136982"/>
            <a:chExt cx="1575779" cy="396000"/>
          </a:xfrm>
        </p:grpSpPr>
        <p:sp>
          <p:nvSpPr>
            <p:cNvPr id="54" name="圆角矩形 39"/>
            <p:cNvSpPr/>
            <p:nvPr/>
          </p:nvSpPr>
          <p:spPr>
            <a:xfrm>
              <a:off x="1196132" y="5136982"/>
              <a:ext cx="1575779" cy="396000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40"/>
            <p:cNvSpPr txBox="1"/>
            <p:nvPr/>
          </p:nvSpPr>
          <p:spPr>
            <a:xfrm>
              <a:off x="1344917" y="5165704"/>
              <a:ext cx="1278210" cy="367278"/>
            </a:xfrm>
            <a:prstGeom prst="rect">
              <a:avLst/>
            </a:prstGeom>
            <a:noFill/>
          </p:spPr>
          <p:txBody>
            <a:bodyPr wrap="none" rtlCol="0" anchor="t">
              <a:normAutofit/>
            </a:bodyPr>
            <a:lstStyle/>
            <a:p>
              <a:pPr algn="ctr"/>
              <a:r>
                <a:rPr lang="pt-PT" altLang="zh-CN" sz="1600" b="1" dirty="0" smtClean="0">
                  <a:solidFill>
                    <a:schemeClr val="bg1"/>
                  </a:solidFill>
                  <a:latin typeface="Montserrat"/>
                  <a:ea typeface="思源黑体 CN Regular" panose="020B0500000000000000" pitchFamily="34" charset="-122"/>
                </a:rPr>
                <a:t>3D e Editor</a:t>
              </a:r>
              <a:endParaRPr lang="zh-CN" altLang="en-US" sz="1600" b="1" dirty="0">
                <a:solidFill>
                  <a:schemeClr val="bg1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93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393894" y="1369730"/>
            <a:ext cx="4101906" cy="2770470"/>
            <a:chOff x="1063398" y="2139070"/>
            <a:chExt cx="3045742" cy="1011866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28224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Abrir simulação 3D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703211"/>
                <a:ext cx="2890515" cy="729622"/>
              </a:xfrm>
              <a:prstGeom prst="rect">
                <a:avLst/>
              </a:prstGeom>
            </p:spPr>
            <p:txBody>
              <a:bodyPr wrap="square"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V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isualize o Wandi Robot virtualmente e conecte com a comunicação serial por meio de um intermediário que funciona por baixo dos panos com websockets e controle em tempo real por script de modo automática ou botões interactivos na tela de modo manual, separadamente ou sincronizado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69558" y="1398922"/>
            <a:ext cx="3045742" cy="2741278"/>
            <a:chOff x="1063398" y="2139070"/>
            <a:chExt cx="3045742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27447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Salvar Código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695441"/>
                <a:ext cx="2890515" cy="73739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Após a criação do projecto, antes do código ser compilado e enviado para  placa, primeiro precisa ser salvo, para que alterações tenham efeito.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2"/>
            <a:ext cx="3045742" cy="2741278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274474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Compilar Código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695441"/>
                <a:ext cx="2890515" cy="73739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Nesse momento o software pega o código salvo no projecto e compila em um formato hexadecimal, numa pasta temporária do PC, por padrão e estará preparado pra ser enviado pra placa.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8" name="组合 64"/>
          <p:cNvGrpSpPr/>
          <p:nvPr/>
        </p:nvGrpSpPr>
        <p:grpSpPr>
          <a:xfrm>
            <a:off x="451222" y="4612994"/>
            <a:ext cx="4044578" cy="2118006"/>
            <a:chOff x="1063398" y="2139070"/>
            <a:chExt cx="3045742" cy="1011866"/>
          </a:xfrm>
        </p:grpSpPr>
        <p:grpSp>
          <p:nvGrpSpPr>
            <p:cNvPr id="69" name="组合 44"/>
            <p:cNvGrpSpPr/>
            <p:nvPr/>
          </p:nvGrpSpPr>
          <p:grpSpPr>
            <a:xfrm>
              <a:off x="1218625" y="2139070"/>
              <a:ext cx="2890515" cy="1011866"/>
              <a:chOff x="8438295" y="4420967"/>
              <a:chExt cx="2890515" cy="1011866"/>
            </a:xfrm>
          </p:grpSpPr>
          <p:sp>
            <p:nvSpPr>
              <p:cNvPr id="71" name="文本框 45"/>
              <p:cNvSpPr txBox="1"/>
              <p:nvPr/>
            </p:nvSpPr>
            <p:spPr>
              <a:xfrm>
                <a:off x="8438295" y="4420967"/>
                <a:ext cx="2890514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04 Enviar pra placa arduino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72" name="矩形 46"/>
              <p:cNvSpPr/>
              <p:nvPr/>
            </p:nvSpPr>
            <p:spPr>
              <a:xfrm>
                <a:off x="8438295" y="4774992"/>
                <a:ext cx="2890515" cy="657841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Após a compilação do código, uma placa precisa estar conectada, no nosso caso a do Wandi Robot, e o código será enviado pra memória flash.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70" name="圆角矩形 47"/>
            <p:cNvSpPr/>
            <p:nvPr/>
          </p:nvSpPr>
          <p:spPr>
            <a:xfrm flipH="1">
              <a:off x="1063398" y="2168263"/>
              <a:ext cx="57328" cy="438429"/>
            </a:xfrm>
            <a:prstGeom prst="roundRect">
              <a:avLst>
                <a:gd name="adj" fmla="val 50000"/>
              </a:avLst>
            </a:prstGeom>
            <a:solidFill>
              <a:srgbClr val="114EFF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5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94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Instalar ou actualizar software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Esse processo é crucial na primeira inicialização do software, e consiste na instalação da interface de linhas de comando arduino-cli e pacotes do mesmo, para o funcionamento do sistema, digamos que esse é o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coração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de todos sistemas integrados construídos a base do modelo de softwares arduino, alimentando o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Arduino IDE e Cloud Editor Arduino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.</a:t>
                </a: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N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esse processo é feito a instalação de núcleo da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família avr com placas como arduino uno e mega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, instalação índice de bibliotecas, você pode usar essa função sempre que quiser actualizar a lista de </a:t>
                </a:r>
                <a:r>
                  <a:rPr lang="pt-PT" altLang="zh-CN" sz="1600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bibliotecas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que podem ser baixadas.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Verificar Placa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Essa função consiste em pesquisar a primeira placa com nomenclatura COM.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Automaticamente pega 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 porta da primeira 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placa conectada ao PC por exemplo COM19 e adiciona no ambiente Wandistudio lembrando que precisa ser placa do núcleo </a:t>
                </a:r>
                <a:r>
                  <a:rPr lang="pt-PT" altLang="zh-CN" sz="16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avr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como arduino:uno ou arduino:mega e entre outros.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Mensageiro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O mensageiro abre um painel de comunicação essencial pra o funcionamento e sincronização da movimentação dos robôs, ele usa comunicação serial e é possível monitorar o fluxo dos dados.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também tem a opção de enviar dados por um entrada de characteres</a:t>
                </a:r>
                <a:r>
                  <a:rPr lang="pt-PT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ou por botões na interface.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Abaixo contém um visualização de bytes recebidos e enviados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圆角矩形 39"/>
          <p:cNvSpPr/>
          <p:nvPr/>
        </p:nvSpPr>
        <p:spPr>
          <a:xfrm>
            <a:off x="3222515" y="618632"/>
            <a:ext cx="3445932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5" y="647354"/>
            <a:ext cx="2795205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Conexão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940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Adicionar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Adicione código do seu projecto ao editor de código pra começar a trabalhar.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Criar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Crie um novo projecto com nome a sua preferência, nesse projecto terá o seu código próprio e bibliotecas pra atender a uma única solução ou mais.</a:t>
                </a: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Deletar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Exclui um projecto.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39"/>
          <p:cNvSpPr/>
          <p:nvPr/>
        </p:nvSpPr>
        <p:spPr>
          <a:xfrm>
            <a:off x="3222515" y="618632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0"/>
          <p:cNvSpPr txBox="1"/>
          <p:nvPr/>
        </p:nvSpPr>
        <p:spPr>
          <a:xfrm>
            <a:off x="3415096" y="647354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Projectos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807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>
            <a:off x="0" y="285409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6201214" y="1811785"/>
            <a:ext cx="3996339" cy="814217"/>
            <a:chOff x="6201213" y="1811785"/>
            <a:chExt cx="3996339" cy="814217"/>
          </a:xfrm>
        </p:grpSpPr>
        <p:sp>
          <p:nvSpPr>
            <p:cNvPr id="8" name="椭圆 7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1</a:t>
              </a:r>
              <a:endParaRPr lang="zh-CN" altLang="en-US" sz="360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193956" y="1957284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Introdução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2" name="椭圆 21"/>
          <p:cNvSpPr/>
          <p:nvPr/>
        </p:nvSpPr>
        <p:spPr>
          <a:xfrm>
            <a:off x="2505515" y="271450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 flipH="1" flipV="1">
            <a:off x="11030267" y="4443731"/>
            <a:ext cx="2500766" cy="3010534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solidFill>
            <a:srgbClr val="114EFF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6201214" y="2853046"/>
            <a:ext cx="3996339" cy="814217"/>
            <a:chOff x="6201213" y="1811785"/>
            <a:chExt cx="3996339" cy="814217"/>
          </a:xfrm>
        </p:grpSpPr>
        <p:sp>
          <p:nvSpPr>
            <p:cNvPr id="40" name="椭圆 39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2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93956" y="1957285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Componentes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201214" y="3894307"/>
            <a:ext cx="3996339" cy="814217"/>
            <a:chOff x="6201213" y="1811785"/>
            <a:chExt cx="3996339" cy="814217"/>
          </a:xfrm>
        </p:grpSpPr>
        <p:sp>
          <p:nvSpPr>
            <p:cNvPr id="44" name="椭圆 43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3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193956" y="1957282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Instalação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201214" y="4935567"/>
            <a:ext cx="3996337" cy="814217"/>
            <a:chOff x="6201213" y="1811785"/>
            <a:chExt cx="3996337" cy="814217"/>
          </a:xfrm>
        </p:grpSpPr>
        <p:sp>
          <p:nvSpPr>
            <p:cNvPr id="48" name="椭圆 47"/>
            <p:cNvSpPr/>
            <p:nvPr/>
          </p:nvSpPr>
          <p:spPr>
            <a:xfrm>
              <a:off x="6201213" y="1811785"/>
              <a:ext cx="814217" cy="814217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241300" dist="1143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6379733" y="1895728"/>
              <a:ext cx="457176" cy="64633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pt-PT" sz="3600" dirty="0" smtClean="0">
                  <a:solidFill>
                    <a:schemeClr val="bg1">
                      <a:lumMod val="95000"/>
                    </a:schemeClr>
                  </a:solidFill>
                  <a:latin typeface="Montserrat"/>
                  <a:ea typeface="Montserrat"/>
                </a:rPr>
                <a:t>4</a:t>
              </a:r>
              <a:endParaRPr lang="zh-CN" altLang="en-US" sz="3600" dirty="0">
                <a:solidFill>
                  <a:schemeClr val="bg1">
                    <a:lumMod val="9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7193956" y="1957283"/>
              <a:ext cx="3003596" cy="538734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29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Guia de uso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pic>
        <p:nvPicPr>
          <p:cNvPr id="2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9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425382" y="1369730"/>
            <a:ext cx="4070419" cy="5196175"/>
            <a:chOff x="1086778" y="2139070"/>
            <a:chExt cx="3022362" cy="1011867"/>
          </a:xfrm>
        </p:grpSpPr>
        <p:grpSp>
          <p:nvGrpSpPr>
            <p:cNvPr id="45" name="组合 44"/>
            <p:cNvGrpSpPr/>
            <p:nvPr/>
          </p:nvGrpSpPr>
          <p:grpSpPr>
            <a:xfrm>
              <a:off x="1218624" y="2139070"/>
              <a:ext cx="2890516" cy="1011867"/>
              <a:chOff x="8438294" y="4420967"/>
              <a:chExt cx="2890516" cy="1011867"/>
            </a:xfrm>
          </p:grpSpPr>
          <p:sp>
            <p:nvSpPr>
              <p:cNvPr id="46" name="文本框 45"/>
              <p:cNvSpPr txBox="1"/>
              <p:nvPr/>
            </p:nvSpPr>
            <p:spPr>
              <a:xfrm>
                <a:off x="8438294" y="4420967"/>
                <a:ext cx="2890515" cy="142150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01 Adicionar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8438295" y="4571452"/>
                <a:ext cx="2890515" cy="861382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Função pra adicionar bibliotecas ao Wandistudio. 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Ao adicionar o software vai verificar se existe no computador e adicionar se sim, caso contrário irá baixar e adicionar, pra isso basta colocar o nome da biblioteca e confirmar.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As bibliotecas são especificas pra utilização dependendo da necessidade do seu projecto, porque exemplo.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Sugestão: Abrir o menu de </a:t>
                </a:r>
                <a:r>
                  <a:rPr lang="pt-PT" altLang="zh-CN" sz="1600" b="1" u="sng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Pesquisar</a:t>
                </a: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 pra copiar o nome de uma biblioteca especifica.</a:t>
                </a:r>
              </a:p>
            </p:txBody>
          </p:sp>
        </p:grpSp>
        <p:sp>
          <p:nvSpPr>
            <p:cNvPr id="48" name="圆角矩形 47"/>
            <p:cNvSpPr/>
            <p:nvPr/>
          </p:nvSpPr>
          <p:spPr>
            <a:xfrm flipH="1">
              <a:off x="1086778" y="2168263"/>
              <a:ext cx="33947" cy="2976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2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4" name="组合 64"/>
          <p:cNvGrpSpPr/>
          <p:nvPr/>
        </p:nvGrpSpPr>
        <p:grpSpPr>
          <a:xfrm>
            <a:off x="5081166" y="1398921"/>
            <a:ext cx="3034134" cy="5166983"/>
            <a:chOff x="1075006" y="2139070"/>
            <a:chExt cx="3034134" cy="1011866"/>
          </a:xfrm>
        </p:grpSpPr>
        <p:grpSp>
          <p:nvGrpSpPr>
            <p:cNvPr id="55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57" name="文本框 45"/>
              <p:cNvSpPr txBox="1"/>
              <p:nvPr/>
            </p:nvSpPr>
            <p:spPr>
              <a:xfrm>
                <a:off x="8438294" y="4420967"/>
                <a:ext cx="2890515" cy="137236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02 Pesquisar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58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Essa funcionalidade mostra um menu suspenso com todas bibliotecas disponíveis no formato, com a opção de pesquisar filtrando por um desses elementos:</a:t>
                </a: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endParaRPr lang="pt-PT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Nome 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Autor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Categoria</a:t>
                </a: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- Ultima Versão</a:t>
                </a:r>
              </a:p>
              <a:p>
                <a:pPr>
                  <a:lnSpc>
                    <a:spcPct val="100000"/>
                  </a:lnSpc>
                </a:pPr>
                <a:endParaRPr lang="pt-PT" altLang="zh-CN" sz="16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É útil pra encontrar de forma rápida e copiar nome, sem precisar entrar no Google.</a:t>
                </a:r>
              </a:p>
            </p:txBody>
          </p:sp>
        </p:grpSp>
        <p:sp>
          <p:nvSpPr>
            <p:cNvPr id="56" name="圆角矩形 47"/>
            <p:cNvSpPr/>
            <p:nvPr/>
          </p:nvSpPr>
          <p:spPr>
            <a:xfrm flipH="1">
              <a:off x="1075006" y="2168263"/>
              <a:ext cx="45719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9" name="组合 64"/>
          <p:cNvGrpSpPr/>
          <p:nvPr/>
        </p:nvGrpSpPr>
        <p:grpSpPr>
          <a:xfrm>
            <a:off x="8643174" y="1398921"/>
            <a:ext cx="3045742" cy="5166983"/>
            <a:chOff x="1063398" y="2139070"/>
            <a:chExt cx="3045742" cy="1011866"/>
          </a:xfrm>
        </p:grpSpPr>
        <p:grpSp>
          <p:nvGrpSpPr>
            <p:cNvPr id="60" name="组合 44"/>
            <p:cNvGrpSpPr/>
            <p:nvPr/>
          </p:nvGrpSpPr>
          <p:grpSpPr>
            <a:xfrm>
              <a:off x="1218624" y="2139070"/>
              <a:ext cx="2890516" cy="1011866"/>
              <a:chOff x="8438294" y="4420967"/>
              <a:chExt cx="2890516" cy="1011866"/>
            </a:xfrm>
          </p:grpSpPr>
          <p:sp>
            <p:nvSpPr>
              <p:cNvPr id="62" name="文本框 45"/>
              <p:cNvSpPr txBox="1"/>
              <p:nvPr/>
            </p:nvSpPr>
            <p:spPr>
              <a:xfrm>
                <a:off x="8438294" y="4420967"/>
                <a:ext cx="2890515" cy="137237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r>
                  <a:rPr lang="pt-PT" altLang="zh-CN" sz="1700" b="1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思源黑体 CN Bold" panose="020B0800000000000000" pitchFamily="34" charset="-122"/>
                  </a:rPr>
                  <a:t>03 Remover</a:t>
                </a:r>
                <a:endParaRPr lang="zh-CN" altLang="en-US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63" name="矩形 46"/>
              <p:cNvSpPr/>
              <p:nvPr/>
            </p:nvSpPr>
            <p:spPr>
              <a:xfrm>
                <a:off x="8438295" y="4566586"/>
                <a:ext cx="2890515" cy="866247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pt-PT" altLang="zh-CN" sz="16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思源黑体 CN Light" panose="020B0300000000000000" pitchFamily="34" charset="-122"/>
                    <a:ea typeface="思源黑体 CN Light" panose="020B0300000000000000" pitchFamily="34" charset="-122"/>
                  </a:rPr>
                  <a:t>Remove uma biblioteca.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61" name="圆角矩形 47"/>
            <p:cNvSpPr/>
            <p:nvPr/>
          </p:nvSpPr>
          <p:spPr>
            <a:xfrm flipH="1">
              <a:off x="1063398" y="2168263"/>
              <a:ext cx="57328" cy="24892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>
              <a:outerShdw blurRad="88900" dist="635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2" name="圆角矩形 39"/>
          <p:cNvSpPr/>
          <p:nvPr/>
        </p:nvSpPr>
        <p:spPr>
          <a:xfrm>
            <a:off x="3222515" y="618632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40"/>
          <p:cNvSpPr txBox="1"/>
          <p:nvPr/>
        </p:nvSpPr>
        <p:spPr>
          <a:xfrm>
            <a:off x="3415096" y="647354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Barra de tarefas - Bibliotecas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397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lisio\Desktop\Causa-Efeito\Imagens\369602754_768147515320949_6457071210073423330_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342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椭圆 49"/>
          <p:cNvSpPr/>
          <p:nvPr/>
        </p:nvSpPr>
        <p:spPr>
          <a:xfrm>
            <a:off x="3637834" y="2577572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28"/>
          <p:cNvSpPr/>
          <p:nvPr/>
        </p:nvSpPr>
        <p:spPr>
          <a:xfrm>
            <a:off x="5556250" y="0"/>
            <a:ext cx="6635750" cy="685800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bg1"/>
                </a:solidFill>
                <a:latin typeface="Montserrat"/>
                <a:ea typeface="Montserrat"/>
              </a:rPr>
              <a:t>Guia de Uso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 rot="10369414" flipH="1" flipV="1">
            <a:off x="-1252139" y="845736"/>
            <a:ext cx="4466477" cy="5376945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3772175" y="2816514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J1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pic>
        <p:nvPicPr>
          <p:cNvPr id="29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31"/>
          <p:cNvSpPr txBox="1"/>
          <p:nvPr/>
        </p:nvSpPr>
        <p:spPr>
          <a:xfrm>
            <a:off x="4661456" y="2616708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J2 -</a:t>
            </a:r>
            <a:endParaRPr lang="zh-CN" altLang="en-US" sz="20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2" name="椭圆 49"/>
          <p:cNvSpPr/>
          <p:nvPr/>
        </p:nvSpPr>
        <p:spPr>
          <a:xfrm>
            <a:off x="4670456" y="2577390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31"/>
          <p:cNvSpPr txBox="1"/>
          <p:nvPr/>
        </p:nvSpPr>
        <p:spPr>
          <a:xfrm>
            <a:off x="4804797" y="2816332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J1 -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4" name="椭圆 49"/>
          <p:cNvSpPr/>
          <p:nvPr/>
        </p:nvSpPr>
        <p:spPr>
          <a:xfrm>
            <a:off x="3558650" y="3609865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31"/>
          <p:cNvSpPr txBox="1"/>
          <p:nvPr/>
        </p:nvSpPr>
        <p:spPr>
          <a:xfrm>
            <a:off x="3692991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6" name="椭圆 49"/>
          <p:cNvSpPr/>
          <p:nvPr/>
        </p:nvSpPr>
        <p:spPr>
          <a:xfrm>
            <a:off x="4670456" y="3609865"/>
            <a:ext cx="898338" cy="882867"/>
          </a:xfrm>
          <a:prstGeom prst="ellipse">
            <a:avLst/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31"/>
          <p:cNvSpPr txBox="1"/>
          <p:nvPr/>
        </p:nvSpPr>
        <p:spPr>
          <a:xfrm>
            <a:off x="4804797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J2 +</a:t>
            </a:r>
            <a:endParaRPr lang="zh-CN" altLang="en-US" sz="2000" b="1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88" name="椭圆 49"/>
          <p:cNvSpPr/>
          <p:nvPr/>
        </p:nvSpPr>
        <p:spPr>
          <a:xfrm>
            <a:off x="5668499" y="2577388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文本框 31"/>
          <p:cNvSpPr txBox="1"/>
          <p:nvPr/>
        </p:nvSpPr>
        <p:spPr>
          <a:xfrm>
            <a:off x="5802840" y="2816330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J3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0" name="椭圆 49"/>
          <p:cNvSpPr/>
          <p:nvPr/>
        </p:nvSpPr>
        <p:spPr>
          <a:xfrm>
            <a:off x="6676333" y="2578952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文本框 31"/>
          <p:cNvSpPr txBox="1"/>
          <p:nvPr/>
        </p:nvSpPr>
        <p:spPr>
          <a:xfrm>
            <a:off x="6810674" y="2817894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J3 -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2" name="椭圆 49"/>
          <p:cNvSpPr/>
          <p:nvPr/>
        </p:nvSpPr>
        <p:spPr>
          <a:xfrm>
            <a:off x="5648047" y="360830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文本框 31"/>
          <p:cNvSpPr txBox="1"/>
          <p:nvPr/>
        </p:nvSpPr>
        <p:spPr>
          <a:xfrm>
            <a:off x="5782388" y="384724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J4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4" name="椭圆 49"/>
          <p:cNvSpPr/>
          <p:nvPr/>
        </p:nvSpPr>
        <p:spPr>
          <a:xfrm>
            <a:off x="6655881" y="3609865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文本框 31"/>
          <p:cNvSpPr txBox="1"/>
          <p:nvPr/>
        </p:nvSpPr>
        <p:spPr>
          <a:xfrm>
            <a:off x="6790222" y="384880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J4 -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6" name="椭圆 49"/>
          <p:cNvSpPr/>
          <p:nvPr/>
        </p:nvSpPr>
        <p:spPr>
          <a:xfrm>
            <a:off x="5668499" y="463896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文本框 31"/>
          <p:cNvSpPr txBox="1"/>
          <p:nvPr/>
        </p:nvSpPr>
        <p:spPr>
          <a:xfrm>
            <a:off x="5802840" y="487790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J5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8" name="椭圆 49"/>
          <p:cNvSpPr/>
          <p:nvPr/>
        </p:nvSpPr>
        <p:spPr>
          <a:xfrm>
            <a:off x="6676333" y="4640525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文本框 31"/>
          <p:cNvSpPr txBox="1"/>
          <p:nvPr/>
        </p:nvSpPr>
        <p:spPr>
          <a:xfrm>
            <a:off x="6810674" y="4879467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J5 -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0" name="椭圆 49"/>
          <p:cNvSpPr/>
          <p:nvPr/>
        </p:nvSpPr>
        <p:spPr>
          <a:xfrm>
            <a:off x="5626550" y="5605097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31"/>
          <p:cNvSpPr txBox="1"/>
          <p:nvPr/>
        </p:nvSpPr>
        <p:spPr>
          <a:xfrm>
            <a:off x="5760891" y="5844039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J6 +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2" name="椭圆 49"/>
          <p:cNvSpPr/>
          <p:nvPr/>
        </p:nvSpPr>
        <p:spPr>
          <a:xfrm>
            <a:off x="6634384" y="5606661"/>
            <a:ext cx="898338" cy="88286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31"/>
          <p:cNvSpPr txBox="1"/>
          <p:nvPr/>
        </p:nvSpPr>
        <p:spPr>
          <a:xfrm>
            <a:off x="6768725" y="5845603"/>
            <a:ext cx="629656" cy="4049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r>
              <a:rPr lang="pt-PT" altLang="zh-CN" sz="2000" b="1" dirty="0" smtClean="0">
                <a:solidFill>
                  <a:schemeClr val="accent1">
                    <a:lumMod val="50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J6 -</a:t>
            </a:r>
            <a:endParaRPr lang="zh-CN" altLang="en-US" sz="2000" b="1" dirty="0">
              <a:solidFill>
                <a:schemeClr val="accent1">
                  <a:lumMod val="50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43" name="圆角矩形 17"/>
          <p:cNvSpPr/>
          <p:nvPr/>
        </p:nvSpPr>
        <p:spPr>
          <a:xfrm>
            <a:off x="407971" y="1204449"/>
            <a:ext cx="3534360" cy="1259631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ângulo 41"/>
          <p:cNvSpPr/>
          <p:nvPr/>
        </p:nvSpPr>
        <p:spPr>
          <a:xfrm>
            <a:off x="388010" y="1456664"/>
            <a:ext cx="35343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Controles de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Wandi Robot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, cada 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par de 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controle representa uma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junta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 do robô, com rotação no lado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positivo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 e </a:t>
            </a:r>
            <a:r>
              <a:rPr lang="pt-PT" sz="1400" b="1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negativo</a:t>
            </a:r>
            <a:r>
              <a:rPr lang="pt-PT" sz="1400" dirty="0" smtClean="0">
                <a:solidFill>
                  <a:schemeClr val="bg2">
                    <a:lumMod val="25000"/>
                  </a:schemeClr>
                </a:solidFill>
                <a:latin typeface="Montserrat"/>
              </a:rPr>
              <a:t>.</a:t>
            </a:r>
            <a:endParaRPr lang="pt-PT" sz="1400" dirty="0">
              <a:latin typeface="Montserrat"/>
            </a:endParaRPr>
          </a:p>
        </p:txBody>
      </p:sp>
      <p:sp>
        <p:nvSpPr>
          <p:cNvPr id="44" name="圆角矩形 39"/>
          <p:cNvSpPr/>
          <p:nvPr/>
        </p:nvSpPr>
        <p:spPr>
          <a:xfrm>
            <a:off x="2957031" y="555970"/>
            <a:ext cx="3305285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0"/>
          <p:cNvSpPr txBox="1"/>
          <p:nvPr/>
        </p:nvSpPr>
        <p:spPr>
          <a:xfrm>
            <a:off x="3149612" y="584692"/>
            <a:ext cx="2947604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Interactividade e controles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6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3" grpId="0" animBg="1"/>
      <p:bldP spid="4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任意多边形 28"/>
          <p:cNvSpPr/>
          <p:nvPr/>
        </p:nvSpPr>
        <p:spPr>
          <a:xfrm>
            <a:off x="0" y="2517696"/>
            <a:ext cx="12192000" cy="4340304"/>
          </a:xfrm>
          <a:custGeom>
            <a:avLst/>
            <a:gdLst>
              <a:gd name="connsiteX0" fmla="*/ 12192000 w 12192000"/>
              <a:gd name="connsiteY0" fmla="*/ 0 h 4340304"/>
              <a:gd name="connsiteX1" fmla="*/ 12192000 w 12192000"/>
              <a:gd name="connsiteY1" fmla="*/ 4340304 h 4340304"/>
              <a:gd name="connsiteX2" fmla="*/ 0 w 12192000"/>
              <a:gd name="connsiteY2" fmla="*/ 4340304 h 4340304"/>
              <a:gd name="connsiteX3" fmla="*/ 0 w 12192000"/>
              <a:gd name="connsiteY3" fmla="*/ 2469425 h 4340304"/>
              <a:gd name="connsiteX4" fmla="*/ 141542 w 12192000"/>
              <a:gd name="connsiteY4" fmla="*/ 2394549 h 4340304"/>
              <a:gd name="connsiteX5" fmla="*/ 3517301 w 12192000"/>
              <a:gd name="connsiteY5" fmla="*/ 1286359 h 4340304"/>
              <a:gd name="connsiteX6" fmla="*/ 5780105 w 12192000"/>
              <a:gd name="connsiteY6" fmla="*/ 2132451 h 4340304"/>
              <a:gd name="connsiteX7" fmla="*/ 9341560 w 12192000"/>
              <a:gd name="connsiteY7" fmla="*/ 184473 h 4340304"/>
              <a:gd name="connsiteX8" fmla="*/ 10974713 w 12192000"/>
              <a:gd name="connsiteY8" fmla="*/ 696063 h 4340304"/>
              <a:gd name="connsiteX9" fmla="*/ 12167231 w 12192000"/>
              <a:gd name="connsiteY9" fmla="*/ 8525 h 4340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4340304">
                <a:moveTo>
                  <a:pt x="12192000" y="0"/>
                </a:moveTo>
                <a:lnTo>
                  <a:pt x="12192000" y="4340304"/>
                </a:lnTo>
                <a:lnTo>
                  <a:pt x="0" y="4340304"/>
                </a:lnTo>
                <a:lnTo>
                  <a:pt x="0" y="2469425"/>
                </a:lnTo>
                <a:lnTo>
                  <a:pt x="141542" y="2394549"/>
                </a:lnTo>
                <a:cubicBezTo>
                  <a:pt x="1161649" y="1880345"/>
                  <a:pt x="2713022" y="1382283"/>
                  <a:pt x="3517301" y="1286359"/>
                </a:cubicBezTo>
                <a:cubicBezTo>
                  <a:pt x="4589673" y="1158462"/>
                  <a:pt x="4809394" y="2316099"/>
                  <a:pt x="5780105" y="2132451"/>
                </a:cubicBezTo>
                <a:cubicBezTo>
                  <a:pt x="6750814" y="1948803"/>
                  <a:pt x="8475791" y="423871"/>
                  <a:pt x="9341560" y="184473"/>
                </a:cubicBezTo>
                <a:cubicBezTo>
                  <a:pt x="10207328" y="-54926"/>
                  <a:pt x="10405968" y="740570"/>
                  <a:pt x="10974713" y="696063"/>
                </a:cubicBezTo>
                <a:cubicBezTo>
                  <a:pt x="11401273" y="662683"/>
                  <a:pt x="11670507" y="208980"/>
                  <a:pt x="12167231" y="852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digite o título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43250" y="690146"/>
            <a:ext cx="4972050" cy="3352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pt-PT" altLang="pt-PT" sz="16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COLOQUE SEU TXT</a:t>
            </a:r>
            <a:endParaRPr lang="zh-CN" altLang="en-US" sz="1600" spc="100" dirty="0">
              <a:solidFill>
                <a:schemeClr val="tx1">
                  <a:lumMod val="75000"/>
                  <a:lumOff val="2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任意多边形 22"/>
          <p:cNvSpPr/>
          <p:nvPr/>
        </p:nvSpPr>
        <p:spPr>
          <a:xfrm>
            <a:off x="0" y="2938232"/>
            <a:ext cx="12192000" cy="3919768"/>
          </a:xfrm>
          <a:custGeom>
            <a:avLst/>
            <a:gdLst>
              <a:gd name="connsiteX0" fmla="*/ 12192000 w 12192000"/>
              <a:gd name="connsiteY0" fmla="*/ 0 h 3919768"/>
              <a:gd name="connsiteX1" fmla="*/ 12192000 w 12192000"/>
              <a:gd name="connsiteY1" fmla="*/ 3919768 h 3919768"/>
              <a:gd name="connsiteX2" fmla="*/ 0 w 12192000"/>
              <a:gd name="connsiteY2" fmla="*/ 3919768 h 3919768"/>
              <a:gd name="connsiteX3" fmla="*/ 0 w 12192000"/>
              <a:gd name="connsiteY3" fmla="*/ 2658565 h 3919768"/>
              <a:gd name="connsiteX4" fmla="*/ 29712 w 12192000"/>
              <a:gd name="connsiteY4" fmla="*/ 2634654 h 3919768"/>
              <a:gd name="connsiteX5" fmla="*/ 3822172 w 12192000"/>
              <a:gd name="connsiteY5" fmla="*/ 1249023 h 3919768"/>
              <a:gd name="connsiteX6" fmla="*/ 5956233 w 12192000"/>
              <a:gd name="connsiteY6" fmla="*/ 2035407 h 3919768"/>
              <a:gd name="connsiteX7" fmla="*/ 9315058 w 12192000"/>
              <a:gd name="connsiteY7" fmla="*/ 224895 h 3919768"/>
              <a:gd name="connsiteX8" fmla="*/ 10855293 w 12192000"/>
              <a:gd name="connsiteY8" fmla="*/ 700383 h 3919768"/>
              <a:gd name="connsiteX9" fmla="*/ 12101757 w 12192000"/>
              <a:gd name="connsiteY9" fmla="*/ 20052 h 3919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919768">
                <a:moveTo>
                  <a:pt x="12192000" y="0"/>
                </a:moveTo>
                <a:lnTo>
                  <a:pt x="12192000" y="3919768"/>
                </a:lnTo>
                <a:lnTo>
                  <a:pt x="0" y="3919768"/>
                </a:lnTo>
                <a:lnTo>
                  <a:pt x="0" y="2658565"/>
                </a:lnTo>
                <a:lnTo>
                  <a:pt x="29712" y="2634654"/>
                </a:lnTo>
                <a:cubicBezTo>
                  <a:pt x="824956" y="2055910"/>
                  <a:pt x="2874023" y="1360466"/>
                  <a:pt x="3822172" y="1249023"/>
                </a:cubicBezTo>
                <a:cubicBezTo>
                  <a:pt x="4833532" y="1130151"/>
                  <a:pt x="5040752" y="2206095"/>
                  <a:pt x="5956233" y="2035407"/>
                </a:cubicBezTo>
                <a:cubicBezTo>
                  <a:pt x="6871714" y="1864719"/>
                  <a:pt x="8498548" y="447399"/>
                  <a:pt x="9315058" y="224895"/>
                </a:cubicBezTo>
                <a:cubicBezTo>
                  <a:pt x="10131568" y="2391"/>
                  <a:pt x="10318906" y="741749"/>
                  <a:pt x="10855293" y="700383"/>
                </a:cubicBezTo>
                <a:cubicBezTo>
                  <a:pt x="11291107" y="666773"/>
                  <a:pt x="11552789" y="174679"/>
                  <a:pt x="12101757" y="20052"/>
                </a:cubicBezTo>
                <a:close/>
              </a:path>
            </a:pathLst>
          </a:cu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88094" y="2404848"/>
            <a:ext cx="3431833" cy="1011866"/>
            <a:chOff x="888094" y="2404848"/>
            <a:chExt cx="3431833" cy="1011866"/>
          </a:xfrm>
        </p:grpSpPr>
        <p:grpSp>
          <p:nvGrpSpPr>
            <p:cNvPr id="38" name="组合 37"/>
            <p:cNvGrpSpPr/>
            <p:nvPr/>
          </p:nvGrpSpPr>
          <p:grpSpPr>
            <a:xfrm>
              <a:off x="888094" y="2404848"/>
              <a:ext cx="2890515" cy="1011866"/>
              <a:chOff x="798715" y="4420967"/>
              <a:chExt cx="2890515" cy="1011866"/>
            </a:xfrm>
          </p:grpSpPr>
          <p:sp>
            <p:nvSpPr>
              <p:cNvPr id="39" name="文本框 38"/>
              <p:cNvSpPr txBox="1"/>
              <p:nvPr/>
            </p:nvSpPr>
            <p:spPr>
              <a:xfrm>
                <a:off x="2609837" y="4420967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pt-PT" sz="17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Montserrat"/>
                  </a:rPr>
                  <a:t>legenda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798715" y="4853713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pt-P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Montserrat"/>
                  </a:rPr>
                  <a:t>Digite aqui o conteúdo que você precisa, pode ser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7" name="椭圆 6"/>
            <p:cNvSpPr/>
            <p:nvPr/>
          </p:nvSpPr>
          <p:spPr>
            <a:xfrm>
              <a:off x="3971109" y="2517696"/>
              <a:ext cx="348818" cy="348818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91179" y="1939862"/>
            <a:ext cx="3459793" cy="1011866"/>
            <a:chOff x="5591180" y="1939862"/>
            <a:chExt cx="3459793" cy="1011866"/>
          </a:xfrm>
        </p:grpSpPr>
        <p:grpSp>
          <p:nvGrpSpPr>
            <p:cNvPr id="44" name="组合 43"/>
            <p:cNvGrpSpPr/>
            <p:nvPr/>
          </p:nvGrpSpPr>
          <p:grpSpPr>
            <a:xfrm>
              <a:off x="5591180" y="1939862"/>
              <a:ext cx="2890515" cy="1011866"/>
              <a:chOff x="798716" y="4420967"/>
              <a:chExt cx="2890515" cy="1011866"/>
            </a:xfrm>
          </p:grpSpPr>
          <p:sp>
            <p:nvSpPr>
              <p:cNvPr id="45" name="文本框 44"/>
              <p:cNvSpPr txBox="1"/>
              <p:nvPr/>
            </p:nvSpPr>
            <p:spPr>
              <a:xfrm>
                <a:off x="2609837" y="4420967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pt-PT" sz="170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Montserrat"/>
                  </a:rPr>
                  <a:t>legenda</a:t>
                </a:r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798715" y="4853713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pt-PT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Montserrat"/>
                    <a:ea typeface="Montserrat"/>
                  </a:rPr>
                  <a:t>Digite aqui o conteúdo que você precisa, pode ser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8702154" y="2089240"/>
              <a:ext cx="348818" cy="348818"/>
            </a:xfrm>
            <a:prstGeom prst="ellipse">
              <a:avLst/>
            </a:prstGeom>
            <a:solidFill>
              <a:srgbClr val="114EFF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3715" y="4974681"/>
            <a:ext cx="3509674" cy="1011863"/>
            <a:chOff x="1993715" y="4974681"/>
            <a:chExt cx="3509674" cy="1011863"/>
          </a:xfrm>
        </p:grpSpPr>
        <p:grpSp>
          <p:nvGrpSpPr>
            <p:cNvPr id="41" name="组合 40"/>
            <p:cNvGrpSpPr/>
            <p:nvPr/>
          </p:nvGrpSpPr>
          <p:grpSpPr>
            <a:xfrm>
              <a:off x="1993715" y="4974681"/>
              <a:ext cx="2890515" cy="1011863"/>
              <a:chOff x="798715" y="4420970"/>
              <a:chExt cx="2890515" cy="1011863"/>
            </a:xfrm>
          </p:grpSpPr>
          <p:sp>
            <p:nvSpPr>
              <p:cNvPr id="42" name="文本框 41"/>
              <p:cNvSpPr txBox="1"/>
              <p:nvPr/>
            </p:nvSpPr>
            <p:spPr>
              <a:xfrm>
                <a:off x="2609836" y="4420970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pt-PT" sz="1700" dirty="0" smtClean="0">
                    <a:solidFill>
                      <a:schemeClr val="bg1"/>
                    </a:solidFill>
                    <a:latin typeface="Montserrat"/>
                    <a:ea typeface="Montserrat"/>
                  </a:rPr>
                  <a:t>legenda</a:t>
                </a:r>
                <a:endParaRPr lang="zh-CN" altLang="en-US" sz="240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798715" y="4853714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pt-PT" sz="1600" dirty="0">
                    <a:solidFill>
                      <a:schemeClr val="bg1"/>
                    </a:solidFill>
                    <a:latin typeface="Montserrat"/>
                    <a:ea typeface="Montserrat"/>
                  </a:rPr>
                  <a:t>Digite aqui o conteúdo que você precisa, pode ser</a:t>
                </a:r>
                <a:endPara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1" name="椭圆 50"/>
            <p:cNvSpPr/>
            <p:nvPr/>
          </p:nvSpPr>
          <p:spPr>
            <a:xfrm>
              <a:off x="5154571" y="5105341"/>
              <a:ext cx="348818" cy="348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431305" y="4416532"/>
            <a:ext cx="3377894" cy="1011867"/>
            <a:chOff x="7431305" y="4416532"/>
            <a:chExt cx="3377894" cy="1011867"/>
          </a:xfrm>
        </p:grpSpPr>
        <p:grpSp>
          <p:nvGrpSpPr>
            <p:cNvPr id="47" name="组合 46"/>
            <p:cNvGrpSpPr/>
            <p:nvPr/>
          </p:nvGrpSpPr>
          <p:grpSpPr>
            <a:xfrm>
              <a:off x="7431305" y="4416532"/>
              <a:ext cx="2890515" cy="1011867"/>
              <a:chOff x="798714" y="4420966"/>
              <a:chExt cx="2890515" cy="1011867"/>
            </a:xfrm>
          </p:grpSpPr>
          <p:sp>
            <p:nvSpPr>
              <p:cNvPr id="48" name="文本框 47"/>
              <p:cNvSpPr txBox="1"/>
              <p:nvPr/>
            </p:nvSpPr>
            <p:spPr>
              <a:xfrm>
                <a:off x="2609836" y="4420966"/>
                <a:ext cx="1079392" cy="354025"/>
              </a:xfrm>
              <a:prstGeom prst="rect">
                <a:avLst/>
              </a:prstGeom>
              <a:noFill/>
            </p:spPr>
            <p:txBody>
              <a:bodyPr wrap="none" rtlCol="0">
                <a:normAutofit/>
              </a:bodyPr>
              <a:lstStyle/>
              <a:p>
                <a:pPr algn="r"/>
                <a:r>
                  <a:rPr lang="pt-PT" altLang="pt-PT" sz="1700" dirty="0" smtClean="0">
                    <a:solidFill>
                      <a:schemeClr val="bg1"/>
                    </a:solidFill>
                    <a:latin typeface="Montserrat"/>
                    <a:ea typeface="Montserrat"/>
                  </a:rPr>
                  <a:t>legenda</a:t>
                </a:r>
                <a:endParaRPr lang="zh-CN" altLang="en-US" sz="24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798713" y="4853714"/>
                <a:ext cx="2890515" cy="579120"/>
              </a:xfrm>
              <a:prstGeom prst="rect">
                <a:avLst/>
              </a:prstGeom>
            </p:spPr>
            <p:txBody>
              <a:bodyPr wrap="square">
                <a:normAutofit/>
              </a:bodyPr>
              <a:lstStyle/>
              <a:p>
                <a:pPr algn="r">
                  <a:lnSpc>
                    <a:spcPct val="100000"/>
                  </a:lnSpc>
                </a:pPr>
                <a:r>
                  <a:rPr lang="pt-PT" altLang="pt-PT" sz="1600" dirty="0">
                    <a:solidFill>
                      <a:schemeClr val="bg1"/>
                    </a:solidFill>
                    <a:latin typeface="Montserrat"/>
                    <a:ea typeface="Montserrat"/>
                  </a:rPr>
                  <a:t>Digite aqui o conteúdo que você precisa, pode ser</a:t>
                </a:r>
                <a:endParaRPr lang="zh-CN" altLang="en-US" sz="1600" dirty="0">
                  <a:solidFill>
                    <a:schemeClr val="bg1"/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endParaRPr>
              </a:p>
            </p:txBody>
          </p:sp>
        </p:grpSp>
        <p:sp>
          <p:nvSpPr>
            <p:cNvPr id="52" name="椭圆 51"/>
            <p:cNvSpPr/>
            <p:nvPr/>
          </p:nvSpPr>
          <p:spPr>
            <a:xfrm>
              <a:off x="10460380" y="4676885"/>
              <a:ext cx="348818" cy="34881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77800" dist="88900" dir="2700000" algn="tl" rotWithShape="0">
                <a:srgbClr val="002060">
                  <a:alpha val="3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8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41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786646" y="303437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5220312 w 12192000"/>
              <a:gd name="connsiteY1" fmla="*/ 0 h 6858000"/>
              <a:gd name="connsiteX2" fmla="*/ 5237063 w 12192000"/>
              <a:gd name="connsiteY2" fmla="*/ 104502 h 6858000"/>
              <a:gd name="connsiteX3" fmla="*/ 5958347 w 12192000"/>
              <a:gd name="connsiteY3" fmla="*/ 1563328 h 6858000"/>
              <a:gd name="connsiteX4" fmla="*/ 10264876 w 12192000"/>
              <a:gd name="connsiteY4" fmla="*/ 2477728 h 6858000"/>
              <a:gd name="connsiteX5" fmla="*/ 11297264 w 12192000"/>
              <a:gd name="connsiteY5" fmla="*/ 5869858 h 6858000"/>
              <a:gd name="connsiteX6" fmla="*/ 12038457 w 12192000"/>
              <a:gd name="connsiteY6" fmla="*/ 6060395 h 6858000"/>
              <a:gd name="connsiteX7" fmla="*/ 12192000 w 12192000"/>
              <a:gd name="connsiteY7" fmla="*/ 6079704 h 6858000"/>
              <a:gd name="connsiteX8" fmla="*/ 12192000 w 12192000"/>
              <a:gd name="connsiteY8" fmla="*/ 6858000 h 6858000"/>
              <a:gd name="connsiteX9" fmla="*/ 0 w 12192000"/>
              <a:gd name="connsiteY9" fmla="*/ 6858000 h 6858000"/>
              <a:gd name="connsiteX10" fmla="*/ 0 w 1219200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5220312" y="0"/>
                </a:lnTo>
                <a:lnTo>
                  <a:pt x="5237063" y="104502"/>
                </a:lnTo>
                <a:cubicBezTo>
                  <a:pt x="5355047" y="688756"/>
                  <a:pt x="5637877" y="1264366"/>
                  <a:pt x="5958347" y="1563328"/>
                </a:cubicBezTo>
                <a:cubicBezTo>
                  <a:pt x="6690850" y="2246670"/>
                  <a:pt x="9286567" y="1406011"/>
                  <a:pt x="10264876" y="2477728"/>
                </a:cubicBezTo>
                <a:cubicBezTo>
                  <a:pt x="11243185" y="3549445"/>
                  <a:pt x="9866670" y="5388078"/>
                  <a:pt x="11297264" y="5869858"/>
                </a:cubicBezTo>
                <a:cubicBezTo>
                  <a:pt x="11565500" y="5960192"/>
                  <a:pt x="11811787" y="6023737"/>
                  <a:pt x="12038457" y="6060395"/>
                </a:cubicBezTo>
                <a:lnTo>
                  <a:pt x="12192000" y="607970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45938" y="2769908"/>
            <a:ext cx="5144858" cy="67726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3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obrigado por assistir…</a:t>
            </a:r>
            <a:endParaRPr lang="zh-CN" altLang="en-US" sz="66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45939" y="1801163"/>
            <a:ext cx="3843561" cy="1000506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pt-PT" sz="5900" spc="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Montserrat"/>
              </a:rPr>
              <a:t>2024/2025</a:t>
            </a:r>
            <a:endParaRPr lang="zh-CN" altLang="en-US" sz="6600" spc="100" dirty="0">
              <a:solidFill>
                <a:schemeClr val="tx1">
                  <a:lumMod val="75000"/>
                  <a:lumOff val="25000"/>
                </a:schemeClr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-714009" y="6096737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317836" y="3854739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10" name="Picture 3" descr="C:\Users\Elisio\Desktop\Causa-Efeito\Imagens\384133298_798784118923955_97380374340998114_n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424211" cy="143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61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/>
      <p:bldP spid="54" grpId="0" animBg="1"/>
      <p:bldP spid="5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7"/>
            <a:ext cx="6587776" cy="2353963"/>
            <a:chOff x="2675493" y="2159497"/>
            <a:chExt cx="6587776" cy="2353963"/>
          </a:xfrm>
        </p:grpSpPr>
        <p:sp>
          <p:nvSpPr>
            <p:cNvPr id="5" name="文本框 4"/>
            <p:cNvSpPr txBox="1"/>
            <p:nvPr/>
          </p:nvSpPr>
          <p:spPr>
            <a:xfrm>
              <a:off x="4842432" y="2159497"/>
              <a:ext cx="2221636" cy="70805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40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1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608089"/>
            </a:xfrm>
            <a:prstGeom prst="rect">
              <a:avLst/>
            </a:prstGeom>
            <a:noFill/>
          </p:spPr>
          <p:txBody>
            <a:bodyPr wrap="none" rtlCol="0">
              <a:normAutofit fontScale="92500" lnSpcReduction="20000"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Introdução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853583"/>
              <a:ext cx="6587776" cy="659877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04000"/>
                </a:lnSpc>
              </a:pPr>
              <a:endParaRPr lang="en-US" altLang="zh-CN" sz="2000" dirty="0">
                <a:solidFill>
                  <a:schemeClr val="bg1">
                    <a:lumMod val="8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ângulo 6"/>
          <p:cNvSpPr/>
          <p:nvPr/>
        </p:nvSpPr>
        <p:spPr>
          <a:xfrm>
            <a:off x="3048000" y="376626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PT" sz="2000" dirty="0">
                <a:solidFill>
                  <a:schemeClr val="bg1"/>
                </a:solidFill>
              </a:rPr>
              <a:t>O Wandi Studio é uma </a:t>
            </a:r>
            <a:r>
              <a:rPr lang="pt-PT" sz="2000" dirty="0" smtClean="0">
                <a:solidFill>
                  <a:schemeClr val="bg1"/>
                </a:solidFill>
              </a:rPr>
              <a:t>aplicação Web para </a:t>
            </a:r>
            <a:r>
              <a:rPr lang="pt-PT" sz="2000" dirty="0">
                <a:solidFill>
                  <a:schemeClr val="bg1"/>
                </a:solidFill>
              </a:rPr>
              <a:t>ensino de robótica, servindo como material de apoio para instituições de educação como colégios, universidades e centros de formação.</a:t>
            </a:r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2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Elisio\Desktop\Causa-Efeito\Imagens\403710728_830929675709399_7804948764482575724_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03100" cy="6997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8013700" y="0"/>
            <a:ext cx="4178299" cy="6997510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17"/>
          <p:cNvSpPr/>
          <p:nvPr/>
        </p:nvSpPr>
        <p:spPr>
          <a:xfrm>
            <a:off x="6441557" y="4502252"/>
            <a:ext cx="3475681" cy="120358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2"/>
          <p:cNvSpPr/>
          <p:nvPr/>
        </p:nvSpPr>
        <p:spPr>
          <a:xfrm>
            <a:off x="6428259" y="3016768"/>
            <a:ext cx="3475679" cy="1203584"/>
          </a:xfrm>
          <a:prstGeom prst="roundRect">
            <a:avLst>
              <a:gd name="adj" fmla="val 969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 17"/>
          <p:cNvSpPr/>
          <p:nvPr/>
        </p:nvSpPr>
        <p:spPr>
          <a:xfrm>
            <a:off x="6428257" y="1299969"/>
            <a:ext cx="3475681" cy="1203584"/>
          </a:xfrm>
          <a:prstGeom prst="roundRect">
            <a:avLst>
              <a:gd name="adj" fmla="val 9690"/>
            </a:avLst>
          </a:prstGeom>
          <a:solidFill>
            <a:schemeClr val="bg1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bg1"/>
                </a:solidFill>
                <a:latin typeface="Montserrat"/>
                <a:ea typeface="思源黑体 CN Bold" panose="020B0800000000000000" pitchFamily="34" charset="-122"/>
              </a:rPr>
              <a:t>Introdução</a:t>
            </a:r>
            <a:endParaRPr lang="zh-CN" altLang="en-US" sz="3200" dirty="0">
              <a:solidFill>
                <a:schemeClr val="bg1"/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ângulo 3"/>
          <p:cNvSpPr/>
          <p:nvPr/>
        </p:nvSpPr>
        <p:spPr>
          <a:xfrm>
            <a:off x="6428257" y="4919378"/>
            <a:ext cx="350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Montserrat"/>
              </a:rPr>
              <a:t>Simulação 3D</a:t>
            </a:r>
            <a:endParaRPr lang="pt-PT" dirty="0">
              <a:latin typeface="Montserrat"/>
            </a:endParaRPr>
          </a:p>
        </p:txBody>
      </p:sp>
      <p:sp>
        <p:nvSpPr>
          <p:cNvPr id="24" name="矩形 29"/>
          <p:cNvSpPr/>
          <p:nvPr/>
        </p:nvSpPr>
        <p:spPr>
          <a:xfrm>
            <a:off x="4675951" y="2838968"/>
            <a:ext cx="2882110" cy="3556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ct val="10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25" name="Rectângulo 24"/>
          <p:cNvSpPr/>
          <p:nvPr/>
        </p:nvSpPr>
        <p:spPr>
          <a:xfrm>
            <a:off x="6428256" y="1753312"/>
            <a:ext cx="3475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latin typeface="Montserrat"/>
              </a:rPr>
              <a:t>Programação Integrada</a:t>
            </a:r>
            <a:endParaRPr lang="pt-PT" dirty="0">
              <a:latin typeface="Montserrat"/>
            </a:endParaRPr>
          </a:p>
        </p:txBody>
      </p:sp>
      <p:sp>
        <p:nvSpPr>
          <p:cNvPr id="29" name="Rectângulo 28"/>
          <p:cNvSpPr/>
          <p:nvPr/>
        </p:nvSpPr>
        <p:spPr>
          <a:xfrm>
            <a:off x="6428259" y="3440073"/>
            <a:ext cx="35022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 smtClean="0">
                <a:solidFill>
                  <a:schemeClr val="bg1"/>
                </a:solidFill>
                <a:latin typeface="Montserrat"/>
              </a:rPr>
              <a:t>Wandi Robot (Hardware)</a:t>
            </a:r>
            <a:endParaRPr lang="pt-PT" dirty="0">
              <a:solidFill>
                <a:schemeClr val="bg1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83344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 animBg="1"/>
      <p:bldP spid="20" grpId="0" animBg="1"/>
      <p:bldP spid="21" grpId="0" animBg="1"/>
      <p:bldP spid="4" grpId="0"/>
      <p:bldP spid="25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 37"/>
          <p:cNvSpPr/>
          <p:nvPr/>
        </p:nvSpPr>
        <p:spPr>
          <a:xfrm rot="3438959" flipH="1">
            <a:off x="435364" y="4009790"/>
            <a:ext cx="5265729" cy="6339120"/>
          </a:xfrm>
          <a:custGeom>
            <a:avLst/>
            <a:gdLst>
              <a:gd name="connsiteX0" fmla="*/ 1143756 w 5265729"/>
              <a:gd name="connsiteY0" fmla="*/ 1141 h 6339120"/>
              <a:gd name="connsiteX1" fmla="*/ 1633207 w 5265729"/>
              <a:gd name="connsiteY1" fmla="*/ 107822 h 6339120"/>
              <a:gd name="connsiteX2" fmla="*/ 3167039 w 5265729"/>
              <a:gd name="connsiteY2" fmla="*/ 3175486 h 6339120"/>
              <a:gd name="connsiteX3" fmla="*/ 5084329 w 5265729"/>
              <a:gd name="connsiteY3" fmla="*/ 4296364 h 6339120"/>
              <a:gd name="connsiteX4" fmla="*/ 4140432 w 5265729"/>
              <a:gd name="connsiteY4" fmla="*/ 6331641 h 6339120"/>
              <a:gd name="connsiteX5" fmla="*/ 128134 w 5265729"/>
              <a:gd name="connsiteY5" fmla="*/ 5629562 h 6339120"/>
              <a:gd name="connsiteX6" fmla="*/ 0 w 5265729"/>
              <a:gd name="connsiteY6" fmla="*/ 5591272 h 6339120"/>
              <a:gd name="connsiteX7" fmla="*/ 0 w 5265729"/>
              <a:gd name="connsiteY7" fmla="*/ 226782 h 6339120"/>
              <a:gd name="connsiteX8" fmla="*/ 141777 w 5265729"/>
              <a:gd name="connsiteY8" fmla="*/ 174190 h 6339120"/>
              <a:gd name="connsiteX9" fmla="*/ 1143756 w 5265729"/>
              <a:gd name="connsiteY9" fmla="*/ 1141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65729" h="6339120">
                <a:moveTo>
                  <a:pt x="1143756" y="1141"/>
                </a:moveTo>
                <a:cubicBezTo>
                  <a:pt x="1326545" y="7579"/>
                  <a:pt x="1493098" y="41454"/>
                  <a:pt x="1633207" y="107822"/>
                </a:cubicBezTo>
                <a:cubicBezTo>
                  <a:pt x="2380459" y="461783"/>
                  <a:pt x="2591852" y="2477396"/>
                  <a:pt x="3167039" y="3175486"/>
                </a:cubicBezTo>
                <a:cubicBezTo>
                  <a:pt x="3742226" y="3873576"/>
                  <a:pt x="4745116" y="3799835"/>
                  <a:pt x="5084329" y="4296364"/>
                </a:cubicBezTo>
                <a:cubicBezTo>
                  <a:pt x="5423542" y="4792893"/>
                  <a:pt x="5379297" y="6223486"/>
                  <a:pt x="4140432" y="6331641"/>
                </a:cubicBezTo>
                <a:cubicBezTo>
                  <a:pt x="3443571" y="6392478"/>
                  <a:pt x="1690530" y="6075330"/>
                  <a:pt x="128134" y="5629562"/>
                </a:cubicBezTo>
                <a:lnTo>
                  <a:pt x="0" y="5591272"/>
                </a:lnTo>
                <a:lnTo>
                  <a:pt x="0" y="226782"/>
                </a:lnTo>
                <a:lnTo>
                  <a:pt x="141777" y="174190"/>
                </a:lnTo>
                <a:cubicBezTo>
                  <a:pt x="489363" y="55895"/>
                  <a:pt x="839109" y="-9589"/>
                  <a:pt x="1143756" y="1141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Introdução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8014734" y="2533650"/>
            <a:ext cx="2603101" cy="2552700"/>
            <a:chOff x="8014734" y="2533650"/>
            <a:chExt cx="2603101" cy="2552700"/>
          </a:xfrm>
        </p:grpSpPr>
        <p:grpSp>
          <p:nvGrpSpPr>
            <p:cNvPr id="5" name="组合 4"/>
            <p:cNvGrpSpPr/>
            <p:nvPr/>
          </p:nvGrpSpPr>
          <p:grpSpPr>
            <a:xfrm>
              <a:off x="8014734" y="2533650"/>
              <a:ext cx="2603101" cy="2552700"/>
              <a:chOff x="7254644" y="2400300"/>
              <a:chExt cx="3127606" cy="3067050"/>
            </a:xfrm>
          </p:grpSpPr>
          <p:sp>
            <p:nvSpPr>
              <p:cNvPr id="3" name="圆角矩形 2"/>
              <p:cNvSpPr/>
              <p:nvPr/>
            </p:nvSpPr>
            <p:spPr>
              <a:xfrm>
                <a:off x="7254644" y="2400300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rgbClr val="114EFF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7254644" y="4021253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8936153" y="2400300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8936153" y="4021253"/>
                <a:ext cx="1446097" cy="1446097"/>
              </a:xfrm>
              <a:prstGeom prst="roundRect">
                <a:avLst>
                  <a:gd name="adj" fmla="val 9690"/>
                </a:avLst>
              </a:prstGeom>
              <a:solidFill>
                <a:srgbClr val="114EFF"/>
              </a:solidFill>
              <a:ln>
                <a:noFill/>
              </a:ln>
              <a:effectLst>
                <a:outerShdw blurRad="177800" dist="88900" dir="2700000" algn="tl" rotWithShape="0">
                  <a:srgbClr val="002060">
                    <a:alpha val="3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" name="文本框 5"/>
            <p:cNvSpPr txBox="1"/>
            <p:nvPr/>
          </p:nvSpPr>
          <p:spPr>
            <a:xfrm>
              <a:off x="8324849" y="2750721"/>
              <a:ext cx="563362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W</a:t>
              </a:r>
              <a:endPara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9655148" y="2750721"/>
              <a:ext cx="627394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rgbClr val="114EFF"/>
                  </a:solidFill>
                  <a:latin typeface="Montserrat"/>
                  <a:ea typeface="思源黑体 CN Bold" panose="020B0800000000000000" pitchFamily="34" charset="-122"/>
                </a:rPr>
                <a:t>S</a:t>
              </a:r>
              <a:endParaRPr lang="zh-CN" altLang="en-US" sz="4800" dirty="0">
                <a:solidFill>
                  <a:srgbClr val="114E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8324849" y="4072207"/>
              <a:ext cx="701278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rgbClr val="114EFF"/>
                  </a:solidFill>
                  <a:latin typeface="Montserrat"/>
                  <a:ea typeface="思源黑体 CN Bold" panose="020B0800000000000000" pitchFamily="34" charset="-122"/>
                </a:rPr>
                <a:t>W</a:t>
              </a:r>
              <a:endParaRPr lang="zh-CN" altLang="en-US" sz="4800" dirty="0">
                <a:solidFill>
                  <a:srgbClr val="114EFF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31348" y="4072207"/>
              <a:ext cx="538118" cy="831190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48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R</a:t>
              </a:r>
              <a:endParaRPr lang="zh-CN" altLang="en-US" sz="4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</p:grpSp>
      <p:sp>
        <p:nvSpPr>
          <p:cNvPr id="26" name="图文框 25"/>
          <p:cNvSpPr/>
          <p:nvPr/>
        </p:nvSpPr>
        <p:spPr>
          <a:xfrm>
            <a:off x="7278135" y="1765700"/>
            <a:ext cx="4157932" cy="4157932"/>
          </a:xfrm>
          <a:prstGeom prst="frame">
            <a:avLst/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98844" y="1931640"/>
            <a:ext cx="5954297" cy="1255703"/>
            <a:chOff x="598844" y="1931640"/>
            <a:chExt cx="5954297" cy="1255703"/>
          </a:xfrm>
        </p:grpSpPr>
        <p:sp>
          <p:nvSpPr>
            <p:cNvPr id="33" name="文本框 32"/>
            <p:cNvSpPr txBox="1"/>
            <p:nvPr/>
          </p:nvSpPr>
          <p:spPr>
            <a:xfrm>
              <a:off x="598844" y="1931640"/>
              <a:ext cx="1814155" cy="261671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zh-CN" sz="11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ontserrat"/>
                  <a:ea typeface="思源黑体 CN Bold" panose="020B0800000000000000" pitchFamily="34" charset="-122"/>
                </a:rPr>
                <a:t>Software – Wandi Studio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598844" y="2364383"/>
              <a:ext cx="5954297" cy="822960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just"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 lado virtual é composto por um editor de código, gerenciador de bibliotecas arduino, painel de comunicação serial e simulação 3D do braço robótico.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98844" y="3963622"/>
            <a:ext cx="5954297" cy="1255705"/>
            <a:chOff x="598844" y="3963622"/>
            <a:chExt cx="5954297" cy="1255705"/>
          </a:xfrm>
        </p:grpSpPr>
        <p:sp>
          <p:nvSpPr>
            <p:cNvPr id="36" name="文本框 35"/>
            <p:cNvSpPr txBox="1"/>
            <p:nvPr/>
          </p:nvSpPr>
          <p:spPr>
            <a:xfrm>
              <a:off x="598844" y="3963622"/>
              <a:ext cx="1979255" cy="261671"/>
            </a:xfrm>
            <a:prstGeom prst="rect">
              <a:avLst/>
            </a:prstGeom>
            <a:noFill/>
          </p:spPr>
          <p:txBody>
            <a:bodyPr wrap="none" rtlCol="0">
              <a:normAutofit fontScale="55000" lnSpcReduction="20000"/>
            </a:bodyPr>
            <a:lstStyle/>
            <a:p>
              <a:r>
                <a:rPr lang="pt-PT" altLang="zh-CN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rPr>
                <a:t>Hardware – Wandi Robot</a:t>
              </a:r>
              <a:endPara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598844" y="4396367"/>
              <a:ext cx="5954297" cy="822960"/>
            </a:xfrm>
            <a:prstGeom prst="rect">
              <a:avLst/>
            </a:prstGeom>
          </p:spPr>
          <p:txBody>
            <a:bodyPr wrap="square">
              <a:normAutofit fontScale="92500" lnSpcReduction="10000"/>
            </a:bodyPr>
            <a:lstStyle/>
            <a:p>
              <a:pPr algn="just"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O outro lado é composto por mecanismos electromecânicos, como servo motores e motores de passo e placa arduino pra funcionamento do Wandi Robot.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7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14EFF"/>
            </a:gs>
            <a:gs pos="100000">
              <a:srgbClr val="114E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同心圆 1"/>
          <p:cNvSpPr/>
          <p:nvPr/>
        </p:nvSpPr>
        <p:spPr>
          <a:xfrm>
            <a:off x="3132352" y="646481"/>
            <a:ext cx="5829300" cy="5829300"/>
          </a:xfrm>
          <a:prstGeom prst="donut">
            <a:avLst/>
          </a:prstGeom>
          <a:gradFill>
            <a:gsLst>
              <a:gs pos="0">
                <a:schemeClr val="bg1">
                  <a:alpha val="35000"/>
                </a:schemeClr>
              </a:gs>
              <a:gs pos="100000">
                <a:srgbClr val="114EFF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802112" y="2235698"/>
            <a:ext cx="6587776" cy="3444901"/>
            <a:chOff x="2675493" y="2159498"/>
            <a:chExt cx="6587776" cy="2353963"/>
          </a:xfrm>
        </p:grpSpPr>
        <p:sp>
          <p:nvSpPr>
            <p:cNvPr id="5" name="文本框 4"/>
            <p:cNvSpPr txBox="1"/>
            <p:nvPr/>
          </p:nvSpPr>
          <p:spPr>
            <a:xfrm>
              <a:off x="4842431" y="2159498"/>
              <a:ext cx="2216634" cy="677266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r>
                <a:rPr lang="pt-PT" altLang="pt-PT" sz="38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PARTE 2</a:t>
              </a:r>
              <a:endParaRPr lang="zh-CN" altLang="en-US" sz="4800" dirty="0">
                <a:ln>
                  <a:solidFill>
                    <a:schemeClr val="bg1"/>
                  </a:solidFill>
                </a:ln>
                <a:noFill/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761085" y="2876842"/>
              <a:ext cx="4372455" cy="754228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 algn="ctr"/>
              <a:r>
                <a:rPr lang="pt-PT" altLang="zh-CN" sz="4300" dirty="0" smtClean="0">
                  <a:solidFill>
                    <a:schemeClr val="bg1"/>
                  </a:solidFill>
                  <a:latin typeface="Montserrat"/>
                  <a:ea typeface="思源黑体 CN Bold" panose="020B0800000000000000" pitchFamily="34" charset="-122"/>
                </a:rPr>
                <a:t>Componentes</a:t>
              </a:r>
              <a:endParaRPr lang="zh-CN" altLang="en-US" sz="66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2675493" y="3504270"/>
              <a:ext cx="6587776" cy="1009191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 algn="ctr">
                <a:lnSpc>
                  <a:spcPct val="104000"/>
                </a:lnSpc>
              </a:pPr>
              <a:r>
                <a:rPr lang="pt-PT" altLang="pt-PT" sz="2000" dirty="0" smtClean="0">
                  <a:solidFill>
                    <a:schemeClr val="bg1"/>
                  </a:solidFill>
                  <a:latin typeface="Montserrat"/>
                  <a:ea typeface="Montserrat"/>
                </a:rPr>
                <a:t>Antes de usar qualquer software a primeira coisa a se fazer é familiarizar-se com o mesmo, iremos ajudar de forma objectiva.</a:t>
              </a:r>
              <a:endParaRPr lang="en-US" altLang="zh-CN" sz="2000" dirty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sp>
        <p:nvSpPr>
          <p:cNvPr id="13" name="任意多边形 12"/>
          <p:cNvSpPr/>
          <p:nvPr/>
        </p:nvSpPr>
        <p:spPr>
          <a:xfrm>
            <a:off x="-4250597" y="2511038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304297" y="-2039260"/>
            <a:ext cx="8138300" cy="6339120"/>
          </a:xfrm>
          <a:custGeom>
            <a:avLst/>
            <a:gdLst>
              <a:gd name="connsiteX0" fmla="*/ 1556101 w 8138300"/>
              <a:gd name="connsiteY0" fmla="*/ 1051718 h 6339120"/>
              <a:gd name="connsiteX1" fmla="*/ 4505778 w 8138300"/>
              <a:gd name="connsiteY1" fmla="*/ 107822 h 6339120"/>
              <a:gd name="connsiteX2" fmla="*/ 6039610 w 8138300"/>
              <a:gd name="connsiteY2" fmla="*/ 3175486 h 6339120"/>
              <a:gd name="connsiteX3" fmla="*/ 7956900 w 8138300"/>
              <a:gd name="connsiteY3" fmla="*/ 4296364 h 6339120"/>
              <a:gd name="connsiteX4" fmla="*/ 7013003 w 8138300"/>
              <a:gd name="connsiteY4" fmla="*/ 6331641 h 6339120"/>
              <a:gd name="connsiteX5" fmla="*/ 287740 w 8138300"/>
              <a:gd name="connsiteY5" fmla="*/ 4473344 h 6339120"/>
              <a:gd name="connsiteX6" fmla="*/ 1556101 w 8138300"/>
              <a:gd name="connsiteY6" fmla="*/ 1051718 h 633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38300" h="6339120">
                <a:moveTo>
                  <a:pt x="1556101" y="1051718"/>
                </a:moveTo>
                <a:cubicBezTo>
                  <a:pt x="2259107" y="324131"/>
                  <a:pt x="3758527" y="-246139"/>
                  <a:pt x="4505778" y="107822"/>
                </a:cubicBezTo>
                <a:cubicBezTo>
                  <a:pt x="5253030" y="461783"/>
                  <a:pt x="5464423" y="2477396"/>
                  <a:pt x="6039610" y="3175486"/>
                </a:cubicBezTo>
                <a:cubicBezTo>
                  <a:pt x="6614797" y="3873576"/>
                  <a:pt x="7617687" y="3799835"/>
                  <a:pt x="7956900" y="4296364"/>
                </a:cubicBezTo>
                <a:cubicBezTo>
                  <a:pt x="8296113" y="4792893"/>
                  <a:pt x="8251868" y="6223486"/>
                  <a:pt x="7013003" y="6331641"/>
                </a:cubicBezTo>
                <a:cubicBezTo>
                  <a:pt x="5774139" y="6439796"/>
                  <a:pt x="1197224" y="5353331"/>
                  <a:pt x="287740" y="4473344"/>
                </a:cubicBezTo>
                <a:cubicBezTo>
                  <a:pt x="-621744" y="3593357"/>
                  <a:pt x="853095" y="1779305"/>
                  <a:pt x="1556101" y="1051718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94000">
                <a:srgbClr val="114EFF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962391" y="4966589"/>
            <a:ext cx="1428017" cy="142801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714009">
            <a:bevelT w="714009" h="714009"/>
            <a:bevelB w="714009" h="71400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698836" y="1987241"/>
            <a:ext cx="523797" cy="523797"/>
          </a:xfrm>
          <a:prstGeom prst="ellipse">
            <a:avLst/>
          </a:prstGeom>
          <a:solidFill>
            <a:srgbClr val="00B0F0"/>
          </a:solidFill>
          <a:ln>
            <a:noFill/>
          </a:ln>
          <a:scene3d>
            <a:camera prst="perspectiveFront">
              <a:rot lat="600000" lon="600000" rev="0"/>
            </a:camera>
            <a:lightRig rig="threePt" dir="t"/>
          </a:scene3d>
          <a:sp3d z="261899">
            <a:bevelT w="261899" h="261899"/>
            <a:bevelB w="261899" h="261899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106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19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19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0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3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S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0" y="3840798"/>
              <a:ext cx="2069147" cy="2069147"/>
              <a:chOff x="8360219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19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2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3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L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60400" y="1148589"/>
            <a:ext cx="4239151" cy="5214112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059100"/>
            </a:xfrm>
            <a:prstGeom prst="rect">
              <a:avLst/>
            </a:prstGeom>
          </p:spPr>
          <p:txBody>
            <a:bodyPr wrap="square">
              <a:normAutofit fontScale="92500" lnSpcReduction="2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Foco no trabalho.</a:t>
              </a:r>
            </a:p>
            <a:p>
              <a:pPr>
                <a:lnSpc>
                  <a:spcPct val="100000"/>
                </a:lnSpc>
              </a:pPr>
              <a:endParaRPr lang="pt-PT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 cada projecto novo, o código é predefinido com esses dois métodos, obrigatórios na linguagem C/C++ moderno.</a:t>
              </a:r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Editor de código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2050" name="Picture 2" descr="C:\Users\Elisio\Desktop\Anotação 2024-09-07ddd 16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26" y="2638425"/>
            <a:ext cx="4238625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69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A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M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96946" y="1148589"/>
            <a:ext cx="6343553" cy="5353811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3"/>
              <a:ext cx="4238625" cy="1953444"/>
            </a:xfrm>
            <a:prstGeom prst="rect">
              <a:avLst/>
            </a:prstGeom>
          </p:spPr>
          <p:txBody>
            <a:bodyPr wrap="square">
              <a:normAutofit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Esse painel é o coração da comunicação e controle do programa que o usuário irá desenvolver, o mesmo vem </a:t>
              </a: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com menu de velocidade de comunicação com 9600 por 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padrão, e </a:t>
              </a:r>
              <a:r>
                <a:rPr lang="pt-PT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visualização </a:t>
              </a: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de bytes recebidos e enviados,.</a:t>
              </a:r>
            </a:p>
            <a:p>
              <a:pPr>
                <a:lnSpc>
                  <a:spcPct val="100000"/>
                </a:lnSpc>
              </a:pP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E três modos de comunicação, como envio de caracteres por  digitação do usuário pelo teclado, monitoramento de mensagem e botões de controle, tudo isso em tempo real.</a:t>
              </a: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Mensageiro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3074" name="Picture 2" descr="C:\Users\Elisio\Desktop\Anotação 2024-09-007 16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6" y="4303408"/>
            <a:ext cx="6342766" cy="219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51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84200" y="488375"/>
            <a:ext cx="2586154" cy="52334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lang="pt-PT" altLang="zh-CN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ontserrat"/>
                <a:ea typeface="思源黑体 CN Bold" panose="020B0800000000000000" pitchFamily="34" charset="-122"/>
              </a:rPr>
              <a:t>Componentes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532825"/>
            <a:ext cx="393895" cy="481807"/>
          </a:xfrm>
          <a:prstGeom prst="rect">
            <a:avLst/>
          </a:prstGeom>
          <a:solidFill>
            <a:srgbClr val="114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6876288" y="0"/>
            <a:ext cx="5315712" cy="6858000"/>
            <a:chOff x="6876288" y="0"/>
            <a:chExt cx="5315712" cy="6858000"/>
          </a:xfrm>
        </p:grpSpPr>
        <p:sp>
          <p:nvSpPr>
            <p:cNvPr id="29" name="矩形 28"/>
            <p:cNvSpPr/>
            <p:nvPr/>
          </p:nvSpPr>
          <p:spPr>
            <a:xfrm>
              <a:off x="6876288" y="0"/>
              <a:ext cx="5315712" cy="6858000"/>
            </a:xfrm>
            <a:prstGeom prst="rect">
              <a:avLst/>
            </a:prstGeom>
            <a:solidFill>
              <a:srgbClr val="114E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290370" y="1353630"/>
              <a:ext cx="2069147" cy="2069147"/>
              <a:chOff x="8360221" y="1476121"/>
              <a:chExt cx="2432304" cy="2432304"/>
            </a:xfrm>
          </p:grpSpPr>
          <p:sp>
            <p:nvSpPr>
              <p:cNvPr id="4" name="同心圆 3"/>
              <p:cNvSpPr/>
              <p:nvPr/>
            </p:nvSpPr>
            <p:spPr>
              <a:xfrm>
                <a:off x="8360221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弧形 4"/>
              <p:cNvSpPr/>
              <p:nvPr/>
            </p:nvSpPr>
            <p:spPr>
              <a:xfrm>
                <a:off x="8625282" y="1759472"/>
                <a:ext cx="1872001" cy="1872000"/>
              </a:xfrm>
              <a:prstGeom prst="arc">
                <a:avLst>
                  <a:gd name="adj1" fmla="val 7267526"/>
                  <a:gd name="adj2" fmla="val 0"/>
                </a:avLst>
              </a:prstGeom>
              <a:noFill/>
              <a:ln w="546100" cap="rnd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8942835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S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290371" y="3840798"/>
              <a:ext cx="2069147" cy="2069147"/>
              <a:chOff x="8360220" y="1476121"/>
              <a:chExt cx="2432304" cy="2432304"/>
            </a:xfrm>
          </p:grpSpPr>
          <p:sp>
            <p:nvSpPr>
              <p:cNvPr id="53" name="同心圆 52"/>
              <p:cNvSpPr/>
              <p:nvPr/>
            </p:nvSpPr>
            <p:spPr>
              <a:xfrm>
                <a:off x="8360220" y="1476121"/>
                <a:ext cx="2432304" cy="2432304"/>
              </a:xfrm>
              <a:prstGeom prst="donut">
                <a:avLst>
                  <a:gd name="adj" fmla="val 22655"/>
                </a:avLst>
              </a:prstGeom>
              <a:solidFill>
                <a:schemeClr val="bg1"/>
              </a:solidFill>
              <a:ln>
                <a:noFill/>
              </a:ln>
              <a:effectLst>
                <a:innerShdw blurRad="190500" dist="50800" dir="13500000">
                  <a:prstClr val="black">
                    <a:alpha val="3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弧形 53"/>
              <p:cNvSpPr/>
              <p:nvPr/>
            </p:nvSpPr>
            <p:spPr>
              <a:xfrm>
                <a:off x="8625281" y="1759472"/>
                <a:ext cx="1872000" cy="1872000"/>
              </a:xfrm>
              <a:prstGeom prst="arc">
                <a:avLst>
                  <a:gd name="adj1" fmla="val 7267526"/>
                  <a:gd name="adj2" fmla="val 15354325"/>
                </a:avLst>
              </a:prstGeom>
              <a:noFill/>
              <a:ln w="546100" cap="rnd">
                <a:solidFill>
                  <a:srgbClr val="00B0F0"/>
                </a:solidFill>
                <a:round/>
                <a:headEnd type="non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8942832" y="2307553"/>
                <a:ext cx="1413978" cy="832127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pPr algn="ctr"/>
                <a:r>
                  <a:rPr lang="pt-PT" altLang="zh-CN" sz="4000" dirty="0" smtClean="0">
                    <a:solidFill>
                      <a:schemeClr val="bg1"/>
                    </a:solidFill>
                    <a:latin typeface="Montserrat"/>
                    <a:ea typeface="思源黑体 CN Bold" panose="020B0800000000000000" pitchFamily="34" charset="-122"/>
                  </a:rPr>
                  <a:t>3D</a:t>
                </a:r>
                <a:endParaRPr lang="zh-CN" altLang="en-US" sz="4000" dirty="0">
                  <a:solidFill>
                    <a:schemeClr val="bg1"/>
                  </a:solidFill>
                  <a:latin typeface="思源黑体 CN Bold" panose="020B0800000000000000" pitchFamily="34" charset="-122"/>
                  <a:ea typeface="思源黑体 CN Bold" panose="020B0800000000000000" pitchFamily="34" charset="-122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7839924" y="1148588"/>
              <a:ext cx="2907792" cy="4900358"/>
            </a:xfrm>
            <a:prstGeom prst="rect">
              <a:avLst/>
            </a:prstGeom>
            <a:noFill/>
            <a:ln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93895" y="1244804"/>
            <a:ext cx="4189808" cy="5353811"/>
            <a:chOff x="660400" y="1640073"/>
            <a:chExt cx="4239151" cy="3706627"/>
          </a:xfrm>
        </p:grpSpPr>
        <p:sp>
          <p:nvSpPr>
            <p:cNvPr id="56" name="矩形 55"/>
            <p:cNvSpPr/>
            <p:nvPr/>
          </p:nvSpPr>
          <p:spPr>
            <a:xfrm>
              <a:off x="660400" y="1640073"/>
              <a:ext cx="4239151" cy="3706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dist="3048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矩形 61"/>
            <p:cNvSpPr/>
            <p:nvPr/>
          </p:nvSpPr>
          <p:spPr>
            <a:xfrm>
              <a:off x="660926" y="1640074"/>
              <a:ext cx="4238625" cy="976722"/>
            </a:xfrm>
            <a:prstGeom prst="rect">
              <a:avLst/>
            </a:prstGeom>
          </p:spPr>
          <p:txBody>
            <a:bodyPr wrap="square">
              <a:normAutofit lnSpcReduction="10000"/>
            </a:bodyPr>
            <a:lstStyle/>
            <a:p>
              <a:pPr>
                <a:lnSpc>
                  <a:spcPct val="100000"/>
                </a:lnSpc>
              </a:pPr>
              <a:r>
                <a:rPr lang="pt-PT" altLang="zh-CN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 CN Light" panose="020B0300000000000000" pitchFamily="34" charset="-122"/>
                  <a:ea typeface="思源黑体 CN Light" panose="020B0300000000000000" pitchFamily="34" charset="-122"/>
                </a:rPr>
                <a:t>Ambiente onde poderá visualizar objectos 3D dependendo da necessidade do seu projecto, contém detalhes sobre o movimento, botão de parar a comunicação e modo linha.</a:t>
              </a:r>
              <a:endParaRPr lang="pt-PT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endParaRPr>
            </a:p>
          </p:txBody>
        </p:sp>
      </p:grpSp>
      <p:pic>
        <p:nvPicPr>
          <p:cNvPr id="25" name="Picture 2" descr="C:\Users\Elisio\Desktop\Causa-Efeito\Imagens\wand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0383" y="407768"/>
            <a:ext cx="698533" cy="69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同心圆 52"/>
          <p:cNvSpPr/>
          <p:nvPr/>
        </p:nvSpPr>
        <p:spPr>
          <a:xfrm>
            <a:off x="10841633" y="250318"/>
            <a:ext cx="996035" cy="1013434"/>
          </a:xfrm>
          <a:prstGeom prst="donut">
            <a:avLst>
              <a:gd name="adj" fmla="val 16165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圆角矩形 39"/>
          <p:cNvSpPr/>
          <p:nvPr/>
        </p:nvSpPr>
        <p:spPr>
          <a:xfrm>
            <a:off x="3222515" y="618632"/>
            <a:ext cx="2039623" cy="396000"/>
          </a:xfrm>
          <a:prstGeom prst="roundRect">
            <a:avLst>
              <a:gd name="adj" fmla="val 50000"/>
            </a:avLst>
          </a:prstGeom>
          <a:solidFill>
            <a:srgbClr val="114EFF"/>
          </a:solidFill>
          <a:ln>
            <a:noFill/>
          </a:ln>
          <a:effectLst>
            <a:outerShdw blurRad="177800" dist="88900" dir="2700000" algn="tl" rotWithShape="0">
              <a:srgbClr val="00206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40"/>
          <p:cNvSpPr txBox="1"/>
          <p:nvPr/>
        </p:nvSpPr>
        <p:spPr>
          <a:xfrm>
            <a:off x="3415096" y="647354"/>
            <a:ext cx="1654462" cy="367278"/>
          </a:xfrm>
          <a:prstGeom prst="rect">
            <a:avLst/>
          </a:prstGeom>
          <a:noFill/>
        </p:spPr>
        <p:txBody>
          <a:bodyPr wrap="none" rtlCol="0" anchor="t">
            <a:normAutofit/>
          </a:bodyPr>
          <a:lstStyle/>
          <a:p>
            <a:pPr algn="ctr"/>
            <a:r>
              <a:rPr lang="pt-PT" altLang="zh-CN" sz="1600" b="1" dirty="0" smtClean="0">
                <a:solidFill>
                  <a:schemeClr val="bg1"/>
                </a:solidFill>
                <a:latin typeface="Montserrat"/>
                <a:ea typeface="思源黑体 CN Regular" panose="020B0500000000000000" pitchFamily="34" charset="-122"/>
              </a:rPr>
              <a:t>Simulação 3D</a:t>
            </a:r>
            <a:endParaRPr lang="zh-CN" altLang="en-US" sz="1600" b="1" dirty="0">
              <a:solidFill>
                <a:schemeClr val="bg1"/>
              </a:solidFill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</p:txBody>
      </p:sp>
      <p:pic>
        <p:nvPicPr>
          <p:cNvPr id="1026" name="Picture 2" descr="C:\Users\Elisio\Desktop\Nova pasta\Anotação 2024-09-09 09090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54" y="2655571"/>
            <a:ext cx="4189807" cy="3943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16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2000">
        <p14:pan dir="u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:r="http://schemas.openxmlformats.org/officeDocument/2006/relationships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1278</Words>
  <Application>Microsoft Office PowerPoint</Application>
  <PresentationFormat>Personalizados</PresentationFormat>
  <Paragraphs>180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4" baseType="lpstr">
      <vt:lpstr>Office 主题​​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Elisio</cp:lastModifiedBy>
  <cp:revision>298</cp:revision>
  <dcterms:created xsi:type="dcterms:W3CDTF">2021-03-12T09:13:21Z</dcterms:created>
  <dcterms:modified xsi:type="dcterms:W3CDTF">2024-09-10T07:13:38Z</dcterms:modified>
</cp:coreProperties>
</file>