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5" r:id="rId1"/>
  </p:sldMasterIdLst>
  <p:notesMasterIdLst>
    <p:notesMasterId r:id="rId23"/>
  </p:notesMasterIdLst>
  <p:sldIdLst>
    <p:sldId id="256" r:id="rId2"/>
    <p:sldId id="292" r:id="rId3"/>
    <p:sldId id="259" r:id="rId4"/>
    <p:sldId id="263" r:id="rId5"/>
    <p:sldId id="265" r:id="rId6"/>
    <p:sldId id="260" r:id="rId7"/>
    <p:sldId id="261" r:id="rId8"/>
    <p:sldId id="267" r:id="rId9"/>
    <p:sldId id="285" r:id="rId10"/>
    <p:sldId id="274" r:id="rId11"/>
    <p:sldId id="264" r:id="rId12"/>
    <p:sldId id="279" r:id="rId13"/>
    <p:sldId id="275" r:id="rId14"/>
    <p:sldId id="276" r:id="rId15"/>
    <p:sldId id="290" r:id="rId16"/>
    <p:sldId id="284" r:id="rId17"/>
    <p:sldId id="277" r:id="rId18"/>
    <p:sldId id="288" r:id="rId19"/>
    <p:sldId id="289" r:id="rId20"/>
    <p:sldId id="273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a Ziroldo" initials="EZ" lastIdx="1" clrIdx="0">
    <p:extLst>
      <p:ext uri="{19B8F6BF-5375-455C-9EA6-DF929625EA0E}">
        <p15:presenceInfo xmlns:p15="http://schemas.microsoft.com/office/powerpoint/2012/main" userId="Elia Ziroldo" providerId="None"/>
      </p:ext>
    </p:extLst>
  </p:cmAuthor>
  <p:cmAuthor id="2" name="Alecci Marco" initials="AM" lastIdx="1" clrIdx="1">
    <p:extLst>
      <p:ext uri="{19B8F6BF-5375-455C-9EA6-DF929625EA0E}">
        <p15:presenceInfo xmlns:p15="http://schemas.microsoft.com/office/powerpoint/2012/main" userId="Alecci Mar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4E7E9-61B4-FE18-5075-B7BBB32DC198}" v="1742" dt="2021-05-20T16:04:05.081"/>
    <p1510:client id="{2878CFA3-A511-FDD0-0AF5-E2163C1C88C9}" v="52" dt="2021-05-22T07:54:56.245"/>
    <p1510:client id="{4AC790B5-4C6A-B5D5-A81F-D43F1EDC30E8}" v="12" dt="2021-05-23T10:27:52.951"/>
    <p1510:client id="{4D578473-5C2E-6443-2851-A5CD43FC1FD3}" v="332" dt="2021-05-18T09:32:51.485"/>
    <p1510:client id="{4F1B6109-0957-F868-D091-91F193F9A961}" v="1" dt="2021-05-22T10:05:07.540"/>
    <p1510:client id="{501ADFD9-2C2E-1E54-5583-30FF026C018B}" v="492" dt="2021-05-23T09:44:51.933"/>
    <p1510:client id="{52FD717B-838B-3B7B-501D-EB7A75A27DDF}" v="633" dt="2021-05-21T07:50:33.777"/>
    <p1510:client id="{5954A033-36C9-B42D-6C18-861CEFB73B32}" v="814" dt="2021-05-22T09:58:59.819"/>
    <p1510:client id="{5ECB534D-952F-415F-A999-B7E7FAD650F3}" v="124" dt="2021-05-18T09:26:21.251"/>
    <p1510:client id="{6F22C99F-F034-C000-0AA5-6580467C413B}" v="7" dt="2021-05-18T14:58:32.104"/>
    <p1510:client id="{74646E97-7D04-E160-CAFB-B2E983E7C22D}" v="12" dt="2021-05-18T10:58:04.427"/>
    <p1510:client id="{8852147F-3C75-59AD-9BF0-89AF2D91FE55}" v="288" dt="2021-05-21T15:30:41.115"/>
    <p1510:client id="{88BDD9B1-D8C9-455D-92E5-26CFCECD9BB4}" v="227" dt="2021-05-18T09:27:35.330"/>
    <p1510:client id="{9847C566-01AC-EBB8-5AF9-DFF71292AF0C}" v="50" dt="2021-05-18T15:27:08.286"/>
    <p1510:client id="{9F8063FF-D7B7-BE55-FAFF-E3525123F782}" v="215" dt="2021-05-24T16:04:13.346"/>
    <p1510:client id="{AA6E6EF3-3ED5-D69C-E515-C054C737B8F8}" v="164" dt="2021-05-24T15:07:49.821"/>
    <p1510:client id="{B08C4FF0-0AED-5A85-8074-651438249949}" v="1" dt="2021-05-22T10:06:49.059"/>
    <p1510:client id="{C68EFD6E-5E5A-435E-0133-F75BBA46A9E6}" v="489" dt="2021-05-21T11:07:16.968"/>
    <p1510:client id="{CC7499FC-CB44-6CCE-DDD5-067B10BBD77C}" v="609" dt="2021-05-23T09:41:53.707"/>
    <p1510:client id="{D162AD83-DBA5-6579-EFCC-04569833BDC0}" v="1253" dt="2021-05-20T14:44:34.604"/>
    <p1510:client id="{F4CF644B-6518-C601-ACC4-D95ACBF6384D}" v="142" dt="2021-05-22T10:25:51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3AB00-FFF6-4A4D-8CF2-CC625F151C0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E320412D-EC32-4C94-814F-DDC01C0AEE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dirty="0">
              <a:solidFill>
                <a:schemeClr val="bg1"/>
              </a:solidFill>
            </a:rPr>
            <a:t>Different weight to </a:t>
          </a:r>
          <a:r>
            <a:rPr lang="it-IT" sz="1600" dirty="0" err="1">
              <a:solidFill>
                <a:schemeClr val="bg1"/>
              </a:solidFill>
            </a:rPr>
            <a:t>different</a:t>
          </a:r>
          <a:r>
            <a:rPr lang="it-IT" sz="1600" dirty="0">
              <a:solidFill>
                <a:schemeClr val="bg1"/>
              </a:solidFill>
            </a:rPr>
            <a:t> fields of the document</a:t>
          </a:r>
          <a:endParaRPr lang="en-US" sz="1600" dirty="0">
            <a:solidFill>
              <a:schemeClr val="bg1"/>
            </a:solidFill>
          </a:endParaRPr>
        </a:p>
      </dgm:t>
    </dgm:pt>
    <dgm:pt modelId="{E8A40DCB-B5AD-4496-935D-5A66CBC1E873}" type="parTrans" cxnId="{AB96EFDF-0450-4F3B-BF50-82A69DD6E14D}">
      <dgm:prSet/>
      <dgm:spPr/>
      <dgm:t>
        <a:bodyPr/>
        <a:lstStyle/>
        <a:p>
          <a:endParaRPr lang="en-US" sz="1600"/>
        </a:p>
      </dgm:t>
    </dgm:pt>
    <dgm:pt modelId="{FFF6E649-8484-4E2A-BF08-61C3F5451F2B}" type="sibTrans" cxnId="{AB96EFDF-0450-4F3B-BF50-82A69DD6E14D}">
      <dgm:prSet/>
      <dgm:spPr/>
      <dgm:t>
        <a:bodyPr/>
        <a:lstStyle/>
        <a:p>
          <a:endParaRPr lang="en-US" sz="1600"/>
        </a:p>
      </dgm:t>
    </dgm:pt>
    <dgm:pt modelId="{6234A7EF-E499-4F2C-871F-A4E3BB675C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dirty="0">
              <a:solidFill>
                <a:schemeClr val="bg1"/>
              </a:solidFill>
            </a:rPr>
            <a:t>Query </a:t>
          </a:r>
          <a:r>
            <a:rPr lang="it-IT" sz="1600" dirty="0" err="1">
              <a:solidFill>
                <a:schemeClr val="bg1"/>
              </a:solidFill>
            </a:rPr>
            <a:t>expansion</a:t>
          </a:r>
          <a:r>
            <a:rPr lang="it-IT" sz="1600" dirty="0">
              <a:solidFill>
                <a:schemeClr val="bg1"/>
              </a:solidFill>
            </a:rPr>
            <a:t> using synonyms </a:t>
          </a:r>
          <a:r>
            <a:rPr lang="it-IT" sz="1600" dirty="0" err="1">
              <a:solidFill>
                <a:schemeClr val="bg1"/>
              </a:solidFill>
            </a:rPr>
            <a:t>extracted</a:t>
          </a:r>
          <a:r>
            <a:rPr lang="it-IT" sz="1600" dirty="0">
              <a:solidFill>
                <a:schemeClr val="bg1"/>
              </a:solidFill>
            </a:rPr>
            <a:t> from WordNet</a:t>
          </a:r>
          <a:endParaRPr lang="en-US" sz="1600" dirty="0">
            <a:solidFill>
              <a:schemeClr val="bg1"/>
            </a:solidFill>
          </a:endParaRPr>
        </a:p>
      </dgm:t>
    </dgm:pt>
    <dgm:pt modelId="{8475659C-CFF9-470F-8449-B78743B4B45D}" type="parTrans" cxnId="{8E045E75-EBE4-4B23-8CF9-020A5204B09F}">
      <dgm:prSet/>
      <dgm:spPr/>
      <dgm:t>
        <a:bodyPr/>
        <a:lstStyle/>
        <a:p>
          <a:endParaRPr lang="en-US" sz="1600"/>
        </a:p>
      </dgm:t>
    </dgm:pt>
    <dgm:pt modelId="{F372E5AD-F291-44A5-BE8C-9448DDE3D557}" type="sibTrans" cxnId="{8E045E75-EBE4-4B23-8CF9-020A5204B09F}">
      <dgm:prSet/>
      <dgm:spPr/>
      <dgm:t>
        <a:bodyPr/>
        <a:lstStyle/>
        <a:p>
          <a:endParaRPr lang="en-US" sz="1600"/>
        </a:p>
      </dgm:t>
    </dgm:pt>
    <dgm:pt modelId="{BEF94CFA-F962-4B6B-943D-5A523996D3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b="0" dirty="0">
              <a:solidFill>
                <a:schemeClr val="bg1"/>
              </a:solidFill>
            </a:rPr>
            <a:t>Re-ranking </a:t>
          </a:r>
          <a:r>
            <a:rPr lang="it-IT" sz="1600" b="0" dirty="0" err="1">
              <a:solidFill>
                <a:schemeClr val="bg1"/>
              </a:solidFill>
            </a:rPr>
            <a:t>based</a:t>
          </a:r>
          <a:r>
            <a:rPr lang="it-IT" sz="1600" b="0" dirty="0">
              <a:solidFill>
                <a:schemeClr val="bg1"/>
              </a:solidFill>
            </a:rPr>
            <a:t> on sentiment </a:t>
          </a:r>
          <a:r>
            <a:rPr lang="it-IT" sz="1600" b="0" dirty="0" err="1">
              <a:solidFill>
                <a:schemeClr val="bg1"/>
              </a:solidFill>
            </a:rPr>
            <a:t>analysis</a:t>
          </a:r>
          <a:r>
            <a:rPr lang="it-IT" sz="1600" b="0" dirty="0">
              <a:solidFill>
                <a:schemeClr val="bg1"/>
              </a:solidFill>
            </a:rPr>
            <a:t> on the documents</a:t>
          </a:r>
          <a:endParaRPr lang="en-US" sz="1600" b="0" dirty="0">
            <a:solidFill>
              <a:schemeClr val="bg1"/>
            </a:solidFill>
          </a:endParaRPr>
        </a:p>
      </dgm:t>
    </dgm:pt>
    <dgm:pt modelId="{47E06BDD-2301-4270-9A1A-404AD0F110D0}" type="parTrans" cxnId="{E65DFBB9-82A3-4FD5-95A8-42CDBDC7AB7C}">
      <dgm:prSet/>
      <dgm:spPr/>
      <dgm:t>
        <a:bodyPr/>
        <a:lstStyle/>
        <a:p>
          <a:endParaRPr lang="en-US" sz="1600"/>
        </a:p>
      </dgm:t>
    </dgm:pt>
    <dgm:pt modelId="{D8C87192-2C4F-410B-AE4E-ECD7C3B6C61A}" type="sibTrans" cxnId="{E65DFBB9-82A3-4FD5-95A8-42CDBDC7AB7C}">
      <dgm:prSet/>
      <dgm:spPr/>
      <dgm:t>
        <a:bodyPr/>
        <a:lstStyle/>
        <a:p>
          <a:endParaRPr lang="en-US" sz="1600"/>
        </a:p>
      </dgm:t>
    </dgm:pt>
    <dgm:pt modelId="{BF09E0FB-CAA4-4FC2-B410-2C30CA30EB40}" type="pres">
      <dgm:prSet presAssocID="{92C3AB00-FFF6-4A4D-8CF2-CC625F151C04}" presName="root" presStyleCnt="0">
        <dgm:presLayoutVars>
          <dgm:dir/>
          <dgm:resizeHandles val="exact"/>
        </dgm:presLayoutVars>
      </dgm:prSet>
      <dgm:spPr/>
    </dgm:pt>
    <dgm:pt modelId="{7CD025C7-5B3C-4F88-AEFB-6D24203BAF54}" type="pres">
      <dgm:prSet presAssocID="{E320412D-EC32-4C94-814F-DDC01C0AEEEB}" presName="compNode" presStyleCnt="0"/>
      <dgm:spPr/>
    </dgm:pt>
    <dgm:pt modelId="{FD20A18B-D236-41FA-BDAD-0090CCDB146C}" type="pres">
      <dgm:prSet presAssocID="{E320412D-EC32-4C94-814F-DDC01C0AEEEB}" presName="bgRect" presStyleLbl="bgShp" presStyleIdx="0" presStyleCnt="3"/>
      <dgm:spPr/>
    </dgm:pt>
    <dgm:pt modelId="{318CDF74-8412-4FD8-8891-5B9AE159B283}" type="pres">
      <dgm:prSet presAssocID="{E320412D-EC32-4C94-814F-DDC01C0AEE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66D93F9D-ADC2-46C5-9F9F-9E412F2E24E1}" type="pres">
      <dgm:prSet presAssocID="{E320412D-EC32-4C94-814F-DDC01C0AEEEB}" presName="spaceRect" presStyleCnt="0"/>
      <dgm:spPr/>
    </dgm:pt>
    <dgm:pt modelId="{CCE796A5-8DCA-4585-8F05-EDBC8F86EBCF}" type="pres">
      <dgm:prSet presAssocID="{E320412D-EC32-4C94-814F-DDC01C0AEEEB}" presName="parTx" presStyleLbl="revTx" presStyleIdx="0" presStyleCnt="3">
        <dgm:presLayoutVars>
          <dgm:chMax val="0"/>
          <dgm:chPref val="0"/>
        </dgm:presLayoutVars>
      </dgm:prSet>
      <dgm:spPr/>
    </dgm:pt>
    <dgm:pt modelId="{5A24000D-8CC6-429F-9FB6-E38BFF027685}" type="pres">
      <dgm:prSet presAssocID="{FFF6E649-8484-4E2A-BF08-61C3F5451F2B}" presName="sibTrans" presStyleCnt="0"/>
      <dgm:spPr/>
    </dgm:pt>
    <dgm:pt modelId="{393FC5D5-A72D-4C65-9584-A46B594E4DB8}" type="pres">
      <dgm:prSet presAssocID="{6234A7EF-E499-4F2C-871F-A4E3BB675CB2}" presName="compNode" presStyleCnt="0"/>
      <dgm:spPr/>
    </dgm:pt>
    <dgm:pt modelId="{0647FE81-8A3F-410A-86D3-7FE0D859C169}" type="pres">
      <dgm:prSet presAssocID="{6234A7EF-E499-4F2C-871F-A4E3BB675CB2}" presName="bgRect" presStyleLbl="bgShp" presStyleIdx="1" presStyleCnt="3"/>
      <dgm:spPr/>
    </dgm:pt>
    <dgm:pt modelId="{41959D97-CD71-410D-90D8-D2676BF951B2}" type="pres">
      <dgm:prSet presAssocID="{6234A7EF-E499-4F2C-871F-A4E3BB675C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giungi"/>
        </a:ext>
      </dgm:extLst>
    </dgm:pt>
    <dgm:pt modelId="{54E83E7C-04BC-4424-BB8A-BB46CB600D1F}" type="pres">
      <dgm:prSet presAssocID="{6234A7EF-E499-4F2C-871F-A4E3BB675CB2}" presName="spaceRect" presStyleCnt="0"/>
      <dgm:spPr/>
    </dgm:pt>
    <dgm:pt modelId="{3E8DC257-4B4A-4F4C-B16C-2B83A52B922F}" type="pres">
      <dgm:prSet presAssocID="{6234A7EF-E499-4F2C-871F-A4E3BB675CB2}" presName="parTx" presStyleLbl="revTx" presStyleIdx="1" presStyleCnt="3">
        <dgm:presLayoutVars>
          <dgm:chMax val="0"/>
          <dgm:chPref val="0"/>
        </dgm:presLayoutVars>
      </dgm:prSet>
      <dgm:spPr/>
    </dgm:pt>
    <dgm:pt modelId="{CC985CB9-0456-4DAE-819B-3178756538BA}" type="pres">
      <dgm:prSet presAssocID="{F372E5AD-F291-44A5-BE8C-9448DDE3D557}" presName="sibTrans" presStyleCnt="0"/>
      <dgm:spPr/>
    </dgm:pt>
    <dgm:pt modelId="{82F0FA6F-FDE8-4776-B1D8-19BC371D885E}" type="pres">
      <dgm:prSet presAssocID="{BEF94CFA-F962-4B6B-943D-5A523996D353}" presName="compNode" presStyleCnt="0"/>
      <dgm:spPr/>
    </dgm:pt>
    <dgm:pt modelId="{0B5D7067-73E8-45CB-8747-DF34BBF4FB27}" type="pres">
      <dgm:prSet presAssocID="{BEF94CFA-F962-4B6B-943D-5A523996D353}" presName="bgRect" presStyleLbl="bgShp" presStyleIdx="2" presStyleCnt="3"/>
      <dgm:spPr/>
    </dgm:pt>
    <dgm:pt modelId="{540EAEBC-E068-4E3C-9313-D5A1936BD7EE}" type="pres">
      <dgm:prSet presAssocID="{BEF94CFA-F962-4B6B-943D-5A523996D3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C3A3AB17-E9FB-4835-A2AD-D25CFE4FF5CF}" type="pres">
      <dgm:prSet presAssocID="{BEF94CFA-F962-4B6B-943D-5A523996D353}" presName="spaceRect" presStyleCnt="0"/>
      <dgm:spPr/>
    </dgm:pt>
    <dgm:pt modelId="{DDC6184D-A3A8-43EF-A9D8-AB30BE329043}" type="pres">
      <dgm:prSet presAssocID="{BEF94CFA-F962-4B6B-943D-5A523996D35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617F917-AA8E-41F9-8B36-7B1BB1AEA0CB}" type="presOf" srcId="{BEF94CFA-F962-4B6B-943D-5A523996D353}" destId="{DDC6184D-A3A8-43EF-A9D8-AB30BE329043}" srcOrd="0" destOrd="0" presId="urn:microsoft.com/office/officeart/2018/2/layout/IconVerticalSolidList"/>
    <dgm:cxn modelId="{31EFF625-CAF9-4A17-BD51-4D2ED847EE6B}" type="presOf" srcId="{92C3AB00-FFF6-4A4D-8CF2-CC625F151C04}" destId="{BF09E0FB-CAA4-4FC2-B410-2C30CA30EB40}" srcOrd="0" destOrd="0" presId="urn:microsoft.com/office/officeart/2018/2/layout/IconVerticalSolidList"/>
    <dgm:cxn modelId="{A845813F-82B5-41E7-97EB-4E4B0B13F467}" type="presOf" srcId="{6234A7EF-E499-4F2C-871F-A4E3BB675CB2}" destId="{3E8DC257-4B4A-4F4C-B16C-2B83A52B922F}" srcOrd="0" destOrd="0" presId="urn:microsoft.com/office/officeart/2018/2/layout/IconVerticalSolidList"/>
    <dgm:cxn modelId="{8E045E75-EBE4-4B23-8CF9-020A5204B09F}" srcId="{92C3AB00-FFF6-4A4D-8CF2-CC625F151C04}" destId="{6234A7EF-E499-4F2C-871F-A4E3BB675CB2}" srcOrd="1" destOrd="0" parTransId="{8475659C-CFF9-470F-8449-B78743B4B45D}" sibTransId="{F372E5AD-F291-44A5-BE8C-9448DDE3D557}"/>
    <dgm:cxn modelId="{E65DFBB9-82A3-4FD5-95A8-42CDBDC7AB7C}" srcId="{92C3AB00-FFF6-4A4D-8CF2-CC625F151C04}" destId="{BEF94CFA-F962-4B6B-943D-5A523996D353}" srcOrd="2" destOrd="0" parTransId="{47E06BDD-2301-4270-9A1A-404AD0F110D0}" sibTransId="{D8C87192-2C4F-410B-AE4E-ECD7C3B6C61A}"/>
    <dgm:cxn modelId="{99011ACB-F54C-42B5-93B4-9EA9FB754AC6}" type="presOf" srcId="{E320412D-EC32-4C94-814F-DDC01C0AEEEB}" destId="{CCE796A5-8DCA-4585-8F05-EDBC8F86EBCF}" srcOrd="0" destOrd="0" presId="urn:microsoft.com/office/officeart/2018/2/layout/IconVerticalSolidList"/>
    <dgm:cxn modelId="{AB96EFDF-0450-4F3B-BF50-82A69DD6E14D}" srcId="{92C3AB00-FFF6-4A4D-8CF2-CC625F151C04}" destId="{E320412D-EC32-4C94-814F-DDC01C0AEEEB}" srcOrd="0" destOrd="0" parTransId="{E8A40DCB-B5AD-4496-935D-5A66CBC1E873}" sibTransId="{FFF6E649-8484-4E2A-BF08-61C3F5451F2B}"/>
    <dgm:cxn modelId="{D6C65E62-890C-4A26-A77B-AA2790A28318}" type="presParOf" srcId="{BF09E0FB-CAA4-4FC2-B410-2C30CA30EB40}" destId="{7CD025C7-5B3C-4F88-AEFB-6D24203BAF54}" srcOrd="0" destOrd="0" presId="urn:microsoft.com/office/officeart/2018/2/layout/IconVerticalSolidList"/>
    <dgm:cxn modelId="{88BD0AA1-19D7-4301-A086-2E3B4D5C1C1C}" type="presParOf" srcId="{7CD025C7-5B3C-4F88-AEFB-6D24203BAF54}" destId="{FD20A18B-D236-41FA-BDAD-0090CCDB146C}" srcOrd="0" destOrd="0" presId="urn:microsoft.com/office/officeart/2018/2/layout/IconVerticalSolidList"/>
    <dgm:cxn modelId="{1AEA4D56-ADF3-413C-BF49-728DF7C11EDB}" type="presParOf" srcId="{7CD025C7-5B3C-4F88-AEFB-6D24203BAF54}" destId="{318CDF74-8412-4FD8-8891-5B9AE159B283}" srcOrd="1" destOrd="0" presId="urn:microsoft.com/office/officeart/2018/2/layout/IconVerticalSolidList"/>
    <dgm:cxn modelId="{0F80B702-01AB-4AAE-B61C-6AF61A0A9ACD}" type="presParOf" srcId="{7CD025C7-5B3C-4F88-AEFB-6D24203BAF54}" destId="{66D93F9D-ADC2-46C5-9F9F-9E412F2E24E1}" srcOrd="2" destOrd="0" presId="urn:microsoft.com/office/officeart/2018/2/layout/IconVerticalSolidList"/>
    <dgm:cxn modelId="{A922C484-BD08-4B2C-9B39-D915C39F7357}" type="presParOf" srcId="{7CD025C7-5B3C-4F88-AEFB-6D24203BAF54}" destId="{CCE796A5-8DCA-4585-8F05-EDBC8F86EBCF}" srcOrd="3" destOrd="0" presId="urn:microsoft.com/office/officeart/2018/2/layout/IconVerticalSolidList"/>
    <dgm:cxn modelId="{30D8E337-817E-44AC-B2CF-8EB51AFEA930}" type="presParOf" srcId="{BF09E0FB-CAA4-4FC2-B410-2C30CA30EB40}" destId="{5A24000D-8CC6-429F-9FB6-E38BFF027685}" srcOrd="1" destOrd="0" presId="urn:microsoft.com/office/officeart/2018/2/layout/IconVerticalSolidList"/>
    <dgm:cxn modelId="{B94ABB95-CE6A-40D0-A6C1-A16CE39BACD5}" type="presParOf" srcId="{BF09E0FB-CAA4-4FC2-B410-2C30CA30EB40}" destId="{393FC5D5-A72D-4C65-9584-A46B594E4DB8}" srcOrd="2" destOrd="0" presId="urn:microsoft.com/office/officeart/2018/2/layout/IconVerticalSolidList"/>
    <dgm:cxn modelId="{266870E8-2555-4CA7-97BE-9C5ABBA7BBF0}" type="presParOf" srcId="{393FC5D5-A72D-4C65-9584-A46B594E4DB8}" destId="{0647FE81-8A3F-410A-86D3-7FE0D859C169}" srcOrd="0" destOrd="0" presId="urn:microsoft.com/office/officeart/2018/2/layout/IconVerticalSolidList"/>
    <dgm:cxn modelId="{67661467-3254-48C4-8944-FBA02EC5ECBA}" type="presParOf" srcId="{393FC5D5-A72D-4C65-9584-A46B594E4DB8}" destId="{41959D97-CD71-410D-90D8-D2676BF951B2}" srcOrd="1" destOrd="0" presId="urn:microsoft.com/office/officeart/2018/2/layout/IconVerticalSolidList"/>
    <dgm:cxn modelId="{3F71A377-5FD0-4B9E-A719-4CC3A8828D94}" type="presParOf" srcId="{393FC5D5-A72D-4C65-9584-A46B594E4DB8}" destId="{54E83E7C-04BC-4424-BB8A-BB46CB600D1F}" srcOrd="2" destOrd="0" presId="urn:microsoft.com/office/officeart/2018/2/layout/IconVerticalSolidList"/>
    <dgm:cxn modelId="{9A3682C8-301A-48BF-AD7C-6D0F5101D412}" type="presParOf" srcId="{393FC5D5-A72D-4C65-9584-A46B594E4DB8}" destId="{3E8DC257-4B4A-4F4C-B16C-2B83A52B922F}" srcOrd="3" destOrd="0" presId="urn:microsoft.com/office/officeart/2018/2/layout/IconVerticalSolidList"/>
    <dgm:cxn modelId="{8FBA6FD7-8604-42B1-9FD6-8B2B6646C321}" type="presParOf" srcId="{BF09E0FB-CAA4-4FC2-B410-2C30CA30EB40}" destId="{CC985CB9-0456-4DAE-819B-3178756538BA}" srcOrd="3" destOrd="0" presId="urn:microsoft.com/office/officeart/2018/2/layout/IconVerticalSolidList"/>
    <dgm:cxn modelId="{6DDF1106-E640-4967-830E-18C35AE672FA}" type="presParOf" srcId="{BF09E0FB-CAA4-4FC2-B410-2C30CA30EB40}" destId="{82F0FA6F-FDE8-4776-B1D8-19BC371D885E}" srcOrd="4" destOrd="0" presId="urn:microsoft.com/office/officeart/2018/2/layout/IconVerticalSolidList"/>
    <dgm:cxn modelId="{8E690AAC-AA48-4508-86EC-F4E8C8DD8CD4}" type="presParOf" srcId="{82F0FA6F-FDE8-4776-B1D8-19BC371D885E}" destId="{0B5D7067-73E8-45CB-8747-DF34BBF4FB27}" srcOrd="0" destOrd="0" presId="urn:microsoft.com/office/officeart/2018/2/layout/IconVerticalSolidList"/>
    <dgm:cxn modelId="{8752ACE2-1595-4AD9-ACAB-2DA7ED505B90}" type="presParOf" srcId="{82F0FA6F-FDE8-4776-B1D8-19BC371D885E}" destId="{540EAEBC-E068-4E3C-9313-D5A1936BD7EE}" srcOrd="1" destOrd="0" presId="urn:microsoft.com/office/officeart/2018/2/layout/IconVerticalSolidList"/>
    <dgm:cxn modelId="{4E1FC417-B439-4371-8B71-D6CA42FAA528}" type="presParOf" srcId="{82F0FA6F-FDE8-4776-B1D8-19BC371D885E}" destId="{C3A3AB17-E9FB-4835-A2AD-D25CFE4FF5CF}" srcOrd="2" destOrd="0" presId="urn:microsoft.com/office/officeart/2018/2/layout/IconVerticalSolidList"/>
    <dgm:cxn modelId="{023D90C4-B7F5-4EEB-90FA-10C26C323449}" type="presParOf" srcId="{82F0FA6F-FDE8-4776-B1D8-19BC371D885E}" destId="{DDC6184D-A3A8-43EF-A9D8-AB30BE3290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CEA6B6-6D04-41DB-B102-111EF37FDCA4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E28542-59CB-4AA4-A42E-9465A5F81691}">
      <dgm:prSet/>
      <dgm:spPr>
        <a:solidFill>
          <a:schemeClr val="accent2"/>
        </a:solidFill>
      </dgm:spPr>
      <dgm:t>
        <a:bodyPr/>
        <a:lstStyle/>
        <a:p>
          <a:r>
            <a:rPr lang="it-IT"/>
            <a:t>Classic Tokenizer</a:t>
          </a:r>
          <a:endParaRPr lang="en-US"/>
        </a:p>
      </dgm:t>
    </dgm:pt>
    <dgm:pt modelId="{72B9DCF6-334E-4422-A1B5-DB47B0BF0557}" type="parTrans" cxnId="{1B74A485-0908-4182-B55B-982572AAE601}">
      <dgm:prSet/>
      <dgm:spPr/>
      <dgm:t>
        <a:bodyPr/>
        <a:lstStyle/>
        <a:p>
          <a:endParaRPr lang="en-US"/>
        </a:p>
      </dgm:t>
    </dgm:pt>
    <dgm:pt modelId="{CA1423A6-5FA5-476C-A889-3CD982099EC2}" type="sibTrans" cxnId="{1B74A485-0908-4182-B55B-982572AAE601}">
      <dgm:prSet/>
      <dgm:spPr/>
      <dgm:t>
        <a:bodyPr/>
        <a:lstStyle/>
        <a:p>
          <a:endParaRPr lang="en-US"/>
        </a:p>
      </dgm:t>
    </dgm:pt>
    <dgm:pt modelId="{BB04848E-CFD5-47CC-A7FD-860977DCBABB}">
      <dgm:prSet/>
      <dgm:spPr>
        <a:solidFill>
          <a:schemeClr val="accent2"/>
        </a:solidFill>
      </dgm:spPr>
      <dgm:t>
        <a:bodyPr/>
        <a:lstStyle/>
        <a:p>
          <a:r>
            <a:rPr lang="it-IT"/>
            <a:t>LowerCaseFilter and LengthFilter</a:t>
          </a:r>
          <a:endParaRPr lang="en-US"/>
        </a:p>
      </dgm:t>
    </dgm:pt>
    <dgm:pt modelId="{ED780C7C-AA29-4C32-9B6C-7781F84D2C6F}" type="parTrans" cxnId="{48C90FAF-3D50-4D80-B59D-AFCF5AAA1E81}">
      <dgm:prSet/>
      <dgm:spPr/>
      <dgm:t>
        <a:bodyPr/>
        <a:lstStyle/>
        <a:p>
          <a:endParaRPr lang="en-US"/>
        </a:p>
      </dgm:t>
    </dgm:pt>
    <dgm:pt modelId="{03530B9A-9A8D-4799-8597-99488FC5C9F2}" type="sibTrans" cxnId="{48C90FAF-3D50-4D80-B59D-AFCF5AAA1E81}">
      <dgm:prSet/>
      <dgm:spPr/>
      <dgm:t>
        <a:bodyPr/>
        <a:lstStyle/>
        <a:p>
          <a:endParaRPr lang="en-US"/>
        </a:p>
      </dgm:t>
    </dgm:pt>
    <dgm:pt modelId="{9A0E15BF-09B0-47F0-8AE1-398F9FAF2B28}">
      <dgm:prSet/>
      <dgm:spPr>
        <a:solidFill>
          <a:schemeClr val="accent2"/>
        </a:solidFill>
      </dgm:spPr>
      <dgm:t>
        <a:bodyPr/>
        <a:lstStyle/>
        <a:p>
          <a:r>
            <a:rPr lang="it-IT" dirty="0"/>
            <a:t>Custom filter: M</a:t>
          </a:r>
          <a:r>
            <a:rPr lang="it-IT" u="none" dirty="0"/>
            <a:t>ultipleCharFilter</a:t>
          </a:r>
          <a:endParaRPr lang="en-US" u="none" dirty="0"/>
        </a:p>
      </dgm:t>
    </dgm:pt>
    <dgm:pt modelId="{5E6DE75A-50D9-4227-9DEF-BE264156E362}" type="parTrans" cxnId="{86C8F4B6-B14D-4DC4-B5E6-69D1EB45BC42}">
      <dgm:prSet/>
      <dgm:spPr/>
      <dgm:t>
        <a:bodyPr/>
        <a:lstStyle/>
        <a:p>
          <a:endParaRPr lang="en-US"/>
        </a:p>
      </dgm:t>
    </dgm:pt>
    <dgm:pt modelId="{E0A068EA-1B71-4753-A993-491132A62BF7}" type="sibTrans" cxnId="{86C8F4B6-B14D-4DC4-B5E6-69D1EB45BC42}">
      <dgm:prSet/>
      <dgm:spPr/>
      <dgm:t>
        <a:bodyPr/>
        <a:lstStyle/>
        <a:p>
          <a:endParaRPr lang="en-US"/>
        </a:p>
      </dgm:t>
    </dgm:pt>
    <dgm:pt modelId="{3A49521B-1B1C-42DD-8577-768C9E121934}" type="pres">
      <dgm:prSet presAssocID="{A5CEA6B6-6D04-41DB-B102-111EF37FDCA4}" presName="outerComposite" presStyleCnt="0">
        <dgm:presLayoutVars>
          <dgm:chMax val="5"/>
          <dgm:dir/>
          <dgm:resizeHandles val="exact"/>
        </dgm:presLayoutVars>
      </dgm:prSet>
      <dgm:spPr/>
    </dgm:pt>
    <dgm:pt modelId="{96D44BCE-F988-4BA4-90E9-1B2D3272A51F}" type="pres">
      <dgm:prSet presAssocID="{A5CEA6B6-6D04-41DB-B102-111EF37FDCA4}" presName="dummyMaxCanvas" presStyleCnt="0">
        <dgm:presLayoutVars/>
      </dgm:prSet>
      <dgm:spPr/>
    </dgm:pt>
    <dgm:pt modelId="{8BEFBC47-1BA1-4709-B36C-31AD8297E87C}" type="pres">
      <dgm:prSet presAssocID="{A5CEA6B6-6D04-41DB-B102-111EF37FDCA4}" presName="ThreeNodes_1" presStyleLbl="node1" presStyleIdx="0" presStyleCnt="3">
        <dgm:presLayoutVars>
          <dgm:bulletEnabled val="1"/>
        </dgm:presLayoutVars>
      </dgm:prSet>
      <dgm:spPr/>
    </dgm:pt>
    <dgm:pt modelId="{07571787-EE7F-4F23-B639-A9509B7F3BA0}" type="pres">
      <dgm:prSet presAssocID="{A5CEA6B6-6D04-41DB-B102-111EF37FDCA4}" presName="ThreeNodes_2" presStyleLbl="node1" presStyleIdx="1" presStyleCnt="3">
        <dgm:presLayoutVars>
          <dgm:bulletEnabled val="1"/>
        </dgm:presLayoutVars>
      </dgm:prSet>
      <dgm:spPr/>
    </dgm:pt>
    <dgm:pt modelId="{9A1F4F4A-B72D-4620-91E8-DAC5D9D42162}" type="pres">
      <dgm:prSet presAssocID="{A5CEA6B6-6D04-41DB-B102-111EF37FDCA4}" presName="ThreeNodes_3" presStyleLbl="node1" presStyleIdx="2" presStyleCnt="3">
        <dgm:presLayoutVars>
          <dgm:bulletEnabled val="1"/>
        </dgm:presLayoutVars>
      </dgm:prSet>
      <dgm:spPr/>
    </dgm:pt>
    <dgm:pt modelId="{28C69DFD-81C7-4130-93F7-4D9C1B89696D}" type="pres">
      <dgm:prSet presAssocID="{A5CEA6B6-6D04-41DB-B102-111EF37FDCA4}" presName="ThreeConn_1-2" presStyleLbl="fgAccFollowNode1" presStyleIdx="0" presStyleCnt="2">
        <dgm:presLayoutVars>
          <dgm:bulletEnabled val="1"/>
        </dgm:presLayoutVars>
      </dgm:prSet>
      <dgm:spPr/>
    </dgm:pt>
    <dgm:pt modelId="{7552C492-3C13-4F1B-9622-C5ADB32502D0}" type="pres">
      <dgm:prSet presAssocID="{A5CEA6B6-6D04-41DB-B102-111EF37FDCA4}" presName="ThreeConn_2-3" presStyleLbl="fgAccFollowNode1" presStyleIdx="1" presStyleCnt="2">
        <dgm:presLayoutVars>
          <dgm:bulletEnabled val="1"/>
        </dgm:presLayoutVars>
      </dgm:prSet>
      <dgm:spPr/>
    </dgm:pt>
    <dgm:pt modelId="{43839AF7-BAD3-4EC7-A0C6-525431E9C002}" type="pres">
      <dgm:prSet presAssocID="{A5CEA6B6-6D04-41DB-B102-111EF37FDCA4}" presName="ThreeNodes_1_text" presStyleLbl="node1" presStyleIdx="2" presStyleCnt="3">
        <dgm:presLayoutVars>
          <dgm:bulletEnabled val="1"/>
        </dgm:presLayoutVars>
      </dgm:prSet>
      <dgm:spPr/>
    </dgm:pt>
    <dgm:pt modelId="{F1F84635-E8BE-4088-85F6-A9DDD8AA539A}" type="pres">
      <dgm:prSet presAssocID="{A5CEA6B6-6D04-41DB-B102-111EF37FDCA4}" presName="ThreeNodes_2_text" presStyleLbl="node1" presStyleIdx="2" presStyleCnt="3">
        <dgm:presLayoutVars>
          <dgm:bulletEnabled val="1"/>
        </dgm:presLayoutVars>
      </dgm:prSet>
      <dgm:spPr/>
    </dgm:pt>
    <dgm:pt modelId="{10D15243-DEB0-4719-9380-DB437F70BC3C}" type="pres">
      <dgm:prSet presAssocID="{A5CEA6B6-6D04-41DB-B102-111EF37FDCA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77CFC1F-D5E3-4ACC-8205-5A3C7C6F685D}" type="presOf" srcId="{BB04848E-CFD5-47CC-A7FD-860977DCBABB}" destId="{07571787-EE7F-4F23-B639-A9509B7F3BA0}" srcOrd="0" destOrd="0" presId="urn:microsoft.com/office/officeart/2005/8/layout/vProcess5"/>
    <dgm:cxn modelId="{D917812C-7DA0-46D9-9E26-4E34B41FF2F0}" type="presOf" srcId="{A5CEA6B6-6D04-41DB-B102-111EF37FDCA4}" destId="{3A49521B-1B1C-42DD-8577-768C9E121934}" srcOrd="0" destOrd="0" presId="urn:microsoft.com/office/officeart/2005/8/layout/vProcess5"/>
    <dgm:cxn modelId="{54BC2A6E-2259-472B-B8B8-11DBC97DE959}" type="presOf" srcId="{BB04848E-CFD5-47CC-A7FD-860977DCBABB}" destId="{F1F84635-E8BE-4088-85F6-A9DDD8AA539A}" srcOrd="1" destOrd="0" presId="urn:microsoft.com/office/officeart/2005/8/layout/vProcess5"/>
    <dgm:cxn modelId="{1B74A485-0908-4182-B55B-982572AAE601}" srcId="{A5CEA6B6-6D04-41DB-B102-111EF37FDCA4}" destId="{1BE28542-59CB-4AA4-A42E-9465A5F81691}" srcOrd="0" destOrd="0" parTransId="{72B9DCF6-334E-4422-A1B5-DB47B0BF0557}" sibTransId="{CA1423A6-5FA5-476C-A889-3CD982099EC2}"/>
    <dgm:cxn modelId="{EA40A190-D614-43A0-8365-17BE115895E2}" type="presOf" srcId="{1BE28542-59CB-4AA4-A42E-9465A5F81691}" destId="{8BEFBC47-1BA1-4709-B36C-31AD8297E87C}" srcOrd="0" destOrd="0" presId="urn:microsoft.com/office/officeart/2005/8/layout/vProcess5"/>
    <dgm:cxn modelId="{695ECC99-7ED7-4130-8083-AC3EC1F72503}" type="presOf" srcId="{03530B9A-9A8D-4799-8597-99488FC5C9F2}" destId="{7552C492-3C13-4F1B-9622-C5ADB32502D0}" srcOrd="0" destOrd="0" presId="urn:microsoft.com/office/officeart/2005/8/layout/vProcess5"/>
    <dgm:cxn modelId="{51DAA99B-1910-4C84-BAA0-F529536DB4AF}" type="presOf" srcId="{1BE28542-59CB-4AA4-A42E-9465A5F81691}" destId="{43839AF7-BAD3-4EC7-A0C6-525431E9C002}" srcOrd="1" destOrd="0" presId="urn:microsoft.com/office/officeart/2005/8/layout/vProcess5"/>
    <dgm:cxn modelId="{48C90FAF-3D50-4D80-B59D-AFCF5AAA1E81}" srcId="{A5CEA6B6-6D04-41DB-B102-111EF37FDCA4}" destId="{BB04848E-CFD5-47CC-A7FD-860977DCBABB}" srcOrd="1" destOrd="0" parTransId="{ED780C7C-AA29-4C32-9B6C-7781F84D2C6F}" sibTransId="{03530B9A-9A8D-4799-8597-99488FC5C9F2}"/>
    <dgm:cxn modelId="{A1A58AB1-0E2F-4229-8918-CDCBC16A0A59}" type="presOf" srcId="{CA1423A6-5FA5-476C-A889-3CD982099EC2}" destId="{28C69DFD-81C7-4130-93F7-4D9C1B89696D}" srcOrd="0" destOrd="0" presId="urn:microsoft.com/office/officeart/2005/8/layout/vProcess5"/>
    <dgm:cxn modelId="{86C8F4B6-B14D-4DC4-B5E6-69D1EB45BC42}" srcId="{A5CEA6B6-6D04-41DB-B102-111EF37FDCA4}" destId="{9A0E15BF-09B0-47F0-8AE1-398F9FAF2B28}" srcOrd="2" destOrd="0" parTransId="{5E6DE75A-50D9-4227-9DEF-BE264156E362}" sibTransId="{E0A068EA-1B71-4753-A993-491132A62BF7}"/>
    <dgm:cxn modelId="{AC7414C5-71BC-4243-A135-43FD56C52A0E}" type="presOf" srcId="{9A0E15BF-09B0-47F0-8AE1-398F9FAF2B28}" destId="{10D15243-DEB0-4719-9380-DB437F70BC3C}" srcOrd="1" destOrd="0" presId="urn:microsoft.com/office/officeart/2005/8/layout/vProcess5"/>
    <dgm:cxn modelId="{80C3D2C7-702E-404E-93BC-3AF48A3317AB}" type="presOf" srcId="{9A0E15BF-09B0-47F0-8AE1-398F9FAF2B28}" destId="{9A1F4F4A-B72D-4620-91E8-DAC5D9D42162}" srcOrd="0" destOrd="0" presId="urn:microsoft.com/office/officeart/2005/8/layout/vProcess5"/>
    <dgm:cxn modelId="{B013B176-8350-4141-995A-AE269ACFB273}" type="presParOf" srcId="{3A49521B-1B1C-42DD-8577-768C9E121934}" destId="{96D44BCE-F988-4BA4-90E9-1B2D3272A51F}" srcOrd="0" destOrd="0" presId="urn:microsoft.com/office/officeart/2005/8/layout/vProcess5"/>
    <dgm:cxn modelId="{1E259AFA-131C-437C-BBA4-0FF7F1ED12FD}" type="presParOf" srcId="{3A49521B-1B1C-42DD-8577-768C9E121934}" destId="{8BEFBC47-1BA1-4709-B36C-31AD8297E87C}" srcOrd="1" destOrd="0" presId="urn:microsoft.com/office/officeart/2005/8/layout/vProcess5"/>
    <dgm:cxn modelId="{6546FB9E-3BBA-4CBC-A368-E2EA3A5A0C3E}" type="presParOf" srcId="{3A49521B-1B1C-42DD-8577-768C9E121934}" destId="{07571787-EE7F-4F23-B639-A9509B7F3BA0}" srcOrd="2" destOrd="0" presId="urn:microsoft.com/office/officeart/2005/8/layout/vProcess5"/>
    <dgm:cxn modelId="{BAA60CD4-DFBF-4A6B-997D-3850A26C4338}" type="presParOf" srcId="{3A49521B-1B1C-42DD-8577-768C9E121934}" destId="{9A1F4F4A-B72D-4620-91E8-DAC5D9D42162}" srcOrd="3" destOrd="0" presId="urn:microsoft.com/office/officeart/2005/8/layout/vProcess5"/>
    <dgm:cxn modelId="{2BDFD908-2DA8-479E-AE4B-1EC500F28F92}" type="presParOf" srcId="{3A49521B-1B1C-42DD-8577-768C9E121934}" destId="{28C69DFD-81C7-4130-93F7-4D9C1B89696D}" srcOrd="4" destOrd="0" presId="urn:microsoft.com/office/officeart/2005/8/layout/vProcess5"/>
    <dgm:cxn modelId="{C026E18D-086D-4245-9350-33108F49EF56}" type="presParOf" srcId="{3A49521B-1B1C-42DD-8577-768C9E121934}" destId="{7552C492-3C13-4F1B-9622-C5ADB32502D0}" srcOrd="5" destOrd="0" presId="urn:microsoft.com/office/officeart/2005/8/layout/vProcess5"/>
    <dgm:cxn modelId="{AD194EFD-F2B5-49E6-9607-E4DC799256AE}" type="presParOf" srcId="{3A49521B-1B1C-42DD-8577-768C9E121934}" destId="{43839AF7-BAD3-4EC7-A0C6-525431E9C002}" srcOrd="6" destOrd="0" presId="urn:microsoft.com/office/officeart/2005/8/layout/vProcess5"/>
    <dgm:cxn modelId="{69AF7CBE-2F61-4B57-9967-A41C30F4CD78}" type="presParOf" srcId="{3A49521B-1B1C-42DD-8577-768C9E121934}" destId="{F1F84635-E8BE-4088-85F6-A9DDD8AA539A}" srcOrd="7" destOrd="0" presId="urn:microsoft.com/office/officeart/2005/8/layout/vProcess5"/>
    <dgm:cxn modelId="{1D795714-3C1E-4EA7-AEE5-293E293B00F0}" type="presParOf" srcId="{3A49521B-1B1C-42DD-8577-768C9E121934}" destId="{10D15243-DEB0-4719-9380-DB437F70BC3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461BC-A929-41DA-A9DC-C3C1CAEF799F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0D92D1-A94C-4ABA-90ED-6ECFC87A31FF}">
      <dgm:prSet/>
      <dgm:spPr/>
      <dgm:t>
        <a:bodyPr/>
        <a:lstStyle/>
        <a:p>
          <a:pPr algn="ctr"/>
          <a:r>
            <a:rPr lang="it-IT" b="1" dirty="0"/>
            <a:t>Conclusions:</a:t>
          </a:r>
        </a:p>
        <a:p>
          <a:pPr algn="l"/>
          <a:r>
            <a:rPr lang="it-IT" dirty="0"/>
            <a:t>Right weight to each field of the document</a:t>
          </a:r>
        </a:p>
        <a:p>
          <a:pPr algn="l"/>
          <a:endParaRPr lang="it-IT" dirty="0"/>
        </a:p>
        <a:p>
          <a:pPr algn="l"/>
          <a:r>
            <a:rPr lang="en-US" dirty="0"/>
            <a:t>LMDirichlet better than BM25</a:t>
          </a:r>
        </a:p>
      </dgm:t>
    </dgm:pt>
    <dgm:pt modelId="{C0C36F22-A1A1-4667-8F86-E67EB915D1E8}" type="parTrans" cxnId="{B82E906A-C463-4546-BF4F-8DFD1F154A93}">
      <dgm:prSet/>
      <dgm:spPr/>
      <dgm:t>
        <a:bodyPr/>
        <a:lstStyle/>
        <a:p>
          <a:endParaRPr lang="en-US"/>
        </a:p>
      </dgm:t>
    </dgm:pt>
    <dgm:pt modelId="{4F839C51-BDF6-4A5F-A489-168447B3A727}" type="sibTrans" cxnId="{B82E906A-C463-4546-BF4F-8DFD1F154A93}">
      <dgm:prSet phldrT="1"/>
      <dgm:spPr/>
      <dgm:t>
        <a:bodyPr/>
        <a:lstStyle/>
        <a:p>
          <a:endParaRPr lang="en-US"/>
        </a:p>
      </dgm:t>
    </dgm:pt>
    <dgm:pt modelId="{1A34BDD8-80EA-451B-8193-93E22C4F1034}">
      <dgm:prSet/>
      <dgm:spPr/>
      <dgm:t>
        <a:bodyPr/>
        <a:lstStyle/>
        <a:p>
          <a:pPr algn="ctr"/>
          <a:r>
            <a:rPr lang="it-IT" b="1" dirty="0"/>
            <a:t>Improvements:</a:t>
          </a:r>
        </a:p>
        <a:p>
          <a:pPr algn="l"/>
          <a:r>
            <a:rPr lang="it-IT" dirty="0"/>
            <a:t>Weight for each </a:t>
          </a:r>
          <a:r>
            <a:rPr lang="it-IT" dirty="0" err="1"/>
            <a:t>synonym</a:t>
          </a:r>
          <a:r>
            <a:rPr lang="it-IT" dirty="0"/>
            <a:t> of a </a:t>
          </a:r>
          <a:r>
            <a:rPr lang="it-IT" dirty="0" err="1"/>
            <a:t>specific</a:t>
          </a:r>
          <a:r>
            <a:rPr lang="it-IT" dirty="0"/>
            <a:t> word</a:t>
          </a:r>
        </a:p>
        <a:p>
          <a:pPr algn="l"/>
          <a:endParaRPr lang="it-IT" dirty="0"/>
        </a:p>
        <a:p>
          <a:pPr algn="l"/>
          <a:r>
            <a:rPr lang="it-IT" dirty="0"/>
            <a:t>Change formula to re-</a:t>
          </a:r>
          <a:r>
            <a:rPr lang="it-IT" dirty="0" err="1"/>
            <a:t>rank</a:t>
          </a:r>
          <a:r>
            <a:rPr lang="it-IT" dirty="0"/>
            <a:t> documents</a:t>
          </a:r>
          <a:endParaRPr lang="en-US" dirty="0"/>
        </a:p>
      </dgm:t>
    </dgm:pt>
    <dgm:pt modelId="{F4A0C3CD-7E4D-42A6-9FE0-AA856A5ED552}" type="parTrans" cxnId="{EC3F06AE-05ED-423E-AE87-CD81FDB654B5}">
      <dgm:prSet/>
      <dgm:spPr/>
      <dgm:t>
        <a:bodyPr/>
        <a:lstStyle/>
        <a:p>
          <a:endParaRPr lang="en-US"/>
        </a:p>
      </dgm:t>
    </dgm:pt>
    <dgm:pt modelId="{E4BFBF08-3F69-4D6A-8279-5DAB1DA2E963}" type="sibTrans" cxnId="{EC3F06AE-05ED-423E-AE87-CD81FDB654B5}">
      <dgm:prSet phldrT="2"/>
      <dgm:spPr/>
      <dgm:t>
        <a:bodyPr/>
        <a:lstStyle/>
        <a:p>
          <a:endParaRPr lang="en-US"/>
        </a:p>
      </dgm:t>
    </dgm:pt>
    <dgm:pt modelId="{220E3203-6522-4A3A-B355-78379E16FE6E}">
      <dgm:prSet/>
      <dgm:spPr/>
      <dgm:t>
        <a:bodyPr/>
        <a:lstStyle/>
        <a:p>
          <a:pPr algn="ctr"/>
          <a:r>
            <a:rPr lang="it-IT" b="1" dirty="0"/>
            <a:t>Future works:</a:t>
          </a:r>
        </a:p>
        <a:p>
          <a:pPr algn="ctr"/>
          <a:r>
            <a:rPr lang="it-IT" b="1" dirty="0"/>
            <a:t> </a:t>
          </a:r>
        </a:p>
        <a:p>
          <a:pPr algn="ctr"/>
          <a:r>
            <a:rPr lang="it-IT" b="0" i="0" dirty="0"/>
            <a:t>Machine Learning</a:t>
          </a:r>
        </a:p>
      </dgm:t>
    </dgm:pt>
    <dgm:pt modelId="{25D21B4A-5DD6-4AC9-B091-2CA17EDC5DA7}" type="parTrans" cxnId="{A2D4414B-9552-4860-8C10-26FF6189ADFD}">
      <dgm:prSet/>
      <dgm:spPr/>
      <dgm:t>
        <a:bodyPr/>
        <a:lstStyle/>
        <a:p>
          <a:endParaRPr lang="en-US"/>
        </a:p>
      </dgm:t>
    </dgm:pt>
    <dgm:pt modelId="{9F7290BF-A4AE-43B6-AD9C-C03007BA3CA6}" type="sibTrans" cxnId="{A2D4414B-9552-4860-8C10-26FF6189ADFD}">
      <dgm:prSet phldrT="3"/>
      <dgm:spPr/>
      <dgm:t>
        <a:bodyPr/>
        <a:lstStyle/>
        <a:p>
          <a:endParaRPr lang="en-US"/>
        </a:p>
      </dgm:t>
    </dgm:pt>
    <dgm:pt modelId="{D06182FC-B6B0-4EC9-9447-48F8DCCB8127}" type="pres">
      <dgm:prSet presAssocID="{658461BC-A929-41DA-A9DC-C3C1CAEF79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351E4B-5BE7-4387-B7CE-569AC073A5D5}" type="pres">
      <dgm:prSet presAssocID="{800D92D1-A94C-4ABA-90ED-6ECFC87A31FF}" presName="hierRoot1" presStyleCnt="0"/>
      <dgm:spPr/>
    </dgm:pt>
    <dgm:pt modelId="{1EA50A26-A9E1-4D34-83AF-2F88EA4529C5}" type="pres">
      <dgm:prSet presAssocID="{800D92D1-A94C-4ABA-90ED-6ECFC87A31FF}" presName="composite" presStyleCnt="0"/>
      <dgm:spPr/>
    </dgm:pt>
    <dgm:pt modelId="{0C529BE8-2375-474D-A3A1-F3B8C5FFCE2E}" type="pres">
      <dgm:prSet presAssocID="{800D92D1-A94C-4ABA-90ED-6ECFC87A31FF}" presName="background" presStyleLbl="node0" presStyleIdx="0" presStyleCnt="3"/>
      <dgm:spPr/>
    </dgm:pt>
    <dgm:pt modelId="{96CB0C52-4C92-4A2C-9D06-A99E7B211B0D}" type="pres">
      <dgm:prSet presAssocID="{800D92D1-A94C-4ABA-90ED-6ECFC87A31FF}" presName="text" presStyleLbl="fgAcc0" presStyleIdx="0" presStyleCnt="3">
        <dgm:presLayoutVars>
          <dgm:chPref val="3"/>
        </dgm:presLayoutVars>
      </dgm:prSet>
      <dgm:spPr/>
    </dgm:pt>
    <dgm:pt modelId="{0DB5295D-5C98-4356-BC8B-8C194CA1635F}" type="pres">
      <dgm:prSet presAssocID="{800D92D1-A94C-4ABA-90ED-6ECFC87A31FF}" presName="hierChild2" presStyleCnt="0"/>
      <dgm:spPr/>
    </dgm:pt>
    <dgm:pt modelId="{FCF5E560-B363-4959-9355-050B4A959081}" type="pres">
      <dgm:prSet presAssocID="{1A34BDD8-80EA-451B-8193-93E22C4F1034}" presName="hierRoot1" presStyleCnt="0"/>
      <dgm:spPr/>
    </dgm:pt>
    <dgm:pt modelId="{B233D71F-E276-4D5E-9265-F02A643382AF}" type="pres">
      <dgm:prSet presAssocID="{1A34BDD8-80EA-451B-8193-93E22C4F1034}" presName="composite" presStyleCnt="0"/>
      <dgm:spPr/>
    </dgm:pt>
    <dgm:pt modelId="{093E9409-8E50-4240-A5A4-7BCA95AA7F25}" type="pres">
      <dgm:prSet presAssocID="{1A34BDD8-80EA-451B-8193-93E22C4F1034}" presName="background" presStyleLbl="node0" presStyleIdx="1" presStyleCnt="3"/>
      <dgm:spPr/>
    </dgm:pt>
    <dgm:pt modelId="{10363DF2-1041-4BD8-9F8F-AF76F3C70679}" type="pres">
      <dgm:prSet presAssocID="{1A34BDD8-80EA-451B-8193-93E22C4F1034}" presName="text" presStyleLbl="fgAcc0" presStyleIdx="1" presStyleCnt="3">
        <dgm:presLayoutVars>
          <dgm:chPref val="3"/>
        </dgm:presLayoutVars>
      </dgm:prSet>
      <dgm:spPr/>
    </dgm:pt>
    <dgm:pt modelId="{FB296C98-9B9D-43A1-A843-D90C777621A9}" type="pres">
      <dgm:prSet presAssocID="{1A34BDD8-80EA-451B-8193-93E22C4F1034}" presName="hierChild2" presStyleCnt="0"/>
      <dgm:spPr/>
    </dgm:pt>
    <dgm:pt modelId="{A4675D2A-37EA-4092-AB5C-0DF15DFF1960}" type="pres">
      <dgm:prSet presAssocID="{220E3203-6522-4A3A-B355-78379E16FE6E}" presName="hierRoot1" presStyleCnt="0"/>
      <dgm:spPr/>
    </dgm:pt>
    <dgm:pt modelId="{F3225ACE-AA62-4862-9576-77305DAD87F1}" type="pres">
      <dgm:prSet presAssocID="{220E3203-6522-4A3A-B355-78379E16FE6E}" presName="composite" presStyleCnt="0"/>
      <dgm:spPr/>
    </dgm:pt>
    <dgm:pt modelId="{4FF1C27C-52C7-44AA-BF66-DC9CE500DFED}" type="pres">
      <dgm:prSet presAssocID="{220E3203-6522-4A3A-B355-78379E16FE6E}" presName="background" presStyleLbl="node0" presStyleIdx="2" presStyleCnt="3"/>
      <dgm:spPr/>
    </dgm:pt>
    <dgm:pt modelId="{0D35B792-457F-40C8-B65A-7E499024F92A}" type="pres">
      <dgm:prSet presAssocID="{220E3203-6522-4A3A-B355-78379E16FE6E}" presName="text" presStyleLbl="fgAcc0" presStyleIdx="2" presStyleCnt="3">
        <dgm:presLayoutVars>
          <dgm:chPref val="3"/>
        </dgm:presLayoutVars>
      </dgm:prSet>
      <dgm:spPr/>
    </dgm:pt>
    <dgm:pt modelId="{86A62637-600A-4397-BC32-282A736C5594}" type="pres">
      <dgm:prSet presAssocID="{220E3203-6522-4A3A-B355-78379E16FE6E}" presName="hierChild2" presStyleCnt="0"/>
      <dgm:spPr/>
    </dgm:pt>
  </dgm:ptLst>
  <dgm:cxnLst>
    <dgm:cxn modelId="{B8E0372C-68A7-4229-8A7C-0B002F10DC59}" type="presOf" srcId="{658461BC-A929-41DA-A9DC-C3C1CAEF799F}" destId="{D06182FC-B6B0-4EC9-9447-48F8DCCB8127}" srcOrd="0" destOrd="0" presId="urn:microsoft.com/office/officeart/2005/8/layout/hierarchy1"/>
    <dgm:cxn modelId="{911F495B-69FF-4D1C-8FCA-34ED3107C696}" type="presOf" srcId="{1A34BDD8-80EA-451B-8193-93E22C4F1034}" destId="{10363DF2-1041-4BD8-9F8F-AF76F3C70679}" srcOrd="0" destOrd="0" presId="urn:microsoft.com/office/officeart/2005/8/layout/hierarchy1"/>
    <dgm:cxn modelId="{B82E906A-C463-4546-BF4F-8DFD1F154A93}" srcId="{658461BC-A929-41DA-A9DC-C3C1CAEF799F}" destId="{800D92D1-A94C-4ABA-90ED-6ECFC87A31FF}" srcOrd="0" destOrd="0" parTransId="{C0C36F22-A1A1-4667-8F86-E67EB915D1E8}" sibTransId="{4F839C51-BDF6-4A5F-A489-168447B3A727}"/>
    <dgm:cxn modelId="{A2D4414B-9552-4860-8C10-26FF6189ADFD}" srcId="{658461BC-A929-41DA-A9DC-C3C1CAEF799F}" destId="{220E3203-6522-4A3A-B355-78379E16FE6E}" srcOrd="2" destOrd="0" parTransId="{25D21B4A-5DD6-4AC9-B091-2CA17EDC5DA7}" sibTransId="{9F7290BF-A4AE-43B6-AD9C-C03007BA3CA6}"/>
    <dgm:cxn modelId="{136C8D98-48F0-4BF8-9E74-37162FF54C52}" type="presOf" srcId="{800D92D1-A94C-4ABA-90ED-6ECFC87A31FF}" destId="{96CB0C52-4C92-4A2C-9D06-A99E7B211B0D}" srcOrd="0" destOrd="0" presId="urn:microsoft.com/office/officeart/2005/8/layout/hierarchy1"/>
    <dgm:cxn modelId="{82451CA9-94D7-4F53-BCF6-1F0388385710}" type="presOf" srcId="{220E3203-6522-4A3A-B355-78379E16FE6E}" destId="{0D35B792-457F-40C8-B65A-7E499024F92A}" srcOrd="0" destOrd="0" presId="urn:microsoft.com/office/officeart/2005/8/layout/hierarchy1"/>
    <dgm:cxn modelId="{EC3F06AE-05ED-423E-AE87-CD81FDB654B5}" srcId="{658461BC-A929-41DA-A9DC-C3C1CAEF799F}" destId="{1A34BDD8-80EA-451B-8193-93E22C4F1034}" srcOrd="1" destOrd="0" parTransId="{F4A0C3CD-7E4D-42A6-9FE0-AA856A5ED552}" sibTransId="{E4BFBF08-3F69-4D6A-8279-5DAB1DA2E963}"/>
    <dgm:cxn modelId="{C3A82325-35E4-4052-AA37-CFFBF31D94B9}" type="presParOf" srcId="{D06182FC-B6B0-4EC9-9447-48F8DCCB8127}" destId="{5D351E4B-5BE7-4387-B7CE-569AC073A5D5}" srcOrd="0" destOrd="0" presId="urn:microsoft.com/office/officeart/2005/8/layout/hierarchy1"/>
    <dgm:cxn modelId="{3831D6D0-9BB7-49A9-AB57-F17F79B342E2}" type="presParOf" srcId="{5D351E4B-5BE7-4387-B7CE-569AC073A5D5}" destId="{1EA50A26-A9E1-4D34-83AF-2F88EA4529C5}" srcOrd="0" destOrd="0" presId="urn:microsoft.com/office/officeart/2005/8/layout/hierarchy1"/>
    <dgm:cxn modelId="{D8F69A74-C6E4-4CE8-B2F9-3488E9FDD0DA}" type="presParOf" srcId="{1EA50A26-A9E1-4D34-83AF-2F88EA4529C5}" destId="{0C529BE8-2375-474D-A3A1-F3B8C5FFCE2E}" srcOrd="0" destOrd="0" presId="urn:microsoft.com/office/officeart/2005/8/layout/hierarchy1"/>
    <dgm:cxn modelId="{81560748-BD4C-4C1C-8DDB-E68E3BE35621}" type="presParOf" srcId="{1EA50A26-A9E1-4D34-83AF-2F88EA4529C5}" destId="{96CB0C52-4C92-4A2C-9D06-A99E7B211B0D}" srcOrd="1" destOrd="0" presId="urn:microsoft.com/office/officeart/2005/8/layout/hierarchy1"/>
    <dgm:cxn modelId="{F61899E6-D829-42AE-B54C-7D2CAC6E2677}" type="presParOf" srcId="{5D351E4B-5BE7-4387-B7CE-569AC073A5D5}" destId="{0DB5295D-5C98-4356-BC8B-8C194CA1635F}" srcOrd="1" destOrd="0" presId="urn:microsoft.com/office/officeart/2005/8/layout/hierarchy1"/>
    <dgm:cxn modelId="{53B4FC11-F059-40AD-BF2F-0E785AB7EC3F}" type="presParOf" srcId="{D06182FC-B6B0-4EC9-9447-48F8DCCB8127}" destId="{FCF5E560-B363-4959-9355-050B4A959081}" srcOrd="1" destOrd="0" presId="urn:microsoft.com/office/officeart/2005/8/layout/hierarchy1"/>
    <dgm:cxn modelId="{0B3534DF-52AA-4ADA-875C-D20DB87842F5}" type="presParOf" srcId="{FCF5E560-B363-4959-9355-050B4A959081}" destId="{B233D71F-E276-4D5E-9265-F02A643382AF}" srcOrd="0" destOrd="0" presId="urn:microsoft.com/office/officeart/2005/8/layout/hierarchy1"/>
    <dgm:cxn modelId="{8316B19F-2D4E-441E-8DA7-129E103EEB82}" type="presParOf" srcId="{B233D71F-E276-4D5E-9265-F02A643382AF}" destId="{093E9409-8E50-4240-A5A4-7BCA95AA7F25}" srcOrd="0" destOrd="0" presId="urn:microsoft.com/office/officeart/2005/8/layout/hierarchy1"/>
    <dgm:cxn modelId="{03E9BF0E-226E-45E0-8EAD-F91C71BC979C}" type="presParOf" srcId="{B233D71F-E276-4D5E-9265-F02A643382AF}" destId="{10363DF2-1041-4BD8-9F8F-AF76F3C70679}" srcOrd="1" destOrd="0" presId="urn:microsoft.com/office/officeart/2005/8/layout/hierarchy1"/>
    <dgm:cxn modelId="{B3D36620-1EDF-4596-AE74-53D094A57AE1}" type="presParOf" srcId="{FCF5E560-B363-4959-9355-050B4A959081}" destId="{FB296C98-9B9D-43A1-A843-D90C777621A9}" srcOrd="1" destOrd="0" presId="urn:microsoft.com/office/officeart/2005/8/layout/hierarchy1"/>
    <dgm:cxn modelId="{E92807EC-AC0B-4038-9A22-E28FF1115531}" type="presParOf" srcId="{D06182FC-B6B0-4EC9-9447-48F8DCCB8127}" destId="{A4675D2A-37EA-4092-AB5C-0DF15DFF1960}" srcOrd="2" destOrd="0" presId="urn:microsoft.com/office/officeart/2005/8/layout/hierarchy1"/>
    <dgm:cxn modelId="{35F5D452-1735-4180-87CC-2A7A92A47CAF}" type="presParOf" srcId="{A4675D2A-37EA-4092-AB5C-0DF15DFF1960}" destId="{F3225ACE-AA62-4862-9576-77305DAD87F1}" srcOrd="0" destOrd="0" presId="urn:microsoft.com/office/officeart/2005/8/layout/hierarchy1"/>
    <dgm:cxn modelId="{607EB3CF-95DD-4B79-8482-A44E8E3ABF9F}" type="presParOf" srcId="{F3225ACE-AA62-4862-9576-77305DAD87F1}" destId="{4FF1C27C-52C7-44AA-BF66-DC9CE500DFED}" srcOrd="0" destOrd="0" presId="urn:microsoft.com/office/officeart/2005/8/layout/hierarchy1"/>
    <dgm:cxn modelId="{28FF5B52-A914-488F-B05D-69C06E8B0597}" type="presParOf" srcId="{F3225ACE-AA62-4862-9576-77305DAD87F1}" destId="{0D35B792-457F-40C8-B65A-7E499024F92A}" srcOrd="1" destOrd="0" presId="urn:microsoft.com/office/officeart/2005/8/layout/hierarchy1"/>
    <dgm:cxn modelId="{53F01278-148D-4106-8554-6DBBD8256587}" type="presParOf" srcId="{A4675D2A-37EA-4092-AB5C-0DF15DFF1960}" destId="{86A62637-600A-4397-BC32-282A736C559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0A18B-D236-41FA-BDAD-0090CCDB146C}">
      <dsp:nvSpPr>
        <dsp:cNvPr id="0" name=""/>
        <dsp:cNvSpPr/>
      </dsp:nvSpPr>
      <dsp:spPr>
        <a:xfrm>
          <a:off x="0" y="290"/>
          <a:ext cx="7434470" cy="679353"/>
        </a:xfrm>
        <a:prstGeom prst="roundRect">
          <a:avLst>
            <a:gd name="adj" fmla="val 10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CDF74-8412-4FD8-8891-5B9AE159B283}">
      <dsp:nvSpPr>
        <dsp:cNvPr id="0" name=""/>
        <dsp:cNvSpPr/>
      </dsp:nvSpPr>
      <dsp:spPr>
        <a:xfrm>
          <a:off x="205504" y="153144"/>
          <a:ext cx="373644" cy="373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796A5-8DCA-4585-8F05-EDBC8F86EBCF}">
      <dsp:nvSpPr>
        <dsp:cNvPr id="0" name=""/>
        <dsp:cNvSpPr/>
      </dsp:nvSpPr>
      <dsp:spPr>
        <a:xfrm>
          <a:off x="784652" y="290"/>
          <a:ext cx="6649817" cy="679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98" tIns="71898" rIns="71898" bIns="7189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bg1"/>
              </a:solidFill>
            </a:rPr>
            <a:t>Different weight to </a:t>
          </a:r>
          <a:r>
            <a:rPr lang="it-IT" sz="1600" kern="1200" dirty="0" err="1">
              <a:solidFill>
                <a:schemeClr val="bg1"/>
              </a:solidFill>
            </a:rPr>
            <a:t>different</a:t>
          </a:r>
          <a:r>
            <a:rPr lang="it-IT" sz="1600" kern="1200" dirty="0">
              <a:solidFill>
                <a:schemeClr val="bg1"/>
              </a:solidFill>
            </a:rPr>
            <a:t> fields of the document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784652" y="290"/>
        <a:ext cx="6649817" cy="679353"/>
      </dsp:txXfrm>
    </dsp:sp>
    <dsp:sp modelId="{0647FE81-8A3F-410A-86D3-7FE0D859C169}">
      <dsp:nvSpPr>
        <dsp:cNvPr id="0" name=""/>
        <dsp:cNvSpPr/>
      </dsp:nvSpPr>
      <dsp:spPr>
        <a:xfrm>
          <a:off x="0" y="849481"/>
          <a:ext cx="7434470" cy="679353"/>
        </a:xfrm>
        <a:prstGeom prst="roundRect">
          <a:avLst>
            <a:gd name="adj" fmla="val 10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59D97-CD71-410D-90D8-D2676BF951B2}">
      <dsp:nvSpPr>
        <dsp:cNvPr id="0" name=""/>
        <dsp:cNvSpPr/>
      </dsp:nvSpPr>
      <dsp:spPr>
        <a:xfrm>
          <a:off x="205504" y="1002336"/>
          <a:ext cx="373644" cy="373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DC257-4B4A-4F4C-B16C-2B83A52B922F}">
      <dsp:nvSpPr>
        <dsp:cNvPr id="0" name=""/>
        <dsp:cNvSpPr/>
      </dsp:nvSpPr>
      <dsp:spPr>
        <a:xfrm>
          <a:off x="784652" y="849481"/>
          <a:ext cx="6649817" cy="679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98" tIns="71898" rIns="71898" bIns="7189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bg1"/>
              </a:solidFill>
            </a:rPr>
            <a:t>Query </a:t>
          </a:r>
          <a:r>
            <a:rPr lang="it-IT" sz="1600" kern="1200" dirty="0" err="1">
              <a:solidFill>
                <a:schemeClr val="bg1"/>
              </a:solidFill>
            </a:rPr>
            <a:t>expansion</a:t>
          </a:r>
          <a:r>
            <a:rPr lang="it-IT" sz="1600" kern="1200" dirty="0">
              <a:solidFill>
                <a:schemeClr val="bg1"/>
              </a:solidFill>
            </a:rPr>
            <a:t> using synonyms </a:t>
          </a:r>
          <a:r>
            <a:rPr lang="it-IT" sz="1600" kern="1200" dirty="0" err="1">
              <a:solidFill>
                <a:schemeClr val="bg1"/>
              </a:solidFill>
            </a:rPr>
            <a:t>extracted</a:t>
          </a:r>
          <a:r>
            <a:rPr lang="it-IT" sz="1600" kern="1200" dirty="0">
              <a:solidFill>
                <a:schemeClr val="bg1"/>
              </a:solidFill>
            </a:rPr>
            <a:t> from WordNet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784652" y="849481"/>
        <a:ext cx="6649817" cy="679353"/>
      </dsp:txXfrm>
    </dsp:sp>
    <dsp:sp modelId="{0B5D7067-73E8-45CB-8747-DF34BBF4FB27}">
      <dsp:nvSpPr>
        <dsp:cNvPr id="0" name=""/>
        <dsp:cNvSpPr/>
      </dsp:nvSpPr>
      <dsp:spPr>
        <a:xfrm>
          <a:off x="0" y="1698673"/>
          <a:ext cx="7434470" cy="679353"/>
        </a:xfrm>
        <a:prstGeom prst="roundRect">
          <a:avLst>
            <a:gd name="adj" fmla="val 10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EAEBC-E068-4E3C-9313-D5A1936BD7EE}">
      <dsp:nvSpPr>
        <dsp:cNvPr id="0" name=""/>
        <dsp:cNvSpPr/>
      </dsp:nvSpPr>
      <dsp:spPr>
        <a:xfrm>
          <a:off x="205504" y="1851527"/>
          <a:ext cx="373644" cy="373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6184D-A3A8-43EF-A9D8-AB30BE329043}">
      <dsp:nvSpPr>
        <dsp:cNvPr id="0" name=""/>
        <dsp:cNvSpPr/>
      </dsp:nvSpPr>
      <dsp:spPr>
        <a:xfrm>
          <a:off x="784652" y="1698673"/>
          <a:ext cx="6649817" cy="679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98" tIns="71898" rIns="71898" bIns="7189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kern="1200" dirty="0">
              <a:solidFill>
                <a:schemeClr val="bg1"/>
              </a:solidFill>
            </a:rPr>
            <a:t>Re-ranking </a:t>
          </a:r>
          <a:r>
            <a:rPr lang="it-IT" sz="1600" b="0" kern="1200" dirty="0" err="1">
              <a:solidFill>
                <a:schemeClr val="bg1"/>
              </a:solidFill>
            </a:rPr>
            <a:t>based</a:t>
          </a:r>
          <a:r>
            <a:rPr lang="it-IT" sz="1600" b="0" kern="1200" dirty="0">
              <a:solidFill>
                <a:schemeClr val="bg1"/>
              </a:solidFill>
            </a:rPr>
            <a:t> on sentiment </a:t>
          </a:r>
          <a:r>
            <a:rPr lang="it-IT" sz="1600" b="0" kern="1200" dirty="0" err="1">
              <a:solidFill>
                <a:schemeClr val="bg1"/>
              </a:solidFill>
            </a:rPr>
            <a:t>analysis</a:t>
          </a:r>
          <a:r>
            <a:rPr lang="it-IT" sz="1600" b="0" kern="1200" dirty="0">
              <a:solidFill>
                <a:schemeClr val="bg1"/>
              </a:solidFill>
            </a:rPr>
            <a:t> on the documents</a:t>
          </a:r>
          <a:endParaRPr lang="en-US" sz="1600" b="0" kern="1200" dirty="0">
            <a:solidFill>
              <a:schemeClr val="bg1"/>
            </a:solidFill>
          </a:endParaRPr>
        </a:p>
      </dsp:txBody>
      <dsp:txXfrm>
        <a:off x="784652" y="1698673"/>
        <a:ext cx="6649817" cy="679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FBC47-1BA1-4709-B36C-31AD8297E87C}">
      <dsp:nvSpPr>
        <dsp:cNvPr id="0" name=""/>
        <dsp:cNvSpPr/>
      </dsp:nvSpPr>
      <dsp:spPr>
        <a:xfrm>
          <a:off x="0" y="0"/>
          <a:ext cx="8439988" cy="109330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Classic Tokenizer</a:t>
          </a:r>
          <a:endParaRPr lang="en-US" sz="2900" kern="1200"/>
        </a:p>
      </dsp:txBody>
      <dsp:txXfrm>
        <a:off x="32022" y="32022"/>
        <a:ext cx="7260227" cy="1029260"/>
      </dsp:txXfrm>
    </dsp:sp>
    <dsp:sp modelId="{07571787-EE7F-4F23-B639-A9509B7F3BA0}">
      <dsp:nvSpPr>
        <dsp:cNvPr id="0" name=""/>
        <dsp:cNvSpPr/>
      </dsp:nvSpPr>
      <dsp:spPr>
        <a:xfrm>
          <a:off x="744704" y="1275521"/>
          <a:ext cx="8439988" cy="109330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LowerCaseFilter and LengthFilter</a:t>
          </a:r>
          <a:endParaRPr lang="en-US" sz="2900" kern="1200"/>
        </a:p>
      </dsp:txBody>
      <dsp:txXfrm>
        <a:off x="776726" y="1307543"/>
        <a:ext cx="6920591" cy="1029260"/>
      </dsp:txXfrm>
    </dsp:sp>
    <dsp:sp modelId="{9A1F4F4A-B72D-4620-91E8-DAC5D9D42162}">
      <dsp:nvSpPr>
        <dsp:cNvPr id="0" name=""/>
        <dsp:cNvSpPr/>
      </dsp:nvSpPr>
      <dsp:spPr>
        <a:xfrm>
          <a:off x="1489409" y="2551043"/>
          <a:ext cx="8439988" cy="109330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Custom filter: M</a:t>
          </a:r>
          <a:r>
            <a:rPr lang="it-IT" sz="2900" u="none" kern="1200" dirty="0"/>
            <a:t>ultipleCharFilter</a:t>
          </a:r>
          <a:endParaRPr lang="en-US" sz="2900" u="none" kern="1200" dirty="0"/>
        </a:p>
      </dsp:txBody>
      <dsp:txXfrm>
        <a:off x="1521431" y="2583065"/>
        <a:ext cx="6920591" cy="1029260"/>
      </dsp:txXfrm>
    </dsp:sp>
    <dsp:sp modelId="{28C69DFD-81C7-4130-93F7-4D9C1B89696D}">
      <dsp:nvSpPr>
        <dsp:cNvPr id="0" name=""/>
        <dsp:cNvSpPr/>
      </dsp:nvSpPr>
      <dsp:spPr>
        <a:xfrm>
          <a:off x="7729340" y="829089"/>
          <a:ext cx="710647" cy="710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889236" y="829089"/>
        <a:ext cx="390855" cy="534762"/>
      </dsp:txXfrm>
    </dsp:sp>
    <dsp:sp modelId="{7552C492-3C13-4F1B-9622-C5ADB32502D0}">
      <dsp:nvSpPr>
        <dsp:cNvPr id="0" name=""/>
        <dsp:cNvSpPr/>
      </dsp:nvSpPr>
      <dsp:spPr>
        <a:xfrm>
          <a:off x="8474045" y="2097322"/>
          <a:ext cx="710647" cy="710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5362"/>
            <a:satOff val="6395"/>
            <a:lumOff val="8881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55362"/>
              <a:satOff val="6395"/>
              <a:lumOff val="88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633941" y="2097322"/>
        <a:ext cx="390855" cy="534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29BE8-2375-474D-A3A1-F3B8C5FFCE2E}">
      <dsp:nvSpPr>
        <dsp:cNvPr id="0" name=""/>
        <dsp:cNvSpPr/>
      </dsp:nvSpPr>
      <dsp:spPr>
        <a:xfrm>
          <a:off x="0" y="1115504"/>
          <a:ext cx="3086099" cy="1959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CB0C52-4C92-4A2C-9D06-A99E7B211B0D}">
      <dsp:nvSpPr>
        <dsp:cNvPr id="0" name=""/>
        <dsp:cNvSpPr/>
      </dsp:nvSpPr>
      <dsp:spPr>
        <a:xfrm>
          <a:off x="342900" y="1441259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Conclusions: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Right weight to each field of the document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LMDirichlet better than BM25</a:t>
          </a:r>
        </a:p>
      </dsp:txBody>
      <dsp:txXfrm>
        <a:off x="400297" y="1498656"/>
        <a:ext cx="2971305" cy="1844879"/>
      </dsp:txXfrm>
    </dsp:sp>
    <dsp:sp modelId="{093E9409-8E50-4240-A5A4-7BCA95AA7F25}">
      <dsp:nvSpPr>
        <dsp:cNvPr id="0" name=""/>
        <dsp:cNvSpPr/>
      </dsp:nvSpPr>
      <dsp:spPr>
        <a:xfrm>
          <a:off x="3771900" y="1115504"/>
          <a:ext cx="3086099" cy="1959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363DF2-1041-4BD8-9F8F-AF76F3C70679}">
      <dsp:nvSpPr>
        <dsp:cNvPr id="0" name=""/>
        <dsp:cNvSpPr/>
      </dsp:nvSpPr>
      <dsp:spPr>
        <a:xfrm>
          <a:off x="4114800" y="1441259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Improvements: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Weight for each </a:t>
          </a:r>
          <a:r>
            <a:rPr lang="it-IT" sz="1700" kern="1200" dirty="0" err="1"/>
            <a:t>synonym</a:t>
          </a:r>
          <a:r>
            <a:rPr lang="it-IT" sz="1700" kern="1200" dirty="0"/>
            <a:t> of a </a:t>
          </a:r>
          <a:r>
            <a:rPr lang="it-IT" sz="1700" kern="1200" dirty="0" err="1"/>
            <a:t>specific</a:t>
          </a:r>
          <a:r>
            <a:rPr lang="it-IT" sz="1700" kern="1200" dirty="0"/>
            <a:t> word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Change formula to re-</a:t>
          </a:r>
          <a:r>
            <a:rPr lang="it-IT" sz="1700" kern="1200" dirty="0" err="1"/>
            <a:t>rank</a:t>
          </a:r>
          <a:r>
            <a:rPr lang="it-IT" sz="1700" kern="1200" dirty="0"/>
            <a:t> documents</a:t>
          </a:r>
          <a:endParaRPr lang="en-US" sz="1700" kern="1200" dirty="0"/>
        </a:p>
      </dsp:txBody>
      <dsp:txXfrm>
        <a:off x="4172197" y="1498656"/>
        <a:ext cx="2971305" cy="1844879"/>
      </dsp:txXfrm>
    </dsp:sp>
    <dsp:sp modelId="{4FF1C27C-52C7-44AA-BF66-DC9CE500DFED}">
      <dsp:nvSpPr>
        <dsp:cNvPr id="0" name=""/>
        <dsp:cNvSpPr/>
      </dsp:nvSpPr>
      <dsp:spPr>
        <a:xfrm>
          <a:off x="7543800" y="1115504"/>
          <a:ext cx="3086099" cy="1959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35B792-457F-40C8-B65A-7E499024F92A}">
      <dsp:nvSpPr>
        <dsp:cNvPr id="0" name=""/>
        <dsp:cNvSpPr/>
      </dsp:nvSpPr>
      <dsp:spPr>
        <a:xfrm>
          <a:off x="7886699" y="1441259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Future works: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0" i="0" kern="1200" dirty="0"/>
            <a:t>Machine Learning</a:t>
          </a:r>
        </a:p>
      </dsp:txBody>
      <dsp:txXfrm>
        <a:off x="7944096" y="1498656"/>
        <a:ext cx="2971305" cy="1844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564DD-2FEE-4911-8B1A-BD4ED70F46C2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94B1E-9021-473E-A26D-84FA42C07E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05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94B1E-9021-473E-A26D-84FA42C07E3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85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49D4-D64C-4CE3-8E59-2ADE928AF562}" type="datetime1">
              <a:rPr lang="it-IT" smtClean="0"/>
              <a:t>27/05/2021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99CB-103C-4342-909F-287A5D0BA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966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9FF8-D9C0-4863-9F21-21DDAA35511D}" type="datetime1">
              <a:rPr lang="it-IT" smtClean="0"/>
              <a:t>27/05/2021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Slide </a:t>
            </a:r>
            <a:fld id="{F8BB99CB-103C-4342-909F-287A5D0BA3F7}" type="slidenum">
              <a:rPr lang="it-IT" smtClean="0"/>
              <a:pPr/>
              <a:t>‹N›</a:t>
            </a:fld>
            <a:r>
              <a:rPr lang="it-IT"/>
              <a:t> di 12</a:t>
            </a:r>
          </a:p>
        </p:txBody>
      </p:sp>
    </p:spTree>
    <p:extLst>
      <p:ext uri="{BB962C8B-B14F-4D97-AF65-F5344CB8AC3E}">
        <p14:creationId xmlns:p14="http://schemas.microsoft.com/office/powerpoint/2010/main" val="21913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64C5-EBF1-49DD-9049-B6F933B97FF9}" type="datetime1">
              <a:rPr lang="it-IT" smtClean="0"/>
              <a:t>27/05/2021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Slide </a:t>
            </a:r>
            <a:fld id="{F8BB99CB-103C-4342-909F-287A5D0BA3F7}" type="slidenum">
              <a:rPr lang="it-IT" smtClean="0"/>
              <a:pPr/>
              <a:t>‹N›</a:t>
            </a:fld>
            <a:r>
              <a:rPr lang="it-IT"/>
              <a:t> di 12</a:t>
            </a:r>
          </a:p>
        </p:txBody>
      </p:sp>
    </p:spTree>
    <p:extLst>
      <p:ext uri="{BB962C8B-B14F-4D97-AF65-F5344CB8AC3E}">
        <p14:creationId xmlns:p14="http://schemas.microsoft.com/office/powerpoint/2010/main" val="794618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DF2-3398-4EBC-A5F2-BF6EC758631A}" type="datetime1">
              <a:rPr lang="it-IT" smtClean="0"/>
              <a:t>27/05/2021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Slide </a:t>
            </a:r>
            <a:fld id="{F8BB99CB-103C-4342-909F-287A5D0BA3F7}" type="slidenum">
              <a:rPr lang="it-IT" smtClean="0"/>
              <a:pPr/>
              <a:t>‹N›</a:t>
            </a:fld>
            <a:r>
              <a:rPr lang="it-IT"/>
              <a:t> di 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171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D466-9F35-471D-A8AD-9FCFD7F6D390}" type="datetime1">
              <a:rPr lang="it-IT" smtClean="0"/>
              <a:t>27/05/2021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Slide </a:t>
            </a:r>
            <a:fld id="{F8BB99CB-103C-4342-909F-287A5D0BA3F7}" type="slidenum">
              <a:rPr lang="it-IT" smtClean="0"/>
              <a:pPr/>
              <a:t>‹N›</a:t>
            </a:fld>
            <a:r>
              <a:rPr lang="it-IT"/>
              <a:t> di 12</a:t>
            </a:r>
          </a:p>
        </p:txBody>
      </p:sp>
    </p:spTree>
    <p:extLst>
      <p:ext uri="{BB962C8B-B14F-4D97-AF65-F5344CB8AC3E}">
        <p14:creationId xmlns:p14="http://schemas.microsoft.com/office/powerpoint/2010/main" val="3535464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8830-565F-47DE-86BB-62520949D042}" type="datetime1">
              <a:rPr lang="it-IT" smtClean="0"/>
              <a:t>27/05/2021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Slide </a:t>
            </a:r>
            <a:fld id="{F8BB99CB-103C-4342-909F-287A5D0BA3F7}" type="slidenum">
              <a:rPr lang="it-IT" smtClean="0"/>
              <a:pPr/>
              <a:t>‹N›</a:t>
            </a:fld>
            <a:r>
              <a:rPr lang="it-IT"/>
              <a:t> di 12</a:t>
            </a:r>
          </a:p>
        </p:txBody>
      </p:sp>
    </p:spTree>
    <p:extLst>
      <p:ext uri="{BB962C8B-B14F-4D97-AF65-F5344CB8AC3E}">
        <p14:creationId xmlns:p14="http://schemas.microsoft.com/office/powerpoint/2010/main" val="252241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20D2-2433-4835-9159-E12AE9039CD2}" type="datetime1">
              <a:rPr lang="it-IT" smtClean="0"/>
              <a:t>27/05/2021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Slide </a:t>
            </a:r>
            <a:fld id="{F8BB99CB-103C-4342-909F-287A5D0BA3F7}" type="slidenum">
              <a:rPr lang="it-IT" smtClean="0"/>
              <a:pPr/>
              <a:t>‹N›</a:t>
            </a:fld>
            <a:r>
              <a:rPr lang="it-IT"/>
              <a:t> di 12</a:t>
            </a:r>
          </a:p>
        </p:txBody>
      </p:sp>
    </p:spTree>
    <p:extLst>
      <p:ext uri="{BB962C8B-B14F-4D97-AF65-F5344CB8AC3E}">
        <p14:creationId xmlns:p14="http://schemas.microsoft.com/office/powerpoint/2010/main" val="1997288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E778-A72F-4283-84B9-E07B9BA18690}" type="datetime1">
              <a:rPr lang="it-IT" smtClean="0"/>
              <a:t>27/05/2021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99CB-103C-4342-909F-287A5D0BA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461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FBF2-F62A-4018-825F-02667C70013E}" type="datetime1">
              <a:rPr lang="it-IT" smtClean="0"/>
              <a:t>27/05/2021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99CB-103C-4342-909F-287A5D0BA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68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F4F5-FD1B-4A8C-838B-937D16747318}" type="datetime1">
              <a:rPr lang="it-IT" smtClean="0"/>
              <a:t>27/05/2021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99CB-103C-4342-909F-287A5D0BA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36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7DB4-5A81-41A5-B2FF-5ACBFFB655D8}" type="datetime1">
              <a:rPr lang="it-IT" smtClean="0"/>
              <a:t>27/05/2021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99CB-103C-4342-909F-287A5D0BA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80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4A16-E9A1-46F5-AE8B-E695B4C2DD79}" type="datetime1">
              <a:rPr lang="it-IT" smtClean="0"/>
              <a:t>27/05/2021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99CB-103C-4342-909F-287A5D0BA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51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6B3A-B0A2-4FD4-8FC7-22C09DBE2BA2}" type="datetime1">
              <a:rPr lang="it-IT" smtClean="0"/>
              <a:t>27/05/2021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Slide </a:t>
            </a:r>
            <a:fld id="{F8BB99CB-103C-4342-909F-287A5D0BA3F7}" type="slidenum">
              <a:rPr lang="it-IT" smtClean="0"/>
              <a:pPr/>
              <a:t>‹N›</a:t>
            </a:fld>
            <a:r>
              <a:rPr lang="it-IT"/>
              <a:t> di 12</a:t>
            </a:r>
          </a:p>
        </p:txBody>
      </p:sp>
    </p:spTree>
    <p:extLst>
      <p:ext uri="{BB962C8B-B14F-4D97-AF65-F5344CB8AC3E}">
        <p14:creationId xmlns:p14="http://schemas.microsoft.com/office/powerpoint/2010/main" val="135856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79FF-9079-4945-9C34-42BDC2E6549F}" type="datetime1">
              <a:rPr lang="it-IT" smtClean="0"/>
              <a:t>27/05/2021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99CB-103C-4342-909F-287A5D0BA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8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907C-5D91-40C6-9401-E95BA6927C64}" type="datetime1">
              <a:rPr lang="it-IT" smtClean="0"/>
              <a:t>27/05/2021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99CB-103C-4342-909F-287A5D0BA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8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27AE-CF2D-4814-8529-156451649866}" type="datetime1">
              <a:rPr lang="it-IT" smtClean="0"/>
              <a:t>27/05/2021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99CB-103C-4342-909F-287A5D0BA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05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B3A7-8B5E-43F8-B48D-272CE3345B6B}" type="datetime1">
              <a:rPr lang="it-IT" smtClean="0"/>
              <a:t>27/05/2021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99CB-103C-4342-909F-287A5D0BA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512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4DDB264-6F92-4B08-87FE-5605AE4DBF04}" type="datetime1">
              <a:rPr lang="it-IT" smtClean="0"/>
              <a:t>27/05/2021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Slide </a:t>
            </a:r>
            <a:fld id="{F8BB99CB-103C-4342-909F-287A5D0BA3F7}" type="slidenum">
              <a:rPr lang="it-IT" smtClean="0"/>
              <a:pPr/>
              <a:t>‹N›</a:t>
            </a:fld>
            <a:r>
              <a:rPr lang="it-IT"/>
              <a:t> di 12</a:t>
            </a:r>
          </a:p>
        </p:txBody>
      </p:sp>
    </p:spTree>
    <p:extLst>
      <p:ext uri="{BB962C8B-B14F-4D97-AF65-F5344CB8AC3E}">
        <p14:creationId xmlns:p14="http://schemas.microsoft.com/office/powerpoint/2010/main" val="3432331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  <p:sldLayoutId id="214748401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227003-3AFE-4307-84C3-E54CA790B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958898"/>
            <a:ext cx="9418320" cy="375367"/>
          </a:xfrm>
        </p:spPr>
        <p:txBody>
          <a:bodyPr>
            <a:normAutofit/>
          </a:bodyPr>
          <a:lstStyle/>
          <a:p>
            <a:r>
              <a:rPr lang="it-IT" sz="1400">
                <a:effectLst/>
                <a:ea typeface="+mj-lt"/>
                <a:cs typeface="+mj-lt"/>
              </a:rPr>
              <a:t>Department of Information Engineering 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6EDAA0A-FE37-4FFE-A066-CF53B4B28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666" y="4910055"/>
            <a:ext cx="11494667" cy="83099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b="1" dirty="0" err="1">
                <a:effectLst/>
                <a:ea typeface="+mn-lt"/>
                <a:cs typeface="+mn-lt"/>
              </a:rPr>
              <a:t>HyperGroup</a:t>
            </a:r>
            <a:r>
              <a:rPr lang="it-IT" sz="1800" b="1" dirty="0">
                <a:effectLst/>
                <a:ea typeface="+mn-lt"/>
                <a:cs typeface="+mn-lt"/>
              </a:rPr>
              <a:t> / Jean Pierre </a:t>
            </a:r>
            <a:r>
              <a:rPr lang="it-IT" sz="1800" b="1" dirty="0" err="1">
                <a:effectLst/>
                <a:ea typeface="+mn-lt"/>
                <a:cs typeface="+mn-lt"/>
              </a:rPr>
              <a:t>Polnareff</a:t>
            </a:r>
            <a:endParaRPr lang="it-IT" sz="1800" b="1" dirty="0">
              <a:effectLst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effectLst/>
                <a:ea typeface="+mn-lt"/>
                <a:cs typeface="+mn-lt"/>
              </a:rPr>
              <a:t>Marco Alecci, Tommaso Baldo, Luca Martinelli, Elia Ziroldo</a:t>
            </a:r>
            <a:endParaRPr lang="it-IT" sz="1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86E981-FA87-487E-AFE6-F62391391C29}"/>
              </a:ext>
            </a:extLst>
          </p:cNvPr>
          <p:cNvSpPr txBox="1"/>
          <p:nvPr/>
        </p:nvSpPr>
        <p:spPr>
          <a:xfrm>
            <a:off x="1449324" y="2291090"/>
            <a:ext cx="929335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400" dirty="0" err="1">
                <a:ea typeface="+mn-lt"/>
                <a:cs typeface="+mn-lt"/>
              </a:rPr>
              <a:t>Master’s</a:t>
            </a:r>
            <a:r>
              <a:rPr lang="it-IT" sz="2400" dirty="0">
                <a:ea typeface="+mn-lt"/>
                <a:cs typeface="+mn-lt"/>
              </a:rPr>
              <a:t> Degree in Computer Engineering 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1BE25F-3925-4BF3-B3B8-D0F483C2034F}"/>
              </a:ext>
            </a:extLst>
          </p:cNvPr>
          <p:cNvSpPr txBox="1"/>
          <p:nvPr/>
        </p:nvSpPr>
        <p:spPr>
          <a:xfrm>
            <a:off x="1449324" y="3134617"/>
            <a:ext cx="9293352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600" b="1" dirty="0">
                <a:ea typeface="+mn-lt"/>
                <a:cs typeface="+mn-lt"/>
              </a:rPr>
              <a:t>Development of an IR system for </a:t>
            </a:r>
            <a:r>
              <a:rPr lang="it-IT" sz="2600" b="1" dirty="0" err="1">
                <a:ea typeface="+mn-lt"/>
                <a:cs typeface="+mn-lt"/>
              </a:rPr>
              <a:t>argument</a:t>
            </a:r>
            <a:r>
              <a:rPr lang="it-IT" sz="2600" b="1" dirty="0">
                <a:ea typeface="+mn-lt"/>
                <a:cs typeface="+mn-lt"/>
              </a:rPr>
              <a:t> </a:t>
            </a:r>
            <a:r>
              <a:rPr lang="it-IT" sz="2600" b="1" dirty="0" err="1">
                <a:ea typeface="+mn-lt"/>
                <a:cs typeface="+mn-lt"/>
              </a:rPr>
              <a:t>search</a:t>
            </a:r>
            <a:r>
              <a:rPr lang="it-IT" sz="2600" b="1" dirty="0">
                <a:ea typeface="+mn-lt"/>
                <a:cs typeface="+mn-lt"/>
              </a:rPr>
              <a:t> </a:t>
            </a:r>
            <a:br>
              <a:rPr lang="it-IT" sz="2600" b="1" dirty="0">
                <a:ea typeface="+mn-lt"/>
                <a:cs typeface="+mn-lt"/>
              </a:rPr>
            </a:br>
            <a:r>
              <a:rPr lang="it-IT" b="1" dirty="0"/>
              <a:t>Touché Task 1: </a:t>
            </a:r>
            <a:r>
              <a:rPr lang="it-IT" b="1" dirty="0" err="1"/>
              <a:t>Argument</a:t>
            </a:r>
            <a:r>
              <a:rPr lang="it-IT" b="1" dirty="0"/>
              <a:t> Retrieval for </a:t>
            </a:r>
            <a:r>
              <a:rPr lang="it-IT" b="1" dirty="0" err="1"/>
              <a:t>Controversial</a:t>
            </a:r>
            <a:r>
              <a:rPr lang="it-IT" b="1" dirty="0"/>
              <a:t> </a:t>
            </a:r>
            <a:r>
              <a:rPr lang="it-IT" b="1" dirty="0" err="1"/>
              <a:t>Questions</a:t>
            </a:r>
            <a:endParaRPr lang="it-IT" b="1" dirty="0"/>
          </a:p>
          <a:p>
            <a:pPr algn="ctr"/>
            <a:endParaRPr lang="it-IT" sz="2600" dirty="0">
              <a:ea typeface="+mn-lt"/>
              <a:cs typeface="+mn-lt"/>
            </a:endParaRPr>
          </a:p>
          <a:p>
            <a:pPr algn="ctr"/>
            <a:endParaRPr lang="it-IT" sz="2600" b="1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F0B7BCF-7A1E-40D9-A0A4-4E65DDFC2ED6}"/>
              </a:ext>
            </a:extLst>
          </p:cNvPr>
          <p:cNvSpPr txBox="1"/>
          <p:nvPr/>
        </p:nvSpPr>
        <p:spPr>
          <a:xfrm>
            <a:off x="3129280" y="6299641"/>
            <a:ext cx="593344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1600">
                <a:latin typeface="Bahnschrift SemiBold"/>
              </a:rPr>
              <a:t>ACADEMIC YEAR 2020/2021</a:t>
            </a:r>
            <a:endParaRPr lang="it-IT" sz="1600">
              <a:latin typeface="Bahnschrift SemiBold" panose="020B0502040204020203" pitchFamily="34" charset="0"/>
            </a:endParaRPr>
          </a:p>
        </p:txBody>
      </p:sp>
      <p:pic>
        <p:nvPicPr>
          <p:cNvPr id="12" name="Immagine 11" descr="Immagine che contiene cibo&#10;&#10;Descrizione generata automaticamente">
            <a:extLst>
              <a:ext uri="{FF2B5EF4-FFF2-40B4-BE49-F238E27FC236}">
                <a16:creationId xmlns:a16="http://schemas.microsoft.com/office/drawing/2014/main" id="{1A517537-92A5-4B26-8DC8-77DDF326A3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550" y="348694"/>
            <a:ext cx="1850487" cy="1191714"/>
          </a:xfrm>
          <a:prstGeom prst="rect">
            <a:avLst/>
          </a:prstGeom>
        </p:spPr>
      </p:pic>
      <p:pic>
        <p:nvPicPr>
          <p:cNvPr id="9" name="Immagine 8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06A6E40B-C238-4B2D-B634-B78F494B539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1" y="348694"/>
            <a:ext cx="2601996" cy="11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60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992AAA-6550-4F06-A119-D7A63DCA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4203"/>
            <a:ext cx="10353762" cy="97045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3"/>
                </a:solidFill>
                <a:latin typeface="Bahnschrift SemiBold"/>
              </a:rPr>
              <a:t>1) Different weights to fields</a:t>
            </a:r>
            <a:endParaRPr lang="it-IT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EE8E5579-6668-41AA-910A-9E476E2A34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54759730"/>
              </p:ext>
            </p:extLst>
          </p:nvPr>
        </p:nvGraphicFramePr>
        <p:xfrm>
          <a:off x="679733" y="3429000"/>
          <a:ext cx="50803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751">
                  <a:extLst>
                    <a:ext uri="{9D8B030D-6E8A-4147-A177-3AD203B41FA5}">
                      <a16:colId xmlns:a16="http://schemas.microsoft.com/office/drawing/2014/main" val="2499284765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753475373"/>
                    </a:ext>
                  </a:extLst>
                </a:gridCol>
                <a:gridCol w="1679713">
                  <a:extLst>
                    <a:ext uri="{9D8B030D-6E8A-4147-A177-3AD203B41FA5}">
                      <a16:colId xmlns:a16="http://schemas.microsoft.com/office/drawing/2014/main" val="2169347856"/>
                    </a:ext>
                  </a:extLst>
                </a:gridCol>
                <a:gridCol w="1123122">
                  <a:extLst>
                    <a:ext uri="{9D8B030D-6E8A-4147-A177-3AD203B41FA5}">
                      <a16:colId xmlns:a16="http://schemas.microsoft.com/office/drawing/2014/main" val="233027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Body</a:t>
                      </a:r>
                      <a:endParaRPr lang="it-IT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1" i="0" u="none" strike="noStrike" noProof="0" err="1">
                          <a:solidFill>
                            <a:schemeClr val="bg1"/>
                          </a:solidFill>
                          <a:latin typeface="+mn-lt"/>
                        </a:rPr>
                        <a:t>Premises</a:t>
                      </a:r>
                      <a:endParaRPr lang="it-IT" b="1" err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Conclusions</a:t>
                      </a:r>
                      <a:endParaRPr lang="it-IT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nDCG@5</a:t>
                      </a:r>
                      <a:endParaRPr lang="it-IT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0.0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1.0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0.25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dirty="0">
                          <a:latin typeface="+mn-lt"/>
                        </a:rPr>
                        <a:t>0.4150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6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dirty="0">
                          <a:latin typeface="+mn-lt"/>
                        </a:rPr>
                        <a:t>0.25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1.0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0.25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0.4143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0.5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1.0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0.25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0.4032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92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0.5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0.75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0.25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dirty="0">
                          <a:latin typeface="+mn-lt"/>
                        </a:rPr>
                        <a:t>0.4029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7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0.25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0.75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dirty="0">
                          <a:latin typeface="+mn-lt"/>
                        </a:rPr>
                        <a:t>0.25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dirty="0">
                          <a:latin typeface="+mn-lt"/>
                        </a:rPr>
                        <a:t>0.4023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39421"/>
                  </a:ext>
                </a:extLst>
              </a:tr>
            </a:tbl>
          </a:graphicData>
        </a:graphic>
      </p:graphicFrame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FE304FF3-5413-45DA-A4EF-CB7208FE9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84883"/>
              </p:ext>
            </p:extLst>
          </p:nvPr>
        </p:nvGraphicFramePr>
        <p:xfrm>
          <a:off x="6446624" y="3429000"/>
          <a:ext cx="506564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705">
                  <a:extLst>
                    <a:ext uri="{9D8B030D-6E8A-4147-A177-3AD203B41FA5}">
                      <a16:colId xmlns:a16="http://schemas.microsoft.com/office/drawing/2014/main" val="3442723190"/>
                    </a:ext>
                  </a:extLst>
                </a:gridCol>
                <a:gridCol w="1341783">
                  <a:extLst>
                    <a:ext uri="{9D8B030D-6E8A-4147-A177-3AD203B41FA5}">
                      <a16:colId xmlns:a16="http://schemas.microsoft.com/office/drawing/2014/main" val="3386740919"/>
                    </a:ext>
                  </a:extLst>
                </a:gridCol>
                <a:gridCol w="1689652">
                  <a:extLst>
                    <a:ext uri="{9D8B030D-6E8A-4147-A177-3AD203B41FA5}">
                      <a16:colId xmlns:a16="http://schemas.microsoft.com/office/drawing/2014/main" val="4185249852"/>
                    </a:ext>
                  </a:extLst>
                </a:gridCol>
                <a:gridCol w="1105503">
                  <a:extLst>
                    <a:ext uri="{9D8B030D-6E8A-4147-A177-3AD203B41FA5}">
                      <a16:colId xmlns:a16="http://schemas.microsoft.com/office/drawing/2014/main" val="320716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Body</a:t>
                      </a:r>
                      <a:endParaRPr lang="it-IT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1" i="0" u="none" strike="noStrike" noProof="0" dirty="0" err="1">
                          <a:solidFill>
                            <a:schemeClr val="bg1"/>
                          </a:solidFill>
                          <a:latin typeface="+mn-lt"/>
                        </a:rPr>
                        <a:t>Premises</a:t>
                      </a:r>
                      <a:endParaRPr lang="it-IT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Conclusions</a:t>
                      </a:r>
                      <a:endParaRPr lang="it-IT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nDCG@5</a:t>
                      </a:r>
                      <a:endParaRPr lang="it-IT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6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0.25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1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0.7379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7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dirty="0">
                          <a:latin typeface="+mn-lt"/>
                        </a:rPr>
                        <a:t>0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dirty="0">
                          <a:latin typeface="+mn-lt"/>
                        </a:rPr>
                        <a:t>1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0.7345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3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0.25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0.75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dirty="0">
                          <a:latin typeface="+mn-lt"/>
                        </a:rPr>
                        <a:t>0.7331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0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0.5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1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0.7239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05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+mn-lt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0.75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dirty="0">
                          <a:latin typeface="+mn-lt"/>
                        </a:rPr>
                        <a:t>0.7123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517701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EA5F8E-F737-424C-BABF-7DBF439EA5F8}"/>
              </a:ext>
            </a:extLst>
          </p:cNvPr>
          <p:cNvSpPr txBox="1"/>
          <p:nvPr/>
        </p:nvSpPr>
        <p:spPr>
          <a:xfrm>
            <a:off x="2842766" y="2939099"/>
            <a:ext cx="7542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BM25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02F2B0-C2A7-4CE1-8126-FA7291134A94}"/>
              </a:ext>
            </a:extLst>
          </p:cNvPr>
          <p:cNvSpPr txBox="1"/>
          <p:nvPr/>
        </p:nvSpPr>
        <p:spPr>
          <a:xfrm>
            <a:off x="8116571" y="2939099"/>
            <a:ext cx="1725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LMDirichlet</a:t>
            </a:r>
          </a:p>
        </p:txBody>
      </p:sp>
      <p:sp>
        <p:nvSpPr>
          <p:cNvPr id="12" name="Segnaposto contenuto 6">
            <a:extLst>
              <a:ext uri="{FF2B5EF4-FFF2-40B4-BE49-F238E27FC236}">
                <a16:creationId xmlns:a16="http://schemas.microsoft.com/office/drawing/2014/main" id="{8CF530B3-E321-4D1E-84DF-2F00AFF73BC0}"/>
              </a:ext>
            </a:extLst>
          </p:cNvPr>
          <p:cNvSpPr txBox="1">
            <a:spLocks/>
          </p:cNvSpPr>
          <p:nvPr/>
        </p:nvSpPr>
        <p:spPr>
          <a:xfrm>
            <a:off x="1199675" y="1551393"/>
            <a:ext cx="1027424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indent="-305435"/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Three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differents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fields: Body,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Premises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, Conclusions</a:t>
            </a:r>
          </a:p>
          <a:p>
            <a:pPr indent="-305435"/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All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combinations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of weights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tested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from 0 to 1, with a step of 0.25 </a:t>
            </a:r>
          </a:p>
        </p:txBody>
      </p:sp>
    </p:spTree>
    <p:extLst>
      <p:ext uri="{BB962C8B-B14F-4D97-AF65-F5344CB8AC3E}">
        <p14:creationId xmlns:p14="http://schemas.microsoft.com/office/powerpoint/2010/main" val="211467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24B1BC-D0D2-44A2-996D-448DD157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6000"/>
            <a:ext cx="10353762" cy="970450"/>
          </a:xfrm>
        </p:spPr>
        <p:txBody>
          <a:bodyPr/>
          <a:lstStyle/>
          <a:p>
            <a:r>
              <a:rPr lang="it-IT" dirty="0">
                <a:solidFill>
                  <a:schemeClr val="accent3"/>
                </a:solidFill>
                <a:latin typeface="Bahnschrift SemiBold"/>
              </a:rPr>
              <a:t>2) Query </a:t>
            </a:r>
            <a:r>
              <a:rPr lang="it-IT" dirty="0" err="1">
                <a:solidFill>
                  <a:schemeClr val="accent3"/>
                </a:solidFill>
                <a:latin typeface="Bahnschrift SemiBold"/>
              </a:rPr>
              <a:t>expansion</a:t>
            </a:r>
            <a:r>
              <a:rPr lang="it-IT" dirty="0">
                <a:solidFill>
                  <a:schemeClr val="accent3"/>
                </a:solidFill>
                <a:latin typeface="Bahnschrift SemiBold"/>
              </a:rPr>
              <a:t>: </a:t>
            </a:r>
            <a:r>
              <a:rPr lang="it-IT" dirty="0" err="1">
                <a:solidFill>
                  <a:schemeClr val="accent3"/>
                </a:solidFill>
                <a:latin typeface="Bahnschrift SemiBold"/>
              </a:rPr>
              <a:t>synoynms</a:t>
            </a:r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C15C849-CE5B-4C1A-976C-2F1C87DD4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138" y="2388256"/>
            <a:ext cx="5437579" cy="2081488"/>
          </a:xfrm>
        </p:spPr>
        <p:txBody>
          <a:bodyPr>
            <a:noAutofit/>
          </a:bodyPr>
          <a:lstStyle/>
          <a:p>
            <a:pPr indent="-305435"/>
            <a:r>
              <a:rPr lang="it-IT" sz="22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Add</a:t>
            </a:r>
            <a:r>
              <a:rPr lang="it-IT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synonyms to query </a:t>
            </a:r>
            <a:r>
              <a:rPr lang="it-IT" sz="22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before</a:t>
            </a:r>
            <a:r>
              <a:rPr lang="it-IT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the </a:t>
            </a:r>
            <a:r>
              <a:rPr lang="it-IT" sz="22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search</a:t>
            </a:r>
            <a:endParaRPr lang="it-IT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indent="-305435"/>
            <a:endParaRPr lang="it-IT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it-IT" sz="22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WordNet: </a:t>
            </a:r>
            <a:r>
              <a:rPr lang="en-US" sz="2200" dirty="0">
                <a:effectLst/>
              </a:rPr>
              <a:t>lexical database of semantic relations between words</a:t>
            </a:r>
            <a:endParaRPr lang="it-IT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703B5A47-161C-4837-815C-671D2843A7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3602629"/>
              </p:ext>
            </p:extLst>
          </p:nvPr>
        </p:nvGraphicFramePr>
        <p:xfrm>
          <a:off x="6217710" y="1536784"/>
          <a:ext cx="506571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628">
                  <a:extLst>
                    <a:ext uri="{9D8B030D-6E8A-4147-A177-3AD203B41FA5}">
                      <a16:colId xmlns:a16="http://schemas.microsoft.com/office/drawing/2014/main" val="3836489240"/>
                    </a:ext>
                  </a:extLst>
                </a:gridCol>
                <a:gridCol w="1103244">
                  <a:extLst>
                    <a:ext uri="{9D8B030D-6E8A-4147-A177-3AD203B41FA5}">
                      <a16:colId xmlns:a16="http://schemas.microsoft.com/office/drawing/2014/main" val="1815376712"/>
                    </a:ext>
                  </a:extLst>
                </a:gridCol>
                <a:gridCol w="1835838">
                  <a:extLst>
                    <a:ext uri="{9D8B030D-6E8A-4147-A177-3AD203B41FA5}">
                      <a16:colId xmlns:a16="http://schemas.microsoft.com/office/drawing/2014/main" val="57564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Synonyms Weight</a:t>
                      </a:r>
                      <a:endParaRPr lang="it-IT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BM25</a:t>
                      </a:r>
                      <a:endParaRPr lang="it-IT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LMDirichlet</a:t>
                      </a:r>
                      <a:endParaRPr lang="it-IT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97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No </a:t>
                      </a:r>
                      <a:r>
                        <a:rPr lang="it-IT" sz="1800" b="0" i="0" u="none" strike="noStrike" noProof="0" err="1">
                          <a:latin typeface="+mn-lt"/>
                        </a:rPr>
                        <a:t>synoynms</a:t>
                      </a:r>
                      <a:endParaRPr lang="it-IT" err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0.3938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1" i="0" u="none" strike="noStrike" noProof="0">
                          <a:latin typeface="+mn-lt"/>
                        </a:rPr>
                        <a:t>0.6339</a:t>
                      </a:r>
                      <a:endParaRPr lang="it-IT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+mn-lt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0.4113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0.6185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3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+mn-lt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1" i="0" u="none" strike="noStrike" noProof="0">
                          <a:latin typeface="+mn-lt"/>
                        </a:rPr>
                        <a:t>0.4159</a:t>
                      </a:r>
                      <a:endParaRPr lang="it-IT" i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0.5977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2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+mn-lt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>
                          <a:effectLst/>
                          <a:latin typeface="+mn-lt"/>
                        </a:rPr>
                        <a:t>0.3973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>
                          <a:effectLst/>
                          <a:latin typeface="+mn-lt"/>
                        </a:rPr>
                        <a:t>0.5913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5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+mn-lt"/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>
                          <a:effectLst/>
                          <a:latin typeface="+mn-lt"/>
                        </a:rPr>
                        <a:t>0.3898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>
                          <a:effectLst/>
                          <a:latin typeface="+mn-lt"/>
                        </a:rPr>
                        <a:t>0.5267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1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0.5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>
                          <a:effectLst/>
                          <a:latin typeface="+mn-lt"/>
                        </a:rPr>
                        <a:t>0.3764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>
                          <a:effectLst/>
                          <a:latin typeface="+mn-lt"/>
                        </a:rPr>
                        <a:t>0.4731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0.6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>
                          <a:effectLst/>
                          <a:latin typeface="+mn-lt"/>
                        </a:rPr>
                        <a:t>0.3596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>
                          <a:effectLst/>
                          <a:latin typeface="+mn-lt"/>
                        </a:rPr>
                        <a:t>0.4273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0.7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>
                          <a:effectLst/>
                          <a:latin typeface="+mn-lt"/>
                        </a:rPr>
                        <a:t>0.3304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>
                          <a:effectLst/>
                          <a:latin typeface="+mn-lt"/>
                        </a:rPr>
                        <a:t>0.3847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0.8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>
                          <a:effectLst/>
                          <a:latin typeface="+mn-lt"/>
                        </a:rPr>
                        <a:t>0.2931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>
                          <a:effectLst/>
                          <a:latin typeface="+mn-lt"/>
                        </a:rPr>
                        <a:t>0.3406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6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0.9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>
                          <a:effectLst/>
                          <a:latin typeface="+mn-lt"/>
                        </a:rPr>
                        <a:t>0.2584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>
                          <a:effectLst/>
                          <a:latin typeface="+mn-lt"/>
                        </a:rPr>
                        <a:t>0.2892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06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dirty="0">
                          <a:latin typeface="+mn-lt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>
                          <a:effectLst/>
                          <a:latin typeface="+mn-lt"/>
                        </a:rPr>
                        <a:t>0.2253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>
                          <a:effectLst/>
                          <a:latin typeface="+mn-lt"/>
                        </a:rPr>
                        <a:t>0.2564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41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51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6F16D-DAF5-4A98-8918-21C8DDC2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hnschrift SemiBold"/>
              </a:rPr>
              <a:t>3) Re-Ranking: Sentiment 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hnschrift SemiBold"/>
              </a:rPr>
              <a:t>analysis</a:t>
            </a: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accent3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j-lt"/>
              <a:cs typeface="+mj-lt"/>
            </a:endParaRPr>
          </a:p>
          <a:p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5D23B3-EACC-40F9-99FC-9D52F5C99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122" y="1442301"/>
            <a:ext cx="10560611" cy="2603007"/>
          </a:xfrm>
        </p:spPr>
        <p:txBody>
          <a:bodyPr>
            <a:normAutofit fontScale="92500" lnSpcReduction="20000"/>
          </a:bodyPr>
          <a:lstStyle/>
          <a:p>
            <a:pPr indent="-305435"/>
            <a:r>
              <a:rPr lang="it-IT" sz="19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Compute </a:t>
            </a:r>
            <a:r>
              <a:rPr lang="en-US" sz="1900" b="1" dirty="0">
                <a:effectLst/>
              </a:rPr>
              <a:t>a value between -1 and 1 for each argument:</a:t>
            </a:r>
          </a:p>
          <a:p>
            <a:pPr lvl="1" indent="-305435"/>
            <a:r>
              <a:rPr lang="it-IT" sz="19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Greater </a:t>
            </a:r>
            <a:r>
              <a:rPr lang="it-IT" sz="19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than</a:t>
            </a:r>
            <a:r>
              <a:rPr lang="it-IT" sz="19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zero: positive sentiment</a:t>
            </a:r>
          </a:p>
          <a:p>
            <a:pPr lvl="1" indent="-305435"/>
            <a:r>
              <a:rPr lang="it-IT" sz="19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Lower </a:t>
            </a:r>
            <a:r>
              <a:rPr lang="it-IT" sz="19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than</a:t>
            </a:r>
            <a:r>
              <a:rPr lang="it-IT" sz="19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zero: negative sentiment</a:t>
            </a:r>
          </a:p>
          <a:p>
            <a:pPr marL="414565" lvl="1" indent="0">
              <a:buNone/>
            </a:pPr>
            <a:endParaRPr lang="it-IT" sz="19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it-IT" sz="19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Two </a:t>
            </a:r>
            <a:r>
              <a:rPr lang="it-IT" sz="19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approaches</a:t>
            </a:r>
            <a:r>
              <a:rPr lang="it-IT" sz="19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it-IT" sz="19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tried</a:t>
            </a:r>
            <a:r>
              <a:rPr lang="it-IT" sz="19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it-IT" sz="19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both</a:t>
            </a:r>
            <a:r>
              <a:rPr lang="it-IT" sz="19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on Conclusions and </a:t>
            </a:r>
            <a:r>
              <a:rPr lang="it-IT" sz="19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Premises</a:t>
            </a:r>
            <a:r>
              <a:rPr lang="it-IT" sz="19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:</a:t>
            </a:r>
          </a:p>
          <a:p>
            <a:pPr lvl="1" indent="-305435"/>
            <a:r>
              <a:rPr lang="it-IT" sz="19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Priorities</a:t>
            </a:r>
            <a:r>
              <a:rPr lang="it-IT" sz="19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to </a:t>
            </a:r>
            <a:r>
              <a:rPr lang="it-IT" sz="19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neutral</a:t>
            </a:r>
            <a:r>
              <a:rPr lang="it-IT" sz="19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documents</a:t>
            </a:r>
          </a:p>
          <a:p>
            <a:pPr lvl="1" indent="-305435"/>
            <a:r>
              <a:rPr lang="it-IT" sz="19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Priorities</a:t>
            </a:r>
            <a:r>
              <a:rPr lang="it-IT" sz="19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to </a:t>
            </a:r>
            <a:r>
              <a:rPr lang="it-IT" sz="19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emotional</a:t>
            </a:r>
            <a:r>
              <a:rPr lang="it-IT" sz="19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documents</a:t>
            </a: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lvl="1" indent="-305435"/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E800CD1-4061-4CE1-8AC1-66BCEF71F5F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3780385"/>
              </p:ext>
            </p:extLst>
          </p:nvPr>
        </p:nvGraphicFramePr>
        <p:xfrm>
          <a:off x="6827035" y="4443808"/>
          <a:ext cx="4546843" cy="171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000">
                  <a:extLst>
                    <a:ext uri="{9D8B030D-6E8A-4147-A177-3AD203B41FA5}">
                      <a16:colId xmlns:a16="http://schemas.microsoft.com/office/drawing/2014/main" val="709382968"/>
                    </a:ext>
                  </a:extLst>
                </a:gridCol>
                <a:gridCol w="1048604">
                  <a:extLst>
                    <a:ext uri="{9D8B030D-6E8A-4147-A177-3AD203B41FA5}">
                      <a16:colId xmlns:a16="http://schemas.microsoft.com/office/drawing/2014/main" val="1411895853"/>
                    </a:ext>
                  </a:extLst>
                </a:gridCol>
                <a:gridCol w="1426239">
                  <a:extLst>
                    <a:ext uri="{9D8B030D-6E8A-4147-A177-3AD203B41FA5}">
                      <a16:colId xmlns:a16="http://schemas.microsoft.com/office/drawing/2014/main" val="1487518177"/>
                    </a:ext>
                  </a:extLst>
                </a:gridCol>
              </a:tblGrid>
              <a:tr h="341751">
                <a:tc>
                  <a:txBody>
                    <a:bodyPr/>
                    <a:lstStyle/>
                    <a:p>
                      <a:r>
                        <a:rPr lang="it-IT" sz="1600" b="1" dirty="0" err="1">
                          <a:solidFill>
                            <a:schemeClr val="bg1"/>
                          </a:solidFill>
                          <a:latin typeface="+mn-lt"/>
                        </a:rPr>
                        <a:t>Conclusion</a:t>
                      </a:r>
                      <a:endParaRPr lang="it-IT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BM25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LMDirichlet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28092"/>
                  </a:ext>
                </a:extLst>
              </a:tr>
              <a:tr h="50086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+mn-lt"/>
                        </a:rPr>
                        <a:t>No 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1" i="0" u="none" strike="noStrike" noProof="0" dirty="0">
                          <a:latin typeface="+mn-lt"/>
                        </a:rPr>
                        <a:t>0.3938</a:t>
                      </a:r>
                      <a:endParaRPr lang="it-IT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1" i="0" u="none" strike="noStrike" noProof="0" dirty="0">
                          <a:latin typeface="+mn-lt"/>
                        </a:rPr>
                        <a:t>0.7345</a:t>
                      </a:r>
                      <a:endParaRPr lang="it-IT" sz="14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21594"/>
                  </a:ext>
                </a:extLst>
              </a:tr>
              <a:tr h="3706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i="0" u="none" strike="noStrike" noProof="0" dirty="0" err="1">
                          <a:latin typeface="+mn-lt"/>
                        </a:rPr>
                        <a:t>Neutral</a:t>
                      </a:r>
                      <a:r>
                        <a:rPr lang="it-IT" sz="1400" b="0" i="0" u="none" strike="noStrike" noProof="0" dirty="0">
                          <a:latin typeface="+mn-lt"/>
                        </a:rPr>
                        <a:t> </a:t>
                      </a:r>
                      <a:r>
                        <a:rPr lang="it-IT" sz="1400" b="0" i="0" u="none" strike="noStrike" noProof="0" dirty="0" err="1">
                          <a:latin typeface="+mn-lt"/>
                        </a:rPr>
                        <a:t>is</a:t>
                      </a:r>
                      <a:r>
                        <a:rPr lang="it-IT" sz="1400" b="0" i="0" u="none" strike="noStrike" noProof="0" dirty="0">
                          <a:latin typeface="+mn-lt"/>
                        </a:rPr>
                        <a:t> </a:t>
                      </a:r>
                      <a:r>
                        <a:rPr lang="it-IT" sz="1400" b="0" i="0" u="none" strike="noStrike" noProof="0" dirty="0" err="1">
                          <a:latin typeface="+mn-lt"/>
                        </a:rPr>
                        <a:t>better</a:t>
                      </a:r>
                      <a:endParaRPr lang="it-IT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i="0" u="none" strike="noStrike" noProof="0">
                          <a:latin typeface="+mn-lt"/>
                        </a:rPr>
                        <a:t>0.0811</a:t>
                      </a:r>
                      <a:endParaRPr lang="it-IT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i="0" u="none" strike="noStrike" noProof="0" dirty="0">
                          <a:latin typeface="+mn-lt"/>
                        </a:rPr>
                        <a:t>0.0569</a:t>
                      </a:r>
                      <a:endParaRPr lang="it-IT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54730"/>
                  </a:ext>
                </a:extLst>
              </a:tr>
              <a:tr h="5008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i="0" u="none" strike="noStrike" noProof="0" dirty="0" err="1">
                          <a:latin typeface="+mn-lt"/>
                        </a:rPr>
                        <a:t>Emotional</a:t>
                      </a:r>
                      <a:r>
                        <a:rPr lang="it-IT" sz="1400" b="0" i="0" u="none" strike="noStrike" noProof="0" dirty="0">
                          <a:latin typeface="+mn-lt"/>
                        </a:rPr>
                        <a:t> </a:t>
                      </a:r>
                      <a:r>
                        <a:rPr lang="it-IT" sz="1400" b="0" i="0" u="none" strike="noStrike" noProof="0" dirty="0" err="1">
                          <a:latin typeface="+mn-lt"/>
                        </a:rPr>
                        <a:t>is</a:t>
                      </a:r>
                      <a:r>
                        <a:rPr lang="it-IT" sz="1400" b="0" i="0" u="none" strike="noStrike" noProof="0" dirty="0">
                          <a:latin typeface="+mn-lt"/>
                        </a:rPr>
                        <a:t> </a:t>
                      </a:r>
                      <a:r>
                        <a:rPr lang="it-IT" sz="1400" b="0" i="0" u="none" strike="noStrike" noProof="0" dirty="0" err="1">
                          <a:latin typeface="+mn-lt"/>
                        </a:rPr>
                        <a:t>better</a:t>
                      </a:r>
                      <a:endParaRPr lang="it-IT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i="0" u="none" strike="noStrike" noProof="0" dirty="0">
                          <a:latin typeface="+mn-lt"/>
                        </a:rPr>
                        <a:t>0.1423</a:t>
                      </a:r>
                      <a:endParaRPr lang="it-IT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i="0" u="none" strike="noStrike" noProof="0" dirty="0">
                          <a:latin typeface="+mn-lt"/>
                        </a:rPr>
                        <a:t>0.1414</a:t>
                      </a:r>
                      <a:endParaRPr lang="it-IT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25629"/>
                  </a:ext>
                </a:extLst>
              </a:tr>
            </a:tbl>
          </a:graphicData>
        </a:graphic>
      </p:graphicFrame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5270B409-056E-43F3-8EDA-96A29201D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605339"/>
              </p:ext>
            </p:extLst>
          </p:nvPr>
        </p:nvGraphicFramePr>
        <p:xfrm>
          <a:off x="818122" y="4443808"/>
          <a:ext cx="4541989" cy="1714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061">
                  <a:extLst>
                    <a:ext uri="{9D8B030D-6E8A-4147-A177-3AD203B41FA5}">
                      <a16:colId xmlns:a16="http://schemas.microsoft.com/office/drawing/2014/main" val="2206747939"/>
                    </a:ext>
                  </a:extLst>
                </a:gridCol>
                <a:gridCol w="1043608">
                  <a:extLst>
                    <a:ext uri="{9D8B030D-6E8A-4147-A177-3AD203B41FA5}">
                      <a16:colId xmlns:a16="http://schemas.microsoft.com/office/drawing/2014/main" val="2543943220"/>
                    </a:ext>
                  </a:extLst>
                </a:gridCol>
                <a:gridCol w="1436320">
                  <a:extLst>
                    <a:ext uri="{9D8B030D-6E8A-4147-A177-3AD203B41FA5}">
                      <a16:colId xmlns:a16="http://schemas.microsoft.com/office/drawing/2014/main" val="1898249812"/>
                    </a:ext>
                  </a:extLst>
                </a:gridCol>
              </a:tblGrid>
              <a:tr h="1914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 b="1" dirty="0" err="1">
                          <a:solidFill>
                            <a:schemeClr val="bg1"/>
                          </a:solidFill>
                          <a:latin typeface="+mn-lt"/>
                        </a:rPr>
                        <a:t>Premises</a:t>
                      </a:r>
                      <a:endParaRPr lang="it-IT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BM25</a:t>
                      </a:r>
                      <a:endParaRPr lang="it-IT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LMDirichlet</a:t>
                      </a:r>
                      <a:endParaRPr lang="it-IT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460265"/>
                  </a:ext>
                </a:extLst>
              </a:tr>
              <a:tr h="4596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>
                          <a:latin typeface="+mn-lt"/>
                        </a:rPr>
                        <a:t>No 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i="0" u="none" strike="noStrike" noProof="0" dirty="0">
                          <a:latin typeface="+mn-lt"/>
                        </a:rPr>
                        <a:t>0.3938</a:t>
                      </a:r>
                      <a:endParaRPr lang="it-IT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1" i="0" u="none" strike="noStrike" noProof="0" dirty="0">
                          <a:latin typeface="+mn-lt"/>
                        </a:rPr>
                        <a:t>0.7345</a:t>
                      </a:r>
                      <a:endParaRPr lang="it-IT" sz="14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648839"/>
                  </a:ext>
                </a:extLst>
              </a:tr>
              <a:tr h="4596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i="0" u="none" strike="noStrike" noProof="0" dirty="0" err="1">
                          <a:latin typeface="+mn-lt"/>
                        </a:rPr>
                        <a:t>Neutral</a:t>
                      </a:r>
                      <a:r>
                        <a:rPr lang="it-IT" sz="1400" b="0" i="0" u="none" strike="noStrike" noProof="0" dirty="0">
                          <a:latin typeface="+mn-lt"/>
                        </a:rPr>
                        <a:t> </a:t>
                      </a:r>
                      <a:r>
                        <a:rPr lang="it-IT" sz="1400" b="0" i="0" u="none" strike="noStrike" noProof="0" dirty="0" err="1">
                          <a:latin typeface="+mn-lt"/>
                        </a:rPr>
                        <a:t>is</a:t>
                      </a:r>
                      <a:r>
                        <a:rPr lang="it-IT" sz="1400" b="0" i="0" u="none" strike="noStrike" noProof="0" dirty="0">
                          <a:latin typeface="+mn-lt"/>
                        </a:rPr>
                        <a:t> </a:t>
                      </a:r>
                      <a:r>
                        <a:rPr lang="it-IT" sz="1400" b="0" i="0" u="none" strike="noStrike" noProof="0" dirty="0" err="1">
                          <a:latin typeface="+mn-lt"/>
                        </a:rPr>
                        <a:t>better</a:t>
                      </a:r>
                      <a:endParaRPr lang="it-IT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i="0" u="none" strike="noStrike" noProof="0">
                          <a:latin typeface="+mn-lt"/>
                        </a:rPr>
                        <a:t>0.0811</a:t>
                      </a:r>
                      <a:endParaRPr lang="it-IT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i="0" u="none" strike="noStrike" noProof="0">
                          <a:latin typeface="+mn-lt"/>
                        </a:rPr>
                        <a:t>0.0569</a:t>
                      </a:r>
                      <a:endParaRPr lang="it-IT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12455"/>
                  </a:ext>
                </a:extLst>
              </a:tr>
              <a:tr h="4596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i="0" u="none" strike="noStrike" noProof="0" dirty="0" err="1">
                          <a:latin typeface="+mn-lt"/>
                        </a:rPr>
                        <a:t>Emotional</a:t>
                      </a:r>
                      <a:r>
                        <a:rPr lang="it-IT" sz="1400" b="0" i="0" u="none" strike="noStrike" noProof="0" dirty="0">
                          <a:latin typeface="+mn-lt"/>
                        </a:rPr>
                        <a:t> </a:t>
                      </a:r>
                      <a:r>
                        <a:rPr lang="it-IT" sz="1400" b="0" i="0" u="none" strike="noStrike" noProof="0" dirty="0" err="1">
                          <a:latin typeface="+mn-lt"/>
                        </a:rPr>
                        <a:t>is</a:t>
                      </a:r>
                      <a:r>
                        <a:rPr lang="it-IT" sz="1400" b="0" i="0" u="none" strike="noStrike" noProof="0" dirty="0">
                          <a:latin typeface="+mn-lt"/>
                        </a:rPr>
                        <a:t> </a:t>
                      </a:r>
                      <a:r>
                        <a:rPr lang="it-IT" sz="1400" b="0" i="0" u="none" strike="noStrike" noProof="0" dirty="0" err="1">
                          <a:latin typeface="+mn-lt"/>
                        </a:rPr>
                        <a:t>better</a:t>
                      </a:r>
                      <a:endParaRPr lang="it-IT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1" i="0" u="none" strike="noStrike" noProof="0" dirty="0">
                          <a:latin typeface="+mn-lt"/>
                        </a:rPr>
                        <a:t>0.4362</a:t>
                      </a:r>
                      <a:endParaRPr lang="it-IT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i="0" u="none" strike="noStrike" noProof="0" dirty="0">
                          <a:latin typeface="+mn-lt"/>
                        </a:rPr>
                        <a:t>0.6952</a:t>
                      </a:r>
                      <a:endParaRPr lang="it-IT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856337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B0AAEC11-28AC-4EDF-A393-A28512C17B7C}"/>
              </a:ext>
            </a:extLst>
          </p:cNvPr>
          <p:cNvSpPr txBox="1"/>
          <p:nvPr/>
        </p:nvSpPr>
        <p:spPr>
          <a:xfrm>
            <a:off x="813268" y="4079156"/>
            <a:ext cx="4546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dirty="0" err="1"/>
              <a:t>Premises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6054B4A-8D11-4CE3-BB56-C6B2E4EE3799}"/>
              </a:ext>
            </a:extLst>
          </p:cNvPr>
          <p:cNvSpPr txBox="1"/>
          <p:nvPr/>
        </p:nvSpPr>
        <p:spPr>
          <a:xfrm>
            <a:off x="6827035" y="4059892"/>
            <a:ext cx="4546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41222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E7D944-1203-4639-B8D6-85881672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71061"/>
            <a:ext cx="10353762" cy="970450"/>
          </a:xfrm>
        </p:spPr>
        <p:txBody>
          <a:bodyPr/>
          <a:lstStyle/>
          <a:p>
            <a:r>
              <a:rPr lang="it-IT" dirty="0" err="1">
                <a:solidFill>
                  <a:schemeClr val="accent3"/>
                </a:solidFill>
                <a:latin typeface="Bahnschrift SemiBold"/>
              </a:rPr>
              <a:t>Results</a:t>
            </a:r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06C6F1E-5177-4C12-8093-3C6E6C1E7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4084983"/>
            <a:ext cx="10227970" cy="1706216"/>
          </a:xfrm>
        </p:spPr>
        <p:txBody>
          <a:bodyPr>
            <a:normAutofit fontScale="92500" lnSpcReduction="10000"/>
          </a:bodyPr>
          <a:lstStyle/>
          <a:p>
            <a:pPr indent="-305435"/>
            <a:r>
              <a:rPr lang="it-IT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BM25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: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all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scores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improved</a:t>
            </a: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it-IT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LMDirichlet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: Query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expansion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and Re-ranking do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not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work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well</a:t>
            </a: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37465" indent="0" algn="ctr">
              <a:buNone/>
            </a:pPr>
            <a:endParaRPr lang="it-IT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37465" indent="0" algn="ctr">
              <a:buNone/>
            </a:pPr>
            <a:r>
              <a:rPr lang="it-IT" sz="2600" b="1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LMDirichlet </a:t>
            </a:r>
            <a:r>
              <a:rPr lang="it-IT" sz="2600" b="1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better</a:t>
            </a:r>
            <a:r>
              <a:rPr lang="it-IT" sz="2600" b="1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it-IT" sz="2600" b="1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than</a:t>
            </a:r>
            <a:r>
              <a:rPr lang="it-IT" sz="2600" b="1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BM25</a:t>
            </a:r>
            <a:endParaRPr lang="it-IT" sz="2600" b="1" u="sng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CEAA2390-EF9B-4D57-99BF-8B6A80F1FA8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5589112"/>
              </p:ext>
            </p:extLst>
          </p:nvPr>
        </p:nvGraphicFramePr>
        <p:xfrm>
          <a:off x="1181894" y="1433587"/>
          <a:ext cx="98282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669">
                  <a:extLst>
                    <a:ext uri="{9D8B030D-6E8A-4147-A177-3AD203B41FA5}">
                      <a16:colId xmlns:a16="http://schemas.microsoft.com/office/drawing/2014/main" val="759277506"/>
                    </a:ext>
                  </a:extLst>
                </a:gridCol>
                <a:gridCol w="1831807">
                  <a:extLst>
                    <a:ext uri="{9D8B030D-6E8A-4147-A177-3AD203B41FA5}">
                      <a16:colId xmlns:a16="http://schemas.microsoft.com/office/drawing/2014/main" val="4059901200"/>
                    </a:ext>
                  </a:extLst>
                </a:gridCol>
                <a:gridCol w="2734735">
                  <a:extLst>
                    <a:ext uri="{9D8B030D-6E8A-4147-A177-3AD203B41FA5}">
                      <a16:colId xmlns:a16="http://schemas.microsoft.com/office/drawing/2014/main" val="2745581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latin typeface="+mn-lt"/>
                        </a:rPr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latin typeface="+mn-lt"/>
                        </a:rPr>
                        <a:t>BM25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latin typeface="+mn-lt"/>
                        </a:rPr>
                        <a:t>LMDirichlet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3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Base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0.3938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0.7345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9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dirty="0">
                          <a:latin typeface="+mn-lt"/>
                        </a:rPr>
                        <a:t>Best </a:t>
                      </a:r>
                      <a:r>
                        <a:rPr lang="it-IT" sz="1800" b="0" i="0" u="none" strike="noStrike" noProof="0" dirty="0" err="1">
                          <a:latin typeface="+mn-lt"/>
                        </a:rPr>
                        <a:t>different</a:t>
                      </a:r>
                      <a:r>
                        <a:rPr lang="it-IT" sz="1800" b="0" i="0" u="none" strike="noStrike" noProof="0" dirty="0">
                          <a:latin typeface="+mn-lt"/>
                        </a:rPr>
                        <a:t> fields weights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1" i="0" u="none" strike="noStrike" noProof="0" dirty="0">
                          <a:latin typeface="+mn-lt"/>
                        </a:rPr>
                        <a:t>0.4698</a:t>
                      </a:r>
                      <a:endParaRPr lang="it-IT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1" i="0" u="none" strike="noStrike" noProof="0" dirty="0">
                          <a:latin typeface="+mn-lt"/>
                        </a:rPr>
                        <a:t>0.8026</a:t>
                      </a:r>
                      <a:endParaRPr lang="it-IT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08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dirty="0">
                          <a:latin typeface="+mn-lt"/>
                        </a:rPr>
                        <a:t>Best query </a:t>
                      </a:r>
                      <a:r>
                        <a:rPr lang="it-IT" sz="1800" b="0" i="0" u="none" strike="noStrike" noProof="0" dirty="0" err="1">
                          <a:latin typeface="+mn-lt"/>
                        </a:rPr>
                        <a:t>expansion</a:t>
                      </a:r>
                      <a:r>
                        <a:rPr lang="it-IT" sz="1800" b="0" i="0" u="none" strike="noStrike" noProof="0" dirty="0">
                          <a:latin typeface="+mn-lt"/>
                        </a:rPr>
                        <a:t> with synonyms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dirty="0">
                          <a:latin typeface="+mn-lt"/>
                        </a:rPr>
                        <a:t>0.4159 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dirty="0">
                          <a:latin typeface="+mn-lt"/>
                        </a:rPr>
                        <a:t>0.6986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3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Best re-ranking with sentiment analysis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dirty="0">
                          <a:latin typeface="+mn-lt"/>
                        </a:rPr>
                        <a:t>0.4362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dirty="0">
                          <a:latin typeface="+mn-lt"/>
                        </a:rPr>
                        <a:t>0.6952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22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Merging all three strategies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0.4521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dirty="0">
                          <a:latin typeface="+mn-lt"/>
                        </a:rPr>
                        <a:t>0.6661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63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6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E7D944-1203-4639-B8D6-858816724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3"/>
                </a:solidFill>
                <a:latin typeface="Bahnschrift SemiBold"/>
              </a:rPr>
              <a:t>Statistical Analysis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836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682783C4-C3A6-4D83-91F1-7B61AFBE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62" y="368969"/>
            <a:ext cx="10353675" cy="969963"/>
          </a:xfrm>
        </p:spPr>
        <p:txBody>
          <a:bodyPr/>
          <a:lstStyle/>
          <a:p>
            <a:r>
              <a:rPr lang="it-IT" dirty="0">
                <a:solidFill>
                  <a:schemeClr val="accent3"/>
                </a:solidFill>
                <a:latin typeface="Bahnschrift SemiBold"/>
              </a:rPr>
              <a:t>BM25 Best </a:t>
            </a:r>
            <a:r>
              <a:rPr lang="it-IT" dirty="0" err="1">
                <a:solidFill>
                  <a:schemeClr val="accent3"/>
                </a:solidFill>
                <a:latin typeface="Bahnschrift SemiBold"/>
              </a:rPr>
              <a:t>Runs</a:t>
            </a:r>
            <a:endParaRPr lang="it-IT" dirty="0">
              <a:solidFill>
                <a:schemeClr val="accent3"/>
              </a:solidFill>
            </a:endParaRPr>
          </a:p>
        </p:txBody>
      </p:sp>
      <p:graphicFrame>
        <p:nvGraphicFramePr>
          <p:cNvPr id="9" name="Tabella 4">
            <a:extLst>
              <a:ext uri="{FF2B5EF4-FFF2-40B4-BE49-F238E27FC236}">
                <a16:creationId xmlns:a16="http://schemas.microsoft.com/office/drawing/2014/main" id="{A1BC52FB-AA17-4670-A71E-9BD195EA1B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0" y="3030088"/>
          <a:ext cx="5144395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219">
                  <a:extLst>
                    <a:ext uri="{9D8B030D-6E8A-4147-A177-3AD203B41FA5}">
                      <a16:colId xmlns:a16="http://schemas.microsoft.com/office/drawing/2014/main" val="3604400474"/>
                    </a:ext>
                  </a:extLst>
                </a:gridCol>
                <a:gridCol w="1961219">
                  <a:extLst>
                    <a:ext uri="{9D8B030D-6E8A-4147-A177-3AD203B41FA5}">
                      <a16:colId xmlns:a16="http://schemas.microsoft.com/office/drawing/2014/main" val="3639578657"/>
                    </a:ext>
                  </a:extLst>
                </a:gridCol>
                <a:gridCol w="1221957">
                  <a:extLst>
                    <a:ext uri="{9D8B030D-6E8A-4147-A177-3AD203B41FA5}">
                      <a16:colId xmlns:a16="http://schemas.microsoft.com/office/drawing/2014/main" val="526619452"/>
                    </a:ext>
                  </a:extLst>
                </a:gridCol>
              </a:tblGrid>
              <a:tr h="268991">
                <a:tc>
                  <a:txBody>
                    <a:bodyPr/>
                    <a:lstStyle/>
                    <a:p>
                      <a:r>
                        <a:rPr lang="it-IT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run1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run2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p-</a:t>
                      </a:r>
                      <a:r>
                        <a:rPr lang="it-IT" sz="1600" b="1" dirty="0" err="1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lang="it-IT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62203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BM25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BM25 Weights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574890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BM25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BM25 </a:t>
                      </a:r>
                      <a:r>
                        <a:rPr lang="it-IT" sz="1200" dirty="0" err="1">
                          <a:latin typeface="+mn-lt"/>
                        </a:rPr>
                        <a:t>Synonyms</a:t>
                      </a:r>
                      <a:r>
                        <a:rPr lang="it-IT" sz="1200" dirty="0">
                          <a:latin typeface="+mn-lt"/>
                        </a:rPr>
                        <a:t>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17272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BM25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BM25 Sentiment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770108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BM25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BM25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0.749016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67481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BM25 Weights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BM25 </a:t>
                      </a:r>
                      <a:r>
                        <a:rPr lang="it-IT" sz="1200" dirty="0" err="1">
                          <a:latin typeface="+mn-lt"/>
                        </a:rPr>
                        <a:t>Synonyms</a:t>
                      </a:r>
                      <a:r>
                        <a:rPr lang="it-IT" sz="1200" dirty="0">
                          <a:latin typeface="+mn-lt"/>
                        </a:rPr>
                        <a:t>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708651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BM25 Weights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BM25 Sentiment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69814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BM25 Weights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BM25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52380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BM25 </a:t>
                      </a:r>
                      <a:r>
                        <a:rPr lang="it-IT" sz="1200" dirty="0" err="1">
                          <a:latin typeface="+mn-lt"/>
                        </a:rPr>
                        <a:t>Synonyms</a:t>
                      </a:r>
                      <a:r>
                        <a:rPr lang="it-IT" sz="1200" dirty="0">
                          <a:latin typeface="+mn-lt"/>
                        </a:rPr>
                        <a:t>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BM25 Sentiment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15035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BM25 </a:t>
                      </a:r>
                      <a:r>
                        <a:rPr lang="it-IT" sz="1200" dirty="0" err="1">
                          <a:latin typeface="+mn-lt"/>
                        </a:rPr>
                        <a:t>Synonyms</a:t>
                      </a:r>
                      <a:r>
                        <a:rPr lang="it-IT" sz="1200" dirty="0">
                          <a:latin typeface="+mn-lt"/>
                        </a:rPr>
                        <a:t>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BM25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77340"/>
                  </a:ext>
                </a:extLst>
              </a:tr>
              <a:tr h="2200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BM25 </a:t>
                      </a:r>
                      <a:r>
                        <a:rPr lang="it-IT" sz="1200" dirty="0" err="1">
                          <a:latin typeface="+mn-lt"/>
                        </a:rPr>
                        <a:t>Synonyms</a:t>
                      </a:r>
                      <a:r>
                        <a:rPr lang="it-IT" sz="1200" dirty="0">
                          <a:latin typeface="+mn-lt"/>
                        </a:rPr>
                        <a:t>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BM25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28167"/>
                  </a:ext>
                </a:extLst>
              </a:tr>
            </a:tbl>
          </a:graphicData>
        </a:graphic>
      </p:graphicFrame>
      <p:pic>
        <p:nvPicPr>
          <p:cNvPr id="8" name="Immagine 7">
            <a:extLst>
              <a:ext uri="{FF2B5EF4-FFF2-40B4-BE49-F238E27FC236}">
                <a16:creationId xmlns:a16="http://schemas.microsoft.com/office/drawing/2014/main" id="{2E4166C1-8B72-4321-BE69-52B1C389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76" y="2215298"/>
            <a:ext cx="5050128" cy="389327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5CBE7D0-128D-4FF7-98CB-66EC8F8D7756}"/>
              </a:ext>
            </a:extLst>
          </p:cNvPr>
          <p:cNvSpPr txBox="1"/>
          <p:nvPr/>
        </p:nvSpPr>
        <p:spPr>
          <a:xfrm>
            <a:off x="466676" y="1752093"/>
            <a:ext cx="50501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600" dirty="0"/>
              <a:t>1) Boxplots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45A9C09-7525-4B6E-A64D-3E9D09624A6C}"/>
              </a:ext>
            </a:extLst>
          </p:cNvPr>
          <p:cNvSpPr txBox="1"/>
          <p:nvPr/>
        </p:nvSpPr>
        <p:spPr>
          <a:xfrm>
            <a:off x="6400800" y="2638281"/>
            <a:ext cx="51443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/>
              <a:t>3) Multiple </a:t>
            </a:r>
            <a:r>
              <a:rPr lang="it-IT" sz="1400" dirty="0" err="1"/>
              <a:t>pairwise</a:t>
            </a:r>
            <a:r>
              <a:rPr lang="it-IT" sz="1400" dirty="0"/>
              <a:t> </a:t>
            </a:r>
            <a:r>
              <a:rPr lang="it-IT" sz="1400" dirty="0" err="1"/>
              <a:t>comparison</a:t>
            </a:r>
            <a:r>
              <a:rPr lang="it-IT" sz="1400" dirty="0"/>
              <a:t> (</a:t>
            </a:r>
            <a:r>
              <a:rPr lang="it-IT" sz="1400" dirty="0" err="1"/>
              <a:t>Tukey’s</a:t>
            </a:r>
            <a:r>
              <a:rPr lang="it-IT" sz="1400" dirty="0"/>
              <a:t> HSD Test)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E3AEBC9-EB79-470B-A312-B3C53E8E475A}"/>
              </a:ext>
            </a:extLst>
          </p:cNvPr>
          <p:cNvSpPr/>
          <p:nvPr/>
        </p:nvSpPr>
        <p:spPr>
          <a:xfrm>
            <a:off x="6400800" y="1505871"/>
            <a:ext cx="5144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05435"/>
            <a:r>
              <a:rPr lang="it-IT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2)</a:t>
            </a:r>
            <a:r>
              <a:rPr lang="it-IT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ANOVA</a:t>
            </a:r>
            <a:r>
              <a:rPr lang="it-IT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Test</a:t>
            </a:r>
            <a:r>
              <a:rPr lang="it-IT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:</a:t>
            </a:r>
          </a:p>
          <a:p>
            <a:pPr indent="-305435"/>
            <a:r>
              <a:rPr lang="it-IT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p-</a:t>
            </a:r>
            <a:r>
              <a:rPr lang="it-IT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value</a:t>
            </a:r>
            <a:r>
              <a:rPr lang="it-IT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= </a:t>
            </a:r>
            <a:r>
              <a:rPr lang="it-IT" sz="2400" b="1" dirty="0"/>
              <a:t>0.846705</a:t>
            </a:r>
            <a:endParaRPr lang="it-IT" sz="24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770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682783C4-C3A6-4D83-91F1-7B61AFBE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62" y="368969"/>
            <a:ext cx="10353675" cy="969963"/>
          </a:xfrm>
        </p:spPr>
        <p:txBody>
          <a:bodyPr/>
          <a:lstStyle/>
          <a:p>
            <a:r>
              <a:rPr lang="it-IT" dirty="0">
                <a:solidFill>
                  <a:schemeClr val="accent3"/>
                </a:solidFill>
                <a:latin typeface="Bahnschrift SemiBold"/>
              </a:rPr>
              <a:t>LMDirichlet Best </a:t>
            </a:r>
            <a:r>
              <a:rPr lang="it-IT" dirty="0" err="1">
                <a:solidFill>
                  <a:schemeClr val="accent3"/>
                </a:solidFill>
                <a:latin typeface="Bahnschrift SemiBold"/>
              </a:rPr>
              <a:t>Runs</a:t>
            </a:r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5CBE7D0-128D-4FF7-98CB-66EC8F8D7756}"/>
              </a:ext>
            </a:extLst>
          </p:cNvPr>
          <p:cNvSpPr txBox="1"/>
          <p:nvPr/>
        </p:nvSpPr>
        <p:spPr>
          <a:xfrm>
            <a:off x="466676" y="1768473"/>
            <a:ext cx="501972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600" dirty="0"/>
              <a:t>1) Boxplots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45A9C09-7525-4B6E-A64D-3E9D09624A6C}"/>
              </a:ext>
            </a:extLst>
          </p:cNvPr>
          <p:cNvSpPr txBox="1"/>
          <p:nvPr/>
        </p:nvSpPr>
        <p:spPr>
          <a:xfrm>
            <a:off x="6334261" y="2764595"/>
            <a:ext cx="539106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/>
              <a:t>3) Multiple </a:t>
            </a:r>
            <a:r>
              <a:rPr lang="it-IT" sz="1400" dirty="0" err="1"/>
              <a:t>pairwise</a:t>
            </a:r>
            <a:r>
              <a:rPr lang="it-IT" sz="1400" dirty="0"/>
              <a:t> </a:t>
            </a:r>
            <a:r>
              <a:rPr lang="it-IT" sz="1400" dirty="0" err="1"/>
              <a:t>comparison</a:t>
            </a:r>
            <a:r>
              <a:rPr lang="it-IT" sz="1400" dirty="0"/>
              <a:t> (</a:t>
            </a:r>
            <a:r>
              <a:rPr lang="it-IT" sz="1400" dirty="0" err="1"/>
              <a:t>Tukey’s</a:t>
            </a:r>
            <a:r>
              <a:rPr lang="it-IT" sz="1400" dirty="0"/>
              <a:t> HSD Test)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E3AEBC9-EB79-470B-A312-B3C53E8E475A}"/>
              </a:ext>
            </a:extLst>
          </p:cNvPr>
          <p:cNvSpPr/>
          <p:nvPr/>
        </p:nvSpPr>
        <p:spPr>
          <a:xfrm>
            <a:off x="6334260" y="1522251"/>
            <a:ext cx="53910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05435"/>
            <a:r>
              <a:rPr lang="it-IT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2)</a:t>
            </a:r>
            <a:r>
              <a:rPr lang="it-IT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ANOVA</a:t>
            </a:r>
            <a:r>
              <a:rPr lang="it-IT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Test</a:t>
            </a:r>
            <a:r>
              <a:rPr lang="it-IT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:</a:t>
            </a:r>
          </a:p>
          <a:p>
            <a:pPr indent="-305435"/>
            <a:r>
              <a:rPr lang="it-IT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p-</a:t>
            </a:r>
            <a:r>
              <a:rPr lang="it-IT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value</a:t>
            </a:r>
            <a:r>
              <a:rPr lang="it-IT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= </a:t>
            </a:r>
            <a:r>
              <a:rPr lang="it-IT" sz="2400" b="1" dirty="0"/>
              <a:t>0.268872</a:t>
            </a:r>
            <a:endParaRPr lang="it-IT" sz="24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3DFA9FB-AE0D-4A0B-8D77-A95FB3CE0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76" y="2204486"/>
            <a:ext cx="5019724" cy="4048875"/>
          </a:xfrm>
          <a:prstGeom prst="rect">
            <a:avLst/>
          </a:prstGeom>
        </p:spPr>
      </p:pic>
      <p:graphicFrame>
        <p:nvGraphicFramePr>
          <p:cNvPr id="16" name="Tabella 4">
            <a:extLst>
              <a:ext uri="{FF2B5EF4-FFF2-40B4-BE49-F238E27FC236}">
                <a16:creationId xmlns:a16="http://schemas.microsoft.com/office/drawing/2014/main" id="{B8256BDA-4148-4E30-9280-D4D36378F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090120"/>
              </p:ext>
            </p:extLst>
          </p:nvPr>
        </p:nvGraphicFramePr>
        <p:xfrm>
          <a:off x="6334261" y="3213676"/>
          <a:ext cx="5391063" cy="311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457">
                  <a:extLst>
                    <a:ext uri="{9D8B030D-6E8A-4147-A177-3AD203B41FA5}">
                      <a16:colId xmlns:a16="http://schemas.microsoft.com/office/drawing/2014/main" val="3604400474"/>
                    </a:ext>
                  </a:extLst>
                </a:gridCol>
                <a:gridCol w="2215299">
                  <a:extLst>
                    <a:ext uri="{9D8B030D-6E8A-4147-A177-3AD203B41FA5}">
                      <a16:colId xmlns:a16="http://schemas.microsoft.com/office/drawing/2014/main" val="3639578657"/>
                    </a:ext>
                  </a:extLst>
                </a:gridCol>
                <a:gridCol w="1034307">
                  <a:extLst>
                    <a:ext uri="{9D8B030D-6E8A-4147-A177-3AD203B41FA5}">
                      <a16:colId xmlns:a16="http://schemas.microsoft.com/office/drawing/2014/main" val="5266194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bg1"/>
                          </a:solidFill>
                          <a:latin typeface="+mn-lt"/>
                        </a:rPr>
                        <a:t>run1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bg1"/>
                          </a:solidFill>
                          <a:latin typeface="+mn-lt"/>
                        </a:rPr>
                        <a:t>run2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bg1"/>
                          </a:solidFill>
                          <a:latin typeface="+mn-lt"/>
                        </a:rPr>
                        <a:t>p-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lang="it-IT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62203"/>
                  </a:ext>
                </a:extLst>
              </a:tr>
              <a:tr h="278326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Dirichlet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Dirichlet Weights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574890"/>
                  </a:ext>
                </a:extLst>
              </a:tr>
              <a:tr h="1791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Dirichlet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Dirichlet Synonyms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17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Dirichlet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Dirichlet Sentiment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0.81592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770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Dirichlet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Dirichlet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0.372886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67481"/>
                  </a:ext>
                </a:extLst>
              </a:tr>
              <a:tr h="2841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Dirichlet Weights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Dirichlet Synonyms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0.829768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708651"/>
                  </a:ext>
                </a:extLst>
              </a:tr>
              <a:tr h="2926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Dirichlet Weights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Dirichlet Sentiment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0.718983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69814"/>
                  </a:ext>
                </a:extLst>
              </a:tr>
              <a:tr h="2729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Dirichlet Weights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Dirichlet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0.279774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52380"/>
                  </a:ext>
                </a:extLst>
              </a:tr>
              <a:tr h="1494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Dirichlet Synonyms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Dirichlet Sentiment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15035"/>
                  </a:ext>
                </a:extLst>
              </a:tr>
              <a:tr h="1674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Dirichlet Synonyms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Dirichlet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0.857612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77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Dirichlet Synonyms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+mn-lt"/>
                        </a:rPr>
                        <a:t>Dirichlet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28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621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5DB844E-D533-4DA6-BD88-B6844EB72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38" y="2438858"/>
            <a:ext cx="5908523" cy="3486027"/>
          </a:xfrm>
          <a:prstGeom prst="rect">
            <a:avLst/>
          </a:prstGeom>
        </p:spPr>
      </p:pic>
      <p:sp>
        <p:nvSpPr>
          <p:cNvPr id="8" name="Segnaposto contenuto 8">
            <a:extLst>
              <a:ext uri="{FF2B5EF4-FFF2-40B4-BE49-F238E27FC236}">
                <a16:creationId xmlns:a16="http://schemas.microsoft.com/office/drawing/2014/main" id="{5DB11823-1A0C-4FE7-B052-9C4E7115E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4656841"/>
            <a:ext cx="4658302" cy="1268044"/>
          </a:xfrm>
        </p:spPr>
        <p:txBody>
          <a:bodyPr>
            <a:noAutofit/>
          </a:bodyPr>
          <a:lstStyle/>
          <a:p>
            <a:pPr marL="37465" indent="0">
              <a:buNone/>
            </a:pPr>
            <a:r>
              <a:rPr lang="en-US" sz="2400" dirty="0"/>
              <a:t>Confirm that </a:t>
            </a:r>
            <a:r>
              <a:rPr lang="en-US" sz="2400" i="1" dirty="0"/>
              <a:t>LMDirichlet</a:t>
            </a:r>
            <a:r>
              <a:rPr lang="en-US" sz="2400" dirty="0"/>
              <a:t> model is better than </a:t>
            </a:r>
            <a:r>
              <a:rPr lang="en-US" sz="2400" b="1" dirty="0"/>
              <a:t>BM25</a:t>
            </a:r>
            <a:r>
              <a:rPr lang="en-US" sz="2400" dirty="0"/>
              <a:t> for argument retrieval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EE49D698-6935-40CD-BAD2-ED63EEF9084B}"/>
              </a:ext>
            </a:extLst>
          </p:cNvPr>
          <p:cNvSpPr txBox="1">
            <a:spLocks/>
          </p:cNvSpPr>
          <p:nvPr/>
        </p:nvSpPr>
        <p:spPr>
          <a:xfrm>
            <a:off x="919162" y="401637"/>
            <a:ext cx="10353675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>
                <a:solidFill>
                  <a:schemeClr val="accent3"/>
                </a:solidFill>
                <a:latin typeface="Bahnschrift SemiBold"/>
              </a:rPr>
              <a:t>BM25 vs LMDirichlet</a:t>
            </a:r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A6247F4-C6B5-4D16-9BE9-68B8B7A56B6B}"/>
              </a:ext>
            </a:extLst>
          </p:cNvPr>
          <p:cNvSpPr txBox="1"/>
          <p:nvPr/>
        </p:nvSpPr>
        <p:spPr>
          <a:xfrm>
            <a:off x="5816338" y="1966436"/>
            <a:ext cx="5908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dirty="0"/>
              <a:t>Boxplots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85F95FA-0170-499A-BC9D-589B0387F6F6}"/>
              </a:ext>
            </a:extLst>
          </p:cNvPr>
          <p:cNvSpPr/>
          <p:nvPr/>
        </p:nvSpPr>
        <p:spPr>
          <a:xfrm>
            <a:off x="467139" y="2438858"/>
            <a:ext cx="46583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05435"/>
            <a:r>
              <a:rPr lang="it-IT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 Student </a:t>
            </a:r>
            <a:r>
              <a:rPr lang="it-IT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Test</a:t>
            </a:r>
            <a:r>
              <a:rPr lang="it-IT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:</a:t>
            </a:r>
          </a:p>
          <a:p>
            <a:pPr indent="-305435"/>
            <a:r>
              <a:rPr lang="it-IT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p-</a:t>
            </a:r>
            <a:r>
              <a:rPr lang="it-IT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value</a:t>
            </a:r>
            <a:r>
              <a:rPr lang="it-IT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= </a:t>
            </a:r>
            <a:r>
              <a:rPr lang="it-IT" sz="2800" b="1" dirty="0"/>
              <a:t>6.168497𝑒−09</a:t>
            </a:r>
            <a:endParaRPr lang="it-IT" sz="28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594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E7D944-1203-4639-B8D6-858816724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630905"/>
            <a:ext cx="9440034" cy="967436"/>
          </a:xfrm>
        </p:spPr>
        <p:txBody>
          <a:bodyPr/>
          <a:lstStyle/>
          <a:p>
            <a:r>
              <a:rPr lang="it-IT" dirty="0">
                <a:solidFill>
                  <a:schemeClr val="accent3"/>
                </a:solidFill>
                <a:latin typeface="Bahnschrift SemiBold"/>
              </a:rPr>
              <a:t>Failure Analysis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346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4995282-269B-47AB-A7C8-7E69334C01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2" b="376"/>
          <a:stretch/>
        </p:blipFill>
        <p:spPr>
          <a:xfrm>
            <a:off x="505101" y="285321"/>
            <a:ext cx="5256872" cy="291755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E75A5C38-F3AE-4994-88A5-78FC0792FB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/>
          <a:stretch/>
        </p:blipFill>
        <p:spPr>
          <a:xfrm>
            <a:off x="505101" y="3488198"/>
            <a:ext cx="5256872" cy="295699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582AC1F8-9896-43B7-9B47-ABD2B31C6C7E}"/>
              </a:ext>
            </a:extLst>
          </p:cNvPr>
          <p:cNvSpPr txBox="1">
            <a:spLocks/>
          </p:cNvSpPr>
          <p:nvPr/>
        </p:nvSpPr>
        <p:spPr>
          <a:xfrm>
            <a:off x="6900493" y="1955260"/>
            <a:ext cx="4774066" cy="16363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7465" indent="0">
              <a:buFont typeface="Wingdings 2" charset="2"/>
              <a:buNone/>
            </a:pPr>
            <a:r>
              <a:rPr lang="it-IT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nDCG@5 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score for each topic:</a:t>
            </a:r>
          </a:p>
          <a:p>
            <a:pPr lvl="1" indent="-305435"/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Best run using LMDirichlet</a:t>
            </a:r>
          </a:p>
          <a:p>
            <a:pPr lvl="1" indent="-305435"/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Best run using BM25</a:t>
            </a:r>
          </a:p>
          <a:p>
            <a:pPr lvl="1" indent="-305435"/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5BA63A45-B5C1-4D14-A111-7C102DB3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479" y="475428"/>
            <a:ext cx="4774066" cy="969963"/>
          </a:xfrm>
        </p:spPr>
        <p:txBody>
          <a:bodyPr/>
          <a:lstStyle/>
          <a:p>
            <a:r>
              <a:rPr lang="it-IT" dirty="0">
                <a:solidFill>
                  <a:schemeClr val="accent3"/>
                </a:solidFill>
                <a:latin typeface="Bahnschrift SemiBold"/>
              </a:rPr>
              <a:t>Failure Analysis</a:t>
            </a:r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4599329-7266-4D40-9E04-9AC769303998}"/>
              </a:ext>
            </a:extLst>
          </p:cNvPr>
          <p:cNvSpPr txBox="1">
            <a:spLocks/>
          </p:cNvSpPr>
          <p:nvPr/>
        </p:nvSpPr>
        <p:spPr>
          <a:xfrm>
            <a:off x="6900493" y="3793824"/>
            <a:ext cx="4774066" cy="26513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7465" indent="0">
              <a:buFont typeface="Wingdings 2" charset="2"/>
              <a:buNone/>
            </a:pPr>
            <a:r>
              <a:rPr lang="it-IT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Worst topics:</a:t>
            </a:r>
          </a:p>
          <a:p>
            <a:pPr lvl="1" indent="-305435"/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Topic 44: </a:t>
            </a:r>
            <a:r>
              <a:rPr lang="en-US" dirty="0">
                <a:effectLst/>
              </a:rPr>
              <a:t>Should election day be a national holiday?</a:t>
            </a:r>
          </a:p>
          <a:p>
            <a:pPr lvl="1" indent="-305435"/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Topic 12: </a:t>
            </a:r>
            <a:r>
              <a:rPr lang="en-US" dirty="0">
                <a:effectLst/>
              </a:rPr>
              <a:t>Should birth control pills be available over the counter?</a:t>
            </a:r>
            <a:endParaRPr lang="it-IT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lvl="1" indent="-305435"/>
            <a:endParaRPr lang="it-IT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lvl="1" indent="-305435"/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58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F8565A-B885-41DB-9096-2ED54936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6000"/>
            <a:ext cx="10353762" cy="970450"/>
          </a:xfrm>
        </p:spPr>
        <p:txBody>
          <a:bodyPr/>
          <a:lstStyle/>
          <a:p>
            <a:r>
              <a:rPr lang="it-IT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Introduction</a:t>
            </a:r>
            <a:r>
              <a:rPr lang="it-IT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ECE1544-BC61-4E84-BDB7-D3327804DE9B}"/>
              </a:ext>
            </a:extLst>
          </p:cNvPr>
          <p:cNvSpPr txBox="1">
            <a:spLocks/>
          </p:cNvSpPr>
          <p:nvPr/>
        </p:nvSpPr>
        <p:spPr>
          <a:xfrm>
            <a:off x="913795" y="1405430"/>
            <a:ext cx="10353762" cy="5796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sz="2400" b="1" dirty="0"/>
              <a:t>Task 1: </a:t>
            </a:r>
            <a:r>
              <a:rPr lang="en-US" sz="2400" dirty="0"/>
              <a:t>Supporting debates on controversial topics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E8E03D09-6EAA-4CAB-9E83-CD37D0AD7881}"/>
              </a:ext>
            </a:extLst>
          </p:cNvPr>
          <p:cNvGrpSpPr/>
          <p:nvPr/>
        </p:nvGrpSpPr>
        <p:grpSpPr>
          <a:xfrm>
            <a:off x="4669435" y="2433381"/>
            <a:ext cx="4973760" cy="849420"/>
            <a:chOff x="0" y="81836"/>
            <a:chExt cx="4973760" cy="849420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3B25C532-A60E-41BF-9D5D-07582F22AAE1}"/>
                </a:ext>
              </a:extLst>
            </p:cNvPr>
            <p:cNvSpPr/>
            <p:nvPr/>
          </p:nvSpPr>
          <p:spPr>
            <a:xfrm>
              <a:off x="0" y="81836"/>
              <a:ext cx="4973760" cy="8494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4FE93784-5161-4D1A-B7FD-589B2CFBC6BD}"/>
                </a:ext>
              </a:extLst>
            </p:cNvPr>
            <p:cNvSpPr txBox="1"/>
            <p:nvPr/>
          </p:nvSpPr>
          <p:spPr>
            <a:xfrm>
              <a:off x="41465" y="123301"/>
              <a:ext cx="4890830" cy="7664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Users search for arguments on controversial topics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90578B24-FA18-47B0-9834-37DC9E2568D7}"/>
              </a:ext>
            </a:extLst>
          </p:cNvPr>
          <p:cNvGrpSpPr/>
          <p:nvPr/>
        </p:nvGrpSpPr>
        <p:grpSpPr>
          <a:xfrm>
            <a:off x="4669435" y="3543850"/>
            <a:ext cx="4973760" cy="849420"/>
            <a:chOff x="0" y="977336"/>
            <a:chExt cx="4973760" cy="849420"/>
          </a:xfrm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239356C4-3687-4CF4-8A22-FD8AC8F67568}"/>
                </a:ext>
              </a:extLst>
            </p:cNvPr>
            <p:cNvSpPr/>
            <p:nvPr/>
          </p:nvSpPr>
          <p:spPr>
            <a:xfrm>
              <a:off x="0" y="977336"/>
              <a:ext cx="4973760" cy="8494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005351"/>
                <a:satOff val="-13190"/>
                <a:lumOff val="3921"/>
                <a:alphaOff val="0"/>
              </a:schemeClr>
            </a:fillRef>
            <a:effectRef idx="0">
              <a:schemeClr val="accent5">
                <a:hueOff val="3005351"/>
                <a:satOff val="-13190"/>
                <a:lumOff val="392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CB87D256-2F0E-442A-925F-E3EDA0346F83}"/>
                </a:ext>
              </a:extLst>
            </p:cNvPr>
            <p:cNvSpPr txBox="1"/>
            <p:nvPr/>
          </p:nvSpPr>
          <p:spPr>
            <a:xfrm>
              <a:off x="41465" y="1018801"/>
              <a:ext cx="4890830" cy="7664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Retrieve “strong” pro/con arguments on the topic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A685B479-ADFB-4908-A2F4-3B71B1BB4A6E}"/>
              </a:ext>
            </a:extLst>
          </p:cNvPr>
          <p:cNvGrpSpPr/>
          <p:nvPr/>
        </p:nvGrpSpPr>
        <p:grpSpPr>
          <a:xfrm>
            <a:off x="4669435" y="4655358"/>
            <a:ext cx="4973760" cy="849420"/>
            <a:chOff x="0" y="1872837"/>
            <a:chExt cx="4973760" cy="849420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93267543-6D97-403D-964B-87364B3D3089}"/>
                </a:ext>
              </a:extLst>
            </p:cNvPr>
            <p:cNvSpPr/>
            <p:nvPr/>
          </p:nvSpPr>
          <p:spPr>
            <a:xfrm>
              <a:off x="0" y="1872837"/>
              <a:ext cx="4973760" cy="8494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6010703"/>
                <a:satOff val="-26380"/>
                <a:lumOff val="7843"/>
                <a:alphaOff val="0"/>
              </a:schemeClr>
            </a:fillRef>
            <a:effectRef idx="0">
              <a:schemeClr val="accent5">
                <a:hueOff val="6010703"/>
                <a:satOff val="-26380"/>
                <a:lumOff val="78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ED8F1084-46D9-4F20-8B01-CBE541ABDAFF}"/>
                </a:ext>
              </a:extLst>
            </p:cNvPr>
            <p:cNvSpPr txBox="1"/>
            <p:nvPr/>
          </p:nvSpPr>
          <p:spPr>
            <a:xfrm>
              <a:off x="41465" y="1914302"/>
              <a:ext cx="4890830" cy="7664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args.me corpus, a collection of documents extracted from web debate portals</a:t>
              </a:r>
            </a:p>
          </p:txBody>
        </p:sp>
      </p:grpSp>
      <p:sp>
        <p:nvSpPr>
          <p:cNvPr id="16" name="Segnaposto contenuto 6">
            <a:extLst>
              <a:ext uri="{FF2B5EF4-FFF2-40B4-BE49-F238E27FC236}">
                <a16:creationId xmlns:a16="http://schemas.microsoft.com/office/drawing/2014/main" id="{75502CC4-2BA5-4BCA-A36A-F383716EBB34}"/>
              </a:ext>
            </a:extLst>
          </p:cNvPr>
          <p:cNvSpPr txBox="1">
            <a:spLocks/>
          </p:cNvSpPr>
          <p:nvPr/>
        </p:nvSpPr>
        <p:spPr>
          <a:xfrm>
            <a:off x="2499248" y="2485589"/>
            <a:ext cx="2051920" cy="8494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it-IT" sz="2400" b="1" i="1" dirty="0"/>
              <a:t>Scenario:</a:t>
            </a: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18" name="Segnaposto contenuto 6">
            <a:extLst>
              <a:ext uri="{FF2B5EF4-FFF2-40B4-BE49-F238E27FC236}">
                <a16:creationId xmlns:a16="http://schemas.microsoft.com/office/drawing/2014/main" id="{81B16B00-4D2F-4336-B0FD-A2DE0B876F16}"/>
              </a:ext>
            </a:extLst>
          </p:cNvPr>
          <p:cNvSpPr txBox="1">
            <a:spLocks/>
          </p:cNvSpPr>
          <p:nvPr/>
        </p:nvSpPr>
        <p:spPr>
          <a:xfrm>
            <a:off x="2499247" y="3573422"/>
            <a:ext cx="1927541" cy="8494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it-IT" sz="2400" b="1" i="1" dirty="0"/>
              <a:t>Task:</a:t>
            </a: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19" name="Segnaposto contenuto 6">
            <a:extLst>
              <a:ext uri="{FF2B5EF4-FFF2-40B4-BE49-F238E27FC236}">
                <a16:creationId xmlns:a16="http://schemas.microsoft.com/office/drawing/2014/main" id="{406B86A9-B465-4B50-BCD4-311A5CDD84EF}"/>
              </a:ext>
            </a:extLst>
          </p:cNvPr>
          <p:cNvSpPr txBox="1">
            <a:spLocks/>
          </p:cNvSpPr>
          <p:nvPr/>
        </p:nvSpPr>
        <p:spPr>
          <a:xfrm>
            <a:off x="2499247" y="4603150"/>
            <a:ext cx="1927541" cy="8494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it-IT" sz="2400" b="1" i="1" dirty="0"/>
              <a:t>Data:</a:t>
            </a: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191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3">
            <a:extLst>
              <a:ext uri="{FF2B5EF4-FFF2-40B4-BE49-F238E27FC236}">
                <a16:creationId xmlns:a16="http://schemas.microsoft.com/office/drawing/2014/main" id="{B82EB985-369B-4019-8C36-3550CB53D4E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18452019"/>
              </p:ext>
            </p:extLst>
          </p:nvPr>
        </p:nvGraphicFramePr>
        <p:xfrm>
          <a:off x="523876" y="1731963"/>
          <a:ext cx="10972800" cy="451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240A90BB-B865-456C-B222-26EC425D480D}"/>
              </a:ext>
            </a:extLst>
          </p:cNvPr>
          <p:cNvSpPr txBox="1">
            <a:spLocks/>
          </p:cNvSpPr>
          <p:nvPr/>
        </p:nvSpPr>
        <p:spPr>
          <a:xfrm>
            <a:off x="684546" y="609600"/>
            <a:ext cx="10822907" cy="9674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>
                <a:solidFill>
                  <a:schemeClr val="accent3"/>
                </a:solidFill>
                <a:latin typeface="Bahnschrift SemiBold"/>
              </a:rPr>
              <a:t>Conclusions and future works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3964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992AAA-6550-4F06-A119-D7A63DCA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08" y="2943775"/>
            <a:ext cx="11492278" cy="970450"/>
          </a:xfrm>
        </p:spPr>
        <p:txBody>
          <a:bodyPr>
            <a:noAutofit/>
          </a:bodyPr>
          <a:lstStyle/>
          <a:p>
            <a:r>
              <a:rPr lang="it-IT" sz="6600" dirty="0">
                <a:solidFill>
                  <a:schemeClr val="tx1"/>
                </a:solidFill>
                <a:latin typeface="Bahnschrift SemiBold"/>
              </a:rPr>
              <a:t>Thanks for your attention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0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D7F11-216C-4AD7-996F-B206EC34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441" y="98385"/>
            <a:ext cx="10353762" cy="970450"/>
          </a:xfrm>
        </p:spPr>
        <p:txBody>
          <a:bodyPr/>
          <a:lstStyle/>
          <a:p>
            <a:r>
              <a:rPr lang="it-IT" dirty="0" err="1">
                <a:solidFill>
                  <a:schemeClr val="accent3"/>
                </a:solidFill>
                <a:latin typeface="Bahnschrift SemiBold"/>
              </a:rPr>
              <a:t>Related</a:t>
            </a:r>
            <a:r>
              <a:rPr lang="it-IT" dirty="0">
                <a:solidFill>
                  <a:schemeClr val="accent3"/>
                </a:solidFill>
                <a:latin typeface="Bahnschrift SemiBold"/>
              </a:rPr>
              <a:t> works: </a:t>
            </a:r>
            <a:r>
              <a:rPr lang="it-IT" dirty="0" err="1">
                <a:solidFill>
                  <a:schemeClr val="accent3"/>
                </a:solidFill>
                <a:latin typeface="Bahnschrift SemiBold"/>
              </a:rPr>
              <a:t>overview</a:t>
            </a:r>
            <a:r>
              <a:rPr lang="it-IT" dirty="0">
                <a:solidFill>
                  <a:schemeClr val="accent3"/>
                </a:solidFill>
                <a:latin typeface="Bahnschrift SemiBold"/>
              </a:rPr>
              <a:t> of Touché 2020</a:t>
            </a:r>
            <a:endParaRPr lang="it-IT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B86132EF-1FD3-44C0-A78C-A098F6A4B8A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69738588"/>
              </p:ext>
            </p:extLst>
          </p:nvPr>
        </p:nvGraphicFramePr>
        <p:xfrm>
          <a:off x="5656480" y="1411151"/>
          <a:ext cx="615855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485">
                  <a:extLst>
                    <a:ext uri="{9D8B030D-6E8A-4147-A177-3AD203B41FA5}">
                      <a16:colId xmlns:a16="http://schemas.microsoft.com/office/drawing/2014/main" val="317832755"/>
                    </a:ext>
                  </a:extLst>
                </a:gridCol>
                <a:gridCol w="1739348">
                  <a:extLst>
                    <a:ext uri="{9D8B030D-6E8A-4147-A177-3AD203B41FA5}">
                      <a16:colId xmlns:a16="http://schemas.microsoft.com/office/drawing/2014/main" val="118422231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02588627"/>
                    </a:ext>
                  </a:extLst>
                </a:gridCol>
                <a:gridCol w="1677119">
                  <a:extLst>
                    <a:ext uri="{9D8B030D-6E8A-4147-A177-3AD203B41FA5}">
                      <a16:colId xmlns:a16="http://schemas.microsoft.com/office/drawing/2014/main" val="2682074722"/>
                    </a:ext>
                  </a:extLst>
                </a:gridCol>
              </a:tblGrid>
              <a:tr h="17057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Team</a:t>
                      </a:r>
                      <a:endParaRPr lang="it-IT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Retrieval</a:t>
                      </a:r>
                      <a:endParaRPr lang="it-IT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Augmentation</a:t>
                      </a:r>
                      <a:endParaRPr lang="it-IT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(Re)ranking Feature </a:t>
                      </a:r>
                      <a:endParaRPr lang="it-IT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60991"/>
                  </a:ext>
                </a:extLst>
              </a:tr>
              <a:tr h="2791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dirty="0" err="1">
                          <a:latin typeface="+mn-lt"/>
                        </a:rPr>
                        <a:t>Dread</a:t>
                      </a:r>
                      <a:r>
                        <a:rPr lang="it-IT" sz="1000" b="0" i="0" u="none" strike="noStrike" noProof="0" dirty="0">
                          <a:latin typeface="+mn-lt"/>
                        </a:rPr>
                        <a:t> </a:t>
                      </a:r>
                      <a:r>
                        <a:rPr lang="it-IT" sz="1000" b="0" i="0" u="none" strike="noStrike" noProof="0" dirty="0" err="1">
                          <a:latin typeface="+mn-lt"/>
                        </a:rPr>
                        <a:t>Pirate</a:t>
                      </a:r>
                      <a:r>
                        <a:rPr lang="it-IT" sz="1000" b="0" i="0" u="none" strike="noStrike" noProof="0" dirty="0">
                          <a:latin typeface="+mn-lt"/>
                        </a:rPr>
                        <a:t> Roberts</a:t>
                      </a:r>
                      <a:endParaRPr lang="it-IT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err="1">
                          <a:latin typeface="+mn-lt"/>
                        </a:rPr>
                        <a:t>DirichletLM</a:t>
                      </a:r>
                      <a:r>
                        <a:rPr lang="it-IT" sz="1000" b="0" i="0" u="none" strike="noStrike" noProof="0">
                          <a:latin typeface="+mn-lt"/>
                        </a:rPr>
                        <a:t>/</a:t>
                      </a:r>
                      <a:r>
                        <a:rPr lang="it-IT" sz="1000" b="0" i="0" u="none" strike="noStrike" noProof="0" err="1">
                          <a:latin typeface="+mn-lt"/>
                        </a:rPr>
                        <a:t>Similarity-based</a:t>
                      </a:r>
                      <a:endParaRPr lang="it-IT" sz="10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dirty="0">
                          <a:latin typeface="+mn-lt"/>
                        </a:rPr>
                        <a:t>Language </a:t>
                      </a:r>
                      <a:r>
                        <a:rPr lang="it-IT" sz="1000" b="0" i="0" u="none" strike="noStrike" noProof="0" dirty="0" err="1">
                          <a:latin typeface="+mn-lt"/>
                        </a:rPr>
                        <a:t>modeling</a:t>
                      </a:r>
                      <a:endParaRPr lang="it-IT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241998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dirty="0">
                          <a:latin typeface="+mn-lt"/>
                        </a:rPr>
                        <a:t>Weiss </a:t>
                      </a:r>
                      <a:r>
                        <a:rPr lang="it-IT" sz="1000" b="0" i="0" u="none" strike="noStrike" noProof="0" dirty="0" err="1">
                          <a:latin typeface="+mn-lt"/>
                        </a:rPr>
                        <a:t>Schnee</a:t>
                      </a:r>
                      <a:endParaRPr lang="it-IT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>
                          <a:latin typeface="+mn-lt"/>
                        </a:rPr>
                        <a:t>DPH</a:t>
                      </a:r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err="1">
                          <a:latin typeface="+mn-lt"/>
                        </a:rPr>
                        <a:t>Embeddings</a:t>
                      </a:r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>
                          <a:latin typeface="+mn-lt"/>
                        </a:rPr>
                        <a:t>Quality</a:t>
                      </a:r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237981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dirty="0">
                          <a:latin typeface="+mn-lt"/>
                        </a:rPr>
                        <a:t>Prince of Persia</a:t>
                      </a:r>
                      <a:endParaRPr lang="it-IT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dirty="0">
                          <a:latin typeface="+mn-lt"/>
                        </a:rPr>
                        <a:t>Multiple models</a:t>
                      </a:r>
                      <a:endParaRPr lang="it-IT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dirty="0">
                          <a:latin typeface="+mn-lt"/>
                        </a:rPr>
                        <a:t>Synonyms</a:t>
                      </a:r>
                      <a:endParaRPr lang="it-IT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>
                          <a:latin typeface="+mn-lt"/>
                        </a:rPr>
                        <a:t>Sentiment</a:t>
                      </a:r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285"/>
                  </a:ext>
                </a:extLst>
              </a:tr>
              <a:tr h="269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>
                          <a:latin typeface="+mn-lt"/>
                        </a:rPr>
                        <a:t>The Three </a:t>
                      </a:r>
                      <a:r>
                        <a:rPr lang="it-IT" sz="1000" b="0" i="0" u="none" strike="noStrike" noProof="0" err="1">
                          <a:latin typeface="+mn-lt"/>
                        </a:rPr>
                        <a:t>Mouseketeers</a:t>
                      </a:r>
                      <a:r>
                        <a:rPr lang="it-IT" sz="1000" b="0" i="0" u="none" strike="noStrike" noProof="0">
                          <a:latin typeface="+mn-lt"/>
                        </a:rPr>
                        <a:t> </a:t>
                      </a:r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dirty="0" err="1">
                          <a:latin typeface="+mn-lt"/>
                        </a:rPr>
                        <a:t>DirichletLM</a:t>
                      </a:r>
                      <a:endParaRPr lang="it-IT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798752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1" i="0" u="none" strike="noStrike" noProof="0" err="1">
                          <a:latin typeface="+mn-lt"/>
                        </a:rPr>
                        <a:t>Swordsman</a:t>
                      </a:r>
                      <a:r>
                        <a:rPr lang="it-IT" sz="1000" b="1" i="0" u="none" strike="noStrike" noProof="0">
                          <a:latin typeface="+mn-lt"/>
                        </a:rPr>
                        <a:t> (Baseline)</a:t>
                      </a:r>
                      <a:endParaRPr lang="it-IT" sz="10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dirty="0" err="1">
                          <a:latin typeface="+mn-lt"/>
                        </a:rPr>
                        <a:t>DirichletLM</a:t>
                      </a:r>
                      <a:endParaRPr lang="it-IT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25211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err="1">
                          <a:latin typeface="+mn-lt"/>
                        </a:rPr>
                        <a:t>Thongor</a:t>
                      </a:r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dirty="0">
                          <a:latin typeface="+mn-lt"/>
                        </a:rPr>
                        <a:t>BM25/</a:t>
                      </a:r>
                      <a:r>
                        <a:rPr lang="it-IT" sz="1000" b="0" i="0" u="none" strike="noStrike" noProof="0" dirty="0" err="1">
                          <a:latin typeface="+mn-lt"/>
                        </a:rPr>
                        <a:t>DirichletLM</a:t>
                      </a:r>
                      <a:endParaRPr lang="it-IT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8570"/>
                  </a:ext>
                </a:extLst>
              </a:tr>
              <a:tr h="269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>
                          <a:latin typeface="+mn-lt"/>
                        </a:rPr>
                        <a:t>Oscar François de </a:t>
                      </a:r>
                      <a:r>
                        <a:rPr lang="it-IT" sz="1000" b="0" i="0" u="none" strike="noStrike" noProof="0" err="1">
                          <a:latin typeface="+mn-lt"/>
                        </a:rPr>
                        <a:t>Jarjayes</a:t>
                      </a:r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dirty="0">
                          <a:latin typeface="+mn-lt"/>
                        </a:rPr>
                        <a:t>DPH/</a:t>
                      </a:r>
                      <a:r>
                        <a:rPr lang="it-IT" sz="1000" b="0" i="0" u="none" strike="noStrike" noProof="0" dirty="0" err="1">
                          <a:latin typeface="+mn-lt"/>
                        </a:rPr>
                        <a:t>Similarity-based</a:t>
                      </a:r>
                      <a:endParaRPr lang="it-IT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>
                          <a:latin typeface="+mn-lt"/>
                        </a:rPr>
                        <a:t>Sentiment</a:t>
                      </a:r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569566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>
                          <a:latin typeface="+mn-lt"/>
                        </a:rPr>
                        <a:t>Black Knight</a:t>
                      </a:r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dirty="0">
                          <a:latin typeface="+mn-lt"/>
                        </a:rPr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dirty="0">
                          <a:latin typeface="+mn-lt"/>
                        </a:rPr>
                        <a:t>Cluster-</a:t>
                      </a:r>
                      <a:r>
                        <a:rPr lang="it-IT" sz="1000" b="0" i="0" u="none" strike="noStrike" noProof="0" dirty="0" err="1">
                          <a:latin typeface="+mn-lt"/>
                        </a:rPr>
                        <a:t>based</a:t>
                      </a:r>
                      <a:endParaRPr lang="it-IT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err="1">
                          <a:latin typeface="+mn-lt"/>
                        </a:rPr>
                        <a:t>Stance</a:t>
                      </a:r>
                      <a:r>
                        <a:rPr lang="it-IT" sz="1000" b="0" i="0" u="none" strike="noStrike" noProof="0">
                          <a:latin typeface="+mn-lt"/>
                        </a:rPr>
                        <a:t>, </a:t>
                      </a:r>
                      <a:r>
                        <a:rPr lang="it-IT" sz="1000" b="0" i="0" u="none" strike="noStrike" noProof="0" err="1">
                          <a:latin typeface="+mn-lt"/>
                        </a:rPr>
                        <a:t>readability</a:t>
                      </a:r>
                      <a:endParaRPr lang="it-IT" sz="1000" err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99610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>
                          <a:latin typeface="+mn-lt"/>
                        </a:rPr>
                        <a:t>Utena </a:t>
                      </a:r>
                      <a:r>
                        <a:rPr lang="it-IT" sz="1000" b="0" i="0" u="none" strike="noStrike" noProof="0" err="1">
                          <a:latin typeface="+mn-lt"/>
                        </a:rPr>
                        <a:t>Tenjou</a:t>
                      </a:r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dirty="0">
                          <a:latin typeface="+mn-lt"/>
                        </a:rPr>
                        <a:t>BM25</a:t>
                      </a:r>
                      <a:endParaRPr lang="it-IT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88549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err="1">
                          <a:latin typeface="+mn-lt"/>
                        </a:rPr>
                        <a:t>Arya</a:t>
                      </a:r>
                      <a:r>
                        <a:rPr lang="it-IT" sz="1000" b="0" i="0" u="none" strike="noStrike" noProof="0">
                          <a:latin typeface="+mn-lt"/>
                        </a:rPr>
                        <a:t> Stark</a:t>
                      </a:r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>
                          <a:latin typeface="+mn-lt"/>
                        </a:rPr>
                        <a:t>BM25</a:t>
                      </a:r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966047"/>
                  </a:ext>
                </a:extLst>
              </a:tr>
              <a:tr h="2791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>
                          <a:latin typeface="+mn-lt"/>
                        </a:rPr>
                        <a:t>Don </a:t>
                      </a:r>
                      <a:r>
                        <a:rPr lang="it-IT" sz="1000" b="0" i="0" u="none" strike="noStrike" noProof="0" err="1">
                          <a:latin typeface="+mn-lt"/>
                        </a:rPr>
                        <a:t>Quixote</a:t>
                      </a:r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err="1">
                          <a:latin typeface="+mn-lt"/>
                        </a:rPr>
                        <a:t>Divergence</a:t>
                      </a:r>
                      <a:r>
                        <a:rPr lang="it-IT" sz="1000" b="0" i="0" u="none" strike="noStrike" noProof="0">
                          <a:latin typeface="+mn-lt"/>
                        </a:rPr>
                        <a:t> from </a:t>
                      </a:r>
                      <a:r>
                        <a:rPr lang="it-IT" sz="1000" b="0" i="0" u="none" strike="noStrike" noProof="0" err="1">
                          <a:latin typeface="+mn-lt"/>
                        </a:rPr>
                        <a:t>Randomness</a:t>
                      </a:r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dirty="0">
                          <a:latin typeface="+mn-lt"/>
                        </a:rPr>
                        <a:t>Cluster-</a:t>
                      </a:r>
                      <a:r>
                        <a:rPr lang="it-IT" sz="1000" b="0" i="0" u="none" strike="noStrike" noProof="0" dirty="0" err="1">
                          <a:latin typeface="+mn-lt"/>
                        </a:rPr>
                        <a:t>based</a:t>
                      </a:r>
                      <a:endParaRPr lang="it-IT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dirty="0">
                          <a:latin typeface="+mn-lt"/>
                        </a:rPr>
                        <a:t>Quality + </a:t>
                      </a:r>
                      <a:r>
                        <a:rPr lang="it-IT" sz="1000" b="0" i="0" u="none" strike="noStrike" noProof="0" dirty="0" err="1">
                          <a:latin typeface="+mn-lt"/>
                        </a:rPr>
                        <a:t>Similarity</a:t>
                      </a:r>
                      <a:endParaRPr lang="it-IT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29285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err="1">
                          <a:latin typeface="+mn-lt"/>
                        </a:rPr>
                        <a:t>Boromir</a:t>
                      </a:r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err="1">
                          <a:latin typeface="+mn-lt"/>
                        </a:rPr>
                        <a:t>Similarity-based</a:t>
                      </a:r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dirty="0">
                          <a:latin typeface="+mn-lt"/>
                        </a:rPr>
                        <a:t>Topic </a:t>
                      </a:r>
                      <a:r>
                        <a:rPr lang="it-IT" sz="1000" b="0" i="0" u="none" strike="noStrike" noProof="0" dirty="0" err="1">
                          <a:latin typeface="+mn-lt"/>
                        </a:rPr>
                        <a:t>modeling</a:t>
                      </a:r>
                      <a:endParaRPr lang="it-IT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dirty="0">
                          <a:latin typeface="+mn-lt"/>
                        </a:rPr>
                        <a:t>Author </a:t>
                      </a:r>
                      <a:r>
                        <a:rPr lang="it-IT" sz="1000" b="0" i="0" u="none" strike="noStrike" noProof="0" dirty="0" err="1">
                          <a:latin typeface="+mn-lt"/>
                        </a:rPr>
                        <a:t>credibility</a:t>
                      </a:r>
                      <a:endParaRPr lang="it-IT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556340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err="1">
                          <a:latin typeface="+mn-lt"/>
                        </a:rPr>
                        <a:t>Aragorn</a:t>
                      </a:r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>
                          <a:latin typeface="+mn-lt"/>
                        </a:rPr>
                        <a:t>BM25</a:t>
                      </a:r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dirty="0">
                          <a:latin typeface="+mn-lt"/>
                        </a:rPr>
                        <a:t>Premise </a:t>
                      </a:r>
                      <a:r>
                        <a:rPr lang="it-IT" sz="1000" b="0" i="0" u="none" strike="noStrike" noProof="0" dirty="0" err="1">
                          <a:latin typeface="+mn-lt"/>
                        </a:rPr>
                        <a:t>prediction</a:t>
                      </a:r>
                      <a:endParaRPr lang="it-IT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614604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>
                          <a:latin typeface="+mn-lt"/>
                        </a:rPr>
                        <a:t>Zorro</a:t>
                      </a:r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>
                          <a:latin typeface="+mn-lt"/>
                        </a:rPr>
                        <a:t>BM25</a:t>
                      </a:r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dirty="0">
                          <a:latin typeface="+mn-lt"/>
                        </a:rPr>
                        <a:t>Quality + NER</a:t>
                      </a:r>
                      <a:endParaRPr lang="it-IT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349156"/>
                  </a:ext>
                </a:extLst>
              </a:tr>
            </a:tbl>
          </a:graphicData>
        </a:graphic>
      </p:graphicFrame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26035B9-8364-4C71-B3CC-741D7BE1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6968" y="1411152"/>
            <a:ext cx="5064665" cy="4419600"/>
          </a:xfrm>
        </p:spPr>
        <p:txBody>
          <a:bodyPr>
            <a:normAutofit lnSpcReduction="10000"/>
          </a:bodyPr>
          <a:lstStyle/>
          <a:p>
            <a:pPr marL="37465" indent="0">
              <a:buNone/>
            </a:pP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General Strategy:</a:t>
            </a:r>
            <a:endParaRPr lang="it-IT" dirty="0"/>
          </a:p>
          <a:p>
            <a:pPr marL="529680" indent="-457200">
              <a:buFont typeface="+mj-lt"/>
              <a:buAutoNum type="arabicPeriod"/>
            </a:pP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Base retrieval model </a:t>
            </a:r>
          </a:p>
          <a:p>
            <a:pPr marL="846525" lvl="1" indent="-342900"/>
            <a:r>
              <a:rPr lang="it-IT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LMDirichlet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and </a:t>
            </a:r>
            <a:r>
              <a:rPr lang="it-IT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BM25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most used</a:t>
            </a:r>
          </a:p>
          <a:p>
            <a:pPr marL="846525" lvl="1" indent="-342900"/>
            <a:r>
              <a:rPr lang="it-IT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LMDirichlet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and </a:t>
            </a:r>
            <a:r>
              <a:rPr lang="it-IT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DPH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most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performant</a:t>
            </a: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529680" indent="-457200">
              <a:buFont typeface="+mj-lt"/>
              <a:buAutoNum type="arabicPeriod"/>
            </a:pP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Augmentation</a:t>
            </a:r>
          </a:p>
          <a:p>
            <a:pPr marL="846525" lvl="1" indent="-342900"/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Query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expansion</a:t>
            </a: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846525" lvl="1" indent="-342900"/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Result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expansion</a:t>
            </a: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529680" indent="-457200">
              <a:buFont typeface="+mj-lt"/>
              <a:buAutoNum type="arabicPeriod"/>
            </a:pP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Re-ranking</a:t>
            </a:r>
          </a:p>
          <a:p>
            <a:pPr marL="846525" lvl="1" indent="-342900"/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Argument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quality</a:t>
            </a: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846525" lvl="1" indent="-342900"/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Sentiment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analysis</a:t>
            </a: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382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Segnaposto contenuto 8">
            <a:extLst>
              <a:ext uri="{FF2B5EF4-FFF2-40B4-BE49-F238E27FC236}">
                <a16:creationId xmlns:a16="http://schemas.microsoft.com/office/drawing/2014/main" id="{B51FFE9D-3508-4001-8BB4-C061BFC72EC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52207483"/>
              </p:ext>
            </p:extLst>
          </p:nvPr>
        </p:nvGraphicFramePr>
        <p:xfrm>
          <a:off x="2373441" y="3580914"/>
          <a:ext cx="7434470" cy="2378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Segnaposto contenuto 6">
            <a:extLst>
              <a:ext uri="{FF2B5EF4-FFF2-40B4-BE49-F238E27FC236}">
                <a16:creationId xmlns:a16="http://schemas.microsoft.com/office/drawing/2014/main" id="{059D1F07-99EB-4E00-B282-7A97C3EB3E8B}"/>
              </a:ext>
            </a:extLst>
          </p:cNvPr>
          <p:cNvSpPr txBox="1">
            <a:spLocks/>
          </p:cNvSpPr>
          <p:nvPr/>
        </p:nvSpPr>
        <p:spPr>
          <a:xfrm>
            <a:off x="913795" y="1829074"/>
            <a:ext cx="10353155" cy="15999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indent="-305435">
              <a:buFont typeface="Wingdings" panose="05000000000000000000" pitchFamily="2" charset="2"/>
              <a:buChar char="v"/>
            </a:pPr>
            <a:r>
              <a:rPr lang="it-IT" sz="2200" dirty="0"/>
              <a:t>Pre-processing of the documents</a:t>
            </a:r>
          </a:p>
          <a:p>
            <a:pPr indent="-305435">
              <a:buFont typeface="Wingdings" panose="05000000000000000000" pitchFamily="2" charset="2"/>
              <a:buChar char="v"/>
            </a:pPr>
            <a:r>
              <a:rPr lang="it-IT" sz="2200" dirty="0"/>
              <a:t>BM25 and LMDirichlet</a:t>
            </a:r>
          </a:p>
          <a:p>
            <a:pPr indent="-305435">
              <a:buFont typeface="Wingdings" panose="05000000000000000000" pitchFamily="2" charset="2"/>
              <a:buChar char="v"/>
            </a:pPr>
            <a:r>
              <a:rPr lang="it-IT" sz="2200" dirty="0"/>
              <a:t>Different strategies, first </a:t>
            </a:r>
            <a:r>
              <a:rPr lang="it-IT" sz="2200" dirty="0" err="1"/>
              <a:t>separately</a:t>
            </a:r>
            <a:r>
              <a:rPr lang="it-IT" sz="2200" dirty="0"/>
              <a:t> </a:t>
            </a:r>
            <a:r>
              <a:rPr lang="it-IT" sz="2200" dirty="0" err="1"/>
              <a:t>than</a:t>
            </a:r>
            <a:r>
              <a:rPr lang="it-IT" sz="2200" dirty="0"/>
              <a:t> </a:t>
            </a:r>
            <a:r>
              <a:rPr lang="it-IT" sz="2200" dirty="0" err="1"/>
              <a:t>merged</a:t>
            </a:r>
            <a:r>
              <a:rPr lang="it-IT" sz="2200" dirty="0"/>
              <a:t>: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47E1B3B-17C4-4A62-BFEA-302431F8EF57}"/>
              </a:ext>
            </a:extLst>
          </p:cNvPr>
          <p:cNvSpPr txBox="1">
            <a:spLocks/>
          </p:cNvSpPr>
          <p:nvPr/>
        </p:nvSpPr>
        <p:spPr>
          <a:xfrm>
            <a:off x="913795" y="413544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err="1">
                <a:solidFill>
                  <a:schemeClr val="accent3"/>
                </a:solidFill>
                <a:latin typeface="Bahnschrift SemiBold"/>
              </a:rPr>
              <a:t>Methodology</a:t>
            </a:r>
            <a:endParaRPr lang="it-IT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87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3">
            <a:extLst>
              <a:ext uri="{FF2B5EF4-FFF2-40B4-BE49-F238E27FC236}">
                <a16:creationId xmlns:a16="http://schemas.microsoft.com/office/drawing/2014/main" id="{AE81EB12-5663-42EC-9694-CCB576EB4D2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1395471"/>
              </p:ext>
            </p:extLst>
          </p:nvPr>
        </p:nvGraphicFramePr>
        <p:xfrm>
          <a:off x="1125976" y="2156791"/>
          <a:ext cx="9929398" cy="3644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A9B95932-8765-42A4-A232-54399FEB124C}"/>
              </a:ext>
            </a:extLst>
          </p:cNvPr>
          <p:cNvSpPr txBox="1">
            <a:spLocks/>
          </p:cNvSpPr>
          <p:nvPr/>
        </p:nvSpPr>
        <p:spPr>
          <a:xfrm>
            <a:off x="913794" y="571636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>
                <a:solidFill>
                  <a:schemeClr val="accent3"/>
                </a:solidFill>
                <a:latin typeface="Bahnschrift SemiBold"/>
              </a:rPr>
              <a:t>Pre-processing</a:t>
            </a:r>
            <a:endParaRPr lang="it-IT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C0C07A-1474-4ED7-ABA7-020ADE18C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3777"/>
            <a:ext cx="10353762" cy="970450"/>
          </a:xfrm>
        </p:spPr>
        <p:txBody>
          <a:bodyPr/>
          <a:lstStyle/>
          <a:p>
            <a:r>
              <a:rPr lang="it-IT" dirty="0">
                <a:solidFill>
                  <a:schemeClr val="accent3"/>
                </a:solidFill>
                <a:latin typeface="Bahnschrift SemiBold"/>
              </a:rPr>
              <a:t>Pre-processing: </a:t>
            </a:r>
            <a:r>
              <a:rPr lang="it-IT" dirty="0" err="1">
                <a:solidFill>
                  <a:schemeClr val="accent3"/>
                </a:solidFill>
                <a:latin typeface="Bahnschrift SemiBold"/>
              </a:rPr>
              <a:t>choice</a:t>
            </a:r>
            <a:r>
              <a:rPr lang="it-IT" dirty="0">
                <a:solidFill>
                  <a:schemeClr val="accent3"/>
                </a:solidFill>
                <a:latin typeface="Bahnschrift SemiBold"/>
              </a:rPr>
              <a:t> of stoplist</a:t>
            </a:r>
            <a:endParaRPr lang="it-IT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7409C40-D53D-4CD1-B1B6-865F0EFB2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66981"/>
            <a:ext cx="3996135" cy="3324038"/>
          </a:xfrm>
        </p:spPr>
        <p:txBody>
          <a:bodyPr>
            <a:normAutofit/>
          </a:bodyPr>
          <a:lstStyle/>
          <a:p>
            <a:pPr indent="-305435"/>
            <a:r>
              <a:rPr lang="it-IT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Different stock stoplists</a:t>
            </a:r>
          </a:p>
          <a:p>
            <a:pPr indent="-305435"/>
            <a:endParaRPr lang="it-IT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it-IT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Best scores with shorts stoplists</a:t>
            </a:r>
          </a:p>
          <a:p>
            <a:pPr indent="-305435"/>
            <a:endParaRPr lang="it-IT" sz="2400" dirty="0"/>
          </a:p>
          <a:p>
            <a:pPr indent="-305435"/>
            <a:r>
              <a:rPr lang="it-IT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Max score: </a:t>
            </a:r>
            <a:r>
              <a:rPr lang="it-IT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EBSCOhost</a:t>
            </a:r>
            <a:endParaRPr lang="it-IT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4CD0F784-9B85-40DE-A86C-B8B8BB7D3C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17740792"/>
              </p:ext>
            </p:extLst>
          </p:nvPr>
        </p:nvGraphicFramePr>
        <p:xfrm>
          <a:off x="5506278" y="1304523"/>
          <a:ext cx="6003234" cy="505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078">
                  <a:extLst>
                    <a:ext uri="{9D8B030D-6E8A-4147-A177-3AD203B41FA5}">
                      <a16:colId xmlns:a16="http://schemas.microsoft.com/office/drawing/2014/main" val="2739071390"/>
                    </a:ext>
                  </a:extLst>
                </a:gridCol>
                <a:gridCol w="2001078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  <a:gridCol w="2001078">
                  <a:extLst>
                    <a:ext uri="{9D8B030D-6E8A-4147-A177-3AD203B41FA5}">
                      <a16:colId xmlns:a16="http://schemas.microsoft.com/office/drawing/2014/main" val="3837789272"/>
                    </a:ext>
                  </a:extLst>
                </a:gridCol>
              </a:tblGrid>
              <a:tr h="391355">
                <a:tc>
                  <a:txBody>
                    <a:bodyPr/>
                    <a:lstStyle/>
                    <a:p>
                      <a:r>
                        <a:rPr lang="it-IT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Stock </a:t>
                      </a:r>
                      <a:r>
                        <a:rPr lang="it-IT" sz="12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stoplists</a:t>
                      </a:r>
                      <a:endParaRPr lang="it-IT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200" b="1" i="0" u="none" strike="noStrike" noProof="0" err="1">
                          <a:solidFill>
                            <a:schemeClr val="bg1"/>
                          </a:solidFill>
                          <a:latin typeface="+mn-lt"/>
                        </a:rPr>
                        <a:t>Number</a:t>
                      </a:r>
                      <a:r>
                        <a:rPr lang="it-IT" sz="1200" b="1" i="0" u="none" strike="noStrike" noProof="0">
                          <a:solidFill>
                            <a:schemeClr val="bg1"/>
                          </a:solidFill>
                          <a:latin typeface="+mn-lt"/>
                        </a:rPr>
                        <a:t> of words</a:t>
                      </a:r>
                      <a:endParaRPr lang="it-IT" sz="1200" b="1" i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2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nDCG@5</a:t>
                      </a:r>
                      <a:endParaRPr lang="it-IT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2481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tent1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400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0.5599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2481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Air3z4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1298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0.5757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2481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 err="1">
                          <a:latin typeface="+mn-lt"/>
                        </a:rPr>
                        <a:t>zettair</a:t>
                      </a:r>
                      <a:endParaRPr lang="it-IT" sz="11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469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0.5790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2481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smart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571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0.5895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2481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terrier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733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0.5919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  <a:tr h="2481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 err="1">
                          <a:latin typeface="+mn-lt"/>
                        </a:rPr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221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 dirty="0">
                          <a:latin typeface="+mn-lt"/>
                        </a:rPr>
                        <a:t>0.6043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27724"/>
                  </a:ext>
                </a:extLst>
              </a:tr>
              <a:tr h="2481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 err="1">
                          <a:latin typeface="+mn-lt"/>
                        </a:rPr>
                        <a:t>taporwave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485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 dirty="0">
                          <a:latin typeface="+mn-lt"/>
                        </a:rPr>
                        <a:t>0.6068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50930"/>
                  </a:ext>
                </a:extLst>
              </a:tr>
              <a:tr h="2481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 err="1">
                          <a:latin typeface="+mn-lt"/>
                        </a:rPr>
                        <a:t>postgre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127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0.6078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529535"/>
                  </a:ext>
                </a:extLst>
              </a:tr>
              <a:tr h="2481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 err="1">
                          <a:latin typeface="+mn-lt"/>
                        </a:rPr>
                        <a:t>nltk</a:t>
                      </a:r>
                      <a:endParaRPr lang="it-IT" sz="11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0.6078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964374"/>
                  </a:ext>
                </a:extLst>
              </a:tr>
              <a:tr h="2481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 err="1">
                          <a:latin typeface="+mn-lt"/>
                        </a:rPr>
                        <a:t>lexisnexis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100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0.6131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510068"/>
                  </a:ext>
                </a:extLst>
              </a:tr>
              <a:tr h="2481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 dirty="0">
                          <a:latin typeface="+mn-lt"/>
                        </a:rPr>
                        <a:t>NO STOPLIST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0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0.6189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00720"/>
                  </a:ext>
                </a:extLst>
              </a:tr>
              <a:tr h="2481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 err="1">
                          <a:latin typeface="+mn-lt"/>
                        </a:rPr>
                        <a:t>corenlp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28 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0.6211 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37333"/>
                  </a:ext>
                </a:extLst>
              </a:tr>
              <a:tr h="2481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okapi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108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0.6224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063141"/>
                  </a:ext>
                </a:extLst>
              </a:tr>
              <a:tr h="2481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 err="1">
                          <a:latin typeface="+mn-lt"/>
                        </a:rPr>
                        <a:t>ranksnl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32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0.6249 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36784"/>
                  </a:ext>
                </a:extLst>
              </a:tr>
              <a:tr h="2481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 err="1">
                          <a:latin typeface="+mn-lt"/>
                        </a:rPr>
                        <a:t>lucene_elastic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33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0.6256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950203"/>
                  </a:ext>
                </a:extLst>
              </a:tr>
              <a:tr h="2481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 err="1">
                          <a:latin typeface="+mn-lt"/>
                        </a:rPr>
                        <a:t>ovid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39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0.6259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944014"/>
                  </a:ext>
                </a:extLst>
              </a:tr>
              <a:tr h="2481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 err="1">
                          <a:latin typeface="+mn-lt"/>
                        </a:rPr>
                        <a:t>lingpipe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76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latin typeface="+mn-lt"/>
                        </a:rPr>
                        <a:t>0.6260</a:t>
                      </a:r>
                      <a:endParaRPr lang="it-IT" sz="11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96913"/>
                  </a:ext>
                </a:extLst>
              </a:tr>
              <a:tr h="2481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1" i="0" u="none" strike="noStrike" noProof="0" err="1">
                          <a:latin typeface="+mn-lt"/>
                        </a:rPr>
                        <a:t>EBSCOhost</a:t>
                      </a:r>
                      <a:endParaRPr lang="it-IT" sz="11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1" i="0" u="none" strike="noStrike" noProof="0">
                          <a:latin typeface="+mn-lt"/>
                        </a:rPr>
                        <a:t>24</a:t>
                      </a:r>
                      <a:endParaRPr lang="it-IT" sz="11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1" i="0" u="none" strike="noStrike" noProof="0" dirty="0">
                          <a:latin typeface="+mn-lt"/>
                        </a:rPr>
                        <a:t>0.6265</a:t>
                      </a:r>
                      <a:endParaRPr lang="it-IT" sz="11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8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20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992AAA-6550-4F06-A119-D7A63DCA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8757"/>
            <a:ext cx="10353762" cy="97045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3"/>
                </a:solidFill>
                <a:latin typeface="Bahnschrift SemiBold"/>
              </a:rPr>
              <a:t>Pre-processing: custom stoplist</a:t>
            </a: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accent3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E1F768DA-BDF2-4EC6-B462-DF5A82A5D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3" y="4680652"/>
            <a:ext cx="10353761" cy="1249015"/>
          </a:xfrm>
        </p:spPr>
        <p:txBody>
          <a:bodyPr>
            <a:normAutofit/>
          </a:bodyPr>
          <a:lstStyle/>
          <a:p>
            <a:pPr indent="-305435"/>
            <a:r>
              <a:rPr lang="it-IT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150_custom: 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150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most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frequent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terms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in the index</a:t>
            </a:r>
          </a:p>
          <a:p>
            <a:pPr indent="-305435"/>
            <a:r>
              <a:rPr lang="it-IT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Ebsco+x</a:t>
            </a:r>
            <a:r>
              <a:rPr lang="it-IT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: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ebsco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stoplist with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respectively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the 10, 20 and 30 most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frequent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terms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in the index (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not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already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in the stoplist)</a:t>
            </a:r>
          </a:p>
          <a:p>
            <a:pPr marL="37465" indent="0">
              <a:buNone/>
            </a:pP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4EFCBD4E-B79C-4117-A87D-F6B61544376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7268741"/>
              </p:ext>
            </p:extLst>
          </p:nvPr>
        </p:nvGraphicFramePr>
        <p:xfrm>
          <a:off x="2647702" y="1532962"/>
          <a:ext cx="6885942" cy="2660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314">
                  <a:extLst>
                    <a:ext uri="{9D8B030D-6E8A-4147-A177-3AD203B41FA5}">
                      <a16:colId xmlns:a16="http://schemas.microsoft.com/office/drawing/2014/main" val="1098156069"/>
                    </a:ext>
                  </a:extLst>
                </a:gridCol>
                <a:gridCol w="2295314">
                  <a:extLst>
                    <a:ext uri="{9D8B030D-6E8A-4147-A177-3AD203B41FA5}">
                      <a16:colId xmlns:a16="http://schemas.microsoft.com/office/drawing/2014/main" val="20240357"/>
                    </a:ext>
                  </a:extLst>
                </a:gridCol>
                <a:gridCol w="2295314">
                  <a:extLst>
                    <a:ext uri="{9D8B030D-6E8A-4147-A177-3AD203B41FA5}">
                      <a16:colId xmlns:a16="http://schemas.microsoft.com/office/drawing/2014/main" val="2819452179"/>
                    </a:ext>
                  </a:extLst>
                </a:gridCol>
              </a:tblGrid>
              <a:tr h="7901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Custom stoplists</a:t>
                      </a:r>
                      <a:endParaRPr lang="it-IT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1" i="0" u="none" strike="noStrike" noProof="0" dirty="0" err="1">
                          <a:solidFill>
                            <a:schemeClr val="bg1"/>
                          </a:solidFill>
                          <a:latin typeface="+mn-lt"/>
                        </a:rPr>
                        <a:t>Number</a:t>
                      </a:r>
                      <a:r>
                        <a:rPr lang="it-IT" sz="18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 of words</a:t>
                      </a:r>
                      <a:endParaRPr lang="it-IT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nDCG@5</a:t>
                      </a:r>
                      <a:endParaRPr lang="it-IT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439921"/>
                  </a:ext>
                </a:extLst>
              </a:tr>
              <a:tr h="4676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dirty="0">
                          <a:latin typeface="+mn-lt"/>
                        </a:rPr>
                        <a:t>150_custom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150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0.6066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521244"/>
                  </a:ext>
                </a:extLst>
              </a:tr>
              <a:tr h="4676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ebsco+10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34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0.6258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308087"/>
                  </a:ext>
                </a:extLst>
              </a:tr>
              <a:tr h="4676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ebsco+20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44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dirty="0">
                          <a:latin typeface="+mn-lt"/>
                        </a:rPr>
                        <a:t>0.6258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241975"/>
                  </a:ext>
                </a:extLst>
              </a:tr>
              <a:tr h="4676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ebsco+30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>
                          <a:latin typeface="+mn-lt"/>
                        </a:rPr>
                        <a:t>54 </a:t>
                      </a:r>
                      <a:endParaRPr lang="it-IT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noProof="0" dirty="0">
                          <a:latin typeface="+mn-lt"/>
                        </a:rPr>
                        <a:t>0.6123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93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90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992AAA-6550-4F06-A119-D7A63DCA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8653"/>
            <a:ext cx="10353762" cy="97045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3"/>
                </a:solidFill>
                <a:latin typeface="Bahnschrift SemiBold"/>
              </a:rPr>
              <a:t>Pre-processing: </a:t>
            </a:r>
            <a:r>
              <a:rPr lang="it-IT" dirty="0" err="1">
                <a:solidFill>
                  <a:schemeClr val="accent3"/>
                </a:solidFill>
                <a:latin typeface="Bahnschrift SemiBold"/>
              </a:rPr>
              <a:t>stemmers</a:t>
            </a:r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71DA6C-1D50-4A27-B2DD-FC384B162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046" y="5029368"/>
            <a:ext cx="9923259" cy="853907"/>
          </a:xfrm>
        </p:spPr>
        <p:txBody>
          <a:bodyPr>
            <a:normAutofit/>
          </a:bodyPr>
          <a:lstStyle/>
          <a:p>
            <a:pPr marL="37465" indent="0">
              <a:buNone/>
            </a:pP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Adding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complexity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to the system, the score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obtained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decreases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,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this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probably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due to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limitations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of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stemmers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used</a:t>
            </a: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93435DE7-D898-4017-AD4C-AC0C9B67A07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2579106"/>
              </p:ext>
            </p:extLst>
          </p:nvPr>
        </p:nvGraphicFramePr>
        <p:xfrm>
          <a:off x="2913732" y="1300832"/>
          <a:ext cx="6359780" cy="334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890">
                  <a:extLst>
                    <a:ext uri="{9D8B030D-6E8A-4147-A177-3AD203B41FA5}">
                      <a16:colId xmlns:a16="http://schemas.microsoft.com/office/drawing/2014/main" val="1151543172"/>
                    </a:ext>
                  </a:extLst>
                </a:gridCol>
                <a:gridCol w="3179890">
                  <a:extLst>
                    <a:ext uri="{9D8B030D-6E8A-4147-A177-3AD203B41FA5}">
                      <a16:colId xmlns:a16="http://schemas.microsoft.com/office/drawing/2014/main" val="80106877"/>
                    </a:ext>
                  </a:extLst>
                </a:gridCol>
              </a:tblGrid>
              <a:tr h="6680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2000" b="1" i="0" u="none" strike="noStrike" noProof="0">
                          <a:solidFill>
                            <a:schemeClr val="bg1"/>
                          </a:solidFill>
                          <a:latin typeface="+mn-lt"/>
                        </a:rPr>
                        <a:t>Stem Filter</a:t>
                      </a:r>
                      <a:endParaRPr lang="it-IT" sz="20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20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nDCG@5</a:t>
                      </a:r>
                      <a:endParaRPr lang="it-IT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12241"/>
                  </a:ext>
                </a:extLst>
              </a:tr>
              <a:tr h="6680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2000" b="0" i="0" u="none" strike="noStrike" noProof="0">
                          <a:latin typeface="+mn-lt"/>
                        </a:rPr>
                        <a:t>No Stem</a:t>
                      </a:r>
                      <a:endParaRPr lang="it-IT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2000" b="1" i="0" u="none" strike="noStrike" noProof="0" dirty="0">
                          <a:latin typeface="+mn-lt"/>
                        </a:rPr>
                        <a:t>0.6265</a:t>
                      </a:r>
                      <a:endParaRPr lang="it-IT" sz="20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9491"/>
                  </a:ext>
                </a:extLst>
              </a:tr>
              <a:tr h="6680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2000" b="0" i="0" u="none" strike="noStrike" noProof="0" dirty="0">
                          <a:latin typeface="+mn-lt"/>
                        </a:rPr>
                        <a:t>English </a:t>
                      </a:r>
                      <a:r>
                        <a:rPr lang="it-IT" sz="2000" b="0" i="0" u="none" strike="noStrike" noProof="0" dirty="0" err="1">
                          <a:latin typeface="+mn-lt"/>
                        </a:rPr>
                        <a:t>Minimal</a:t>
                      </a:r>
                      <a:r>
                        <a:rPr lang="it-IT" sz="2000" b="0" i="0" u="none" strike="noStrike" noProof="0" dirty="0">
                          <a:latin typeface="+mn-lt"/>
                        </a:rPr>
                        <a:t> </a:t>
                      </a:r>
                      <a:r>
                        <a:rPr lang="it-IT" sz="2000" b="0" i="0" u="none" strike="noStrike" noProof="0" dirty="0" err="1">
                          <a:latin typeface="+mn-lt"/>
                        </a:rPr>
                        <a:t>Stem</a:t>
                      </a:r>
                      <a:endParaRPr lang="it-IT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2000" b="0" i="0" u="none" strike="noStrike" noProof="0" dirty="0">
                          <a:latin typeface="+mn-lt"/>
                        </a:rPr>
                        <a:t>0.6184</a:t>
                      </a:r>
                      <a:endParaRPr lang="it-IT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03519"/>
                  </a:ext>
                </a:extLst>
              </a:tr>
              <a:tr h="6680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2000" b="0" i="0" u="none" strike="noStrike" noProof="0">
                          <a:latin typeface="+mn-lt"/>
                        </a:rPr>
                        <a:t>Krovetz Stem</a:t>
                      </a:r>
                      <a:endParaRPr lang="it-IT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2000" b="0" i="0" u="none" strike="noStrike" noProof="0">
                          <a:latin typeface="+mn-lt"/>
                        </a:rPr>
                        <a:t>0.5747</a:t>
                      </a:r>
                      <a:endParaRPr lang="it-IT" sz="2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104355"/>
                  </a:ext>
                </a:extLst>
              </a:tr>
              <a:tr h="6680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2000" b="0" i="0" u="none" strike="noStrike" noProof="0">
                          <a:latin typeface="+mn-lt"/>
                        </a:rPr>
                        <a:t>Porter Stem</a:t>
                      </a:r>
                      <a:endParaRPr lang="it-IT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2000" b="0" i="0" u="none" strike="noStrike" noProof="0" dirty="0">
                          <a:latin typeface="+mn-lt"/>
                        </a:rPr>
                        <a:t>0.5401</a:t>
                      </a:r>
                      <a:endParaRPr lang="it-IT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30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06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E7D944-1203-4639-B8D6-858816724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663687"/>
            <a:ext cx="9440034" cy="934654"/>
          </a:xfrm>
        </p:spPr>
        <p:txBody>
          <a:bodyPr/>
          <a:lstStyle/>
          <a:p>
            <a:r>
              <a:rPr lang="it-IT" dirty="0">
                <a:solidFill>
                  <a:schemeClr val="accent3"/>
                </a:solidFill>
                <a:latin typeface="Bahnschrift SemiBold"/>
              </a:rPr>
              <a:t>Strategies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6532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Personalizzato 7">
      <a:dk1>
        <a:sysClr val="windowText" lastClr="000000"/>
      </a:dk1>
      <a:lt1>
        <a:sysClr val="window" lastClr="FFFFFF"/>
      </a:lt1>
      <a:dk2>
        <a:srgbClr val="242852"/>
      </a:dk2>
      <a:lt2>
        <a:srgbClr val="FFFFFF"/>
      </a:lt2>
      <a:accent1>
        <a:srgbClr val="ACCBF9"/>
      </a:accent1>
      <a:accent2>
        <a:srgbClr val="629DD1"/>
      </a:accent2>
      <a:accent3>
        <a:srgbClr val="DFEBF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ersonalizzato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1029</Words>
  <Application>Microsoft Office PowerPoint</Application>
  <PresentationFormat>Widescreen</PresentationFormat>
  <Paragraphs>430</Paragraphs>
  <Slides>21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Bahnschrift SemiBold</vt:lpstr>
      <vt:lpstr>Calibri</vt:lpstr>
      <vt:lpstr>Consolas</vt:lpstr>
      <vt:lpstr>Wingdings</vt:lpstr>
      <vt:lpstr>Wingdings 2</vt:lpstr>
      <vt:lpstr>Ardesia</vt:lpstr>
      <vt:lpstr>Department of Information Engineering </vt:lpstr>
      <vt:lpstr>Introduction </vt:lpstr>
      <vt:lpstr>Related works: overview of Touché 2020</vt:lpstr>
      <vt:lpstr>Presentazione standard di PowerPoint</vt:lpstr>
      <vt:lpstr>Presentazione standard di PowerPoint</vt:lpstr>
      <vt:lpstr>Pre-processing: choice of stoplist</vt:lpstr>
      <vt:lpstr>Pre-processing: custom stoplist</vt:lpstr>
      <vt:lpstr>Pre-processing: stemmers</vt:lpstr>
      <vt:lpstr>Strategies</vt:lpstr>
      <vt:lpstr>1) Different weights to fields</vt:lpstr>
      <vt:lpstr>2) Query expansion: synoynms</vt:lpstr>
      <vt:lpstr>3) Re-Ranking: Sentiment analysis </vt:lpstr>
      <vt:lpstr>Results</vt:lpstr>
      <vt:lpstr>Statistical Analysis</vt:lpstr>
      <vt:lpstr>BM25 Best Runs</vt:lpstr>
      <vt:lpstr>LMDirichlet Best Runs</vt:lpstr>
      <vt:lpstr>Presentazione standard di PowerPoint</vt:lpstr>
      <vt:lpstr>Failure Analysis</vt:lpstr>
      <vt:lpstr>Failure Analysis</vt:lpstr>
      <vt:lpstr>Presentazione standard di PowerPoint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DIPARTIMENTO DI INGEGNERIA DELL’INFORMAZIONE</dc:title>
  <dc:creator>M A</dc:creator>
  <cp:lastModifiedBy>Alecci Marco</cp:lastModifiedBy>
  <cp:revision>78</cp:revision>
  <dcterms:created xsi:type="dcterms:W3CDTF">2020-07-02T08:42:46Z</dcterms:created>
  <dcterms:modified xsi:type="dcterms:W3CDTF">2021-05-27T18:47:39Z</dcterms:modified>
</cp:coreProperties>
</file>