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399288" cy="39600188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21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2915892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19640" y="21263040"/>
            <a:ext cx="2915892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0720" y="926640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9640" y="2126304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560720" y="2126304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938880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478240" y="9266400"/>
            <a:ext cx="938880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336840" y="9266400"/>
            <a:ext cx="938880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19640" y="21263040"/>
            <a:ext cx="938880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478240" y="21263040"/>
            <a:ext cx="938880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1336840" y="21263040"/>
            <a:ext cx="938880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19640" y="9266400"/>
            <a:ext cx="29158920" cy="229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29158920" cy="229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14229360" cy="229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0720" y="9266400"/>
            <a:ext cx="14229360" cy="229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19640" y="1580040"/>
            <a:ext cx="29158920" cy="3065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560720" y="9266400"/>
            <a:ext cx="14229360" cy="229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9640" y="2126304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14229360" cy="229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0720" y="926640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0720" y="2126304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0720" y="9266400"/>
            <a:ext cx="1422936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19640" y="21263040"/>
            <a:ext cx="29158920" cy="1095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19640" y="1580040"/>
            <a:ext cx="29158920" cy="661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19640" y="9266400"/>
            <a:ext cx="29158920" cy="229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eliabe.hc@gmail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marlessonsantana/utilizando-o-scrapy-do-python-para-monitoramento-em-sites-de-not%C3%ADcias-web-crawler-ebdf7f1e4966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blog.ellodeideias.com.br/design-de-chatbot-como-desenhar-conversas-automatizadas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medium.com/botsbrasil/como-desenhar-conversas-para-chatbots-d63f3660541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/>
          <p:nvPr/>
        </p:nvPicPr>
        <p:blipFill>
          <a:blip r:embed="rId2"/>
          <a:stretch/>
        </p:blipFill>
        <p:spPr>
          <a:xfrm>
            <a:off x="1268280" y="221994"/>
            <a:ext cx="6311880" cy="7480206"/>
          </a:xfrm>
          <a:prstGeom prst="rect">
            <a:avLst/>
          </a:prstGeom>
          <a:ln>
            <a:noFill/>
          </a:ln>
        </p:spPr>
      </p:pic>
      <p:sp>
        <p:nvSpPr>
          <p:cNvPr id="40" name="Line 2"/>
          <p:cNvSpPr/>
          <p:nvPr/>
        </p:nvSpPr>
        <p:spPr>
          <a:xfrm>
            <a:off x="2045160" y="7855920"/>
            <a:ext cx="28155960" cy="360"/>
          </a:xfrm>
          <a:prstGeom prst="line">
            <a:avLst/>
          </a:prstGeom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7332451" y="430434"/>
            <a:ext cx="23296349" cy="5532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7200" b="1" strike="noStrike" cap="all" spc="-1" dirty="0">
                <a:solidFill>
                  <a:srgbClr val="000000"/>
                </a:solidFill>
                <a:latin typeface="Arial"/>
                <a:ea typeface="DejaVu Sans"/>
              </a:rPr>
              <a:t>Uso de CHATBOT, i.a. E WEBCRAWLER Para BUSCA de Locação de CASAS E APARTAMENTOS via Facebook Messenger</a:t>
            </a:r>
          </a:p>
          <a:p>
            <a:pPr algn="ctr">
              <a:lnSpc>
                <a:spcPct val="100000"/>
              </a:lnSpc>
            </a:pPr>
            <a:r>
              <a:rPr lang="pt-BR" sz="4000" b="1" strike="noStrike" cap="all" spc="-1" dirty="0">
                <a:solidFill>
                  <a:srgbClr val="000000"/>
                </a:solidFill>
                <a:latin typeface="Arial"/>
                <a:ea typeface="DejaVu Sans"/>
              </a:rPr>
              <a:t>Eliabe Henrique DOS sANTOS Cardoso¹; Leandro Carlos Fernandes².</a:t>
            </a:r>
          </a:p>
          <a:p>
            <a:pPr algn="ctr">
              <a:lnSpc>
                <a:spcPct val="100000"/>
              </a:lnSpc>
            </a:pPr>
            <a:endParaRPr lang="pt-BR" sz="4000" b="1" cap="all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pt-BR" sz="4000" b="1" cap="all" spc="-1" dirty="0">
                <a:solidFill>
                  <a:srgbClr val="000000"/>
                </a:solidFill>
              </a:rPr>
              <a:t>Instituto de ciências exatas e tecnologia - curso DE ciência da computação</a:t>
            </a:r>
            <a:endParaRPr lang="pt-BR" sz="4000" spc="-1" dirty="0"/>
          </a:p>
          <a:p>
            <a:pPr algn="ctr">
              <a:lnSpc>
                <a:spcPct val="100000"/>
              </a:lnSpc>
            </a:pPr>
            <a:endParaRPr lang="pt-BR" sz="4000" b="0" strike="noStrike" spc="-1" dirty="0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7334250" y="6037697"/>
            <a:ext cx="23296350" cy="15761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¹Graduando em Ciência da Computação – Universidade Paulista, Campus Ribeirão Preto, </a:t>
            </a:r>
            <a:r>
              <a:rPr lang="pt-BR" sz="36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eliabe.hc@gmail.com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²Coordenador e Professor do Curso de Ciência da Computação – Universidade Paulista, Campus Araraquara - Ribeirão Preto, </a:t>
            </a:r>
            <a:r>
              <a:rPr lang="pt-BR" sz="3600" u="sng" spc="-1" dirty="0">
                <a:solidFill>
                  <a:srgbClr val="0563C1"/>
                </a:solidFill>
                <a:latin typeface="Calibri"/>
                <a:ea typeface="DejaVu Sans"/>
              </a:rPr>
              <a:t>leandro.carlos.fernandes@gmail.com</a:t>
            </a:r>
          </a:p>
        </p:txBody>
      </p:sp>
      <p:sp>
        <p:nvSpPr>
          <p:cNvPr id="43" name="CustomShape 5"/>
          <p:cNvSpPr/>
          <p:nvPr/>
        </p:nvSpPr>
        <p:spPr>
          <a:xfrm>
            <a:off x="1766880" y="8039160"/>
            <a:ext cx="13551966" cy="1141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5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INTRODUÇÃO	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7078632" y="26161560"/>
            <a:ext cx="13551968" cy="1141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5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OBJETIVOS	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1766879" y="27421602"/>
            <a:ext cx="13551967" cy="1141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5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DESENVOLVIMENTO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7078632" y="31655520"/>
            <a:ext cx="13551968" cy="1141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5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REFERÊNCIAS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766879" y="9237540"/>
            <a:ext cx="13551967" cy="181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Antes a prestação de serviços aos clientes </a:t>
            </a:r>
            <a:r>
              <a:rPr lang="pt-BR" sz="3400" spc="-1" dirty="0">
                <a:solidFill>
                  <a:srgbClr val="000000"/>
                </a:solidFill>
                <a:latin typeface="Arial"/>
                <a:ea typeface="DejaVu Sans"/>
              </a:rPr>
              <a:t>era muito forte apenas no ambiente físico, como consertos, instalações e aluguéis de produtos. No</a:t>
            </a: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século XXI (com mais poder nessa década), a tecnologia e a telecomunicação tiveram um “boom” no seu crescimento, passando a oferecer cada vez mais serviços ao usuário final, como TV por assinatura, Internet banda larga, Softwares com foco no negócio do cliente e entre outros. Principalmente através da internet, a prestação de serviços oferecidos as pessoas tornou-se cada vez maior também no ambiente virtual, com apps de entrega de comida, aulas de inglês gratuitas e </a:t>
            </a:r>
            <a:r>
              <a:rPr lang="pt-BR" sz="3400" spc="-1" dirty="0">
                <a:solidFill>
                  <a:srgbClr val="000000"/>
                </a:solidFill>
                <a:latin typeface="Arial"/>
                <a:ea typeface="DejaVu Sans"/>
              </a:rPr>
              <a:t>outros </a:t>
            </a: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cursos à distância pagos, internet banking, etc.</a:t>
            </a:r>
          </a:p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O projeto vem como mais um app que presta serviços as pessoas, com foco na busca de uma locação de uma casa ou apartamento, tem o objetivo principal oferecer um atendimento ágil e centralizado, pois b</a:t>
            </a:r>
            <a:r>
              <a:rPr lang="pt-BR" sz="3400" spc="-1" dirty="0">
                <a:solidFill>
                  <a:srgbClr val="000000"/>
                </a:solidFill>
                <a:latin typeface="Arial"/>
                <a:ea typeface="DejaVu Sans"/>
              </a:rPr>
              <a:t>usca </a:t>
            </a: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reunir </a:t>
            </a:r>
            <a:r>
              <a:rPr lang="pt-BR" sz="3400" spc="-1" dirty="0">
                <a:solidFill>
                  <a:srgbClr val="000000"/>
                </a:solidFill>
                <a:latin typeface="Arial"/>
                <a:ea typeface="DejaVu Sans"/>
              </a:rPr>
              <a:t>as locações disponíveis dos </a:t>
            </a: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sites de imobiliárias e retornar ao usuário por meio de um chat, ou seja, sem a necessidade do usuário ter que acessar vários sites para pesquisar aluguéis de imóveis. O grande ponto que fornece essa centralização de dados, é o web crawler</a:t>
            </a:r>
            <a:r>
              <a:rPr lang="pt-BR" sz="3400" spc="-1" dirty="0">
                <a:solidFill>
                  <a:srgbClr val="000000"/>
                </a:solidFill>
                <a:latin typeface="Arial"/>
                <a:ea typeface="DejaVu Sans"/>
              </a:rPr>
              <a:t>, que é basicamente um rastreador web que automatiza a navegação pela internet e retorna os dados para o(s) usuário(s)(sem utilizar explicitamente as API’s RESTful que os sites utilizam), como por exemplo um motor de busca, e o melhor exemplo de motor de busca é o da google que é um tipo de crawler (indexador automático). Mas existem outros tipos de fazer crawl(rastreio), como robôs(web robot), escutador da rede(web scutter), e entre outros como aranhas da rede(web spider). E este último citado, o qual foi utilizado no projeto, tem o objetivo de coletar, filtrar e agregar informações da internet para um usuário.</a:t>
            </a:r>
            <a:endParaRPr lang="pt-BR" sz="3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Como dito acima, o app tem o objetivo de reunir informações da web, ou seja, locações de casas e apartamentos, e retornar para o usuário de modo centralizado, por meio de um chatbot via facebook. O chatbot neste projeto tem sua utilização para interagir com o usuário e captar as informações necessárias que o usuário digita com ajuda de uma I.A. e executar a filtragem dos imóveis de modo personalizado, e em um único local.</a:t>
            </a:r>
          </a:p>
        </p:txBody>
      </p:sp>
      <p:sp>
        <p:nvSpPr>
          <p:cNvPr id="48" name="CustomShape 10"/>
          <p:cNvSpPr/>
          <p:nvPr/>
        </p:nvSpPr>
        <p:spPr>
          <a:xfrm>
            <a:off x="1766880" y="28649140"/>
            <a:ext cx="13551966" cy="10368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Como o foco principal do problema é na agilidade e centralização dos dados, o projeto é subdividido em 3 subprojetos e a integração dos mesmos.</a:t>
            </a:r>
            <a:endParaRPr lang="pt-BR" sz="3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A primeira etapa foi a criação de chatbot para interação com usuário, simulando uma interação humana por meio da I.A. do próprio facebook, a Wit.AI, que recolhe as intenções e entidades das informaç</a:t>
            </a:r>
            <a:r>
              <a:rPr lang="pt-BR" sz="3400" spc="-1" dirty="0">
                <a:solidFill>
                  <a:srgbClr val="000000"/>
                </a:solidFill>
                <a:latin typeface="Arial"/>
                <a:ea typeface="DejaVu Sans"/>
              </a:rPr>
              <a:t>ões digitadas pelo usuário</a:t>
            </a: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retornando com respostas personalizadas ao usuário através da lógica de negócio, deixando a conversa fluida e eficaz, evitando respostas estáticas e demora no retorno dos dados. Tudo isso através de webhooks, que são pontes de comunicação entre aplicações em tempo real, como um middleware.</a:t>
            </a:r>
          </a:p>
          <a:p>
            <a:pPr algn="just">
              <a:lnSpc>
                <a:spcPct val="100000"/>
              </a:lnSpc>
            </a:pPr>
            <a:r>
              <a:rPr lang="pt-BR" sz="3400" spc="-1" dirty="0">
                <a:solidFill>
                  <a:srgbClr val="000000"/>
                </a:solidFill>
                <a:latin typeface="Arial"/>
              </a:rPr>
              <a:t>	A segunda parte consistiu em construir a lógica de negócio para capturar as informações relevantes que servem para executar o crawler de spider. Através desses dados, é possível executar uma filtragem personalizada de acordo com o que o usuário deseja, no caso do imóvel, possui as informações de quantidade de quartos, banheiros e vagas de carros, qual é a região que deseja procurar um imóvel para alugar</a:t>
            </a:r>
            <a:r>
              <a:rPr lang="pt-BR" sz="3400" spc="-1" dirty="0">
                <a:solidFill>
                  <a:srgbClr val="000000"/>
                </a:solidFill>
              </a:rPr>
              <a:t>(norte, sul, </a:t>
            </a:r>
            <a:r>
              <a:rPr lang="pt-BR" sz="3400" spc="-1" dirty="0">
                <a:solidFill>
                  <a:srgbClr val="000000"/>
                </a:solidFill>
                <a:latin typeface="Arial"/>
              </a:rPr>
              <a:t>leste, oeste e centro), entre outros dados relevantes.</a:t>
            </a:r>
            <a:endParaRPr lang="pt-BR" sz="34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17078632" y="8039159"/>
            <a:ext cx="13551968" cy="7823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Já o terceiro projeto foi a montagem de um crawler web spider para pesquisar as casas e apartamentos dos sites de imob</a:t>
            </a:r>
            <a:r>
              <a:rPr lang="pt-BR" sz="3400" spc="-1" dirty="0">
                <a:solidFill>
                  <a:srgbClr val="000000"/>
                </a:solidFill>
                <a:latin typeface="Arial"/>
                <a:ea typeface="DejaVu Sans"/>
              </a:rPr>
              <a:t>iliária, este web spider faz a procura no site através de query(consulta) </a:t>
            </a:r>
            <a:r>
              <a:rPr lang="pt-BR" sz="3400" spc="-1" dirty="0">
                <a:solidFill>
                  <a:srgbClr val="000000"/>
                </a:solidFill>
              </a:rPr>
              <a:t> de acordo com as informações dadas pelo usuário e faz o rastreio através de extração tag’s da estrutura html(mais precisamente pela estrutura DOM) do site. E com o processo de filtragem pelas tag’s, faz a coleta e traz a lista de imóveis encontrados para o usuário.</a:t>
            </a:r>
          </a:p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</a:rPr>
              <a:t>	A </a:t>
            </a:r>
            <a:r>
              <a:rPr lang="pt-BR" sz="3400" spc="-1" dirty="0">
                <a:solidFill>
                  <a:srgbClr val="000000"/>
                </a:solidFill>
                <a:latin typeface="Arial"/>
              </a:rPr>
              <a:t>última etapa foi realizar a ponte de comunicação entre o chat, a lógica do negócio e a inteligência artificial através de webhooks fornecidos pelas duas ferramentas do facebook (Messenger for developers e Wit.AI), de modo fácil e prático.</a:t>
            </a:r>
          </a:p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</a:rPr>
              <a:t> 	A lógica de negócio e </a:t>
            </a:r>
            <a:r>
              <a:rPr lang="pt-BR" sz="3400" spc="-1" dirty="0">
                <a:solidFill>
                  <a:srgbClr val="000000"/>
                </a:solidFill>
                <a:latin typeface="Arial"/>
              </a:rPr>
              <a:t>o web spider foi feitos na linguagem Python, fornecendo vastas bibliotecas necessárias para o projeto, a escolha se deu pela facilidade e agilidade que a linguagem fornece para o desenvolvedor e para um projeto deste tipo.</a:t>
            </a:r>
            <a:endParaRPr lang="pt-BR" sz="3400" b="0" strike="noStrike" spc="-1" dirty="0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7078632" y="27377280"/>
            <a:ext cx="13551968" cy="42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O app tem como os principais objetivos: </a:t>
            </a:r>
            <a:endParaRPr lang="pt-BR" sz="3400" b="0" strike="noStrike" spc="-1" dirty="0">
              <a:latin typeface="Arial"/>
            </a:endParaRPr>
          </a:p>
          <a:p>
            <a:pPr marL="457200" indent="-455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atendimento ágil ao usuário na busca de alocação de casas e apartamentos;</a:t>
            </a:r>
            <a:endParaRPr lang="pt-BR" sz="3400" b="0" strike="noStrike" spc="-1" dirty="0">
              <a:latin typeface="Arial"/>
            </a:endParaRPr>
          </a:p>
          <a:p>
            <a:pPr marL="457200" indent="-455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400" spc="-1" dirty="0">
                <a:solidFill>
                  <a:srgbClr val="000000"/>
                </a:solidFill>
                <a:latin typeface="Arial"/>
              </a:rPr>
              <a:t>centralização na busca dos dados por meio de um canal de comunicação, através do Facebook Messenger; e</a:t>
            </a:r>
            <a:endParaRPr lang="pt-BR" sz="3400" b="0" strike="noStrike" spc="-1" dirty="0">
              <a:latin typeface="Arial"/>
            </a:endParaRPr>
          </a:p>
          <a:p>
            <a:pPr marL="457200" indent="-455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400" b="0" strike="noStrike" spc="-1" dirty="0">
                <a:solidFill>
                  <a:srgbClr val="000000"/>
                </a:solidFill>
                <a:latin typeface="Arial"/>
              </a:rPr>
              <a:t>a busca de informações(imóveis) sem utilização explícita das API’s RESTful que os sites utilizam para retornar os imóveis que estão </a:t>
            </a:r>
            <a:r>
              <a:rPr lang="pt-BR" sz="3400" spc="-1" dirty="0">
                <a:solidFill>
                  <a:srgbClr val="000000"/>
                </a:solidFill>
                <a:latin typeface="Arial"/>
              </a:rPr>
              <a:t>em</a:t>
            </a:r>
            <a:r>
              <a:rPr lang="pt-BR" sz="3400" b="0" strike="noStrike" spc="-1" dirty="0">
                <a:solidFill>
                  <a:srgbClr val="000000"/>
                </a:solidFill>
                <a:latin typeface="Arial"/>
              </a:rPr>
              <a:t> sua base de dados.</a:t>
            </a:r>
            <a:endParaRPr lang="pt-BR" sz="3400" b="0" strike="noStrike" spc="-1" dirty="0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7078632" y="32823360"/>
            <a:ext cx="13551968" cy="602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CALADO, Caio.</a:t>
            </a:r>
            <a:r>
              <a:rPr lang="pt-BR" sz="2600" b="1" spc="-1" dirty="0">
                <a:solidFill>
                  <a:srgbClr val="000000"/>
                </a:solidFill>
              </a:rPr>
              <a:t> Como desenhar conversas para chatbots?</a:t>
            </a:r>
            <a:r>
              <a:rPr lang="pt-BR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junho, 2017. Disponível em: </a:t>
            </a:r>
            <a:r>
              <a:rPr lang="pt-BR" sz="2600" u="sng" spc="-1" dirty="0">
                <a:solidFill>
                  <a:srgbClr val="0563C1"/>
                </a:solidFill>
                <a:hlinkClick r:id="rId4"/>
              </a:rPr>
              <a:t>https://medium.com/botsbrasil/como-desenhar-conversas-para-chatbots-d63f36605413</a:t>
            </a:r>
            <a:r>
              <a:rPr lang="pt-BR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Acesso em 16 de Julho de 2018.</a:t>
            </a:r>
          </a:p>
          <a:p>
            <a:pPr algn="just">
              <a:lnSpc>
                <a:spcPct val="100000"/>
              </a:lnSpc>
            </a:pPr>
            <a:endParaRPr lang="pt-BR" sz="2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/>
            <a:r>
              <a:rPr lang="pt-BR" sz="2600" spc="-1" dirty="0">
                <a:solidFill>
                  <a:srgbClr val="000000"/>
                </a:solidFill>
                <a:latin typeface="Arial"/>
                <a:ea typeface="DejaVu Sans"/>
              </a:rPr>
              <a:t>HAMADA, </a:t>
            </a:r>
            <a:r>
              <a:rPr lang="pt-BR" sz="2600" spc="-1" dirty="0">
                <a:solidFill>
                  <a:srgbClr val="000000"/>
                </a:solidFill>
              </a:rPr>
              <a:t>Rafael. </a:t>
            </a:r>
            <a:r>
              <a:rPr lang="pt-BR" sz="2600" b="1" spc="-1" dirty="0">
                <a:solidFill>
                  <a:srgbClr val="000000"/>
                </a:solidFill>
              </a:rPr>
              <a:t>DESIGN DE CHATBOT: COMO DESENHAR CONVERSAS AUTOMATIZADAS?</a:t>
            </a:r>
            <a:r>
              <a:rPr lang="pt-BR" sz="2600" spc="-1" dirty="0">
                <a:solidFill>
                  <a:srgbClr val="000000"/>
                </a:solidFill>
              </a:rPr>
              <a:t>. Disponível em: </a:t>
            </a:r>
            <a:r>
              <a:rPr lang="pt-BR" sz="2600" u="sng" spc="-1" dirty="0">
                <a:solidFill>
                  <a:srgbClr val="0563C1"/>
                </a:solidFill>
                <a:hlinkClick r:id="rId5"/>
              </a:rPr>
              <a:t>http://blog.ellodeideias.com.br/design-de-chatbot-como-desenhar-conversas-automatizadas/</a:t>
            </a:r>
            <a:r>
              <a:rPr lang="pt-BR" sz="2600" spc="-1" dirty="0">
                <a:solidFill>
                  <a:srgbClr val="000000"/>
                </a:solidFill>
              </a:rPr>
              <a:t>. Acesso em 20 de Setembro de 2018</a:t>
            </a:r>
          </a:p>
          <a:p>
            <a:pPr algn="just"/>
            <a:endParaRPr lang="pt-BR" sz="26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600" spc="-1" dirty="0">
                <a:solidFill>
                  <a:srgbClr val="000000"/>
                </a:solidFill>
                <a:latin typeface="Arial"/>
              </a:rPr>
              <a:t>SANTANA, Marlesson</a:t>
            </a:r>
            <a:r>
              <a:rPr lang="pt-BR" sz="2600" spc="-1" dirty="0">
                <a:solidFill>
                  <a:srgbClr val="000000"/>
                </a:solidFill>
              </a:rPr>
              <a:t>. </a:t>
            </a:r>
            <a:r>
              <a:rPr lang="pt-BR" sz="2600" b="1" spc="-1" dirty="0">
                <a:solidFill>
                  <a:srgbClr val="000000"/>
                </a:solidFill>
              </a:rPr>
              <a:t>Utilizando o Scrapy do Python para monitoramento em sites de notícias (Web Crawler</a:t>
            </a:r>
            <a:r>
              <a:rPr lang="pt-BR" sz="2600" spc="-1" dirty="0">
                <a:solidFill>
                  <a:srgbClr val="000000"/>
                </a:solidFill>
              </a:rPr>
              <a:t>), setembro, 2017. Disponível em:</a:t>
            </a:r>
            <a:r>
              <a:rPr lang="pt-BR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600" spc="-1" dirty="0">
                <a:hlinkClick r:id="rId6"/>
              </a:rPr>
              <a:t>https://medium.com/@marlessonsantana/utilizando-o-scrapy-do-python-para-monitoramento-em-sites-de-not%C3%ADcias-web-crawler-ebdf7f1e4966</a:t>
            </a:r>
            <a:r>
              <a:rPr lang="pt-BR" sz="2600" spc="-1" dirty="0"/>
              <a:t>. Acesso em 20 de Agosto de 2018.</a:t>
            </a:r>
          </a:p>
          <a:p>
            <a:pPr algn="just">
              <a:lnSpc>
                <a:spcPct val="100000"/>
              </a:lnSpc>
            </a:pPr>
            <a:endParaRPr lang="pt-BR" sz="3000" spc="-1" dirty="0"/>
          </a:p>
        </p:txBody>
      </p:sp>
      <p:sp>
        <p:nvSpPr>
          <p:cNvPr id="59" name="CustomShape 16"/>
          <p:cNvSpPr/>
          <p:nvPr/>
        </p:nvSpPr>
        <p:spPr>
          <a:xfrm>
            <a:off x="22188336" y="22049822"/>
            <a:ext cx="4302006" cy="1422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i="1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Webhooks (pontes de comunicação</a:t>
            </a:r>
            <a:r>
              <a:rPr lang="pt-BR" sz="3200" b="1" i="1" spc="-1" dirty="0">
                <a:solidFill>
                  <a:srgbClr val="808080"/>
                </a:solidFill>
                <a:latin typeface="Calibri"/>
                <a:ea typeface="DejaVu Sans"/>
              </a:rPr>
              <a:t>)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7168935" y="24563606"/>
            <a:ext cx="4208674" cy="1381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i="1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ChatBot (interação com usuário)</a:t>
            </a:r>
            <a:endParaRPr lang="pt-BR" sz="3200" b="1" strike="noStrike" spc="-1" dirty="0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22537054" y="17638526"/>
            <a:ext cx="4042885" cy="998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i="1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Wit.AI (Inteligência Artificial)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919FF2-0B24-4243-99D6-8B76C88C1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489" y="16192819"/>
            <a:ext cx="3801211" cy="3633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3F93E2-F12C-477B-A02D-92D993CD3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249107" y="23744300"/>
            <a:ext cx="2828063" cy="24172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582A7-216E-4D4F-9002-30E752639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588" y="21066989"/>
            <a:ext cx="3658099" cy="3258664"/>
          </a:xfrm>
          <a:prstGeom prst="rect">
            <a:avLst/>
          </a:prstGeom>
        </p:spPr>
      </p:pic>
      <p:sp>
        <p:nvSpPr>
          <p:cNvPr id="37" name="CustomShape 18">
            <a:extLst>
              <a:ext uri="{FF2B5EF4-FFF2-40B4-BE49-F238E27FC236}">
                <a16:creationId xmlns:a16="http://schemas.microsoft.com/office/drawing/2014/main" id="{2B1AD8DF-FE23-4028-AB1F-6467CCA761A4}"/>
              </a:ext>
            </a:extLst>
          </p:cNvPr>
          <p:cNvSpPr/>
          <p:nvPr/>
        </p:nvSpPr>
        <p:spPr>
          <a:xfrm>
            <a:off x="26037159" y="24403407"/>
            <a:ext cx="4586170" cy="1676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i="1" spc="-1" dirty="0">
                <a:solidFill>
                  <a:srgbClr val="808080"/>
                </a:solidFill>
                <a:latin typeface="Calibri"/>
              </a:rPr>
              <a:t>Lógica + Web Spider (lógica de negócio + coletor de dados web)</a:t>
            </a:r>
          </a:p>
        </p:txBody>
      </p:sp>
      <p:sp>
        <p:nvSpPr>
          <p:cNvPr id="14" name="Seta: da Esquerda para a Direita 13">
            <a:extLst>
              <a:ext uri="{FF2B5EF4-FFF2-40B4-BE49-F238E27FC236}">
                <a16:creationId xmlns:a16="http://schemas.microsoft.com/office/drawing/2014/main" id="{4999579C-6D84-4515-8C6C-E38548ABD551}"/>
              </a:ext>
            </a:extLst>
          </p:cNvPr>
          <p:cNvSpPr/>
          <p:nvPr/>
        </p:nvSpPr>
        <p:spPr>
          <a:xfrm>
            <a:off x="21791467" y="23380494"/>
            <a:ext cx="3658099" cy="4389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Seta: da Esquerda para a Direita 65">
            <a:extLst>
              <a:ext uri="{FF2B5EF4-FFF2-40B4-BE49-F238E27FC236}">
                <a16:creationId xmlns:a16="http://schemas.microsoft.com/office/drawing/2014/main" id="{099EEB50-4492-4044-9504-8031A5BC5792}"/>
              </a:ext>
            </a:extLst>
          </p:cNvPr>
          <p:cNvSpPr/>
          <p:nvPr/>
        </p:nvSpPr>
        <p:spPr>
          <a:xfrm rot="16200000">
            <a:off x="24488090" y="20273874"/>
            <a:ext cx="3083962" cy="523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1D2A1483-D6E0-4BD1-B333-72D91C51C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372972" y="19227451"/>
            <a:ext cx="2550029" cy="260136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6D2214E-647A-4B7B-BDF0-5AEDEA4F8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333" y="20805904"/>
            <a:ext cx="8580650" cy="38138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E27BCD-F434-4DB6-86B1-85D056424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023" y="20805904"/>
            <a:ext cx="1586246" cy="1586246"/>
          </a:xfrm>
          <a:prstGeom prst="rect">
            <a:avLst/>
          </a:prstGeom>
        </p:spPr>
      </p:pic>
      <p:sp>
        <p:nvSpPr>
          <p:cNvPr id="52" name="CustomShape 1">
            <a:extLst>
              <a:ext uri="{FF2B5EF4-FFF2-40B4-BE49-F238E27FC236}">
                <a16:creationId xmlns:a16="http://schemas.microsoft.com/office/drawing/2014/main" id="{54663F85-D08B-4DD9-AA3B-DB1A8924141D}"/>
              </a:ext>
            </a:extLst>
          </p:cNvPr>
          <p:cNvSpPr/>
          <p:nvPr/>
        </p:nvSpPr>
        <p:spPr>
          <a:xfrm>
            <a:off x="426600" y="221994"/>
            <a:ext cx="31543920" cy="390439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B0372CA-08C5-4F51-A0F8-53F6724985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377" y="20699862"/>
            <a:ext cx="874963" cy="857697"/>
          </a:xfrm>
          <a:prstGeom prst="rect">
            <a:avLst/>
          </a:prstGeom>
        </p:spPr>
      </p:pic>
      <p:sp>
        <p:nvSpPr>
          <p:cNvPr id="30" name="CustomShape 17">
            <a:extLst>
              <a:ext uri="{FF2B5EF4-FFF2-40B4-BE49-F238E27FC236}">
                <a16:creationId xmlns:a16="http://schemas.microsoft.com/office/drawing/2014/main" id="{71B40E8D-C840-484A-B37E-2FD84A235498}"/>
              </a:ext>
            </a:extLst>
          </p:cNvPr>
          <p:cNvSpPr/>
          <p:nvPr/>
        </p:nvSpPr>
        <p:spPr>
          <a:xfrm>
            <a:off x="17072329" y="16104329"/>
            <a:ext cx="4042886" cy="2596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i="1" strike="noStrike" spc="-1" dirty="0">
                <a:latin typeface="Calibri"/>
                <a:ea typeface="DejaVu Sans"/>
              </a:rPr>
              <a:t>Modelo de funcionamento e interação entre as ferramentas</a:t>
            </a:r>
            <a:endParaRPr lang="pt-BR" sz="40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254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Eliabe Henrique</dc:creator>
  <dc:description/>
  <cp:lastModifiedBy>Eliabe Henrique</cp:lastModifiedBy>
  <cp:revision>177</cp:revision>
  <dcterms:created xsi:type="dcterms:W3CDTF">2018-05-27T15:15:41Z</dcterms:created>
  <dcterms:modified xsi:type="dcterms:W3CDTF">2018-11-10T17:48:57Z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