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70" r:id="rId4"/>
    <p:sldId id="277" r:id="rId5"/>
    <p:sldId id="271" r:id="rId6"/>
    <p:sldId id="278" r:id="rId7"/>
    <p:sldId id="272" r:id="rId8"/>
    <p:sldId id="273" r:id="rId9"/>
    <p:sldId id="279" r:id="rId10"/>
    <p:sldId id="274" r:id="rId11"/>
    <p:sldId id="268" r:id="rId12"/>
    <p:sldId id="269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4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07/03/17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Gabriele Martin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07/03/17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Gabriele Martin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3239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07/03/17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Gabriele Martin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8476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07/03/17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Gabriele Martin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601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07/03/17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Gabriele Martin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07/03/17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Gabriele Martin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253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07/03/17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Gabriele Martin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6275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07/03/17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Gabriele Martin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2804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07/03/17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Gabriele Martin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4792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07/03/17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Gabriele Martin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1524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07/03/17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Gabriele Martin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3849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07/03/17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Gabriele Martin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415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scottbcovert.github.io/angularjs-meets-salesforce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geekulcha.com/mosa-lefu-wrapping-my-head-around-progressive-web-apps/" TargetMode="Externa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2330906" y="986576"/>
            <a:ext cx="4316100" cy="18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Università degli Studi di Padova</a:t>
            </a:r>
            <a:b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 in ICT for Internet and Multimedia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Robotica Autonoma</a:t>
            </a:r>
            <a:b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it-IT" sz="81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16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A.A.  2018 - 2019</a:t>
            </a:r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1231641" y="3484076"/>
            <a:ext cx="6708710" cy="699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it-IT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 4.0</a:t>
            </a:r>
            <a:endParaRPr dirty="0"/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7489" y="1324699"/>
            <a:ext cx="1117827" cy="112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92597" y="1356229"/>
            <a:ext cx="1504501" cy="91644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231641" y="4847231"/>
            <a:ext cx="6708709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G01 - Elia Bonetto, Filippo Rigotto, Matteo Dal Zovo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Padova – </a:t>
            </a: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 febbraio</a:t>
            </a:r>
            <a:r>
              <a:rPr lang="it-IT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0" y="1937"/>
            <a:ext cx="9144000" cy="1164711"/>
          </a:xfrm>
          <a:prstGeom prst="rect">
            <a:avLst/>
          </a:prstGeom>
          <a:solidFill>
            <a:srgbClr val="9B0014">
              <a:alpha val="7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it-IT" b="1" dirty="0">
                <a:solidFill>
                  <a:schemeClr val="lt1"/>
                </a:solidFill>
              </a:rPr>
              <a:t>FSM</a:t>
            </a:r>
            <a:endParaRPr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Shape 10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9314" y="131158"/>
            <a:ext cx="958788" cy="909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22</a:t>
            </a: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-02-2019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965588" y="6356351"/>
            <a:ext cx="3212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Challenge 4.0 – Gruppo 1</a:t>
            </a:r>
            <a:endParaRPr sz="1200" b="0" i="0" u="sng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7203234" y="323174"/>
            <a:ext cx="16899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Robotica autonoma</a:t>
            </a:r>
            <a:endParaRPr sz="1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A.A. 2018-2019</a:t>
            </a:r>
            <a:endParaRPr dirty="0"/>
          </a:p>
        </p:txBody>
      </p:sp>
      <p:sp>
        <p:nvSpPr>
          <p:cNvPr id="111" name="Shape 111"/>
          <p:cNvSpPr txBox="1"/>
          <p:nvPr/>
        </p:nvSpPr>
        <p:spPr>
          <a:xfrm>
            <a:off x="1110344" y="2392136"/>
            <a:ext cx="6629315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Matrice di occupazione per la scatola:</a:t>
            </a:r>
            <a:b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trasformazione pose </a:t>
            </a:r>
            <a:r>
              <a:rPr lang="it-IT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marrtino</a:t>
            </a: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pose oggetti</a:t>
            </a:r>
          </a:p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Topic</a:t>
            </a: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per pubblicazione /aggiornamento stato tra manipolatore e </a:t>
            </a:r>
            <a:r>
              <a:rPr lang="it-IT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marrtino</a:t>
            </a:r>
            <a:endParaRPr lang="it-IT" sz="2600" dirty="0">
              <a:solidFill>
                <a:schemeClr val="dk1"/>
              </a:solidFill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Topic</a:t>
            </a: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per ripartire per secondo giro</a:t>
            </a:r>
            <a:endParaRPr lang="it-IT"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52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0" y="1937"/>
            <a:ext cx="9144000" cy="1164711"/>
          </a:xfrm>
          <a:prstGeom prst="rect">
            <a:avLst/>
          </a:prstGeom>
          <a:solidFill>
            <a:srgbClr val="9B0014">
              <a:alpha val="7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endParaRPr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Shape 10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9314" y="131158"/>
            <a:ext cx="958788" cy="909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22</a:t>
            </a: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-02-2019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965588" y="6356351"/>
            <a:ext cx="3212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Challenge 4.0 – Gruppo 1</a:t>
            </a:r>
            <a:endParaRPr sz="1200" b="0" i="0" u="sng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7203234" y="323174"/>
            <a:ext cx="16899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Robotica autonoma</a:t>
            </a:r>
            <a:endParaRPr sz="1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A.A. 2018-2019</a:t>
            </a:r>
            <a:endParaRPr dirty="0"/>
          </a:p>
        </p:txBody>
      </p:sp>
      <p:sp>
        <p:nvSpPr>
          <p:cNvPr id="9" name="Shape 258">
            <a:extLst>
              <a:ext uri="{FF2B5EF4-FFF2-40B4-BE49-F238E27FC236}">
                <a16:creationId xmlns:a16="http://schemas.microsoft.com/office/drawing/2014/main" id="{A54C0287-0E6E-40BD-91D9-E0D49E440971}"/>
              </a:ext>
            </a:extLst>
          </p:cNvPr>
          <p:cNvSpPr txBox="1"/>
          <p:nvPr/>
        </p:nvSpPr>
        <p:spPr>
          <a:xfrm>
            <a:off x="5631325" y="5886550"/>
            <a:ext cx="16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</a:t>
            </a:r>
            <a:r>
              <a:rPr lang="it-IT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scottbcovert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Shape 259">
            <a:extLst>
              <a:ext uri="{FF2B5EF4-FFF2-40B4-BE49-F238E27FC236}">
                <a16:creationId xmlns:a16="http://schemas.microsoft.com/office/drawing/2014/main" id="{D9909FDF-9481-4C8B-B030-0C3A13D8612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6888" y="1382750"/>
            <a:ext cx="5410225" cy="450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79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0" y="1937"/>
            <a:ext cx="9144000" cy="1164711"/>
          </a:xfrm>
          <a:prstGeom prst="rect">
            <a:avLst/>
          </a:prstGeom>
          <a:solidFill>
            <a:srgbClr val="9B0014">
              <a:alpha val="7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it-IT" b="1" dirty="0">
                <a:solidFill>
                  <a:schemeClr val="lt1"/>
                </a:solidFill>
              </a:rPr>
              <a:t>Thank </a:t>
            </a:r>
            <a:r>
              <a:rPr lang="it-IT" b="1" dirty="0" err="1">
                <a:solidFill>
                  <a:schemeClr val="lt1"/>
                </a:solidFill>
              </a:rPr>
              <a:t>you</a:t>
            </a:r>
            <a:r>
              <a:rPr lang="it-IT" b="1" dirty="0">
                <a:solidFill>
                  <a:schemeClr val="lt1"/>
                </a:solidFill>
              </a:rPr>
              <a:t> </a:t>
            </a:r>
            <a:r>
              <a:rPr lang="it-IT" b="1" dirty="0" err="1">
                <a:solidFill>
                  <a:schemeClr val="lt1"/>
                </a:solidFill>
              </a:rPr>
              <a:t>all</a:t>
            </a:r>
            <a:r>
              <a:rPr lang="it-IT" b="1" dirty="0">
                <a:solidFill>
                  <a:schemeClr val="lt1"/>
                </a:solidFill>
              </a:rPr>
              <a:t>!</a:t>
            </a:r>
            <a:endParaRPr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Shape 10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9314" y="131158"/>
            <a:ext cx="958788" cy="909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22</a:t>
            </a: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-02-2019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965588" y="6356351"/>
            <a:ext cx="3212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Challenge 4.0 – Gruppo 1</a:t>
            </a:r>
            <a:endParaRPr sz="1200" b="0" i="0" u="sng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7203234" y="323174"/>
            <a:ext cx="16899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Robotica autonoma</a:t>
            </a:r>
            <a:endParaRPr sz="1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A.A. 2018-2019</a:t>
            </a:r>
            <a:endParaRPr dirty="0"/>
          </a:p>
        </p:txBody>
      </p:sp>
      <p:pic>
        <p:nvPicPr>
          <p:cNvPr id="11" name="Shape 274">
            <a:extLst>
              <a:ext uri="{FF2B5EF4-FFF2-40B4-BE49-F238E27FC236}">
                <a16:creationId xmlns:a16="http://schemas.microsoft.com/office/drawing/2014/main" id="{D056F478-8016-436A-B5D0-2CE7B2AC5E3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8725" y="1527887"/>
            <a:ext cx="6686550" cy="44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275">
            <a:extLst>
              <a:ext uri="{FF2B5EF4-FFF2-40B4-BE49-F238E27FC236}">
                <a16:creationId xmlns:a16="http://schemas.microsoft.com/office/drawing/2014/main" id="{76446E34-1416-4F7A-9EE6-DEB376C32B32}"/>
              </a:ext>
            </a:extLst>
          </p:cNvPr>
          <p:cNvSpPr txBox="1"/>
          <p:nvPr/>
        </p:nvSpPr>
        <p:spPr>
          <a:xfrm>
            <a:off x="6433651" y="5991794"/>
            <a:ext cx="14816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</a:t>
            </a:r>
            <a:r>
              <a:rPr lang="it-IT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Geekulcha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828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0" y="1937"/>
            <a:ext cx="9144000" cy="1164711"/>
          </a:xfrm>
          <a:prstGeom prst="rect">
            <a:avLst/>
          </a:prstGeom>
          <a:solidFill>
            <a:srgbClr val="9B0014">
              <a:alpha val="7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it-IT" sz="4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Sommario</a:t>
            </a:r>
            <a:endParaRPr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Shape 10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9314" y="131158"/>
            <a:ext cx="958788" cy="909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22</a:t>
            </a: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-02-2019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965588" y="6356351"/>
            <a:ext cx="3212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Challenge 4.0 – Gruppo 1</a:t>
            </a:r>
            <a:endParaRPr sz="1200" b="0" i="0" u="sng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7203234" y="323174"/>
            <a:ext cx="16899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Robotica autonoma</a:t>
            </a:r>
            <a:endParaRPr sz="1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A.A. 2018-2019</a:t>
            </a:r>
            <a:endParaRPr dirty="0"/>
          </a:p>
        </p:txBody>
      </p:sp>
      <p:sp>
        <p:nvSpPr>
          <p:cNvPr id="111" name="Shape 111"/>
          <p:cNvSpPr txBox="1"/>
          <p:nvPr/>
        </p:nvSpPr>
        <p:spPr>
          <a:xfrm>
            <a:off x="1110344" y="2392136"/>
            <a:ext cx="6629315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4307" marR="0" lvl="0" indent="-246057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Percezione</a:t>
            </a:r>
          </a:p>
          <a:p>
            <a:pPr marL="214307" marR="0" lvl="0" indent="-246057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Manipolatore - </a:t>
            </a:r>
            <a:r>
              <a:rPr lang="it-IT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Gripper</a:t>
            </a:r>
            <a:endParaRPr lang="it-IT"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07" marR="0" lvl="0" indent="-246057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Marrtino</a:t>
            </a:r>
            <a:endParaRPr lang="it-IT"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07" marR="0" lvl="0" indent="-246057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FSM</a:t>
            </a:r>
          </a:p>
          <a:p>
            <a:pPr marL="214307" marR="0" lvl="0" indent="-246057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d</a:t>
            </a:r>
            <a:r>
              <a:rPr lang="it-IT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0" y="1937"/>
            <a:ext cx="9144000" cy="1164711"/>
          </a:xfrm>
          <a:prstGeom prst="rect">
            <a:avLst/>
          </a:prstGeom>
          <a:solidFill>
            <a:srgbClr val="9B0014">
              <a:alpha val="7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it-IT" sz="4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Percezione</a:t>
            </a:r>
            <a:endParaRPr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Shape 10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9314" y="131158"/>
            <a:ext cx="958788" cy="909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22</a:t>
            </a: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-02-2019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965588" y="6356351"/>
            <a:ext cx="3212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Challenge 4.0 – Gruppo 1</a:t>
            </a:r>
            <a:endParaRPr sz="1200" b="0" i="0" u="sng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7203234" y="323174"/>
            <a:ext cx="16899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Robotica autonoma</a:t>
            </a:r>
            <a:endParaRPr sz="1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A.A. 2018-2019</a:t>
            </a:r>
            <a:endParaRPr dirty="0"/>
          </a:p>
        </p:txBody>
      </p:sp>
      <p:sp>
        <p:nvSpPr>
          <p:cNvPr id="111" name="Shape 111"/>
          <p:cNvSpPr txBox="1"/>
          <p:nvPr/>
        </p:nvSpPr>
        <p:spPr>
          <a:xfrm>
            <a:off x="1110344" y="2392136"/>
            <a:ext cx="6629315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Listener</a:t>
            </a: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dal modulo </a:t>
            </a:r>
            <a:r>
              <a:rPr lang="it-IT" sz="2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apriltags</a:t>
            </a:r>
            <a:endParaRPr lang="it-IT" sz="26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Trasformazione pose in </a:t>
            </a:r>
            <a:r>
              <a:rPr lang="it-IT" sz="2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world</a:t>
            </a:r>
            <a:endParaRPr lang="it-IT"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 per la simulazione</a:t>
            </a:r>
          </a:p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Pubblicazione lista tag: prendere e lasciare</a:t>
            </a:r>
          </a:p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Funzionamento singolo o in continuo</a:t>
            </a:r>
          </a:p>
        </p:txBody>
      </p:sp>
    </p:spTree>
    <p:extLst>
      <p:ext uri="{BB962C8B-B14F-4D97-AF65-F5344CB8AC3E}">
        <p14:creationId xmlns:p14="http://schemas.microsoft.com/office/powerpoint/2010/main" val="337727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0" y="1937"/>
            <a:ext cx="9144000" cy="1164711"/>
          </a:xfrm>
          <a:prstGeom prst="rect">
            <a:avLst/>
          </a:prstGeom>
          <a:solidFill>
            <a:srgbClr val="9B0014">
              <a:alpha val="7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it-IT" sz="4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– soluzioni</a:t>
            </a:r>
            <a:endParaRPr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Shape 10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9314" y="131158"/>
            <a:ext cx="958788" cy="909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22</a:t>
            </a: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-02-2019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965588" y="6356351"/>
            <a:ext cx="3212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Challenge 4.0 – Gruppo 1</a:t>
            </a:r>
            <a:endParaRPr sz="1200" b="0" i="0" u="sng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7203234" y="323174"/>
            <a:ext cx="16899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Robotica autonoma</a:t>
            </a:r>
            <a:endParaRPr sz="1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A.A. 2018-2019</a:t>
            </a:r>
            <a:endParaRPr dirty="0"/>
          </a:p>
        </p:txBody>
      </p:sp>
      <p:sp>
        <p:nvSpPr>
          <p:cNvPr id="111" name="Shape 111"/>
          <p:cNvSpPr txBox="1"/>
          <p:nvPr/>
        </p:nvSpPr>
        <p:spPr>
          <a:xfrm>
            <a:off x="1110344" y="2392136"/>
            <a:ext cx="6629315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352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Messaggi personalizzati </a:t>
            </a:r>
            <a:r>
              <a:rPr lang="it-IT" sz="2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PoseStampedArray</a:t>
            </a: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passare pose </a:t>
            </a:r>
            <a:r>
              <a:rPr lang="it-IT" sz="2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nomi tag, + frame di </a:t>
            </a:r>
            <a:r>
              <a:rPr lang="it-IT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rif.</a:t>
            </a:r>
            <a:endParaRPr lang="it-IT"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3525" lvl="0" indent="-244475"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 dei prismi triangolari da girare:</a:t>
            </a:r>
            <a:b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mesh per </a:t>
            </a:r>
            <a:r>
              <a:rPr lang="it-IT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</a:t>
            </a: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it-IT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invece di forma cubo</a:t>
            </a:r>
          </a:p>
        </p:txBody>
      </p:sp>
    </p:spTree>
    <p:extLst>
      <p:ext uri="{BB962C8B-B14F-4D97-AF65-F5344CB8AC3E}">
        <p14:creationId xmlns:p14="http://schemas.microsoft.com/office/powerpoint/2010/main" val="271919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0" y="1937"/>
            <a:ext cx="9144000" cy="1164711"/>
          </a:xfrm>
          <a:prstGeom prst="rect">
            <a:avLst/>
          </a:prstGeom>
          <a:solidFill>
            <a:srgbClr val="9B0014">
              <a:alpha val="7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it-IT" sz="4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 - </a:t>
            </a:r>
            <a:r>
              <a:rPr lang="it-IT" sz="44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Gripper</a:t>
            </a:r>
            <a:endParaRPr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Shape 10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9314" y="131158"/>
            <a:ext cx="958788" cy="909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22</a:t>
            </a: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-02-2019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965588" y="6356351"/>
            <a:ext cx="3212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Challenge 4.0 – Gruppo 1</a:t>
            </a:r>
            <a:endParaRPr sz="1200" b="0" i="0" u="sng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7203234" y="323174"/>
            <a:ext cx="16899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Robotica autonoma</a:t>
            </a:r>
            <a:endParaRPr sz="1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A.A. 2018-2019</a:t>
            </a:r>
            <a:endParaRPr dirty="0"/>
          </a:p>
        </p:txBody>
      </p:sp>
      <p:sp>
        <p:nvSpPr>
          <p:cNvPr id="111" name="Shape 111"/>
          <p:cNvSpPr txBox="1"/>
          <p:nvPr/>
        </p:nvSpPr>
        <p:spPr>
          <a:xfrm>
            <a:off x="1110344" y="2392136"/>
            <a:ext cx="6629315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4307" marR="0" lvl="0" indent="-246057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Lettura liste da </a:t>
            </a:r>
            <a:r>
              <a:rPr lang="it-IT" sz="2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Perception</a:t>
            </a:r>
            <a:endParaRPr lang="it-IT" sz="26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07" marR="0" lvl="0" indent="-246057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Posizione ‘home’ in giunti</a:t>
            </a:r>
          </a:p>
          <a:p>
            <a:pPr marL="214307" marR="0" lvl="0" indent="-246057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Muri laterali salvavita </a:t>
            </a:r>
          </a:p>
          <a:p>
            <a:pPr marL="214307" marR="0" lvl="0" indent="-246057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</a:t>
            </a: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it-IT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tramite mesh o forme cubo</a:t>
            </a:r>
          </a:p>
          <a:p>
            <a:pPr marL="214307" marR="0" lvl="0" indent="-246057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Ripetizione planning fino a buon risultato</a:t>
            </a:r>
          </a:p>
          <a:p>
            <a:pPr marL="214307" marR="0" lvl="0" indent="-246057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Agganciamento link fittizio in simulazione</a:t>
            </a:r>
          </a:p>
        </p:txBody>
      </p:sp>
    </p:spTree>
    <p:extLst>
      <p:ext uri="{BB962C8B-B14F-4D97-AF65-F5344CB8AC3E}">
        <p14:creationId xmlns:p14="http://schemas.microsoft.com/office/powerpoint/2010/main" val="258419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0" y="1937"/>
            <a:ext cx="9144000" cy="1164711"/>
          </a:xfrm>
          <a:prstGeom prst="rect">
            <a:avLst/>
          </a:prstGeom>
          <a:solidFill>
            <a:srgbClr val="9B0014">
              <a:alpha val="7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it-IT" b="1" dirty="0">
                <a:solidFill>
                  <a:schemeClr val="lt1"/>
                </a:solidFill>
              </a:rPr>
              <a:t>G</a:t>
            </a:r>
            <a:r>
              <a:rPr lang="it-IT" sz="4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problemi (1)</a:t>
            </a:r>
            <a:endParaRPr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Shape 10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9314" y="131158"/>
            <a:ext cx="958788" cy="909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22</a:t>
            </a: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-02-2019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965588" y="6356351"/>
            <a:ext cx="3212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Challenge 4.0 – Gruppo 1</a:t>
            </a:r>
            <a:endParaRPr sz="1200" b="0" i="0" u="sng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7203234" y="323174"/>
            <a:ext cx="16899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Robotica autonoma</a:t>
            </a:r>
            <a:endParaRPr sz="1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A.A. 2018-2019</a:t>
            </a:r>
            <a:endParaRPr dirty="0"/>
          </a:p>
        </p:txBody>
      </p:sp>
      <p:sp>
        <p:nvSpPr>
          <p:cNvPr id="111" name="Shape 111"/>
          <p:cNvSpPr txBox="1"/>
          <p:nvPr/>
        </p:nvSpPr>
        <p:spPr>
          <a:xfrm>
            <a:off x="1110344" y="2392136"/>
            <a:ext cx="6629315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Letture messaggi con multithreading:</a:t>
            </a:r>
            <a:b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problemi di concorrenza / letture multiple</a:t>
            </a:r>
          </a:p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Posizionamento muri anti collisione:</a:t>
            </a:r>
            <a:b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diverso in </a:t>
            </a:r>
            <a:r>
              <a:rPr lang="it-IT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</a:t>
            </a: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in reale</a:t>
            </a:r>
          </a:p>
          <a:p>
            <a:pPr marL="244475" lvl="0" indent="-244475"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cartesiano per percorso minimo:</a:t>
            </a:r>
            <a:b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divisione in step (</a:t>
            </a:r>
            <a:r>
              <a:rPr lang="it-IT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waypoints</a:t>
            </a: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126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0" y="1937"/>
            <a:ext cx="9144000" cy="1164711"/>
          </a:xfrm>
          <a:prstGeom prst="rect">
            <a:avLst/>
          </a:prstGeom>
          <a:solidFill>
            <a:srgbClr val="9B0014">
              <a:alpha val="7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it-IT" b="1" dirty="0">
                <a:solidFill>
                  <a:schemeClr val="lt1"/>
                </a:solidFill>
              </a:rPr>
              <a:t>G</a:t>
            </a:r>
            <a:r>
              <a:rPr lang="it-IT" sz="4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problemi (2)</a:t>
            </a:r>
            <a:endParaRPr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Shape 10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9314" y="131158"/>
            <a:ext cx="958788" cy="909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22</a:t>
            </a: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-02-2019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965588" y="6356351"/>
            <a:ext cx="3212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Challenge 4.0 – Gruppo 1</a:t>
            </a:r>
            <a:endParaRPr sz="1200" b="0" i="0" u="sng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7203234" y="323174"/>
            <a:ext cx="16899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Robotica autonoma</a:t>
            </a:r>
            <a:endParaRPr sz="1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A.A. 2018-2019</a:t>
            </a:r>
            <a:endParaRPr dirty="0"/>
          </a:p>
        </p:txBody>
      </p:sp>
      <p:sp>
        <p:nvSpPr>
          <p:cNvPr id="111" name="Shape 111"/>
          <p:cNvSpPr txBox="1"/>
          <p:nvPr/>
        </p:nvSpPr>
        <p:spPr>
          <a:xfrm>
            <a:off x="1110344" y="2392136"/>
            <a:ext cx="6629315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Posa iniziale manipolatore:</a:t>
            </a:r>
            <a:b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angolo del primo giunto su lato dx del tavolo</a:t>
            </a:r>
          </a:p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Doppia posizione home:</a:t>
            </a:r>
            <a:b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evitare occlusione </a:t>
            </a:r>
            <a:r>
              <a:rPr lang="it-IT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kinect</a:t>
            </a:r>
            <a:endParaRPr lang="it-IT"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Funzione check chiusura </a:t>
            </a:r>
            <a:r>
              <a:rPr lang="it-IT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gripper</a:t>
            </a: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funzionante in </a:t>
            </a:r>
            <a:r>
              <a:rPr lang="it-IT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</a:t>
            </a: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it-IT" sz="2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</a:t>
            </a: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risolto.</a:t>
            </a:r>
          </a:p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 dei </a:t>
            </a:r>
            <a:r>
              <a:rPr lang="it-IT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</a:t>
            </a: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it-IT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z:</a:t>
            </a:r>
            <a:b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prismi triangolari problematici causa mesh</a:t>
            </a:r>
            <a:b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it-IT"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689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0" y="1937"/>
            <a:ext cx="9144000" cy="1164711"/>
          </a:xfrm>
          <a:prstGeom prst="rect">
            <a:avLst/>
          </a:prstGeom>
          <a:solidFill>
            <a:srgbClr val="9B0014">
              <a:alpha val="7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it-IT" b="1" dirty="0" err="1">
                <a:solidFill>
                  <a:schemeClr val="lt1"/>
                </a:solidFill>
              </a:rPr>
              <a:t>Marrtino</a:t>
            </a:r>
            <a:endParaRPr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Shape 10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9314" y="131158"/>
            <a:ext cx="958788" cy="909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22</a:t>
            </a: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-02-2019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965588" y="6356351"/>
            <a:ext cx="3212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Challenge 4.0 – Gruppo 1</a:t>
            </a:r>
            <a:endParaRPr sz="1200" b="0" i="0" u="sng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7203234" y="323174"/>
            <a:ext cx="16899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Robotica autonoma</a:t>
            </a:r>
            <a:endParaRPr sz="1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A.A. 2018-2019</a:t>
            </a:r>
            <a:endParaRPr dirty="0"/>
          </a:p>
        </p:txBody>
      </p:sp>
      <p:sp>
        <p:nvSpPr>
          <p:cNvPr id="111" name="Shape 111"/>
          <p:cNvSpPr txBox="1"/>
          <p:nvPr/>
        </p:nvSpPr>
        <p:spPr>
          <a:xfrm>
            <a:off x="1110344" y="2392136"/>
            <a:ext cx="6629315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Planner per area aperta</a:t>
            </a:r>
          </a:p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Recovery manuale</a:t>
            </a:r>
          </a:p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pose intermedie</a:t>
            </a:r>
          </a:p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Wall</a:t>
            </a: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follower (</a:t>
            </a:r>
            <a:r>
              <a:rPr lang="it-IT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sx</a:t>
            </a: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per corridoio (laser)</a:t>
            </a:r>
          </a:p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Docking con avvicinamento, </a:t>
            </a:r>
            <a:r>
              <a:rPr lang="it-IT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</a:t>
            </a: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sul posto</a:t>
            </a:r>
          </a:p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Docking zona scarico con laser</a:t>
            </a:r>
          </a:p>
        </p:txBody>
      </p:sp>
    </p:spTree>
    <p:extLst>
      <p:ext uri="{BB962C8B-B14F-4D97-AF65-F5344CB8AC3E}">
        <p14:creationId xmlns:p14="http://schemas.microsoft.com/office/powerpoint/2010/main" val="117478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0" y="1937"/>
            <a:ext cx="9144000" cy="1164711"/>
          </a:xfrm>
          <a:prstGeom prst="rect">
            <a:avLst/>
          </a:prstGeom>
          <a:solidFill>
            <a:srgbClr val="9B0014">
              <a:alpha val="7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it-IT" b="1" dirty="0">
                <a:solidFill>
                  <a:schemeClr val="lt1"/>
                </a:solidFill>
              </a:rPr>
              <a:t>M – problemi</a:t>
            </a:r>
            <a:endParaRPr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Shape 10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9314" y="131158"/>
            <a:ext cx="958788" cy="909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22</a:t>
            </a: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-02-2019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965588" y="6356351"/>
            <a:ext cx="3212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Challenge 4.0 – Gruppo 1</a:t>
            </a:r>
            <a:endParaRPr sz="1200" b="0" i="0" u="sng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7203234" y="323174"/>
            <a:ext cx="16899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Robotica autonoma</a:t>
            </a:r>
            <a:endParaRPr sz="1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A.A. 2018-2019</a:t>
            </a:r>
            <a:endParaRPr dirty="0"/>
          </a:p>
        </p:txBody>
      </p:sp>
      <p:sp>
        <p:nvSpPr>
          <p:cNvPr id="111" name="Shape 111"/>
          <p:cNvSpPr txBox="1"/>
          <p:nvPr/>
        </p:nvSpPr>
        <p:spPr>
          <a:xfrm>
            <a:off x="1110344" y="2392136"/>
            <a:ext cx="6629315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Fisica della simulazione:</a:t>
            </a:r>
            <a:b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retro, recovery in rotazione</a:t>
            </a:r>
          </a:p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Pesi relativi oggetti/</a:t>
            </a:r>
            <a:r>
              <a:rPr lang="it-IT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marrtino</a:t>
            </a:r>
            <a:endParaRPr lang="it-IT"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Poca corrispondenza reale/simulato:</a:t>
            </a:r>
            <a:b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mappa, corridoio, laser, inclinazione robot</a:t>
            </a:r>
          </a:p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Riconfig</a:t>
            </a: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angoli approccio e velocità in </a:t>
            </a:r>
            <a:r>
              <a:rPr lang="it-IT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</a:t>
            </a: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servizi di </a:t>
            </a:r>
            <a:r>
              <a:rPr lang="it-IT" sz="2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move_base</a:t>
            </a:r>
            <a:endParaRPr lang="it-IT"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4475" marR="0" lvl="0" indent="-244475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endParaRPr lang="it-IT"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013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380</Words>
  <Application>Microsoft Office PowerPoint</Application>
  <PresentationFormat>Presentazione su schermo (4:3)</PresentationFormat>
  <Paragraphs>146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Noto Sans Symbols</vt:lpstr>
      <vt:lpstr>Tema di Office</vt:lpstr>
      <vt:lpstr>Università degli Studi di Padova  MD in ICT for Internet and Multimedia Eng.  Robotica Autonoma  A.A.  2018 - 2019</vt:lpstr>
      <vt:lpstr>Sommario</vt:lpstr>
      <vt:lpstr>Percezione</vt:lpstr>
      <vt:lpstr>P – soluzioni</vt:lpstr>
      <vt:lpstr>Man - Gripper</vt:lpstr>
      <vt:lpstr>G – problemi (1)</vt:lpstr>
      <vt:lpstr>G – problemi (2)</vt:lpstr>
      <vt:lpstr>Marrtino</vt:lpstr>
      <vt:lpstr>M – problemi</vt:lpstr>
      <vt:lpstr>FSM</vt:lpstr>
      <vt:lpstr>Presentazione standard di PowerPoint</vt:lpstr>
      <vt:lpstr>Thank you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Padova  MDs in Computer Engineering &amp; ICT for Internet and Multimedia Engineering  Web Applications  A.Y.  2017 - 2018</dc:title>
  <cp:lastModifiedBy>Filippo Rigotto</cp:lastModifiedBy>
  <cp:revision>19</cp:revision>
  <dcterms:modified xsi:type="dcterms:W3CDTF">2019-02-18T11:07:47Z</dcterms:modified>
</cp:coreProperties>
</file>