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73" r:id="rId6"/>
    <p:sldId id="258" r:id="rId7"/>
    <p:sldId id="259" r:id="rId8"/>
    <p:sldId id="260" r:id="rId9"/>
    <p:sldId id="274" r:id="rId10"/>
    <p:sldId id="263" r:id="rId11"/>
    <p:sldId id="264" r:id="rId12"/>
    <p:sldId id="266" r:id="rId13"/>
    <p:sldId id="267" r:id="rId14"/>
    <p:sldId id="268" r:id="rId15"/>
    <p:sldId id="269" r:id="rId1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96F37-21B4-4EBE-9F4E-AB41D2E2EABA}" type="datetimeFigureOut">
              <a:rPr lang="it-IT" smtClean="0"/>
              <a:t>22/11/2021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E4185-F01E-4352-AF45-8DC2B65C52C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63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D39-7A43-4EF1-A743-C84D8CE6E4C2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399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A300-0775-46D3-833D-89A580E27397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39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2A2D-85B4-4C85-8C74-732341ED27F7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2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1C61-438E-4DB3-AA1D-31E5B4504464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455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A9BA-8295-4B56-99B1-3C3155DD071D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8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02F5-28DC-4C66-B2A3-EADC48F3B59A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968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366-09B8-4BCE-B4D0-45F043EF6667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7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7C9E-ACC4-42EE-811F-25E6BD05F7F8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6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395-0AC3-4667-8FAF-90E546AB3325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8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C798-7E99-4AD6-83C8-2F077B6513D8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36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126-2F7A-4B2D-9138-DD3BF23FE488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761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D68A-BFF2-431A-9E4C-779715A629A4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34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6072-33DF-4EA5-8995-CE9167902F9C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027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B7AE-18B3-4088-8201-B24E556267CE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873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1FD4-DECC-4B1A-A5DF-DB8D2066BABA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10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171A-6AE9-40F6-B00F-A77A13F09F08}" type="datetime1">
              <a:rPr lang="it-IT" smtClean="0"/>
              <a:t>22/11/2021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705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246B-E1E1-4E40-A507-8E17A5B5F7D6}" type="datetime1">
              <a:rPr lang="it-IT" smtClean="0"/>
              <a:t>22/11/2021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22224EF2-0B57-4F85-B33C-E94F6EA1708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438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29A2D-A6D7-4E5A-B86F-2E81103CE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224" y="1759289"/>
            <a:ext cx="5955346" cy="1234727"/>
          </a:xfrm>
        </p:spPr>
        <p:txBody>
          <a:bodyPr/>
          <a:lstStyle/>
          <a:p>
            <a:pPr algn="ctr"/>
            <a:r>
              <a:rPr lang="it-IT" sz="1800" i="1" dirty="0"/>
              <a:t>ANALISI DI PRESTAZIONI DI COMFORT DI DIVERSE STRATEGIE DI CONTROLLO DI SOSPENSIONE SEMI-ATTIVA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431456-4F59-4868-9E87-22F4153D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296" y="1767118"/>
            <a:ext cx="5825202" cy="822674"/>
          </a:xfrm>
        </p:spPr>
        <p:txBody>
          <a:bodyPr/>
          <a:lstStyle/>
          <a:p>
            <a:pPr algn="ctr"/>
            <a:r>
              <a:rPr lang="it-IT" dirty="0"/>
              <a:t>CORSO DI LAUREA TRIENNALE IN INGEGNERIA INDUSTRIALE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5C343E-88D3-4299-ACC5-E4A80BBF0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43" y="430646"/>
            <a:ext cx="2385708" cy="11465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741167-1EC4-4D1C-94F1-ED8E01AA3E2D}"/>
              </a:ext>
            </a:extLst>
          </p:cNvPr>
          <p:cNvSpPr txBox="1"/>
          <p:nvPr/>
        </p:nvSpPr>
        <p:spPr>
          <a:xfrm>
            <a:off x="1285600" y="3531925"/>
            <a:ext cx="18814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Relatore</a:t>
            </a:r>
          </a:p>
          <a:p>
            <a:r>
              <a:rPr lang="it-IT" sz="1400" dirty="0"/>
              <a:t>Prof. Giulio Panzani</a:t>
            </a:r>
          </a:p>
          <a:p>
            <a:endParaRPr lang="it-IT" sz="1400" dirty="0"/>
          </a:p>
          <a:p>
            <a:r>
              <a:rPr lang="it-IT" sz="1400" dirty="0"/>
              <a:t>Co-relatore</a:t>
            </a:r>
          </a:p>
          <a:p>
            <a:r>
              <a:rPr lang="it-IT" sz="1400" dirty="0"/>
              <a:t>Prof. Giulia Giordano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BE3188-3213-4DEC-9249-32765AE86CE8}"/>
              </a:ext>
            </a:extLst>
          </p:cNvPr>
          <p:cNvSpPr txBox="1"/>
          <p:nvPr/>
        </p:nvSpPr>
        <p:spPr>
          <a:xfrm>
            <a:off x="5005271" y="3531925"/>
            <a:ext cx="2196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Studente</a:t>
            </a:r>
          </a:p>
          <a:p>
            <a:r>
              <a:rPr lang="it-IT" sz="1400" dirty="0"/>
              <a:t>Elia Bontempelli 201467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0D16AE-B9B8-49D3-9EA9-AE7F261DC29F}"/>
              </a:ext>
            </a:extLst>
          </p:cNvPr>
          <p:cNvSpPr txBox="1"/>
          <p:nvPr/>
        </p:nvSpPr>
        <p:spPr>
          <a:xfrm>
            <a:off x="3310385" y="4966159"/>
            <a:ext cx="2523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/>
              <a:t>ANNO ACCADEMICO 2020/2021</a:t>
            </a:r>
          </a:p>
        </p:txBody>
      </p:sp>
    </p:spTree>
    <p:extLst>
      <p:ext uri="{BB962C8B-B14F-4D97-AF65-F5344CB8AC3E}">
        <p14:creationId xmlns:p14="http://schemas.microsoft.com/office/powerpoint/2010/main" val="85177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8052D-3A69-4554-B2E5-E8B0CDE5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Taratura dei parametri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OTTIMIZZAZIONE BAYESIANA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1E44609-E838-445A-9D7D-F3ED9CBAD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1" y="1608667"/>
                <a:ext cx="6447501" cy="3233978"/>
              </a:xfrm>
            </p:spPr>
            <p:txBody>
              <a:bodyPr/>
              <a:lstStyle/>
              <a:p>
                <a:r>
                  <a:rPr lang="it-IT" sz="1200" dirty="0"/>
                  <a:t>Progettata per ottimizzare modelli a scatola nera</a:t>
                </a:r>
              </a:p>
              <a:p>
                <a:endParaRPr lang="it-IT" sz="1200" dirty="0"/>
              </a:p>
              <a:p>
                <a:r>
                  <a:rPr lang="it-IT" sz="1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Tramite simulazioni è possibile raccogliere un insieme di misure:</a:t>
                </a:r>
              </a:p>
              <a:p>
                <a:pPr marL="0" indent="0" algn="ctr">
                  <a:buNone/>
                </a:pPr>
                <a:r>
                  <a:rPr lang="it-IT" sz="1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…,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it-IT" sz="12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sz="1200" b="0" dirty="0">
                  <a:ea typeface="Cambria Math" panose="02040503050406030204" pitchFamily="18" charset="0"/>
                </a:endParaRPr>
              </a:p>
              <a:p>
                <a:r>
                  <a:rPr lang="it-IT" sz="1200" dirty="0"/>
                  <a:t>Funzione obiettivo è aggiornata dopo ogni iterazione sulla base delle osservazioni fatte </a:t>
                </a: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1E44609-E838-445A-9D7D-F3ED9CBAD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1608667"/>
                <a:ext cx="6447501" cy="3233978"/>
              </a:xfrm>
              <a:blipFill>
                <a:blip r:embed="rId2"/>
                <a:stretch>
                  <a:fillRect t="-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737B77-1B7C-4E08-B731-81A9F8F7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10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CF5097E-AEC6-40EC-97B4-22265DAC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94" y="3436366"/>
            <a:ext cx="3586656" cy="19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10872-18E0-497B-B76F-79A56446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Taratura dei parametri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 </a:t>
            </a:r>
            <a:r>
              <a:rPr lang="it-IT" sz="1500" i="1" dirty="0"/>
              <a:t>bayesopt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DE592-93EE-409D-AD0D-50FD1701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Implementazione in MATLAB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4A100A-B8B7-4897-8AF0-178D8C7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11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EABE093-0273-4041-A76F-715851E6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63" y="2668314"/>
            <a:ext cx="5035474" cy="10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0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F0AA4D-A597-482D-9812-5C661A4E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Taratura dei parametri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 LEGGE DI CONTROLLO LINEARE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81780EB-0B31-4234-AEDD-646A7E68E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Parametro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non fondamentale per la legge di controllo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81780EB-0B31-4234-AEDD-646A7E68E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CA8827-369C-4CB8-BA81-32B4F51E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12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AD808D6A-64CB-4575-B329-18E4E78D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4" y="2115256"/>
            <a:ext cx="2985266" cy="16610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E785B89-A574-4E1F-AF00-996990FB4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794" y="1991495"/>
            <a:ext cx="3532672" cy="19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3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1EAB3-7000-4606-9845-E106EEF2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Taratura dei parametri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 LEGGE DI CONTROLLO QUADRATICA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52B863-5666-48D7-AF2E-C1F4CE041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0" y="1906192"/>
                <a:ext cx="6933324" cy="2910580"/>
              </a:xfrm>
            </p:spPr>
            <p:txBody>
              <a:bodyPr/>
              <a:lstStyle/>
              <a:p>
                <a:r>
                  <a:rPr lang="it-IT" dirty="0"/>
                  <a:t>Risultati non ottimi per quanto riguarda l’indice di performance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≈2.4 </m:t>
                    </m:r>
                    <m:f>
                      <m:fPr>
                        <m:type m:val="skw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Sono stati aumentati i valori dei «</a:t>
                </a:r>
                <a:r>
                  <a:rPr lang="it-IT" dirty="0" err="1"/>
                  <a:t>bound</a:t>
                </a:r>
                <a:r>
                  <a:rPr lang="it-IT" dirty="0"/>
                  <a:t>» dei parametri</a:t>
                </a:r>
              </a:p>
              <a:p>
                <a:pPr marL="342900" lvl="1" indent="0">
                  <a:buNone/>
                </a:pP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:r>
                  <a:rPr lang="it-IT" sz="1350" dirty="0"/>
                  <a:t>Valore della cifra di costo migliora: </a:t>
                </a:r>
                <a14:m>
                  <m:oMath xmlns:m="http://schemas.openxmlformats.org/officeDocument/2006/math">
                    <m:r>
                      <a:rPr lang="it-IT" sz="135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r>
                      <a:rPr lang="it-IT" sz="135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≈1.3 </m:t>
                    </m:r>
                    <m:f>
                      <m:fPr>
                        <m:type m:val="skw"/>
                        <m:ctrlPr>
                          <a:rPr lang="it-IT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t-IT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it-IT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sz="13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it-IT" sz="1350" dirty="0"/>
                  <a:t> ma è stato verificato che questo non accada all’aumentare indefinito dei guadagni K e P    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52B863-5666-48D7-AF2E-C1F4CE041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1906192"/>
                <a:ext cx="6933324" cy="2910580"/>
              </a:xfrm>
              <a:blipFill>
                <a:blip r:embed="rId2"/>
                <a:stretch>
                  <a:fillRect t="-9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AF54B6-CB10-42A1-9617-39CB0AC8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13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569FE8-56D3-4DC8-A657-54E1B8C81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52" y="3361482"/>
            <a:ext cx="4023398" cy="21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8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2EEFC-7F47-486E-A1C4-A8125AB3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742950"/>
            <a:ext cx="6447501" cy="990600"/>
          </a:xfrm>
        </p:spPr>
        <p:txBody>
          <a:bodyPr anchor="t">
            <a:normAutofit/>
          </a:bodyPr>
          <a:lstStyle/>
          <a:p>
            <a:r>
              <a:rPr lang="it-IT" dirty="0"/>
              <a:t>3. Osservazioni finali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7">
                <a:extLst>
                  <a:ext uri="{FF2B5EF4-FFF2-40B4-BE49-F238E27FC236}">
                    <a16:creationId xmlns:a16="http://schemas.microsoft.com/office/drawing/2014/main" id="{3C752262-C0D5-47A5-84C7-67B5C97CA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0113" y="1558452"/>
                <a:ext cx="2606935" cy="29105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≈1.03 </m:t>
                    </m:r>
                    <m:f>
                      <m:fPr>
                        <m:type m:val="skw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sz="1200" dirty="0"/>
              </a:p>
              <a:p>
                <a:r>
                  <a:rPr lang="it-IT" sz="1200" dirty="0"/>
                  <a:t>Combinando legge lineare e quadratica non si ottengono miglioramenti importanti</a:t>
                </a:r>
              </a:p>
            </p:txBody>
          </p:sp>
        </mc:Choice>
        <mc:Fallback xmlns="">
          <p:sp>
            <p:nvSpPr>
              <p:cNvPr id="8" name="Segnaposto contenuto 7">
                <a:extLst>
                  <a:ext uri="{FF2B5EF4-FFF2-40B4-BE49-F238E27FC236}">
                    <a16:creationId xmlns:a16="http://schemas.microsoft.com/office/drawing/2014/main" id="{3C752262-C0D5-47A5-84C7-67B5C97CA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0113" y="1558452"/>
                <a:ext cx="2606935" cy="2910580"/>
              </a:xfrm>
              <a:blipFill>
                <a:blip r:embed="rId2"/>
                <a:stretch>
                  <a:fillRect t="-8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0FE173-9740-49BE-B6BC-E369E913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8" y="4816772"/>
            <a:ext cx="512504" cy="27384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22224EF2-0B57-4F85-B33C-E94F6EA1708D}" type="slidenum">
              <a:rPr lang="it-IT" smtClean="0"/>
              <a:pPr>
                <a:spcAft>
                  <a:spcPts val="450"/>
                </a:spcAft>
              </a:pPr>
              <a:t>14</a:t>
            </a:fld>
            <a:endParaRPr lang="it-IT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063BAE6D-243B-4238-9DBD-7E7826229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4" y="1558452"/>
            <a:ext cx="3962467" cy="2110013"/>
          </a:xfrm>
          <a:prstGeom prst="rect">
            <a:avLst/>
          </a:prstGeom>
        </p:spPr>
      </p:pic>
      <p:sp>
        <p:nvSpPr>
          <p:cNvPr id="16" name="Segnaposto contenuto 7">
            <a:extLst>
              <a:ext uri="{FF2B5EF4-FFF2-40B4-BE49-F238E27FC236}">
                <a16:creationId xmlns:a16="http://schemas.microsoft.com/office/drawing/2014/main" id="{FFB6041A-F3ED-4091-9655-D938BB77D5F5}"/>
              </a:ext>
            </a:extLst>
          </p:cNvPr>
          <p:cNvSpPr txBox="1">
            <a:spLocks/>
          </p:cNvSpPr>
          <p:nvPr/>
        </p:nvSpPr>
        <p:spPr>
          <a:xfrm>
            <a:off x="846428" y="3981450"/>
            <a:ext cx="5651078" cy="130308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/>
              <a:t>Legge lineare </a:t>
            </a:r>
            <a:r>
              <a:rPr lang="it-IT" sz="1200" dirty="0">
                <a:sym typeface="Wingdings" panose="05000000000000000000" pitchFamily="2" charset="2"/>
              </a:rPr>
              <a:t> migliore considerando l’intero campo di validità</a:t>
            </a:r>
          </a:p>
          <a:p>
            <a:r>
              <a:rPr lang="it-IT" sz="1200" dirty="0">
                <a:sym typeface="Wingdings" panose="05000000000000000000" pitchFamily="2" charset="2"/>
              </a:rPr>
              <a:t>Legge quadratica  buona soluzione per basse frequenze</a:t>
            </a:r>
          </a:p>
          <a:p>
            <a:endParaRPr lang="it-IT" sz="1200" dirty="0">
              <a:sym typeface="Wingdings" panose="05000000000000000000" pitchFamily="2" charset="2"/>
            </a:endParaRPr>
          </a:p>
          <a:p>
            <a:pPr algn="l"/>
            <a:r>
              <a:rPr lang="it-IT" sz="1200" dirty="0"/>
              <a:t>E’ stato utilizzato l’algoritmo di ottimizzazione </a:t>
            </a:r>
            <a:r>
              <a:rPr lang="it-IT" sz="1200" dirty="0" err="1"/>
              <a:t>bayesiana</a:t>
            </a:r>
            <a:r>
              <a:rPr lang="it-IT" sz="1200" dirty="0"/>
              <a:t>, ciò non esclude però che possano esserci delle tecniche migliori dell’ottimizzatore</a:t>
            </a:r>
          </a:p>
        </p:txBody>
      </p:sp>
    </p:spTree>
    <p:extLst>
      <p:ext uri="{BB962C8B-B14F-4D97-AF65-F5344CB8AC3E}">
        <p14:creationId xmlns:p14="http://schemas.microsoft.com/office/powerpoint/2010/main" val="18774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4C3943-9ECE-4DC3-AD6D-2580E819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15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1674B2-E0BD-48A0-A869-2DC85F3BB337}"/>
              </a:ext>
            </a:extLst>
          </p:cNvPr>
          <p:cNvSpPr txBox="1"/>
          <p:nvPr/>
        </p:nvSpPr>
        <p:spPr>
          <a:xfrm>
            <a:off x="1668322" y="2418919"/>
            <a:ext cx="477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VI RINGRAZIO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91157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DDBC5-A048-4125-A378-57C5CD3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Introduzione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TIPI DI SOSPENSIONI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2899A3-50B3-4656-A6FA-F553CEE1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it-IT" sz="4400" dirty="0"/>
              <a:t>Sospensioni passive:</a:t>
            </a:r>
          </a:p>
          <a:p>
            <a:pPr lvl="1">
              <a:lnSpc>
                <a:spcPct val="150000"/>
              </a:lnSpc>
            </a:pPr>
            <a:r>
              <a:rPr lang="it-IT" sz="3600" dirty="0"/>
              <a:t>caratteristiche sono determinate in fase di progettazione </a:t>
            </a:r>
            <a:endParaRPr lang="it-IT" sz="3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it-IT" sz="3600" dirty="0"/>
              <a:t>movimento è determinato interamente dal profilo stradale</a:t>
            </a:r>
          </a:p>
          <a:p>
            <a:pPr lvl="1">
              <a:lnSpc>
                <a:spcPct val="150000"/>
              </a:lnSpc>
            </a:pPr>
            <a:endParaRPr lang="it-IT" sz="2400" dirty="0"/>
          </a:p>
          <a:p>
            <a:pPr>
              <a:lnSpc>
                <a:spcPct val="150000"/>
              </a:lnSpc>
            </a:pPr>
            <a:r>
              <a:rPr lang="it-IT" sz="4400" dirty="0">
                <a:sym typeface="Wingdings" panose="05000000000000000000" pitchFamily="2" charset="2"/>
              </a:rPr>
              <a:t>Sospensioni attive:</a:t>
            </a:r>
          </a:p>
          <a:p>
            <a:pPr lvl="1">
              <a:lnSpc>
                <a:spcPct val="150000"/>
              </a:lnSpc>
            </a:pPr>
            <a:r>
              <a:rPr lang="it-IT" sz="3600" dirty="0"/>
              <a:t>costituite da un attuatore separato che esercita una forza indipendente sulle sospensioni</a:t>
            </a:r>
          </a:p>
          <a:p>
            <a:pPr lvl="1">
              <a:lnSpc>
                <a:spcPct val="150000"/>
              </a:lnSpc>
            </a:pPr>
            <a:r>
              <a:rPr lang="it-IT" sz="3600" dirty="0"/>
              <a:t>elevati costi di produzione, necessitano una frequente manutenzione che può risultare problematica</a:t>
            </a:r>
            <a:endParaRPr lang="it-IT" sz="3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it-IT" sz="2400" dirty="0"/>
          </a:p>
          <a:p>
            <a:pPr>
              <a:lnSpc>
                <a:spcPct val="150000"/>
              </a:lnSpc>
            </a:pPr>
            <a:r>
              <a:rPr lang="it-IT" sz="4400" dirty="0"/>
              <a:t>Sospensioni semi-attive:</a:t>
            </a:r>
          </a:p>
          <a:p>
            <a:pPr lvl="1">
              <a:lnSpc>
                <a:spcPct val="150000"/>
              </a:lnSpc>
            </a:pPr>
            <a:r>
              <a:rPr lang="it-IT" sz="3600" dirty="0">
                <a:sym typeface="Wingdings" panose="05000000000000000000" pitchFamily="2" charset="2"/>
              </a:rPr>
              <a:t>costituite da </a:t>
            </a:r>
            <a:r>
              <a:rPr lang="it-IT" sz="3600" dirty="0"/>
              <a:t>ammortizzatori a smorzamento variabile</a:t>
            </a:r>
          </a:p>
          <a:p>
            <a:pPr lvl="1">
              <a:lnSpc>
                <a:spcPct val="150000"/>
              </a:lnSpc>
            </a:pPr>
            <a:r>
              <a:rPr lang="it-IT" sz="3600" dirty="0"/>
              <a:t>non è somministrata ulteriore energia meccanica al sistema </a:t>
            </a:r>
          </a:p>
          <a:p>
            <a:pPr lvl="1">
              <a:lnSpc>
                <a:spcPct val="150000"/>
              </a:lnSpc>
            </a:pPr>
            <a:r>
              <a:rPr lang="it-IT" sz="3600" dirty="0"/>
              <a:t>più economiche delle sospensioni attive</a:t>
            </a:r>
          </a:p>
          <a:p>
            <a:pPr lvl="1">
              <a:lnSpc>
                <a:spcPct val="150000"/>
              </a:lnSpc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8635E5-D9E0-457E-AD06-DDF3907D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09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9CA5B-9A6B-444F-B603-8C1F826D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1. Introduzione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SOSPENSIONI SEMI-ATTIVE MAGNETOREOLOGICHE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6137F9-4A41-4629-96D1-7A572176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it-IT" dirty="0"/>
              <a:t>Sfruttano </a:t>
            </a:r>
            <a:r>
              <a:rPr lang="it-IT" dirty="0">
                <a:sym typeface="Wingdings" panose="05000000000000000000" pitchFamily="2" charset="2"/>
              </a:rPr>
              <a:t>effetti </a:t>
            </a:r>
            <a:r>
              <a:rPr lang="it-IT" dirty="0" err="1">
                <a:sym typeface="Wingdings" panose="05000000000000000000" pitchFamily="2" charset="2"/>
              </a:rPr>
              <a:t>magnetoreologici</a:t>
            </a:r>
            <a:r>
              <a:rPr lang="it-IT" dirty="0">
                <a:sym typeface="Wingdings" panose="05000000000000000000" pitchFamily="2" charset="2"/>
              </a:rPr>
              <a:t> di alcuni fluidi (olio)  possono variare la propria viscosità in base all’azione di campi magnetici esterni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ym typeface="Wingdings" panose="05000000000000000000" pitchFamily="2" charset="2"/>
              </a:rPr>
              <a:t>Intensità del campo magnetico è controllata da un circuito elettromagnetico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Vantaggi sospensioni MR: </a:t>
            </a:r>
          </a:p>
          <a:p>
            <a:pPr lvl="1"/>
            <a:r>
              <a:rPr lang="it-IT" dirty="0"/>
              <a:t>Esercitano forze elevate anche a velocità basse</a:t>
            </a:r>
          </a:p>
          <a:p>
            <a:pPr lvl="1"/>
            <a:r>
              <a:rPr lang="it-IT" dirty="0"/>
              <a:t>La variabile di controllo incide direttamente sulla forza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456584-42D4-432C-A69B-1EF92C9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17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99633ED-185B-4D21-B537-AF23B22DB586}"/>
              </a:ext>
            </a:extLst>
          </p:cNvPr>
          <p:cNvSpPr txBox="1">
            <a:spLocks/>
          </p:cNvSpPr>
          <p:nvPr/>
        </p:nvSpPr>
        <p:spPr>
          <a:xfrm>
            <a:off x="508001" y="1745485"/>
            <a:ext cx="6258414" cy="3702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MR:</a:t>
            </a:r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Cambiando la variabile di controllo </a:t>
            </a:r>
            <a:r>
              <a:rPr lang="it-IT" dirty="0">
                <a:sym typeface="Wingdings" panose="05000000000000000000" pitchFamily="2" charset="2"/>
              </a:rPr>
              <a:t> cambia direttamente la forza della sospensione (la caratteristica rimane uguale)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3462DB-8ECE-4E40-8942-49C7A573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Introduzione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VANTAGGI SOSPENSIONI MR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5284D5-4D60-4A3A-AB24-7AB94200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4</a:t>
            </a:fld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90EEC0-32A1-4564-82BE-FB90F61D4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361" y="1556299"/>
            <a:ext cx="1869586" cy="150907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BE6D92-67BE-4D52-98F3-ACD6961C3E41}"/>
              </a:ext>
            </a:extLst>
          </p:cNvPr>
          <p:cNvCxnSpPr/>
          <p:nvPr/>
        </p:nvCxnSpPr>
        <p:spPr>
          <a:xfrm>
            <a:off x="3562322" y="2421630"/>
            <a:ext cx="149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A12663C-CAE4-4BE0-8E47-C12BA5938E04}"/>
              </a:ext>
            </a:extLst>
          </p:cNvPr>
          <p:cNvCxnSpPr/>
          <p:nvPr/>
        </p:nvCxnSpPr>
        <p:spPr>
          <a:xfrm>
            <a:off x="3562322" y="2313631"/>
            <a:ext cx="149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7129D8FD-B67A-4D94-956A-A3016AC1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47" y="1805470"/>
            <a:ext cx="3456280" cy="10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9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187E4-CFE1-4E8A-BE9F-F80B9EAC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1. Introduzione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CONTROLLO SOSPENSIONI SEMI-ATTIVE MR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2FEEC73-4A64-477B-8D81-887F6C532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>
                    <a:sym typeface="Wingdings" panose="05000000000000000000" pitchFamily="2" charset="2"/>
                  </a:rPr>
                  <a:t>Controllo più immediato e meno complesso  si possono implementare leggi di controllo standard</a:t>
                </a:r>
              </a:p>
              <a:p>
                <a:endParaRPr lang="it-IT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err="1"/>
                  <a:t>Configurazione</a:t>
                </a:r>
                <a:r>
                  <a:rPr lang="en-US" dirty="0"/>
                  <a:t> </a:t>
                </a:r>
                <a:r>
                  <a:rPr lang="en-US" dirty="0" err="1"/>
                  <a:t>passiva</a:t>
                </a:r>
                <a:r>
                  <a:rPr lang="en-US" dirty="0"/>
                  <a:t> 				       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 err="1"/>
                  <a:t>Legge</a:t>
                </a:r>
                <a:r>
                  <a:rPr lang="en-US" dirty="0"/>
                  <a:t> </a:t>
                </a:r>
                <a:r>
                  <a:rPr lang="en-US" dirty="0" err="1"/>
                  <a:t>lineare</a:t>
                </a:r>
                <a:r>
                  <a:rPr lang="en-US" dirty="0"/>
                  <a:t>							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Legge</a:t>
                </a:r>
                <a:r>
                  <a:rPr lang="en-US" dirty="0"/>
                  <a:t> </a:t>
                </a:r>
                <a:r>
                  <a:rPr lang="en-US" dirty="0" err="1"/>
                  <a:t>quadratica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Combinazione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le due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2FEEC73-4A64-477B-8D81-887F6C532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CAF10E-EC1F-4E17-AA6C-C8D9ACC3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5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B2DFA066-F2DD-48CA-8765-6980431D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51" y="3131737"/>
            <a:ext cx="2739824" cy="13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8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6D0512-E2E4-4015-B4E3-346DCACA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Introduzione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MODELLO QUARTER CAR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E332281-439C-4B54-8231-8D55A765A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299" y="1778531"/>
            <a:ext cx="2106902" cy="206686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221B992-9C43-4436-BD4E-E584DC2C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6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74724B-B411-4C96-BEF6-A06468BD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3936469"/>
            <a:ext cx="3336597" cy="9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ABF66-8D08-49EB-A53F-42C763EC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1. Introduzione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IMPLEMENTAZIONE DEL MODELLO IN SIMULINK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E3E5DCF-3B79-4547-A51E-420764AF5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1" y="1886232"/>
            <a:ext cx="2349671" cy="537988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47ABA2F-4F88-4E57-813E-D0B8430E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7</a:t>
            </a:fld>
            <a:endParaRPr lang="it-IT" dirty="0"/>
          </a:p>
        </p:txBody>
      </p:sp>
      <p:sp>
        <p:nvSpPr>
          <p:cNvPr id="6" name="Freccia angolare in su 5">
            <a:extLst>
              <a:ext uri="{FF2B5EF4-FFF2-40B4-BE49-F238E27FC236}">
                <a16:creationId xmlns:a16="http://schemas.microsoft.com/office/drawing/2014/main" id="{D6C998EC-FA53-4EFA-A3E6-00A5C20B7994}"/>
              </a:ext>
            </a:extLst>
          </p:cNvPr>
          <p:cNvSpPr/>
          <p:nvPr/>
        </p:nvSpPr>
        <p:spPr>
          <a:xfrm rot="5400000">
            <a:off x="2017082" y="2280539"/>
            <a:ext cx="289876" cy="4277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3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FDDCE6-3170-4BDD-99F5-6708FA9D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601" y="2331318"/>
            <a:ext cx="1471817" cy="4559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62D11B7-C524-49AD-8EC4-B67D80B3F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180" y="1625155"/>
            <a:ext cx="2163322" cy="1598129"/>
          </a:xfrm>
          <a:prstGeom prst="rect">
            <a:avLst/>
          </a:prstGeom>
        </p:spPr>
      </p:pic>
      <p:sp>
        <p:nvSpPr>
          <p:cNvPr id="11" name="Freccia destra rientrata 10">
            <a:extLst>
              <a:ext uri="{FF2B5EF4-FFF2-40B4-BE49-F238E27FC236}">
                <a16:creationId xmlns:a16="http://schemas.microsoft.com/office/drawing/2014/main" id="{E3CA41E3-B416-4B32-AE3F-EE98AF06ED43}"/>
              </a:ext>
            </a:extLst>
          </p:cNvPr>
          <p:cNvSpPr/>
          <p:nvPr/>
        </p:nvSpPr>
        <p:spPr>
          <a:xfrm>
            <a:off x="3565901" y="2051059"/>
            <a:ext cx="834272" cy="2083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3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4B3F9F8-CAE4-4C08-8CDE-C8A271E4E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372" y="4416632"/>
            <a:ext cx="3438181" cy="388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B03EF71-7986-448A-B336-CA7D838281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001" y="2857500"/>
                <a:ext cx="3764454" cy="2910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/>
                  <a:t>Sistema dinamico:</a:t>
                </a:r>
              </a:p>
              <a:p>
                <a:pPr marL="514351" lvl="1">
                  <a:buFont typeface="Arial" panose="020B0604020202020204" pitchFamily="34" charset="0"/>
                  <a:buChar char="•"/>
                </a:pPr>
                <a:r>
                  <a:rPr lang="it-IT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dirty="0"/>
              </a:p>
              <a:p>
                <a:pPr marL="514351" lvl="1">
                  <a:buFont typeface="Arial" panose="020B0604020202020204" pitchFamily="34" charset="0"/>
                  <a:buChar char="•"/>
                </a:pPr>
                <a:r>
                  <a:rPr lang="it-IT" dirty="0"/>
                  <a:t>Vettore delle variabili di stato: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̇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̃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̃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dirty="0"/>
              </a:p>
              <a:p>
                <a:pPr marL="514351" lvl="1">
                  <a:buFont typeface="Arial" panose="020B0604020202020204" pitchFamily="34" charset="0"/>
                  <a:buChar char="•"/>
                </a:pPr>
                <a:r>
                  <a:rPr lang="it-IT" dirty="0"/>
                  <a:t>Output: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endParaRPr lang="it-IT" sz="1350" dirty="0"/>
              </a:p>
              <a:p>
                <a:pPr marL="514351" lvl="1">
                  <a:buFont typeface="Arial" panose="020B0604020202020204" pitchFamily="34" charset="0"/>
                  <a:buChar char="•"/>
                </a:pPr>
                <a:endParaRPr lang="it-IT" sz="1600" dirty="0"/>
              </a:p>
              <a:p>
                <a:r>
                  <a:rPr lang="it-IT" sz="1600" dirty="0"/>
                  <a:t>Forza dello smorzatore MR: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B03EF71-7986-448A-B336-CA7D83828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2857500"/>
                <a:ext cx="3764454" cy="2910580"/>
              </a:xfrm>
              <a:prstGeom prst="rect">
                <a:avLst/>
              </a:prstGeom>
              <a:blipFill>
                <a:blip r:embed="rId6"/>
                <a:stretch>
                  <a:fillRect l="-162" t="-8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63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6A449-494A-49CE-A2AF-E652CF84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Introduzione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INDICE DI PERFORMANCE </a:t>
            </a:r>
            <a:r>
              <a:rPr lang="it-IT" sz="1500" i="1" dirty="0"/>
              <a:t>J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4E9AB8-B94C-4ADA-A66A-F8100C40E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985" y="1634568"/>
            <a:ext cx="2029530" cy="575794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7BE7AF0-F9BD-4F9D-A4B6-0D4FE598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8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CA01C2-3808-445C-A516-0D06061D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12" y="2314040"/>
            <a:ext cx="2931806" cy="2381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70B9004-CF73-432D-B241-6A4A400BD783}"/>
                  </a:ext>
                </a:extLst>
              </p:cNvPr>
              <p:cNvSpPr txBox="1"/>
              <p:nvPr/>
            </p:nvSpPr>
            <p:spPr>
              <a:xfrm>
                <a:off x="663076" y="3343775"/>
                <a:ext cx="1930138" cy="41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3" dirty="0"/>
                  <a:t>Configurazione passiva,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05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053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053" i="1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</m:sSub>
                    <m:r>
                      <a:rPr lang="it-IT" sz="1053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053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70B9004-CF73-432D-B241-6A4A400B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76" y="3343775"/>
                <a:ext cx="1930138" cy="416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4025C217-93C7-49E5-98A0-8724B3C2B7F4}"/>
              </a:ext>
            </a:extLst>
          </p:cNvPr>
          <p:cNvCxnSpPr>
            <a:cxnSpLocks/>
          </p:cNvCxnSpPr>
          <p:nvPr/>
        </p:nvCxnSpPr>
        <p:spPr>
          <a:xfrm>
            <a:off x="1439188" y="3655100"/>
            <a:ext cx="466627" cy="3676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1C4869A-90B0-4F9F-94E0-7150FCA601D2}"/>
                  </a:ext>
                </a:extLst>
              </p:cNvPr>
              <p:cNvSpPr txBox="1"/>
              <p:nvPr/>
            </p:nvSpPr>
            <p:spPr>
              <a:xfrm>
                <a:off x="1905815" y="3865241"/>
                <a:ext cx="1148385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3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105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≈1.1 </m:t>
                      </m:r>
                      <m:f>
                        <m:fPr>
                          <m:type m:val="skw"/>
                          <m:ctrlPr>
                            <a:rPr lang="it-IT" sz="105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05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it-IT" sz="105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05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105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1053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1C4869A-90B0-4F9F-94E0-7150FCA60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815" y="3865241"/>
                <a:ext cx="1148385" cy="290721"/>
              </a:xfrm>
              <a:prstGeom prst="rect">
                <a:avLst/>
              </a:prstGeom>
              <a:blipFill>
                <a:blip r:embed="rId5"/>
                <a:stretch>
                  <a:fillRect t="-102083" r="-18085" b="-1645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CEA1935E-AD31-4EE1-A9CD-919154F28CCD}"/>
              </a:ext>
            </a:extLst>
          </p:cNvPr>
          <p:cNvCxnSpPr>
            <a:cxnSpLocks/>
          </p:cNvCxnSpPr>
          <p:nvPr/>
        </p:nvCxnSpPr>
        <p:spPr>
          <a:xfrm>
            <a:off x="3039974" y="4040084"/>
            <a:ext cx="480852" cy="301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107AD3-3C6B-4068-992D-D0F2B98BA8D0}"/>
              </a:ext>
            </a:extLst>
          </p:cNvPr>
          <p:cNvSpPr txBox="1"/>
          <p:nvPr/>
        </p:nvSpPr>
        <p:spPr>
          <a:xfrm>
            <a:off x="896812" y="4852674"/>
            <a:ext cx="476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ym typeface="Wingdings" panose="05000000000000000000" pitchFamily="2" charset="2"/>
              </a:rPr>
              <a:t> </a:t>
            </a:r>
            <a:r>
              <a:rPr lang="it-IT" sz="1400" i="1" dirty="0">
                <a:sym typeface="Wingdings" panose="05000000000000000000" pitchFamily="2" charset="2"/>
              </a:rPr>
              <a:t>J </a:t>
            </a:r>
            <a:r>
              <a:rPr lang="it-IT" sz="1400" dirty="0">
                <a:sym typeface="Wingdings" panose="05000000000000000000" pitchFamily="2" charset="2"/>
              </a:rPr>
              <a:t>deve essere minimo per avere prestazioni migliori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7217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7DEFA8-A99D-4035-92FE-552ADEEA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2. Taratura dei parametri</a:t>
            </a:r>
            <a:br>
              <a:rPr lang="it-IT" dirty="0"/>
            </a:br>
            <a:r>
              <a:rPr lang="it-IT" dirty="0"/>
              <a:t>	</a:t>
            </a:r>
            <a:r>
              <a:rPr lang="it-IT" sz="1500" dirty="0"/>
              <a:t>COME OTTIMIZZARE I PARAMETRI DELLE LEGGI DI CONTROLLO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427F5-4938-4CF7-B84E-A55C1924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it-IT" dirty="0"/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sz="1400" dirty="0">
                <a:sym typeface="Wingdings" panose="05000000000000000000" pitchFamily="2" charset="2"/>
              </a:rPr>
              <a:t>Obiettivo: esplorare le potenzialità massime delle leggi di controllo  tecniche di ottimizzazione model-free:</a:t>
            </a:r>
          </a:p>
          <a:p>
            <a:pPr lvl="1">
              <a:lnSpc>
                <a:spcPct val="150000"/>
              </a:lnSpc>
            </a:pPr>
            <a:r>
              <a:rPr lang="it-IT" i="1" dirty="0">
                <a:sym typeface="Wingdings" panose="05000000000000000000" pitchFamily="2" charset="2"/>
              </a:rPr>
              <a:t>Ottimizzazione </a:t>
            </a:r>
            <a:r>
              <a:rPr lang="it-IT" i="1" dirty="0" err="1">
                <a:sym typeface="Wingdings" panose="05000000000000000000" pitchFamily="2" charset="2"/>
              </a:rPr>
              <a:t>bayesiana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 evoluzione della </a:t>
            </a:r>
            <a:r>
              <a:rPr lang="it-IT" i="1" dirty="0">
                <a:sym typeface="Wingdings" panose="05000000000000000000" pitchFamily="2" charset="2"/>
              </a:rPr>
              <a:t>random </a:t>
            </a:r>
            <a:r>
              <a:rPr lang="it-IT" i="1" dirty="0" err="1">
                <a:sym typeface="Wingdings" panose="05000000000000000000" pitchFamily="2" charset="2"/>
              </a:rPr>
              <a:t>search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 trova l’ottimo del sistema con un numero minimo di iterazioni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AA379E-5F50-493E-BA02-EFE311DF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4EF2-0B57-4F85-B33C-E94F6EA1708D}" type="slidenum">
              <a:rPr lang="it-IT" smtClean="0"/>
              <a:t>9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CB32A38-BB64-4526-9BA8-5068EB6C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1886"/>
            <a:ext cx="2556646" cy="1005614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BC0514E-47BE-4E71-B259-ACE33E80C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06"/>
          <a:stretch/>
        </p:blipFill>
        <p:spPr>
          <a:xfrm>
            <a:off x="1170089" y="2118026"/>
            <a:ext cx="2739824" cy="4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315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3686</TotalTime>
  <Words>585</Words>
  <Application>Microsoft Office PowerPoint</Application>
  <PresentationFormat>Presentazione su schermo (16:10)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Wingdings 3</vt:lpstr>
      <vt:lpstr>Sfaccettatura</vt:lpstr>
      <vt:lpstr>ANALISI DI PRESTAZIONI DI COMFORT DI DIVERSE STRATEGIE DI CONTROLLO DI SOSPENSIONE SEMI-ATTIVA</vt:lpstr>
      <vt:lpstr>1. Introduzione  TIPI DI SOSPENSIONI</vt:lpstr>
      <vt:lpstr>1. Introduzione  SOSPENSIONI SEMI-ATTIVE MAGNETOREOLOGICHE</vt:lpstr>
      <vt:lpstr>1. Introduzione  VANTAGGI SOSPENSIONI MR</vt:lpstr>
      <vt:lpstr>1. Introduzione  CONTROLLO SOSPENSIONI SEMI-ATTIVE MR</vt:lpstr>
      <vt:lpstr>1. Introduzione  MODELLO QUARTER CAR</vt:lpstr>
      <vt:lpstr>1. Introduzione  IMPLEMENTAZIONE DEL MODELLO IN SIMULINK</vt:lpstr>
      <vt:lpstr>1. Introduzione  INDICE DI PERFORMANCE J</vt:lpstr>
      <vt:lpstr>2. Taratura dei parametri  COME OTTIMIZZARE I PARAMETRI DELLE LEGGI DI CONTROLLO</vt:lpstr>
      <vt:lpstr>2. Taratura dei parametri  OTTIMIZZAZIONE BAYESIANA</vt:lpstr>
      <vt:lpstr>2. Taratura dei parametri   bayesopt</vt:lpstr>
      <vt:lpstr>2. Taratura dei parametri   LEGGE DI CONTROLLO LINEARE</vt:lpstr>
      <vt:lpstr>2. Taratura dei parametri   LEGGE DI CONTROLLO QUADRATICA</vt:lpstr>
      <vt:lpstr>3. Osservazioni finali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prestazioni di comfort di diverse strategie di controllo</dc:title>
  <dc:creator>Elia Bontempelli</dc:creator>
  <cp:lastModifiedBy>Elia Bontempelli</cp:lastModifiedBy>
  <cp:revision>26</cp:revision>
  <dcterms:created xsi:type="dcterms:W3CDTF">2021-11-16T09:45:06Z</dcterms:created>
  <dcterms:modified xsi:type="dcterms:W3CDTF">2021-11-22T12:05:21Z</dcterms:modified>
</cp:coreProperties>
</file>