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6/22/2023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274235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61914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6/22/2023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98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21467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6/22/2023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1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835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15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17458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6/22/2023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314339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6/22/2023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232656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6/22/2023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13872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6/22/2023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06847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6F9C891-4FEC-F313-F290-E00ACCC54642}"/>
              </a:ext>
            </a:extLst>
          </p:cNvPr>
          <p:cNvSpPr>
            <a:spLocks noGrp="1"/>
          </p:cNvSpPr>
          <p:nvPr>
            <p:ph type="ctrTitle"/>
          </p:nvPr>
        </p:nvSpPr>
        <p:spPr>
          <a:xfrm>
            <a:off x="1635103" y="1057522"/>
            <a:ext cx="4741843" cy="2173433"/>
          </a:xfrm>
        </p:spPr>
        <p:txBody>
          <a:bodyPr>
            <a:normAutofit/>
          </a:bodyPr>
          <a:lstStyle/>
          <a:p>
            <a:r>
              <a:rPr lang="it-IT" sz="4400" dirty="0" err="1">
                <a:solidFill>
                  <a:schemeClr val="bg1"/>
                </a:solidFill>
              </a:rPr>
              <a:t>Vehicle</a:t>
            </a:r>
            <a:r>
              <a:rPr lang="it-IT" sz="4400" dirty="0">
                <a:solidFill>
                  <a:schemeClr val="bg1"/>
                </a:solidFill>
              </a:rPr>
              <a:t> Dynamics</a:t>
            </a:r>
            <a:endParaRPr lang="en-GB" sz="4400" dirty="0">
              <a:solidFill>
                <a:schemeClr val="bg1"/>
              </a:solidFill>
            </a:endParaRPr>
          </a:p>
        </p:txBody>
      </p:sp>
      <p:sp>
        <p:nvSpPr>
          <p:cNvPr id="3" name="Sottotitolo 2">
            <a:extLst>
              <a:ext uri="{FF2B5EF4-FFF2-40B4-BE49-F238E27FC236}">
                <a16:creationId xmlns:a16="http://schemas.microsoft.com/office/drawing/2014/main" id="{AC248344-892A-5D08-E256-4F3CCEC8774C}"/>
              </a:ext>
            </a:extLst>
          </p:cNvPr>
          <p:cNvSpPr>
            <a:spLocks noGrp="1"/>
          </p:cNvSpPr>
          <p:nvPr>
            <p:ph type="subTitle" idx="1"/>
          </p:nvPr>
        </p:nvSpPr>
        <p:spPr>
          <a:xfrm>
            <a:off x="1635104" y="3751119"/>
            <a:ext cx="4882662" cy="2281192"/>
          </a:xfrm>
        </p:spPr>
        <p:txBody>
          <a:bodyPr anchor="t">
            <a:normAutofit/>
          </a:bodyPr>
          <a:lstStyle/>
          <a:p>
            <a:pPr>
              <a:lnSpc>
                <a:spcPct val="140000"/>
              </a:lnSpc>
            </a:pPr>
            <a:r>
              <a:rPr lang="it-IT" sz="1500" b="1" dirty="0" err="1">
                <a:solidFill>
                  <a:schemeClr val="tx1">
                    <a:lumMod val="75000"/>
                    <a:lumOff val="25000"/>
                  </a:schemeClr>
                </a:solidFill>
              </a:rPr>
              <a:t>Assignment</a:t>
            </a:r>
            <a:r>
              <a:rPr lang="it-IT" sz="1500" b="1" dirty="0">
                <a:solidFill>
                  <a:schemeClr val="tx1">
                    <a:lumMod val="75000"/>
                    <a:lumOff val="25000"/>
                  </a:schemeClr>
                </a:solidFill>
              </a:rPr>
              <a:t> 2: Steady-State </a:t>
            </a:r>
            <a:r>
              <a:rPr lang="it-IT" sz="1500" b="1" dirty="0" err="1">
                <a:solidFill>
                  <a:schemeClr val="tx1">
                    <a:lumMod val="75000"/>
                    <a:lumOff val="25000"/>
                  </a:schemeClr>
                </a:solidFill>
              </a:rPr>
              <a:t>handling</a:t>
            </a:r>
            <a:endParaRPr lang="it-IT" sz="1500" b="1" dirty="0">
              <a:solidFill>
                <a:schemeClr val="tx1">
                  <a:lumMod val="75000"/>
                  <a:lumOff val="25000"/>
                </a:schemeClr>
              </a:solidFill>
            </a:endParaRPr>
          </a:p>
          <a:p>
            <a:pPr>
              <a:lnSpc>
                <a:spcPct val="140000"/>
              </a:lnSpc>
            </a:pPr>
            <a:r>
              <a:rPr lang="it-IT" sz="1500" dirty="0">
                <a:solidFill>
                  <a:schemeClr val="tx1">
                    <a:lumMod val="75000"/>
                    <a:lumOff val="25000"/>
                  </a:schemeClr>
                </a:solidFill>
              </a:rPr>
              <a:t>	</a:t>
            </a:r>
          </a:p>
          <a:p>
            <a:pPr algn="just">
              <a:lnSpc>
                <a:spcPct val="140000"/>
              </a:lnSpc>
            </a:pPr>
            <a:r>
              <a:rPr lang="it-IT" sz="1500" dirty="0">
                <a:solidFill>
                  <a:schemeClr val="tx1">
                    <a:lumMod val="75000"/>
                    <a:lumOff val="25000"/>
                  </a:schemeClr>
                </a:solidFill>
              </a:rPr>
              <a:t>     Bontempelli Elia           n. 233225</a:t>
            </a:r>
          </a:p>
          <a:p>
            <a:pPr algn="just">
              <a:lnSpc>
                <a:spcPct val="140000"/>
              </a:lnSpc>
            </a:pPr>
            <a:r>
              <a:rPr lang="it-IT" sz="1500" dirty="0">
                <a:solidFill>
                  <a:schemeClr val="tx1">
                    <a:lumMod val="75000"/>
                    <a:lumOff val="25000"/>
                  </a:schemeClr>
                </a:solidFill>
              </a:rPr>
              <a:t>     </a:t>
            </a:r>
            <a:r>
              <a:rPr lang="it-IT" sz="1500" dirty="0" err="1">
                <a:solidFill>
                  <a:schemeClr val="tx1">
                    <a:lumMod val="75000"/>
                    <a:lumOff val="25000"/>
                  </a:schemeClr>
                </a:solidFill>
              </a:rPr>
              <a:t>Cavalaglio</a:t>
            </a:r>
            <a:r>
              <a:rPr lang="it-IT" sz="1500" dirty="0">
                <a:solidFill>
                  <a:schemeClr val="tx1">
                    <a:lumMod val="75000"/>
                    <a:lumOff val="25000"/>
                  </a:schemeClr>
                </a:solidFill>
              </a:rPr>
              <a:t> Alessandro    n. 232889   </a:t>
            </a:r>
          </a:p>
          <a:p>
            <a:pPr algn="just">
              <a:lnSpc>
                <a:spcPct val="140000"/>
              </a:lnSpc>
            </a:pPr>
            <a:r>
              <a:rPr lang="it-IT" sz="1500" dirty="0">
                <a:solidFill>
                  <a:schemeClr val="tx1">
                    <a:lumMod val="75000"/>
                    <a:lumOff val="25000"/>
                  </a:schemeClr>
                </a:solidFill>
              </a:rPr>
              <a:t>     </a:t>
            </a:r>
            <a:r>
              <a:rPr lang="it-IT" sz="1500" dirty="0" err="1">
                <a:solidFill>
                  <a:schemeClr val="tx1">
                    <a:lumMod val="75000"/>
                    <a:lumOff val="25000"/>
                  </a:schemeClr>
                </a:solidFill>
              </a:rPr>
              <a:t>Scarperi</a:t>
            </a:r>
            <a:r>
              <a:rPr lang="it-IT" sz="1500" dirty="0">
                <a:solidFill>
                  <a:schemeClr val="tx1">
                    <a:lumMod val="75000"/>
                    <a:lumOff val="25000"/>
                  </a:schemeClr>
                </a:solidFill>
              </a:rPr>
              <a:t> Davide            n. 231603</a:t>
            </a:r>
          </a:p>
        </p:txBody>
      </p:sp>
      <p:sp>
        <p:nvSpPr>
          <p:cNvPr id="60" name="Rectangle 59">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ght trail in front of a car">
            <a:extLst>
              <a:ext uri="{FF2B5EF4-FFF2-40B4-BE49-F238E27FC236}">
                <a16:creationId xmlns:a16="http://schemas.microsoft.com/office/drawing/2014/main" id="{65ED7570-D013-9A90-151E-17AFF9E4AC55}"/>
              </a:ext>
            </a:extLst>
          </p:cNvPr>
          <p:cNvPicPr>
            <a:picLocks noChangeAspect="1"/>
          </p:cNvPicPr>
          <p:nvPr/>
        </p:nvPicPr>
        <p:blipFill rotWithShape="1">
          <a:blip r:embed="rId2"/>
          <a:srcRect l="24844" r="25590"/>
          <a:stretch/>
        </p:blipFill>
        <p:spPr>
          <a:xfrm>
            <a:off x="6859936" y="-2"/>
            <a:ext cx="5332064" cy="6858002"/>
          </a:xfrm>
          <a:prstGeom prst="rect">
            <a:avLst/>
          </a:prstGeom>
        </p:spPr>
      </p:pic>
    </p:spTree>
    <p:extLst>
      <p:ext uri="{BB962C8B-B14F-4D97-AF65-F5344CB8AC3E}">
        <p14:creationId xmlns:p14="http://schemas.microsoft.com/office/powerpoint/2010/main" val="111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23">
            <a:extLst>
              <a:ext uri="{FF2B5EF4-FFF2-40B4-BE49-F238E27FC236}">
                <a16:creationId xmlns:a16="http://schemas.microsoft.com/office/drawing/2014/main" id="{9D858CE0-5C22-A939-5727-513AB329D14D}"/>
              </a:ext>
            </a:extLst>
          </p:cNvPr>
          <p:cNvSpPr/>
          <p:nvPr/>
        </p:nvSpPr>
        <p:spPr>
          <a:xfrm>
            <a:off x="1025802" y="877387"/>
            <a:ext cx="5768190" cy="25516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FF7231-97B5-40C6-8958-17E8D45D6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62C7FC-352D-4762-A023-4B26F9E67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8"/>
            <a:ext cx="1009935" cy="2603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907C705-0026-4F8D-833F-DA232D958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870" y="889694"/>
            <a:ext cx="5782122" cy="59683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63E41A-E645-415D-85BE-C1A7C1F0E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796" y="0"/>
            <a:ext cx="5380203" cy="34484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5C691BE-C737-470C-94D1-F63DEF890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798" y="3438099"/>
            <a:ext cx="5369202" cy="2633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359E63-5E11-43B2-8DE4-6987380E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FAD299-BD71-4ABF-87E4-A9DB100D1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19907"/>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9C3E457-541D-4754-9868-31A6AEAC2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6C74C26-EC59-407B-B171-5BA517E83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5686"/>
            <a:ext cx="6858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a16="http://schemas.microsoft.com/office/drawing/2014/main" id="{7D2FF43B-8D29-A68F-EB0C-4E14A8D0BA45}"/>
              </a:ext>
            </a:extLst>
          </p:cNvPr>
          <p:cNvSpPr>
            <a:spLocks noGrp="1"/>
          </p:cNvSpPr>
          <p:nvPr>
            <p:ph type="body" sz="half" idx="2"/>
          </p:nvPr>
        </p:nvSpPr>
        <p:spPr>
          <a:xfrm>
            <a:off x="1070774" y="1715379"/>
            <a:ext cx="5737149" cy="1713619"/>
          </a:xfrm>
          <a:solidFill>
            <a:schemeClr val="tx2"/>
          </a:solidFill>
        </p:spPr>
        <p:txBody>
          <a:bodyPr vert="horz" lIns="109728" tIns="109728" rIns="109728" bIns="91440" rtlCol="0" anchor="t">
            <a:normAutofit fontScale="77500" lnSpcReduction="20000"/>
          </a:bodyPr>
          <a:lstStyle/>
          <a:p>
            <a:pPr marL="285750" indent="-285750">
              <a:spcBef>
                <a:spcPts val="930"/>
              </a:spcBef>
              <a:buFont typeface="Arial" panose="020B0604020202020204" pitchFamily="34" charset="0"/>
              <a:buChar char="•"/>
            </a:pPr>
            <a:r>
              <a:rPr lang="en-US" sz="1600" dirty="0">
                <a:solidFill>
                  <a:schemeClr val="bg1"/>
                </a:solidFill>
              </a:rPr>
              <a:t>Yaw Rate Gain</a:t>
            </a:r>
          </a:p>
          <a:p>
            <a:pPr marL="285750" indent="-285750">
              <a:spcBef>
                <a:spcPts val="930"/>
              </a:spcBef>
              <a:buFont typeface="Arial" panose="020B0604020202020204" pitchFamily="34" charset="0"/>
              <a:buChar char="•"/>
            </a:pPr>
            <a:r>
              <a:rPr lang="en-US" sz="1600" dirty="0">
                <a:solidFill>
                  <a:schemeClr val="bg1"/>
                </a:solidFill>
              </a:rPr>
              <a:t>Side-Slip Gain</a:t>
            </a:r>
          </a:p>
          <a:p>
            <a:pPr marL="285750" indent="-285750">
              <a:spcBef>
                <a:spcPts val="930"/>
              </a:spcBef>
              <a:buFont typeface="Arial" panose="020B0604020202020204" pitchFamily="34" charset="0"/>
              <a:buChar char="•"/>
            </a:pPr>
            <a:r>
              <a:rPr lang="en-US" sz="1600" dirty="0">
                <a:solidFill>
                  <a:schemeClr val="bg1"/>
                </a:solidFill>
              </a:rPr>
              <a:t>Acceleration Gain</a:t>
            </a:r>
            <a:endParaRPr lang="en-US" sz="1200" dirty="0">
              <a:solidFill>
                <a:schemeClr val="bg1"/>
              </a:solidFill>
            </a:endParaRPr>
          </a:p>
          <a:p>
            <a:pPr>
              <a:spcBef>
                <a:spcPts val="930"/>
              </a:spcBef>
            </a:pPr>
            <a:r>
              <a:rPr lang="en-US" sz="1600" dirty="0">
                <a:solidFill>
                  <a:schemeClr val="bg1"/>
                </a:solidFill>
              </a:rPr>
              <a:t>Parameters that determine the response of the vehicle to steering inputs of the driver</a:t>
            </a:r>
          </a:p>
        </p:txBody>
      </p:sp>
      <p:sp>
        <p:nvSpPr>
          <p:cNvPr id="22" name="Rettangolo 21">
            <a:extLst>
              <a:ext uri="{FF2B5EF4-FFF2-40B4-BE49-F238E27FC236}">
                <a16:creationId xmlns:a16="http://schemas.microsoft.com/office/drawing/2014/main" id="{CDECE77A-4C3D-B14B-63A7-C2DE4F849253}"/>
              </a:ext>
            </a:extLst>
          </p:cNvPr>
          <p:cNvSpPr/>
          <p:nvPr/>
        </p:nvSpPr>
        <p:spPr>
          <a:xfrm>
            <a:off x="6858000" y="3483915"/>
            <a:ext cx="5248275" cy="24947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Titolo 1">
            <a:extLst>
              <a:ext uri="{FF2B5EF4-FFF2-40B4-BE49-F238E27FC236}">
                <a16:creationId xmlns:a16="http://schemas.microsoft.com/office/drawing/2014/main" id="{9BC3D02D-B031-95EE-7397-129292E76FBE}"/>
              </a:ext>
            </a:extLst>
          </p:cNvPr>
          <p:cNvSpPr txBox="1">
            <a:spLocks/>
          </p:cNvSpPr>
          <p:nvPr/>
        </p:nvSpPr>
        <p:spPr>
          <a:xfrm>
            <a:off x="1025802" y="877387"/>
            <a:ext cx="5768191" cy="837990"/>
          </a:xfrm>
          <a:prstGeom prst="rect">
            <a:avLst/>
          </a:prstGeom>
          <a:solidFill>
            <a:schemeClr val="tx2"/>
          </a:solidFill>
        </p:spPr>
        <p:txBody>
          <a:bodyPr vert="horz" lIns="109728" tIns="109728" rIns="109728" bIns="91440" rtlCol="0" anchor="ctr">
            <a:normAutofit/>
          </a:bodyPr>
          <a:lstStyle>
            <a:lvl1pPr algn="l" defTabSz="914400" rtl="0" eaLnBrk="1" latinLnBrk="0" hangingPunct="1">
              <a:lnSpc>
                <a:spcPct val="104000"/>
              </a:lnSpc>
              <a:spcBef>
                <a:spcPct val="0"/>
              </a:spcBef>
              <a:buNone/>
              <a:defRPr sz="3400" b="1" kern="1200" spc="150" baseline="0">
                <a:solidFill>
                  <a:schemeClr val="tx1">
                    <a:lumMod val="75000"/>
                    <a:lumOff val="25000"/>
                  </a:schemeClr>
                </a:solidFill>
                <a:latin typeface="+mj-lt"/>
                <a:ea typeface="+mj-ea"/>
                <a:cs typeface="+mj-cs"/>
              </a:defRPr>
            </a:lvl1pPr>
          </a:lstStyle>
          <a:p>
            <a:pPr>
              <a:lnSpc>
                <a:spcPct val="150000"/>
              </a:lnSpc>
            </a:pPr>
            <a:r>
              <a:rPr lang="en-US" sz="2400" dirty="0">
                <a:solidFill>
                  <a:schemeClr val="bg1"/>
                </a:solidFill>
              </a:rPr>
              <a:t>Steady-state Gains</a:t>
            </a:r>
          </a:p>
        </p:txBody>
      </p:sp>
      <p:pic>
        <p:nvPicPr>
          <p:cNvPr id="6" name="Immagine 5" descr="Immagine che contiene diagramma, linea&#10;&#10;Descrizione generata automaticamente">
            <a:extLst>
              <a:ext uri="{FF2B5EF4-FFF2-40B4-BE49-F238E27FC236}">
                <a16:creationId xmlns:a16="http://schemas.microsoft.com/office/drawing/2014/main" id="{92ABA256-FDFA-22AC-67D7-636FE72C8A3A}"/>
              </a:ext>
            </a:extLst>
          </p:cNvPr>
          <p:cNvPicPr>
            <a:picLocks noChangeAspect="1"/>
          </p:cNvPicPr>
          <p:nvPr/>
        </p:nvPicPr>
        <p:blipFill rotWithShape="1">
          <a:blip r:embed="rId2">
            <a:extLst>
              <a:ext uri="{28A0092B-C50C-407E-A947-70E740481C1C}">
                <a14:useLocalDpi xmlns:a14="http://schemas.microsoft.com/office/drawing/2010/main" val="0"/>
              </a:ext>
            </a:extLst>
          </a:blip>
          <a:srcRect l="6336" r="7856"/>
          <a:stretch/>
        </p:blipFill>
        <p:spPr>
          <a:xfrm>
            <a:off x="7105743" y="448658"/>
            <a:ext cx="4836576" cy="2551109"/>
          </a:xfrm>
          <a:prstGeom prst="rect">
            <a:avLst/>
          </a:prstGeom>
        </p:spPr>
      </p:pic>
      <p:pic>
        <p:nvPicPr>
          <p:cNvPr id="8" name="Immagine 7" descr="Immagine che contiene diagramma, linea, schizzo&#10;&#10;Descrizione generata automaticamente">
            <a:extLst>
              <a:ext uri="{FF2B5EF4-FFF2-40B4-BE49-F238E27FC236}">
                <a16:creationId xmlns:a16="http://schemas.microsoft.com/office/drawing/2014/main" id="{0F747A8B-61FD-3DE5-4FD7-ECC0BDADC271}"/>
              </a:ext>
            </a:extLst>
          </p:cNvPr>
          <p:cNvPicPr>
            <a:picLocks noChangeAspect="1"/>
          </p:cNvPicPr>
          <p:nvPr/>
        </p:nvPicPr>
        <p:blipFill rotWithShape="1">
          <a:blip r:embed="rId3">
            <a:extLst>
              <a:ext uri="{28A0092B-C50C-407E-A947-70E740481C1C}">
                <a14:useLocalDpi xmlns:a14="http://schemas.microsoft.com/office/drawing/2010/main" val="0"/>
              </a:ext>
            </a:extLst>
          </a:blip>
          <a:srcRect l="7583" r="7249"/>
          <a:stretch/>
        </p:blipFill>
        <p:spPr>
          <a:xfrm>
            <a:off x="7199676" y="3507291"/>
            <a:ext cx="4648709" cy="2470448"/>
          </a:xfrm>
          <a:prstGeom prst="rect">
            <a:avLst/>
          </a:prstGeom>
        </p:spPr>
      </p:pic>
      <p:pic>
        <p:nvPicPr>
          <p:cNvPr id="10" name="Immagine 9" descr="Immagine che contiene linea, diagramma, testo, pendio&#10;&#10;Descrizione generata automaticamente">
            <a:extLst>
              <a:ext uri="{FF2B5EF4-FFF2-40B4-BE49-F238E27FC236}">
                <a16:creationId xmlns:a16="http://schemas.microsoft.com/office/drawing/2014/main" id="{785CF999-78FB-16A1-965E-C4E562D59F32}"/>
              </a:ext>
            </a:extLst>
          </p:cNvPr>
          <p:cNvPicPr>
            <a:picLocks noChangeAspect="1"/>
          </p:cNvPicPr>
          <p:nvPr/>
        </p:nvPicPr>
        <p:blipFill rotWithShape="1">
          <a:blip r:embed="rId4">
            <a:extLst>
              <a:ext uri="{28A0092B-C50C-407E-A947-70E740481C1C}">
                <a14:useLocalDpi xmlns:a14="http://schemas.microsoft.com/office/drawing/2010/main" val="0"/>
              </a:ext>
            </a:extLst>
          </a:blip>
          <a:srcRect l="7657" r="7656"/>
          <a:stretch/>
        </p:blipFill>
        <p:spPr>
          <a:xfrm>
            <a:off x="1200111" y="3643131"/>
            <a:ext cx="5373788" cy="2871969"/>
          </a:xfrm>
          <a:prstGeom prst="rect">
            <a:avLst/>
          </a:prstGeom>
        </p:spPr>
      </p:pic>
    </p:spTree>
    <p:extLst>
      <p:ext uri="{BB962C8B-B14F-4D97-AF65-F5344CB8AC3E}">
        <p14:creationId xmlns:p14="http://schemas.microsoft.com/office/powerpoint/2010/main" val="36466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1535371" y="998250"/>
            <a:ext cx="10013709" cy="1030360"/>
          </a:xfrm>
        </p:spPr>
        <p:txBody>
          <a:bodyPr>
            <a:normAutofit/>
          </a:bodyPr>
          <a:lstStyle/>
          <a:p>
            <a:r>
              <a:rPr lang="it-IT" dirty="0">
                <a:solidFill>
                  <a:schemeClr val="bg1"/>
                </a:solidFill>
              </a:rPr>
              <a:t>Steady-State </a:t>
            </a:r>
            <a:r>
              <a:rPr lang="it-IT" dirty="0" err="1">
                <a:solidFill>
                  <a:schemeClr val="bg1"/>
                </a:solidFill>
              </a:rPr>
              <a:t>Tests</a:t>
            </a:r>
            <a:endParaRPr lang="en-GB"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BFACB7D-EF34-7375-836F-273C496F5E86}"/>
              </a:ext>
            </a:extLst>
          </p:cNvPr>
          <p:cNvSpPr>
            <a:spLocks noGrp="1"/>
          </p:cNvSpPr>
          <p:nvPr>
            <p:ph idx="1"/>
          </p:nvPr>
        </p:nvSpPr>
        <p:spPr>
          <a:xfrm>
            <a:off x="1535371" y="2702257"/>
            <a:ext cx="9935571" cy="3426158"/>
          </a:xfrm>
        </p:spPr>
        <p:txBody>
          <a:bodyPr anchor="t">
            <a:normAutofit/>
          </a:bodyPr>
          <a:lstStyle/>
          <a:p>
            <a:pPr algn="just"/>
            <a:r>
              <a:rPr lang="en-GB" dirty="0"/>
              <a:t>The steady-state tests that we carried on to analyse the behaviour of the car were:</a:t>
            </a:r>
          </a:p>
          <a:p>
            <a:pPr marL="285750" lvl="1" indent="-285750" algn="just">
              <a:buFont typeface="Arial" panose="020B0604020202020204" pitchFamily="34" charset="0"/>
              <a:buChar char="•"/>
            </a:pPr>
            <a:r>
              <a:rPr lang="en-GB" dirty="0"/>
              <a:t>Steer ramp test with constant velocity</a:t>
            </a:r>
          </a:p>
          <a:p>
            <a:pPr marL="285750" lvl="1" indent="-285750" algn="just">
              <a:buFont typeface="Arial" panose="020B0604020202020204" pitchFamily="34" charset="0"/>
              <a:buChar char="•"/>
            </a:pPr>
            <a:r>
              <a:rPr lang="en-GB" dirty="0"/>
              <a:t>Speed ramp test with constant steering angle</a:t>
            </a:r>
          </a:p>
        </p:txBody>
      </p:sp>
    </p:spTree>
    <p:extLst>
      <p:ext uri="{BB962C8B-B14F-4D97-AF65-F5344CB8AC3E}">
        <p14:creationId xmlns:p14="http://schemas.microsoft.com/office/powerpoint/2010/main" val="121616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23">
            <a:extLst>
              <a:ext uri="{FF2B5EF4-FFF2-40B4-BE49-F238E27FC236}">
                <a16:creationId xmlns:a16="http://schemas.microsoft.com/office/drawing/2014/main" id="{9D858CE0-5C22-A939-5727-513AB329D14D}"/>
              </a:ext>
            </a:extLst>
          </p:cNvPr>
          <p:cNvSpPr/>
          <p:nvPr/>
        </p:nvSpPr>
        <p:spPr>
          <a:xfrm>
            <a:off x="1025802" y="877387"/>
            <a:ext cx="5768190" cy="25516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FF7231-97B5-40C6-8958-17E8D45D6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62C7FC-352D-4762-A023-4B26F9E67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8"/>
            <a:ext cx="1009935" cy="2603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907C705-0026-4F8D-833F-DA232D958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870" y="889694"/>
            <a:ext cx="5782122" cy="59683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63E41A-E645-415D-85BE-C1A7C1F0E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796" y="0"/>
            <a:ext cx="5380203" cy="34484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Segnaposto immagine 13" descr="Immagine che contiene testo, linea, diagramma, Diagramma&#10;&#10;Descrizione generata automaticamente">
            <a:extLst>
              <a:ext uri="{FF2B5EF4-FFF2-40B4-BE49-F238E27FC236}">
                <a16:creationId xmlns:a16="http://schemas.microsoft.com/office/drawing/2014/main" id="{690AB934-0C9C-7BFE-0E11-CABBFEAA653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966" t="720" r="7563" b="-720"/>
          <a:stretch/>
        </p:blipFill>
        <p:spPr>
          <a:xfrm>
            <a:off x="7307430" y="506529"/>
            <a:ext cx="4419004" cy="2424609"/>
          </a:xfrm>
          <a:prstGeom prst="rect">
            <a:avLst/>
          </a:prstGeom>
        </p:spPr>
      </p:pic>
      <p:pic>
        <p:nvPicPr>
          <p:cNvPr id="18" name="Immagine 17" descr="Immagine che contiene testo, diagramma, linea, Diagramma&#10;&#10;Descrizione generata automaticamente">
            <a:extLst>
              <a:ext uri="{FF2B5EF4-FFF2-40B4-BE49-F238E27FC236}">
                <a16:creationId xmlns:a16="http://schemas.microsoft.com/office/drawing/2014/main" id="{C3010E37-DEAB-8A5E-1DBD-B5F7C34FB10F}"/>
              </a:ext>
            </a:extLst>
          </p:cNvPr>
          <p:cNvPicPr>
            <a:picLocks noChangeAspect="1"/>
          </p:cNvPicPr>
          <p:nvPr/>
        </p:nvPicPr>
        <p:blipFill rotWithShape="1">
          <a:blip r:embed="rId3">
            <a:extLst>
              <a:ext uri="{28A0092B-C50C-407E-A947-70E740481C1C}">
                <a14:useLocalDpi xmlns:a14="http://schemas.microsoft.com/office/drawing/2010/main" val="0"/>
              </a:ext>
            </a:extLst>
          </a:blip>
          <a:srcRect l="7355" r="49228" b="50848"/>
          <a:stretch/>
        </p:blipFill>
        <p:spPr>
          <a:xfrm>
            <a:off x="1570653" y="3931391"/>
            <a:ext cx="4749219" cy="2432886"/>
          </a:xfrm>
          <a:prstGeom prst="rect">
            <a:avLst/>
          </a:prstGeom>
        </p:spPr>
      </p:pic>
      <p:sp>
        <p:nvSpPr>
          <p:cNvPr id="35" name="Rectangle 34">
            <a:extLst>
              <a:ext uri="{FF2B5EF4-FFF2-40B4-BE49-F238E27FC236}">
                <a16:creationId xmlns:a16="http://schemas.microsoft.com/office/drawing/2014/main" id="{65C691BE-C737-470C-94D1-F63DEF890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798" y="3438099"/>
            <a:ext cx="5369202" cy="2633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359E63-5E11-43B2-8DE4-6987380E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FAD299-BD71-4ABF-87E4-A9DB100D1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19907"/>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9C3E457-541D-4754-9868-31A6AEAC2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6C74C26-EC59-407B-B171-5BA517E83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5686"/>
            <a:ext cx="6858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a16="http://schemas.microsoft.com/office/drawing/2014/main" id="{7D2FF43B-8D29-A68F-EB0C-4E14A8D0BA45}"/>
              </a:ext>
            </a:extLst>
          </p:cNvPr>
          <p:cNvSpPr>
            <a:spLocks noGrp="1"/>
          </p:cNvSpPr>
          <p:nvPr>
            <p:ph type="body" sz="half" idx="2"/>
          </p:nvPr>
        </p:nvSpPr>
        <p:spPr>
          <a:xfrm>
            <a:off x="1070774" y="1715379"/>
            <a:ext cx="5737149" cy="1713619"/>
          </a:xfrm>
          <a:solidFill>
            <a:schemeClr val="tx2"/>
          </a:solidFill>
        </p:spPr>
        <p:txBody>
          <a:bodyPr vert="horz" lIns="109728" tIns="109728" rIns="109728" bIns="91440" rtlCol="0" anchor="t">
            <a:normAutofit/>
          </a:bodyPr>
          <a:lstStyle/>
          <a:p>
            <a:pPr>
              <a:spcBef>
                <a:spcPts val="930"/>
              </a:spcBef>
            </a:pPr>
            <a:r>
              <a:rPr lang="en-US" sz="1600" dirty="0">
                <a:solidFill>
                  <a:schemeClr val="bg1"/>
                </a:solidFill>
              </a:rPr>
              <a:t>The steering angle increase linearly only from the moment that the steady state condition is achieved</a:t>
            </a:r>
          </a:p>
        </p:txBody>
      </p:sp>
      <p:sp>
        <p:nvSpPr>
          <p:cNvPr id="22" name="Rettangolo 21">
            <a:extLst>
              <a:ext uri="{FF2B5EF4-FFF2-40B4-BE49-F238E27FC236}">
                <a16:creationId xmlns:a16="http://schemas.microsoft.com/office/drawing/2014/main" id="{CDECE77A-4C3D-B14B-63A7-C2DE4F849253}"/>
              </a:ext>
            </a:extLst>
          </p:cNvPr>
          <p:cNvSpPr/>
          <p:nvPr/>
        </p:nvSpPr>
        <p:spPr>
          <a:xfrm>
            <a:off x="6858000" y="3483915"/>
            <a:ext cx="5248275" cy="24947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Titolo 1">
            <a:extLst>
              <a:ext uri="{FF2B5EF4-FFF2-40B4-BE49-F238E27FC236}">
                <a16:creationId xmlns:a16="http://schemas.microsoft.com/office/drawing/2014/main" id="{9BC3D02D-B031-95EE-7397-129292E76FBE}"/>
              </a:ext>
            </a:extLst>
          </p:cNvPr>
          <p:cNvSpPr txBox="1">
            <a:spLocks/>
          </p:cNvSpPr>
          <p:nvPr/>
        </p:nvSpPr>
        <p:spPr>
          <a:xfrm>
            <a:off x="1025802" y="877387"/>
            <a:ext cx="5768191" cy="837990"/>
          </a:xfrm>
          <a:prstGeom prst="rect">
            <a:avLst/>
          </a:prstGeom>
          <a:solidFill>
            <a:schemeClr val="tx2"/>
          </a:solidFill>
        </p:spPr>
        <p:txBody>
          <a:bodyPr vert="horz" lIns="109728" tIns="109728" rIns="109728" bIns="91440" rtlCol="0" anchor="ctr">
            <a:normAutofit/>
          </a:bodyPr>
          <a:lstStyle>
            <a:lvl1pPr algn="l" defTabSz="914400" rtl="0" eaLnBrk="1" latinLnBrk="0" hangingPunct="1">
              <a:lnSpc>
                <a:spcPct val="104000"/>
              </a:lnSpc>
              <a:spcBef>
                <a:spcPct val="0"/>
              </a:spcBef>
              <a:buNone/>
              <a:defRPr sz="3400" b="1" kern="1200" spc="150" baseline="0">
                <a:solidFill>
                  <a:schemeClr val="tx1">
                    <a:lumMod val="75000"/>
                    <a:lumOff val="25000"/>
                  </a:schemeClr>
                </a:solidFill>
                <a:latin typeface="+mj-lt"/>
                <a:ea typeface="+mj-ea"/>
                <a:cs typeface="+mj-cs"/>
              </a:defRPr>
            </a:lvl1pPr>
          </a:lstStyle>
          <a:p>
            <a:pPr>
              <a:lnSpc>
                <a:spcPct val="150000"/>
              </a:lnSpc>
            </a:pPr>
            <a:r>
              <a:rPr lang="en-US" sz="2400" dirty="0">
                <a:solidFill>
                  <a:schemeClr val="bg1"/>
                </a:solidFill>
              </a:rPr>
              <a:t>Steer ramp test</a:t>
            </a:r>
          </a:p>
        </p:txBody>
      </p:sp>
      <p:pic>
        <p:nvPicPr>
          <p:cNvPr id="16" name="Immagine 15" descr="Immagine che contiene testo, diagramma, Diagramma, linea&#10;&#10;Descrizione generata automaticamente">
            <a:extLst>
              <a:ext uri="{FF2B5EF4-FFF2-40B4-BE49-F238E27FC236}">
                <a16:creationId xmlns:a16="http://schemas.microsoft.com/office/drawing/2014/main" id="{50DAB66E-C32B-B819-86B3-5BC077E5B4A9}"/>
              </a:ext>
            </a:extLst>
          </p:cNvPr>
          <p:cNvPicPr>
            <a:picLocks noChangeAspect="1"/>
          </p:cNvPicPr>
          <p:nvPr/>
        </p:nvPicPr>
        <p:blipFill rotWithShape="1">
          <a:blip r:embed="rId4">
            <a:extLst>
              <a:ext uri="{28A0092B-C50C-407E-A947-70E740481C1C}">
                <a14:useLocalDpi xmlns:a14="http://schemas.microsoft.com/office/drawing/2010/main" val="0"/>
              </a:ext>
            </a:extLst>
          </a:blip>
          <a:srcRect l="22261" r="22411"/>
          <a:stretch/>
        </p:blipFill>
        <p:spPr>
          <a:xfrm>
            <a:off x="7801945" y="3519404"/>
            <a:ext cx="2984934" cy="2441229"/>
          </a:xfrm>
          <a:prstGeom prst="rect">
            <a:avLst/>
          </a:prstGeom>
        </p:spPr>
      </p:pic>
    </p:spTree>
    <p:extLst>
      <p:ext uri="{BB962C8B-B14F-4D97-AF65-F5344CB8AC3E}">
        <p14:creationId xmlns:p14="http://schemas.microsoft.com/office/powerpoint/2010/main" val="75599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1535371" y="1044054"/>
            <a:ext cx="10013709" cy="1030360"/>
          </a:xfrm>
        </p:spPr>
        <p:txBody>
          <a:bodyPr>
            <a:normAutofit/>
          </a:bodyPr>
          <a:lstStyle/>
          <a:p>
            <a:r>
              <a:rPr lang="it-IT" dirty="0" err="1">
                <a:solidFill>
                  <a:schemeClr val="bg1"/>
                </a:solidFill>
              </a:rPr>
              <a:t>Lateral</a:t>
            </a:r>
            <a:r>
              <a:rPr lang="it-IT" dirty="0">
                <a:solidFill>
                  <a:schemeClr val="bg1"/>
                </a:solidFill>
              </a:rPr>
              <a:t> Load Transfer</a:t>
            </a:r>
            <a:endParaRPr lang="en-GB"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linea, schermata, Diagramma&#10;&#10;Descrizione generata automaticamente">
            <a:extLst>
              <a:ext uri="{FF2B5EF4-FFF2-40B4-BE49-F238E27FC236}">
                <a16:creationId xmlns:a16="http://schemas.microsoft.com/office/drawing/2014/main" id="{D70133FB-C516-7FED-C1AF-BB00B48FD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5383" y="2391771"/>
            <a:ext cx="5282083" cy="2390693"/>
          </a:xfrm>
        </p:spPr>
      </p:pic>
      <p:pic>
        <p:nvPicPr>
          <p:cNvPr id="7" name="Immagine 6" descr="Immagine che contiene testo, linea, schermata, Diagramma&#10;&#10;Descrizione generata automaticamente">
            <a:extLst>
              <a:ext uri="{FF2B5EF4-FFF2-40B4-BE49-F238E27FC236}">
                <a16:creationId xmlns:a16="http://schemas.microsoft.com/office/drawing/2014/main" id="{66B6B44E-4C12-EE44-E76D-47444B929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139" y="2391770"/>
            <a:ext cx="5282086" cy="2390694"/>
          </a:xfrm>
          <a:prstGeom prst="rect">
            <a:avLst/>
          </a:prstGeom>
        </p:spPr>
      </p:pic>
      <p:sp>
        <p:nvSpPr>
          <p:cNvPr id="9" name="CasellaDiTesto 8">
            <a:extLst>
              <a:ext uri="{FF2B5EF4-FFF2-40B4-BE49-F238E27FC236}">
                <a16:creationId xmlns:a16="http://schemas.microsoft.com/office/drawing/2014/main" id="{775C95EC-A860-C930-0185-82C8CE0F4E58}"/>
              </a:ext>
            </a:extLst>
          </p:cNvPr>
          <p:cNvSpPr txBox="1"/>
          <p:nvPr/>
        </p:nvSpPr>
        <p:spPr>
          <a:xfrm>
            <a:off x="1733550" y="4924425"/>
            <a:ext cx="9991725" cy="1077218"/>
          </a:xfrm>
          <a:prstGeom prst="rect">
            <a:avLst/>
          </a:prstGeom>
          <a:noFill/>
        </p:spPr>
        <p:txBody>
          <a:bodyPr wrap="square" rtlCol="0">
            <a:spAutoFit/>
          </a:bodyPr>
          <a:lstStyle/>
          <a:p>
            <a:r>
              <a:rPr lang="it-IT" sz="1600" dirty="0"/>
              <a:t>The </a:t>
            </a:r>
            <a:r>
              <a:rPr lang="it-IT" sz="1600" dirty="0" err="1"/>
              <a:t>Lateral</a:t>
            </a:r>
            <a:r>
              <a:rPr lang="it-IT" sz="1600" dirty="0"/>
              <a:t> Load Transfer </a:t>
            </a:r>
            <a:r>
              <a:rPr lang="it-IT" sz="1600" dirty="0" err="1"/>
              <a:t>increase</a:t>
            </a:r>
            <a:r>
              <a:rPr lang="it-IT" sz="1600" dirty="0"/>
              <a:t> </a:t>
            </a:r>
            <a:r>
              <a:rPr lang="it-IT" sz="1600" dirty="0" err="1"/>
              <a:t>linearly</a:t>
            </a:r>
            <a:r>
              <a:rPr lang="it-IT" sz="1600" dirty="0"/>
              <a:t> with the </a:t>
            </a:r>
            <a:r>
              <a:rPr lang="it-IT" sz="1600" dirty="0" err="1"/>
              <a:t>lateral</a:t>
            </a:r>
            <a:r>
              <a:rPr lang="it-IT" sz="1600" dirty="0"/>
              <a:t> </a:t>
            </a:r>
            <a:r>
              <a:rPr lang="it-IT" sz="1600" dirty="0" err="1"/>
              <a:t>acceleration</a:t>
            </a:r>
            <a:endParaRPr lang="it-IT" sz="1600" dirty="0"/>
          </a:p>
          <a:p>
            <a:endParaRPr lang="it-IT" sz="1600" dirty="0"/>
          </a:p>
          <a:p>
            <a:r>
              <a:rPr lang="it-IT" sz="1600" dirty="0"/>
              <a:t>From the plots on the </a:t>
            </a:r>
            <a:r>
              <a:rPr lang="it-IT" sz="1600" dirty="0" err="1"/>
              <a:t>right</a:t>
            </a:r>
            <a:r>
              <a:rPr lang="it-IT" sz="1600" dirty="0"/>
              <a:t> </a:t>
            </a:r>
            <a:r>
              <a:rPr lang="it-IT" sz="1600" dirty="0" err="1"/>
              <a:t>is</a:t>
            </a:r>
            <a:r>
              <a:rPr lang="it-IT" sz="1600" dirty="0"/>
              <a:t> easy to </a:t>
            </a:r>
            <a:r>
              <a:rPr lang="it-IT" sz="1600" dirty="0" err="1"/>
              <a:t>see</a:t>
            </a:r>
            <a:r>
              <a:rPr lang="it-IT" sz="1600" dirty="0"/>
              <a:t> </a:t>
            </a:r>
            <a:r>
              <a:rPr lang="it-IT" sz="1600" dirty="0" err="1"/>
              <a:t>that</a:t>
            </a:r>
            <a:r>
              <a:rPr lang="it-IT" sz="1600" dirty="0"/>
              <a:t> the </a:t>
            </a:r>
            <a:r>
              <a:rPr lang="it-IT" sz="1600" dirty="0" err="1"/>
              <a:t>outer</a:t>
            </a:r>
            <a:r>
              <a:rPr lang="it-IT" sz="1600" dirty="0"/>
              <a:t> </a:t>
            </a:r>
            <a:r>
              <a:rPr lang="it-IT" sz="1600" dirty="0" err="1"/>
              <a:t>wheels</a:t>
            </a:r>
            <a:r>
              <a:rPr lang="it-IT" sz="1600" dirty="0"/>
              <a:t> </a:t>
            </a:r>
            <a:r>
              <a:rPr lang="it-IT" sz="1600" dirty="0" err="1"/>
              <a:t>have</a:t>
            </a:r>
            <a:r>
              <a:rPr lang="it-IT" sz="1600" dirty="0"/>
              <a:t> to </a:t>
            </a:r>
            <a:r>
              <a:rPr lang="it-IT" sz="1600" dirty="0" err="1"/>
              <a:t>sunstain</a:t>
            </a:r>
            <a:r>
              <a:rPr lang="it-IT" sz="1600" dirty="0"/>
              <a:t> more load </a:t>
            </a:r>
            <a:r>
              <a:rPr lang="it-IT" sz="1600" dirty="0" err="1"/>
              <a:t>than</a:t>
            </a:r>
            <a:r>
              <a:rPr lang="it-IT" sz="1600" dirty="0"/>
              <a:t> the </a:t>
            </a:r>
            <a:r>
              <a:rPr lang="it-IT" sz="1600" dirty="0" err="1"/>
              <a:t>inner</a:t>
            </a:r>
            <a:r>
              <a:rPr lang="it-IT" sz="1600" dirty="0"/>
              <a:t> </a:t>
            </a:r>
            <a:r>
              <a:rPr lang="it-IT" sz="1600" dirty="0" err="1"/>
              <a:t>wheels</a:t>
            </a:r>
            <a:r>
              <a:rPr lang="it-IT" sz="1600" dirty="0"/>
              <a:t> </a:t>
            </a:r>
            <a:endParaRPr lang="en-GB" sz="1600" dirty="0"/>
          </a:p>
        </p:txBody>
      </p:sp>
    </p:spTree>
    <p:extLst>
      <p:ext uri="{BB962C8B-B14F-4D97-AF65-F5344CB8AC3E}">
        <p14:creationId xmlns:p14="http://schemas.microsoft.com/office/powerpoint/2010/main" val="422071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1535371" y="1044054"/>
            <a:ext cx="10013709" cy="1030360"/>
          </a:xfrm>
        </p:spPr>
        <p:txBody>
          <a:bodyPr>
            <a:normAutofit/>
          </a:bodyPr>
          <a:lstStyle/>
          <a:p>
            <a:r>
              <a:rPr lang="it-IT" dirty="0" err="1">
                <a:solidFill>
                  <a:schemeClr val="bg1"/>
                </a:solidFill>
              </a:rPr>
              <a:t>Axle</a:t>
            </a:r>
            <a:r>
              <a:rPr lang="it-IT" dirty="0">
                <a:solidFill>
                  <a:schemeClr val="bg1"/>
                </a:solidFill>
              </a:rPr>
              <a:t> </a:t>
            </a:r>
            <a:r>
              <a:rPr lang="it-IT" dirty="0" err="1">
                <a:solidFill>
                  <a:schemeClr val="bg1"/>
                </a:solidFill>
              </a:rPr>
              <a:t>Characteristics</a:t>
            </a:r>
            <a:endParaRPr lang="en-GB"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BFACB7D-EF34-7375-836F-273C496F5E86}"/>
              </a:ext>
            </a:extLst>
          </p:cNvPr>
          <p:cNvSpPr>
            <a:spLocks noGrp="1"/>
          </p:cNvSpPr>
          <p:nvPr>
            <p:ph idx="1"/>
          </p:nvPr>
        </p:nvSpPr>
        <p:spPr>
          <a:xfrm>
            <a:off x="1535371" y="2387788"/>
            <a:ext cx="9935571" cy="3426158"/>
          </a:xfrm>
        </p:spPr>
        <p:txBody>
          <a:bodyPr anchor="t">
            <a:normAutofit/>
          </a:bodyPr>
          <a:lstStyle/>
          <a:p>
            <a:pPr algn="just"/>
            <a:r>
              <a:rPr lang="en-GB" sz="1600" b="0" dirty="0"/>
              <a:t>The axle characteristics represent the total lateral force of an axle, as a function of the apparent side slip of the axle. In the figure the normalized axle characteristics are showed, which in steady state, at a given acceleration are equal for the two axle and equal to normalized acceleration.</a:t>
            </a:r>
          </a:p>
          <a:p>
            <a:pPr algn="just"/>
            <a:endParaRPr lang="en-GB" sz="1600" b="0" dirty="0"/>
          </a:p>
        </p:txBody>
      </p:sp>
      <p:pic>
        <p:nvPicPr>
          <p:cNvPr id="5" name="Immagine 4" descr="Immagine che contiene testo, linea, diagramma, Diagramma&#10;&#10;Descrizione generata automaticamente">
            <a:extLst>
              <a:ext uri="{FF2B5EF4-FFF2-40B4-BE49-F238E27FC236}">
                <a16:creationId xmlns:a16="http://schemas.microsoft.com/office/drawing/2014/main" id="{CDBA3F05-313D-FB6E-C68F-1D2B64416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901" y="3914775"/>
            <a:ext cx="5796510" cy="2623525"/>
          </a:xfrm>
          <a:prstGeom prst="rect">
            <a:avLst/>
          </a:prstGeom>
        </p:spPr>
      </p:pic>
    </p:spTree>
    <p:extLst>
      <p:ext uri="{BB962C8B-B14F-4D97-AF65-F5344CB8AC3E}">
        <p14:creationId xmlns:p14="http://schemas.microsoft.com/office/powerpoint/2010/main" val="40935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1434622" y="1113327"/>
            <a:ext cx="4862811" cy="2019488"/>
          </a:xfrm>
        </p:spPr>
        <p:txBody>
          <a:bodyPr>
            <a:normAutofit/>
          </a:bodyPr>
          <a:lstStyle/>
          <a:p>
            <a:r>
              <a:rPr lang="it-IT">
                <a:solidFill>
                  <a:schemeClr val="bg1"/>
                </a:solidFill>
              </a:rPr>
              <a:t>Handling Diagram</a:t>
            </a:r>
            <a:endParaRPr lang="en-GB">
              <a:solidFill>
                <a:schemeClr val="bg1"/>
              </a:solidFill>
            </a:endParaRPr>
          </a:p>
        </p:txBody>
      </p:sp>
      <p:sp>
        <p:nvSpPr>
          <p:cNvPr id="59" name="Rectangle 58">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BFACB7D-EF34-7375-836F-273C496F5E86}"/>
                  </a:ext>
                </a:extLst>
              </p:cNvPr>
              <p:cNvSpPr>
                <a:spLocks noGrp="1"/>
              </p:cNvSpPr>
              <p:nvPr>
                <p:ph idx="1"/>
              </p:nvPr>
            </p:nvSpPr>
            <p:spPr>
              <a:xfrm>
                <a:off x="6909333" y="408245"/>
                <a:ext cx="5423314" cy="4511626"/>
              </a:xfrm>
            </p:spPr>
            <p:txBody>
              <a:bodyPr>
                <a:normAutofit/>
              </a:bodyPr>
              <a:lstStyle/>
              <a:p>
                <a:pPr>
                  <a:lnSpc>
                    <a:spcPct val="130000"/>
                  </a:lnSpc>
                </a:pPr>
                <a:r>
                  <a:rPr lang="en-GB" sz="1000" b="0" dirty="0"/>
                  <a:t>The handling diagram gives us the possibility to clearly recognize the oversteering behaviour of the vehicle we considered</a:t>
                </a:r>
              </a:p>
              <a:p>
                <a:pPr>
                  <a:lnSpc>
                    <a:spcPct val="130000"/>
                  </a:lnSpc>
                </a:pPr>
                <a:r>
                  <a:rPr lang="en-GB" sz="1000" b="0" dirty="0"/>
                  <a:t>Moreover, we computed the understeering gradient </a:t>
                </a:r>
                <a:r>
                  <a:rPr lang="en-GB" sz="1000" b="0" dirty="0" err="1"/>
                  <a:t>Kus</a:t>
                </a:r>
                <a:r>
                  <a:rPr lang="en-GB" sz="1000" b="0" dirty="0"/>
                  <a:t>:</a:t>
                </a:r>
              </a:p>
              <a:p>
                <a:pPr marL="285750" indent="-285750">
                  <a:lnSpc>
                    <a:spcPct val="130000"/>
                  </a:lnSpc>
                  <a:buFont typeface="Arial" panose="020B0604020202020204" pitchFamily="34" charset="0"/>
                  <a:buChar char="•"/>
                </a:pPr>
                <a:r>
                  <a:rPr lang="en-GB" sz="1000" b="0" dirty="0"/>
                  <a:t>fitting procedure of the linear part of the handling diagram </a:t>
                </a:r>
                <a:r>
                  <a:rPr lang="en-GB" sz="1000" b="0" dirty="0">
                    <a:sym typeface="Wingdings" panose="05000000000000000000" pitchFamily="2" charset="2"/>
                  </a:rPr>
                  <a:t> </a:t>
                </a:r>
                <a:r>
                  <a:rPr lang="en-GB" sz="1000" b="0" dirty="0" err="1">
                    <a:sym typeface="Wingdings" panose="05000000000000000000" pitchFamily="2" charset="2"/>
                  </a:rPr>
                  <a:t>Kus</a:t>
                </a:r>
                <a:r>
                  <a:rPr lang="en-GB" sz="1000" b="0" dirty="0">
                    <a:sym typeface="Wingdings" panose="05000000000000000000" pitchFamily="2" charset="2"/>
                  </a:rPr>
                  <a:t> = -5.99e-03</a:t>
                </a:r>
                <a:endParaRPr lang="en-GB" sz="1000" b="0" dirty="0"/>
              </a:p>
              <a:p>
                <a:pPr marL="285750" indent="-285750">
                  <a:lnSpc>
                    <a:spcPct val="130000"/>
                  </a:lnSpc>
                  <a:buFont typeface="Arial" panose="020B0604020202020204" pitchFamily="34" charset="0"/>
                  <a:buChar char="•"/>
                </a:pPr>
                <a:r>
                  <a:rPr lang="en-GB" sz="1000" b="0" dirty="0"/>
                  <a:t>theoretically: </a:t>
                </a:r>
                <a14:m>
                  <m:oMath xmlns:m="http://schemas.openxmlformats.org/officeDocument/2006/math">
                    <m:r>
                      <a:rPr lang="it-IT" sz="1000" b="0" i="1" smtClean="0">
                        <a:latin typeface="Cambria Math" panose="02040503050406030204" pitchFamily="18" charset="0"/>
                      </a:rPr>
                      <m:t>𝐾𝑢𝑠</m:t>
                    </m:r>
                    <m:r>
                      <a:rPr lang="it-IT" sz="1000" b="0" i="1" smtClean="0">
                        <a:latin typeface="Cambria Math" panose="02040503050406030204" pitchFamily="18" charset="0"/>
                      </a:rPr>
                      <m:t>=−</m:t>
                    </m:r>
                    <m:f>
                      <m:fPr>
                        <m:ctrlPr>
                          <a:rPr lang="it-IT" sz="1000" b="0" i="1" smtClean="0">
                            <a:latin typeface="Cambria Math" panose="02040503050406030204" pitchFamily="18" charset="0"/>
                          </a:rPr>
                        </m:ctrlPr>
                      </m:fPr>
                      <m:num>
                        <m:r>
                          <a:rPr lang="it-IT" sz="1000" b="0" i="1" smtClean="0">
                            <a:latin typeface="Cambria Math" panose="02040503050406030204" pitchFamily="18" charset="0"/>
                          </a:rPr>
                          <m:t>1</m:t>
                        </m:r>
                      </m:num>
                      <m:den>
                        <m:r>
                          <a:rPr lang="it-IT" sz="1000" b="0" i="1" smtClean="0">
                            <a:latin typeface="Cambria Math" panose="02040503050406030204" pitchFamily="18" charset="0"/>
                          </a:rPr>
                          <m:t>𝐿</m:t>
                        </m:r>
                        <m:r>
                          <a:rPr lang="it-IT" sz="1000" b="0" i="1" smtClean="0">
                            <a:latin typeface="Cambria Math" panose="02040503050406030204" pitchFamily="18" charset="0"/>
                          </a:rPr>
                          <m:t>∗</m:t>
                        </m:r>
                        <m:r>
                          <a:rPr lang="it-IT" sz="1000" b="0" i="1" smtClean="0">
                            <a:latin typeface="Cambria Math" panose="02040503050406030204" pitchFamily="18" charset="0"/>
                          </a:rPr>
                          <m:t>𝑔</m:t>
                        </m:r>
                        <m:r>
                          <a:rPr lang="it-IT" sz="1000" b="0" i="1" smtClean="0">
                            <a:latin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𝜏</m:t>
                        </m:r>
                      </m:den>
                    </m:f>
                    <m:r>
                      <a:rPr lang="it-IT" sz="1000" b="0" i="1" smtClean="0">
                        <a:latin typeface="Cambria Math" panose="02040503050406030204" pitchFamily="18" charset="0"/>
                      </a:rPr>
                      <m:t>(</m:t>
                    </m:r>
                    <m:f>
                      <m:fPr>
                        <m:ctrlPr>
                          <a:rPr lang="it-IT" sz="1000" b="0" i="1" smtClean="0">
                            <a:latin typeface="Cambria Math" panose="02040503050406030204" pitchFamily="18" charset="0"/>
                          </a:rPr>
                        </m:ctrlPr>
                      </m:fPr>
                      <m:num>
                        <m:r>
                          <a:rPr lang="it-IT" sz="1000" b="0" i="1" smtClean="0">
                            <a:latin typeface="Cambria Math" panose="02040503050406030204" pitchFamily="18" charset="0"/>
                          </a:rPr>
                          <m:t>1</m:t>
                        </m:r>
                      </m:num>
                      <m:den>
                        <m:r>
                          <a:rPr lang="it-IT" sz="1000" b="0" i="1" smtClean="0">
                            <a:latin typeface="Cambria Math" panose="02040503050406030204" pitchFamily="18" charset="0"/>
                          </a:rPr>
                          <m:t>𝐶𝑦𝑟</m:t>
                        </m:r>
                      </m:den>
                    </m:f>
                    <m:r>
                      <a:rPr lang="it-IT" sz="1000" b="0" i="1" smtClean="0">
                        <a:latin typeface="Cambria Math" panose="02040503050406030204" pitchFamily="18" charset="0"/>
                      </a:rPr>
                      <m:t>−</m:t>
                    </m:r>
                    <m:f>
                      <m:fPr>
                        <m:ctrlPr>
                          <a:rPr lang="it-IT" sz="1000" b="0" i="1" smtClean="0">
                            <a:latin typeface="Cambria Math" panose="02040503050406030204" pitchFamily="18" charset="0"/>
                          </a:rPr>
                        </m:ctrlPr>
                      </m:fPr>
                      <m:num>
                        <m:r>
                          <a:rPr lang="it-IT" sz="1000" b="0" i="1" smtClean="0">
                            <a:latin typeface="Cambria Math" panose="02040503050406030204" pitchFamily="18" charset="0"/>
                          </a:rPr>
                          <m:t>1</m:t>
                        </m:r>
                      </m:num>
                      <m:den>
                        <m:r>
                          <a:rPr lang="it-IT" sz="1000" b="0" i="1" smtClean="0">
                            <a:latin typeface="Cambria Math" panose="02040503050406030204" pitchFamily="18" charset="0"/>
                          </a:rPr>
                          <m:t>𝐶𝑦𝑓</m:t>
                        </m:r>
                      </m:den>
                    </m:f>
                    <m:r>
                      <a:rPr lang="it-IT" sz="1000" b="0" i="1" smtClean="0">
                        <a:latin typeface="Cambria Math" panose="02040503050406030204" pitchFamily="18" charset="0"/>
                      </a:rPr>
                      <m:t>)</m:t>
                    </m:r>
                  </m:oMath>
                </a14:m>
                <a:r>
                  <a:rPr lang="en-GB" sz="1000" b="0" dirty="0"/>
                  <a:t>, with the cornering stiffness computed as the angular coefficient of the normalized lateral forces </a:t>
                </a:r>
                <a:r>
                  <a:rPr lang="en-GB" sz="1000" b="0" dirty="0">
                    <a:sym typeface="Wingdings" panose="05000000000000000000" pitchFamily="2" charset="2"/>
                  </a:rPr>
                  <a:t>  </a:t>
                </a:r>
                <a:r>
                  <a:rPr lang="en-GB" sz="1000" b="0" dirty="0" err="1">
                    <a:sym typeface="Wingdings" panose="05000000000000000000" pitchFamily="2" charset="2"/>
                  </a:rPr>
                  <a:t>Kus</a:t>
                </a:r>
                <a:r>
                  <a:rPr lang="en-GB" sz="1000" b="0" dirty="0">
                    <a:sym typeface="Wingdings" panose="05000000000000000000" pitchFamily="2" charset="2"/>
                  </a:rPr>
                  <a:t> = -5.73e-03</a:t>
                </a:r>
                <a:endParaRPr lang="en-GB" sz="1000" b="0" dirty="0"/>
              </a:p>
              <a:p>
                <a:pPr>
                  <a:lnSpc>
                    <a:spcPct val="130000"/>
                  </a:lnSpc>
                </a:pPr>
                <a:endParaRPr lang="en-GB" sz="1000" b="0" dirty="0"/>
              </a:p>
              <a:p>
                <a:pPr>
                  <a:lnSpc>
                    <a:spcPct val="130000"/>
                  </a:lnSpc>
                </a:pPr>
                <a:endParaRPr lang="en-GB" sz="1000" b="0" dirty="0"/>
              </a:p>
            </p:txBody>
          </p:sp>
        </mc:Choice>
        <mc:Fallback xmlns="">
          <p:sp>
            <p:nvSpPr>
              <p:cNvPr id="3" name="Segnaposto contenuto 2">
                <a:extLst>
                  <a:ext uri="{FF2B5EF4-FFF2-40B4-BE49-F238E27FC236}">
                    <a16:creationId xmlns:a16="http://schemas.microsoft.com/office/drawing/2014/main" id="{2BFACB7D-EF34-7375-836F-273C496F5E86}"/>
                  </a:ext>
                </a:extLst>
              </p:cNvPr>
              <p:cNvSpPr>
                <a:spLocks noGrp="1" noRot="1" noChangeAspect="1" noMove="1" noResize="1" noEditPoints="1" noAdjustHandles="1" noChangeArrowheads="1" noChangeShapeType="1" noTextEdit="1"/>
              </p:cNvSpPr>
              <p:nvPr>
                <p:ph idx="1"/>
              </p:nvPr>
            </p:nvSpPr>
            <p:spPr>
              <a:xfrm>
                <a:off x="6909333" y="408245"/>
                <a:ext cx="5423314" cy="4511626"/>
              </a:xfrm>
              <a:blipFill>
                <a:blip r:embed="rId2"/>
                <a:stretch>
                  <a:fillRect/>
                </a:stretch>
              </a:blipFill>
            </p:spPr>
            <p:txBody>
              <a:bodyPr/>
              <a:lstStyle/>
              <a:p>
                <a:r>
                  <a:rPr lang="en-GB">
                    <a:noFill/>
                  </a:rPr>
                  <a:t> </a:t>
                </a:r>
              </a:p>
            </p:txBody>
          </p:sp>
        </mc:Fallback>
      </mc:AlternateContent>
      <p:sp>
        <p:nvSpPr>
          <p:cNvPr id="69" name="Rectangle 68">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diagramma, linea, Diagramma&#10;&#10;Descrizione generata automaticamente">
            <a:extLst>
              <a:ext uri="{FF2B5EF4-FFF2-40B4-BE49-F238E27FC236}">
                <a16:creationId xmlns:a16="http://schemas.microsoft.com/office/drawing/2014/main" id="{8CBE95CB-652D-D4CB-B316-B8C4BD5BA357}"/>
              </a:ext>
            </a:extLst>
          </p:cNvPr>
          <p:cNvPicPr>
            <a:picLocks noChangeAspect="1"/>
          </p:cNvPicPr>
          <p:nvPr/>
        </p:nvPicPr>
        <p:blipFill rotWithShape="1">
          <a:blip r:embed="rId3">
            <a:extLst>
              <a:ext uri="{28A0092B-C50C-407E-A947-70E740481C1C}">
                <a14:useLocalDpi xmlns:a14="http://schemas.microsoft.com/office/drawing/2010/main" val="0"/>
              </a:ext>
            </a:extLst>
          </a:blip>
          <a:srcRect l="7991" r="7549"/>
          <a:stretch/>
        </p:blipFill>
        <p:spPr>
          <a:xfrm>
            <a:off x="1200129" y="3632305"/>
            <a:ext cx="5407364" cy="2897704"/>
          </a:xfrm>
          <a:prstGeom prst="rect">
            <a:avLst/>
          </a:prstGeom>
        </p:spPr>
      </p:pic>
    </p:spTree>
    <p:extLst>
      <p:ext uri="{BB962C8B-B14F-4D97-AF65-F5344CB8AC3E}">
        <p14:creationId xmlns:p14="http://schemas.microsoft.com/office/powerpoint/2010/main" val="186450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9" name="Immagine 8" descr="Immagine che contiene testo, linea, diagramma, schermata&#10;&#10;Descrizione generata automaticamente">
            <a:extLst>
              <a:ext uri="{FF2B5EF4-FFF2-40B4-BE49-F238E27FC236}">
                <a16:creationId xmlns:a16="http://schemas.microsoft.com/office/drawing/2014/main" id="{55511D3A-97CB-6F0A-519F-BC7E36371633}"/>
              </a:ext>
            </a:extLst>
          </p:cNvPr>
          <p:cNvPicPr>
            <a:picLocks noChangeAspect="1"/>
          </p:cNvPicPr>
          <p:nvPr/>
        </p:nvPicPr>
        <p:blipFill rotWithShape="1">
          <a:blip r:embed="rId2">
            <a:extLst>
              <a:ext uri="{28A0092B-C50C-407E-A947-70E740481C1C}">
                <a14:useLocalDpi xmlns:a14="http://schemas.microsoft.com/office/drawing/2010/main" val="0"/>
              </a:ext>
            </a:extLst>
          </a:blip>
          <a:srcRect l="8337" t="-3109" r="7429" b="1"/>
          <a:stretch/>
        </p:blipFill>
        <p:spPr>
          <a:xfrm>
            <a:off x="241595" y="3132680"/>
            <a:ext cx="4150608" cy="2299037"/>
          </a:xfrm>
          <a:prstGeom prst="rect">
            <a:avLst/>
          </a:prstGeom>
        </p:spPr>
      </p:pic>
      <p:sp>
        <p:nvSpPr>
          <p:cNvPr id="23" name="Rectangle 22">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49" y="-2"/>
            <a:ext cx="7540751"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5376671" y="265706"/>
            <a:ext cx="6399212" cy="1162801"/>
          </a:xfrm>
        </p:spPr>
        <p:txBody>
          <a:bodyPr>
            <a:normAutofit/>
          </a:bodyPr>
          <a:lstStyle/>
          <a:p>
            <a:pPr>
              <a:lnSpc>
                <a:spcPct val="140000"/>
              </a:lnSpc>
            </a:pPr>
            <a:r>
              <a:rPr lang="it-IT" sz="2300">
                <a:solidFill>
                  <a:schemeClr val="bg1"/>
                </a:solidFill>
              </a:rPr>
              <a:t>Effect of suspension stiffness and camber on handling</a:t>
            </a:r>
            <a:endParaRPr lang="en-GB" sz="2300">
              <a:solidFill>
                <a:schemeClr val="bg1"/>
              </a:solidFill>
            </a:endParaRPr>
          </a:p>
        </p:txBody>
      </p:sp>
      <p:pic>
        <p:nvPicPr>
          <p:cNvPr id="6" name="Immagine 5" descr="Immagine che contiene testo, linea, diagramma, schermata&#10;&#10;Descrizione generata automaticamente">
            <a:extLst>
              <a:ext uri="{FF2B5EF4-FFF2-40B4-BE49-F238E27FC236}">
                <a16:creationId xmlns:a16="http://schemas.microsoft.com/office/drawing/2014/main" id="{F017B6F6-E70D-DA5E-DF04-B4974E703CFE}"/>
              </a:ext>
            </a:extLst>
          </p:cNvPr>
          <p:cNvPicPr>
            <a:picLocks noChangeAspect="1"/>
          </p:cNvPicPr>
          <p:nvPr/>
        </p:nvPicPr>
        <p:blipFill rotWithShape="1">
          <a:blip r:embed="rId3">
            <a:extLst>
              <a:ext uri="{28A0092B-C50C-407E-A947-70E740481C1C}">
                <a14:useLocalDpi xmlns:a14="http://schemas.microsoft.com/office/drawing/2010/main" val="0"/>
              </a:ext>
            </a:extLst>
          </a:blip>
          <a:srcRect l="7739" r="8019"/>
          <a:stretch/>
        </p:blipFill>
        <p:spPr>
          <a:xfrm>
            <a:off x="161031" y="445233"/>
            <a:ext cx="4174332" cy="2242214"/>
          </a:xfrm>
          <a:prstGeom prst="rect">
            <a:avLst/>
          </a:prstGeom>
        </p:spPr>
      </p:pic>
      <p:sp>
        <p:nvSpPr>
          <p:cNvPr id="25" name="Rectangle 24">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41912"/>
            <a:ext cx="4651248" cy="916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0"/>
            <a:ext cx="7517205" cy="43474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4747ED-0989-4317-8B7B-7189AF3D4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970955"/>
            <a:ext cx="46542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2BFACB7D-EF34-7375-836F-273C496F5E86}"/>
              </a:ext>
            </a:extLst>
          </p:cNvPr>
          <p:cNvSpPr>
            <a:spLocks noGrp="1"/>
          </p:cNvSpPr>
          <p:nvPr>
            <p:ph idx="1"/>
          </p:nvPr>
        </p:nvSpPr>
        <p:spPr>
          <a:xfrm>
            <a:off x="5376670" y="1940118"/>
            <a:ext cx="6472430" cy="3698353"/>
          </a:xfrm>
        </p:spPr>
        <p:txBody>
          <a:bodyPr>
            <a:normAutofit/>
          </a:bodyPr>
          <a:lstStyle/>
          <a:p>
            <a:r>
              <a:rPr lang="en-GB" b="0" dirty="0"/>
              <a:t>We carried on further analysis on the handling behaviour of the vehicle, changing the suspension stiffness at the front and also using different values of camber for the front wheels.</a:t>
            </a:r>
          </a:p>
          <a:p>
            <a:r>
              <a:rPr lang="en-GB" b="0" dirty="0"/>
              <a:t>From the figures is possible to understand that this changes affects the behaviour of the vehicle.</a:t>
            </a:r>
          </a:p>
          <a:p>
            <a:endParaRPr lang="en-GB" b="0" dirty="0"/>
          </a:p>
        </p:txBody>
      </p:sp>
      <p:sp>
        <p:nvSpPr>
          <p:cNvPr id="33" name="Rectangle 32">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941912"/>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0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23">
            <a:extLst>
              <a:ext uri="{FF2B5EF4-FFF2-40B4-BE49-F238E27FC236}">
                <a16:creationId xmlns:a16="http://schemas.microsoft.com/office/drawing/2014/main" id="{9D858CE0-5C22-A939-5727-513AB329D14D}"/>
              </a:ext>
            </a:extLst>
          </p:cNvPr>
          <p:cNvSpPr/>
          <p:nvPr/>
        </p:nvSpPr>
        <p:spPr>
          <a:xfrm>
            <a:off x="1025802" y="877387"/>
            <a:ext cx="5768190" cy="25516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FF7231-97B5-40C6-8958-17E8D45D6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62C7FC-352D-4762-A023-4B26F9E67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8"/>
            <a:ext cx="1009935" cy="2603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907C705-0026-4F8D-833F-DA232D958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870" y="889694"/>
            <a:ext cx="5782122" cy="59683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63E41A-E645-415D-85BE-C1A7C1F0E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796" y="0"/>
            <a:ext cx="5380203" cy="34484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5C691BE-C737-470C-94D1-F63DEF890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798" y="3438099"/>
            <a:ext cx="5369202" cy="2633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359E63-5E11-43B2-8DE4-6987380E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FAD299-BD71-4ABF-87E4-A9DB100D1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19907"/>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9C3E457-541D-4754-9868-31A6AEAC2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6C74C26-EC59-407B-B171-5BA517E83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5686"/>
            <a:ext cx="6858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a16="http://schemas.microsoft.com/office/drawing/2014/main" id="{7D2FF43B-8D29-A68F-EB0C-4E14A8D0BA45}"/>
              </a:ext>
            </a:extLst>
          </p:cNvPr>
          <p:cNvSpPr>
            <a:spLocks noGrp="1"/>
          </p:cNvSpPr>
          <p:nvPr>
            <p:ph type="body" sz="half" idx="2"/>
          </p:nvPr>
        </p:nvSpPr>
        <p:spPr>
          <a:xfrm>
            <a:off x="1070774" y="1715379"/>
            <a:ext cx="5737149" cy="1713619"/>
          </a:xfrm>
          <a:solidFill>
            <a:schemeClr val="tx2"/>
          </a:solidFill>
        </p:spPr>
        <p:txBody>
          <a:bodyPr vert="horz" lIns="109728" tIns="109728" rIns="109728" bIns="91440" rtlCol="0" anchor="t">
            <a:normAutofit/>
          </a:bodyPr>
          <a:lstStyle/>
          <a:p>
            <a:pPr>
              <a:spcBef>
                <a:spcPts val="930"/>
              </a:spcBef>
            </a:pPr>
            <a:r>
              <a:rPr lang="en-US" sz="1600" dirty="0">
                <a:solidFill>
                  <a:schemeClr val="bg1"/>
                </a:solidFill>
              </a:rPr>
              <a:t>The velocity increase linearly controlled by a PID. Initially the steering angle increase slowly to reach constant value, in order to avoid sudden change</a:t>
            </a:r>
          </a:p>
        </p:txBody>
      </p:sp>
      <p:sp>
        <p:nvSpPr>
          <p:cNvPr id="22" name="Rettangolo 21">
            <a:extLst>
              <a:ext uri="{FF2B5EF4-FFF2-40B4-BE49-F238E27FC236}">
                <a16:creationId xmlns:a16="http://schemas.microsoft.com/office/drawing/2014/main" id="{CDECE77A-4C3D-B14B-63A7-C2DE4F849253}"/>
              </a:ext>
            </a:extLst>
          </p:cNvPr>
          <p:cNvSpPr/>
          <p:nvPr/>
        </p:nvSpPr>
        <p:spPr>
          <a:xfrm>
            <a:off x="6858000" y="3483915"/>
            <a:ext cx="5248275" cy="24947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Titolo 1">
            <a:extLst>
              <a:ext uri="{FF2B5EF4-FFF2-40B4-BE49-F238E27FC236}">
                <a16:creationId xmlns:a16="http://schemas.microsoft.com/office/drawing/2014/main" id="{9BC3D02D-B031-95EE-7397-129292E76FBE}"/>
              </a:ext>
            </a:extLst>
          </p:cNvPr>
          <p:cNvSpPr txBox="1">
            <a:spLocks/>
          </p:cNvSpPr>
          <p:nvPr/>
        </p:nvSpPr>
        <p:spPr>
          <a:xfrm>
            <a:off x="1025802" y="877387"/>
            <a:ext cx="5768191" cy="837990"/>
          </a:xfrm>
          <a:prstGeom prst="rect">
            <a:avLst/>
          </a:prstGeom>
          <a:solidFill>
            <a:schemeClr val="tx2"/>
          </a:solidFill>
        </p:spPr>
        <p:txBody>
          <a:bodyPr vert="horz" lIns="109728" tIns="109728" rIns="109728" bIns="91440" rtlCol="0" anchor="ctr">
            <a:normAutofit/>
          </a:bodyPr>
          <a:lstStyle>
            <a:lvl1pPr algn="l" defTabSz="914400" rtl="0" eaLnBrk="1" latinLnBrk="0" hangingPunct="1">
              <a:lnSpc>
                <a:spcPct val="104000"/>
              </a:lnSpc>
              <a:spcBef>
                <a:spcPct val="0"/>
              </a:spcBef>
              <a:buNone/>
              <a:defRPr sz="3400" b="1" kern="1200" spc="150" baseline="0">
                <a:solidFill>
                  <a:schemeClr val="tx1">
                    <a:lumMod val="75000"/>
                    <a:lumOff val="25000"/>
                  </a:schemeClr>
                </a:solidFill>
                <a:latin typeface="+mj-lt"/>
                <a:ea typeface="+mj-ea"/>
                <a:cs typeface="+mj-cs"/>
              </a:defRPr>
            </a:lvl1pPr>
          </a:lstStyle>
          <a:p>
            <a:pPr>
              <a:lnSpc>
                <a:spcPct val="150000"/>
              </a:lnSpc>
            </a:pPr>
            <a:r>
              <a:rPr lang="en-US" sz="2400" dirty="0">
                <a:solidFill>
                  <a:schemeClr val="bg1"/>
                </a:solidFill>
              </a:rPr>
              <a:t>Speed ramp test</a:t>
            </a:r>
          </a:p>
        </p:txBody>
      </p:sp>
      <p:pic>
        <p:nvPicPr>
          <p:cNvPr id="6" name="Immagine 5" descr="Immagine che contiene diagramma, linea, testo, Diagramma&#10;&#10;Descrizione generata automaticamente">
            <a:extLst>
              <a:ext uri="{FF2B5EF4-FFF2-40B4-BE49-F238E27FC236}">
                <a16:creationId xmlns:a16="http://schemas.microsoft.com/office/drawing/2014/main" id="{6FAC38F2-D7B6-B413-C4F7-70FA107E068C}"/>
              </a:ext>
            </a:extLst>
          </p:cNvPr>
          <p:cNvPicPr>
            <a:picLocks noChangeAspect="1"/>
          </p:cNvPicPr>
          <p:nvPr/>
        </p:nvPicPr>
        <p:blipFill rotWithShape="1">
          <a:blip r:embed="rId2">
            <a:extLst>
              <a:ext uri="{28A0092B-C50C-407E-A947-70E740481C1C}">
                <a14:useLocalDpi xmlns:a14="http://schemas.microsoft.com/office/drawing/2010/main" val="0"/>
              </a:ext>
            </a:extLst>
          </a:blip>
          <a:srcRect l="8807" r="48690" b="51160"/>
          <a:stretch/>
        </p:blipFill>
        <p:spPr>
          <a:xfrm>
            <a:off x="7229744" y="3541066"/>
            <a:ext cx="4668645" cy="2428059"/>
          </a:xfrm>
          <a:prstGeom prst="rect">
            <a:avLst/>
          </a:prstGeom>
        </p:spPr>
      </p:pic>
      <p:pic>
        <p:nvPicPr>
          <p:cNvPr id="10" name="Immagine 9" descr="Immagine che contiene testo, linea, diagramma, Diagramma&#10;&#10;Descrizione generata automaticamente">
            <a:extLst>
              <a:ext uri="{FF2B5EF4-FFF2-40B4-BE49-F238E27FC236}">
                <a16:creationId xmlns:a16="http://schemas.microsoft.com/office/drawing/2014/main" id="{20CBC96A-60C2-BE63-6A07-EDB4EAC034EB}"/>
              </a:ext>
            </a:extLst>
          </p:cNvPr>
          <p:cNvPicPr>
            <a:picLocks noChangeAspect="1"/>
          </p:cNvPicPr>
          <p:nvPr/>
        </p:nvPicPr>
        <p:blipFill rotWithShape="1">
          <a:blip r:embed="rId3">
            <a:extLst>
              <a:ext uri="{28A0092B-C50C-407E-A947-70E740481C1C}">
                <a14:useLocalDpi xmlns:a14="http://schemas.microsoft.com/office/drawing/2010/main" val="0"/>
              </a:ext>
            </a:extLst>
          </a:blip>
          <a:srcRect l="7740" t="-229" r="5896" b="229"/>
          <a:stretch/>
        </p:blipFill>
        <p:spPr>
          <a:xfrm>
            <a:off x="6871932" y="383529"/>
            <a:ext cx="5163324" cy="2681367"/>
          </a:xfrm>
          <a:prstGeom prst="rect">
            <a:avLst/>
          </a:prstGeom>
        </p:spPr>
      </p:pic>
      <p:pic>
        <p:nvPicPr>
          <p:cNvPr id="19" name="Immagine 18" descr="Immagine che contiene cerchio, linea, diagramma&#10;&#10;Descrizione generata automaticamente">
            <a:extLst>
              <a:ext uri="{FF2B5EF4-FFF2-40B4-BE49-F238E27FC236}">
                <a16:creationId xmlns:a16="http://schemas.microsoft.com/office/drawing/2014/main" id="{F8B94946-0570-EF70-332A-68367D4F4808}"/>
              </a:ext>
            </a:extLst>
          </p:cNvPr>
          <p:cNvPicPr>
            <a:picLocks noChangeAspect="1"/>
          </p:cNvPicPr>
          <p:nvPr/>
        </p:nvPicPr>
        <p:blipFill rotWithShape="1">
          <a:blip r:embed="rId4">
            <a:extLst>
              <a:ext uri="{28A0092B-C50C-407E-A947-70E740481C1C}">
                <a14:useLocalDpi xmlns:a14="http://schemas.microsoft.com/office/drawing/2010/main" val="0"/>
              </a:ext>
            </a:extLst>
          </a:blip>
          <a:srcRect l="22656" r="23728"/>
          <a:stretch/>
        </p:blipFill>
        <p:spPr>
          <a:xfrm>
            <a:off x="2014855" y="3563854"/>
            <a:ext cx="3848985" cy="3249178"/>
          </a:xfrm>
          <a:prstGeom prst="rect">
            <a:avLst/>
          </a:prstGeom>
        </p:spPr>
      </p:pic>
    </p:spTree>
    <p:extLst>
      <p:ext uri="{BB962C8B-B14F-4D97-AF65-F5344CB8AC3E}">
        <p14:creationId xmlns:p14="http://schemas.microsoft.com/office/powerpoint/2010/main" val="427137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244A33-F1D1-B246-4BB7-183295D7EC31}"/>
              </a:ext>
            </a:extLst>
          </p:cNvPr>
          <p:cNvSpPr>
            <a:spLocks noGrp="1"/>
          </p:cNvSpPr>
          <p:nvPr>
            <p:ph type="title"/>
          </p:nvPr>
        </p:nvSpPr>
        <p:spPr>
          <a:xfrm>
            <a:off x="1535371" y="1044054"/>
            <a:ext cx="10013709" cy="1030360"/>
          </a:xfrm>
        </p:spPr>
        <p:txBody>
          <a:bodyPr>
            <a:normAutofit/>
          </a:bodyPr>
          <a:lstStyle/>
          <a:p>
            <a:r>
              <a:rPr lang="it-IT" dirty="0" err="1">
                <a:solidFill>
                  <a:schemeClr val="bg1"/>
                </a:solidFill>
              </a:rPr>
              <a:t>Results</a:t>
            </a:r>
            <a:r>
              <a:rPr lang="it-IT" dirty="0">
                <a:solidFill>
                  <a:schemeClr val="bg1"/>
                </a:solidFill>
              </a:rPr>
              <a:t> </a:t>
            </a:r>
            <a:endParaRPr lang="en-GB"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BFACB7D-EF34-7375-836F-273C496F5E86}"/>
              </a:ext>
            </a:extLst>
          </p:cNvPr>
          <p:cNvSpPr>
            <a:spLocks noGrp="1"/>
          </p:cNvSpPr>
          <p:nvPr>
            <p:ph idx="1"/>
          </p:nvPr>
        </p:nvSpPr>
        <p:spPr>
          <a:xfrm>
            <a:off x="1535371" y="2387788"/>
            <a:ext cx="9935571" cy="3426158"/>
          </a:xfrm>
        </p:spPr>
        <p:txBody>
          <a:bodyPr anchor="t">
            <a:normAutofit/>
          </a:bodyPr>
          <a:lstStyle/>
          <a:p>
            <a:pPr algn="just"/>
            <a:r>
              <a:rPr lang="en-GB" sz="1600" b="0" dirty="0"/>
              <a:t>The simulations carried on with this kind of test leads to equal results as the previous test, with similar plots of lateral load transfer and handling diagram. Also the value of </a:t>
            </a:r>
            <a:r>
              <a:rPr lang="en-GB" sz="1600" b="0" dirty="0" err="1"/>
              <a:t>Kus</a:t>
            </a:r>
            <a:r>
              <a:rPr lang="en-GB" sz="1600" b="0" dirty="0"/>
              <a:t>, that result very similar, confirms the validity of the test </a:t>
            </a:r>
            <a:r>
              <a:rPr lang="en-GB" sz="1600" b="0" dirty="0">
                <a:sym typeface="Wingdings" panose="05000000000000000000" pitchFamily="2" charset="2"/>
              </a:rPr>
              <a:t> </a:t>
            </a:r>
            <a:r>
              <a:rPr lang="en-GB" sz="1600" b="0" dirty="0" err="1">
                <a:sym typeface="Wingdings" panose="05000000000000000000" pitchFamily="2" charset="2"/>
              </a:rPr>
              <a:t>Kus</a:t>
            </a:r>
            <a:r>
              <a:rPr lang="en-GB" sz="1600" b="0" dirty="0">
                <a:sym typeface="Wingdings" panose="05000000000000000000" pitchFamily="2" charset="2"/>
              </a:rPr>
              <a:t>= -5.45e-03</a:t>
            </a:r>
            <a:endParaRPr lang="en-GB" sz="1600" b="0" dirty="0"/>
          </a:p>
          <a:p>
            <a:pPr algn="just"/>
            <a:endParaRPr lang="en-GB" sz="1600" b="0" dirty="0"/>
          </a:p>
        </p:txBody>
      </p:sp>
    </p:spTree>
    <p:extLst>
      <p:ext uri="{BB962C8B-B14F-4D97-AF65-F5344CB8AC3E}">
        <p14:creationId xmlns:p14="http://schemas.microsoft.com/office/powerpoint/2010/main" val="3957557599"/>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TM10001105[[fn=Ritaglio]]</Template>
  <TotalTime>86</TotalTime>
  <Words>405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Meiryo</vt:lpstr>
      <vt:lpstr>Arial</vt:lpstr>
      <vt:lpstr>Cambria Math</vt:lpstr>
      <vt:lpstr>Corbel</vt:lpstr>
      <vt:lpstr>ShojiVTI</vt:lpstr>
      <vt:lpstr>Vehicle Dynamics</vt:lpstr>
      <vt:lpstr>Steady-State Tests</vt:lpstr>
      <vt:lpstr>Presentazione standard di PowerPoint</vt:lpstr>
      <vt:lpstr>Lateral Load Transfer</vt:lpstr>
      <vt:lpstr>Axle Characteristics</vt:lpstr>
      <vt:lpstr>Handling Diagram</vt:lpstr>
      <vt:lpstr>Effect of suspension stiffness and camber on handling</vt:lpstr>
      <vt:lpstr>Presentazione standard di PowerPoint</vt:lpstr>
      <vt:lpstr>Results </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Vehicles</dc:title>
  <dc:creator>Elia Bontempelli</dc:creator>
  <cp:lastModifiedBy>Elia Bontempelli</cp:lastModifiedBy>
  <cp:revision>4</cp:revision>
  <dcterms:created xsi:type="dcterms:W3CDTF">2023-06-21T21:54:20Z</dcterms:created>
  <dcterms:modified xsi:type="dcterms:W3CDTF">2023-06-21T23:22:22Z</dcterms:modified>
</cp:coreProperties>
</file>