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7" r:id="rId8"/>
    <p:sldId id="280" r:id="rId9"/>
    <p:sldId id="278" r:id="rId10"/>
    <p:sldId id="270" r:id="rId11"/>
    <p:sldId id="264" r:id="rId12"/>
    <p:sldId id="274" r:id="rId13"/>
    <p:sldId id="275" r:id="rId14"/>
    <p:sldId id="265" r:id="rId15"/>
    <p:sldId id="266" r:id="rId16"/>
    <p:sldId id="267" r:id="rId17"/>
    <p:sldId id="271" r:id="rId18"/>
    <p:sldId id="272" r:id="rId19"/>
    <p:sldId id="273" r:id="rId20"/>
    <p:sldId id="27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4C5984-E42D-454C-B3DD-95BCBEC1EE7A}">
          <p14:sldIdLst>
            <p14:sldId id="256"/>
            <p14:sldId id="257"/>
            <p14:sldId id="258"/>
            <p14:sldId id="260"/>
            <p14:sldId id="261"/>
          </p14:sldIdLst>
        </p14:section>
        <p14:section name="מקטע ללא כותרת" id="{45E82346-2936-43B9-AFDD-56DD49FF7DC6}">
          <p14:sldIdLst>
            <p14:sldId id="262"/>
            <p14:sldId id="277"/>
            <p14:sldId id="280"/>
            <p14:sldId id="278"/>
            <p14:sldId id="270"/>
            <p14:sldId id="264"/>
            <p14:sldId id="274"/>
            <p14:sldId id="275"/>
            <p14:sldId id="265"/>
            <p14:sldId id="266"/>
            <p14:sldId id="267"/>
            <p14:sldId id="271"/>
            <p14:sldId id="272"/>
            <p14:sldId id="273"/>
            <p14:sldId id="27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472C4"/>
    <a:srgbClr val="CDD2D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הכשרה</a:t>
          </a:r>
          <a:endParaRPr lang="en-US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מלחמה</a:t>
          </a:r>
          <a:endParaRPr lang="en-US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43228116-1A2A-4516-BC23-F36DEA074537}" type="pres">
      <dgm:prSet presAssocID="{87EE9532-BB0E-4874-B8FE-B5AF31C4FE96}" presName="root" presStyleCnt="0">
        <dgm:presLayoutVars>
          <dgm:dir/>
          <dgm:resizeHandles val="exact"/>
        </dgm:presLayoutVars>
      </dgm:prSet>
      <dgm:spPr/>
    </dgm:pt>
    <dgm:pt modelId="{8AFF2958-9F1E-4BF8-920A-178A791CB667}" type="pres">
      <dgm:prSet presAssocID="{3B534933-8C69-49DE-BD77-4AA184173920}" presName="compNode" presStyleCnt="0"/>
      <dgm:spPr/>
    </dgm:pt>
    <dgm:pt modelId="{EE0FAD3B-E23D-45D5-A0E2-33249FED8B44}" type="pres">
      <dgm:prSet presAssocID="{3B534933-8C69-49DE-BD77-4AA184173920}" presName="bgRect" presStyleLbl="bgShp" presStyleIdx="0" presStyleCnt="4"/>
      <dgm:spPr/>
    </dgm:pt>
    <dgm:pt modelId="{5E154F70-0292-47C1-99CB-247A569A1F23}" type="pres">
      <dgm:prSet presAssocID="{3B534933-8C69-49DE-BD77-4AA184173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09E900B-57E9-4D43-89FA-C3F662D3A709}" type="pres">
      <dgm:prSet presAssocID="{3B534933-8C69-49DE-BD77-4AA184173920}" presName="spaceRect" presStyleCnt="0"/>
      <dgm:spPr/>
    </dgm:pt>
    <dgm:pt modelId="{9A471F1B-9FC9-413B-A6A4-D049CB2D2671}" type="pres">
      <dgm:prSet presAssocID="{3B534933-8C69-49DE-BD77-4AA184173920}" presName="parTx" presStyleLbl="revTx" presStyleIdx="0" presStyleCnt="4" custLinFactNeighborX="408" custLinFactNeighborY="-1805">
        <dgm:presLayoutVars>
          <dgm:chMax val="0"/>
          <dgm:chPref val="0"/>
        </dgm:presLayoutVars>
      </dgm:prSet>
      <dgm:spPr/>
    </dgm:pt>
    <dgm:pt modelId="{CF2B58EB-49AF-40F4-92FE-15C7BB44D829}" type="pres">
      <dgm:prSet presAssocID="{B253C102-B772-4CD9-81C1-1EB6DC1E587D}" presName="sibTrans" presStyleCnt="0"/>
      <dgm:spPr/>
    </dgm:pt>
    <dgm:pt modelId="{19C77131-1BDD-42D4-9E29-09BB55A79FB6}" type="pres">
      <dgm:prSet presAssocID="{A4C8AC66-5311-45A9-8987-287C56153E79}" presName="compNode" presStyleCnt="0"/>
      <dgm:spPr/>
    </dgm:pt>
    <dgm:pt modelId="{705D7FB0-2A82-4AA1-A873-FA3E06008B4F}" type="pres">
      <dgm:prSet presAssocID="{A4C8AC66-5311-45A9-8987-287C56153E79}" presName="bgRect" presStyleLbl="bgShp" presStyleIdx="1" presStyleCnt="4"/>
      <dgm:spPr/>
    </dgm:pt>
    <dgm:pt modelId="{6093850C-E4AB-436C-A93C-384E7C759013}" type="pres">
      <dgm:prSet presAssocID="{A4C8AC66-5311-45A9-8987-287C56153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0930FA-B659-4297-B039-8C8AB366580C}" type="pres">
      <dgm:prSet presAssocID="{A4C8AC66-5311-45A9-8987-287C56153E79}" presName="spaceRect" presStyleCnt="0"/>
      <dgm:spPr/>
    </dgm:pt>
    <dgm:pt modelId="{9F1BBDDD-07AB-4527-AE42-8F3CCF5DD14B}" type="pres">
      <dgm:prSet presAssocID="{A4C8AC66-5311-45A9-8987-287C56153E79}" presName="parTx" presStyleLbl="revTx" presStyleIdx="1" presStyleCnt="4">
        <dgm:presLayoutVars>
          <dgm:chMax val="0"/>
          <dgm:chPref val="0"/>
        </dgm:presLayoutVars>
      </dgm:prSet>
      <dgm:spPr/>
    </dgm:pt>
    <dgm:pt modelId="{FA1B3889-D957-4AFA-84D4-CC873A6D0729}" type="pres">
      <dgm:prSet presAssocID="{A25C9654-D6FA-49FF-BE0D-5107ED0DA744}" presName="sibTrans" presStyleCnt="0"/>
      <dgm:spPr/>
    </dgm:pt>
    <dgm:pt modelId="{76A30B57-08CA-4C6E-B079-C6B8EE46F7C2}" type="pres">
      <dgm:prSet presAssocID="{9902069B-CF21-4F50-A334-2A756BAD7F98}" presName="compNode" presStyleCnt="0"/>
      <dgm:spPr/>
    </dgm:pt>
    <dgm:pt modelId="{CAC69CA1-B4E8-4B1C-9360-D9D5AE49DAA1}" type="pres">
      <dgm:prSet presAssocID="{9902069B-CF21-4F50-A334-2A756BAD7F98}" presName="bgRect" presStyleLbl="bgShp" presStyleIdx="2" presStyleCnt="4"/>
      <dgm:spPr/>
    </dgm:pt>
    <dgm:pt modelId="{4435C7D8-B3BE-4119-90C9-9B46063AD6F6}" type="pres">
      <dgm:prSet presAssocID="{9902069B-CF21-4F50-A334-2A756BAD7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2107435-053D-4585-A20C-D1E905D602FE}" type="pres">
      <dgm:prSet presAssocID="{9902069B-CF21-4F50-A334-2A756BAD7F98}" presName="spaceRect" presStyleCnt="0"/>
      <dgm:spPr/>
    </dgm:pt>
    <dgm:pt modelId="{1BBA9413-B4D1-4E2C-ABB2-1BBD9693EC14}" type="pres">
      <dgm:prSet presAssocID="{9902069B-CF21-4F50-A334-2A756BAD7F98}" presName="parTx" presStyleLbl="revTx" presStyleIdx="2" presStyleCnt="4">
        <dgm:presLayoutVars>
          <dgm:chMax val="0"/>
          <dgm:chPref val="0"/>
        </dgm:presLayoutVars>
      </dgm:prSet>
      <dgm:spPr/>
    </dgm:pt>
    <dgm:pt modelId="{A18664A5-8051-4283-8B9F-F11C44222EB4}" type="pres">
      <dgm:prSet presAssocID="{D268FE03-6F8A-4A73-BC0C-85A79BE2FD97}" presName="sibTrans" presStyleCnt="0"/>
      <dgm:spPr/>
    </dgm:pt>
    <dgm:pt modelId="{EB95F996-7A14-41B4-BE33-A4A965054D49}" type="pres">
      <dgm:prSet presAssocID="{19A34559-11BE-4344-892B-93602B6968DA}" presName="compNode" presStyleCnt="0"/>
      <dgm:spPr/>
    </dgm:pt>
    <dgm:pt modelId="{9E714B00-320D-45AA-BAFD-19601724D1B2}" type="pres">
      <dgm:prSet presAssocID="{19A34559-11BE-4344-892B-93602B6968DA}" presName="bgRect" presStyleLbl="bgShp" presStyleIdx="3" presStyleCnt="4"/>
      <dgm:spPr/>
    </dgm:pt>
    <dgm:pt modelId="{20A2E2CB-C075-4251-867F-C2EA5605D7CE}" type="pres">
      <dgm:prSet presAssocID="{19A34559-11BE-4344-892B-93602B696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חרב עם מילוי מלא"/>
        </a:ext>
      </dgm:extLst>
    </dgm:pt>
    <dgm:pt modelId="{DF70508D-820C-4141-82F7-FDA807129DEA}" type="pres">
      <dgm:prSet presAssocID="{19A34559-11BE-4344-892B-93602B6968DA}" presName="spaceRect" presStyleCnt="0"/>
      <dgm:spPr/>
    </dgm:pt>
    <dgm:pt modelId="{F1923895-5629-4130-863E-397BBE9FB3D4}" type="pres">
      <dgm:prSet presAssocID="{19A34559-11BE-4344-892B-93602B696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DD11C51E-94F1-4810-8B25-27C589AEA528}" type="presOf" srcId="{A4C8AC66-5311-45A9-8987-287C56153E79}" destId="{9F1BBDDD-07AB-4527-AE42-8F3CCF5DD14B}" srcOrd="0" destOrd="0" presId="urn:microsoft.com/office/officeart/2018/2/layout/IconVerticalSolidList"/>
    <dgm:cxn modelId="{31A76C38-2237-4C6E-8876-E0A66B779E49}" type="presOf" srcId="{3B534933-8C69-49DE-BD77-4AA184173920}" destId="{9A471F1B-9FC9-413B-A6A4-D049CB2D2671}" srcOrd="0" destOrd="0" presId="urn:microsoft.com/office/officeart/2018/2/layout/IconVerticalSolidList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E68EB682-EF57-4779-8D27-F48ED4312956}" type="presOf" srcId="{87EE9532-BB0E-4874-B8FE-B5AF31C4FE96}" destId="{43228116-1A2A-4516-BC23-F36DEA074537}" srcOrd="0" destOrd="0" presId="urn:microsoft.com/office/officeart/2018/2/layout/IconVerticalSolidList"/>
    <dgm:cxn modelId="{D140C9C9-4C73-4D43-BF39-C61F27012B6B}" type="presOf" srcId="{19A34559-11BE-4344-892B-93602B6968DA}" destId="{F1923895-5629-4130-863E-397BBE9FB3D4}" srcOrd="0" destOrd="0" presId="urn:microsoft.com/office/officeart/2018/2/layout/IconVerticalSolidList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15992DF3-06EC-4CEB-8391-126BC0F8111C}" type="presOf" srcId="{9902069B-CF21-4F50-A334-2A756BAD7F98}" destId="{1BBA9413-B4D1-4E2C-ABB2-1BBD9693EC14}" srcOrd="0" destOrd="0" presId="urn:microsoft.com/office/officeart/2018/2/layout/IconVerticalSolidList"/>
    <dgm:cxn modelId="{4FA40FC5-E052-409C-95A8-297CD80F46C2}" type="presParOf" srcId="{43228116-1A2A-4516-BC23-F36DEA074537}" destId="{8AFF2958-9F1E-4BF8-920A-178A791CB667}" srcOrd="0" destOrd="0" presId="urn:microsoft.com/office/officeart/2018/2/layout/IconVerticalSolidList"/>
    <dgm:cxn modelId="{EFA82A33-5600-4B94-B118-900F60455514}" type="presParOf" srcId="{8AFF2958-9F1E-4BF8-920A-178A791CB667}" destId="{EE0FAD3B-E23D-45D5-A0E2-33249FED8B44}" srcOrd="0" destOrd="0" presId="urn:microsoft.com/office/officeart/2018/2/layout/IconVerticalSolidList"/>
    <dgm:cxn modelId="{2EEB991F-0840-4959-A5C5-DB8E06DCF2CE}" type="presParOf" srcId="{8AFF2958-9F1E-4BF8-920A-178A791CB667}" destId="{5E154F70-0292-47C1-99CB-247A569A1F23}" srcOrd="1" destOrd="0" presId="urn:microsoft.com/office/officeart/2018/2/layout/IconVerticalSolidList"/>
    <dgm:cxn modelId="{277A979A-DE68-4A3F-807B-4EF3DD16E992}" type="presParOf" srcId="{8AFF2958-9F1E-4BF8-920A-178A791CB667}" destId="{709E900B-57E9-4D43-89FA-C3F662D3A709}" srcOrd="2" destOrd="0" presId="urn:microsoft.com/office/officeart/2018/2/layout/IconVerticalSolidList"/>
    <dgm:cxn modelId="{3D5B4F16-41A7-47B2-B9A7-F258AA513665}" type="presParOf" srcId="{8AFF2958-9F1E-4BF8-920A-178A791CB667}" destId="{9A471F1B-9FC9-413B-A6A4-D049CB2D2671}" srcOrd="3" destOrd="0" presId="urn:microsoft.com/office/officeart/2018/2/layout/IconVerticalSolidList"/>
    <dgm:cxn modelId="{14E4E5A8-7758-4FC7-B145-C1F4DFD66326}" type="presParOf" srcId="{43228116-1A2A-4516-BC23-F36DEA074537}" destId="{CF2B58EB-49AF-40F4-92FE-15C7BB44D829}" srcOrd="1" destOrd="0" presId="urn:microsoft.com/office/officeart/2018/2/layout/IconVerticalSolidList"/>
    <dgm:cxn modelId="{6499A88C-284C-4DAA-9049-DE60750047B0}" type="presParOf" srcId="{43228116-1A2A-4516-BC23-F36DEA074537}" destId="{19C77131-1BDD-42D4-9E29-09BB55A79FB6}" srcOrd="2" destOrd="0" presId="urn:microsoft.com/office/officeart/2018/2/layout/IconVerticalSolidList"/>
    <dgm:cxn modelId="{68C8F5BE-97D2-4B12-927A-5116DC2F53BA}" type="presParOf" srcId="{19C77131-1BDD-42D4-9E29-09BB55A79FB6}" destId="{705D7FB0-2A82-4AA1-A873-FA3E06008B4F}" srcOrd="0" destOrd="0" presId="urn:microsoft.com/office/officeart/2018/2/layout/IconVerticalSolidList"/>
    <dgm:cxn modelId="{B726321D-43F1-4519-A5AD-BA0887D88623}" type="presParOf" srcId="{19C77131-1BDD-42D4-9E29-09BB55A79FB6}" destId="{6093850C-E4AB-436C-A93C-384E7C759013}" srcOrd="1" destOrd="0" presId="urn:microsoft.com/office/officeart/2018/2/layout/IconVerticalSolidList"/>
    <dgm:cxn modelId="{6796E20F-017A-42BD-9FE6-81DF230394C0}" type="presParOf" srcId="{19C77131-1BDD-42D4-9E29-09BB55A79FB6}" destId="{560930FA-B659-4297-B039-8C8AB366580C}" srcOrd="2" destOrd="0" presId="urn:microsoft.com/office/officeart/2018/2/layout/IconVerticalSolidList"/>
    <dgm:cxn modelId="{6CC8460B-D561-4214-821F-24E4FF3CCCDD}" type="presParOf" srcId="{19C77131-1BDD-42D4-9E29-09BB55A79FB6}" destId="{9F1BBDDD-07AB-4527-AE42-8F3CCF5DD14B}" srcOrd="3" destOrd="0" presId="urn:microsoft.com/office/officeart/2018/2/layout/IconVerticalSolidList"/>
    <dgm:cxn modelId="{F34B01CA-49EB-4B76-A9F3-C7FC84E7DB8C}" type="presParOf" srcId="{43228116-1A2A-4516-BC23-F36DEA074537}" destId="{FA1B3889-D957-4AFA-84D4-CC873A6D0729}" srcOrd="3" destOrd="0" presId="urn:microsoft.com/office/officeart/2018/2/layout/IconVerticalSolidList"/>
    <dgm:cxn modelId="{DBE20D34-9A62-4A32-B0E7-284327A8291F}" type="presParOf" srcId="{43228116-1A2A-4516-BC23-F36DEA074537}" destId="{76A30B57-08CA-4C6E-B079-C6B8EE46F7C2}" srcOrd="4" destOrd="0" presId="urn:microsoft.com/office/officeart/2018/2/layout/IconVerticalSolidList"/>
    <dgm:cxn modelId="{F9459D7F-3F27-4D40-AFC6-E15676754245}" type="presParOf" srcId="{76A30B57-08CA-4C6E-B079-C6B8EE46F7C2}" destId="{CAC69CA1-B4E8-4B1C-9360-D9D5AE49DAA1}" srcOrd="0" destOrd="0" presId="urn:microsoft.com/office/officeart/2018/2/layout/IconVerticalSolidList"/>
    <dgm:cxn modelId="{A6FA5C05-E5B4-488E-BD7B-AE63F3F75377}" type="presParOf" srcId="{76A30B57-08CA-4C6E-B079-C6B8EE46F7C2}" destId="{4435C7D8-B3BE-4119-90C9-9B46063AD6F6}" srcOrd="1" destOrd="0" presId="urn:microsoft.com/office/officeart/2018/2/layout/IconVerticalSolidList"/>
    <dgm:cxn modelId="{0A48E9E7-FB85-48BA-A4B6-68757E78FBBD}" type="presParOf" srcId="{76A30B57-08CA-4C6E-B079-C6B8EE46F7C2}" destId="{E2107435-053D-4585-A20C-D1E905D602FE}" srcOrd="2" destOrd="0" presId="urn:microsoft.com/office/officeart/2018/2/layout/IconVerticalSolidList"/>
    <dgm:cxn modelId="{16859E85-381F-46B7-8889-D11EACB1572C}" type="presParOf" srcId="{76A30B57-08CA-4C6E-B079-C6B8EE46F7C2}" destId="{1BBA9413-B4D1-4E2C-ABB2-1BBD9693EC14}" srcOrd="3" destOrd="0" presId="urn:microsoft.com/office/officeart/2018/2/layout/IconVerticalSolidList"/>
    <dgm:cxn modelId="{F4EDBBA8-BC29-4C49-8421-B73E85D6F23E}" type="presParOf" srcId="{43228116-1A2A-4516-BC23-F36DEA074537}" destId="{A18664A5-8051-4283-8B9F-F11C44222EB4}" srcOrd="5" destOrd="0" presId="urn:microsoft.com/office/officeart/2018/2/layout/IconVerticalSolidList"/>
    <dgm:cxn modelId="{679871C9-6504-4762-8C02-B2825C1DC1D4}" type="presParOf" srcId="{43228116-1A2A-4516-BC23-F36DEA074537}" destId="{EB95F996-7A14-41B4-BE33-A4A965054D49}" srcOrd="6" destOrd="0" presId="urn:microsoft.com/office/officeart/2018/2/layout/IconVerticalSolidList"/>
    <dgm:cxn modelId="{F62D0586-02B3-4773-A4C6-83B3450A09E0}" type="presParOf" srcId="{EB95F996-7A14-41B4-BE33-A4A965054D49}" destId="{9E714B00-320D-45AA-BAFD-19601724D1B2}" srcOrd="0" destOrd="0" presId="urn:microsoft.com/office/officeart/2018/2/layout/IconVerticalSolidList"/>
    <dgm:cxn modelId="{7D30E3A0-979D-4001-800D-74D56FB66A3D}" type="presParOf" srcId="{EB95F996-7A14-41B4-BE33-A4A965054D49}" destId="{20A2E2CB-C075-4251-867F-C2EA5605D7CE}" srcOrd="1" destOrd="0" presId="urn:microsoft.com/office/officeart/2018/2/layout/IconVerticalSolidList"/>
    <dgm:cxn modelId="{A53BB3FC-2D17-4451-AEF1-3EE7EEC80FBA}" type="presParOf" srcId="{EB95F996-7A14-41B4-BE33-A4A965054D49}" destId="{DF70508D-820C-4141-82F7-FDA807129DEA}" srcOrd="2" destOrd="0" presId="urn:microsoft.com/office/officeart/2018/2/layout/IconVerticalSolidList"/>
    <dgm:cxn modelId="{23AD576E-B9AA-4EC7-B83C-973D0D5F960D}" type="presParOf" srcId="{EB95F996-7A14-41B4-BE33-A4A965054D49}" destId="{F1923895-5629-4130-863E-397BBE9FB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 custLinFactNeighborX="0" custLinFactNeighborY="-38838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AD3B-E23D-45D5-A0E2-33249FED8B44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F70-0292-47C1-99CB-247A569A1F23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1F1B-9FC9-413B-A6A4-D049CB2D2671}">
      <dsp:nvSpPr>
        <dsp:cNvPr id="0" name=""/>
        <dsp:cNvSpPr/>
      </dsp:nvSpPr>
      <dsp:spPr>
        <a:xfrm>
          <a:off x="1085500" y="0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בנייה</a:t>
          </a:r>
          <a:endParaRPr lang="en-US" sz="2200" kern="1200" dirty="0"/>
        </a:p>
      </dsp:txBody>
      <dsp:txXfrm>
        <a:off x="1085500" y="0"/>
        <a:ext cx="5366442" cy="939827"/>
      </dsp:txXfrm>
    </dsp:sp>
    <dsp:sp modelId="{705D7FB0-2A82-4AA1-A873-FA3E06008B4F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850C-E4AB-436C-A93C-384E7C759013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BDDD-07AB-4527-AE42-8F3CCF5DD14B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הכשרה</a:t>
          </a:r>
          <a:endParaRPr lang="en-US" sz="2200" kern="1200"/>
        </a:p>
      </dsp:txBody>
      <dsp:txXfrm>
        <a:off x="1085500" y="1176638"/>
        <a:ext cx="5366442" cy="939827"/>
      </dsp:txXfrm>
    </dsp:sp>
    <dsp:sp modelId="{CAC69CA1-B4E8-4B1C-9360-D9D5AE49DA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7D8-B3BE-4119-90C9-9B46063AD6F6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9413-B4D1-4E2C-ABB2-1BBD9693EC14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טקטיקה</a:t>
          </a:r>
          <a:endParaRPr lang="en-US" sz="2200" kern="1200"/>
        </a:p>
      </dsp:txBody>
      <dsp:txXfrm>
        <a:off x="1085500" y="2351421"/>
        <a:ext cx="5366442" cy="939827"/>
      </dsp:txXfrm>
    </dsp:sp>
    <dsp:sp modelId="{9E714B00-320D-45AA-BAFD-19601724D1B2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E2CB-C075-4251-867F-C2EA5605D7CE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23895-5629-4130-863E-397BBE9FB3D4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מלחמה</a:t>
          </a:r>
          <a:endParaRPr lang="en-US" sz="2200" kern="1200"/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0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517" y="742661"/>
            <a:ext cx="5018966" cy="1356360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3AA5A7AA-D9DB-4047-AAD9-27CD21FCABD4}"/>
              </a:ext>
            </a:extLst>
          </p:cNvPr>
          <p:cNvGrpSpPr/>
          <p:nvPr/>
        </p:nvGrpSpPr>
        <p:grpSpPr>
          <a:xfrm>
            <a:off x="2704622" y="2392286"/>
            <a:ext cx="6782755" cy="2361817"/>
            <a:chOff x="3572986" y="2977044"/>
            <a:chExt cx="6782755" cy="2361817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2ED31581-FD77-4557-AFD8-4EB5AB8332BB}"/>
                </a:ext>
              </a:extLst>
            </p:cNvPr>
            <p:cNvSpPr/>
            <p:nvPr/>
          </p:nvSpPr>
          <p:spPr>
            <a:xfrm>
              <a:off x="3973179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מלבן 4" descr="Game controller">
              <a:extLst>
                <a:ext uri="{FF2B5EF4-FFF2-40B4-BE49-F238E27FC236}">
                  <a16:creationId xmlns:a16="http://schemas.microsoft.com/office/drawing/2014/main" id="{20345FE7-6B7B-4BA9-BE4E-8D7120165776}"/>
                </a:ext>
              </a:extLst>
            </p:cNvPr>
            <p:cNvSpPr/>
            <p:nvPr/>
          </p:nvSpPr>
          <p:spPr>
            <a:xfrm>
              <a:off x="4239974" y="3243839"/>
              <a:ext cx="718294" cy="7182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1F2FDF52-0BAE-4BF0-8BA8-24094E9CEC0F}"/>
                </a:ext>
              </a:extLst>
            </p:cNvPr>
            <p:cNvSpPr/>
            <p:nvPr/>
          </p:nvSpPr>
          <p:spPr>
            <a:xfrm>
              <a:off x="3572986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פיתוח מכניקת המשחק</a:t>
              </a:r>
              <a:endParaRPr lang="en-US" sz="2300" kern="120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2AC6F7D-A29A-4804-9F54-117A33FEA45A}"/>
                </a:ext>
              </a:extLst>
            </p:cNvPr>
            <p:cNvSpPr/>
            <p:nvPr/>
          </p:nvSpPr>
          <p:spPr>
            <a:xfrm>
              <a:off x="6384597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מלבן 8" descr="צ'אט">
              <a:extLst>
                <a:ext uri="{FF2B5EF4-FFF2-40B4-BE49-F238E27FC236}">
                  <a16:creationId xmlns:a16="http://schemas.microsoft.com/office/drawing/2014/main" id="{729129C0-09F4-4732-A3B5-92F9A4CE108E}"/>
                </a:ext>
              </a:extLst>
            </p:cNvPr>
            <p:cNvSpPr/>
            <p:nvPr/>
          </p:nvSpPr>
          <p:spPr>
            <a:xfrm>
              <a:off x="6651393" y="3243839"/>
              <a:ext cx="718294" cy="7182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7C93BBA5-EB17-4962-9654-125F70033E84}"/>
                </a:ext>
              </a:extLst>
            </p:cNvPr>
            <p:cNvSpPr/>
            <p:nvPr/>
          </p:nvSpPr>
          <p:spPr>
            <a:xfrm>
              <a:off x="5984405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תקשורת בין השחקנים</a:t>
              </a:r>
              <a:endParaRPr lang="en-US" sz="2300" kern="1200"/>
            </a:p>
          </p:txBody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FFE6532-E753-4629-A868-34BB67394327}"/>
                </a:ext>
              </a:extLst>
            </p:cNvPr>
            <p:cNvSpPr/>
            <p:nvPr/>
          </p:nvSpPr>
          <p:spPr>
            <a:xfrm>
              <a:off x="8303471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dirty="0"/>
                <a:t>משחקיות חלקה</a:t>
              </a:r>
              <a:endParaRPr lang="en-US" sz="2300" kern="1200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E10B09FE-EB58-40FD-8D92-1F498A5B589F}"/>
                </a:ext>
              </a:extLst>
            </p:cNvPr>
            <p:cNvSpPr/>
            <p:nvPr/>
          </p:nvSpPr>
          <p:spPr>
            <a:xfrm>
              <a:off x="8703664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מלבן 11" descr="גלגיליות עם מילוי מלא">
              <a:extLst>
                <a:ext uri="{FF2B5EF4-FFF2-40B4-BE49-F238E27FC236}">
                  <a16:creationId xmlns:a16="http://schemas.microsoft.com/office/drawing/2014/main" id="{1172C043-7CA3-48FA-B1D4-65E109EF7012}"/>
                </a:ext>
              </a:extLst>
            </p:cNvPr>
            <p:cNvSpPr/>
            <p:nvPr/>
          </p:nvSpPr>
          <p:spPr>
            <a:xfrm>
              <a:off x="8970459" y="3217370"/>
              <a:ext cx="718294" cy="7182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13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4347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28669"/>
            <a:ext cx="9875520" cy="1356360"/>
          </a:xfrm>
        </p:spPr>
        <p:txBody>
          <a:bodyPr/>
          <a:lstStyle/>
          <a:p>
            <a:pPr algn="ctr"/>
            <a:r>
              <a:rPr lang="he-IL"/>
              <a:t>קצת על </a:t>
            </a:r>
            <a:r>
              <a:rPr lang="en-US"/>
              <a:t>Unity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D7F8-0C6E-4752-914D-4C2C8EEE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328"/>
            <a:ext cx="9906000" cy="507877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he-IL" sz="2400" b="1" dirty="0"/>
              <a:t>למה דווקא </a:t>
            </a:r>
            <a:r>
              <a:rPr lang="en-US" sz="2400" b="1" dirty="0"/>
              <a:t>Unity</a:t>
            </a:r>
            <a:r>
              <a:rPr lang="he-IL" sz="2400" b="1" dirty="0"/>
              <a:t> ?</a:t>
            </a:r>
          </a:p>
          <a:p>
            <a:r>
              <a:rPr lang="he-IL" sz="2400" dirty="0"/>
              <a:t>תמיכה שוטפת במנוע משחקים (דוקומנטציה</a:t>
            </a:r>
            <a:r>
              <a:rPr lang="en-US" sz="2400" dirty="0"/>
              <a:t>,</a:t>
            </a:r>
            <a:r>
              <a:rPr lang="he-IL" sz="2400" dirty="0"/>
              <a:t> באגים </a:t>
            </a:r>
            <a:r>
              <a:rPr lang="he-IL" sz="2400" dirty="0" err="1"/>
              <a:t>וכו</a:t>
            </a:r>
            <a:r>
              <a:rPr lang="en-US" sz="2400" dirty="0"/>
              <a:t>'</a:t>
            </a:r>
            <a:r>
              <a:rPr lang="he-IL" sz="2400" dirty="0"/>
              <a:t>)</a:t>
            </a:r>
          </a:p>
          <a:p>
            <a:r>
              <a:rPr lang="he-IL" sz="2400" dirty="0"/>
              <a:t>מאוד נוח עבור פיתוח משחקים בדו </a:t>
            </a:r>
            <a:r>
              <a:rPr lang="he-IL" sz="2400" dirty="0" err="1"/>
              <a:t>מימד</a:t>
            </a:r>
            <a:r>
              <a:rPr lang="he-IL" sz="2400" dirty="0"/>
              <a:t>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2d</a:t>
            </a:r>
            <a:r>
              <a:rPr lang="he-IL" sz="2400" dirty="0"/>
              <a:t>)</a:t>
            </a:r>
            <a:endParaRPr lang="en-US" sz="2400" dirty="0"/>
          </a:p>
          <a:p>
            <a:r>
              <a:rPr lang="he-IL" sz="2400" dirty="0"/>
              <a:t>מגוון אפשרויות רחב למימושים שונים</a:t>
            </a:r>
          </a:p>
          <a:p>
            <a:r>
              <a:rPr lang="he-IL" sz="2400" dirty="0"/>
              <a:t>מאפשר שליטה טוטלית באובייקטים השונים </a:t>
            </a:r>
          </a:p>
          <a:p>
            <a:pPr marL="45720" indent="0">
              <a:buNone/>
            </a:pPr>
            <a:endParaRPr lang="he-IL" sz="2400" dirty="0"/>
          </a:p>
          <a:p>
            <a:pPr marL="45720" indent="0">
              <a:buNone/>
            </a:pPr>
            <a:r>
              <a:rPr lang="he-IL" sz="2400" b="1" dirty="0"/>
              <a:t>משחקים פופולריים שפותחו ב</a:t>
            </a:r>
            <a:r>
              <a:rPr lang="en-US" sz="2400" b="1" dirty="0"/>
              <a:t>Unity</a:t>
            </a:r>
            <a:r>
              <a:rPr lang="he-IL" sz="2400" dirty="0"/>
              <a:t>:</a:t>
            </a:r>
          </a:p>
          <a:p>
            <a:r>
              <a:rPr lang="en-US" sz="2400" dirty="0"/>
              <a:t>Ori The Blind Forest</a:t>
            </a:r>
          </a:p>
          <a:p>
            <a:r>
              <a:rPr lang="en-US" sz="2400" dirty="0"/>
              <a:t>Temple Run</a:t>
            </a:r>
          </a:p>
          <a:p>
            <a:r>
              <a:rPr lang="en-US" sz="2400" dirty="0"/>
              <a:t>Rust</a:t>
            </a:r>
          </a:p>
          <a:p>
            <a:r>
              <a:rPr lang="en-US" sz="2400" dirty="0"/>
              <a:t>Pillars of Eternity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FADE50D-5EBC-42B5-8D5E-3C81B1B4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9" y="4723385"/>
            <a:ext cx="4705350" cy="17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385-8123-4F84-9FEC-A3DBF0E0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קצת על </a:t>
            </a:r>
            <a:r>
              <a:rPr lang="en-US" dirty="0"/>
              <a:t>Mirror</a:t>
            </a:r>
            <a:endParaRPr lang="LID4096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021147-72C2-4152-90D5-B2D32EDE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1" r="38559"/>
          <a:stretch/>
        </p:blipFill>
        <p:spPr>
          <a:xfrm>
            <a:off x="1071419" y="2093789"/>
            <a:ext cx="3141772" cy="35199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033E-B6E4-4E4C-BEF5-D261785E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057400"/>
            <a:ext cx="652489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he-IL" b="1" dirty="0"/>
              <a:t>למה דווקא </a:t>
            </a:r>
            <a:r>
              <a:rPr lang="en-US" b="1" dirty="0"/>
              <a:t>Mirror</a:t>
            </a:r>
            <a:r>
              <a:rPr lang="he-IL" b="1" dirty="0"/>
              <a:t> ?</a:t>
            </a:r>
            <a:endParaRPr lang="en-US" b="1" dirty="0"/>
          </a:p>
          <a:p>
            <a:r>
              <a:rPr lang="he-IL" dirty="0"/>
              <a:t>תמיכה שוטפת (דוקומנטציה</a:t>
            </a:r>
            <a:r>
              <a:rPr lang="en-US" dirty="0"/>
              <a:t>,</a:t>
            </a:r>
            <a:r>
              <a:rPr lang="he-IL" dirty="0"/>
              <a:t> באגים</a:t>
            </a:r>
            <a:r>
              <a:rPr lang="en-US" dirty="0"/>
              <a:t>,</a:t>
            </a:r>
            <a:r>
              <a:rPr lang="he-IL" dirty="0"/>
              <a:t> </a:t>
            </a:r>
            <a:r>
              <a:rPr lang="he-IL" dirty="0" err="1"/>
              <a:t>וכו</a:t>
            </a:r>
            <a:r>
              <a:rPr lang="en-US" dirty="0"/>
              <a:t>'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תומך בצד שרת וצד לקוח וגם </a:t>
            </a:r>
            <a:r>
              <a:rPr lang="en-US" dirty="0"/>
              <a:t>P2P</a:t>
            </a:r>
          </a:p>
          <a:p>
            <a:r>
              <a:rPr lang="he-IL" dirty="0"/>
              <a:t>מקל על ההתעסקות עם השכבות הנמוכות של מודל התקשורת</a:t>
            </a:r>
          </a:p>
          <a:p>
            <a:r>
              <a:rPr lang="he-IL" dirty="0"/>
              <a:t>קל לשימוש</a:t>
            </a:r>
          </a:p>
          <a:p>
            <a:r>
              <a:rPr lang="he-IL" dirty="0"/>
              <a:t>תומך עד 480 שחקנים במקביל</a:t>
            </a:r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097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96088"/>
              </p:ext>
            </p:extLst>
          </p:nvPr>
        </p:nvGraphicFramePr>
        <p:xfrm>
          <a:off x="837281" y="119505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01" y="2446263"/>
            <a:ext cx="3938104" cy="29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9" y="1576805"/>
            <a:ext cx="10755612" cy="431569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פיסיקה וגיאומטריה חישובית</a:t>
            </a: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" y="489150"/>
            <a:ext cx="6289195" cy="18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1920240"/>
            <a:ext cx="569383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0" indent="0"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1B61-03E2-4EE7-8C78-9099F23A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ניתוח בעיות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BA36-C30E-4D0A-BC56-CEC8D2E4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dirty="0"/>
              <a:t>מערכת ה-</a:t>
            </a:r>
            <a:r>
              <a:rPr lang="en-US" dirty="0" err="1"/>
              <a:t>NavMesh</a:t>
            </a:r>
            <a:r>
              <a:rPr lang="he-IL" dirty="0"/>
              <a:t> (לניתוב הדמויות) יוצרת בעיות שונות שכל הזמן לעקוף נובע מכך שהיא אינה נתמכת רשמית ע"י המנוע </a:t>
            </a:r>
            <a:r>
              <a:rPr lang="en-US" dirty="0"/>
              <a:t>Unity</a:t>
            </a:r>
            <a:r>
              <a:rPr lang="he-IL" dirty="0"/>
              <a:t> </a:t>
            </a:r>
            <a:r>
              <a:rPr lang="en-US" dirty="0"/>
              <a:t>,</a:t>
            </a:r>
            <a:r>
              <a:rPr lang="he-IL" dirty="0"/>
              <a:t>כמו כן המערכת די כבידה.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מורכב לאסוף </a:t>
            </a:r>
            <a:r>
              <a:rPr lang="en-US" dirty="0"/>
              <a:t>Assets</a:t>
            </a:r>
            <a:r>
              <a:rPr lang="he-IL" dirty="0"/>
              <a:t> שונים לא כחבילה אחת כך שנוצרת בעיה של חוסר עקביות מבחינת העיצוב</a:t>
            </a:r>
            <a:r>
              <a:rPr lang="en-US" dirty="0"/>
              <a:t>,</a:t>
            </a:r>
            <a:r>
              <a:rPr lang="he-IL" dirty="0"/>
              <a:t>הגדלים וסגנון.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בעיית איחוד </a:t>
            </a:r>
            <a:r>
              <a:rPr lang="he-IL" dirty="0" err="1"/>
              <a:t>בגיטאב</a:t>
            </a:r>
            <a:r>
              <a:rPr lang="he-IL" dirty="0"/>
              <a:t> במקרה של התנגשויות (בא לידי ביטוי ב</a:t>
            </a:r>
            <a:r>
              <a:rPr lang="en-US" dirty="0"/>
              <a:t>Prefab</a:t>
            </a:r>
            <a:r>
              <a:rPr lang="he-IL" dirty="0"/>
              <a:t>)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קשיים עם המנוע בחלוקת הקוד למחלקות שונות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חלוקת תפקידים שגוייה למטלות גדולות מדי שגם חופפות אחת לשנייה.</a:t>
            </a:r>
          </a:p>
          <a:p>
            <a:pPr marL="0" indent="0" algn="r" rtl="1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771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4BE-3A08-4354-8BB4-F32DF7B4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פתרונות עדכניים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282E-FB11-4D4D-8D93-3D5BB62A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dirty="0"/>
              <a:t>ב-</a:t>
            </a:r>
            <a:r>
              <a:rPr lang="en-US" dirty="0" err="1"/>
              <a:t>NavMesh</a:t>
            </a:r>
            <a:r>
              <a:rPr lang="he-IL" dirty="0"/>
              <a:t> אנחנו מתגברים על הבעיות באופן הדרגתי.</a:t>
            </a:r>
            <a:r>
              <a:rPr lang="en-US" dirty="0"/>
              <a:t> </a:t>
            </a:r>
            <a:r>
              <a:rPr lang="he-IL" dirty="0"/>
              <a:t>ועל הכובד של המערכת נתגבר בעזרת צמצום הלוח(מבחינת פיקסלים).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מבחינת ה</a:t>
            </a:r>
            <a:r>
              <a:rPr lang="en-US" dirty="0"/>
              <a:t>Assets</a:t>
            </a:r>
            <a:r>
              <a:rPr lang="he-IL" dirty="0"/>
              <a:t> אנחנו מתמקדים בלמצוא חבילות אחידות . כרגע מצאנו חבילה לייצור דמויות</a:t>
            </a:r>
            <a:r>
              <a:rPr lang="en-US" dirty="0"/>
              <a:t>,</a:t>
            </a:r>
            <a:r>
              <a:rPr lang="he-IL" dirty="0"/>
              <a:t> שבעזרתה אנחנו ניצור את כל היחידות שתכננו</a:t>
            </a:r>
            <a:r>
              <a:rPr lang="en-US" dirty="0"/>
              <a:t>.</a:t>
            </a:r>
            <a:endParaRPr lang="he-IL" dirty="0"/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בעניין </a:t>
            </a:r>
            <a:r>
              <a:rPr lang="he-IL" dirty="0" err="1"/>
              <a:t>הגיטאב</a:t>
            </a:r>
            <a:r>
              <a:rPr lang="en-US" dirty="0"/>
              <a:t>,</a:t>
            </a:r>
            <a:r>
              <a:rPr lang="he-IL" dirty="0"/>
              <a:t> העבודה נעשית בצורה משותפת בחלק מהדברים החופפים</a:t>
            </a:r>
            <a:r>
              <a:rPr lang="en-US" dirty="0"/>
              <a:t>,</a:t>
            </a:r>
            <a:r>
              <a:rPr lang="he-IL" dirty="0"/>
              <a:t> תזמון העלאות ועדכון לעיתים קרובות יותר של ה-</a:t>
            </a:r>
            <a:r>
              <a:rPr lang="en-US" dirty="0"/>
              <a:t>repository</a:t>
            </a:r>
            <a:r>
              <a:rPr lang="he-IL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חלוקת הקוד נעשית באופן פונקציונאלי בהתאם לפעולות הנדרשות עבור אובייקט מסוים.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פיצול עבודה בצורה קטנה ומפורטת יותר של הדברים.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5661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F535-E61F-4B56-9587-CCC5B013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עדכני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EB37-B6A7-400E-B7E7-D01B136A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סיום בניית האינטראקציות הבסיסיות בין האובייקטים השונים</a:t>
            </a:r>
          </a:p>
          <a:p>
            <a:r>
              <a:rPr lang="he-IL" dirty="0"/>
              <a:t>התחלת בניית התקשורת בין השחקנים</a:t>
            </a:r>
          </a:p>
          <a:p>
            <a:r>
              <a:rPr lang="he-IL" dirty="0"/>
              <a:t>בניית השלבים השונים</a:t>
            </a:r>
          </a:p>
          <a:p>
            <a:r>
              <a:rPr lang="he-IL" dirty="0"/>
              <a:t>מציאת </a:t>
            </a:r>
            <a:r>
              <a:rPr lang="en-US" dirty="0"/>
              <a:t>Assets</a:t>
            </a:r>
            <a:r>
              <a:rPr lang="he-IL"/>
              <a:t> חסרים למפה ולבניינים</a:t>
            </a:r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429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6AD450-FC45-46CB-B7A8-D8BB2456F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09869"/>
            <a:ext cx="9872663" cy="37419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E4326F-8C60-4322-9D2E-72102C211226}"/>
              </a:ext>
            </a:extLst>
          </p:cNvPr>
          <p:cNvSpPr txBox="1"/>
          <p:nvPr/>
        </p:nvSpPr>
        <p:spPr>
          <a:xfrm>
            <a:off x="1025236" y="755302"/>
            <a:ext cx="1014152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מבנה כללי</a:t>
            </a:r>
            <a:endParaRPr lang="LID4096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445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76D8A0-F840-44FD-94A8-A20CBDF8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C844B5A-A65D-41B5-8242-5470C11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795CB0-CC14-43E3-9440-AD43DE65E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AE8570-D9D3-44BE-A679-3A4B0F1C2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לוח זמנים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6ADAA21-A34B-41CB-88FA-4B9F2DA9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" y="240792"/>
            <a:ext cx="5961380" cy="6426707"/>
          </a:xfrm>
          <a:prstGeom prst="rect">
            <a:avLst/>
          </a:prstGeom>
        </p:spPr>
      </p:pic>
      <p:pic>
        <p:nvPicPr>
          <p:cNvPr id="4" name="תמונה 3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6894BC4A-9491-4A79-8011-88801E2A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98" y="653604"/>
            <a:ext cx="2777160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(גיימרים)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935" y="610177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821" y="522972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33748"/>
              </p:ext>
            </p:extLst>
          </p:nvPr>
        </p:nvGraphicFramePr>
        <p:xfrm>
          <a:off x="559533" y="119432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חץ: למטה 3">
            <a:extLst>
              <a:ext uri="{FF2B5EF4-FFF2-40B4-BE49-F238E27FC236}">
                <a16:creationId xmlns:a16="http://schemas.microsoft.com/office/drawing/2014/main" id="{04DFF4C0-0C0A-48CC-ACC4-400DAEDDF024}"/>
              </a:ext>
            </a:extLst>
          </p:cNvPr>
          <p:cNvSpPr/>
          <p:nvPr/>
        </p:nvSpPr>
        <p:spPr>
          <a:xfrm>
            <a:off x="3574402" y="1799925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17AC24A0-5EB6-451E-90B9-A497C2868556}"/>
              </a:ext>
            </a:extLst>
          </p:cNvPr>
          <p:cNvSpPr/>
          <p:nvPr/>
        </p:nvSpPr>
        <p:spPr>
          <a:xfrm>
            <a:off x="3574402" y="2938914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C45C840B-D60D-4353-BAB1-41C0DDE7E0D6}"/>
              </a:ext>
            </a:extLst>
          </p:cNvPr>
          <p:cNvSpPr/>
          <p:nvPr/>
        </p:nvSpPr>
        <p:spPr>
          <a:xfrm>
            <a:off x="3574402" y="4126030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59BF-213E-4A7F-B5A0-502FE136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משאבים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EE88-ECF9-4609-A08B-6BD4F59A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he-IL" dirty="0"/>
              <a:t>עלויות בניינים :			          עלויות יחידות בסיסיות: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EC564C-6A0A-42E9-B9EA-1F2B1F43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44082"/>
              </p:ext>
            </p:extLst>
          </p:nvPr>
        </p:nvGraphicFramePr>
        <p:xfrm>
          <a:off x="7063731" y="2586181"/>
          <a:ext cx="3952140" cy="257694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17380">
                  <a:extLst>
                    <a:ext uri="{9D8B030D-6E8A-4147-A177-3AD203B41FA5}">
                      <a16:colId xmlns:a16="http://schemas.microsoft.com/office/drawing/2014/main" val="618924478"/>
                    </a:ext>
                  </a:extLst>
                </a:gridCol>
                <a:gridCol w="1317380">
                  <a:extLst>
                    <a:ext uri="{9D8B030D-6E8A-4147-A177-3AD203B41FA5}">
                      <a16:colId xmlns:a16="http://schemas.microsoft.com/office/drawing/2014/main" val="404414898"/>
                    </a:ext>
                  </a:extLst>
                </a:gridCol>
                <a:gridCol w="1317380">
                  <a:extLst>
                    <a:ext uri="{9D8B030D-6E8A-4147-A177-3AD203B41FA5}">
                      <a16:colId xmlns:a16="http://schemas.microsoft.com/office/drawing/2014/main" val="398279872"/>
                    </a:ext>
                  </a:extLst>
                </a:gridCol>
              </a:tblGrid>
              <a:tr h="25425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בנינים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עץ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מתכת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668856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Archery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38101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821597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Swords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613241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575660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067278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814711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Spearery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332242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Crossberry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802026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2055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D957B7-51A7-4620-9680-63A64C9F2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09870"/>
              </p:ext>
            </p:extLst>
          </p:nvPr>
        </p:nvGraphicFramePr>
        <p:xfrm>
          <a:off x="1176129" y="2573550"/>
          <a:ext cx="5267325" cy="257694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344068713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750834325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11862115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40903280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861688370"/>
                    </a:ext>
                  </a:extLst>
                </a:gridCol>
              </a:tblGrid>
              <a:tr h="25340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יחידות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עץ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מתכת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זהב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יהלום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514106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חייל חרב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488119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איש חנית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283972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קשת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382259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רובה קשת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8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6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91499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פרש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8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673047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קטפולטה 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7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F14E4-2BDC-4BF1-9ED6-C5964287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הכשרת היחידות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B021E29-3A5F-46DB-AB4C-17BCB9C8A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1" y="240792"/>
            <a:ext cx="7310231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B77A-6695-434C-9991-E6498D02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30" y="181010"/>
            <a:ext cx="5595419" cy="1356360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נתונים של היחידות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5969-FF87-4477-9E92-24A39033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2057400"/>
            <a:ext cx="4553508" cy="4038600"/>
          </a:xfrm>
        </p:spPr>
        <p:txBody>
          <a:bodyPr>
            <a:normAutofit/>
          </a:bodyPr>
          <a:lstStyle/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נקודות בריאות(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)-כשהיא מגיעה ל-0, היחידה מתה 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התקפה - כמה נקודות פוגעת בסיסית לוקחת מה-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 היריב.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הגנה - כמה נקודות יורדות מהתקפה של תנועת היריב.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מהירות - כמה בלוקים לשנייה.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מהירות התקפה - כמה תקתוקים יש בין כל התקפה של היחידה.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טווח – מכמה בלוקים/מה שהוא יכול לתקוף.</a:t>
            </a:r>
          </a:p>
          <a:p>
            <a:endParaRPr lang="LID4096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0324EC-0246-403C-98F6-6DE1D23BD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10238"/>
              </p:ext>
            </p:extLst>
          </p:nvPr>
        </p:nvGraphicFramePr>
        <p:xfrm>
          <a:off x="872061" y="1710713"/>
          <a:ext cx="6045579" cy="4731973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95683">
                  <a:extLst>
                    <a:ext uri="{9D8B030D-6E8A-4147-A177-3AD203B41FA5}">
                      <a16:colId xmlns:a16="http://schemas.microsoft.com/office/drawing/2014/main" val="1344603942"/>
                    </a:ext>
                  </a:extLst>
                </a:gridCol>
                <a:gridCol w="867438">
                  <a:extLst>
                    <a:ext uri="{9D8B030D-6E8A-4147-A177-3AD203B41FA5}">
                      <a16:colId xmlns:a16="http://schemas.microsoft.com/office/drawing/2014/main" val="3128149915"/>
                    </a:ext>
                  </a:extLst>
                </a:gridCol>
                <a:gridCol w="684532">
                  <a:extLst>
                    <a:ext uri="{9D8B030D-6E8A-4147-A177-3AD203B41FA5}">
                      <a16:colId xmlns:a16="http://schemas.microsoft.com/office/drawing/2014/main" val="2016365796"/>
                    </a:ext>
                  </a:extLst>
                </a:gridCol>
                <a:gridCol w="1582244">
                  <a:extLst>
                    <a:ext uri="{9D8B030D-6E8A-4147-A177-3AD203B41FA5}">
                      <a16:colId xmlns:a16="http://schemas.microsoft.com/office/drawing/2014/main" val="2143592864"/>
                    </a:ext>
                  </a:extLst>
                </a:gridCol>
                <a:gridCol w="1033527">
                  <a:extLst>
                    <a:ext uri="{9D8B030D-6E8A-4147-A177-3AD203B41FA5}">
                      <a16:colId xmlns:a16="http://schemas.microsoft.com/office/drawing/2014/main" val="805026256"/>
                    </a:ext>
                  </a:extLst>
                </a:gridCol>
                <a:gridCol w="882155">
                  <a:extLst>
                    <a:ext uri="{9D8B030D-6E8A-4147-A177-3AD203B41FA5}">
                      <a16:colId xmlns:a16="http://schemas.microsoft.com/office/drawing/2014/main" val="3687247069"/>
                    </a:ext>
                  </a:extLst>
                </a:gridCol>
              </a:tblGrid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יחידות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התקפה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הגנה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מרחק התקפה(בבלוקים)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זמן טעינה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(שניות)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מהירות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(מספר בלוקים בשנייה)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464300619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מגויס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0.8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198896645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חייל חרב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927373953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חייל חרב - אביר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774068275"/>
                  </a:ext>
                </a:extLst>
              </a:tr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איש חנית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נגד פרשים-25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1.5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1962640108"/>
                  </a:ext>
                </a:extLst>
              </a:tr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איש חנית -אביר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15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נגד פרשים -30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375275282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קשת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149171798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רובה קשת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4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1.5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130332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487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562</TotalTime>
  <Words>726</Words>
  <Application>Microsoft Office PowerPoint</Application>
  <PresentationFormat>Widescreen</PresentationFormat>
  <Paragraphs>243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Gisha</vt:lpstr>
      <vt:lpstr>Symbol</vt:lpstr>
      <vt:lpstr>Times New Roman</vt:lpstr>
      <vt:lpstr>Basis</vt:lpstr>
      <vt:lpstr>PowerPoint Presentation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תכנון משאבים</vt:lpstr>
      <vt:lpstr>הכשרת היחידות</vt:lpstr>
      <vt:lpstr>נתונים של היחידות</vt:lpstr>
      <vt:lpstr>מפרט דרישות</vt:lpstr>
      <vt:lpstr>תכנון כללי</vt:lpstr>
      <vt:lpstr>קצת על Unity</vt:lpstr>
      <vt:lpstr>קצת על Mirror</vt:lpstr>
      <vt:lpstr>תחומי הפרויקט</vt:lpstr>
      <vt:lpstr>מורכבות הפרויקט</vt:lpstr>
      <vt:lpstr>הצלחת הפרויקט</vt:lpstr>
      <vt:lpstr>ניתוח בעיות</vt:lpstr>
      <vt:lpstr>פתרונות עדכניים</vt:lpstr>
      <vt:lpstr>תכנון עדכני</vt:lpstr>
      <vt:lpstr>PowerPoint Presentation</vt:lpstr>
      <vt:lpstr>לוח זמנים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shimshon polak</cp:lastModifiedBy>
  <cp:revision>25</cp:revision>
  <dcterms:created xsi:type="dcterms:W3CDTF">2021-11-03T18:39:08Z</dcterms:created>
  <dcterms:modified xsi:type="dcterms:W3CDTF">2022-01-02T20:10:23Z</dcterms:modified>
</cp:coreProperties>
</file>