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E5861C8-6E59-4B49-805F-F09502E84273}" type="datetimeFigureOut">
              <a:rPr lang="he-IL" smtClean="0"/>
              <a:t>כ"ח/חשון/תשפ"ב</a:t>
            </a:fld>
            <a:endParaRPr lang="he-IL"/>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he-IL"/>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3C5B36-5494-4C13-9417-B953D4A72A7A}" type="slidenum">
              <a:rPr lang="he-IL" smtClean="0"/>
              <a:t>‹#›</a:t>
            </a:fld>
            <a:endParaRPr lang="he-IL"/>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99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380971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314209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124482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03C5B36-5494-4C13-9417-B953D4A72A7A}" type="slidenum">
              <a:rPr lang="he-IL" smtClean="0"/>
              <a:t>‹#›</a:t>
            </a:fld>
            <a:endParaRPr lang="he-IL"/>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40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131471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175506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346535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142649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131133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5861C8-6E59-4B49-805F-F09502E84273}" type="datetimeFigureOut">
              <a:rPr lang="he-IL" smtClean="0"/>
              <a:t>כ"ח/חשון/תשפ"ב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03C5B36-5494-4C13-9417-B953D4A72A7A}" type="slidenum">
              <a:rPr lang="he-IL" smtClean="0"/>
              <a:t>‹#›</a:t>
            </a:fld>
            <a:endParaRPr lang="he-IL"/>
          </a:p>
        </p:txBody>
      </p:sp>
    </p:spTree>
    <p:extLst>
      <p:ext uri="{BB962C8B-B14F-4D97-AF65-F5344CB8AC3E}">
        <p14:creationId xmlns:p14="http://schemas.microsoft.com/office/powerpoint/2010/main" val="157122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E5861C8-6E59-4B49-805F-F09502E84273}" type="datetimeFigureOut">
              <a:rPr lang="he-IL" smtClean="0"/>
              <a:t>כ"ח/חשון/תשפ"ב</a:t>
            </a:fld>
            <a:endParaRPr lang="he-IL"/>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he-IL"/>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03C5B36-5494-4C13-9417-B953D4A72A7A}" type="slidenum">
              <a:rPr lang="he-IL" smtClean="0"/>
              <a:t>‹#›</a:t>
            </a:fld>
            <a:endParaRPr lang="he-IL"/>
          </a:p>
        </p:txBody>
      </p:sp>
    </p:spTree>
    <p:extLst>
      <p:ext uri="{BB962C8B-B14F-4D97-AF65-F5344CB8AC3E}">
        <p14:creationId xmlns:p14="http://schemas.microsoft.com/office/powerpoint/2010/main" val="286482946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749BB8-65A2-4F80-89A1-B6548678B255}"/>
              </a:ext>
            </a:extLst>
          </p:cNvPr>
          <p:cNvSpPr>
            <a:spLocks noGrp="1"/>
          </p:cNvSpPr>
          <p:nvPr>
            <p:ph type="subTitle" idx="1"/>
          </p:nvPr>
        </p:nvSpPr>
        <p:spPr>
          <a:xfrm>
            <a:off x="1712070" y="3848603"/>
            <a:ext cx="8767860" cy="1388165"/>
          </a:xfrm>
        </p:spPr>
        <p:txBody>
          <a:bodyPr>
            <a:noAutofit/>
          </a:bodyPr>
          <a:lstStyle/>
          <a:p>
            <a:r>
              <a:rPr lang="he-IL" sz="2800" b="1" dirty="0">
                <a:effectLst/>
                <a:latin typeface="Times New Roman" panose="02020603050405020304" pitchFamily="18" charset="0"/>
                <a:ea typeface="Times New Roman" panose="02020603050405020304" pitchFamily="18" charset="0"/>
                <a:cs typeface="Arial" panose="020B0604020202020204" pitchFamily="34" charset="0"/>
              </a:rPr>
              <a:t>משחק אסטרטגיה מרובה משתתפים</a:t>
            </a:r>
          </a:p>
          <a:p>
            <a:endParaRPr lang="he-IL" sz="1200" b="1" dirty="0">
              <a:latin typeface="Times New Roman" panose="02020603050405020304" pitchFamily="18" charset="0"/>
              <a:cs typeface="Arial" panose="020B0604020202020204" pitchFamily="34" charset="0"/>
            </a:endParaRPr>
          </a:p>
          <a:p>
            <a:r>
              <a:rPr lang="he-IL" sz="1800" b="1" dirty="0">
                <a:latin typeface="Times New Roman" panose="02020603050405020304" pitchFamily="18" charset="0"/>
                <a:cs typeface="Arial" panose="020B0604020202020204" pitchFamily="34" charset="0"/>
              </a:rPr>
              <a:t>שמשון פולק, </a:t>
            </a:r>
            <a:r>
              <a:rPr lang="he-IL" sz="1800" b="1" dirty="0" err="1">
                <a:latin typeface="Times New Roman" panose="02020603050405020304" pitchFamily="18" charset="0"/>
                <a:cs typeface="Arial" panose="020B0604020202020204" pitchFamily="34" charset="0"/>
              </a:rPr>
              <a:t>אלישר</a:t>
            </a:r>
            <a:r>
              <a:rPr lang="he-IL" sz="1800" b="1" dirty="0">
                <a:latin typeface="Times New Roman" panose="02020603050405020304" pitchFamily="18" charset="0"/>
                <a:cs typeface="Arial" panose="020B0604020202020204" pitchFamily="34" charset="0"/>
              </a:rPr>
              <a:t> </a:t>
            </a:r>
            <a:r>
              <a:rPr lang="he-IL" sz="1800" b="1" dirty="0" err="1">
                <a:latin typeface="Times New Roman" panose="02020603050405020304" pitchFamily="18" charset="0"/>
                <a:cs typeface="Arial" panose="020B0604020202020204" pitchFamily="34" charset="0"/>
              </a:rPr>
              <a:t>פייג</a:t>
            </a:r>
            <a:r>
              <a:rPr lang="he-IL" sz="1800" b="1" dirty="0">
                <a:latin typeface="Times New Roman" panose="02020603050405020304" pitchFamily="18" charset="0"/>
                <a:cs typeface="Arial" panose="020B0604020202020204" pitchFamily="34" charset="0"/>
              </a:rPr>
              <a:t> ושקד שטסל</a:t>
            </a:r>
          </a:p>
          <a:p>
            <a:r>
              <a:rPr lang="he-IL" sz="1800" b="1" dirty="0">
                <a:latin typeface="Times New Roman" panose="02020603050405020304" pitchFamily="18" charset="0"/>
                <a:cs typeface="Arial" panose="020B0604020202020204" pitchFamily="34" charset="0"/>
              </a:rPr>
              <a:t>מנחה: אסף </a:t>
            </a:r>
            <a:r>
              <a:rPr lang="he-IL" sz="1800" b="1" dirty="0" err="1">
                <a:latin typeface="Times New Roman" panose="02020603050405020304" pitchFamily="18" charset="0"/>
                <a:cs typeface="Arial" panose="020B0604020202020204" pitchFamily="34" charset="0"/>
              </a:rPr>
              <a:t>וינריב</a:t>
            </a:r>
            <a:endParaRPr lang="he-IL" sz="1800" b="1" dirty="0"/>
          </a:p>
        </p:txBody>
      </p:sp>
      <p:sp>
        <p:nvSpPr>
          <p:cNvPr id="5" name="TextBox 4">
            <a:extLst>
              <a:ext uri="{FF2B5EF4-FFF2-40B4-BE49-F238E27FC236}">
                <a16:creationId xmlns:a16="http://schemas.microsoft.com/office/drawing/2014/main" id="{62902A7F-E218-4CE5-A6F0-07ED5F407769}"/>
              </a:ext>
            </a:extLst>
          </p:cNvPr>
          <p:cNvSpPr txBox="1"/>
          <p:nvPr/>
        </p:nvSpPr>
        <p:spPr>
          <a:xfrm>
            <a:off x="1086255" y="2455399"/>
            <a:ext cx="10019489" cy="1107996"/>
          </a:xfrm>
          <a:prstGeom prst="rect">
            <a:avLst/>
          </a:prstGeom>
          <a:noFill/>
        </p:spPr>
        <p:txBody>
          <a:bodyPr wrap="square" rtlCol="1">
            <a:spAutoFit/>
          </a:bodyPr>
          <a:lstStyle/>
          <a:p>
            <a:pPr algn="ctr"/>
            <a:r>
              <a:rPr lang="en-US" sz="6600" b="1" dirty="0">
                <a:solidFill>
                  <a:srgbClr val="FFFFFF"/>
                </a:solidFill>
                <a:latin typeface="Times New Roman" panose="02020603050405020304" pitchFamily="18" charset="0"/>
                <a:cs typeface="Arial" panose="020B0604020202020204" pitchFamily="34" charset="0"/>
              </a:rPr>
              <a:t>Assemble Z’ Army</a:t>
            </a:r>
            <a:endParaRPr lang="he-IL" sz="6600" b="1" dirty="0">
              <a:solidFill>
                <a:srgbClr val="FFFFFF"/>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4081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765F-0E06-4094-9026-F8F361DE2E9D}"/>
              </a:ext>
            </a:extLst>
          </p:cNvPr>
          <p:cNvSpPr>
            <a:spLocks noGrp="1"/>
          </p:cNvSpPr>
          <p:nvPr>
            <p:ph type="title"/>
          </p:nvPr>
        </p:nvSpPr>
        <p:spPr/>
        <p:txBody>
          <a:bodyPr/>
          <a:lstStyle/>
          <a:p>
            <a:pPr algn="r"/>
            <a:r>
              <a:rPr lang="he-IL" dirty="0">
                <a:latin typeface="Arial" panose="020B0604020202020204" pitchFamily="34" charset="0"/>
                <a:cs typeface="Arial" panose="020B0604020202020204" pitchFamily="34" charset="0"/>
              </a:rPr>
              <a:t>מבוא</a:t>
            </a:r>
          </a:p>
        </p:txBody>
      </p:sp>
      <p:sp>
        <p:nvSpPr>
          <p:cNvPr id="3" name="Content Placeholder 2">
            <a:extLst>
              <a:ext uri="{FF2B5EF4-FFF2-40B4-BE49-F238E27FC236}">
                <a16:creationId xmlns:a16="http://schemas.microsoft.com/office/drawing/2014/main" id="{47F61E56-BA92-4222-B624-566097AE14B2}"/>
              </a:ext>
            </a:extLst>
          </p:cNvPr>
          <p:cNvSpPr>
            <a:spLocks noGrp="1"/>
          </p:cNvSpPr>
          <p:nvPr>
            <p:ph idx="1"/>
          </p:nvPr>
        </p:nvSpPr>
        <p:spPr/>
        <p:txBody>
          <a:bodyPr>
            <a:normAutofit fontScale="62500" lnSpcReduction="20000"/>
          </a:bodyPr>
          <a:lstStyle/>
          <a:p>
            <a:pPr algn="just" rtl="1">
              <a:lnSpc>
                <a:spcPct val="150000"/>
              </a:lnSpc>
              <a:tabLst>
                <a:tab pos="731520" algn="l"/>
                <a:tab pos="1463040" algn="l"/>
                <a:tab pos="2194560" algn="l"/>
                <a:tab pos="2926080" algn="l"/>
                <a:tab pos="3657600" algn="l"/>
                <a:tab pos="4389120" algn="l"/>
                <a:tab pos="5120005" algn="l"/>
                <a:tab pos="5852160" algn="l"/>
                <a:tab pos="6583680" algn="l"/>
              </a:tabLst>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משחק מחשב הוא תכנת מחשב המהווה משחק, ובה מתקיימת אינטראקציה תמידית עם המשתמש (השחקן).</a:t>
            </a:r>
          </a:p>
          <a:p>
            <a:pPr algn="just" rtl="1">
              <a:lnSpc>
                <a:spcPct val="150000"/>
              </a:lnSpc>
              <a:tabLst>
                <a:tab pos="731520" algn="l"/>
                <a:tab pos="1463040" algn="l"/>
                <a:tab pos="2194560" algn="l"/>
                <a:tab pos="2926080" algn="l"/>
                <a:tab pos="3657600" algn="l"/>
                <a:tab pos="4389120" algn="l"/>
                <a:tab pos="5120005" algn="l"/>
                <a:tab pos="5852160" algn="l"/>
                <a:tab pos="6583680" algn="l"/>
              </a:tabLst>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משחקי אסטרטגיה בזמן אמת הם משחקים בהם השחקן מקבל הדמיה של מפת שדה קרב, ועליו לנהל את חייליו בקרב.</a:t>
            </a:r>
          </a:p>
          <a:p>
            <a:pPr algn="just" rtl="1">
              <a:lnSpc>
                <a:spcPct val="150000"/>
              </a:lnSpc>
              <a:tabLst>
                <a:tab pos="731520" algn="l"/>
                <a:tab pos="1463040" algn="l"/>
                <a:tab pos="2194560" algn="l"/>
                <a:tab pos="2926080" algn="l"/>
                <a:tab pos="3657600" algn="l"/>
                <a:tab pos="4389120" algn="l"/>
                <a:tab pos="5120005" algn="l"/>
                <a:tab pos="5852160" algn="l"/>
                <a:tab pos="6583680" algn="l"/>
              </a:tabLst>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הז'אנר מכונה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RTS</a:t>
            </a:r>
            <a:r>
              <a:rPr lang="he-IL"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Real Time Strategy</a:t>
            </a:r>
            <a:r>
              <a:rPr lang="he-IL" sz="1800" dirty="0">
                <a:effectLst/>
                <a:latin typeface="Times New Roman" panose="02020603050405020304" pitchFamily="18" charset="0"/>
                <a:ea typeface="Times New Roman" panose="02020603050405020304" pitchFamily="18" charset="0"/>
                <a:cs typeface="Arial" panose="020B0604020202020204" pitchFamily="34" charset="0"/>
              </a:rPr>
              <a:t>).</a:t>
            </a:r>
          </a:p>
          <a:p>
            <a:pPr algn="just" rtl="1">
              <a:lnSpc>
                <a:spcPct val="150000"/>
              </a:lnSpc>
              <a:tabLst>
                <a:tab pos="731520" algn="l"/>
                <a:tab pos="1463040" algn="l"/>
                <a:tab pos="2194560" algn="l"/>
                <a:tab pos="2926080" algn="l"/>
                <a:tab pos="3657600" algn="l"/>
                <a:tab pos="4389120" algn="l"/>
                <a:tab pos="5120005" algn="l"/>
                <a:tab pos="5852160" algn="l"/>
                <a:tab pos="6583680" algn="l"/>
              </a:tabLst>
            </a:pPr>
            <a:endParaRPr lang="he-IL" sz="1800" dirty="0">
              <a:effectLst/>
              <a:latin typeface="Times New Roman" panose="02020603050405020304" pitchFamily="18" charset="0"/>
              <a:ea typeface="Times New Roman" panose="02020603050405020304" pitchFamily="18" charset="0"/>
              <a:cs typeface="Arial" panose="020B0604020202020204" pitchFamily="34" charset="0"/>
            </a:endParaRPr>
          </a:p>
          <a:p>
            <a:pPr algn="just" rtl="1">
              <a:lnSpc>
                <a:spcPct val="150000"/>
              </a:lnSpc>
              <a:tabLst>
                <a:tab pos="731520" algn="l"/>
                <a:tab pos="1463040" algn="l"/>
                <a:tab pos="2194560" algn="l"/>
                <a:tab pos="2926080" algn="l"/>
                <a:tab pos="3657600" algn="l"/>
                <a:tab pos="4389120" algn="l"/>
                <a:tab pos="5120005" algn="l"/>
                <a:tab pos="5852160" algn="l"/>
                <a:tab pos="6583680" algn="l"/>
              </a:tabLst>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משחקי מחשב הם מדיום חדש יחסית של אמנות ופנאי. משחק מחשב הוא תכנת מחשב המהווה משחק, ובה מתקיימת אינטראקציה תמידית עם המשתמש בה (השחקן), כאשר התכנה מגיבה לפעולותיו. משחקי המחשב מחולקים לסוגות (סוגה = ז'אנר), הן בסגנונם המשחקי (מכניקה ומשחקיות) והן באווירה ובנושא בהם הם עוסקים. בפרט, משחקי אסטרטגיה הם משחקים בהם השחקן מקבל הדמיה של מפה של שדה קרב, ועליו לנהל את חייליו, ולעיתים גם משאבים ומחנה צבאי, ברחבי המפה וכנגד אויביו. משחקי </a:t>
            </a:r>
            <a:r>
              <a:rPr lang="en-US" sz="1800" dirty="0">
                <a:effectLst/>
                <a:latin typeface="Arial" panose="020B0604020202020204" pitchFamily="34" charset="0"/>
                <a:ea typeface="Times New Roman" panose="02020603050405020304" pitchFamily="18" charset="0"/>
                <a:cs typeface="David" panose="020E0502060401010101" pitchFamily="34" charset="-79"/>
              </a:rPr>
              <a:t>RTS</a:t>
            </a:r>
            <a:r>
              <a:rPr lang="he-IL" sz="1800" dirty="0">
                <a:effectLst/>
                <a:latin typeface="Times New Roman" panose="02020603050405020304" pitchFamily="18" charset="0"/>
                <a:ea typeface="Times New Roman" panose="02020603050405020304" pitchFamily="18" charset="0"/>
                <a:cs typeface="Arial" panose="020B0604020202020204" pitchFamily="34" charset="0"/>
              </a:rPr>
              <a:t> (אסטרטגיה בזמן אמת) הם משחקי אסטרטגיה המתרחשים ברציפות, ועל השחקן לנהל את חייליו כנגד הזמן שעובר, בניגוד למשחקי אסטרטגיה מבוססי תורות.</a:t>
            </a:r>
            <a:endParaRPr lang="en-US" sz="1800" dirty="0">
              <a:effectLst/>
              <a:latin typeface="Times New Roman" panose="02020603050405020304" pitchFamily="18" charset="0"/>
              <a:ea typeface="Times New Roman" panose="02020603050405020304" pitchFamily="18" charset="0"/>
              <a:cs typeface="David" panose="020E0502060401010101" pitchFamily="34" charset="-79"/>
            </a:endParaRPr>
          </a:p>
          <a:p>
            <a:pPr algn="just" rtl="1">
              <a:lnSpc>
                <a:spcPct val="150000"/>
              </a:lnSpc>
              <a:tabLst>
                <a:tab pos="731520" algn="l"/>
                <a:tab pos="1463040" algn="l"/>
                <a:tab pos="2194560" algn="l"/>
                <a:tab pos="2926080" algn="l"/>
                <a:tab pos="3657600" algn="l"/>
                <a:tab pos="4389120" algn="l"/>
                <a:tab pos="5120005" algn="l"/>
                <a:tab pos="5852160" algn="l"/>
                <a:tab pos="6583680" algn="l"/>
              </a:tabLst>
            </a:pPr>
            <a:r>
              <a:rPr lang="he-IL"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בכוונתו</a:t>
            </a:r>
            <a:r>
              <a:rPr lang="he-IL" sz="1800" dirty="0">
                <a:effectLst/>
                <a:latin typeface="Times New Roman" panose="02020603050405020304" pitchFamily="18" charset="0"/>
                <a:ea typeface="Times New Roman" panose="02020603050405020304" pitchFamily="18" charset="0"/>
                <a:cs typeface="Arial" panose="020B0604020202020204" pitchFamily="34" charset="0"/>
              </a:rPr>
              <a:t> ליצור משחק אסטרטגיה בזמן אמת בין שני שחקנים ברשת, או נגד המחשב. מטרת המשחק היא לתכנן אסטרטגיית חיילים לקראת מלחמה במפה המוסתרת ברובה בתחילת המשחק, תוך ניהול משאבים מוקצבים וטקטיקת משחק, והתמודדות מול לחץ הזמן.</a:t>
            </a:r>
            <a:endParaRPr lang="en-US" sz="1800" dirty="0">
              <a:effectLst/>
              <a:latin typeface="Times New Roman" panose="02020603050405020304" pitchFamily="18" charset="0"/>
              <a:ea typeface="Times New Roman" panose="02020603050405020304" pitchFamily="18" charset="0"/>
              <a:cs typeface="David" panose="020E0502060401010101" pitchFamily="34" charset="-79"/>
            </a:endParaRPr>
          </a:p>
          <a:p>
            <a:pPr algn="just" rtl="1">
              <a:lnSpc>
                <a:spcPct val="150000"/>
              </a:lnSpc>
              <a:tabLst>
                <a:tab pos="731520" algn="l"/>
                <a:tab pos="1463040" algn="l"/>
                <a:tab pos="2194560" algn="l"/>
                <a:tab pos="2926080" algn="l"/>
                <a:tab pos="3657600" algn="l"/>
                <a:tab pos="4389120" algn="l"/>
                <a:tab pos="5120005" algn="l"/>
                <a:tab pos="5852160" algn="l"/>
                <a:tab pos="6583680" algn="l"/>
              </a:tabLst>
            </a:pPr>
            <a:r>
              <a:rPr lang="he-IL" sz="1800" dirty="0">
                <a:effectLst/>
                <a:latin typeface="Times New Roman" panose="02020603050405020304" pitchFamily="18" charset="0"/>
                <a:ea typeface="Times New Roman" panose="02020603050405020304" pitchFamily="18" charset="0"/>
                <a:cs typeface="Arial" panose="020B0604020202020204" pitchFamily="34" charset="0"/>
              </a:rPr>
              <a:t>אנחנו שואפים לחדש בתחום משחקי אסטרטגיה בזמן אמת, וליצור משחק שישתמש הן באלמנטים קיימים והן במבנה חדש השונה ממשחקים קיימים.</a:t>
            </a:r>
            <a:endParaRPr lang="en-US" sz="1800" dirty="0">
              <a:effectLst/>
              <a:latin typeface="Times New Roman" panose="02020603050405020304" pitchFamily="18" charset="0"/>
              <a:ea typeface="Times New Roman" panose="02020603050405020304" pitchFamily="18" charset="0"/>
              <a:cs typeface="David" panose="020E0502060401010101" pitchFamily="34" charset="-79"/>
            </a:endParaRPr>
          </a:p>
          <a:p>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9836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33</TotalTime>
  <Words>245</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Corbel</vt:lpstr>
      <vt:lpstr>Times New Roman</vt:lpstr>
      <vt:lpstr>Basis</vt:lpstr>
      <vt:lpstr>PowerPoint Presentation</vt:lpstr>
      <vt:lpstr>מבוא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Stossel</dc:creator>
  <cp:lastModifiedBy>Shaked Stossel</cp:lastModifiedBy>
  <cp:revision>3</cp:revision>
  <dcterms:created xsi:type="dcterms:W3CDTF">2021-11-03T18:39:08Z</dcterms:created>
  <dcterms:modified xsi:type="dcterms:W3CDTF">2021-11-03T19:12:09Z</dcterms:modified>
</cp:coreProperties>
</file>