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80" r:id="rId9"/>
    <p:sldId id="278" r:id="rId10"/>
    <p:sldId id="270" r:id="rId11"/>
    <p:sldId id="264" r:id="rId12"/>
    <p:sldId id="274" r:id="rId13"/>
    <p:sldId id="275" r:id="rId14"/>
    <p:sldId id="282" r:id="rId15"/>
    <p:sldId id="265" r:id="rId16"/>
    <p:sldId id="266" r:id="rId17"/>
    <p:sldId id="267" r:id="rId18"/>
    <p:sldId id="271" r:id="rId19"/>
    <p:sldId id="272" r:id="rId20"/>
    <p:sldId id="273" r:id="rId21"/>
    <p:sldId id="279" r:id="rId22"/>
    <p:sldId id="281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7"/>
            <p14:sldId id="280"/>
            <p14:sldId id="278"/>
            <p14:sldId id="270"/>
            <p14:sldId id="264"/>
            <p14:sldId id="274"/>
            <p14:sldId id="275"/>
            <p14:sldId id="282"/>
            <p14:sldId id="265"/>
            <p14:sldId id="266"/>
            <p14:sldId id="267"/>
            <p14:sldId id="271"/>
            <p14:sldId id="272"/>
            <p14:sldId id="273"/>
            <p14:sldId id="279"/>
            <p14:sldId id="281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 dirty="0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 dirty="0"/>
            <a:t>שלב הכשרה</a:t>
          </a:r>
          <a:endParaRPr lang="en-US" dirty="0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 dirty="0"/>
            <a:t>שלב טקטיקה</a:t>
          </a:r>
          <a:endParaRPr lang="en-US" dirty="0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 dirty="0"/>
            <a:t>שלב מלחמה</a:t>
          </a:r>
          <a:endParaRPr lang="en-US" dirty="0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BC72F6-E851-4FED-939D-9939577121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46A77D-1BC1-47C9-BB8F-C808DA4D03FA}">
      <dgm:prSet/>
      <dgm:spPr/>
      <dgm:t>
        <a:bodyPr/>
        <a:lstStyle/>
        <a:p>
          <a:pPr rtl="1"/>
          <a:r>
            <a:rPr lang="he-IL" dirty="0"/>
            <a:t> עבודה בצורת </a:t>
          </a:r>
          <a:r>
            <a:rPr lang="en-US" dirty="0"/>
            <a:t>Waterfall</a:t>
          </a:r>
        </a:p>
      </dgm:t>
    </dgm:pt>
    <dgm:pt modelId="{4820AB96-A6E7-4F28-93DA-85215ACAB00F}" type="parTrans" cxnId="{8E03B046-FFF7-4F47-BD6D-8323EEB264BE}">
      <dgm:prSet/>
      <dgm:spPr/>
      <dgm:t>
        <a:bodyPr/>
        <a:lstStyle/>
        <a:p>
          <a:endParaRPr lang="en-US"/>
        </a:p>
      </dgm:t>
    </dgm:pt>
    <dgm:pt modelId="{B1E742B7-ECDB-475B-A3A2-16334AF41914}" type="sibTrans" cxnId="{8E03B046-FFF7-4F47-BD6D-8323EEB264BE}">
      <dgm:prSet/>
      <dgm:spPr/>
      <dgm:t>
        <a:bodyPr/>
        <a:lstStyle/>
        <a:p>
          <a:endParaRPr lang="en-US"/>
        </a:p>
      </dgm:t>
    </dgm:pt>
    <dgm:pt modelId="{2772E052-317A-4945-B79E-1ACB1197B628}">
      <dgm:prSet/>
      <dgm:spPr/>
      <dgm:t>
        <a:bodyPr/>
        <a:lstStyle/>
        <a:p>
          <a:pPr algn="r" rtl="1"/>
          <a:r>
            <a:rPr lang="he-IL" dirty="0"/>
            <a:t>לאחר השקת המשחק נעבור לצורת </a:t>
          </a:r>
          <a:r>
            <a:rPr lang="en-US" dirty="0"/>
            <a:t>Agile</a:t>
          </a:r>
          <a:r>
            <a:rPr lang="he-IL" dirty="0"/>
            <a:t> בהתאם  לפידבקים של המשתמשים</a:t>
          </a:r>
          <a:endParaRPr lang="en-US" dirty="0"/>
        </a:p>
      </dgm:t>
    </dgm:pt>
    <dgm:pt modelId="{8A474FAE-11E0-4D7F-8E45-1003780DC321}" type="parTrans" cxnId="{C5F3D762-EC2E-4E95-B639-4B43BD638FD3}">
      <dgm:prSet/>
      <dgm:spPr/>
      <dgm:t>
        <a:bodyPr/>
        <a:lstStyle/>
        <a:p>
          <a:endParaRPr lang="en-US"/>
        </a:p>
      </dgm:t>
    </dgm:pt>
    <dgm:pt modelId="{6750EB68-25CF-4621-8338-A7FF1A84DEFC}" type="sibTrans" cxnId="{C5F3D762-EC2E-4E95-B639-4B43BD638FD3}">
      <dgm:prSet/>
      <dgm:spPr/>
      <dgm:t>
        <a:bodyPr/>
        <a:lstStyle/>
        <a:p>
          <a:endParaRPr lang="en-US"/>
        </a:p>
      </dgm:t>
    </dgm:pt>
    <dgm:pt modelId="{EA78030A-CA40-498A-B497-434BFE2B41EA}" type="pres">
      <dgm:prSet presAssocID="{5FBC72F6-E851-4FED-939D-99395771216A}" presName="vert0" presStyleCnt="0">
        <dgm:presLayoutVars>
          <dgm:dir/>
          <dgm:animOne val="branch"/>
          <dgm:animLvl val="lvl"/>
        </dgm:presLayoutVars>
      </dgm:prSet>
      <dgm:spPr/>
    </dgm:pt>
    <dgm:pt modelId="{921FFC6E-0A1C-4216-9948-75BF5BF0DDD7}" type="pres">
      <dgm:prSet presAssocID="{3E46A77D-1BC1-47C9-BB8F-C808DA4D03FA}" presName="thickLine" presStyleLbl="alignNode1" presStyleIdx="0" presStyleCnt="2"/>
      <dgm:spPr/>
    </dgm:pt>
    <dgm:pt modelId="{782FFFB8-B752-4763-849A-2F255415C30D}" type="pres">
      <dgm:prSet presAssocID="{3E46A77D-1BC1-47C9-BB8F-C808DA4D03FA}" presName="horz1" presStyleCnt="0"/>
      <dgm:spPr/>
    </dgm:pt>
    <dgm:pt modelId="{CA971CA4-5FD5-464C-B96E-0EE47DD81935}" type="pres">
      <dgm:prSet presAssocID="{3E46A77D-1BC1-47C9-BB8F-C808DA4D03FA}" presName="tx1" presStyleLbl="revTx" presStyleIdx="0" presStyleCnt="2"/>
      <dgm:spPr/>
    </dgm:pt>
    <dgm:pt modelId="{D21A9BAA-86E9-4A4F-95F0-C53338D5588A}" type="pres">
      <dgm:prSet presAssocID="{3E46A77D-1BC1-47C9-BB8F-C808DA4D03FA}" presName="vert1" presStyleCnt="0"/>
      <dgm:spPr/>
    </dgm:pt>
    <dgm:pt modelId="{5FAAF331-36F6-4903-B5DA-FF23E5181D6C}" type="pres">
      <dgm:prSet presAssocID="{2772E052-317A-4945-B79E-1ACB1197B628}" presName="thickLine" presStyleLbl="alignNode1" presStyleIdx="1" presStyleCnt="2"/>
      <dgm:spPr/>
    </dgm:pt>
    <dgm:pt modelId="{2AC1209A-286B-457C-BA5E-FB3C03CA8C49}" type="pres">
      <dgm:prSet presAssocID="{2772E052-317A-4945-B79E-1ACB1197B628}" presName="horz1" presStyleCnt="0"/>
      <dgm:spPr/>
    </dgm:pt>
    <dgm:pt modelId="{4FA3EE81-3732-4EF6-9E5E-DC255362E072}" type="pres">
      <dgm:prSet presAssocID="{2772E052-317A-4945-B79E-1ACB1197B628}" presName="tx1" presStyleLbl="revTx" presStyleIdx="1" presStyleCnt="2"/>
      <dgm:spPr/>
    </dgm:pt>
    <dgm:pt modelId="{7D18FC78-EAF7-45AC-B1AD-8E01D3121B53}" type="pres">
      <dgm:prSet presAssocID="{2772E052-317A-4945-B79E-1ACB1197B628}" presName="vert1" presStyleCnt="0"/>
      <dgm:spPr/>
    </dgm:pt>
  </dgm:ptLst>
  <dgm:cxnLst>
    <dgm:cxn modelId="{9F469638-AF18-4B74-987E-19FC8EBE8212}" type="presOf" srcId="{2772E052-317A-4945-B79E-1ACB1197B628}" destId="{4FA3EE81-3732-4EF6-9E5E-DC255362E072}" srcOrd="0" destOrd="0" presId="urn:microsoft.com/office/officeart/2008/layout/LinedList"/>
    <dgm:cxn modelId="{C5F3D762-EC2E-4E95-B639-4B43BD638FD3}" srcId="{5FBC72F6-E851-4FED-939D-99395771216A}" destId="{2772E052-317A-4945-B79E-1ACB1197B628}" srcOrd="1" destOrd="0" parTransId="{8A474FAE-11E0-4D7F-8E45-1003780DC321}" sibTransId="{6750EB68-25CF-4621-8338-A7FF1A84DEFC}"/>
    <dgm:cxn modelId="{8E03B046-FFF7-4F47-BD6D-8323EEB264BE}" srcId="{5FBC72F6-E851-4FED-939D-99395771216A}" destId="{3E46A77D-1BC1-47C9-BB8F-C808DA4D03FA}" srcOrd="0" destOrd="0" parTransId="{4820AB96-A6E7-4F28-93DA-85215ACAB00F}" sibTransId="{B1E742B7-ECDB-475B-A3A2-16334AF41914}"/>
    <dgm:cxn modelId="{0FC7CE89-9783-4051-A17C-43D63C46839C}" type="presOf" srcId="{5FBC72F6-E851-4FED-939D-99395771216A}" destId="{EA78030A-CA40-498A-B497-434BFE2B41EA}" srcOrd="0" destOrd="0" presId="urn:microsoft.com/office/officeart/2008/layout/LinedList"/>
    <dgm:cxn modelId="{519737EE-E68B-460E-A113-9C8CC289BD42}" type="presOf" srcId="{3E46A77D-1BC1-47C9-BB8F-C808DA4D03FA}" destId="{CA971CA4-5FD5-464C-B96E-0EE47DD81935}" srcOrd="0" destOrd="0" presId="urn:microsoft.com/office/officeart/2008/layout/LinedList"/>
    <dgm:cxn modelId="{CFE6B651-2AB8-46D8-AD5D-B7B9F886E26C}" type="presParOf" srcId="{EA78030A-CA40-498A-B497-434BFE2B41EA}" destId="{921FFC6E-0A1C-4216-9948-75BF5BF0DDD7}" srcOrd="0" destOrd="0" presId="urn:microsoft.com/office/officeart/2008/layout/LinedList"/>
    <dgm:cxn modelId="{CC1DE8CC-1B86-474B-AB66-4591A7FEFB3F}" type="presParOf" srcId="{EA78030A-CA40-498A-B497-434BFE2B41EA}" destId="{782FFFB8-B752-4763-849A-2F255415C30D}" srcOrd="1" destOrd="0" presId="urn:microsoft.com/office/officeart/2008/layout/LinedList"/>
    <dgm:cxn modelId="{D58FAFF6-4B6F-43D5-891A-F9952EABCBB2}" type="presParOf" srcId="{782FFFB8-B752-4763-849A-2F255415C30D}" destId="{CA971CA4-5FD5-464C-B96E-0EE47DD81935}" srcOrd="0" destOrd="0" presId="urn:microsoft.com/office/officeart/2008/layout/LinedList"/>
    <dgm:cxn modelId="{98BC9430-725E-4271-9134-74A9E0002A75}" type="presParOf" srcId="{782FFFB8-B752-4763-849A-2F255415C30D}" destId="{D21A9BAA-86E9-4A4F-95F0-C53338D5588A}" srcOrd="1" destOrd="0" presId="urn:microsoft.com/office/officeart/2008/layout/LinedList"/>
    <dgm:cxn modelId="{2FA53354-0AAD-43EE-958A-E3530B044950}" type="presParOf" srcId="{EA78030A-CA40-498A-B497-434BFE2B41EA}" destId="{5FAAF331-36F6-4903-B5DA-FF23E5181D6C}" srcOrd="2" destOrd="0" presId="urn:microsoft.com/office/officeart/2008/layout/LinedList"/>
    <dgm:cxn modelId="{97C7AB55-7ACE-43CB-AACB-F2E90B93983F}" type="presParOf" srcId="{EA78030A-CA40-498A-B497-434BFE2B41EA}" destId="{2AC1209A-286B-457C-BA5E-FB3C03CA8C49}" srcOrd="3" destOrd="0" presId="urn:microsoft.com/office/officeart/2008/layout/LinedList"/>
    <dgm:cxn modelId="{C642D162-EC3B-43A3-8BA1-09A90B23FEC2}" type="presParOf" srcId="{2AC1209A-286B-457C-BA5E-FB3C03CA8C49}" destId="{4FA3EE81-3732-4EF6-9E5E-DC255362E072}" srcOrd="0" destOrd="0" presId="urn:microsoft.com/office/officeart/2008/layout/LinedList"/>
    <dgm:cxn modelId="{018D6001-0E7A-4BE0-9D12-AE0829298A9C}" type="presParOf" srcId="{2AC1209A-286B-457C-BA5E-FB3C03CA8C49}" destId="{7D18FC78-EAF7-45AC-B1AD-8E01D3121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Y="-469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 custLinFactNeighborY="0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 custLinFactNeighborY="0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2B5B6-6713-4D36-88EC-8BBBC580A6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CCB95-5767-47E6-8606-7AC7BBAD4090}">
      <dgm:prSet/>
      <dgm:spPr/>
      <dgm:t>
        <a:bodyPr/>
        <a:lstStyle/>
        <a:p>
          <a:r>
            <a:rPr lang="he-IL"/>
            <a:t>סיום בניית האינטראקציות הבסיסיות בין האובייקטים השונים</a:t>
          </a:r>
          <a:endParaRPr lang="en-US"/>
        </a:p>
      </dgm:t>
    </dgm:pt>
    <dgm:pt modelId="{C5EC5EF5-FCEC-482C-B6B8-96DB47F5EEF7}" type="parTrans" cxnId="{C091B0CC-28E6-4066-8C9E-F1B80F0B3535}">
      <dgm:prSet/>
      <dgm:spPr/>
      <dgm:t>
        <a:bodyPr/>
        <a:lstStyle/>
        <a:p>
          <a:endParaRPr lang="en-US"/>
        </a:p>
      </dgm:t>
    </dgm:pt>
    <dgm:pt modelId="{370544C9-D875-4A54-A1E7-6960015A75C1}" type="sibTrans" cxnId="{C091B0CC-28E6-4066-8C9E-F1B80F0B3535}">
      <dgm:prSet/>
      <dgm:spPr/>
      <dgm:t>
        <a:bodyPr/>
        <a:lstStyle/>
        <a:p>
          <a:endParaRPr lang="en-US"/>
        </a:p>
      </dgm:t>
    </dgm:pt>
    <dgm:pt modelId="{F0F72845-C9DB-43C1-8480-1C404959D88F}">
      <dgm:prSet/>
      <dgm:spPr/>
      <dgm:t>
        <a:bodyPr/>
        <a:lstStyle/>
        <a:p>
          <a:pPr algn="r"/>
          <a:r>
            <a:rPr lang="he-IL" dirty="0"/>
            <a:t>התחלת בניית התקשורת בין השחקנים</a:t>
          </a:r>
          <a:endParaRPr lang="en-US" dirty="0"/>
        </a:p>
      </dgm:t>
    </dgm:pt>
    <dgm:pt modelId="{DF383FCF-AC0A-4077-BF10-98F5924CD07A}" type="parTrans" cxnId="{1A36D858-1669-401F-94E3-21E8F9E000B6}">
      <dgm:prSet/>
      <dgm:spPr/>
      <dgm:t>
        <a:bodyPr/>
        <a:lstStyle/>
        <a:p>
          <a:endParaRPr lang="en-US"/>
        </a:p>
      </dgm:t>
    </dgm:pt>
    <dgm:pt modelId="{1F007A45-046C-400E-8D4A-98B69ACF8CE2}" type="sibTrans" cxnId="{1A36D858-1669-401F-94E3-21E8F9E000B6}">
      <dgm:prSet/>
      <dgm:spPr/>
      <dgm:t>
        <a:bodyPr/>
        <a:lstStyle/>
        <a:p>
          <a:endParaRPr lang="en-US"/>
        </a:p>
      </dgm:t>
    </dgm:pt>
    <dgm:pt modelId="{2EA76C30-502D-457B-B3AD-8F1EDECFF656}">
      <dgm:prSet/>
      <dgm:spPr/>
      <dgm:t>
        <a:bodyPr/>
        <a:lstStyle/>
        <a:p>
          <a:pPr algn="r"/>
          <a:r>
            <a:rPr lang="he-IL" dirty="0"/>
            <a:t>בניית השלבים השונים</a:t>
          </a:r>
          <a:endParaRPr lang="en-US" dirty="0"/>
        </a:p>
      </dgm:t>
    </dgm:pt>
    <dgm:pt modelId="{357CB5F6-EE57-44D9-896E-70FE54ECA2C6}" type="parTrans" cxnId="{C2F174B1-D85F-4F9D-ABB4-84FAF9EF1B9E}">
      <dgm:prSet/>
      <dgm:spPr/>
      <dgm:t>
        <a:bodyPr/>
        <a:lstStyle/>
        <a:p>
          <a:endParaRPr lang="en-US"/>
        </a:p>
      </dgm:t>
    </dgm:pt>
    <dgm:pt modelId="{A163020E-F576-497C-BB0B-EFA23D767FDF}" type="sibTrans" cxnId="{C2F174B1-D85F-4F9D-ABB4-84FAF9EF1B9E}">
      <dgm:prSet/>
      <dgm:spPr/>
      <dgm:t>
        <a:bodyPr/>
        <a:lstStyle/>
        <a:p>
          <a:endParaRPr lang="en-US"/>
        </a:p>
      </dgm:t>
    </dgm:pt>
    <dgm:pt modelId="{389EA197-0751-4573-B3BB-5246680AAD83}">
      <dgm:prSet/>
      <dgm:spPr/>
      <dgm:t>
        <a:bodyPr/>
        <a:lstStyle/>
        <a:p>
          <a:pPr algn="r" rtl="1"/>
          <a:r>
            <a:rPr lang="he-IL" dirty="0"/>
            <a:t>מציאת </a:t>
          </a:r>
          <a:r>
            <a:rPr lang="en-US" dirty="0"/>
            <a:t>Assets</a:t>
          </a:r>
          <a:r>
            <a:rPr lang="he-IL" dirty="0"/>
            <a:t>  חסרים למפה ולבניינים</a:t>
          </a:r>
          <a:endParaRPr lang="en-US" dirty="0"/>
        </a:p>
      </dgm:t>
    </dgm:pt>
    <dgm:pt modelId="{81503798-D3A4-426A-A2C9-5AC8CCE44542}" type="parTrans" cxnId="{3B4380CB-4BAB-46D6-9B2E-BCBBD5420BD2}">
      <dgm:prSet/>
      <dgm:spPr/>
      <dgm:t>
        <a:bodyPr/>
        <a:lstStyle/>
        <a:p>
          <a:endParaRPr lang="en-US"/>
        </a:p>
      </dgm:t>
    </dgm:pt>
    <dgm:pt modelId="{8AE9B239-10BE-4EE7-81AC-0FDC46A72660}" type="sibTrans" cxnId="{3B4380CB-4BAB-46D6-9B2E-BCBBD5420BD2}">
      <dgm:prSet/>
      <dgm:spPr/>
      <dgm:t>
        <a:bodyPr/>
        <a:lstStyle/>
        <a:p>
          <a:endParaRPr lang="en-US"/>
        </a:p>
      </dgm:t>
    </dgm:pt>
    <dgm:pt modelId="{2BFFD8E5-9F56-4C43-8EC0-767960479034}" type="pres">
      <dgm:prSet presAssocID="{BED2B5B6-6713-4D36-88EC-8BBBC580A67A}" presName="linear" presStyleCnt="0">
        <dgm:presLayoutVars>
          <dgm:animLvl val="lvl"/>
          <dgm:resizeHandles val="exact"/>
        </dgm:presLayoutVars>
      </dgm:prSet>
      <dgm:spPr/>
    </dgm:pt>
    <dgm:pt modelId="{8870D8B3-28E9-47F1-BA01-1F115CEE7B83}" type="pres">
      <dgm:prSet presAssocID="{134CCB95-5767-47E6-8606-7AC7BBAD40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5C19F5-D692-4A83-8E6F-27F89CF7B5DA}" type="pres">
      <dgm:prSet presAssocID="{370544C9-D875-4A54-A1E7-6960015A75C1}" presName="spacer" presStyleCnt="0"/>
      <dgm:spPr/>
    </dgm:pt>
    <dgm:pt modelId="{143EA75E-B245-425F-82B4-F2A131406115}" type="pres">
      <dgm:prSet presAssocID="{F0F72845-C9DB-43C1-8480-1C404959D8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5E75B1-D2E5-47B2-B022-6BF8A60E49A2}" type="pres">
      <dgm:prSet presAssocID="{1F007A45-046C-400E-8D4A-98B69ACF8CE2}" presName="spacer" presStyleCnt="0"/>
      <dgm:spPr/>
    </dgm:pt>
    <dgm:pt modelId="{3C82A479-FDCC-4AA0-B04A-1701C20B6ACA}" type="pres">
      <dgm:prSet presAssocID="{2EA76C30-502D-457B-B3AD-8F1EDECFF6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53D252-3381-4369-BF4A-5CEAC76DBFE5}" type="pres">
      <dgm:prSet presAssocID="{A163020E-F576-497C-BB0B-EFA23D767FDF}" presName="spacer" presStyleCnt="0"/>
      <dgm:spPr/>
    </dgm:pt>
    <dgm:pt modelId="{753903F7-1D95-4B8F-B5A2-DE15FB983E52}" type="pres">
      <dgm:prSet presAssocID="{389EA197-0751-4573-B3BB-5246680AAD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10D337-B269-4E47-9C80-23E2308B5BFB}" type="presOf" srcId="{2EA76C30-502D-457B-B3AD-8F1EDECFF656}" destId="{3C82A479-FDCC-4AA0-B04A-1701C20B6ACA}" srcOrd="0" destOrd="0" presId="urn:microsoft.com/office/officeart/2005/8/layout/vList2"/>
    <dgm:cxn modelId="{E70DC660-0363-4225-BD54-EDFD2357E2A5}" type="presOf" srcId="{389EA197-0751-4573-B3BB-5246680AAD83}" destId="{753903F7-1D95-4B8F-B5A2-DE15FB983E52}" srcOrd="0" destOrd="0" presId="urn:microsoft.com/office/officeart/2005/8/layout/vList2"/>
    <dgm:cxn modelId="{1A36D858-1669-401F-94E3-21E8F9E000B6}" srcId="{BED2B5B6-6713-4D36-88EC-8BBBC580A67A}" destId="{F0F72845-C9DB-43C1-8480-1C404959D88F}" srcOrd="1" destOrd="0" parTransId="{DF383FCF-AC0A-4077-BF10-98F5924CD07A}" sibTransId="{1F007A45-046C-400E-8D4A-98B69ACF8CE2}"/>
    <dgm:cxn modelId="{55EA5289-327D-48D8-9269-199083B023FB}" type="presOf" srcId="{BED2B5B6-6713-4D36-88EC-8BBBC580A67A}" destId="{2BFFD8E5-9F56-4C43-8EC0-767960479034}" srcOrd="0" destOrd="0" presId="urn:microsoft.com/office/officeart/2005/8/layout/vList2"/>
    <dgm:cxn modelId="{C2F174B1-D85F-4F9D-ABB4-84FAF9EF1B9E}" srcId="{BED2B5B6-6713-4D36-88EC-8BBBC580A67A}" destId="{2EA76C30-502D-457B-B3AD-8F1EDECFF656}" srcOrd="2" destOrd="0" parTransId="{357CB5F6-EE57-44D9-896E-70FE54ECA2C6}" sibTransId="{A163020E-F576-497C-BB0B-EFA23D767FDF}"/>
    <dgm:cxn modelId="{8C4DB5BB-9D9A-4976-9AC7-36394FA959B8}" type="presOf" srcId="{134CCB95-5767-47E6-8606-7AC7BBAD4090}" destId="{8870D8B3-28E9-47F1-BA01-1F115CEE7B83}" srcOrd="0" destOrd="0" presId="urn:microsoft.com/office/officeart/2005/8/layout/vList2"/>
    <dgm:cxn modelId="{3B4380CB-4BAB-46D6-9B2E-BCBBD5420BD2}" srcId="{BED2B5B6-6713-4D36-88EC-8BBBC580A67A}" destId="{389EA197-0751-4573-B3BB-5246680AAD83}" srcOrd="3" destOrd="0" parTransId="{81503798-D3A4-426A-A2C9-5AC8CCE44542}" sibTransId="{8AE9B239-10BE-4EE7-81AC-0FDC46A72660}"/>
    <dgm:cxn modelId="{C091B0CC-28E6-4066-8C9E-F1B80F0B3535}" srcId="{BED2B5B6-6713-4D36-88EC-8BBBC580A67A}" destId="{134CCB95-5767-47E6-8606-7AC7BBAD4090}" srcOrd="0" destOrd="0" parTransId="{C5EC5EF5-FCEC-482C-B6B8-96DB47F5EEF7}" sibTransId="{370544C9-D875-4A54-A1E7-6960015A75C1}"/>
    <dgm:cxn modelId="{5971D3D9-2AF7-4231-BF3C-8CF2FE286A93}" type="presOf" srcId="{F0F72845-C9DB-43C1-8480-1C404959D88F}" destId="{143EA75E-B245-425F-82B4-F2A131406115}" srcOrd="0" destOrd="0" presId="urn:microsoft.com/office/officeart/2005/8/layout/vList2"/>
    <dgm:cxn modelId="{CD870EE6-50AC-4736-A71A-9B1F9EB52029}" type="presParOf" srcId="{2BFFD8E5-9F56-4C43-8EC0-767960479034}" destId="{8870D8B3-28E9-47F1-BA01-1F115CEE7B83}" srcOrd="0" destOrd="0" presId="urn:microsoft.com/office/officeart/2005/8/layout/vList2"/>
    <dgm:cxn modelId="{064D770F-4344-4713-932E-CA01B22F3BD7}" type="presParOf" srcId="{2BFFD8E5-9F56-4C43-8EC0-767960479034}" destId="{485C19F5-D692-4A83-8E6F-27F89CF7B5DA}" srcOrd="1" destOrd="0" presId="urn:microsoft.com/office/officeart/2005/8/layout/vList2"/>
    <dgm:cxn modelId="{313FBDE2-2DFF-4AE8-8E39-7285157F1C27}" type="presParOf" srcId="{2BFFD8E5-9F56-4C43-8EC0-767960479034}" destId="{143EA75E-B245-425F-82B4-F2A131406115}" srcOrd="2" destOrd="0" presId="urn:microsoft.com/office/officeart/2005/8/layout/vList2"/>
    <dgm:cxn modelId="{A339CDB4-0927-4DFF-84F3-D7282B08058E}" type="presParOf" srcId="{2BFFD8E5-9F56-4C43-8EC0-767960479034}" destId="{F65E75B1-D2E5-47B2-B022-6BF8A60E49A2}" srcOrd="3" destOrd="0" presId="urn:microsoft.com/office/officeart/2005/8/layout/vList2"/>
    <dgm:cxn modelId="{12326A85-2FF9-4165-94DB-777167C0E3D7}" type="presParOf" srcId="{2BFFD8E5-9F56-4C43-8EC0-767960479034}" destId="{3C82A479-FDCC-4AA0-B04A-1701C20B6ACA}" srcOrd="4" destOrd="0" presId="urn:microsoft.com/office/officeart/2005/8/layout/vList2"/>
    <dgm:cxn modelId="{BAB5E76F-935A-4405-99E7-B1E56C5D0F74}" type="presParOf" srcId="{2BFFD8E5-9F56-4C43-8EC0-767960479034}" destId="{8453D252-3381-4369-BF4A-5CEAC76DBFE5}" srcOrd="5" destOrd="0" presId="urn:microsoft.com/office/officeart/2005/8/layout/vList2"/>
    <dgm:cxn modelId="{EB6C29F2-5E72-455D-A55C-2C721D7EAEA9}" type="presParOf" srcId="{2BFFD8E5-9F56-4C43-8EC0-767960479034}" destId="{753903F7-1D95-4B8F-B5A2-DE15FB983E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שלב הכשרה</a:t>
          </a:r>
          <a:endParaRPr lang="en-US" sz="2200" kern="1200" dirty="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שלב טקטיקה</a:t>
          </a:r>
          <a:endParaRPr lang="en-US" sz="2200" kern="1200" dirty="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שלב מלחמה</a:t>
          </a:r>
          <a:endParaRPr lang="en-US" sz="2200" kern="1200" dirty="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FFC6E-0A1C-4216-9948-75BF5BF0DDD7}">
      <dsp:nvSpPr>
        <dsp:cNvPr id="0" name=""/>
        <dsp:cNvSpPr/>
      </dsp:nvSpPr>
      <dsp:spPr>
        <a:xfrm>
          <a:off x="0" y="0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71CA4-5FD5-464C-B96E-0EE47DD81935}">
      <dsp:nvSpPr>
        <dsp:cNvPr id="0" name=""/>
        <dsp:cNvSpPr/>
      </dsp:nvSpPr>
      <dsp:spPr>
        <a:xfrm>
          <a:off x="0" y="0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/>
            <a:t> עבודה בצורת </a:t>
          </a:r>
          <a:r>
            <a:rPr lang="en-US" sz="4400" kern="1200" dirty="0"/>
            <a:t>Waterfall</a:t>
          </a:r>
        </a:p>
      </dsp:txBody>
      <dsp:txXfrm>
        <a:off x="0" y="0"/>
        <a:ext cx="6451943" cy="2233943"/>
      </dsp:txXfrm>
    </dsp:sp>
    <dsp:sp modelId="{5FAAF331-36F6-4903-B5DA-FF23E5181D6C}">
      <dsp:nvSpPr>
        <dsp:cNvPr id="0" name=""/>
        <dsp:cNvSpPr/>
      </dsp:nvSpPr>
      <dsp:spPr>
        <a:xfrm>
          <a:off x="0" y="2233943"/>
          <a:ext cx="6451943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3EE81-3732-4EF6-9E5E-DC255362E072}">
      <dsp:nvSpPr>
        <dsp:cNvPr id="0" name=""/>
        <dsp:cNvSpPr/>
      </dsp:nvSpPr>
      <dsp:spPr>
        <a:xfrm>
          <a:off x="0" y="2233943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/>
            <a:t>לאחר השקת המשחק נעבור לצורת </a:t>
          </a:r>
          <a:r>
            <a:rPr lang="en-US" sz="4400" kern="1200" dirty="0"/>
            <a:t>Agile</a:t>
          </a:r>
          <a:r>
            <a:rPr lang="he-IL" sz="4400" kern="1200" dirty="0"/>
            <a:t> בהתאם  לפידבקים של המשתמשים</a:t>
          </a:r>
          <a:endParaRPr lang="en-US" sz="4400" kern="1200" dirty="0"/>
        </a:p>
      </dsp:txBody>
      <dsp:txXfrm>
        <a:off x="0" y="2233943"/>
        <a:ext cx="6451943" cy="2233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3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0D8B3-28E9-47F1-BA01-1F115CEE7B83}">
      <dsp:nvSpPr>
        <dsp:cNvPr id="0" name=""/>
        <dsp:cNvSpPr/>
      </dsp:nvSpPr>
      <dsp:spPr>
        <a:xfrm>
          <a:off x="0" y="398309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/>
            <a:t>סיום בניית האינטראקציות הבסיסיות בין האובייקטים השונים</a:t>
          </a:r>
          <a:endParaRPr lang="en-US" sz="3100" kern="1200"/>
        </a:p>
      </dsp:txBody>
      <dsp:txXfrm>
        <a:off x="36296" y="434605"/>
        <a:ext cx="9800279" cy="670943"/>
      </dsp:txXfrm>
    </dsp:sp>
    <dsp:sp modelId="{143EA75E-B245-425F-82B4-F2A131406115}">
      <dsp:nvSpPr>
        <dsp:cNvPr id="0" name=""/>
        <dsp:cNvSpPr/>
      </dsp:nvSpPr>
      <dsp:spPr>
        <a:xfrm>
          <a:off x="0" y="1231125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התחלת בניית התקשורת בין השחקנים</a:t>
          </a:r>
          <a:endParaRPr lang="en-US" sz="3100" kern="1200" dirty="0"/>
        </a:p>
      </dsp:txBody>
      <dsp:txXfrm>
        <a:off x="36296" y="1267421"/>
        <a:ext cx="9800279" cy="670943"/>
      </dsp:txXfrm>
    </dsp:sp>
    <dsp:sp modelId="{3C82A479-FDCC-4AA0-B04A-1701C20B6ACA}">
      <dsp:nvSpPr>
        <dsp:cNvPr id="0" name=""/>
        <dsp:cNvSpPr/>
      </dsp:nvSpPr>
      <dsp:spPr>
        <a:xfrm>
          <a:off x="0" y="2063940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בניית השלבים השונים</a:t>
          </a:r>
          <a:endParaRPr lang="en-US" sz="3100" kern="1200" dirty="0"/>
        </a:p>
      </dsp:txBody>
      <dsp:txXfrm>
        <a:off x="36296" y="2100236"/>
        <a:ext cx="9800279" cy="670943"/>
      </dsp:txXfrm>
    </dsp:sp>
    <dsp:sp modelId="{753903F7-1D95-4B8F-B5A2-DE15FB983E52}">
      <dsp:nvSpPr>
        <dsp:cNvPr id="0" name=""/>
        <dsp:cNvSpPr/>
      </dsp:nvSpPr>
      <dsp:spPr>
        <a:xfrm>
          <a:off x="0" y="2896755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מציאת </a:t>
          </a:r>
          <a:r>
            <a:rPr lang="en-US" sz="3100" kern="1200" dirty="0"/>
            <a:t>Assets</a:t>
          </a:r>
          <a:r>
            <a:rPr lang="he-IL" sz="3100" kern="1200" dirty="0"/>
            <a:t>  חסרים למפה ולבניינים</a:t>
          </a:r>
          <a:endParaRPr lang="en-US" sz="3100" kern="1200" dirty="0"/>
        </a:p>
      </dsp:txBody>
      <dsp:txXfrm>
        <a:off x="36296" y="2933051"/>
        <a:ext cx="980027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dev.stackexchang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 b="1" dirty="0"/>
              <a:t>קצת על </a:t>
            </a:r>
            <a:r>
              <a:rPr lang="en-US" b="1" dirty="0"/>
              <a:t>Unity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328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he-IL" sz="2400" b="1" dirty="0"/>
              <a:t>למה דווקא </a:t>
            </a:r>
            <a:r>
              <a:rPr lang="en-US" sz="2400" b="1" dirty="0"/>
              <a:t>Unity</a:t>
            </a:r>
            <a:r>
              <a:rPr lang="he-IL" sz="2400" b="1" dirty="0"/>
              <a:t> ?</a:t>
            </a:r>
          </a:p>
          <a:p>
            <a:r>
              <a:rPr lang="he-IL" sz="2400" dirty="0"/>
              <a:t>תמיכה שוטפת במנוע משחקים (דוקומנטציה</a:t>
            </a:r>
            <a:r>
              <a:rPr lang="en-US" sz="2400" dirty="0"/>
              <a:t>,</a:t>
            </a:r>
            <a:r>
              <a:rPr lang="he-IL" sz="2400" dirty="0"/>
              <a:t> באגים </a:t>
            </a:r>
            <a:r>
              <a:rPr lang="he-IL" sz="2400" dirty="0" err="1"/>
              <a:t>וכו</a:t>
            </a:r>
            <a:r>
              <a:rPr lang="en-US" sz="2400" dirty="0"/>
              <a:t>'</a:t>
            </a:r>
            <a:r>
              <a:rPr lang="he-IL" sz="2400" dirty="0"/>
              <a:t>)</a:t>
            </a:r>
          </a:p>
          <a:p>
            <a:r>
              <a:rPr lang="he-IL" sz="2400" dirty="0"/>
              <a:t>מאוד נוח עבור פיתוח משחקים בדו </a:t>
            </a:r>
            <a:r>
              <a:rPr lang="he-IL" sz="2400" dirty="0" err="1"/>
              <a:t>מימד</a:t>
            </a:r>
            <a:r>
              <a:rPr lang="he-IL" sz="2400" dirty="0"/>
              <a:t>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2d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מגוון אפשרויות רחב למימושים שונים</a:t>
            </a:r>
          </a:p>
          <a:p>
            <a:r>
              <a:rPr lang="he-IL" sz="2400" dirty="0"/>
              <a:t>מאפשר שליטה טוטלית באובייקטים השונים </a:t>
            </a:r>
          </a:p>
          <a:p>
            <a:pPr marL="45720" indent="0">
              <a:buNone/>
            </a:pPr>
            <a:endParaRPr lang="he-IL" sz="2400" dirty="0"/>
          </a:p>
          <a:p>
            <a:pPr marL="45720" indent="0">
              <a:buNone/>
            </a:pPr>
            <a:r>
              <a:rPr lang="he-IL" sz="2400" b="1" dirty="0"/>
              <a:t>משחקים פופולריים שפותחו ב</a:t>
            </a:r>
            <a:r>
              <a:rPr lang="en-US" sz="2400" b="1" dirty="0"/>
              <a:t>Unity</a:t>
            </a:r>
            <a:r>
              <a:rPr lang="he-IL" sz="2400" dirty="0"/>
              <a:t>:</a:t>
            </a:r>
          </a:p>
          <a:p>
            <a:r>
              <a:rPr lang="en-US" sz="2400" dirty="0"/>
              <a:t>Ori The Blind Forest</a:t>
            </a:r>
          </a:p>
          <a:p>
            <a:r>
              <a:rPr lang="en-US" sz="2400" dirty="0"/>
              <a:t>Temple Run</a:t>
            </a:r>
          </a:p>
          <a:p>
            <a:r>
              <a:rPr lang="en-US" sz="2400" dirty="0"/>
              <a:t>Rust</a:t>
            </a:r>
          </a:p>
          <a:p>
            <a:r>
              <a:rPr lang="en-US" sz="2400" dirty="0"/>
              <a:t>Pillars of Eternity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ADE50D-5EBC-42B5-8D5E-3C81B1B4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9" y="4723385"/>
            <a:ext cx="4705350" cy="17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קצת על </a:t>
            </a:r>
            <a:r>
              <a:rPr lang="en-US" b="1" dirty="0"/>
              <a:t>Mirror</a:t>
            </a:r>
            <a:endParaRPr lang="LID4096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21147-72C2-4152-90D5-B2D32ED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r="38559"/>
          <a:stretch/>
        </p:blipFill>
        <p:spPr>
          <a:xfrm>
            <a:off x="1071419" y="2093789"/>
            <a:ext cx="3141772" cy="35199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033E-B6E4-4E4C-BEF5-D261785E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b="1" dirty="0"/>
              <a:t>למה דווקא </a:t>
            </a:r>
            <a:r>
              <a:rPr lang="en-US" b="1" dirty="0"/>
              <a:t>Mirror</a:t>
            </a:r>
            <a:r>
              <a:rPr lang="he-IL" b="1" dirty="0"/>
              <a:t> ?</a:t>
            </a:r>
            <a:endParaRPr lang="en-US" b="1" dirty="0"/>
          </a:p>
          <a:p>
            <a:r>
              <a:rPr lang="he-IL" dirty="0"/>
              <a:t>תמיכה שוטפת (דוקומנטציה</a:t>
            </a:r>
            <a:r>
              <a:rPr lang="en-US" dirty="0"/>
              <a:t>,</a:t>
            </a:r>
            <a:r>
              <a:rPr lang="he-IL" dirty="0"/>
              <a:t> באגים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תומך בצד שרת וצד לקוח וגם </a:t>
            </a:r>
            <a:r>
              <a:rPr lang="en-US" dirty="0"/>
              <a:t>P2P</a:t>
            </a:r>
          </a:p>
          <a:p>
            <a:r>
              <a:rPr lang="he-IL" dirty="0"/>
              <a:t>מקל על ההתעסקות עם השכבות הנמוכות של מודל התקשורת</a:t>
            </a:r>
          </a:p>
          <a:p>
            <a:r>
              <a:rPr lang="he-IL" dirty="0"/>
              <a:t>קל לשימוש</a:t>
            </a:r>
          </a:p>
          <a:p>
            <a:r>
              <a:rPr lang="he-IL" dirty="0"/>
              <a:t>תומך עד 480 שחקנים במקביל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09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4" y="625928"/>
            <a:ext cx="3952210" cy="5606143"/>
          </a:xfrm>
        </p:spPr>
        <p:txBody>
          <a:bodyPr>
            <a:normAutofit/>
          </a:bodyPr>
          <a:lstStyle/>
          <a:p>
            <a:r>
              <a:rPr lang="he-IL" sz="6000" b="1" dirty="0" err="1"/>
              <a:t>מתודולגיה</a:t>
            </a:r>
            <a:endParaRPr lang="LID4096" sz="6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780B9-A54C-48DF-BC9D-BCEA711B1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43079"/>
              </p:ext>
            </p:extLst>
          </p:nvPr>
        </p:nvGraphicFramePr>
        <p:xfrm>
          <a:off x="735013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18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853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ניתוח בעיות</a:t>
            </a:r>
            <a:endParaRPr lang="LID4096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sz="2400" dirty="0"/>
              <a:t>מערכת ה-</a:t>
            </a:r>
            <a:r>
              <a:rPr lang="en-US" sz="2400" dirty="0" err="1"/>
              <a:t>NavMesh</a:t>
            </a:r>
            <a:r>
              <a:rPr lang="he-IL" sz="2400" dirty="0"/>
              <a:t> (לניתוב הדמויות) יוצרת בעיות שונות שכל הזמן לעקוף נובע מכך שהיא אינה נתמכת רשמית ע"י המנוע </a:t>
            </a:r>
            <a:r>
              <a:rPr lang="en-US" sz="2400" dirty="0"/>
              <a:t>Unity</a:t>
            </a:r>
            <a:r>
              <a:rPr lang="he-IL" sz="2400" dirty="0"/>
              <a:t> </a:t>
            </a:r>
            <a:r>
              <a:rPr lang="en-US" sz="2400" dirty="0"/>
              <a:t>,</a:t>
            </a:r>
            <a:r>
              <a:rPr lang="he-IL" sz="2400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מורכב לאסוף </a:t>
            </a:r>
            <a:r>
              <a:rPr lang="en-US" sz="2400" dirty="0"/>
              <a:t>Assets</a:t>
            </a:r>
            <a:r>
              <a:rPr lang="he-IL" sz="2400" dirty="0"/>
              <a:t> שונים לא כחבילה אחת כך שנוצרת בעיה של חוסר עקביות מבחינת העיצוב</a:t>
            </a:r>
            <a:r>
              <a:rPr lang="en-US" sz="2400" dirty="0"/>
              <a:t>,</a:t>
            </a:r>
            <a:r>
              <a:rPr lang="he-IL" sz="2400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בעיית איחוד </a:t>
            </a:r>
            <a:r>
              <a:rPr lang="he-IL" sz="2400" dirty="0" err="1"/>
              <a:t>בגיטאב</a:t>
            </a:r>
            <a:r>
              <a:rPr lang="he-IL" sz="2400" dirty="0"/>
              <a:t> במקרה של התנגשויות (בא לידי ביטוי ב</a:t>
            </a:r>
            <a:r>
              <a:rPr lang="en-US" sz="2400" dirty="0"/>
              <a:t>Prefab</a:t>
            </a:r>
            <a:r>
              <a:rPr lang="he-IL" sz="2400" dirty="0"/>
              <a:t>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/>
              <a:t>פתרונות עדכניים</a:t>
            </a:r>
            <a:endParaRPr lang="LID4096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sz="2400" dirty="0"/>
              <a:t>ב-</a:t>
            </a:r>
            <a:r>
              <a:rPr lang="en-US" sz="2400" dirty="0" err="1"/>
              <a:t>NavMesh</a:t>
            </a:r>
            <a:r>
              <a:rPr lang="he-IL" sz="2400" dirty="0"/>
              <a:t> אנחנו מתגברים על הבעיות באופן הדרגתי.</a:t>
            </a:r>
            <a:r>
              <a:rPr lang="en-US" sz="2400" dirty="0"/>
              <a:t> </a:t>
            </a:r>
            <a:r>
              <a:rPr lang="he-IL" sz="2400" dirty="0"/>
              <a:t>ועל הכובד של המערכת נתגבר בעזרת צמצום הלוח (מבחינת פיקסלים).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מבחינת ה</a:t>
            </a:r>
            <a:r>
              <a:rPr lang="en-US" sz="2400" dirty="0"/>
              <a:t>Assets</a:t>
            </a:r>
            <a:r>
              <a:rPr lang="he-IL" sz="2400" dirty="0"/>
              <a:t> אנחנו מתמקדים בלמצוא חבילות אחידות . כרגע מצאנו חבילה לייצור דמויות</a:t>
            </a:r>
            <a:r>
              <a:rPr lang="en-US" sz="2400" dirty="0"/>
              <a:t>,</a:t>
            </a:r>
            <a:r>
              <a:rPr lang="he-IL" sz="2400" dirty="0"/>
              <a:t> שבעזרתה אנחנו ניצור את כל היחידות שתכננו</a:t>
            </a:r>
            <a:r>
              <a:rPr lang="en-US" sz="2400" dirty="0"/>
              <a:t>.</a:t>
            </a:r>
            <a:endParaRPr lang="he-IL" sz="2400" dirty="0"/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בעניין </a:t>
            </a:r>
            <a:r>
              <a:rPr lang="he-IL" sz="2400" dirty="0" err="1"/>
              <a:t>הגיטאב</a:t>
            </a:r>
            <a:r>
              <a:rPr lang="en-US" sz="2400" dirty="0"/>
              <a:t>,</a:t>
            </a:r>
            <a:r>
              <a:rPr lang="he-IL" sz="2400" dirty="0"/>
              <a:t> העבודה נעשית בצורה משותפת בחלק מהדברים החופפים</a:t>
            </a:r>
            <a:r>
              <a:rPr lang="en-US" sz="2400" dirty="0"/>
              <a:t>,</a:t>
            </a:r>
            <a:r>
              <a:rPr lang="he-IL" sz="2400" dirty="0"/>
              <a:t> תזמון העלאות ועדכון לעיתים קרובות יותר של ה-</a:t>
            </a:r>
            <a:r>
              <a:rPr lang="en-US" sz="2400" dirty="0"/>
              <a:t>repository</a:t>
            </a:r>
            <a:r>
              <a:rPr lang="he-IL" sz="2400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פיצול עבודה בצורה קטנה ומפורטת יותר של הדברים. נעזרים ב </a:t>
            </a:r>
            <a:r>
              <a:rPr lang="en-US" sz="2400" dirty="0"/>
              <a:t>Trello</a:t>
            </a:r>
            <a:r>
              <a:rPr lang="he-IL" sz="2400" dirty="0"/>
              <a:t> לצורך תיאום עבודה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תכנון עדכני</a:t>
            </a:r>
            <a:endParaRPr lang="LID4096" sz="5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3E1A9-8C0C-4F41-97E7-9C28AC3C4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9242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6AD450-FC45-46CB-B7A8-D8BB2456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" y="1788241"/>
            <a:ext cx="11153813" cy="42275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E4326F-8C60-4322-9D2E-72102C211226}"/>
              </a:ext>
            </a:extLst>
          </p:cNvPr>
          <p:cNvSpPr txBox="1"/>
          <p:nvPr/>
        </p:nvSpPr>
        <p:spPr>
          <a:xfrm>
            <a:off x="1025236" y="755302"/>
            <a:ext cx="101415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מבנה כללי</a:t>
            </a:r>
            <a:endParaRPr lang="LID4096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445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E92BB3-3613-4DC5-97E0-299B04C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" y="296827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6600" b="1" cap="all" dirty="0" err="1">
                <a:solidFill>
                  <a:srgbClr val="FFFFFF"/>
                </a:solidFill>
              </a:rPr>
              <a:t>לוח</a:t>
            </a:r>
            <a:r>
              <a:rPr lang="en-US" sz="6600" b="1" cap="all" dirty="0">
                <a:solidFill>
                  <a:srgbClr val="FFFFFF"/>
                </a:solidFill>
              </a:rPr>
              <a:t> </a:t>
            </a:r>
            <a:r>
              <a:rPr lang="en-US" sz="6600" b="1" cap="all" dirty="0" err="1">
                <a:solidFill>
                  <a:srgbClr val="FFFFFF"/>
                </a:solidFill>
              </a:rPr>
              <a:t>זמנים</a:t>
            </a:r>
            <a:endParaRPr lang="en-US" sz="6600" b="1" cap="all" dirty="0">
              <a:solidFill>
                <a:srgbClr val="FFFFFF"/>
              </a:solidFill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FFEE7FF-23D7-412C-97A9-00ED21D468D7}"/>
              </a:ext>
            </a:extLst>
          </p:cNvPr>
          <p:cNvCxnSpPr>
            <a:cxnSpLocks/>
          </p:cNvCxnSpPr>
          <p:nvPr/>
        </p:nvCxnSpPr>
        <p:spPr>
          <a:xfrm>
            <a:off x="2186758" y="1622707"/>
            <a:ext cx="78134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CBB03B1A-AA9C-4425-AF7C-134865F1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7" y="1943644"/>
            <a:ext cx="11407266" cy="3505197"/>
          </a:xfrm>
        </p:spPr>
      </p:pic>
    </p:spTree>
    <p:extLst>
      <p:ext uri="{BB962C8B-B14F-4D97-AF65-F5344CB8AC3E}">
        <p14:creationId xmlns:p14="http://schemas.microsoft.com/office/powerpoint/2010/main" val="275358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 b="1" dirty="0"/>
              <a:t>ביבליוגרפיה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357043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Unity Documentation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Unity Forums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Udemy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Mirror Documentation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מדריכים שונים באינטרנט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https://gamedev.stackexchange.com/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Development of a Real-Time Strategy Game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, by: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Oluwafemi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Ayangbekun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 , Ibrahim O.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Akinde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, August 2014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https://unity.com/how-to/how-architect-code-your-project-scales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23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 err="1">
                <a:solidFill>
                  <a:srgbClr val="FFFFFF"/>
                </a:solidFill>
              </a:rPr>
              <a:t>הדגמה</a:t>
            </a:r>
            <a:r>
              <a:rPr lang="en-US" sz="5400" b="1" cap="all" dirty="0">
                <a:solidFill>
                  <a:srgbClr val="FFFFFF"/>
                </a:solidFill>
              </a:rPr>
              <a:t> ב- Unity</a:t>
            </a:r>
          </a:p>
        </p:txBody>
      </p:sp>
      <p:pic>
        <p:nvPicPr>
          <p:cNvPr id="6" name="Graphic 5" descr="מורה">
            <a:extLst>
              <a:ext uri="{FF2B5EF4-FFF2-40B4-BE49-F238E27FC236}">
                <a16:creationId xmlns:a16="http://schemas.microsoft.com/office/drawing/2014/main" id="{C867B9DA-E640-47AA-AD39-9DDAD78A5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סימן שאלה צהוב">
            <a:extLst>
              <a:ext uri="{FF2B5EF4-FFF2-40B4-BE49-F238E27FC236}">
                <a16:creationId xmlns:a16="http://schemas.microsoft.com/office/drawing/2014/main" id="{22D81228-1D7B-4DFD-B482-F3BDC8F92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b="625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 err="1">
                <a:solidFill>
                  <a:srgbClr val="FFFFFF"/>
                </a:solidFill>
              </a:rPr>
              <a:t>שאלות</a:t>
            </a:r>
            <a:r>
              <a:rPr lang="en-US" sz="7200" b="1" cap="all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72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59BF-213E-4A7F-B5A0-502FE13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משאבים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EE88-ECF9-4609-A08B-6BD4F59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43686" cy="4038600"/>
          </a:xfrm>
        </p:spPr>
        <p:txBody>
          <a:bodyPr/>
          <a:lstStyle/>
          <a:p>
            <a:pPr marL="45720" indent="0">
              <a:buNone/>
            </a:pPr>
            <a:r>
              <a:rPr lang="he-IL" dirty="0"/>
              <a:t>עלויות בניינים :			          עלויות יחידות בסיסיות: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EC564C-6A0A-42E9-B9EA-1F2B1F43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1096"/>
              </p:ext>
            </p:extLst>
          </p:nvPr>
        </p:nvGraphicFramePr>
        <p:xfrm>
          <a:off x="7063730" y="2586181"/>
          <a:ext cx="4322955" cy="274621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40985">
                  <a:extLst>
                    <a:ext uri="{9D8B030D-6E8A-4147-A177-3AD203B41FA5}">
                      <a16:colId xmlns:a16="http://schemas.microsoft.com/office/drawing/2014/main" val="618924478"/>
                    </a:ext>
                  </a:extLst>
                </a:gridCol>
                <a:gridCol w="1440985">
                  <a:extLst>
                    <a:ext uri="{9D8B030D-6E8A-4147-A177-3AD203B41FA5}">
                      <a16:colId xmlns:a16="http://schemas.microsoft.com/office/drawing/2014/main" val="404414898"/>
                    </a:ext>
                  </a:extLst>
                </a:gridCol>
                <a:gridCol w="1440985">
                  <a:extLst>
                    <a:ext uri="{9D8B030D-6E8A-4147-A177-3AD203B41FA5}">
                      <a16:colId xmlns:a16="http://schemas.microsoft.com/office/drawing/2014/main" val="398279872"/>
                    </a:ext>
                  </a:extLst>
                </a:gridCol>
              </a:tblGrid>
              <a:tr h="2709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בנינים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68856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3810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821597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324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575660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67278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81471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Spearery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332242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802026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055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957B7-51A7-4620-9680-63A64C9F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06745"/>
              </p:ext>
            </p:extLst>
          </p:nvPr>
        </p:nvGraphicFramePr>
        <p:xfrm>
          <a:off x="1142999" y="2573550"/>
          <a:ext cx="5300455" cy="275884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60091">
                  <a:extLst>
                    <a:ext uri="{9D8B030D-6E8A-4147-A177-3AD203B41FA5}">
                      <a16:colId xmlns:a16="http://schemas.microsoft.com/office/drawing/2014/main" val="2344068713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2750834325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1118621150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2409032804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1861688370"/>
                    </a:ext>
                  </a:extLst>
                </a:gridCol>
              </a:tblGrid>
              <a:tr h="2712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יחידות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זהב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יהלום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514106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חייל חרב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48811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איש חנית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283972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קשת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38225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רובה קשת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6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9149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פרש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673047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קטפולטה 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4E4-2BDC-4BF1-9ED6-C5964287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64" y="4991100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b="1" cap="all" dirty="0"/>
              <a:t>הכשרת </a:t>
            </a:r>
            <a:r>
              <a:rPr lang="en-US" b="1" cap="all" dirty="0" err="1"/>
              <a:t>היחידות</a:t>
            </a:r>
            <a:endParaRPr lang="en-US" b="1" cap="al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0E8D7CE-4D8D-483D-8EF4-B9C98B1C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303326"/>
            <a:ext cx="8539724" cy="62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B77A-6695-434C-9991-E6498D02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30" y="181010"/>
            <a:ext cx="5595419" cy="1356360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נתונים של היחידות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5969-FF87-4477-9E92-24A39033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2057400"/>
            <a:ext cx="4553508" cy="4038600"/>
          </a:xfrm>
        </p:spPr>
        <p:txBody>
          <a:bodyPr>
            <a:normAutofit/>
          </a:bodyPr>
          <a:lstStyle/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נקודות בריאות(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)-כשהיא מגיעה ל-0, היחידה מתה 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התקפה - כמה נקודות פוגעת בסיסית לוקחת מה-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הגנה - כמה נקודות יורדות מהתקפה של תנועת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- כמה בלוקים לשנייה.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התקפה - כמה תקתוקים יש בין כל התקפה של היחידה.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טווח – מכמה בלוקים/מה שהוא יכול לתקוף.</a:t>
            </a:r>
          </a:p>
          <a:p>
            <a:endParaRPr lang="LID4096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324EC-0246-403C-98F6-6DE1D23B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0238"/>
              </p:ext>
            </p:extLst>
          </p:nvPr>
        </p:nvGraphicFramePr>
        <p:xfrm>
          <a:off x="872061" y="1710713"/>
          <a:ext cx="6045579" cy="473197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95683">
                  <a:extLst>
                    <a:ext uri="{9D8B030D-6E8A-4147-A177-3AD203B41FA5}">
                      <a16:colId xmlns:a16="http://schemas.microsoft.com/office/drawing/2014/main" val="1344603942"/>
                    </a:ext>
                  </a:extLst>
                </a:gridCol>
                <a:gridCol w="867438">
                  <a:extLst>
                    <a:ext uri="{9D8B030D-6E8A-4147-A177-3AD203B41FA5}">
                      <a16:colId xmlns:a16="http://schemas.microsoft.com/office/drawing/2014/main" val="3128149915"/>
                    </a:ext>
                  </a:extLst>
                </a:gridCol>
                <a:gridCol w="684532">
                  <a:extLst>
                    <a:ext uri="{9D8B030D-6E8A-4147-A177-3AD203B41FA5}">
                      <a16:colId xmlns:a16="http://schemas.microsoft.com/office/drawing/2014/main" val="2016365796"/>
                    </a:ext>
                  </a:extLst>
                </a:gridCol>
                <a:gridCol w="1582244">
                  <a:extLst>
                    <a:ext uri="{9D8B030D-6E8A-4147-A177-3AD203B41FA5}">
                      <a16:colId xmlns:a16="http://schemas.microsoft.com/office/drawing/2014/main" val="2143592864"/>
                    </a:ext>
                  </a:extLst>
                </a:gridCol>
                <a:gridCol w="1033527">
                  <a:extLst>
                    <a:ext uri="{9D8B030D-6E8A-4147-A177-3AD203B41FA5}">
                      <a16:colId xmlns:a16="http://schemas.microsoft.com/office/drawing/2014/main" val="805026256"/>
                    </a:ext>
                  </a:extLst>
                </a:gridCol>
                <a:gridCol w="882155">
                  <a:extLst>
                    <a:ext uri="{9D8B030D-6E8A-4147-A177-3AD203B41FA5}">
                      <a16:colId xmlns:a16="http://schemas.microsoft.com/office/drawing/2014/main" val="3687247069"/>
                    </a:ext>
                  </a:extLst>
                </a:gridCol>
              </a:tblGrid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יחידות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התקפה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הגנה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מרחק התקפה(בבלוקים)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זמן טעינה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(שניות)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מהירות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(מספר בלוקים בשנייה)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464300619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מגויס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198896645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927373953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 - 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774068275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איש חנית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נגד פרשים-25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962640108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איש חנית -אביר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15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נגד פרשים -30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375275282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149171798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רובה 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4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30332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487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818</TotalTime>
  <Words>801</Words>
  <Application>Microsoft Office PowerPoint</Application>
  <PresentationFormat>מסך רחב</PresentationFormat>
  <Paragraphs>249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Gisha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תכנון משאבים</vt:lpstr>
      <vt:lpstr>הכשרת היחידות</vt:lpstr>
      <vt:lpstr>נתונים של היחידות</vt:lpstr>
      <vt:lpstr>מפרט דרישות</vt:lpstr>
      <vt:lpstr>תכנון כללי</vt:lpstr>
      <vt:lpstr>קצת על Unity</vt:lpstr>
      <vt:lpstr>קצת על Mirror</vt:lpstr>
      <vt:lpstr>מתודולגיה</vt:lpstr>
      <vt:lpstr>תחומי הפרויקט</vt:lpstr>
      <vt:lpstr>מורכבות הפרויקט</vt:lpstr>
      <vt:lpstr>הצלחת הפרויקט</vt:lpstr>
      <vt:lpstr>ניתוח בעיות</vt:lpstr>
      <vt:lpstr>פתרונות עדכניים</vt:lpstr>
      <vt:lpstr>תכנון עדכני</vt:lpstr>
      <vt:lpstr>מצגת של PowerPoint‏</vt:lpstr>
      <vt:lpstr>לוח זמנים</vt:lpstr>
      <vt:lpstr>ביבליוגרפיה</vt:lpstr>
      <vt:lpstr>הדגמה ב- Unity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Eliachar Feig</cp:lastModifiedBy>
  <cp:revision>41</cp:revision>
  <dcterms:created xsi:type="dcterms:W3CDTF">2021-11-03T18:39:08Z</dcterms:created>
  <dcterms:modified xsi:type="dcterms:W3CDTF">2022-01-06T23:29:12Z</dcterms:modified>
</cp:coreProperties>
</file>