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4" r:id="rId3"/>
    <p:sldId id="303" r:id="rId4"/>
    <p:sldId id="305" r:id="rId5"/>
    <p:sldId id="296" r:id="rId6"/>
    <p:sldId id="297" r:id="rId7"/>
    <p:sldId id="298" r:id="rId8"/>
    <p:sldId id="299" r:id="rId9"/>
    <p:sldId id="300" r:id="rId10"/>
    <p:sldId id="301" r:id="rId11"/>
    <p:sldId id="304" r:id="rId12"/>
    <p:sldId id="302" r:id="rId13"/>
  </p:sldIdLst>
  <p:sldSz cx="12192000" cy="6858000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Light" panose="020B0306030504020204" pitchFamily="34" charset="0"/>
      <p:regular r:id="rId20"/>
      <p:italic r:id="rId21"/>
    </p:embeddedFont>
    <p:embeddedFont>
      <p:font typeface="Open Sans SemiBold" panose="020B0706030804020204" pitchFamily="34" charset="0"/>
      <p:bold r:id="rId22"/>
      <p:boldItalic r:id="rId23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256"/>
            <p14:sldId id="294"/>
            <p14:sldId id="303"/>
            <p14:sldId id="305"/>
            <p14:sldId id="296"/>
            <p14:sldId id="297"/>
            <p14:sldId id="298"/>
            <p14:sldId id="299"/>
            <p14:sldId id="300"/>
            <p14:sldId id="301"/>
            <p14:sldId id="304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719"/>
    <a:srgbClr val="DE2526"/>
    <a:srgbClr val="951B81"/>
    <a:srgbClr val="59358C"/>
    <a:srgbClr val="FFFFFF"/>
    <a:srgbClr val="0069B4"/>
    <a:srgbClr val="F2F2F2"/>
    <a:srgbClr val="000000"/>
    <a:srgbClr val="13A983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 autoAdjust="0"/>
    <p:restoredTop sz="93784" autoAdjust="0"/>
  </p:normalViewPr>
  <p:slideViewPr>
    <p:cSldViewPr snapToGrid="0" snapToObjects="1">
      <p:cViewPr varScale="1">
        <p:scale>
          <a:sx n="103" d="100"/>
          <a:sy n="103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56607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E3B5A99-BEB4-4871-A389-0BD219E8AD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68" y="5748338"/>
            <a:ext cx="2698651" cy="5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E0EAA1D6-38E2-C74A-9B59-78688F4BF3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F2C45EAE-AABD-9741-81D5-BCB58DCF26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59C8E4-530D-F243-AB5D-C8E4432BEA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2" name="Grafik 2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75FE892-596B-F34D-8851-CB88D8BD6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23" name="Textplatzhalter 25">
            <a:extLst>
              <a:ext uri="{FF2B5EF4-FFF2-40B4-BE49-F238E27FC236}">
                <a16:creationId xmlns:a16="http://schemas.microsoft.com/office/drawing/2014/main" id="{32503DDD-452E-D34A-9909-82DA564734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D94CD01-332B-E44E-9B0E-7C3C21B6FE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00FF016C-B8B6-AF41-9555-962106F21E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56607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9BF64CE4-A662-9047-A9BF-7AD89DC151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065EF20-4C83-824B-90AE-2CF045C370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92853810-8314-AF43-B64B-3B172BCF55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BB0FCA-703B-2A41-9773-3CC2C570E8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196091-F55F-3345-B1C6-6FC966507E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9E68A99-203A-A949-B71F-8E773FD611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25">
            <a:extLst>
              <a:ext uri="{FF2B5EF4-FFF2-40B4-BE49-F238E27FC236}">
                <a16:creationId xmlns:a16="http://schemas.microsoft.com/office/drawing/2014/main" id="{FC91E13B-D5D6-4545-B1D0-A91BF21293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98DBA47C-6602-DD4F-B1DB-692EB25552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B58B3A8-F7AE-4D42-A89B-38283606FA7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15" name="Textplatzhalter 25">
            <a:extLst>
              <a:ext uri="{FF2B5EF4-FFF2-40B4-BE49-F238E27FC236}">
                <a16:creationId xmlns:a16="http://schemas.microsoft.com/office/drawing/2014/main" id="{E16C18F6-35CF-0D4C-9A7B-8D855B2E2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3D58710-3CE0-FD4A-BAB5-F6A9B72333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8ACA923-F36C-984D-A288-F0669513C3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11C37D4B-FB7E-714F-B400-C5F80845DE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7" name="Textplatzhalter 25">
            <a:extLst>
              <a:ext uri="{FF2B5EF4-FFF2-40B4-BE49-F238E27FC236}">
                <a16:creationId xmlns:a16="http://schemas.microsoft.com/office/drawing/2014/main" id="{959821F3-880A-4940-85D2-90D7E0C9F9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D01A7B8-9BC1-3244-9E18-72124458D8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3EF9A66C-95E4-F242-ADD9-CFE5572217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F7A9528E-C07C-FF4E-9620-043F11ECE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D032F78-910F-184E-8284-1562185986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FD32E482-179A-BA45-9C40-0FA93D2F0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149BFBB4-C8A6-6144-A7DC-D64F49704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8899AFB-3F95-0443-B6D5-B212EFCFC7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Freight Flow - Lerne zu programmieren, ein Level nach dem anderen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Professur für Didaktik der Informatik / 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Elia </a:t>
            </a:r>
            <a:r>
              <a:rPr lang="de-DE" sz="8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Hilse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Andreas-</a:t>
            </a:r>
            <a:r>
              <a:rPr lang="de-DE" sz="800" baseline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Pfitzmann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-Bau // 11.07.2024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15776"/>
            <a:ext cx="972216" cy="36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83EAD2-EDAB-4632-B6EE-BFA2CB91F2C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653" y="6334067"/>
            <a:ext cx="1668989" cy="3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2506712" cy="492443"/>
          </a:xfrm>
        </p:spPr>
        <p:txBody>
          <a:bodyPr/>
          <a:lstStyle/>
          <a:p>
            <a:r>
              <a:rPr lang="de-DE" dirty="0"/>
              <a:t>Freight Flow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6840014" cy="492443"/>
          </a:xfrm>
        </p:spPr>
        <p:txBody>
          <a:bodyPr/>
          <a:lstStyle/>
          <a:p>
            <a:r>
              <a:rPr lang="de-DE" dirty="0"/>
              <a:t>Lernspiel für Programmierkonzepte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3564181" cy="246221"/>
          </a:xfrm>
        </p:spPr>
        <p:txBody>
          <a:bodyPr/>
          <a:lstStyle/>
          <a:p>
            <a:r>
              <a:rPr lang="de-DE" dirty="0"/>
              <a:t>Andreas-</a:t>
            </a:r>
            <a:r>
              <a:rPr lang="de-DE" dirty="0" err="1"/>
              <a:t>Pfitzmann</a:t>
            </a:r>
            <a:r>
              <a:rPr lang="de-DE" dirty="0"/>
              <a:t>-Bau // 11.07.2024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5C3F726-B363-4DFD-A4A9-9661394D5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2806" y="2566800"/>
            <a:ext cx="8563242" cy="738664"/>
          </a:xfrm>
        </p:spPr>
        <p:txBody>
          <a:bodyPr/>
          <a:lstStyle/>
          <a:p>
            <a:r>
              <a:rPr lang="de-DE" dirty="0"/>
              <a:t>Präsentation: Elia Hilse</a:t>
            </a:r>
          </a:p>
          <a:p>
            <a:r>
              <a:rPr lang="de-DE" dirty="0"/>
              <a:t>Demonstration: Edwin Kramp</a:t>
            </a:r>
          </a:p>
          <a:p>
            <a:r>
              <a:rPr lang="de-DE" b="0" dirty="0"/>
              <a:t>Team: Julius Freydank, Jonas Lochner, Lucas Sander, Jonathan Schmidt, Jan Erik Schneider 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 err="1"/>
              <a:t>Selling</a:t>
            </a:r>
            <a:r>
              <a:rPr lang="de-DE" dirty="0"/>
              <a:t> Point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de-DE" dirty="0"/>
              <a:t>Innovatives Konzept, so noch nicht existent; aktuellen Pendants überlegen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Skalierbarkeit bzgl. Leveldesign</a:t>
            </a:r>
          </a:p>
          <a:p>
            <a:pPr lvl="2">
              <a:spcBef>
                <a:spcPts val="0"/>
              </a:spcBef>
            </a:pPr>
            <a:r>
              <a:rPr lang="de-DE" dirty="0"/>
              <a:t>Informatik insbesondere in den unteren Klassen derzeit unterrepräsentiert</a:t>
            </a:r>
          </a:p>
          <a:p>
            <a:pPr lvl="2">
              <a:spcBef>
                <a:spcPts val="0"/>
              </a:spcBef>
            </a:pPr>
            <a:r>
              <a:rPr lang="de-DE" dirty="0"/>
              <a:t>Ausgeglichene Mischung von Gameplay und Lernen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Multi-</a:t>
            </a:r>
            <a:r>
              <a:rPr lang="de-DE" dirty="0" err="1"/>
              <a:t>Platform</a:t>
            </a:r>
            <a:r>
              <a:rPr lang="de-DE" dirty="0"/>
              <a:t> (Touch-, </a:t>
            </a:r>
            <a:r>
              <a:rPr lang="de-DE" dirty="0" err="1"/>
              <a:t>Multitouch</a:t>
            </a:r>
            <a:r>
              <a:rPr lang="de-DE" dirty="0"/>
              <a:t>- und Klick-Kompatibel)</a:t>
            </a:r>
          </a:p>
          <a:p>
            <a:pPr lvl="2">
              <a:spcBef>
                <a:spcPts val="0"/>
              </a:spcBef>
            </a:pPr>
            <a:endParaRPr lang="de-DE" dirty="0"/>
          </a:p>
          <a:p>
            <a:pPr lvl="2">
              <a:spcBef>
                <a:spcPts val="0"/>
              </a:spcBef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85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de-DE" dirty="0"/>
              <a:t>Mehr Level</a:t>
            </a:r>
          </a:p>
          <a:p>
            <a:pPr lvl="2">
              <a:spcBef>
                <a:spcPts val="0"/>
              </a:spcBef>
            </a:pPr>
            <a:r>
              <a:rPr lang="de-DE" dirty="0"/>
              <a:t>UI-</a:t>
            </a:r>
            <a:r>
              <a:rPr lang="de-DE" dirty="0" err="1"/>
              <a:t>Streamlining</a:t>
            </a:r>
            <a:endParaRPr lang="de-DE" dirty="0"/>
          </a:p>
          <a:p>
            <a:pPr lvl="2">
              <a:spcBef>
                <a:spcPts val="0"/>
              </a:spcBef>
            </a:pPr>
            <a:r>
              <a:rPr lang="de-DE" dirty="0"/>
              <a:t>Globales Login und Progress-System</a:t>
            </a:r>
          </a:p>
          <a:p>
            <a:pPr lvl="2">
              <a:spcBef>
                <a:spcPts val="0"/>
              </a:spcBef>
            </a:pPr>
            <a:r>
              <a:rPr lang="de-DE" dirty="0"/>
              <a:t>Kompetitive Elemente</a:t>
            </a:r>
          </a:p>
          <a:p>
            <a:pPr lvl="2">
              <a:spcBef>
                <a:spcPts val="0"/>
              </a:spcBef>
            </a:pPr>
            <a:endParaRPr lang="de-DE" dirty="0"/>
          </a:p>
          <a:p>
            <a:pPr lvl="2">
              <a:spcBef>
                <a:spcPts val="0"/>
              </a:spcBef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4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02D41-E523-4C7C-B7AF-FAC1F146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771" y="3835706"/>
            <a:ext cx="5437386" cy="492443"/>
          </a:xfrm>
        </p:spPr>
        <p:txBody>
          <a:bodyPr/>
          <a:lstStyle/>
          <a:p>
            <a:r>
              <a:rPr lang="de-DE" dirty="0"/>
              <a:t>Mehr Informationen unter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3532D8-B839-443D-B442-A5DD662675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4855496" cy="492443"/>
          </a:xfrm>
        </p:spPr>
        <p:txBody>
          <a:bodyPr/>
          <a:lstStyle/>
          <a:p>
            <a:r>
              <a:rPr lang="de-D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https://</a:t>
            </a:r>
            <a:r>
              <a:rPr lang="de-DE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freightflow.elia.vc</a:t>
            </a:r>
          </a:p>
        </p:txBody>
      </p:sp>
    </p:spTree>
    <p:extLst>
      <p:ext uri="{BB962C8B-B14F-4D97-AF65-F5344CB8AC3E}">
        <p14:creationId xmlns:p14="http://schemas.microsoft.com/office/powerpoint/2010/main" val="187585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de-DE" dirty="0"/>
              <a:t>Team</a:t>
            </a:r>
          </a:p>
          <a:p>
            <a:pPr lvl="2">
              <a:spcBef>
                <a:spcPts val="0"/>
              </a:spcBef>
            </a:pPr>
            <a:r>
              <a:rPr lang="de-DE" dirty="0"/>
              <a:t>Lernthema &amp; Lernziele</a:t>
            </a:r>
          </a:p>
          <a:p>
            <a:pPr lvl="2">
              <a:spcBef>
                <a:spcPts val="0"/>
              </a:spcBef>
            </a:pPr>
            <a:r>
              <a:rPr lang="de-DE" dirty="0"/>
              <a:t>Zielgruppe </a:t>
            </a:r>
          </a:p>
          <a:p>
            <a:pPr lvl="2">
              <a:spcBef>
                <a:spcPts val="0"/>
              </a:spcBef>
            </a:pPr>
            <a:r>
              <a:rPr lang="de-DE" dirty="0"/>
              <a:t>Domäne des Spiels</a:t>
            </a:r>
          </a:p>
          <a:p>
            <a:pPr lvl="2">
              <a:spcBef>
                <a:spcPts val="0"/>
              </a:spcBef>
            </a:pPr>
            <a:r>
              <a:rPr lang="de-DE" dirty="0"/>
              <a:t>Gameplay &amp; Mechanik</a:t>
            </a:r>
          </a:p>
          <a:p>
            <a:pPr lvl="2">
              <a:spcBef>
                <a:spcPts val="0"/>
              </a:spcBef>
            </a:pPr>
            <a:r>
              <a:rPr lang="de-DE" dirty="0"/>
              <a:t>Leveldesign</a:t>
            </a:r>
          </a:p>
          <a:p>
            <a:pPr lvl="2">
              <a:spcBef>
                <a:spcPts val="0"/>
              </a:spcBef>
            </a:pPr>
            <a:r>
              <a:rPr lang="de-DE" dirty="0"/>
              <a:t>Interface</a:t>
            </a:r>
          </a:p>
          <a:p>
            <a:pPr lvl="2">
              <a:spcBef>
                <a:spcPts val="0"/>
              </a:spcBef>
            </a:pPr>
            <a:r>
              <a:rPr lang="de-DE" dirty="0" err="1"/>
              <a:t>Selling</a:t>
            </a:r>
            <a:r>
              <a:rPr lang="de-DE" dirty="0"/>
              <a:t> Point</a:t>
            </a:r>
          </a:p>
          <a:p>
            <a:pPr lvl="2">
              <a:spcBef>
                <a:spcPts val="0"/>
              </a:spcBef>
            </a:pPr>
            <a:r>
              <a:rPr lang="de-DE" dirty="0"/>
              <a:t>Ausblick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2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pPr marL="0" lvl="2" indent="0">
              <a:spcBef>
                <a:spcPts val="0"/>
              </a:spcBef>
              <a:buNone/>
            </a:pPr>
            <a:r>
              <a:rPr lang="de-DE" dirty="0"/>
              <a:t>Julius Freydank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de-DE" dirty="0"/>
              <a:t>Elia Hilse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de-DE" dirty="0"/>
              <a:t>Edwin Kramp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de-DE" dirty="0"/>
              <a:t>Jonas Lochner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de-DE" dirty="0"/>
              <a:t>Lucas Sander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de-DE" dirty="0"/>
              <a:t>Jonathan Schmidt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de-DE" dirty="0"/>
              <a:t>Jan Erik Schneider</a:t>
            </a:r>
          </a:p>
          <a:p>
            <a:pPr marL="0" lvl="2" indent="0">
              <a:spcBef>
                <a:spcPts val="0"/>
              </a:spcBef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77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Zielgruppe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pPr marL="0" lvl="2" indent="0">
              <a:spcBef>
                <a:spcPts val="0"/>
              </a:spcBef>
              <a:buNone/>
            </a:pPr>
            <a:r>
              <a:rPr lang="de-DE" dirty="0"/>
              <a:t>Schüler der 6./7. Klasse, Informatikunterricht</a:t>
            </a:r>
          </a:p>
          <a:p>
            <a:pPr marL="0" lvl="2" indent="0">
              <a:spcBef>
                <a:spcPts val="0"/>
              </a:spcBef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58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Lernthema &amp; Lernziele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de-DE" b="0" dirty="0"/>
              <a:t>→ Spielerische, freie Einführung in die Grundlagen des programmatischen Lösens von Problemen</a:t>
            </a:r>
          </a:p>
          <a:p>
            <a:pPr marL="0" lvl="2" indent="0">
              <a:spcBef>
                <a:spcPts val="0"/>
              </a:spcBef>
              <a:buNone/>
            </a:pPr>
            <a:endParaRPr lang="de-DE" b="0" dirty="0"/>
          </a:p>
          <a:p>
            <a:pPr marL="0" lvl="2" indent="0">
              <a:spcBef>
                <a:spcPts val="0"/>
              </a:spcBef>
              <a:buNone/>
            </a:pPr>
            <a:r>
              <a:rPr lang="de-DE" b="0" dirty="0"/>
              <a:t>→ </a:t>
            </a:r>
            <a:r>
              <a:rPr lang="de-DE" dirty="0"/>
              <a:t>Grundlegendes Verständnis von essentiellen Programmierkonzepten</a:t>
            </a:r>
          </a:p>
          <a:p>
            <a:pPr lvl="3"/>
            <a:r>
              <a:rPr lang="de-DE" dirty="0"/>
              <a:t>Variablen</a:t>
            </a:r>
          </a:p>
          <a:p>
            <a:pPr lvl="3"/>
            <a:r>
              <a:rPr lang="de-DE" dirty="0"/>
              <a:t>Bedingung</a:t>
            </a:r>
          </a:p>
          <a:p>
            <a:pPr lvl="3"/>
            <a:r>
              <a:rPr lang="de-DE" dirty="0"/>
              <a:t>Schleife</a:t>
            </a:r>
          </a:p>
          <a:p>
            <a:pPr lvl="2">
              <a:spcBef>
                <a:spcPts val="0"/>
              </a:spcBef>
            </a:pPr>
            <a:endParaRPr lang="de-DE" dirty="0"/>
          </a:p>
        </p:txBody>
      </p:sp>
      <p:pic>
        <p:nvPicPr>
          <p:cNvPr id="15" name="Grafik 14" descr="Kreise mit Linien">
            <a:extLst>
              <a:ext uri="{FF2B5EF4-FFF2-40B4-BE49-F238E27FC236}">
                <a16:creationId xmlns:a16="http://schemas.microsoft.com/office/drawing/2014/main" id="{1405B215-EBBA-45D7-8F60-7F9893D4D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903" y="3613443"/>
            <a:ext cx="914400" cy="914400"/>
          </a:xfrm>
          <a:prstGeom prst="rect">
            <a:avLst/>
          </a:prstGeom>
        </p:spPr>
      </p:pic>
      <p:pic>
        <p:nvPicPr>
          <p:cNvPr id="17" name="Grafik 16" descr="Workflow">
            <a:extLst>
              <a:ext uri="{FF2B5EF4-FFF2-40B4-BE49-F238E27FC236}">
                <a16:creationId xmlns:a16="http://schemas.microsoft.com/office/drawing/2014/main" id="{84B92930-41A9-48BB-AECD-7276CB543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527" y="3552194"/>
            <a:ext cx="914400" cy="914400"/>
          </a:xfrm>
          <a:prstGeom prst="rect">
            <a:avLst/>
          </a:prstGeom>
        </p:spPr>
      </p:pic>
      <p:pic>
        <p:nvPicPr>
          <p:cNvPr id="19" name="Grafik 18" descr="Verbunden">
            <a:extLst>
              <a:ext uri="{FF2B5EF4-FFF2-40B4-BE49-F238E27FC236}">
                <a16:creationId xmlns:a16="http://schemas.microsoft.com/office/drawing/2014/main" id="{8384AE17-BAE3-4503-B4C6-0B9F51A346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5715" y="3613443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235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 des Spiels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2" y="1172655"/>
            <a:ext cx="10580688" cy="434498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b="0" dirty="0"/>
              <a:t>Sandbox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Programmier-Lernspiele</a:t>
            </a:r>
          </a:p>
          <a:p>
            <a:pPr marL="285750" indent="-285750">
              <a:buFontTx/>
              <a:buChar char="-"/>
            </a:pPr>
            <a:r>
              <a:rPr lang="de-DE" b="0" dirty="0"/>
              <a:t>Level-Basiert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7A3E54-2F20-450C-880E-9AC23A612B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65" y="2358904"/>
            <a:ext cx="5615534" cy="315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F5811B-7BBC-42E1-A7F4-BC4628566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1" y="2650734"/>
            <a:ext cx="4751670" cy="27229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068E898-5530-43A4-9CCB-C2909DBA7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46" y="813067"/>
            <a:ext cx="4151478" cy="4823043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Gameplay &amp; Mechanik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de-DE" dirty="0"/>
              <a:t>Platzieren von Bausteinen wie</a:t>
            </a:r>
          </a:p>
          <a:p>
            <a:pPr lvl="3"/>
            <a:r>
              <a:rPr lang="de-DE" dirty="0"/>
              <a:t>Flüssen</a:t>
            </a:r>
          </a:p>
          <a:p>
            <a:pPr lvl="3"/>
            <a:r>
              <a:rPr lang="de-DE" dirty="0"/>
              <a:t>Häfen</a:t>
            </a:r>
          </a:p>
          <a:p>
            <a:pPr lvl="3"/>
            <a:r>
              <a:rPr lang="de-DE" dirty="0"/>
              <a:t>Abzweigungen</a:t>
            </a:r>
          </a:p>
          <a:p>
            <a:pPr lvl="2"/>
            <a:r>
              <a:rPr lang="de-DE" dirty="0"/>
              <a:t>Konfigurieren von</a:t>
            </a:r>
          </a:p>
          <a:p>
            <a:pPr lvl="3"/>
            <a:r>
              <a:rPr lang="de-DE" dirty="0"/>
              <a:t>Häfen</a:t>
            </a:r>
          </a:p>
          <a:p>
            <a:pPr lvl="3"/>
            <a:r>
              <a:rPr lang="de-DE" dirty="0"/>
              <a:t>Abzweigungen</a:t>
            </a:r>
          </a:p>
          <a:p>
            <a:pPr lvl="2"/>
            <a:r>
              <a:rPr lang="de-DE" dirty="0"/>
              <a:t>Evaluieren der eigenen Lösung</a:t>
            </a:r>
          </a:p>
          <a:p>
            <a:pPr lvl="2"/>
            <a:r>
              <a:rPr lang="de-DE" dirty="0"/>
              <a:t>Ggf. Wiederholen</a:t>
            </a:r>
          </a:p>
          <a:p>
            <a:pPr lvl="2"/>
            <a:endParaRPr lang="de-DE" dirty="0"/>
          </a:p>
          <a:p>
            <a:pPr lvl="2">
              <a:spcBef>
                <a:spcPts val="0"/>
              </a:spcBef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32A8A5-861E-4493-809B-F6FC95B8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379" y="2717157"/>
            <a:ext cx="895159" cy="8951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8C4593-AF78-427B-937D-60A8FCCDE8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02" y="4190517"/>
            <a:ext cx="379765" cy="1898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43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3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906 -2.59259E-6 L -0.21159 -0.12153 C -0.19557 -0.14884 -0.17136 -0.16389 -0.14583 -0.16389 C -0.11693 -0.16389 -0.09375 -0.14884 -0.07774 -0.12153 L 1.04167E-6 -2.59259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3" y="-81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repeatCount="3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1.48148E-6 L -0.18294 0.08611 C -0.16901 0.10555 -0.14805 0.1162 -0.12604 0.1162 C -0.10104 0.1162 -0.08099 0.10555 -0.06706 0.08611 L 1.25E-6 1.48148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Leveldesign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de-DE" dirty="0"/>
              <a:t>Sandbox, unendlich viele Möglichkeiten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Erlaubt kreatives, freies Lösen von Problemstellungen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Tutorial Level um die Grundmechaniken zu zeigen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Kapitän leitet durch das Spiel als Anchor-Point der Story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A8E759-6CC8-4556-A3D0-C1FEFC16E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6" y="1370377"/>
            <a:ext cx="3524893" cy="35248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11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ptia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Interface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pPr lvl="2">
              <a:spcBef>
                <a:spcPts val="0"/>
              </a:spcBef>
            </a:pPr>
            <a:r>
              <a:rPr lang="de-DE" dirty="0"/>
              <a:t>Simples PoC (Proof </a:t>
            </a:r>
            <a:r>
              <a:rPr lang="de-DE" dirty="0" err="1"/>
              <a:t>of</a:t>
            </a:r>
            <a:r>
              <a:rPr lang="de-DE" dirty="0"/>
              <a:t> Concept) Interface</a:t>
            </a:r>
          </a:p>
          <a:p>
            <a:pPr lvl="2">
              <a:spcBef>
                <a:spcPts val="0"/>
              </a:spcBef>
            </a:pPr>
            <a:r>
              <a:rPr lang="de-DE" dirty="0"/>
              <a:t>Intuitive Selektion von Bausteinen</a:t>
            </a:r>
          </a:p>
          <a:p>
            <a:pPr lvl="2">
              <a:spcBef>
                <a:spcPts val="0"/>
              </a:spcBef>
            </a:pPr>
            <a:r>
              <a:rPr lang="de-DE" dirty="0"/>
              <a:t>Auch in aktueller Form bedienbar von der Spielerzielgruppe (6. - 7. Klässler)</a:t>
            </a:r>
          </a:p>
          <a:p>
            <a:pPr marL="0" lvl="2" indent="0">
              <a:spcBef>
                <a:spcPts val="0"/>
              </a:spcBef>
              <a:buNone/>
            </a:pPr>
            <a:endParaRPr lang="de-DE" dirty="0"/>
          </a:p>
          <a:p>
            <a:pPr lvl="2">
              <a:spcBef>
                <a:spcPts val="0"/>
              </a:spcBef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12EBB51-441C-4899-A51B-390F4D2B4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549" y="357337"/>
            <a:ext cx="1464257" cy="54719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ECF3B6-D27D-264F-C864-A20967666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33" y="2694731"/>
            <a:ext cx="3626036" cy="1924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1597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.pptx" id="{7DC3B4C7-6028-4665-8BA0-8DF4A2C03040}" vid="{451B395B-7275-40E1-ADA9-DC5A9D87C16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2021-11_TUD_PPT_16zu9_Vorlage</Template>
  <TotalTime>0</TotalTime>
  <Words>245</Words>
  <Application>Microsoft Office PowerPoint</Application>
  <PresentationFormat>Breitbild</PresentationFormat>
  <Paragraphs>69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Wingdings</vt:lpstr>
      <vt:lpstr>Open Sans Light</vt:lpstr>
      <vt:lpstr>Symbol</vt:lpstr>
      <vt:lpstr>Open Sans SemiBold</vt:lpstr>
      <vt:lpstr>Arial</vt:lpstr>
      <vt:lpstr>Calibri</vt:lpstr>
      <vt:lpstr>Open Sans</vt:lpstr>
      <vt:lpstr>TUD_2018_16zu9</vt:lpstr>
      <vt:lpstr>Freight Flow</vt:lpstr>
      <vt:lpstr>Gliederung</vt:lpstr>
      <vt:lpstr>Team</vt:lpstr>
      <vt:lpstr>Zielgruppe</vt:lpstr>
      <vt:lpstr>Lernthema &amp; Lernziele</vt:lpstr>
      <vt:lpstr>Domäne des Spiels</vt:lpstr>
      <vt:lpstr>Gameplay &amp; Mechanik</vt:lpstr>
      <vt:lpstr>Leveldesign</vt:lpstr>
      <vt:lpstr>Interface</vt:lpstr>
      <vt:lpstr>Selling Point</vt:lpstr>
      <vt:lpstr>Ausblick</vt:lpstr>
      <vt:lpstr>Mehr Informationen unter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</dc:title>
  <dc:subject>Präsentationsvorlage</dc:subject>
  <dc:creator>Elia Hilse</dc:creator>
  <cp:lastModifiedBy>6676e580, 148030a7</cp:lastModifiedBy>
  <cp:revision>22</cp:revision>
  <dcterms:created xsi:type="dcterms:W3CDTF">2022-01-27T13:28:27Z</dcterms:created>
  <dcterms:modified xsi:type="dcterms:W3CDTF">2024-07-11T09:47:43Z</dcterms:modified>
</cp:coreProperties>
</file>